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1"/>
  </p:notesMasterIdLst>
  <p:handoutMasterIdLst>
    <p:handoutMasterId r:id="rId102"/>
  </p:handoutMasterIdLst>
  <p:sldIdLst>
    <p:sldId id="263" r:id="rId5"/>
    <p:sldId id="581" r:id="rId6"/>
    <p:sldId id="276" r:id="rId7"/>
    <p:sldId id="602" r:id="rId8"/>
    <p:sldId id="603" r:id="rId9"/>
    <p:sldId id="279" r:id="rId10"/>
    <p:sldId id="280" r:id="rId11"/>
    <p:sldId id="281" r:id="rId12"/>
    <p:sldId id="282" r:id="rId13"/>
    <p:sldId id="283" r:id="rId14"/>
    <p:sldId id="381" r:id="rId15"/>
    <p:sldId id="388" r:id="rId16"/>
    <p:sldId id="382" r:id="rId17"/>
    <p:sldId id="383" r:id="rId18"/>
    <p:sldId id="384" r:id="rId19"/>
    <p:sldId id="385" r:id="rId20"/>
    <p:sldId id="386" r:id="rId21"/>
    <p:sldId id="291" r:id="rId22"/>
    <p:sldId id="389" r:id="rId23"/>
    <p:sldId id="292" r:id="rId24"/>
    <p:sldId id="391" r:id="rId25"/>
    <p:sldId id="387" r:id="rId26"/>
    <p:sldId id="392" r:id="rId27"/>
    <p:sldId id="377" r:id="rId28"/>
    <p:sldId id="401" r:id="rId29"/>
    <p:sldId id="368" r:id="rId30"/>
    <p:sldId id="365" r:id="rId31"/>
    <p:sldId id="394" r:id="rId32"/>
    <p:sldId id="395" r:id="rId33"/>
    <p:sldId id="396" r:id="rId34"/>
    <p:sldId id="397" r:id="rId35"/>
    <p:sldId id="367" r:id="rId36"/>
    <p:sldId id="398" r:id="rId37"/>
    <p:sldId id="399" r:id="rId38"/>
    <p:sldId id="301" r:id="rId39"/>
    <p:sldId id="302" r:id="rId40"/>
    <p:sldId id="400" r:id="rId41"/>
    <p:sldId id="304" r:id="rId42"/>
    <p:sldId id="306" r:id="rId43"/>
    <p:sldId id="307" r:id="rId44"/>
    <p:sldId id="369" r:id="rId45"/>
    <p:sldId id="601" r:id="rId46"/>
    <p:sldId id="309" r:id="rId47"/>
    <p:sldId id="310" r:id="rId48"/>
    <p:sldId id="311" r:id="rId49"/>
    <p:sldId id="313" r:id="rId50"/>
    <p:sldId id="314" r:id="rId51"/>
    <p:sldId id="323" r:id="rId52"/>
    <p:sldId id="315" r:id="rId53"/>
    <p:sldId id="402" r:id="rId54"/>
    <p:sldId id="317" r:id="rId55"/>
    <p:sldId id="318" r:id="rId56"/>
    <p:sldId id="319" r:id="rId57"/>
    <p:sldId id="320" r:id="rId58"/>
    <p:sldId id="321" r:id="rId59"/>
    <p:sldId id="322" r:id="rId60"/>
    <p:sldId id="373" r:id="rId61"/>
    <p:sldId id="374" r:id="rId62"/>
    <p:sldId id="375" r:id="rId63"/>
    <p:sldId id="325" r:id="rId64"/>
    <p:sldId id="326" r:id="rId65"/>
    <p:sldId id="327" r:id="rId66"/>
    <p:sldId id="328" r:id="rId67"/>
    <p:sldId id="329" r:id="rId68"/>
    <p:sldId id="331" r:id="rId69"/>
    <p:sldId id="332" r:id="rId70"/>
    <p:sldId id="334" r:id="rId71"/>
    <p:sldId id="335" r:id="rId72"/>
    <p:sldId id="336" r:id="rId73"/>
    <p:sldId id="337" r:id="rId74"/>
    <p:sldId id="339" r:id="rId75"/>
    <p:sldId id="340" r:id="rId76"/>
    <p:sldId id="341" r:id="rId77"/>
    <p:sldId id="343" r:id="rId78"/>
    <p:sldId id="345" r:id="rId79"/>
    <p:sldId id="379" r:id="rId80"/>
    <p:sldId id="604" r:id="rId81"/>
    <p:sldId id="605" r:id="rId82"/>
    <p:sldId id="346" r:id="rId83"/>
    <p:sldId id="347" r:id="rId84"/>
    <p:sldId id="348" r:id="rId85"/>
    <p:sldId id="349" r:id="rId86"/>
    <p:sldId id="351" r:id="rId87"/>
    <p:sldId id="578" r:id="rId88"/>
    <p:sldId id="579" r:id="rId89"/>
    <p:sldId id="352" r:id="rId90"/>
    <p:sldId id="353" r:id="rId91"/>
    <p:sldId id="355" r:id="rId92"/>
    <p:sldId id="580" r:id="rId93"/>
    <p:sldId id="356" r:id="rId94"/>
    <p:sldId id="358" r:id="rId95"/>
    <p:sldId id="357" r:id="rId96"/>
    <p:sldId id="359" r:id="rId97"/>
    <p:sldId id="600" r:id="rId98"/>
    <p:sldId id="372" r:id="rId99"/>
    <p:sldId id="363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5FA685-B8FA-4A46-895B-A56E74A39273}">
          <p14:sldIdLst>
            <p14:sldId id="263"/>
            <p14:sldId id="581"/>
            <p14:sldId id="276"/>
            <p14:sldId id="602"/>
            <p14:sldId id="603"/>
            <p14:sldId id="279"/>
            <p14:sldId id="280"/>
            <p14:sldId id="281"/>
            <p14:sldId id="282"/>
            <p14:sldId id="283"/>
            <p14:sldId id="381"/>
            <p14:sldId id="388"/>
            <p14:sldId id="382"/>
            <p14:sldId id="383"/>
            <p14:sldId id="384"/>
            <p14:sldId id="385"/>
            <p14:sldId id="386"/>
            <p14:sldId id="291"/>
            <p14:sldId id="389"/>
            <p14:sldId id="292"/>
            <p14:sldId id="391"/>
            <p14:sldId id="387"/>
            <p14:sldId id="392"/>
            <p14:sldId id="377"/>
            <p14:sldId id="401"/>
            <p14:sldId id="368"/>
            <p14:sldId id="365"/>
            <p14:sldId id="394"/>
            <p14:sldId id="395"/>
            <p14:sldId id="396"/>
            <p14:sldId id="397"/>
            <p14:sldId id="367"/>
            <p14:sldId id="398"/>
            <p14:sldId id="399"/>
            <p14:sldId id="301"/>
            <p14:sldId id="302"/>
            <p14:sldId id="400"/>
            <p14:sldId id="304"/>
            <p14:sldId id="306"/>
            <p14:sldId id="307"/>
            <p14:sldId id="369"/>
            <p14:sldId id="601"/>
            <p14:sldId id="309"/>
            <p14:sldId id="310"/>
            <p14:sldId id="311"/>
            <p14:sldId id="313"/>
            <p14:sldId id="314"/>
            <p14:sldId id="323"/>
          </p14:sldIdLst>
        </p14:section>
        <p14:section name="Untitled Section" id="{CE6B44C4-0B62-4096-BEAF-036E90227443}">
          <p14:sldIdLst>
            <p14:sldId id="315"/>
            <p14:sldId id="402"/>
            <p14:sldId id="317"/>
            <p14:sldId id="318"/>
            <p14:sldId id="319"/>
            <p14:sldId id="320"/>
            <p14:sldId id="321"/>
            <p14:sldId id="322"/>
            <p14:sldId id="373"/>
            <p14:sldId id="374"/>
            <p14:sldId id="375"/>
            <p14:sldId id="325"/>
            <p14:sldId id="326"/>
            <p14:sldId id="327"/>
            <p14:sldId id="328"/>
            <p14:sldId id="329"/>
            <p14:sldId id="331"/>
            <p14:sldId id="332"/>
            <p14:sldId id="334"/>
            <p14:sldId id="335"/>
            <p14:sldId id="336"/>
            <p14:sldId id="337"/>
            <p14:sldId id="339"/>
            <p14:sldId id="340"/>
            <p14:sldId id="341"/>
            <p14:sldId id="343"/>
            <p14:sldId id="345"/>
            <p14:sldId id="379"/>
            <p14:sldId id="604"/>
            <p14:sldId id="605"/>
            <p14:sldId id="346"/>
            <p14:sldId id="347"/>
            <p14:sldId id="348"/>
            <p14:sldId id="349"/>
            <p14:sldId id="351"/>
            <p14:sldId id="578"/>
            <p14:sldId id="579"/>
            <p14:sldId id="352"/>
            <p14:sldId id="353"/>
            <p14:sldId id="355"/>
            <p14:sldId id="580"/>
            <p14:sldId id="356"/>
            <p14:sldId id="358"/>
            <p14:sldId id="357"/>
            <p14:sldId id="359"/>
            <p14:sldId id="600"/>
            <p14:sldId id="37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98" autoAdjust="0"/>
    <p:restoredTop sz="88736" autoAdjust="0"/>
  </p:normalViewPr>
  <p:slideViewPr>
    <p:cSldViewPr>
      <p:cViewPr varScale="1">
        <p:scale>
          <a:sx n="61" d="100"/>
          <a:sy n="61" d="100"/>
        </p:scale>
        <p:origin x="668" y="56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7/6/2025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7/6/2025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position 1 and work your way down.  You are not noting the Bib # that is missing, you are marking the “spot” where a bib is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1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4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1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D93B6-9303-41C9-8C15-5C963F965287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1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D93B6-9303-41C9-8C15-5C963F96528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1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7/6/2025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7/6/2025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Season 2026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5D7ECCB-A25E-43B5-BAF8-C52BD66A2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4201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A6C-BDB8-4B74-9068-28B99D33F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420100" cy="5181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Procedures which impact your event operations and programs must be relayed to all event officials, Team Captains, and competitors.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procedures must – without question – be respected and observed. 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44" name="Content Placeholder 10">
            <a:extLst>
              <a:ext uri="{FF2B5EF4-FFF2-40B4-BE49-F238E27FC236}">
                <a16:creationId xmlns:a16="http://schemas.microsoft.com/office/drawing/2014/main" id="{5358FE11-30AB-4EBE-8840-440A64AE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19800"/>
            <a:ext cx="51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070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37338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Division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Timing Service Provider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Category grid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72B55CD-DD5E-B15E-7858-C422F823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176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scored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89068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FIS homologation information. </a:t>
            </a:r>
            <a:r>
              <a:rPr lang="en-US" b="1" i="1" dirty="0">
                <a:solidFill>
                  <a:srgbClr val="003399"/>
                </a:solidFill>
                <a:latin typeface="+mj-lt"/>
              </a:rPr>
              <a:t>Must verify accuracy on FIS website.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3" name="Picture 2" descr="A screenshot of a form&#10;&#10;AI-generated content may be incorrect.">
            <a:extLst>
              <a:ext uri="{FF2B5EF4-FFF2-40B4-BE49-F238E27FC236}">
                <a16:creationId xmlns:a16="http://schemas.microsoft.com/office/drawing/2014/main" id="{A0E5B30D-8CBC-46AB-D93F-FEF37329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C486BE-17C0-BF7B-27A5-725D10FE73C4}"/>
              </a:ext>
            </a:extLst>
          </p:cNvPr>
          <p:cNvSpPr txBox="1"/>
          <p:nvPr/>
        </p:nvSpPr>
        <p:spPr>
          <a:xfrm>
            <a:off x="3505200" y="5229137"/>
            <a:ext cx="53258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3232FA"/>
                </a:solidFill>
              </a:rPr>
              <a:t>Names may be spelled differently on each site: U.S.: O’Henry; FIS: O Henry. </a:t>
            </a:r>
          </a:p>
          <a:p>
            <a:r>
              <a:rPr lang="en-US" b="1" dirty="0">
                <a:solidFill>
                  <a:srgbClr val="3232FA"/>
                </a:solidFill>
              </a:rPr>
              <a:t>Use data source applicable to type of event to eliminate autoscore rejection.</a:t>
            </a:r>
          </a:p>
        </p:txBody>
      </p: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13107AB-11BB-43EB-7CE6-92A89FB16CF9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Board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0D35BC6-108D-8444-442F-D9F00CF8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30569"/>
            <a:ext cx="2514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Vola Board download icon and install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You will be asked to create an account and verify via email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CEF2FE5-F20C-BC3C-540D-DE5D4A258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80702"/>
            <a:ext cx="6400800" cy="45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8016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DBC32-127C-672C-86B2-20502D154831}"/>
              </a:ext>
            </a:extLst>
          </p:cNvPr>
          <p:cNvSpPr txBox="1"/>
          <p:nvPr/>
        </p:nvSpPr>
        <p:spPr>
          <a:xfrm>
            <a:off x="228600" y="158889"/>
            <a:ext cx="87630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ASSIGNING AN OUT-OF-SEQUENCE BIB NUMBER</a:t>
            </a:r>
          </a:p>
          <a:p>
            <a:r>
              <a:rPr lang="en-US" alt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6B67FC-4A43-988F-AFCF-03ED7F16B637}"/>
              </a:ext>
            </a:extLst>
          </p:cNvPr>
          <p:cNvSpPr txBox="1"/>
          <p:nvPr/>
        </p:nvSpPr>
        <p:spPr>
          <a:xfrm>
            <a:off x="4114800" y="2974489"/>
            <a:ext cx="914400" cy="914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E8FFE-CA1D-EF54-2574-3FE66D47E057}"/>
              </a:ext>
            </a:extLst>
          </p:cNvPr>
          <p:cNvSpPr txBox="1"/>
          <p:nvPr/>
        </p:nvSpPr>
        <p:spPr>
          <a:xfrm>
            <a:off x="8458200" y="3247023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5F2139-B146-C9CE-94E9-3F5C1B6CEB59}"/>
              </a:ext>
            </a:extLst>
          </p:cNvPr>
          <p:cNvSpPr txBox="1"/>
          <p:nvPr/>
        </p:nvSpPr>
        <p:spPr>
          <a:xfrm>
            <a:off x="288634" y="735971"/>
            <a:ext cx="8762999" cy="540147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VOLA: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interprets the “start number” to be the “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 number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breaks a tie in time by defaulting to the athlete’s “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 number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assigning an out-of-sequence bib number to insert an athlete or to replace a missing bib: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Assigning Bib 106 to Start 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affect VOLA’s tie breaking capability should a tie in time occur 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Bib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Start 6    Bib 106   1:05.10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Start 20  Bib 20     1:05.10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Bib 106 will be ranked before Bib 20 regardless of the earlier start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617.3.3 If two or more competitors have the same time or the same number of points, the competitor with the higher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start number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must be listed first on the official list of results.</a:t>
            </a:r>
          </a:p>
        </p:txBody>
      </p:sp>
    </p:spTree>
    <p:extLst>
      <p:ext uri="{BB962C8B-B14F-4D97-AF65-F5344CB8AC3E}">
        <p14:creationId xmlns:p14="http://schemas.microsoft.com/office/powerpoint/2010/main" val="4288753046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371600"/>
            <a:ext cx="381158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by of full field will take place if filter is not applied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63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r>
              <a:rPr lang="en-US" sz="32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09" y="762000"/>
            <a:ext cx="2817812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When a bib is missing in the order, right click in the ‘shift’ column where you need to note you are missing a bib.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You are not entering a bib #. You are entering the spot where a bib is missing; e.g., spot 1, spot 2,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819400" y="3505200"/>
            <a:ext cx="19050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F7A6-CD57-50DD-6224-2BD39E22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1FF5F80-D807-1DE5-0878-3973D03DCF11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SkiAlp-Pro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EF1CED1-A98C-6D98-62C7-BBBBCC92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30569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From the Vola Board App on your desktop, you will now be able to download SkiAlp-Pro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6851ED-2F47-CAB2-949B-D6E88FC4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57400"/>
            <a:ext cx="6400800" cy="4705007"/>
          </a:xfrm>
          <a:prstGeom prst="rect">
            <a:avLst/>
          </a:prstGeom>
        </p:spPr>
      </p:pic>
      <p:sp>
        <p:nvSpPr>
          <p:cNvPr id="5" name="Right Arrow 6">
            <a:extLst>
              <a:ext uri="{FF2B5EF4-FFF2-40B4-BE49-F238E27FC236}">
                <a16:creationId xmlns:a16="http://schemas.microsoft.com/office/drawing/2014/main" id="{88C8BB38-ADE8-D446-EC53-FC8DE91BDE31}"/>
              </a:ext>
            </a:extLst>
          </p:cNvPr>
          <p:cNvSpPr/>
          <p:nvPr/>
        </p:nvSpPr>
        <p:spPr>
          <a:xfrm>
            <a:off x="1066800" y="297815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56022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type of connection (USB, ComPort. IP)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41059-1318-D9E7-6CCE-868D82415400}"/>
              </a:ext>
            </a:extLst>
          </p:cNvPr>
          <p:cNvCxnSpPr/>
          <p:nvPr/>
        </p:nvCxnSpPr>
        <p:spPr>
          <a:xfrm flipH="1" flipV="1">
            <a:off x="2057400" y="2514600"/>
            <a:ext cx="3810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FF21D6-E9C3-27FE-E89A-64D78845321A}"/>
              </a:ext>
            </a:extLst>
          </p:cNvPr>
          <p:cNvCxnSpPr/>
          <p:nvPr/>
        </p:nvCxnSpPr>
        <p:spPr>
          <a:xfrm flipV="1">
            <a:off x="914400" y="1676400"/>
            <a:ext cx="762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 Status: Did not Finish or highlight the Bib number and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the DNF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E35505-EDE8-D4CB-88BE-427193EEABED}"/>
              </a:ext>
            </a:extLst>
          </p:cNvPr>
          <p:cNvCxnSpPr/>
          <p:nvPr/>
        </p:nvCxnSpPr>
        <p:spPr>
          <a:xfrm flipV="1">
            <a:off x="2133600" y="1905000"/>
            <a:ext cx="4572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F05CE-73B1-F55E-7007-D9C21BD8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DB4B-6BBC-AF0C-E790-517467E62C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58988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Report by the Referee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173835-5DC5-6BB8-37B4-B6FF749353D1}"/>
              </a:ext>
            </a:extLst>
          </p:cNvPr>
          <p:cNvCxnSpPr>
            <a:cxnSpLocks/>
          </p:cNvCxnSpPr>
          <p:nvPr/>
        </p:nvCxnSpPr>
        <p:spPr>
          <a:xfrm>
            <a:off x="3484179" y="1160821"/>
            <a:ext cx="4440621" cy="2559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09991E-8007-294C-4010-BA40B2E31FA8}"/>
              </a:ext>
            </a:extLst>
          </p:cNvPr>
          <p:cNvCxnSpPr/>
          <p:nvPr/>
        </p:nvCxnSpPr>
        <p:spPr>
          <a:xfrm>
            <a:off x="2057400" y="58674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F0BF808C-C7AC-8955-A39F-AA4123D4F670}"/>
              </a:ext>
            </a:extLst>
          </p:cNvPr>
          <p:cNvSpPr/>
          <p:nvPr/>
        </p:nvSpPr>
        <p:spPr>
          <a:xfrm>
            <a:off x="152400" y="769614"/>
            <a:ext cx="6705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‘USA Referee Report’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(Repeat steps for Run 2)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AF4E4-0478-DFAF-3487-7CEDCB9AD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72382"/>
            <a:ext cx="6096000" cy="31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32558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7537F-F515-4F9F-23D4-D8172983A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3231-EC7A-8D73-11E9-78FA5C7BDF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by the Referee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73340-A531-1B06-5F9E-591EC817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0600"/>
            <a:ext cx="5220597" cy="5675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1068C-773E-2A14-5A6B-500F51FB746A}"/>
              </a:ext>
            </a:extLst>
          </p:cNvPr>
          <p:cNvSpPr txBox="1"/>
          <p:nvPr/>
        </p:nvSpPr>
        <p:spPr>
          <a:xfrm>
            <a:off x="381000" y="1717242"/>
            <a:ext cx="26670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DNS &amp; DNF data entered by Timing personnel during the timing of the event.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NPS &amp; DSQ data entered by Timing personnel using the “Modify Data” option.</a:t>
            </a:r>
          </a:p>
        </p:txBody>
      </p:sp>
    </p:spTree>
    <p:extLst>
      <p:ext uri="{BB962C8B-B14F-4D97-AF65-F5344CB8AC3E}">
        <p14:creationId xmlns:p14="http://schemas.microsoft.com/office/powerpoint/2010/main" val="1511680448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324600" y="1447800"/>
            <a:ext cx="12192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‘Penalty Calculation’ to load choose and calculate applicable Penalty (FIS or USSS).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04800" y="1143000"/>
            <a:ext cx="458463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556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06" y="2590800"/>
            <a:ext cx="6739925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66D24-C814-A6F4-81B6-9AC903360C80}"/>
              </a:ext>
            </a:extLst>
          </p:cNvPr>
          <p:cNvSpPr txBox="1"/>
          <p:nvPr/>
        </p:nvSpPr>
        <p:spPr>
          <a:xfrm>
            <a:off x="762000" y="1054275"/>
            <a:ext cx="7339012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Check that the correct F Value and Maximum Points for the Discipline are displayed.  Enter Category adder and Applied Penalty by clicking on arrows. When Finished click ‘OK’ and Print Box will open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06470-EF2B-5C4B-B92B-EFF2E393957D}"/>
              </a:ext>
            </a:extLst>
          </p:cNvPr>
          <p:cNvCxnSpPr/>
          <p:nvPr/>
        </p:nvCxnSpPr>
        <p:spPr>
          <a:xfrm flipH="1">
            <a:off x="4648200" y="1371600"/>
            <a:ext cx="3124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A9AE53-205E-5A23-7960-93C94BBF74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431506" y="2254604"/>
            <a:ext cx="521494" cy="262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70564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Penalty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Errors, Confirm by ‘OK’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Penalty Calculation Box will open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8971" y="1219200"/>
            <a:ext cx="47482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828800" y="30480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A0F274-CA75-3A33-47A2-CF674914DE63}"/>
              </a:ext>
            </a:extLst>
          </p:cNvPr>
          <p:cNvCxnSpPr/>
          <p:nvPr/>
        </p:nvCxnSpPr>
        <p:spPr>
          <a:xfrm flipV="1">
            <a:off x="2971800" y="2438400"/>
            <a:ext cx="2209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57748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261528"/>
            <a:ext cx="8820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Log in and upload xml result file to: </a:t>
            </a:r>
            <a:r>
              <a:rPr lang="en-US" altLang="en-US" sz="1800" b="1" dirty="0">
                <a:solidFill>
                  <a:srgbClr val="3232FA"/>
                </a:solidFill>
              </a:rPr>
              <a:t>race-results@usskiandsnowboard.org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NOTE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: The sanctioning club’s login or a previously-approved login for individuals who do not have access to the club login is required.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If unable to log in, contact Competition Services for assistance.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509" y="39624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509" y="8763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438400" y="1364397"/>
            <a:ext cx="2286000" cy="1226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156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9E0E-4757-4CAF-BDD0-9BCEBC901970}"/>
              </a:ext>
            </a:extLst>
          </p:cNvPr>
          <p:cNvSpPr txBox="1">
            <a:spLocks/>
          </p:cNvSpPr>
          <p:nvPr/>
        </p:nvSpPr>
        <p:spPr bwMode="auto">
          <a:xfrm>
            <a:off x="202834" y="118871"/>
            <a:ext cx="8610600" cy="161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NOTE</a:t>
            </a: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EXPORTING and IMPORTING   COMPETITORS’ TIMES and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95FBB-0547-40C9-9E1A-AA409615B2CC}"/>
              </a:ext>
            </a:extLst>
          </p:cNvPr>
          <p:cNvSpPr txBox="1"/>
          <p:nvPr/>
        </p:nvSpPr>
        <p:spPr>
          <a:xfrm>
            <a:off x="152400" y="3460507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E5433-0752-926B-B40B-96E60B659285}"/>
              </a:ext>
            </a:extLst>
          </p:cNvPr>
          <p:cNvSpPr txBox="1"/>
          <p:nvPr/>
        </p:nvSpPr>
        <p:spPr>
          <a:xfrm>
            <a:off x="117987" y="1736205"/>
            <a:ext cx="8534400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event data is being managed with SplitSecond, but your Chief of Timing &amp; Calculations is timing with VOLA: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possible to transfer data between the systems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recommended that only bib #’s and times be exported from VOLA timing to SplitSecond data</a:t>
            </a:r>
          </a:p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athletes’ names are 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exported from VOLA and 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imported to the SplitSecond file, please verify that any athletes who have double last names: e.g., </a:t>
            </a:r>
            <a:r>
              <a:rPr lang="en-US" sz="2000" b="1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“VAN HORN, Eric” 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transfer back from VOLA in the original format: </a:t>
            </a:r>
            <a:r>
              <a:rPr lang="en-US" sz="2000" b="1" u="sng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HORN, Eric</a:t>
            </a:r>
            <a:r>
              <a:rPr lang="en-US" sz="2000" b="1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</a:p>
          <a:p>
            <a:pPr marL="514350" marR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2000" b="1" u="sng" kern="1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VAN, HORN Eric</a:t>
            </a: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misplaced comma will result in FIS and U.S. Ski &amp; Snowboard autoscore systems rejecting the XML file. </a:t>
            </a:r>
          </a:p>
        </p:txBody>
      </p:sp>
    </p:spTree>
    <p:extLst>
      <p:ext uri="{BB962C8B-B14F-4D97-AF65-F5344CB8AC3E}">
        <p14:creationId xmlns:p14="http://schemas.microsoft.com/office/powerpoint/2010/main" val="638775578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3156</Words>
  <Application>Microsoft Office PowerPoint</Application>
  <PresentationFormat>On-screen Show (4:3)</PresentationFormat>
  <Paragraphs>427</Paragraphs>
  <Slides>96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3" baseType="lpstr">
      <vt:lpstr>Arial</vt:lpstr>
      <vt:lpstr>Arial Bold</vt:lpstr>
      <vt:lpstr>Calibri</vt:lpstr>
      <vt:lpstr>Century Gothic</vt:lpstr>
      <vt:lpstr>Euphemia</vt:lpstr>
      <vt:lpstr>Times New Roman</vt:lpstr>
      <vt:lpstr>Snowflakes design template</vt:lpstr>
      <vt:lpstr>VOLA</vt:lpstr>
      <vt:lpstr>IMPORTANT NOTICE</vt:lpstr>
      <vt:lpstr>Race Results Software  usskiandsnowboard.org/sport-development/officials-development/timing-race-administration vola.fr/en/timing/logiciels/suite-skialp /skialp-pro</vt:lpstr>
      <vt:lpstr>PowerPoint Presentation</vt:lpstr>
      <vt:lpstr>PowerPoint Presentation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Draw and Assigning Bibs</vt:lpstr>
      <vt:lpstr>PowerPoint Presentation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‘shift in numbering’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Report by the Referee</vt:lpstr>
      <vt:lpstr>Report by the Referee Sample</vt:lpstr>
      <vt:lpstr>1st Run Results</vt:lpstr>
      <vt:lpstr>2nd Run Start List</vt:lpstr>
      <vt:lpstr>Creating 2nd Run Start List</vt:lpstr>
      <vt:lpstr>Run(Print) 2nd Run Start List</vt:lpstr>
      <vt:lpstr>Results</vt:lpstr>
      <vt:lpstr>Penalty Calculation</vt:lpstr>
      <vt:lpstr>Penalty Calculation</vt:lpstr>
      <vt:lpstr>Reading the Results</vt:lpstr>
      <vt:lpstr>Transmitting Results - XML</vt:lpstr>
      <vt:lpstr>Confirm Penalty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PowerPoint Presentation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188</cp:revision>
  <dcterms:created xsi:type="dcterms:W3CDTF">2017-05-23T14:43:27Z</dcterms:created>
  <dcterms:modified xsi:type="dcterms:W3CDTF">2025-07-06T20:14:15Z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