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161"/>
  </p:notesMasterIdLst>
  <p:handoutMasterIdLst>
    <p:handoutMasterId r:id="rId162"/>
  </p:handoutMasterIdLst>
  <p:sldIdLst>
    <p:sldId id="263" r:id="rId5"/>
    <p:sldId id="598" r:id="rId6"/>
    <p:sldId id="267" r:id="rId7"/>
    <p:sldId id="268" r:id="rId8"/>
    <p:sldId id="269" r:id="rId9"/>
    <p:sldId id="576" r:id="rId10"/>
    <p:sldId id="270" r:id="rId11"/>
    <p:sldId id="387" r:id="rId12"/>
    <p:sldId id="272" r:id="rId13"/>
    <p:sldId id="273" r:id="rId14"/>
    <p:sldId id="274" r:id="rId15"/>
    <p:sldId id="275" r:id="rId16"/>
    <p:sldId id="276" r:id="rId17"/>
    <p:sldId id="277" r:id="rId18"/>
    <p:sldId id="379" r:id="rId19"/>
    <p:sldId id="380" r:id="rId20"/>
    <p:sldId id="814" r:id="rId21"/>
    <p:sldId id="381" r:id="rId22"/>
    <p:sldId id="283" r:id="rId23"/>
    <p:sldId id="284" r:id="rId24"/>
    <p:sldId id="285" r:id="rId25"/>
    <p:sldId id="286" r:id="rId26"/>
    <p:sldId id="592" r:id="rId27"/>
    <p:sldId id="259" r:id="rId28"/>
    <p:sldId id="258" r:id="rId29"/>
    <p:sldId id="260" r:id="rId30"/>
    <p:sldId id="257" r:id="rId31"/>
    <p:sldId id="281" r:id="rId32"/>
    <p:sldId id="282" r:id="rId33"/>
    <p:sldId id="287" r:id="rId34"/>
    <p:sldId id="577" r:id="rId35"/>
    <p:sldId id="288" r:id="rId36"/>
    <p:sldId id="289" r:id="rId37"/>
    <p:sldId id="290" r:id="rId38"/>
    <p:sldId id="291" r:id="rId39"/>
    <p:sldId id="292" r:id="rId40"/>
    <p:sldId id="293" r:id="rId41"/>
    <p:sldId id="294" r:id="rId42"/>
    <p:sldId id="296" r:id="rId43"/>
    <p:sldId id="388" r:id="rId44"/>
    <p:sldId id="297" r:id="rId45"/>
    <p:sldId id="298" r:id="rId46"/>
    <p:sldId id="299" r:id="rId47"/>
    <p:sldId id="300" r:id="rId48"/>
    <p:sldId id="301" r:id="rId49"/>
    <p:sldId id="302" r:id="rId50"/>
    <p:sldId id="303" r:id="rId51"/>
    <p:sldId id="304" r:id="rId52"/>
    <p:sldId id="305" r:id="rId53"/>
    <p:sldId id="306" r:id="rId54"/>
    <p:sldId id="579" r:id="rId55"/>
    <p:sldId id="580" r:id="rId56"/>
    <p:sldId id="584" r:id="rId57"/>
    <p:sldId id="587" r:id="rId58"/>
    <p:sldId id="586" r:id="rId59"/>
    <p:sldId id="588" r:id="rId60"/>
    <p:sldId id="600" r:id="rId61"/>
    <p:sldId id="581" r:id="rId62"/>
    <p:sldId id="582" r:id="rId63"/>
    <p:sldId id="608" r:id="rId64"/>
    <p:sldId id="583" r:id="rId65"/>
    <p:sldId id="307" r:id="rId66"/>
    <p:sldId id="308" r:id="rId67"/>
    <p:sldId id="266" r:id="rId68"/>
    <p:sldId id="309" r:id="rId69"/>
    <p:sldId id="310" r:id="rId70"/>
    <p:sldId id="311" r:id="rId71"/>
    <p:sldId id="312" r:id="rId72"/>
    <p:sldId id="313" r:id="rId73"/>
    <p:sldId id="314" r:id="rId74"/>
    <p:sldId id="378" r:id="rId75"/>
    <p:sldId id="385" r:id="rId76"/>
    <p:sldId id="315" r:id="rId77"/>
    <p:sldId id="316" r:id="rId78"/>
    <p:sldId id="317" r:id="rId79"/>
    <p:sldId id="318" r:id="rId80"/>
    <p:sldId id="319" r:id="rId81"/>
    <p:sldId id="320" r:id="rId82"/>
    <p:sldId id="321" r:id="rId83"/>
    <p:sldId id="322" r:id="rId84"/>
    <p:sldId id="323" r:id="rId85"/>
    <p:sldId id="324" r:id="rId86"/>
    <p:sldId id="601" r:id="rId87"/>
    <p:sldId id="325" r:id="rId88"/>
    <p:sldId id="326" r:id="rId89"/>
    <p:sldId id="327" r:id="rId90"/>
    <p:sldId id="328" r:id="rId91"/>
    <p:sldId id="329" r:id="rId92"/>
    <p:sldId id="330" r:id="rId93"/>
    <p:sldId id="331" r:id="rId94"/>
    <p:sldId id="382" r:id="rId95"/>
    <p:sldId id="332" r:id="rId96"/>
    <p:sldId id="813" r:id="rId97"/>
    <p:sldId id="333" r:id="rId98"/>
    <p:sldId id="334" r:id="rId99"/>
    <p:sldId id="336" r:id="rId100"/>
    <p:sldId id="337" r:id="rId101"/>
    <p:sldId id="338" r:id="rId102"/>
    <p:sldId id="386" r:id="rId103"/>
    <p:sldId id="339" r:id="rId104"/>
    <p:sldId id="340" r:id="rId105"/>
    <p:sldId id="341" r:id="rId106"/>
    <p:sldId id="342" r:id="rId107"/>
    <p:sldId id="383" r:id="rId108"/>
    <p:sldId id="343" r:id="rId109"/>
    <p:sldId id="344" r:id="rId110"/>
    <p:sldId id="345" r:id="rId111"/>
    <p:sldId id="346" r:id="rId112"/>
    <p:sldId id="347" r:id="rId113"/>
    <p:sldId id="348" r:id="rId114"/>
    <p:sldId id="349" r:id="rId115"/>
    <p:sldId id="350" r:id="rId116"/>
    <p:sldId id="589" r:id="rId117"/>
    <p:sldId id="357" r:id="rId118"/>
    <p:sldId id="351" r:id="rId119"/>
    <p:sldId id="352" r:id="rId120"/>
    <p:sldId id="353" r:id="rId121"/>
    <p:sldId id="354" r:id="rId122"/>
    <p:sldId id="355" r:id="rId123"/>
    <p:sldId id="356" r:id="rId124"/>
    <p:sldId id="358" r:id="rId125"/>
    <p:sldId id="610" r:id="rId126"/>
    <p:sldId id="609" r:id="rId127"/>
    <p:sldId id="611" r:id="rId128"/>
    <p:sldId id="815" r:id="rId129"/>
    <p:sldId id="359" r:id="rId130"/>
    <p:sldId id="816" r:id="rId131"/>
    <p:sldId id="360" r:id="rId132"/>
    <p:sldId id="361" r:id="rId133"/>
    <p:sldId id="362" r:id="rId134"/>
    <p:sldId id="363" r:id="rId135"/>
    <p:sldId id="364" r:id="rId136"/>
    <p:sldId id="384" r:id="rId137"/>
    <p:sldId id="604" r:id="rId138"/>
    <p:sldId id="605" r:id="rId139"/>
    <p:sldId id="606" r:id="rId140"/>
    <p:sldId id="607" r:id="rId141"/>
    <p:sldId id="365" r:id="rId142"/>
    <p:sldId id="403" r:id="rId143"/>
    <p:sldId id="595" r:id="rId144"/>
    <p:sldId id="596" r:id="rId145"/>
    <p:sldId id="597" r:id="rId146"/>
    <p:sldId id="366" r:id="rId147"/>
    <p:sldId id="367" r:id="rId148"/>
    <p:sldId id="368" r:id="rId149"/>
    <p:sldId id="369" r:id="rId150"/>
    <p:sldId id="370" r:id="rId151"/>
    <p:sldId id="371" r:id="rId152"/>
    <p:sldId id="372" r:id="rId153"/>
    <p:sldId id="373" r:id="rId154"/>
    <p:sldId id="374" r:id="rId155"/>
    <p:sldId id="375" r:id="rId156"/>
    <p:sldId id="376" r:id="rId157"/>
    <p:sldId id="593" r:id="rId158"/>
    <p:sldId id="377" r:id="rId159"/>
    <p:sldId id="599" r:id="rId16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2880">
          <p15:clr>
            <a:srgbClr val="A4A3A4"/>
          </p15:clr>
        </p15:guide>
        <p15:guide id="6" pos="755">
          <p15:clr>
            <a:srgbClr val="A4A3A4"/>
          </p15:clr>
        </p15:guide>
        <p15:guide id="7" pos="53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C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03" autoAdjust="0"/>
    <p:restoredTop sz="64640" autoAdjust="0"/>
  </p:normalViewPr>
  <p:slideViewPr>
    <p:cSldViewPr>
      <p:cViewPr varScale="1">
        <p:scale>
          <a:sx n="44" d="100"/>
          <a:sy n="44" d="100"/>
        </p:scale>
        <p:origin x="1376" y="28"/>
      </p:cViewPr>
      <p:guideLst>
        <p:guide orient="horz" pos="2160"/>
        <p:guide orient="horz" pos="1008"/>
        <p:guide orient="horz" pos="3888"/>
        <p:guide orient="horz" pos="321"/>
        <p:guide pos="2880"/>
        <p:guide pos="755"/>
        <p:guide pos="5381"/>
      </p:guideLst>
    </p:cSldViewPr>
  </p:slideViewPr>
  <p:notesTextViewPr>
    <p:cViewPr>
      <p:scale>
        <a:sx n="3" d="2"/>
        <a:sy n="3" d="2"/>
      </p:scale>
      <p:origin x="0" y="0"/>
    </p:cViewPr>
  </p:notesTextViewPr>
  <p:sorterViewPr>
    <p:cViewPr varScale="1">
      <p:scale>
        <a:sx n="100" d="100"/>
        <a:sy n="100" d="100"/>
      </p:scale>
      <p:origin x="0" y="-41624"/>
    </p:cViewPr>
  </p:sorterViewPr>
  <p:notesViewPr>
    <p:cSldViewPr>
      <p:cViewPr varScale="1">
        <p:scale>
          <a:sx n="76" d="100"/>
          <a:sy n="76" d="100"/>
        </p:scale>
        <p:origin x="32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slide" Target="slides/slide150.xml"/><Relationship Id="rId159" Type="http://schemas.openxmlformats.org/officeDocument/2006/relationships/slide" Target="slides/slide155.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slide" Target="slides/slide156.xml"/><Relationship Id="rId16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slide" Target="slides/slide146.xml"/><Relationship Id="rId155" Type="http://schemas.openxmlformats.org/officeDocument/2006/relationships/slide" Target="slides/slide15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slide" Target="slides/slide147.xml"/><Relationship Id="rId156" Type="http://schemas.openxmlformats.org/officeDocument/2006/relationships/slide" Target="slides/slide152.xml"/><Relationship Id="rId16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1758CF-96E0-43E1-99C9-86BB2576229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a:extLst>
              <a:ext uri="{FF2B5EF4-FFF2-40B4-BE49-F238E27FC236}">
                <a16:creationId xmlns:a16="http://schemas.microsoft.com/office/drawing/2014/main" id="{F2FE5468-4EDA-4C88-B189-3B33A283AD91}"/>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4ED59BA-B0C5-41DF-9D7E-AF407168F56A}" type="datetimeFigureOut">
              <a:rPr lang="en-US"/>
              <a:pPr>
                <a:defRPr/>
              </a:pPr>
              <a:t>7/18/2025</a:t>
            </a:fld>
            <a:endParaRPr lang="en-US" dirty="0"/>
          </a:p>
        </p:txBody>
      </p:sp>
      <p:sp>
        <p:nvSpPr>
          <p:cNvPr id="4" name="Footer Placeholder 3">
            <a:extLst>
              <a:ext uri="{FF2B5EF4-FFF2-40B4-BE49-F238E27FC236}">
                <a16:creationId xmlns:a16="http://schemas.microsoft.com/office/drawing/2014/main" id="{C12A2205-A3E8-4058-AFBC-31B87EDD279F}"/>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5" name="Slide Number Placeholder 4">
            <a:extLst>
              <a:ext uri="{FF2B5EF4-FFF2-40B4-BE49-F238E27FC236}">
                <a16:creationId xmlns:a16="http://schemas.microsoft.com/office/drawing/2014/main" id="{B6A9B4AE-D6B8-469D-8308-4EC8C69D0943}"/>
              </a:ext>
            </a:extLst>
          </p:cNvPr>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455B5D5-E511-4203-8BC1-497105C60BC3}"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FBAB79-5F3B-448F-AF5F-B5E844F009F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solidFill>
                  <a:schemeClr val="tx1"/>
                </a:solidFill>
                <a:latin typeface="+mn-lt"/>
              </a:defRPr>
            </a:lvl1pPr>
          </a:lstStyle>
          <a:p>
            <a:pPr>
              <a:defRPr/>
            </a:pPr>
            <a:endParaRPr lang="en-US" dirty="0"/>
          </a:p>
        </p:txBody>
      </p:sp>
      <p:sp>
        <p:nvSpPr>
          <p:cNvPr id="3" name="Date Placeholder 2">
            <a:extLst>
              <a:ext uri="{FF2B5EF4-FFF2-40B4-BE49-F238E27FC236}">
                <a16:creationId xmlns:a16="http://schemas.microsoft.com/office/drawing/2014/main" id="{895FB3B8-AA01-479B-8657-DE116E0397F4}"/>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solidFill>
                  <a:schemeClr val="tx1"/>
                </a:solidFill>
                <a:latin typeface="+mn-lt"/>
              </a:defRPr>
            </a:lvl1pPr>
          </a:lstStyle>
          <a:p>
            <a:pPr>
              <a:defRPr/>
            </a:pPr>
            <a:fld id="{0604CB46-2A4A-4976-9C5E-F18A5E7FDF4F}" type="datetimeFigureOut">
              <a:rPr lang="en-US"/>
              <a:pPr>
                <a:defRPr/>
              </a:pPr>
              <a:t>7/18/2025</a:t>
            </a:fld>
            <a:endParaRPr lang="en-US" dirty="0"/>
          </a:p>
        </p:txBody>
      </p:sp>
      <p:sp>
        <p:nvSpPr>
          <p:cNvPr id="4" name="Slide Image Placeholder 3">
            <a:extLst>
              <a:ext uri="{FF2B5EF4-FFF2-40B4-BE49-F238E27FC236}">
                <a16:creationId xmlns:a16="http://schemas.microsoft.com/office/drawing/2014/main" id="{D5E423B0-26C7-4D06-ABBF-B6094737B075}"/>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6CC2C9FE-7FF3-4F76-B971-382E0C49F8C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1C25670-4BB7-4B8B-B5D0-5CE8B6A5D06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solidFill>
                  <a:schemeClr val="tx1"/>
                </a:solidFill>
                <a:latin typeface="+mn-lt"/>
              </a:defRPr>
            </a:lvl1pPr>
          </a:lstStyle>
          <a:p>
            <a:pPr>
              <a:defRPr/>
            </a:pPr>
            <a:endParaRPr lang="en-US" dirty="0"/>
          </a:p>
        </p:txBody>
      </p:sp>
      <p:sp>
        <p:nvSpPr>
          <p:cNvPr id="7" name="Slide Number Placeholder 6">
            <a:extLst>
              <a:ext uri="{FF2B5EF4-FFF2-40B4-BE49-F238E27FC236}">
                <a16:creationId xmlns:a16="http://schemas.microsoft.com/office/drawing/2014/main" id="{200894C4-69CD-4770-8045-6BA02D97E1B7}"/>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solidFill>
                  <a:schemeClr val="tx1"/>
                </a:solidFill>
                <a:latin typeface="+mn-lt"/>
              </a:defRPr>
            </a:lvl1pPr>
          </a:lstStyle>
          <a:p>
            <a:pPr>
              <a:defRPr/>
            </a:pPr>
            <a:fld id="{101D93B6-9303-41C9-8C15-5C963F965287}"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2"/>
        </a:solidFill>
        <a:latin typeface="+mn-lt"/>
        <a:ea typeface="+mn-ea"/>
        <a:cs typeface="+mn-cs"/>
      </a:defRPr>
    </a:lvl1pPr>
    <a:lvl2pPr marL="457200" algn="l" rtl="0" eaLnBrk="0" fontAlgn="base" hangingPunct="0">
      <a:spcBef>
        <a:spcPct val="30000"/>
      </a:spcBef>
      <a:spcAft>
        <a:spcPct val="0"/>
      </a:spcAft>
      <a:defRPr sz="1200" kern="1200">
        <a:solidFill>
          <a:schemeClr val="tx2"/>
        </a:solidFill>
        <a:latin typeface="+mn-lt"/>
        <a:ea typeface="+mn-ea"/>
        <a:cs typeface="+mn-cs"/>
      </a:defRPr>
    </a:lvl2pPr>
    <a:lvl3pPr marL="914400" algn="l" rtl="0" eaLnBrk="0" fontAlgn="base" hangingPunct="0">
      <a:spcBef>
        <a:spcPct val="30000"/>
      </a:spcBef>
      <a:spcAft>
        <a:spcPct val="0"/>
      </a:spcAft>
      <a:defRPr sz="1200" kern="1200">
        <a:solidFill>
          <a:schemeClr val="tx2"/>
        </a:solidFill>
        <a:latin typeface="+mn-lt"/>
        <a:ea typeface="+mn-ea"/>
        <a:cs typeface="+mn-cs"/>
      </a:defRPr>
    </a:lvl3pPr>
    <a:lvl4pPr marL="1371600" algn="l" rtl="0" eaLnBrk="0" fontAlgn="base" hangingPunct="0">
      <a:spcBef>
        <a:spcPct val="30000"/>
      </a:spcBef>
      <a:spcAft>
        <a:spcPct val="0"/>
      </a:spcAft>
      <a:defRPr sz="1200" kern="1200">
        <a:solidFill>
          <a:schemeClr val="tx2"/>
        </a:solidFill>
        <a:latin typeface="+mn-lt"/>
        <a:ea typeface="+mn-ea"/>
        <a:cs typeface="+mn-cs"/>
      </a:defRPr>
    </a:lvl4pPr>
    <a:lvl5pPr marL="1828800" algn="l" rtl="0" eaLnBrk="0" fontAlgn="base" hangingPunct="0">
      <a:spcBef>
        <a:spcPct val="30000"/>
      </a:spcBef>
      <a:spcAft>
        <a:spcPct val="0"/>
      </a:spcAft>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Geoff has made required changes for Season 2026.   </a:t>
            </a:r>
          </a:p>
          <a:p>
            <a:r>
              <a:rPr lang="en-US" dirty="0"/>
              <a:t>Result XML file must be uploaded at race-results.usskiandsnowboard.org/. This will eliminate the email attachment function but </a:t>
            </a:r>
            <a:r>
              <a:rPr lang="en-US" u="sng" dirty="0"/>
              <a:t>only for U.S. Ski &amp; Snowboard XML result transmissions</a:t>
            </a:r>
            <a:r>
              <a:rPr lang="en-US" dirty="0"/>
              <a:t>.</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a:t>
            </a:fld>
            <a:endParaRPr lang="en-US" dirty="0"/>
          </a:p>
        </p:txBody>
      </p:sp>
    </p:spTree>
    <p:extLst>
      <p:ext uri="{BB962C8B-B14F-4D97-AF65-F5344CB8AC3E}">
        <p14:creationId xmlns:p14="http://schemas.microsoft.com/office/powerpoint/2010/main" val="3173774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25</a:t>
            </a:fld>
            <a:endParaRPr lang="en-US" dirty="0"/>
          </a:p>
        </p:txBody>
      </p:sp>
    </p:spTree>
    <p:extLst>
      <p:ext uri="{BB962C8B-B14F-4D97-AF65-F5344CB8AC3E}">
        <p14:creationId xmlns:p14="http://schemas.microsoft.com/office/powerpoint/2010/main" val="2229937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36</a:t>
            </a:fld>
            <a:endParaRPr lang="en-US" dirty="0"/>
          </a:p>
        </p:txBody>
      </p:sp>
    </p:spTree>
    <p:extLst>
      <p:ext uri="{BB962C8B-B14F-4D97-AF65-F5344CB8AC3E}">
        <p14:creationId xmlns:p14="http://schemas.microsoft.com/office/powerpoint/2010/main" val="4112732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42</a:t>
            </a:fld>
            <a:endParaRPr lang="en-US" dirty="0"/>
          </a:p>
        </p:txBody>
      </p:sp>
    </p:spTree>
    <p:extLst>
      <p:ext uri="{BB962C8B-B14F-4D97-AF65-F5344CB8AC3E}">
        <p14:creationId xmlns:p14="http://schemas.microsoft.com/office/powerpoint/2010/main" val="3818713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eliminate a messy slide, arrows have not been added. Clinician will need to point out each step.</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55</a:t>
            </a:fld>
            <a:endParaRPr lang="en-US" dirty="0"/>
          </a:p>
        </p:txBody>
      </p:sp>
    </p:spTree>
    <p:extLst>
      <p:ext uri="{BB962C8B-B14F-4D97-AF65-F5344CB8AC3E}">
        <p14:creationId xmlns:p14="http://schemas.microsoft.com/office/powerpoint/2010/main" val="4190354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56</a:t>
            </a:fld>
            <a:endParaRPr lang="en-US" dirty="0"/>
          </a:p>
        </p:txBody>
      </p:sp>
    </p:spTree>
    <p:extLst>
      <p:ext uri="{BB962C8B-B14F-4D97-AF65-F5344CB8AC3E}">
        <p14:creationId xmlns:p14="http://schemas.microsoft.com/office/powerpoint/2010/main" val="4280289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57</a:t>
            </a:fld>
            <a:endParaRPr lang="en-US" dirty="0"/>
          </a:p>
        </p:txBody>
      </p:sp>
    </p:spTree>
    <p:extLst>
      <p:ext uri="{BB962C8B-B14F-4D97-AF65-F5344CB8AC3E}">
        <p14:creationId xmlns:p14="http://schemas.microsoft.com/office/powerpoint/2010/main" val="509557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60</a:t>
            </a:fld>
            <a:endParaRPr lang="en-US" dirty="0"/>
          </a:p>
        </p:txBody>
      </p:sp>
    </p:spTree>
    <p:extLst>
      <p:ext uri="{BB962C8B-B14F-4D97-AF65-F5344CB8AC3E}">
        <p14:creationId xmlns:p14="http://schemas.microsoft.com/office/powerpoint/2010/main" val="3418735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67</a:t>
            </a:fld>
            <a:endParaRPr lang="en-US" dirty="0"/>
          </a:p>
        </p:txBody>
      </p:sp>
    </p:spTree>
    <p:extLst>
      <p:ext uri="{BB962C8B-B14F-4D97-AF65-F5344CB8AC3E}">
        <p14:creationId xmlns:p14="http://schemas.microsoft.com/office/powerpoint/2010/main" val="2325193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74</a:t>
            </a:fld>
            <a:endParaRPr lang="en-US" dirty="0"/>
          </a:p>
        </p:txBody>
      </p:sp>
    </p:spTree>
    <p:extLst>
      <p:ext uri="{BB962C8B-B14F-4D97-AF65-F5344CB8AC3E}">
        <p14:creationId xmlns:p14="http://schemas.microsoft.com/office/powerpoint/2010/main" val="1098467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79C59927-64C9-4A84-B0FC-9DEC93898B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BE5A07E-D728-44D2-B2B8-2652AF4E16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8612" name="Slide Number Placeholder 3">
            <a:extLst>
              <a:ext uri="{FF2B5EF4-FFF2-40B4-BE49-F238E27FC236}">
                <a16:creationId xmlns:a16="http://schemas.microsoft.com/office/drawing/2014/main" id="{DF958A7E-A263-4944-AD4A-E9B8E29618A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C91AD163-A076-4F10-BDEC-03256CAD7F75}" type="slidenum">
              <a:rPr lang="en-US" altLang="en-US" smtClean="0">
                <a:latin typeface="Calibri" panose="020F0502020204030204" pitchFamily="34" charset="0"/>
                <a:cs typeface="Arial" panose="020B0604020202020204" pitchFamily="34" charset="0"/>
              </a:rPr>
              <a:pPr fontAlgn="base">
                <a:spcBef>
                  <a:spcPct val="0"/>
                </a:spcBef>
                <a:spcAft>
                  <a:spcPct val="0"/>
                </a:spcAft>
              </a:pPr>
              <a:t>77</a:t>
            </a:fld>
            <a:endParaRPr lang="en-US" altLang="en-US" dirty="0">
              <a:latin typeface="Calibri" panose="020F050202020403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4</a:t>
            </a:fld>
            <a:endParaRPr lang="en-US" dirty="0"/>
          </a:p>
        </p:txBody>
      </p:sp>
    </p:spTree>
    <p:extLst>
      <p:ext uri="{BB962C8B-B14F-4D97-AF65-F5344CB8AC3E}">
        <p14:creationId xmlns:p14="http://schemas.microsoft.com/office/powerpoint/2010/main" val="854553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82</a:t>
            </a:fld>
            <a:endParaRPr lang="en-US" dirty="0"/>
          </a:p>
        </p:txBody>
      </p:sp>
    </p:spTree>
    <p:extLst>
      <p:ext uri="{BB962C8B-B14F-4D97-AF65-F5344CB8AC3E}">
        <p14:creationId xmlns:p14="http://schemas.microsoft.com/office/powerpoint/2010/main" val="3392335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83</a:t>
            </a:fld>
            <a:endParaRPr lang="en-US" dirty="0"/>
          </a:p>
        </p:txBody>
      </p:sp>
    </p:spTree>
    <p:extLst>
      <p:ext uri="{BB962C8B-B14F-4D97-AF65-F5344CB8AC3E}">
        <p14:creationId xmlns:p14="http://schemas.microsoft.com/office/powerpoint/2010/main" val="1268695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84</a:t>
            </a:fld>
            <a:endParaRPr lang="en-US" dirty="0"/>
          </a:p>
        </p:txBody>
      </p:sp>
    </p:spTree>
    <p:extLst>
      <p:ext uri="{BB962C8B-B14F-4D97-AF65-F5344CB8AC3E}">
        <p14:creationId xmlns:p14="http://schemas.microsoft.com/office/powerpoint/2010/main" val="2066852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86</a:t>
            </a:fld>
            <a:endParaRPr lang="en-US" dirty="0"/>
          </a:p>
        </p:txBody>
      </p:sp>
    </p:spTree>
    <p:extLst>
      <p:ext uri="{BB962C8B-B14F-4D97-AF65-F5344CB8AC3E}">
        <p14:creationId xmlns:p14="http://schemas.microsoft.com/office/powerpoint/2010/main" val="2397761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92</a:t>
            </a:fld>
            <a:endParaRPr lang="en-US" dirty="0"/>
          </a:p>
        </p:txBody>
      </p:sp>
    </p:spTree>
    <p:extLst>
      <p:ext uri="{BB962C8B-B14F-4D97-AF65-F5344CB8AC3E}">
        <p14:creationId xmlns:p14="http://schemas.microsoft.com/office/powerpoint/2010/main" val="1889377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D3D42-D8E1-DC94-8D2F-DC889263CA08}"/>
            </a:ext>
          </a:extLst>
        </p:cNvPr>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90E642B8-7CF7-8C23-B3E0-4402D9FAF6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ADA09A3D-440F-0450-111F-3673C5C40A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Team Captains must be notified in the Race Announcement as well as at the Team Captains’ meeting as to the type of procedure that will be followed.  </a:t>
            </a:r>
          </a:p>
        </p:txBody>
      </p:sp>
      <p:sp>
        <p:nvSpPr>
          <p:cNvPr id="29700" name="Slide Number Placeholder 3">
            <a:extLst>
              <a:ext uri="{FF2B5EF4-FFF2-40B4-BE49-F238E27FC236}">
                <a16:creationId xmlns:a16="http://schemas.microsoft.com/office/drawing/2014/main" id="{F52D95AA-F088-1546-41D4-90651ECFAF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35A48FDF-17F3-4AB3-BDD8-0279D1AA45ED}" type="slidenum">
              <a:rPr lang="en-US" altLang="en-US" smtClean="0"/>
              <a:pPr/>
              <a:t>93</a:t>
            </a:fld>
            <a:endParaRPr lang="en-US" altLang="en-US" dirty="0"/>
          </a:p>
        </p:txBody>
      </p:sp>
    </p:spTree>
    <p:extLst>
      <p:ext uri="{BB962C8B-B14F-4D97-AF65-F5344CB8AC3E}">
        <p14:creationId xmlns:p14="http://schemas.microsoft.com/office/powerpoint/2010/main" val="1462350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113</a:t>
            </a:fld>
            <a:endParaRPr lang="en-US" dirty="0"/>
          </a:p>
        </p:txBody>
      </p:sp>
    </p:spTree>
    <p:extLst>
      <p:ext uri="{BB962C8B-B14F-4D97-AF65-F5344CB8AC3E}">
        <p14:creationId xmlns:p14="http://schemas.microsoft.com/office/powerpoint/2010/main" val="3200959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122</a:t>
            </a:fld>
            <a:endParaRPr lang="en-US" dirty="0"/>
          </a:p>
        </p:txBody>
      </p:sp>
    </p:spTree>
    <p:extLst>
      <p:ext uri="{BB962C8B-B14F-4D97-AF65-F5344CB8AC3E}">
        <p14:creationId xmlns:p14="http://schemas.microsoft.com/office/powerpoint/2010/main" val="3731652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F49D1-9325-A209-500A-CC46CD3259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F204C5-00F7-9A8B-C1B8-01D0E84AF5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27FDFF-8333-1C1E-0754-DCF3132BB1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2409BA-E4C2-30E4-1BE0-4E4F0905212A}"/>
              </a:ext>
            </a:extLst>
          </p:cNvPr>
          <p:cNvSpPr>
            <a:spLocks noGrp="1"/>
          </p:cNvSpPr>
          <p:nvPr>
            <p:ph type="sldNum" sz="quarter" idx="5"/>
          </p:nvPr>
        </p:nvSpPr>
        <p:spPr/>
        <p:txBody>
          <a:bodyPr/>
          <a:lstStyle/>
          <a:p>
            <a:pPr>
              <a:defRPr/>
            </a:pPr>
            <a:fld id="{101D93B6-9303-41C9-8C15-5C963F965287}" type="slidenum">
              <a:rPr lang="en-US" smtClean="0"/>
              <a:pPr>
                <a:defRPr/>
              </a:pPr>
              <a:t>125</a:t>
            </a:fld>
            <a:endParaRPr lang="en-US" dirty="0"/>
          </a:p>
        </p:txBody>
      </p:sp>
    </p:spTree>
    <p:extLst>
      <p:ext uri="{BB962C8B-B14F-4D97-AF65-F5344CB8AC3E}">
        <p14:creationId xmlns:p14="http://schemas.microsoft.com/office/powerpoint/2010/main" val="37923731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132</a:t>
            </a:fld>
            <a:endParaRPr lang="en-US" dirty="0"/>
          </a:p>
        </p:txBody>
      </p:sp>
    </p:spTree>
    <p:extLst>
      <p:ext uri="{BB962C8B-B14F-4D97-AF65-F5344CB8AC3E}">
        <p14:creationId xmlns:p14="http://schemas.microsoft.com/office/powerpoint/2010/main" val="3744271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E9593E6-49AB-4D71-99D6-1A478238A5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B8D5EA26-518C-4216-B9BC-F233B72173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3F7F1681-3D44-40F6-9E32-F34A34959C6D}"/>
              </a:ext>
            </a:extLst>
          </p:cNvPr>
          <p:cNvSpPr>
            <a:spLocks noGrp="1"/>
          </p:cNvSpPr>
          <p:nvPr>
            <p:ph type="sldNum" sz="quarter" idx="5"/>
          </p:nvPr>
        </p:nvSpPr>
        <p:spPr/>
        <p:txBody>
          <a:bodyPr/>
          <a:lstStyle/>
          <a:p>
            <a:pPr>
              <a:defRPr/>
            </a:pPr>
            <a:fld id="{3A86E1FB-4B41-4B7B-B3EF-1EC94F1F6839}" type="slidenum">
              <a:rPr lang="en-US" smtClean="0"/>
              <a:pPr>
                <a:defRPr/>
              </a:pPr>
              <a:t>5</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133</a:t>
            </a:fld>
            <a:endParaRPr lang="en-US" dirty="0"/>
          </a:p>
        </p:txBody>
      </p:sp>
    </p:spTree>
    <p:extLst>
      <p:ext uri="{BB962C8B-B14F-4D97-AF65-F5344CB8AC3E}">
        <p14:creationId xmlns:p14="http://schemas.microsoft.com/office/powerpoint/2010/main" val="2156575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78882-3B22-39D2-4CEA-85CBEE4CF0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E3BF8F-B468-2A8F-0FDF-749357DE7F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E70AB-BBB7-C1F1-C0F8-DE596C4F9F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5D47FE-E363-1AE9-31A2-C4B0352F37CB}"/>
              </a:ext>
            </a:extLst>
          </p:cNvPr>
          <p:cNvSpPr>
            <a:spLocks noGrp="1"/>
          </p:cNvSpPr>
          <p:nvPr>
            <p:ph type="sldNum" sz="quarter" idx="5"/>
          </p:nvPr>
        </p:nvSpPr>
        <p:spPr/>
        <p:txBody>
          <a:bodyPr/>
          <a:lstStyle/>
          <a:p>
            <a:pPr>
              <a:defRPr/>
            </a:pPr>
            <a:fld id="{101D93B6-9303-41C9-8C15-5C963F965287}" type="slidenum">
              <a:rPr lang="en-US" smtClean="0"/>
              <a:pPr>
                <a:defRPr/>
              </a:pPr>
              <a:t>134</a:t>
            </a:fld>
            <a:endParaRPr lang="en-US" dirty="0"/>
          </a:p>
        </p:txBody>
      </p:sp>
    </p:spTree>
    <p:extLst>
      <p:ext uri="{BB962C8B-B14F-4D97-AF65-F5344CB8AC3E}">
        <p14:creationId xmlns:p14="http://schemas.microsoft.com/office/powerpoint/2010/main" val="2756588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C5C5B-609F-3AB3-9862-F5D4A986A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C00D3-152D-9B81-A0A6-2505D6BD6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D01E1-1A73-1F62-8E94-A9AE5F683E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3A6A5C-5B2A-648E-7934-7E77655F6C8F}"/>
              </a:ext>
            </a:extLst>
          </p:cNvPr>
          <p:cNvSpPr>
            <a:spLocks noGrp="1"/>
          </p:cNvSpPr>
          <p:nvPr>
            <p:ph type="sldNum" sz="quarter" idx="5"/>
          </p:nvPr>
        </p:nvSpPr>
        <p:spPr/>
        <p:txBody>
          <a:bodyPr/>
          <a:lstStyle/>
          <a:p>
            <a:pPr>
              <a:defRPr/>
            </a:pPr>
            <a:fld id="{101D93B6-9303-41C9-8C15-5C963F965287}" type="slidenum">
              <a:rPr lang="en-US" smtClean="0"/>
              <a:pPr>
                <a:defRPr/>
              </a:pPr>
              <a:t>135</a:t>
            </a:fld>
            <a:endParaRPr lang="en-US" dirty="0"/>
          </a:p>
        </p:txBody>
      </p:sp>
    </p:spTree>
    <p:extLst>
      <p:ext uri="{BB962C8B-B14F-4D97-AF65-F5344CB8AC3E}">
        <p14:creationId xmlns:p14="http://schemas.microsoft.com/office/powerpoint/2010/main" val="877234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1AEB6-78BB-7F01-CC59-712AF0F9BE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A2BF4-E9ED-649A-99E3-0BCC0B1640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5D27D-E36F-36F1-286F-E1AEBFAC67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02E6DD-328E-5133-366B-2979A3348DBA}"/>
              </a:ext>
            </a:extLst>
          </p:cNvPr>
          <p:cNvSpPr>
            <a:spLocks noGrp="1"/>
          </p:cNvSpPr>
          <p:nvPr>
            <p:ph type="sldNum" sz="quarter" idx="5"/>
          </p:nvPr>
        </p:nvSpPr>
        <p:spPr/>
        <p:txBody>
          <a:bodyPr/>
          <a:lstStyle/>
          <a:p>
            <a:pPr>
              <a:defRPr/>
            </a:pPr>
            <a:fld id="{101D93B6-9303-41C9-8C15-5C963F965287}" type="slidenum">
              <a:rPr lang="en-US" smtClean="0"/>
              <a:pPr>
                <a:defRPr/>
              </a:pPr>
              <a:t>136</a:t>
            </a:fld>
            <a:endParaRPr lang="en-US" dirty="0"/>
          </a:p>
        </p:txBody>
      </p:sp>
    </p:spTree>
    <p:extLst>
      <p:ext uri="{BB962C8B-B14F-4D97-AF65-F5344CB8AC3E}">
        <p14:creationId xmlns:p14="http://schemas.microsoft.com/office/powerpoint/2010/main" val="728644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90892-FFFA-F152-488F-5C81E942D3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C5370E-06CC-2BA8-CFBF-75D53048D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32D234-E1AD-9245-3673-5194686859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A5703C-4910-F81E-E866-89D11A98FBEA}"/>
              </a:ext>
            </a:extLst>
          </p:cNvPr>
          <p:cNvSpPr>
            <a:spLocks noGrp="1"/>
          </p:cNvSpPr>
          <p:nvPr>
            <p:ph type="sldNum" sz="quarter" idx="5"/>
          </p:nvPr>
        </p:nvSpPr>
        <p:spPr/>
        <p:txBody>
          <a:bodyPr/>
          <a:lstStyle/>
          <a:p>
            <a:pPr>
              <a:defRPr/>
            </a:pPr>
            <a:fld id="{101D93B6-9303-41C9-8C15-5C963F965287}" type="slidenum">
              <a:rPr lang="en-US" smtClean="0"/>
              <a:pPr>
                <a:defRPr/>
              </a:pPr>
              <a:t>137</a:t>
            </a:fld>
            <a:endParaRPr lang="en-US" dirty="0"/>
          </a:p>
        </p:txBody>
      </p:sp>
    </p:spTree>
    <p:extLst>
      <p:ext uri="{BB962C8B-B14F-4D97-AF65-F5344CB8AC3E}">
        <p14:creationId xmlns:p14="http://schemas.microsoft.com/office/powerpoint/2010/main" val="3989688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report function is fully developed, the above steps will not be required.</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140</a:t>
            </a:fld>
            <a:endParaRPr lang="en-US" dirty="0"/>
          </a:p>
        </p:txBody>
      </p:sp>
    </p:spTree>
    <p:extLst>
      <p:ext uri="{BB962C8B-B14F-4D97-AF65-F5344CB8AC3E}">
        <p14:creationId xmlns:p14="http://schemas.microsoft.com/office/powerpoint/2010/main" val="34776522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report function is fully developed, the above steps will not be required.</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141</a:t>
            </a:fld>
            <a:endParaRPr lang="en-US" dirty="0"/>
          </a:p>
        </p:txBody>
      </p:sp>
    </p:spTree>
    <p:extLst>
      <p:ext uri="{BB962C8B-B14F-4D97-AF65-F5344CB8AC3E}">
        <p14:creationId xmlns:p14="http://schemas.microsoft.com/office/powerpoint/2010/main" val="37521779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report function is fully developed, the above steps will not be required.</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142</a:t>
            </a:fld>
            <a:endParaRPr lang="en-US" dirty="0"/>
          </a:p>
        </p:txBody>
      </p:sp>
    </p:spTree>
    <p:extLst>
      <p:ext uri="{BB962C8B-B14F-4D97-AF65-F5344CB8AC3E}">
        <p14:creationId xmlns:p14="http://schemas.microsoft.com/office/powerpoint/2010/main" val="21374499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season date is not current, autoscore systems will refuse XML file.</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148</a:t>
            </a:fld>
            <a:endParaRPr lang="en-US" dirty="0"/>
          </a:p>
        </p:txBody>
      </p:sp>
    </p:spTree>
    <p:extLst>
      <p:ext uri="{BB962C8B-B14F-4D97-AF65-F5344CB8AC3E}">
        <p14:creationId xmlns:p14="http://schemas.microsoft.com/office/powerpoint/2010/main" val="2881395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149</a:t>
            </a:fld>
            <a:endParaRPr lang="en-US" dirty="0"/>
          </a:p>
        </p:txBody>
      </p:sp>
    </p:spTree>
    <p:extLst>
      <p:ext uri="{BB962C8B-B14F-4D97-AF65-F5344CB8AC3E}">
        <p14:creationId xmlns:p14="http://schemas.microsoft.com/office/powerpoint/2010/main" val="2313041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E9593E6-49AB-4D71-99D6-1A478238A5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B8D5EA26-518C-4216-B9BC-F233B72173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3F7F1681-3D44-40F6-9E32-F34A34959C6D}"/>
              </a:ext>
            </a:extLst>
          </p:cNvPr>
          <p:cNvSpPr>
            <a:spLocks noGrp="1"/>
          </p:cNvSpPr>
          <p:nvPr>
            <p:ph type="sldNum" sz="quarter" idx="5"/>
          </p:nvPr>
        </p:nvSpPr>
        <p:spPr/>
        <p:txBody>
          <a:bodyPr/>
          <a:lstStyle/>
          <a:p>
            <a:pPr>
              <a:defRPr/>
            </a:pPr>
            <a:fld id="{3A86E1FB-4B41-4B7B-B3EF-1EC94F1F6839}" type="slidenum">
              <a:rPr lang="en-US" smtClean="0"/>
              <a:pPr>
                <a:defRPr/>
              </a:pPr>
              <a:t>6</a:t>
            </a:fld>
            <a:endParaRPr lang="en-US" dirty="0"/>
          </a:p>
        </p:txBody>
      </p:sp>
    </p:spTree>
    <p:extLst>
      <p:ext uri="{BB962C8B-B14F-4D97-AF65-F5344CB8AC3E}">
        <p14:creationId xmlns:p14="http://schemas.microsoft.com/office/powerpoint/2010/main" val="7479572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Login for race-results.usskiandsnowboard.org/ will be provided for clubs hosting sanctioned events as well as named officials who require login but who do not have access the login provided to the clubs.</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151</a:t>
            </a:fld>
            <a:endParaRPr lang="en-US" dirty="0"/>
          </a:p>
        </p:txBody>
      </p:sp>
    </p:spTree>
    <p:extLst>
      <p:ext uri="{BB962C8B-B14F-4D97-AF65-F5344CB8AC3E}">
        <p14:creationId xmlns:p14="http://schemas.microsoft.com/office/powerpoint/2010/main" val="39837673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“Include Hard Copy” is disabled. Autoscore systems cannot recognize text files.</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152</a:t>
            </a:fld>
            <a:endParaRPr lang="en-US" dirty="0"/>
          </a:p>
        </p:txBody>
      </p:sp>
    </p:spTree>
    <p:extLst>
      <p:ext uri="{BB962C8B-B14F-4D97-AF65-F5344CB8AC3E}">
        <p14:creationId xmlns:p14="http://schemas.microsoft.com/office/powerpoint/2010/main" val="3840981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154</a:t>
            </a:fld>
            <a:endParaRPr lang="en-US" dirty="0"/>
          </a:p>
        </p:txBody>
      </p:sp>
    </p:spTree>
    <p:extLst>
      <p:ext uri="{BB962C8B-B14F-4D97-AF65-F5344CB8AC3E}">
        <p14:creationId xmlns:p14="http://schemas.microsoft.com/office/powerpoint/2010/main" val="38550690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156</a:t>
            </a:fld>
            <a:endParaRPr lang="en-US" dirty="0"/>
          </a:p>
        </p:txBody>
      </p:sp>
    </p:spTree>
    <p:extLst>
      <p:ext uri="{BB962C8B-B14F-4D97-AF65-F5344CB8AC3E}">
        <p14:creationId xmlns:p14="http://schemas.microsoft.com/office/powerpoint/2010/main" val="859922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8</a:t>
            </a:fld>
            <a:endParaRPr lang="en-US" dirty="0"/>
          </a:p>
        </p:txBody>
      </p:sp>
    </p:spTree>
    <p:extLst>
      <p:ext uri="{BB962C8B-B14F-4D97-AF65-F5344CB8AC3E}">
        <p14:creationId xmlns:p14="http://schemas.microsoft.com/office/powerpoint/2010/main" val="3550068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12</a:t>
            </a:fld>
            <a:endParaRPr lang="en-US" dirty="0"/>
          </a:p>
        </p:txBody>
      </p:sp>
    </p:spTree>
    <p:extLst>
      <p:ext uri="{BB962C8B-B14F-4D97-AF65-F5344CB8AC3E}">
        <p14:creationId xmlns:p14="http://schemas.microsoft.com/office/powerpoint/2010/main" val="3025676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04E19-9DC5-6A34-43BF-28427C62AD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2C90B2-B6AE-FE7D-4C63-2E7A4BDE2D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9F0555-1680-2749-7A82-D5A238DBD2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BB6A5E-2E0F-9460-B3F8-864A19EBE466}"/>
              </a:ext>
            </a:extLst>
          </p:cNvPr>
          <p:cNvSpPr>
            <a:spLocks noGrp="1"/>
          </p:cNvSpPr>
          <p:nvPr>
            <p:ph type="sldNum" sz="quarter" idx="5"/>
          </p:nvPr>
        </p:nvSpPr>
        <p:spPr/>
        <p:txBody>
          <a:bodyPr/>
          <a:lstStyle/>
          <a:p>
            <a:pPr>
              <a:defRPr/>
            </a:pPr>
            <a:fld id="{101D93B6-9303-41C9-8C15-5C963F965287}" type="slidenum">
              <a:rPr lang="en-US" smtClean="0"/>
              <a:pPr>
                <a:defRPr/>
              </a:pPr>
              <a:t>17</a:t>
            </a:fld>
            <a:endParaRPr lang="en-US" dirty="0"/>
          </a:p>
        </p:txBody>
      </p:sp>
    </p:spTree>
    <p:extLst>
      <p:ext uri="{BB962C8B-B14F-4D97-AF65-F5344CB8AC3E}">
        <p14:creationId xmlns:p14="http://schemas.microsoft.com/office/powerpoint/2010/main" val="1796368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22</a:t>
            </a:fld>
            <a:endParaRPr lang="en-US" dirty="0"/>
          </a:p>
        </p:txBody>
      </p:sp>
    </p:spTree>
    <p:extLst>
      <p:ext uri="{BB962C8B-B14F-4D97-AF65-F5344CB8AC3E}">
        <p14:creationId xmlns:p14="http://schemas.microsoft.com/office/powerpoint/2010/main" val="772696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01D93B6-9303-41C9-8C15-5C963F965287}" type="slidenum">
              <a:rPr lang="en-US" smtClean="0"/>
              <a:pPr>
                <a:defRPr/>
              </a:pPr>
              <a:t>24</a:t>
            </a:fld>
            <a:endParaRPr lang="en-US" dirty="0"/>
          </a:p>
        </p:txBody>
      </p:sp>
    </p:spTree>
    <p:extLst>
      <p:ext uri="{BB962C8B-B14F-4D97-AF65-F5344CB8AC3E}">
        <p14:creationId xmlns:p14="http://schemas.microsoft.com/office/powerpoint/2010/main" val="246531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1977" y="1600201"/>
            <a:ext cx="6248400" cy="2680127"/>
          </a:xfrm>
          <a:noFill/>
          <a:effectLst>
            <a:softEdge rad="31750"/>
          </a:effectLst>
        </p:spPr>
        <p:txBody>
          <a:bodyPr>
            <a:noAutofit/>
          </a:bodyPr>
          <a:lstStyle>
            <a:lvl1pPr>
              <a:defRPr sz="5400">
                <a:solidFill>
                  <a:schemeClr val="bg1"/>
                </a:solidFill>
              </a:defRPr>
            </a:lvl1pPr>
          </a:lstStyle>
          <a:p>
            <a:r>
              <a:rPr lang="en-US" dirty="0"/>
              <a:t>Click to edit Master title style</a:t>
            </a:r>
            <a:endParaRPr dirty="0"/>
          </a:p>
        </p:txBody>
      </p:sp>
      <p:sp>
        <p:nvSpPr>
          <p:cNvPr id="3" name="Subtitle 2"/>
          <p:cNvSpPr>
            <a:spLocks noGrp="1"/>
          </p:cNvSpPr>
          <p:nvPr>
            <p:ph type="subTitle" idx="1"/>
          </p:nvPr>
        </p:nvSpPr>
        <p:spPr>
          <a:xfrm>
            <a:off x="1821976" y="4344916"/>
            <a:ext cx="5638800" cy="1116085"/>
          </a:xfrm>
        </p:spPr>
        <p:txBody>
          <a:bodyPr>
            <a:normAutofit/>
          </a:bodyPr>
          <a:lstStyle>
            <a:lvl1pPr marL="0" indent="0" algn="l">
              <a:spcBef>
                <a:spcPts val="0"/>
              </a:spcBef>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a:extLst>
              <a:ext uri="{FF2B5EF4-FFF2-40B4-BE49-F238E27FC236}">
                <a16:creationId xmlns:a16="http://schemas.microsoft.com/office/drawing/2014/main" id="{DB516521-A318-4E21-816F-76270EB6ADAC}"/>
              </a:ext>
            </a:extLst>
          </p:cNvPr>
          <p:cNvSpPr>
            <a:spLocks noGrp="1"/>
          </p:cNvSpPr>
          <p:nvPr>
            <p:ph type="dt" sz="half" idx="10"/>
          </p:nvPr>
        </p:nvSpPr>
        <p:spPr>
          <a:xfrm>
            <a:off x="3525838" y="6356350"/>
            <a:ext cx="914400" cy="365125"/>
          </a:xfrm>
        </p:spPr>
        <p:txBody>
          <a:bodyPr/>
          <a:lstStyle>
            <a:lvl1pPr>
              <a:defRPr>
                <a:solidFill>
                  <a:schemeClr val="bg1"/>
                </a:solidFill>
              </a:defRPr>
            </a:lvl1pPr>
          </a:lstStyle>
          <a:p>
            <a:pPr>
              <a:defRPr/>
            </a:pPr>
            <a:fld id="{971F6567-F969-4FF9-B3C5-F73631CB1595}" type="datetime1">
              <a:rPr lang="en-US"/>
              <a:pPr>
                <a:defRPr/>
              </a:pPr>
              <a:t>7/18/2025</a:t>
            </a:fld>
            <a:endParaRPr lang="en-US" dirty="0"/>
          </a:p>
        </p:txBody>
      </p:sp>
      <p:sp>
        <p:nvSpPr>
          <p:cNvPr id="5" name="Footer Placeholder 4">
            <a:extLst>
              <a:ext uri="{FF2B5EF4-FFF2-40B4-BE49-F238E27FC236}">
                <a16:creationId xmlns:a16="http://schemas.microsoft.com/office/drawing/2014/main" id="{A6FA0549-96E5-47AD-BACB-AED96598D519}"/>
              </a:ext>
            </a:extLst>
          </p:cNvPr>
          <p:cNvSpPr>
            <a:spLocks noGrp="1"/>
          </p:cNvSpPr>
          <p:nvPr>
            <p:ph type="ftr" sz="quarter" idx="11"/>
          </p:nvPr>
        </p:nvSpPr>
        <p:spPr>
          <a:xfrm>
            <a:off x="4587875" y="6356350"/>
            <a:ext cx="2981325" cy="365125"/>
          </a:xfrm>
        </p:spPr>
        <p:txBody>
          <a:bodyPr/>
          <a:lstStyle>
            <a:lvl1pPr>
              <a:defRPr>
                <a:solidFill>
                  <a:schemeClr val="bg1"/>
                </a:solidFill>
              </a:defRPr>
            </a:lvl1pPr>
          </a:lstStyle>
          <a:p>
            <a:pPr>
              <a:defRPr/>
            </a:pPr>
            <a:r>
              <a:rPr lang="en-US" dirty="0"/>
              <a:t>2017-2018</a:t>
            </a:r>
          </a:p>
        </p:txBody>
      </p:sp>
      <p:sp>
        <p:nvSpPr>
          <p:cNvPr id="6" name="Slide Number Placeholder 5">
            <a:extLst>
              <a:ext uri="{FF2B5EF4-FFF2-40B4-BE49-F238E27FC236}">
                <a16:creationId xmlns:a16="http://schemas.microsoft.com/office/drawing/2014/main" id="{14A213EF-EABC-4DF1-9892-0F459D2540D1}"/>
              </a:ext>
            </a:extLst>
          </p:cNvPr>
          <p:cNvSpPr>
            <a:spLocks noGrp="1"/>
          </p:cNvSpPr>
          <p:nvPr>
            <p:ph type="sldNum" sz="quarter" idx="12"/>
          </p:nvPr>
        </p:nvSpPr>
        <p:spPr>
          <a:xfrm>
            <a:off x="7716838" y="6356350"/>
            <a:ext cx="457200" cy="365125"/>
          </a:xfrm>
        </p:spPr>
        <p:txBody>
          <a:bodyPr/>
          <a:lstStyle>
            <a:lvl1pPr>
              <a:defRPr>
                <a:solidFill>
                  <a:schemeClr val="bg1"/>
                </a:solidFill>
              </a:defRPr>
            </a:lvl1pPr>
          </a:lstStyle>
          <a:p>
            <a:pPr>
              <a:defRPr/>
            </a:pPr>
            <a:fld id="{3098FFCE-3A04-437B-A2CF-CA2E8A6CAAE7}" type="slidenum">
              <a:rPr lang="en-US"/>
              <a:pPr>
                <a:defRPr/>
              </a:pPr>
              <a:t>‹#›</a:t>
            </a:fld>
            <a:endParaRPr lang="en-US" dirty="0"/>
          </a:p>
        </p:txBody>
      </p:sp>
    </p:spTree>
    <p:extLst>
      <p:ext uri="{BB962C8B-B14F-4D97-AF65-F5344CB8AC3E}">
        <p14:creationId xmlns:p14="http://schemas.microsoft.com/office/powerpoint/2010/main" val="82918334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88615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Content Placeholder 2"/>
          <p:cNvSpPr>
            <a:spLocks noGrp="1"/>
          </p:cNvSpPr>
          <p:nvPr>
            <p:ph idx="1"/>
          </p:nvPr>
        </p:nvSpPr>
        <p:spPr>
          <a:xfrm>
            <a:off x="457200" y="1600201"/>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0865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lank">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1447800" y="2590800"/>
            <a:ext cx="5867400" cy="914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634287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021E504-0917-48E6-A363-CD7646EEAFF5}"/>
              </a:ext>
            </a:extLst>
          </p:cNvPr>
          <p:cNvSpPr>
            <a:spLocks noGrp="1" noChangeArrowheads="1"/>
          </p:cNvSpPr>
          <p:nvPr>
            <p:ph type="title"/>
          </p:nvPr>
        </p:nvSpPr>
        <p:spPr bwMode="auto">
          <a:xfrm>
            <a:off x="1195388" y="177800"/>
            <a:ext cx="7339012" cy="123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B1E0ED1-08E3-4824-9753-B12824DD4BF0}"/>
              </a:ext>
            </a:extLst>
          </p:cNvPr>
          <p:cNvSpPr>
            <a:spLocks noGrp="1" noChangeArrowheads="1"/>
          </p:cNvSpPr>
          <p:nvPr>
            <p:ph type="body" idx="1"/>
          </p:nvPr>
        </p:nvSpPr>
        <p:spPr bwMode="auto">
          <a:xfrm>
            <a:off x="1195388" y="1600200"/>
            <a:ext cx="733901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0955873-6F86-4800-ABDB-72D44FEAD353}"/>
              </a:ext>
            </a:extLst>
          </p:cNvPr>
          <p:cNvSpPr>
            <a:spLocks noGrp="1"/>
          </p:cNvSpPr>
          <p:nvPr>
            <p:ph type="dt" sz="half" idx="2"/>
          </p:nvPr>
        </p:nvSpPr>
        <p:spPr>
          <a:xfrm>
            <a:off x="3886200" y="6316663"/>
            <a:ext cx="914400" cy="365125"/>
          </a:xfrm>
          <a:prstGeom prst="rect">
            <a:avLst/>
          </a:prstGeom>
        </p:spPr>
        <p:txBody>
          <a:bodyPr vert="horz" lIns="91440" tIns="45720" rIns="91440" bIns="45720" rtlCol="0" anchor="ctr"/>
          <a:lstStyle>
            <a:lvl1pPr algn="l" eaLnBrk="1" fontAlgn="auto" hangingPunct="1">
              <a:spcBef>
                <a:spcPts val="0"/>
              </a:spcBef>
              <a:spcAft>
                <a:spcPts val="0"/>
              </a:spcAft>
              <a:defRPr sz="1100" cap="all" baseline="0">
                <a:solidFill>
                  <a:schemeClr val="tx1"/>
                </a:solidFill>
                <a:latin typeface="+mn-lt"/>
              </a:defRPr>
            </a:lvl1pPr>
          </a:lstStyle>
          <a:p>
            <a:pPr>
              <a:defRPr/>
            </a:pPr>
            <a:fld id="{489249CF-6C54-4F63-A7D1-27141B24D6EC}" type="datetime1">
              <a:rPr lang="en-US"/>
              <a:pPr>
                <a:defRPr/>
              </a:pPr>
              <a:t>7/18/2025</a:t>
            </a:fld>
            <a:endParaRPr lang="en-US" dirty="0"/>
          </a:p>
        </p:txBody>
      </p:sp>
      <p:sp>
        <p:nvSpPr>
          <p:cNvPr id="5" name="Footer Placeholder 4">
            <a:extLst>
              <a:ext uri="{FF2B5EF4-FFF2-40B4-BE49-F238E27FC236}">
                <a16:creationId xmlns:a16="http://schemas.microsoft.com/office/drawing/2014/main" id="{AA9AC0FB-5D2B-451C-A48D-9A159B7BE04E}"/>
              </a:ext>
            </a:extLst>
          </p:cNvPr>
          <p:cNvSpPr>
            <a:spLocks noGrp="1"/>
          </p:cNvSpPr>
          <p:nvPr>
            <p:ph type="ftr" sz="quarter" idx="3"/>
          </p:nvPr>
        </p:nvSpPr>
        <p:spPr>
          <a:xfrm>
            <a:off x="4948238" y="6316663"/>
            <a:ext cx="2981325" cy="365125"/>
          </a:xfrm>
          <a:prstGeom prst="rect">
            <a:avLst/>
          </a:prstGeom>
        </p:spPr>
        <p:txBody>
          <a:bodyPr vert="horz" lIns="91440" tIns="45720" rIns="91440" bIns="45720" rtlCol="0" anchor="ctr"/>
          <a:lstStyle>
            <a:lvl1pPr algn="ctr" eaLnBrk="1" fontAlgn="auto" hangingPunct="1">
              <a:spcBef>
                <a:spcPts val="0"/>
              </a:spcBef>
              <a:spcAft>
                <a:spcPts val="0"/>
              </a:spcAft>
              <a:defRPr sz="1100" cap="all" baseline="0">
                <a:solidFill>
                  <a:schemeClr val="tx1"/>
                </a:solidFill>
                <a:latin typeface="+mn-lt"/>
              </a:defRPr>
            </a:lvl1pPr>
          </a:lstStyle>
          <a:p>
            <a:pPr>
              <a:defRPr/>
            </a:pPr>
            <a:r>
              <a:rPr lang="en-US" dirty="0"/>
              <a:t>2017-2018</a:t>
            </a:r>
          </a:p>
        </p:txBody>
      </p:sp>
      <p:sp>
        <p:nvSpPr>
          <p:cNvPr id="6" name="Slide Number Placeholder 5">
            <a:extLst>
              <a:ext uri="{FF2B5EF4-FFF2-40B4-BE49-F238E27FC236}">
                <a16:creationId xmlns:a16="http://schemas.microsoft.com/office/drawing/2014/main" id="{29D46C57-A33E-4A41-9DAD-FC98CAFF2A4B}"/>
              </a:ext>
            </a:extLst>
          </p:cNvPr>
          <p:cNvSpPr>
            <a:spLocks noGrp="1"/>
          </p:cNvSpPr>
          <p:nvPr>
            <p:ph type="sldNum" sz="quarter" idx="4"/>
          </p:nvPr>
        </p:nvSpPr>
        <p:spPr>
          <a:xfrm>
            <a:off x="8077200" y="6316663"/>
            <a:ext cx="457200" cy="365125"/>
          </a:xfrm>
          <a:prstGeom prst="rect">
            <a:avLst/>
          </a:prstGeom>
        </p:spPr>
        <p:txBody>
          <a:bodyPr vert="horz" lIns="91440" tIns="45720" rIns="91440" bIns="45720" rtlCol="0" anchor="ctr"/>
          <a:lstStyle>
            <a:lvl1pPr algn="r" eaLnBrk="1" fontAlgn="auto" hangingPunct="1">
              <a:spcBef>
                <a:spcPts val="0"/>
              </a:spcBef>
              <a:spcAft>
                <a:spcPts val="0"/>
              </a:spcAft>
              <a:defRPr sz="1100" cap="all" baseline="0">
                <a:solidFill>
                  <a:schemeClr val="tx1"/>
                </a:solidFill>
                <a:latin typeface="+mn-lt"/>
              </a:defRPr>
            </a:lvl1pPr>
          </a:lstStyle>
          <a:p>
            <a:pPr>
              <a:defRPr/>
            </a:pPr>
            <a:fld id="{B868D335-0AD7-4802-8722-2624B1EB5D2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Lst>
  <p:transition spd="med">
    <p:fade/>
  </p:transition>
  <p:hf sldNum="0" hdr="0" dt="0"/>
  <p:txStyles>
    <p:title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p:titleStyle>
    <p:bodyStyle>
      <a:lvl1pPr marL="246063" indent="-246063" algn="l" rtl="0" eaLnBrk="0" fontAlgn="base" hangingPunct="0">
        <a:lnSpc>
          <a:spcPct val="90000"/>
        </a:lnSpc>
        <a:spcBef>
          <a:spcPts val="1400"/>
        </a:spcBef>
        <a:spcAft>
          <a:spcPct val="0"/>
        </a:spcAft>
        <a:buFont typeface="Euphemia" panose="020B0503040102020104" pitchFamily="34" charset="0"/>
        <a:buChar char="›"/>
        <a:defRPr sz="2800" kern="1200">
          <a:solidFill>
            <a:schemeClr val="tx2"/>
          </a:solidFill>
          <a:latin typeface="+mn-lt"/>
          <a:ea typeface="+mn-ea"/>
          <a:cs typeface="+mn-cs"/>
        </a:defRPr>
      </a:lvl1pPr>
      <a:lvl2pPr marL="611188" indent="-246063" algn="l" rtl="0" eaLnBrk="0" fontAlgn="base" hangingPunct="0">
        <a:lnSpc>
          <a:spcPct val="90000"/>
        </a:lnSpc>
        <a:spcBef>
          <a:spcPts val="600"/>
        </a:spcBef>
        <a:spcAft>
          <a:spcPct val="0"/>
        </a:spcAft>
        <a:buFont typeface="Euphemia" panose="020B0503040102020104" pitchFamily="34" charset="0"/>
        <a:buChar char="–"/>
        <a:defRPr sz="2400" kern="1200">
          <a:solidFill>
            <a:schemeClr val="tx2"/>
          </a:solidFill>
          <a:latin typeface="+mn-lt"/>
          <a:ea typeface="+mn-ea"/>
          <a:cs typeface="+mn-cs"/>
        </a:defRPr>
      </a:lvl2pPr>
      <a:lvl3pPr marL="977900" indent="-246063" algn="l" rtl="0" eaLnBrk="0" fontAlgn="base" hangingPunct="0">
        <a:lnSpc>
          <a:spcPct val="90000"/>
        </a:lnSpc>
        <a:spcBef>
          <a:spcPts val="600"/>
        </a:spcBef>
        <a:spcAft>
          <a:spcPct val="0"/>
        </a:spcAft>
        <a:buFont typeface="Euphemia" panose="020B0503040102020104" pitchFamily="34" charset="0"/>
        <a:buChar char="›"/>
        <a:defRPr sz="2000" kern="1200">
          <a:solidFill>
            <a:schemeClr val="tx2"/>
          </a:solidFill>
          <a:latin typeface="+mn-lt"/>
          <a:ea typeface="+mn-ea"/>
          <a:cs typeface="+mn-cs"/>
        </a:defRPr>
      </a:lvl3pPr>
      <a:lvl4pPr marL="1343025" indent="-246063" algn="l" rtl="0" eaLnBrk="0" fontAlgn="base" hangingPunct="0">
        <a:lnSpc>
          <a:spcPct val="90000"/>
        </a:lnSpc>
        <a:spcBef>
          <a:spcPts val="600"/>
        </a:spcBef>
        <a:spcAft>
          <a:spcPct val="0"/>
        </a:spcAft>
        <a:buFont typeface="Arial" panose="020B0604020202020204" pitchFamily="34" charset="0"/>
        <a:buChar char="–"/>
        <a:defRPr kern="1200">
          <a:solidFill>
            <a:schemeClr val="tx2"/>
          </a:solidFill>
          <a:latin typeface="+mn-lt"/>
          <a:ea typeface="+mn-ea"/>
          <a:cs typeface="+mn-cs"/>
        </a:defRPr>
      </a:lvl4pPr>
      <a:lvl5pPr marL="1709738" indent="-246063" algn="l" rtl="0" eaLnBrk="0" fontAlgn="base" hangingPunct="0">
        <a:lnSpc>
          <a:spcPct val="90000"/>
        </a:lnSpc>
        <a:spcBef>
          <a:spcPts val="600"/>
        </a:spcBef>
        <a:spcAft>
          <a:spcPct val="0"/>
        </a:spcAft>
        <a:buFont typeface="Euphemia" panose="020B0503040102020104" pitchFamily="34" charset="0"/>
        <a:buChar char="›"/>
        <a:defRPr kern="1200">
          <a:solidFill>
            <a:schemeClr val="tx2"/>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jpeg"/></Relationships>
</file>

<file path=ppt/slides/_rels/slide10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15.png"/></Relationships>
</file>

<file path=ppt/slides/_rels/slide10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tmp"/><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104.xml.rels><?xml version="1.0" encoding="UTF-8" standalone="yes"?>
<Relationships xmlns="http://schemas.openxmlformats.org/package/2006/relationships"><Relationship Id="rId3" Type="http://schemas.openxmlformats.org/officeDocument/2006/relationships/image" Target="../media/image124.tmp"/><Relationship Id="rId2" Type="http://schemas.openxmlformats.org/officeDocument/2006/relationships/image" Target="../media/image122.tmp"/><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2.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tmp"/><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2.tmp"/><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42.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46.png"/><Relationship Id="rId4" Type="http://schemas.openxmlformats.org/officeDocument/2006/relationships/image" Target="../media/image145.png"/></Relationships>
</file>

<file path=ppt/slides/_rels/slide1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54.png"/></Relationships>
</file>

<file path=ppt/slides/_rels/slide13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1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1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61.png"/><Relationship Id="rId4" Type="http://schemas.openxmlformats.org/officeDocument/2006/relationships/image" Target="../media/image160.png"/></Relationships>
</file>

<file path=ppt/slides/_rels/slide13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6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1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67.tmp"/><Relationship Id="rId4" Type="http://schemas.openxmlformats.org/officeDocument/2006/relationships/image" Target="../media/image166.tmp"/></Relationships>
</file>

<file path=ppt/slides/_rels/slide1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68.tmp"/></Relationships>
</file>

<file path=ppt/slides/_rels/slide1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69.tmp"/><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71.png"/><Relationship Id="rId7" Type="http://schemas.openxmlformats.org/officeDocument/2006/relationships/image" Target="../media/image5.jpe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74.JPG"/><Relationship Id="rId5" Type="http://schemas.openxmlformats.org/officeDocument/2006/relationships/image" Target="../media/image173.png"/><Relationship Id="rId4" Type="http://schemas.openxmlformats.org/officeDocument/2006/relationships/image" Target="../media/image172.png"/></Relationships>
</file>

<file path=ppt/slides/_rels/slide1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76.png"/><Relationship Id="rId4" Type="http://schemas.openxmlformats.org/officeDocument/2006/relationships/image" Target="../media/image175.png"/></Relationships>
</file>

<file path=ppt/slides/_rels/slide14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78.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80.png"/></Relationships>
</file>

<file path=ppt/slides/_rels/slide15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15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5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tmp"/></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4.tm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tmp"/><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1.tmp"/><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6.tmp"/><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1.tmp"/><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2.tm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37.JPG"/><Relationship Id="rId4" Type="http://schemas.openxmlformats.org/officeDocument/2006/relationships/image" Target="../media/image55.JPG"/></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tmp"/><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5.tmp"/><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4.tmp"/><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6.tmp"/><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image" Target="../media/image77.tmp"/><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7.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9.tmp"/><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0.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1.tmp"/><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tmp"/><Relationship Id="rId4" Type="http://schemas.openxmlformats.org/officeDocument/2006/relationships/image" Target="../media/image83.png"/></Relationships>
</file>

<file path=ppt/slides/_rels/slide7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8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8.tmp"/><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00.tmp"/><Relationship Id="rId4" Type="http://schemas.openxmlformats.org/officeDocument/2006/relationships/image" Target="../media/image99.tmp"/></Relationships>
</file>

<file path=ppt/slides/_rels/slide9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103.JPG"/></Relationships>
</file>

<file path=ppt/slides/_rels/slide9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09.jpeg"/><Relationship Id="rId4" Type="http://schemas.openxmlformats.org/officeDocument/2006/relationships/image" Target="../media/image108.png"/></Relationships>
</file>

<file path=ppt/slides/_rels/slide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1.tmp"/><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5">
            <a:extLst>
              <a:ext uri="{FF2B5EF4-FFF2-40B4-BE49-F238E27FC236}">
                <a16:creationId xmlns:a16="http://schemas.microsoft.com/office/drawing/2014/main" id="{8E5C38C7-9C3E-4FF7-9111-1F1C2C0D63A6}"/>
              </a:ext>
            </a:extLst>
          </p:cNvPr>
          <p:cNvSpPr>
            <a:spLocks noGrp="1" noChangeArrowheads="1"/>
          </p:cNvSpPr>
          <p:nvPr>
            <p:ph idx="1"/>
          </p:nvPr>
        </p:nvSpPr>
        <p:spPr>
          <a:xfrm>
            <a:off x="1584325" y="2667000"/>
            <a:ext cx="6705600" cy="1905000"/>
          </a:xfrm>
        </p:spPr>
        <p:txBody>
          <a:bodyPr/>
          <a:lstStyle/>
          <a:p>
            <a:pPr marL="0" indent="0" algn="ctr" eaLnBrk="1" hangingPunct="1">
              <a:lnSpc>
                <a:spcPct val="100000"/>
              </a:lnSpc>
              <a:buFont typeface="Euphemia" panose="020B0503040102020104" pitchFamily="34" charset="0"/>
              <a:buNone/>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SEASON 2026</a:t>
            </a:r>
          </a:p>
          <a:p>
            <a:pPr marL="0" indent="0" algn="ctr" eaLnBrk="1" hangingPunct="1">
              <a:lnSpc>
                <a:spcPct val="100000"/>
              </a:lnSpc>
              <a:spcBef>
                <a:spcPts val="0"/>
              </a:spcBef>
              <a:buFont typeface="Euphemia" panose="020B0503040102020104" pitchFamily="34" charset="0"/>
              <a:buNone/>
              <a:defRPr/>
            </a:pPr>
            <a:endParaRPr 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eaLnBrk="1" hangingPunct="1">
              <a:lnSpc>
                <a:spcPct val="100000"/>
              </a:lnSpc>
              <a:buFont typeface="Euphemia" panose="020B0503040102020104" pitchFamily="34" charset="0"/>
              <a:buNone/>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SPLIT SECOND 101 – </a:t>
            </a:r>
            <a:b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Management of an Alpine Event</a:t>
            </a:r>
          </a:p>
          <a:p>
            <a:pPr marL="0" indent="0" algn="ctr" eaLnBrk="1" hangingPunct="1">
              <a:buFont typeface="Euphemia" panose="020B0503040102020104" pitchFamily="34" charset="0"/>
              <a:buNone/>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altLang="en-US" dirty="0">
              <a:solidFill>
                <a:srgbClr val="FF0000"/>
              </a:solidFill>
              <a:latin typeface="Arial" panose="020B0604020202020204" pitchFamily="34" charset="0"/>
              <a:cs typeface="Arial" panose="020B0604020202020204" pitchFamily="34" charset="0"/>
            </a:endParaRPr>
          </a:p>
        </p:txBody>
      </p:sp>
      <p:pic>
        <p:nvPicPr>
          <p:cNvPr id="7172" name="Picture 2">
            <a:extLst>
              <a:ext uri="{FF2B5EF4-FFF2-40B4-BE49-F238E27FC236}">
                <a16:creationId xmlns:a16="http://schemas.microsoft.com/office/drawing/2014/main" id="{A9591677-5C47-45BB-9B9F-0A56FA5CBC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60638" y="381000"/>
            <a:ext cx="529113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1">
            <a:extLst>
              <a:ext uri="{FF2B5EF4-FFF2-40B4-BE49-F238E27FC236}">
                <a16:creationId xmlns:a16="http://schemas.microsoft.com/office/drawing/2014/main" id="{708E7E5A-14CA-495D-A9DC-64C050112365}"/>
              </a:ext>
            </a:extLst>
          </p:cNvPr>
          <p:cNvSpPr>
            <a:spLocks noChangeArrowheads="1"/>
          </p:cNvSpPr>
          <p:nvPr/>
        </p:nvSpPr>
        <p:spPr bwMode="auto">
          <a:xfrm>
            <a:off x="1752600" y="4582510"/>
            <a:ext cx="7162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ts val="2400"/>
              </a:spcBef>
            </a:pPr>
            <a:r>
              <a:rPr lang="en-US" altLang="en-US" b="1" dirty="0">
                <a:latin typeface="Arial" panose="020B0604020202020204" pitchFamily="34" charset="0"/>
                <a:cs typeface="Arial" panose="020B0604020202020204" pitchFamily="34" charset="0"/>
              </a:rPr>
              <a:t>Prepared for use in conjunction with:</a:t>
            </a:r>
          </a:p>
          <a:p>
            <a:pPr eaLnBrk="1" hangingPunct="1">
              <a:spcBef>
                <a:spcPts val="1200"/>
              </a:spcBef>
            </a:pPr>
            <a:r>
              <a:rPr lang="en-US" altLang="en-US" b="1" dirty="0">
                <a:latin typeface="Arial" panose="020B0604020202020204" pitchFamily="34" charset="0"/>
                <a:cs typeface="Arial" panose="020B0604020202020204" pitchFamily="34" charset="0"/>
              </a:rPr>
              <a:t>Race Administration Study Guide Section 1 – </a:t>
            </a:r>
          </a:p>
          <a:p>
            <a:pPr eaLnBrk="1" hangingPunct="1"/>
            <a:r>
              <a:rPr lang="en-US" altLang="en-US" b="1" dirty="0">
                <a:latin typeface="Arial" panose="020B0604020202020204" pitchFamily="34" charset="0"/>
                <a:cs typeface="Arial" panose="020B0604020202020204" pitchFamily="34" charset="0"/>
              </a:rPr>
              <a:t>Race Result Software  </a:t>
            </a:r>
            <a:r>
              <a:rPr lang="en-US" altLang="en-US" b="1" dirty="0">
                <a:solidFill>
                  <a:srgbClr val="FF0000"/>
                </a:solidFill>
                <a:latin typeface="Arial" panose="020B0604020202020204" pitchFamily="34" charset="0"/>
                <a:cs typeface="Arial" panose="020B0604020202020204" pitchFamily="34" charset="0"/>
              </a:rPr>
              <a:t> </a:t>
            </a:r>
            <a:endParaRPr lang="en-US" altLang="en-US" dirty="0">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1657D-8C67-4D72-9804-7E62C1D96888}"/>
              </a:ext>
            </a:extLst>
          </p:cNvPr>
          <p:cNvSpPr>
            <a:spLocks noGrp="1"/>
          </p:cNvSpPr>
          <p:nvPr>
            <p:ph type="title" idx="4294967295"/>
          </p:nvPr>
        </p:nvSpPr>
        <p:spPr>
          <a:xfrm>
            <a:off x="903288" y="304800"/>
            <a:ext cx="7337425" cy="1239838"/>
          </a:xfrm>
        </p:spPr>
        <p:txBody>
          <a:bodyPr>
            <a:normAutofit/>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INFORMATION: </a:t>
            </a:r>
            <a:b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Review &amp; Select “NEXT”  </a:t>
            </a:r>
          </a:p>
        </p:txBody>
      </p:sp>
      <p:pic>
        <p:nvPicPr>
          <p:cNvPr id="16387" name="Content Placeholder 3" descr="Screen Clipping">
            <a:extLst>
              <a:ext uri="{FF2B5EF4-FFF2-40B4-BE49-F238E27FC236}">
                <a16:creationId xmlns:a16="http://schemas.microsoft.com/office/drawing/2014/main" id="{364D9271-75FA-48D4-B1BD-58E731838368}"/>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3832225"/>
            <a:ext cx="92075" cy="61913"/>
          </a:xfrm>
        </p:spPr>
      </p:pic>
      <p:pic>
        <p:nvPicPr>
          <p:cNvPr id="16388" name="Picture 5" descr="Screen Clipping">
            <a:extLst>
              <a:ext uri="{FF2B5EF4-FFF2-40B4-BE49-F238E27FC236}">
                <a16:creationId xmlns:a16="http://schemas.microsoft.com/office/drawing/2014/main" id="{0F28B230-33AE-4870-BC76-BCDC15C849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3354388"/>
            <a:ext cx="10795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10">
            <a:extLst>
              <a:ext uri="{FF2B5EF4-FFF2-40B4-BE49-F238E27FC236}">
                <a16:creationId xmlns:a16="http://schemas.microsoft.com/office/drawing/2014/main" id="{852138F7-8981-4CB4-A31F-D67855CA4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3836910-1D6A-6BA3-5F82-AF5FEC239EF7}"/>
              </a:ext>
            </a:extLst>
          </p:cNvPr>
          <p:cNvPicPr>
            <a:picLocks noChangeAspect="1"/>
          </p:cNvPicPr>
          <p:nvPr/>
        </p:nvPicPr>
        <p:blipFill>
          <a:blip r:embed="rId5"/>
          <a:stretch>
            <a:fillRect/>
          </a:stretch>
        </p:blipFill>
        <p:spPr>
          <a:xfrm>
            <a:off x="903288" y="2002000"/>
            <a:ext cx="7385692" cy="3722362"/>
          </a:xfrm>
          <a:prstGeom prst="rect">
            <a:avLst/>
          </a:prstGeom>
        </p:spPr>
      </p:pic>
      <p:sp>
        <p:nvSpPr>
          <p:cNvPr id="5" name="Up Arrow 4">
            <a:extLst>
              <a:ext uri="{FF2B5EF4-FFF2-40B4-BE49-F238E27FC236}">
                <a16:creationId xmlns:a16="http://schemas.microsoft.com/office/drawing/2014/main" id="{C0BE6602-0BC5-4633-A1BB-1000CA0B5800}"/>
              </a:ext>
            </a:extLst>
          </p:cNvPr>
          <p:cNvSpPr/>
          <p:nvPr/>
        </p:nvSpPr>
        <p:spPr>
          <a:xfrm>
            <a:off x="4518025" y="5638800"/>
            <a:ext cx="177800" cy="70786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med">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F3135FEE-6E6E-484C-995A-1C5B581D837B}"/>
              </a:ext>
            </a:extLst>
          </p:cNvPr>
          <p:cNvSpPr>
            <a:spLocks noGrp="1"/>
          </p:cNvSpPr>
          <p:nvPr>
            <p:ph type="title" idx="4294967295"/>
          </p:nvPr>
        </p:nvSpPr>
        <p:spPr>
          <a:xfrm>
            <a:off x="685800" y="-31750"/>
            <a:ext cx="7339013" cy="1239838"/>
          </a:xfrm>
        </p:spPr>
        <p:txBody>
          <a:bodyPr>
            <a:normAutofit/>
          </a:bodyPr>
          <a:lstStyle/>
          <a:p>
            <a:pPr eaLnBrk="1" hangingPunct="1">
              <a:defRPr/>
            </a:pPr>
            <a:r>
              <a:rPr lang="en-US" altLang="en-US" sz="27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RELOAD POINTS FROM POINTS LISTS </a:t>
            </a:r>
            <a:br>
              <a:rPr lang="en-US" altLang="en-US" sz="1400" dirty="0">
                <a:latin typeface="Arial" panose="020B0604020202020204" pitchFamily="34" charset="0"/>
                <a:cs typeface="Arial" panose="020B0604020202020204" pitchFamily="34" charset="0"/>
              </a:rPr>
            </a:br>
            <a:r>
              <a:rPr lang="en-US" altLang="en-US" sz="1400" b="1" dirty="0">
                <a:latin typeface="Arial" panose="020B0604020202020204" pitchFamily="34" charset="0"/>
                <a:cs typeface="Arial" panose="020B0604020202020204" pitchFamily="34" charset="0"/>
              </a:rPr>
              <a:t>Required when a new Points List becomes valid between events in a series or between DHT/DH race.</a:t>
            </a:r>
            <a:endParaRPr lang="en-US" altLang="en-US"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C88485E-AF41-4BB7-9318-49B686C6C8B7}"/>
              </a:ext>
            </a:extLst>
          </p:cNvPr>
          <p:cNvSpPr txBox="1"/>
          <p:nvPr/>
        </p:nvSpPr>
        <p:spPr>
          <a:xfrm>
            <a:off x="222250" y="4467766"/>
            <a:ext cx="8540750" cy="1792798"/>
          </a:xfrm>
          <a:prstGeom prst="rect">
            <a:avLst/>
          </a:prstGeom>
          <a:noFill/>
        </p:spPr>
        <p:txBody>
          <a:bodyPr>
            <a:spAutoFit/>
          </a:bodyPr>
          <a:lstStyle/>
          <a:p>
            <a:pPr marL="285750" lvl="6" indent="-285750" defTabSz="457200">
              <a:buFont typeface="Arial" pitchFamily="34" charset="0"/>
              <a:buChar char="•"/>
              <a:defRPr/>
            </a:pPr>
            <a:r>
              <a:rPr lang="en-US" b="1" dirty="0">
                <a:latin typeface="Arial" panose="020B0604020202020204" pitchFamily="34" charset="0"/>
                <a:cs typeface="Arial" panose="020B0604020202020204" pitchFamily="34" charset="0"/>
              </a:rPr>
              <a:t>“</a:t>
            </a:r>
            <a:r>
              <a:rPr lang="en-US" b="1" u="sng" dirty="0">
                <a:latin typeface="Arial" panose="020B0604020202020204" pitchFamily="34" charset="0"/>
                <a:cs typeface="Arial" panose="020B0604020202020204" pitchFamily="34" charset="0"/>
              </a:rPr>
              <a:t>RELOAD ALL DATA</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Reloads membership data, membership names, numbers, nations, etc., and </a:t>
            </a:r>
            <a:r>
              <a:rPr lang="en-US" u="sng" dirty="0">
                <a:latin typeface="Arial" panose="020B0604020202020204" pitchFamily="34" charset="0"/>
                <a:cs typeface="Arial" panose="020B0604020202020204" pitchFamily="34" charset="0"/>
              </a:rPr>
              <a:t>will overwrite</a:t>
            </a:r>
            <a:r>
              <a:rPr lang="en-US" dirty="0">
                <a:latin typeface="Arial" panose="020B0604020202020204" pitchFamily="34" charset="0"/>
                <a:cs typeface="Arial" panose="020B0604020202020204" pitchFamily="34" charset="0"/>
              </a:rPr>
              <a:t> your additions; e.g. age class, corrected points, club, quota, notes.  It will require re-verification of your competition database.</a:t>
            </a:r>
          </a:p>
          <a:p>
            <a:pPr marL="285750" lvl="6" indent="-285750" defTabSz="457200">
              <a:spcBef>
                <a:spcPts val="300"/>
              </a:spcBef>
              <a:buFont typeface="Arial" pitchFamily="34" charset="0"/>
              <a:buChar char="•"/>
              <a:defRPr/>
            </a:pPr>
            <a:r>
              <a:rPr lang="en-US" b="1" dirty="0">
                <a:latin typeface="Arial" panose="020B0604020202020204" pitchFamily="34" charset="0"/>
                <a:cs typeface="Arial" panose="020B0604020202020204" pitchFamily="34" charset="0"/>
              </a:rPr>
              <a:t>“</a:t>
            </a:r>
            <a:r>
              <a:rPr lang="en-US" b="1" u="sng" dirty="0">
                <a:latin typeface="Arial" panose="020B0604020202020204" pitchFamily="34" charset="0"/>
                <a:cs typeface="Arial" panose="020B0604020202020204" pitchFamily="34" charset="0"/>
              </a:rPr>
              <a:t>RELOAD ONLY POINTS</a:t>
            </a:r>
            <a:r>
              <a:rPr lang="en-US" b="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Only reloads the applicable Points List and is the preferred option to eliminate overwriting keyed data; e.g. quotas</a:t>
            </a:r>
          </a:p>
        </p:txBody>
      </p:sp>
      <p:pic>
        <p:nvPicPr>
          <p:cNvPr id="89092" name="Picture 1" descr="Points Lists">
            <a:extLst>
              <a:ext uri="{FF2B5EF4-FFF2-40B4-BE49-F238E27FC236}">
                <a16:creationId xmlns:a16="http://schemas.microsoft.com/office/drawing/2014/main" id="{F0058F79-09D7-408E-9F19-7CB8C385EA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6138" y="1295400"/>
            <a:ext cx="381793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2" descr="Confirm">
            <a:extLst>
              <a:ext uri="{FF2B5EF4-FFF2-40B4-BE49-F238E27FC236}">
                <a16:creationId xmlns:a16="http://schemas.microsoft.com/office/drawing/2014/main" id="{F911326B-F79C-4F5B-9F79-A587DBE66A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1703388"/>
            <a:ext cx="31242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3" descr="Reload From Points List">
            <a:extLst>
              <a:ext uri="{FF2B5EF4-FFF2-40B4-BE49-F238E27FC236}">
                <a16:creationId xmlns:a16="http://schemas.microsoft.com/office/drawing/2014/main" id="{D36B2564-09D4-455E-8908-B9824EB64C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692275"/>
            <a:ext cx="214153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10">
            <a:extLst>
              <a:ext uri="{FF2B5EF4-FFF2-40B4-BE49-F238E27FC236}">
                <a16:creationId xmlns:a16="http://schemas.microsoft.com/office/drawing/2014/main" id="{4D69FAA0-B5C6-4EA4-AB5E-BE1E54A10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9E43A773-D219-4B80-B9E9-51BAAC187EF9}"/>
              </a:ext>
            </a:extLst>
          </p:cNvPr>
          <p:cNvSpPr>
            <a:spLocks noGrp="1"/>
          </p:cNvSpPr>
          <p:nvPr>
            <p:ph type="title" idx="4294967295"/>
          </p:nvPr>
        </p:nvSpPr>
        <p:spPr>
          <a:xfrm>
            <a:off x="577850" y="0"/>
            <a:ext cx="7339013" cy="914400"/>
          </a:xfrm>
        </p:spPr>
        <p:txBody>
          <a:bodyPr/>
          <a:lstStyle/>
          <a:p>
            <a:pPr eaLnBrk="1" fontAlgn="auto" hangingPunct="1">
              <a:spcAft>
                <a:spcPts val="0"/>
              </a:spcAft>
              <a:defRPr/>
            </a:pPr>
            <a:r>
              <a:rPr lang="en-US" altLang="en-US" dirty="0"/>
              <a:t> </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 1</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TIMES</a:t>
            </a:r>
          </a:p>
        </p:txBody>
      </p:sp>
      <p:sp>
        <p:nvSpPr>
          <p:cNvPr id="3" name="Content Placeholder 2">
            <a:extLst>
              <a:ext uri="{FF2B5EF4-FFF2-40B4-BE49-F238E27FC236}">
                <a16:creationId xmlns:a16="http://schemas.microsoft.com/office/drawing/2014/main" id="{7A56CA99-BA78-4638-A239-7015B561B62B}"/>
              </a:ext>
            </a:extLst>
          </p:cNvPr>
          <p:cNvSpPr>
            <a:spLocks noGrp="1"/>
          </p:cNvSpPr>
          <p:nvPr>
            <p:ph idx="4294967295"/>
          </p:nvPr>
        </p:nvSpPr>
        <p:spPr>
          <a:xfrm>
            <a:off x="577850" y="914400"/>
            <a:ext cx="8337550" cy="5518150"/>
          </a:xfrm>
        </p:spPr>
        <p:txBody>
          <a:bodyPr rtlCol="0">
            <a:normAutofit fontScale="62500" lnSpcReduction="20000"/>
          </a:bodyPr>
          <a:lstStyle/>
          <a:p>
            <a:pPr marL="0" indent="0" eaLnBrk="1" fontAlgn="auto" hangingPunct="1">
              <a:lnSpc>
                <a:spcPct val="120000"/>
              </a:lnSpc>
              <a:spcAft>
                <a:spcPts val="0"/>
              </a:spcAft>
              <a:buFont typeface="Arial" charset="0"/>
              <a:buNone/>
              <a:defRPr/>
            </a:pPr>
            <a:r>
              <a:rPr lang="en-US" b="1" dirty="0">
                <a:solidFill>
                  <a:schemeClr val="tx1"/>
                </a:solidFill>
                <a:latin typeface="Arial" panose="020B0604020202020204" pitchFamily="34" charset="0"/>
                <a:cs typeface="Arial" panose="020B0604020202020204" pitchFamily="34" charset="0"/>
              </a:rPr>
              <a:t>In a real race situation, times are electronically transferred from the timing equipment to the result computer and race documents are then either generated by that computer, or the race or timing file is exported to the </a:t>
            </a:r>
            <a:r>
              <a:rPr lang="en-US" b="1" u="sng" dirty="0">
                <a:solidFill>
                  <a:schemeClr val="tx1"/>
                </a:solidFill>
                <a:latin typeface="Arial" panose="020B0604020202020204" pitchFamily="34" charset="0"/>
                <a:cs typeface="Arial" panose="020B0604020202020204" pitchFamily="34" charset="0"/>
              </a:rPr>
              <a:t>RA’s</a:t>
            </a:r>
            <a:r>
              <a:rPr lang="en-US" b="1" dirty="0">
                <a:solidFill>
                  <a:schemeClr val="tx1"/>
                </a:solidFill>
                <a:latin typeface="Arial" panose="020B0604020202020204" pitchFamily="34" charset="0"/>
                <a:cs typeface="Arial" panose="020B0604020202020204" pitchFamily="34" charset="0"/>
              </a:rPr>
              <a:t> result computer </a:t>
            </a:r>
            <a:r>
              <a:rPr lang="en-US" b="1" i="1" dirty="0">
                <a:solidFill>
                  <a:schemeClr val="tx1"/>
                </a:solidFill>
                <a:latin typeface="Arial" panose="020B0604020202020204" pitchFamily="34" charset="0"/>
                <a:cs typeface="Arial" panose="020B0604020202020204" pitchFamily="34" charset="0"/>
              </a:rPr>
              <a:t>via memory stick, email attachment or cloud transfer</a:t>
            </a:r>
            <a:endParaRPr lang="en-US" b="1" dirty="0">
              <a:solidFill>
                <a:schemeClr val="tx1"/>
              </a:solidFill>
              <a:latin typeface="Arial" panose="020B0604020202020204" pitchFamily="34" charset="0"/>
              <a:cs typeface="Arial" panose="020B0604020202020204" pitchFamily="34" charset="0"/>
            </a:endParaRPr>
          </a:p>
          <a:p>
            <a:pPr marL="0" indent="0" eaLnBrk="1" fontAlgn="auto" hangingPunct="1">
              <a:lnSpc>
                <a:spcPct val="120000"/>
              </a:lnSpc>
              <a:spcAft>
                <a:spcPts val="0"/>
              </a:spcAft>
              <a:buFont typeface="Arial" charset="0"/>
              <a:buNone/>
              <a:defRPr/>
            </a:pPr>
            <a:r>
              <a:rPr lang="en-US" b="1" dirty="0">
                <a:solidFill>
                  <a:schemeClr val="tx1"/>
                </a:solidFill>
                <a:latin typeface="Arial" panose="020B0604020202020204" pitchFamily="34" charset="0"/>
                <a:cs typeface="Arial" panose="020B0604020202020204" pitchFamily="34" charset="0"/>
              </a:rPr>
              <a:t>However, you are here to learn, so:</a:t>
            </a:r>
          </a:p>
          <a:p>
            <a:pPr eaLnBrk="1" fontAlgn="auto" hangingPunct="1">
              <a:lnSpc>
                <a:spcPct val="120000"/>
              </a:lnSpc>
              <a:spcAft>
                <a:spcPts val="0"/>
              </a:spcAft>
              <a:buFont typeface="Arial" panose="020B0604020202020204" pitchFamily="34" charset="0"/>
              <a:buChar char="•"/>
              <a:defRPr/>
            </a:pPr>
            <a:r>
              <a:rPr lang="en-US" b="1" dirty="0">
                <a:solidFill>
                  <a:srgbClr val="0000FF"/>
                </a:solidFill>
                <a:latin typeface="Arial" panose="020B0604020202020204" pitchFamily="34" charset="0"/>
                <a:cs typeface="Arial" panose="020B0604020202020204" pitchFamily="34" charset="0"/>
              </a:rPr>
              <a:t>Use “Electronic Time Recording Form – 1</a:t>
            </a:r>
            <a:r>
              <a:rPr lang="en-US" b="1" baseline="30000" dirty="0">
                <a:solidFill>
                  <a:srgbClr val="0000FF"/>
                </a:solidFill>
                <a:latin typeface="Arial" panose="020B0604020202020204" pitchFamily="34" charset="0"/>
                <a:cs typeface="Arial" panose="020B0604020202020204" pitchFamily="34" charset="0"/>
              </a:rPr>
              <a:t>st</a:t>
            </a:r>
            <a:r>
              <a:rPr lang="en-US" b="1" dirty="0">
                <a:solidFill>
                  <a:srgbClr val="0000FF"/>
                </a:solidFill>
                <a:latin typeface="Arial" panose="020B0604020202020204" pitchFamily="34" charset="0"/>
                <a:cs typeface="Arial" panose="020B0604020202020204" pitchFamily="34" charset="0"/>
              </a:rPr>
              <a:t> Run”:               </a:t>
            </a:r>
          </a:p>
          <a:p>
            <a:pPr marL="0" indent="0" eaLnBrk="1" fontAlgn="auto" hangingPunct="1">
              <a:lnSpc>
                <a:spcPct val="120000"/>
              </a:lnSpc>
              <a:spcAft>
                <a:spcPts val="0"/>
              </a:spcAft>
              <a:buFont typeface="Arial" charset="0"/>
              <a:buNone/>
              <a:defRPr/>
            </a:pPr>
            <a:r>
              <a:rPr lang="en-US" b="1" dirty="0">
                <a:latin typeface="Arial" panose="020B0604020202020204" pitchFamily="34" charset="0"/>
                <a:cs typeface="Arial" panose="020B0604020202020204" pitchFamily="34" charset="0"/>
              </a:rPr>
              <a:t>       RA </a:t>
            </a:r>
            <a:r>
              <a:rPr lang="en-US" b="1" cap="all" dirty="0">
                <a:latin typeface="Arial" panose="020B0604020202020204" pitchFamily="34" charset="0"/>
                <a:cs typeface="Arial" panose="020B0604020202020204" pitchFamily="34" charset="0"/>
              </a:rPr>
              <a:t>Study Guide Section </a:t>
            </a:r>
            <a:r>
              <a:rPr lang="en-US" b="1" dirty="0">
                <a:latin typeface="Arial" panose="020B0604020202020204" pitchFamily="34" charset="0"/>
                <a:cs typeface="Arial" panose="020B0604020202020204" pitchFamily="34" charset="0"/>
              </a:rPr>
              <a:t>1, </a:t>
            </a:r>
            <a:r>
              <a:rPr lang="en-US"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 30</a:t>
            </a:r>
            <a:r>
              <a:rPr lang="en-US" b="1" dirty="0">
                <a:latin typeface="Arial" panose="020B0604020202020204" pitchFamily="34" charset="0"/>
                <a:cs typeface="Arial" panose="020B0604020202020204" pitchFamily="34" charset="0"/>
              </a:rPr>
              <a:t>, key in 1</a:t>
            </a:r>
            <a:r>
              <a:rPr lang="en-US" b="1" baseline="30000" dirty="0">
                <a:latin typeface="Arial" panose="020B0604020202020204" pitchFamily="34" charset="0"/>
                <a:cs typeface="Arial" panose="020B0604020202020204" pitchFamily="34" charset="0"/>
              </a:rPr>
              <a:t>st</a:t>
            </a:r>
            <a:r>
              <a:rPr lang="en-US" b="1" dirty="0">
                <a:latin typeface="Arial" panose="020B0604020202020204" pitchFamily="34" charset="0"/>
                <a:cs typeface="Arial" panose="020B0604020202020204" pitchFamily="34" charset="0"/>
              </a:rPr>
              <a:t> run data (times/status)</a:t>
            </a:r>
          </a:p>
          <a:p>
            <a:pPr eaLnBrk="1" fontAlgn="auto" hangingPunct="1">
              <a:lnSpc>
                <a:spcPct val="120000"/>
              </a:lnSpc>
              <a:spcAft>
                <a:spcPts val="0"/>
              </a:spcAft>
              <a:buFont typeface="Arial" panose="020B0604020202020204" pitchFamily="34" charset="0"/>
              <a:buChar char="•"/>
              <a:defRPr/>
            </a:pPr>
            <a:r>
              <a:rPr lang="en-US" b="1" dirty="0">
                <a:solidFill>
                  <a:srgbClr val="0000FF"/>
                </a:solidFill>
                <a:latin typeface="Arial" panose="020B0604020202020204" pitchFamily="34" charset="0"/>
                <a:cs typeface="Arial" panose="020B0604020202020204" pitchFamily="34" charset="0"/>
              </a:rPr>
              <a:t>Use “Report by the Referee – 1</a:t>
            </a:r>
            <a:r>
              <a:rPr lang="en-US" b="1" baseline="30000" dirty="0">
                <a:solidFill>
                  <a:srgbClr val="0000FF"/>
                </a:solidFill>
                <a:latin typeface="Arial" panose="020B0604020202020204" pitchFamily="34" charset="0"/>
                <a:cs typeface="Arial" panose="020B0604020202020204" pitchFamily="34" charset="0"/>
              </a:rPr>
              <a:t>st</a:t>
            </a:r>
            <a:r>
              <a:rPr lang="en-US" b="1" dirty="0">
                <a:solidFill>
                  <a:srgbClr val="0000FF"/>
                </a:solidFill>
                <a:latin typeface="Arial" panose="020B0604020202020204" pitchFamily="34" charset="0"/>
                <a:cs typeface="Arial" panose="020B0604020202020204" pitchFamily="34" charset="0"/>
              </a:rPr>
              <a:t> Run”:</a:t>
            </a:r>
          </a:p>
          <a:p>
            <a:pPr marL="0" indent="0" eaLnBrk="1" fontAlgn="auto" hangingPunct="1">
              <a:lnSpc>
                <a:spcPct val="120000"/>
              </a:lnSpc>
              <a:spcAft>
                <a:spcPts val="0"/>
              </a:spcAft>
              <a:buFont typeface="Arial" charset="0"/>
              <a:buNone/>
              <a:defRPr/>
            </a:pPr>
            <a:r>
              <a:rPr lang="en-US" b="1" dirty="0">
                <a:latin typeface="Arial" panose="020B0604020202020204" pitchFamily="34" charset="0"/>
                <a:cs typeface="Arial" panose="020B0604020202020204" pitchFamily="34" charset="0"/>
              </a:rPr>
              <a:t>       RA </a:t>
            </a:r>
            <a:r>
              <a:rPr lang="en-US" b="1" cap="all" dirty="0">
                <a:latin typeface="Arial" panose="020B0604020202020204" pitchFamily="34" charset="0"/>
                <a:cs typeface="Arial" panose="020B0604020202020204" pitchFamily="34" charset="0"/>
              </a:rPr>
              <a:t>Study Guide Section</a:t>
            </a:r>
            <a:r>
              <a:rPr lang="en-US" b="1" dirty="0">
                <a:latin typeface="Arial" panose="020B0604020202020204" pitchFamily="34" charset="0"/>
                <a:cs typeface="Arial" panose="020B0604020202020204" pitchFamily="34" charset="0"/>
              </a:rPr>
              <a:t> 1, </a:t>
            </a:r>
            <a:r>
              <a:rPr lang="en-US"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 32</a:t>
            </a:r>
            <a:r>
              <a:rPr lang="en-US" b="1" dirty="0">
                <a:solidFill>
                  <a:srgbClr val="002060"/>
                </a:solidFill>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 verify status of DNS/DNF/DSQ   </a:t>
            </a:r>
          </a:p>
          <a:p>
            <a:pPr marL="0" indent="0" eaLnBrk="1" fontAlgn="auto" hangingPunct="1">
              <a:lnSpc>
                <a:spcPct val="120000"/>
              </a:lnSpc>
              <a:spcBef>
                <a:spcPts val="0"/>
              </a:spcBef>
              <a:spcAft>
                <a:spcPts val="0"/>
              </a:spcAft>
              <a:buFont typeface="Arial" charset="0"/>
              <a:buNone/>
              <a:defRPr/>
            </a:pPr>
            <a:r>
              <a:rPr lang="en-US" b="1" dirty="0">
                <a:latin typeface="Arial" panose="020B0604020202020204" pitchFamily="34" charset="0"/>
                <a:cs typeface="Arial" panose="020B0604020202020204" pitchFamily="34" charset="0"/>
              </a:rPr>
              <a:t>       competitors!</a:t>
            </a:r>
          </a:p>
          <a:p>
            <a:pPr marL="0" indent="0" eaLnBrk="1" fontAlgn="auto" hangingPunct="1">
              <a:lnSpc>
                <a:spcPct val="120000"/>
              </a:lnSpc>
              <a:spcBef>
                <a:spcPts val="1800"/>
              </a:spcBef>
              <a:spcAft>
                <a:spcPts val="0"/>
              </a:spcAft>
              <a:buFont typeface="Arial" panose="020B0604020202020204" pitchFamily="34" charset="0"/>
              <a:buNone/>
              <a:defRPr/>
            </a:pPr>
            <a:r>
              <a:rPr lang="en-US" b="1" dirty="0">
                <a:solidFill>
                  <a:srgbClr val="003399"/>
                </a:solidFill>
                <a:latin typeface="Arial" panose="020B0604020202020204" pitchFamily="34" charset="0"/>
                <a:cs typeface="Arial" panose="020B0604020202020204" pitchFamily="34" charset="0"/>
              </a:rPr>
              <a:t>How many “options” are available that allow you to enter competitors’ times?</a:t>
            </a:r>
          </a:p>
          <a:p>
            <a:pPr marL="0" indent="0" eaLnBrk="1" fontAlgn="auto" hangingPunct="1">
              <a:lnSpc>
                <a:spcPct val="120000"/>
              </a:lnSpc>
              <a:spcBef>
                <a:spcPts val="1800"/>
              </a:spcBef>
              <a:spcAft>
                <a:spcPts val="0"/>
              </a:spcAft>
              <a:buFont typeface="Arial" panose="020B0604020202020204" pitchFamily="34" charset="0"/>
              <a:buNone/>
              <a:defRPr/>
            </a:pPr>
            <a:r>
              <a:rPr lang="en-US" b="1" i="1" dirty="0">
                <a:solidFill>
                  <a:srgbClr val="003399"/>
                </a:solidFill>
                <a:latin typeface="Arial" panose="020B0604020202020204" pitchFamily="34" charset="0"/>
                <a:cs typeface="Arial" panose="020B0604020202020204" pitchFamily="34" charset="0"/>
              </a:rPr>
              <a:t>NOTE: </a:t>
            </a:r>
            <a:r>
              <a:rPr lang="en-US" b="1" i="1" u="sng" dirty="0">
                <a:solidFill>
                  <a:srgbClr val="003399"/>
                </a:solidFill>
                <a:latin typeface="Arial" panose="020B0604020202020204" pitchFamily="34" charset="0"/>
                <a:cs typeface="Arial" panose="020B0604020202020204" pitchFamily="34" charset="0"/>
              </a:rPr>
              <a:t>p. 30 </a:t>
            </a:r>
            <a:r>
              <a:rPr lang="en-US" b="1" i="1" dirty="0">
                <a:solidFill>
                  <a:srgbClr val="003399"/>
                </a:solidFill>
                <a:latin typeface="Arial" panose="020B0604020202020204" pitchFamily="34" charset="0"/>
                <a:cs typeface="Arial" panose="020B0604020202020204" pitchFamily="34" charset="0"/>
              </a:rPr>
              <a:t>allows for net time manual entry; </a:t>
            </a:r>
            <a:r>
              <a:rPr lang="en-US" b="1" i="1" u="sng" dirty="0">
                <a:solidFill>
                  <a:srgbClr val="003399"/>
                </a:solidFill>
                <a:latin typeface="Arial" panose="020B0604020202020204" pitchFamily="34" charset="0"/>
                <a:cs typeface="Arial" panose="020B0604020202020204" pitchFamily="34" charset="0"/>
              </a:rPr>
              <a:t>p. 31 </a:t>
            </a:r>
            <a:r>
              <a:rPr lang="en-US" b="1" i="1" dirty="0">
                <a:solidFill>
                  <a:srgbClr val="003399"/>
                </a:solidFill>
                <a:latin typeface="Arial" panose="020B0604020202020204" pitchFamily="34" charset="0"/>
                <a:cs typeface="Arial" panose="020B0604020202020204" pitchFamily="34" charset="0"/>
              </a:rPr>
              <a:t>allows for Time-of-Day manual entry</a:t>
            </a:r>
          </a:p>
          <a:p>
            <a:pPr eaLnBrk="1" fontAlgn="auto" hangingPunct="1">
              <a:spcAft>
                <a:spcPts val="0"/>
              </a:spcAft>
              <a:defRPr/>
            </a:pPr>
            <a:endParaRPr lang="en-US" dirty="0"/>
          </a:p>
        </p:txBody>
      </p:sp>
      <p:pic>
        <p:nvPicPr>
          <p:cNvPr id="4" name="Content Placeholder 10">
            <a:extLst>
              <a:ext uri="{FF2B5EF4-FFF2-40B4-BE49-F238E27FC236}">
                <a16:creationId xmlns:a16="http://schemas.microsoft.com/office/drawing/2014/main" id="{CFB862DC-1F37-4CB0-BBF3-528C65971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5E21F567-9580-4028-AED1-0B72CC35A225}"/>
              </a:ext>
            </a:extLst>
          </p:cNvPr>
          <p:cNvSpPr>
            <a:spLocks noGrp="1"/>
          </p:cNvSpPr>
          <p:nvPr>
            <p:ph type="title" idx="4294967295"/>
          </p:nvPr>
        </p:nvSpPr>
        <p:spPr>
          <a:xfrm>
            <a:off x="285750" y="0"/>
            <a:ext cx="7339013"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MANUAL TIME ENTRY</a:t>
            </a:r>
          </a:p>
        </p:txBody>
      </p:sp>
      <p:sp>
        <p:nvSpPr>
          <p:cNvPr id="91139" name="TextBox 4">
            <a:extLst>
              <a:ext uri="{FF2B5EF4-FFF2-40B4-BE49-F238E27FC236}">
                <a16:creationId xmlns:a16="http://schemas.microsoft.com/office/drawing/2014/main" id="{CFEE596E-DFF8-4286-B876-6DEA8E0F1D92}"/>
              </a:ext>
            </a:extLst>
          </p:cNvPr>
          <p:cNvSpPr txBox="1">
            <a:spLocks noChangeArrowheads="1"/>
          </p:cNvSpPr>
          <p:nvPr/>
        </p:nvSpPr>
        <p:spPr bwMode="auto">
          <a:xfrm>
            <a:off x="285750" y="3079750"/>
            <a:ext cx="297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Times can be entered or edited in the 1</a:t>
            </a:r>
            <a:r>
              <a:rPr lang="en-US" altLang="en-US" b="1" baseline="30000" dirty="0">
                <a:solidFill>
                  <a:srgbClr val="0000FF"/>
                </a:solidFill>
                <a:latin typeface="Arial" panose="020B0604020202020204" pitchFamily="34" charset="0"/>
                <a:cs typeface="Arial" panose="020B0604020202020204" pitchFamily="34" charset="0"/>
              </a:rPr>
              <a:t>st</a:t>
            </a:r>
            <a:r>
              <a:rPr lang="en-US" altLang="en-US" b="1" dirty="0">
                <a:solidFill>
                  <a:srgbClr val="0000FF"/>
                </a:solidFill>
                <a:latin typeface="Arial" panose="020B0604020202020204" pitchFamily="34" charset="0"/>
                <a:cs typeface="Arial" panose="020B0604020202020204" pitchFamily="34" charset="0"/>
              </a:rPr>
              <a:t> or 2</a:t>
            </a:r>
            <a:r>
              <a:rPr lang="en-US" altLang="en-US" b="1" baseline="30000" dirty="0">
                <a:solidFill>
                  <a:srgbClr val="0000FF"/>
                </a:solidFill>
                <a:latin typeface="Arial" panose="020B0604020202020204" pitchFamily="34" charset="0"/>
                <a:cs typeface="Arial" panose="020B0604020202020204" pitchFamily="34" charset="0"/>
              </a:rPr>
              <a:t>nd</a:t>
            </a:r>
            <a:r>
              <a:rPr lang="en-US" altLang="en-US" b="1" dirty="0">
                <a:solidFill>
                  <a:srgbClr val="0000FF"/>
                </a:solidFill>
                <a:latin typeface="Arial" panose="020B0604020202020204" pitchFamily="34" charset="0"/>
                <a:cs typeface="Arial" panose="020B0604020202020204" pitchFamily="34" charset="0"/>
              </a:rPr>
              <a:t> Run Result field, as required</a:t>
            </a:r>
          </a:p>
        </p:txBody>
      </p:sp>
      <p:sp>
        <p:nvSpPr>
          <p:cNvPr id="6" name="Left-Right Arrow 5">
            <a:extLst>
              <a:ext uri="{FF2B5EF4-FFF2-40B4-BE49-F238E27FC236}">
                <a16:creationId xmlns:a16="http://schemas.microsoft.com/office/drawing/2014/main" id="{4C7E03E3-5BCA-4F7A-BA00-B1C7A43A88A4}"/>
              </a:ext>
            </a:extLst>
          </p:cNvPr>
          <p:cNvSpPr/>
          <p:nvPr/>
        </p:nvSpPr>
        <p:spPr>
          <a:xfrm>
            <a:off x="1676400" y="4038600"/>
            <a:ext cx="1371600"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1141" name="Picture 2" descr="Screen Clipping">
            <a:extLst>
              <a:ext uri="{FF2B5EF4-FFF2-40B4-BE49-F238E27FC236}">
                <a16:creationId xmlns:a16="http://schemas.microsoft.com/office/drawing/2014/main" id="{D881DB26-7E3A-4A63-A227-2C990AD92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8975" y="1295400"/>
            <a:ext cx="5380038"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3">
            <a:extLst>
              <a:ext uri="{FF2B5EF4-FFF2-40B4-BE49-F238E27FC236}">
                <a16:creationId xmlns:a16="http://schemas.microsoft.com/office/drawing/2014/main" id="{1B998B3E-1DAE-4EE3-8911-7395F37EB340}"/>
              </a:ext>
            </a:extLst>
          </p:cNvPr>
          <p:cNvSpPr>
            <a:spLocks noGrp="1"/>
          </p:cNvSpPr>
          <p:nvPr>
            <p:ph type="title" idx="4294967295"/>
          </p:nvPr>
        </p:nvSpPr>
        <p:spPr>
          <a:xfrm>
            <a:off x="666750" y="190500"/>
            <a:ext cx="8229600" cy="663575"/>
          </a:xfrm>
        </p:spPr>
        <p:txBody>
          <a:bodyPr/>
          <a:lstStyle/>
          <a:p>
            <a:pPr eaLnBrk="1" fontAlgn="auto" hangingPunct="1">
              <a:spcAft>
                <a:spcPts val="0"/>
              </a:spcAft>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ADDITIONAL MANUAL ENTRY OPTIONS</a:t>
            </a:r>
          </a:p>
        </p:txBody>
      </p:sp>
      <p:pic>
        <p:nvPicPr>
          <p:cNvPr id="92163" name="Content Placeholder 1" descr="Which run ?">
            <a:extLst>
              <a:ext uri="{FF2B5EF4-FFF2-40B4-BE49-F238E27FC236}">
                <a16:creationId xmlns:a16="http://schemas.microsoft.com/office/drawing/2014/main" id="{305DACC9-3EC8-468C-ABC2-100786D587B7}"/>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323443" y="1446501"/>
            <a:ext cx="1616075" cy="1570037"/>
          </a:xfrm>
        </p:spPr>
      </p:pic>
      <p:sp>
        <p:nvSpPr>
          <p:cNvPr id="92164" name="TextBox 5">
            <a:extLst>
              <a:ext uri="{FF2B5EF4-FFF2-40B4-BE49-F238E27FC236}">
                <a16:creationId xmlns:a16="http://schemas.microsoft.com/office/drawing/2014/main" id="{A7F1BEFE-5841-42EA-BF61-CB4A34248EA3}"/>
              </a:ext>
            </a:extLst>
          </p:cNvPr>
          <p:cNvSpPr txBox="1">
            <a:spLocks noChangeArrowheads="1"/>
          </p:cNvSpPr>
          <p:nvPr/>
        </p:nvSpPr>
        <p:spPr bwMode="auto">
          <a:xfrm>
            <a:off x="4781550" y="4543425"/>
            <a:ext cx="24415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700" b="1" u="sng" dirty="0">
                <a:solidFill>
                  <a:srgbClr val="0000FF"/>
                </a:solidFill>
                <a:latin typeface="Arial" panose="020B0604020202020204" pitchFamily="34" charset="0"/>
                <a:cs typeface="Arial" panose="020B0604020202020204" pitchFamily="34" charset="0"/>
              </a:rPr>
              <a:t>“Enter Time of Day”</a:t>
            </a:r>
          </a:p>
        </p:txBody>
      </p:sp>
      <p:sp>
        <p:nvSpPr>
          <p:cNvPr id="92165" name="TextBox 7">
            <a:extLst>
              <a:ext uri="{FF2B5EF4-FFF2-40B4-BE49-F238E27FC236}">
                <a16:creationId xmlns:a16="http://schemas.microsoft.com/office/drawing/2014/main" id="{EEF4366D-B391-4B70-B33D-55E3A654A262}"/>
              </a:ext>
            </a:extLst>
          </p:cNvPr>
          <p:cNvSpPr txBox="1">
            <a:spLocks noChangeArrowheads="1"/>
          </p:cNvSpPr>
          <p:nvPr/>
        </p:nvSpPr>
        <p:spPr bwMode="auto">
          <a:xfrm>
            <a:off x="5094288" y="1582738"/>
            <a:ext cx="20589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Select a run:</a:t>
            </a:r>
          </a:p>
        </p:txBody>
      </p:sp>
      <p:sp>
        <p:nvSpPr>
          <p:cNvPr id="92166" name="TextBox 9">
            <a:extLst>
              <a:ext uri="{FF2B5EF4-FFF2-40B4-BE49-F238E27FC236}">
                <a16:creationId xmlns:a16="http://schemas.microsoft.com/office/drawing/2014/main" id="{39301BEA-3516-4520-98C1-D7F32348E9B5}"/>
              </a:ext>
            </a:extLst>
          </p:cNvPr>
          <p:cNvSpPr txBox="1">
            <a:spLocks noChangeArrowheads="1"/>
          </p:cNvSpPr>
          <p:nvPr/>
        </p:nvSpPr>
        <p:spPr bwMode="auto">
          <a:xfrm>
            <a:off x="5014913" y="1063625"/>
            <a:ext cx="3295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u="sng" dirty="0">
                <a:solidFill>
                  <a:srgbClr val="0000FF"/>
                </a:solidFill>
                <a:latin typeface="Arial" panose="020B0604020202020204" pitchFamily="34" charset="0"/>
                <a:cs typeface="Arial" panose="020B0604020202020204" pitchFamily="34" charset="0"/>
              </a:rPr>
              <a:t>“Enter Times (Elapsed)”</a:t>
            </a:r>
          </a:p>
        </p:txBody>
      </p:sp>
      <p:pic>
        <p:nvPicPr>
          <p:cNvPr id="92167" name="Picture 4" descr="Screen Clipping">
            <a:extLst>
              <a:ext uri="{FF2B5EF4-FFF2-40B4-BE49-F238E27FC236}">
                <a16:creationId xmlns:a16="http://schemas.microsoft.com/office/drawing/2014/main" id="{EF3CDB56-1C1E-4D93-8DEF-A951CD7DE8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250" y="4984750"/>
            <a:ext cx="15001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Picture 5" descr="Screen Clipping">
            <a:extLst>
              <a:ext uri="{FF2B5EF4-FFF2-40B4-BE49-F238E27FC236}">
                <a16:creationId xmlns:a16="http://schemas.microsoft.com/office/drawing/2014/main" id="{31CEB317-F41A-4D4C-B739-34FB8A50D9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40500" y="3519488"/>
            <a:ext cx="23764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Picture 6" descr="Screen Clipping">
            <a:extLst>
              <a:ext uri="{FF2B5EF4-FFF2-40B4-BE49-F238E27FC236}">
                <a16:creationId xmlns:a16="http://schemas.microsoft.com/office/drawing/2014/main" id="{C471E8DF-DC1B-4B29-A7C3-0D85E1CA7C2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1613" y="4973638"/>
            <a:ext cx="2392362"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1" name="Picture 2" descr="Screen Clipping">
            <a:extLst>
              <a:ext uri="{FF2B5EF4-FFF2-40B4-BE49-F238E27FC236}">
                <a16:creationId xmlns:a16="http://schemas.microsoft.com/office/drawing/2014/main" id="{8120030A-08C4-4923-885A-DC298FE3F39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1825" y="2189163"/>
            <a:ext cx="1833563"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6" name="TextBox 8">
            <a:extLst>
              <a:ext uri="{FF2B5EF4-FFF2-40B4-BE49-F238E27FC236}">
                <a16:creationId xmlns:a16="http://schemas.microsoft.com/office/drawing/2014/main" id="{798E4C2D-E792-4FC6-AA6D-8A0FC991AB49}"/>
              </a:ext>
            </a:extLst>
          </p:cNvPr>
          <p:cNvSpPr txBox="1">
            <a:spLocks noChangeArrowheads="1"/>
          </p:cNvSpPr>
          <p:nvPr/>
        </p:nvSpPr>
        <p:spPr bwMode="auto">
          <a:xfrm>
            <a:off x="5795963" y="3092450"/>
            <a:ext cx="2254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Enter your data:</a:t>
            </a:r>
          </a:p>
        </p:txBody>
      </p:sp>
      <p:pic>
        <p:nvPicPr>
          <p:cNvPr id="3" name="Picture 2">
            <a:extLst>
              <a:ext uri="{FF2B5EF4-FFF2-40B4-BE49-F238E27FC236}">
                <a16:creationId xmlns:a16="http://schemas.microsoft.com/office/drawing/2014/main" id="{D170CD2A-B0BD-4321-A60D-DA47B047E1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208" y="1679574"/>
            <a:ext cx="4607291" cy="4724401"/>
          </a:xfrm>
          <a:prstGeom prst="rect">
            <a:avLst/>
          </a:prstGeom>
        </p:spPr>
      </p:pic>
      <p:pic>
        <p:nvPicPr>
          <p:cNvPr id="92173" name="Picture 2" descr="Screen Clipping">
            <a:extLst>
              <a:ext uri="{FF2B5EF4-FFF2-40B4-BE49-F238E27FC236}">
                <a16:creationId xmlns:a16="http://schemas.microsoft.com/office/drawing/2014/main" id="{132EE210-6AF8-4EFF-83F5-3FD1BEB523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8450" y="2079625"/>
            <a:ext cx="2833688"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E1A88C9F-4F6C-4FF6-ACA8-458F337D6310}"/>
              </a:ext>
            </a:extLst>
          </p:cNvPr>
          <p:cNvCxnSpPr>
            <a:stCxn id="92166" idx="1"/>
          </p:cNvCxnSpPr>
          <p:nvPr/>
        </p:nvCxnSpPr>
        <p:spPr>
          <a:xfrm flipH="1">
            <a:off x="4087813" y="1247775"/>
            <a:ext cx="927100" cy="1408113"/>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C9F06522-A0D6-449B-9DAA-3490C175E181}"/>
              </a:ext>
            </a:extLst>
          </p:cNvPr>
          <p:cNvCxnSpPr/>
          <p:nvPr/>
        </p:nvCxnSpPr>
        <p:spPr>
          <a:xfrm>
            <a:off x="4087813" y="2960688"/>
            <a:ext cx="1398587" cy="1603375"/>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9B2B925-6ADE-467F-A96A-3AAD4B92D804}"/>
              </a:ext>
            </a:extLst>
          </p:cNvPr>
          <p:cNvSpPr/>
          <p:nvPr/>
        </p:nvSpPr>
        <p:spPr>
          <a:xfrm>
            <a:off x="749911" y="306387"/>
            <a:ext cx="7400744" cy="646331"/>
          </a:xfrm>
          <a:prstGeom prst="rect">
            <a:avLst/>
          </a:prstGeom>
        </p:spPr>
        <p:txBody>
          <a:bodyPr wrap="none">
            <a:spAutoFit/>
          </a:bodyPr>
          <a:lstStyle/>
          <a:p>
            <a:pPr>
              <a:defRPr/>
            </a:pPr>
            <a:r>
              <a:rPr lang="en-US" alt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Time-Of-Day (TOD) EDIT OPTION</a:t>
            </a:r>
            <a:endParaRPr lang="en-US" sz="3600" dirty="0"/>
          </a:p>
        </p:txBody>
      </p:sp>
      <p:pic>
        <p:nvPicPr>
          <p:cNvPr id="8" name="Picture 7">
            <a:extLst>
              <a:ext uri="{FF2B5EF4-FFF2-40B4-BE49-F238E27FC236}">
                <a16:creationId xmlns:a16="http://schemas.microsoft.com/office/drawing/2014/main" id="{01DA1E1C-FE64-4C64-9B9C-A54945B23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0"/>
            <a:ext cx="3930528" cy="4381500"/>
          </a:xfrm>
          <a:prstGeom prst="rect">
            <a:avLst/>
          </a:prstGeom>
        </p:spPr>
      </p:pic>
      <p:sp>
        <p:nvSpPr>
          <p:cNvPr id="10" name="Arrow: Left-Right 9">
            <a:extLst>
              <a:ext uri="{FF2B5EF4-FFF2-40B4-BE49-F238E27FC236}">
                <a16:creationId xmlns:a16="http://schemas.microsoft.com/office/drawing/2014/main" id="{00A4372F-3AFE-4248-9F39-F1F7E874F35F}"/>
              </a:ext>
            </a:extLst>
          </p:cNvPr>
          <p:cNvSpPr/>
          <p:nvPr/>
        </p:nvSpPr>
        <p:spPr>
          <a:xfrm>
            <a:off x="3749493" y="3638550"/>
            <a:ext cx="1066800" cy="76200"/>
          </a:xfrm>
          <a:prstGeom prst="leftRight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pic>
        <p:nvPicPr>
          <p:cNvPr id="5" name="Picture 4">
            <a:extLst>
              <a:ext uri="{FF2B5EF4-FFF2-40B4-BE49-F238E27FC236}">
                <a16:creationId xmlns:a16="http://schemas.microsoft.com/office/drawing/2014/main" id="{99B56893-D27E-4A7A-9353-F534E58DA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905000"/>
            <a:ext cx="4128821" cy="3859718"/>
          </a:xfrm>
          <a:prstGeom prst="rect">
            <a:avLst/>
          </a:prstGeom>
        </p:spPr>
      </p:pic>
      <p:sp>
        <p:nvSpPr>
          <p:cNvPr id="12" name="Arrow: Up-Down 11">
            <a:extLst>
              <a:ext uri="{FF2B5EF4-FFF2-40B4-BE49-F238E27FC236}">
                <a16:creationId xmlns:a16="http://schemas.microsoft.com/office/drawing/2014/main" id="{BA0EC9F6-56B2-4800-90D1-0B5A2D59FD2C}"/>
              </a:ext>
            </a:extLst>
          </p:cNvPr>
          <p:cNvSpPr/>
          <p:nvPr/>
        </p:nvSpPr>
        <p:spPr>
          <a:xfrm>
            <a:off x="914400" y="838200"/>
            <a:ext cx="76200" cy="1295400"/>
          </a:xfrm>
          <a:prstGeom prst="upDown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cSld>
  <p:clrMapOvr>
    <a:masterClrMapping/>
  </p:clrMapOvr>
  <p:transition spd="med">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EEA5F81A-F8E0-4E7B-8AD4-9F8078B09696}"/>
              </a:ext>
            </a:extLst>
          </p:cNvPr>
          <p:cNvSpPr>
            <a:spLocks noGrp="1"/>
          </p:cNvSpPr>
          <p:nvPr>
            <p:ph type="title" idx="4294967295"/>
          </p:nvPr>
        </p:nvSpPr>
        <p:spPr>
          <a:xfrm>
            <a:off x="0" y="-52388"/>
            <a:ext cx="8229600" cy="887413"/>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FILE</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OPTIONS</a:t>
            </a:r>
          </a:p>
        </p:txBody>
      </p:sp>
      <p:sp>
        <p:nvSpPr>
          <p:cNvPr id="94211" name="TextBox 5">
            <a:extLst>
              <a:ext uri="{FF2B5EF4-FFF2-40B4-BE49-F238E27FC236}">
                <a16:creationId xmlns:a16="http://schemas.microsoft.com/office/drawing/2014/main" id="{93D1DC57-46AD-4158-9E98-A251ADEA894E}"/>
              </a:ext>
            </a:extLst>
          </p:cNvPr>
          <p:cNvSpPr txBox="1">
            <a:spLocks noChangeArrowheads="1"/>
          </p:cNvSpPr>
          <p:nvPr/>
        </p:nvSpPr>
        <p:spPr bwMode="auto">
          <a:xfrm>
            <a:off x="279400" y="4519613"/>
            <a:ext cx="28225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3399"/>
                </a:solidFill>
                <a:latin typeface="Arial" panose="020B0604020202020204" pitchFamily="34" charset="0"/>
                <a:cs typeface="Arial" panose="020B0604020202020204" pitchFamily="34" charset="0"/>
              </a:rPr>
              <a:t>“Copy Race”: </a:t>
            </a:r>
            <a:r>
              <a:rPr lang="en-US" altLang="en-US" sz="1600" u="sng" dirty="0">
                <a:solidFill>
                  <a:srgbClr val="0000FF"/>
                </a:solidFill>
                <a:latin typeface="Arial" panose="020B0604020202020204" pitchFamily="34" charset="0"/>
                <a:cs typeface="Arial" panose="020B0604020202020204" pitchFamily="34" charset="0"/>
              </a:rPr>
              <a:t>Preferred</a:t>
            </a:r>
            <a:r>
              <a:rPr lang="en-US" altLang="en-US" sz="1600" dirty="0">
                <a:solidFill>
                  <a:srgbClr val="0000FF"/>
                </a:solidFill>
                <a:latin typeface="Arial" panose="020B0604020202020204" pitchFamily="34" charset="0"/>
                <a:cs typeface="Arial" panose="020B0604020202020204" pitchFamily="34" charset="0"/>
              </a:rPr>
              <a:t> option for copying a race file to a different location;  </a:t>
            </a:r>
            <a:r>
              <a:rPr lang="en-US" altLang="en-US" sz="1600" b="1" i="1" dirty="0">
                <a:latin typeface="Arial" panose="020B0604020202020204" pitchFamily="34" charset="0"/>
                <a:cs typeface="Arial" panose="020B0604020202020204" pitchFamily="34" charset="0"/>
              </a:rPr>
              <a:t>this</a:t>
            </a:r>
          </a:p>
          <a:p>
            <a:pPr eaLnBrk="1" hangingPunct="1"/>
            <a:r>
              <a:rPr lang="en-US" altLang="en-US" i="1" dirty="0">
                <a:latin typeface="Arial" panose="020B0604020202020204" pitchFamily="34" charset="0"/>
                <a:cs typeface="Arial" panose="020B0604020202020204" pitchFamily="34" charset="0"/>
              </a:rPr>
              <a:t>option overwrites database of destination computer.</a:t>
            </a:r>
          </a:p>
        </p:txBody>
      </p:sp>
      <p:sp>
        <p:nvSpPr>
          <p:cNvPr id="94212" name="TextBox 1">
            <a:extLst>
              <a:ext uri="{FF2B5EF4-FFF2-40B4-BE49-F238E27FC236}">
                <a16:creationId xmlns:a16="http://schemas.microsoft.com/office/drawing/2014/main" id="{1FB252D3-B07D-44D9-AB0A-8E46F6F7EDD0}"/>
              </a:ext>
            </a:extLst>
          </p:cNvPr>
          <p:cNvSpPr txBox="1">
            <a:spLocks noChangeArrowheads="1"/>
          </p:cNvSpPr>
          <p:nvPr/>
        </p:nvSpPr>
        <p:spPr bwMode="auto">
          <a:xfrm>
            <a:off x="279400" y="1236590"/>
            <a:ext cx="1701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“Save”: </a:t>
            </a:r>
            <a:r>
              <a:rPr lang="en-US" altLang="en-US" sz="1600" dirty="0">
                <a:solidFill>
                  <a:srgbClr val="0000FF"/>
                </a:solidFill>
                <a:latin typeface="Arial" panose="020B0604020202020204" pitchFamily="34" charset="0"/>
                <a:cs typeface="Arial" panose="020B0604020202020204" pitchFamily="34" charset="0"/>
              </a:rPr>
              <a:t>Save file in current location.</a:t>
            </a:r>
          </a:p>
        </p:txBody>
      </p:sp>
      <p:sp>
        <p:nvSpPr>
          <p:cNvPr id="94213" name="TextBox 2">
            <a:extLst>
              <a:ext uri="{FF2B5EF4-FFF2-40B4-BE49-F238E27FC236}">
                <a16:creationId xmlns:a16="http://schemas.microsoft.com/office/drawing/2014/main" id="{94FAF885-C218-41DF-A916-942A8934E085}"/>
              </a:ext>
            </a:extLst>
          </p:cNvPr>
          <p:cNvSpPr txBox="1">
            <a:spLocks noChangeArrowheads="1"/>
          </p:cNvSpPr>
          <p:nvPr/>
        </p:nvSpPr>
        <p:spPr bwMode="auto">
          <a:xfrm>
            <a:off x="623888" y="2508250"/>
            <a:ext cx="198596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“Save As”: </a:t>
            </a:r>
            <a:r>
              <a:rPr lang="en-US" altLang="en-US" sz="1600" dirty="0">
                <a:solidFill>
                  <a:srgbClr val="0000FF"/>
                </a:solidFill>
                <a:latin typeface="Arial" panose="020B0604020202020204" pitchFamily="34" charset="0"/>
                <a:cs typeface="Arial" panose="020B0604020202020204" pitchFamily="34" charset="0"/>
              </a:rPr>
              <a:t>Save file with new name e.g. to create a new race where you require a new Live Timing registration.</a:t>
            </a:r>
            <a:endParaRPr lang="en-US" altLang="en-US" sz="1600" b="1" dirty="0">
              <a:solidFill>
                <a:srgbClr val="0000FF"/>
              </a:solidFill>
              <a:latin typeface="Arial" panose="020B0604020202020204" pitchFamily="34" charset="0"/>
              <a:cs typeface="Arial" panose="020B0604020202020204" pitchFamily="34" charset="0"/>
            </a:endParaRPr>
          </a:p>
        </p:txBody>
      </p:sp>
      <p:sp>
        <p:nvSpPr>
          <p:cNvPr id="94214" name="TextBox 3">
            <a:extLst>
              <a:ext uri="{FF2B5EF4-FFF2-40B4-BE49-F238E27FC236}">
                <a16:creationId xmlns:a16="http://schemas.microsoft.com/office/drawing/2014/main" id="{DBDF50EC-5C8D-46B7-B388-DD5BE0F2E4A7}"/>
              </a:ext>
            </a:extLst>
          </p:cNvPr>
          <p:cNvSpPr txBox="1">
            <a:spLocks noChangeArrowheads="1"/>
          </p:cNvSpPr>
          <p:nvPr/>
        </p:nvSpPr>
        <p:spPr bwMode="auto">
          <a:xfrm>
            <a:off x="7239000" y="1096963"/>
            <a:ext cx="17526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“Import” / “Export”: </a:t>
            </a:r>
            <a:r>
              <a:rPr lang="en-US" altLang="en-US" sz="1600" dirty="0">
                <a:solidFill>
                  <a:srgbClr val="0000FF"/>
                </a:solidFill>
                <a:latin typeface="Arial" panose="020B0604020202020204" pitchFamily="34" charset="0"/>
                <a:cs typeface="Arial" panose="020B0604020202020204" pitchFamily="34" charset="0"/>
              </a:rPr>
              <a:t>Send/retrieve specific data, e.g. Bib # + Name to T&amp;C or  retrieve Bib # + Time from T&amp;C</a:t>
            </a:r>
            <a:endParaRPr lang="en-US" altLang="en-US" sz="1600" b="1" dirty="0">
              <a:solidFill>
                <a:srgbClr val="0000FF"/>
              </a:solidFill>
              <a:latin typeface="Arial" panose="020B0604020202020204" pitchFamily="34" charset="0"/>
              <a:cs typeface="Arial" panose="020B0604020202020204" pitchFamily="34" charset="0"/>
            </a:endParaRPr>
          </a:p>
        </p:txBody>
      </p:sp>
      <p:sp>
        <p:nvSpPr>
          <p:cNvPr id="5" name="Right Arrow 4">
            <a:extLst>
              <a:ext uri="{FF2B5EF4-FFF2-40B4-BE49-F238E27FC236}">
                <a16:creationId xmlns:a16="http://schemas.microsoft.com/office/drawing/2014/main" id="{91C53EBE-7143-47ED-A021-64140BF41A2C}"/>
              </a:ext>
            </a:extLst>
          </p:cNvPr>
          <p:cNvSpPr/>
          <p:nvPr/>
        </p:nvSpPr>
        <p:spPr>
          <a:xfrm>
            <a:off x="1797050" y="906463"/>
            <a:ext cx="1143000" cy="142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4" name="Picture 13">
            <a:extLst>
              <a:ext uri="{FF2B5EF4-FFF2-40B4-BE49-F238E27FC236}">
                <a16:creationId xmlns:a16="http://schemas.microsoft.com/office/drawing/2014/main" id="{BAB3DF55-41FB-44B3-9248-002F8E668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1025" y="793199"/>
            <a:ext cx="3930528" cy="4967837"/>
          </a:xfrm>
          <a:prstGeom prst="rect">
            <a:avLst/>
          </a:prstGeom>
        </p:spPr>
      </p:pic>
      <p:pic>
        <p:nvPicPr>
          <p:cNvPr id="94216" name="Picture 2" descr="Screen Clipping">
            <a:extLst>
              <a:ext uri="{FF2B5EF4-FFF2-40B4-BE49-F238E27FC236}">
                <a16:creationId xmlns:a16="http://schemas.microsoft.com/office/drawing/2014/main" id="{64ABA60A-84AC-43B0-B0DB-C37865F574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7363" y="1096963"/>
            <a:ext cx="1881187"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a:extLst>
              <a:ext uri="{FF2B5EF4-FFF2-40B4-BE49-F238E27FC236}">
                <a16:creationId xmlns:a16="http://schemas.microsoft.com/office/drawing/2014/main" id="{BAAFD711-99DB-478B-A37D-29C88619BB43}"/>
              </a:ext>
            </a:extLst>
          </p:cNvPr>
          <p:cNvCxnSpPr/>
          <p:nvPr/>
        </p:nvCxnSpPr>
        <p:spPr>
          <a:xfrm flipH="1">
            <a:off x="2128838" y="1668463"/>
            <a:ext cx="1041400" cy="2786062"/>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D790AF95-9377-4C9B-A016-DD2BF3045EDB}"/>
              </a:ext>
            </a:extLst>
          </p:cNvPr>
          <p:cNvCxnSpPr>
            <a:cxnSpLocks/>
            <a:endCxn id="94213" idx="0"/>
          </p:cNvCxnSpPr>
          <p:nvPr/>
        </p:nvCxnSpPr>
        <p:spPr>
          <a:xfrm flipH="1">
            <a:off x="1617663" y="1531938"/>
            <a:ext cx="1557337" cy="976312"/>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91641BCB-F3AA-4FD0-8A25-1CE34AE24603}"/>
              </a:ext>
            </a:extLst>
          </p:cNvPr>
          <p:cNvCxnSpPr/>
          <p:nvPr/>
        </p:nvCxnSpPr>
        <p:spPr>
          <a:xfrm flipH="1">
            <a:off x="1797050" y="1374775"/>
            <a:ext cx="1377950"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1651D07-0103-44E5-9802-584584B9C0BE}"/>
              </a:ext>
            </a:extLst>
          </p:cNvPr>
          <p:cNvCxnSpPr>
            <a:cxnSpLocks/>
          </p:cNvCxnSpPr>
          <p:nvPr/>
        </p:nvCxnSpPr>
        <p:spPr>
          <a:xfrm>
            <a:off x="3505200" y="2281238"/>
            <a:ext cx="3733800"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5" name="Content Placeholder 10">
            <a:extLst>
              <a:ext uri="{FF2B5EF4-FFF2-40B4-BE49-F238E27FC236}">
                <a16:creationId xmlns:a16="http://schemas.microsoft.com/office/drawing/2014/main" id="{B5746819-4FFA-40BE-B43E-D4320C131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86EBCFB4-D754-4314-899B-4F7BF4C7FC30}"/>
              </a:ext>
            </a:extLst>
          </p:cNvPr>
          <p:cNvSpPr>
            <a:spLocks noGrp="1"/>
          </p:cNvSpPr>
          <p:nvPr>
            <p:ph type="title" idx="4294967295"/>
          </p:nvPr>
        </p:nvSpPr>
        <p:spPr>
          <a:xfrm>
            <a:off x="457200" y="152400"/>
            <a:ext cx="8229600" cy="914400"/>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ENTRY SYSTEMS </a:t>
            </a:r>
            <a:b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Race File)</a:t>
            </a:r>
            <a:endPar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28AED47-1E5F-4D3E-8006-545D47B497AB}"/>
              </a:ext>
            </a:extLst>
          </p:cNvPr>
          <p:cNvSpPr>
            <a:spLocks noGrp="1"/>
          </p:cNvSpPr>
          <p:nvPr>
            <p:ph idx="4294967295"/>
          </p:nvPr>
        </p:nvSpPr>
        <p:spPr>
          <a:xfrm>
            <a:off x="533400" y="1295400"/>
            <a:ext cx="8229600" cy="5334000"/>
          </a:xfrm>
        </p:spPr>
        <p:txBody>
          <a:bodyPr rtlCol="0">
            <a:noAutofit/>
          </a:bodyPr>
          <a:lstStyle/>
          <a:p>
            <a:pPr eaLnBrk="1" fontAlgn="auto" hangingPunct="1">
              <a:lnSpc>
                <a:spcPct val="100000"/>
              </a:lnSpc>
              <a:spcBef>
                <a:spcPts val="600"/>
              </a:spcBef>
              <a:spcAft>
                <a:spcPts val="0"/>
              </a:spcAft>
              <a:buFont typeface="Arial"/>
              <a:buChar char="•"/>
              <a:defRPr/>
            </a:pPr>
            <a:r>
              <a:rPr lang="en-US" sz="1800" b="1" dirty="0">
                <a:solidFill>
                  <a:srgbClr val="0000FF"/>
                </a:solidFill>
                <a:latin typeface="Arial" panose="020B0604020202020204" pitchFamily="34" charset="0"/>
                <a:cs typeface="Arial" panose="020B0604020202020204" pitchFamily="34" charset="0"/>
              </a:rPr>
              <a:t>T&amp;C staff uses “Copy Race” option and saves it to a thumbdrive</a:t>
            </a:r>
          </a:p>
          <a:p>
            <a:pPr eaLnBrk="1" fontAlgn="auto" hangingPunct="1">
              <a:lnSpc>
                <a:spcPct val="100000"/>
              </a:lnSpc>
              <a:spcBef>
                <a:spcPts val="600"/>
              </a:spcBef>
              <a:spcAft>
                <a:spcPts val="0"/>
              </a:spcAft>
              <a:buFont typeface="Arial"/>
              <a:buChar char="•"/>
              <a:defRPr/>
            </a:pPr>
            <a:r>
              <a:rPr lang="en-US" sz="1800" b="1" dirty="0">
                <a:solidFill>
                  <a:srgbClr val="0000FF"/>
                </a:solidFill>
                <a:latin typeface="Arial" panose="020B0604020202020204" pitchFamily="34" charset="0"/>
                <a:cs typeface="Arial" panose="020B0604020202020204" pitchFamily="34" charset="0"/>
              </a:rPr>
              <a:t>RA uses software to open copied race &amp; overwrites original file using “Save As” option</a:t>
            </a:r>
          </a:p>
          <a:p>
            <a:pPr marL="0" indent="0" eaLnBrk="1" fontAlgn="auto" hangingPunct="1">
              <a:lnSpc>
                <a:spcPct val="100000"/>
              </a:lnSpc>
              <a:spcBef>
                <a:spcPts val="600"/>
              </a:spcBef>
              <a:spcAft>
                <a:spcPts val="0"/>
              </a:spcAft>
              <a:buFont typeface="Arial" charset="0"/>
              <a:buNone/>
              <a:defRPr/>
            </a:pPr>
            <a:r>
              <a:rPr lang="en-US" sz="1800" b="1" u="sng" dirty="0">
                <a:solidFill>
                  <a:srgbClr val="003399"/>
                </a:solidFill>
                <a:latin typeface="Arial" panose="020B0604020202020204" pitchFamily="34" charset="0"/>
                <a:cs typeface="Arial" panose="020B0604020202020204" pitchFamily="34" charset="0"/>
              </a:rPr>
              <a:t>OR</a:t>
            </a:r>
          </a:p>
          <a:p>
            <a:pPr eaLnBrk="1" fontAlgn="auto" hangingPunct="1">
              <a:lnSpc>
                <a:spcPct val="100000"/>
              </a:lnSpc>
              <a:spcBef>
                <a:spcPts val="600"/>
              </a:spcBef>
              <a:spcAft>
                <a:spcPts val="0"/>
              </a:spcAft>
              <a:buFont typeface="Arial"/>
              <a:buChar char="•"/>
              <a:defRPr/>
            </a:pPr>
            <a:r>
              <a:rPr lang="en-US" sz="1800" b="1" dirty="0">
                <a:solidFill>
                  <a:srgbClr val="0000FF"/>
                </a:solidFill>
                <a:latin typeface="Arial" panose="020B0604020202020204" pitchFamily="34" charset="0"/>
                <a:cs typeface="Arial" panose="020B0604020202020204" pitchFamily="34" charset="0"/>
              </a:rPr>
              <a:t>T&amp;C staff attaches correct “NatFis” race file and emails it to RA as an attachment * or use “cloud storage” and transfers the file</a:t>
            </a:r>
          </a:p>
          <a:p>
            <a:pPr eaLnBrk="1" fontAlgn="auto" hangingPunct="1">
              <a:lnSpc>
                <a:spcPct val="100000"/>
              </a:lnSpc>
              <a:spcBef>
                <a:spcPts val="600"/>
              </a:spcBef>
              <a:spcAft>
                <a:spcPts val="0"/>
              </a:spcAft>
              <a:buFont typeface="Arial"/>
              <a:buChar char="•"/>
              <a:defRPr/>
            </a:pPr>
            <a:r>
              <a:rPr lang="en-US" sz="1800" b="1" dirty="0">
                <a:solidFill>
                  <a:srgbClr val="0000FF"/>
                </a:solidFill>
                <a:latin typeface="Arial" panose="020B0604020202020204" pitchFamily="34" charset="0"/>
                <a:cs typeface="Arial" panose="020B0604020202020204" pitchFamily="34" charset="0"/>
              </a:rPr>
              <a:t>RA uses software to open downloaded attachment &amp; overwrites original file using “Save As” option *</a:t>
            </a:r>
          </a:p>
          <a:p>
            <a:pPr marL="0" indent="0" eaLnBrk="1" fontAlgn="auto" hangingPunct="1">
              <a:lnSpc>
                <a:spcPct val="100000"/>
              </a:lnSpc>
              <a:spcBef>
                <a:spcPts val="1200"/>
              </a:spcBef>
              <a:spcAft>
                <a:spcPts val="0"/>
              </a:spcAft>
              <a:buFont typeface="Arial" panose="020B0604020202020204" pitchFamily="34" charset="0"/>
              <a:buNone/>
              <a:defRPr/>
            </a:pPr>
            <a:r>
              <a:rPr lang="en-US" sz="1800" b="1" dirty="0">
                <a:solidFill>
                  <a:srgbClr val="0000FF"/>
                </a:solidFill>
                <a:latin typeface="Arial" panose="020B0604020202020204" pitchFamily="34" charset="0"/>
                <a:cs typeface="Arial" panose="020B0604020202020204" pitchFamily="34" charset="0"/>
              </a:rPr>
              <a:t>* </a:t>
            </a:r>
            <a:r>
              <a:rPr lang="en-US" sz="1800" b="1" dirty="0">
                <a:solidFill>
                  <a:srgbClr val="003399"/>
                </a:solidFill>
                <a:latin typeface="Arial" panose="020B0604020202020204" pitchFamily="34" charset="0"/>
                <a:cs typeface="Arial" panose="020B0604020202020204" pitchFamily="34" charset="0"/>
              </a:rPr>
              <a:t>When using company online services (and prior to race day), confirm you will be allowed to upload/download attachments!  </a:t>
            </a:r>
          </a:p>
          <a:p>
            <a:pPr marL="0" indent="0" eaLnBrk="1" fontAlgn="auto" hangingPunct="1">
              <a:lnSpc>
                <a:spcPct val="100000"/>
              </a:lnSpc>
              <a:spcBef>
                <a:spcPts val="1200"/>
              </a:spcBef>
              <a:spcAft>
                <a:spcPts val="0"/>
              </a:spcAft>
              <a:buFont typeface="Arial" charset="0"/>
              <a:buNone/>
              <a:defRPr/>
            </a:pPr>
            <a:r>
              <a:rPr lang="en-US" sz="1800" b="1" dirty="0">
                <a:solidFill>
                  <a:srgbClr val="003399"/>
                </a:solidFill>
                <a:latin typeface="Arial" panose="020B0604020202020204" pitchFamily="34" charset="0"/>
                <a:cs typeface="Arial" panose="020B0604020202020204" pitchFamily="34" charset="0"/>
              </a:rPr>
              <a:t>You should always backup your race file.  However, saving each action (1</a:t>
            </a:r>
            <a:r>
              <a:rPr lang="en-US" sz="1800" b="1" baseline="30000" dirty="0">
                <a:solidFill>
                  <a:srgbClr val="003399"/>
                </a:solidFill>
                <a:latin typeface="Arial" panose="020B0604020202020204" pitchFamily="34" charset="0"/>
                <a:cs typeface="Arial" panose="020B0604020202020204" pitchFamily="34" charset="0"/>
              </a:rPr>
              <a:t>st</a:t>
            </a:r>
            <a:r>
              <a:rPr lang="en-US" sz="1800" b="1" dirty="0">
                <a:solidFill>
                  <a:srgbClr val="003399"/>
                </a:solidFill>
                <a:latin typeface="Arial" panose="020B0604020202020204" pitchFamily="34" charset="0"/>
                <a:cs typeface="Arial" panose="020B0604020202020204" pitchFamily="34" charset="0"/>
              </a:rPr>
              <a:t> Run Start, 2</a:t>
            </a:r>
            <a:r>
              <a:rPr lang="en-US" sz="1800" b="1" baseline="30000" dirty="0">
                <a:solidFill>
                  <a:srgbClr val="003399"/>
                </a:solidFill>
                <a:latin typeface="Arial" panose="020B0604020202020204" pitchFamily="34" charset="0"/>
                <a:cs typeface="Arial" panose="020B0604020202020204" pitchFamily="34" charset="0"/>
              </a:rPr>
              <a:t>nd</a:t>
            </a:r>
            <a:r>
              <a:rPr lang="en-US" sz="1800" b="1" dirty="0">
                <a:solidFill>
                  <a:srgbClr val="003399"/>
                </a:solidFill>
                <a:latin typeface="Arial" panose="020B0604020202020204" pitchFamily="34" charset="0"/>
                <a:cs typeface="Arial" panose="020B0604020202020204" pitchFamily="34" charset="0"/>
              </a:rPr>
              <a:t> Run Start, Results, etc.) for each gender and under different names is strongly discouraged!</a:t>
            </a:r>
          </a:p>
        </p:txBody>
      </p:sp>
      <p:pic>
        <p:nvPicPr>
          <p:cNvPr id="4" name="Content Placeholder 10">
            <a:extLst>
              <a:ext uri="{FF2B5EF4-FFF2-40B4-BE49-F238E27FC236}">
                <a16:creationId xmlns:a16="http://schemas.microsoft.com/office/drawing/2014/main" id="{016AAF56-9F34-4CA4-BDFC-781A69161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FBD5A0F3-D657-43D0-BCAD-FFE4550D77D6}"/>
              </a:ext>
            </a:extLst>
          </p:cNvPr>
          <p:cNvSpPr>
            <a:spLocks noGrp="1"/>
          </p:cNvSpPr>
          <p:nvPr>
            <p:ph type="title" idx="4294967295"/>
          </p:nvPr>
        </p:nvSpPr>
        <p:spPr>
          <a:xfrm>
            <a:off x="446088" y="0"/>
            <a:ext cx="7337425" cy="976313"/>
          </a:xfrm>
        </p:spPr>
        <p:txBody>
          <a:bodyPr>
            <a:normAutofit/>
          </a:bodyPr>
          <a:lstStyle/>
          <a:p>
            <a:pPr eaLnBrk="1" hangingPunct="1">
              <a:defRPr/>
            </a:pPr>
            <a:r>
              <a:rPr lang="en-US" altLang="en-US" sz="4000" dirty="0">
                <a:solidFill>
                  <a:srgbClr val="003399"/>
                </a:solidFill>
                <a:latin typeface="Arial" panose="020B0604020202020204" pitchFamily="34" charset="0"/>
                <a:cs typeface="Arial" panose="020B0604020202020204" pitchFamily="34" charset="0"/>
              </a:rPr>
              <a:t>“</a:t>
            </a:r>
            <a:r>
              <a:rPr lang="en-US" altLang="en-US" sz="4000" b="1" u="sng" cap="all" dirty="0">
                <a:solidFill>
                  <a:srgbClr val="003399"/>
                </a:solidFill>
                <a:latin typeface="Arial" panose="020B0604020202020204" pitchFamily="34" charset="0"/>
                <a:cs typeface="Arial" panose="020B0604020202020204" pitchFamily="34" charset="0"/>
              </a:rPr>
              <a:t>email</a:t>
            </a:r>
            <a:r>
              <a:rPr lang="en-US" altLang="en-US" sz="4000" b="1" u="sng" dirty="0">
                <a:solidFill>
                  <a:srgbClr val="003399"/>
                </a:solidFill>
                <a:latin typeface="Arial" panose="020B0604020202020204" pitchFamily="34" charset="0"/>
                <a:cs typeface="Arial" panose="020B0604020202020204" pitchFamily="34" charset="0"/>
              </a:rPr>
              <a:t> RACE FILE” OPTION</a:t>
            </a:r>
          </a:p>
        </p:txBody>
      </p:sp>
      <p:sp>
        <p:nvSpPr>
          <p:cNvPr id="76803" name="Content Placeholder 2">
            <a:extLst>
              <a:ext uri="{FF2B5EF4-FFF2-40B4-BE49-F238E27FC236}">
                <a16:creationId xmlns:a16="http://schemas.microsoft.com/office/drawing/2014/main" id="{F8611B44-1C97-4466-BE9B-8DB9AC73C74C}"/>
              </a:ext>
            </a:extLst>
          </p:cNvPr>
          <p:cNvSpPr>
            <a:spLocks noGrp="1"/>
          </p:cNvSpPr>
          <p:nvPr>
            <p:ph idx="4294967295"/>
          </p:nvPr>
        </p:nvSpPr>
        <p:spPr>
          <a:xfrm>
            <a:off x="446088" y="5105400"/>
            <a:ext cx="8229600" cy="1752600"/>
          </a:xfrm>
        </p:spPr>
        <p:txBody>
          <a:bodyPr rtlCol="0">
            <a:normAutofit fontScale="25000" lnSpcReduction="20000"/>
          </a:bodyPr>
          <a:lstStyle/>
          <a:p>
            <a:pPr marL="0" indent="0" eaLnBrk="1" fontAlgn="auto" hangingPunct="1">
              <a:spcAft>
                <a:spcPts val="0"/>
              </a:spcAft>
              <a:buFont typeface="Arial" charset="0"/>
              <a:buNone/>
              <a:defRPr/>
            </a:pPr>
            <a:r>
              <a:rPr lang="en-US" altLang="en-US" dirty="0">
                <a:latin typeface="Arial" panose="020B0604020202020204" pitchFamily="34" charset="0"/>
                <a:cs typeface="Arial" panose="020B0604020202020204" pitchFamily="34" charset="0"/>
              </a:rPr>
              <a:t> </a:t>
            </a:r>
            <a:r>
              <a:rPr lang="en-US" altLang="en-US" sz="7200" b="1" u="sng" dirty="0">
                <a:solidFill>
                  <a:srgbClr val="0000FF"/>
                </a:solidFill>
                <a:latin typeface="Arial" panose="020B0604020202020204" pitchFamily="34" charset="0"/>
                <a:cs typeface="Arial" panose="020B0604020202020204" pitchFamily="34" charset="0"/>
              </a:rPr>
              <a:t>Please note</a:t>
            </a:r>
            <a:r>
              <a:rPr lang="en-US" altLang="en-US" sz="7200" b="1" dirty="0">
                <a:solidFill>
                  <a:srgbClr val="0000FF"/>
                </a:solidFill>
                <a:latin typeface="Arial" panose="020B0604020202020204" pitchFamily="34" charset="0"/>
                <a:cs typeface="Arial" panose="020B0604020202020204" pitchFamily="34" charset="0"/>
              </a:rPr>
              <a:t>:</a:t>
            </a:r>
          </a:p>
          <a:p>
            <a:pPr marL="0" indent="0" eaLnBrk="1" fontAlgn="auto" hangingPunct="1">
              <a:lnSpc>
                <a:spcPct val="120000"/>
              </a:lnSpc>
              <a:spcBef>
                <a:spcPts val="600"/>
              </a:spcBef>
              <a:spcAft>
                <a:spcPts val="0"/>
              </a:spcAft>
              <a:buFont typeface="Arial" charset="0"/>
              <a:buNone/>
              <a:defRPr/>
            </a:pPr>
            <a:r>
              <a:rPr lang="en-US" altLang="en-US" sz="7200" b="1" dirty="0">
                <a:solidFill>
                  <a:srgbClr val="0000FF"/>
                </a:solidFill>
                <a:latin typeface="Arial" panose="020B0604020202020204" pitchFamily="34" charset="0"/>
                <a:cs typeface="Arial" panose="020B0604020202020204" pitchFamily="34" charset="0"/>
              </a:rPr>
              <a:t>This sends the race file as an attachment that can only be opened with Split Second software</a:t>
            </a:r>
          </a:p>
          <a:p>
            <a:pPr marL="0" indent="0" eaLnBrk="1" fontAlgn="auto" hangingPunct="1">
              <a:lnSpc>
                <a:spcPct val="120000"/>
              </a:lnSpc>
              <a:spcBef>
                <a:spcPts val="1200"/>
              </a:spcBef>
              <a:spcAft>
                <a:spcPts val="0"/>
              </a:spcAft>
              <a:buFont typeface="Arial" charset="0"/>
              <a:buNone/>
              <a:defRPr/>
            </a:pPr>
            <a:r>
              <a:rPr lang="en-US" altLang="en-US" sz="7200" b="1" i="1" dirty="0">
                <a:solidFill>
                  <a:srgbClr val="002060"/>
                </a:solidFill>
                <a:latin typeface="Arial" panose="020B0604020202020204" pitchFamily="34" charset="0"/>
                <a:cs typeface="Arial" panose="020B0604020202020204" pitchFamily="34" charset="0"/>
              </a:rPr>
              <a:t>This is </a:t>
            </a:r>
            <a:r>
              <a:rPr lang="en-US" altLang="en-US" sz="7200" b="1" i="1" u="sng" dirty="0">
                <a:solidFill>
                  <a:srgbClr val="002060"/>
                </a:solidFill>
                <a:latin typeface="Arial" panose="020B0604020202020204" pitchFamily="34" charset="0"/>
                <a:cs typeface="Arial" panose="020B0604020202020204" pitchFamily="34" charset="0"/>
              </a:rPr>
              <a:t>NOT</a:t>
            </a:r>
            <a:r>
              <a:rPr lang="en-US" altLang="en-US" sz="7200" b="1" i="1" dirty="0">
                <a:solidFill>
                  <a:srgbClr val="002060"/>
                </a:solidFill>
                <a:latin typeface="Arial" panose="020B0604020202020204" pitchFamily="34" charset="0"/>
                <a:cs typeface="Arial" panose="020B0604020202020204" pitchFamily="34" charset="0"/>
              </a:rPr>
              <a:t> the method or format used for sending results to an autoscoring system, e.g. U.S. Ski &amp; Snowboard, ACA, or FIS!</a:t>
            </a:r>
          </a:p>
        </p:txBody>
      </p:sp>
      <p:pic>
        <p:nvPicPr>
          <p:cNvPr id="4" name="Picture 3">
            <a:extLst>
              <a:ext uri="{FF2B5EF4-FFF2-40B4-BE49-F238E27FC236}">
                <a16:creationId xmlns:a16="http://schemas.microsoft.com/office/drawing/2014/main" id="{2AFB921D-80BA-44DD-96F1-FB6912D129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807" y="1113693"/>
            <a:ext cx="5533293" cy="3985845"/>
          </a:xfrm>
          <a:prstGeom prst="rect">
            <a:avLst/>
          </a:prstGeom>
        </p:spPr>
      </p:pic>
      <p:pic>
        <p:nvPicPr>
          <p:cNvPr id="96261" name="Picture 1" descr="Screen Clipping">
            <a:extLst>
              <a:ext uri="{FF2B5EF4-FFF2-40B4-BE49-F238E27FC236}">
                <a16:creationId xmlns:a16="http://schemas.microsoft.com/office/drawing/2014/main" id="{4B14FEA0-EBAC-481E-B61E-D6499D95EE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4138" y="1428750"/>
            <a:ext cx="20113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Up Arrow 2">
            <a:extLst>
              <a:ext uri="{FF2B5EF4-FFF2-40B4-BE49-F238E27FC236}">
                <a16:creationId xmlns:a16="http://schemas.microsoft.com/office/drawing/2014/main" id="{86FC2A88-9001-473F-BCB8-F98A4BF4FB29}"/>
              </a:ext>
            </a:extLst>
          </p:cNvPr>
          <p:cNvSpPr/>
          <p:nvPr/>
        </p:nvSpPr>
        <p:spPr>
          <a:xfrm flipH="1">
            <a:off x="990600" y="1154113"/>
            <a:ext cx="457200" cy="1131887"/>
          </a:xfrm>
          <a:prstGeom prst="leftUpArrow">
            <a:avLst>
              <a:gd name="adj1" fmla="val 4592"/>
              <a:gd name="adj2" fmla="val 25000"/>
              <a:gd name="adj3" fmla="val 2500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Content Placeholder 10">
            <a:extLst>
              <a:ext uri="{FF2B5EF4-FFF2-40B4-BE49-F238E27FC236}">
                <a16:creationId xmlns:a16="http://schemas.microsoft.com/office/drawing/2014/main" id="{F896838F-4118-4730-8249-484D2C8FC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1295C839-3109-41EE-BE99-4E5EA2BCF8C4}"/>
              </a:ext>
            </a:extLst>
          </p:cNvPr>
          <p:cNvSpPr>
            <a:spLocks noGrp="1"/>
          </p:cNvSpPr>
          <p:nvPr>
            <p:ph type="title" idx="4294967295"/>
          </p:nvPr>
        </p:nvSpPr>
        <p:spPr>
          <a:xfrm>
            <a:off x="333375" y="177800"/>
            <a:ext cx="7753350" cy="954088"/>
          </a:xfrm>
        </p:spPr>
        <p:txBody>
          <a:bodyPr/>
          <a:lstStyle/>
          <a:p>
            <a:pPr eaLnBrk="1" hangingPunct="1">
              <a:defRPr/>
            </a:pPr>
            <a:r>
              <a:rPr lang="en-US" altLang="en-US" sz="3200" b="1" cap="all"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email</a:t>
            </a: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RACE FILE PROCEDURES </a:t>
            </a:r>
            <a:b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7283" name="TextBox 4">
            <a:extLst>
              <a:ext uri="{FF2B5EF4-FFF2-40B4-BE49-F238E27FC236}">
                <a16:creationId xmlns:a16="http://schemas.microsoft.com/office/drawing/2014/main" id="{67E11F9B-0761-4288-98D3-2AF12A048D36}"/>
              </a:ext>
            </a:extLst>
          </p:cNvPr>
          <p:cNvSpPr txBox="1">
            <a:spLocks noChangeArrowheads="1"/>
          </p:cNvSpPr>
          <p:nvPr/>
        </p:nvSpPr>
        <p:spPr bwMode="auto">
          <a:xfrm>
            <a:off x="5027613" y="1833563"/>
            <a:ext cx="36591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1.) Key in recipient – make </a:t>
            </a:r>
          </a:p>
          <a:p>
            <a:pPr eaLnBrk="1" hangingPunct="1"/>
            <a:r>
              <a:rPr lang="en-US" altLang="en-US" b="1" dirty="0">
                <a:solidFill>
                  <a:srgbClr val="0000FF"/>
                </a:solidFill>
                <a:latin typeface="Arial" panose="020B0604020202020204" pitchFamily="34" charset="0"/>
                <a:cs typeface="Arial" panose="020B0604020202020204" pitchFamily="34" charset="0"/>
              </a:rPr>
              <a:t>    sure to include your email</a:t>
            </a:r>
          </a:p>
          <a:p>
            <a:pPr eaLnBrk="1" hangingPunct="1"/>
            <a:r>
              <a:rPr lang="en-US" altLang="en-US" b="1" dirty="0">
                <a:solidFill>
                  <a:srgbClr val="0000FF"/>
                </a:solidFill>
                <a:latin typeface="Arial" panose="020B0604020202020204" pitchFamily="34" charset="0"/>
                <a:cs typeface="Arial" panose="020B0604020202020204" pitchFamily="34" charset="0"/>
              </a:rPr>
              <a:t>    address for verification</a:t>
            </a:r>
          </a:p>
          <a:p>
            <a:pPr eaLnBrk="1" hangingPunct="1"/>
            <a:endParaRPr lang="en-US" altLang="en-US" dirty="0">
              <a:latin typeface="Calibri" panose="020F0502020204030204" pitchFamily="34" charset="0"/>
              <a:cs typeface="Arial" panose="020B0604020202020204" pitchFamily="34" charset="0"/>
            </a:endParaRPr>
          </a:p>
        </p:txBody>
      </p:sp>
      <p:sp>
        <p:nvSpPr>
          <p:cNvPr id="97284" name="TextBox 5">
            <a:extLst>
              <a:ext uri="{FF2B5EF4-FFF2-40B4-BE49-F238E27FC236}">
                <a16:creationId xmlns:a16="http://schemas.microsoft.com/office/drawing/2014/main" id="{270B30DC-6CF4-4800-AA6A-DDE6F5D05811}"/>
              </a:ext>
            </a:extLst>
          </p:cNvPr>
          <p:cNvSpPr txBox="1">
            <a:spLocks noChangeArrowheads="1"/>
          </p:cNvSpPr>
          <p:nvPr/>
        </p:nvSpPr>
        <p:spPr bwMode="auto">
          <a:xfrm>
            <a:off x="5043488" y="4046538"/>
            <a:ext cx="4038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4.) Add your comments, if any</a:t>
            </a:r>
          </a:p>
        </p:txBody>
      </p:sp>
      <p:sp>
        <p:nvSpPr>
          <p:cNvPr id="97285" name="TextBox 6">
            <a:extLst>
              <a:ext uri="{FF2B5EF4-FFF2-40B4-BE49-F238E27FC236}">
                <a16:creationId xmlns:a16="http://schemas.microsoft.com/office/drawing/2014/main" id="{99DCBF58-20FD-4E32-8FFF-2C786CB34031}"/>
              </a:ext>
            </a:extLst>
          </p:cNvPr>
          <p:cNvSpPr txBox="1">
            <a:spLocks noChangeArrowheads="1"/>
          </p:cNvSpPr>
          <p:nvPr/>
        </p:nvSpPr>
        <p:spPr bwMode="auto">
          <a:xfrm>
            <a:off x="533400" y="6154738"/>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5.) Select “</a:t>
            </a:r>
            <a:r>
              <a:rPr lang="en-US" altLang="en-US" b="1" u="sng" dirty="0">
                <a:solidFill>
                  <a:srgbClr val="0000FF"/>
                </a:solidFill>
                <a:latin typeface="Arial" panose="020B0604020202020204" pitchFamily="34" charset="0"/>
                <a:cs typeface="Arial" panose="020B0604020202020204" pitchFamily="34" charset="0"/>
              </a:rPr>
              <a:t>OK</a:t>
            </a:r>
            <a:r>
              <a:rPr lang="en-US" altLang="en-US" b="1" dirty="0">
                <a:solidFill>
                  <a:srgbClr val="0000FF"/>
                </a:solidFill>
                <a:latin typeface="Arial" panose="020B0604020202020204" pitchFamily="34" charset="0"/>
                <a:cs typeface="Arial" panose="020B0604020202020204" pitchFamily="34" charset="0"/>
              </a:rPr>
              <a:t> (send)”</a:t>
            </a:r>
          </a:p>
        </p:txBody>
      </p:sp>
      <p:sp>
        <p:nvSpPr>
          <p:cNvPr id="97286" name="Rectangle 6">
            <a:extLst>
              <a:ext uri="{FF2B5EF4-FFF2-40B4-BE49-F238E27FC236}">
                <a16:creationId xmlns:a16="http://schemas.microsoft.com/office/drawing/2014/main" id="{E8CFDFBE-3438-468F-8C4C-4D33D522A67F}"/>
              </a:ext>
            </a:extLst>
          </p:cNvPr>
          <p:cNvSpPr>
            <a:spLocks noChangeArrowheads="1"/>
          </p:cNvSpPr>
          <p:nvPr/>
        </p:nvSpPr>
        <p:spPr bwMode="auto">
          <a:xfrm>
            <a:off x="5043488" y="2601913"/>
            <a:ext cx="3228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endParaRPr lang="en-US" altLang="en-US" b="1" dirty="0">
              <a:solidFill>
                <a:srgbClr val="0000FF"/>
              </a:solidFill>
              <a:latin typeface="Comic Sans MS" panose="030F0702030302020204" pitchFamily="66" charset="0"/>
              <a:cs typeface="Arial" panose="020B0604020202020204" pitchFamily="34" charset="0"/>
            </a:endParaRPr>
          </a:p>
          <a:p>
            <a:pPr eaLnBrk="1" hangingPunct="1"/>
            <a:r>
              <a:rPr lang="en-US" altLang="en-US" b="1" dirty="0">
                <a:solidFill>
                  <a:srgbClr val="0000FF"/>
                </a:solidFill>
                <a:latin typeface="Arial" panose="020B0604020202020204" pitchFamily="34" charset="0"/>
                <a:cs typeface="Arial" panose="020B0604020202020204" pitchFamily="34" charset="0"/>
              </a:rPr>
              <a:t>2.) Key in your information</a:t>
            </a:r>
          </a:p>
        </p:txBody>
      </p:sp>
      <p:sp>
        <p:nvSpPr>
          <p:cNvPr id="97287" name="TextBox 12">
            <a:extLst>
              <a:ext uri="{FF2B5EF4-FFF2-40B4-BE49-F238E27FC236}">
                <a16:creationId xmlns:a16="http://schemas.microsoft.com/office/drawing/2014/main" id="{A8D2FD9C-524C-42BA-883F-67786CDA10B6}"/>
              </a:ext>
            </a:extLst>
          </p:cNvPr>
          <p:cNvSpPr txBox="1">
            <a:spLocks noChangeArrowheads="1"/>
          </p:cNvSpPr>
          <p:nvPr/>
        </p:nvSpPr>
        <p:spPr bwMode="auto">
          <a:xfrm>
            <a:off x="5043488" y="3319463"/>
            <a:ext cx="44132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3.) Enter your subject: Race Name</a:t>
            </a:r>
            <a:endParaRPr lang="en-US" altLang="en-US" dirty="0">
              <a:latin typeface="Arial" panose="020B0604020202020204" pitchFamily="34" charset="0"/>
              <a:cs typeface="Arial" panose="020B0604020202020204" pitchFamily="34" charset="0"/>
            </a:endParaRPr>
          </a:p>
        </p:txBody>
      </p:sp>
      <p:pic>
        <p:nvPicPr>
          <p:cNvPr id="97288" name="Picture 2" descr="Screen Clipping">
            <a:extLst>
              <a:ext uri="{FF2B5EF4-FFF2-40B4-BE49-F238E27FC236}">
                <a16:creationId xmlns:a16="http://schemas.microsoft.com/office/drawing/2014/main" id="{BADAB26C-E41A-433C-9AD2-5589644F4C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388" y="1417638"/>
            <a:ext cx="4610100"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a:extLst>
              <a:ext uri="{FF2B5EF4-FFF2-40B4-BE49-F238E27FC236}">
                <a16:creationId xmlns:a16="http://schemas.microsoft.com/office/drawing/2014/main" id="{2C2BBB37-6FA2-4980-A31E-6584FC8909DD}"/>
              </a:ext>
            </a:extLst>
          </p:cNvPr>
          <p:cNvCxnSpPr/>
          <p:nvPr/>
        </p:nvCxnSpPr>
        <p:spPr>
          <a:xfrm>
            <a:off x="1828800" y="5565775"/>
            <a:ext cx="0" cy="579438"/>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1" name="Content Placeholder 10">
            <a:extLst>
              <a:ext uri="{FF2B5EF4-FFF2-40B4-BE49-F238E27FC236}">
                <a16:creationId xmlns:a16="http://schemas.microsoft.com/office/drawing/2014/main" id="{E94F374A-2F27-44CF-B1B4-A3CD87F4A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CFB016DF-B227-4FFF-9179-29A1C8263672}"/>
              </a:ext>
            </a:extLst>
          </p:cNvPr>
          <p:cNvSpPr>
            <a:spLocks noGrp="1"/>
          </p:cNvSpPr>
          <p:nvPr>
            <p:ph type="title" idx="4294967295"/>
          </p:nvPr>
        </p:nvSpPr>
        <p:spPr>
          <a:xfrm>
            <a:off x="865188" y="60325"/>
            <a:ext cx="7337425" cy="1027113"/>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1-800-GEOFF!</a:t>
            </a:r>
          </a:p>
        </p:txBody>
      </p:sp>
      <p:sp>
        <p:nvSpPr>
          <p:cNvPr id="98307" name="TextBox 4">
            <a:extLst>
              <a:ext uri="{FF2B5EF4-FFF2-40B4-BE49-F238E27FC236}">
                <a16:creationId xmlns:a16="http://schemas.microsoft.com/office/drawing/2014/main" id="{A5689EEB-8661-4D2F-8D98-E40441495265}"/>
              </a:ext>
            </a:extLst>
          </p:cNvPr>
          <p:cNvSpPr txBox="1">
            <a:spLocks noChangeArrowheads="1"/>
          </p:cNvSpPr>
          <p:nvPr/>
        </p:nvSpPr>
        <p:spPr bwMode="auto">
          <a:xfrm>
            <a:off x="228600" y="5410200"/>
            <a:ext cx="86106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i="1" dirty="0">
                <a:latin typeface="Arial" panose="020B0604020202020204" pitchFamily="34" charset="0"/>
                <a:cs typeface="Arial" panose="020B0604020202020204" pitchFamily="34" charset="0"/>
              </a:rPr>
              <a:t>This is the option you use </a:t>
            </a:r>
            <a:r>
              <a:rPr lang="en-US" altLang="en-US" i="1" u="sng" dirty="0">
                <a:latin typeface="Arial" panose="020B0604020202020204" pitchFamily="34" charset="0"/>
                <a:cs typeface="Arial" panose="020B0604020202020204" pitchFamily="34" charset="0"/>
              </a:rPr>
              <a:t>when all else has failed</a:t>
            </a:r>
            <a:r>
              <a:rPr lang="en-US" altLang="en-US" i="1" dirty="0">
                <a:latin typeface="Arial" panose="020B0604020202020204" pitchFamily="34" charset="0"/>
                <a:cs typeface="Arial" panose="020B0604020202020204" pitchFamily="34" charset="0"/>
              </a:rPr>
              <a:t> and Geoff Elder (Split Second creator &amp; Master Wizard) needs to HELP!!! </a:t>
            </a:r>
          </a:p>
          <a:p>
            <a:pPr eaLnBrk="1" hangingPunct="1">
              <a:spcBef>
                <a:spcPts val="1200"/>
              </a:spcBef>
            </a:pPr>
            <a:r>
              <a:rPr lang="en-US" altLang="en-US" sz="1600" b="1" i="1" dirty="0">
                <a:solidFill>
                  <a:srgbClr val="003399"/>
                </a:solidFill>
                <a:latin typeface="Arial" panose="020B0604020202020204" pitchFamily="34" charset="0"/>
                <a:cs typeface="Arial" panose="020B0604020202020204" pitchFamily="34" charset="0"/>
              </a:rPr>
              <a:t>Please respect this option; use only upon request from Geoff.</a:t>
            </a:r>
          </a:p>
        </p:txBody>
      </p:sp>
      <p:pic>
        <p:nvPicPr>
          <p:cNvPr id="98308" name="Picture 2" descr="Screen Clipping">
            <a:extLst>
              <a:ext uri="{FF2B5EF4-FFF2-40B4-BE49-F238E27FC236}">
                <a16:creationId xmlns:a16="http://schemas.microsoft.com/office/drawing/2014/main" id="{B5A66505-6A10-4BF7-B93F-8DF111F0AE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03325"/>
            <a:ext cx="4572000" cy="403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rved Left Arrow 9">
            <a:extLst>
              <a:ext uri="{FF2B5EF4-FFF2-40B4-BE49-F238E27FC236}">
                <a16:creationId xmlns:a16="http://schemas.microsoft.com/office/drawing/2014/main" id="{82F10804-56C2-4B56-8733-0C954EC0AD69}"/>
              </a:ext>
            </a:extLst>
          </p:cNvPr>
          <p:cNvSpPr/>
          <p:nvPr/>
        </p:nvSpPr>
        <p:spPr>
          <a:xfrm>
            <a:off x="4152900" y="2057400"/>
            <a:ext cx="381000" cy="3429000"/>
          </a:xfrm>
          <a:prstGeom prst="curvedLeftArrow">
            <a:avLst>
              <a:gd name="adj1" fmla="val 25000"/>
              <a:gd name="adj2" fmla="val 50000"/>
              <a:gd name="adj3" fmla="val 3103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1"/>
              </a:solidFill>
            </a:endParaRPr>
          </a:p>
        </p:txBody>
      </p:sp>
      <p:pic>
        <p:nvPicPr>
          <p:cNvPr id="6" name="Content Placeholder 10">
            <a:extLst>
              <a:ext uri="{FF2B5EF4-FFF2-40B4-BE49-F238E27FC236}">
                <a16:creationId xmlns:a16="http://schemas.microsoft.com/office/drawing/2014/main" id="{65FED34B-268D-498E-B860-47AF20B3E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951FE-4A12-4CDC-A642-6EC28219EC4D}"/>
              </a:ext>
            </a:extLst>
          </p:cNvPr>
          <p:cNvSpPr>
            <a:spLocks noGrp="1"/>
          </p:cNvSpPr>
          <p:nvPr>
            <p:ph type="title" idx="4294967295"/>
          </p:nvPr>
        </p:nvSpPr>
        <p:spPr>
          <a:xfrm>
            <a:off x="393700" y="231775"/>
            <a:ext cx="8686800" cy="1325563"/>
          </a:xfrm>
        </p:spPr>
        <p:txBody>
          <a:bodyPr>
            <a:normAutofit/>
          </a:bodyPr>
          <a:lstStyle/>
          <a:p>
            <a:pPr eaLnBrk="1" hangingPunct="1">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LICENSING AGREEMENT</a:t>
            </a:r>
            <a:b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0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Agree &amp; Select “NEXT” </a:t>
            </a:r>
            <a:endParaRPr lang="en-US" sz="40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5DABB6C-4E09-412E-BDDF-34DC09077B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808641"/>
            <a:ext cx="7346317" cy="3528366"/>
          </a:xfrm>
          <a:prstGeom prst="rect">
            <a:avLst/>
          </a:prstGeom>
        </p:spPr>
      </p:pic>
      <p:sp>
        <p:nvSpPr>
          <p:cNvPr id="7" name="Up Arrow 4">
            <a:extLst>
              <a:ext uri="{FF2B5EF4-FFF2-40B4-BE49-F238E27FC236}">
                <a16:creationId xmlns:a16="http://schemas.microsoft.com/office/drawing/2014/main" id="{B677C692-2E56-41FB-B759-06FE36EAEF3B}"/>
              </a:ext>
            </a:extLst>
          </p:cNvPr>
          <p:cNvSpPr/>
          <p:nvPr/>
        </p:nvSpPr>
        <p:spPr>
          <a:xfrm>
            <a:off x="4930458" y="5337007"/>
            <a:ext cx="228600" cy="10477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Up Arrow 4">
            <a:extLst>
              <a:ext uri="{FF2B5EF4-FFF2-40B4-BE49-F238E27FC236}">
                <a16:creationId xmlns:a16="http://schemas.microsoft.com/office/drawing/2014/main" id="{3D9607A8-5BED-45CC-B1FA-C1C9774FAD69}"/>
              </a:ext>
            </a:extLst>
          </p:cNvPr>
          <p:cNvSpPr/>
          <p:nvPr/>
        </p:nvSpPr>
        <p:spPr>
          <a:xfrm rot="5400000">
            <a:off x="705716" y="4010025"/>
            <a:ext cx="228600" cy="10477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890FE54D-F92D-49BB-BCD5-850700EC5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B8A3CFC8-4C3A-41E9-806B-78B26E124D0D}"/>
              </a:ext>
            </a:extLst>
          </p:cNvPr>
          <p:cNvSpPr>
            <a:spLocks noGrp="1"/>
          </p:cNvSpPr>
          <p:nvPr>
            <p:ph type="title" idx="4294967295"/>
          </p:nvPr>
        </p:nvSpPr>
        <p:spPr>
          <a:xfrm>
            <a:off x="657225" y="11113"/>
            <a:ext cx="7339013" cy="1239837"/>
          </a:xfrm>
        </p:spPr>
        <p:txBody>
          <a:bodyPr/>
          <a:lstStyle/>
          <a:p>
            <a:pPr eaLnBrk="1" fontAlgn="auto" hangingPunct="1">
              <a:spcAft>
                <a:spcPts val="0"/>
              </a:spcAft>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TRANSFER DATA: </a:t>
            </a:r>
            <a:b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EXPORT/IMPORT</a:t>
            </a:r>
          </a:p>
        </p:txBody>
      </p:sp>
      <p:sp>
        <p:nvSpPr>
          <p:cNvPr id="99331" name="TextBox 13">
            <a:extLst>
              <a:ext uri="{FF2B5EF4-FFF2-40B4-BE49-F238E27FC236}">
                <a16:creationId xmlns:a16="http://schemas.microsoft.com/office/drawing/2014/main" id="{C01E1F35-49B2-47CB-B7B0-63521CE7FCC2}"/>
              </a:ext>
            </a:extLst>
          </p:cNvPr>
          <p:cNvSpPr txBox="1">
            <a:spLocks noChangeArrowheads="1"/>
          </p:cNvSpPr>
          <p:nvPr/>
        </p:nvSpPr>
        <p:spPr bwMode="auto">
          <a:xfrm>
            <a:off x="762000" y="5715000"/>
            <a:ext cx="7696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3399"/>
                </a:solidFill>
                <a:latin typeface="Arial" panose="020B0604020202020204" pitchFamily="34" charset="0"/>
                <a:cs typeface="Arial" panose="020B0604020202020204" pitchFamily="34" charset="0"/>
              </a:rPr>
              <a:t>Import function is a reverse: Select “</a:t>
            </a:r>
            <a:r>
              <a:rPr lang="en-US" altLang="en-US" b="1" u="sng" dirty="0">
                <a:solidFill>
                  <a:srgbClr val="003399"/>
                </a:solidFill>
                <a:latin typeface="Arial" panose="020B0604020202020204" pitchFamily="34" charset="0"/>
                <a:cs typeface="Arial" panose="020B0604020202020204" pitchFamily="34" charset="0"/>
              </a:rPr>
              <a:t>Import</a:t>
            </a:r>
            <a:r>
              <a:rPr lang="en-US" altLang="en-US" b="1" dirty="0">
                <a:solidFill>
                  <a:srgbClr val="003399"/>
                </a:solidFill>
                <a:latin typeface="Arial" panose="020B0604020202020204" pitchFamily="34" charset="0"/>
                <a:cs typeface="Arial" panose="020B0604020202020204" pitchFamily="34" charset="0"/>
              </a:rPr>
              <a:t>," select </a:t>
            </a:r>
          </a:p>
          <a:p>
            <a:pPr eaLnBrk="1" hangingPunct="1"/>
            <a:r>
              <a:rPr lang="en-US" altLang="en-US" b="1" dirty="0">
                <a:solidFill>
                  <a:srgbClr val="003399"/>
                </a:solidFill>
                <a:latin typeface="Arial" panose="020B0604020202020204" pitchFamily="34" charset="0"/>
                <a:cs typeface="Arial" panose="020B0604020202020204" pitchFamily="34" charset="0"/>
              </a:rPr>
              <a:t>“Fields to Import” &amp; click “OK”</a:t>
            </a:r>
          </a:p>
        </p:txBody>
      </p:sp>
      <p:pic>
        <p:nvPicPr>
          <p:cNvPr id="99332" name="Picture 1" descr="Export 1 Competitor">
            <a:extLst>
              <a:ext uri="{FF2B5EF4-FFF2-40B4-BE49-F238E27FC236}">
                <a16:creationId xmlns:a16="http://schemas.microsoft.com/office/drawing/2014/main" id="{4F556F05-F882-4452-973B-08CF32C1F9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8763" y="1362075"/>
            <a:ext cx="4822825"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Box 4">
            <a:extLst>
              <a:ext uri="{FF2B5EF4-FFF2-40B4-BE49-F238E27FC236}">
                <a16:creationId xmlns:a16="http://schemas.microsoft.com/office/drawing/2014/main" id="{787DA959-B653-4BEE-86FB-E974DC2C2CC0}"/>
              </a:ext>
            </a:extLst>
          </p:cNvPr>
          <p:cNvSpPr txBox="1">
            <a:spLocks noChangeArrowheads="1"/>
          </p:cNvSpPr>
          <p:nvPr/>
        </p:nvSpPr>
        <p:spPr bwMode="auto">
          <a:xfrm>
            <a:off x="80963" y="1641475"/>
            <a:ext cx="1447800"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In “</a:t>
            </a:r>
            <a:r>
              <a:rPr lang="en-US" altLang="en-US" u="sng" dirty="0">
                <a:solidFill>
                  <a:srgbClr val="0000FF"/>
                </a:solidFill>
                <a:latin typeface="Arial" panose="020B0604020202020204" pitchFamily="34" charset="0"/>
                <a:cs typeface="Arial" panose="020B0604020202020204" pitchFamily="34" charset="0"/>
              </a:rPr>
              <a:t>File</a:t>
            </a:r>
            <a:r>
              <a:rPr lang="en-US" altLang="en-US" dirty="0">
                <a:solidFill>
                  <a:srgbClr val="0000FF"/>
                </a:solidFill>
                <a:latin typeface="Arial" panose="020B0604020202020204" pitchFamily="34" charset="0"/>
                <a:cs typeface="Arial" panose="020B0604020202020204" pitchFamily="34" charset="0"/>
              </a:rPr>
              <a:t>” </a:t>
            </a:r>
          </a:p>
          <a:p>
            <a:pPr eaLnBrk="1" hangingPunct="1"/>
            <a:r>
              <a:rPr lang="en-US" altLang="en-US" dirty="0">
                <a:solidFill>
                  <a:srgbClr val="0000FF"/>
                </a:solidFill>
                <a:latin typeface="Arial" panose="020B0604020202020204" pitchFamily="34" charset="0"/>
                <a:cs typeface="Arial" panose="020B0604020202020204" pitchFamily="34" charset="0"/>
              </a:rPr>
              <a:t>1.) Select  </a:t>
            </a:r>
          </a:p>
          <a:p>
            <a:pPr eaLnBrk="1" hangingPunct="1"/>
            <a:r>
              <a:rPr lang="en-US" altLang="en-US" dirty="0">
                <a:solidFill>
                  <a:srgbClr val="0000FF"/>
                </a:solidFill>
                <a:latin typeface="Arial" panose="020B0604020202020204" pitchFamily="34" charset="0"/>
                <a:cs typeface="Arial" panose="020B0604020202020204" pitchFamily="34" charset="0"/>
              </a:rPr>
              <a:t>     “</a:t>
            </a:r>
            <a:r>
              <a:rPr lang="en-US" altLang="en-US" u="sng" dirty="0">
                <a:solidFill>
                  <a:srgbClr val="0000FF"/>
                </a:solidFill>
                <a:latin typeface="Arial" panose="020B0604020202020204" pitchFamily="34" charset="0"/>
                <a:cs typeface="Arial" panose="020B0604020202020204" pitchFamily="34" charset="0"/>
              </a:rPr>
              <a:t>Export</a:t>
            </a:r>
            <a:r>
              <a:rPr lang="en-US" altLang="en-US" dirty="0">
                <a:solidFill>
                  <a:srgbClr val="0000FF"/>
                </a:solidFill>
                <a:latin typeface="Arial" panose="020B0604020202020204" pitchFamily="34" charset="0"/>
                <a:cs typeface="Arial" panose="020B0604020202020204" pitchFamily="34" charset="0"/>
              </a:rPr>
              <a:t>”</a:t>
            </a:r>
          </a:p>
          <a:p>
            <a:pPr eaLnBrk="1" hangingPunct="1">
              <a:spcBef>
                <a:spcPts val="600"/>
              </a:spcBef>
            </a:pPr>
            <a:r>
              <a:rPr lang="en-US" altLang="en-US" dirty="0">
                <a:solidFill>
                  <a:srgbClr val="0000FF"/>
                </a:solidFill>
                <a:latin typeface="Arial" panose="020B0604020202020204" pitchFamily="34" charset="0"/>
                <a:cs typeface="Arial" panose="020B0604020202020204" pitchFamily="34" charset="0"/>
              </a:rPr>
              <a:t>2.) Select                 </a:t>
            </a:r>
          </a:p>
          <a:p>
            <a:pPr eaLnBrk="1" hangingPunct="1"/>
            <a:r>
              <a:rPr lang="en-US" altLang="en-US" dirty="0">
                <a:solidFill>
                  <a:srgbClr val="0000FF"/>
                </a:solidFill>
                <a:latin typeface="Arial" panose="020B0604020202020204" pitchFamily="34" charset="0"/>
                <a:cs typeface="Arial" panose="020B0604020202020204" pitchFamily="34" charset="0"/>
              </a:rPr>
              <a:t>     data you  </a:t>
            </a:r>
          </a:p>
          <a:p>
            <a:pPr eaLnBrk="1" hangingPunct="1"/>
            <a:r>
              <a:rPr lang="en-US" altLang="en-US" dirty="0">
                <a:solidFill>
                  <a:srgbClr val="0000FF"/>
                </a:solidFill>
                <a:latin typeface="Arial" panose="020B0604020202020204" pitchFamily="34" charset="0"/>
                <a:cs typeface="Arial" panose="020B0604020202020204" pitchFamily="34" charset="0"/>
              </a:rPr>
              <a:t>     want to  </a:t>
            </a:r>
          </a:p>
          <a:p>
            <a:pPr eaLnBrk="1" hangingPunct="1"/>
            <a:r>
              <a:rPr lang="en-US" altLang="en-US" dirty="0">
                <a:solidFill>
                  <a:srgbClr val="0000FF"/>
                </a:solidFill>
                <a:latin typeface="Arial" panose="020B0604020202020204" pitchFamily="34" charset="0"/>
                <a:cs typeface="Arial" panose="020B0604020202020204" pitchFamily="34" charset="0"/>
              </a:rPr>
              <a:t>     export. </a:t>
            </a:r>
          </a:p>
          <a:p>
            <a:pPr eaLnBrk="1" hangingPunct="1">
              <a:spcBef>
                <a:spcPts val="600"/>
              </a:spcBef>
            </a:pPr>
            <a:r>
              <a:rPr lang="en-US" altLang="en-US" i="1" dirty="0">
                <a:solidFill>
                  <a:srgbClr val="0000FF"/>
                </a:solidFill>
                <a:latin typeface="Arial" panose="020B0604020202020204" pitchFamily="34" charset="0"/>
                <a:cs typeface="Arial" panose="020B0604020202020204" pitchFamily="34" charset="0"/>
              </a:rPr>
              <a:t>It will be highlighted</a:t>
            </a:r>
          </a:p>
        </p:txBody>
      </p:sp>
      <p:sp>
        <p:nvSpPr>
          <p:cNvPr id="99334" name="TextBox 6">
            <a:extLst>
              <a:ext uri="{FF2B5EF4-FFF2-40B4-BE49-F238E27FC236}">
                <a16:creationId xmlns:a16="http://schemas.microsoft.com/office/drawing/2014/main" id="{73215DDE-25C0-494F-9C0A-926D69B20C68}"/>
              </a:ext>
            </a:extLst>
          </p:cNvPr>
          <p:cNvSpPr txBox="1">
            <a:spLocks noChangeArrowheads="1"/>
          </p:cNvSpPr>
          <p:nvPr/>
        </p:nvSpPr>
        <p:spPr bwMode="auto">
          <a:xfrm>
            <a:off x="6783388" y="2736850"/>
            <a:ext cx="2424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Select your format</a:t>
            </a:r>
          </a:p>
        </p:txBody>
      </p:sp>
      <p:sp>
        <p:nvSpPr>
          <p:cNvPr id="99335" name="TextBox 5">
            <a:extLst>
              <a:ext uri="{FF2B5EF4-FFF2-40B4-BE49-F238E27FC236}">
                <a16:creationId xmlns:a16="http://schemas.microsoft.com/office/drawing/2014/main" id="{1ED579D4-E40C-447D-BC7F-BF1C6DEFD1B6}"/>
              </a:ext>
            </a:extLst>
          </p:cNvPr>
          <p:cNvSpPr txBox="1">
            <a:spLocks noChangeArrowheads="1"/>
          </p:cNvSpPr>
          <p:nvPr/>
        </p:nvSpPr>
        <p:spPr bwMode="auto">
          <a:xfrm>
            <a:off x="6351588" y="3636963"/>
            <a:ext cx="32369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Use arrows to move selection to “export”; </a:t>
            </a:r>
          </a:p>
          <a:p>
            <a:pPr eaLnBrk="1" hangingPunct="1"/>
            <a:r>
              <a:rPr lang="en-US" altLang="en-US" dirty="0">
                <a:solidFill>
                  <a:srgbClr val="0000FF"/>
                </a:solidFill>
                <a:latin typeface="Arial" panose="020B0604020202020204" pitchFamily="34" charset="0"/>
                <a:cs typeface="Arial" panose="020B0604020202020204" pitchFamily="34" charset="0"/>
              </a:rPr>
              <a:t>click “OK” to continue</a:t>
            </a:r>
            <a:endParaRPr lang="en-US" altLang="en-US" b="1" dirty="0">
              <a:solidFill>
                <a:srgbClr val="0000FF"/>
              </a:solidFill>
              <a:latin typeface="Arial" panose="020B0604020202020204" pitchFamily="34" charset="0"/>
              <a:cs typeface="Arial" panose="020B0604020202020204" pitchFamily="34" charset="0"/>
            </a:endParaRPr>
          </a:p>
        </p:txBody>
      </p:sp>
      <p:pic>
        <p:nvPicPr>
          <p:cNvPr id="99336" name="Picture 2" descr="Screen Clipping">
            <a:extLst>
              <a:ext uri="{FF2B5EF4-FFF2-40B4-BE49-F238E27FC236}">
                <a16:creationId xmlns:a16="http://schemas.microsoft.com/office/drawing/2014/main" id="{FC2316E8-E104-4719-B00F-4EE01F2BB3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888" y="1368425"/>
            <a:ext cx="48387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eft-Right Arrow 8">
            <a:extLst>
              <a:ext uri="{FF2B5EF4-FFF2-40B4-BE49-F238E27FC236}">
                <a16:creationId xmlns:a16="http://schemas.microsoft.com/office/drawing/2014/main" id="{0E386207-2AA7-42FD-B84B-E9454F62E9CF}"/>
              </a:ext>
            </a:extLst>
          </p:cNvPr>
          <p:cNvSpPr/>
          <p:nvPr/>
        </p:nvSpPr>
        <p:spPr>
          <a:xfrm>
            <a:off x="5964238" y="2884488"/>
            <a:ext cx="838200" cy="127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5" name="Straight Arrow Connector 4">
            <a:extLst>
              <a:ext uri="{FF2B5EF4-FFF2-40B4-BE49-F238E27FC236}">
                <a16:creationId xmlns:a16="http://schemas.microsoft.com/office/drawing/2014/main" id="{2BB1366E-37A1-443A-ACAF-247CAF8362B7}"/>
              </a:ext>
            </a:extLst>
          </p:cNvPr>
          <p:cNvCxnSpPr/>
          <p:nvPr/>
        </p:nvCxnSpPr>
        <p:spPr>
          <a:xfrm>
            <a:off x="3452813" y="2468563"/>
            <a:ext cx="3667125" cy="1265237"/>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23E95578-B057-4296-833B-29E8DEC64CFD}"/>
              </a:ext>
            </a:extLst>
          </p:cNvPr>
          <p:cNvCxnSpPr/>
          <p:nvPr/>
        </p:nvCxnSpPr>
        <p:spPr>
          <a:xfrm flipV="1">
            <a:off x="3452813" y="4513263"/>
            <a:ext cx="3709987" cy="790575"/>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2" name="Content Placeholder 10">
            <a:extLst>
              <a:ext uri="{FF2B5EF4-FFF2-40B4-BE49-F238E27FC236}">
                <a16:creationId xmlns:a16="http://schemas.microsoft.com/office/drawing/2014/main" id="{F3B94646-1830-4B9E-813E-6BEF4A00F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94131887-8BA8-4D80-AAAD-2217BB47927C}"/>
              </a:ext>
            </a:extLst>
          </p:cNvPr>
          <p:cNvSpPr>
            <a:spLocks noGrp="1"/>
          </p:cNvSpPr>
          <p:nvPr>
            <p:ph type="title" idx="4294967295"/>
          </p:nvPr>
        </p:nvSpPr>
        <p:spPr>
          <a:xfrm>
            <a:off x="457200" y="100013"/>
            <a:ext cx="7339013" cy="884237"/>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 1</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DATA</a:t>
            </a:r>
          </a:p>
        </p:txBody>
      </p:sp>
      <p:sp>
        <p:nvSpPr>
          <p:cNvPr id="100355" name="TextBox 6">
            <a:extLst>
              <a:ext uri="{FF2B5EF4-FFF2-40B4-BE49-F238E27FC236}">
                <a16:creationId xmlns:a16="http://schemas.microsoft.com/office/drawing/2014/main" id="{ED98FEFA-3DDE-4C8D-8112-5D3579863D42}"/>
              </a:ext>
            </a:extLst>
          </p:cNvPr>
          <p:cNvSpPr txBox="1">
            <a:spLocks noChangeArrowheads="1"/>
          </p:cNvSpPr>
          <p:nvPr/>
        </p:nvSpPr>
        <p:spPr bwMode="auto">
          <a:xfrm>
            <a:off x="4813300" y="1557338"/>
            <a:ext cx="36068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You have to return to this page to key in: Weather and Gate Counts (Temps are “air” temps at start area &amp; finish area at the beginning of the race. </a:t>
            </a:r>
          </a:p>
          <a:p>
            <a:pPr eaLnBrk="1" hangingPunct="1"/>
            <a:endParaRPr lang="en-US" altLang="en-US" b="1" dirty="0">
              <a:latin typeface="Arial" panose="020B0604020202020204" pitchFamily="34" charset="0"/>
              <a:cs typeface="Arial" panose="020B0604020202020204" pitchFamily="34" charset="0"/>
            </a:endParaRPr>
          </a:p>
          <a:p>
            <a:pPr eaLnBrk="1" hangingPunct="1"/>
            <a:r>
              <a:rPr lang="en-US" altLang="en-US" b="1" dirty="0">
                <a:latin typeface="Arial" panose="020B0604020202020204" pitchFamily="34" charset="0"/>
                <a:cs typeface="Arial" panose="020B0604020202020204" pitchFamily="34" charset="0"/>
              </a:rPr>
              <a:t>If you are given temps in Fahrenheit, key in ##F and Celsius conversion will be calculated automatically.</a:t>
            </a:r>
          </a:p>
        </p:txBody>
      </p:sp>
      <p:pic>
        <p:nvPicPr>
          <p:cNvPr id="3" name="Picture 2">
            <a:extLst>
              <a:ext uri="{FF2B5EF4-FFF2-40B4-BE49-F238E27FC236}">
                <a16:creationId xmlns:a16="http://schemas.microsoft.com/office/drawing/2014/main" id="{DE520041-6B12-4878-AEB9-CA852A2A8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1143000"/>
            <a:ext cx="4495800" cy="4724400"/>
          </a:xfrm>
          <a:prstGeom prst="rect">
            <a:avLst/>
          </a:prstGeom>
        </p:spPr>
      </p:pic>
      <p:pic>
        <p:nvPicPr>
          <p:cNvPr id="5" name="Content Placeholder 10">
            <a:extLst>
              <a:ext uri="{FF2B5EF4-FFF2-40B4-BE49-F238E27FC236}">
                <a16:creationId xmlns:a16="http://schemas.microsoft.com/office/drawing/2014/main" id="{878BEF66-1D9D-425D-9029-20CE8D0D1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4D10546A-6FDE-4400-989B-832C21A3F55D}"/>
              </a:ext>
            </a:extLst>
          </p:cNvPr>
          <p:cNvSpPr>
            <a:spLocks noGrp="1"/>
          </p:cNvSpPr>
          <p:nvPr>
            <p:ph type="title" idx="4294967295"/>
          </p:nvPr>
        </p:nvSpPr>
        <p:spPr>
          <a:xfrm>
            <a:off x="609600" y="0"/>
            <a:ext cx="8229600" cy="990600"/>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 A COMPETITOR: KEY IN DSQ</a:t>
            </a:r>
          </a:p>
        </p:txBody>
      </p:sp>
      <p:sp>
        <p:nvSpPr>
          <p:cNvPr id="101379" name="TextBox 7">
            <a:extLst>
              <a:ext uri="{FF2B5EF4-FFF2-40B4-BE49-F238E27FC236}">
                <a16:creationId xmlns:a16="http://schemas.microsoft.com/office/drawing/2014/main" id="{D50E65B4-9245-4592-9A1A-8EF41DA55D67}"/>
              </a:ext>
            </a:extLst>
          </p:cNvPr>
          <p:cNvSpPr txBox="1">
            <a:spLocks noChangeArrowheads="1"/>
          </p:cNvSpPr>
          <p:nvPr/>
        </p:nvSpPr>
        <p:spPr bwMode="auto">
          <a:xfrm>
            <a:off x="5499100" y="3298825"/>
            <a:ext cx="31877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If a racer is given a provisional 2</a:t>
            </a:r>
            <a:r>
              <a:rPr lang="en-US" altLang="en-US" b="1" baseline="30000" dirty="0">
                <a:latin typeface="Arial" panose="020B0604020202020204" pitchFamily="34" charset="0"/>
                <a:cs typeface="Arial" panose="020B0604020202020204" pitchFamily="34" charset="0"/>
              </a:rPr>
              <a:t>nd</a:t>
            </a:r>
            <a:r>
              <a:rPr lang="en-US" altLang="en-US" b="1" dirty="0">
                <a:latin typeface="Arial" panose="020B0604020202020204" pitchFamily="34" charset="0"/>
                <a:cs typeface="Arial" panose="020B0604020202020204" pitchFamily="34" charset="0"/>
              </a:rPr>
              <a:t> Run Start and 1</a:t>
            </a:r>
            <a:r>
              <a:rPr lang="en-US" altLang="en-US" b="1" baseline="30000" dirty="0">
                <a:latin typeface="Arial" panose="020B0604020202020204" pitchFamily="34" charset="0"/>
                <a:cs typeface="Arial" panose="020B0604020202020204" pitchFamily="34" charset="0"/>
              </a:rPr>
              <a:t>st</a:t>
            </a:r>
            <a:r>
              <a:rPr lang="en-US" altLang="en-US" b="1" dirty="0">
                <a:latin typeface="Arial" panose="020B0604020202020204" pitchFamily="34" charset="0"/>
                <a:cs typeface="Arial" panose="020B0604020202020204" pitchFamily="34" charset="0"/>
              </a:rPr>
              <a:t> Run DSQ is upheld, DSQ must be entered in the run in which it occurred</a:t>
            </a:r>
          </a:p>
        </p:txBody>
      </p:sp>
      <p:pic>
        <p:nvPicPr>
          <p:cNvPr id="101380" name="Picture 3" descr="Screen Clipping">
            <a:extLst>
              <a:ext uri="{FF2B5EF4-FFF2-40B4-BE49-F238E27FC236}">
                <a16:creationId xmlns:a16="http://schemas.microsoft.com/office/drawing/2014/main" id="{BF9ECF80-0C81-4A3B-8DEF-02EB5F214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4638675" cy="444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Left-Right 2">
            <a:extLst>
              <a:ext uri="{FF2B5EF4-FFF2-40B4-BE49-F238E27FC236}">
                <a16:creationId xmlns:a16="http://schemas.microsoft.com/office/drawing/2014/main" id="{3CF7DB02-7C60-4874-AC2F-AF28038D9B01}"/>
              </a:ext>
            </a:extLst>
          </p:cNvPr>
          <p:cNvSpPr/>
          <p:nvPr/>
        </p:nvSpPr>
        <p:spPr>
          <a:xfrm>
            <a:off x="2173654" y="3810000"/>
            <a:ext cx="3200400" cy="152400"/>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6" name="Content Placeholder 10">
            <a:extLst>
              <a:ext uri="{FF2B5EF4-FFF2-40B4-BE49-F238E27FC236}">
                <a16:creationId xmlns:a16="http://schemas.microsoft.com/office/drawing/2014/main" id="{656169B4-C3BC-4399-8DE2-CF5EDF139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4D10546A-6FDE-4400-989B-832C21A3F55D}"/>
              </a:ext>
            </a:extLst>
          </p:cNvPr>
          <p:cNvSpPr>
            <a:spLocks noGrp="1"/>
          </p:cNvSpPr>
          <p:nvPr>
            <p:ph type="title" idx="4294967295"/>
          </p:nvPr>
        </p:nvSpPr>
        <p:spPr>
          <a:xfrm>
            <a:off x="260022" y="76200"/>
            <a:ext cx="8229600" cy="922675"/>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PROTESTED FIRST RUN DSQ &amp; A PROVISIONAL SECOND RUN START </a:t>
            </a:r>
          </a:p>
        </p:txBody>
      </p:sp>
      <p:pic>
        <p:nvPicPr>
          <p:cNvPr id="6" name="Content Placeholder 10">
            <a:extLst>
              <a:ext uri="{FF2B5EF4-FFF2-40B4-BE49-F238E27FC236}">
                <a16:creationId xmlns:a16="http://schemas.microsoft.com/office/drawing/2014/main" id="{656169B4-C3BC-4399-8DE2-CF5EDF139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D8355AB8-A660-4B2F-A28B-F0CC3EF6C0B7}"/>
              </a:ext>
            </a:extLst>
          </p:cNvPr>
          <p:cNvSpPr txBox="1"/>
          <p:nvPr/>
        </p:nvSpPr>
        <p:spPr>
          <a:xfrm>
            <a:off x="228600" y="998875"/>
            <a:ext cx="8686800" cy="5093702"/>
          </a:xfrm>
          <a:prstGeom prst="rect">
            <a:avLst/>
          </a:prstGeom>
          <a:noFill/>
          <a:ln>
            <a:noFill/>
          </a:ln>
        </p:spPr>
        <p:txBody>
          <a:bodyPr wrap="square">
            <a:spAutoFit/>
          </a:bodyPr>
          <a:lstStyle/>
          <a:p>
            <a:pPr marR="0" algn="just">
              <a:spcBef>
                <a:spcPts val="0"/>
              </a:spcBef>
              <a:spcAft>
                <a:spcPts val="0"/>
              </a:spcAft>
              <a:tabLst>
                <a:tab pos="685800" algn="l"/>
              </a:tabLst>
            </a:pPr>
            <a:r>
              <a:rPr lang="en-US" sz="2000" dirty="0">
                <a:latin typeface="Arial" panose="020B0604020202020204" pitchFamily="34" charset="0"/>
                <a:ea typeface="Times New Roman" panose="02020603050405020304" pitchFamily="18" charset="0"/>
                <a:cs typeface="Arial" panose="020B0604020202020204" pitchFamily="34" charset="0"/>
              </a:rPr>
              <a:t>What procedure is followed if a competitor is disqualified in the first run, files a protest against disqualification, the Jury allows a provisional second run start, but the protest against the disqualification is not upheld?   </a:t>
            </a:r>
          </a:p>
          <a:p>
            <a:pPr marR="0" algn="just">
              <a:spcBef>
                <a:spcPts val="600"/>
              </a:spcBef>
              <a:spcAft>
                <a:spcPts val="600"/>
              </a:spcAft>
              <a:tabLst>
                <a:tab pos="685800" algn="l"/>
              </a:tabLst>
            </a:pPr>
            <a:r>
              <a:rPr lang="en-US" sz="2000" b="1" dirty="0">
                <a:solidFill>
                  <a:srgbClr val="0000CC"/>
                </a:solidFill>
                <a:latin typeface="Arial" panose="020B0604020202020204" pitchFamily="34" charset="0"/>
                <a:ea typeface="Times New Roman" panose="02020603050405020304" pitchFamily="18" charset="0"/>
                <a:cs typeface="Arial" panose="020B0604020202020204" pitchFamily="34" charset="0"/>
              </a:rPr>
              <a:t>  DSQ </a:t>
            </a:r>
            <a:r>
              <a:rPr lang="en-US" sz="20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data </a:t>
            </a:r>
            <a:r>
              <a:rPr lang="en-US" sz="2000" b="1" u="sng"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must be entered in the run where disqualification occurred</a:t>
            </a:r>
            <a:r>
              <a:rPr lang="en-US" sz="20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t>
            </a:r>
          </a:p>
          <a:p>
            <a:pPr marL="285750" marR="0" indent="-285750" algn="just">
              <a:spcBef>
                <a:spcPts val="600"/>
              </a:spcBef>
              <a:spcAft>
                <a:spcPts val="0"/>
              </a:spcAft>
              <a:buFont typeface="Arial" panose="020B0604020202020204" pitchFamily="34" charset="0"/>
              <a:buChar char="•"/>
              <a:tabLst>
                <a:tab pos="685800" algn="l"/>
              </a:tabLst>
            </a:pPr>
            <a:r>
              <a:rPr lang="en-US" sz="2000" u="sng" dirty="0">
                <a:effectLst/>
                <a:latin typeface="Arial" panose="020B0604020202020204" pitchFamily="34" charset="0"/>
                <a:ea typeface="Times New Roman" panose="02020603050405020304" pitchFamily="18" charset="0"/>
                <a:cs typeface="Arial" panose="020B0604020202020204" pitchFamily="34" charset="0"/>
              </a:rPr>
              <a:t>Non-FIS</a:t>
            </a:r>
            <a:r>
              <a:rPr lang="en-US" sz="2000" dirty="0">
                <a:effectLst/>
                <a:latin typeface="Arial" panose="020B0604020202020204" pitchFamily="34" charset="0"/>
                <a:ea typeface="Times New Roman" panose="02020603050405020304" pitchFamily="18" charset="0"/>
                <a:cs typeface="Arial" panose="020B0604020202020204" pitchFamily="34" charset="0"/>
              </a:rPr>
              <a:t> event, “DSQ” status will be displayed with first run data. </a:t>
            </a:r>
            <a:r>
              <a:rPr lang="en-US" sz="2000" i="1" dirty="0">
                <a:latin typeface="Arial" panose="020B0604020202020204" pitchFamily="34" charset="0"/>
                <a:ea typeface="Times New Roman" panose="02020603050405020304" pitchFamily="18" charset="0"/>
                <a:cs typeface="Arial" panose="020B0604020202020204" pitchFamily="34" charset="0"/>
              </a:rPr>
              <a:t>I</a:t>
            </a:r>
            <a:r>
              <a:rPr lang="en-US" sz="2000" i="1" dirty="0">
                <a:effectLst/>
                <a:latin typeface="Arial" panose="020B0604020202020204" pitchFamily="34" charset="0"/>
                <a:ea typeface="Times New Roman" panose="02020603050405020304" pitchFamily="18" charset="0"/>
                <a:cs typeface="Arial" panose="020B0604020202020204" pitchFamily="34" charset="0"/>
              </a:rPr>
              <a:t>f DNS, DSQ, DNF athletes were allowed a second run, the competitor’s second run time will be displayed with second run data.  </a:t>
            </a:r>
          </a:p>
          <a:p>
            <a:pPr marL="285750" marR="0" indent="-285750" algn="just">
              <a:spcBef>
                <a:spcPts val="600"/>
              </a:spcBef>
              <a:spcAft>
                <a:spcPts val="0"/>
              </a:spcAft>
              <a:buFont typeface="Arial" panose="020B0604020202020204" pitchFamily="34" charset="0"/>
              <a:buChar char="•"/>
              <a:tabLst>
                <a:tab pos="685800" algn="l"/>
              </a:tabLst>
            </a:pPr>
            <a:r>
              <a:rPr lang="en-US" sz="2000" u="sng" dirty="0">
                <a:effectLst/>
                <a:latin typeface="Arial" panose="020B0604020202020204" pitchFamily="34" charset="0"/>
                <a:ea typeface="Times New Roman" panose="02020603050405020304" pitchFamily="18" charset="0"/>
                <a:cs typeface="Arial" panose="020B0604020202020204" pitchFamily="34" charset="0"/>
              </a:rPr>
              <a:t>FIS</a:t>
            </a:r>
            <a:r>
              <a:rPr lang="en-US" sz="2000" dirty="0">
                <a:effectLst/>
                <a:latin typeface="Arial" panose="020B0604020202020204" pitchFamily="34" charset="0"/>
                <a:ea typeface="Times New Roman" panose="02020603050405020304" pitchFamily="18" charset="0"/>
                <a:cs typeface="Arial" panose="020B0604020202020204" pitchFamily="34" charset="0"/>
              </a:rPr>
              <a:t> event, “DSQ” status will be displayed with first run data. </a:t>
            </a:r>
            <a:r>
              <a:rPr lang="en-US" sz="2000" i="1" dirty="0">
                <a:latin typeface="Arial" panose="020B0604020202020204" pitchFamily="34" charset="0"/>
                <a:ea typeface="Times New Roman" panose="02020603050405020304" pitchFamily="18" charset="0"/>
                <a:cs typeface="Arial" panose="020B0604020202020204" pitchFamily="34" charset="0"/>
              </a:rPr>
              <a:t>T</a:t>
            </a:r>
            <a:r>
              <a:rPr lang="en-US" sz="2000" i="1" dirty="0">
                <a:effectLst/>
                <a:latin typeface="Arial" panose="020B0604020202020204" pitchFamily="34" charset="0"/>
                <a:ea typeface="Times New Roman" panose="02020603050405020304" pitchFamily="18" charset="0"/>
                <a:cs typeface="Arial" panose="020B0604020202020204" pitchFamily="34" charset="0"/>
              </a:rPr>
              <a:t>he provisional second run time will not be displayed in the second run data section.</a:t>
            </a:r>
            <a:r>
              <a:rPr lang="en-US" sz="2000" dirty="0">
                <a:effectLst/>
                <a:latin typeface="Arial" panose="020B0604020202020204" pitchFamily="34" charset="0"/>
                <a:ea typeface="Times New Roman" panose="02020603050405020304" pitchFamily="18" charset="0"/>
                <a:cs typeface="Arial" panose="020B0604020202020204" pitchFamily="34" charset="0"/>
              </a:rPr>
              <a:t>  (FIS event rules do not provide second runs for first run DNS, DNF, DSQ competitors.)</a:t>
            </a:r>
          </a:p>
          <a:p>
            <a:pPr marR="0" algn="just">
              <a:spcBef>
                <a:spcPts val="600"/>
              </a:spcBef>
              <a:spcAft>
                <a:spcPts val="0"/>
              </a:spcAft>
              <a:tabLst>
                <a:tab pos="685800" algn="l"/>
              </a:tabLst>
            </a:pPr>
            <a:r>
              <a:rPr lang="en-US" sz="2000" i="1" dirty="0">
                <a:effectLst/>
                <a:latin typeface="Arial" panose="020B0604020202020204" pitchFamily="34" charset="0"/>
                <a:ea typeface="Times New Roman" panose="02020603050405020304" pitchFamily="18" charset="0"/>
                <a:cs typeface="Arial" panose="020B0604020202020204" pitchFamily="34" charset="0"/>
              </a:rPr>
              <a:t>Editing a second run provisional time to indicate “DSQ”, so the competitor’s second run status agrees with the run in which the DSQ actually occurred does not provide an accurate record of actual occurrences.  This action may cause issues if an appeal is filed, upheld, and competitor is reinstated.</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98799761"/>
      </p:ext>
    </p:extLst>
  </p:cSld>
  <p:clrMapOvr>
    <a:masterClrMapping/>
  </p:clrMapOvr>
  <p:transition spd="med">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8215F8D6-E190-4CB6-8799-73AD71F53B78}"/>
              </a:ext>
            </a:extLst>
          </p:cNvPr>
          <p:cNvSpPr>
            <a:spLocks noGrp="1"/>
          </p:cNvSpPr>
          <p:nvPr>
            <p:ph type="title" idx="4294967295"/>
          </p:nvPr>
        </p:nvSpPr>
        <p:spPr>
          <a:xfrm>
            <a:off x="685800" y="76200"/>
            <a:ext cx="7339013" cy="1239838"/>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ToD EDIT: </a:t>
            </a:r>
            <a:b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 Times or Change Status</a:t>
            </a:r>
          </a:p>
        </p:txBody>
      </p:sp>
      <p:sp>
        <p:nvSpPr>
          <p:cNvPr id="105475" name="TextBox 6">
            <a:extLst>
              <a:ext uri="{FF2B5EF4-FFF2-40B4-BE49-F238E27FC236}">
                <a16:creationId xmlns:a16="http://schemas.microsoft.com/office/drawing/2014/main" id="{57B42E22-F47D-4F63-B8B9-9D6C34D904C9}"/>
              </a:ext>
            </a:extLst>
          </p:cNvPr>
          <p:cNvSpPr txBox="1">
            <a:spLocks noChangeArrowheads="1"/>
          </p:cNvSpPr>
          <p:nvPr/>
        </p:nvSpPr>
        <p:spPr bwMode="auto">
          <a:xfrm>
            <a:off x="4902200" y="2011363"/>
            <a:ext cx="39052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dirty="0">
                <a:latin typeface="Arial" panose="020B0604020202020204" pitchFamily="34" charset="0"/>
                <a:cs typeface="Arial" panose="020B0604020202020204" pitchFamily="34" charset="0"/>
              </a:rPr>
              <a:t>Competitor’s status can also be changed on this page; however it does </a:t>
            </a:r>
            <a:r>
              <a:rPr lang="en-US" altLang="en-US" u="sng" dirty="0">
                <a:latin typeface="Arial" panose="020B0604020202020204" pitchFamily="34" charset="0"/>
                <a:cs typeface="Arial" panose="020B0604020202020204" pitchFamily="34" charset="0"/>
              </a:rPr>
              <a:t>not</a:t>
            </a:r>
            <a:r>
              <a:rPr lang="en-US" altLang="en-US" dirty="0">
                <a:latin typeface="Arial" panose="020B0604020202020204" pitchFamily="34" charset="0"/>
                <a:cs typeface="Arial" panose="020B0604020202020204" pitchFamily="34" charset="0"/>
              </a:rPr>
              <a:t> allow for input of infraction data: </a:t>
            </a:r>
            <a:r>
              <a:rPr lang="en-US" altLang="en-US" u="sng" dirty="0">
                <a:latin typeface="Arial" panose="020B0604020202020204" pitchFamily="34" charset="0"/>
                <a:cs typeface="Arial" panose="020B0604020202020204" pitchFamily="34" charset="0"/>
              </a:rPr>
              <a:t>gate #</a:t>
            </a:r>
            <a:r>
              <a:rPr lang="en-US" altLang="en-US" dirty="0">
                <a:latin typeface="Arial" panose="020B0604020202020204" pitchFamily="34" charset="0"/>
                <a:cs typeface="Arial" panose="020B0604020202020204" pitchFamily="34" charset="0"/>
              </a:rPr>
              <a:t> or </a:t>
            </a:r>
            <a:r>
              <a:rPr lang="en-US" altLang="en-US" u="sng" dirty="0">
                <a:latin typeface="Arial" panose="020B0604020202020204" pitchFamily="34" charset="0"/>
                <a:cs typeface="Arial" panose="020B0604020202020204" pitchFamily="34" charset="0"/>
              </a:rPr>
              <a:t>rule #</a:t>
            </a:r>
            <a:r>
              <a:rPr lang="en-US" altLang="en-US" dirty="0">
                <a:latin typeface="Arial" panose="020B0604020202020204" pitchFamily="34" charset="0"/>
                <a:cs typeface="Arial" panose="020B0604020202020204" pitchFamily="34" charset="0"/>
              </a:rPr>
              <a:t>.  </a:t>
            </a:r>
          </a:p>
          <a:p>
            <a:pPr eaLnBrk="1" hangingPunct="1">
              <a:defRPr/>
            </a:pPr>
            <a:r>
              <a:rPr lang="en-US" altLang="en-US"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This information is required on Official Results!</a:t>
            </a:r>
          </a:p>
        </p:txBody>
      </p:sp>
      <p:pic>
        <p:nvPicPr>
          <p:cNvPr id="102404" name="Picture 6" descr="Result Audit">
            <a:extLst>
              <a:ext uri="{FF2B5EF4-FFF2-40B4-BE49-F238E27FC236}">
                <a16:creationId xmlns:a16="http://schemas.microsoft.com/office/drawing/2014/main" id="{B82DF21E-F9D3-4A82-9379-A3E6E61ABC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52600"/>
            <a:ext cx="3998913"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a:extLst>
              <a:ext uri="{FF2B5EF4-FFF2-40B4-BE49-F238E27FC236}">
                <a16:creationId xmlns:a16="http://schemas.microsoft.com/office/drawing/2014/main" id="{CD037A42-AB8B-4EDF-B29A-EEFE84579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51C12731-06A0-493C-9811-0E56EFD689C3}"/>
              </a:ext>
            </a:extLst>
          </p:cNvPr>
          <p:cNvSpPr>
            <a:spLocks noGrp="1"/>
          </p:cNvSpPr>
          <p:nvPr>
            <p:ph type="title" idx="4294967295"/>
          </p:nvPr>
        </p:nvSpPr>
        <p:spPr>
          <a:xfrm>
            <a:off x="304800" y="201613"/>
            <a:ext cx="7339013" cy="930275"/>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REQUIRED?</a:t>
            </a:r>
          </a:p>
        </p:txBody>
      </p:sp>
      <p:sp>
        <p:nvSpPr>
          <p:cNvPr id="103427" name="TextBox 7">
            <a:extLst>
              <a:ext uri="{FF2B5EF4-FFF2-40B4-BE49-F238E27FC236}">
                <a16:creationId xmlns:a16="http://schemas.microsoft.com/office/drawing/2014/main" id="{FA284095-4CE6-4F12-991F-0F86ED6B0943}"/>
              </a:ext>
            </a:extLst>
          </p:cNvPr>
          <p:cNvSpPr txBox="1">
            <a:spLocks noChangeArrowheads="1"/>
          </p:cNvSpPr>
          <p:nvPr/>
        </p:nvSpPr>
        <p:spPr bwMode="auto">
          <a:xfrm>
            <a:off x="457200" y="5848350"/>
            <a:ext cx="820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None/>
            </a:pPr>
            <a:r>
              <a:rPr lang="en-US" altLang="en-US" dirty="0">
                <a:latin typeface="Comic Sans MS" panose="030F0702030302020204" pitchFamily="66" charset="0"/>
                <a:cs typeface="Arial" panose="020B0604020202020204" pitchFamily="34" charset="0"/>
              </a:rPr>
              <a:t>  </a:t>
            </a:r>
          </a:p>
          <a:p>
            <a:pPr eaLnBrk="1" hangingPunct="1">
              <a:buFont typeface="Arial" panose="020B0604020202020204" pitchFamily="34" charset="0"/>
              <a:buNone/>
            </a:pPr>
            <a:r>
              <a:rPr lang="en-US" altLang="en-US" b="1" dirty="0">
                <a:latin typeface="Arial" panose="020B0604020202020204" pitchFamily="34" charset="0"/>
                <a:cs typeface="Arial" panose="020B0604020202020204" pitchFamily="34" charset="0"/>
              </a:rPr>
              <a:t>Remember to “TAB” (not “ENTER”) to exit data fields</a:t>
            </a:r>
          </a:p>
        </p:txBody>
      </p:sp>
      <p:sp>
        <p:nvSpPr>
          <p:cNvPr id="103428" name="TextBox 4">
            <a:extLst>
              <a:ext uri="{FF2B5EF4-FFF2-40B4-BE49-F238E27FC236}">
                <a16:creationId xmlns:a16="http://schemas.microsoft.com/office/drawing/2014/main" id="{809BA8DF-25D7-418D-BC1B-162BAC22F68E}"/>
              </a:ext>
            </a:extLst>
          </p:cNvPr>
          <p:cNvSpPr txBox="1">
            <a:spLocks noChangeArrowheads="1"/>
          </p:cNvSpPr>
          <p:nvPr/>
        </p:nvSpPr>
        <p:spPr bwMode="auto">
          <a:xfrm>
            <a:off x="150813" y="3546475"/>
            <a:ext cx="2374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Overwrite assigned </a:t>
            </a:r>
          </a:p>
          <a:p>
            <a:pPr eaLnBrk="1" hangingPunct="1"/>
            <a:r>
              <a:rPr lang="en-US" altLang="en-US" b="1" dirty="0">
                <a:latin typeface="Arial" panose="020B0604020202020204" pitchFamily="34" charset="0"/>
                <a:cs typeface="Arial" panose="020B0604020202020204" pitchFamily="34" charset="0"/>
              </a:rPr>
              <a:t>time by keying </a:t>
            </a:r>
            <a:r>
              <a:rPr lang="en-US" altLang="en-US" b="1" u="sng" dirty="0">
                <a:latin typeface="Arial" panose="020B0604020202020204" pitchFamily="34" charset="0"/>
                <a:cs typeface="Arial" panose="020B0604020202020204" pitchFamily="34" charset="0"/>
              </a:rPr>
              <a:t>DSQ</a:t>
            </a:r>
          </a:p>
        </p:txBody>
      </p:sp>
      <p:sp>
        <p:nvSpPr>
          <p:cNvPr id="103429" name="TextBox 5">
            <a:extLst>
              <a:ext uri="{FF2B5EF4-FFF2-40B4-BE49-F238E27FC236}">
                <a16:creationId xmlns:a16="http://schemas.microsoft.com/office/drawing/2014/main" id="{7F644F5C-5327-4EA4-B897-DAC46A489C61}"/>
              </a:ext>
            </a:extLst>
          </p:cNvPr>
          <p:cNvSpPr txBox="1">
            <a:spLocks noChangeArrowheads="1"/>
          </p:cNvSpPr>
          <p:nvPr/>
        </p:nvSpPr>
        <p:spPr bwMode="auto">
          <a:xfrm>
            <a:off x="7497763" y="2297113"/>
            <a:ext cx="1346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Key in GATE # where infraction occurred </a:t>
            </a:r>
            <a:r>
              <a:rPr lang="en-US" altLang="en-US" b="1" u="sng" dirty="0">
                <a:latin typeface="Arial" panose="020B0604020202020204" pitchFamily="34" charset="0"/>
                <a:cs typeface="Arial" panose="020B0604020202020204" pitchFamily="34" charset="0"/>
              </a:rPr>
              <a:t>or</a:t>
            </a:r>
            <a:r>
              <a:rPr lang="en-US" altLang="en-US" b="1" dirty="0">
                <a:latin typeface="Arial" panose="020B0604020202020204" pitchFamily="34" charset="0"/>
                <a:cs typeface="Arial" panose="020B0604020202020204" pitchFamily="34" charset="0"/>
              </a:rPr>
              <a:t> RULE # violated </a:t>
            </a:r>
          </a:p>
          <a:p>
            <a:pPr eaLnBrk="1" hangingPunct="1"/>
            <a:endParaRPr lang="en-US" altLang="en-US" dirty="0">
              <a:latin typeface="Calibri" panose="020F0502020204030204" pitchFamily="34" charset="0"/>
              <a:cs typeface="Arial" panose="020B0604020202020204" pitchFamily="34" charset="0"/>
            </a:endParaRPr>
          </a:p>
        </p:txBody>
      </p:sp>
      <p:pic>
        <p:nvPicPr>
          <p:cNvPr id="103430" name="Picture 2" descr="Screen Clipping">
            <a:extLst>
              <a:ext uri="{FF2B5EF4-FFF2-40B4-BE49-F238E27FC236}">
                <a16:creationId xmlns:a16="http://schemas.microsoft.com/office/drawing/2014/main" id="{F5D848DF-5067-4D96-B846-D5A2580924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1273175"/>
            <a:ext cx="469582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C7D19A80-1E15-4CC0-9E2D-0F2DD5A35DD3}"/>
              </a:ext>
            </a:extLst>
          </p:cNvPr>
          <p:cNvCxnSpPr>
            <a:cxnSpLocks/>
          </p:cNvCxnSpPr>
          <p:nvPr/>
        </p:nvCxnSpPr>
        <p:spPr>
          <a:xfrm flipH="1">
            <a:off x="2438400" y="4038600"/>
            <a:ext cx="1089025"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B093375-B9D3-45B1-8C81-31864F14E42E}"/>
              </a:ext>
            </a:extLst>
          </p:cNvPr>
          <p:cNvCxnSpPr>
            <a:cxnSpLocks/>
          </p:cNvCxnSpPr>
          <p:nvPr/>
        </p:nvCxnSpPr>
        <p:spPr>
          <a:xfrm flipH="1">
            <a:off x="4837113" y="2827338"/>
            <a:ext cx="2530475" cy="1211262"/>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4F924C4-D824-4120-B868-2BB7127B9694}"/>
              </a:ext>
            </a:extLst>
          </p:cNvPr>
          <p:cNvCxnSpPr/>
          <p:nvPr/>
        </p:nvCxnSpPr>
        <p:spPr>
          <a:xfrm>
            <a:off x="5505450" y="3656013"/>
            <a:ext cx="1931988" cy="42545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0" name="Content Placeholder 10">
            <a:extLst>
              <a:ext uri="{FF2B5EF4-FFF2-40B4-BE49-F238E27FC236}">
                <a16:creationId xmlns:a16="http://schemas.microsoft.com/office/drawing/2014/main" id="{FA21C9DC-7E32-44DE-B135-387C8A606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6C02-1841-467E-BBBB-CA52001A78E7}"/>
              </a:ext>
            </a:extLst>
          </p:cNvPr>
          <p:cNvSpPr>
            <a:spLocks noGrp="1"/>
          </p:cNvSpPr>
          <p:nvPr>
            <p:ph type="title" idx="4294967295"/>
          </p:nvPr>
        </p:nvSpPr>
        <p:spPr>
          <a:xfrm>
            <a:off x="304800" y="153988"/>
            <a:ext cx="8229600" cy="944562"/>
          </a:xfrm>
        </p:spPr>
        <p:txBody>
          <a:bodyPr/>
          <a:lstStyle/>
          <a:p>
            <a:pPr>
              <a:defRPr/>
            </a:pPr>
            <a: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RECORDING A “NPS” SITUATION: </a:t>
            </a:r>
            <a:b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NON-FIS </a:t>
            </a:r>
            <a:r>
              <a:rPr lang="en-US" sz="24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and</a:t>
            </a:r>
            <a: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FIS EVENTS</a:t>
            </a:r>
          </a:p>
        </p:txBody>
      </p:sp>
      <p:sp>
        <p:nvSpPr>
          <p:cNvPr id="3" name="Content Placeholder 2">
            <a:extLst>
              <a:ext uri="{FF2B5EF4-FFF2-40B4-BE49-F238E27FC236}">
                <a16:creationId xmlns:a16="http://schemas.microsoft.com/office/drawing/2014/main" id="{8B0A547F-6D80-4FBA-B6B7-4C61852BA570}"/>
              </a:ext>
            </a:extLst>
          </p:cNvPr>
          <p:cNvSpPr>
            <a:spLocks noGrp="1"/>
          </p:cNvSpPr>
          <p:nvPr>
            <p:ph idx="4294967295"/>
          </p:nvPr>
        </p:nvSpPr>
        <p:spPr>
          <a:xfrm>
            <a:off x="228600" y="1295400"/>
            <a:ext cx="8686800" cy="5341938"/>
          </a:xfrm>
        </p:spPr>
        <p:txBody>
          <a:bodyPr/>
          <a:lstStyle/>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Due to rule(s) violation(s), athlete not permitted to start (NPS)…this could apply to either run of a 2-run event</a:t>
            </a:r>
          </a:p>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Athlete’s status is recorded by the </a:t>
            </a:r>
            <a:r>
              <a:rPr lang="en-US" sz="2000" u="sng" dirty="0">
                <a:latin typeface="Arial" panose="020B0604020202020204" pitchFamily="34" charset="0"/>
                <a:cs typeface="Arial" panose="020B0604020202020204" pitchFamily="34" charset="0"/>
              </a:rPr>
              <a:t>Start Referee </a:t>
            </a:r>
            <a:r>
              <a:rPr lang="en-US" sz="2000" dirty="0">
                <a:latin typeface="Arial" panose="020B0604020202020204" pitchFamily="34" charset="0"/>
                <a:cs typeface="Arial" panose="020B0604020202020204" pitchFamily="34" charset="0"/>
              </a:rPr>
              <a:t>as “Not Permitted to Start” (NPS); reason must be stated</a:t>
            </a:r>
          </a:p>
          <a:p>
            <a:pPr marL="0" indent="0">
              <a:spcBef>
                <a:spcPts val="0"/>
              </a:spcBef>
              <a:buFont typeface="Euphemia" panose="020B0503040102020104" pitchFamily="34" charset="0"/>
              <a:buNone/>
              <a:defRPr/>
            </a:pPr>
            <a:r>
              <a:rPr lang="en-US" sz="2000" dirty="0">
                <a:latin typeface="Arial" panose="020B0604020202020204" pitchFamily="34" charset="0"/>
                <a:cs typeface="Arial" panose="020B0604020202020204" pitchFamily="34" charset="0"/>
              </a:rPr>
              <a:t>		</a:t>
            </a:r>
            <a:r>
              <a:rPr lang="en-US" sz="2000" b="1" dirty="0">
                <a:solidFill>
                  <a:srgbClr val="003399"/>
                </a:solidFill>
                <a:latin typeface="Arial" panose="020B0604020202020204" pitchFamily="34" charset="0"/>
                <a:cs typeface="Arial" panose="020B0604020202020204" pitchFamily="34" charset="0"/>
              </a:rPr>
              <a:t>Example:                   Note suggestion to insert “name”</a:t>
            </a:r>
          </a:p>
          <a:p>
            <a:pPr marL="0" indent="0">
              <a:spcBef>
                <a:spcPts val="0"/>
              </a:spcBef>
              <a:buFont typeface="Euphemia" panose="020B0503040102020104" pitchFamily="34" charset="0"/>
              <a:buNone/>
              <a:defRPr/>
            </a:pPr>
            <a:endParaRPr lang="en-US" sz="2000" b="1" dirty="0">
              <a:solidFill>
                <a:srgbClr val="003399"/>
              </a:solidFill>
              <a:latin typeface="Arial" panose="020B0604020202020204" pitchFamily="34" charset="0"/>
              <a:cs typeface="Arial" panose="020B0604020202020204" pitchFamily="34" charset="0"/>
            </a:endParaRPr>
          </a:p>
          <a:p>
            <a:pPr marL="0" indent="0">
              <a:spcBef>
                <a:spcPts val="0"/>
              </a:spcBef>
              <a:buFont typeface="Euphemia" panose="020B0503040102020104" pitchFamily="34" charset="0"/>
              <a:buNone/>
              <a:defRPr/>
            </a:pPr>
            <a:endParaRPr lang="en-US" sz="2000" dirty="0">
              <a:solidFill>
                <a:srgbClr val="003399"/>
              </a:solidFill>
              <a:latin typeface="Arial" panose="020B0604020202020204" pitchFamily="34" charset="0"/>
              <a:cs typeface="Arial" panose="020B0604020202020204" pitchFamily="34" charset="0"/>
            </a:endParaRPr>
          </a:p>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“NPS” is noted in of </a:t>
            </a:r>
            <a:r>
              <a:rPr lang="en-US" sz="2000" u="sng" dirty="0">
                <a:latin typeface="Arial" panose="020B0604020202020204" pitchFamily="34" charset="0"/>
                <a:cs typeface="Arial" panose="020B0604020202020204" pitchFamily="34" charset="0"/>
              </a:rPr>
              <a:t>Report by the Referee </a:t>
            </a:r>
            <a:r>
              <a:rPr lang="en-US" sz="2000" dirty="0">
                <a:latin typeface="Arial" panose="020B0604020202020204" pitchFamily="34" charset="0"/>
                <a:cs typeface="Arial" panose="020B0604020202020204" pitchFamily="34" charset="0"/>
              </a:rPr>
              <a:t>as required</a:t>
            </a:r>
          </a:p>
          <a:p>
            <a:pPr marL="0" indent="0">
              <a:spcBef>
                <a:spcPts val="0"/>
              </a:spcBef>
              <a:buFont typeface="Euphemia" panose="020B0503040102020104" pitchFamily="34" charset="0"/>
              <a:buNone/>
              <a:defRPr/>
            </a:pPr>
            <a:r>
              <a:rPr lang="en-US" sz="2000" dirty="0">
                <a:solidFill>
                  <a:srgbClr val="FF0000"/>
                </a:solidFill>
                <a:latin typeface="Arial" panose="020B0604020202020204" pitchFamily="34" charset="0"/>
                <a:cs typeface="Arial" panose="020B0604020202020204" pitchFamily="34" charset="0"/>
              </a:rPr>
              <a:t>		</a:t>
            </a:r>
            <a:r>
              <a:rPr lang="en-US" sz="2000" b="1" dirty="0">
                <a:solidFill>
                  <a:srgbClr val="003399"/>
                </a:solidFill>
                <a:latin typeface="Arial" panose="020B0604020202020204" pitchFamily="34" charset="0"/>
                <a:cs typeface="Arial" panose="020B0604020202020204" pitchFamily="34" charset="0"/>
              </a:rPr>
              <a:t>Example:</a:t>
            </a:r>
          </a:p>
          <a:p>
            <a:pPr marL="0" indent="0">
              <a:spcBef>
                <a:spcPts val="0"/>
              </a:spcBef>
              <a:buFont typeface="Euphemia" panose="020B0503040102020104" pitchFamily="34" charset="0"/>
              <a:buNone/>
              <a:defRPr/>
            </a:pPr>
            <a:endParaRPr lang="en-US" sz="2000" dirty="0">
              <a:solidFill>
                <a:srgbClr val="003399"/>
              </a:solidFill>
              <a:latin typeface="Arial" panose="020B0604020202020204" pitchFamily="34" charset="0"/>
              <a:cs typeface="Arial" panose="020B0604020202020204" pitchFamily="34" charset="0"/>
            </a:endParaRPr>
          </a:p>
          <a:p>
            <a:pPr marL="0" indent="0">
              <a:spcBef>
                <a:spcPts val="0"/>
              </a:spcBef>
              <a:buFont typeface="Euphemia" panose="020B0503040102020104" pitchFamily="34" charset="0"/>
              <a:buNone/>
              <a:defRPr/>
            </a:pPr>
            <a:endParaRPr lang="en-US" sz="2000" dirty="0">
              <a:solidFill>
                <a:srgbClr val="003399"/>
              </a:solidFill>
              <a:latin typeface="Arial" panose="020B0604020202020204" pitchFamily="34" charset="0"/>
              <a:cs typeface="Arial" panose="020B0604020202020204" pitchFamily="34" charset="0"/>
            </a:endParaRPr>
          </a:p>
          <a:p>
            <a:pPr>
              <a:spcBef>
                <a:spcPts val="800"/>
              </a:spcBef>
              <a:buFont typeface="Arial" panose="020B0604020202020204" pitchFamily="34" charset="0"/>
              <a:buChar char="•"/>
              <a:defRPr/>
            </a:pPr>
            <a:endParaRPr lang="en-US" sz="2000" dirty="0">
              <a:latin typeface="Arial" panose="020B0604020202020204" pitchFamily="34" charset="0"/>
              <a:cs typeface="Arial" panose="020B0604020202020204" pitchFamily="34" charset="0"/>
            </a:endParaRPr>
          </a:p>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Applicable rule number must be noted for results (Procedure will be similar as for entering DSQ rule #)</a:t>
            </a:r>
          </a:p>
          <a:p>
            <a:pPr>
              <a:spcBef>
                <a:spcPts val="800"/>
              </a:spcBef>
              <a:buFont typeface="Arial" panose="020B0604020202020204" pitchFamily="34" charset="0"/>
              <a:buChar char="•"/>
              <a:defRPr/>
            </a:pPr>
            <a:r>
              <a:rPr lang="en-US" sz="2000" dirty="0">
                <a:latin typeface="Arial" panose="020B0604020202020204" pitchFamily="34" charset="0"/>
                <a:cs typeface="Arial" panose="020B0604020202020204" pitchFamily="34" charset="0"/>
              </a:rPr>
              <a:t>Software allows for “NPS” designation </a:t>
            </a:r>
          </a:p>
          <a:p>
            <a:pPr marL="0" indent="0">
              <a:spcBef>
                <a:spcPts val="800"/>
              </a:spcBef>
              <a:buFont typeface="Euphemia" panose="020B0503040102020104" pitchFamily="34" charset="0"/>
              <a:buNone/>
              <a:defRPr/>
            </a:pPr>
            <a:endParaRPr lang="en-US" sz="2000" dirty="0">
              <a:latin typeface="Arial" panose="020B0604020202020204" pitchFamily="34" charset="0"/>
              <a:cs typeface="Arial" panose="020B0604020202020204" pitchFamily="34" charset="0"/>
            </a:endParaRPr>
          </a:p>
        </p:txBody>
      </p:sp>
      <p:pic>
        <p:nvPicPr>
          <p:cNvPr id="104452" name="Picture 8" descr="Screen Clipping">
            <a:extLst>
              <a:ext uri="{FF2B5EF4-FFF2-40B4-BE49-F238E27FC236}">
                <a16:creationId xmlns:a16="http://schemas.microsoft.com/office/drawing/2014/main" id="{28CCB27A-922E-455B-9920-729DAB041B8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849562"/>
            <a:ext cx="28194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4" descr="Screen Clipping">
            <a:extLst>
              <a:ext uri="{FF2B5EF4-FFF2-40B4-BE49-F238E27FC236}">
                <a16:creationId xmlns:a16="http://schemas.microsoft.com/office/drawing/2014/main" id="{01F1CFA7-1504-4339-8CAB-8365B7A67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886200"/>
            <a:ext cx="47418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10">
            <a:extLst>
              <a:ext uri="{FF2B5EF4-FFF2-40B4-BE49-F238E27FC236}">
                <a16:creationId xmlns:a16="http://schemas.microsoft.com/office/drawing/2014/main" id="{F5EA1BE8-7F98-43DC-AC26-D89CE8ADB6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A822-3A1C-4478-8A81-BE6A92C4C699}"/>
              </a:ext>
            </a:extLst>
          </p:cNvPr>
          <p:cNvSpPr>
            <a:spLocks noGrp="1"/>
          </p:cNvSpPr>
          <p:nvPr>
            <p:ph type="title" idx="4294967295"/>
          </p:nvPr>
        </p:nvSpPr>
        <p:spPr>
          <a:xfrm>
            <a:off x="304800" y="190500"/>
            <a:ext cx="8229600" cy="838200"/>
          </a:xfrm>
        </p:spPr>
        <p:txBody>
          <a:bodyPr/>
          <a:lstStyle/>
          <a:p>
            <a:pPr>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BLOCK EDIT</a:t>
            </a:r>
          </a:p>
        </p:txBody>
      </p:sp>
      <p:sp>
        <p:nvSpPr>
          <p:cNvPr id="105475" name="TextBox 6">
            <a:extLst>
              <a:ext uri="{FF2B5EF4-FFF2-40B4-BE49-F238E27FC236}">
                <a16:creationId xmlns:a16="http://schemas.microsoft.com/office/drawing/2014/main" id="{79D88032-F9C8-413B-9F34-8DFA19E08935}"/>
              </a:ext>
            </a:extLst>
          </p:cNvPr>
          <p:cNvSpPr txBox="1">
            <a:spLocks noChangeArrowheads="1"/>
          </p:cNvSpPr>
          <p:nvPr/>
        </p:nvSpPr>
        <p:spPr bwMode="auto">
          <a:xfrm>
            <a:off x="103188" y="1828800"/>
            <a:ext cx="22860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buFont typeface="Arial" panose="020B0604020202020204" pitchFamily="34" charset="0"/>
              <a:buChar char="•"/>
            </a:pPr>
            <a:r>
              <a:rPr lang="en-US" altLang="en-US" b="1" dirty="0">
                <a:latin typeface="Arial" panose="020B0604020202020204" pitchFamily="34" charset="0"/>
                <a:cs typeface="Arial" panose="020B0604020202020204" pitchFamily="34" charset="0"/>
              </a:rPr>
              <a:t>Use “shift” key to scroll/select group</a:t>
            </a:r>
          </a:p>
          <a:p>
            <a:pPr>
              <a:spcBef>
                <a:spcPts val="12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 “</a:t>
            </a:r>
            <a:r>
              <a:rPr lang="en-US" altLang="en-US" b="1" u="sng" dirty="0">
                <a:latin typeface="Arial" panose="020B0604020202020204" pitchFamily="34" charset="0"/>
                <a:cs typeface="Arial" panose="020B0604020202020204" pitchFamily="34" charset="0"/>
              </a:rPr>
              <a:t>Block Edit</a:t>
            </a:r>
            <a:r>
              <a:rPr lang="en-US" altLang="en-US" b="1" dirty="0">
                <a:latin typeface="Arial" panose="020B0604020202020204" pitchFamily="34" charset="0"/>
                <a:cs typeface="Arial" panose="020B0604020202020204" pitchFamily="34" charset="0"/>
              </a:rPr>
              <a:t>” replaces “</a:t>
            </a:r>
            <a:r>
              <a:rPr lang="en-US" altLang="en-US" b="1" u="sng" dirty="0">
                <a:latin typeface="Arial" panose="020B0604020202020204" pitchFamily="34" charset="0"/>
                <a:cs typeface="Arial" panose="020B0604020202020204" pitchFamily="34" charset="0"/>
              </a:rPr>
              <a:t>Edit Comp</a:t>
            </a:r>
            <a:r>
              <a:rPr lang="en-US" altLang="en-US" b="1" dirty="0">
                <a:latin typeface="Arial" panose="020B0604020202020204" pitchFamily="34" charset="0"/>
                <a:cs typeface="Arial" panose="020B0604020202020204" pitchFamily="34" charset="0"/>
              </a:rPr>
              <a:t>” on screen</a:t>
            </a:r>
          </a:p>
          <a:p>
            <a:pPr>
              <a:spcBef>
                <a:spcPts val="12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Edits will apply to entire block</a:t>
            </a:r>
          </a:p>
        </p:txBody>
      </p:sp>
      <p:pic>
        <p:nvPicPr>
          <p:cNvPr id="105476" name="Picture 5" descr="Screen Clipping">
            <a:extLst>
              <a:ext uri="{FF2B5EF4-FFF2-40B4-BE49-F238E27FC236}">
                <a16:creationId xmlns:a16="http://schemas.microsoft.com/office/drawing/2014/main" id="{D09D1C1D-0114-4289-829D-282EFE663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9188" y="1371600"/>
            <a:ext cx="6324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a:extLst>
              <a:ext uri="{FF2B5EF4-FFF2-40B4-BE49-F238E27FC236}">
                <a16:creationId xmlns:a16="http://schemas.microsoft.com/office/drawing/2014/main" id="{DB3BFD0D-CBE5-4F06-8884-EF5124F37851}"/>
              </a:ext>
            </a:extLst>
          </p:cNvPr>
          <p:cNvCxnSpPr/>
          <p:nvPr/>
        </p:nvCxnSpPr>
        <p:spPr>
          <a:xfrm flipH="1">
            <a:off x="1905000" y="1905000"/>
            <a:ext cx="1143000" cy="106680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6" name="Content Placeholder 10">
            <a:extLst>
              <a:ext uri="{FF2B5EF4-FFF2-40B4-BE49-F238E27FC236}">
                <a16:creationId xmlns:a16="http://schemas.microsoft.com/office/drawing/2014/main" id="{45D3388A-7A84-4442-9A04-4640D9616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D121C-EEEA-4A87-8B61-242B4C052877}"/>
              </a:ext>
            </a:extLst>
          </p:cNvPr>
          <p:cNvSpPr>
            <a:spLocks noGrp="1"/>
          </p:cNvSpPr>
          <p:nvPr>
            <p:ph type="title" idx="4294967295"/>
          </p:nvPr>
        </p:nvSpPr>
        <p:spPr>
          <a:xfrm>
            <a:off x="304800" y="136525"/>
            <a:ext cx="7086600" cy="957263"/>
          </a:xfrm>
        </p:spPr>
        <p:txBody>
          <a:bodyPr/>
          <a:lstStyle/>
          <a:p>
            <a:pPr>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BLOCK &amp; SORT</a:t>
            </a:r>
            <a:endParaRPr lang="en-US" b="1" dirty="0">
              <a:solidFill>
                <a:srgbClr val="003399"/>
              </a:solidFill>
              <a:latin typeface="Arial" panose="020B0604020202020204" pitchFamily="34" charset="0"/>
              <a:cs typeface="Arial" panose="020B0604020202020204" pitchFamily="34" charset="0"/>
            </a:endParaRPr>
          </a:p>
        </p:txBody>
      </p:sp>
      <p:sp>
        <p:nvSpPr>
          <p:cNvPr id="106499" name="TextBox 4">
            <a:extLst>
              <a:ext uri="{FF2B5EF4-FFF2-40B4-BE49-F238E27FC236}">
                <a16:creationId xmlns:a16="http://schemas.microsoft.com/office/drawing/2014/main" id="{3A84440B-B925-4856-9D08-6B98A4F16334}"/>
              </a:ext>
            </a:extLst>
          </p:cNvPr>
          <p:cNvSpPr txBox="1">
            <a:spLocks noChangeArrowheads="1"/>
          </p:cNvSpPr>
          <p:nvPr/>
        </p:nvSpPr>
        <p:spPr bwMode="auto">
          <a:xfrm>
            <a:off x="152400" y="1905000"/>
            <a:ext cx="21336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buFont typeface="Arial" panose="020B0604020202020204" pitchFamily="34" charset="0"/>
              <a:buChar char="•"/>
            </a:pPr>
            <a:r>
              <a:rPr lang="en-US" altLang="en-US" b="1" dirty="0">
                <a:latin typeface="Arial" panose="020B0604020202020204" pitchFamily="34" charset="0"/>
                <a:cs typeface="Arial" panose="020B0604020202020204" pitchFamily="34" charset="0"/>
              </a:rPr>
              <a:t>Use “shift” key to scroll/select group</a:t>
            </a:r>
          </a:p>
          <a:p>
            <a:pPr>
              <a:spcBef>
                <a:spcPts val="12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a:t>
            </a:r>
            <a:r>
              <a:rPr lang="en-US" altLang="en-US" b="1" u="sng" dirty="0">
                <a:latin typeface="Arial" panose="020B0604020202020204" pitchFamily="34" charset="0"/>
                <a:cs typeface="Arial" panose="020B0604020202020204" pitchFamily="34" charset="0"/>
              </a:rPr>
              <a:t>Sort</a:t>
            </a:r>
            <a:r>
              <a:rPr lang="en-US" altLang="en-US" b="1" dirty="0">
                <a:latin typeface="Arial" panose="020B0604020202020204" pitchFamily="34" charset="0"/>
                <a:cs typeface="Arial" panose="020B0604020202020204" pitchFamily="34" charset="0"/>
              </a:rPr>
              <a:t>” is selected (behind menu)</a:t>
            </a:r>
          </a:p>
          <a:p>
            <a:pPr>
              <a:spcBef>
                <a:spcPts val="1200"/>
              </a:spcBef>
              <a:buFont typeface="Arial" panose="020B0604020202020204" pitchFamily="34" charset="0"/>
              <a:buChar char="•"/>
            </a:pPr>
            <a:r>
              <a:rPr lang="en-US" altLang="en-US" b="1" dirty="0">
                <a:latin typeface="Arial" panose="020B0604020202020204" pitchFamily="34" charset="0"/>
                <a:cs typeface="Arial" panose="020B0604020202020204" pitchFamily="34" charset="0"/>
              </a:rPr>
              <a:t>Group can be sorted to your parameters</a:t>
            </a:r>
          </a:p>
        </p:txBody>
      </p:sp>
      <p:pic>
        <p:nvPicPr>
          <p:cNvPr id="106500" name="Picture 3" descr="Screen Clipping">
            <a:extLst>
              <a:ext uri="{FF2B5EF4-FFF2-40B4-BE49-F238E27FC236}">
                <a16:creationId xmlns:a16="http://schemas.microsoft.com/office/drawing/2014/main" id="{D65DE3AC-1A61-4596-AF07-F9EE1481A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371600"/>
            <a:ext cx="6237288"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a:extLst>
              <a:ext uri="{FF2B5EF4-FFF2-40B4-BE49-F238E27FC236}">
                <a16:creationId xmlns:a16="http://schemas.microsoft.com/office/drawing/2014/main" id="{916637EE-8DE7-407E-8CE9-E6A02B2B34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0A672-8D65-4F27-A5DD-31AEAA8F99F0}"/>
              </a:ext>
            </a:extLst>
          </p:cNvPr>
          <p:cNvSpPr>
            <a:spLocks noGrp="1"/>
          </p:cNvSpPr>
          <p:nvPr>
            <p:ph type="title" idx="4294967295"/>
          </p:nvPr>
        </p:nvSpPr>
        <p:spPr>
          <a:xfrm>
            <a:off x="914400" y="76200"/>
            <a:ext cx="8229600" cy="792163"/>
          </a:xfrm>
        </p:spPr>
        <p:txBody>
          <a:bodyPr/>
          <a:lstStyle/>
          <a:p>
            <a:pPr>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MOVE</a:t>
            </a:r>
            <a:endParaRPr lang="en-US" dirty="0">
              <a:solidFill>
                <a:srgbClr val="003399"/>
              </a:solidFill>
              <a:latin typeface="Arial" panose="020B0604020202020204" pitchFamily="34" charset="0"/>
              <a:cs typeface="Arial" panose="020B0604020202020204" pitchFamily="34" charset="0"/>
            </a:endParaRPr>
          </a:p>
        </p:txBody>
      </p:sp>
      <p:sp>
        <p:nvSpPr>
          <p:cNvPr id="107523" name="TextBox 4">
            <a:extLst>
              <a:ext uri="{FF2B5EF4-FFF2-40B4-BE49-F238E27FC236}">
                <a16:creationId xmlns:a16="http://schemas.microsoft.com/office/drawing/2014/main" id="{F908A849-162A-4C5D-BC4E-26C6953B8090}"/>
              </a:ext>
            </a:extLst>
          </p:cNvPr>
          <p:cNvSpPr txBox="1">
            <a:spLocks noChangeArrowheads="1"/>
          </p:cNvSpPr>
          <p:nvPr/>
        </p:nvSpPr>
        <p:spPr bwMode="auto">
          <a:xfrm>
            <a:off x="152400" y="1295400"/>
            <a:ext cx="2057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buFont typeface="Arial" panose="020B0604020202020204" pitchFamily="34" charset="0"/>
              <a:buChar char="•"/>
            </a:pPr>
            <a:r>
              <a:rPr lang="en-US" altLang="en-US" dirty="0">
                <a:latin typeface="Arial" panose="020B0604020202020204" pitchFamily="34" charset="0"/>
                <a:cs typeface="Arial" panose="020B0604020202020204" pitchFamily="34" charset="0"/>
              </a:rPr>
              <a:t>Select athlete</a:t>
            </a:r>
          </a:p>
          <a:p>
            <a:pPr>
              <a:spcBef>
                <a:spcPts val="1200"/>
              </a:spcBef>
              <a:buFont typeface="Arial" panose="020B0604020202020204" pitchFamily="34" charset="0"/>
              <a:buChar char="•"/>
            </a:pPr>
            <a:r>
              <a:rPr lang="en-US" altLang="en-US" dirty="0">
                <a:latin typeface="Arial" panose="020B0604020202020204" pitchFamily="34" charset="0"/>
                <a:cs typeface="Arial" panose="020B0604020202020204" pitchFamily="34" charset="0"/>
              </a:rPr>
              <a:t>Select “Move”</a:t>
            </a:r>
          </a:p>
        </p:txBody>
      </p:sp>
      <p:pic>
        <p:nvPicPr>
          <p:cNvPr id="107525" name="Picture 7" descr="Screen Clipping">
            <a:extLst>
              <a:ext uri="{FF2B5EF4-FFF2-40B4-BE49-F238E27FC236}">
                <a16:creationId xmlns:a16="http://schemas.microsoft.com/office/drawing/2014/main" id="{FF6F1EF9-2D41-488F-A00A-83F8E2CD9A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00588" y="2233613"/>
            <a:ext cx="1828800"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eft Brace 9">
            <a:extLst>
              <a:ext uri="{FF2B5EF4-FFF2-40B4-BE49-F238E27FC236}">
                <a16:creationId xmlns:a16="http://schemas.microsoft.com/office/drawing/2014/main" id="{29B6ECCA-BEB4-4F8F-99C8-E4F6E051F3CD}"/>
              </a:ext>
            </a:extLst>
          </p:cNvPr>
          <p:cNvSpPr/>
          <p:nvPr/>
        </p:nvSpPr>
        <p:spPr>
          <a:xfrm>
            <a:off x="1676400" y="2095500"/>
            <a:ext cx="685800" cy="3314700"/>
          </a:xfrm>
          <a:prstGeom prst="leftBrace">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dirty="0"/>
          </a:p>
        </p:txBody>
      </p:sp>
      <p:sp>
        <p:nvSpPr>
          <p:cNvPr id="107527" name="TextBox 11">
            <a:extLst>
              <a:ext uri="{FF2B5EF4-FFF2-40B4-BE49-F238E27FC236}">
                <a16:creationId xmlns:a16="http://schemas.microsoft.com/office/drawing/2014/main" id="{ECAB9B65-B1D6-4020-BE03-D19DB36AD0AB}"/>
              </a:ext>
            </a:extLst>
          </p:cNvPr>
          <p:cNvSpPr txBox="1">
            <a:spLocks noChangeArrowheads="1"/>
          </p:cNvSpPr>
          <p:nvPr/>
        </p:nvSpPr>
        <p:spPr bwMode="auto">
          <a:xfrm>
            <a:off x="228600" y="3200400"/>
            <a:ext cx="1447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dirty="0">
                <a:latin typeface="Arial" panose="020B0604020202020204" pitchFamily="34" charset="0"/>
                <a:cs typeface="Arial" panose="020B0604020202020204" pitchFamily="34" charset="0"/>
              </a:rPr>
              <a:t>Note </a:t>
            </a:r>
            <a:r>
              <a:rPr lang="en-US" altLang="en-US" u="sng" dirty="0">
                <a:latin typeface="Arial" panose="020B0604020202020204" pitchFamily="34" charset="0"/>
                <a:cs typeface="Arial" panose="020B0604020202020204" pitchFamily="34" charset="0"/>
              </a:rPr>
              <a:t>WOOLSON</a:t>
            </a:r>
            <a:r>
              <a:rPr lang="en-US" altLang="en-US" dirty="0">
                <a:latin typeface="Arial" panose="020B0604020202020204" pitchFamily="34" charset="0"/>
                <a:cs typeface="Arial" panose="020B0604020202020204" pitchFamily="34" charset="0"/>
              </a:rPr>
              <a:t> was moved before </a:t>
            </a:r>
            <a:r>
              <a:rPr lang="en-US" altLang="en-US" u="sng" dirty="0">
                <a:latin typeface="Arial" panose="020B0604020202020204" pitchFamily="34" charset="0"/>
                <a:cs typeface="Arial" panose="020B0604020202020204" pitchFamily="34" charset="0"/>
              </a:rPr>
              <a:t>KELLEY</a:t>
            </a:r>
          </a:p>
        </p:txBody>
      </p:sp>
      <p:pic>
        <p:nvPicPr>
          <p:cNvPr id="107528" name="Picture 3" descr="Screen Clipping">
            <a:extLst>
              <a:ext uri="{FF2B5EF4-FFF2-40B4-BE49-F238E27FC236}">
                <a16:creationId xmlns:a16="http://schemas.microsoft.com/office/drawing/2014/main" id="{27001C57-3399-4096-84BE-4C3E7B3D5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925" y="865188"/>
            <a:ext cx="63563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5" descr="Screen Clipping">
            <a:extLst>
              <a:ext uri="{FF2B5EF4-FFF2-40B4-BE49-F238E27FC236}">
                <a16:creationId xmlns:a16="http://schemas.microsoft.com/office/drawing/2014/main" id="{9A18CB2B-97B6-4B4A-A257-EE823D0545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213" y="3709988"/>
            <a:ext cx="63420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4D83755F-A7ED-4FE3-BFA7-3052AE8FF497}"/>
              </a:ext>
            </a:extLst>
          </p:cNvPr>
          <p:cNvCxnSpPr>
            <a:cxnSpLocks/>
          </p:cNvCxnSpPr>
          <p:nvPr/>
        </p:nvCxnSpPr>
        <p:spPr>
          <a:xfrm flipH="1" flipV="1">
            <a:off x="1828800" y="1469231"/>
            <a:ext cx="746125" cy="504428"/>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1" name="Content Placeholder 10">
            <a:extLst>
              <a:ext uri="{FF2B5EF4-FFF2-40B4-BE49-F238E27FC236}">
                <a16:creationId xmlns:a16="http://schemas.microsoft.com/office/drawing/2014/main" id="{9560A91A-9316-44E5-9B50-AE0E56661F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1A514-07F7-4607-8338-4F265683BB14}"/>
              </a:ext>
            </a:extLst>
          </p:cNvPr>
          <p:cNvSpPr>
            <a:spLocks noGrp="1"/>
          </p:cNvSpPr>
          <p:nvPr>
            <p:ph type="title" idx="4294967295"/>
          </p:nvPr>
        </p:nvSpPr>
        <p:spPr>
          <a:xfrm>
            <a:off x="788988" y="304800"/>
            <a:ext cx="7593012" cy="1239838"/>
          </a:xfrm>
        </p:spPr>
        <p:txBody>
          <a:bodyPr/>
          <a:lstStyle/>
          <a:p>
            <a:pPr eaLnBrk="1" fontAlgn="auto" hangingPunct="1">
              <a:spcAft>
                <a:spcPts val="0"/>
              </a:spcAft>
              <a:defRPr/>
            </a:pPr>
            <a:r>
              <a:rPr lang="en-US" sz="31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or CHANGE STORAGE LOCATION: </a:t>
            </a:r>
            <a:r>
              <a:rPr lang="en-US" sz="31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“NEXT”  </a:t>
            </a:r>
          </a:p>
        </p:txBody>
      </p:sp>
      <p:pic>
        <p:nvPicPr>
          <p:cNvPr id="6" name="Content Placeholder 10">
            <a:extLst>
              <a:ext uri="{FF2B5EF4-FFF2-40B4-BE49-F238E27FC236}">
                <a16:creationId xmlns:a16="http://schemas.microsoft.com/office/drawing/2014/main" id="{22D066B3-95C1-4BC9-B5D5-BD211E5CE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A197421-C60C-D78C-A43A-7E9EC05E9EEE}"/>
              </a:ext>
            </a:extLst>
          </p:cNvPr>
          <p:cNvPicPr>
            <a:picLocks noChangeAspect="1"/>
          </p:cNvPicPr>
          <p:nvPr/>
        </p:nvPicPr>
        <p:blipFill>
          <a:blip r:embed="rId4"/>
          <a:stretch>
            <a:fillRect/>
          </a:stretch>
        </p:blipFill>
        <p:spPr>
          <a:xfrm>
            <a:off x="636588" y="1785291"/>
            <a:ext cx="7897812" cy="3756837"/>
          </a:xfrm>
          <a:prstGeom prst="rect">
            <a:avLst/>
          </a:prstGeom>
        </p:spPr>
      </p:pic>
      <p:sp>
        <p:nvSpPr>
          <p:cNvPr id="5" name="Up Arrow 4">
            <a:extLst>
              <a:ext uri="{FF2B5EF4-FFF2-40B4-BE49-F238E27FC236}">
                <a16:creationId xmlns:a16="http://schemas.microsoft.com/office/drawing/2014/main" id="{671F90CF-0CA7-40D8-B964-454B7A5D887F}"/>
              </a:ext>
            </a:extLst>
          </p:cNvPr>
          <p:cNvSpPr/>
          <p:nvPr/>
        </p:nvSpPr>
        <p:spPr>
          <a:xfrm>
            <a:off x="4471194" y="5367791"/>
            <a:ext cx="228600" cy="10477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med">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3A66-1FBD-4FBD-B538-C448052B4011}"/>
              </a:ext>
            </a:extLst>
          </p:cNvPr>
          <p:cNvSpPr>
            <a:spLocks noGrp="1"/>
          </p:cNvSpPr>
          <p:nvPr>
            <p:ph type="title" idx="4294967295"/>
          </p:nvPr>
        </p:nvSpPr>
        <p:spPr>
          <a:xfrm>
            <a:off x="457200" y="19050"/>
            <a:ext cx="8229600" cy="868363"/>
          </a:xfrm>
        </p:spPr>
        <p:txBody>
          <a:bodyPr/>
          <a:lstStyle/>
          <a:p>
            <a:pPr>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HIDE / EXPOSE</a:t>
            </a:r>
            <a:endParaRPr lang="en-US" dirty="0">
              <a:solidFill>
                <a:srgbClr val="003399"/>
              </a:solidFill>
              <a:latin typeface="Arial" panose="020B0604020202020204" pitchFamily="34" charset="0"/>
              <a:cs typeface="Arial" panose="020B0604020202020204" pitchFamily="34" charset="0"/>
            </a:endParaRPr>
          </a:p>
        </p:txBody>
      </p:sp>
      <p:pic>
        <p:nvPicPr>
          <p:cNvPr id="108547" name="Picture 7" descr="Screen Clipping">
            <a:extLst>
              <a:ext uri="{FF2B5EF4-FFF2-40B4-BE49-F238E27FC236}">
                <a16:creationId xmlns:a16="http://schemas.microsoft.com/office/drawing/2014/main" id="{AD5A4244-9FE0-481D-90EE-342999F3DD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0600" y="4176713"/>
            <a:ext cx="30480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Box 8">
            <a:extLst>
              <a:ext uri="{FF2B5EF4-FFF2-40B4-BE49-F238E27FC236}">
                <a16:creationId xmlns:a16="http://schemas.microsoft.com/office/drawing/2014/main" id="{4B18E2B1-7798-4EBF-A43F-DBF3FA6EF308}"/>
              </a:ext>
            </a:extLst>
          </p:cNvPr>
          <p:cNvSpPr txBox="1">
            <a:spLocks noChangeArrowheads="1"/>
          </p:cNvSpPr>
          <p:nvPr/>
        </p:nvSpPr>
        <p:spPr bwMode="auto">
          <a:xfrm>
            <a:off x="228600" y="1066800"/>
            <a:ext cx="26670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latin typeface="Arial" panose="020B0604020202020204" pitchFamily="34" charset="0"/>
                <a:cs typeface="Arial" panose="020B0604020202020204" pitchFamily="34" charset="0"/>
              </a:rPr>
              <a:t>“</a:t>
            </a:r>
            <a:r>
              <a:rPr lang="en-US" altLang="en-US" b="1" u="sng" dirty="0">
                <a:latin typeface="Arial" panose="020B0604020202020204" pitchFamily="34" charset="0"/>
                <a:cs typeface="Arial" panose="020B0604020202020204" pitchFamily="34" charset="0"/>
              </a:rPr>
              <a:t>Hide</a:t>
            </a:r>
            <a:r>
              <a:rPr lang="en-US" altLang="en-US" b="1" dirty="0">
                <a:latin typeface="Arial" panose="020B0604020202020204" pitchFamily="34" charset="0"/>
                <a:cs typeface="Arial" panose="020B0604020202020204" pitchFamily="34" charset="0"/>
              </a:rPr>
              <a:t>” a group of competitors: Block the group you want to hide &amp; select “Hide."  They do not show on lists but remain in database</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“Expose” the group by selecting “Expose."  The following message appears:</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Select “OK” to continue.  Field can be resorted to place competitors in preferred order</a:t>
            </a:r>
          </a:p>
        </p:txBody>
      </p:sp>
      <p:cxnSp>
        <p:nvCxnSpPr>
          <p:cNvPr id="15" name="Straight Arrow Connector 14">
            <a:extLst>
              <a:ext uri="{FF2B5EF4-FFF2-40B4-BE49-F238E27FC236}">
                <a16:creationId xmlns:a16="http://schemas.microsoft.com/office/drawing/2014/main" id="{0E7D45B4-B794-4C6C-BC17-978EE478EEA6}"/>
              </a:ext>
            </a:extLst>
          </p:cNvPr>
          <p:cNvCxnSpPr>
            <a:cxnSpLocks/>
          </p:cNvCxnSpPr>
          <p:nvPr/>
        </p:nvCxnSpPr>
        <p:spPr>
          <a:xfrm>
            <a:off x="2081213" y="3833813"/>
            <a:ext cx="1995487" cy="649287"/>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29A64114-8D3A-4C73-8734-D4FB6EBA8F0E}"/>
              </a:ext>
            </a:extLst>
          </p:cNvPr>
          <p:cNvCxnSpPr>
            <a:cxnSpLocks/>
          </p:cNvCxnSpPr>
          <p:nvPr/>
        </p:nvCxnSpPr>
        <p:spPr>
          <a:xfrm>
            <a:off x="2081213" y="5095875"/>
            <a:ext cx="2490787" cy="161925"/>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08551" name="Picture 8" descr="Screen Clipping">
            <a:extLst>
              <a:ext uri="{FF2B5EF4-FFF2-40B4-BE49-F238E27FC236}">
                <a16:creationId xmlns:a16="http://schemas.microsoft.com/office/drawing/2014/main" id="{6F38F846-3085-4323-9DD1-A5EFB047D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804863"/>
            <a:ext cx="59467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B7DD9018-A08A-4D8D-9B5E-359C61913C6E}"/>
              </a:ext>
            </a:extLst>
          </p:cNvPr>
          <p:cNvCxnSpPr>
            <a:cxnSpLocks/>
          </p:cNvCxnSpPr>
          <p:nvPr/>
        </p:nvCxnSpPr>
        <p:spPr>
          <a:xfrm>
            <a:off x="2476500" y="1304925"/>
            <a:ext cx="3086100" cy="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08553" name="Picture 19" descr="Screen Clipping">
            <a:extLst>
              <a:ext uri="{FF2B5EF4-FFF2-40B4-BE49-F238E27FC236}">
                <a16:creationId xmlns:a16="http://schemas.microsoft.com/office/drawing/2014/main" id="{B14DAC8E-BDC5-4FDC-BAC5-8761A76715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0063" y="2581275"/>
            <a:ext cx="595312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4" name="Picture 21" descr="Screen Clipping">
            <a:extLst>
              <a:ext uri="{FF2B5EF4-FFF2-40B4-BE49-F238E27FC236}">
                <a16:creationId xmlns:a16="http://schemas.microsoft.com/office/drawing/2014/main" id="{C457A4A2-19CD-42A4-AFC0-91DC42670D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588" y="2566988"/>
            <a:ext cx="602932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B914EBEC-05C7-4E65-B3D0-5DB28CF66CEA}"/>
              </a:ext>
            </a:extLst>
          </p:cNvPr>
          <p:cNvCxnSpPr>
            <a:cxnSpLocks/>
          </p:cNvCxnSpPr>
          <p:nvPr/>
        </p:nvCxnSpPr>
        <p:spPr>
          <a:xfrm>
            <a:off x="2667000" y="3352800"/>
            <a:ext cx="2743200" cy="6350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 name="Content Placeholder 10">
            <a:extLst>
              <a:ext uri="{FF2B5EF4-FFF2-40B4-BE49-F238E27FC236}">
                <a16:creationId xmlns:a16="http://schemas.microsoft.com/office/drawing/2014/main" id="{9A26B34A-FBE7-4B1F-9BF3-943FF5ECD0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49117-5896-4EDE-A000-E72346E6D41D}"/>
              </a:ext>
            </a:extLst>
          </p:cNvPr>
          <p:cNvSpPr>
            <a:spLocks noGrp="1"/>
          </p:cNvSpPr>
          <p:nvPr>
            <p:ph type="title" idx="4294967295"/>
          </p:nvPr>
        </p:nvSpPr>
        <p:spPr>
          <a:xfrm>
            <a:off x="533400" y="76200"/>
            <a:ext cx="7339013" cy="990600"/>
          </a:xfrm>
        </p:spPr>
        <p:txBody>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DOCUMENTS AFTER 1</a:t>
            </a:r>
            <a:r>
              <a:rPr 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p>
        </p:txBody>
      </p:sp>
      <p:sp>
        <p:nvSpPr>
          <p:cNvPr id="3" name="Content Placeholder 2">
            <a:extLst>
              <a:ext uri="{FF2B5EF4-FFF2-40B4-BE49-F238E27FC236}">
                <a16:creationId xmlns:a16="http://schemas.microsoft.com/office/drawing/2014/main" id="{6F1B56C2-8BEB-4E4B-BDC2-74B2266E875B}"/>
              </a:ext>
            </a:extLst>
          </p:cNvPr>
          <p:cNvSpPr>
            <a:spLocks noGrp="1"/>
          </p:cNvSpPr>
          <p:nvPr>
            <p:ph idx="4294967295"/>
          </p:nvPr>
        </p:nvSpPr>
        <p:spPr>
          <a:xfrm>
            <a:off x="523875" y="1447800"/>
            <a:ext cx="8229600" cy="4525963"/>
          </a:xfrm>
        </p:spPr>
        <p:txBody>
          <a:bodyPr rtlCol="0">
            <a:noAutofit/>
          </a:bodyPr>
          <a:lstStyle/>
          <a:p>
            <a:pPr marL="0" indent="0" eaLnBrk="1" fontAlgn="auto" hangingPunct="1">
              <a:lnSpc>
                <a:spcPct val="100000"/>
              </a:lnSpc>
              <a:spcBef>
                <a:spcPts val="600"/>
              </a:spcBef>
              <a:spcAft>
                <a:spcPts val="0"/>
              </a:spcAft>
              <a:buFont typeface="Euphemia" panose="020B0503040102020104" pitchFamily="34" charset="0"/>
              <a:buNone/>
              <a:defRPr/>
            </a:pPr>
            <a:r>
              <a:rPr lang="en-US" sz="2000" b="1" dirty="0">
                <a:solidFill>
                  <a:srgbClr val="002060"/>
                </a:solidFill>
                <a:latin typeface="Arial" panose="020B0604020202020204" pitchFamily="34" charset="0"/>
                <a:cs typeface="Arial" panose="020B0604020202020204" pitchFamily="34" charset="0"/>
              </a:rPr>
              <a:t>After all 1</a:t>
            </a:r>
            <a:r>
              <a:rPr lang="en-US" sz="2000" b="1" baseline="30000" dirty="0">
                <a:solidFill>
                  <a:srgbClr val="002060"/>
                </a:solidFill>
                <a:latin typeface="Arial" panose="020B0604020202020204" pitchFamily="34" charset="0"/>
                <a:cs typeface="Arial" panose="020B0604020202020204" pitchFamily="34" charset="0"/>
              </a:rPr>
              <a:t>st</a:t>
            </a:r>
            <a:r>
              <a:rPr lang="en-US" sz="2000" b="1" dirty="0">
                <a:solidFill>
                  <a:srgbClr val="002060"/>
                </a:solidFill>
                <a:latin typeface="Arial" panose="020B0604020202020204" pitchFamily="34" charset="0"/>
                <a:cs typeface="Arial" panose="020B0604020202020204" pitchFamily="34" charset="0"/>
              </a:rPr>
              <a:t> Run Data has been verified, print the following documents:</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1</a:t>
            </a:r>
            <a:r>
              <a:rPr lang="en-US" sz="2000" b="1" baseline="30000" dirty="0">
                <a:solidFill>
                  <a:srgbClr val="002060"/>
                </a:solidFill>
                <a:latin typeface="Arial" panose="020B0604020202020204" pitchFamily="34" charset="0"/>
                <a:cs typeface="Arial" panose="020B0604020202020204" pitchFamily="34" charset="0"/>
              </a:rPr>
              <a:t>st</a:t>
            </a:r>
            <a:r>
              <a:rPr lang="en-US" sz="2000" b="1" dirty="0">
                <a:solidFill>
                  <a:srgbClr val="002060"/>
                </a:solidFill>
                <a:latin typeface="Arial" panose="020B0604020202020204" pitchFamily="34" charset="0"/>
                <a:cs typeface="Arial" panose="020B0604020202020204" pitchFamily="34" charset="0"/>
              </a:rPr>
              <a:t> Run Result</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2</a:t>
            </a:r>
            <a:r>
              <a:rPr lang="en-US" sz="2000" b="1" baseline="30000" dirty="0">
                <a:solidFill>
                  <a:srgbClr val="002060"/>
                </a:solidFill>
                <a:latin typeface="Arial" panose="020B0604020202020204" pitchFamily="34" charset="0"/>
                <a:cs typeface="Arial" panose="020B0604020202020204" pitchFamily="34" charset="0"/>
              </a:rPr>
              <a:t>nd</a:t>
            </a:r>
            <a:r>
              <a:rPr lang="en-US" sz="2000" b="1" dirty="0">
                <a:solidFill>
                  <a:srgbClr val="002060"/>
                </a:solidFill>
                <a:latin typeface="Arial" panose="020B0604020202020204" pitchFamily="34" charset="0"/>
                <a:cs typeface="Arial" panose="020B0604020202020204" pitchFamily="34" charset="0"/>
              </a:rPr>
              <a:t> Run Start List: Prior to printing this document make sure that you have selected the correct amount of racers that will be flipped for the second run in a </a:t>
            </a:r>
            <a:r>
              <a:rPr lang="en-US" sz="2000" b="1" u="sng" dirty="0">
                <a:solidFill>
                  <a:srgbClr val="002060"/>
                </a:solidFill>
                <a:latin typeface="Arial" panose="020B0604020202020204" pitchFamily="34" charset="0"/>
                <a:cs typeface="Arial" panose="020B0604020202020204" pitchFamily="34" charset="0"/>
              </a:rPr>
              <a:t>scored</a:t>
            </a:r>
            <a:r>
              <a:rPr lang="en-US" sz="2000" b="1" dirty="0">
                <a:solidFill>
                  <a:srgbClr val="002060"/>
                </a:solidFill>
                <a:latin typeface="Arial" panose="020B0604020202020204" pitchFamily="34" charset="0"/>
                <a:cs typeface="Arial" panose="020B0604020202020204" pitchFamily="34" charset="0"/>
              </a:rPr>
              <a:t> event: </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        15 or 30 </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Verify whether or not 1</a:t>
            </a:r>
            <a:r>
              <a:rPr lang="en-US" sz="2000" b="1" baseline="30000" dirty="0">
                <a:solidFill>
                  <a:srgbClr val="002060"/>
                </a:solidFill>
                <a:latin typeface="Arial" panose="020B0604020202020204" pitchFamily="34" charset="0"/>
                <a:cs typeface="Arial" panose="020B0604020202020204" pitchFamily="34" charset="0"/>
              </a:rPr>
              <a:t>st</a:t>
            </a:r>
            <a:r>
              <a:rPr lang="en-US" sz="2000" b="1" dirty="0">
                <a:solidFill>
                  <a:srgbClr val="002060"/>
                </a:solidFill>
                <a:latin typeface="Arial" panose="020B0604020202020204" pitchFamily="34" charset="0"/>
                <a:cs typeface="Arial" panose="020B0604020202020204" pitchFamily="34" charset="0"/>
              </a:rPr>
              <a:t> Run NPS, DNS, DNF &amp; DSQ competitors will be allowed to take a 2</a:t>
            </a:r>
            <a:r>
              <a:rPr lang="en-US" sz="2000" b="1" baseline="30000" dirty="0">
                <a:solidFill>
                  <a:srgbClr val="002060"/>
                </a:solidFill>
                <a:latin typeface="Arial" panose="020B0604020202020204" pitchFamily="34" charset="0"/>
                <a:cs typeface="Arial" panose="020B0604020202020204" pitchFamily="34" charset="0"/>
              </a:rPr>
              <a:t>nd</a:t>
            </a:r>
            <a:r>
              <a:rPr lang="en-US" sz="2000" b="1" dirty="0">
                <a:solidFill>
                  <a:srgbClr val="002060"/>
                </a:solidFill>
                <a:latin typeface="Arial" panose="020B0604020202020204" pitchFamily="34" charset="0"/>
                <a:cs typeface="Arial" panose="020B0604020202020204" pitchFamily="34" charset="0"/>
              </a:rPr>
              <a:t> Run.  If so, verify they were inserted in accordance with rules/procedures for level of event.</a:t>
            </a:r>
          </a:p>
          <a:p>
            <a:pPr eaLnBrk="1" fontAlgn="auto" hangingPunct="1">
              <a:lnSpc>
                <a:spcPct val="100000"/>
              </a:lnSpc>
              <a:spcBef>
                <a:spcPts val="600"/>
              </a:spcBef>
              <a:spcAft>
                <a:spcPts val="0"/>
              </a:spcAft>
              <a:buFont typeface="Arial" panose="020B0604020202020204" pitchFamily="34" charset="0"/>
              <a:buChar char="•"/>
              <a:defRPr/>
            </a:pPr>
            <a:r>
              <a:rPr lang="en-US" sz="2000" b="1" i="1" dirty="0">
                <a:solidFill>
                  <a:srgbClr val="002060"/>
                </a:solidFill>
                <a:latin typeface="Arial" panose="020B0604020202020204" pitchFamily="34" charset="0"/>
                <a:cs typeface="Arial" panose="020B0604020202020204" pitchFamily="34" charset="0"/>
              </a:rPr>
              <a:t>For </a:t>
            </a:r>
            <a:r>
              <a:rPr lang="en-US" sz="2000" b="1" i="1" u="sng" dirty="0">
                <a:solidFill>
                  <a:srgbClr val="002060"/>
                </a:solidFill>
                <a:latin typeface="Arial" panose="020B0604020202020204" pitchFamily="34" charset="0"/>
                <a:cs typeface="Arial" panose="020B0604020202020204" pitchFamily="34" charset="0"/>
              </a:rPr>
              <a:t>non-scored</a:t>
            </a:r>
            <a:r>
              <a:rPr lang="en-US" sz="2000" b="1" i="1" dirty="0">
                <a:solidFill>
                  <a:srgbClr val="002060"/>
                </a:solidFill>
                <a:latin typeface="Arial" panose="020B0604020202020204" pitchFamily="34" charset="0"/>
                <a:cs typeface="Arial" panose="020B0604020202020204" pitchFamily="34" charset="0"/>
              </a:rPr>
              <a:t> events, please verify/default to Region/Division 2</a:t>
            </a:r>
            <a:r>
              <a:rPr lang="en-US" sz="2000" b="1" i="1" baseline="30000" dirty="0">
                <a:solidFill>
                  <a:srgbClr val="002060"/>
                </a:solidFill>
                <a:latin typeface="Arial" panose="020B0604020202020204" pitchFamily="34" charset="0"/>
                <a:cs typeface="Arial" panose="020B0604020202020204" pitchFamily="34" charset="0"/>
              </a:rPr>
              <a:t>nd</a:t>
            </a:r>
            <a:r>
              <a:rPr lang="en-US" sz="2000" b="1" i="1" dirty="0">
                <a:solidFill>
                  <a:srgbClr val="002060"/>
                </a:solidFill>
                <a:latin typeface="Arial" panose="020B0604020202020204" pitchFamily="34" charset="0"/>
                <a:cs typeface="Arial" panose="020B0604020202020204" pitchFamily="34" charset="0"/>
              </a:rPr>
              <a:t> Run Start Procedures</a:t>
            </a:r>
          </a:p>
          <a:p>
            <a:pPr marL="0" indent="0" eaLnBrk="1" fontAlgn="auto" hangingPunct="1">
              <a:lnSpc>
                <a:spcPct val="100000"/>
              </a:lnSpc>
              <a:spcBef>
                <a:spcPts val="600"/>
              </a:spcBef>
              <a:spcAft>
                <a:spcPts val="0"/>
              </a:spcAft>
              <a:buFont typeface="Euphemia" panose="020B0503040102020104" pitchFamily="34" charset="0"/>
              <a:buNone/>
              <a:defRPr/>
            </a:pPr>
            <a:r>
              <a:rPr lang="en-US" sz="2000" b="1" dirty="0">
                <a:solidFill>
                  <a:srgbClr val="003399"/>
                </a:solidFill>
                <a:latin typeface="Arial" panose="020B0604020202020204" pitchFamily="34" charset="0"/>
                <a:cs typeface="Arial" panose="020B0604020202020204" pitchFamily="34" charset="0"/>
              </a:rPr>
              <a:t>If you are unsure of any of the procedures, ask for HELP!</a:t>
            </a:r>
          </a:p>
          <a:p>
            <a:pPr marL="0" indent="0" eaLnBrk="1" fontAlgn="auto" hangingPunct="1">
              <a:spcAft>
                <a:spcPts val="0"/>
              </a:spcAft>
              <a:buFont typeface="Arial" charset="0"/>
              <a:buNone/>
              <a:defRPr/>
            </a:pPr>
            <a:endParaRPr lang="en-US" sz="1800" i="1" dirty="0">
              <a:solidFill>
                <a:srgbClr val="003399"/>
              </a:solidFill>
            </a:endParaRPr>
          </a:p>
          <a:p>
            <a:pPr marL="0" indent="0" eaLnBrk="1" fontAlgn="auto" hangingPunct="1">
              <a:spcAft>
                <a:spcPts val="0"/>
              </a:spcAft>
              <a:buFont typeface="Arial" panose="020B0604020202020204" pitchFamily="34" charset="0"/>
              <a:buNone/>
              <a:defRPr/>
            </a:pPr>
            <a:endParaRPr lang="en-US" sz="1800" dirty="0"/>
          </a:p>
        </p:txBody>
      </p:sp>
      <p:pic>
        <p:nvPicPr>
          <p:cNvPr id="4" name="Content Placeholder 10">
            <a:extLst>
              <a:ext uri="{FF2B5EF4-FFF2-40B4-BE49-F238E27FC236}">
                <a16:creationId xmlns:a16="http://schemas.microsoft.com/office/drawing/2014/main" id="{03872B25-24B8-458C-B928-C750C70DB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70DBA-ABE0-7EE8-5399-3865BCCE8E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656D67-4E52-734E-B07B-6C18588AA97C}"/>
              </a:ext>
            </a:extLst>
          </p:cNvPr>
          <p:cNvSpPr>
            <a:spLocks noGrp="1"/>
          </p:cNvSpPr>
          <p:nvPr>
            <p:ph type="title" idx="4294967295"/>
          </p:nvPr>
        </p:nvSpPr>
        <p:spPr>
          <a:xfrm>
            <a:off x="523875" y="180356"/>
            <a:ext cx="7858125" cy="685800"/>
          </a:xfrm>
        </p:spPr>
        <p:txBody>
          <a:bodyPr/>
          <a:lstStyle/>
          <a:p>
            <a:pPr eaLnBrk="1" fontAlgn="auto" hangingPunct="1">
              <a:spcAft>
                <a:spcPts val="0"/>
              </a:spcAft>
              <a:defRPr/>
            </a:pPr>
            <a:r>
              <a:rPr 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REPORT BY THE REFEREE: Paper Version</a:t>
            </a:r>
          </a:p>
        </p:txBody>
      </p:sp>
      <p:sp>
        <p:nvSpPr>
          <p:cNvPr id="3" name="Content Placeholder 2">
            <a:extLst>
              <a:ext uri="{FF2B5EF4-FFF2-40B4-BE49-F238E27FC236}">
                <a16:creationId xmlns:a16="http://schemas.microsoft.com/office/drawing/2014/main" id="{EDF5EA89-B19F-97AF-4C68-0F556D4A54D4}"/>
              </a:ext>
            </a:extLst>
          </p:cNvPr>
          <p:cNvSpPr>
            <a:spLocks noGrp="1"/>
          </p:cNvSpPr>
          <p:nvPr>
            <p:ph idx="4294967295"/>
          </p:nvPr>
        </p:nvSpPr>
        <p:spPr>
          <a:xfrm>
            <a:off x="198896" y="1022887"/>
            <a:ext cx="3904279" cy="3320513"/>
          </a:xfrm>
        </p:spPr>
        <p:txBody>
          <a:bodyPr rtlCol="0">
            <a:noAutofit/>
          </a:bodyPr>
          <a:lstStyle/>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NPS, DNS, DNF data is entered by the Chief of Timing.</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DSQ data is provided by the Referee or assigned official.</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Data is confirmed for accuracy.</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Report is posted as required.</a:t>
            </a:r>
          </a:p>
          <a:p>
            <a:pPr marL="0" indent="0" eaLnBrk="1" fontAlgn="auto" hangingPunct="1">
              <a:lnSpc>
                <a:spcPct val="100000"/>
              </a:lnSpc>
              <a:spcBef>
                <a:spcPts val="600"/>
              </a:spcBef>
              <a:spcAft>
                <a:spcPts val="0"/>
              </a:spcAft>
              <a:buFont typeface="Euphemia" panose="020B0503040102020104" pitchFamily="34" charset="0"/>
              <a:buNone/>
              <a:defRPr/>
            </a:pPr>
            <a:endParaRPr lang="en-US" sz="2000" b="1" dirty="0">
              <a:solidFill>
                <a:srgbClr val="002060"/>
              </a:solidFill>
              <a:latin typeface="Arial" panose="020B0604020202020204" pitchFamily="34" charset="0"/>
              <a:cs typeface="Arial" panose="020B0604020202020204" pitchFamily="34" charset="0"/>
            </a:endParaRPr>
          </a:p>
          <a:p>
            <a:pPr marL="0" indent="0" eaLnBrk="1" fontAlgn="auto" hangingPunct="1">
              <a:lnSpc>
                <a:spcPct val="100000"/>
              </a:lnSpc>
              <a:spcBef>
                <a:spcPts val="600"/>
              </a:spcBef>
              <a:spcAft>
                <a:spcPts val="0"/>
              </a:spcAft>
              <a:buFont typeface="Euphemia" panose="020B0503040102020104" pitchFamily="34" charset="0"/>
              <a:buNone/>
              <a:defRPr/>
            </a:pPr>
            <a:r>
              <a:rPr lang="en-US" sz="2000" b="1" dirty="0">
                <a:solidFill>
                  <a:srgbClr val="002060"/>
                </a:solidFill>
                <a:latin typeface="Arial" panose="020B0604020202020204" pitchFamily="34" charset="0"/>
                <a:cs typeface="Arial" panose="020B0604020202020204" pitchFamily="34" charset="0"/>
              </a:rPr>
              <a:t> </a:t>
            </a:r>
            <a:endParaRPr lang="en-US" sz="2000" b="1" dirty="0">
              <a:solidFill>
                <a:srgbClr val="003399"/>
              </a:solidFill>
              <a:latin typeface="Arial" panose="020B0604020202020204" pitchFamily="34" charset="0"/>
              <a:cs typeface="Arial" panose="020B0604020202020204" pitchFamily="34" charset="0"/>
            </a:endParaRPr>
          </a:p>
          <a:p>
            <a:pPr marL="0" indent="0" eaLnBrk="1" fontAlgn="auto" hangingPunct="1">
              <a:spcAft>
                <a:spcPts val="0"/>
              </a:spcAft>
              <a:buFont typeface="Arial" charset="0"/>
              <a:buNone/>
              <a:defRPr/>
            </a:pPr>
            <a:endParaRPr lang="en-US" sz="1800" i="1" dirty="0">
              <a:solidFill>
                <a:srgbClr val="003399"/>
              </a:solidFill>
            </a:endParaRPr>
          </a:p>
          <a:p>
            <a:pPr marL="0" indent="0" eaLnBrk="1" fontAlgn="auto" hangingPunct="1">
              <a:spcAft>
                <a:spcPts val="0"/>
              </a:spcAft>
              <a:buFont typeface="Arial" panose="020B0604020202020204" pitchFamily="34" charset="0"/>
              <a:buNone/>
              <a:defRPr/>
            </a:pPr>
            <a:endParaRPr lang="en-US" sz="1800" dirty="0"/>
          </a:p>
        </p:txBody>
      </p:sp>
      <p:sp>
        <p:nvSpPr>
          <p:cNvPr id="5" name="TextBox 4">
            <a:extLst>
              <a:ext uri="{FF2B5EF4-FFF2-40B4-BE49-F238E27FC236}">
                <a16:creationId xmlns:a16="http://schemas.microsoft.com/office/drawing/2014/main" id="{634EEE3B-4557-BEC1-97D6-60C82CE4FB67}"/>
              </a:ext>
            </a:extLst>
          </p:cNvPr>
          <p:cNvSpPr txBox="1"/>
          <p:nvPr/>
        </p:nvSpPr>
        <p:spPr>
          <a:xfrm>
            <a:off x="343975" y="4474731"/>
            <a:ext cx="3973263" cy="2031325"/>
          </a:xfrm>
          <a:prstGeom prst="rect">
            <a:avLst/>
          </a:prstGeom>
          <a:noFill/>
          <a:ln>
            <a:noFill/>
          </a:ln>
        </p:spPr>
        <p:txBody>
          <a:bodyPr wrap="square" rtlCol="0" anchor="ctr" anchorCtr="1">
            <a:spAutoFit/>
          </a:bodyPr>
          <a:lstStyle/>
          <a:p>
            <a:r>
              <a:rPr lang="en-US" altLang="en-US" b="1" dirty="0">
                <a:solidFill>
                  <a:srgbClr val="123AE4"/>
                </a:solidFill>
                <a:latin typeface="Arial" panose="020B0604020202020204" pitchFamily="34" charset="0"/>
                <a:cs typeface="Arial" panose="020B0604020202020204" pitchFamily="34" charset="0"/>
              </a:rPr>
              <a:t>This is the Report by the Referee form currently being supplied by Competition Services.  Other versions may not have a separate section for “NPS“ or may not require name/reason for “NPS.” FIS website version is a fill-in PDF.</a:t>
            </a:r>
          </a:p>
        </p:txBody>
      </p:sp>
      <p:pic>
        <p:nvPicPr>
          <p:cNvPr id="8" name="Picture 7">
            <a:extLst>
              <a:ext uri="{FF2B5EF4-FFF2-40B4-BE49-F238E27FC236}">
                <a16:creationId xmlns:a16="http://schemas.microsoft.com/office/drawing/2014/main" id="{5A9655E2-83FD-B070-4ABE-18A4DD48D76E}"/>
              </a:ext>
            </a:extLst>
          </p:cNvPr>
          <p:cNvPicPr>
            <a:picLocks noChangeAspect="1"/>
          </p:cNvPicPr>
          <p:nvPr/>
        </p:nvPicPr>
        <p:blipFill>
          <a:blip r:embed="rId3"/>
          <a:stretch>
            <a:fillRect/>
          </a:stretch>
        </p:blipFill>
        <p:spPr>
          <a:xfrm>
            <a:off x="4495801" y="877578"/>
            <a:ext cx="4449304" cy="5628478"/>
          </a:xfrm>
          <a:prstGeom prst="rect">
            <a:avLst/>
          </a:prstGeom>
        </p:spPr>
      </p:pic>
    </p:spTree>
    <p:extLst>
      <p:ext uri="{BB962C8B-B14F-4D97-AF65-F5344CB8AC3E}">
        <p14:creationId xmlns:p14="http://schemas.microsoft.com/office/powerpoint/2010/main" val="1158869243"/>
      </p:ext>
    </p:extLst>
  </p:cSld>
  <p:clrMapOvr>
    <a:masterClrMapping/>
  </p:clrMapOvr>
  <p:transition spd="med">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9307D-28AD-CF0B-E6FD-3FCDDF1302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3E0028-C337-2610-1540-0D01AC3AF277}"/>
              </a:ext>
            </a:extLst>
          </p:cNvPr>
          <p:cNvSpPr>
            <a:spLocks noGrp="1"/>
          </p:cNvSpPr>
          <p:nvPr>
            <p:ph type="title" idx="4294967295"/>
          </p:nvPr>
        </p:nvSpPr>
        <p:spPr>
          <a:xfrm>
            <a:off x="533400" y="76200"/>
            <a:ext cx="7339013" cy="990600"/>
          </a:xfrm>
        </p:spPr>
        <p:txBody>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REPORT BY THE REFEREE</a:t>
            </a:r>
          </a:p>
        </p:txBody>
      </p:sp>
      <p:sp>
        <p:nvSpPr>
          <p:cNvPr id="3" name="Content Placeholder 2">
            <a:extLst>
              <a:ext uri="{FF2B5EF4-FFF2-40B4-BE49-F238E27FC236}">
                <a16:creationId xmlns:a16="http://schemas.microsoft.com/office/drawing/2014/main" id="{208FF244-F332-8B7E-1AB5-E8E7E74F91B9}"/>
              </a:ext>
            </a:extLst>
          </p:cNvPr>
          <p:cNvSpPr>
            <a:spLocks noGrp="1"/>
          </p:cNvSpPr>
          <p:nvPr>
            <p:ph idx="4294967295"/>
          </p:nvPr>
        </p:nvSpPr>
        <p:spPr>
          <a:xfrm>
            <a:off x="523875" y="1447800"/>
            <a:ext cx="2447925" cy="4525963"/>
          </a:xfrm>
        </p:spPr>
        <p:txBody>
          <a:bodyPr rtlCol="0">
            <a:noAutofit/>
          </a:bodyPr>
          <a:lstStyle/>
          <a:p>
            <a:pPr marL="0" indent="0" eaLnBrk="1" fontAlgn="auto" hangingPunct="1">
              <a:lnSpc>
                <a:spcPct val="100000"/>
              </a:lnSpc>
              <a:spcBef>
                <a:spcPts val="600"/>
              </a:spcBef>
              <a:spcAft>
                <a:spcPts val="0"/>
              </a:spcAft>
              <a:buFont typeface="Euphemia" panose="020B0503040102020104" pitchFamily="34" charset="0"/>
              <a:buNone/>
              <a:defRPr/>
            </a:pPr>
            <a:r>
              <a:rPr lang="en-US" sz="2000" b="1" dirty="0">
                <a:solidFill>
                  <a:srgbClr val="002060"/>
                </a:solidFill>
                <a:latin typeface="Arial" panose="020B0604020202020204" pitchFamily="34" charset="0"/>
                <a:cs typeface="Arial" panose="020B0604020202020204" pitchFamily="34" charset="0"/>
              </a:rPr>
              <a:t>This reporting option is available for all runs.</a:t>
            </a:r>
          </a:p>
          <a:p>
            <a:pPr marL="0" indent="0" eaLnBrk="1" fontAlgn="auto" hangingPunct="1">
              <a:lnSpc>
                <a:spcPct val="100000"/>
              </a:lnSpc>
              <a:spcBef>
                <a:spcPts val="600"/>
              </a:spcBef>
              <a:spcAft>
                <a:spcPts val="0"/>
              </a:spcAft>
              <a:buFont typeface="Euphemia" panose="020B0503040102020104" pitchFamily="34" charset="0"/>
              <a:buNone/>
              <a:defRPr/>
            </a:pPr>
            <a:endParaRPr lang="en-US" sz="2000" b="1" dirty="0">
              <a:solidFill>
                <a:srgbClr val="002060"/>
              </a:solidFill>
              <a:latin typeface="Arial" panose="020B0604020202020204" pitchFamily="34" charset="0"/>
              <a:cs typeface="Arial" panose="020B0604020202020204" pitchFamily="34" charset="0"/>
            </a:endParaRPr>
          </a:p>
          <a:p>
            <a:pPr marL="0" indent="0" eaLnBrk="1" fontAlgn="auto" hangingPunct="1">
              <a:lnSpc>
                <a:spcPct val="100000"/>
              </a:lnSpc>
              <a:spcBef>
                <a:spcPts val="600"/>
              </a:spcBef>
              <a:spcAft>
                <a:spcPts val="0"/>
              </a:spcAft>
              <a:buFont typeface="Euphemia" panose="020B0503040102020104" pitchFamily="34" charset="0"/>
              <a:buNone/>
              <a:defRPr/>
            </a:pPr>
            <a:r>
              <a:rPr lang="en-US" sz="2000" b="1" dirty="0">
                <a:solidFill>
                  <a:srgbClr val="002060"/>
                </a:solidFill>
                <a:latin typeface="Arial" panose="020B0604020202020204" pitchFamily="34" charset="0"/>
                <a:cs typeface="Arial" panose="020B0604020202020204" pitchFamily="34" charset="0"/>
              </a:rPr>
              <a:t>Data is retrieved from the timing software.</a:t>
            </a:r>
          </a:p>
          <a:p>
            <a:pPr marL="0" indent="0" eaLnBrk="1" fontAlgn="auto" hangingPunct="1">
              <a:lnSpc>
                <a:spcPct val="100000"/>
              </a:lnSpc>
              <a:spcBef>
                <a:spcPts val="600"/>
              </a:spcBef>
              <a:spcAft>
                <a:spcPts val="0"/>
              </a:spcAft>
              <a:buFont typeface="Euphemia" panose="020B0503040102020104" pitchFamily="34" charset="0"/>
              <a:buNone/>
              <a:defRPr/>
            </a:pPr>
            <a:endParaRPr lang="en-US" sz="2000" b="1" dirty="0">
              <a:solidFill>
                <a:srgbClr val="002060"/>
              </a:solidFill>
              <a:latin typeface="Arial" panose="020B0604020202020204" pitchFamily="34" charset="0"/>
              <a:cs typeface="Arial" panose="020B0604020202020204" pitchFamily="34" charset="0"/>
            </a:endParaRPr>
          </a:p>
          <a:p>
            <a:pPr marL="0" indent="0" eaLnBrk="1" fontAlgn="auto" hangingPunct="1">
              <a:lnSpc>
                <a:spcPct val="100000"/>
              </a:lnSpc>
              <a:spcBef>
                <a:spcPts val="600"/>
              </a:spcBef>
              <a:spcAft>
                <a:spcPts val="0"/>
              </a:spcAft>
              <a:buFont typeface="Euphemia" panose="020B0503040102020104" pitchFamily="34" charset="0"/>
              <a:buNone/>
              <a:defRPr/>
            </a:pPr>
            <a:r>
              <a:rPr lang="en-US" sz="2000" b="1" dirty="0">
                <a:solidFill>
                  <a:srgbClr val="002060"/>
                </a:solidFill>
                <a:latin typeface="Arial" panose="020B0604020202020204" pitchFamily="34" charset="0"/>
                <a:cs typeface="Arial" panose="020B0604020202020204" pitchFamily="34" charset="0"/>
              </a:rPr>
              <a:t>Data must be confirmed for accuracy.</a:t>
            </a:r>
            <a:endParaRPr lang="en-US" sz="2000" b="1" dirty="0">
              <a:solidFill>
                <a:srgbClr val="003399"/>
              </a:solidFill>
              <a:latin typeface="Arial" panose="020B0604020202020204" pitchFamily="34" charset="0"/>
              <a:cs typeface="Arial" panose="020B0604020202020204" pitchFamily="34" charset="0"/>
            </a:endParaRPr>
          </a:p>
          <a:p>
            <a:pPr marL="0" indent="0" eaLnBrk="1" fontAlgn="auto" hangingPunct="1">
              <a:spcAft>
                <a:spcPts val="0"/>
              </a:spcAft>
              <a:buFont typeface="Arial" charset="0"/>
              <a:buNone/>
              <a:defRPr/>
            </a:pPr>
            <a:endParaRPr lang="en-US" sz="1800" i="1" dirty="0">
              <a:solidFill>
                <a:srgbClr val="003399"/>
              </a:solidFill>
            </a:endParaRPr>
          </a:p>
          <a:p>
            <a:pPr marL="0" indent="0" eaLnBrk="1" fontAlgn="auto" hangingPunct="1">
              <a:spcAft>
                <a:spcPts val="0"/>
              </a:spcAft>
              <a:buFont typeface="Arial" panose="020B0604020202020204" pitchFamily="34" charset="0"/>
              <a:buNone/>
              <a:defRPr/>
            </a:pPr>
            <a:endParaRPr lang="en-US" sz="1800" dirty="0"/>
          </a:p>
        </p:txBody>
      </p:sp>
      <p:pic>
        <p:nvPicPr>
          <p:cNvPr id="4" name="Content Placeholder 10">
            <a:extLst>
              <a:ext uri="{FF2B5EF4-FFF2-40B4-BE49-F238E27FC236}">
                <a16:creationId xmlns:a16="http://schemas.microsoft.com/office/drawing/2014/main" id="{BB780DF9-A329-5A21-6F76-4549EE1C02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BD6C4961-6AEA-9273-8D68-5BD858E29A2D}"/>
              </a:ext>
            </a:extLst>
          </p:cNvPr>
          <p:cNvPicPr>
            <a:picLocks noChangeAspect="1"/>
          </p:cNvPicPr>
          <p:nvPr/>
        </p:nvPicPr>
        <p:blipFill>
          <a:blip r:embed="rId3"/>
          <a:stretch>
            <a:fillRect/>
          </a:stretch>
        </p:blipFill>
        <p:spPr>
          <a:xfrm>
            <a:off x="3002797" y="1233181"/>
            <a:ext cx="5858693" cy="4391638"/>
          </a:xfrm>
          <a:prstGeom prst="rect">
            <a:avLst/>
          </a:prstGeom>
        </p:spPr>
      </p:pic>
    </p:spTree>
    <p:extLst>
      <p:ext uri="{BB962C8B-B14F-4D97-AF65-F5344CB8AC3E}">
        <p14:creationId xmlns:p14="http://schemas.microsoft.com/office/powerpoint/2010/main" val="1253371373"/>
      </p:ext>
    </p:extLst>
  </p:cSld>
  <p:clrMapOvr>
    <a:masterClrMapping/>
  </p:clrMapOvr>
  <p:transition spd="med">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9E8914-CF78-E0D1-CEBA-9882DB8C03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D9CD15-47C3-6203-287B-B60AC500E6E9}"/>
              </a:ext>
            </a:extLst>
          </p:cNvPr>
          <p:cNvSpPr>
            <a:spLocks noGrp="1"/>
          </p:cNvSpPr>
          <p:nvPr>
            <p:ph type="title" idx="4294967295"/>
          </p:nvPr>
        </p:nvSpPr>
        <p:spPr>
          <a:xfrm>
            <a:off x="533400" y="76201"/>
            <a:ext cx="8153400" cy="762000"/>
          </a:xfrm>
        </p:spPr>
        <p:txBody>
          <a:bodyPr/>
          <a:lstStyle/>
          <a:p>
            <a:pPr eaLnBrk="1" fontAlgn="auto" hangingPunct="1">
              <a:spcAft>
                <a:spcPts val="0"/>
              </a:spcAft>
              <a:defRPr/>
            </a:pPr>
            <a:r>
              <a:rPr 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REPORT BY THE REFEREE: Software Version</a:t>
            </a:r>
          </a:p>
        </p:txBody>
      </p:sp>
      <p:sp>
        <p:nvSpPr>
          <p:cNvPr id="3" name="Content Placeholder 2">
            <a:extLst>
              <a:ext uri="{FF2B5EF4-FFF2-40B4-BE49-F238E27FC236}">
                <a16:creationId xmlns:a16="http://schemas.microsoft.com/office/drawing/2014/main" id="{D52D9D37-3223-6B97-6BD0-4FD8AD97BCDE}"/>
              </a:ext>
            </a:extLst>
          </p:cNvPr>
          <p:cNvSpPr>
            <a:spLocks noGrp="1"/>
          </p:cNvSpPr>
          <p:nvPr>
            <p:ph idx="4294967295"/>
          </p:nvPr>
        </p:nvSpPr>
        <p:spPr>
          <a:xfrm>
            <a:off x="322398" y="1318647"/>
            <a:ext cx="2447925" cy="5310753"/>
          </a:xfrm>
        </p:spPr>
        <p:txBody>
          <a:bodyPr rtlCol="0">
            <a:noAutofit/>
          </a:bodyPr>
          <a:lstStyle/>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DSQ data is provided by the Referee or assigned official.</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DSQ data is entered in the software by the Chief of Timing.</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Data is  confirmed for accuracy.</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Report is printed and posted as required.</a:t>
            </a:r>
            <a:endParaRPr lang="en-US" sz="2000" b="1" dirty="0">
              <a:solidFill>
                <a:srgbClr val="003399"/>
              </a:solidFill>
              <a:latin typeface="Arial" panose="020B0604020202020204" pitchFamily="34" charset="0"/>
              <a:cs typeface="Arial" panose="020B0604020202020204" pitchFamily="34" charset="0"/>
            </a:endParaRPr>
          </a:p>
          <a:p>
            <a:pPr marL="0" indent="0" eaLnBrk="1" fontAlgn="auto" hangingPunct="1">
              <a:spcAft>
                <a:spcPts val="0"/>
              </a:spcAft>
              <a:buFont typeface="Arial" charset="0"/>
              <a:buNone/>
              <a:defRPr/>
            </a:pPr>
            <a:endParaRPr lang="en-US" sz="1800" i="1" dirty="0">
              <a:solidFill>
                <a:srgbClr val="003399"/>
              </a:solidFill>
            </a:endParaRPr>
          </a:p>
          <a:p>
            <a:pPr marL="0" indent="0" eaLnBrk="1" fontAlgn="auto" hangingPunct="1">
              <a:spcAft>
                <a:spcPts val="0"/>
              </a:spcAft>
              <a:buFont typeface="Arial" panose="020B0604020202020204" pitchFamily="34" charset="0"/>
              <a:buNone/>
              <a:defRPr/>
            </a:pPr>
            <a:endParaRPr lang="en-US" sz="1800" dirty="0"/>
          </a:p>
        </p:txBody>
      </p:sp>
      <p:pic>
        <p:nvPicPr>
          <p:cNvPr id="7" name="Picture 6">
            <a:extLst>
              <a:ext uri="{FF2B5EF4-FFF2-40B4-BE49-F238E27FC236}">
                <a16:creationId xmlns:a16="http://schemas.microsoft.com/office/drawing/2014/main" id="{06AE3F95-2B8E-2CA5-85C2-7E1EF39D4998}"/>
              </a:ext>
            </a:extLst>
          </p:cNvPr>
          <p:cNvPicPr>
            <a:picLocks noChangeAspect="1"/>
          </p:cNvPicPr>
          <p:nvPr/>
        </p:nvPicPr>
        <p:blipFill>
          <a:blip r:embed="rId2"/>
          <a:stretch>
            <a:fillRect/>
          </a:stretch>
        </p:blipFill>
        <p:spPr>
          <a:xfrm>
            <a:off x="2743201" y="1066800"/>
            <a:ext cx="6248400" cy="5562600"/>
          </a:xfrm>
          <a:prstGeom prst="rect">
            <a:avLst/>
          </a:prstGeom>
        </p:spPr>
      </p:pic>
      <p:cxnSp>
        <p:nvCxnSpPr>
          <p:cNvPr id="8" name="Straight Arrow Connector 7">
            <a:extLst>
              <a:ext uri="{FF2B5EF4-FFF2-40B4-BE49-F238E27FC236}">
                <a16:creationId xmlns:a16="http://schemas.microsoft.com/office/drawing/2014/main" id="{CD28CA05-0695-2955-A82C-583B444297D1}"/>
              </a:ext>
            </a:extLst>
          </p:cNvPr>
          <p:cNvCxnSpPr/>
          <p:nvPr/>
        </p:nvCxnSpPr>
        <p:spPr>
          <a:xfrm flipV="1">
            <a:off x="2514600" y="2895600"/>
            <a:ext cx="2590800" cy="53340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16606188"/>
      </p:ext>
    </p:extLst>
  </p:cSld>
  <p:clrMapOvr>
    <a:masterClrMapping/>
  </p:clrMapOvr>
  <p:transition spd="med">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8D9C6-7930-6488-FC27-D1FCD17BF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686A0D-3ADA-3F88-D0CC-079B9369226C}"/>
              </a:ext>
            </a:extLst>
          </p:cNvPr>
          <p:cNvSpPr>
            <a:spLocks noGrp="1"/>
          </p:cNvSpPr>
          <p:nvPr>
            <p:ph type="title" idx="4294967295"/>
          </p:nvPr>
        </p:nvSpPr>
        <p:spPr>
          <a:xfrm>
            <a:off x="523875" y="180356"/>
            <a:ext cx="8162925" cy="685800"/>
          </a:xfrm>
        </p:spPr>
        <p:txBody>
          <a:bodyPr/>
          <a:lstStyle/>
          <a:p>
            <a:pPr eaLnBrk="1" fontAlgn="auto" hangingPunct="1">
              <a:spcAft>
                <a:spcPts val="0"/>
              </a:spcAft>
              <a:defRPr/>
            </a:pPr>
            <a:r>
              <a:rPr 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REPORT BY THE REFEREE: Software Version</a:t>
            </a:r>
          </a:p>
        </p:txBody>
      </p:sp>
      <p:sp>
        <p:nvSpPr>
          <p:cNvPr id="3" name="Content Placeholder 2">
            <a:extLst>
              <a:ext uri="{FF2B5EF4-FFF2-40B4-BE49-F238E27FC236}">
                <a16:creationId xmlns:a16="http://schemas.microsoft.com/office/drawing/2014/main" id="{9A60682C-EE8B-D240-BFD3-70739A3571AB}"/>
              </a:ext>
            </a:extLst>
          </p:cNvPr>
          <p:cNvSpPr>
            <a:spLocks noGrp="1"/>
          </p:cNvSpPr>
          <p:nvPr>
            <p:ph idx="4294967295"/>
          </p:nvPr>
        </p:nvSpPr>
        <p:spPr>
          <a:xfrm>
            <a:off x="198896" y="1022887"/>
            <a:ext cx="4068304" cy="4882613"/>
          </a:xfrm>
        </p:spPr>
        <p:txBody>
          <a:bodyPr rtlCol="0">
            <a:noAutofit/>
          </a:bodyPr>
          <a:lstStyle/>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NPS, DNS, DNF data is retrieved from the timing file.</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DSQ data is provided by the Referee or assigned official.</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DSQ information is either entered in the timing file or written on the printed copy. </a:t>
            </a:r>
          </a:p>
          <a:p>
            <a:pPr marL="0" indent="0" eaLnBrk="1" fontAlgn="auto" hangingPunct="1">
              <a:lnSpc>
                <a:spcPct val="100000"/>
              </a:lnSpc>
              <a:spcBef>
                <a:spcPts val="600"/>
              </a:spcBef>
              <a:spcAft>
                <a:spcPts val="0"/>
              </a:spcAft>
              <a:buNone/>
              <a:defRPr/>
            </a:pPr>
            <a:r>
              <a:rPr lang="en-US" sz="2000" b="1" dirty="0">
                <a:solidFill>
                  <a:srgbClr val="002060"/>
                </a:solidFill>
                <a:latin typeface="Arial" panose="020B0604020202020204" pitchFamily="34" charset="0"/>
                <a:cs typeface="Arial" panose="020B0604020202020204" pitchFamily="34" charset="0"/>
              </a:rPr>
              <a:t>(If handwritten, verify data is also entered into the software.</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Data is confirmed for accuracy.</a:t>
            </a:r>
          </a:p>
          <a:p>
            <a:pPr eaLnBrk="1" fontAlgn="auto" hangingPunct="1">
              <a:lnSpc>
                <a:spcPct val="100000"/>
              </a:lnSpc>
              <a:spcBef>
                <a:spcPts val="600"/>
              </a:spcBef>
              <a:spcAft>
                <a:spcPts val="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Report is posted and printed as required.</a:t>
            </a:r>
          </a:p>
          <a:p>
            <a:pPr marL="0" indent="0" eaLnBrk="1" fontAlgn="auto" hangingPunct="1">
              <a:lnSpc>
                <a:spcPct val="100000"/>
              </a:lnSpc>
              <a:spcBef>
                <a:spcPts val="600"/>
              </a:spcBef>
              <a:spcAft>
                <a:spcPts val="0"/>
              </a:spcAft>
              <a:buFont typeface="Euphemia" panose="020B0503040102020104" pitchFamily="34" charset="0"/>
              <a:buNone/>
              <a:defRPr/>
            </a:pPr>
            <a:endParaRPr lang="en-US" sz="2000" b="1" dirty="0">
              <a:solidFill>
                <a:srgbClr val="002060"/>
              </a:solidFill>
              <a:latin typeface="Arial" panose="020B0604020202020204" pitchFamily="34" charset="0"/>
              <a:cs typeface="Arial" panose="020B0604020202020204" pitchFamily="34" charset="0"/>
            </a:endParaRPr>
          </a:p>
          <a:p>
            <a:pPr marL="0" indent="0" eaLnBrk="1" fontAlgn="auto" hangingPunct="1">
              <a:lnSpc>
                <a:spcPct val="100000"/>
              </a:lnSpc>
              <a:spcBef>
                <a:spcPts val="600"/>
              </a:spcBef>
              <a:spcAft>
                <a:spcPts val="0"/>
              </a:spcAft>
              <a:buFont typeface="Euphemia" panose="020B0503040102020104" pitchFamily="34" charset="0"/>
              <a:buNone/>
              <a:defRPr/>
            </a:pPr>
            <a:r>
              <a:rPr lang="en-US" sz="2000" b="1" dirty="0">
                <a:solidFill>
                  <a:srgbClr val="002060"/>
                </a:solidFill>
                <a:latin typeface="Arial" panose="020B0604020202020204" pitchFamily="34" charset="0"/>
                <a:cs typeface="Arial" panose="020B0604020202020204" pitchFamily="34" charset="0"/>
              </a:rPr>
              <a:t> </a:t>
            </a:r>
            <a:endParaRPr lang="en-US" sz="2000" b="1" dirty="0">
              <a:solidFill>
                <a:srgbClr val="003399"/>
              </a:solidFill>
              <a:latin typeface="Arial" panose="020B0604020202020204" pitchFamily="34" charset="0"/>
              <a:cs typeface="Arial" panose="020B0604020202020204" pitchFamily="34" charset="0"/>
            </a:endParaRPr>
          </a:p>
          <a:p>
            <a:pPr marL="0" indent="0" eaLnBrk="1" fontAlgn="auto" hangingPunct="1">
              <a:spcAft>
                <a:spcPts val="0"/>
              </a:spcAft>
              <a:buFont typeface="Arial" charset="0"/>
              <a:buNone/>
              <a:defRPr/>
            </a:pPr>
            <a:endParaRPr lang="en-US" sz="1800" i="1" dirty="0">
              <a:solidFill>
                <a:srgbClr val="003399"/>
              </a:solidFill>
            </a:endParaRPr>
          </a:p>
          <a:p>
            <a:pPr marL="0" indent="0" eaLnBrk="1" fontAlgn="auto" hangingPunct="1">
              <a:spcAft>
                <a:spcPts val="0"/>
              </a:spcAft>
              <a:buFont typeface="Arial" panose="020B0604020202020204" pitchFamily="34" charset="0"/>
              <a:buNone/>
              <a:defRPr/>
            </a:pPr>
            <a:endParaRPr lang="en-US" sz="1800" dirty="0"/>
          </a:p>
        </p:txBody>
      </p:sp>
      <p:pic>
        <p:nvPicPr>
          <p:cNvPr id="6" name="Picture 5">
            <a:extLst>
              <a:ext uri="{FF2B5EF4-FFF2-40B4-BE49-F238E27FC236}">
                <a16:creationId xmlns:a16="http://schemas.microsoft.com/office/drawing/2014/main" id="{94540B90-9042-9F00-EE5C-7BF72C985E23}"/>
              </a:ext>
            </a:extLst>
          </p:cNvPr>
          <p:cNvPicPr>
            <a:picLocks noChangeAspect="1"/>
          </p:cNvPicPr>
          <p:nvPr/>
        </p:nvPicPr>
        <p:blipFill>
          <a:blip r:embed="rId3"/>
          <a:stretch>
            <a:fillRect/>
          </a:stretch>
        </p:blipFill>
        <p:spPr>
          <a:xfrm>
            <a:off x="4628946" y="952500"/>
            <a:ext cx="4328858" cy="4953000"/>
          </a:xfrm>
          <a:prstGeom prst="rect">
            <a:avLst/>
          </a:prstGeom>
        </p:spPr>
      </p:pic>
    </p:spTree>
    <p:extLst>
      <p:ext uri="{BB962C8B-B14F-4D97-AF65-F5344CB8AC3E}">
        <p14:creationId xmlns:p14="http://schemas.microsoft.com/office/powerpoint/2010/main" val="194034570"/>
      </p:ext>
    </p:extLst>
  </p:cSld>
  <p:clrMapOvr>
    <a:masterClrMapping/>
  </p:clrMapOvr>
  <p:transition spd="med">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210645E4-EAF7-498A-8CB1-7CD234536872}"/>
              </a:ext>
            </a:extLst>
          </p:cNvPr>
          <p:cNvSpPr>
            <a:spLocks noGrp="1"/>
          </p:cNvSpPr>
          <p:nvPr>
            <p:ph type="title" idx="4294967295"/>
          </p:nvPr>
        </p:nvSpPr>
        <p:spPr>
          <a:xfrm>
            <a:off x="533400" y="-211138"/>
            <a:ext cx="8229600" cy="984251"/>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ENTER/VERIFY 2</a:t>
            </a:r>
            <a:r>
              <a:rPr lang="en-US" altLang="en-US" sz="3000"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DATA</a:t>
            </a:r>
          </a:p>
        </p:txBody>
      </p:sp>
      <p:sp>
        <p:nvSpPr>
          <p:cNvPr id="107523" name="TextBox 1">
            <a:extLst>
              <a:ext uri="{FF2B5EF4-FFF2-40B4-BE49-F238E27FC236}">
                <a16:creationId xmlns:a16="http://schemas.microsoft.com/office/drawing/2014/main" id="{9118FEEF-08A9-40A8-B4C0-AE217D72344F}"/>
              </a:ext>
            </a:extLst>
          </p:cNvPr>
          <p:cNvSpPr txBox="1">
            <a:spLocks noChangeArrowheads="1"/>
          </p:cNvSpPr>
          <p:nvPr/>
        </p:nvSpPr>
        <p:spPr bwMode="auto">
          <a:xfrm>
            <a:off x="766763" y="5751513"/>
            <a:ext cx="4800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dirty="0">
                <a:latin typeface="Arial" panose="020B0604020202020204" pitchFamily="34" charset="0"/>
                <a:cs typeface="Arial" panose="020B0604020202020204" pitchFamily="34" charset="0"/>
              </a:rPr>
              <a:t>Refer to Computer Input Information:   </a:t>
            </a:r>
          </a:p>
          <a:p>
            <a:pPr eaLnBrk="1" hangingPunct="1">
              <a:defRPr/>
            </a:pPr>
            <a:r>
              <a:rPr lang="en-US" altLang="en-US" dirty="0">
                <a:latin typeface="Arial" panose="020B0604020202020204" pitchFamily="34" charset="0"/>
                <a:cs typeface="Arial" panose="020B0604020202020204" pitchFamily="34" charset="0"/>
              </a:rPr>
              <a:t>RA</a:t>
            </a:r>
            <a:r>
              <a:rPr lang="en-US" altLang="en-US" b="1" dirty="0">
                <a:latin typeface="Arial" panose="020B0604020202020204" pitchFamily="34" charset="0"/>
                <a:cs typeface="Arial" panose="020B0604020202020204" pitchFamily="34" charset="0"/>
              </a:rPr>
              <a:t> STUDY GUIDE SECTION 1, </a:t>
            </a:r>
            <a:r>
              <a:rPr lang="en-US" altLang="en-US"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p.34</a:t>
            </a:r>
            <a:endParaRPr lang="en-US" altLang="en-US"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0596" name="TextBox 3">
            <a:extLst>
              <a:ext uri="{FF2B5EF4-FFF2-40B4-BE49-F238E27FC236}">
                <a16:creationId xmlns:a16="http://schemas.microsoft.com/office/drawing/2014/main" id="{CF708C3A-DD82-40D5-834F-17B7C2055382}"/>
              </a:ext>
            </a:extLst>
          </p:cNvPr>
          <p:cNvSpPr txBox="1">
            <a:spLocks noChangeArrowheads="1"/>
          </p:cNvSpPr>
          <p:nvPr/>
        </p:nvSpPr>
        <p:spPr bwMode="auto">
          <a:xfrm>
            <a:off x="5638800" y="2743200"/>
            <a:ext cx="2971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Enter 2</a:t>
            </a:r>
            <a:r>
              <a:rPr lang="en-US" altLang="en-US" baseline="30000" dirty="0">
                <a:solidFill>
                  <a:srgbClr val="0000FF"/>
                </a:solidFill>
                <a:latin typeface="Arial" panose="020B0604020202020204" pitchFamily="34" charset="0"/>
                <a:cs typeface="Arial" panose="020B0604020202020204" pitchFamily="34" charset="0"/>
              </a:rPr>
              <a:t>nd</a:t>
            </a:r>
            <a:r>
              <a:rPr lang="en-US" altLang="en-US" dirty="0">
                <a:solidFill>
                  <a:srgbClr val="0000FF"/>
                </a:solidFill>
                <a:latin typeface="Arial" panose="020B0604020202020204" pitchFamily="34" charset="0"/>
                <a:cs typeface="Arial" panose="020B0604020202020204" pitchFamily="34" charset="0"/>
              </a:rPr>
              <a:t> run gate counts</a:t>
            </a:r>
          </a:p>
          <a:p>
            <a:pPr eaLnBrk="1" hangingPunct="1"/>
            <a:r>
              <a:rPr lang="en-US" altLang="en-US" dirty="0">
                <a:solidFill>
                  <a:srgbClr val="0000FF"/>
                </a:solidFill>
                <a:latin typeface="Arial" panose="020B0604020202020204" pitchFamily="34" charset="0"/>
                <a:cs typeface="Arial" panose="020B0604020202020204" pitchFamily="34" charset="0"/>
              </a:rPr>
              <a:t>Verify Start Times</a:t>
            </a:r>
          </a:p>
          <a:p>
            <a:pPr eaLnBrk="1" hangingPunct="1"/>
            <a:r>
              <a:rPr lang="en-US" altLang="en-US" dirty="0">
                <a:solidFill>
                  <a:srgbClr val="0000FF"/>
                </a:solidFill>
                <a:latin typeface="Arial" panose="020B0604020202020204" pitchFamily="34" charset="0"/>
                <a:cs typeface="Arial" panose="020B0604020202020204" pitchFamily="34" charset="0"/>
              </a:rPr>
              <a:t>Verify weather/course data entered</a:t>
            </a:r>
          </a:p>
        </p:txBody>
      </p:sp>
      <p:pic>
        <p:nvPicPr>
          <p:cNvPr id="2" name="Picture 1">
            <a:extLst>
              <a:ext uri="{FF2B5EF4-FFF2-40B4-BE49-F238E27FC236}">
                <a16:creationId xmlns:a16="http://schemas.microsoft.com/office/drawing/2014/main" id="{E7F0E2F9-7BE0-4FE1-A42F-D1161B3045E6}"/>
              </a:ext>
            </a:extLst>
          </p:cNvPr>
          <p:cNvPicPr>
            <a:picLocks noChangeAspect="1"/>
          </p:cNvPicPr>
          <p:nvPr/>
        </p:nvPicPr>
        <p:blipFill>
          <a:blip r:embed="rId2"/>
          <a:stretch>
            <a:fillRect/>
          </a:stretch>
        </p:blipFill>
        <p:spPr>
          <a:xfrm>
            <a:off x="304800" y="1180472"/>
            <a:ext cx="5213350" cy="4163682"/>
          </a:xfrm>
          <a:prstGeom prst="rect">
            <a:avLst/>
          </a:prstGeom>
        </p:spPr>
      </p:pic>
      <p:pic>
        <p:nvPicPr>
          <p:cNvPr id="6" name="Content Placeholder 10">
            <a:extLst>
              <a:ext uri="{FF2B5EF4-FFF2-40B4-BE49-F238E27FC236}">
                <a16:creationId xmlns:a16="http://schemas.microsoft.com/office/drawing/2014/main" id="{947A1C84-A9BA-4547-9E11-EC32BBB9A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4E985-CD1A-7E0D-D53D-17EF9BBD2B58}"/>
            </a:ext>
          </a:extLst>
        </p:cNvPr>
        <p:cNvGrpSpPr/>
        <p:nvPr/>
      </p:nvGrpSpPr>
      <p:grpSpPr>
        <a:xfrm>
          <a:off x="0" y="0"/>
          <a:ext cx="0" cy="0"/>
          <a:chOff x="0" y="0"/>
          <a:chExt cx="0" cy="0"/>
        </a:xfrm>
      </p:grpSpPr>
      <p:sp>
        <p:nvSpPr>
          <p:cNvPr id="72706" name="Title 1">
            <a:extLst>
              <a:ext uri="{FF2B5EF4-FFF2-40B4-BE49-F238E27FC236}">
                <a16:creationId xmlns:a16="http://schemas.microsoft.com/office/drawing/2014/main" id="{9830D859-B572-ADC4-13BE-EC811662B06D}"/>
              </a:ext>
            </a:extLst>
          </p:cNvPr>
          <p:cNvSpPr>
            <a:spLocks noGrp="1"/>
          </p:cNvSpPr>
          <p:nvPr>
            <p:ph type="title" idx="4294967295"/>
          </p:nvPr>
        </p:nvSpPr>
        <p:spPr>
          <a:xfrm>
            <a:off x="577850" y="0"/>
            <a:ext cx="7339013" cy="914400"/>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2nd RUN VERIFICATIONS</a:t>
            </a:r>
          </a:p>
        </p:txBody>
      </p:sp>
      <p:sp>
        <p:nvSpPr>
          <p:cNvPr id="3" name="Content Placeholder 2">
            <a:extLst>
              <a:ext uri="{FF2B5EF4-FFF2-40B4-BE49-F238E27FC236}">
                <a16:creationId xmlns:a16="http://schemas.microsoft.com/office/drawing/2014/main" id="{2F9A7289-18B1-1B60-813E-91B0F098C46B}"/>
              </a:ext>
            </a:extLst>
          </p:cNvPr>
          <p:cNvSpPr>
            <a:spLocks noGrp="1"/>
          </p:cNvSpPr>
          <p:nvPr>
            <p:ph idx="4294967295"/>
          </p:nvPr>
        </p:nvSpPr>
        <p:spPr>
          <a:xfrm>
            <a:off x="577850" y="914400"/>
            <a:ext cx="8337550" cy="5518150"/>
          </a:xfrm>
        </p:spPr>
        <p:txBody>
          <a:bodyPr rtlCol="0">
            <a:normAutofit fontScale="62500" lnSpcReduction="20000"/>
          </a:bodyPr>
          <a:lstStyle/>
          <a:p>
            <a:pPr marL="0" indent="0" eaLnBrk="1" fontAlgn="auto" hangingPunct="1">
              <a:lnSpc>
                <a:spcPct val="120000"/>
              </a:lnSpc>
              <a:spcAft>
                <a:spcPts val="0"/>
              </a:spcAft>
              <a:buFont typeface="Arial" charset="0"/>
              <a:buNone/>
              <a:defRPr/>
            </a:pPr>
            <a:r>
              <a:rPr lang="en-US" b="1" dirty="0">
                <a:solidFill>
                  <a:schemeClr val="tx1"/>
                </a:solidFill>
                <a:latin typeface="Arial" panose="020B0604020202020204" pitchFamily="34" charset="0"/>
                <a:cs typeface="Arial" panose="020B0604020202020204" pitchFamily="34" charset="0"/>
              </a:rPr>
              <a:t>Prior to printing a Second Run Start List, verify the following:</a:t>
            </a:r>
          </a:p>
          <a:p>
            <a:pPr eaLnBrk="1" fontAlgn="auto" hangingPunct="1">
              <a:lnSpc>
                <a:spcPct val="120000"/>
              </a:lnSpc>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Has 1</a:t>
            </a:r>
            <a:r>
              <a:rPr lang="en-US" b="1" baseline="30000" dirty="0">
                <a:solidFill>
                  <a:schemeClr val="tx1"/>
                </a:solidFill>
                <a:latin typeface="Arial" panose="020B0604020202020204" pitchFamily="34" charset="0"/>
                <a:cs typeface="Arial" panose="020B0604020202020204" pitchFamily="34" charset="0"/>
              </a:rPr>
              <a:t>st</a:t>
            </a:r>
            <a:r>
              <a:rPr lang="en-US" b="1" dirty="0">
                <a:solidFill>
                  <a:schemeClr val="tx1"/>
                </a:solidFill>
                <a:latin typeface="Arial" panose="020B0604020202020204" pitchFamily="34" charset="0"/>
                <a:cs typeface="Arial" panose="020B0604020202020204" pitchFamily="34" charset="0"/>
              </a:rPr>
              <a:t> run data (gate counts, weather, snow surface, start/finish are temperatures, etc.) been recorded</a:t>
            </a:r>
          </a:p>
          <a:p>
            <a:pPr eaLnBrk="1" fontAlgn="auto" hangingPunct="1">
              <a:lnSpc>
                <a:spcPct val="120000"/>
              </a:lnSpc>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Does DNS, DNF, DSQ data agree with Referee Report</a:t>
            </a:r>
          </a:p>
          <a:p>
            <a:pPr eaLnBrk="1" fontAlgn="auto" hangingPunct="1">
              <a:lnSpc>
                <a:spcPct val="120000"/>
              </a:lnSpc>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Are there any protests of DSQ</a:t>
            </a:r>
          </a:p>
          <a:p>
            <a:pPr eaLnBrk="1" fontAlgn="auto" hangingPunct="1">
              <a:lnSpc>
                <a:spcPct val="120000"/>
              </a:lnSpc>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Has unprotested DSQ information been verified and recorded</a:t>
            </a:r>
          </a:p>
          <a:p>
            <a:pPr eaLnBrk="1" fontAlgn="auto" hangingPunct="1">
              <a:lnSpc>
                <a:spcPct val="120000"/>
              </a:lnSpc>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Is Bibbo number accurate: 30 or 15</a:t>
            </a:r>
          </a:p>
          <a:p>
            <a:pPr eaLnBrk="1" fontAlgn="auto" hangingPunct="1">
              <a:lnSpc>
                <a:spcPct val="120000"/>
              </a:lnSpc>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Are there any ties at the flip position</a:t>
            </a:r>
          </a:p>
          <a:p>
            <a:pPr eaLnBrk="1" fontAlgn="auto" hangingPunct="1">
              <a:lnSpc>
                <a:spcPct val="120000"/>
              </a:lnSpc>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Are start times – especially for Second Run – accurate </a:t>
            </a:r>
          </a:p>
          <a:p>
            <a:pPr eaLnBrk="1" fontAlgn="auto" hangingPunct="1">
              <a:lnSpc>
                <a:spcPct val="120000"/>
              </a:lnSpc>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Will 1</a:t>
            </a:r>
            <a:r>
              <a:rPr lang="en-US" b="1" baseline="30000" dirty="0">
                <a:solidFill>
                  <a:schemeClr val="tx1"/>
                </a:solidFill>
                <a:latin typeface="Arial" panose="020B0604020202020204" pitchFamily="34" charset="0"/>
                <a:cs typeface="Arial" panose="020B0604020202020204" pitchFamily="34" charset="0"/>
              </a:rPr>
              <a:t>st</a:t>
            </a:r>
            <a:r>
              <a:rPr lang="en-US" b="1" dirty="0">
                <a:solidFill>
                  <a:schemeClr val="tx1"/>
                </a:solidFill>
                <a:latin typeface="Arial" panose="020B0604020202020204" pitchFamily="34" charset="0"/>
                <a:cs typeface="Arial" panose="020B0604020202020204" pitchFamily="34" charset="0"/>
              </a:rPr>
              <a:t> Run DNS, DNF, DSQ competitors be allowed a 2</a:t>
            </a:r>
            <a:r>
              <a:rPr lang="en-US" b="1" baseline="30000" dirty="0">
                <a:solidFill>
                  <a:schemeClr val="tx1"/>
                </a:solidFill>
                <a:latin typeface="Arial" panose="020B0604020202020204" pitchFamily="34" charset="0"/>
                <a:cs typeface="Arial" panose="020B0604020202020204" pitchFamily="34" charset="0"/>
              </a:rPr>
              <a:t>nd</a:t>
            </a:r>
            <a:r>
              <a:rPr lang="en-US" b="1" dirty="0">
                <a:solidFill>
                  <a:schemeClr val="tx1"/>
                </a:solidFill>
                <a:latin typeface="Arial" panose="020B0604020202020204" pitchFamily="34" charset="0"/>
                <a:cs typeface="Arial" panose="020B0604020202020204" pitchFamily="34" charset="0"/>
              </a:rPr>
              <a:t> run; are they listed on the 2</a:t>
            </a:r>
            <a:r>
              <a:rPr lang="en-US" b="1" baseline="30000" dirty="0">
                <a:solidFill>
                  <a:schemeClr val="tx1"/>
                </a:solidFill>
                <a:latin typeface="Arial" panose="020B0604020202020204" pitchFamily="34" charset="0"/>
                <a:cs typeface="Arial" panose="020B0604020202020204" pitchFamily="34" charset="0"/>
              </a:rPr>
              <a:t>nd</a:t>
            </a:r>
            <a:r>
              <a:rPr lang="en-US" b="1" dirty="0">
                <a:solidFill>
                  <a:schemeClr val="tx1"/>
                </a:solidFill>
                <a:latin typeface="Arial" panose="020B0604020202020204" pitchFamily="34" charset="0"/>
                <a:cs typeface="Arial" panose="020B0604020202020204" pitchFamily="34" charset="0"/>
              </a:rPr>
              <a:t> Run Start List</a:t>
            </a:r>
          </a:p>
          <a:p>
            <a:pPr eaLnBrk="1" fontAlgn="auto" hangingPunct="1">
              <a:lnSpc>
                <a:spcPct val="120000"/>
              </a:lnSpc>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Was the second run export or race file transmission to timing successful</a:t>
            </a:r>
          </a:p>
          <a:p>
            <a:pPr eaLnBrk="1" fontAlgn="auto" hangingPunct="1">
              <a:spcAft>
                <a:spcPts val="0"/>
              </a:spcAft>
              <a:defRPr/>
            </a:pPr>
            <a:endParaRPr lang="en-US" dirty="0"/>
          </a:p>
        </p:txBody>
      </p:sp>
      <p:pic>
        <p:nvPicPr>
          <p:cNvPr id="4" name="Content Placeholder 10">
            <a:extLst>
              <a:ext uri="{FF2B5EF4-FFF2-40B4-BE49-F238E27FC236}">
                <a16:creationId xmlns:a16="http://schemas.microsoft.com/office/drawing/2014/main" id="{FAFD761B-4EBB-5F47-A156-A8152F8B4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7841384"/>
      </p:ext>
    </p:extLst>
  </p:cSld>
  <p:clrMapOvr>
    <a:masterClrMapping/>
  </p:clrMapOvr>
  <p:transition spd="med">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3BC1DCA0-6CC4-47F6-A743-C08DAC4CCCC4}"/>
              </a:ext>
            </a:extLst>
          </p:cNvPr>
          <p:cNvSpPr>
            <a:spLocks noGrp="1"/>
          </p:cNvSpPr>
          <p:nvPr>
            <p:ph type="title" idx="4294967295"/>
          </p:nvPr>
        </p:nvSpPr>
        <p:spPr>
          <a:xfrm>
            <a:off x="609600" y="0"/>
            <a:ext cx="7339013"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 2</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TIMES</a:t>
            </a:r>
          </a:p>
        </p:txBody>
      </p:sp>
      <p:sp>
        <p:nvSpPr>
          <p:cNvPr id="3" name="Content Placeholder 2">
            <a:extLst>
              <a:ext uri="{FF2B5EF4-FFF2-40B4-BE49-F238E27FC236}">
                <a16:creationId xmlns:a16="http://schemas.microsoft.com/office/drawing/2014/main" id="{0577E962-A342-4D5D-9E4A-415BEF617D08}"/>
              </a:ext>
            </a:extLst>
          </p:cNvPr>
          <p:cNvSpPr>
            <a:spLocks noGrp="1"/>
          </p:cNvSpPr>
          <p:nvPr>
            <p:ph idx="4294967295"/>
          </p:nvPr>
        </p:nvSpPr>
        <p:spPr>
          <a:xfrm>
            <a:off x="457200" y="1447800"/>
            <a:ext cx="8458200" cy="4525963"/>
          </a:xfrm>
        </p:spPr>
        <p:txBody>
          <a:bodyPr rtlCol="0">
            <a:normAutofit/>
          </a:bodyPr>
          <a:lstStyle/>
          <a:p>
            <a:pPr marL="0" indent="0" eaLnBrk="1" fontAlgn="auto" hangingPunct="1">
              <a:lnSpc>
                <a:spcPct val="100000"/>
              </a:lnSpc>
              <a:spcAft>
                <a:spcPts val="0"/>
              </a:spcAft>
              <a:buFont typeface="Euphemia" panose="020B0503040102020104" pitchFamily="34" charset="0"/>
              <a:buNone/>
              <a:defRPr/>
            </a:pPr>
            <a:r>
              <a:rPr lang="en-US" sz="2000" dirty="0">
                <a:solidFill>
                  <a:srgbClr val="0000FF"/>
                </a:solidFill>
                <a:latin typeface="Arial" panose="020B0604020202020204" pitchFamily="34" charset="0"/>
                <a:cs typeface="Arial" panose="020B0604020202020204" pitchFamily="34" charset="0"/>
              </a:rPr>
              <a:t>Use “Electronic Time Recording Form – 2</a:t>
            </a:r>
            <a:r>
              <a:rPr lang="en-US" sz="2000" baseline="30000" dirty="0">
                <a:solidFill>
                  <a:srgbClr val="0000FF"/>
                </a:solidFill>
                <a:latin typeface="Arial" panose="020B0604020202020204" pitchFamily="34" charset="0"/>
                <a:cs typeface="Arial" panose="020B0604020202020204" pitchFamily="34" charset="0"/>
              </a:rPr>
              <a:t>nd</a:t>
            </a:r>
            <a:r>
              <a:rPr lang="en-US" sz="2000" dirty="0">
                <a:solidFill>
                  <a:srgbClr val="0000FF"/>
                </a:solidFill>
                <a:latin typeface="Arial" panose="020B0604020202020204" pitchFamily="34" charset="0"/>
                <a:cs typeface="Arial" panose="020B0604020202020204" pitchFamily="34" charset="0"/>
              </a:rPr>
              <a:t> Run”:        </a:t>
            </a:r>
          </a:p>
          <a:p>
            <a:pPr marL="0" indent="0" eaLnBrk="1" fontAlgn="auto" hangingPunct="1">
              <a:lnSpc>
                <a:spcPct val="100000"/>
              </a:lnSpc>
              <a:spcBef>
                <a:spcPts val="0"/>
              </a:spcBef>
              <a:spcAft>
                <a:spcPts val="0"/>
              </a:spcAft>
              <a:buFont typeface="Arial" charset="0"/>
              <a:buNone/>
              <a:defRPr/>
            </a:pPr>
            <a:r>
              <a:rPr lang="en-US" sz="2000" b="1" dirty="0">
                <a:solidFill>
                  <a:srgbClr val="0000FF"/>
                </a:solidFill>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RA </a:t>
            </a:r>
            <a:r>
              <a:rPr lang="en-US" sz="2000" b="1" cap="all" dirty="0">
                <a:latin typeface="Arial" panose="020B0604020202020204" pitchFamily="34" charset="0"/>
                <a:cs typeface="Arial" panose="020B0604020202020204" pitchFamily="34" charset="0"/>
              </a:rPr>
              <a:t>Study Guide Section </a:t>
            </a:r>
            <a:r>
              <a:rPr lang="en-US" sz="2000" b="1" dirty="0">
                <a:latin typeface="Arial" panose="020B0604020202020204" pitchFamily="34" charset="0"/>
                <a:cs typeface="Arial" panose="020B0604020202020204" pitchFamily="34" charset="0"/>
              </a:rPr>
              <a:t>– Section 1, </a:t>
            </a:r>
            <a:r>
              <a:rPr lang="en-US" sz="2000"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 35</a:t>
            </a:r>
            <a:r>
              <a:rPr lang="en-US" sz="2000" dirty="0">
                <a:latin typeface="Arial" panose="020B0604020202020204" pitchFamily="34" charset="0"/>
                <a:cs typeface="Arial" panose="020B0604020202020204" pitchFamily="34" charset="0"/>
              </a:rPr>
              <a:t>, </a:t>
            </a:r>
          </a:p>
          <a:p>
            <a:pPr marL="0" indent="0" eaLnBrk="1" fontAlgn="auto" hangingPunct="1">
              <a:lnSpc>
                <a:spcPct val="100000"/>
              </a:lnSpc>
              <a:spcBef>
                <a:spcPts val="0"/>
              </a:spcBef>
              <a:spcAft>
                <a:spcPts val="0"/>
              </a:spcAft>
              <a:buFont typeface="Arial" charset="0"/>
              <a:buNone/>
              <a:defRPr/>
            </a:pPr>
            <a:r>
              <a:rPr lang="en-US" sz="2000" dirty="0">
                <a:latin typeface="Arial" panose="020B0604020202020204" pitchFamily="34" charset="0"/>
                <a:cs typeface="Arial" panose="020B0604020202020204" pitchFamily="34" charset="0"/>
              </a:rPr>
              <a:t>  key in second run times for each competitor</a:t>
            </a:r>
          </a:p>
          <a:p>
            <a:pPr marL="0" indent="0" eaLnBrk="1" fontAlgn="auto" hangingPunct="1">
              <a:lnSpc>
                <a:spcPct val="100000"/>
              </a:lnSpc>
              <a:spcAft>
                <a:spcPts val="0"/>
              </a:spcAft>
              <a:buFont typeface="Euphemia" panose="020B0503040102020104" pitchFamily="34" charset="0"/>
              <a:buNone/>
              <a:defRPr/>
            </a:pPr>
            <a:endParaRPr lang="en-US" dirty="0">
              <a:solidFill>
                <a:srgbClr val="0000FF"/>
              </a:solidFill>
              <a:latin typeface="Arial" panose="020B0604020202020204" pitchFamily="34" charset="0"/>
              <a:cs typeface="Arial" panose="020B0604020202020204" pitchFamily="34" charset="0"/>
            </a:endParaRPr>
          </a:p>
          <a:p>
            <a:pPr marL="0" indent="0" eaLnBrk="1" fontAlgn="auto" hangingPunct="1">
              <a:lnSpc>
                <a:spcPct val="100000"/>
              </a:lnSpc>
              <a:spcAft>
                <a:spcPts val="0"/>
              </a:spcAft>
              <a:buFont typeface="Euphemia" panose="020B0503040102020104" pitchFamily="34" charset="0"/>
              <a:buNone/>
              <a:defRPr/>
            </a:pPr>
            <a:r>
              <a:rPr lang="en-US" sz="2000" dirty="0">
                <a:solidFill>
                  <a:srgbClr val="0000FF"/>
                </a:solidFill>
                <a:latin typeface="Arial" panose="020B0604020202020204" pitchFamily="34" charset="0"/>
                <a:cs typeface="Arial" panose="020B0604020202020204" pitchFamily="34" charset="0"/>
              </a:rPr>
              <a:t>Use “Report by the Referee – 2</a:t>
            </a:r>
            <a:r>
              <a:rPr lang="en-US" sz="2000" baseline="30000" dirty="0">
                <a:solidFill>
                  <a:srgbClr val="0000FF"/>
                </a:solidFill>
                <a:latin typeface="Arial" panose="020B0604020202020204" pitchFamily="34" charset="0"/>
                <a:cs typeface="Arial" panose="020B0604020202020204" pitchFamily="34" charset="0"/>
              </a:rPr>
              <a:t>nd</a:t>
            </a:r>
            <a:r>
              <a:rPr lang="en-US" sz="2000" dirty="0">
                <a:solidFill>
                  <a:srgbClr val="0000FF"/>
                </a:solidFill>
                <a:latin typeface="Arial" panose="020B0604020202020204" pitchFamily="34" charset="0"/>
                <a:cs typeface="Arial" panose="020B0604020202020204" pitchFamily="34" charset="0"/>
              </a:rPr>
              <a:t> Run”:              </a:t>
            </a:r>
          </a:p>
          <a:p>
            <a:pPr marL="0" indent="0" eaLnBrk="1" fontAlgn="auto" hangingPunct="1">
              <a:lnSpc>
                <a:spcPct val="100000"/>
              </a:lnSpc>
              <a:spcBef>
                <a:spcPts val="0"/>
              </a:spcBef>
              <a:spcAft>
                <a:spcPts val="0"/>
              </a:spcAft>
              <a:buFont typeface="Arial" charset="0"/>
              <a:buNone/>
              <a:defRPr/>
            </a:pPr>
            <a:r>
              <a:rPr lang="en-US" sz="2000" b="1" dirty="0">
                <a:solidFill>
                  <a:srgbClr val="0000FF"/>
                </a:solidFill>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RA </a:t>
            </a:r>
            <a:r>
              <a:rPr lang="en-US" sz="2000" b="1" cap="all" dirty="0">
                <a:latin typeface="Arial" panose="020B0604020202020204" pitchFamily="34" charset="0"/>
                <a:cs typeface="Arial" panose="020B0604020202020204" pitchFamily="34" charset="0"/>
              </a:rPr>
              <a:t>Study Guide Section </a:t>
            </a:r>
            <a:r>
              <a:rPr lang="en-US" sz="2000" b="1" dirty="0">
                <a:latin typeface="Arial" panose="020B0604020202020204" pitchFamily="34" charset="0"/>
                <a:cs typeface="Arial" panose="020B0604020202020204" pitchFamily="34" charset="0"/>
              </a:rPr>
              <a:t>, </a:t>
            </a:r>
            <a:r>
              <a:rPr lang="en-US" sz="2000" b="1" dirty="0">
                <a:solidFill>
                  <a:srgbClr val="0000CC"/>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 37</a:t>
            </a:r>
            <a:r>
              <a:rPr lang="en-US" sz="2000" dirty="0">
                <a:solidFill>
                  <a:srgbClr val="0000CC"/>
                </a:solidFill>
                <a:latin typeface="Arial" panose="020B0604020202020204" pitchFamily="34" charset="0"/>
                <a:cs typeface="Arial" panose="020B0604020202020204" pitchFamily="34" charset="0"/>
              </a:rPr>
              <a:t>, </a:t>
            </a:r>
          </a:p>
          <a:p>
            <a:pPr marL="0" indent="0" eaLnBrk="1" fontAlgn="auto" hangingPunct="1">
              <a:lnSpc>
                <a:spcPct val="100000"/>
              </a:lnSpc>
              <a:spcBef>
                <a:spcPts val="0"/>
              </a:spcBef>
              <a:spcAft>
                <a:spcPts val="0"/>
              </a:spcAft>
              <a:buFont typeface="Arial" charset="0"/>
              <a:buNone/>
              <a:defRPr/>
            </a:pPr>
            <a:r>
              <a:rPr lang="en-US" sz="2000" dirty="0">
                <a:latin typeface="Arial" panose="020B0604020202020204" pitchFamily="34" charset="0"/>
                <a:cs typeface="Arial" panose="020B0604020202020204" pitchFamily="34" charset="0"/>
              </a:rPr>
              <a:t>  verify DNS/DNF/DSQ information!</a:t>
            </a:r>
          </a:p>
          <a:p>
            <a:pPr marL="0" indent="0" eaLnBrk="1" fontAlgn="auto" hangingPunct="1">
              <a:lnSpc>
                <a:spcPct val="100000"/>
              </a:lnSpc>
              <a:spcAft>
                <a:spcPts val="0"/>
              </a:spcAft>
              <a:buFont typeface="Arial" panose="020B0604020202020204" pitchFamily="34" charset="0"/>
              <a:buNone/>
              <a:defRPr/>
            </a:pPr>
            <a:endParaRPr lang="en-US" dirty="0">
              <a:latin typeface="Arial" panose="020B0604020202020204" pitchFamily="34" charset="0"/>
              <a:cs typeface="Arial" panose="020B0604020202020204" pitchFamily="34" charset="0"/>
            </a:endParaRPr>
          </a:p>
          <a:p>
            <a:pPr marL="0" indent="0" eaLnBrk="1" fontAlgn="auto" hangingPunct="1">
              <a:lnSpc>
                <a:spcPct val="100000"/>
              </a:lnSpc>
              <a:spcAft>
                <a:spcPts val="0"/>
              </a:spcAft>
              <a:buNone/>
              <a:defRPr/>
            </a:pPr>
            <a:r>
              <a:rPr lang="en-US" sz="1800" b="1" i="1" dirty="0">
                <a:solidFill>
                  <a:srgbClr val="003399"/>
                </a:solidFill>
                <a:latin typeface="Arial" panose="020B0604020202020204" pitchFamily="34" charset="0"/>
                <a:cs typeface="Arial" panose="020B0604020202020204" pitchFamily="34" charset="0"/>
              </a:rPr>
              <a:t>NOTE: </a:t>
            </a:r>
            <a:r>
              <a:rPr lang="en-US" sz="1800" b="1" i="1" u="sng" dirty="0">
                <a:solidFill>
                  <a:srgbClr val="003399"/>
                </a:solidFill>
                <a:latin typeface="Arial" panose="020B0604020202020204" pitchFamily="34" charset="0"/>
                <a:cs typeface="Arial" panose="020B0604020202020204" pitchFamily="34" charset="0"/>
              </a:rPr>
              <a:t>p. 35 </a:t>
            </a:r>
            <a:r>
              <a:rPr lang="en-US" sz="1800" b="1" i="1" dirty="0">
                <a:solidFill>
                  <a:srgbClr val="003399"/>
                </a:solidFill>
                <a:latin typeface="Arial" panose="020B0604020202020204" pitchFamily="34" charset="0"/>
                <a:cs typeface="Arial" panose="020B0604020202020204" pitchFamily="34" charset="0"/>
              </a:rPr>
              <a:t>allows for net time manual entry; </a:t>
            </a:r>
            <a:r>
              <a:rPr lang="en-US" sz="1800" b="1" i="1" u="sng" dirty="0">
                <a:solidFill>
                  <a:srgbClr val="003399"/>
                </a:solidFill>
                <a:latin typeface="Arial" panose="020B0604020202020204" pitchFamily="34" charset="0"/>
                <a:cs typeface="Arial" panose="020B0604020202020204" pitchFamily="34" charset="0"/>
              </a:rPr>
              <a:t>p. 36 </a:t>
            </a:r>
            <a:r>
              <a:rPr lang="en-US" sz="1800" b="1" i="1" dirty="0">
                <a:solidFill>
                  <a:srgbClr val="003399"/>
                </a:solidFill>
                <a:latin typeface="Arial" panose="020B0604020202020204" pitchFamily="34" charset="0"/>
                <a:cs typeface="Arial" panose="020B0604020202020204" pitchFamily="34" charset="0"/>
              </a:rPr>
              <a:t>allows for Time-of-Day manual entry</a:t>
            </a:r>
          </a:p>
          <a:p>
            <a:pPr marL="0" indent="0" eaLnBrk="1" fontAlgn="auto" hangingPunct="1">
              <a:spcAft>
                <a:spcPts val="0"/>
              </a:spcAft>
              <a:buFont typeface="Arial" panose="020B0604020202020204" pitchFamily="34" charset="0"/>
              <a:buNone/>
              <a:defRPr/>
            </a:pPr>
            <a:endParaRPr lang="en-US" dirty="0"/>
          </a:p>
        </p:txBody>
      </p:sp>
      <p:pic>
        <p:nvPicPr>
          <p:cNvPr id="4" name="Content Placeholder 10">
            <a:extLst>
              <a:ext uri="{FF2B5EF4-FFF2-40B4-BE49-F238E27FC236}">
                <a16:creationId xmlns:a16="http://schemas.microsoft.com/office/drawing/2014/main" id="{5A66CBD3-3B11-494B-B76C-76D8F6967B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EF8D3550-7E73-40C8-B79F-2C5BA66EBE2E}"/>
              </a:ext>
            </a:extLst>
          </p:cNvPr>
          <p:cNvSpPr>
            <a:spLocks noGrp="1"/>
          </p:cNvSpPr>
          <p:nvPr>
            <p:ph type="title" idx="4294967295"/>
          </p:nvPr>
        </p:nvSpPr>
        <p:spPr>
          <a:xfrm>
            <a:off x="457200" y="9525"/>
            <a:ext cx="8229600" cy="944563"/>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DOCUMENTS AFTER 2</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p>
        </p:txBody>
      </p:sp>
      <p:sp>
        <p:nvSpPr>
          <p:cNvPr id="102403" name="Content Placeholder 2">
            <a:extLst>
              <a:ext uri="{FF2B5EF4-FFF2-40B4-BE49-F238E27FC236}">
                <a16:creationId xmlns:a16="http://schemas.microsoft.com/office/drawing/2014/main" id="{E7E3620E-2C56-457B-8554-BD81BABF6191}"/>
              </a:ext>
            </a:extLst>
          </p:cNvPr>
          <p:cNvSpPr>
            <a:spLocks noGrp="1"/>
          </p:cNvSpPr>
          <p:nvPr>
            <p:ph idx="4294967295"/>
          </p:nvPr>
        </p:nvSpPr>
        <p:spPr>
          <a:xfrm>
            <a:off x="457200" y="968375"/>
            <a:ext cx="8229600" cy="4213225"/>
          </a:xfrm>
        </p:spPr>
        <p:txBody>
          <a:bodyPr rtlCol="0">
            <a:normAutofit fontScale="92500" lnSpcReduction="10000"/>
          </a:bodyPr>
          <a:lstStyle/>
          <a:p>
            <a:pPr marL="0" indent="0" eaLnBrk="1" hangingPunct="1">
              <a:buFont typeface="Arial" charset="0"/>
              <a:buNone/>
              <a:defRPr/>
            </a:pPr>
            <a:r>
              <a:rPr lang="en-US" altLang="en-US" sz="2400" dirty="0">
                <a:solidFill>
                  <a:schemeClr val="tx1"/>
                </a:solidFill>
                <a:latin typeface="Arial" panose="020B0604020202020204" pitchFamily="34" charset="0"/>
                <a:cs typeface="Arial" panose="020B0604020202020204" pitchFamily="34" charset="0"/>
              </a:rPr>
              <a:t>After all 2</a:t>
            </a:r>
            <a:r>
              <a:rPr lang="en-US" altLang="en-US" sz="2400" baseline="30000" dirty="0">
                <a:solidFill>
                  <a:schemeClr val="tx1"/>
                </a:solidFill>
                <a:latin typeface="Arial" panose="020B0604020202020204" pitchFamily="34" charset="0"/>
                <a:cs typeface="Arial" panose="020B0604020202020204" pitchFamily="34" charset="0"/>
              </a:rPr>
              <a:t>nd</a:t>
            </a:r>
            <a:r>
              <a:rPr lang="en-US" altLang="en-US" sz="2400" dirty="0">
                <a:solidFill>
                  <a:schemeClr val="tx1"/>
                </a:solidFill>
                <a:latin typeface="Arial" panose="020B0604020202020204" pitchFamily="34" charset="0"/>
                <a:cs typeface="Arial" panose="020B0604020202020204" pitchFamily="34" charset="0"/>
              </a:rPr>
              <a:t> Run Data has been verified, print the following documents:</a:t>
            </a:r>
          </a:p>
          <a:p>
            <a:pPr eaLnBrk="1" hangingPunct="1">
              <a:lnSpc>
                <a:spcPct val="100000"/>
              </a:lnSpc>
              <a:spcBef>
                <a:spcPts val="1200"/>
              </a:spcBef>
              <a:buFont typeface="Arial" panose="020B0604020202020204" pitchFamily="34" charset="0"/>
              <a:buChar char="•"/>
              <a:defRPr/>
            </a:pPr>
            <a:r>
              <a:rPr lang="en-US" altLang="en-US" sz="2400" dirty="0">
                <a:solidFill>
                  <a:schemeClr val="tx1"/>
                </a:solidFill>
                <a:latin typeface="Arial" panose="020B0604020202020204" pitchFamily="34" charset="0"/>
                <a:cs typeface="Arial" panose="020B0604020202020204" pitchFamily="34" charset="0"/>
              </a:rPr>
              <a:t>Unofficial Results</a:t>
            </a:r>
          </a:p>
          <a:p>
            <a:pPr eaLnBrk="1" hangingPunct="1">
              <a:lnSpc>
                <a:spcPct val="100000"/>
              </a:lnSpc>
              <a:spcBef>
                <a:spcPts val="1200"/>
              </a:spcBef>
              <a:buFont typeface="Arial" panose="020B0604020202020204" pitchFamily="34" charset="0"/>
              <a:buChar char="•"/>
              <a:defRPr/>
            </a:pPr>
            <a:r>
              <a:rPr lang="en-US" altLang="en-US" sz="2400" dirty="0">
                <a:solidFill>
                  <a:schemeClr val="tx1"/>
                </a:solidFill>
                <a:latin typeface="Arial" panose="020B0604020202020204" pitchFamily="34" charset="0"/>
                <a:cs typeface="Arial" panose="020B0604020202020204" pitchFamily="34" charset="0"/>
              </a:rPr>
              <a:t>Official Results:  Prior to printing this document, verify that you do not have to input a Penalty override</a:t>
            </a:r>
          </a:p>
          <a:p>
            <a:pPr eaLnBrk="1" hangingPunct="1">
              <a:lnSpc>
                <a:spcPct val="100000"/>
              </a:lnSpc>
              <a:spcBef>
                <a:spcPts val="1200"/>
              </a:spcBef>
              <a:buFont typeface="Arial" panose="020B0604020202020204" pitchFamily="34" charset="0"/>
              <a:buChar char="•"/>
              <a:defRPr/>
            </a:pPr>
            <a:r>
              <a:rPr lang="en-US" altLang="en-US" sz="2400" dirty="0">
                <a:solidFill>
                  <a:schemeClr val="tx1"/>
                </a:solidFill>
                <a:latin typeface="Arial" panose="020B0604020202020204" pitchFamily="34" charset="0"/>
                <a:cs typeface="Arial" panose="020B0604020202020204" pitchFamily="34" charset="0"/>
              </a:rPr>
              <a:t>Penalty is overridden when </a:t>
            </a:r>
          </a:p>
          <a:p>
            <a:pPr marL="457200" indent="0" eaLnBrk="1" hangingPunct="1">
              <a:lnSpc>
                <a:spcPct val="100000"/>
              </a:lnSpc>
              <a:spcBef>
                <a:spcPts val="1200"/>
              </a:spcBef>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1.) it calculates below the minimum allowed, </a:t>
            </a:r>
          </a:p>
          <a:p>
            <a:pPr marL="457200" indent="0" eaLnBrk="1" hangingPunct="1">
              <a:lnSpc>
                <a:spcPct val="100000"/>
              </a:lnSpc>
              <a:spcBef>
                <a:spcPts val="1200"/>
              </a:spcBef>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2.) when a non-FIS event does not meet minimum </a:t>
            </a:r>
          </a:p>
          <a:p>
            <a:pPr marL="457200" indent="0" eaLnBrk="1" hangingPunct="1">
              <a:lnSpc>
                <a:spcPct val="100000"/>
              </a:lnSpc>
              <a:spcBef>
                <a:spcPts val="0"/>
              </a:spcBef>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     standards or </a:t>
            </a:r>
          </a:p>
          <a:p>
            <a:pPr marL="457200" indent="0" eaLnBrk="1" hangingPunct="1">
              <a:lnSpc>
                <a:spcPct val="100000"/>
              </a:lnSpc>
              <a:spcBef>
                <a:spcPts val="1200"/>
              </a:spcBef>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3.) when a Penalty must be manually calculated</a:t>
            </a:r>
          </a:p>
        </p:txBody>
      </p:sp>
      <p:pic>
        <p:nvPicPr>
          <p:cNvPr id="112644" name="Picture 1">
            <a:extLst>
              <a:ext uri="{FF2B5EF4-FFF2-40B4-BE49-F238E27FC236}">
                <a16:creationId xmlns:a16="http://schemas.microsoft.com/office/drawing/2014/main" id="{2AE4FD6D-3819-45E3-8F55-D11F5CB550B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158751" y="5071465"/>
            <a:ext cx="4024313" cy="1134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3" name="TextBox 2">
            <a:extLst>
              <a:ext uri="{FF2B5EF4-FFF2-40B4-BE49-F238E27FC236}">
                <a16:creationId xmlns:a16="http://schemas.microsoft.com/office/drawing/2014/main" id="{D6CFD261-A982-402F-961D-CC880803F0E9}"/>
              </a:ext>
            </a:extLst>
          </p:cNvPr>
          <p:cNvSpPr txBox="1">
            <a:spLocks noChangeArrowheads="1"/>
          </p:cNvSpPr>
          <p:nvPr/>
        </p:nvSpPr>
        <p:spPr bwMode="auto">
          <a:xfrm>
            <a:off x="4960937" y="5103654"/>
            <a:ext cx="4183063"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spcBef>
                <a:spcPts val="1200"/>
              </a:spcBef>
              <a:defRPr/>
            </a:pPr>
            <a:r>
              <a:rPr lang="en-US" altLang="en-US" b="1"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FIS race with a calculated penalty of 3.00 </a:t>
            </a:r>
          </a:p>
          <a:p>
            <a:pPr>
              <a:spcBef>
                <a:spcPts val="1200"/>
              </a:spcBef>
              <a:defRPr/>
            </a:pPr>
            <a:r>
              <a:rPr lang="en-US" altLang="en-US" b="1"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Minimum Penalty applied and will overwrite calculated Penalty </a:t>
            </a:r>
          </a:p>
          <a:p>
            <a:pPr>
              <a:spcBef>
                <a:spcPts val="0"/>
              </a:spcBef>
              <a:defRPr/>
            </a:pPr>
            <a:r>
              <a:rPr lang="en-US" altLang="en-US" b="1"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(FIS LIST 1</a:t>
            </a:r>
            <a:r>
              <a:rPr lang="en-US" altLang="en-US" b="1" baseline="30000"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ST</a:t>
            </a:r>
            <a:r>
              <a:rPr lang="en-US" altLang="en-US" b="1" dirty="0">
                <a:solidFill>
                  <a:srgbClr val="0070C0"/>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 PAGE)</a:t>
            </a:r>
          </a:p>
        </p:txBody>
      </p:sp>
      <p:cxnSp>
        <p:nvCxnSpPr>
          <p:cNvPr id="3" name="Straight Arrow Connector 2">
            <a:extLst>
              <a:ext uri="{FF2B5EF4-FFF2-40B4-BE49-F238E27FC236}">
                <a16:creationId xmlns:a16="http://schemas.microsoft.com/office/drawing/2014/main" id="{38041F1F-0243-4B8E-A033-94DE3B798C58}"/>
              </a:ext>
            </a:extLst>
          </p:cNvPr>
          <p:cNvCxnSpPr>
            <a:cxnSpLocks/>
          </p:cNvCxnSpPr>
          <p:nvPr/>
        </p:nvCxnSpPr>
        <p:spPr>
          <a:xfrm>
            <a:off x="4267200" y="6096000"/>
            <a:ext cx="693737"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7" name="Content Placeholder 10">
            <a:extLst>
              <a:ext uri="{FF2B5EF4-FFF2-40B4-BE49-F238E27FC236}">
                <a16:creationId xmlns:a16="http://schemas.microsoft.com/office/drawing/2014/main" id="{02FB18F7-1382-4E4B-B4FC-0F3FC396E2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A0D00-A5D9-48E0-B48F-3C4F0CB61690}"/>
              </a:ext>
            </a:extLst>
          </p:cNvPr>
          <p:cNvSpPr>
            <a:spLocks noGrp="1"/>
          </p:cNvSpPr>
          <p:nvPr>
            <p:ph type="title" idx="4294967295"/>
          </p:nvPr>
        </p:nvSpPr>
        <p:spPr>
          <a:xfrm>
            <a:off x="609600" y="304800"/>
            <a:ext cx="7631113" cy="1143000"/>
          </a:xfrm>
        </p:spPr>
        <p:txBody>
          <a:bodyPr>
            <a:normAutofit/>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FIRST-TIME INSTALLATION?</a:t>
            </a:r>
            <a:br>
              <a:rPr lang="en-US" dirty="0">
                <a:solidFill>
                  <a:srgbClr val="003399"/>
                </a:solidFill>
                <a:latin typeface="Arial" panose="020B0604020202020204" pitchFamily="34" charset="0"/>
                <a:cs typeface="Arial" panose="020B0604020202020204" pitchFamily="34" charset="0"/>
              </a:rPr>
            </a:br>
            <a:r>
              <a:rPr lang="en-US"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“YES”</a:t>
            </a:r>
          </a:p>
        </p:txBody>
      </p:sp>
      <p:pic>
        <p:nvPicPr>
          <p:cNvPr id="4" name="Picture 3">
            <a:extLst>
              <a:ext uri="{FF2B5EF4-FFF2-40B4-BE49-F238E27FC236}">
                <a16:creationId xmlns:a16="http://schemas.microsoft.com/office/drawing/2014/main" id="{5403147A-33FA-45BB-8877-F4536C2C8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931670"/>
            <a:ext cx="6027420" cy="2994660"/>
          </a:xfrm>
          <a:prstGeom prst="rect">
            <a:avLst/>
          </a:prstGeom>
        </p:spPr>
      </p:pic>
      <p:sp>
        <p:nvSpPr>
          <p:cNvPr id="5" name="Up Arrow 4">
            <a:extLst>
              <a:ext uri="{FF2B5EF4-FFF2-40B4-BE49-F238E27FC236}">
                <a16:creationId xmlns:a16="http://schemas.microsoft.com/office/drawing/2014/main" id="{8E238800-7FEC-4FB3-82BB-ACFB9A5315DA}"/>
              </a:ext>
            </a:extLst>
          </p:cNvPr>
          <p:cNvSpPr/>
          <p:nvPr/>
        </p:nvSpPr>
        <p:spPr>
          <a:xfrm>
            <a:off x="5181600" y="4572000"/>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9E628B86-062A-487C-9E54-88C51196EE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0B21AE90-E8FC-4286-B381-A42007CDC85C}"/>
              </a:ext>
            </a:extLst>
          </p:cNvPr>
          <p:cNvSpPr>
            <a:spLocks noGrp="1"/>
          </p:cNvSpPr>
          <p:nvPr>
            <p:ph type="title" idx="4294967295"/>
          </p:nvPr>
        </p:nvSpPr>
        <p:spPr>
          <a:xfrm>
            <a:off x="446088" y="152400"/>
            <a:ext cx="7337425" cy="990600"/>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an “applied Penalty”?</a:t>
            </a:r>
          </a:p>
        </p:txBody>
      </p:sp>
      <p:sp>
        <p:nvSpPr>
          <p:cNvPr id="102403" name="Content Placeholder 2">
            <a:extLst>
              <a:ext uri="{FF2B5EF4-FFF2-40B4-BE49-F238E27FC236}">
                <a16:creationId xmlns:a16="http://schemas.microsoft.com/office/drawing/2014/main" id="{EE8D75B7-AF52-4B37-B8CD-5D2E77F3A82B}"/>
              </a:ext>
            </a:extLst>
          </p:cNvPr>
          <p:cNvSpPr>
            <a:spLocks noGrp="1"/>
          </p:cNvSpPr>
          <p:nvPr>
            <p:ph idx="4294967295"/>
          </p:nvPr>
        </p:nvSpPr>
        <p:spPr>
          <a:xfrm>
            <a:off x="533400" y="1295400"/>
            <a:ext cx="8229600" cy="4708525"/>
          </a:xfrm>
        </p:spPr>
        <p:txBody>
          <a:bodyPr rtlCol="0">
            <a:normAutofit fontScale="77500" lnSpcReduction="20000"/>
          </a:bodyPr>
          <a:lstStyle/>
          <a:p>
            <a:pPr marL="0" indent="0" eaLnBrk="1" hangingPunct="1">
              <a:lnSpc>
                <a:spcPct val="120000"/>
              </a:lnSpc>
              <a:spcBef>
                <a:spcPts val="1200"/>
              </a:spcBef>
              <a:buFont typeface="Arial" charset="0"/>
              <a:buNone/>
              <a:defRPr/>
            </a:pPr>
            <a:r>
              <a:rPr lang="en-US" altLang="en-US" dirty="0">
                <a:solidFill>
                  <a:schemeClr val="tx1"/>
                </a:solidFill>
                <a:latin typeface="Arial" panose="020B0604020202020204" pitchFamily="34" charset="0"/>
                <a:cs typeface="Arial" panose="020B0604020202020204" pitchFamily="34" charset="0"/>
              </a:rPr>
              <a:t>The Penalty for “scored events” is calculated by the software and is based on known criteria: event Factor, competitors’ seed points, competitors’ times, etc.</a:t>
            </a:r>
          </a:p>
          <a:p>
            <a:pPr marL="0" indent="0" eaLnBrk="1" hangingPunct="1">
              <a:lnSpc>
                <a:spcPct val="120000"/>
              </a:lnSpc>
              <a:spcBef>
                <a:spcPts val="1200"/>
              </a:spcBef>
              <a:buNone/>
              <a:defRPr/>
            </a:pPr>
            <a:r>
              <a:rPr lang="en-US" altLang="en-US" dirty="0">
                <a:solidFill>
                  <a:schemeClr val="tx1"/>
                </a:solidFill>
                <a:latin typeface="Arial" panose="020B0604020202020204" pitchFamily="34" charset="0"/>
                <a:cs typeface="Arial" panose="020B0604020202020204" pitchFamily="34" charset="0"/>
              </a:rPr>
              <a:t>For some events, a minimum Penalty must be applied:  </a:t>
            </a:r>
          </a:p>
          <a:p>
            <a:pPr eaLnBrk="1" hangingPunct="1">
              <a:lnSpc>
                <a:spcPct val="120000"/>
              </a:lnSpc>
              <a:spcBef>
                <a:spcPts val="1200"/>
              </a:spcBef>
              <a:buFont typeface="Wingdings" panose="05000000000000000000" pitchFamily="2" charset="2"/>
              <a:buChar char="v"/>
              <a:defRPr/>
            </a:pPr>
            <a:r>
              <a:rPr lang="en-US" altLang="en-US" u="sng" dirty="0">
                <a:solidFill>
                  <a:schemeClr val="tx1"/>
                </a:solidFill>
                <a:latin typeface="Arial" panose="020B0604020202020204" pitchFamily="34" charset="0"/>
                <a:cs typeface="Arial" panose="020B0604020202020204" pitchFamily="34" charset="0"/>
              </a:rPr>
              <a:t>non-FIS</a:t>
            </a:r>
            <a:r>
              <a:rPr lang="en-US" altLang="en-US" dirty="0">
                <a:solidFill>
                  <a:schemeClr val="tx1"/>
                </a:solidFill>
                <a:latin typeface="Arial" panose="020B0604020202020204" pitchFamily="34" charset="0"/>
                <a:cs typeface="Arial" panose="020B0604020202020204" pitchFamily="34" charset="0"/>
              </a:rPr>
              <a:t> races that do not meet minimum technical standards, </a:t>
            </a:r>
          </a:p>
          <a:p>
            <a:pPr eaLnBrk="1" hangingPunct="1">
              <a:lnSpc>
                <a:spcPct val="120000"/>
              </a:lnSpc>
              <a:spcBef>
                <a:spcPts val="1200"/>
              </a:spcBef>
              <a:buFont typeface="Wingdings" panose="05000000000000000000" pitchFamily="2" charset="2"/>
              <a:buChar char="v"/>
              <a:defRPr/>
            </a:pPr>
            <a:r>
              <a:rPr lang="en-US" altLang="en-US" dirty="0">
                <a:solidFill>
                  <a:schemeClr val="tx1"/>
                </a:solidFill>
                <a:latin typeface="Arial" panose="020B0604020202020204" pitchFamily="34" charset="0"/>
                <a:cs typeface="Arial" panose="020B0604020202020204" pitchFamily="34" charset="0"/>
              </a:rPr>
              <a:t>Penalties that calculate below accepted minimums, </a:t>
            </a:r>
          </a:p>
          <a:p>
            <a:pPr eaLnBrk="1" hangingPunct="1">
              <a:lnSpc>
                <a:spcPct val="120000"/>
              </a:lnSpc>
              <a:spcBef>
                <a:spcPts val="1200"/>
              </a:spcBef>
              <a:buFont typeface="Wingdings" panose="05000000000000000000" pitchFamily="2" charset="2"/>
              <a:buChar char="v"/>
              <a:defRPr/>
            </a:pPr>
            <a:r>
              <a:rPr lang="en-US" altLang="en-US" dirty="0">
                <a:solidFill>
                  <a:schemeClr val="tx1"/>
                </a:solidFill>
                <a:latin typeface="Arial" panose="020B0604020202020204" pitchFamily="34" charset="0"/>
                <a:cs typeface="Arial" panose="020B0604020202020204" pitchFamily="34" charset="0"/>
              </a:rPr>
              <a:t>Penalties that must be manually calculated.</a:t>
            </a:r>
          </a:p>
          <a:p>
            <a:pPr marL="0" indent="0" eaLnBrk="1" hangingPunct="1">
              <a:lnSpc>
                <a:spcPct val="120000"/>
              </a:lnSpc>
              <a:spcBef>
                <a:spcPts val="1200"/>
              </a:spcBef>
              <a:buFont typeface="Arial" charset="0"/>
              <a:buNone/>
              <a:defRPr/>
            </a:pPr>
            <a:r>
              <a:rPr lang="en-US" altLang="en-US" dirty="0">
                <a:solidFill>
                  <a:schemeClr val="tx1"/>
                </a:solidFill>
                <a:latin typeface="Arial" panose="020B0604020202020204" pitchFamily="34" charset="0"/>
                <a:cs typeface="Arial" panose="020B0604020202020204" pitchFamily="34" charset="0"/>
              </a:rPr>
              <a:t>For these few instances, keying in an “applied Penalty” </a:t>
            </a:r>
            <a:r>
              <a:rPr lang="en-US" altLang="en-US" u="sng" dirty="0">
                <a:solidFill>
                  <a:schemeClr val="tx1"/>
                </a:solidFill>
                <a:latin typeface="Arial" panose="020B0604020202020204" pitchFamily="34" charset="0"/>
                <a:cs typeface="Arial" panose="020B0604020202020204" pitchFamily="34" charset="0"/>
              </a:rPr>
              <a:t>overrides</a:t>
            </a:r>
            <a:r>
              <a:rPr lang="en-US" altLang="en-US" dirty="0">
                <a:solidFill>
                  <a:schemeClr val="tx1"/>
                </a:solidFill>
                <a:latin typeface="Arial" panose="020B0604020202020204" pitchFamily="34" charset="0"/>
                <a:cs typeface="Arial" panose="020B0604020202020204" pitchFamily="34" charset="0"/>
              </a:rPr>
              <a:t> the computer’s calculation. </a:t>
            </a:r>
          </a:p>
          <a:p>
            <a:pPr marL="0" indent="0" eaLnBrk="1" hangingPunct="1">
              <a:lnSpc>
                <a:spcPct val="120000"/>
              </a:lnSpc>
              <a:spcBef>
                <a:spcPts val="1200"/>
              </a:spcBef>
              <a:buFont typeface="Arial" charset="0"/>
              <a:buNone/>
              <a:defRPr/>
            </a:pPr>
            <a:r>
              <a:rPr lang="en-US" altLang="en-US" dirty="0">
                <a:solidFill>
                  <a:schemeClr val="tx1"/>
                </a:solidFill>
                <a:latin typeface="Arial" panose="020B0604020202020204" pitchFamily="34" charset="0"/>
                <a:cs typeface="Arial" panose="020B0604020202020204" pitchFamily="34" charset="0"/>
              </a:rPr>
              <a:t>If an override </a:t>
            </a:r>
            <a:r>
              <a:rPr lang="en-US" altLang="en-US" u="sng" dirty="0">
                <a:solidFill>
                  <a:schemeClr val="tx1"/>
                </a:solidFill>
                <a:latin typeface="Arial" panose="020B0604020202020204" pitchFamily="34" charset="0"/>
                <a:cs typeface="Arial" panose="020B0604020202020204" pitchFamily="34" charset="0"/>
              </a:rPr>
              <a:t>is not</a:t>
            </a:r>
            <a:r>
              <a:rPr lang="en-US" altLang="en-US" dirty="0">
                <a:solidFill>
                  <a:schemeClr val="tx1"/>
                </a:solidFill>
                <a:latin typeface="Arial" panose="020B0604020202020204" pitchFamily="34" charset="0"/>
                <a:cs typeface="Arial" panose="020B0604020202020204" pitchFamily="34" charset="0"/>
              </a:rPr>
              <a:t> required, </a:t>
            </a:r>
            <a:r>
              <a:rPr lang="en-US" altLang="en-US" u="sng" dirty="0">
                <a:solidFill>
                  <a:schemeClr val="tx1"/>
                </a:solidFill>
                <a:latin typeface="Arial" panose="020B0604020202020204" pitchFamily="34" charset="0"/>
                <a:cs typeface="Arial" panose="020B0604020202020204" pitchFamily="34" charset="0"/>
              </a:rPr>
              <a:t>do not </a:t>
            </a:r>
            <a:r>
              <a:rPr lang="en-US" altLang="en-US" dirty="0">
                <a:solidFill>
                  <a:schemeClr val="tx1"/>
                </a:solidFill>
                <a:latin typeface="Arial" panose="020B0604020202020204" pitchFamily="34" charset="0"/>
                <a:cs typeface="Arial" panose="020B0604020202020204" pitchFamily="34" charset="0"/>
              </a:rPr>
              <a:t>enter data at this location on the Header page.</a:t>
            </a:r>
          </a:p>
          <a:p>
            <a:pPr marL="0" indent="0" eaLnBrk="1" hangingPunct="1">
              <a:lnSpc>
                <a:spcPct val="120000"/>
              </a:lnSpc>
              <a:spcBef>
                <a:spcPts val="600"/>
              </a:spcBef>
              <a:buFont typeface="Arial" charset="0"/>
              <a:buNone/>
              <a:defRPr/>
            </a:pPr>
            <a:endParaRPr lang="en-US" altLang="en-US" dirty="0">
              <a:latin typeface="Arial" charset="0"/>
              <a:cs typeface="Arial" charset="0"/>
            </a:endParaRPr>
          </a:p>
          <a:p>
            <a:pPr marL="0" indent="0" eaLnBrk="1" hangingPunct="1">
              <a:buFont typeface="Arial" charset="0"/>
              <a:buNone/>
              <a:defRPr/>
            </a:pPr>
            <a:endParaRPr lang="en-US" altLang="en-US" dirty="0">
              <a:latin typeface="Arial" charset="0"/>
              <a:cs typeface="Arial" charset="0"/>
            </a:endParaRPr>
          </a:p>
        </p:txBody>
      </p:sp>
      <p:pic>
        <p:nvPicPr>
          <p:cNvPr id="4" name="Content Placeholder 10">
            <a:extLst>
              <a:ext uri="{FF2B5EF4-FFF2-40B4-BE49-F238E27FC236}">
                <a16:creationId xmlns:a16="http://schemas.microsoft.com/office/drawing/2014/main" id="{F367DBC8-C97B-47C0-93E5-0E73E03F0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58C6B43C-26D0-4B4D-9C40-562F60BE56AD}"/>
              </a:ext>
            </a:extLst>
          </p:cNvPr>
          <p:cNvSpPr>
            <a:spLocks noGrp="1"/>
          </p:cNvSpPr>
          <p:nvPr>
            <p:ph type="title" idx="4294967295"/>
          </p:nvPr>
        </p:nvSpPr>
        <p:spPr>
          <a:xfrm>
            <a:off x="685800" y="152400"/>
            <a:ext cx="7339013" cy="1239838"/>
          </a:xfrm>
        </p:spPr>
        <p:txBody>
          <a:bodyPr>
            <a:no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 &amp; PENALTY: </a:t>
            </a:r>
            <a:b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1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accuracy prior to transmission of XML file</a:t>
            </a:r>
          </a:p>
        </p:txBody>
      </p:sp>
      <p:sp>
        <p:nvSpPr>
          <p:cNvPr id="3" name="Content Placeholder 2">
            <a:extLst>
              <a:ext uri="{FF2B5EF4-FFF2-40B4-BE49-F238E27FC236}">
                <a16:creationId xmlns:a16="http://schemas.microsoft.com/office/drawing/2014/main" id="{2D500F5D-D1B5-4E17-938B-D29B90E4B9DC}"/>
              </a:ext>
            </a:extLst>
          </p:cNvPr>
          <p:cNvSpPr>
            <a:spLocks noGrp="1"/>
          </p:cNvSpPr>
          <p:nvPr>
            <p:ph idx="4294967295"/>
          </p:nvPr>
        </p:nvSpPr>
        <p:spPr>
          <a:xfrm>
            <a:off x="457200" y="1676400"/>
            <a:ext cx="8229600" cy="4525963"/>
          </a:xfrm>
        </p:spPr>
        <p:txBody>
          <a:bodyPr rtlCol="0">
            <a:normAutofit fontScale="77500" lnSpcReduction="20000"/>
          </a:bodyPr>
          <a:lstStyle/>
          <a:p>
            <a:pPr eaLnBrk="1" fontAlgn="auto" hangingPunct="1">
              <a:lnSpc>
                <a:spcPct val="110000"/>
              </a:lnSpc>
              <a:spcAft>
                <a:spcPts val="0"/>
              </a:spcAft>
              <a:buFont typeface="Arial"/>
              <a:buChar char="•"/>
              <a:defRPr/>
            </a:pPr>
            <a:r>
              <a:rPr lang="en-US" b="1" dirty="0">
                <a:solidFill>
                  <a:srgbClr val="002060"/>
                </a:solidFill>
                <a:latin typeface="Arial" panose="020B0604020202020204" pitchFamily="34" charset="0"/>
                <a:cs typeface="Arial" panose="020B0604020202020204" pitchFamily="34" charset="0"/>
              </a:rPr>
              <a:t>Print results by class (for awards)</a:t>
            </a:r>
          </a:p>
          <a:p>
            <a:pPr eaLnBrk="1" fontAlgn="auto" hangingPunct="1">
              <a:lnSpc>
                <a:spcPct val="110000"/>
              </a:lnSpc>
              <a:spcAft>
                <a:spcPts val="0"/>
              </a:spcAft>
              <a:buFont typeface="Arial"/>
              <a:buChar char="•"/>
              <a:defRPr/>
            </a:pPr>
            <a:r>
              <a:rPr lang="en-US" b="1" dirty="0">
                <a:solidFill>
                  <a:srgbClr val="002060"/>
                </a:solidFill>
                <a:latin typeface="Arial" panose="020B0604020202020204" pitchFamily="34" charset="0"/>
                <a:cs typeface="Arial" panose="020B0604020202020204" pitchFamily="34" charset="0"/>
              </a:rPr>
              <a:t>Prior to printing signature copy, verify all data: header, race code/codex, date, etc.</a:t>
            </a:r>
          </a:p>
          <a:p>
            <a:pPr eaLnBrk="1" fontAlgn="auto" hangingPunct="1">
              <a:lnSpc>
                <a:spcPct val="110000"/>
              </a:lnSpc>
              <a:spcAft>
                <a:spcPts val="0"/>
              </a:spcAft>
              <a:buFont typeface="Arial"/>
              <a:buChar char="•"/>
              <a:defRPr/>
            </a:pPr>
            <a:r>
              <a:rPr lang="en-US" b="1" dirty="0">
                <a:solidFill>
                  <a:srgbClr val="002060"/>
                </a:solidFill>
                <a:latin typeface="Arial" panose="020B0604020202020204" pitchFamily="34" charset="0"/>
                <a:cs typeface="Arial" panose="020B0604020202020204" pitchFamily="34" charset="0"/>
              </a:rPr>
              <a:t>Verify accuracy of Penalty (if required)</a:t>
            </a:r>
          </a:p>
          <a:p>
            <a:pPr eaLnBrk="1" fontAlgn="auto" hangingPunct="1">
              <a:lnSpc>
                <a:spcPct val="110000"/>
              </a:lnSpc>
              <a:spcAft>
                <a:spcPts val="0"/>
              </a:spcAft>
              <a:buFont typeface="Arial"/>
              <a:buChar char="•"/>
              <a:defRPr/>
            </a:pPr>
            <a:r>
              <a:rPr lang="en-US" b="1" dirty="0">
                <a:solidFill>
                  <a:srgbClr val="002060"/>
                </a:solidFill>
                <a:latin typeface="Arial" panose="020B0604020202020204" pitchFamily="34" charset="0"/>
                <a:cs typeface="Arial" panose="020B0604020202020204" pitchFamily="34" charset="0"/>
              </a:rPr>
              <a:t>Select and print Official Results in format required by level of event</a:t>
            </a:r>
          </a:p>
          <a:p>
            <a:pPr marL="0" indent="0" eaLnBrk="1" fontAlgn="auto" hangingPunct="1">
              <a:lnSpc>
                <a:spcPct val="110000"/>
              </a:lnSpc>
              <a:spcAft>
                <a:spcPts val="0"/>
              </a:spcAft>
              <a:buFont typeface="Arial" charset="0"/>
              <a:buNone/>
              <a:defRPr/>
            </a:pPr>
            <a:endParaRPr lang="en-US" b="1" i="1" dirty="0">
              <a:solidFill>
                <a:srgbClr val="0000FF"/>
              </a:solidFill>
              <a:latin typeface="Arial" panose="020B0604020202020204" pitchFamily="34" charset="0"/>
              <a:cs typeface="Arial" panose="020B0604020202020204" pitchFamily="34" charset="0"/>
            </a:endParaRPr>
          </a:p>
          <a:p>
            <a:pPr marL="0" indent="0" eaLnBrk="1" fontAlgn="auto" hangingPunct="1">
              <a:lnSpc>
                <a:spcPct val="110000"/>
              </a:lnSpc>
              <a:spcAft>
                <a:spcPts val="0"/>
              </a:spcAft>
              <a:buFont typeface="Arial" charset="0"/>
              <a:buNone/>
              <a:defRPr/>
            </a:pPr>
            <a:r>
              <a:rPr lang="en-US" i="1" dirty="0">
                <a:solidFill>
                  <a:srgbClr val="003399"/>
                </a:solidFill>
                <a:latin typeface="Arial" panose="020B0604020202020204" pitchFamily="34" charset="0"/>
                <a:cs typeface="Arial" panose="020B0604020202020204" pitchFamily="34" charset="0"/>
              </a:rPr>
              <a:t>If all result formats are not visible, you can slowly pull the option box to enable display.  If this does not fix the problem,  DPI (dots per inch) adjustment may be required (Control Panel/Display)</a:t>
            </a:r>
          </a:p>
        </p:txBody>
      </p:sp>
      <p:pic>
        <p:nvPicPr>
          <p:cNvPr id="4" name="Content Placeholder 10">
            <a:extLst>
              <a:ext uri="{FF2B5EF4-FFF2-40B4-BE49-F238E27FC236}">
                <a16:creationId xmlns:a16="http://schemas.microsoft.com/office/drawing/2014/main" id="{6667FBEC-682E-4468-9AA3-84F20052FE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3">
            <a:extLst>
              <a:ext uri="{FF2B5EF4-FFF2-40B4-BE49-F238E27FC236}">
                <a16:creationId xmlns:a16="http://schemas.microsoft.com/office/drawing/2014/main" id="{E9C49124-2E57-4974-BC47-618E4C0A403F}"/>
              </a:ext>
            </a:extLst>
          </p:cNvPr>
          <p:cNvSpPr>
            <a:spLocks noGrp="1"/>
          </p:cNvSpPr>
          <p:nvPr>
            <p:ph type="title" idx="4294967295"/>
          </p:nvPr>
        </p:nvSpPr>
        <p:spPr>
          <a:xfrm>
            <a:off x="533400" y="49213"/>
            <a:ext cx="8229600" cy="715962"/>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 OPTIONS – ORIGINAL FORMAT  </a:t>
            </a:r>
          </a:p>
        </p:txBody>
      </p:sp>
      <p:sp>
        <p:nvSpPr>
          <p:cNvPr id="115715" name="TextBox 9">
            <a:extLst>
              <a:ext uri="{FF2B5EF4-FFF2-40B4-BE49-F238E27FC236}">
                <a16:creationId xmlns:a16="http://schemas.microsoft.com/office/drawing/2014/main" id="{A1E6B962-DCAB-42B9-94F2-69C646C73DCB}"/>
              </a:ext>
            </a:extLst>
          </p:cNvPr>
          <p:cNvSpPr txBox="1">
            <a:spLocks noChangeArrowheads="1"/>
          </p:cNvSpPr>
          <p:nvPr/>
        </p:nvSpPr>
        <p:spPr bwMode="auto">
          <a:xfrm>
            <a:off x="360363" y="757238"/>
            <a:ext cx="388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b="1" u="sng" dirty="0">
                <a:solidFill>
                  <a:srgbClr val="003399"/>
                </a:solidFill>
                <a:latin typeface="Arial" panose="020B0604020202020204" pitchFamily="34" charset="0"/>
                <a:cs typeface="Arial" panose="020B0604020202020204" pitchFamily="34" charset="0"/>
              </a:rPr>
              <a:t>NON-FIS</a:t>
            </a:r>
            <a:r>
              <a:rPr lang="en-US" altLang="en-US" dirty="0">
                <a:solidFill>
                  <a:srgbClr val="003399"/>
                </a:solidFill>
                <a:latin typeface="Arial" panose="020B0604020202020204" pitchFamily="34" charset="0"/>
                <a:cs typeface="Arial" panose="020B0604020202020204" pitchFamily="34" charset="0"/>
              </a:rPr>
              <a:t> EVENT</a:t>
            </a:r>
          </a:p>
        </p:txBody>
      </p:sp>
      <p:sp>
        <p:nvSpPr>
          <p:cNvPr id="115716" name="TextBox 10">
            <a:extLst>
              <a:ext uri="{FF2B5EF4-FFF2-40B4-BE49-F238E27FC236}">
                <a16:creationId xmlns:a16="http://schemas.microsoft.com/office/drawing/2014/main" id="{BAA595FF-3BD9-4847-8D8E-BE158E01B4ED}"/>
              </a:ext>
            </a:extLst>
          </p:cNvPr>
          <p:cNvSpPr txBox="1">
            <a:spLocks noChangeArrowheads="1"/>
          </p:cNvSpPr>
          <p:nvPr/>
        </p:nvSpPr>
        <p:spPr bwMode="auto">
          <a:xfrm>
            <a:off x="4387850" y="696913"/>
            <a:ext cx="3810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b="1" u="sng" dirty="0">
                <a:solidFill>
                  <a:srgbClr val="003399"/>
                </a:solidFill>
                <a:latin typeface="Arial" panose="020B0604020202020204" pitchFamily="34" charset="0"/>
                <a:cs typeface="Arial" panose="020B0604020202020204" pitchFamily="34" charset="0"/>
              </a:rPr>
              <a:t>FIS</a:t>
            </a:r>
            <a:r>
              <a:rPr lang="en-US" altLang="en-US" b="1" dirty="0">
                <a:solidFill>
                  <a:srgbClr val="003399"/>
                </a:solidFill>
                <a:latin typeface="Arial" panose="020B0604020202020204" pitchFamily="34" charset="0"/>
                <a:cs typeface="Arial" panose="020B0604020202020204" pitchFamily="34" charset="0"/>
              </a:rPr>
              <a:t> EVENT</a:t>
            </a:r>
          </a:p>
        </p:txBody>
      </p:sp>
      <p:sp>
        <p:nvSpPr>
          <p:cNvPr id="12" name="TextBox 11">
            <a:extLst>
              <a:ext uri="{FF2B5EF4-FFF2-40B4-BE49-F238E27FC236}">
                <a16:creationId xmlns:a16="http://schemas.microsoft.com/office/drawing/2014/main" id="{4C911CFA-D8D9-4FF1-B10A-5D0875E61C4C}"/>
              </a:ext>
            </a:extLst>
          </p:cNvPr>
          <p:cNvSpPr txBox="1"/>
          <p:nvPr/>
        </p:nvSpPr>
        <p:spPr>
          <a:xfrm>
            <a:off x="76200" y="4491038"/>
            <a:ext cx="8915400" cy="1570037"/>
          </a:xfrm>
          <a:prstGeom prst="rect">
            <a:avLst/>
          </a:prstGeom>
          <a:noFill/>
        </p:spPr>
        <p:txBody>
          <a:bodyPr>
            <a:spAutoFit/>
          </a:bodyPr>
          <a:lstStyle/>
          <a:p>
            <a:pPr eaLnBrk="1" fontAlgn="auto" hangingPunct="1">
              <a:spcBef>
                <a:spcPts val="0"/>
              </a:spcBef>
              <a:spcAft>
                <a:spcPts val="0"/>
              </a:spcAft>
              <a:defRPr/>
            </a:pPr>
            <a:r>
              <a:rPr lang="en-US" sz="1600" dirty="0">
                <a:latin typeface="Arial" panose="020B0604020202020204" pitchFamily="34" charset="0"/>
                <a:cs typeface="Arial" panose="020B0604020202020204" pitchFamily="34" charset="0"/>
              </a:rPr>
              <a:t>Bib numbers for NPS, DNS, DNF, DSQ competitors noted on Report by the Referee </a:t>
            </a:r>
            <a:r>
              <a:rPr lang="en-US" sz="1600" u="sng" dirty="0">
                <a:latin typeface="Arial" panose="020B0604020202020204" pitchFamily="34" charset="0"/>
                <a:cs typeface="Arial" panose="020B0604020202020204" pitchFamily="34" charset="0"/>
              </a:rPr>
              <a:t>must</a:t>
            </a:r>
            <a:r>
              <a:rPr lang="en-US" sz="1600" dirty="0">
                <a:latin typeface="Arial" panose="020B0604020202020204" pitchFamily="34" charset="0"/>
                <a:cs typeface="Arial" panose="020B0604020202020204" pitchFamily="34" charset="0"/>
              </a:rPr>
              <a:t> agree with the race results (paper or XML).  Please print results as follows:</a:t>
            </a:r>
          </a:p>
          <a:p>
            <a:pPr marL="285750" indent="-285750" eaLnBrk="1" fontAlgn="auto" hangingPunct="1">
              <a:spcBef>
                <a:spcPts val="0"/>
              </a:spcBef>
              <a:spcAft>
                <a:spcPts val="0"/>
              </a:spcAft>
              <a:buFont typeface="Arial" pitchFamily="34" charset="0"/>
              <a:buChar char="•"/>
              <a:defRPr/>
            </a:pPr>
            <a:r>
              <a:rPr lang="en-US" sz="1600" dirty="0">
                <a:latin typeface="Arial" panose="020B0604020202020204" pitchFamily="34" charset="0"/>
                <a:cs typeface="Arial" panose="020B0604020202020204" pitchFamily="34" charset="0"/>
              </a:rPr>
              <a:t>Select print option: </a:t>
            </a:r>
            <a:r>
              <a:rPr lang="en-US" sz="1600" i="1" dirty="0">
                <a:solidFill>
                  <a:srgbClr val="003399"/>
                </a:solidFill>
                <a:latin typeface="Arial" panose="020B0604020202020204" pitchFamily="34" charset="0"/>
                <a:cs typeface="Arial" panose="020B0604020202020204" pitchFamily="34" charset="0"/>
              </a:rPr>
              <a:t>“</a:t>
            </a:r>
            <a:r>
              <a:rPr lang="en-US" sz="1600" i="1" u="sng" dirty="0">
                <a:solidFill>
                  <a:srgbClr val="003399"/>
                </a:solidFill>
                <a:latin typeface="Arial" panose="020B0604020202020204" pitchFamily="34" charset="0"/>
                <a:cs typeface="Arial" panose="020B0604020202020204" pitchFamily="34" charset="0"/>
              </a:rPr>
              <a:t>Start number on results</a:t>
            </a:r>
            <a:r>
              <a:rPr lang="en-US" sz="1600" i="1" dirty="0">
                <a:solidFill>
                  <a:srgbClr val="003399"/>
                </a:solidFill>
                <a:latin typeface="Arial" panose="020B0604020202020204" pitchFamily="34" charset="0"/>
                <a:cs typeface="Arial" panose="020B0604020202020204" pitchFamily="34" charset="0"/>
              </a:rPr>
              <a:t>” </a:t>
            </a:r>
            <a:r>
              <a:rPr lang="en-US" sz="1600" i="1" dirty="0">
                <a:latin typeface="Arial" panose="020B0604020202020204" pitchFamily="34" charset="0"/>
                <a:cs typeface="Arial" panose="020B0604020202020204" pitchFamily="34" charset="0"/>
              </a:rPr>
              <a:t>if first-run start numbers agree with actual bib numbers.</a:t>
            </a:r>
          </a:p>
          <a:p>
            <a:pPr marL="285750" indent="-285750" eaLnBrk="1" fontAlgn="auto" hangingPunct="1">
              <a:spcBef>
                <a:spcPts val="0"/>
              </a:spcBef>
              <a:spcAft>
                <a:spcPts val="0"/>
              </a:spcAft>
              <a:buFont typeface="Arial" pitchFamily="34" charset="0"/>
              <a:buChar char="•"/>
              <a:defRPr/>
            </a:pPr>
            <a:r>
              <a:rPr lang="en-US" sz="1600" dirty="0">
                <a:latin typeface="Arial" panose="020B0604020202020204" pitchFamily="34" charset="0"/>
                <a:cs typeface="Arial" panose="020B0604020202020204" pitchFamily="34" charset="0"/>
              </a:rPr>
              <a:t>Select print option: </a:t>
            </a:r>
            <a:r>
              <a:rPr lang="en-US" sz="1600" i="1" dirty="0">
                <a:solidFill>
                  <a:srgbClr val="003399"/>
                </a:solidFill>
                <a:latin typeface="Arial" panose="020B0604020202020204" pitchFamily="34" charset="0"/>
                <a:cs typeface="Arial" panose="020B0604020202020204" pitchFamily="34" charset="0"/>
              </a:rPr>
              <a:t>“</a:t>
            </a:r>
            <a:r>
              <a:rPr lang="en-US" sz="1600" i="1" u="sng" dirty="0">
                <a:solidFill>
                  <a:srgbClr val="003399"/>
                </a:solidFill>
                <a:latin typeface="Arial" panose="020B0604020202020204" pitchFamily="34" charset="0"/>
                <a:cs typeface="Arial" panose="020B0604020202020204" pitchFamily="34" charset="0"/>
              </a:rPr>
              <a:t>Bib number on results</a:t>
            </a:r>
            <a:r>
              <a:rPr lang="en-US" sz="1600" i="1" dirty="0">
                <a:solidFill>
                  <a:srgbClr val="003399"/>
                </a:solidFill>
                <a:latin typeface="Arial" panose="020B0604020202020204" pitchFamily="34" charset="0"/>
                <a:cs typeface="Arial" panose="020B0604020202020204" pitchFamily="34" charset="0"/>
              </a:rPr>
              <a:t>” i</a:t>
            </a:r>
            <a:r>
              <a:rPr lang="en-US" sz="1600" i="1" dirty="0">
                <a:latin typeface="Arial" panose="020B0604020202020204" pitchFamily="34" charset="0"/>
                <a:cs typeface="Arial" panose="020B0604020202020204" pitchFamily="34" charset="0"/>
              </a:rPr>
              <a:t>f you </a:t>
            </a:r>
            <a:r>
              <a:rPr lang="en-US" sz="1600" i="1" u="sng" dirty="0">
                <a:latin typeface="Arial" panose="020B0604020202020204" pitchFamily="34" charset="0"/>
                <a:cs typeface="Arial" panose="020B0604020202020204" pitchFamily="34" charset="0"/>
              </a:rPr>
              <a:t>do not</a:t>
            </a:r>
            <a:r>
              <a:rPr lang="en-US" sz="1600" i="1" dirty="0">
                <a:latin typeface="Arial" panose="020B0604020202020204" pitchFamily="34" charset="0"/>
                <a:cs typeface="Arial" panose="020B0604020202020204" pitchFamily="34" charset="0"/>
              </a:rPr>
              <a:t> have a complete set of bibs or if you have inserted a bib number out of running order.  </a:t>
            </a:r>
          </a:p>
        </p:txBody>
      </p:sp>
      <p:pic>
        <p:nvPicPr>
          <p:cNvPr id="115718" name="Picture 2" descr="Screen Clipping">
            <a:extLst>
              <a:ext uri="{FF2B5EF4-FFF2-40B4-BE49-F238E27FC236}">
                <a16:creationId xmlns:a16="http://schemas.microsoft.com/office/drawing/2014/main" id="{75155593-1E06-4743-A315-7A81926E1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775" y="1338263"/>
            <a:ext cx="2111375"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4" descr="Screen Clipping">
            <a:extLst>
              <a:ext uri="{FF2B5EF4-FFF2-40B4-BE49-F238E27FC236}">
                <a16:creationId xmlns:a16="http://schemas.microsoft.com/office/drawing/2014/main" id="{9C830CF2-84F5-4AC7-B3E2-E737CE0DC7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185863"/>
            <a:ext cx="2119313"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10">
            <a:extLst>
              <a:ext uri="{FF2B5EF4-FFF2-40B4-BE49-F238E27FC236}">
                <a16:creationId xmlns:a16="http://schemas.microsoft.com/office/drawing/2014/main" id="{5C0E19B2-83CC-4822-B284-F688F477C2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A524B3-0758-4DCF-9208-CB486F9F7204}"/>
              </a:ext>
            </a:extLst>
          </p:cNvPr>
          <p:cNvSpPr/>
          <p:nvPr/>
        </p:nvSpPr>
        <p:spPr>
          <a:xfrm>
            <a:off x="685800" y="304800"/>
            <a:ext cx="8329613" cy="584200"/>
          </a:xfrm>
          <a:prstGeom prst="rect">
            <a:avLst/>
          </a:prstGeom>
        </p:spPr>
        <p:txBody>
          <a:bodyPr wrap="none">
            <a:spAutoFit/>
          </a:bodyPr>
          <a:lstStyle/>
          <a:p>
            <a:pPr>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 OPTIONS – GRAPHICS FORMAT </a:t>
            </a:r>
            <a:endParaRPr lang="en-US" sz="3200" dirty="0"/>
          </a:p>
        </p:txBody>
      </p:sp>
      <p:pic>
        <p:nvPicPr>
          <p:cNvPr id="116739" name="Picture 5" descr="Screen Clipping">
            <a:extLst>
              <a:ext uri="{FF2B5EF4-FFF2-40B4-BE49-F238E27FC236}">
                <a16:creationId xmlns:a16="http://schemas.microsoft.com/office/drawing/2014/main" id="{3DDA0FC1-8B0A-4BE5-ACE8-0BAB605CD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43000"/>
            <a:ext cx="4830763"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Box 6">
            <a:extLst>
              <a:ext uri="{FF2B5EF4-FFF2-40B4-BE49-F238E27FC236}">
                <a16:creationId xmlns:a16="http://schemas.microsoft.com/office/drawing/2014/main" id="{A2FCBC52-F047-40D8-8C94-D0AC4C6CE7DE}"/>
              </a:ext>
            </a:extLst>
          </p:cNvPr>
          <p:cNvSpPr txBox="1">
            <a:spLocks noChangeArrowheads="1"/>
          </p:cNvSpPr>
          <p:nvPr/>
        </p:nvSpPr>
        <p:spPr bwMode="auto">
          <a:xfrm>
            <a:off x="685800" y="5550069"/>
            <a:ext cx="6858000" cy="10156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000" b="1" dirty="0">
                <a:latin typeface="Arial" panose="020B0604020202020204" pitchFamily="34" charset="0"/>
                <a:cs typeface="Arial" panose="020B0604020202020204" pitchFamily="34" charset="0"/>
              </a:rPr>
              <a:t>Graphics format allows for either NAT or FIS Unofficial or Official Results; </a:t>
            </a:r>
            <a:r>
              <a:rPr lang="en-US" altLang="en-US" sz="2000" b="1" i="1" dirty="0">
                <a:latin typeface="Arial" panose="020B0604020202020204" pitchFamily="34" charset="0"/>
                <a:cs typeface="Arial" panose="020B0604020202020204" pitchFamily="34" charset="0"/>
              </a:rPr>
              <a:t>graphics can also be printed on all reports, including Condensed Start Lists.</a:t>
            </a:r>
          </a:p>
        </p:txBody>
      </p:sp>
      <p:pic>
        <p:nvPicPr>
          <p:cNvPr id="5" name="Content Placeholder 10">
            <a:extLst>
              <a:ext uri="{FF2B5EF4-FFF2-40B4-BE49-F238E27FC236}">
                <a16:creationId xmlns:a16="http://schemas.microsoft.com/office/drawing/2014/main" id="{6448244D-B7B9-445A-9F5E-62C38AC64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59254-F23C-8F9F-1693-0C7B643ADDE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4F0487F-65C9-2DE0-9F6A-917F51BCEF76}"/>
              </a:ext>
            </a:extLst>
          </p:cNvPr>
          <p:cNvSpPr/>
          <p:nvPr/>
        </p:nvSpPr>
        <p:spPr>
          <a:xfrm>
            <a:off x="708454" y="85238"/>
            <a:ext cx="6590266" cy="584775"/>
          </a:xfrm>
          <a:prstGeom prst="rect">
            <a:avLst/>
          </a:prstGeom>
        </p:spPr>
        <p:txBody>
          <a:bodyPr wrap="none">
            <a:spAutoFit/>
          </a:bodyPr>
          <a:lstStyle/>
          <a:p>
            <a:pPr>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TRAINING RUN SETUP: NON-FIS</a:t>
            </a:r>
            <a:endParaRPr lang="en-US" sz="3200" dirty="0"/>
          </a:p>
        </p:txBody>
      </p:sp>
      <p:sp>
        <p:nvSpPr>
          <p:cNvPr id="116740" name="TextBox 6">
            <a:extLst>
              <a:ext uri="{FF2B5EF4-FFF2-40B4-BE49-F238E27FC236}">
                <a16:creationId xmlns:a16="http://schemas.microsoft.com/office/drawing/2014/main" id="{25EDBFBC-2A9D-5725-F5A6-3ED975E4E472}"/>
              </a:ext>
            </a:extLst>
          </p:cNvPr>
          <p:cNvSpPr txBox="1">
            <a:spLocks noChangeArrowheads="1"/>
          </p:cNvSpPr>
          <p:nvPr/>
        </p:nvSpPr>
        <p:spPr bwMode="auto">
          <a:xfrm>
            <a:off x="685800" y="5857845"/>
            <a:ext cx="6858000" cy="40011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sz="2000" b="1" dirty="0">
              <a:latin typeface="Arial" panose="020B0604020202020204" pitchFamily="34" charset="0"/>
              <a:cs typeface="Arial" panose="020B0604020202020204" pitchFamily="34" charset="0"/>
            </a:endParaRPr>
          </a:p>
        </p:txBody>
      </p:sp>
      <p:pic>
        <p:nvPicPr>
          <p:cNvPr id="5" name="Content Placeholder 10">
            <a:extLst>
              <a:ext uri="{FF2B5EF4-FFF2-40B4-BE49-F238E27FC236}">
                <a16:creationId xmlns:a16="http://schemas.microsoft.com/office/drawing/2014/main" id="{8BCE6372-59F9-B601-5738-3094A9ABC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8D7126B-5420-E64E-BC44-9EAEAD347E13}"/>
              </a:ext>
            </a:extLst>
          </p:cNvPr>
          <p:cNvSpPr txBox="1"/>
          <p:nvPr/>
        </p:nvSpPr>
        <p:spPr>
          <a:xfrm>
            <a:off x="294678" y="518479"/>
            <a:ext cx="3352800" cy="369332"/>
          </a:xfrm>
          <a:prstGeom prst="rect">
            <a:avLst/>
          </a:prstGeom>
          <a:noFill/>
          <a:ln>
            <a:noFill/>
          </a:ln>
        </p:spPr>
        <p:txBody>
          <a:bodyPr wrap="square" rtlCol="0" anchor="ctr" anchorCtr="1">
            <a:spAutoFit/>
          </a:bodyPr>
          <a:lstStyle/>
          <a:p>
            <a:r>
              <a:rPr lang="en-US" b="1" dirty="0"/>
              <a:t>Non-FIS</a:t>
            </a:r>
          </a:p>
        </p:txBody>
      </p:sp>
      <p:sp>
        <p:nvSpPr>
          <p:cNvPr id="4" name="TextBox 3">
            <a:extLst>
              <a:ext uri="{FF2B5EF4-FFF2-40B4-BE49-F238E27FC236}">
                <a16:creationId xmlns:a16="http://schemas.microsoft.com/office/drawing/2014/main" id="{FF586340-E945-4CC1-224B-A57AC3DA5CC3}"/>
              </a:ext>
            </a:extLst>
          </p:cNvPr>
          <p:cNvSpPr txBox="1"/>
          <p:nvPr/>
        </p:nvSpPr>
        <p:spPr>
          <a:xfrm>
            <a:off x="4844391" y="529216"/>
            <a:ext cx="3352800" cy="369332"/>
          </a:xfrm>
          <a:prstGeom prst="rect">
            <a:avLst/>
          </a:prstGeom>
          <a:noFill/>
          <a:ln>
            <a:noFill/>
          </a:ln>
        </p:spPr>
        <p:txBody>
          <a:bodyPr wrap="square" rtlCol="0" anchor="ctr" anchorCtr="1">
            <a:spAutoFit/>
          </a:bodyPr>
          <a:lstStyle/>
          <a:p>
            <a:r>
              <a:rPr lang="en-US" b="1" dirty="0"/>
              <a:t> </a:t>
            </a:r>
          </a:p>
        </p:txBody>
      </p:sp>
      <p:pic>
        <p:nvPicPr>
          <p:cNvPr id="7" name="Picture 6">
            <a:extLst>
              <a:ext uri="{FF2B5EF4-FFF2-40B4-BE49-F238E27FC236}">
                <a16:creationId xmlns:a16="http://schemas.microsoft.com/office/drawing/2014/main" id="{194FC87E-DC0D-61B5-00DF-FD2CA2EF6E5C}"/>
              </a:ext>
            </a:extLst>
          </p:cNvPr>
          <p:cNvPicPr>
            <a:picLocks noChangeAspect="1"/>
          </p:cNvPicPr>
          <p:nvPr/>
        </p:nvPicPr>
        <p:blipFill>
          <a:blip r:embed="rId4"/>
          <a:stretch>
            <a:fillRect/>
          </a:stretch>
        </p:blipFill>
        <p:spPr>
          <a:xfrm>
            <a:off x="275625" y="936989"/>
            <a:ext cx="4277322" cy="2743583"/>
          </a:xfrm>
          <a:prstGeom prst="rect">
            <a:avLst/>
          </a:prstGeom>
        </p:spPr>
      </p:pic>
      <p:pic>
        <p:nvPicPr>
          <p:cNvPr id="9" name="Picture 8">
            <a:extLst>
              <a:ext uri="{FF2B5EF4-FFF2-40B4-BE49-F238E27FC236}">
                <a16:creationId xmlns:a16="http://schemas.microsoft.com/office/drawing/2014/main" id="{62DB846D-E109-3774-D593-B8D0CD7C5BA7}"/>
              </a:ext>
            </a:extLst>
          </p:cNvPr>
          <p:cNvPicPr>
            <a:picLocks noChangeAspect="1"/>
          </p:cNvPicPr>
          <p:nvPr/>
        </p:nvPicPr>
        <p:blipFill>
          <a:blip r:embed="rId5"/>
          <a:stretch>
            <a:fillRect/>
          </a:stretch>
        </p:blipFill>
        <p:spPr>
          <a:xfrm>
            <a:off x="294678" y="3680572"/>
            <a:ext cx="4315427" cy="2743583"/>
          </a:xfrm>
          <a:prstGeom prst="rect">
            <a:avLst/>
          </a:prstGeom>
        </p:spPr>
      </p:pic>
    </p:spTree>
    <p:extLst>
      <p:ext uri="{BB962C8B-B14F-4D97-AF65-F5344CB8AC3E}">
        <p14:creationId xmlns:p14="http://schemas.microsoft.com/office/powerpoint/2010/main" val="1103737399"/>
      </p:ext>
    </p:extLst>
  </p:cSld>
  <p:clrMapOvr>
    <a:masterClrMapping/>
  </p:clrMapOvr>
  <p:transition spd="med">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FFBAC6-FF06-5DEB-9AE4-DF25ACDCBFA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8C60AC4-392F-ABEA-443F-BFBBE8CA4480}"/>
              </a:ext>
            </a:extLst>
          </p:cNvPr>
          <p:cNvSpPr/>
          <p:nvPr/>
        </p:nvSpPr>
        <p:spPr>
          <a:xfrm>
            <a:off x="708454" y="85238"/>
            <a:ext cx="5905784" cy="584775"/>
          </a:xfrm>
          <a:prstGeom prst="rect">
            <a:avLst/>
          </a:prstGeom>
        </p:spPr>
        <p:txBody>
          <a:bodyPr wrap="none">
            <a:spAutoFit/>
          </a:bodyPr>
          <a:lstStyle/>
          <a:p>
            <a:pPr>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TRAINING RUN SETUP: - FIS </a:t>
            </a:r>
            <a:endParaRPr lang="en-US" sz="3200" dirty="0"/>
          </a:p>
        </p:txBody>
      </p:sp>
      <p:sp>
        <p:nvSpPr>
          <p:cNvPr id="116740" name="TextBox 6">
            <a:extLst>
              <a:ext uri="{FF2B5EF4-FFF2-40B4-BE49-F238E27FC236}">
                <a16:creationId xmlns:a16="http://schemas.microsoft.com/office/drawing/2014/main" id="{F014D038-77DD-DD9C-6103-351D2FB56DBC}"/>
              </a:ext>
            </a:extLst>
          </p:cNvPr>
          <p:cNvSpPr txBox="1">
            <a:spLocks noChangeArrowheads="1"/>
          </p:cNvSpPr>
          <p:nvPr/>
        </p:nvSpPr>
        <p:spPr bwMode="auto">
          <a:xfrm>
            <a:off x="685800" y="5857845"/>
            <a:ext cx="6858000" cy="40011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sz="2000" b="1" dirty="0">
              <a:latin typeface="Arial" panose="020B0604020202020204" pitchFamily="34" charset="0"/>
              <a:cs typeface="Arial" panose="020B0604020202020204" pitchFamily="34" charset="0"/>
            </a:endParaRPr>
          </a:p>
        </p:txBody>
      </p:sp>
      <p:pic>
        <p:nvPicPr>
          <p:cNvPr id="5" name="Content Placeholder 10">
            <a:extLst>
              <a:ext uri="{FF2B5EF4-FFF2-40B4-BE49-F238E27FC236}">
                <a16:creationId xmlns:a16="http://schemas.microsoft.com/office/drawing/2014/main" id="{04FD00A4-E2EC-BE36-C8F9-B2A6E5CFE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DA83B40-877B-A730-D5CF-DA8418A2C280}"/>
              </a:ext>
            </a:extLst>
          </p:cNvPr>
          <p:cNvSpPr txBox="1"/>
          <p:nvPr/>
        </p:nvSpPr>
        <p:spPr>
          <a:xfrm>
            <a:off x="294678" y="518479"/>
            <a:ext cx="3352800" cy="369332"/>
          </a:xfrm>
          <a:prstGeom prst="rect">
            <a:avLst/>
          </a:prstGeom>
          <a:noFill/>
          <a:ln>
            <a:noFill/>
          </a:ln>
        </p:spPr>
        <p:txBody>
          <a:bodyPr wrap="square" rtlCol="0" anchor="ctr" anchorCtr="1">
            <a:spAutoFit/>
          </a:bodyPr>
          <a:lstStyle/>
          <a:p>
            <a:r>
              <a:rPr lang="en-US" b="1" dirty="0"/>
              <a:t>FIS</a:t>
            </a:r>
          </a:p>
        </p:txBody>
      </p:sp>
      <p:sp>
        <p:nvSpPr>
          <p:cNvPr id="4" name="TextBox 3">
            <a:extLst>
              <a:ext uri="{FF2B5EF4-FFF2-40B4-BE49-F238E27FC236}">
                <a16:creationId xmlns:a16="http://schemas.microsoft.com/office/drawing/2014/main" id="{D00E4401-D69D-CCA4-33E0-73F16A25DB1C}"/>
              </a:ext>
            </a:extLst>
          </p:cNvPr>
          <p:cNvSpPr txBox="1"/>
          <p:nvPr/>
        </p:nvSpPr>
        <p:spPr>
          <a:xfrm>
            <a:off x="4828573" y="580014"/>
            <a:ext cx="3352800" cy="369332"/>
          </a:xfrm>
          <a:prstGeom prst="rect">
            <a:avLst/>
          </a:prstGeom>
          <a:noFill/>
          <a:ln>
            <a:noFill/>
          </a:ln>
        </p:spPr>
        <p:txBody>
          <a:bodyPr wrap="square" rtlCol="0" anchor="ctr" anchorCtr="1">
            <a:spAutoFit/>
          </a:bodyPr>
          <a:lstStyle/>
          <a:p>
            <a:r>
              <a:rPr lang="en-US" b="1" dirty="0"/>
              <a:t> </a:t>
            </a:r>
          </a:p>
        </p:txBody>
      </p:sp>
      <p:pic>
        <p:nvPicPr>
          <p:cNvPr id="11" name="Picture 10">
            <a:extLst>
              <a:ext uri="{FF2B5EF4-FFF2-40B4-BE49-F238E27FC236}">
                <a16:creationId xmlns:a16="http://schemas.microsoft.com/office/drawing/2014/main" id="{7375AA13-7CBA-0635-6F6F-806CF390E70C}"/>
              </a:ext>
            </a:extLst>
          </p:cNvPr>
          <p:cNvPicPr>
            <a:picLocks noChangeAspect="1"/>
          </p:cNvPicPr>
          <p:nvPr/>
        </p:nvPicPr>
        <p:blipFill>
          <a:blip r:embed="rId4"/>
          <a:stretch>
            <a:fillRect/>
          </a:stretch>
        </p:blipFill>
        <p:spPr>
          <a:xfrm>
            <a:off x="584611" y="940778"/>
            <a:ext cx="4258269" cy="2457793"/>
          </a:xfrm>
          <a:prstGeom prst="rect">
            <a:avLst/>
          </a:prstGeom>
        </p:spPr>
      </p:pic>
      <p:pic>
        <p:nvPicPr>
          <p:cNvPr id="13" name="Picture 12">
            <a:extLst>
              <a:ext uri="{FF2B5EF4-FFF2-40B4-BE49-F238E27FC236}">
                <a16:creationId xmlns:a16="http://schemas.microsoft.com/office/drawing/2014/main" id="{45FAF924-70DB-69C5-9148-EA449A29A9B8}"/>
              </a:ext>
            </a:extLst>
          </p:cNvPr>
          <p:cNvPicPr>
            <a:picLocks noChangeAspect="1"/>
          </p:cNvPicPr>
          <p:nvPr/>
        </p:nvPicPr>
        <p:blipFill>
          <a:blip r:embed="rId5"/>
          <a:stretch>
            <a:fillRect/>
          </a:stretch>
        </p:blipFill>
        <p:spPr>
          <a:xfrm>
            <a:off x="548157" y="3464011"/>
            <a:ext cx="4315427" cy="2943243"/>
          </a:xfrm>
          <a:prstGeom prst="rect">
            <a:avLst/>
          </a:prstGeom>
        </p:spPr>
      </p:pic>
    </p:spTree>
    <p:extLst>
      <p:ext uri="{BB962C8B-B14F-4D97-AF65-F5344CB8AC3E}">
        <p14:creationId xmlns:p14="http://schemas.microsoft.com/office/powerpoint/2010/main" val="4201282385"/>
      </p:ext>
    </p:extLst>
  </p:cSld>
  <p:clrMapOvr>
    <a:masterClrMapping/>
  </p:clrMapOvr>
  <p:transition spd="med">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ECA1E-5B77-E0F3-68FE-04BDC530404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44C68FB-BDA1-A0EA-7181-7E4D5E04CAFA}"/>
              </a:ext>
            </a:extLst>
          </p:cNvPr>
          <p:cNvSpPr/>
          <p:nvPr/>
        </p:nvSpPr>
        <p:spPr>
          <a:xfrm>
            <a:off x="517172" y="0"/>
            <a:ext cx="8109656" cy="584775"/>
          </a:xfrm>
          <a:prstGeom prst="rect">
            <a:avLst/>
          </a:prstGeom>
        </p:spPr>
        <p:txBody>
          <a:bodyPr wrap="none">
            <a:spAutoFit/>
          </a:bodyPr>
          <a:lstStyle/>
          <a:p>
            <a:pPr>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TRAINING RUN RESULTS – ALL LEVELS</a:t>
            </a:r>
            <a:endParaRPr lang="en-US" sz="3200" dirty="0"/>
          </a:p>
        </p:txBody>
      </p:sp>
      <p:pic>
        <p:nvPicPr>
          <p:cNvPr id="5" name="Content Placeholder 10">
            <a:extLst>
              <a:ext uri="{FF2B5EF4-FFF2-40B4-BE49-F238E27FC236}">
                <a16:creationId xmlns:a16="http://schemas.microsoft.com/office/drawing/2014/main" id="{0A4137DE-F9F5-C8B7-E180-206F99E3E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8D2146D-10E6-D69E-4821-60559402DD94}"/>
              </a:ext>
            </a:extLst>
          </p:cNvPr>
          <p:cNvSpPr txBox="1"/>
          <p:nvPr/>
        </p:nvSpPr>
        <p:spPr>
          <a:xfrm>
            <a:off x="4828573" y="580014"/>
            <a:ext cx="3352800" cy="369332"/>
          </a:xfrm>
          <a:prstGeom prst="rect">
            <a:avLst/>
          </a:prstGeom>
          <a:noFill/>
          <a:ln>
            <a:noFill/>
          </a:ln>
        </p:spPr>
        <p:txBody>
          <a:bodyPr wrap="square" rtlCol="0" anchor="ctr" anchorCtr="1">
            <a:spAutoFit/>
          </a:bodyPr>
          <a:lstStyle/>
          <a:p>
            <a:r>
              <a:rPr lang="en-US" b="1" dirty="0"/>
              <a:t> </a:t>
            </a:r>
          </a:p>
        </p:txBody>
      </p:sp>
      <p:sp>
        <p:nvSpPr>
          <p:cNvPr id="6" name="TextBox 5">
            <a:extLst>
              <a:ext uri="{FF2B5EF4-FFF2-40B4-BE49-F238E27FC236}">
                <a16:creationId xmlns:a16="http://schemas.microsoft.com/office/drawing/2014/main" id="{9FE6BD88-8842-E6C1-28F5-B5B82EE04437}"/>
              </a:ext>
            </a:extLst>
          </p:cNvPr>
          <p:cNvSpPr txBox="1"/>
          <p:nvPr/>
        </p:nvSpPr>
        <p:spPr>
          <a:xfrm>
            <a:off x="304800" y="639674"/>
            <a:ext cx="6400800" cy="1831271"/>
          </a:xfrm>
          <a:prstGeom prst="rect">
            <a:avLst/>
          </a:prstGeom>
          <a:noFill/>
          <a:ln>
            <a:noFill/>
          </a:ln>
        </p:spPr>
        <p:txBody>
          <a:bodyPr wrap="square" rtlCol="0" anchor="ctr" anchorCtr="1">
            <a:spAutoFit/>
          </a:bodyPr>
          <a:lstStyle/>
          <a:p>
            <a:r>
              <a:rPr lang="en-US" b="1" dirty="0">
                <a:latin typeface="Arial" panose="020B0604020202020204" pitchFamily="34" charset="0"/>
                <a:cs typeface="Arial" panose="020B0604020202020204" pitchFamily="34" charset="0"/>
              </a:rPr>
              <a:t>2 OPTIONS ARE AVAILABLE</a:t>
            </a:r>
          </a:p>
          <a:p>
            <a:pPr marL="285750" indent="-285750">
              <a:buFont typeface="Arial" panose="020B0604020202020204" pitchFamily="34" charset="0"/>
              <a:buChar char="•"/>
            </a:pPr>
            <a:r>
              <a:rPr lang="en-US" u="sng" dirty="0">
                <a:latin typeface="Arial" panose="020B0604020202020204" pitchFamily="34" charset="0"/>
                <a:cs typeface="Arial" panose="020B0604020202020204" pitchFamily="34" charset="0"/>
              </a:rPr>
              <a:t>Option 1 </a:t>
            </a:r>
            <a:r>
              <a:rPr lang="en-US" dirty="0">
                <a:latin typeface="Arial" panose="020B0604020202020204" pitchFamily="34" charset="0"/>
                <a:cs typeface="Arial" panose="020B0604020202020204" pitchFamily="34" charset="0"/>
              </a:rPr>
              <a:t>is from previous seasons and will be retained</a:t>
            </a:r>
          </a:p>
          <a:p>
            <a:pPr marL="285750" indent="-285750">
              <a:buFont typeface="Arial" panose="020B0604020202020204" pitchFamily="34" charset="0"/>
              <a:buChar char="•"/>
            </a:pPr>
            <a:r>
              <a:rPr lang="en-US" u="sng" dirty="0">
                <a:latin typeface="Arial" panose="020B0604020202020204" pitchFamily="34" charset="0"/>
                <a:cs typeface="Arial" panose="020B0604020202020204" pitchFamily="34" charset="0"/>
              </a:rPr>
              <a:t>Option 2</a:t>
            </a:r>
            <a:r>
              <a:rPr lang="en-US" dirty="0">
                <a:latin typeface="Arial" panose="020B0604020202020204" pitchFamily="34" charset="0"/>
                <a:cs typeface="Arial" panose="020B0604020202020204" pitchFamily="34" charset="0"/>
              </a:rPr>
              <a:t> has been added for Season 2026  </a:t>
            </a:r>
          </a:p>
          <a:p>
            <a:pPr>
              <a:spcBef>
                <a:spcPts val="600"/>
              </a:spcBef>
            </a:pPr>
            <a:r>
              <a:rPr lang="en-US" b="1" dirty="0">
                <a:latin typeface="Arial" panose="020B0604020202020204" pitchFamily="34" charset="0"/>
                <a:cs typeface="Arial" panose="020B0604020202020204" pitchFamily="34" charset="0"/>
              </a:rPr>
              <a:t>Both options will print Training Results w/o Race Points</a:t>
            </a:r>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u="sng" dirty="0">
                <a:latin typeface="Arial" panose="020B0604020202020204" pitchFamily="34" charset="0"/>
                <a:cs typeface="Arial" panose="020B0604020202020204" pitchFamily="34" charset="0"/>
              </a:rPr>
              <a:t>non-FIS scored </a:t>
            </a:r>
            <a:r>
              <a:rPr lang="en-US" dirty="0">
                <a:latin typeface="Arial" panose="020B0604020202020204" pitchFamily="34" charset="0"/>
                <a:cs typeface="Arial" panose="020B0604020202020204" pitchFamily="34" charset="0"/>
              </a:rPr>
              <a:t>events  </a:t>
            </a:r>
          </a:p>
          <a:p>
            <a:pPr marL="285750" indent="-285750">
              <a:buFont typeface="Arial" panose="020B0604020202020204" pitchFamily="34" charset="0"/>
              <a:buChar char="•"/>
            </a:pPr>
            <a:r>
              <a:rPr lang="en-US" u="sng" dirty="0">
                <a:latin typeface="Arial" panose="020B0604020202020204" pitchFamily="34" charset="0"/>
                <a:cs typeface="Arial" panose="020B0604020202020204" pitchFamily="34" charset="0"/>
              </a:rPr>
              <a:t>all levels of FIS </a:t>
            </a:r>
            <a:r>
              <a:rPr lang="en-US" dirty="0">
                <a:latin typeface="Arial" panose="020B0604020202020204" pitchFamily="34" charset="0"/>
                <a:cs typeface="Arial" panose="020B0604020202020204" pitchFamily="34" charset="0"/>
              </a:rPr>
              <a:t>events</a:t>
            </a:r>
          </a:p>
        </p:txBody>
      </p:sp>
      <p:pic>
        <p:nvPicPr>
          <p:cNvPr id="10" name="Picture 9">
            <a:extLst>
              <a:ext uri="{FF2B5EF4-FFF2-40B4-BE49-F238E27FC236}">
                <a16:creationId xmlns:a16="http://schemas.microsoft.com/office/drawing/2014/main" id="{68010A8B-D542-9FE0-77EF-6A615B281D9D}"/>
              </a:ext>
            </a:extLst>
          </p:cNvPr>
          <p:cNvPicPr>
            <a:picLocks noChangeAspect="1"/>
          </p:cNvPicPr>
          <p:nvPr/>
        </p:nvPicPr>
        <p:blipFill>
          <a:blip r:embed="rId4"/>
          <a:stretch>
            <a:fillRect/>
          </a:stretch>
        </p:blipFill>
        <p:spPr>
          <a:xfrm>
            <a:off x="228600" y="2659369"/>
            <a:ext cx="3727374" cy="2433342"/>
          </a:xfrm>
          <a:prstGeom prst="rect">
            <a:avLst/>
          </a:prstGeom>
        </p:spPr>
      </p:pic>
      <p:sp>
        <p:nvSpPr>
          <p:cNvPr id="12" name="TextBox 11">
            <a:extLst>
              <a:ext uri="{FF2B5EF4-FFF2-40B4-BE49-F238E27FC236}">
                <a16:creationId xmlns:a16="http://schemas.microsoft.com/office/drawing/2014/main" id="{8CFAC0C5-92A6-1B68-3CF0-F665C316CA9B}"/>
              </a:ext>
            </a:extLst>
          </p:cNvPr>
          <p:cNvSpPr txBox="1"/>
          <p:nvPr/>
        </p:nvSpPr>
        <p:spPr>
          <a:xfrm>
            <a:off x="333632" y="5281136"/>
            <a:ext cx="2133600" cy="1477328"/>
          </a:xfrm>
          <a:prstGeom prst="rect">
            <a:avLst/>
          </a:prstGeom>
          <a:noFill/>
          <a:ln>
            <a:noFill/>
          </a:ln>
        </p:spPr>
        <p:txBody>
          <a:bodyPr wrap="square" rtlCol="0" anchor="ctr" anchorCtr="1">
            <a:spAutoFit/>
          </a:bodyPr>
          <a:lstStyle/>
          <a:p>
            <a:r>
              <a:rPr lang="en-US" b="1" dirty="0">
                <a:latin typeface="Arial" panose="020B0604020202020204" pitchFamily="34" charset="0"/>
                <a:cs typeface="Arial" panose="020B0604020202020204" pitchFamily="34" charset="0"/>
              </a:rPr>
              <a:t>OPTION 1:</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Report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First Run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Training Result</a:t>
            </a:r>
          </a:p>
          <a:p>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B428B26-9FE0-813B-8BBB-2A854DBD1481}"/>
              </a:ext>
            </a:extLst>
          </p:cNvPr>
          <p:cNvSpPr txBox="1"/>
          <p:nvPr/>
        </p:nvSpPr>
        <p:spPr>
          <a:xfrm>
            <a:off x="4267200" y="5354656"/>
            <a:ext cx="2334227" cy="923330"/>
          </a:xfrm>
          <a:prstGeom prst="rect">
            <a:avLst/>
          </a:prstGeom>
          <a:noFill/>
          <a:ln>
            <a:noFill/>
          </a:ln>
        </p:spPr>
        <p:txBody>
          <a:bodyPr wrap="square">
            <a:spAutoFit/>
          </a:bodyPr>
          <a:lstStyle/>
          <a:p>
            <a:r>
              <a:rPr lang="en-US" b="1" dirty="0">
                <a:latin typeface="Arial" panose="020B0604020202020204" pitchFamily="34" charset="0"/>
                <a:cs typeface="Arial" panose="020B0604020202020204" pitchFamily="34" charset="0"/>
              </a:rPr>
              <a:t>OPTION 2:</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Report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Training Result</a:t>
            </a:r>
          </a:p>
        </p:txBody>
      </p:sp>
      <p:pic>
        <p:nvPicPr>
          <p:cNvPr id="9" name="Picture 8">
            <a:extLst>
              <a:ext uri="{FF2B5EF4-FFF2-40B4-BE49-F238E27FC236}">
                <a16:creationId xmlns:a16="http://schemas.microsoft.com/office/drawing/2014/main" id="{FF713BEA-4B2E-57C9-30A0-192B3C9FD46D}"/>
              </a:ext>
            </a:extLst>
          </p:cNvPr>
          <p:cNvPicPr>
            <a:picLocks noChangeAspect="1"/>
          </p:cNvPicPr>
          <p:nvPr/>
        </p:nvPicPr>
        <p:blipFill>
          <a:blip r:embed="rId5"/>
          <a:stretch>
            <a:fillRect/>
          </a:stretch>
        </p:blipFill>
        <p:spPr>
          <a:xfrm>
            <a:off x="4343400" y="2689779"/>
            <a:ext cx="3679427" cy="2446042"/>
          </a:xfrm>
          <a:prstGeom prst="rect">
            <a:avLst/>
          </a:prstGeom>
        </p:spPr>
      </p:pic>
    </p:spTree>
    <p:extLst>
      <p:ext uri="{BB962C8B-B14F-4D97-AF65-F5344CB8AC3E}">
        <p14:creationId xmlns:p14="http://schemas.microsoft.com/office/powerpoint/2010/main" val="719366441"/>
      </p:ext>
    </p:extLst>
  </p:cSld>
  <p:clrMapOvr>
    <a:masterClrMapping/>
  </p:clrMapOvr>
  <p:transition spd="med">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24D5A-C8BA-0FB2-4E54-5C45D539ACC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902C9F8-83A0-0DFA-F632-6234ACDB9738}"/>
              </a:ext>
            </a:extLst>
          </p:cNvPr>
          <p:cNvSpPr/>
          <p:nvPr/>
        </p:nvSpPr>
        <p:spPr>
          <a:xfrm>
            <a:off x="1074889" y="54966"/>
            <a:ext cx="6994222" cy="584775"/>
          </a:xfrm>
          <a:prstGeom prst="rect">
            <a:avLst/>
          </a:prstGeom>
        </p:spPr>
        <p:txBody>
          <a:bodyPr wrap="none">
            <a:spAutoFit/>
          </a:bodyPr>
          <a:lstStyle/>
          <a:p>
            <a:pPr>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TRAINING RUN RESULT SAMPLES</a:t>
            </a:r>
            <a:endParaRPr lang="en-US" sz="3200" dirty="0"/>
          </a:p>
        </p:txBody>
      </p:sp>
      <p:sp>
        <p:nvSpPr>
          <p:cNvPr id="116740" name="TextBox 6">
            <a:extLst>
              <a:ext uri="{FF2B5EF4-FFF2-40B4-BE49-F238E27FC236}">
                <a16:creationId xmlns:a16="http://schemas.microsoft.com/office/drawing/2014/main" id="{0BEC17E1-28C2-5182-B978-0C70B94922B2}"/>
              </a:ext>
            </a:extLst>
          </p:cNvPr>
          <p:cNvSpPr txBox="1">
            <a:spLocks noChangeArrowheads="1"/>
          </p:cNvSpPr>
          <p:nvPr/>
        </p:nvSpPr>
        <p:spPr bwMode="auto">
          <a:xfrm>
            <a:off x="685800" y="5857845"/>
            <a:ext cx="6858000" cy="40011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endParaRPr lang="en-US" altLang="en-US" sz="2000" b="1" dirty="0">
              <a:latin typeface="Arial" panose="020B0604020202020204" pitchFamily="34" charset="0"/>
              <a:cs typeface="Arial" panose="020B0604020202020204" pitchFamily="34" charset="0"/>
            </a:endParaRPr>
          </a:p>
        </p:txBody>
      </p:sp>
      <p:pic>
        <p:nvPicPr>
          <p:cNvPr id="5" name="Content Placeholder 10">
            <a:extLst>
              <a:ext uri="{FF2B5EF4-FFF2-40B4-BE49-F238E27FC236}">
                <a16:creationId xmlns:a16="http://schemas.microsoft.com/office/drawing/2014/main" id="{D98E86B9-C5D4-B2F6-6105-F6C818C5B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3C48B531-F029-8A14-E2E6-03E5CBFED911}"/>
              </a:ext>
            </a:extLst>
          </p:cNvPr>
          <p:cNvSpPr txBox="1"/>
          <p:nvPr/>
        </p:nvSpPr>
        <p:spPr>
          <a:xfrm>
            <a:off x="250496" y="642949"/>
            <a:ext cx="3352800" cy="369332"/>
          </a:xfrm>
          <a:prstGeom prst="rect">
            <a:avLst/>
          </a:prstGeom>
          <a:noFill/>
          <a:ln>
            <a:noFill/>
          </a:ln>
        </p:spPr>
        <p:txBody>
          <a:bodyPr wrap="square" rtlCol="0" anchor="ctr" anchorCtr="1">
            <a:spAutoFit/>
          </a:bodyPr>
          <a:lstStyle/>
          <a:p>
            <a:r>
              <a:rPr lang="en-US" b="1" dirty="0">
                <a:latin typeface="Arial" panose="020B0604020202020204" pitchFamily="34" charset="0"/>
                <a:cs typeface="Arial" panose="020B0604020202020204" pitchFamily="34" charset="0"/>
              </a:rPr>
              <a:t>Non-FIS</a:t>
            </a:r>
          </a:p>
        </p:txBody>
      </p:sp>
      <p:sp>
        <p:nvSpPr>
          <p:cNvPr id="4" name="TextBox 3">
            <a:extLst>
              <a:ext uri="{FF2B5EF4-FFF2-40B4-BE49-F238E27FC236}">
                <a16:creationId xmlns:a16="http://schemas.microsoft.com/office/drawing/2014/main" id="{FA60B50A-23F1-A399-64B7-62893ADC7E43}"/>
              </a:ext>
            </a:extLst>
          </p:cNvPr>
          <p:cNvSpPr txBox="1"/>
          <p:nvPr/>
        </p:nvSpPr>
        <p:spPr>
          <a:xfrm>
            <a:off x="4844391" y="529216"/>
            <a:ext cx="3352800" cy="369332"/>
          </a:xfrm>
          <a:prstGeom prst="rect">
            <a:avLst/>
          </a:prstGeom>
          <a:noFill/>
          <a:ln>
            <a:noFill/>
          </a:ln>
        </p:spPr>
        <p:txBody>
          <a:bodyPr wrap="square" rtlCol="0" anchor="ctr" anchorCtr="1">
            <a:spAutoFit/>
          </a:bodyPr>
          <a:lstStyle/>
          <a:p>
            <a:r>
              <a:rPr lang="en-US" b="1" dirty="0"/>
              <a:t> </a:t>
            </a:r>
          </a:p>
        </p:txBody>
      </p:sp>
      <p:sp>
        <p:nvSpPr>
          <p:cNvPr id="6" name="TextBox 5">
            <a:extLst>
              <a:ext uri="{FF2B5EF4-FFF2-40B4-BE49-F238E27FC236}">
                <a16:creationId xmlns:a16="http://schemas.microsoft.com/office/drawing/2014/main" id="{C4000919-8217-D49E-A741-8C1EB87FF4B8}"/>
              </a:ext>
            </a:extLst>
          </p:cNvPr>
          <p:cNvSpPr txBox="1"/>
          <p:nvPr/>
        </p:nvSpPr>
        <p:spPr>
          <a:xfrm>
            <a:off x="6096000" y="642949"/>
            <a:ext cx="1828800" cy="369332"/>
          </a:xfrm>
          <a:prstGeom prst="rect">
            <a:avLst/>
          </a:prstGeom>
          <a:noFill/>
          <a:ln>
            <a:solidFill>
              <a:schemeClr val="bg2"/>
            </a:solidFill>
          </a:ln>
        </p:spPr>
        <p:txBody>
          <a:bodyPr wrap="square" rtlCol="0" anchor="ctr" anchorCtr="1">
            <a:spAutoFit/>
          </a:bodyPr>
          <a:lstStyle/>
          <a:p>
            <a:r>
              <a:rPr lang="en-US" b="1" dirty="0">
                <a:latin typeface="Arial" panose="020B0604020202020204" pitchFamily="34" charset="0"/>
                <a:cs typeface="Arial" panose="020B0604020202020204" pitchFamily="34" charset="0"/>
              </a:rPr>
              <a:t>FIS</a:t>
            </a:r>
          </a:p>
        </p:txBody>
      </p:sp>
      <p:pic>
        <p:nvPicPr>
          <p:cNvPr id="10" name="Picture 9">
            <a:extLst>
              <a:ext uri="{FF2B5EF4-FFF2-40B4-BE49-F238E27FC236}">
                <a16:creationId xmlns:a16="http://schemas.microsoft.com/office/drawing/2014/main" id="{35A13BBC-99A2-0AE0-28A0-5DAEF6A2A69B}"/>
              </a:ext>
            </a:extLst>
          </p:cNvPr>
          <p:cNvPicPr>
            <a:picLocks noChangeAspect="1"/>
          </p:cNvPicPr>
          <p:nvPr/>
        </p:nvPicPr>
        <p:blipFill>
          <a:blip r:embed="rId4"/>
          <a:stretch>
            <a:fillRect/>
          </a:stretch>
        </p:blipFill>
        <p:spPr>
          <a:xfrm>
            <a:off x="381000" y="1012281"/>
            <a:ext cx="3810001" cy="1114581"/>
          </a:xfrm>
          <a:prstGeom prst="rect">
            <a:avLst/>
          </a:prstGeom>
        </p:spPr>
      </p:pic>
      <p:pic>
        <p:nvPicPr>
          <p:cNvPr id="12" name="Picture 11">
            <a:extLst>
              <a:ext uri="{FF2B5EF4-FFF2-40B4-BE49-F238E27FC236}">
                <a16:creationId xmlns:a16="http://schemas.microsoft.com/office/drawing/2014/main" id="{B7DC1C41-BF74-CA1E-C560-DB70FF4DC386}"/>
              </a:ext>
            </a:extLst>
          </p:cNvPr>
          <p:cNvPicPr>
            <a:picLocks noChangeAspect="1"/>
          </p:cNvPicPr>
          <p:nvPr/>
        </p:nvPicPr>
        <p:blipFill>
          <a:blip r:embed="rId5"/>
          <a:stretch>
            <a:fillRect/>
          </a:stretch>
        </p:blipFill>
        <p:spPr>
          <a:xfrm>
            <a:off x="381001" y="2261190"/>
            <a:ext cx="3810000" cy="1331913"/>
          </a:xfrm>
          <a:prstGeom prst="rect">
            <a:avLst/>
          </a:prstGeom>
        </p:spPr>
      </p:pic>
      <p:pic>
        <p:nvPicPr>
          <p:cNvPr id="14" name="Picture 13">
            <a:extLst>
              <a:ext uri="{FF2B5EF4-FFF2-40B4-BE49-F238E27FC236}">
                <a16:creationId xmlns:a16="http://schemas.microsoft.com/office/drawing/2014/main" id="{1E2B92DE-B696-276C-D803-47C95172B175}"/>
              </a:ext>
            </a:extLst>
          </p:cNvPr>
          <p:cNvPicPr>
            <a:picLocks noChangeAspect="1"/>
          </p:cNvPicPr>
          <p:nvPr/>
        </p:nvPicPr>
        <p:blipFill>
          <a:blip r:embed="rId6"/>
          <a:stretch>
            <a:fillRect/>
          </a:stretch>
        </p:blipFill>
        <p:spPr>
          <a:xfrm>
            <a:off x="4452655" y="1012280"/>
            <a:ext cx="4065870" cy="1114581"/>
          </a:xfrm>
          <a:prstGeom prst="rect">
            <a:avLst/>
          </a:prstGeom>
        </p:spPr>
      </p:pic>
      <p:pic>
        <p:nvPicPr>
          <p:cNvPr id="16" name="Picture 15">
            <a:extLst>
              <a:ext uri="{FF2B5EF4-FFF2-40B4-BE49-F238E27FC236}">
                <a16:creationId xmlns:a16="http://schemas.microsoft.com/office/drawing/2014/main" id="{2F5D5F0F-1D46-AA0D-648A-5DDF817EB011}"/>
              </a:ext>
            </a:extLst>
          </p:cNvPr>
          <p:cNvPicPr>
            <a:picLocks noChangeAspect="1"/>
          </p:cNvPicPr>
          <p:nvPr/>
        </p:nvPicPr>
        <p:blipFill>
          <a:blip r:embed="rId7"/>
          <a:stretch>
            <a:fillRect/>
          </a:stretch>
        </p:blipFill>
        <p:spPr>
          <a:xfrm>
            <a:off x="4479428" y="2320022"/>
            <a:ext cx="3910293" cy="1293933"/>
          </a:xfrm>
          <a:prstGeom prst="rect">
            <a:avLst/>
          </a:prstGeom>
        </p:spPr>
      </p:pic>
    </p:spTree>
    <p:extLst>
      <p:ext uri="{BB962C8B-B14F-4D97-AF65-F5344CB8AC3E}">
        <p14:creationId xmlns:p14="http://schemas.microsoft.com/office/powerpoint/2010/main" val="2105076111"/>
      </p:ext>
    </p:extLst>
  </p:cSld>
  <p:clrMapOvr>
    <a:masterClrMapping/>
  </p:clrMapOvr>
  <p:transition spd="med">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2BA98C82-39D8-4B3A-A350-342AA9A7B265}"/>
              </a:ext>
            </a:extLst>
          </p:cNvPr>
          <p:cNvSpPr>
            <a:spLocks noGrp="1"/>
          </p:cNvSpPr>
          <p:nvPr>
            <p:ph type="title" idx="4294967295"/>
          </p:nvPr>
        </p:nvSpPr>
        <p:spPr>
          <a:xfrm>
            <a:off x="381000" y="26988"/>
            <a:ext cx="8229600"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RACE DAY QUESTIONS</a:t>
            </a:r>
          </a:p>
        </p:txBody>
      </p:sp>
      <p:sp>
        <p:nvSpPr>
          <p:cNvPr id="3" name="Content Placeholder 2">
            <a:extLst>
              <a:ext uri="{FF2B5EF4-FFF2-40B4-BE49-F238E27FC236}">
                <a16:creationId xmlns:a16="http://schemas.microsoft.com/office/drawing/2014/main" id="{A2F2A692-B174-4BF1-872A-59C610460D37}"/>
              </a:ext>
            </a:extLst>
          </p:cNvPr>
          <p:cNvSpPr>
            <a:spLocks noGrp="1"/>
          </p:cNvSpPr>
          <p:nvPr>
            <p:ph idx="4294967295"/>
          </p:nvPr>
        </p:nvSpPr>
        <p:spPr>
          <a:xfrm>
            <a:off x="533400" y="1295400"/>
            <a:ext cx="8229600" cy="5059363"/>
          </a:xfrm>
        </p:spPr>
        <p:txBody>
          <a:bodyPr rtlCol="0">
            <a:normAutofit fontScale="55000" lnSpcReduction="20000"/>
          </a:bodyPr>
          <a:lstStyle/>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Why is data backup critical?</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What is the difference between non-scored events &amp; scored events?  e.g. Start Lists &amp; Results</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Do I need 2 separate race files?  One for each gender?</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How do I use today’s event to create tomorrow’s event?</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After the first run, a racer is given a provisional second run start that is not accepted by the Jury.  Where do I key in the DSQ information?</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I called the HELP DESK and they’ve requested I send the race file!  THE WHAT?  WHERE IS IT? HOW DO I DO IT?</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Software keeps “freezing." WHY?</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Why do I have to verify all data against the original source: U.S. Ski &amp; Snowboard for non-FIS data &amp; FIS for FIS data.</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Why can’t I download the FIS List directly from the FIS website?</a:t>
            </a:r>
          </a:p>
          <a:p>
            <a:pPr eaLnBrk="1" fontAlgn="auto" hangingPunct="1">
              <a:lnSpc>
                <a:spcPct val="120000"/>
              </a:lnSpc>
              <a:spcBef>
                <a:spcPts val="1200"/>
              </a:spcBef>
              <a:spcAft>
                <a:spcPts val="0"/>
              </a:spcAft>
              <a:buFont typeface="Arial" panose="020B0604020202020204" pitchFamily="34" charset="0"/>
              <a:buChar char="•"/>
              <a:defRPr/>
            </a:pPr>
            <a:r>
              <a:rPr lang="en-US" b="1" dirty="0">
                <a:solidFill>
                  <a:schemeClr val="tx1"/>
                </a:solidFill>
                <a:latin typeface="Arial" panose="020B0604020202020204" pitchFamily="34" charset="0"/>
                <a:cs typeface="Arial" panose="020B0604020202020204" pitchFamily="34" charset="0"/>
              </a:rPr>
              <a:t>I downloaded a “corrected” Points List, but the Points haven’t been corrected.  What do I have to do?</a:t>
            </a:r>
          </a:p>
        </p:txBody>
      </p:sp>
      <p:pic>
        <p:nvPicPr>
          <p:cNvPr id="4" name="Content Placeholder 10">
            <a:extLst>
              <a:ext uri="{FF2B5EF4-FFF2-40B4-BE49-F238E27FC236}">
                <a16:creationId xmlns:a16="http://schemas.microsoft.com/office/drawing/2014/main" id="{03DE0B67-5042-40EC-8069-399643D81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EC5A8-C381-9F21-CD8A-C5B7F11EA98F}"/>
              </a:ext>
            </a:extLst>
          </p:cNvPr>
          <p:cNvSpPr>
            <a:spLocks noGrp="1"/>
          </p:cNvSpPr>
          <p:nvPr>
            <p:ph type="title"/>
          </p:nvPr>
        </p:nvSpPr>
        <p:spPr>
          <a:xfrm>
            <a:off x="124382" y="127000"/>
            <a:ext cx="7337425" cy="660400"/>
          </a:xfrm>
        </p:spPr>
        <p:txBody>
          <a:bodyPr/>
          <a:lstStyle/>
          <a:p>
            <a:pPr>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THE “GOLDEN RULE”?</a:t>
            </a:r>
            <a:endParaRPr lang="en-US" dirty="0">
              <a:solidFill>
                <a:srgbClr val="002060"/>
              </a:solidFill>
            </a:endParaRPr>
          </a:p>
        </p:txBody>
      </p:sp>
      <p:sp>
        <p:nvSpPr>
          <p:cNvPr id="81923" name="Text Placeholder 2">
            <a:extLst>
              <a:ext uri="{FF2B5EF4-FFF2-40B4-BE49-F238E27FC236}">
                <a16:creationId xmlns:a16="http://schemas.microsoft.com/office/drawing/2014/main" id="{D0CE776A-7D5E-4F2B-BD57-D6BDA88B8C9A}"/>
              </a:ext>
            </a:extLst>
          </p:cNvPr>
          <p:cNvSpPr>
            <a:spLocks noGrp="1" noChangeArrowheads="1"/>
          </p:cNvSpPr>
          <p:nvPr>
            <p:ph type="body" sz="quarter" idx="10"/>
          </p:nvPr>
        </p:nvSpPr>
        <p:spPr>
          <a:xfrm>
            <a:off x="119063" y="787400"/>
            <a:ext cx="8915400" cy="5689600"/>
          </a:xfrm>
        </p:spPr>
        <p:txBody>
          <a:bodyPr/>
          <a:lstStyle/>
          <a:p>
            <a:pPr marL="0" indent="0">
              <a:lnSpc>
                <a:spcPct val="100000"/>
              </a:lnSpc>
              <a:buFont typeface="Euphemia" panose="020B0503040102020104" pitchFamily="34" charset="0"/>
              <a:buNone/>
            </a:pPr>
            <a:r>
              <a:rPr lang="en-US" altLang="en-US" sz="2000" dirty="0">
                <a:solidFill>
                  <a:schemeClr val="tx1"/>
                </a:solidFill>
                <a:latin typeface="Arial" panose="020B0604020202020204" pitchFamily="34" charset="0"/>
                <a:cs typeface="Arial" panose="020B0604020202020204" pitchFamily="34" charset="0"/>
              </a:rPr>
              <a:t>The “Golden Rule” is alternative seeding proposed by the late Adaptive World Champion, Diana Golden.  Its intent is to encourage adaptive competitors’ participation in regular-calendared competitions.</a:t>
            </a:r>
          </a:p>
          <a:p>
            <a:pPr marL="0" indent="0">
              <a:lnSpc>
                <a:spcPct val="100000"/>
              </a:lnSpc>
              <a:buFont typeface="Euphemia" panose="020B0503040102020104" pitchFamily="34" charset="0"/>
              <a:buNone/>
            </a:pPr>
            <a:r>
              <a:rPr lang="en-US" altLang="en-US" sz="2000" b="1" dirty="0">
                <a:solidFill>
                  <a:schemeClr val="tx1"/>
                </a:solidFill>
                <a:latin typeface="Arial" panose="020B0604020202020204" pitchFamily="34" charset="0"/>
                <a:cs typeface="Arial" panose="020B0604020202020204" pitchFamily="34" charset="0"/>
              </a:rPr>
              <a:t>1</a:t>
            </a:r>
            <a:r>
              <a:rPr lang="en-US" altLang="en-US" sz="2000" b="1" baseline="30000" dirty="0">
                <a:solidFill>
                  <a:schemeClr val="tx1"/>
                </a:solidFill>
                <a:latin typeface="Arial" panose="020B0604020202020204" pitchFamily="34" charset="0"/>
                <a:cs typeface="Arial" panose="020B0604020202020204" pitchFamily="34" charset="0"/>
              </a:rPr>
              <a:t>st</a:t>
            </a:r>
            <a:r>
              <a:rPr lang="en-US" altLang="en-US" sz="2000" b="1" dirty="0">
                <a:solidFill>
                  <a:schemeClr val="tx1"/>
                </a:solidFill>
                <a:latin typeface="Arial" panose="020B0604020202020204" pitchFamily="34" charset="0"/>
                <a:cs typeface="Arial" panose="020B0604020202020204" pitchFamily="34" charset="0"/>
              </a:rPr>
              <a:t> Run: </a:t>
            </a:r>
            <a:r>
              <a:rPr lang="en-US" altLang="en-US" sz="2000" dirty="0">
                <a:solidFill>
                  <a:schemeClr val="tx1"/>
                </a:solidFill>
                <a:latin typeface="Arial" panose="020B0604020202020204" pitchFamily="34" charset="0"/>
                <a:cs typeface="Arial" panose="020B0604020202020204" pitchFamily="34" charset="0"/>
              </a:rPr>
              <a:t>Seeded in special groups (</a:t>
            </a:r>
            <a:r>
              <a:rPr lang="en-US" altLang="en-US" sz="2000" dirty="0">
                <a:latin typeface="Arial" panose="020B0604020202020204" pitchFamily="34" charset="0"/>
                <a:cs typeface="Arial" panose="020B0604020202020204" pitchFamily="34" charset="0"/>
              </a:rPr>
              <a:t>16-20... 36-40... 56-60),</a:t>
            </a:r>
            <a:r>
              <a:rPr lang="en-US" altLang="en-US" sz="2000" dirty="0">
                <a:solidFill>
                  <a:schemeClr val="tx1"/>
                </a:solidFill>
                <a:latin typeface="Arial" panose="020B0604020202020204" pitchFamily="34" charset="0"/>
                <a:cs typeface="Arial" panose="020B0604020202020204" pitchFamily="34" charset="0"/>
              </a:rPr>
              <a:t> or by National Points, whichever is more favorable. </a:t>
            </a:r>
            <a:r>
              <a:rPr lang="en-US" altLang="en-US" sz="2000" i="1" dirty="0">
                <a:solidFill>
                  <a:schemeClr val="tx1"/>
                </a:solidFill>
                <a:latin typeface="Arial" panose="020B0604020202020204" pitchFamily="34" charset="0"/>
                <a:cs typeface="Arial" panose="020B0604020202020204" pitchFamily="34" charset="0"/>
              </a:rPr>
              <a:t>(Groupings only required if more than 5 athletes have requested Golden Rule Seeding.)</a:t>
            </a:r>
          </a:p>
          <a:p>
            <a:pPr marL="0" indent="0">
              <a:lnSpc>
                <a:spcPct val="100000"/>
              </a:lnSpc>
              <a:buFont typeface="Euphemia" panose="020B0503040102020104" pitchFamily="34" charset="0"/>
              <a:buNone/>
            </a:pPr>
            <a:r>
              <a:rPr lang="en-US" altLang="en-US" sz="2000" b="1" dirty="0">
                <a:solidFill>
                  <a:schemeClr val="tx1"/>
                </a:solidFill>
                <a:latin typeface="Arial" panose="020B0604020202020204" pitchFamily="34" charset="0"/>
                <a:cs typeface="Arial" panose="020B0604020202020204" pitchFamily="34" charset="0"/>
              </a:rPr>
              <a:t>2</a:t>
            </a:r>
            <a:r>
              <a:rPr lang="en-US" altLang="en-US" sz="2000" b="1" baseline="30000" dirty="0">
                <a:solidFill>
                  <a:schemeClr val="tx1"/>
                </a:solidFill>
                <a:latin typeface="Arial" panose="020B0604020202020204" pitchFamily="34" charset="0"/>
                <a:cs typeface="Arial" panose="020B0604020202020204" pitchFamily="34" charset="0"/>
              </a:rPr>
              <a:t>nd</a:t>
            </a:r>
            <a:r>
              <a:rPr lang="en-US" altLang="en-US" sz="2000" b="1" dirty="0">
                <a:solidFill>
                  <a:schemeClr val="tx1"/>
                </a:solidFill>
                <a:latin typeface="Arial" panose="020B0604020202020204" pitchFamily="34" charset="0"/>
                <a:cs typeface="Arial" panose="020B0604020202020204" pitchFamily="34" charset="0"/>
              </a:rPr>
              <a:t> Run:</a:t>
            </a:r>
            <a:r>
              <a:rPr lang="en-US" altLang="en-US" sz="2000" dirty="0">
                <a:solidFill>
                  <a:schemeClr val="tx1"/>
                </a:solidFill>
                <a:latin typeface="Arial" panose="020B0604020202020204" pitchFamily="34" charset="0"/>
                <a:cs typeface="Arial" panose="020B0604020202020204" pitchFamily="34" charset="0"/>
              </a:rPr>
              <a:t> Seeded in same special groups or by bibbo, whichever is more favorable. </a:t>
            </a:r>
            <a:r>
              <a:rPr lang="en-US" altLang="en-US" sz="2000" i="1" dirty="0">
                <a:latin typeface="Arial" panose="020B0604020202020204" pitchFamily="34" charset="0"/>
                <a:cs typeface="Arial" panose="020B0604020202020204" pitchFamily="34" charset="0"/>
              </a:rPr>
              <a:t>In the case of a “flip-30” 2nd run, the special group starts in the 31st position. In the case of a “flip-15” 2</a:t>
            </a:r>
            <a:r>
              <a:rPr lang="en-US" altLang="en-US" sz="2000" i="1" baseline="30000" dirty="0">
                <a:latin typeface="Arial" panose="020B0604020202020204" pitchFamily="34" charset="0"/>
                <a:cs typeface="Arial" panose="020B0604020202020204" pitchFamily="34" charset="0"/>
              </a:rPr>
              <a:t>nd</a:t>
            </a:r>
            <a:r>
              <a:rPr lang="en-US" altLang="en-US" sz="2000" i="1" dirty="0">
                <a:latin typeface="Arial" panose="020B0604020202020204" pitchFamily="34" charset="0"/>
                <a:cs typeface="Arial" panose="020B0604020202020204" pitchFamily="34" charset="0"/>
              </a:rPr>
              <a:t> run, the special group starts in the 16</a:t>
            </a:r>
            <a:r>
              <a:rPr lang="en-US" altLang="en-US" sz="2000" i="1" baseline="30000" dirty="0">
                <a:latin typeface="Arial" panose="020B0604020202020204" pitchFamily="34" charset="0"/>
                <a:cs typeface="Arial" panose="020B0604020202020204" pitchFamily="34" charset="0"/>
              </a:rPr>
              <a:t>th</a:t>
            </a:r>
            <a:r>
              <a:rPr lang="en-US" altLang="en-US" sz="2000" i="1" dirty="0">
                <a:latin typeface="Arial" panose="020B0604020202020204" pitchFamily="34" charset="0"/>
                <a:cs typeface="Arial" panose="020B0604020202020204" pitchFamily="34" charset="0"/>
              </a:rPr>
              <a:t> position.</a:t>
            </a:r>
            <a:endParaRPr lang="en-US" altLang="en-US" sz="2000" i="1" dirty="0">
              <a:solidFill>
                <a:schemeClr val="tx1"/>
              </a:solidFill>
              <a:latin typeface="Arial" panose="020B0604020202020204" pitchFamily="34" charset="0"/>
              <a:cs typeface="Arial" panose="020B0604020202020204" pitchFamily="34" charset="0"/>
            </a:endParaRPr>
          </a:p>
          <a:p>
            <a:pPr marL="0" indent="0">
              <a:lnSpc>
                <a:spcPct val="100000"/>
              </a:lnSpc>
              <a:buFont typeface="Euphemia" panose="020B0503040102020104" pitchFamily="34" charset="0"/>
              <a:buNone/>
            </a:pPr>
            <a:r>
              <a:rPr lang="en-US" altLang="en-US" sz="2000" dirty="0">
                <a:latin typeface="Arial" panose="020B0604020202020204" pitchFamily="34" charset="0"/>
                <a:ea typeface="Calibri" panose="020F0502020204030204" pitchFamily="34" charset="0"/>
                <a:cs typeface="Arial" panose="020B0604020202020204" pitchFamily="34" charset="0"/>
              </a:rPr>
              <a:t>Adaptive athletes who have requested special seeding and who are shown as DNS, DNF, DSQ, or NPS in the first run can start in the second run with their original bib immediately after the last qualified competitor has completed his run. It is recommended they be run in bib order. Announcement of this procedure should be made at the team captains’ meeting.</a:t>
            </a:r>
            <a:r>
              <a:rPr lang="en-US" altLang="en-US" sz="2000" b="1" i="1" dirty="0">
                <a:solidFill>
                  <a:srgbClr val="3232DC"/>
                </a:solidFill>
                <a:latin typeface="Arial" panose="020B0604020202020204" pitchFamily="34" charset="0"/>
                <a:cs typeface="Arial" panose="020B0604020202020204" pitchFamily="34" charset="0"/>
              </a:rPr>
              <a:t> </a:t>
            </a:r>
          </a:p>
          <a:p>
            <a:pPr marL="0" indent="0">
              <a:lnSpc>
                <a:spcPct val="100000"/>
              </a:lnSpc>
              <a:buFont typeface="Euphemia" panose="020B0503040102020104" pitchFamily="34" charset="0"/>
              <a:buNone/>
            </a:pPr>
            <a:r>
              <a:rPr lang="en-US" altLang="en-US" sz="2000" b="1" i="1" dirty="0">
                <a:solidFill>
                  <a:srgbClr val="3232DC"/>
                </a:solidFill>
                <a:latin typeface="Arial" panose="020B0604020202020204" pitchFamily="34" charset="0"/>
                <a:cs typeface="Arial" panose="020B0604020202020204" pitchFamily="34" charset="0"/>
              </a:rPr>
              <a:t>The “Golden Rule” is </a:t>
            </a:r>
            <a:r>
              <a:rPr lang="en-US" altLang="en-US" sz="2000" b="1" i="1" u="sng" dirty="0">
                <a:solidFill>
                  <a:srgbClr val="3232DC"/>
                </a:solidFill>
                <a:latin typeface="Arial" panose="020B0604020202020204" pitchFamily="34" charset="0"/>
                <a:cs typeface="Arial" panose="020B0604020202020204" pitchFamily="34" charset="0"/>
              </a:rPr>
              <a:t>not valid</a:t>
            </a:r>
            <a:r>
              <a:rPr lang="en-US" altLang="en-US" sz="2000" b="1" i="1" dirty="0">
                <a:solidFill>
                  <a:srgbClr val="3232DC"/>
                </a:solidFill>
                <a:latin typeface="Arial" panose="020B0604020202020204" pitchFamily="34" charset="0"/>
                <a:cs typeface="Arial" panose="020B0604020202020204" pitchFamily="34" charset="0"/>
              </a:rPr>
              <a:t> for FIS events!</a:t>
            </a:r>
          </a:p>
          <a:p>
            <a:pPr marL="0" indent="0">
              <a:lnSpc>
                <a:spcPct val="100000"/>
              </a:lnSpc>
              <a:buFont typeface="Euphemia" panose="020B0503040102020104" pitchFamily="34" charset="0"/>
              <a:buNone/>
            </a:pPr>
            <a:endParaRPr lang="en-US" altLang="en-US" sz="2000" dirty="0">
              <a:cs typeface="Calibri" panose="020F0502020204030204" pitchFamily="34" charset="0"/>
            </a:endParaRPr>
          </a:p>
          <a:p>
            <a:pPr marL="0" indent="0">
              <a:lnSpc>
                <a:spcPct val="100000"/>
              </a:lnSpc>
              <a:buFont typeface="Euphemia" panose="020B0503040102020104" pitchFamily="34" charset="0"/>
              <a:buNone/>
            </a:pPr>
            <a:endParaRPr lang="en-US" altLang="en-US" sz="2000" dirty="0">
              <a:cs typeface="Calibri" panose="020F0502020204030204" pitchFamily="34" charset="0"/>
            </a:endParaRPr>
          </a:p>
          <a:p>
            <a:pPr marL="0" indent="0">
              <a:lnSpc>
                <a:spcPct val="100000"/>
              </a:lnSpc>
              <a:buFont typeface="Euphemia" panose="020B0503040102020104" pitchFamily="34" charset="0"/>
              <a:buNone/>
            </a:pPr>
            <a:endParaRPr lang="en-US" altLang="en-US" sz="2400" dirty="0">
              <a:solidFill>
                <a:schemeClr val="tx1"/>
              </a:solidFill>
              <a:cs typeface="Arial" panose="020B0604020202020204" pitchFamily="34" charset="0"/>
            </a:endParaRPr>
          </a:p>
          <a:p>
            <a:pPr marL="0" indent="0">
              <a:lnSpc>
                <a:spcPct val="100000"/>
              </a:lnSpc>
              <a:buFont typeface="Euphemia" panose="020B0503040102020104" pitchFamily="34" charset="0"/>
              <a:buNone/>
            </a:pPr>
            <a:r>
              <a:rPr lang="en-US" altLang="en-US" sz="2400" b="1" dirty="0">
                <a:solidFill>
                  <a:schemeClr val="tx1"/>
                </a:solidFill>
                <a:cs typeface="Arial" panose="020B0604020202020204" pitchFamily="34" charset="0"/>
              </a:rPr>
              <a:t> </a:t>
            </a:r>
            <a:endParaRPr lang="en-US" altLang="en-US" sz="2400" dirty="0">
              <a:solidFill>
                <a:schemeClr val="tx1"/>
              </a:solidFill>
              <a:cs typeface="Arial" panose="020B0604020202020204" pitchFamily="34" charset="0"/>
            </a:endParaRPr>
          </a:p>
          <a:p>
            <a:pPr marL="0" indent="0">
              <a:buFont typeface="Euphemia" panose="020B0503040102020104" pitchFamily="34" charset="0"/>
              <a:buNone/>
            </a:pPr>
            <a:endParaRPr lang="en-US" altLang="en-US" sz="2400" dirty="0">
              <a:solidFill>
                <a:schemeClr val="tx1"/>
              </a:solidFill>
              <a:cs typeface="Arial" panose="020B0604020202020204" pitchFamily="34" charset="0"/>
            </a:endParaRPr>
          </a:p>
        </p:txBody>
      </p:sp>
      <p:pic>
        <p:nvPicPr>
          <p:cNvPr id="81924" name="Content Placeholder 10">
            <a:extLst>
              <a:ext uri="{FF2B5EF4-FFF2-40B4-BE49-F238E27FC236}">
                <a16:creationId xmlns:a16="http://schemas.microsoft.com/office/drawing/2014/main" id="{0F653D60-7C17-1008-CEFA-4F80A79E3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2154477"/>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E1D36-02C5-4571-ADAE-0E79494BAC54}"/>
              </a:ext>
            </a:extLst>
          </p:cNvPr>
          <p:cNvSpPr>
            <a:spLocks noGrp="1"/>
          </p:cNvSpPr>
          <p:nvPr>
            <p:ph type="title" idx="4294967295"/>
          </p:nvPr>
        </p:nvSpPr>
        <p:spPr>
          <a:xfrm>
            <a:off x="1063625" y="152400"/>
            <a:ext cx="7339013" cy="1239838"/>
          </a:xfrm>
        </p:spPr>
        <p:txBody>
          <a:bodyPr>
            <a:normAutofit/>
          </a:bodyPr>
          <a:lstStyle/>
          <a:p>
            <a:pPr eaLnBrk="1" hangingPunct="1">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a:t>
            </a:r>
            <a: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“START” </a:t>
            </a:r>
            <a:br>
              <a:rPr 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INSTALL</a:t>
            </a:r>
          </a:p>
        </p:txBody>
      </p:sp>
      <p:sp>
        <p:nvSpPr>
          <p:cNvPr id="5" name="Up Arrow 4">
            <a:extLst>
              <a:ext uri="{FF2B5EF4-FFF2-40B4-BE49-F238E27FC236}">
                <a16:creationId xmlns:a16="http://schemas.microsoft.com/office/drawing/2014/main" id="{655D845D-A57E-4F3C-98FC-A5F777583967}"/>
              </a:ext>
            </a:extLst>
          </p:cNvPr>
          <p:cNvSpPr/>
          <p:nvPr/>
        </p:nvSpPr>
        <p:spPr>
          <a:xfrm>
            <a:off x="4572000" y="4724400"/>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 name="Picture 3">
            <a:extLst>
              <a:ext uri="{FF2B5EF4-FFF2-40B4-BE49-F238E27FC236}">
                <a16:creationId xmlns:a16="http://schemas.microsoft.com/office/drawing/2014/main" id="{B48EB5DA-75D2-4AA6-8D2C-F1DADD154D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889" y="1676400"/>
            <a:ext cx="6004560" cy="2987040"/>
          </a:xfrm>
          <a:prstGeom prst="rect">
            <a:avLst/>
          </a:prstGeom>
        </p:spPr>
      </p:pic>
      <p:pic>
        <p:nvPicPr>
          <p:cNvPr id="6" name="Content Placeholder 10">
            <a:extLst>
              <a:ext uri="{FF2B5EF4-FFF2-40B4-BE49-F238E27FC236}">
                <a16:creationId xmlns:a16="http://schemas.microsoft.com/office/drawing/2014/main" id="{49E3019E-4756-48FD-B652-AA41CC7D0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249C432F-C22C-48BA-BF82-A1344727E51A}"/>
              </a:ext>
            </a:extLst>
          </p:cNvPr>
          <p:cNvSpPr>
            <a:spLocks noGrp="1"/>
          </p:cNvSpPr>
          <p:nvPr>
            <p:ph type="title" idx="4294967295"/>
          </p:nvPr>
        </p:nvSpPr>
        <p:spPr>
          <a:xfrm>
            <a:off x="533400" y="76200"/>
            <a:ext cx="7339013" cy="685800"/>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GOLDEN RULE SEEDING</a:t>
            </a:r>
          </a:p>
        </p:txBody>
      </p:sp>
      <p:sp>
        <p:nvSpPr>
          <p:cNvPr id="118787" name="Content Placeholder 2">
            <a:extLst>
              <a:ext uri="{FF2B5EF4-FFF2-40B4-BE49-F238E27FC236}">
                <a16:creationId xmlns:a16="http://schemas.microsoft.com/office/drawing/2014/main" id="{2BF7B585-CA90-4346-B233-45D69383DA7B}"/>
              </a:ext>
            </a:extLst>
          </p:cNvPr>
          <p:cNvSpPr>
            <a:spLocks noGrp="1" noChangeArrowheads="1"/>
          </p:cNvSpPr>
          <p:nvPr>
            <p:ph idx="4294967295"/>
          </p:nvPr>
        </p:nvSpPr>
        <p:spPr>
          <a:xfrm>
            <a:off x="533400" y="1676400"/>
            <a:ext cx="8229600" cy="4525963"/>
          </a:xfrm>
        </p:spPr>
        <p:txBody>
          <a:bodyPr/>
          <a:lstStyle/>
          <a:p>
            <a:pPr marL="0" indent="0" eaLnBrk="1" hangingPunct="1">
              <a:lnSpc>
                <a:spcPct val="100000"/>
              </a:lnSpc>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 </a:t>
            </a:r>
            <a:endParaRPr lang="en-US" altLang="en-US" i="1" dirty="0">
              <a:solidFill>
                <a:schemeClr val="tx1"/>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A1EA000A-E478-46CA-888F-F5B680439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FF1AE44-4E8B-698D-59BF-B94723D44516}"/>
              </a:ext>
            </a:extLst>
          </p:cNvPr>
          <p:cNvSpPr txBox="1"/>
          <p:nvPr/>
        </p:nvSpPr>
        <p:spPr>
          <a:xfrm>
            <a:off x="109537" y="794137"/>
            <a:ext cx="8924926" cy="5909310"/>
          </a:xfrm>
          <a:prstGeom prst="rect">
            <a:avLst/>
          </a:prstGeom>
          <a:noFill/>
          <a:ln>
            <a:noFill/>
          </a:ln>
        </p:spPr>
        <p:txBody>
          <a:bodyPr wrap="square" rtlCol="0" anchor="ctr" anchorCtr="1">
            <a:spAutoFit/>
          </a:bodyPr>
          <a:lstStyle/>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r>
              <a:rPr lang="en-US"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Create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Run Start Order</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Select athlete(s) requesting Golden Rule Seeding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Use “MOVE” function to place them in correct position</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Reassign Bib Numbers / Start Numbers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Print 1</a:t>
            </a:r>
            <a:r>
              <a:rPr lang="en-US" baseline="30000" dirty="0">
                <a:latin typeface="Arial" panose="020B0604020202020204" pitchFamily="34" charset="0"/>
                <a:cs typeface="Arial" panose="020B0604020202020204" pitchFamily="34" charset="0"/>
              </a:rPr>
              <a:t>st</a:t>
            </a:r>
            <a:r>
              <a:rPr lang="en-US" dirty="0">
                <a:latin typeface="Arial" panose="020B0604020202020204" pitchFamily="34" charset="0"/>
                <a:cs typeface="Arial" panose="020B0604020202020204" pitchFamily="34" charset="0"/>
              </a:rPr>
              <a:t> Run Start List: Graphic format or Original format</a:t>
            </a:r>
          </a:p>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(If more than one competitor is involved, rank them by points. If competitors have no points, rank them with a random draw.)</a:t>
            </a:r>
          </a:p>
          <a:p>
            <a:endPar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r>
              <a:rPr lang="en-US"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Create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Run Start Order using </a:t>
            </a:r>
            <a:r>
              <a:rPr lang="en-US" b="1" u="sng" dirty="0">
                <a:latin typeface="Arial" panose="020B0604020202020204" pitchFamily="34" charset="0"/>
                <a:cs typeface="Arial" panose="020B0604020202020204" pitchFamily="34" charset="0"/>
              </a:rPr>
              <a:t>Original</a:t>
            </a:r>
            <a:r>
              <a:rPr lang="en-US" dirty="0">
                <a:latin typeface="Arial" panose="020B0604020202020204" pitchFamily="34" charset="0"/>
                <a:cs typeface="Arial" panose="020B0604020202020204" pitchFamily="34" charset="0"/>
              </a:rPr>
              <a:t> format (cannot use Graphic format)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Using CUT/PASTE, move athlete(s) requesting Golden Rule Seeding, as required </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In PRINT SCREEN, manually edit start numbers,  as required </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Post/Save/Print edited 2</a:t>
            </a:r>
            <a:r>
              <a:rPr lang="en-US" baseline="30000" dirty="0">
                <a:latin typeface="Arial" panose="020B0604020202020204" pitchFamily="34" charset="0"/>
                <a:cs typeface="Arial" panose="020B0604020202020204" pitchFamily="34" charset="0"/>
              </a:rPr>
              <a:t>nd</a:t>
            </a:r>
            <a:r>
              <a:rPr lang="en-US" dirty="0">
                <a:latin typeface="Arial" panose="020B0604020202020204" pitchFamily="34" charset="0"/>
                <a:cs typeface="Arial" panose="020B0604020202020204" pitchFamily="34" charset="0"/>
              </a:rPr>
              <a:t> Run Start Order</a:t>
            </a:r>
          </a:p>
          <a:p>
            <a:endParaRPr lang="en-US" dirty="0">
              <a:latin typeface="Arial" panose="020B0604020202020204" pitchFamily="34" charset="0"/>
              <a:cs typeface="Arial" panose="020B0604020202020204" pitchFamily="34" charset="0"/>
            </a:endParaRPr>
          </a:p>
          <a:p>
            <a:r>
              <a:rPr lang="en-US" altLang="en-US" sz="1800" dirty="0">
                <a:solidFill>
                  <a:srgbClr val="003399"/>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For events using TRS seeding, athletes who have requested Golden Rule Seeding </a:t>
            </a:r>
            <a:r>
              <a:rPr lang="en-US" altLang="en-US" sz="1800" u="sng" dirty="0">
                <a:solidFill>
                  <a:srgbClr val="003399"/>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start</a:t>
            </a:r>
            <a:r>
              <a:rPr lang="en-US" altLang="en-US" sz="1800" dirty="0">
                <a:solidFill>
                  <a:srgbClr val="003399"/>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16 (if more than one, 16+) in all runs/races of the same series unless the original start order preparation (random sort)/flip/butterfly affords them a better (earlier) start position.</a:t>
            </a:r>
          </a:p>
          <a:p>
            <a:endParaRPr lang="en-US" dirty="0">
              <a:latin typeface="Arial" panose="020B0604020202020204" pitchFamily="34" charset="0"/>
              <a:cs typeface="Arial" panose="020B0604020202020204" pitchFamily="34" charset="0"/>
            </a:endParaRPr>
          </a:p>
          <a:p>
            <a:r>
              <a:rPr lang="en-US"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DO NOT</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REASSIGN START NUMBERS IN YOUR ACTUAL RACE FILE</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60626058"/>
      </p:ext>
    </p:extLst>
  </p:cSld>
  <p:clrMapOvr>
    <a:masterClrMapping/>
  </p:clrMapOvr>
  <p:transition spd="med">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249C432F-C22C-48BA-BF82-A1344727E51A}"/>
              </a:ext>
            </a:extLst>
          </p:cNvPr>
          <p:cNvSpPr>
            <a:spLocks noGrp="1"/>
          </p:cNvSpPr>
          <p:nvPr>
            <p:ph type="title" idx="4294967295"/>
          </p:nvPr>
        </p:nvSpPr>
        <p:spPr>
          <a:xfrm>
            <a:off x="533400" y="76200"/>
            <a:ext cx="7339013" cy="685800"/>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EDITING FOR A 2</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p>
        </p:txBody>
      </p:sp>
      <p:sp>
        <p:nvSpPr>
          <p:cNvPr id="118787" name="Content Placeholder 2">
            <a:extLst>
              <a:ext uri="{FF2B5EF4-FFF2-40B4-BE49-F238E27FC236}">
                <a16:creationId xmlns:a16="http://schemas.microsoft.com/office/drawing/2014/main" id="{2BF7B585-CA90-4346-B233-45D69383DA7B}"/>
              </a:ext>
            </a:extLst>
          </p:cNvPr>
          <p:cNvSpPr>
            <a:spLocks noGrp="1" noChangeArrowheads="1"/>
          </p:cNvSpPr>
          <p:nvPr>
            <p:ph idx="4294967295"/>
          </p:nvPr>
        </p:nvSpPr>
        <p:spPr>
          <a:xfrm>
            <a:off x="533400" y="1676400"/>
            <a:ext cx="8229600" cy="4525963"/>
          </a:xfrm>
        </p:spPr>
        <p:txBody>
          <a:bodyPr/>
          <a:lstStyle/>
          <a:p>
            <a:pPr marL="0" indent="0" eaLnBrk="1" hangingPunct="1">
              <a:lnSpc>
                <a:spcPct val="100000"/>
              </a:lnSpc>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 </a:t>
            </a:r>
            <a:endParaRPr lang="en-US" altLang="en-US" i="1" dirty="0">
              <a:solidFill>
                <a:schemeClr val="tx1"/>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A1EA000A-E478-46CA-888F-F5B680439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FF1AE44-4E8B-698D-59BF-B94723D44516}"/>
              </a:ext>
            </a:extLst>
          </p:cNvPr>
          <p:cNvSpPr txBox="1"/>
          <p:nvPr/>
        </p:nvSpPr>
        <p:spPr>
          <a:xfrm>
            <a:off x="109537" y="3413777"/>
            <a:ext cx="8924926" cy="369332"/>
          </a:xfrm>
          <a:prstGeom prst="rect">
            <a:avLst/>
          </a:prstGeom>
          <a:noFill/>
          <a:ln>
            <a:noFill/>
          </a:ln>
        </p:spPr>
        <p:txBody>
          <a:bodyPr wrap="square" rtlCol="0" anchor="ctr" anchorCtr="1">
            <a:spAutoFit/>
          </a:bodyPr>
          <a:lstStyle/>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b="1" i="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ABA5E51-D86B-8E38-0C4A-B256A5BAE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887" y="2201661"/>
            <a:ext cx="3505200" cy="4464252"/>
          </a:xfrm>
          <a:prstGeom prst="rect">
            <a:avLst/>
          </a:prstGeom>
        </p:spPr>
      </p:pic>
      <p:sp>
        <p:nvSpPr>
          <p:cNvPr id="6" name="TextBox 5">
            <a:extLst>
              <a:ext uri="{FF2B5EF4-FFF2-40B4-BE49-F238E27FC236}">
                <a16:creationId xmlns:a16="http://schemas.microsoft.com/office/drawing/2014/main" id="{B8585582-78C3-4B6C-B5F4-D319D6141581}"/>
              </a:ext>
            </a:extLst>
          </p:cNvPr>
          <p:cNvSpPr txBox="1"/>
          <p:nvPr/>
        </p:nvSpPr>
        <p:spPr>
          <a:xfrm>
            <a:off x="302947" y="684607"/>
            <a:ext cx="3975539" cy="1477328"/>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Racer in red font has requested Golden Rule Seeding. Editing can be done in “print preview”, or “Saved to File” - word, or text. (This edit was done in text.) </a:t>
            </a:r>
          </a:p>
        </p:txBody>
      </p:sp>
      <p:sp>
        <p:nvSpPr>
          <p:cNvPr id="8" name="TextBox 7">
            <a:extLst>
              <a:ext uri="{FF2B5EF4-FFF2-40B4-BE49-F238E27FC236}">
                <a16:creationId xmlns:a16="http://schemas.microsoft.com/office/drawing/2014/main" id="{7A7450F1-2B27-2D8D-E05D-74FBA650A4DA}"/>
              </a:ext>
            </a:extLst>
          </p:cNvPr>
          <p:cNvSpPr txBox="1"/>
          <p:nvPr/>
        </p:nvSpPr>
        <p:spPr>
          <a:xfrm>
            <a:off x="4628002" y="1030069"/>
            <a:ext cx="3505200" cy="646331"/>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Using “cut/paste”, racer is moved to correct start position.  </a:t>
            </a:r>
          </a:p>
        </p:txBody>
      </p:sp>
      <p:pic>
        <p:nvPicPr>
          <p:cNvPr id="10" name="Picture 9">
            <a:extLst>
              <a:ext uri="{FF2B5EF4-FFF2-40B4-BE49-F238E27FC236}">
                <a16:creationId xmlns:a16="http://schemas.microsoft.com/office/drawing/2014/main" id="{9C739FD6-5EBC-CE9C-3531-AFCBF118A5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338" y="2201661"/>
            <a:ext cx="3641724" cy="4464252"/>
          </a:xfrm>
          <a:prstGeom prst="rect">
            <a:avLst/>
          </a:prstGeom>
        </p:spPr>
      </p:pic>
    </p:spTree>
    <p:extLst>
      <p:ext uri="{BB962C8B-B14F-4D97-AF65-F5344CB8AC3E}">
        <p14:creationId xmlns:p14="http://schemas.microsoft.com/office/powerpoint/2010/main" val="276899220"/>
      </p:ext>
    </p:extLst>
  </p:cSld>
  <p:clrMapOvr>
    <a:masterClrMapping/>
  </p:clrMapOvr>
  <p:transition spd="med">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249C432F-C22C-48BA-BF82-A1344727E51A}"/>
              </a:ext>
            </a:extLst>
          </p:cNvPr>
          <p:cNvSpPr>
            <a:spLocks noGrp="1"/>
          </p:cNvSpPr>
          <p:nvPr>
            <p:ph type="title" idx="4294967295"/>
          </p:nvPr>
        </p:nvSpPr>
        <p:spPr>
          <a:xfrm>
            <a:off x="533400" y="76200"/>
            <a:ext cx="7339013" cy="685800"/>
          </a:xfrm>
        </p:spPr>
        <p:txBody>
          <a:bodyPr>
            <a:normAutofit fontScale="90000"/>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EDITING FOR A 2</a:t>
            </a:r>
            <a:r>
              <a:rPr lang="en-US" altLang="en-US"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 COMPLETE</a:t>
            </a:r>
          </a:p>
        </p:txBody>
      </p:sp>
      <p:sp>
        <p:nvSpPr>
          <p:cNvPr id="118787" name="Content Placeholder 2">
            <a:extLst>
              <a:ext uri="{FF2B5EF4-FFF2-40B4-BE49-F238E27FC236}">
                <a16:creationId xmlns:a16="http://schemas.microsoft.com/office/drawing/2014/main" id="{2BF7B585-CA90-4346-B233-45D69383DA7B}"/>
              </a:ext>
            </a:extLst>
          </p:cNvPr>
          <p:cNvSpPr>
            <a:spLocks noGrp="1" noChangeArrowheads="1"/>
          </p:cNvSpPr>
          <p:nvPr>
            <p:ph idx="4294967295"/>
          </p:nvPr>
        </p:nvSpPr>
        <p:spPr>
          <a:xfrm>
            <a:off x="533400" y="1676400"/>
            <a:ext cx="8229600" cy="4525963"/>
          </a:xfrm>
        </p:spPr>
        <p:txBody>
          <a:bodyPr/>
          <a:lstStyle/>
          <a:p>
            <a:pPr marL="0" indent="0" eaLnBrk="1" hangingPunct="1">
              <a:lnSpc>
                <a:spcPct val="100000"/>
              </a:lnSpc>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 </a:t>
            </a:r>
            <a:endParaRPr lang="en-US" altLang="en-US" i="1" dirty="0">
              <a:solidFill>
                <a:schemeClr val="tx1"/>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A1EA000A-E478-46CA-888F-F5B680439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FF1AE44-4E8B-698D-59BF-B94723D44516}"/>
              </a:ext>
            </a:extLst>
          </p:cNvPr>
          <p:cNvSpPr txBox="1"/>
          <p:nvPr/>
        </p:nvSpPr>
        <p:spPr>
          <a:xfrm>
            <a:off x="109537" y="3413777"/>
            <a:ext cx="8924926" cy="369332"/>
          </a:xfrm>
          <a:prstGeom prst="rect">
            <a:avLst/>
          </a:prstGeom>
          <a:noFill/>
          <a:ln>
            <a:noFill/>
          </a:ln>
        </p:spPr>
        <p:txBody>
          <a:bodyPr wrap="square" rtlCol="0" anchor="ctr" anchorCtr="1">
            <a:spAutoFit/>
          </a:bodyPr>
          <a:lstStyle/>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b="1" i="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8585582-78C3-4B6C-B5F4-D319D6141581}"/>
              </a:ext>
            </a:extLst>
          </p:cNvPr>
          <p:cNvSpPr txBox="1"/>
          <p:nvPr/>
        </p:nvSpPr>
        <p:spPr>
          <a:xfrm>
            <a:off x="169069" y="1070696"/>
            <a:ext cx="3505200" cy="5262979"/>
          </a:xfrm>
          <a:prstGeom prst="rect">
            <a:avLst/>
          </a:prstGeom>
          <a:noFill/>
          <a:ln>
            <a:noFill/>
          </a:ln>
        </p:spPr>
        <p:txBody>
          <a:bodyPr wrap="square" rtlCol="0" anchor="ctr" anchorCtr="1">
            <a:spAutoFit/>
          </a:bodyPr>
          <a:lstStyle/>
          <a:p>
            <a:r>
              <a:rPr lang="en-US" sz="1600" dirty="0">
                <a:latin typeface="Arial" panose="020B0604020202020204" pitchFamily="34" charset="0"/>
                <a:cs typeface="Arial" panose="020B0604020202020204" pitchFamily="34" charset="0"/>
              </a:rPr>
              <a:t>Competitor is now in the 31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starting position as allowed by Golden Rule Seeding. (If bibbo was only 15, racer would be in 16</a:t>
            </a:r>
            <a:r>
              <a:rPr lang="en-US" sz="1600" baseline="30000" dirty="0">
                <a:latin typeface="Arial" panose="020B0604020202020204" pitchFamily="34" charset="0"/>
                <a:cs typeface="Arial" panose="020B0604020202020204" pitchFamily="34" charset="0"/>
              </a:rPr>
              <a:t>th</a:t>
            </a:r>
            <a:r>
              <a:rPr lang="en-US" sz="1600" dirty="0">
                <a:latin typeface="Arial" panose="020B0604020202020204" pitchFamily="34" charset="0"/>
                <a:cs typeface="Arial" panose="020B0604020202020204" pitchFamily="34" charset="0"/>
              </a:rPr>
              <a:t> position.)</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Start numbers have been manually edited.</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In “print preview” screen, “Save to File”, and </a:t>
            </a:r>
            <a:r>
              <a:rPr lang="en-US" sz="1600" b="1" u="sng" dirty="0">
                <a:latin typeface="Arial" panose="020B0604020202020204" pitchFamily="34" charset="0"/>
                <a:cs typeface="Arial" panose="020B0604020202020204" pitchFamily="34" charset="0"/>
              </a:rPr>
              <a:t>save</a:t>
            </a:r>
            <a:r>
              <a:rPr lang="en-US" sz="1600" dirty="0">
                <a:latin typeface="Arial" panose="020B0604020202020204" pitchFamily="34" charset="0"/>
                <a:cs typeface="Arial" panose="020B0604020202020204" pitchFamily="34" charset="0"/>
              </a:rPr>
              <a:t> as “word” or “text”.</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Attach to “live-timing”.</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Print your document.</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(If time permits, spacing can be corrected.)</a:t>
            </a:r>
          </a:p>
          <a:p>
            <a:endParaRPr lang="en-US" sz="1600" dirty="0">
              <a:latin typeface="Arial" panose="020B0604020202020204" pitchFamily="34" charset="0"/>
              <a:cs typeface="Arial" panose="020B0604020202020204" pitchFamily="34" charset="0"/>
            </a:endParaRPr>
          </a:p>
          <a:p>
            <a:r>
              <a:rPr lang="en-US" sz="1600" b="1" dirty="0">
                <a:solidFill>
                  <a:srgbClr val="003399"/>
                </a:solidFill>
                <a:latin typeface="Arial" panose="020B0604020202020204" pitchFamily="34" charset="0"/>
                <a:cs typeface="Arial" panose="020B0604020202020204" pitchFamily="34" charset="0"/>
              </a:rPr>
              <a:t>If Golden Rule Seeding involves more than one racer, move and rank them by their 1</a:t>
            </a:r>
            <a:r>
              <a:rPr lang="en-US" sz="1600" b="1" baseline="30000" dirty="0">
                <a:solidFill>
                  <a:srgbClr val="003399"/>
                </a:solidFill>
                <a:latin typeface="Arial" panose="020B0604020202020204" pitchFamily="34" charset="0"/>
                <a:cs typeface="Arial" panose="020B0604020202020204" pitchFamily="34" charset="0"/>
              </a:rPr>
              <a:t>st</a:t>
            </a:r>
            <a:r>
              <a:rPr lang="en-US" sz="1600" b="1" dirty="0">
                <a:solidFill>
                  <a:srgbClr val="003399"/>
                </a:solidFill>
                <a:latin typeface="Arial" panose="020B0604020202020204" pitchFamily="34" charset="0"/>
                <a:cs typeface="Arial" panose="020B0604020202020204" pitchFamily="34" charset="0"/>
              </a:rPr>
              <a:t> Run Time.</a:t>
            </a:r>
          </a:p>
        </p:txBody>
      </p:sp>
      <p:sp>
        <p:nvSpPr>
          <p:cNvPr id="8" name="TextBox 7">
            <a:extLst>
              <a:ext uri="{FF2B5EF4-FFF2-40B4-BE49-F238E27FC236}">
                <a16:creationId xmlns:a16="http://schemas.microsoft.com/office/drawing/2014/main" id="{7A7450F1-2B27-2D8D-E05D-74FBA650A4DA}"/>
              </a:ext>
            </a:extLst>
          </p:cNvPr>
          <p:cNvSpPr txBox="1"/>
          <p:nvPr/>
        </p:nvSpPr>
        <p:spPr>
          <a:xfrm>
            <a:off x="4628002" y="1168568"/>
            <a:ext cx="3505200" cy="369332"/>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 </a:t>
            </a:r>
          </a:p>
        </p:txBody>
      </p:sp>
      <p:pic>
        <p:nvPicPr>
          <p:cNvPr id="7" name="Picture 6">
            <a:extLst>
              <a:ext uri="{FF2B5EF4-FFF2-40B4-BE49-F238E27FC236}">
                <a16:creationId xmlns:a16="http://schemas.microsoft.com/office/drawing/2014/main" id="{0CA3C786-FD39-E32B-5F4A-AEF5C640B2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809537"/>
            <a:ext cx="4247001" cy="5856376"/>
          </a:xfrm>
          <a:prstGeom prst="rect">
            <a:avLst/>
          </a:prstGeom>
        </p:spPr>
      </p:pic>
    </p:spTree>
    <p:extLst>
      <p:ext uri="{BB962C8B-B14F-4D97-AF65-F5344CB8AC3E}">
        <p14:creationId xmlns:p14="http://schemas.microsoft.com/office/powerpoint/2010/main" val="2354388503"/>
      </p:ext>
    </p:extLst>
  </p:cSld>
  <p:clrMapOvr>
    <a:masterClrMapping/>
  </p:clrMapOvr>
  <p:transition spd="med">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249C432F-C22C-48BA-BF82-A1344727E51A}"/>
              </a:ext>
            </a:extLst>
          </p:cNvPr>
          <p:cNvSpPr>
            <a:spLocks noGrp="1"/>
          </p:cNvSpPr>
          <p:nvPr>
            <p:ph type="title" idx="4294967295"/>
          </p:nvPr>
        </p:nvSpPr>
        <p:spPr>
          <a:xfrm>
            <a:off x="533400" y="76200"/>
            <a:ext cx="7339013" cy="1239838"/>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REPLACEMENT TIME (EET)</a:t>
            </a:r>
          </a:p>
        </p:txBody>
      </p:sp>
      <p:sp>
        <p:nvSpPr>
          <p:cNvPr id="118787" name="Content Placeholder 2">
            <a:extLst>
              <a:ext uri="{FF2B5EF4-FFF2-40B4-BE49-F238E27FC236}">
                <a16:creationId xmlns:a16="http://schemas.microsoft.com/office/drawing/2014/main" id="{2BF7B585-CA90-4346-B233-45D69383DA7B}"/>
              </a:ext>
            </a:extLst>
          </p:cNvPr>
          <p:cNvSpPr>
            <a:spLocks noGrp="1" noChangeArrowheads="1"/>
          </p:cNvSpPr>
          <p:nvPr>
            <p:ph idx="4294967295"/>
          </p:nvPr>
        </p:nvSpPr>
        <p:spPr>
          <a:xfrm>
            <a:off x="533400" y="1676400"/>
            <a:ext cx="8229600" cy="4525963"/>
          </a:xfrm>
        </p:spPr>
        <p:txBody>
          <a:bodyPr/>
          <a:lstStyle/>
          <a:p>
            <a:pPr marL="0" indent="0" eaLnBrk="1" hangingPunct="1">
              <a:lnSpc>
                <a:spcPct val="100000"/>
              </a:lnSpc>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Calculation of a Replacement Time (also known as an Equivalent Electronic Time) is normally the responsibility of the Chief of Timing or his/her assistant.</a:t>
            </a:r>
          </a:p>
          <a:p>
            <a:pPr marL="0" indent="0" eaLnBrk="1" hangingPunct="1">
              <a:lnSpc>
                <a:spcPct val="100000"/>
              </a:lnSpc>
              <a:spcBef>
                <a:spcPts val="1800"/>
              </a:spcBef>
              <a:buFont typeface="Arial" panose="020B0604020202020204" pitchFamily="34" charset="0"/>
              <a:buNone/>
            </a:pPr>
            <a:r>
              <a:rPr lang="en-US" altLang="en-US" dirty="0">
                <a:solidFill>
                  <a:schemeClr val="tx1"/>
                </a:solidFill>
                <a:latin typeface="Arial" panose="020B0604020202020204" pitchFamily="34" charset="0"/>
                <a:cs typeface="Arial" panose="020B0604020202020204" pitchFamily="34" charset="0"/>
              </a:rPr>
              <a:t>However, due to </a:t>
            </a:r>
            <a:r>
              <a:rPr lang="en-US" altLang="en-US" i="1" dirty="0">
                <a:solidFill>
                  <a:schemeClr val="tx1"/>
                </a:solidFill>
                <a:latin typeface="Arial" panose="020B0604020202020204" pitchFamily="34" charset="0"/>
                <a:cs typeface="Arial" panose="020B0604020202020204" pitchFamily="34" charset="0"/>
              </a:rPr>
              <a:t>force majeure, </a:t>
            </a:r>
            <a:r>
              <a:rPr lang="en-US" altLang="en-US" dirty="0">
                <a:solidFill>
                  <a:schemeClr val="tx1"/>
                </a:solidFill>
                <a:latin typeface="Arial" panose="020B0604020202020204" pitchFamily="34" charset="0"/>
                <a:cs typeface="Arial" panose="020B0604020202020204" pitchFamily="34" charset="0"/>
              </a:rPr>
              <a:t>the assistance of the RA may be required.</a:t>
            </a:r>
            <a:endParaRPr lang="en-US" altLang="en-US" i="1" dirty="0">
              <a:solidFill>
                <a:schemeClr val="tx1"/>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A1EA000A-E478-46CA-888F-F5B680439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3928B1ED-32D8-4D35-8BD3-5B77C3DB0A03}"/>
              </a:ext>
            </a:extLst>
          </p:cNvPr>
          <p:cNvSpPr>
            <a:spLocks noGrp="1"/>
          </p:cNvSpPr>
          <p:nvPr>
            <p:ph type="title" idx="4294967295"/>
          </p:nvPr>
        </p:nvSpPr>
        <p:spPr>
          <a:xfrm>
            <a:off x="833438" y="28575"/>
            <a:ext cx="7339012" cy="1239838"/>
          </a:xfrm>
        </p:spPr>
        <p:txBody>
          <a:bodyPr>
            <a:no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SOFTWARE’S “EET” TOOL found in “</a:t>
            </a:r>
            <a:r>
              <a:rPr lang="en-US" altLang="en-US"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OPTIONS</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48DD7F3C-8EC8-404F-912E-19AA1C040856}"/>
              </a:ext>
            </a:extLst>
          </p:cNvPr>
          <p:cNvSpPr txBox="1"/>
          <p:nvPr/>
        </p:nvSpPr>
        <p:spPr>
          <a:xfrm>
            <a:off x="304800" y="5612840"/>
            <a:ext cx="8610600" cy="877163"/>
          </a:xfrm>
          <a:prstGeom prst="rect">
            <a:avLst/>
          </a:prstGeom>
          <a:noFill/>
          <a:ln>
            <a:solidFill>
              <a:schemeClr val="bg2"/>
            </a:solidFill>
          </a:ln>
        </p:spPr>
        <p:txBody>
          <a:bodyPr wrap="square" rtlCol="0" anchor="ctr" anchorCtr="1">
            <a:spAutoFit/>
          </a:bodyPr>
          <a:lstStyle/>
          <a:p>
            <a:r>
              <a:rPr lang="en-US" sz="1700" b="1" dirty="0">
                <a:solidFill>
                  <a:srgbClr val="002060"/>
                </a:solidFill>
                <a:latin typeface="Arial" panose="020B0604020202020204" pitchFamily="34" charset="0"/>
                <a:cs typeface="Arial" panose="020B0604020202020204" pitchFamily="34" charset="0"/>
              </a:rPr>
              <a:t>NOTE: Calculation requires comparison of System A </a:t>
            </a:r>
            <a:r>
              <a:rPr lang="en-US" sz="1700" b="1" u="sng" dirty="0">
                <a:solidFill>
                  <a:srgbClr val="002060"/>
                </a:solidFill>
                <a:latin typeface="Arial" panose="020B0604020202020204" pitchFamily="34" charset="0"/>
                <a:cs typeface="Arial" panose="020B0604020202020204" pitchFamily="34" charset="0"/>
              </a:rPr>
              <a:t>time-of-day START/FINISH IMPULSE</a:t>
            </a:r>
            <a:r>
              <a:rPr lang="en-US" sz="1700" b="1" dirty="0">
                <a:solidFill>
                  <a:srgbClr val="002060"/>
                </a:solidFill>
                <a:latin typeface="Arial" panose="020B0604020202020204" pitchFamily="34" charset="0"/>
                <a:cs typeface="Arial" panose="020B0604020202020204" pitchFamily="34" charset="0"/>
              </a:rPr>
              <a:t> to System B or manual </a:t>
            </a:r>
            <a:r>
              <a:rPr lang="en-US" sz="1700" b="1" u="sng" dirty="0">
                <a:solidFill>
                  <a:srgbClr val="002060"/>
                </a:solidFill>
                <a:latin typeface="Arial" panose="020B0604020202020204" pitchFamily="34" charset="0"/>
                <a:cs typeface="Arial" panose="020B0604020202020204" pitchFamily="34" charset="0"/>
              </a:rPr>
              <a:t>time-of-day START/FINISH IMPULSE</a:t>
            </a:r>
            <a:r>
              <a:rPr lang="en-US" sz="1700" b="1" dirty="0">
                <a:solidFill>
                  <a:srgbClr val="002060"/>
                </a:solidFill>
                <a:latin typeface="Arial" panose="020B0604020202020204" pitchFamily="34" charset="0"/>
                <a:cs typeface="Arial" panose="020B0604020202020204" pitchFamily="34" charset="0"/>
              </a:rPr>
              <a:t> for 10 competitors preceding missed time-of-day START/FINISH IMPULSE.  </a:t>
            </a:r>
            <a:r>
              <a:rPr lang="en-US" sz="1700" b="1" i="1" dirty="0">
                <a:solidFill>
                  <a:srgbClr val="002060"/>
                </a:solidFill>
                <a:latin typeface="Arial" panose="020B0604020202020204" pitchFamily="34" charset="0"/>
                <a:cs typeface="Arial" panose="020B0604020202020204" pitchFamily="34" charset="0"/>
              </a:rPr>
              <a:t> </a:t>
            </a:r>
            <a:endParaRPr lang="en-US" sz="1700" b="1" dirty="0">
              <a:solidFill>
                <a:srgbClr val="00206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0828E49-186F-4A20-80EF-7790DF1D78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332841"/>
            <a:ext cx="6416596" cy="4001159"/>
          </a:xfrm>
          <a:prstGeom prst="rect">
            <a:avLst/>
          </a:prstGeom>
        </p:spPr>
      </p:pic>
    </p:spTree>
  </p:cSld>
  <p:clrMapOvr>
    <a:masterClrMapping/>
  </p:clrMapOvr>
  <p:transition spd="med">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22903458-F205-4981-AE4A-7738E2451BA8}"/>
              </a:ext>
            </a:extLst>
          </p:cNvPr>
          <p:cNvSpPr>
            <a:spLocks noGrp="1"/>
          </p:cNvSpPr>
          <p:nvPr>
            <p:ph type="title" idx="4294967295"/>
          </p:nvPr>
        </p:nvSpPr>
        <p:spPr>
          <a:xfrm>
            <a:off x="457200" y="0"/>
            <a:ext cx="8229600"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HINTS!</a:t>
            </a:r>
          </a:p>
        </p:txBody>
      </p:sp>
      <p:sp>
        <p:nvSpPr>
          <p:cNvPr id="100355" name="Content Placeholder 2">
            <a:extLst>
              <a:ext uri="{FF2B5EF4-FFF2-40B4-BE49-F238E27FC236}">
                <a16:creationId xmlns:a16="http://schemas.microsoft.com/office/drawing/2014/main" id="{61BFDFF9-ADB3-49FD-9647-02285224CDC8}"/>
              </a:ext>
            </a:extLst>
          </p:cNvPr>
          <p:cNvSpPr>
            <a:spLocks noGrp="1"/>
          </p:cNvSpPr>
          <p:nvPr>
            <p:ph idx="4294967295"/>
          </p:nvPr>
        </p:nvSpPr>
        <p:spPr>
          <a:xfrm>
            <a:off x="451338" y="1600200"/>
            <a:ext cx="8458200" cy="4525963"/>
          </a:xfrm>
        </p:spPr>
        <p:txBody>
          <a:bodyPr rtlCol="0">
            <a:normAutofit/>
          </a:bodyPr>
          <a:lstStyle/>
          <a:p>
            <a:pPr marL="1028700" lvl="3" indent="-342900" eaLnBrk="1" fontAlgn="auto" hangingPunct="1">
              <a:lnSpc>
                <a:spcPct val="110000"/>
              </a:lnSpc>
              <a:spcBef>
                <a:spcPts val="1200"/>
              </a:spcBef>
              <a:spcAft>
                <a:spcPts val="0"/>
              </a:spcAft>
              <a:buFont typeface="Arial" charset="0"/>
              <a:buChar char="•"/>
              <a:defRPr/>
            </a:pPr>
            <a:r>
              <a:rPr lang="en-US" altLang="en-US" sz="2400" b="1" u="sng" dirty="0">
                <a:solidFill>
                  <a:srgbClr val="002060"/>
                </a:solidFill>
                <a:latin typeface="Arial" panose="020B0604020202020204" pitchFamily="34" charset="0"/>
                <a:cs typeface="Arial" panose="020B0604020202020204" pitchFamily="34" charset="0"/>
              </a:rPr>
              <a:t>DO NOT</a:t>
            </a:r>
            <a:r>
              <a:rPr lang="en-US" altLang="en-US" sz="2400" b="1" dirty="0">
                <a:solidFill>
                  <a:srgbClr val="002060"/>
                </a:solidFill>
                <a:latin typeface="Arial" panose="020B0604020202020204" pitchFamily="34" charset="0"/>
                <a:cs typeface="Arial" panose="020B0604020202020204" pitchFamily="34" charset="0"/>
              </a:rPr>
              <a:t> use Forerunners’ times </a:t>
            </a:r>
          </a:p>
          <a:p>
            <a:pPr marL="1028700" lvl="3" indent="-342900" eaLnBrk="1" fontAlgn="auto" hangingPunct="1">
              <a:lnSpc>
                <a:spcPct val="110000"/>
              </a:lnSpc>
              <a:spcBef>
                <a:spcPts val="1200"/>
              </a:spcBef>
              <a:spcAft>
                <a:spcPts val="0"/>
              </a:spcAft>
              <a:buFont typeface="Arial" charset="0"/>
              <a:buChar char="•"/>
              <a:defRPr/>
            </a:pPr>
            <a:r>
              <a:rPr lang="en-US" altLang="en-US" sz="2400" dirty="0">
                <a:solidFill>
                  <a:schemeClr val="tx1"/>
                </a:solidFill>
                <a:latin typeface="Arial" panose="020B0604020202020204" pitchFamily="34" charset="0"/>
                <a:cs typeface="Arial" panose="020B0604020202020204" pitchFamily="34" charset="0"/>
              </a:rPr>
              <a:t>Calculation is based on </a:t>
            </a:r>
            <a:r>
              <a:rPr lang="en-US" altLang="en-US" sz="2400" u="sng" dirty="0">
                <a:solidFill>
                  <a:schemeClr val="tx1"/>
                </a:solidFill>
                <a:latin typeface="Arial" panose="020B0604020202020204" pitchFamily="34" charset="0"/>
                <a:cs typeface="Arial" panose="020B0604020202020204" pitchFamily="34" charset="0"/>
              </a:rPr>
              <a:t>Time-of-Day</a:t>
            </a:r>
            <a:r>
              <a:rPr lang="en-US" altLang="en-US" sz="2400" dirty="0">
                <a:solidFill>
                  <a:schemeClr val="tx1"/>
                </a:solidFill>
                <a:latin typeface="Arial" panose="020B0604020202020204" pitchFamily="34" charset="0"/>
                <a:cs typeface="Arial" panose="020B0604020202020204" pitchFamily="34" charset="0"/>
              </a:rPr>
              <a:t> data so DNF competitor’s start times can be used to calculate a missing time-of-day start impulse</a:t>
            </a:r>
          </a:p>
          <a:p>
            <a:pPr marL="1028700" lvl="3" indent="-342900" eaLnBrk="1" fontAlgn="auto" hangingPunct="1">
              <a:lnSpc>
                <a:spcPct val="110000"/>
              </a:lnSpc>
              <a:spcBef>
                <a:spcPts val="1200"/>
              </a:spcBef>
              <a:spcAft>
                <a:spcPts val="0"/>
              </a:spcAft>
              <a:buFont typeface="Arial" charset="0"/>
              <a:buChar char="•"/>
              <a:defRPr/>
            </a:pPr>
            <a:r>
              <a:rPr lang="en-US" altLang="en-US" sz="2400" b="1" u="sng" dirty="0">
                <a:solidFill>
                  <a:srgbClr val="003399"/>
                </a:solidFill>
                <a:latin typeface="Arial" panose="020B0604020202020204" pitchFamily="34" charset="0"/>
                <a:cs typeface="Arial" panose="020B0604020202020204" pitchFamily="34" charset="0"/>
              </a:rPr>
              <a:t>DO NOT</a:t>
            </a:r>
            <a:r>
              <a:rPr lang="en-US" altLang="en-US" sz="2400" b="1" dirty="0">
                <a:solidFill>
                  <a:srgbClr val="003399"/>
                </a:solidFill>
                <a:latin typeface="Arial" panose="020B0604020202020204" pitchFamily="34" charset="0"/>
                <a:cs typeface="Arial" panose="020B0604020202020204" pitchFamily="34" charset="0"/>
              </a:rPr>
              <a:t> wait until race day to learn how to use this or any of the many other useful tools provided by this or any other software!</a:t>
            </a:r>
          </a:p>
          <a:p>
            <a:pPr marL="0" lvl="3" indent="0" eaLnBrk="1" fontAlgn="auto" hangingPunct="1">
              <a:lnSpc>
                <a:spcPct val="110000"/>
              </a:lnSpc>
              <a:spcBef>
                <a:spcPts val="1200"/>
              </a:spcBef>
              <a:spcAft>
                <a:spcPts val="0"/>
              </a:spcAft>
              <a:buFont typeface="Arial" panose="020B0604020202020204" pitchFamily="34" charset="0"/>
              <a:buNone/>
              <a:defRPr/>
            </a:pPr>
            <a:r>
              <a:rPr lang="en-US" altLang="en-US" sz="2400" dirty="0">
                <a:solidFill>
                  <a:schemeClr val="tx1"/>
                </a:solidFill>
                <a:latin typeface="Arial" panose="020B0604020202020204" pitchFamily="34" charset="0"/>
                <a:cs typeface="Arial" panose="020B0604020202020204" pitchFamily="34" charset="0"/>
              </a:rPr>
              <a:t>If time permits, review “REPLACEMENT TIME - EET” power point presentation.</a:t>
            </a:r>
          </a:p>
          <a:p>
            <a:pPr marL="685800" lvl="3" indent="0" eaLnBrk="1" fontAlgn="auto" hangingPunct="1">
              <a:lnSpc>
                <a:spcPct val="110000"/>
              </a:lnSpc>
              <a:spcBef>
                <a:spcPts val="1200"/>
              </a:spcBef>
              <a:spcAft>
                <a:spcPts val="0"/>
              </a:spcAft>
              <a:buFont typeface="Arial" panose="020B0604020202020204" pitchFamily="34" charset="0"/>
              <a:buNone/>
              <a:defRPr/>
            </a:pPr>
            <a:endParaRPr lang="en-US" altLang="en-US" sz="2400" b="1" dirty="0">
              <a:solidFill>
                <a:srgbClr val="FF0000"/>
              </a:solidFill>
            </a:endParaRPr>
          </a:p>
          <a:p>
            <a:pPr marL="0" indent="0" eaLnBrk="1" fontAlgn="auto" hangingPunct="1">
              <a:spcAft>
                <a:spcPts val="0"/>
              </a:spcAft>
              <a:buFont typeface="Arial" charset="0"/>
              <a:buNone/>
              <a:defRPr/>
            </a:pPr>
            <a:endParaRPr lang="en-US" altLang="en-US" dirty="0"/>
          </a:p>
        </p:txBody>
      </p:sp>
      <p:pic>
        <p:nvPicPr>
          <p:cNvPr id="4" name="Content Placeholder 10">
            <a:extLst>
              <a:ext uri="{FF2B5EF4-FFF2-40B4-BE49-F238E27FC236}">
                <a16:creationId xmlns:a16="http://schemas.microsoft.com/office/drawing/2014/main" id="{26044616-1F60-4D2A-BF60-81F79B2690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AA53A49D-3B8B-4CBB-BF7B-6366F521919F}"/>
              </a:ext>
            </a:extLst>
          </p:cNvPr>
          <p:cNvSpPr>
            <a:spLocks noGrp="1"/>
          </p:cNvSpPr>
          <p:nvPr>
            <p:ph type="title" idx="4294967295"/>
          </p:nvPr>
        </p:nvSpPr>
        <p:spPr>
          <a:xfrm>
            <a:off x="533400" y="-20638"/>
            <a:ext cx="8229600" cy="1143001"/>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VERIFICATION ITEMS</a:t>
            </a:r>
          </a:p>
        </p:txBody>
      </p:sp>
      <p:sp>
        <p:nvSpPr>
          <p:cNvPr id="111619" name="Content Placeholder 2">
            <a:extLst>
              <a:ext uri="{FF2B5EF4-FFF2-40B4-BE49-F238E27FC236}">
                <a16:creationId xmlns:a16="http://schemas.microsoft.com/office/drawing/2014/main" id="{39A8FBD8-31B8-4A37-903D-B9A10E7EFDBB}"/>
              </a:ext>
            </a:extLst>
          </p:cNvPr>
          <p:cNvSpPr>
            <a:spLocks noGrp="1"/>
          </p:cNvSpPr>
          <p:nvPr>
            <p:ph idx="4294967295"/>
          </p:nvPr>
        </p:nvSpPr>
        <p:spPr>
          <a:xfrm>
            <a:off x="457200" y="1219200"/>
            <a:ext cx="8534400" cy="5410200"/>
          </a:xfrm>
        </p:spPr>
        <p:txBody>
          <a:bodyPr rtlCol="0">
            <a:normAutofit fontScale="85000" lnSpcReduction="10000"/>
          </a:bodyPr>
          <a:lstStyle/>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Prior to submitting your results XML file, you must verify all keyed data.</a:t>
            </a:r>
          </a:p>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The software may prepare a “Transmittal Report”; it contains data you have keyed into your database.</a:t>
            </a:r>
          </a:p>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Print the “Transmittal Report” and use it to verify the data it contains…especially useful for verifying Officials’ names.</a:t>
            </a:r>
          </a:p>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Verify/Edit “Nation” for any U.S. Ski &amp; Snowboard “X members”</a:t>
            </a:r>
          </a:p>
          <a:p>
            <a:pPr eaLnBrk="1" hangingPunct="1">
              <a:lnSpc>
                <a:spcPct val="110000"/>
              </a:lnSpc>
              <a:buFont typeface="Arial" panose="020B0604020202020204" pitchFamily="34" charset="0"/>
              <a:buChar char="•"/>
              <a:defRPr/>
            </a:pPr>
            <a:r>
              <a:rPr lang="en-US" altLang="en-US" b="1" dirty="0">
                <a:solidFill>
                  <a:schemeClr val="tx1"/>
                </a:solidFill>
                <a:latin typeface="Arial" charset="0"/>
                <a:cs typeface="Arial" charset="0"/>
              </a:rPr>
              <a:t>If an error is found, rekey the data, reprint and reverify the data.</a:t>
            </a:r>
          </a:p>
          <a:p>
            <a:pPr marL="0" indent="0" eaLnBrk="1" hangingPunct="1">
              <a:lnSpc>
                <a:spcPct val="110000"/>
              </a:lnSpc>
              <a:spcBef>
                <a:spcPts val="1200"/>
              </a:spcBef>
              <a:buFont typeface="Arial" panose="020B0604020202020204" pitchFamily="34" charset="0"/>
              <a:buNone/>
              <a:defRPr/>
            </a:pPr>
            <a:r>
              <a:rPr lang="en-US" altLang="en-US" i="1" dirty="0">
                <a:solidFill>
                  <a:schemeClr val="tx1"/>
                </a:solidFill>
                <a:latin typeface="Arial" charset="0"/>
                <a:cs typeface="Arial" charset="0"/>
              </a:rPr>
              <a:t>Transmittal Report, if available, remains in the OC event file.</a:t>
            </a:r>
          </a:p>
        </p:txBody>
      </p:sp>
    </p:spTree>
  </p:cSld>
  <p:clrMapOvr>
    <a:masterClrMapping/>
  </p:clrMapOvr>
  <p:transition spd="med">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716CE-DD98-41E8-9F14-00477E3FA625}"/>
              </a:ext>
            </a:extLst>
          </p:cNvPr>
          <p:cNvSpPr>
            <a:spLocks noGrp="1"/>
          </p:cNvSpPr>
          <p:nvPr>
            <p:ph type="title" idx="4294967295"/>
          </p:nvPr>
        </p:nvSpPr>
        <p:spPr>
          <a:xfrm>
            <a:off x="152400" y="17463"/>
            <a:ext cx="8686800" cy="1239837"/>
          </a:xfrm>
        </p:spPr>
        <p:txBody>
          <a:bodyPr/>
          <a:lstStyle/>
          <a:p>
            <a:pPr>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CREATING/SENDING“XML” FILE – has changed due to USSS upload requirement</a:t>
            </a:r>
            <a:br>
              <a:rPr lang="en-US" alt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0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File can be created/sent from either area:</a:t>
            </a:r>
            <a:endParaRPr lang="en-US" sz="2800" dirty="0">
              <a:latin typeface="Arial" panose="020B0604020202020204" pitchFamily="34" charset="0"/>
              <a:cs typeface="Arial" panose="020B0604020202020204" pitchFamily="34" charset="0"/>
            </a:endParaRPr>
          </a:p>
        </p:txBody>
      </p:sp>
      <p:pic>
        <p:nvPicPr>
          <p:cNvPr id="122883" name="Picture 4" descr="RA RACE.NatFIS - National / FIS Scoring Software 6.70 rev 1">
            <a:extLst>
              <a:ext uri="{FF2B5EF4-FFF2-40B4-BE49-F238E27FC236}">
                <a16:creationId xmlns:a16="http://schemas.microsoft.com/office/drawing/2014/main" id="{93CA20B7-6AB6-42D6-BCDC-1806401BA6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365375"/>
            <a:ext cx="33115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Box 8">
            <a:extLst>
              <a:ext uri="{FF2B5EF4-FFF2-40B4-BE49-F238E27FC236}">
                <a16:creationId xmlns:a16="http://schemas.microsoft.com/office/drawing/2014/main" id="{A261D73F-3B09-4B06-BE82-FE115872D081}"/>
              </a:ext>
            </a:extLst>
          </p:cNvPr>
          <p:cNvSpPr txBox="1">
            <a:spLocks noChangeArrowheads="1"/>
          </p:cNvSpPr>
          <p:nvPr/>
        </p:nvSpPr>
        <p:spPr bwMode="auto">
          <a:xfrm>
            <a:off x="298450" y="1990725"/>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dirty="0">
                <a:latin typeface="Calibri" panose="020F0502020204030204" pitchFamily="34" charset="0"/>
                <a:cs typeface="Arial" panose="020B0604020202020204" pitchFamily="34" charset="0"/>
              </a:rPr>
              <a:t>“</a:t>
            </a:r>
            <a:r>
              <a:rPr lang="en-US" altLang="en-US" b="1" u="sng" dirty="0">
                <a:latin typeface="Arial" panose="020B0604020202020204" pitchFamily="34" charset="0"/>
                <a:cs typeface="Arial" panose="020B0604020202020204" pitchFamily="34" charset="0"/>
              </a:rPr>
              <a:t>Activities</a:t>
            </a:r>
            <a:r>
              <a:rPr lang="en-US" altLang="en-US" dirty="0">
                <a:latin typeface="Calibri" panose="020F0502020204030204" pitchFamily="34" charset="0"/>
                <a:cs typeface="Arial" panose="020B0604020202020204" pitchFamily="34" charset="0"/>
              </a:rPr>
              <a:t>”</a:t>
            </a:r>
          </a:p>
        </p:txBody>
      </p:sp>
      <p:pic>
        <p:nvPicPr>
          <p:cNvPr id="122885" name="Picture 3" descr="Screen Clipping">
            <a:extLst>
              <a:ext uri="{FF2B5EF4-FFF2-40B4-BE49-F238E27FC236}">
                <a16:creationId xmlns:a16="http://schemas.microsoft.com/office/drawing/2014/main" id="{B2584188-A9FE-4343-8104-417319A032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365375"/>
            <a:ext cx="3429000" cy="355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6" descr="Screen Clipping">
            <a:extLst>
              <a:ext uri="{FF2B5EF4-FFF2-40B4-BE49-F238E27FC236}">
                <a16:creationId xmlns:a16="http://schemas.microsoft.com/office/drawing/2014/main" id="{BA07A30D-0EF5-4586-92CD-D9DC53092C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988" y="2681288"/>
            <a:ext cx="13716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7D0789A9-4C6A-47F0-8E09-59507F32A268}"/>
              </a:ext>
            </a:extLst>
          </p:cNvPr>
          <p:cNvCxnSpPr/>
          <p:nvPr/>
        </p:nvCxnSpPr>
        <p:spPr>
          <a:xfrm flipH="1">
            <a:off x="1600200" y="1219200"/>
            <a:ext cx="1524000" cy="129540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2888" name="Picture 10" descr="Screen Clipping">
            <a:extLst>
              <a:ext uri="{FF2B5EF4-FFF2-40B4-BE49-F238E27FC236}">
                <a16:creationId xmlns:a16="http://schemas.microsoft.com/office/drawing/2014/main" id="{D2A75F30-6FCA-4C78-933D-55A1BC0EB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344738"/>
            <a:ext cx="35052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9" name="Picture 7" descr="Screen Clipping">
            <a:extLst>
              <a:ext uri="{FF2B5EF4-FFF2-40B4-BE49-F238E27FC236}">
                <a16:creationId xmlns:a16="http://schemas.microsoft.com/office/drawing/2014/main" id="{735D52C6-CDAF-4146-B31B-5F26E05B78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276600"/>
            <a:ext cx="27432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F18E5445-C0F1-44C5-B483-2D79E43FEB10}"/>
              </a:ext>
            </a:extLst>
          </p:cNvPr>
          <p:cNvCxnSpPr/>
          <p:nvPr/>
        </p:nvCxnSpPr>
        <p:spPr>
          <a:xfrm>
            <a:off x="5029200" y="1295400"/>
            <a:ext cx="2971800" cy="137160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58EFFC67-2737-4F07-ADDC-1D7FCE3CD7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9772" y="2833529"/>
            <a:ext cx="4251960" cy="2621280"/>
          </a:xfrm>
          <a:prstGeom prst="rect">
            <a:avLst/>
          </a:prstGeom>
        </p:spPr>
      </p:pic>
      <p:sp>
        <p:nvSpPr>
          <p:cNvPr id="6" name="TextBox 5">
            <a:extLst>
              <a:ext uri="{FF2B5EF4-FFF2-40B4-BE49-F238E27FC236}">
                <a16:creationId xmlns:a16="http://schemas.microsoft.com/office/drawing/2014/main" id="{4AE76759-71DB-4D00-80B6-DD26B94663E1}"/>
              </a:ext>
            </a:extLst>
          </p:cNvPr>
          <p:cNvSpPr txBox="1"/>
          <p:nvPr/>
        </p:nvSpPr>
        <p:spPr>
          <a:xfrm>
            <a:off x="4114800" y="2974109"/>
            <a:ext cx="914400" cy="914400"/>
          </a:xfrm>
          <a:prstGeom prst="rect">
            <a:avLst/>
          </a:prstGeom>
          <a:noFill/>
          <a:ln>
            <a:solidFill>
              <a:schemeClr val="bg2"/>
            </a:solidFill>
          </a:ln>
        </p:spPr>
        <p:txBody>
          <a:bodyPr wrap="square" rtlCol="0" anchor="ctr" anchorCtr="1">
            <a:spAutoFit/>
          </a:bodyPr>
          <a:lstStyle/>
          <a:p>
            <a:endParaRPr lang="en-US" dirty="0"/>
          </a:p>
        </p:txBody>
      </p:sp>
      <p:sp>
        <p:nvSpPr>
          <p:cNvPr id="8" name="TextBox 7">
            <a:extLst>
              <a:ext uri="{FF2B5EF4-FFF2-40B4-BE49-F238E27FC236}">
                <a16:creationId xmlns:a16="http://schemas.microsoft.com/office/drawing/2014/main" id="{3D775423-3B57-427D-89D1-A8C37A2350E0}"/>
              </a:ext>
            </a:extLst>
          </p:cNvPr>
          <p:cNvSpPr txBox="1"/>
          <p:nvPr/>
        </p:nvSpPr>
        <p:spPr>
          <a:xfrm>
            <a:off x="4114800" y="2974109"/>
            <a:ext cx="914400" cy="914400"/>
          </a:xfrm>
          <a:prstGeom prst="rect">
            <a:avLst/>
          </a:prstGeom>
          <a:noFill/>
          <a:ln>
            <a:solidFill>
              <a:schemeClr val="bg2"/>
            </a:solidFill>
          </a:ln>
        </p:spPr>
        <p:txBody>
          <a:bodyPr wrap="square" rtlCol="0" anchor="ctr" anchorCtr="1">
            <a:spAutoFit/>
          </a:bodyPr>
          <a:lstStyle/>
          <a:p>
            <a:endParaRPr lang="en-US" dirty="0"/>
          </a:p>
        </p:txBody>
      </p:sp>
      <p:sp>
        <p:nvSpPr>
          <p:cNvPr id="9" name="TextBox 8">
            <a:extLst>
              <a:ext uri="{FF2B5EF4-FFF2-40B4-BE49-F238E27FC236}">
                <a16:creationId xmlns:a16="http://schemas.microsoft.com/office/drawing/2014/main" id="{BD6A1254-7135-4FB1-B2F2-06D78B0C0CCC}"/>
              </a:ext>
            </a:extLst>
          </p:cNvPr>
          <p:cNvSpPr txBox="1"/>
          <p:nvPr/>
        </p:nvSpPr>
        <p:spPr>
          <a:xfrm>
            <a:off x="152400" y="6089719"/>
            <a:ext cx="8229600" cy="707886"/>
          </a:xfrm>
          <a:prstGeom prst="rect">
            <a:avLst/>
          </a:prstGeom>
          <a:noFill/>
          <a:ln>
            <a:noFill/>
          </a:ln>
        </p:spPr>
        <p:txBody>
          <a:bodyPr wrap="square" rtlCol="0" anchor="ctr" anchorCtr="1">
            <a:spAutoFit/>
          </a:bodyPr>
          <a:lstStyle/>
          <a:p>
            <a:r>
              <a:rPr lang="en-US" sz="2000" dirty="0">
                <a:latin typeface="Arial" panose="020B0604020202020204" pitchFamily="34" charset="0"/>
                <a:cs typeface="Arial" panose="020B0604020202020204" pitchFamily="34" charset="0"/>
              </a:rPr>
              <a:t>If required, answer “Yes," as U.S. Ski &amp; Snowboard requires upload at </a:t>
            </a:r>
            <a:r>
              <a:rPr lang="en-US" sz="2000" b="1" dirty="0">
                <a:solidFill>
                  <a:srgbClr val="0000CC"/>
                </a:solidFill>
                <a:latin typeface="Arial" panose="020B0604020202020204" pitchFamily="34" charset="0"/>
                <a:cs typeface="Arial" panose="020B0604020202020204" pitchFamily="34" charset="0"/>
              </a:rPr>
              <a:t>race-results.usskiandsnowboard.org/</a:t>
            </a:r>
          </a:p>
        </p:txBody>
      </p:sp>
      <p:pic>
        <p:nvPicPr>
          <p:cNvPr id="15" name="Content Placeholder 10">
            <a:extLst>
              <a:ext uri="{FF2B5EF4-FFF2-40B4-BE49-F238E27FC236}">
                <a16:creationId xmlns:a16="http://schemas.microsoft.com/office/drawing/2014/main" id="{3B55FBD5-0987-4E81-9EFE-73434FD129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5147B1FA-9FC7-4C25-B700-F1A16F2F5051}"/>
              </a:ext>
            </a:extLst>
          </p:cNvPr>
          <p:cNvSpPr>
            <a:spLocks noGrp="1"/>
          </p:cNvSpPr>
          <p:nvPr>
            <p:ph type="title" idx="4294967295"/>
          </p:nvPr>
        </p:nvSpPr>
        <p:spPr>
          <a:xfrm>
            <a:off x="320675" y="46038"/>
            <a:ext cx="7339013" cy="1020762"/>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AN “XML” FILE?</a:t>
            </a:r>
          </a:p>
        </p:txBody>
      </p:sp>
      <p:pic>
        <p:nvPicPr>
          <p:cNvPr id="123907" name="Content Placeholder 3" descr="Screen Clipping">
            <a:extLst>
              <a:ext uri="{FF2B5EF4-FFF2-40B4-BE49-F238E27FC236}">
                <a16:creationId xmlns:a16="http://schemas.microsoft.com/office/drawing/2014/main" id="{DFEEA71C-8468-40B6-B140-ABE27851DB96}"/>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3857625"/>
            <a:ext cx="9525" cy="11113"/>
          </a:xfrm>
        </p:spPr>
      </p:pic>
      <p:sp>
        <p:nvSpPr>
          <p:cNvPr id="123908" name="TextBox 5">
            <a:extLst>
              <a:ext uri="{FF2B5EF4-FFF2-40B4-BE49-F238E27FC236}">
                <a16:creationId xmlns:a16="http://schemas.microsoft.com/office/drawing/2014/main" id="{4C9A1ED6-5FE1-4A8A-BA4E-F0736CFEAFC9}"/>
              </a:ext>
            </a:extLst>
          </p:cNvPr>
          <p:cNvSpPr txBox="1">
            <a:spLocks noChangeArrowheads="1"/>
          </p:cNvSpPr>
          <p:nvPr/>
        </p:nvSpPr>
        <p:spPr bwMode="auto">
          <a:xfrm>
            <a:off x="400050" y="5326063"/>
            <a:ext cx="84899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“XML” file is a data string file that contains all the information related to the race: Header, Officials, Forerunners, Weather, Competitor Data, Times, etc.  Its format allows for auto-scoring.</a:t>
            </a:r>
          </a:p>
        </p:txBody>
      </p:sp>
      <p:pic>
        <p:nvPicPr>
          <p:cNvPr id="123909" name="Picture 1" descr="Screen Clipping">
            <a:extLst>
              <a:ext uri="{FF2B5EF4-FFF2-40B4-BE49-F238E27FC236}">
                <a16:creationId xmlns:a16="http://schemas.microsoft.com/office/drawing/2014/main" id="{70497636-8E8C-4C2D-B8D1-9AE852233A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9775" y="3378200"/>
            <a:ext cx="44450"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F7D2C6C-5E13-4B8E-855A-A6BF91CD1F88}"/>
              </a:ext>
            </a:extLst>
          </p:cNvPr>
          <p:cNvSpPr txBox="1"/>
          <p:nvPr/>
        </p:nvSpPr>
        <p:spPr>
          <a:xfrm>
            <a:off x="46470" y="2540280"/>
            <a:ext cx="2505075" cy="2031325"/>
          </a:xfrm>
          <a:prstGeom prst="rect">
            <a:avLst/>
          </a:prstGeom>
          <a:noFill/>
          <a:ln>
            <a:noFill/>
          </a:ln>
        </p:spPr>
        <p:txBody>
          <a:bodyPr wrap="square" rtlCol="0" anchor="ctr" anchorCtr="1">
            <a:spAutoFit/>
          </a:bodyPr>
          <a:lstStyle/>
          <a:p>
            <a:r>
              <a:rPr lang="en-US" b="1" dirty="0">
                <a:latin typeface="Arial" panose="020B0604020202020204" pitchFamily="34" charset="0"/>
                <a:cs typeface="Arial" panose="020B0604020202020204" pitchFamily="34" charset="0"/>
              </a:rPr>
              <a:t>NOTE: Season Date</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An XML file that is not “Season 2026” will be refused by the autoscore system!</a:t>
            </a:r>
          </a:p>
        </p:txBody>
      </p:sp>
      <p:pic>
        <p:nvPicPr>
          <p:cNvPr id="7" name="Picture 6">
            <a:extLst>
              <a:ext uri="{FF2B5EF4-FFF2-40B4-BE49-F238E27FC236}">
                <a16:creationId xmlns:a16="http://schemas.microsoft.com/office/drawing/2014/main" id="{7B2EE8EF-35D8-4407-B983-1123385E5001}"/>
              </a:ext>
            </a:extLst>
          </p:cNvPr>
          <p:cNvPicPr>
            <a:picLocks noChangeAspect="1"/>
          </p:cNvPicPr>
          <p:nvPr/>
        </p:nvPicPr>
        <p:blipFill>
          <a:blip r:embed="rId5"/>
          <a:stretch>
            <a:fillRect/>
          </a:stretch>
        </p:blipFill>
        <p:spPr>
          <a:xfrm>
            <a:off x="2761675" y="1252138"/>
            <a:ext cx="5696525" cy="3851641"/>
          </a:xfrm>
          <a:prstGeom prst="rect">
            <a:avLst/>
          </a:prstGeom>
        </p:spPr>
      </p:pic>
      <p:cxnSp>
        <p:nvCxnSpPr>
          <p:cNvPr id="5" name="Straight Arrow Connector 4">
            <a:extLst>
              <a:ext uri="{FF2B5EF4-FFF2-40B4-BE49-F238E27FC236}">
                <a16:creationId xmlns:a16="http://schemas.microsoft.com/office/drawing/2014/main" id="{80CC0732-FFEB-452F-9A1E-C01BE4671919}"/>
              </a:ext>
            </a:extLst>
          </p:cNvPr>
          <p:cNvCxnSpPr>
            <a:cxnSpLocks/>
          </p:cNvCxnSpPr>
          <p:nvPr/>
        </p:nvCxnSpPr>
        <p:spPr>
          <a:xfrm flipV="1">
            <a:off x="2474338" y="3213100"/>
            <a:ext cx="574674" cy="33020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9" name="Content Placeholder 10">
            <a:extLst>
              <a:ext uri="{FF2B5EF4-FFF2-40B4-BE49-F238E27FC236}">
                <a16:creationId xmlns:a16="http://schemas.microsoft.com/office/drawing/2014/main" id="{2FD3D96A-0E6D-40FA-A117-673CD9AE79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282399BE-459D-47B7-8CAA-594107EAF868}"/>
              </a:ext>
            </a:extLst>
          </p:cNvPr>
          <p:cNvSpPr>
            <a:spLocks noGrp="1"/>
          </p:cNvSpPr>
          <p:nvPr>
            <p:ph type="title" idx="4294967295"/>
          </p:nvPr>
        </p:nvSpPr>
        <p:spPr>
          <a:xfrm>
            <a:off x="579438" y="105497"/>
            <a:ext cx="7726362" cy="81756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SAVING &amp; SENDING AN XML FILE</a:t>
            </a:r>
          </a:p>
        </p:txBody>
      </p:sp>
      <p:sp>
        <p:nvSpPr>
          <p:cNvPr id="124931" name="TextBox 4">
            <a:extLst>
              <a:ext uri="{FF2B5EF4-FFF2-40B4-BE49-F238E27FC236}">
                <a16:creationId xmlns:a16="http://schemas.microsoft.com/office/drawing/2014/main" id="{EA318B3C-CF68-4C93-9E2C-6A4155A052B4}"/>
              </a:ext>
            </a:extLst>
          </p:cNvPr>
          <p:cNvSpPr txBox="1">
            <a:spLocks noChangeArrowheads="1"/>
          </p:cNvSpPr>
          <p:nvPr/>
        </p:nvSpPr>
        <p:spPr bwMode="auto">
          <a:xfrm>
            <a:off x="676707" y="5398286"/>
            <a:ext cx="7862455"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Send from this screen or, save “correct XML file” to Desktop or other easily identified location.  </a:t>
            </a:r>
          </a:p>
          <a:p>
            <a:pPr eaLnBrk="1" hangingPunct="1">
              <a:spcBef>
                <a:spcPts val="1200"/>
              </a:spcBef>
            </a:pPr>
            <a:r>
              <a:rPr lang="en-US" altLang="en-US" b="1" i="1" dirty="0">
                <a:solidFill>
                  <a:srgbClr val="0000CC"/>
                </a:solidFill>
                <a:latin typeface="Arial" panose="020B0604020202020204" pitchFamily="34" charset="0"/>
                <a:cs typeface="Arial" panose="020B0604020202020204" pitchFamily="34" charset="0"/>
              </a:rPr>
              <a:t>File can then be submitted to FIS as an email attachment. USSS requires upload.</a:t>
            </a:r>
          </a:p>
        </p:txBody>
      </p:sp>
      <p:sp>
        <p:nvSpPr>
          <p:cNvPr id="2" name="TextBox 1">
            <a:extLst>
              <a:ext uri="{FF2B5EF4-FFF2-40B4-BE49-F238E27FC236}">
                <a16:creationId xmlns:a16="http://schemas.microsoft.com/office/drawing/2014/main" id="{54A10C30-0DBB-471A-A1B6-43C0E1366F7B}"/>
              </a:ext>
            </a:extLst>
          </p:cNvPr>
          <p:cNvSpPr txBox="1"/>
          <p:nvPr/>
        </p:nvSpPr>
        <p:spPr>
          <a:xfrm>
            <a:off x="579438" y="4793460"/>
            <a:ext cx="8183562" cy="646331"/>
          </a:xfrm>
          <a:prstGeom prst="rect">
            <a:avLst/>
          </a:prstGeom>
          <a:noFill/>
          <a:ln>
            <a:noFill/>
          </a:ln>
        </p:spPr>
        <p:txBody>
          <a:bodyPr wrap="square" rtlCol="0" anchor="ctr" anchorCtr="1">
            <a:spAutoFit/>
          </a:bodyPr>
          <a:lstStyle/>
          <a:p>
            <a:r>
              <a:rPr lang="en-US" b="1" dirty="0">
                <a:latin typeface="Arial" panose="020B0604020202020204" pitchFamily="34" charset="0"/>
                <a:cs typeface="Arial" panose="020B0604020202020204" pitchFamily="34" charset="0"/>
              </a:rPr>
              <a:t>Option to “Open in Notepad” and correct is available.  Recommendation is “Cancel," correct error(s) in actual file, and repeat “send xml file."</a:t>
            </a:r>
          </a:p>
        </p:txBody>
      </p:sp>
      <p:pic>
        <p:nvPicPr>
          <p:cNvPr id="5" name="Picture 4">
            <a:extLst>
              <a:ext uri="{FF2B5EF4-FFF2-40B4-BE49-F238E27FC236}">
                <a16:creationId xmlns:a16="http://schemas.microsoft.com/office/drawing/2014/main" id="{F236EF0B-5692-4E8A-9D38-2D34D3BA51C4}"/>
              </a:ext>
            </a:extLst>
          </p:cNvPr>
          <p:cNvPicPr>
            <a:picLocks noChangeAspect="1"/>
          </p:cNvPicPr>
          <p:nvPr/>
        </p:nvPicPr>
        <p:blipFill>
          <a:blip r:embed="rId3"/>
          <a:stretch>
            <a:fillRect/>
          </a:stretch>
        </p:blipFill>
        <p:spPr>
          <a:xfrm>
            <a:off x="613063" y="1033290"/>
            <a:ext cx="6482295" cy="3691304"/>
          </a:xfrm>
          <a:prstGeom prst="rect">
            <a:avLst/>
          </a:prstGeom>
        </p:spPr>
      </p:pic>
      <p:pic>
        <p:nvPicPr>
          <p:cNvPr id="124932" name="Picture 2" descr="Confirm">
            <a:extLst>
              <a:ext uri="{FF2B5EF4-FFF2-40B4-BE49-F238E27FC236}">
                <a16:creationId xmlns:a16="http://schemas.microsoft.com/office/drawing/2014/main" id="{C2F0FBD7-CA9A-45B6-8F9B-9176112A4A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819400"/>
            <a:ext cx="253047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10">
            <a:extLst>
              <a:ext uri="{FF2B5EF4-FFF2-40B4-BE49-F238E27FC236}">
                <a16:creationId xmlns:a16="http://schemas.microsoft.com/office/drawing/2014/main" id="{F719BA41-43AB-43F9-B928-14AB22D9B0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Screen Clipping">
            <a:extLst>
              <a:ext uri="{FF2B5EF4-FFF2-40B4-BE49-F238E27FC236}">
                <a16:creationId xmlns:a16="http://schemas.microsoft.com/office/drawing/2014/main" id="{73CD9AA3-A5F1-4D65-91F3-BF920776D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057400"/>
            <a:ext cx="59896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Up Arrow 4">
            <a:extLst>
              <a:ext uri="{FF2B5EF4-FFF2-40B4-BE49-F238E27FC236}">
                <a16:creationId xmlns:a16="http://schemas.microsoft.com/office/drawing/2014/main" id="{617824F2-652F-40CD-8DC3-74EB97B37B55}"/>
              </a:ext>
            </a:extLst>
          </p:cNvPr>
          <p:cNvSpPr/>
          <p:nvPr/>
        </p:nvSpPr>
        <p:spPr>
          <a:xfrm>
            <a:off x="5181600" y="4721225"/>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ectangle 4">
            <a:extLst>
              <a:ext uri="{FF2B5EF4-FFF2-40B4-BE49-F238E27FC236}">
                <a16:creationId xmlns:a16="http://schemas.microsoft.com/office/drawing/2014/main" id="{4F0C65F1-2F88-427B-A329-42CF8D90356E}"/>
              </a:ext>
            </a:extLst>
          </p:cNvPr>
          <p:cNvSpPr/>
          <p:nvPr/>
        </p:nvSpPr>
        <p:spPr>
          <a:xfrm>
            <a:off x="990600" y="76200"/>
            <a:ext cx="7696200" cy="1754188"/>
          </a:xfrm>
          <a:prstGeom prst="rect">
            <a:avLst/>
          </a:prstGeom>
        </p:spPr>
        <p:txBody>
          <a:bodyPr>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“YES” </a:t>
            </a:r>
            <a:b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CREATE DIRECTORY AND CONTINUE INSTALLATION</a:t>
            </a:r>
            <a:endParaRPr lang="en-US" sz="3600" dirty="0"/>
          </a:p>
        </p:txBody>
      </p:sp>
      <p:pic>
        <p:nvPicPr>
          <p:cNvPr id="6" name="Content Placeholder 10">
            <a:extLst>
              <a:ext uri="{FF2B5EF4-FFF2-40B4-BE49-F238E27FC236}">
                <a16:creationId xmlns:a16="http://schemas.microsoft.com/office/drawing/2014/main" id="{5D9E1A42-0761-401F-B747-45E3E1080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4DC30490-1BCC-4B0B-AF61-116B8CE2272F}"/>
              </a:ext>
            </a:extLst>
          </p:cNvPr>
          <p:cNvSpPr>
            <a:spLocks noGrp="1"/>
          </p:cNvSpPr>
          <p:nvPr>
            <p:ph type="title" idx="4294967295"/>
          </p:nvPr>
        </p:nvSpPr>
        <p:spPr>
          <a:xfrm>
            <a:off x="228600" y="20638"/>
            <a:ext cx="7339013" cy="1239837"/>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REVIEWING THE XML FILE</a:t>
            </a:r>
          </a:p>
        </p:txBody>
      </p:sp>
      <p:sp>
        <p:nvSpPr>
          <p:cNvPr id="3" name="Content Placeholder 2">
            <a:extLst>
              <a:ext uri="{FF2B5EF4-FFF2-40B4-BE49-F238E27FC236}">
                <a16:creationId xmlns:a16="http://schemas.microsoft.com/office/drawing/2014/main" id="{BC331AC1-FFAD-435E-94CD-864290FDF0F1}"/>
              </a:ext>
            </a:extLst>
          </p:cNvPr>
          <p:cNvSpPr>
            <a:spLocks noGrp="1"/>
          </p:cNvSpPr>
          <p:nvPr>
            <p:ph idx="4294967295"/>
          </p:nvPr>
        </p:nvSpPr>
        <p:spPr>
          <a:xfrm>
            <a:off x="457200" y="1371600"/>
            <a:ext cx="8229600" cy="4525963"/>
          </a:xfrm>
        </p:spPr>
        <p:txBody>
          <a:bodyPr rtlCol="0">
            <a:normAutofit/>
          </a:bodyPr>
          <a:lstStyle/>
          <a:p>
            <a:pPr marL="0" indent="0" eaLnBrk="1" fontAlgn="auto" hangingPunct="1">
              <a:spcAft>
                <a:spcPts val="0"/>
              </a:spcAft>
              <a:buFont typeface="Arial" charset="0"/>
              <a:buNone/>
              <a:defRPr/>
            </a:pPr>
            <a:r>
              <a:rPr lang="en-US" dirty="0">
                <a:solidFill>
                  <a:schemeClr val="tx1"/>
                </a:solidFill>
                <a:latin typeface="Arial" panose="020B0604020202020204" pitchFamily="34" charset="0"/>
                <a:cs typeface="Arial" panose="020B0604020202020204" pitchFamily="34" charset="0"/>
              </a:rPr>
              <a:t>When viewing the XML file:</a:t>
            </a:r>
          </a:p>
          <a:p>
            <a:pPr eaLnBrk="1" fontAlgn="auto" hangingPunct="1">
              <a:spcAft>
                <a:spcPts val="0"/>
              </a:spcAft>
              <a:buFont typeface="Arial"/>
              <a:buChar char="•"/>
              <a:defRPr/>
            </a:pPr>
            <a:r>
              <a:rPr lang="en-US" dirty="0">
                <a:solidFill>
                  <a:schemeClr val="tx1"/>
                </a:solidFill>
                <a:latin typeface="Arial" panose="020B0604020202020204" pitchFamily="34" charset="0"/>
                <a:cs typeface="Arial" panose="020B0604020202020204" pitchFamily="34" charset="0"/>
              </a:rPr>
              <a:t>Select major areas, e.g. race code/codex #’s, penalty, if applicable, winner + his time, DSQ’s, etc., and verify their accuracy </a:t>
            </a:r>
          </a:p>
          <a:p>
            <a:pPr eaLnBrk="1" fontAlgn="auto" hangingPunct="1">
              <a:spcAft>
                <a:spcPts val="0"/>
              </a:spcAft>
              <a:buFont typeface="Arial"/>
              <a:buChar char="•"/>
              <a:defRPr/>
            </a:pPr>
            <a:r>
              <a:rPr lang="en-US" dirty="0">
                <a:solidFill>
                  <a:schemeClr val="tx1"/>
                </a:solidFill>
                <a:latin typeface="Arial" panose="020B0604020202020204" pitchFamily="34" charset="0"/>
                <a:cs typeface="Arial" panose="020B0604020202020204" pitchFamily="34" charset="0"/>
              </a:rPr>
              <a:t>If errors are found, return to the applicable input page and make corrections</a:t>
            </a:r>
          </a:p>
          <a:p>
            <a:pPr eaLnBrk="1" fontAlgn="auto" hangingPunct="1">
              <a:spcAft>
                <a:spcPts val="0"/>
              </a:spcAft>
              <a:buFont typeface="Arial"/>
              <a:buChar char="•"/>
              <a:defRPr/>
            </a:pPr>
            <a:r>
              <a:rPr lang="en-US" dirty="0">
                <a:solidFill>
                  <a:schemeClr val="tx1"/>
                </a:solidFill>
                <a:latin typeface="Arial" panose="020B0604020202020204" pitchFamily="34" charset="0"/>
                <a:cs typeface="Arial" panose="020B0604020202020204" pitchFamily="34" charset="0"/>
              </a:rPr>
              <a:t>Re-create &amp; re-verify XML file</a:t>
            </a:r>
          </a:p>
          <a:p>
            <a:pPr marL="0" indent="0" eaLnBrk="1" fontAlgn="auto" hangingPunct="1">
              <a:spcBef>
                <a:spcPts val="1200"/>
              </a:spcBef>
              <a:spcAft>
                <a:spcPts val="0"/>
              </a:spcAft>
              <a:buFont typeface="Arial" charset="0"/>
              <a:buNone/>
              <a:defRPr/>
            </a:pPr>
            <a:r>
              <a:rPr lang="en-US" sz="1800" b="1" i="1" dirty="0">
                <a:solidFill>
                  <a:srgbClr val="003399"/>
                </a:solidFill>
                <a:latin typeface="Arial" panose="020B0604020202020204" pitchFamily="34" charset="0"/>
                <a:cs typeface="Arial" panose="020B0604020202020204" pitchFamily="34" charset="0"/>
              </a:rPr>
              <a:t>Making corrections to keyed data is the recommended method.  </a:t>
            </a:r>
          </a:p>
        </p:txBody>
      </p:sp>
      <p:pic>
        <p:nvPicPr>
          <p:cNvPr id="4" name="Content Placeholder 10">
            <a:extLst>
              <a:ext uri="{FF2B5EF4-FFF2-40B4-BE49-F238E27FC236}">
                <a16:creationId xmlns:a16="http://schemas.microsoft.com/office/drawing/2014/main" id="{4B9C38D7-68F5-443A-ADFD-4FE8EAB3C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FE9B4565-8794-4905-8C2A-4314470927FA}"/>
              </a:ext>
            </a:extLst>
          </p:cNvPr>
          <p:cNvSpPr>
            <a:spLocks noGrp="1"/>
          </p:cNvSpPr>
          <p:nvPr>
            <p:ph type="title" idx="4294967295"/>
          </p:nvPr>
        </p:nvSpPr>
        <p:spPr>
          <a:xfrm>
            <a:off x="266700" y="167842"/>
            <a:ext cx="8588375" cy="737755"/>
          </a:xfrm>
        </p:spPr>
        <p:txBody>
          <a:bodyPr/>
          <a:lstStyle/>
          <a:p>
            <a:pPr eaLnBrk="1" hangingPunct="1">
              <a:defRPr/>
            </a:pPr>
            <a:r>
              <a:rPr lang="en-US" altLang="en-US" sz="31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SAVED &amp; LOCATED: </a:t>
            </a:r>
            <a:br>
              <a:rPr lang="en-US" altLang="en-US" sz="31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Now What Do I Do With It? </a:t>
            </a:r>
            <a:r>
              <a:rPr lang="en-US" altLang="en-US" sz="2000" b="1" i="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(NOTE UPLOAD REQUIREMENT!)</a:t>
            </a:r>
          </a:p>
        </p:txBody>
      </p:sp>
      <p:sp>
        <p:nvSpPr>
          <p:cNvPr id="68611" name="Content Placeholder 2">
            <a:extLst>
              <a:ext uri="{FF2B5EF4-FFF2-40B4-BE49-F238E27FC236}">
                <a16:creationId xmlns:a16="http://schemas.microsoft.com/office/drawing/2014/main" id="{88FFB21F-3D41-46BE-A680-D4503C39E545}"/>
              </a:ext>
            </a:extLst>
          </p:cNvPr>
          <p:cNvSpPr>
            <a:spLocks noGrp="1"/>
          </p:cNvSpPr>
          <p:nvPr>
            <p:ph idx="4294967295"/>
          </p:nvPr>
        </p:nvSpPr>
        <p:spPr>
          <a:xfrm>
            <a:off x="228600" y="1083830"/>
            <a:ext cx="8686800" cy="5697970"/>
          </a:xfrm>
        </p:spPr>
        <p:txBody>
          <a:bodyPr rtlCol="0">
            <a:normAutofit fontScale="70000" lnSpcReduction="20000"/>
          </a:bodyPr>
          <a:lstStyle/>
          <a:p>
            <a:pPr marL="0" indent="0" eaLnBrk="1" fontAlgn="auto" hangingPunct="1">
              <a:lnSpc>
                <a:spcPct val="120000"/>
              </a:lnSpc>
              <a:spcBef>
                <a:spcPts val="0"/>
              </a:spcBef>
              <a:spcAft>
                <a:spcPts val="0"/>
              </a:spcAft>
              <a:buFont typeface="Arial" charset="0"/>
              <a:buNone/>
              <a:defRPr/>
            </a:pPr>
            <a:r>
              <a:rPr lang="en-US" sz="2400" b="1" dirty="0">
                <a:solidFill>
                  <a:schemeClr val="tx1"/>
                </a:solidFill>
                <a:latin typeface="Arial" panose="020B0604020202020204" pitchFamily="34" charset="0"/>
                <a:cs typeface="Arial" panose="020B0604020202020204" pitchFamily="34" charset="0"/>
              </a:rPr>
              <a:t>Procedure for submittal of the XML race result file to U.S. Ski &amp; Snowboard is </a:t>
            </a:r>
            <a:r>
              <a:rPr lang="en-US" sz="2400" b="1" u="sng" dirty="0">
                <a:solidFill>
                  <a:schemeClr val="tx1"/>
                </a:solidFill>
                <a:latin typeface="Arial" panose="020B0604020202020204" pitchFamily="34" charset="0"/>
                <a:cs typeface="Arial" panose="020B0604020202020204" pitchFamily="34" charset="0"/>
              </a:rPr>
              <a:t>different</a:t>
            </a:r>
            <a:r>
              <a:rPr lang="en-US" sz="2400" b="1" dirty="0">
                <a:solidFill>
                  <a:schemeClr val="tx1"/>
                </a:solidFill>
                <a:latin typeface="Arial" panose="020B0604020202020204" pitchFamily="34" charset="0"/>
                <a:cs typeface="Arial" panose="020B0604020202020204" pitchFamily="34" charset="0"/>
              </a:rPr>
              <a:t> than that required by the FIS Office. Please review. </a:t>
            </a:r>
            <a:endParaRPr lang="en-US" b="1" dirty="0">
              <a:solidFill>
                <a:schemeClr val="tx1"/>
              </a:solidFill>
              <a:latin typeface="Arial" panose="020B0604020202020204" pitchFamily="34" charset="0"/>
              <a:cs typeface="Arial" panose="020B0604020202020204" pitchFamily="34" charset="0"/>
            </a:endParaRPr>
          </a:p>
          <a:p>
            <a:pPr marL="0" indent="0" eaLnBrk="1" fontAlgn="auto" hangingPunct="1">
              <a:lnSpc>
                <a:spcPct val="120000"/>
              </a:lnSpc>
              <a:spcBef>
                <a:spcPts val="1200"/>
              </a:spcBef>
              <a:spcAft>
                <a:spcPts val="0"/>
              </a:spcAft>
              <a:buFont typeface="Arial" charset="0"/>
              <a:buNone/>
              <a:defRPr/>
            </a:pPr>
            <a:r>
              <a:rPr lang="en-US" sz="2400" b="1" dirty="0">
                <a:solidFill>
                  <a:srgbClr val="003399"/>
                </a:solidFill>
                <a:latin typeface="Arial" panose="020B0604020202020204" pitchFamily="34" charset="0"/>
                <a:cs typeface="Arial" panose="020B0604020202020204" pitchFamily="34" charset="0"/>
              </a:rPr>
              <a:t>*</a:t>
            </a:r>
            <a:r>
              <a:rPr lang="en-US" sz="2400" b="1" u="sng" dirty="0">
                <a:solidFill>
                  <a:srgbClr val="003399"/>
                </a:solidFill>
                <a:latin typeface="Arial" panose="020B0604020202020204" pitchFamily="34" charset="0"/>
                <a:cs typeface="Arial" panose="020B0604020202020204" pitchFamily="34" charset="0"/>
              </a:rPr>
              <a:t>Scored &amp; Non-Scored</a:t>
            </a:r>
            <a:r>
              <a:rPr lang="en-US" sz="2400" b="1" dirty="0">
                <a:solidFill>
                  <a:srgbClr val="003399"/>
                </a:solidFill>
                <a:latin typeface="Arial" panose="020B0604020202020204" pitchFamily="34" charset="0"/>
                <a:cs typeface="Arial" panose="020B0604020202020204" pitchFamily="34" charset="0"/>
              </a:rPr>
              <a:t> Non-FIS Event - </a:t>
            </a:r>
            <a:r>
              <a:rPr lang="en-US" sz="2400" b="1" u="sng" dirty="0">
                <a:solidFill>
                  <a:srgbClr val="003399"/>
                </a:solidFill>
                <a:latin typeface="Arial" panose="020B0604020202020204" pitchFamily="34" charset="0"/>
                <a:cs typeface="Arial" panose="020B0604020202020204" pitchFamily="34" charset="0"/>
              </a:rPr>
              <a:t>UPLOAD</a:t>
            </a:r>
            <a:r>
              <a:rPr lang="en-US" sz="2400" b="1" dirty="0">
                <a:solidFill>
                  <a:srgbClr val="003399"/>
                </a:solidFill>
                <a:latin typeface="Arial" panose="020B0604020202020204" pitchFamily="34" charset="0"/>
                <a:cs typeface="Arial" panose="020B0604020202020204" pitchFamily="34" charset="0"/>
              </a:rPr>
              <a:t>:</a:t>
            </a:r>
            <a:r>
              <a:rPr lang="en-US" sz="2400" dirty="0">
                <a:solidFill>
                  <a:srgbClr val="003399"/>
                </a:solidFill>
                <a:latin typeface="Arial" panose="020B0604020202020204" pitchFamily="34" charset="0"/>
                <a:cs typeface="Arial" panose="020B0604020202020204" pitchFamily="34" charset="0"/>
              </a:rPr>
              <a:t> </a:t>
            </a:r>
          </a:p>
          <a:p>
            <a:pPr marL="0" indent="0" eaLnBrk="1" fontAlgn="auto" hangingPunct="1">
              <a:lnSpc>
                <a:spcPct val="120000"/>
              </a:lnSpc>
              <a:spcBef>
                <a:spcPts val="0"/>
              </a:spcBef>
              <a:spcAft>
                <a:spcPts val="0"/>
              </a:spcAft>
              <a:buFont typeface="Arial" charset="0"/>
              <a:buNone/>
              <a:defRPr/>
            </a:pPr>
            <a:r>
              <a:rPr lang="en-US" sz="2400" b="1" dirty="0">
                <a:solidFill>
                  <a:srgbClr val="0000CC"/>
                </a:solidFill>
                <a:latin typeface="Arial" panose="020B0604020202020204" pitchFamily="34" charset="0"/>
                <a:cs typeface="Arial" panose="020B0604020202020204" pitchFamily="34" charset="0"/>
              </a:rPr>
              <a:t>race-results.usskiandsnowboard.org/ </a:t>
            </a:r>
          </a:p>
          <a:p>
            <a:pPr marL="0" indent="0" eaLnBrk="1" fontAlgn="auto" hangingPunct="1">
              <a:lnSpc>
                <a:spcPct val="120000"/>
              </a:lnSpc>
              <a:spcBef>
                <a:spcPct val="0"/>
              </a:spcBef>
              <a:spcAft>
                <a:spcPts val="0"/>
              </a:spcAft>
              <a:buFont typeface="Arial" charset="0"/>
              <a:buNone/>
              <a:defRPr/>
            </a:pPr>
            <a:r>
              <a:rPr lang="en-US" sz="2400" dirty="0">
                <a:latin typeface="Arial" panose="020B0604020202020204" pitchFamily="34" charset="0"/>
                <a:cs typeface="Arial" panose="020B0604020202020204" pitchFamily="34" charset="0"/>
              </a:rPr>
              <a:t>  (Use non-FIS race code as subject, if required:)</a:t>
            </a:r>
          </a:p>
          <a:p>
            <a:pPr marL="0" indent="0" eaLnBrk="1" fontAlgn="auto" hangingPunct="1">
              <a:lnSpc>
                <a:spcPct val="120000"/>
              </a:lnSpc>
              <a:spcBef>
                <a:spcPct val="0"/>
              </a:spcBef>
              <a:spcAft>
                <a:spcPts val="0"/>
              </a:spcAft>
              <a:buFont typeface="Arial" charset="0"/>
              <a:buNone/>
              <a:defRPr/>
            </a:pPr>
            <a:r>
              <a:rPr lang="en-US" sz="2400" i="1" dirty="0">
                <a:latin typeface="Arial" panose="020B0604020202020204" pitchFamily="34" charset="0"/>
                <a:cs typeface="Arial" panose="020B0604020202020204" pitchFamily="34" charset="0"/>
              </a:rPr>
              <a:t>  </a:t>
            </a:r>
            <a:r>
              <a:rPr lang="en-US" sz="2400" i="1" u="sng" dirty="0">
                <a:latin typeface="Arial" panose="020B0604020202020204" pitchFamily="34" charset="0"/>
                <a:cs typeface="Arial" panose="020B0604020202020204" pitchFamily="34" charset="0"/>
              </a:rPr>
              <a:t>Alpha character + 4 #’s: U0354</a:t>
            </a:r>
            <a:r>
              <a:rPr lang="en-US" sz="2400" dirty="0">
                <a:latin typeface="Arial" panose="020B0604020202020204" pitchFamily="34" charset="0"/>
                <a:cs typeface="Arial" panose="020B0604020202020204" pitchFamily="34" charset="0"/>
              </a:rPr>
              <a:t>)</a:t>
            </a:r>
          </a:p>
          <a:p>
            <a:pPr marL="0" indent="0" eaLnBrk="1" fontAlgn="auto" hangingPunct="1">
              <a:lnSpc>
                <a:spcPct val="120000"/>
              </a:lnSpc>
              <a:spcBef>
                <a:spcPts val="1200"/>
              </a:spcBef>
              <a:spcAft>
                <a:spcPts val="0"/>
              </a:spcAft>
              <a:buFont typeface="Arial" charset="0"/>
              <a:buNone/>
              <a:defRPr/>
            </a:pPr>
            <a:r>
              <a:rPr lang="en-US" sz="2400" b="1" dirty="0">
                <a:solidFill>
                  <a:srgbClr val="003399"/>
                </a:solidFill>
                <a:latin typeface="Arial" panose="020B0604020202020204" pitchFamily="34" charset="0"/>
                <a:cs typeface="Arial" panose="020B0604020202020204" pitchFamily="34" charset="0"/>
              </a:rPr>
              <a:t>FIS Event - </a:t>
            </a:r>
            <a:r>
              <a:rPr lang="en-US" sz="2400" b="1" u="sng" dirty="0">
                <a:solidFill>
                  <a:srgbClr val="003399"/>
                </a:solidFill>
                <a:latin typeface="Arial" panose="020B0604020202020204" pitchFamily="34" charset="0"/>
                <a:cs typeface="Arial" panose="020B0604020202020204" pitchFamily="34" charset="0"/>
              </a:rPr>
              <a:t>EMAIL XML ATTACHMENT TO FIS</a:t>
            </a:r>
            <a:r>
              <a:rPr lang="en-US" sz="2400" b="1" dirty="0">
                <a:solidFill>
                  <a:srgbClr val="003399"/>
                </a:solidFill>
                <a:latin typeface="Arial" panose="020B0604020202020204" pitchFamily="34" charset="0"/>
                <a:cs typeface="Arial" panose="020B0604020202020204" pitchFamily="34" charset="0"/>
              </a:rPr>
              <a:t>: </a:t>
            </a:r>
          </a:p>
          <a:p>
            <a:pPr marL="0" indent="0" eaLnBrk="1" fontAlgn="auto" hangingPunct="1">
              <a:lnSpc>
                <a:spcPct val="120000"/>
              </a:lnSpc>
              <a:spcBef>
                <a:spcPts val="0"/>
              </a:spcBef>
              <a:spcAft>
                <a:spcPts val="0"/>
              </a:spcAft>
              <a:buFont typeface="Arial" charset="0"/>
              <a:buNone/>
              <a:defRPr/>
            </a:pPr>
            <a:r>
              <a:rPr lang="en-US" sz="2400" b="1" dirty="0">
                <a:solidFill>
                  <a:srgbClr val="0000CC"/>
                </a:solidFill>
                <a:latin typeface="Arial" panose="020B0604020202020204" pitchFamily="34" charset="0"/>
                <a:cs typeface="Arial" panose="020B0604020202020204" pitchFamily="34" charset="0"/>
              </a:rPr>
              <a:t>alpineresults@fisski.com    </a:t>
            </a:r>
          </a:p>
          <a:p>
            <a:pPr marL="0" indent="0" eaLnBrk="1" fontAlgn="auto" hangingPunct="1">
              <a:lnSpc>
                <a:spcPct val="120000"/>
              </a:lnSpc>
              <a:spcBef>
                <a:spcPts val="0"/>
              </a:spcBef>
              <a:spcAft>
                <a:spcPts val="0"/>
              </a:spcAft>
              <a:buFont typeface="Arial" charset="0"/>
              <a:buNone/>
              <a:defRPr/>
            </a:pPr>
            <a:r>
              <a:rPr lang="en-US" sz="2400" dirty="0">
                <a:latin typeface="Arial" panose="020B0604020202020204" pitchFamily="34" charset="0"/>
                <a:cs typeface="Arial" panose="020B0604020202020204" pitchFamily="34" charset="0"/>
              </a:rPr>
              <a:t>  (Use Nation + FIS codex # as subject of email: </a:t>
            </a:r>
            <a:r>
              <a:rPr lang="en-US" sz="2400" i="1" u="sng" dirty="0">
                <a:latin typeface="Arial" panose="020B0604020202020204" pitchFamily="34" charset="0"/>
                <a:cs typeface="Arial" panose="020B0604020202020204" pitchFamily="34" charset="0"/>
              </a:rPr>
              <a:t>USA1759</a:t>
            </a:r>
            <a:r>
              <a:rPr lang="en-US" sz="2400" dirty="0">
                <a:latin typeface="Arial" panose="020B0604020202020204" pitchFamily="34" charset="0"/>
                <a:cs typeface="Arial" panose="020B0604020202020204" pitchFamily="34" charset="0"/>
              </a:rPr>
              <a:t>)</a:t>
            </a:r>
          </a:p>
          <a:p>
            <a:pPr marL="0" indent="0" eaLnBrk="1" fontAlgn="auto" hangingPunct="1">
              <a:lnSpc>
                <a:spcPct val="120000"/>
              </a:lnSpc>
              <a:spcBef>
                <a:spcPts val="0"/>
              </a:spcBef>
              <a:spcAft>
                <a:spcPts val="0"/>
              </a:spcAft>
              <a:buFont typeface="Arial" charset="0"/>
              <a:buNone/>
              <a:defRPr/>
            </a:pPr>
            <a:endParaRPr lang="en-US" sz="2400" dirty="0">
              <a:latin typeface="Arial" panose="020B0604020202020204" pitchFamily="34" charset="0"/>
              <a:cs typeface="Arial" panose="020B0604020202020204" pitchFamily="34" charset="0"/>
            </a:endParaRPr>
          </a:p>
          <a:p>
            <a:pPr marL="0" indent="0" eaLnBrk="1" fontAlgn="auto" hangingPunct="1">
              <a:lnSpc>
                <a:spcPct val="120000"/>
              </a:lnSpc>
              <a:spcBef>
                <a:spcPts val="0"/>
              </a:spcBef>
              <a:spcAft>
                <a:spcPts val="0"/>
              </a:spcAft>
              <a:buFont typeface="Arial" charset="0"/>
              <a:buNone/>
              <a:defRPr/>
            </a:pPr>
            <a:r>
              <a:rPr lang="en-US" sz="2400" b="1" dirty="0">
                <a:solidFill>
                  <a:srgbClr val="0000CC"/>
                </a:solidFill>
                <a:latin typeface="Arial" panose="020B0604020202020204" pitchFamily="34" charset="0"/>
                <a:cs typeface="Arial" panose="020B0604020202020204" pitchFamily="34" charset="0"/>
              </a:rPr>
              <a:t>FIS Event - </a:t>
            </a:r>
            <a:r>
              <a:rPr lang="en-US" sz="2400" b="1" u="sng" dirty="0">
                <a:solidFill>
                  <a:srgbClr val="003399"/>
                </a:solidFill>
                <a:latin typeface="Arial" panose="020B0604020202020204" pitchFamily="34" charset="0"/>
                <a:cs typeface="Arial" panose="020B0604020202020204" pitchFamily="34" charset="0"/>
              </a:rPr>
              <a:t>UPLOAD XML FILE TO U.S. SKI &amp; SNOWBOARD</a:t>
            </a:r>
            <a:r>
              <a:rPr lang="en-US" sz="2400" b="1" dirty="0">
                <a:solidFill>
                  <a:srgbClr val="0000CC"/>
                </a:solidFill>
                <a:latin typeface="Arial" panose="020B0604020202020204" pitchFamily="34" charset="0"/>
                <a:cs typeface="Arial" panose="020B0604020202020204" pitchFamily="34" charset="0"/>
              </a:rPr>
              <a:t>:</a:t>
            </a:r>
          </a:p>
          <a:p>
            <a:pPr marL="0" indent="0" eaLnBrk="1" fontAlgn="auto" hangingPunct="1">
              <a:lnSpc>
                <a:spcPct val="120000"/>
              </a:lnSpc>
              <a:spcBef>
                <a:spcPts val="0"/>
              </a:spcBef>
              <a:spcAft>
                <a:spcPts val="0"/>
              </a:spcAft>
              <a:buFont typeface="Arial" charset="0"/>
              <a:buNone/>
              <a:defRPr/>
            </a:pPr>
            <a:r>
              <a:rPr lang="en-US" sz="2400" b="1" dirty="0">
                <a:solidFill>
                  <a:srgbClr val="0000CC"/>
                </a:solidFill>
                <a:latin typeface="Arial" panose="020B0604020202020204" pitchFamily="34" charset="0"/>
                <a:cs typeface="Arial" panose="020B0604020202020204" pitchFamily="34" charset="0"/>
              </a:rPr>
              <a:t>race-results.usskiandsnowboard.org/</a:t>
            </a:r>
          </a:p>
          <a:p>
            <a:pPr eaLnBrk="1" fontAlgn="auto" hangingPunct="1">
              <a:lnSpc>
                <a:spcPct val="120000"/>
              </a:lnSpc>
              <a:spcBef>
                <a:spcPts val="1200"/>
              </a:spcBef>
              <a:spcAft>
                <a:spcPts val="0"/>
              </a:spcAft>
              <a:buFont typeface="Arial"/>
              <a:buChar char="•"/>
              <a:defRPr/>
            </a:pPr>
            <a:r>
              <a:rPr lang="en-US" sz="2400" b="1" i="1" u="sng" dirty="0">
                <a:solidFill>
                  <a:schemeClr val="tx1"/>
                </a:solidFill>
                <a:latin typeface="Arial" panose="020B0604020202020204" pitchFamily="34" charset="0"/>
                <a:cs typeface="Arial" panose="020B0604020202020204" pitchFamily="34" charset="0"/>
              </a:rPr>
              <a:t>Upload or attach or</a:t>
            </a:r>
            <a:r>
              <a:rPr lang="en-US" sz="2400" b="1" i="1" dirty="0">
                <a:solidFill>
                  <a:schemeClr val="tx1"/>
                </a:solidFill>
                <a:latin typeface="Arial" panose="020B0604020202020204" pitchFamily="34" charset="0"/>
                <a:cs typeface="Arial" panose="020B0604020202020204" pitchFamily="34" charset="0"/>
              </a:rPr>
              <a:t> only </a:t>
            </a:r>
            <a:r>
              <a:rPr lang="en-US" sz="2400" b="1" i="1" u="sng" dirty="0">
                <a:solidFill>
                  <a:schemeClr val="tx1"/>
                </a:solidFill>
                <a:latin typeface="Arial" panose="020B0604020202020204" pitchFamily="34" charset="0"/>
                <a:cs typeface="Arial" panose="020B0604020202020204" pitchFamily="34" charset="0"/>
              </a:rPr>
              <a:t>ONE</a:t>
            </a:r>
            <a:r>
              <a:rPr lang="en-US" sz="2400" b="1" i="1" dirty="0">
                <a:solidFill>
                  <a:schemeClr val="tx1"/>
                </a:solidFill>
                <a:latin typeface="Arial" panose="020B0604020202020204" pitchFamily="34" charset="0"/>
                <a:cs typeface="Arial" panose="020B0604020202020204" pitchFamily="34" charset="0"/>
              </a:rPr>
              <a:t> XML file per transmission!</a:t>
            </a:r>
          </a:p>
          <a:p>
            <a:pPr eaLnBrk="1" fontAlgn="auto" hangingPunct="1">
              <a:lnSpc>
                <a:spcPct val="120000"/>
              </a:lnSpc>
              <a:spcBef>
                <a:spcPts val="600"/>
              </a:spcBef>
              <a:spcAft>
                <a:spcPts val="0"/>
              </a:spcAft>
              <a:buFont typeface="Arial"/>
              <a:buChar char="•"/>
              <a:defRPr/>
            </a:pPr>
            <a:r>
              <a:rPr lang="en-US" sz="2400" b="1" i="1" dirty="0">
                <a:solidFill>
                  <a:schemeClr val="tx1"/>
                </a:solidFill>
                <a:latin typeface="Arial" panose="020B0604020202020204" pitchFamily="34" charset="0"/>
                <a:cs typeface="Arial" panose="020B0604020202020204" pitchFamily="34" charset="0"/>
              </a:rPr>
              <a:t>U.S. Ski &amp; Snowboard  and FIS will each respond with either an acceptance or error report.</a:t>
            </a:r>
          </a:p>
          <a:p>
            <a:pPr eaLnBrk="1" fontAlgn="auto" hangingPunct="1">
              <a:lnSpc>
                <a:spcPct val="120000"/>
              </a:lnSpc>
              <a:spcBef>
                <a:spcPts val="600"/>
              </a:spcBef>
              <a:spcAft>
                <a:spcPts val="0"/>
              </a:spcAft>
              <a:buFont typeface="Arial"/>
              <a:buChar char="•"/>
              <a:defRPr/>
            </a:pPr>
            <a:r>
              <a:rPr lang="en-US" sz="2400" b="1" i="1" dirty="0">
                <a:solidFill>
                  <a:schemeClr val="tx1"/>
                </a:solidFill>
                <a:latin typeface="Arial" panose="020B0604020202020204" pitchFamily="34" charset="0"/>
                <a:cs typeface="Arial" panose="020B0604020202020204" pitchFamily="34" charset="0"/>
              </a:rPr>
              <a:t>If response delayed, wait…DO NOT transmit multiple times!</a:t>
            </a:r>
          </a:p>
          <a:p>
            <a:pPr eaLnBrk="1" fontAlgn="auto" hangingPunct="1">
              <a:lnSpc>
                <a:spcPct val="120000"/>
              </a:lnSpc>
              <a:spcBef>
                <a:spcPts val="600"/>
              </a:spcBef>
              <a:spcAft>
                <a:spcPts val="0"/>
              </a:spcAft>
              <a:buFont typeface="Arial"/>
              <a:buChar char="•"/>
              <a:defRPr/>
            </a:pPr>
            <a:r>
              <a:rPr lang="en-US" sz="2400" b="1" i="1" u="sng" dirty="0">
                <a:solidFill>
                  <a:schemeClr val="tx1"/>
                </a:solidFill>
                <a:latin typeface="Arial" panose="020B0604020202020204" pitchFamily="34" charset="0"/>
                <a:cs typeface="Arial" panose="020B0604020202020204" pitchFamily="34" charset="0"/>
              </a:rPr>
              <a:t>Do not include</a:t>
            </a:r>
            <a:r>
              <a:rPr lang="en-US" sz="2400" b="1" i="1" dirty="0">
                <a:solidFill>
                  <a:schemeClr val="tx1"/>
                </a:solidFill>
                <a:latin typeface="Arial" panose="020B0604020202020204" pitchFamily="34" charset="0"/>
                <a:cs typeface="Arial" panose="020B0604020202020204" pitchFamily="34" charset="0"/>
              </a:rPr>
              <a:t> the hard copy!</a:t>
            </a:r>
          </a:p>
          <a:p>
            <a:pPr marL="0" indent="0" eaLnBrk="1" fontAlgn="auto" hangingPunct="1">
              <a:lnSpc>
                <a:spcPct val="120000"/>
              </a:lnSpc>
              <a:spcAft>
                <a:spcPts val="0"/>
              </a:spcAft>
              <a:buNone/>
              <a:defRPr/>
            </a:pPr>
            <a:r>
              <a:rPr lang="en-US" sz="3000" b="1" i="1" dirty="0">
                <a:solidFill>
                  <a:srgbClr val="0000CC"/>
                </a:solidFill>
                <a:latin typeface="Arial Narrow" panose="020B0606020202030204" pitchFamily="34" charset="0"/>
                <a:cs typeface="Arial" panose="020B0604020202020204" pitchFamily="34" charset="0"/>
              </a:rPr>
              <a:t>* Login required in order to upload at race-results.usskiandsnowboard.org/</a:t>
            </a:r>
          </a:p>
        </p:txBody>
      </p:sp>
      <p:pic>
        <p:nvPicPr>
          <p:cNvPr id="126980" name="Picture 1" descr="Screen Clipping">
            <a:extLst>
              <a:ext uri="{FF2B5EF4-FFF2-40B4-BE49-F238E27FC236}">
                <a16:creationId xmlns:a16="http://schemas.microsoft.com/office/drawing/2014/main" id="{E7104503-FF5E-4C3C-A8B3-A766FF322C0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749786"/>
            <a:ext cx="12096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2" descr="Screen Clipping">
            <a:extLst>
              <a:ext uri="{FF2B5EF4-FFF2-40B4-BE49-F238E27FC236}">
                <a16:creationId xmlns:a16="http://schemas.microsoft.com/office/drawing/2014/main" id="{E9CD9AA5-BCC8-468B-B003-E1EFE8E478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887158"/>
            <a:ext cx="170973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10">
            <a:extLst>
              <a:ext uri="{FF2B5EF4-FFF2-40B4-BE49-F238E27FC236}">
                <a16:creationId xmlns:a16="http://schemas.microsoft.com/office/drawing/2014/main" id="{2BBEA20A-3BC4-4092-9B62-78517BF25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0AB2517E-3159-4746-B3FD-A9F8C0ED4F8C}"/>
              </a:ext>
            </a:extLst>
          </p:cNvPr>
          <p:cNvSpPr>
            <a:spLocks noGrp="1"/>
          </p:cNvSpPr>
          <p:nvPr>
            <p:ph type="title" idx="4294967295"/>
          </p:nvPr>
        </p:nvSpPr>
        <p:spPr>
          <a:xfrm>
            <a:off x="460375" y="9525"/>
            <a:ext cx="8229600" cy="773113"/>
          </a:xfrm>
        </p:spPr>
        <p:txBody>
          <a:bodyPr/>
          <a:lstStyle/>
          <a:p>
            <a:pPr eaLnBrk="1" hangingPunct="1">
              <a:defRPr/>
            </a:pPr>
            <a:r>
              <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emailING XML FILE FROM THE SOFTWARE (“Include Hard Copy Disabled”)</a:t>
            </a:r>
          </a:p>
        </p:txBody>
      </p:sp>
      <p:sp>
        <p:nvSpPr>
          <p:cNvPr id="128003" name="TextBox 4">
            <a:extLst>
              <a:ext uri="{FF2B5EF4-FFF2-40B4-BE49-F238E27FC236}">
                <a16:creationId xmlns:a16="http://schemas.microsoft.com/office/drawing/2014/main" id="{A7A6705C-75C1-4B8C-9A38-3EE96BFBC954}"/>
              </a:ext>
            </a:extLst>
          </p:cNvPr>
          <p:cNvSpPr txBox="1">
            <a:spLocks noChangeArrowheads="1"/>
          </p:cNvSpPr>
          <p:nvPr/>
        </p:nvSpPr>
        <p:spPr bwMode="auto">
          <a:xfrm>
            <a:off x="460374" y="5034697"/>
            <a:ext cx="78454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Use only after verification of accuracy.  </a:t>
            </a:r>
          </a:p>
          <a:p>
            <a:pPr eaLnBrk="1" hangingPunct="1"/>
            <a:r>
              <a:rPr lang="en-US" altLang="en-US" b="1" i="1" dirty="0">
                <a:solidFill>
                  <a:srgbClr val="002060"/>
                </a:solidFill>
                <a:latin typeface="Arial" panose="020B0604020202020204" pitchFamily="34" charset="0"/>
                <a:cs typeface="Arial" panose="020B0604020202020204" pitchFamily="34" charset="0"/>
              </a:rPr>
              <a:t>Ski area and/or club firewalls may not allow this option.</a:t>
            </a:r>
          </a:p>
          <a:p>
            <a:pPr eaLnBrk="1" hangingPunct="1">
              <a:spcBef>
                <a:spcPts val="1200"/>
              </a:spcBef>
            </a:pPr>
            <a:r>
              <a:rPr lang="en-US" altLang="en-US" b="1" i="1" dirty="0">
                <a:solidFill>
                  <a:srgbClr val="0000CC"/>
                </a:solidFill>
                <a:latin typeface="Arial Narrow" panose="020B0606020202030204" pitchFamily="34" charset="0"/>
                <a:cs typeface="Arial" panose="020B0604020202020204" pitchFamily="34" charset="0"/>
              </a:rPr>
              <a:t>NOTE: XML transmission to U.S. Ski &amp; Snowboard is completed as an upload; unclick to remove from email list. It is suggested you include yourself as a recipient in order to verify transmission.</a:t>
            </a:r>
          </a:p>
        </p:txBody>
      </p:sp>
      <p:pic>
        <p:nvPicPr>
          <p:cNvPr id="5" name="Content Placeholder 10">
            <a:extLst>
              <a:ext uri="{FF2B5EF4-FFF2-40B4-BE49-F238E27FC236}">
                <a16:creationId xmlns:a16="http://schemas.microsoft.com/office/drawing/2014/main" id="{9AF8AAB4-AB80-442E-AA55-D10838496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901474E-030D-A2E2-AA9F-3816B23EE911}"/>
              </a:ext>
            </a:extLst>
          </p:cNvPr>
          <p:cNvPicPr>
            <a:picLocks noChangeAspect="1"/>
          </p:cNvPicPr>
          <p:nvPr/>
        </p:nvPicPr>
        <p:blipFill>
          <a:blip r:embed="rId4"/>
          <a:stretch>
            <a:fillRect/>
          </a:stretch>
        </p:blipFill>
        <p:spPr>
          <a:xfrm>
            <a:off x="473869" y="877666"/>
            <a:ext cx="7720442" cy="3922934"/>
          </a:xfrm>
          <a:prstGeom prst="rect">
            <a:avLst/>
          </a:prstGeom>
        </p:spPr>
      </p:pic>
    </p:spTree>
  </p:cSld>
  <p:clrMapOvr>
    <a:masterClrMapping/>
  </p:clrMapOvr>
  <p:transition spd="med">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7F83EBCE-46B6-4AE5-80D3-540C14AA6CBC}"/>
              </a:ext>
            </a:extLst>
          </p:cNvPr>
          <p:cNvSpPr>
            <a:spLocks noGrp="1"/>
          </p:cNvSpPr>
          <p:nvPr>
            <p:ph type="title" idx="4294967295"/>
          </p:nvPr>
        </p:nvSpPr>
        <p:spPr>
          <a:xfrm>
            <a:off x="533400" y="34925"/>
            <a:ext cx="7339013" cy="955675"/>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IS THE XML FILE USED?</a:t>
            </a:r>
          </a:p>
        </p:txBody>
      </p:sp>
      <p:sp>
        <p:nvSpPr>
          <p:cNvPr id="109571" name="Content Placeholder 2">
            <a:extLst>
              <a:ext uri="{FF2B5EF4-FFF2-40B4-BE49-F238E27FC236}">
                <a16:creationId xmlns:a16="http://schemas.microsoft.com/office/drawing/2014/main" id="{40B016F0-F2AC-4BF6-A1AC-29DFAD829538}"/>
              </a:ext>
            </a:extLst>
          </p:cNvPr>
          <p:cNvSpPr>
            <a:spLocks noGrp="1"/>
          </p:cNvSpPr>
          <p:nvPr>
            <p:ph idx="4294967295"/>
          </p:nvPr>
        </p:nvSpPr>
        <p:spPr>
          <a:xfrm>
            <a:off x="228600" y="1095375"/>
            <a:ext cx="8229600" cy="5410200"/>
          </a:xfrm>
        </p:spPr>
        <p:txBody>
          <a:bodyPr rtlCol="0">
            <a:normAutofit fontScale="70000" lnSpcReduction="20000"/>
          </a:bodyPr>
          <a:lstStyle/>
          <a:p>
            <a:pPr eaLnBrk="1" fontAlgn="auto" hangingPunct="1">
              <a:lnSpc>
                <a:spcPct val="120000"/>
              </a:lnSpc>
              <a:spcAft>
                <a:spcPts val="0"/>
              </a:spcAft>
              <a:buFont typeface="Arial"/>
              <a:buChar char="•"/>
              <a:defRPr/>
            </a:pPr>
            <a:r>
              <a:rPr lang="en-US" altLang="en-US" sz="3000" b="1" dirty="0">
                <a:solidFill>
                  <a:srgbClr val="003399"/>
                </a:solidFill>
              </a:rPr>
              <a:t>Submission of race result files in XML format is required for all U.S. Ski &amp; Snowboard* and FIS events</a:t>
            </a:r>
          </a:p>
          <a:p>
            <a:pPr eaLnBrk="1" fontAlgn="auto" hangingPunct="1">
              <a:lnSpc>
                <a:spcPct val="120000"/>
              </a:lnSpc>
              <a:spcAft>
                <a:spcPts val="0"/>
              </a:spcAft>
              <a:buFont typeface="Arial"/>
              <a:buChar char="•"/>
              <a:defRPr/>
            </a:pPr>
            <a:r>
              <a:rPr lang="en-US" altLang="en-US" sz="3000" b="1" dirty="0">
                <a:solidFill>
                  <a:srgbClr val="003399"/>
                </a:solidFill>
              </a:rPr>
              <a:t>Electronic submission of race result files in XML format  simplifies result processing </a:t>
            </a:r>
          </a:p>
          <a:p>
            <a:pPr eaLnBrk="1" fontAlgn="auto" hangingPunct="1">
              <a:lnSpc>
                <a:spcPct val="120000"/>
              </a:lnSpc>
              <a:spcBef>
                <a:spcPts val="1800"/>
              </a:spcBef>
              <a:spcAft>
                <a:spcPts val="0"/>
              </a:spcAft>
              <a:buFont typeface="Arial"/>
              <a:buChar char="•"/>
              <a:defRPr/>
            </a:pPr>
            <a:r>
              <a:rPr lang="en-US" altLang="en-US" sz="3000" b="1" dirty="0">
                <a:solidFill>
                  <a:srgbClr val="003399"/>
                </a:solidFill>
              </a:rPr>
              <a:t>When an XML result file is submitted in the correct format to the correct auto-scoring system, the race results are quickly posted to the applicable websites </a:t>
            </a:r>
          </a:p>
          <a:p>
            <a:pPr eaLnBrk="1" fontAlgn="auto" hangingPunct="1">
              <a:lnSpc>
                <a:spcPct val="120000"/>
              </a:lnSpc>
              <a:spcBef>
                <a:spcPts val="1800"/>
              </a:spcBef>
              <a:spcAft>
                <a:spcPts val="0"/>
              </a:spcAft>
              <a:buFont typeface="Arial"/>
              <a:buChar char="•"/>
              <a:defRPr/>
            </a:pPr>
            <a:r>
              <a:rPr lang="en-US" altLang="en-US" sz="3000" b="1" dirty="0">
                <a:solidFill>
                  <a:srgbClr val="003399"/>
                </a:solidFill>
              </a:rPr>
              <a:t>Auto-scoring systems allow U.S. Ski &amp; Snowboard and FIS to publish updated Points Lists at more frequent intervals</a:t>
            </a:r>
          </a:p>
          <a:p>
            <a:pPr eaLnBrk="1" fontAlgn="auto" hangingPunct="1">
              <a:lnSpc>
                <a:spcPct val="120000"/>
              </a:lnSpc>
              <a:spcBef>
                <a:spcPts val="1800"/>
              </a:spcBef>
              <a:spcAft>
                <a:spcPts val="0"/>
              </a:spcAft>
              <a:buFont typeface="Arial"/>
              <a:buChar char="•"/>
              <a:defRPr/>
            </a:pPr>
            <a:r>
              <a:rPr lang="en-US" altLang="en-US" sz="3000" b="1" dirty="0">
                <a:solidFill>
                  <a:srgbClr val="003399"/>
                </a:solidFill>
              </a:rPr>
              <a:t>Updated Points Lists allow seeding that more accurately portrays an athlete’s ability</a:t>
            </a:r>
          </a:p>
          <a:p>
            <a:pPr marL="0" indent="0" eaLnBrk="1" fontAlgn="auto" hangingPunct="1">
              <a:lnSpc>
                <a:spcPct val="120000"/>
              </a:lnSpc>
              <a:spcBef>
                <a:spcPts val="1800"/>
              </a:spcBef>
              <a:spcAft>
                <a:spcPts val="0"/>
              </a:spcAft>
              <a:buFont typeface="Euphemia" panose="020B0503040102020104" pitchFamily="34" charset="0"/>
              <a:buNone/>
              <a:defRPr/>
            </a:pPr>
            <a:r>
              <a:rPr lang="en-US" altLang="en-US" sz="3000" b="1" i="1" dirty="0">
                <a:solidFill>
                  <a:srgbClr val="003399"/>
                </a:solidFill>
              </a:rPr>
              <a:t>* Transmittal of xml file for </a:t>
            </a:r>
            <a:r>
              <a:rPr lang="en-US" altLang="en-US" sz="3000" b="1" i="1" u="sng" dirty="0">
                <a:solidFill>
                  <a:srgbClr val="003399"/>
                </a:solidFill>
              </a:rPr>
              <a:t>non-scored</a:t>
            </a:r>
            <a:r>
              <a:rPr lang="en-US" altLang="en-US" sz="3000" b="1" i="1" dirty="0">
                <a:solidFill>
                  <a:srgbClr val="003399"/>
                </a:solidFill>
              </a:rPr>
              <a:t> events is required if the OC wants them posted on the U.S. Ski &amp; Snowboard website</a:t>
            </a:r>
          </a:p>
        </p:txBody>
      </p:sp>
      <p:pic>
        <p:nvPicPr>
          <p:cNvPr id="4" name="Content Placeholder 10">
            <a:extLst>
              <a:ext uri="{FF2B5EF4-FFF2-40B4-BE49-F238E27FC236}">
                <a16:creationId xmlns:a16="http://schemas.microsoft.com/office/drawing/2014/main" id="{2EE8E8B1-22CE-4502-AD28-5B45A7669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2F76AD-A2B8-2AAC-AAFA-D225E08CEBA9}"/>
              </a:ext>
            </a:extLst>
          </p:cNvPr>
          <p:cNvPicPr>
            <a:picLocks noChangeAspect="1"/>
          </p:cNvPicPr>
          <p:nvPr/>
        </p:nvPicPr>
        <p:blipFill>
          <a:blip r:embed="rId3"/>
          <a:stretch>
            <a:fillRect/>
          </a:stretch>
        </p:blipFill>
        <p:spPr>
          <a:xfrm>
            <a:off x="609600" y="777949"/>
            <a:ext cx="6781800" cy="4382869"/>
          </a:xfrm>
          <a:prstGeom prst="rect">
            <a:avLst/>
          </a:prstGeom>
        </p:spPr>
      </p:pic>
      <p:sp>
        <p:nvSpPr>
          <p:cNvPr id="5" name="TextBox 4">
            <a:extLst>
              <a:ext uri="{FF2B5EF4-FFF2-40B4-BE49-F238E27FC236}">
                <a16:creationId xmlns:a16="http://schemas.microsoft.com/office/drawing/2014/main" id="{9EDCB88D-737A-D9C2-9A09-DE0D6E3DDB3F}"/>
              </a:ext>
            </a:extLst>
          </p:cNvPr>
          <p:cNvSpPr txBox="1"/>
          <p:nvPr/>
        </p:nvSpPr>
        <p:spPr>
          <a:xfrm>
            <a:off x="457200" y="152400"/>
            <a:ext cx="7848600" cy="646331"/>
          </a:xfrm>
          <a:prstGeom prst="rect">
            <a:avLst/>
          </a:prstGeom>
          <a:noFill/>
          <a:ln>
            <a:noFill/>
          </a:ln>
        </p:spPr>
        <p:txBody>
          <a:bodyPr wrap="square">
            <a:spAutoFit/>
          </a:bodyPr>
          <a:lstStyle/>
          <a:p>
            <a:r>
              <a:rPr lang="en-US" alt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NEW VERSION IS AVAILABLE</a:t>
            </a:r>
            <a:endParaRPr lang="en-US" sz="3600" dirty="0"/>
          </a:p>
        </p:txBody>
      </p:sp>
      <p:sp>
        <p:nvSpPr>
          <p:cNvPr id="6" name="TextBox 5">
            <a:extLst>
              <a:ext uri="{FF2B5EF4-FFF2-40B4-BE49-F238E27FC236}">
                <a16:creationId xmlns:a16="http://schemas.microsoft.com/office/drawing/2014/main" id="{052D8B4B-96A5-7E23-AD2B-C4F81F87883C}"/>
              </a:ext>
            </a:extLst>
          </p:cNvPr>
          <p:cNvSpPr txBox="1"/>
          <p:nvPr/>
        </p:nvSpPr>
        <p:spPr>
          <a:xfrm>
            <a:off x="92219" y="5191991"/>
            <a:ext cx="8839200" cy="1277273"/>
          </a:xfrm>
          <a:prstGeom prst="rect">
            <a:avLst/>
          </a:prstGeom>
          <a:noFill/>
          <a:ln>
            <a:noFill/>
          </a:ln>
        </p:spPr>
        <p:txBody>
          <a:bodyPr wrap="square" rtlCol="0" anchor="ctr" anchorCtr="1">
            <a:spAutoFit/>
          </a:bodyPr>
          <a:lstStyle/>
          <a:p>
            <a:r>
              <a:rPr lang="en-US" b="1" dirty="0">
                <a:latin typeface="Arial" panose="020B0604020202020204" pitchFamily="34" charset="0"/>
                <a:cs typeface="Arial" panose="020B0604020202020204" pitchFamily="34" charset="0"/>
              </a:rPr>
              <a:t>Any time you open the software, you may see this message. Changes will be listed; depending on the change, you may choose to either download or ignore the option to download and install. </a:t>
            </a:r>
          </a:p>
          <a:p>
            <a:pPr>
              <a:spcBef>
                <a:spcPts val="600"/>
              </a:spcBef>
            </a:pPr>
            <a:r>
              <a:rPr lang="en-US" b="1" u="sng" dirty="0">
                <a:latin typeface="Arial" panose="020B0604020202020204" pitchFamily="34" charset="0"/>
                <a:cs typeface="Arial" panose="020B0604020202020204" pitchFamily="34" charset="0"/>
              </a:rPr>
              <a:t>RA and Timing should be using same version</a:t>
            </a:r>
            <a:r>
              <a:rPr lang="en-US" b="1" dirty="0">
                <a:latin typeface="Arial" panose="020B0604020202020204" pitchFamily="34" charset="0"/>
                <a:cs typeface="Arial" panose="020B0604020202020204" pitchFamily="34" charset="0"/>
              </a:rPr>
              <a:t>.</a:t>
            </a:r>
          </a:p>
        </p:txBody>
      </p:sp>
      <p:pic>
        <p:nvPicPr>
          <p:cNvPr id="7" name="Content Placeholder 10">
            <a:extLst>
              <a:ext uri="{FF2B5EF4-FFF2-40B4-BE49-F238E27FC236}">
                <a16:creationId xmlns:a16="http://schemas.microsoft.com/office/drawing/2014/main" id="{EDA7BE44-B1A6-A961-35C5-C70DEA166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141861"/>
      </p:ext>
    </p:extLst>
  </p:cSld>
  <p:clrMapOvr>
    <a:masterClrMapping/>
  </p:clrMapOvr>
  <p:transition spd="med">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C285F711-0E8B-4FE4-AEB5-402B3DC192AC}"/>
              </a:ext>
            </a:extLst>
          </p:cNvPr>
          <p:cNvSpPr>
            <a:spLocks noGrp="1"/>
          </p:cNvSpPr>
          <p:nvPr>
            <p:ph type="title" idx="4294967295"/>
          </p:nvPr>
        </p:nvSpPr>
        <p:spPr>
          <a:xfrm>
            <a:off x="304800" y="58738"/>
            <a:ext cx="7339013" cy="100806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SUGGESTIONS</a:t>
            </a:r>
          </a:p>
        </p:txBody>
      </p:sp>
      <p:sp>
        <p:nvSpPr>
          <p:cNvPr id="4" name="Content Placeholder 2">
            <a:extLst>
              <a:ext uri="{FF2B5EF4-FFF2-40B4-BE49-F238E27FC236}">
                <a16:creationId xmlns:a16="http://schemas.microsoft.com/office/drawing/2014/main" id="{23DC4139-EC85-4AF0-873F-2F0CBE1AC78D}"/>
              </a:ext>
            </a:extLst>
          </p:cNvPr>
          <p:cNvSpPr>
            <a:spLocks noGrp="1"/>
          </p:cNvSpPr>
          <p:nvPr>
            <p:ph idx="4294967295"/>
          </p:nvPr>
        </p:nvSpPr>
        <p:spPr>
          <a:xfrm>
            <a:off x="381000" y="1295400"/>
            <a:ext cx="8534400" cy="5105400"/>
          </a:xfrm>
        </p:spPr>
        <p:txBody>
          <a:bodyPr rtlCol="0">
            <a:normAutofit fontScale="85000" lnSpcReduction="10000"/>
          </a:bodyPr>
          <a:lstStyle/>
          <a:p>
            <a:pPr marL="0" indent="0" eaLnBrk="1" fontAlgn="auto" hangingPunct="1">
              <a:lnSpc>
                <a:spcPct val="120000"/>
              </a:lnSpc>
              <a:spcBef>
                <a:spcPts val="1200"/>
              </a:spcBef>
              <a:spcAft>
                <a:spcPts val="0"/>
              </a:spcAft>
              <a:buFont typeface="Arial" charset="0"/>
              <a:buNone/>
              <a:defRPr/>
            </a:pPr>
            <a:r>
              <a:rPr lang="en-US" sz="3200" b="1" dirty="0">
                <a:solidFill>
                  <a:srgbClr val="002060"/>
                </a:solidFill>
                <a:latin typeface="Arial" panose="020B0604020202020204" pitchFamily="34" charset="0"/>
                <a:cs typeface="Arial" panose="020B0604020202020204" pitchFamily="34" charset="0"/>
              </a:rPr>
              <a:t>Prior to your first event:</a:t>
            </a:r>
          </a:p>
          <a:p>
            <a:pPr eaLnBrk="1" fontAlgn="auto" hangingPunct="1">
              <a:lnSpc>
                <a:spcPct val="120000"/>
              </a:lnSpc>
              <a:spcBef>
                <a:spcPts val="1200"/>
              </a:spcBef>
              <a:spcAft>
                <a:spcPts val="600"/>
              </a:spcAft>
              <a:buFont typeface="Arial"/>
              <a:buChar char="•"/>
              <a:defRPr/>
            </a:pPr>
            <a:r>
              <a:rPr lang="en-US" sz="3200" b="1" dirty="0">
                <a:solidFill>
                  <a:srgbClr val="002060"/>
                </a:solidFill>
                <a:latin typeface="Arial" panose="020B0604020202020204" pitchFamily="34" charset="0"/>
                <a:cs typeface="Arial" panose="020B0604020202020204" pitchFamily="34" charset="0"/>
              </a:rPr>
              <a:t>Review both sections of the Race Administration Study Guide</a:t>
            </a:r>
          </a:p>
          <a:p>
            <a:pPr eaLnBrk="1" fontAlgn="auto" hangingPunct="1">
              <a:lnSpc>
                <a:spcPct val="120000"/>
              </a:lnSpc>
              <a:spcBef>
                <a:spcPts val="1200"/>
              </a:spcBef>
              <a:spcAft>
                <a:spcPts val="600"/>
              </a:spcAft>
              <a:buFont typeface="Arial"/>
              <a:buChar char="•"/>
              <a:defRPr/>
            </a:pPr>
            <a:r>
              <a:rPr lang="en-US" sz="3200" b="1" dirty="0">
                <a:solidFill>
                  <a:srgbClr val="002060"/>
                </a:solidFill>
                <a:latin typeface="Arial" panose="020B0604020202020204" pitchFamily="34" charset="0"/>
                <a:cs typeface="Arial" panose="020B0604020202020204" pitchFamily="34" charset="0"/>
              </a:rPr>
              <a:t>Review all software options</a:t>
            </a:r>
          </a:p>
          <a:p>
            <a:pPr eaLnBrk="1" fontAlgn="auto" hangingPunct="1">
              <a:lnSpc>
                <a:spcPct val="120000"/>
              </a:lnSpc>
              <a:spcBef>
                <a:spcPts val="1200"/>
              </a:spcBef>
              <a:spcAft>
                <a:spcPts val="600"/>
              </a:spcAft>
              <a:buFont typeface="Arial"/>
              <a:buChar char="•"/>
              <a:defRPr/>
            </a:pPr>
            <a:r>
              <a:rPr lang="en-US" sz="3200" b="1" dirty="0">
                <a:solidFill>
                  <a:srgbClr val="002060"/>
                </a:solidFill>
                <a:latin typeface="Arial" panose="020B0604020202020204" pitchFamily="34" charset="0"/>
                <a:cs typeface="Arial" panose="020B0604020202020204" pitchFamily="34" charset="0"/>
              </a:rPr>
              <a:t>Practice all event-related software procedures</a:t>
            </a:r>
          </a:p>
          <a:p>
            <a:pPr eaLnBrk="1" fontAlgn="auto" hangingPunct="1">
              <a:lnSpc>
                <a:spcPct val="120000"/>
              </a:lnSpc>
              <a:spcBef>
                <a:spcPts val="1200"/>
              </a:spcBef>
              <a:spcAft>
                <a:spcPts val="0"/>
              </a:spcAft>
              <a:buFont typeface="Arial"/>
              <a:buChar char="•"/>
              <a:defRPr/>
            </a:pPr>
            <a:r>
              <a:rPr lang="en-US" sz="3200" b="1" dirty="0">
                <a:solidFill>
                  <a:srgbClr val="002060"/>
                </a:solidFill>
                <a:latin typeface="Arial" panose="020B0604020202020204" pitchFamily="34" charset="0"/>
                <a:cs typeface="Arial" panose="020B0604020202020204" pitchFamily="34" charset="0"/>
              </a:rPr>
              <a:t>Establish contact with an experienced RA a/k/a    (“Dial-A-Friend”), who is willing to take the time to help you solve issues that may occur!</a:t>
            </a:r>
          </a:p>
        </p:txBody>
      </p:sp>
      <p:pic>
        <p:nvPicPr>
          <p:cNvPr id="5" name="Content Placeholder 10">
            <a:extLst>
              <a:ext uri="{FF2B5EF4-FFF2-40B4-BE49-F238E27FC236}">
                <a16:creationId xmlns:a16="http://schemas.microsoft.com/office/drawing/2014/main" id="{81762D81-CCCA-449F-98E9-2D3E8C3B2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C285F711-0E8B-4FE4-AEB5-402B3DC192AC}"/>
              </a:ext>
            </a:extLst>
          </p:cNvPr>
          <p:cNvSpPr>
            <a:spLocks noGrp="1"/>
          </p:cNvSpPr>
          <p:nvPr>
            <p:ph type="title" idx="4294967295"/>
          </p:nvPr>
        </p:nvSpPr>
        <p:spPr>
          <a:xfrm>
            <a:off x="381000" y="192087"/>
            <a:ext cx="8305800" cy="8382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SEASON 2026 REVIEW: </a:t>
            </a:r>
            <a:b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Submitting your </a:t>
            </a:r>
            <a:r>
              <a:rPr lang="en-US" altLang="en-US" sz="24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verified/accurate</a:t>
            </a: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race result XML file</a:t>
            </a:r>
          </a:p>
        </p:txBody>
      </p:sp>
      <p:sp>
        <p:nvSpPr>
          <p:cNvPr id="4" name="Content Placeholder 2">
            <a:extLst>
              <a:ext uri="{FF2B5EF4-FFF2-40B4-BE49-F238E27FC236}">
                <a16:creationId xmlns:a16="http://schemas.microsoft.com/office/drawing/2014/main" id="{23DC4139-EC85-4AF0-873F-2F0CBE1AC78D}"/>
              </a:ext>
            </a:extLst>
          </p:cNvPr>
          <p:cNvSpPr>
            <a:spLocks noGrp="1"/>
          </p:cNvSpPr>
          <p:nvPr>
            <p:ph idx="4294967295"/>
          </p:nvPr>
        </p:nvSpPr>
        <p:spPr>
          <a:xfrm>
            <a:off x="42429" y="1030287"/>
            <a:ext cx="8534400" cy="5522914"/>
          </a:xfrm>
        </p:spPr>
        <p:txBody>
          <a:bodyPr rtlCol="0">
            <a:normAutofit fontScale="70000" lnSpcReduction="20000"/>
          </a:bodyPr>
          <a:lstStyle/>
          <a:p>
            <a:pPr marL="0" indent="0" eaLnBrk="1" fontAlgn="auto" hangingPunct="1">
              <a:lnSpc>
                <a:spcPct val="120000"/>
              </a:lnSpc>
              <a:spcBef>
                <a:spcPts val="300"/>
              </a:spcBef>
              <a:spcAft>
                <a:spcPts val="300"/>
              </a:spcAft>
              <a:buFont typeface="Arial" charset="0"/>
              <a:buNone/>
              <a:defRPr/>
            </a:pPr>
            <a:r>
              <a:rPr lang="en-US" sz="2400" b="1" dirty="0">
                <a:solidFill>
                  <a:srgbClr val="002060"/>
                </a:solidFill>
                <a:latin typeface="Arial" panose="020B0604020202020204" pitchFamily="34" charset="0"/>
                <a:cs typeface="Arial" panose="020B0604020202020204" pitchFamily="34" charset="0"/>
              </a:rPr>
              <a:t>Review</a:t>
            </a:r>
            <a:r>
              <a:rPr lang="en-US" sz="2000" b="1" dirty="0">
                <a:solidFill>
                  <a:srgbClr val="002060"/>
                </a:solidFill>
                <a:latin typeface="Arial" panose="020B0604020202020204" pitchFamily="34" charset="0"/>
                <a:cs typeface="Arial" panose="020B0604020202020204" pitchFamily="34" charset="0"/>
              </a:rPr>
              <a:t>: </a:t>
            </a:r>
          </a:p>
          <a:p>
            <a:pPr eaLnBrk="1" fontAlgn="auto" hangingPunct="1">
              <a:lnSpc>
                <a:spcPct val="120000"/>
              </a:lnSpc>
              <a:spcBef>
                <a:spcPts val="0"/>
              </a:spcBef>
              <a:spcAft>
                <a:spcPts val="300"/>
              </a:spcAft>
              <a:buFont typeface="Arial"/>
              <a:buChar char="•"/>
              <a:defRPr/>
            </a:pPr>
            <a:r>
              <a:rPr lang="en-US" sz="2000" b="1" dirty="0">
                <a:solidFill>
                  <a:srgbClr val="003399"/>
                </a:solidFill>
                <a:latin typeface="Arial" panose="020B0604020202020204" pitchFamily="34" charset="0"/>
                <a:cs typeface="Arial" panose="020B0604020202020204" pitchFamily="34" charset="0"/>
              </a:rPr>
              <a:t>Race result </a:t>
            </a:r>
            <a:r>
              <a:rPr lang="en-US" sz="2000" b="1" dirty="0">
                <a:solidFill>
                  <a:srgbClr val="002060"/>
                </a:solidFill>
                <a:latin typeface="Arial" panose="020B0604020202020204" pitchFamily="34" charset="0"/>
                <a:cs typeface="Arial" panose="020B0604020202020204" pitchFamily="34" charset="0"/>
              </a:rPr>
              <a:t>files for </a:t>
            </a:r>
            <a:r>
              <a:rPr lang="en-US" sz="2000" b="1" u="sng" dirty="0">
                <a:solidFill>
                  <a:srgbClr val="002060"/>
                </a:solidFill>
                <a:latin typeface="Arial" panose="020B0604020202020204" pitchFamily="34" charset="0"/>
                <a:cs typeface="Arial" panose="020B0604020202020204" pitchFamily="34" charset="0"/>
              </a:rPr>
              <a:t>ALL</a:t>
            </a:r>
            <a:r>
              <a:rPr lang="en-US" sz="2000" b="1" dirty="0">
                <a:solidFill>
                  <a:srgbClr val="002060"/>
                </a:solidFill>
                <a:latin typeface="Arial" panose="020B0604020202020204" pitchFamily="34" charset="0"/>
                <a:cs typeface="Arial" panose="020B0604020202020204" pitchFamily="34" charset="0"/>
              </a:rPr>
              <a:t> U.S. Ski &amp; Snowboard </a:t>
            </a:r>
            <a:r>
              <a:rPr lang="en-US" sz="2000" b="1" u="sng" dirty="0">
                <a:solidFill>
                  <a:srgbClr val="002060"/>
                </a:solidFill>
                <a:latin typeface="Arial" panose="020B0604020202020204" pitchFamily="34" charset="0"/>
                <a:cs typeface="Arial" panose="020B0604020202020204" pitchFamily="34" charset="0"/>
              </a:rPr>
              <a:t>non-scored and scored</a:t>
            </a:r>
            <a:r>
              <a:rPr lang="en-US" sz="2000" b="1" dirty="0">
                <a:solidFill>
                  <a:srgbClr val="002060"/>
                </a:solidFill>
                <a:latin typeface="Arial" panose="020B0604020202020204" pitchFamily="34" charset="0"/>
                <a:cs typeface="Arial" panose="020B0604020202020204" pitchFamily="34" charset="0"/>
              </a:rPr>
              <a:t> sanctioned events must be uploaded in XML format </a:t>
            </a:r>
          </a:p>
          <a:p>
            <a:pPr eaLnBrk="1" fontAlgn="auto" hangingPunct="1">
              <a:lnSpc>
                <a:spcPct val="120000"/>
              </a:lnSpc>
              <a:spcBef>
                <a:spcPts val="300"/>
              </a:spcBef>
              <a:spcAft>
                <a:spcPts val="300"/>
              </a:spcAft>
              <a:buFont typeface="Arial"/>
              <a:buChar char="•"/>
              <a:defRPr/>
            </a:pPr>
            <a:r>
              <a:rPr lang="en-US" sz="2000" b="1" dirty="0">
                <a:solidFill>
                  <a:srgbClr val="002060"/>
                </a:solidFill>
                <a:latin typeface="Arial" panose="020B0604020202020204" pitchFamily="34" charset="0"/>
                <a:cs typeface="Arial" panose="020B0604020202020204" pitchFamily="34" charset="0"/>
              </a:rPr>
              <a:t>Race result XML files must be </a:t>
            </a:r>
            <a:r>
              <a:rPr lang="en-US" sz="2000" b="1" u="sng" dirty="0">
                <a:solidFill>
                  <a:srgbClr val="002060"/>
                </a:solidFill>
                <a:latin typeface="Arial" panose="020B0604020202020204" pitchFamily="34" charset="0"/>
                <a:cs typeface="Arial" panose="020B0604020202020204" pitchFamily="34" charset="0"/>
              </a:rPr>
              <a:t>uploaded individually </a:t>
            </a:r>
          </a:p>
          <a:p>
            <a:pPr eaLnBrk="1" fontAlgn="auto" hangingPunct="1">
              <a:lnSpc>
                <a:spcPct val="120000"/>
              </a:lnSpc>
              <a:spcBef>
                <a:spcPts val="300"/>
              </a:spcBef>
              <a:spcAft>
                <a:spcPts val="300"/>
              </a:spcAft>
              <a:buFont typeface="Arial"/>
              <a:buChar char="•"/>
              <a:defRPr/>
            </a:pPr>
            <a:r>
              <a:rPr lang="en-US" sz="2000" b="1" dirty="0">
                <a:solidFill>
                  <a:srgbClr val="002060"/>
                </a:solidFill>
                <a:latin typeface="Arial" panose="020B0604020202020204" pitchFamily="34" charset="0"/>
                <a:cs typeface="Arial" panose="020B0604020202020204" pitchFamily="34" charset="0"/>
              </a:rPr>
              <a:t>Assigned U.S. Ski &amp; Snowboard Transmittal # must be used as the subject line for email requests for assistance</a:t>
            </a:r>
          </a:p>
          <a:p>
            <a:pPr marL="0" indent="0" eaLnBrk="1" fontAlgn="auto" hangingPunct="1">
              <a:lnSpc>
                <a:spcPct val="120000"/>
              </a:lnSpc>
              <a:spcBef>
                <a:spcPts val="300"/>
              </a:spcBef>
              <a:spcAft>
                <a:spcPts val="300"/>
              </a:spcAft>
              <a:buNone/>
              <a:defRPr/>
            </a:pPr>
            <a:r>
              <a:rPr lang="en-US" sz="2400" b="1" dirty="0">
                <a:solidFill>
                  <a:srgbClr val="002060"/>
                </a:solidFill>
                <a:latin typeface="Arial" panose="020B0604020202020204" pitchFamily="34" charset="0"/>
                <a:cs typeface="Arial" panose="020B0604020202020204" pitchFamily="34" charset="0"/>
              </a:rPr>
              <a:t>Submittal Process:</a:t>
            </a:r>
          </a:p>
          <a:p>
            <a:pPr eaLnBrk="1" fontAlgn="auto" hangingPunct="1">
              <a:lnSpc>
                <a:spcPct val="120000"/>
              </a:lnSpc>
              <a:spcBef>
                <a:spcPts val="0"/>
              </a:spcBef>
              <a:spcAft>
                <a:spcPts val="300"/>
              </a:spcAft>
              <a:buFont typeface="Arial"/>
              <a:buChar char="•"/>
              <a:defRPr/>
            </a:pPr>
            <a:r>
              <a:rPr lang="en-US" sz="2000" b="1" dirty="0">
                <a:solidFill>
                  <a:srgbClr val="002060"/>
                </a:solidFill>
                <a:latin typeface="Arial" panose="020B0604020202020204" pitchFamily="34" charset="0"/>
                <a:cs typeface="Arial" panose="020B0604020202020204" pitchFamily="34" charset="0"/>
              </a:rPr>
              <a:t>Submitting </a:t>
            </a:r>
            <a:r>
              <a:rPr lang="en-US" sz="2000" b="1" u="sng" dirty="0">
                <a:solidFill>
                  <a:srgbClr val="002060"/>
                </a:solidFill>
                <a:latin typeface="Arial" panose="020B0604020202020204" pitchFamily="34" charset="0"/>
                <a:cs typeface="Arial" panose="020B0604020202020204" pitchFamily="34" charset="0"/>
              </a:rPr>
              <a:t>individual</a:t>
            </a:r>
            <a:r>
              <a:rPr lang="en-US" sz="2000" b="1" dirty="0">
                <a:solidFill>
                  <a:srgbClr val="002060"/>
                </a:solidFill>
                <a:latin typeface="Arial" panose="020B0604020202020204" pitchFamily="34" charset="0"/>
                <a:cs typeface="Arial" panose="020B0604020202020204" pitchFamily="34" charset="0"/>
              </a:rPr>
              <a:t> race result XML files requires an upload at </a:t>
            </a:r>
          </a:p>
          <a:p>
            <a:pPr marL="0" indent="0" eaLnBrk="1" fontAlgn="auto" hangingPunct="1">
              <a:lnSpc>
                <a:spcPct val="120000"/>
              </a:lnSpc>
              <a:spcBef>
                <a:spcPts val="0"/>
              </a:spcBef>
              <a:spcAft>
                <a:spcPts val="300"/>
              </a:spcAft>
              <a:buNone/>
              <a:defRPr/>
            </a:pPr>
            <a:r>
              <a:rPr lang="en-US" sz="2000" b="1" dirty="0">
                <a:solidFill>
                  <a:srgbClr val="002060"/>
                </a:solidFill>
                <a:latin typeface="Arial" panose="020B0604020202020204" pitchFamily="34" charset="0"/>
                <a:cs typeface="Arial" panose="020B0604020202020204" pitchFamily="34" charset="0"/>
              </a:rPr>
              <a:t>     </a:t>
            </a:r>
            <a:r>
              <a:rPr lang="en-US" sz="2000" b="1" dirty="0">
                <a:solidFill>
                  <a:srgbClr val="0000CC"/>
                </a:solidFill>
                <a:latin typeface="Arial" panose="020B0604020202020204" pitchFamily="34" charset="0"/>
                <a:cs typeface="Arial" panose="020B0604020202020204" pitchFamily="34" charset="0"/>
              </a:rPr>
              <a:t>race-results.usskiandsnowboard.org/ </a:t>
            </a:r>
          </a:p>
          <a:p>
            <a:pPr eaLnBrk="1" fontAlgn="auto" hangingPunct="1">
              <a:lnSpc>
                <a:spcPct val="120000"/>
              </a:lnSpc>
              <a:spcBef>
                <a:spcPts val="300"/>
              </a:spcBef>
              <a:spcAft>
                <a:spcPts val="300"/>
              </a:spcAft>
              <a:buFont typeface="Arial"/>
              <a:buChar char="•"/>
              <a:defRPr/>
            </a:pPr>
            <a:r>
              <a:rPr lang="en-US" sz="2000" b="1" dirty="0">
                <a:solidFill>
                  <a:srgbClr val="002060"/>
                </a:solidFill>
                <a:latin typeface="Arial" panose="020B0604020202020204" pitchFamily="34" charset="0"/>
                <a:cs typeface="Arial" panose="020B0604020202020204" pitchFamily="34" charset="0"/>
              </a:rPr>
              <a:t>If upload process is not successful, contact Competition Services</a:t>
            </a:r>
            <a:endParaRPr lang="en-US" sz="2000" b="1" dirty="0">
              <a:solidFill>
                <a:srgbClr val="0000CC"/>
              </a:solidFill>
              <a:latin typeface="Arial" panose="020B0604020202020204" pitchFamily="34" charset="0"/>
              <a:cs typeface="Arial" panose="020B0604020202020204" pitchFamily="34" charset="0"/>
            </a:endParaRPr>
          </a:p>
          <a:p>
            <a:pPr eaLnBrk="1" fontAlgn="auto" hangingPunct="1">
              <a:lnSpc>
                <a:spcPct val="120000"/>
              </a:lnSpc>
              <a:spcBef>
                <a:spcPts val="300"/>
              </a:spcBef>
              <a:spcAft>
                <a:spcPts val="300"/>
              </a:spcAft>
              <a:buFont typeface="Arial"/>
              <a:buChar char="•"/>
              <a:defRPr/>
            </a:pPr>
            <a:r>
              <a:rPr lang="en-US" sz="2000" b="1" dirty="0">
                <a:solidFill>
                  <a:srgbClr val="002060"/>
                </a:solidFill>
                <a:latin typeface="Arial" panose="020B0604020202020204" pitchFamily="34" charset="0"/>
                <a:cs typeface="Arial" panose="020B0604020202020204" pitchFamily="34" charset="0"/>
              </a:rPr>
              <a:t>If corrections are required after an event’s race result file is posted, contact </a:t>
            </a:r>
            <a:r>
              <a:rPr lang="en-US" sz="2000" b="1" dirty="0">
                <a:solidFill>
                  <a:srgbClr val="0000CC"/>
                </a:solidFill>
                <a:latin typeface="Arial" panose="020B0604020202020204" pitchFamily="34" charset="0"/>
                <a:cs typeface="Arial" panose="020B0604020202020204" pitchFamily="34" charset="0"/>
              </a:rPr>
              <a:t>competitionservices@ussa.org </a:t>
            </a:r>
          </a:p>
          <a:p>
            <a:pPr marL="0" indent="0" eaLnBrk="1" fontAlgn="auto" hangingPunct="1">
              <a:lnSpc>
                <a:spcPct val="120000"/>
              </a:lnSpc>
              <a:spcBef>
                <a:spcPts val="300"/>
              </a:spcBef>
              <a:spcAft>
                <a:spcPts val="0"/>
              </a:spcAft>
              <a:buNone/>
              <a:defRPr/>
            </a:pPr>
            <a:r>
              <a:rPr lang="en-US" sz="2400" b="1" dirty="0">
                <a:solidFill>
                  <a:srgbClr val="002060"/>
                </a:solidFill>
                <a:latin typeface="Arial" panose="020B0604020202020204" pitchFamily="34" charset="0"/>
                <a:cs typeface="Arial" panose="020B0604020202020204" pitchFamily="34" charset="0"/>
              </a:rPr>
              <a:t>NOTES:</a:t>
            </a:r>
            <a:r>
              <a:rPr lang="en-US" sz="2000" b="1" dirty="0">
                <a:solidFill>
                  <a:srgbClr val="002060"/>
                </a:solidFill>
                <a:latin typeface="Arial" panose="020B0604020202020204" pitchFamily="34" charset="0"/>
                <a:cs typeface="Arial" panose="020B0604020202020204" pitchFamily="34" charset="0"/>
              </a:rPr>
              <a:t> </a:t>
            </a:r>
          </a:p>
          <a:p>
            <a:pPr eaLnBrk="1" fontAlgn="auto" hangingPunct="1">
              <a:lnSpc>
                <a:spcPct val="120000"/>
              </a:lnSpc>
              <a:spcBef>
                <a:spcPts val="300"/>
              </a:spcBef>
              <a:spcAft>
                <a:spcPts val="300"/>
              </a:spcAft>
              <a:buFont typeface="Arial" panose="020B0604020202020204" pitchFamily="34" charset="0"/>
              <a:buChar char="•"/>
              <a:defRPr/>
            </a:pPr>
            <a:r>
              <a:rPr lang="en-US" sz="2000" b="1" dirty="0">
                <a:solidFill>
                  <a:srgbClr val="002060"/>
                </a:solidFill>
                <a:latin typeface="Arial" panose="020B0604020202020204" pitchFamily="34" charset="0"/>
                <a:cs typeface="Arial" panose="020B0604020202020204" pitchFamily="34" charset="0"/>
              </a:rPr>
              <a:t>Race result XML files for </a:t>
            </a:r>
            <a:r>
              <a:rPr lang="en-US" sz="2000" b="1" u="sng" dirty="0">
                <a:solidFill>
                  <a:srgbClr val="002060"/>
                </a:solidFill>
                <a:latin typeface="Arial" panose="020B0604020202020204" pitchFamily="34" charset="0"/>
                <a:cs typeface="Arial" panose="020B0604020202020204" pitchFamily="34" charset="0"/>
              </a:rPr>
              <a:t>FIS events</a:t>
            </a:r>
            <a:r>
              <a:rPr lang="en-US" sz="2000" b="1" dirty="0">
                <a:solidFill>
                  <a:srgbClr val="002060"/>
                </a:solidFill>
                <a:latin typeface="Arial" panose="020B0604020202020204" pitchFamily="34" charset="0"/>
                <a:cs typeface="Arial" panose="020B0604020202020204" pitchFamily="34" charset="0"/>
              </a:rPr>
              <a:t> must also be individually submitted as an email attachment to </a:t>
            </a:r>
            <a:r>
              <a:rPr lang="en-US" sz="2000" b="1" dirty="0">
                <a:solidFill>
                  <a:srgbClr val="0000CC"/>
                </a:solidFill>
                <a:latin typeface="Arial" panose="020B0604020202020204" pitchFamily="34" charset="0"/>
                <a:cs typeface="Arial" panose="020B0604020202020204" pitchFamily="34" charset="0"/>
              </a:rPr>
              <a:t>alpineresults@fisski.com  </a:t>
            </a:r>
          </a:p>
          <a:p>
            <a:pPr eaLnBrk="1" fontAlgn="auto" hangingPunct="1">
              <a:lnSpc>
                <a:spcPct val="120000"/>
              </a:lnSpc>
              <a:spcBef>
                <a:spcPts val="300"/>
              </a:spcBef>
              <a:spcAft>
                <a:spcPts val="300"/>
              </a:spcAft>
              <a:buFont typeface="Arial" panose="020B0604020202020204" pitchFamily="34" charset="0"/>
              <a:buChar char="•"/>
              <a:defRPr/>
            </a:pPr>
            <a:r>
              <a:rPr lang="en-US" sz="2000" b="1" u="sng" dirty="0">
                <a:solidFill>
                  <a:schemeClr val="tx1"/>
                </a:solidFill>
                <a:latin typeface="Arial" panose="020B0604020202020204" pitchFamily="34" charset="0"/>
                <a:cs typeface="Arial" panose="020B0604020202020204" pitchFamily="34" charset="0"/>
              </a:rPr>
              <a:t>Individual</a:t>
            </a:r>
            <a:r>
              <a:rPr lang="en-US" sz="2000" b="1" dirty="0">
                <a:solidFill>
                  <a:schemeClr val="tx1"/>
                </a:solidFill>
                <a:latin typeface="Arial" panose="020B0604020202020204" pitchFamily="34" charset="0"/>
                <a:cs typeface="Arial" panose="020B0604020202020204" pitchFamily="34" charset="0"/>
              </a:rPr>
              <a:t> required Event Document Packets in </a:t>
            </a:r>
            <a:r>
              <a:rPr lang="en-US" sz="2000" b="1" u="sng" dirty="0">
                <a:solidFill>
                  <a:schemeClr val="tx1"/>
                </a:solidFill>
                <a:latin typeface="Arial" panose="020B0604020202020204" pitchFamily="34" charset="0"/>
                <a:cs typeface="Arial" panose="020B0604020202020204" pitchFamily="34" charset="0"/>
              </a:rPr>
              <a:t>PDF format</a:t>
            </a:r>
            <a:r>
              <a:rPr lang="en-US" sz="2000" b="1" dirty="0">
                <a:solidFill>
                  <a:schemeClr val="tx1"/>
                </a:solidFill>
                <a:latin typeface="Arial" panose="020B0604020202020204" pitchFamily="34" charset="0"/>
                <a:cs typeface="Arial" panose="020B0604020202020204" pitchFamily="34" charset="0"/>
              </a:rPr>
              <a:t> (not as a google doc link!) must be uploaded at </a:t>
            </a:r>
            <a:r>
              <a:rPr lang="en-US" sz="2000" b="1" dirty="0">
                <a:solidFill>
                  <a:srgbClr val="0000CC"/>
                </a:solidFill>
                <a:latin typeface="Arial" panose="020B0604020202020204" pitchFamily="34" charset="0"/>
                <a:cs typeface="Arial" panose="020B0604020202020204" pitchFamily="34" charset="0"/>
              </a:rPr>
              <a:t>race-results.usskiandsnowboard.org/. </a:t>
            </a:r>
            <a:r>
              <a:rPr lang="en-US" sz="2000" b="1" dirty="0">
                <a:solidFill>
                  <a:schemeClr val="tx1"/>
                </a:solidFill>
                <a:latin typeface="Arial" panose="020B0604020202020204" pitchFamily="34" charset="0"/>
                <a:cs typeface="Arial" panose="020B0604020202020204" pitchFamily="34" charset="0"/>
              </a:rPr>
              <a:t>If option to upload the packet is </a:t>
            </a:r>
            <a:r>
              <a:rPr lang="en-US" sz="2000" b="1" u="sng" dirty="0">
                <a:solidFill>
                  <a:schemeClr val="tx1"/>
                </a:solidFill>
                <a:latin typeface="Arial" panose="020B0604020202020204" pitchFamily="34" charset="0"/>
                <a:cs typeface="Arial" panose="020B0604020202020204" pitchFamily="34" charset="0"/>
              </a:rPr>
              <a:t>disabled</a:t>
            </a:r>
            <a:r>
              <a:rPr lang="en-US" sz="2000" b="1" dirty="0">
                <a:solidFill>
                  <a:schemeClr val="tx1"/>
                </a:solidFill>
                <a:latin typeface="Arial" panose="020B0604020202020204" pitchFamily="34" charset="0"/>
                <a:cs typeface="Arial" panose="020B0604020202020204" pitchFamily="34" charset="0"/>
              </a:rPr>
              <a:t> or </a:t>
            </a:r>
            <a:r>
              <a:rPr lang="en-US" sz="2000" b="1" u="sng" dirty="0">
                <a:solidFill>
                  <a:schemeClr val="tx1"/>
                </a:solidFill>
                <a:latin typeface="Arial" panose="020B0604020202020204" pitchFamily="34" charset="0"/>
                <a:cs typeface="Arial" panose="020B0604020202020204" pitchFamily="34" charset="0"/>
              </a:rPr>
              <a:t>upload</a:t>
            </a:r>
            <a:r>
              <a:rPr lang="en-US" sz="2000" b="1" dirty="0">
                <a:solidFill>
                  <a:schemeClr val="tx1"/>
                </a:solidFill>
                <a:latin typeface="Arial" panose="020B0604020202020204" pitchFamily="34" charset="0"/>
                <a:cs typeface="Arial" panose="020B0604020202020204" pitchFamily="34" charset="0"/>
              </a:rPr>
              <a:t> is </a:t>
            </a:r>
            <a:r>
              <a:rPr lang="en-US" sz="2000" b="1" u="sng" dirty="0">
                <a:solidFill>
                  <a:schemeClr val="tx1"/>
                </a:solidFill>
                <a:latin typeface="Arial" panose="020B0604020202020204" pitchFamily="34" charset="0"/>
                <a:cs typeface="Arial" panose="020B0604020202020204" pitchFamily="34" charset="0"/>
              </a:rPr>
              <a:t>not successful</a:t>
            </a:r>
            <a:r>
              <a:rPr lang="en-US" sz="2000" b="1" dirty="0">
                <a:solidFill>
                  <a:schemeClr val="tx1"/>
                </a:solidFill>
                <a:latin typeface="Arial" panose="020B0604020202020204" pitchFamily="34" charset="0"/>
                <a:cs typeface="Arial" panose="020B0604020202020204" pitchFamily="34" charset="0"/>
              </a:rPr>
              <a:t>, email the packet to </a:t>
            </a:r>
            <a:r>
              <a:rPr lang="en-US" sz="2000" b="1" dirty="0">
                <a:solidFill>
                  <a:srgbClr val="0000CC"/>
                </a:solidFill>
                <a:latin typeface="Arial" panose="020B0604020202020204" pitchFamily="34" charset="0"/>
                <a:cs typeface="Arial" panose="020B0604020202020204" pitchFamily="34" charset="0"/>
              </a:rPr>
              <a:t>resultpackets@ussa.org. </a:t>
            </a:r>
            <a:r>
              <a:rPr lang="en-US" sz="2000" b="1" dirty="0">
                <a:solidFill>
                  <a:schemeClr val="tx1"/>
                </a:solidFill>
                <a:latin typeface="Arial" panose="020B0604020202020204" pitchFamily="34" charset="0"/>
                <a:cs typeface="Arial" panose="020B0604020202020204" pitchFamily="34" charset="0"/>
              </a:rPr>
              <a:t>(U.S. Transmittal # is email subject.)</a:t>
            </a:r>
            <a:endParaRPr lang="en-US" sz="2000" b="1" dirty="0">
              <a:solidFill>
                <a:srgbClr val="0000CC"/>
              </a:solidFill>
              <a:latin typeface="Arial" panose="020B0604020202020204" pitchFamily="34" charset="0"/>
              <a:cs typeface="Arial" panose="020B0604020202020204" pitchFamily="34" charset="0"/>
            </a:endParaRPr>
          </a:p>
          <a:p>
            <a:pPr eaLnBrk="1" fontAlgn="auto" hangingPunct="1">
              <a:lnSpc>
                <a:spcPct val="120000"/>
              </a:lnSpc>
              <a:spcBef>
                <a:spcPts val="300"/>
              </a:spcBef>
              <a:spcAft>
                <a:spcPts val="300"/>
              </a:spcAft>
              <a:buFont typeface="Arial" panose="020B0604020202020204" pitchFamily="34" charset="0"/>
              <a:buChar char="•"/>
              <a:defRPr/>
            </a:pPr>
            <a:r>
              <a:rPr lang="en-US" sz="2000" b="1" dirty="0">
                <a:solidFill>
                  <a:schemeClr val="tx1"/>
                </a:solidFill>
                <a:latin typeface="Arial" panose="020B0604020202020204" pitchFamily="34" charset="0"/>
                <a:cs typeface="Arial" panose="020B0604020202020204" pitchFamily="34" charset="0"/>
              </a:rPr>
              <a:t>Additional information included in the Race Administration PPT or “Procedures for Sending Event Files in the MPF.</a:t>
            </a:r>
          </a:p>
        </p:txBody>
      </p:sp>
      <p:pic>
        <p:nvPicPr>
          <p:cNvPr id="5" name="Content Placeholder 10">
            <a:extLst>
              <a:ext uri="{FF2B5EF4-FFF2-40B4-BE49-F238E27FC236}">
                <a16:creationId xmlns:a16="http://schemas.microsoft.com/office/drawing/2014/main" id="{81762D81-CCCA-449F-98E9-2D3E8C3B2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7981105"/>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creen Clipping">
            <a:extLst>
              <a:ext uri="{FF2B5EF4-FFF2-40B4-BE49-F238E27FC236}">
                <a16:creationId xmlns:a16="http://schemas.microsoft.com/office/drawing/2014/main" id="{AF762CA0-64CE-48BC-A9AC-472FD03EF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668463"/>
            <a:ext cx="601980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D04F374E-3911-4D1F-8156-1774FE8FB36B}"/>
              </a:ext>
            </a:extLst>
          </p:cNvPr>
          <p:cNvSpPr/>
          <p:nvPr/>
        </p:nvSpPr>
        <p:spPr>
          <a:xfrm>
            <a:off x="1562100" y="381000"/>
            <a:ext cx="6896100" cy="1200150"/>
          </a:xfrm>
          <a:prstGeom prst="rect">
            <a:avLst/>
          </a:prstGeom>
        </p:spPr>
        <p:txBody>
          <a:bodyPr>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“START” </a:t>
            </a:r>
            <a:b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INSTALL</a:t>
            </a:r>
            <a:endParaRPr lang="en-US" sz="3600" dirty="0"/>
          </a:p>
        </p:txBody>
      </p:sp>
      <p:sp>
        <p:nvSpPr>
          <p:cNvPr id="5" name="Up Arrow 4">
            <a:extLst>
              <a:ext uri="{FF2B5EF4-FFF2-40B4-BE49-F238E27FC236}">
                <a16:creationId xmlns:a16="http://schemas.microsoft.com/office/drawing/2014/main" id="{7652D47D-3FC5-4341-BD33-5F8B3E737085}"/>
              </a:ext>
            </a:extLst>
          </p:cNvPr>
          <p:cNvSpPr/>
          <p:nvPr/>
        </p:nvSpPr>
        <p:spPr>
          <a:xfrm>
            <a:off x="4759325" y="4613275"/>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0ADF369F-B994-407C-A7F0-F4EF08BA3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545B4-6F3B-5B61-392C-58E4E6E169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030F51-01AE-4F29-DC26-D3DFED1D5D73}"/>
              </a:ext>
            </a:extLst>
          </p:cNvPr>
          <p:cNvSpPr>
            <a:spLocks noGrp="1"/>
          </p:cNvSpPr>
          <p:nvPr>
            <p:ph type="title" idx="4294967295"/>
          </p:nvPr>
        </p:nvSpPr>
        <p:spPr>
          <a:xfrm>
            <a:off x="788988" y="304800"/>
            <a:ext cx="7593012" cy="1239838"/>
          </a:xfrm>
        </p:spPr>
        <p:txBody>
          <a:bodyPr/>
          <a:lstStyle/>
          <a:p>
            <a:pPr eaLnBrk="1" fontAlgn="auto" hangingPunct="1">
              <a:spcAft>
                <a:spcPts val="0"/>
              </a:spcAft>
              <a:defRPr/>
            </a:pPr>
            <a:r>
              <a:rPr lang="en-US" sz="31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CONFIRMATION</a:t>
            </a:r>
            <a:br>
              <a:rPr lang="en-US" sz="31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31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“START TO INSTALL”  </a:t>
            </a:r>
          </a:p>
        </p:txBody>
      </p:sp>
      <p:pic>
        <p:nvPicPr>
          <p:cNvPr id="6" name="Content Placeholder 10">
            <a:extLst>
              <a:ext uri="{FF2B5EF4-FFF2-40B4-BE49-F238E27FC236}">
                <a16:creationId xmlns:a16="http://schemas.microsoft.com/office/drawing/2014/main" id="{EEE1DE37-E61F-666E-9726-988B8E422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9D0BD1E-DF66-7A9A-6369-40E9425FA9B9}"/>
              </a:ext>
            </a:extLst>
          </p:cNvPr>
          <p:cNvPicPr>
            <a:picLocks noChangeAspect="1"/>
          </p:cNvPicPr>
          <p:nvPr/>
        </p:nvPicPr>
        <p:blipFill>
          <a:blip r:embed="rId4"/>
          <a:stretch>
            <a:fillRect/>
          </a:stretch>
        </p:blipFill>
        <p:spPr>
          <a:xfrm>
            <a:off x="636588" y="1785291"/>
            <a:ext cx="7897812" cy="3756837"/>
          </a:xfrm>
          <a:prstGeom prst="rect">
            <a:avLst/>
          </a:prstGeom>
        </p:spPr>
      </p:pic>
      <p:pic>
        <p:nvPicPr>
          <p:cNvPr id="4" name="Picture 3">
            <a:extLst>
              <a:ext uri="{FF2B5EF4-FFF2-40B4-BE49-F238E27FC236}">
                <a16:creationId xmlns:a16="http://schemas.microsoft.com/office/drawing/2014/main" id="{F70E6577-959E-8096-BBE3-A9E731E39ED4}"/>
              </a:ext>
            </a:extLst>
          </p:cNvPr>
          <p:cNvPicPr>
            <a:picLocks noChangeAspect="1"/>
          </p:cNvPicPr>
          <p:nvPr/>
        </p:nvPicPr>
        <p:blipFill>
          <a:blip r:embed="rId5"/>
          <a:stretch>
            <a:fillRect/>
          </a:stretch>
        </p:blipFill>
        <p:spPr>
          <a:xfrm>
            <a:off x="533400" y="1745377"/>
            <a:ext cx="7974012" cy="3796751"/>
          </a:xfrm>
          <a:prstGeom prst="rect">
            <a:avLst/>
          </a:prstGeom>
        </p:spPr>
      </p:pic>
      <p:sp>
        <p:nvSpPr>
          <p:cNvPr id="5" name="Up Arrow 4">
            <a:extLst>
              <a:ext uri="{FF2B5EF4-FFF2-40B4-BE49-F238E27FC236}">
                <a16:creationId xmlns:a16="http://schemas.microsoft.com/office/drawing/2014/main" id="{2E9961FA-CA22-20A1-3756-F393295E2844}"/>
              </a:ext>
            </a:extLst>
          </p:cNvPr>
          <p:cNvSpPr/>
          <p:nvPr/>
        </p:nvSpPr>
        <p:spPr>
          <a:xfrm>
            <a:off x="4406106" y="5495925"/>
            <a:ext cx="228600" cy="10477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116282593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creen Clipping">
            <a:extLst>
              <a:ext uri="{FF2B5EF4-FFF2-40B4-BE49-F238E27FC236}">
                <a16:creationId xmlns:a16="http://schemas.microsoft.com/office/drawing/2014/main" id="{88FBAF9F-32A6-4C4D-AF6F-E1CC2FCF39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84325"/>
            <a:ext cx="6043613"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2D0F54F-BAEB-481B-9F3D-2255D22E8D56}"/>
              </a:ext>
            </a:extLst>
          </p:cNvPr>
          <p:cNvSpPr/>
          <p:nvPr/>
        </p:nvSpPr>
        <p:spPr>
          <a:xfrm>
            <a:off x="1371600" y="304800"/>
            <a:ext cx="7467600" cy="1200150"/>
          </a:xfrm>
          <a:prstGeom prst="rect">
            <a:avLst/>
          </a:prstGeom>
        </p:spPr>
        <p:txBody>
          <a:bodyPr>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INSTALLATION COMPLETE.  SELECT</a:t>
            </a:r>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“EXIT” </a:t>
            </a: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 CONTINUE</a:t>
            </a:r>
            <a:endParaRPr lang="en-US" sz="3600" dirty="0"/>
          </a:p>
        </p:txBody>
      </p:sp>
      <p:sp>
        <p:nvSpPr>
          <p:cNvPr id="5" name="Up Arrow 4">
            <a:extLst>
              <a:ext uri="{FF2B5EF4-FFF2-40B4-BE49-F238E27FC236}">
                <a16:creationId xmlns:a16="http://schemas.microsoft.com/office/drawing/2014/main" id="{2AA55D89-24CA-4D67-AEE4-9C61F3E82CB2}"/>
              </a:ext>
            </a:extLst>
          </p:cNvPr>
          <p:cNvSpPr/>
          <p:nvPr/>
        </p:nvSpPr>
        <p:spPr>
          <a:xfrm>
            <a:off x="5334000" y="4572000"/>
            <a:ext cx="160338" cy="10715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1B9906A9-147D-4DFA-827A-DCDF9C84E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758E28D0-E612-4378-AB4C-D9E1495CB6F1}"/>
              </a:ext>
            </a:extLst>
          </p:cNvPr>
          <p:cNvSpPr>
            <a:spLocks noGrp="1"/>
          </p:cNvSpPr>
          <p:nvPr>
            <p:ph type="title" idx="4294967295"/>
          </p:nvPr>
        </p:nvSpPr>
        <p:spPr>
          <a:xfrm>
            <a:off x="903288" y="130175"/>
            <a:ext cx="7337425" cy="1239838"/>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Welcome to Season 2026</a:t>
            </a:r>
          </a:p>
        </p:txBody>
      </p:sp>
      <p:sp>
        <p:nvSpPr>
          <p:cNvPr id="23556" name="TextBox 4">
            <a:extLst>
              <a:ext uri="{FF2B5EF4-FFF2-40B4-BE49-F238E27FC236}">
                <a16:creationId xmlns:a16="http://schemas.microsoft.com/office/drawing/2014/main" id="{330AE6E4-C980-438B-A303-4EF13496BC7E}"/>
              </a:ext>
            </a:extLst>
          </p:cNvPr>
          <p:cNvSpPr txBox="1">
            <a:spLocks noChangeArrowheads="1"/>
          </p:cNvSpPr>
          <p:nvPr/>
        </p:nvSpPr>
        <p:spPr bwMode="auto">
          <a:xfrm>
            <a:off x="2705100" y="5210175"/>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dirty="0">
                <a:solidFill>
                  <a:schemeClr val="tx1"/>
                </a:solidFill>
                <a:latin typeface="Comic Sans MS" panose="030F0702030302020204" pitchFamily="66" charset="0"/>
              </a:rPr>
              <a:t> </a:t>
            </a:r>
            <a:r>
              <a:rPr lang="en-US" altLang="en-US" sz="3200" b="1" dirty="0">
                <a:solidFill>
                  <a:srgbClr val="0070C0"/>
                </a:solidFill>
                <a:effectLst>
                  <a:outerShdw blurRad="38100" dist="38100" dir="2700000" algn="tl">
                    <a:srgbClr val="000000">
                      <a:alpha val="43137"/>
                    </a:srgbClr>
                  </a:outerShdw>
                </a:effectLst>
              </a:rPr>
              <a:t>Select “OK”</a:t>
            </a:r>
          </a:p>
        </p:txBody>
      </p:sp>
      <p:pic>
        <p:nvPicPr>
          <p:cNvPr id="3" name="Picture 2">
            <a:extLst>
              <a:ext uri="{FF2B5EF4-FFF2-40B4-BE49-F238E27FC236}">
                <a16:creationId xmlns:a16="http://schemas.microsoft.com/office/drawing/2014/main" id="{4DF89F7A-FAE5-43A2-9053-98BEC924C2D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68495" y="2222643"/>
            <a:ext cx="2787809" cy="2560542"/>
          </a:xfrm>
          <a:prstGeom prst="rect">
            <a:avLst/>
          </a:prstGeom>
        </p:spPr>
      </p:pic>
      <p:sp>
        <p:nvSpPr>
          <p:cNvPr id="13" name="Up-Down Arrow 12">
            <a:extLst>
              <a:ext uri="{FF2B5EF4-FFF2-40B4-BE49-F238E27FC236}">
                <a16:creationId xmlns:a16="http://schemas.microsoft.com/office/drawing/2014/main" id="{B8ABC192-D3E3-46AB-9DDA-07A172EB9D26}"/>
              </a:ext>
            </a:extLst>
          </p:cNvPr>
          <p:cNvSpPr/>
          <p:nvPr/>
        </p:nvSpPr>
        <p:spPr>
          <a:xfrm>
            <a:off x="3848100" y="3960813"/>
            <a:ext cx="228600" cy="1295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E568A474-D9F6-46C9-9619-EA9026062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55D7ECCB-A25E-43B5-BAF8-C52BD66A29F4}"/>
              </a:ext>
            </a:extLst>
          </p:cNvPr>
          <p:cNvSpPr>
            <a:spLocks noGrp="1"/>
          </p:cNvSpPr>
          <p:nvPr>
            <p:ph type="title" idx="4294967295"/>
          </p:nvPr>
        </p:nvSpPr>
        <p:spPr>
          <a:xfrm>
            <a:off x="419100" y="152400"/>
            <a:ext cx="8420100" cy="838200"/>
          </a:xfrm>
        </p:spPr>
        <p:txBody>
          <a:bodyPr/>
          <a:lstStyle/>
          <a:p>
            <a:pPr eaLnBrk="1" hangingPunct="1">
              <a:defRPr/>
            </a:pPr>
            <a:r>
              <a:rPr lang="en-US" altLang="en-US" sz="3700" dirty="0">
                <a:solidFill>
                  <a:srgbClr val="0028A8"/>
                </a:solidFill>
                <a:effectLst>
                  <a:outerShdw blurRad="38100" dist="38100" dir="2700000" algn="tl">
                    <a:srgbClr val="000000">
                      <a:alpha val="43137"/>
                    </a:srgbClr>
                  </a:outerShdw>
                </a:effectLst>
                <a:latin typeface="Arial Bold" pitchFamily="34" charset="0"/>
                <a:cs typeface="Arial Bold" pitchFamily="34" charset="0"/>
              </a:rPr>
              <a:t>IMPORTANT NOTICE</a:t>
            </a:r>
          </a:p>
        </p:txBody>
      </p:sp>
      <p:sp>
        <p:nvSpPr>
          <p:cNvPr id="3" name="Content Placeholder 2">
            <a:extLst>
              <a:ext uri="{FF2B5EF4-FFF2-40B4-BE49-F238E27FC236}">
                <a16:creationId xmlns:a16="http://schemas.microsoft.com/office/drawing/2014/main" id="{721B6A6C-BDB8-4B74-9068-28B99D33F06B}"/>
              </a:ext>
            </a:extLst>
          </p:cNvPr>
          <p:cNvSpPr>
            <a:spLocks noGrp="1"/>
          </p:cNvSpPr>
          <p:nvPr>
            <p:ph idx="4294967295"/>
          </p:nvPr>
        </p:nvSpPr>
        <p:spPr>
          <a:xfrm>
            <a:off x="380999" y="1066800"/>
            <a:ext cx="8653463" cy="5181600"/>
          </a:xfrm>
        </p:spPr>
        <p:txBody>
          <a:bodyPr rtlCol="0">
            <a:noAutofit/>
          </a:bodyPr>
          <a:lstStyle/>
          <a:p>
            <a:pPr marL="0" indent="0">
              <a:lnSpc>
                <a:spcPct val="110000"/>
              </a:lnSpc>
              <a:buFont typeface="Euphemia" panose="020B0503040102020104" pitchFamily="34" charset="0"/>
              <a:buNone/>
              <a:defRPr/>
            </a:pPr>
            <a:r>
              <a:rPr lang="en-US" sz="3200" dirty="0">
                <a:latin typeface="Arial" panose="020B0604020202020204" pitchFamily="34" charset="0"/>
                <a:cs typeface="Arial" panose="020B0604020202020204" pitchFamily="34" charset="0"/>
              </a:rPr>
              <a:t>Procedures that impact your event operations and programs must be relayed to all event officials, Team Captains, and competitors. </a:t>
            </a:r>
          </a:p>
          <a:p>
            <a:pPr marL="0" indent="0">
              <a:lnSpc>
                <a:spcPct val="110000"/>
              </a:lnSpc>
              <a:spcBef>
                <a:spcPts val="600"/>
              </a:spcBef>
              <a:buNone/>
              <a:defRPr/>
            </a:pPr>
            <a:r>
              <a:rPr lang="en-US" sz="3200" b="1" dirty="0">
                <a:solidFill>
                  <a:srgbClr val="000099"/>
                </a:solidFill>
                <a:effectLst/>
                <a:latin typeface="Arial" panose="020B0604020202020204" pitchFamily="34" charset="0"/>
                <a:ea typeface="Times New Roman" panose="02020603050405020304" pitchFamily="18" charset="0"/>
                <a:cs typeface="Arial" panose="020B0604020202020204" pitchFamily="34" charset="0"/>
              </a:rPr>
              <a:t>The procedures must – without question – be respected and observed. </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10000"/>
              </a:lnSpc>
              <a:spcBef>
                <a:spcPts val="600"/>
              </a:spcBef>
              <a:buFont typeface="Arial" panose="020B0604020202020204" pitchFamily="34" charset="0"/>
              <a:buChar char="•"/>
              <a:defRPr/>
            </a:pPr>
            <a:endParaRPr lang="en-US" sz="2000" dirty="0">
              <a:latin typeface="Arial" panose="020B0604020202020204" pitchFamily="34" charset="0"/>
              <a:cs typeface="Arial" panose="020B0604020202020204" pitchFamily="34" charset="0"/>
            </a:endParaRPr>
          </a:p>
          <a:p>
            <a:pPr marL="0" indent="0">
              <a:lnSpc>
                <a:spcPct val="110000"/>
              </a:lnSpc>
              <a:buFont typeface="Euphemia" panose="020B0503040102020104" pitchFamily="34" charset="0"/>
              <a:buNone/>
              <a:defRPr/>
            </a:pPr>
            <a:r>
              <a:rPr lang="en-US" sz="2000" dirty="0">
                <a:latin typeface="Arial" panose="020B0604020202020204" pitchFamily="34" charset="0"/>
                <a:cs typeface="Arial" panose="020B0604020202020204" pitchFamily="34" charset="0"/>
              </a:rPr>
              <a:t>  </a:t>
            </a:r>
          </a:p>
        </p:txBody>
      </p:sp>
      <p:pic>
        <p:nvPicPr>
          <p:cNvPr id="10244" name="Content Placeholder 10">
            <a:extLst>
              <a:ext uri="{FF2B5EF4-FFF2-40B4-BE49-F238E27FC236}">
                <a16:creationId xmlns:a16="http://schemas.microsoft.com/office/drawing/2014/main" id="{5358FE11-30AB-4EBE-8840-440A64AEF4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656875"/>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704C96F6-8D75-4DB7-81C9-65D6C4DDD20E}"/>
              </a:ext>
            </a:extLst>
          </p:cNvPr>
          <p:cNvSpPr>
            <a:spLocks noGrp="1"/>
          </p:cNvSpPr>
          <p:nvPr>
            <p:ph type="title" idx="4294967295"/>
          </p:nvPr>
        </p:nvSpPr>
        <p:spPr>
          <a:xfrm>
            <a:off x="685800" y="90488"/>
            <a:ext cx="7339013" cy="105251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 NOTICES</a:t>
            </a:r>
          </a:p>
        </p:txBody>
      </p:sp>
      <p:pic>
        <p:nvPicPr>
          <p:cNvPr id="30723" name="Content Placeholder 2">
            <a:extLst>
              <a:ext uri="{FF2B5EF4-FFF2-40B4-BE49-F238E27FC236}">
                <a16:creationId xmlns:a16="http://schemas.microsoft.com/office/drawing/2014/main" id="{3C555847-9760-4C62-B3C0-A88580D1A8AA}"/>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p:blipFill>
        <p:spPr>
          <a:xfrm>
            <a:off x="2362200" y="1172018"/>
            <a:ext cx="3314700" cy="2244251"/>
          </a:xfrm>
        </p:spPr>
      </p:pic>
      <p:sp>
        <p:nvSpPr>
          <p:cNvPr id="30724" name="TextBox 4">
            <a:extLst>
              <a:ext uri="{FF2B5EF4-FFF2-40B4-BE49-F238E27FC236}">
                <a16:creationId xmlns:a16="http://schemas.microsoft.com/office/drawing/2014/main" id="{2B9382C1-CD5B-4496-BFEB-55B73721B247}"/>
              </a:ext>
            </a:extLst>
          </p:cNvPr>
          <p:cNvSpPr txBox="1">
            <a:spLocks noChangeArrowheads="1"/>
          </p:cNvSpPr>
          <p:nvPr/>
        </p:nvSpPr>
        <p:spPr bwMode="auto">
          <a:xfrm>
            <a:off x="336133" y="3519310"/>
            <a:ext cx="8843962"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This is the screen you will see if you already have Split Second installed on your computer and open the software for use prior to installation of a new season’s version.  </a:t>
            </a:r>
            <a:r>
              <a:rPr lang="en-US" altLang="en-US" i="1" dirty="0">
                <a:latin typeface="Arial" panose="020B0604020202020204" pitchFamily="34" charset="0"/>
                <a:cs typeface="Arial" panose="020B0604020202020204" pitchFamily="34" charset="0"/>
              </a:rPr>
              <a:t>There is no need to visit the website to verify whether or not a new version is available</a:t>
            </a:r>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During the season, this screen will be used to notify users of version updates.</a:t>
            </a:r>
          </a:p>
          <a:p>
            <a:pPr algn="ctr" eaLnBrk="1" hangingPunct="1"/>
            <a:endParaRPr lang="en-US" altLang="en-US" sz="1400" b="1" i="1" dirty="0">
              <a:solidFill>
                <a:srgbClr val="FF0000"/>
              </a:solidFill>
              <a:latin typeface="Arial" panose="020B0604020202020204" pitchFamily="34" charset="0"/>
              <a:cs typeface="Arial" panose="020B0604020202020204" pitchFamily="34" charset="0"/>
            </a:endParaRPr>
          </a:p>
          <a:p>
            <a:pPr eaLnBrk="1" hangingPunct="1"/>
            <a:r>
              <a:rPr lang="en-US" altLang="en-US" sz="1400" b="1" i="1" dirty="0">
                <a:solidFill>
                  <a:srgbClr val="003399"/>
                </a:solidFill>
                <a:latin typeface="Arial" panose="020B0604020202020204" pitchFamily="34" charset="0"/>
                <a:cs typeface="Arial" panose="020B0604020202020204" pitchFamily="34" charset="0"/>
              </a:rPr>
              <a:t>If a new version is available, changes will be listed and user will be given option to either </a:t>
            </a:r>
          </a:p>
          <a:p>
            <a:pPr eaLnBrk="1" hangingPunct="1"/>
            <a:r>
              <a:rPr lang="en-US" altLang="en-US" sz="1400" b="1" i="1" dirty="0">
                <a:solidFill>
                  <a:srgbClr val="003399"/>
                </a:solidFill>
                <a:latin typeface="Arial" panose="020B0604020202020204" pitchFamily="34" charset="0"/>
                <a:cs typeface="Arial" panose="020B0604020202020204" pitchFamily="34" charset="0"/>
              </a:rPr>
              <a:t>accept or reject the download.</a:t>
            </a:r>
          </a:p>
        </p:txBody>
      </p:sp>
      <p:sp>
        <p:nvSpPr>
          <p:cNvPr id="3" name="Left-Up Arrow 2">
            <a:extLst>
              <a:ext uri="{FF2B5EF4-FFF2-40B4-BE49-F238E27FC236}">
                <a16:creationId xmlns:a16="http://schemas.microsoft.com/office/drawing/2014/main" id="{A11E9C56-6E74-4A3B-8EB9-A766AD667E93}"/>
              </a:ext>
            </a:extLst>
          </p:cNvPr>
          <p:cNvSpPr/>
          <p:nvPr/>
        </p:nvSpPr>
        <p:spPr>
          <a:xfrm rot="10800000">
            <a:off x="1676400" y="1981200"/>
            <a:ext cx="850900" cy="1620838"/>
          </a:xfrm>
          <a:prstGeom prst="leftUpArrow">
            <a:avLst>
              <a:gd name="adj1" fmla="val 25000"/>
              <a:gd name="adj2" fmla="val 22760"/>
              <a:gd name="adj3" fmla="val 2500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BE84086A-AB67-4F91-8557-0A77065AF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5FB4979F-477A-4FAD-9569-D3D39668A75B}"/>
              </a:ext>
            </a:extLst>
          </p:cNvPr>
          <p:cNvSpPr>
            <a:spLocks noGrp="1"/>
          </p:cNvSpPr>
          <p:nvPr>
            <p:ph type="title" idx="4294967295"/>
          </p:nvPr>
        </p:nvSpPr>
        <p:spPr>
          <a:xfrm>
            <a:off x="457200" y="157163"/>
            <a:ext cx="8229600" cy="80645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SOFTWARE</a:t>
            </a:r>
            <a:r>
              <a:rPr lang="en-US" altLang="en-US" b="1" dirty="0">
                <a:solidFill>
                  <a:srgbClr val="FF0000"/>
                </a:solidFill>
                <a:effectLst>
                  <a:outerShdw blurRad="38100" dist="38100" dir="2700000" algn="tl">
                    <a:srgbClr val="000000">
                      <a:alpha val="43137"/>
                    </a:srgbClr>
                  </a:outerShdw>
                </a:effectLst>
                <a:latin typeface="Comic Sans MS" pitchFamily="66" charset="0"/>
                <a:cs typeface="Arial" charset="0"/>
              </a:rPr>
              <a:t> </a:t>
            </a:r>
          </a:p>
        </p:txBody>
      </p:sp>
      <p:sp>
        <p:nvSpPr>
          <p:cNvPr id="31747" name="TextBox 4">
            <a:extLst>
              <a:ext uri="{FF2B5EF4-FFF2-40B4-BE49-F238E27FC236}">
                <a16:creationId xmlns:a16="http://schemas.microsoft.com/office/drawing/2014/main" id="{2F341511-CE40-40DF-8370-2A3A771FF9CF}"/>
              </a:ext>
            </a:extLst>
          </p:cNvPr>
          <p:cNvSpPr txBox="1">
            <a:spLocks noChangeArrowheads="1"/>
          </p:cNvSpPr>
          <p:nvPr/>
        </p:nvSpPr>
        <p:spPr bwMode="auto">
          <a:xfrm>
            <a:off x="609600" y="5767388"/>
            <a:ext cx="6553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Notice actual location of </a:t>
            </a:r>
            <a:r>
              <a:rPr lang="en-US" altLang="en-US" b="1" u="sng" dirty="0">
                <a:solidFill>
                  <a:srgbClr val="0070C0"/>
                </a:solidFill>
                <a:latin typeface="Arial" panose="020B0604020202020204" pitchFamily="34" charset="0"/>
                <a:cs typeface="Arial" panose="020B0604020202020204" pitchFamily="34" charset="0"/>
              </a:rPr>
              <a:t>software</a:t>
            </a:r>
            <a:r>
              <a:rPr lang="en-US" altLang="en-US" b="1" dirty="0">
                <a:solidFill>
                  <a:srgbClr val="0070C0"/>
                </a:solidFill>
                <a:latin typeface="Arial" panose="020B0604020202020204" pitchFamily="34" charset="0"/>
                <a:cs typeface="Arial" panose="020B0604020202020204" pitchFamily="34" charset="0"/>
              </a:rPr>
              <a:t> and related files. </a:t>
            </a:r>
          </a:p>
          <a:p>
            <a:pPr eaLnBrk="1" hangingPunct="1"/>
            <a:r>
              <a:rPr lang="en-US" altLang="en-US" b="1" dirty="0">
                <a:solidFill>
                  <a:srgbClr val="0070C0"/>
                </a:solidFill>
                <a:latin typeface="Arial" panose="020B0604020202020204" pitchFamily="34" charset="0"/>
                <a:cs typeface="Arial" panose="020B0604020202020204" pitchFamily="34" charset="0"/>
              </a:rPr>
              <a:t>It is different than the location of the “working files."</a:t>
            </a:r>
          </a:p>
        </p:txBody>
      </p:sp>
      <p:pic>
        <p:nvPicPr>
          <p:cNvPr id="31748" name="Picture 3" descr="Screen Clipping">
            <a:extLst>
              <a:ext uri="{FF2B5EF4-FFF2-40B4-BE49-F238E27FC236}">
                <a16:creationId xmlns:a16="http://schemas.microsoft.com/office/drawing/2014/main" id="{234D128A-3BC6-4197-BCE3-F6178B410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16000"/>
            <a:ext cx="6577013"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rrow: Up-Down 2">
            <a:extLst>
              <a:ext uri="{FF2B5EF4-FFF2-40B4-BE49-F238E27FC236}">
                <a16:creationId xmlns:a16="http://schemas.microsoft.com/office/drawing/2014/main" id="{9A5C9202-6874-4DB5-ABB8-89E2020D7F11}"/>
              </a:ext>
            </a:extLst>
          </p:cNvPr>
          <p:cNvSpPr/>
          <p:nvPr/>
        </p:nvSpPr>
        <p:spPr>
          <a:xfrm>
            <a:off x="1676400" y="1371600"/>
            <a:ext cx="114300" cy="4267200"/>
          </a:xfrm>
          <a:prstGeom prst="up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6" name="Content Placeholder 10">
            <a:extLst>
              <a:ext uri="{FF2B5EF4-FFF2-40B4-BE49-F238E27FC236}">
                <a16:creationId xmlns:a16="http://schemas.microsoft.com/office/drawing/2014/main" id="{36F96B4F-1FFA-41B8-A69D-EB5A49B1E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0F96F5C4-982F-4907-933B-6B8B31C81AF0}"/>
              </a:ext>
            </a:extLst>
          </p:cNvPr>
          <p:cNvSpPr>
            <a:spLocks noGrp="1"/>
          </p:cNvSpPr>
          <p:nvPr>
            <p:ph type="title" idx="4294967295"/>
          </p:nvPr>
        </p:nvSpPr>
        <p:spPr>
          <a:xfrm>
            <a:off x="914400" y="98887"/>
            <a:ext cx="8229600" cy="914400"/>
          </a:xfrm>
        </p:spPr>
        <p:txBody>
          <a:bodyPr>
            <a:normAutofit fontScale="90000"/>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CONTENTS OF SOFTWARE</a:t>
            </a:r>
            <a:b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771" name="TextBox 4">
            <a:extLst>
              <a:ext uri="{FF2B5EF4-FFF2-40B4-BE49-F238E27FC236}">
                <a16:creationId xmlns:a16="http://schemas.microsoft.com/office/drawing/2014/main" id="{A959B6AB-A931-4FD8-BC36-40E0B1787347}"/>
              </a:ext>
            </a:extLst>
          </p:cNvPr>
          <p:cNvSpPr txBox="1">
            <a:spLocks noChangeArrowheads="1"/>
          </p:cNvSpPr>
          <p:nvPr/>
        </p:nvSpPr>
        <p:spPr bwMode="auto">
          <a:xfrm>
            <a:off x="419100" y="5539913"/>
            <a:ext cx="83058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ts val="0"/>
              </a:spcBef>
            </a:pPr>
            <a:r>
              <a:rPr lang="en-US" altLang="en-US" dirty="0">
                <a:latin typeface="Arial" panose="020B0604020202020204" pitchFamily="34" charset="0"/>
                <a:cs typeface="Arial" panose="020B0604020202020204" pitchFamily="34" charset="0"/>
              </a:rPr>
              <a:t>Notice location of “</a:t>
            </a:r>
            <a:r>
              <a:rPr lang="en-US" altLang="en-US" u="sng" dirty="0">
                <a:latin typeface="Arial" panose="020B0604020202020204" pitchFamily="34" charset="0"/>
                <a:cs typeface="Arial" panose="020B0604020202020204" pitchFamily="34" charset="0"/>
              </a:rPr>
              <a:t>working files</a:t>
            </a:r>
            <a:r>
              <a:rPr lang="en-US" altLang="en-US" dirty="0">
                <a:latin typeface="Arial" panose="020B0604020202020204" pitchFamily="34" charset="0"/>
                <a:cs typeface="Arial" panose="020B0604020202020204" pitchFamily="34" charset="0"/>
              </a:rPr>
              <a:t>”…it is different than that of the software.</a:t>
            </a:r>
          </a:p>
          <a:p>
            <a:pPr eaLnBrk="1" hangingPunct="1">
              <a:spcBef>
                <a:spcPts val="600"/>
              </a:spcBef>
            </a:pPr>
            <a:r>
              <a:rPr lang="en-US" altLang="en-US" i="1" dirty="0">
                <a:latin typeface="Arial" panose="020B0604020202020204" pitchFamily="34" charset="0"/>
                <a:cs typeface="Arial" panose="020B0604020202020204" pitchFamily="34" charset="0"/>
              </a:rPr>
              <a:t>Drop Down Boxes (cache) contain default information; e.g. location, weather, etc.  They will be auto-deleted on installation.  It is recommended that all Drop Down Boxes be deleted on a regular basis. </a:t>
            </a:r>
          </a:p>
        </p:txBody>
      </p:sp>
      <p:pic>
        <p:nvPicPr>
          <p:cNvPr id="3" name="Picture 2">
            <a:extLst>
              <a:ext uri="{FF2B5EF4-FFF2-40B4-BE49-F238E27FC236}">
                <a16:creationId xmlns:a16="http://schemas.microsoft.com/office/drawing/2014/main" id="{68449019-794C-4501-B30F-CB7A085490DA}"/>
              </a:ext>
            </a:extLst>
          </p:cNvPr>
          <p:cNvPicPr>
            <a:picLocks noChangeAspect="1"/>
          </p:cNvPicPr>
          <p:nvPr/>
        </p:nvPicPr>
        <p:blipFill>
          <a:blip r:embed="rId3"/>
          <a:stretch>
            <a:fillRect/>
          </a:stretch>
        </p:blipFill>
        <p:spPr>
          <a:xfrm>
            <a:off x="909782" y="484660"/>
            <a:ext cx="5010849" cy="438211"/>
          </a:xfrm>
          <a:prstGeom prst="rect">
            <a:avLst/>
          </a:prstGeom>
        </p:spPr>
      </p:pic>
      <p:pic>
        <p:nvPicPr>
          <p:cNvPr id="5" name="Picture 4">
            <a:extLst>
              <a:ext uri="{FF2B5EF4-FFF2-40B4-BE49-F238E27FC236}">
                <a16:creationId xmlns:a16="http://schemas.microsoft.com/office/drawing/2014/main" id="{D0A57D9D-A68F-41AB-B190-C6BA23C94CB3}"/>
              </a:ext>
            </a:extLst>
          </p:cNvPr>
          <p:cNvPicPr>
            <a:picLocks noChangeAspect="1"/>
          </p:cNvPicPr>
          <p:nvPr/>
        </p:nvPicPr>
        <p:blipFill>
          <a:blip r:embed="rId4"/>
          <a:stretch>
            <a:fillRect/>
          </a:stretch>
        </p:blipFill>
        <p:spPr>
          <a:xfrm>
            <a:off x="1907732" y="955156"/>
            <a:ext cx="6321868" cy="4495542"/>
          </a:xfrm>
          <a:prstGeom prst="rect">
            <a:avLst/>
          </a:prstGeom>
        </p:spPr>
      </p:pic>
      <p:sp>
        <p:nvSpPr>
          <p:cNvPr id="6" name="Arrow: Up-Down 5">
            <a:extLst>
              <a:ext uri="{FF2B5EF4-FFF2-40B4-BE49-F238E27FC236}">
                <a16:creationId xmlns:a16="http://schemas.microsoft.com/office/drawing/2014/main" id="{1C395344-A1D2-4645-A89C-A7918EA32E2F}"/>
              </a:ext>
            </a:extLst>
          </p:cNvPr>
          <p:cNvSpPr/>
          <p:nvPr/>
        </p:nvSpPr>
        <p:spPr>
          <a:xfrm>
            <a:off x="1447800" y="1132386"/>
            <a:ext cx="152400" cy="4378844"/>
          </a:xfrm>
          <a:prstGeom prst="up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7" name="Content Placeholder 10">
            <a:extLst>
              <a:ext uri="{FF2B5EF4-FFF2-40B4-BE49-F238E27FC236}">
                <a16:creationId xmlns:a16="http://schemas.microsoft.com/office/drawing/2014/main" id="{81065DEF-759E-4CFF-9B0B-95F512451D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A45CF-E993-6D06-761E-320F3D7F325B}"/>
              </a:ext>
            </a:extLst>
          </p:cNvPr>
          <p:cNvSpPr>
            <a:spLocks noGrp="1"/>
          </p:cNvSpPr>
          <p:nvPr>
            <p:ph type="ctrTitle" idx="4294967295"/>
          </p:nvPr>
        </p:nvSpPr>
        <p:spPr>
          <a:xfrm>
            <a:off x="304800" y="287237"/>
            <a:ext cx="6858000" cy="581025"/>
          </a:xfrm>
        </p:spPr>
        <p:txBody>
          <a:bodyPr>
            <a:normAutofit fontScale="90000"/>
          </a:bodyPr>
          <a:lstStyle/>
          <a:p>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FILE MANAGEMENT</a:t>
            </a:r>
            <a:endParaRPr lang="en-US" dirty="0"/>
          </a:p>
        </p:txBody>
      </p:sp>
      <p:sp>
        <p:nvSpPr>
          <p:cNvPr id="6" name="TextBox 5">
            <a:extLst>
              <a:ext uri="{FF2B5EF4-FFF2-40B4-BE49-F238E27FC236}">
                <a16:creationId xmlns:a16="http://schemas.microsoft.com/office/drawing/2014/main" id="{EB0B7025-29E8-3C4A-4DA7-8E1C9202C631}"/>
              </a:ext>
            </a:extLst>
          </p:cNvPr>
          <p:cNvSpPr txBox="1"/>
          <p:nvPr/>
        </p:nvSpPr>
        <p:spPr>
          <a:xfrm flipH="1">
            <a:off x="304800" y="5309418"/>
            <a:ext cx="8025382" cy="923330"/>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This is a screen shot from an existing installation.  It shows some of the folders created by the program</a:t>
            </a:r>
            <a:r>
              <a:rPr lang="en-US" b="1" dirty="0"/>
              <a:t>.  </a:t>
            </a:r>
          </a:p>
          <a:p>
            <a:endParaRPr lang="en-US" dirty="0"/>
          </a:p>
        </p:txBody>
      </p:sp>
      <p:pic>
        <p:nvPicPr>
          <p:cNvPr id="7" name="Content Placeholder 10">
            <a:extLst>
              <a:ext uri="{FF2B5EF4-FFF2-40B4-BE49-F238E27FC236}">
                <a16:creationId xmlns:a16="http://schemas.microsoft.com/office/drawing/2014/main" id="{DDB1AFFF-4E07-7E71-907F-1B285EDB6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8218748-53AA-6100-F91E-629C26A9CC30}"/>
              </a:ext>
            </a:extLst>
          </p:cNvPr>
          <p:cNvPicPr>
            <a:picLocks noChangeAspect="1"/>
          </p:cNvPicPr>
          <p:nvPr/>
        </p:nvPicPr>
        <p:blipFill>
          <a:blip r:embed="rId3"/>
          <a:stretch>
            <a:fillRect/>
          </a:stretch>
        </p:blipFill>
        <p:spPr>
          <a:xfrm>
            <a:off x="252980" y="1294883"/>
            <a:ext cx="8534400" cy="3587914"/>
          </a:xfrm>
          <a:prstGeom prst="rect">
            <a:avLst/>
          </a:prstGeom>
        </p:spPr>
      </p:pic>
    </p:spTree>
    <p:extLst>
      <p:ext uri="{BB962C8B-B14F-4D97-AF65-F5344CB8AC3E}">
        <p14:creationId xmlns:p14="http://schemas.microsoft.com/office/powerpoint/2010/main" val="4003580335"/>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5BAF-7F0E-7846-A51B-81806A5F97A1}"/>
              </a:ext>
            </a:extLst>
          </p:cNvPr>
          <p:cNvSpPr>
            <a:spLocks noGrp="1"/>
          </p:cNvSpPr>
          <p:nvPr>
            <p:ph type="title" idx="4294967295"/>
          </p:nvPr>
        </p:nvSpPr>
        <p:spPr>
          <a:xfrm>
            <a:off x="228600" y="228600"/>
            <a:ext cx="7339012" cy="647205"/>
          </a:xfrm>
        </p:spPr>
        <p:txBody>
          <a:bodyPr/>
          <a:lstStyle/>
          <a:p>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CREATE A NEW FOLDER </a:t>
            </a:r>
          </a:p>
        </p:txBody>
      </p:sp>
      <p:pic>
        <p:nvPicPr>
          <p:cNvPr id="8" name="Content Placeholder 10">
            <a:extLst>
              <a:ext uri="{FF2B5EF4-FFF2-40B4-BE49-F238E27FC236}">
                <a16:creationId xmlns:a16="http://schemas.microsoft.com/office/drawing/2014/main" id="{515D4DDB-A6B3-E0FC-3F4C-FCA4B40D1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1B02D03-2A54-0445-C628-64345CC31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032" y="1150048"/>
            <a:ext cx="7898472" cy="4832147"/>
          </a:xfrm>
          <a:prstGeom prst="rect">
            <a:avLst/>
          </a:prstGeom>
        </p:spPr>
      </p:pic>
      <p:sp>
        <p:nvSpPr>
          <p:cNvPr id="6" name="Arrow: Up 5">
            <a:extLst>
              <a:ext uri="{FF2B5EF4-FFF2-40B4-BE49-F238E27FC236}">
                <a16:creationId xmlns:a16="http://schemas.microsoft.com/office/drawing/2014/main" id="{5F7FA86A-6879-1C32-C703-71DC1D6A0E31}"/>
              </a:ext>
            </a:extLst>
          </p:cNvPr>
          <p:cNvSpPr/>
          <p:nvPr/>
        </p:nvSpPr>
        <p:spPr>
          <a:xfrm rot="1625187" flipH="1">
            <a:off x="4651885" y="1658779"/>
            <a:ext cx="178736" cy="106333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Up 6">
            <a:extLst>
              <a:ext uri="{FF2B5EF4-FFF2-40B4-BE49-F238E27FC236}">
                <a16:creationId xmlns:a16="http://schemas.microsoft.com/office/drawing/2014/main" id="{E4791D18-A94E-C28A-F352-FB8506BC8171}"/>
              </a:ext>
            </a:extLst>
          </p:cNvPr>
          <p:cNvSpPr/>
          <p:nvPr/>
        </p:nvSpPr>
        <p:spPr>
          <a:xfrm rot="8978340">
            <a:off x="369419" y="3402107"/>
            <a:ext cx="201890" cy="7466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8567742"/>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E8FFD-009C-F94D-6C87-9AB1E308E33C}"/>
              </a:ext>
            </a:extLst>
          </p:cNvPr>
          <p:cNvSpPr>
            <a:spLocks noGrp="1"/>
          </p:cNvSpPr>
          <p:nvPr>
            <p:ph type="title" idx="4294967295"/>
          </p:nvPr>
        </p:nvSpPr>
        <p:spPr>
          <a:xfrm>
            <a:off x="1804988" y="177800"/>
            <a:ext cx="7339012" cy="1239838"/>
          </a:xfrm>
        </p:spPr>
        <p:txBody>
          <a:bodyPr>
            <a:normAutofit fontScale="90000"/>
          </a:bodyPr>
          <a:lstStyle/>
          <a:p>
            <a:br>
              <a:rPr lang="en-US" dirty="0"/>
            </a:br>
            <a:br>
              <a:rPr lang="en-US" dirty="0"/>
            </a:br>
            <a:endParaRPr lang="en-US" dirty="0"/>
          </a:p>
        </p:txBody>
      </p:sp>
      <p:sp>
        <p:nvSpPr>
          <p:cNvPr id="11" name="Content Placeholder 10">
            <a:extLst>
              <a:ext uri="{FF2B5EF4-FFF2-40B4-BE49-F238E27FC236}">
                <a16:creationId xmlns:a16="http://schemas.microsoft.com/office/drawing/2014/main" id="{98998045-6A10-29D4-2EB4-F64DC5D4839B}"/>
              </a:ext>
            </a:extLst>
          </p:cNvPr>
          <p:cNvSpPr>
            <a:spLocks noGrp="1"/>
          </p:cNvSpPr>
          <p:nvPr>
            <p:ph idx="4294967295"/>
          </p:nvPr>
        </p:nvSpPr>
        <p:spPr>
          <a:xfrm>
            <a:off x="397744" y="498475"/>
            <a:ext cx="7886700" cy="598487"/>
          </a:xfrm>
        </p:spPr>
        <p:txBody>
          <a:bodyPr>
            <a:normAutofit/>
          </a:bodyPr>
          <a:lstStyle/>
          <a:p>
            <a:pPr marL="0" indent="0">
              <a:buNone/>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NAME YOUR NEW FOLDER</a:t>
            </a:r>
            <a:endParaRPr lang="en-US" sz="3600" dirty="0"/>
          </a:p>
        </p:txBody>
      </p:sp>
      <p:pic>
        <p:nvPicPr>
          <p:cNvPr id="6" name="Content Placeholder 10">
            <a:extLst>
              <a:ext uri="{FF2B5EF4-FFF2-40B4-BE49-F238E27FC236}">
                <a16:creationId xmlns:a16="http://schemas.microsoft.com/office/drawing/2014/main" id="{310312C8-A72D-5575-0FF5-2587B58F7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45142E7C-6E90-F54B-4ABA-1815A265CDC4}"/>
              </a:ext>
            </a:extLst>
          </p:cNvPr>
          <p:cNvPicPr>
            <a:picLocks noChangeAspect="1"/>
          </p:cNvPicPr>
          <p:nvPr/>
        </p:nvPicPr>
        <p:blipFill>
          <a:blip r:embed="rId4"/>
          <a:stretch>
            <a:fillRect/>
          </a:stretch>
        </p:blipFill>
        <p:spPr>
          <a:xfrm>
            <a:off x="827588" y="1096962"/>
            <a:ext cx="7753409" cy="3296110"/>
          </a:xfrm>
          <a:prstGeom prst="rect">
            <a:avLst/>
          </a:prstGeom>
        </p:spPr>
      </p:pic>
      <p:sp>
        <p:nvSpPr>
          <p:cNvPr id="16" name="Arrow: Down 15">
            <a:extLst>
              <a:ext uri="{FF2B5EF4-FFF2-40B4-BE49-F238E27FC236}">
                <a16:creationId xmlns:a16="http://schemas.microsoft.com/office/drawing/2014/main" id="{511A0A28-4924-5000-1538-93571BC346C0}"/>
              </a:ext>
            </a:extLst>
          </p:cNvPr>
          <p:cNvSpPr/>
          <p:nvPr/>
        </p:nvSpPr>
        <p:spPr>
          <a:xfrm rot="9813396" flipH="1" flipV="1">
            <a:off x="521711" y="2756969"/>
            <a:ext cx="215496" cy="907026"/>
          </a:xfrm>
          <a:prstGeom prst="downArrow">
            <a:avLst>
              <a:gd name="adj1" fmla="val 5059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661417"/>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E6968-9066-0628-4E4B-7ED07F58FE5D}"/>
              </a:ext>
            </a:extLst>
          </p:cNvPr>
          <p:cNvSpPr>
            <a:spLocks noGrp="1"/>
          </p:cNvSpPr>
          <p:nvPr>
            <p:ph type="title" idx="4294967295"/>
          </p:nvPr>
        </p:nvSpPr>
        <p:spPr>
          <a:xfrm>
            <a:off x="304800" y="177800"/>
            <a:ext cx="8077200" cy="1239838"/>
          </a:xfrm>
        </p:spPr>
        <p:txBody>
          <a:bodyPr/>
          <a:lstStyle/>
          <a:p>
            <a:r>
              <a:rPr 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SUBFOLDER IN SEASON 2026 FOLDER  </a:t>
            </a:r>
          </a:p>
        </p:txBody>
      </p:sp>
      <p:pic>
        <p:nvPicPr>
          <p:cNvPr id="8" name="Content Placeholder 10">
            <a:extLst>
              <a:ext uri="{FF2B5EF4-FFF2-40B4-BE49-F238E27FC236}">
                <a16:creationId xmlns:a16="http://schemas.microsoft.com/office/drawing/2014/main" id="{B4BEC147-F783-174B-D782-4B826DA8E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B5ABBAC-7246-918A-B200-9EC31CBAE7B2}"/>
              </a:ext>
            </a:extLst>
          </p:cNvPr>
          <p:cNvPicPr>
            <a:picLocks noChangeAspect="1"/>
          </p:cNvPicPr>
          <p:nvPr/>
        </p:nvPicPr>
        <p:blipFill>
          <a:blip r:embed="rId3"/>
          <a:stretch>
            <a:fillRect/>
          </a:stretch>
        </p:blipFill>
        <p:spPr>
          <a:xfrm>
            <a:off x="994709" y="1646160"/>
            <a:ext cx="6697382" cy="1343212"/>
          </a:xfrm>
          <a:prstGeom prst="rect">
            <a:avLst/>
          </a:prstGeom>
        </p:spPr>
      </p:pic>
      <p:sp>
        <p:nvSpPr>
          <p:cNvPr id="7" name="Arrow: Up 6">
            <a:extLst>
              <a:ext uri="{FF2B5EF4-FFF2-40B4-BE49-F238E27FC236}">
                <a16:creationId xmlns:a16="http://schemas.microsoft.com/office/drawing/2014/main" id="{B6A98C43-2A08-BE6E-C6AF-1CEDA04A4722}"/>
              </a:ext>
            </a:extLst>
          </p:cNvPr>
          <p:cNvSpPr/>
          <p:nvPr/>
        </p:nvSpPr>
        <p:spPr>
          <a:xfrm rot="1700691">
            <a:off x="6624700" y="2047780"/>
            <a:ext cx="246811" cy="132649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Up 5">
            <a:extLst>
              <a:ext uri="{FF2B5EF4-FFF2-40B4-BE49-F238E27FC236}">
                <a16:creationId xmlns:a16="http://schemas.microsoft.com/office/drawing/2014/main" id="{D6DA7FB9-F4B2-5805-A2CC-484530B8509B}"/>
              </a:ext>
            </a:extLst>
          </p:cNvPr>
          <p:cNvSpPr/>
          <p:nvPr/>
        </p:nvSpPr>
        <p:spPr>
          <a:xfrm rot="1164021" flipH="1">
            <a:off x="1939863" y="3002152"/>
            <a:ext cx="197009" cy="70239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8342382"/>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B4146-A1C4-16E6-B286-A76F6B74D34F}"/>
              </a:ext>
            </a:extLst>
          </p:cNvPr>
          <p:cNvSpPr>
            <a:spLocks noGrp="1"/>
          </p:cNvSpPr>
          <p:nvPr>
            <p:ph type="title" idx="4294967295"/>
          </p:nvPr>
        </p:nvSpPr>
        <p:spPr>
          <a:xfrm>
            <a:off x="152400" y="177800"/>
            <a:ext cx="8882063" cy="965200"/>
          </a:xfrm>
        </p:spPr>
        <p:txBody>
          <a:bodyPr/>
          <a:lstStyle/>
          <a:p>
            <a:r>
              <a:rPr 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FOLDERS: ORGANIZE YOUR EVENTS  </a:t>
            </a:r>
          </a:p>
        </p:txBody>
      </p:sp>
      <p:pic>
        <p:nvPicPr>
          <p:cNvPr id="7" name="Content Placeholder 10">
            <a:extLst>
              <a:ext uri="{FF2B5EF4-FFF2-40B4-BE49-F238E27FC236}">
                <a16:creationId xmlns:a16="http://schemas.microsoft.com/office/drawing/2014/main" id="{0F743CC2-0DDA-80D8-976C-F217DBADF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DE1348C-5610-88D7-F2E5-A363601A5FCA}"/>
              </a:ext>
            </a:extLst>
          </p:cNvPr>
          <p:cNvPicPr>
            <a:picLocks noChangeAspect="1"/>
          </p:cNvPicPr>
          <p:nvPr/>
        </p:nvPicPr>
        <p:blipFill>
          <a:blip r:embed="rId3"/>
          <a:stretch>
            <a:fillRect/>
          </a:stretch>
        </p:blipFill>
        <p:spPr>
          <a:xfrm>
            <a:off x="0" y="2430036"/>
            <a:ext cx="9144000" cy="1997927"/>
          </a:xfrm>
          <a:prstGeom prst="rect">
            <a:avLst/>
          </a:prstGeom>
        </p:spPr>
      </p:pic>
      <p:pic>
        <p:nvPicPr>
          <p:cNvPr id="10" name="Picture 9">
            <a:extLst>
              <a:ext uri="{FF2B5EF4-FFF2-40B4-BE49-F238E27FC236}">
                <a16:creationId xmlns:a16="http://schemas.microsoft.com/office/drawing/2014/main" id="{C9B14483-622C-00DA-2D6E-0F2E5853CC32}"/>
              </a:ext>
            </a:extLst>
          </p:cNvPr>
          <p:cNvPicPr>
            <a:picLocks noChangeAspect="1"/>
          </p:cNvPicPr>
          <p:nvPr/>
        </p:nvPicPr>
        <p:blipFill>
          <a:blip r:embed="rId4"/>
          <a:stretch>
            <a:fillRect/>
          </a:stretch>
        </p:blipFill>
        <p:spPr>
          <a:xfrm>
            <a:off x="533400" y="1981200"/>
            <a:ext cx="7182852" cy="314369"/>
          </a:xfrm>
          <a:prstGeom prst="rect">
            <a:avLst/>
          </a:prstGeom>
        </p:spPr>
      </p:pic>
    </p:spTree>
    <p:extLst>
      <p:ext uri="{BB962C8B-B14F-4D97-AF65-F5344CB8AC3E}">
        <p14:creationId xmlns:p14="http://schemas.microsoft.com/office/powerpoint/2010/main" val="3655804426"/>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F240A-03C6-47FE-B026-7941719B82E8}"/>
              </a:ext>
            </a:extLst>
          </p:cNvPr>
          <p:cNvSpPr>
            <a:spLocks noGrp="1"/>
          </p:cNvSpPr>
          <p:nvPr>
            <p:ph type="title" idx="4294967295"/>
          </p:nvPr>
        </p:nvSpPr>
        <p:spPr>
          <a:xfrm>
            <a:off x="1143000" y="457200"/>
            <a:ext cx="7339013" cy="1239838"/>
          </a:xfrm>
        </p:spPr>
        <p:txBody>
          <a:bodyPr>
            <a:normAutofit/>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ICON ON YOUR DESKTOP</a:t>
            </a:r>
            <a:b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(Shortcut)</a:t>
            </a:r>
          </a:p>
        </p:txBody>
      </p:sp>
      <p:sp>
        <p:nvSpPr>
          <p:cNvPr id="21509" name="TextBox 10">
            <a:extLst>
              <a:ext uri="{FF2B5EF4-FFF2-40B4-BE49-F238E27FC236}">
                <a16:creationId xmlns:a16="http://schemas.microsoft.com/office/drawing/2014/main" id="{BF32C288-1DFD-40DB-B576-F0535703B7BD}"/>
              </a:ext>
            </a:extLst>
          </p:cNvPr>
          <p:cNvSpPr txBox="1">
            <a:spLocks noChangeArrowheads="1"/>
          </p:cNvSpPr>
          <p:nvPr/>
        </p:nvSpPr>
        <p:spPr bwMode="auto">
          <a:xfrm>
            <a:off x="1371600" y="3505200"/>
            <a:ext cx="594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b="1" dirty="0">
                <a:solidFill>
                  <a:srgbClr val="0070C0"/>
                </a:solidFill>
                <a:effectLst>
                  <a:outerShdw blurRad="38100" dist="38100" dir="2700000" algn="tl">
                    <a:srgbClr val="000000">
                      <a:alpha val="43137"/>
                    </a:srgbClr>
                  </a:outerShdw>
                </a:effectLst>
              </a:rPr>
              <a:t>Click icon to start the software.</a:t>
            </a:r>
          </a:p>
        </p:txBody>
      </p:sp>
      <p:pic>
        <p:nvPicPr>
          <p:cNvPr id="4" name="Picture 3">
            <a:extLst>
              <a:ext uri="{FF2B5EF4-FFF2-40B4-BE49-F238E27FC236}">
                <a16:creationId xmlns:a16="http://schemas.microsoft.com/office/drawing/2014/main" id="{E6C6B898-822E-45D6-8513-7ED5946DF2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1828800"/>
            <a:ext cx="1295400" cy="1524000"/>
          </a:xfrm>
          <a:prstGeom prst="rect">
            <a:avLst/>
          </a:prstGeom>
        </p:spPr>
      </p:pic>
      <p:pic>
        <p:nvPicPr>
          <p:cNvPr id="5" name="Content Placeholder 10">
            <a:extLst>
              <a:ext uri="{FF2B5EF4-FFF2-40B4-BE49-F238E27FC236}">
                <a16:creationId xmlns:a16="http://schemas.microsoft.com/office/drawing/2014/main" id="{58337F56-3D74-46C2-9A8B-7867692D5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2D89AD81-5D6E-4D3D-B7FF-CF47D98AA18A}"/>
              </a:ext>
            </a:extLst>
          </p:cNvPr>
          <p:cNvSpPr>
            <a:spLocks noGrp="1"/>
          </p:cNvSpPr>
          <p:nvPr>
            <p:ph type="title" idx="4294967295"/>
          </p:nvPr>
        </p:nvSpPr>
        <p:spPr>
          <a:xfrm>
            <a:off x="1052513" y="76200"/>
            <a:ext cx="7339012" cy="958791"/>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OPENING SCREENS</a:t>
            </a:r>
          </a:p>
        </p:txBody>
      </p:sp>
      <p:sp>
        <p:nvSpPr>
          <p:cNvPr id="28675" name="TextBox 4">
            <a:extLst>
              <a:ext uri="{FF2B5EF4-FFF2-40B4-BE49-F238E27FC236}">
                <a16:creationId xmlns:a16="http://schemas.microsoft.com/office/drawing/2014/main" id="{08BBFFDC-24FC-4C1F-8F65-CBC0915CB5E1}"/>
              </a:ext>
            </a:extLst>
          </p:cNvPr>
          <p:cNvSpPr txBox="1">
            <a:spLocks noChangeArrowheads="1"/>
          </p:cNvSpPr>
          <p:nvPr/>
        </p:nvSpPr>
        <p:spPr bwMode="auto">
          <a:xfrm>
            <a:off x="2286000" y="5115299"/>
            <a:ext cx="5292725"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u="sng" dirty="0">
                <a:latin typeface="Arial" panose="020B0604020202020204" pitchFamily="34" charset="0"/>
                <a:cs typeface="Arial" panose="020B0604020202020204" pitchFamily="34" charset="0"/>
              </a:rPr>
              <a:t>2025 / 26</a:t>
            </a:r>
            <a:r>
              <a:rPr lang="en-US" altLang="en-US" b="1" dirty="0">
                <a:latin typeface="Arial" panose="020B0604020202020204" pitchFamily="34" charset="0"/>
                <a:cs typeface="Arial" panose="020B0604020202020204" pitchFamily="34" charset="0"/>
              </a:rPr>
              <a:t> is required for current season.</a:t>
            </a:r>
          </a:p>
          <a:p>
            <a:pPr eaLnBrk="1" hangingPunct="1">
              <a:spcBef>
                <a:spcPts val="600"/>
              </a:spcBef>
            </a:pPr>
            <a:r>
              <a:rPr lang="en-US" altLang="en-US" b="1" dirty="0">
                <a:latin typeface="Arial" panose="020B0604020202020204" pitchFamily="34" charset="0"/>
                <a:cs typeface="Arial" panose="020B0604020202020204" pitchFamily="34" charset="0"/>
              </a:rPr>
              <a:t>Note Version #, Revision #, and creation date.</a:t>
            </a:r>
          </a:p>
          <a:p>
            <a:pPr eaLnBrk="1" hangingPunct="1">
              <a:spcBef>
                <a:spcPts val="600"/>
              </a:spcBef>
            </a:pPr>
            <a:endParaRPr lang="en-US" altLang="en-US" b="1" dirty="0">
              <a:latin typeface="Arial" panose="020B0604020202020204" pitchFamily="34" charset="0"/>
              <a:cs typeface="Arial" panose="020B0604020202020204" pitchFamily="34" charset="0"/>
            </a:endParaRPr>
          </a:p>
          <a:p>
            <a:pPr eaLnBrk="1" hangingPunct="1">
              <a:spcBef>
                <a:spcPts val="600"/>
              </a:spcBef>
            </a:pPr>
            <a:r>
              <a:rPr lang="en-US" altLang="en-US" b="1" dirty="0">
                <a:latin typeface="Arial" panose="020B0604020202020204" pitchFamily="34" charset="0"/>
                <a:cs typeface="Arial" panose="020B0604020202020204" pitchFamily="34" charset="0"/>
              </a:rPr>
              <a:t>If current season not used, XML result file will not be accepted by USSS or FIS</a:t>
            </a:r>
          </a:p>
        </p:txBody>
      </p:sp>
      <p:pic>
        <p:nvPicPr>
          <p:cNvPr id="8" name="Content Placeholder 10">
            <a:extLst>
              <a:ext uri="{FF2B5EF4-FFF2-40B4-BE49-F238E27FC236}">
                <a16:creationId xmlns:a16="http://schemas.microsoft.com/office/drawing/2014/main" id="{9C17BF86-5880-4F03-8B28-0C147A784B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216E1CE-28E2-4EF2-ABCA-66FED25B90EC}"/>
              </a:ext>
            </a:extLst>
          </p:cNvPr>
          <p:cNvPicPr>
            <a:picLocks noChangeAspect="1"/>
          </p:cNvPicPr>
          <p:nvPr/>
        </p:nvPicPr>
        <p:blipFill>
          <a:blip r:embed="rId3"/>
          <a:stretch>
            <a:fillRect/>
          </a:stretch>
        </p:blipFill>
        <p:spPr>
          <a:xfrm>
            <a:off x="1635276" y="1329119"/>
            <a:ext cx="5911365" cy="3799816"/>
          </a:xfrm>
          <a:prstGeom prst="rect">
            <a:avLst/>
          </a:prstGeom>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BE36E48-6634-416B-B118-C7094408716F}"/>
              </a:ext>
            </a:extLst>
          </p:cNvPr>
          <p:cNvSpPr>
            <a:spLocks noGrp="1"/>
          </p:cNvSpPr>
          <p:nvPr>
            <p:ph type="title" idx="4294967295"/>
          </p:nvPr>
        </p:nvSpPr>
        <p:spPr>
          <a:xfrm>
            <a:off x="457200" y="152400"/>
            <a:ext cx="7339013"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CHOICE OF SOFTWARE</a:t>
            </a:r>
          </a:p>
        </p:txBody>
      </p:sp>
      <p:sp>
        <p:nvSpPr>
          <p:cNvPr id="9219" name="Content Placeholder 2">
            <a:extLst>
              <a:ext uri="{FF2B5EF4-FFF2-40B4-BE49-F238E27FC236}">
                <a16:creationId xmlns:a16="http://schemas.microsoft.com/office/drawing/2014/main" id="{DF3DC4CC-3C2B-40CF-8776-BBC0255862D9}"/>
              </a:ext>
            </a:extLst>
          </p:cNvPr>
          <p:cNvSpPr>
            <a:spLocks noGrp="1" noChangeArrowheads="1"/>
          </p:cNvSpPr>
          <p:nvPr>
            <p:ph idx="4294967295"/>
          </p:nvPr>
        </p:nvSpPr>
        <p:spPr>
          <a:xfrm>
            <a:off x="457200" y="1547813"/>
            <a:ext cx="8382000" cy="4525962"/>
          </a:xfrm>
        </p:spPr>
        <p:txBody>
          <a:bodyPr/>
          <a:lstStyle/>
          <a:p>
            <a:pPr marL="0" indent="0" eaLnBrk="1" hangingPunct="1">
              <a:buFont typeface="Arial" panose="020B0604020202020204" pitchFamily="34" charset="0"/>
              <a:buNone/>
            </a:pPr>
            <a:r>
              <a:rPr lang="en-US" altLang="en-US" dirty="0">
                <a:latin typeface="Arial" panose="020B0604020202020204" pitchFamily="34" charset="0"/>
                <a:cs typeface="Arial" panose="020B0604020202020204" pitchFamily="34" charset="0"/>
              </a:rPr>
              <a:t>There are two vendors who provide software capable of producing documents and results for Alpine events in the formats required by U.S. Ski &amp; Snowboard and FIS.</a:t>
            </a:r>
          </a:p>
          <a:p>
            <a:pPr marL="0" indent="0" eaLnBrk="1" hangingPunct="1">
              <a:buFont typeface="Arial" panose="020B0604020202020204" pitchFamily="34" charset="0"/>
              <a:buNone/>
            </a:pPr>
            <a:endParaRPr lang="en-US" altLang="en-US" dirty="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r>
              <a:rPr lang="en-US" altLang="en-US" dirty="0">
                <a:latin typeface="Arial" panose="020B0604020202020204" pitchFamily="34" charset="0"/>
                <a:cs typeface="Arial" panose="020B0604020202020204" pitchFamily="34" charset="0"/>
              </a:rPr>
              <a:t>This presentation is for Organizing Committees using:  </a:t>
            </a:r>
          </a:p>
          <a:p>
            <a:pPr marL="0" indent="0" algn="ctr" eaLnBrk="1" hangingPunct="1">
              <a:buFont typeface="Arial" panose="020B0604020202020204" pitchFamily="34" charset="0"/>
              <a:buNone/>
            </a:pPr>
            <a:r>
              <a:rPr lang="en-US" altLang="en-US" b="1" dirty="0">
                <a:solidFill>
                  <a:srgbClr val="0070C0"/>
                </a:solidFill>
                <a:latin typeface="Arial" panose="020B0604020202020204" pitchFamily="34" charset="0"/>
                <a:cs typeface="Arial" panose="020B0604020202020204" pitchFamily="34" charset="0"/>
              </a:rPr>
              <a:t>NATIONAL/FIS Software (Split Second)</a:t>
            </a:r>
          </a:p>
        </p:txBody>
      </p:sp>
      <p:pic>
        <p:nvPicPr>
          <p:cNvPr id="4" name="Content Placeholder 10">
            <a:extLst>
              <a:ext uri="{FF2B5EF4-FFF2-40B4-BE49-F238E27FC236}">
                <a16:creationId xmlns:a16="http://schemas.microsoft.com/office/drawing/2014/main" id="{B9771593-F5BE-4084-8F02-06FD7294AF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9151FAB9-10BA-4026-8F2D-7828D67752B1}"/>
              </a:ext>
            </a:extLst>
          </p:cNvPr>
          <p:cNvSpPr>
            <a:spLocks noGrp="1"/>
          </p:cNvSpPr>
          <p:nvPr>
            <p:ph type="title" idx="4294967295"/>
          </p:nvPr>
        </p:nvSpPr>
        <p:spPr>
          <a:xfrm>
            <a:off x="914400" y="103188"/>
            <a:ext cx="6172200" cy="94456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SET YOUR DEFAULTS </a:t>
            </a:r>
          </a:p>
        </p:txBody>
      </p:sp>
      <p:sp>
        <p:nvSpPr>
          <p:cNvPr id="33796" name="TextBox 4">
            <a:extLst>
              <a:ext uri="{FF2B5EF4-FFF2-40B4-BE49-F238E27FC236}">
                <a16:creationId xmlns:a16="http://schemas.microsoft.com/office/drawing/2014/main" id="{0FEC51E5-1483-4194-87C4-181E2761CF32}"/>
              </a:ext>
            </a:extLst>
          </p:cNvPr>
          <p:cNvSpPr txBox="1">
            <a:spLocks noChangeArrowheads="1"/>
          </p:cNvSpPr>
          <p:nvPr/>
        </p:nvSpPr>
        <p:spPr bwMode="auto">
          <a:xfrm>
            <a:off x="228600" y="2697729"/>
            <a:ext cx="1612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“DEFAULTS”</a:t>
            </a:r>
          </a:p>
        </p:txBody>
      </p:sp>
      <p:sp>
        <p:nvSpPr>
          <p:cNvPr id="33797" name="TextBox 7">
            <a:extLst>
              <a:ext uri="{FF2B5EF4-FFF2-40B4-BE49-F238E27FC236}">
                <a16:creationId xmlns:a16="http://schemas.microsoft.com/office/drawing/2014/main" id="{8C2DDFDA-7829-4850-B2E3-F1B61CBCD3C7}"/>
              </a:ext>
            </a:extLst>
          </p:cNvPr>
          <p:cNvSpPr txBox="1">
            <a:spLocks noChangeArrowheads="1"/>
          </p:cNvSpPr>
          <p:nvPr/>
        </p:nvSpPr>
        <p:spPr bwMode="auto">
          <a:xfrm>
            <a:off x="4058775" y="1044601"/>
            <a:ext cx="4895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70C0"/>
                </a:solidFill>
                <a:latin typeface="Arial" panose="020B0604020202020204" pitchFamily="34" charset="0"/>
                <a:cs typeface="Arial" panose="020B0604020202020204" pitchFamily="34" charset="0"/>
              </a:rPr>
              <a:t>Access “Defaults”  selecting “EDIT”</a:t>
            </a:r>
            <a:endParaRPr lang="en-US" altLang="en-US" dirty="0">
              <a:latin typeface="Arial" panose="020B0604020202020204" pitchFamily="34" charset="0"/>
              <a:cs typeface="Arial" panose="020B0604020202020204" pitchFamily="34" charset="0"/>
            </a:endParaRPr>
          </a:p>
        </p:txBody>
      </p:sp>
      <p:sp>
        <p:nvSpPr>
          <p:cNvPr id="33802" name="TextBox 4">
            <a:extLst>
              <a:ext uri="{FF2B5EF4-FFF2-40B4-BE49-F238E27FC236}">
                <a16:creationId xmlns:a16="http://schemas.microsoft.com/office/drawing/2014/main" id="{C99090F8-12A2-429A-B1E0-3C0BF025018F}"/>
              </a:ext>
            </a:extLst>
          </p:cNvPr>
          <p:cNvSpPr txBox="1">
            <a:spLocks noChangeArrowheads="1"/>
          </p:cNvSpPr>
          <p:nvPr/>
        </p:nvSpPr>
        <p:spPr bwMode="auto">
          <a:xfrm>
            <a:off x="2057400" y="5593556"/>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3399"/>
                </a:solidFill>
                <a:latin typeface="Arial" panose="020B0604020202020204" pitchFamily="34" charset="0"/>
                <a:cs typeface="Arial" panose="020B0604020202020204" pitchFamily="34" charset="0"/>
              </a:rPr>
              <a:t>Data entered in “Defaults” is used to create </a:t>
            </a:r>
            <a:r>
              <a:rPr lang="en-US" altLang="en-US" u="sng" dirty="0">
                <a:solidFill>
                  <a:srgbClr val="003399"/>
                </a:solidFill>
                <a:latin typeface="Arial" panose="020B0604020202020204" pitchFamily="34" charset="0"/>
                <a:cs typeface="Arial" panose="020B0604020202020204" pitchFamily="34" charset="0"/>
              </a:rPr>
              <a:t>ALL</a:t>
            </a:r>
            <a:r>
              <a:rPr lang="en-US" altLang="en-US" dirty="0">
                <a:solidFill>
                  <a:srgbClr val="003399"/>
                </a:solidFill>
                <a:latin typeface="Arial" panose="020B0604020202020204" pitchFamily="34" charset="0"/>
                <a:cs typeface="Arial" panose="020B0604020202020204" pitchFamily="34" charset="0"/>
              </a:rPr>
              <a:t> future events.</a:t>
            </a:r>
            <a:endParaRPr lang="en-US" altLang="en-US" dirty="0">
              <a:solidFill>
                <a:srgbClr val="FF0000"/>
              </a:solidFill>
              <a:latin typeface="Arial" panose="020B0604020202020204" pitchFamily="34" charset="0"/>
              <a:cs typeface="Arial" panose="020B0604020202020204" pitchFamily="34" charset="0"/>
            </a:endParaRPr>
          </a:p>
        </p:txBody>
      </p:sp>
      <p:sp>
        <p:nvSpPr>
          <p:cNvPr id="11" name="Left-Up Arrow 10">
            <a:extLst>
              <a:ext uri="{FF2B5EF4-FFF2-40B4-BE49-F238E27FC236}">
                <a16:creationId xmlns:a16="http://schemas.microsoft.com/office/drawing/2014/main" id="{D5E88981-3D55-4115-9737-6E8D5FA17993}"/>
              </a:ext>
            </a:extLst>
          </p:cNvPr>
          <p:cNvSpPr/>
          <p:nvPr/>
        </p:nvSpPr>
        <p:spPr>
          <a:xfrm rot="10800000">
            <a:off x="2306175" y="1221855"/>
            <a:ext cx="1752600" cy="219075"/>
          </a:xfrm>
          <a:prstGeom prst="leftUpArrow">
            <a:avLst>
              <a:gd name="adj1" fmla="val 25000"/>
              <a:gd name="adj2" fmla="val 25000"/>
              <a:gd name="adj3" fmla="val 5000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550C76EF-5556-4EEF-868B-819C60ECA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551263"/>
            <a:ext cx="4882395" cy="3913227"/>
          </a:xfrm>
          <a:prstGeom prst="rect">
            <a:avLst/>
          </a:prstGeom>
        </p:spPr>
      </p:pic>
      <p:pic>
        <p:nvPicPr>
          <p:cNvPr id="8" name="Picture 7">
            <a:extLst>
              <a:ext uri="{FF2B5EF4-FFF2-40B4-BE49-F238E27FC236}">
                <a16:creationId xmlns:a16="http://schemas.microsoft.com/office/drawing/2014/main" id="{FF3E9CDD-92AF-45BF-BFED-A56BE84CD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759" y="1855118"/>
            <a:ext cx="1197126" cy="610779"/>
          </a:xfrm>
          <a:prstGeom prst="rect">
            <a:avLst/>
          </a:prstGeom>
        </p:spPr>
      </p:pic>
      <p:cxnSp>
        <p:nvCxnSpPr>
          <p:cNvPr id="12" name="Straight Arrow Connector 11">
            <a:extLst>
              <a:ext uri="{FF2B5EF4-FFF2-40B4-BE49-F238E27FC236}">
                <a16:creationId xmlns:a16="http://schemas.microsoft.com/office/drawing/2014/main" id="{5B8DF7FB-6C69-405D-95E8-EC978636C2D3}"/>
              </a:ext>
            </a:extLst>
          </p:cNvPr>
          <p:cNvCxnSpPr>
            <a:cxnSpLocks/>
          </p:cNvCxnSpPr>
          <p:nvPr/>
        </p:nvCxnSpPr>
        <p:spPr>
          <a:xfrm flipV="1">
            <a:off x="1143000" y="1958484"/>
            <a:ext cx="990600" cy="845294"/>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10" name="Content Placeholder 10">
            <a:extLst>
              <a:ext uri="{FF2B5EF4-FFF2-40B4-BE49-F238E27FC236}">
                <a16:creationId xmlns:a16="http://schemas.microsoft.com/office/drawing/2014/main" id="{09BE986A-51C9-4BE9-B037-77800D196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9151FAB9-10BA-4026-8F2D-7828D67752B1}"/>
              </a:ext>
            </a:extLst>
          </p:cNvPr>
          <p:cNvSpPr>
            <a:spLocks noGrp="1"/>
          </p:cNvSpPr>
          <p:nvPr>
            <p:ph type="title" idx="4294967295"/>
          </p:nvPr>
        </p:nvSpPr>
        <p:spPr>
          <a:xfrm>
            <a:off x="914400" y="103188"/>
            <a:ext cx="6172200" cy="944562"/>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YOUR DEFAULTS - Classes </a:t>
            </a:r>
          </a:p>
        </p:txBody>
      </p:sp>
      <p:sp>
        <p:nvSpPr>
          <p:cNvPr id="33796" name="TextBox 4">
            <a:extLst>
              <a:ext uri="{FF2B5EF4-FFF2-40B4-BE49-F238E27FC236}">
                <a16:creationId xmlns:a16="http://schemas.microsoft.com/office/drawing/2014/main" id="{0FEC51E5-1483-4194-87C4-181E2761CF32}"/>
              </a:ext>
            </a:extLst>
          </p:cNvPr>
          <p:cNvSpPr txBox="1">
            <a:spLocks noChangeArrowheads="1"/>
          </p:cNvSpPr>
          <p:nvPr/>
        </p:nvSpPr>
        <p:spPr bwMode="auto">
          <a:xfrm>
            <a:off x="228600" y="2697729"/>
            <a:ext cx="16129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and verify </a:t>
            </a:r>
            <a:r>
              <a:rPr lang="en-US" altLang="en-US" b="1" u="sng" dirty="0">
                <a:solidFill>
                  <a:srgbClr val="0070C0"/>
                </a:solidFill>
                <a:latin typeface="Arial" panose="020B0604020202020204" pitchFamily="34" charset="0"/>
                <a:cs typeface="Arial" panose="020B0604020202020204" pitchFamily="34" charset="0"/>
              </a:rPr>
              <a:t>all</a:t>
            </a:r>
            <a:r>
              <a:rPr lang="en-US" altLang="en-US" b="1" dirty="0">
                <a:solidFill>
                  <a:srgbClr val="0070C0"/>
                </a:solidFill>
                <a:latin typeface="Arial" panose="020B0604020202020204" pitchFamily="34" charset="0"/>
                <a:cs typeface="Arial" panose="020B0604020202020204" pitchFamily="34" charset="0"/>
              </a:rPr>
              <a:t> “Classes”</a:t>
            </a:r>
          </a:p>
        </p:txBody>
      </p:sp>
      <p:sp>
        <p:nvSpPr>
          <p:cNvPr id="33797" name="TextBox 7">
            <a:extLst>
              <a:ext uri="{FF2B5EF4-FFF2-40B4-BE49-F238E27FC236}">
                <a16:creationId xmlns:a16="http://schemas.microsoft.com/office/drawing/2014/main" id="{8C2DDFDA-7829-4850-B2E3-F1B61CBCD3C7}"/>
              </a:ext>
            </a:extLst>
          </p:cNvPr>
          <p:cNvSpPr txBox="1">
            <a:spLocks noChangeArrowheads="1"/>
          </p:cNvSpPr>
          <p:nvPr/>
        </p:nvSpPr>
        <p:spPr bwMode="auto">
          <a:xfrm>
            <a:off x="4058775" y="1044601"/>
            <a:ext cx="4895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70C0"/>
                </a:solidFill>
                <a:latin typeface="Arial" panose="020B0604020202020204" pitchFamily="34" charset="0"/>
                <a:cs typeface="Arial" panose="020B0604020202020204" pitchFamily="34" charset="0"/>
              </a:rPr>
              <a:t>Access “Defaults”  selecting “EDIT”</a:t>
            </a:r>
            <a:endParaRPr lang="en-US" altLang="en-US" dirty="0">
              <a:latin typeface="Arial" panose="020B0604020202020204" pitchFamily="34" charset="0"/>
              <a:cs typeface="Arial" panose="020B0604020202020204" pitchFamily="34" charset="0"/>
            </a:endParaRPr>
          </a:p>
        </p:txBody>
      </p:sp>
      <p:sp>
        <p:nvSpPr>
          <p:cNvPr id="33802" name="TextBox 4">
            <a:extLst>
              <a:ext uri="{FF2B5EF4-FFF2-40B4-BE49-F238E27FC236}">
                <a16:creationId xmlns:a16="http://schemas.microsoft.com/office/drawing/2014/main" id="{C99090F8-12A2-429A-B1E0-3C0BF025018F}"/>
              </a:ext>
            </a:extLst>
          </p:cNvPr>
          <p:cNvSpPr txBox="1">
            <a:spLocks noChangeArrowheads="1"/>
          </p:cNvSpPr>
          <p:nvPr/>
        </p:nvSpPr>
        <p:spPr bwMode="auto">
          <a:xfrm>
            <a:off x="1841500" y="6057796"/>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3399"/>
                </a:solidFill>
                <a:latin typeface="Arial" panose="020B0604020202020204" pitchFamily="34" charset="0"/>
                <a:cs typeface="Arial" panose="020B0604020202020204" pitchFamily="34" charset="0"/>
              </a:rPr>
              <a:t>Data entered in “Defaults” is used to create </a:t>
            </a:r>
            <a:r>
              <a:rPr lang="en-US" altLang="en-US" u="sng" dirty="0">
                <a:solidFill>
                  <a:srgbClr val="003399"/>
                </a:solidFill>
                <a:latin typeface="Arial" panose="020B0604020202020204" pitchFamily="34" charset="0"/>
                <a:cs typeface="Arial" panose="020B0604020202020204" pitchFamily="34" charset="0"/>
              </a:rPr>
              <a:t>ALL</a:t>
            </a:r>
            <a:r>
              <a:rPr lang="en-US" altLang="en-US" dirty="0">
                <a:solidFill>
                  <a:srgbClr val="003399"/>
                </a:solidFill>
                <a:latin typeface="Arial" panose="020B0604020202020204" pitchFamily="34" charset="0"/>
                <a:cs typeface="Arial" panose="020B0604020202020204" pitchFamily="34" charset="0"/>
              </a:rPr>
              <a:t> future events.</a:t>
            </a:r>
            <a:endParaRPr lang="en-US" altLang="en-US" dirty="0">
              <a:solidFill>
                <a:srgbClr val="FF0000"/>
              </a:solidFill>
              <a:latin typeface="Arial" panose="020B0604020202020204" pitchFamily="34" charset="0"/>
              <a:cs typeface="Arial" panose="020B0604020202020204" pitchFamily="34" charset="0"/>
            </a:endParaRPr>
          </a:p>
        </p:txBody>
      </p:sp>
      <p:sp>
        <p:nvSpPr>
          <p:cNvPr id="11" name="Left-Up Arrow 10">
            <a:extLst>
              <a:ext uri="{FF2B5EF4-FFF2-40B4-BE49-F238E27FC236}">
                <a16:creationId xmlns:a16="http://schemas.microsoft.com/office/drawing/2014/main" id="{D5E88981-3D55-4115-9737-6E8D5FA17993}"/>
              </a:ext>
            </a:extLst>
          </p:cNvPr>
          <p:cNvSpPr/>
          <p:nvPr/>
        </p:nvSpPr>
        <p:spPr>
          <a:xfrm rot="10800000">
            <a:off x="2306175" y="1221855"/>
            <a:ext cx="1752600" cy="219075"/>
          </a:xfrm>
          <a:prstGeom prst="leftUpArrow">
            <a:avLst>
              <a:gd name="adj1" fmla="val 25000"/>
              <a:gd name="adj2" fmla="val 25000"/>
              <a:gd name="adj3" fmla="val 50000"/>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Picture 8">
            <a:extLst>
              <a:ext uri="{FF2B5EF4-FFF2-40B4-BE49-F238E27FC236}">
                <a16:creationId xmlns:a16="http://schemas.microsoft.com/office/drawing/2014/main" id="{550C76EF-5556-4EEF-868B-819C60ECA1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551263"/>
            <a:ext cx="4882395" cy="3913227"/>
          </a:xfrm>
          <a:prstGeom prst="rect">
            <a:avLst/>
          </a:prstGeom>
        </p:spPr>
      </p:pic>
      <p:pic>
        <p:nvPicPr>
          <p:cNvPr id="8" name="Picture 7">
            <a:extLst>
              <a:ext uri="{FF2B5EF4-FFF2-40B4-BE49-F238E27FC236}">
                <a16:creationId xmlns:a16="http://schemas.microsoft.com/office/drawing/2014/main" id="{FF3E9CDD-92AF-45BF-BFED-A56BE84CD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759" y="1855118"/>
            <a:ext cx="1197126" cy="610779"/>
          </a:xfrm>
          <a:prstGeom prst="rect">
            <a:avLst/>
          </a:prstGeom>
        </p:spPr>
      </p:pic>
      <p:cxnSp>
        <p:nvCxnSpPr>
          <p:cNvPr id="12" name="Straight Arrow Connector 11">
            <a:extLst>
              <a:ext uri="{FF2B5EF4-FFF2-40B4-BE49-F238E27FC236}">
                <a16:creationId xmlns:a16="http://schemas.microsoft.com/office/drawing/2014/main" id="{5B8DF7FB-6C69-405D-95E8-EC978636C2D3}"/>
              </a:ext>
            </a:extLst>
          </p:cNvPr>
          <p:cNvCxnSpPr>
            <a:cxnSpLocks/>
          </p:cNvCxnSpPr>
          <p:nvPr/>
        </p:nvCxnSpPr>
        <p:spPr>
          <a:xfrm flipV="1">
            <a:off x="1143000" y="2023326"/>
            <a:ext cx="1063476" cy="780452"/>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D0BD4CAD-10A3-4DF7-91DD-5E042AED002B}"/>
              </a:ext>
            </a:extLst>
          </p:cNvPr>
          <p:cNvPicPr>
            <a:picLocks noChangeAspect="1"/>
          </p:cNvPicPr>
          <p:nvPr/>
        </p:nvPicPr>
        <p:blipFill>
          <a:blip r:embed="rId4"/>
          <a:stretch>
            <a:fillRect/>
          </a:stretch>
        </p:blipFill>
        <p:spPr>
          <a:xfrm>
            <a:off x="3933629" y="1393511"/>
            <a:ext cx="2800741" cy="4569378"/>
          </a:xfrm>
          <a:prstGeom prst="rect">
            <a:avLst/>
          </a:prstGeom>
        </p:spPr>
      </p:pic>
      <p:pic>
        <p:nvPicPr>
          <p:cNvPr id="14" name="Content Placeholder 10">
            <a:extLst>
              <a:ext uri="{FF2B5EF4-FFF2-40B4-BE49-F238E27FC236}">
                <a16:creationId xmlns:a16="http://schemas.microsoft.com/office/drawing/2014/main" id="{2E87652B-B807-44B7-8CE6-9763CDEAD0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295566"/>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D92A7C7C-AA9E-4129-BC55-8C6CAE9B6320}"/>
              </a:ext>
            </a:extLst>
          </p:cNvPr>
          <p:cNvSpPr>
            <a:spLocks noGrp="1"/>
          </p:cNvSpPr>
          <p:nvPr>
            <p:ph type="title" idx="4294967295"/>
          </p:nvPr>
        </p:nvSpPr>
        <p:spPr>
          <a:xfrm>
            <a:off x="838200" y="61913"/>
            <a:ext cx="7339013" cy="928687"/>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SET</a:t>
            </a:r>
            <a:r>
              <a:rPr lang="en-US" alt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u="sng"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HEADER</a:t>
            </a:r>
            <a:r>
              <a:rPr lang="en-US" alt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DEFAULTS</a:t>
            </a:r>
            <a:r>
              <a:rPr lang="en-US" alt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819" name="TextBox 4">
            <a:extLst>
              <a:ext uri="{FF2B5EF4-FFF2-40B4-BE49-F238E27FC236}">
                <a16:creationId xmlns:a16="http://schemas.microsoft.com/office/drawing/2014/main" id="{09C78E00-5812-4514-AC45-130C46B33954}"/>
              </a:ext>
            </a:extLst>
          </p:cNvPr>
          <p:cNvSpPr txBox="1">
            <a:spLocks noChangeArrowheads="1"/>
          </p:cNvSpPr>
          <p:nvPr/>
        </p:nvSpPr>
        <p:spPr bwMode="auto">
          <a:xfrm>
            <a:off x="139700" y="2239963"/>
            <a:ext cx="25273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State</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Division</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Club Name</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Ski Area Name</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Timing Equipment </a:t>
            </a:r>
            <a:r>
              <a:rPr lang="en-US" altLang="en-US" u="sng" dirty="0">
                <a:solidFill>
                  <a:srgbClr val="002060"/>
                </a:solidFill>
                <a:latin typeface="Arial" panose="020B0604020202020204" pitchFamily="34" charset="0"/>
                <a:cs typeface="Arial" panose="020B0604020202020204" pitchFamily="34" charset="0"/>
              </a:rPr>
              <a:t>or</a:t>
            </a:r>
          </a:p>
          <a:p>
            <a:pPr eaLnBrk="1" hangingPunct="1">
              <a:buFont typeface="Arial" panose="020B0604020202020204" pitchFamily="34" charset="0"/>
              <a:buChar char="•"/>
            </a:pPr>
            <a:r>
              <a:rPr lang="en-US" altLang="en-US" dirty="0">
                <a:solidFill>
                  <a:srgbClr val="002060"/>
                </a:solidFill>
                <a:latin typeface="Arial" panose="020B0604020202020204" pitchFamily="34" charset="0"/>
                <a:cs typeface="Arial" panose="020B0604020202020204" pitchFamily="34" charset="0"/>
              </a:rPr>
              <a:t>Timing Company Name</a:t>
            </a:r>
          </a:p>
        </p:txBody>
      </p:sp>
      <p:sp>
        <p:nvSpPr>
          <p:cNvPr id="34820" name="TextBox 5">
            <a:extLst>
              <a:ext uri="{FF2B5EF4-FFF2-40B4-BE49-F238E27FC236}">
                <a16:creationId xmlns:a16="http://schemas.microsoft.com/office/drawing/2014/main" id="{C30E283C-A725-4254-89F8-BC7FE1D4E9C7}"/>
              </a:ext>
            </a:extLst>
          </p:cNvPr>
          <p:cNvSpPr txBox="1">
            <a:spLocks noChangeArrowheads="1"/>
          </p:cNvSpPr>
          <p:nvPr/>
        </p:nvSpPr>
        <p:spPr bwMode="auto">
          <a:xfrm>
            <a:off x="7535863" y="1995488"/>
            <a:ext cx="15811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3399"/>
                </a:solidFill>
                <a:latin typeface="Arial" panose="020B0604020202020204" pitchFamily="34" charset="0"/>
                <a:cs typeface="Arial" panose="020B0604020202020204" pitchFamily="34" charset="0"/>
              </a:rPr>
              <a:t>Only used to change nation where event is staged</a:t>
            </a:r>
          </a:p>
        </p:txBody>
      </p:sp>
      <p:sp>
        <p:nvSpPr>
          <p:cNvPr id="34821" name="TextBox 8">
            <a:extLst>
              <a:ext uri="{FF2B5EF4-FFF2-40B4-BE49-F238E27FC236}">
                <a16:creationId xmlns:a16="http://schemas.microsoft.com/office/drawing/2014/main" id="{E63C0E29-C713-49F5-824A-AA5ACF9F66E1}"/>
              </a:ext>
            </a:extLst>
          </p:cNvPr>
          <p:cNvSpPr txBox="1">
            <a:spLocks noChangeArrowheads="1"/>
          </p:cNvSpPr>
          <p:nvPr/>
        </p:nvSpPr>
        <p:spPr bwMode="auto">
          <a:xfrm>
            <a:off x="139700" y="5313363"/>
            <a:ext cx="1536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Select “OK” to continue</a:t>
            </a:r>
          </a:p>
        </p:txBody>
      </p:sp>
      <p:pic>
        <p:nvPicPr>
          <p:cNvPr id="34822" name="Picture 2" descr="Screen Clipping">
            <a:extLst>
              <a:ext uri="{FF2B5EF4-FFF2-40B4-BE49-F238E27FC236}">
                <a16:creationId xmlns:a16="http://schemas.microsoft.com/office/drawing/2014/main" id="{5EB57AEB-D7A5-46FC-B2A1-1C3963163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8563" y="1295400"/>
            <a:ext cx="5067300" cy="440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6CE234CC-4172-45C5-BFAF-23880AF66061}"/>
              </a:ext>
            </a:extLst>
          </p:cNvPr>
          <p:cNvCxnSpPr/>
          <p:nvPr/>
        </p:nvCxnSpPr>
        <p:spPr>
          <a:xfrm>
            <a:off x="6096000" y="2286000"/>
            <a:ext cx="1439863"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0C4DAD8-4179-4798-9D91-DF2A1B81AE39}"/>
              </a:ext>
            </a:extLst>
          </p:cNvPr>
          <p:cNvCxnSpPr/>
          <p:nvPr/>
        </p:nvCxnSpPr>
        <p:spPr>
          <a:xfrm>
            <a:off x="1600200" y="5486400"/>
            <a:ext cx="2178050" cy="11113"/>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9" name="Content Placeholder 10">
            <a:extLst>
              <a:ext uri="{FF2B5EF4-FFF2-40B4-BE49-F238E27FC236}">
                <a16:creationId xmlns:a16="http://schemas.microsoft.com/office/drawing/2014/main" id="{C480ED22-192A-49ED-9F26-76828AE43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41DBB98B-F865-481C-A2A0-41AA4023B3DE}"/>
              </a:ext>
            </a:extLst>
          </p:cNvPr>
          <p:cNvSpPr>
            <a:spLocks noGrp="1"/>
          </p:cNvSpPr>
          <p:nvPr>
            <p:ph type="title" idx="4294967295"/>
          </p:nvPr>
        </p:nvSpPr>
        <p:spPr>
          <a:xfrm>
            <a:off x="304800" y="152400"/>
            <a:ext cx="8229600" cy="715963"/>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DEFAULTS:</a:t>
            </a:r>
            <a:r>
              <a:rPr lang="en-US" altLang="en-US" sz="32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altLang="en-US" sz="3200" b="1" u="sng"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FACTORS/LISTS</a:t>
            </a:r>
            <a:r>
              <a:rPr lang="en-US" altLang="en-US" sz="32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pic>
        <p:nvPicPr>
          <p:cNvPr id="35843" name="Content Placeholder 2">
            <a:extLst>
              <a:ext uri="{FF2B5EF4-FFF2-40B4-BE49-F238E27FC236}">
                <a16:creationId xmlns:a16="http://schemas.microsoft.com/office/drawing/2014/main" id="{56B9E142-8C1A-4670-9C9C-AD1ADED32CE3}"/>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p:blipFill>
        <p:spPr>
          <a:xfrm>
            <a:off x="1752600" y="1005001"/>
            <a:ext cx="5076825" cy="4415621"/>
          </a:xfrm>
        </p:spPr>
      </p:pic>
      <p:sp>
        <p:nvSpPr>
          <p:cNvPr id="35844" name="TextBox 6">
            <a:extLst>
              <a:ext uri="{FF2B5EF4-FFF2-40B4-BE49-F238E27FC236}">
                <a16:creationId xmlns:a16="http://schemas.microsoft.com/office/drawing/2014/main" id="{D333BE8F-2BC5-4858-AAC9-21BC8F256D65}"/>
              </a:ext>
            </a:extLst>
          </p:cNvPr>
          <p:cNvSpPr txBox="1">
            <a:spLocks noChangeArrowheads="1"/>
          </p:cNvSpPr>
          <p:nvPr/>
        </p:nvSpPr>
        <p:spPr bwMode="auto">
          <a:xfrm>
            <a:off x="495300" y="5589588"/>
            <a:ext cx="82677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3399"/>
                </a:solidFill>
                <a:latin typeface="Arial" panose="020B0604020202020204" pitchFamily="34" charset="0"/>
                <a:cs typeface="Arial" panose="020B0604020202020204" pitchFamily="34" charset="0"/>
              </a:rPr>
              <a:t>Verify your defaults, e.g. Factors/Max Seed Points at the beginning of every season. Points Lists will change approximately every two (2) weeks. Category Adders not applicable at this time.</a:t>
            </a:r>
          </a:p>
        </p:txBody>
      </p:sp>
      <p:pic>
        <p:nvPicPr>
          <p:cNvPr id="5" name="Content Placeholder 10">
            <a:extLst>
              <a:ext uri="{FF2B5EF4-FFF2-40B4-BE49-F238E27FC236}">
                <a16:creationId xmlns:a16="http://schemas.microsoft.com/office/drawing/2014/main" id="{8C64A610-29B8-4775-B91B-51E1EC7EA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0EA9D321-18EE-4A4C-B9C5-ECAF8B3E78DE}"/>
              </a:ext>
            </a:extLst>
          </p:cNvPr>
          <p:cNvSpPr>
            <a:spLocks noGrp="1"/>
          </p:cNvSpPr>
          <p:nvPr>
            <p:ph type="title" idx="4294967295"/>
          </p:nvPr>
        </p:nvSpPr>
        <p:spPr>
          <a:xfrm>
            <a:off x="685800" y="152400"/>
            <a:ext cx="7339013" cy="990600"/>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POINTS LISTS - Defaults</a:t>
            </a:r>
          </a:p>
        </p:txBody>
      </p:sp>
      <p:sp>
        <p:nvSpPr>
          <p:cNvPr id="36868" name="TextBox 5">
            <a:extLst>
              <a:ext uri="{FF2B5EF4-FFF2-40B4-BE49-F238E27FC236}">
                <a16:creationId xmlns:a16="http://schemas.microsoft.com/office/drawing/2014/main" id="{BE399119-8A72-41A6-BC71-F1973232F76F}"/>
              </a:ext>
            </a:extLst>
          </p:cNvPr>
          <p:cNvSpPr txBox="1">
            <a:spLocks noChangeArrowheads="1"/>
          </p:cNvSpPr>
          <p:nvPr/>
        </p:nvSpPr>
        <p:spPr bwMode="auto">
          <a:xfrm>
            <a:off x="6030913" y="3933825"/>
            <a:ext cx="29479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Using the “default” page to load Points Lists. </a:t>
            </a:r>
          </a:p>
          <a:p>
            <a:pPr eaLnBrk="1" hangingPunct="1"/>
            <a:r>
              <a:rPr lang="en-US" altLang="en-US" dirty="0">
                <a:latin typeface="Arial" panose="020B0604020202020204" pitchFamily="34" charset="0"/>
                <a:cs typeface="Arial" panose="020B0604020202020204" pitchFamily="34" charset="0"/>
              </a:rPr>
              <a:t>(Must be online to use this option!)</a:t>
            </a:r>
          </a:p>
        </p:txBody>
      </p:sp>
      <p:pic>
        <p:nvPicPr>
          <p:cNvPr id="3" name="Picture 2">
            <a:extLst>
              <a:ext uri="{FF2B5EF4-FFF2-40B4-BE49-F238E27FC236}">
                <a16:creationId xmlns:a16="http://schemas.microsoft.com/office/drawing/2014/main" id="{B4C84A08-D7FD-418B-9002-052091D9DB8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1570" y="1524000"/>
            <a:ext cx="5081839" cy="4419983"/>
          </a:xfrm>
          <a:prstGeom prst="rect">
            <a:avLst/>
          </a:prstGeom>
        </p:spPr>
      </p:pic>
      <p:sp>
        <p:nvSpPr>
          <p:cNvPr id="8" name="Left-Right Arrow 7">
            <a:extLst>
              <a:ext uri="{FF2B5EF4-FFF2-40B4-BE49-F238E27FC236}">
                <a16:creationId xmlns:a16="http://schemas.microsoft.com/office/drawing/2014/main" id="{D8481124-0499-41F8-9935-05A2D0D54C96}"/>
              </a:ext>
            </a:extLst>
          </p:cNvPr>
          <p:cNvSpPr/>
          <p:nvPr/>
        </p:nvSpPr>
        <p:spPr>
          <a:xfrm>
            <a:off x="4354513" y="4533900"/>
            <a:ext cx="1676400"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Content Placeholder 10">
            <a:extLst>
              <a:ext uri="{FF2B5EF4-FFF2-40B4-BE49-F238E27FC236}">
                <a16:creationId xmlns:a16="http://schemas.microsoft.com/office/drawing/2014/main" id="{96337F5A-BAC0-46B8-9234-C536DDD36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29320D92-72AC-43C4-A2D6-6D3CC37F4ECA}"/>
              </a:ext>
            </a:extLst>
          </p:cNvPr>
          <p:cNvSpPr>
            <a:spLocks noGrp="1"/>
          </p:cNvSpPr>
          <p:nvPr>
            <p:ph type="title" idx="4294967295"/>
          </p:nvPr>
        </p:nvSpPr>
        <p:spPr>
          <a:xfrm>
            <a:off x="381000" y="274638"/>
            <a:ext cx="8763000" cy="792162"/>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OPTIONS: </a:t>
            </a:r>
            <a:r>
              <a:rPr lang="en-US" altLang="en-US" sz="3000" b="1"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LOADING POINTS LISTS</a:t>
            </a:r>
          </a:p>
        </p:txBody>
      </p:sp>
      <p:sp>
        <p:nvSpPr>
          <p:cNvPr id="37891" name="TextBox 8">
            <a:extLst>
              <a:ext uri="{FF2B5EF4-FFF2-40B4-BE49-F238E27FC236}">
                <a16:creationId xmlns:a16="http://schemas.microsoft.com/office/drawing/2014/main" id="{9A46FF79-F3B5-4DC3-9182-53F51C3C54C8}"/>
              </a:ext>
            </a:extLst>
          </p:cNvPr>
          <p:cNvSpPr txBox="1">
            <a:spLocks noChangeArrowheads="1"/>
          </p:cNvSpPr>
          <p:nvPr/>
        </p:nvSpPr>
        <p:spPr bwMode="auto">
          <a:xfrm>
            <a:off x="127000" y="1441450"/>
            <a:ext cx="1893888"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ts val="6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U.S. Ski &amp; Snowboard website</a:t>
            </a:r>
          </a:p>
          <a:p>
            <a:pPr eaLnBrk="1" hangingPunct="1">
              <a:spcBef>
                <a:spcPts val="6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Split Second backup location</a:t>
            </a:r>
          </a:p>
          <a:p>
            <a:pPr eaLnBrk="1" hangingPunct="1">
              <a:spcBef>
                <a:spcPts val="6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ACA = Canadian Points for Canadian events</a:t>
            </a:r>
          </a:p>
          <a:p>
            <a:pPr eaLnBrk="1" hangingPunct="1">
              <a:spcBef>
                <a:spcPts val="6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Load lists saved to hard drive</a:t>
            </a:r>
          </a:p>
        </p:txBody>
      </p:sp>
      <p:sp>
        <p:nvSpPr>
          <p:cNvPr id="37892" name="TextBox 9">
            <a:extLst>
              <a:ext uri="{FF2B5EF4-FFF2-40B4-BE49-F238E27FC236}">
                <a16:creationId xmlns:a16="http://schemas.microsoft.com/office/drawing/2014/main" id="{352A345C-10AF-47B6-A703-DF8A2A94E181}"/>
              </a:ext>
            </a:extLst>
          </p:cNvPr>
          <p:cNvSpPr txBox="1">
            <a:spLocks noChangeArrowheads="1"/>
          </p:cNvSpPr>
          <p:nvPr/>
        </p:nvSpPr>
        <p:spPr bwMode="auto">
          <a:xfrm>
            <a:off x="7224713" y="2590800"/>
            <a:ext cx="18780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Make selection and click “OK”</a:t>
            </a:r>
          </a:p>
        </p:txBody>
      </p:sp>
      <p:pic>
        <p:nvPicPr>
          <p:cNvPr id="3" name="Picture 2">
            <a:extLst>
              <a:ext uri="{FF2B5EF4-FFF2-40B4-BE49-F238E27FC236}">
                <a16:creationId xmlns:a16="http://schemas.microsoft.com/office/drawing/2014/main" id="{80DF760A-B16A-4EB1-AAF7-C1BD286C3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966" y="1718035"/>
            <a:ext cx="4564483" cy="3701657"/>
          </a:xfrm>
          <a:prstGeom prst="rect">
            <a:avLst/>
          </a:prstGeom>
        </p:spPr>
      </p:pic>
      <p:cxnSp>
        <p:nvCxnSpPr>
          <p:cNvPr id="12" name="Straight Arrow Connector 11">
            <a:extLst>
              <a:ext uri="{FF2B5EF4-FFF2-40B4-BE49-F238E27FC236}">
                <a16:creationId xmlns:a16="http://schemas.microsoft.com/office/drawing/2014/main" id="{8DCAE26A-4D78-4FFF-8BF7-F1C40BDEA9FE}"/>
              </a:ext>
            </a:extLst>
          </p:cNvPr>
          <p:cNvCxnSpPr>
            <a:cxnSpLocks/>
          </p:cNvCxnSpPr>
          <p:nvPr/>
        </p:nvCxnSpPr>
        <p:spPr>
          <a:xfrm flipV="1">
            <a:off x="3877854" y="2816806"/>
            <a:ext cx="3365355" cy="1106489"/>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7" name="Content Placeholder 10">
            <a:extLst>
              <a:ext uri="{FF2B5EF4-FFF2-40B4-BE49-F238E27FC236}">
                <a16:creationId xmlns:a16="http://schemas.microsoft.com/office/drawing/2014/main" id="{82AA088B-DE3D-40D9-93E1-2E4DE97C55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269746D9-A620-4613-BC01-5A5ED72BD9C5}"/>
              </a:ext>
            </a:extLst>
          </p:cNvPr>
          <p:cNvSpPr>
            <a:spLocks noGrp="1"/>
          </p:cNvSpPr>
          <p:nvPr>
            <p:ph type="title" idx="4294967295"/>
          </p:nvPr>
        </p:nvSpPr>
        <p:spPr>
          <a:xfrm>
            <a:off x="457200" y="228600"/>
            <a:ext cx="7339013" cy="889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ONLINE OPTION</a:t>
            </a:r>
          </a:p>
        </p:txBody>
      </p:sp>
      <p:sp>
        <p:nvSpPr>
          <p:cNvPr id="38915" name="TextBox 5">
            <a:extLst>
              <a:ext uri="{FF2B5EF4-FFF2-40B4-BE49-F238E27FC236}">
                <a16:creationId xmlns:a16="http://schemas.microsoft.com/office/drawing/2014/main" id="{7569E8ED-11E2-4185-B00A-5B25DB4BC2D5}"/>
              </a:ext>
            </a:extLst>
          </p:cNvPr>
          <p:cNvSpPr txBox="1">
            <a:spLocks noChangeArrowheads="1"/>
          </p:cNvSpPr>
          <p:nvPr/>
        </p:nvSpPr>
        <p:spPr bwMode="auto">
          <a:xfrm>
            <a:off x="304800" y="5672138"/>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2000" b="1" dirty="0">
                <a:solidFill>
                  <a:srgbClr val="002060"/>
                </a:solidFill>
                <a:latin typeface="Arial" panose="020B0604020202020204" pitchFamily="34" charset="0"/>
                <a:cs typeface="Arial" panose="020B0604020202020204" pitchFamily="34" charset="0"/>
              </a:rPr>
              <a:t>Software connects to U.S. Ski &amp; Snowboard FTP site for retrieval and download.</a:t>
            </a:r>
          </a:p>
        </p:txBody>
      </p:sp>
      <p:pic>
        <p:nvPicPr>
          <p:cNvPr id="5" name="Content Placeholder 10">
            <a:extLst>
              <a:ext uri="{FF2B5EF4-FFF2-40B4-BE49-F238E27FC236}">
                <a16:creationId xmlns:a16="http://schemas.microsoft.com/office/drawing/2014/main" id="{408DE015-4CB7-4499-8841-06D25B953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4C41D0E-67ED-18B3-E380-A3A25C02A50A}"/>
              </a:ext>
            </a:extLst>
          </p:cNvPr>
          <p:cNvPicPr>
            <a:picLocks noChangeAspect="1"/>
          </p:cNvPicPr>
          <p:nvPr/>
        </p:nvPicPr>
        <p:blipFill>
          <a:blip r:embed="rId4"/>
          <a:stretch>
            <a:fillRect/>
          </a:stretch>
        </p:blipFill>
        <p:spPr>
          <a:xfrm>
            <a:off x="457200" y="1371600"/>
            <a:ext cx="6284708" cy="3726270"/>
          </a:xfrm>
          <a:prstGeom prst="rect">
            <a:avLst/>
          </a:prstGeom>
        </p:spPr>
      </p:pic>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BA76372F-4EF0-4B0E-9E30-8A4F05C732AC}"/>
              </a:ext>
            </a:extLst>
          </p:cNvPr>
          <p:cNvSpPr>
            <a:spLocks noGrp="1"/>
          </p:cNvSpPr>
          <p:nvPr>
            <p:ph type="title" idx="4294967295"/>
          </p:nvPr>
        </p:nvSpPr>
        <p:spPr>
          <a:xfrm>
            <a:off x="152400" y="79375"/>
            <a:ext cx="8991600" cy="1139825"/>
          </a:xfrm>
        </p:spPr>
        <p:txBody>
          <a:bodyPr>
            <a:norm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MAKE YOUR SELECTION(S) </a:t>
            </a:r>
            <a:b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(Multiple lists may be selected; </a:t>
            </a:r>
            <a:r>
              <a:rPr lang="en-US" altLang="en-US" sz="2000" b="1" dirty="0">
                <a:solidFill>
                  <a:srgbClr val="0070C0"/>
                </a:solidFill>
                <a:latin typeface="Arial" panose="020B0604020202020204" pitchFamily="34" charset="0"/>
                <a:cs typeface="Arial" panose="020B0604020202020204" pitchFamily="34" charset="0"/>
              </a:rPr>
              <a:t>“</a:t>
            </a:r>
            <a:r>
              <a:rPr lang="en-US" altLang="en-US" sz="2000" b="1" u="sng" dirty="0">
                <a:solidFill>
                  <a:srgbClr val="0070C0"/>
                </a:solidFill>
                <a:latin typeface="Arial" panose="020B0604020202020204" pitchFamily="34" charset="0"/>
                <a:cs typeface="Arial" panose="020B0604020202020204" pitchFamily="34" charset="0"/>
              </a:rPr>
              <a:t>HAVE IT</a:t>
            </a:r>
            <a:r>
              <a:rPr lang="en-US" altLang="en-US" sz="2000" b="1" dirty="0">
                <a:solidFill>
                  <a:srgbClr val="0070C0"/>
                </a:solidFill>
                <a:latin typeface="Arial" panose="020B0604020202020204" pitchFamily="34" charset="0"/>
                <a:cs typeface="Arial" panose="020B0604020202020204" pitchFamily="34" charset="0"/>
              </a:rPr>
              <a:t>” lists are already loaded!</a:t>
            </a:r>
            <a:r>
              <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br>
              <a:rPr lang="en-US" altLang="en-US" sz="2000" b="1" dirty="0">
                <a:solidFill>
                  <a:srgbClr val="0070C0"/>
                </a:solidFill>
                <a:latin typeface="Arial" panose="020B0604020202020204" pitchFamily="34" charset="0"/>
                <a:cs typeface="Arial" panose="020B0604020202020204" pitchFamily="34" charset="0"/>
              </a:rPr>
            </a:br>
            <a:endPar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9939" name="TextBox 4">
            <a:extLst>
              <a:ext uri="{FF2B5EF4-FFF2-40B4-BE49-F238E27FC236}">
                <a16:creationId xmlns:a16="http://schemas.microsoft.com/office/drawing/2014/main" id="{9841D380-03A8-4260-AAA7-5D3E0E48BE8D}"/>
              </a:ext>
            </a:extLst>
          </p:cNvPr>
          <p:cNvSpPr txBox="1">
            <a:spLocks noChangeArrowheads="1"/>
          </p:cNvSpPr>
          <p:nvPr/>
        </p:nvSpPr>
        <p:spPr bwMode="auto">
          <a:xfrm>
            <a:off x="528635" y="5301851"/>
            <a:ext cx="8086725"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Make your selections (multiple selections possible). by clicking the box next to the appropriate list and selecting “OK” to continue. </a:t>
            </a:r>
          </a:p>
          <a:p>
            <a:pPr eaLnBrk="1" hangingPunct="1">
              <a:spcBef>
                <a:spcPts val="600"/>
              </a:spcBef>
            </a:pPr>
            <a:r>
              <a:rPr lang="en-US" altLang="en-US" dirty="0">
                <a:latin typeface="Arial" panose="020B0604020202020204" pitchFamily="34" charset="0"/>
                <a:cs typeface="Arial" panose="020B0604020202020204" pitchFamily="34" charset="0"/>
              </a:rPr>
              <a:t>Points List(s) will be downloaded to a “Points List” folder within Split Second, will be unzipped, and will be ready for you to select and use.</a:t>
            </a:r>
          </a:p>
        </p:txBody>
      </p:sp>
      <p:pic>
        <p:nvPicPr>
          <p:cNvPr id="7" name="Content Placeholder 10">
            <a:extLst>
              <a:ext uri="{FF2B5EF4-FFF2-40B4-BE49-F238E27FC236}">
                <a16:creationId xmlns:a16="http://schemas.microsoft.com/office/drawing/2014/main" id="{995C36BE-74FF-4FB3-871E-CFA47250B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2FDA9C7-D8F2-BD88-E965-2AB0EC2B9A6E}"/>
              </a:ext>
            </a:extLst>
          </p:cNvPr>
          <p:cNvPicPr>
            <a:picLocks noChangeAspect="1"/>
          </p:cNvPicPr>
          <p:nvPr/>
        </p:nvPicPr>
        <p:blipFill>
          <a:blip r:embed="rId3"/>
          <a:stretch>
            <a:fillRect/>
          </a:stretch>
        </p:blipFill>
        <p:spPr>
          <a:xfrm>
            <a:off x="1325447" y="1002365"/>
            <a:ext cx="6645506" cy="4369384"/>
          </a:xfrm>
          <a:prstGeom prst="rect">
            <a:avLst/>
          </a:prstGeom>
        </p:spPr>
      </p:pic>
      <p:sp>
        <p:nvSpPr>
          <p:cNvPr id="4" name="Right Arrow 3">
            <a:extLst>
              <a:ext uri="{FF2B5EF4-FFF2-40B4-BE49-F238E27FC236}">
                <a16:creationId xmlns:a16="http://schemas.microsoft.com/office/drawing/2014/main" id="{5ACE402E-F5DA-419F-A53F-1E3374E203C1}"/>
              </a:ext>
            </a:extLst>
          </p:cNvPr>
          <p:cNvSpPr/>
          <p:nvPr/>
        </p:nvSpPr>
        <p:spPr>
          <a:xfrm>
            <a:off x="681040" y="2781277"/>
            <a:ext cx="2173001" cy="266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Right Arrow 4">
            <a:extLst>
              <a:ext uri="{FF2B5EF4-FFF2-40B4-BE49-F238E27FC236}">
                <a16:creationId xmlns:a16="http://schemas.microsoft.com/office/drawing/2014/main" id="{2F358B10-E24C-4927-9144-8DA1915D15C7}"/>
              </a:ext>
            </a:extLst>
          </p:cNvPr>
          <p:cNvSpPr/>
          <p:nvPr/>
        </p:nvSpPr>
        <p:spPr>
          <a:xfrm flipV="1">
            <a:off x="681040" y="3162610"/>
            <a:ext cx="2173001" cy="2663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D8061-BB76-4F7D-A64E-C8C13188D7C8}"/>
              </a:ext>
            </a:extLst>
          </p:cNvPr>
          <p:cNvSpPr>
            <a:spLocks noGrp="1"/>
          </p:cNvSpPr>
          <p:nvPr>
            <p:ph type="title" idx="4294967295"/>
          </p:nvPr>
        </p:nvSpPr>
        <p:spPr>
          <a:xfrm>
            <a:off x="342900" y="130175"/>
            <a:ext cx="8686800" cy="868363"/>
          </a:xfrm>
        </p:spPr>
        <p:txBody>
          <a:bodyPr/>
          <a:lstStyle/>
          <a:p>
            <a:pPr eaLnBrk="1" fontAlgn="auto" hangingPunct="1">
              <a:spcAft>
                <a:spcPts val="0"/>
              </a:spcAft>
              <a:defRPr/>
            </a:pPr>
            <a:r>
              <a:rPr 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YOU ARE INFORMED OF PROGRESS</a:t>
            </a:r>
          </a:p>
        </p:txBody>
      </p:sp>
      <p:sp>
        <p:nvSpPr>
          <p:cNvPr id="40963" name="TextBox 4">
            <a:extLst>
              <a:ext uri="{FF2B5EF4-FFF2-40B4-BE49-F238E27FC236}">
                <a16:creationId xmlns:a16="http://schemas.microsoft.com/office/drawing/2014/main" id="{C036C899-E0DB-4F71-B3BB-57BB38ED8A55}"/>
              </a:ext>
            </a:extLst>
          </p:cNvPr>
          <p:cNvSpPr txBox="1">
            <a:spLocks noChangeArrowheads="1"/>
          </p:cNvSpPr>
          <p:nvPr/>
        </p:nvSpPr>
        <p:spPr bwMode="auto">
          <a:xfrm>
            <a:off x="2057400" y="5830888"/>
            <a:ext cx="5257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“OK” &amp; continue.</a:t>
            </a:r>
          </a:p>
        </p:txBody>
      </p:sp>
      <p:pic>
        <p:nvPicPr>
          <p:cNvPr id="6" name="Content Placeholder 10">
            <a:extLst>
              <a:ext uri="{FF2B5EF4-FFF2-40B4-BE49-F238E27FC236}">
                <a16:creationId xmlns:a16="http://schemas.microsoft.com/office/drawing/2014/main" id="{1AF26AB7-54B6-4E2E-8137-D69A7A94E7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Arrow Connector 3">
            <a:extLst>
              <a:ext uri="{FF2B5EF4-FFF2-40B4-BE49-F238E27FC236}">
                <a16:creationId xmlns:a16="http://schemas.microsoft.com/office/drawing/2014/main" id="{B2FD7D31-6FC0-4A6D-824D-7FD8B0EED272}"/>
              </a:ext>
            </a:extLst>
          </p:cNvPr>
          <p:cNvCxnSpPr>
            <a:cxnSpLocks/>
          </p:cNvCxnSpPr>
          <p:nvPr/>
        </p:nvCxnSpPr>
        <p:spPr>
          <a:xfrm>
            <a:off x="3586333" y="3550442"/>
            <a:ext cx="0" cy="2280446"/>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A9D0EBD4-8714-A5F1-43A4-57844D217F4C}"/>
              </a:ext>
            </a:extLst>
          </p:cNvPr>
          <p:cNvPicPr>
            <a:picLocks noChangeAspect="1"/>
          </p:cNvPicPr>
          <p:nvPr/>
        </p:nvPicPr>
        <p:blipFill>
          <a:blip r:embed="rId3"/>
          <a:stretch>
            <a:fillRect/>
          </a:stretch>
        </p:blipFill>
        <p:spPr>
          <a:xfrm>
            <a:off x="1056433" y="1143000"/>
            <a:ext cx="6030167" cy="5057775"/>
          </a:xfrm>
          <a:prstGeom prst="rect">
            <a:avLst/>
          </a:prstGeom>
        </p:spPr>
      </p:pic>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05C7DE2E-0C0C-4DE2-AA51-9B1990863FD1}"/>
              </a:ext>
            </a:extLst>
          </p:cNvPr>
          <p:cNvSpPr>
            <a:spLocks noGrp="1"/>
          </p:cNvSpPr>
          <p:nvPr>
            <p:ph type="title" idx="4294967295"/>
          </p:nvPr>
        </p:nvSpPr>
        <p:spPr>
          <a:xfrm>
            <a:off x="457200" y="76200"/>
            <a:ext cx="8229600" cy="868363"/>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LOAD LISTS FROM HARD DRIVE</a:t>
            </a:r>
          </a:p>
        </p:txBody>
      </p:sp>
      <p:sp>
        <p:nvSpPr>
          <p:cNvPr id="43011" name="TextBox 5">
            <a:extLst>
              <a:ext uri="{FF2B5EF4-FFF2-40B4-BE49-F238E27FC236}">
                <a16:creationId xmlns:a16="http://schemas.microsoft.com/office/drawing/2014/main" id="{7106C418-7875-4B59-A296-0D012EC6094D}"/>
              </a:ext>
            </a:extLst>
          </p:cNvPr>
          <p:cNvSpPr txBox="1">
            <a:spLocks noChangeArrowheads="1"/>
          </p:cNvSpPr>
          <p:nvPr/>
        </p:nvSpPr>
        <p:spPr bwMode="auto">
          <a:xfrm>
            <a:off x="838200" y="5867400"/>
            <a:ext cx="6915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Lists available on U.S. Ski &amp; Snowboard website; </a:t>
            </a:r>
            <a:r>
              <a:rPr lang="en-US" altLang="en-US" sz="1600" b="1" dirty="0">
                <a:solidFill>
                  <a:srgbClr val="0070C0"/>
                </a:solidFill>
                <a:latin typeface="Arial" panose="020B0604020202020204" pitchFamily="34" charset="0"/>
                <a:cs typeface="Arial" panose="020B0604020202020204" pitchFamily="34" charset="0"/>
              </a:rPr>
              <a:t> </a:t>
            </a:r>
            <a:r>
              <a:rPr lang="en-US" altLang="en-US" b="1" dirty="0">
                <a:solidFill>
                  <a:srgbClr val="0070C0"/>
                </a:solidFill>
                <a:latin typeface="Arial" panose="020B0604020202020204" pitchFamily="34" charset="0"/>
                <a:cs typeface="Arial" panose="020B0604020202020204" pitchFamily="34" charset="0"/>
              </a:rPr>
              <a:t>downloaded to hard drive and then loaded into software.</a:t>
            </a:r>
          </a:p>
        </p:txBody>
      </p:sp>
      <p:pic>
        <p:nvPicPr>
          <p:cNvPr id="3" name="Picture 2">
            <a:extLst>
              <a:ext uri="{FF2B5EF4-FFF2-40B4-BE49-F238E27FC236}">
                <a16:creationId xmlns:a16="http://schemas.microsoft.com/office/drawing/2014/main" id="{7102202E-68B5-48DF-B4B3-28F2F11F1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066800"/>
            <a:ext cx="5060118" cy="4435224"/>
          </a:xfrm>
          <a:prstGeom prst="rect">
            <a:avLst/>
          </a:prstGeom>
        </p:spPr>
      </p:pic>
      <p:pic>
        <p:nvPicPr>
          <p:cNvPr id="5" name="Content Placeholder 10">
            <a:extLst>
              <a:ext uri="{FF2B5EF4-FFF2-40B4-BE49-F238E27FC236}">
                <a16:creationId xmlns:a16="http://schemas.microsoft.com/office/drawing/2014/main" id="{3B929002-7278-4246-AB47-5D2890547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32838346-98B7-4A12-97E0-E220D0755FC4}"/>
              </a:ext>
            </a:extLst>
          </p:cNvPr>
          <p:cNvSpPr>
            <a:spLocks noGrp="1"/>
          </p:cNvSpPr>
          <p:nvPr>
            <p:ph type="title" idx="4294967295"/>
          </p:nvPr>
        </p:nvSpPr>
        <p:spPr>
          <a:xfrm>
            <a:off x="1143000" y="117475"/>
            <a:ext cx="8229600" cy="760413"/>
          </a:xfrm>
        </p:spPr>
        <p:txBody>
          <a:bodyPr>
            <a:norm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RACE RESULT SOFTWARE</a:t>
            </a:r>
          </a:p>
        </p:txBody>
      </p:sp>
      <p:sp>
        <p:nvSpPr>
          <p:cNvPr id="10243" name="TextBox 1">
            <a:extLst>
              <a:ext uri="{FF2B5EF4-FFF2-40B4-BE49-F238E27FC236}">
                <a16:creationId xmlns:a16="http://schemas.microsoft.com/office/drawing/2014/main" id="{6485F88A-FDA6-4C96-A6F5-A93CEE3F7F8A}"/>
              </a:ext>
            </a:extLst>
          </p:cNvPr>
          <p:cNvSpPr txBox="1">
            <a:spLocks noChangeArrowheads="1"/>
          </p:cNvSpPr>
          <p:nvPr/>
        </p:nvSpPr>
        <p:spPr bwMode="auto">
          <a:xfrm>
            <a:off x="598219" y="4986199"/>
            <a:ext cx="7620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Renewals and timing keys can be purchased at </a:t>
            </a:r>
            <a:r>
              <a:rPr lang="en-US" altLang="en-US" b="1" dirty="0">
                <a:solidFill>
                  <a:srgbClr val="0000CC"/>
                </a:solidFill>
                <a:latin typeface="Arial" panose="020B0604020202020204" pitchFamily="34" charset="0"/>
                <a:cs typeface="Arial" panose="020B0604020202020204" pitchFamily="34" charset="0"/>
              </a:rPr>
              <a:t>splitsecond.com/order</a:t>
            </a:r>
          </a:p>
          <a:p>
            <a:pPr eaLnBrk="1" hangingPunct="1"/>
            <a:r>
              <a:rPr lang="en-US" altLang="en-US" b="1" dirty="0">
                <a:latin typeface="Arial" panose="020B0604020202020204" pitchFamily="34" charset="0"/>
                <a:cs typeface="Arial" panose="020B0604020202020204" pitchFamily="34" charset="0"/>
              </a:rPr>
              <a:t>Key is only required for timing functions.</a:t>
            </a:r>
            <a:r>
              <a:rPr lang="en-US" altLang="en-US" dirty="0">
                <a:latin typeface="Arial" panose="020B0604020202020204" pitchFamily="34" charset="0"/>
                <a:cs typeface="Arial" panose="020B0604020202020204" pitchFamily="34" charset="0"/>
              </a:rPr>
              <a:t> </a:t>
            </a:r>
          </a:p>
          <a:p>
            <a:pPr eaLnBrk="1" hangingPunct="1"/>
            <a:endParaRPr lang="en-US" altLang="en-US" b="1" dirty="0">
              <a:solidFill>
                <a:srgbClr val="003399"/>
              </a:solidFill>
              <a:latin typeface="Arial" panose="020B0604020202020204" pitchFamily="34" charset="0"/>
              <a:cs typeface="Arial" panose="020B0604020202020204" pitchFamily="34" charset="0"/>
            </a:endParaRPr>
          </a:p>
          <a:p>
            <a:pPr eaLnBrk="1" hangingPunct="1"/>
            <a:r>
              <a:rPr lang="en-US" altLang="en-US" b="1" dirty="0">
                <a:solidFill>
                  <a:srgbClr val="003399"/>
                </a:solidFill>
                <a:latin typeface="Arial" panose="020B0604020202020204" pitchFamily="34" charset="0"/>
                <a:cs typeface="Arial" panose="020B0604020202020204" pitchFamily="34" charset="0"/>
              </a:rPr>
              <a:t>Split Second offers a 24-hour Online License which temporarily enables timing functions of the software without the necessity of a key.</a:t>
            </a:r>
          </a:p>
        </p:txBody>
      </p:sp>
      <p:sp>
        <p:nvSpPr>
          <p:cNvPr id="10244" name="TextBox 4">
            <a:extLst>
              <a:ext uri="{FF2B5EF4-FFF2-40B4-BE49-F238E27FC236}">
                <a16:creationId xmlns:a16="http://schemas.microsoft.com/office/drawing/2014/main" id="{8F0E7EEB-872E-4E61-B32B-F3B122B0FD96}"/>
              </a:ext>
            </a:extLst>
          </p:cNvPr>
          <p:cNvSpPr txBox="1">
            <a:spLocks noChangeArrowheads="1"/>
          </p:cNvSpPr>
          <p:nvPr/>
        </p:nvSpPr>
        <p:spPr bwMode="auto">
          <a:xfrm>
            <a:off x="0" y="821810"/>
            <a:ext cx="922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3399"/>
                </a:solidFill>
                <a:latin typeface="Calibri" panose="020F0502020204030204" pitchFamily="34" charset="0"/>
                <a:cs typeface="Arial" panose="020B0604020202020204" pitchFamily="34" charset="0"/>
              </a:rPr>
              <a:t>usskiandsnowboard.org/sport-development/officials-development/timing-race-administration</a:t>
            </a:r>
            <a:endParaRPr lang="en-US" altLang="en-US" dirty="0">
              <a:solidFill>
                <a:srgbClr val="003399"/>
              </a:solidFill>
              <a:latin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2DE0FB4-6238-4268-9A16-2DC7398D3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00" y="1287194"/>
            <a:ext cx="7162800" cy="3581400"/>
          </a:xfrm>
          <a:prstGeom prst="rect">
            <a:avLst/>
          </a:prstGeom>
        </p:spPr>
      </p:pic>
      <p:pic>
        <p:nvPicPr>
          <p:cNvPr id="6" name="Content Placeholder 10">
            <a:extLst>
              <a:ext uri="{FF2B5EF4-FFF2-40B4-BE49-F238E27FC236}">
                <a16:creationId xmlns:a16="http://schemas.microsoft.com/office/drawing/2014/main" id="{3A7938BB-349E-4ECA-9D74-1DDDBDC5FF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05C7DE2E-0C0C-4DE2-AA51-9B1990863FD1}"/>
              </a:ext>
            </a:extLst>
          </p:cNvPr>
          <p:cNvSpPr>
            <a:spLocks noGrp="1"/>
          </p:cNvSpPr>
          <p:nvPr>
            <p:ph type="title" idx="4294967295"/>
          </p:nvPr>
        </p:nvSpPr>
        <p:spPr>
          <a:xfrm>
            <a:off x="457200" y="76200"/>
            <a:ext cx="8229600" cy="868363"/>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LOAD LISTS FROM HARD DRIVE</a:t>
            </a:r>
          </a:p>
        </p:txBody>
      </p:sp>
      <p:sp>
        <p:nvSpPr>
          <p:cNvPr id="2" name="TextBox 1">
            <a:extLst>
              <a:ext uri="{FF2B5EF4-FFF2-40B4-BE49-F238E27FC236}">
                <a16:creationId xmlns:a16="http://schemas.microsoft.com/office/drawing/2014/main" id="{892EB8F6-5C2E-40B5-911A-74871CB30C61}"/>
              </a:ext>
            </a:extLst>
          </p:cNvPr>
          <p:cNvSpPr txBox="1"/>
          <p:nvPr/>
        </p:nvSpPr>
        <p:spPr>
          <a:xfrm>
            <a:off x="381000" y="1042376"/>
            <a:ext cx="8610600" cy="2246769"/>
          </a:xfrm>
          <a:prstGeom prst="rect">
            <a:avLst/>
          </a:prstGeom>
          <a:noFill/>
          <a:ln>
            <a:solidFill>
              <a:schemeClr val="bg2"/>
            </a:solidFill>
          </a:ln>
        </p:spPr>
        <p:txBody>
          <a:bodyPr wrap="square" rtlCol="0" anchor="ctr" anchorCtr="1">
            <a:spAutoFit/>
          </a:bodyPr>
          <a:lstStyle/>
          <a:p>
            <a:r>
              <a:rPr lang="en-US" sz="2000" b="1" dirty="0">
                <a:latin typeface="Arial" panose="020B0604020202020204" pitchFamily="34" charset="0"/>
                <a:cs typeface="Arial" panose="020B0604020202020204" pitchFamily="34" charset="0"/>
              </a:rPr>
              <a:t>If you use this option, you will need to save the list(s) to a destination you can easily locate, e.g.:</a:t>
            </a:r>
          </a:p>
          <a:p>
            <a:pPr>
              <a:spcBef>
                <a:spcPts val="600"/>
              </a:spcBef>
            </a:pPr>
            <a:r>
              <a:rPr lang="en-US" sz="2000" b="1" dirty="0">
                <a:latin typeface="Arial" panose="020B0604020202020204" pitchFamily="34" charset="0"/>
                <a:cs typeface="Arial" panose="020B0604020202020204" pitchFamily="34" charset="0"/>
              </a:rPr>
              <a:t>1.) External Thumb Drive</a:t>
            </a:r>
          </a:p>
          <a:p>
            <a:pPr>
              <a:spcBef>
                <a:spcPts val="600"/>
              </a:spcBef>
            </a:pPr>
            <a:r>
              <a:rPr lang="en-US" sz="2000" b="1" dirty="0">
                <a:latin typeface="Arial" panose="020B0604020202020204" pitchFamily="34" charset="0"/>
                <a:cs typeface="Arial" panose="020B0604020202020204" pitchFamily="34" charset="0"/>
              </a:rPr>
              <a:t>2.) Desk Top</a:t>
            </a:r>
          </a:p>
          <a:p>
            <a:pPr>
              <a:spcBef>
                <a:spcPts val="600"/>
              </a:spcBef>
            </a:pPr>
            <a:r>
              <a:rPr lang="en-US" sz="2000" b="1" dirty="0">
                <a:latin typeface="Arial" panose="020B0604020202020204" pitchFamily="34" charset="0"/>
                <a:cs typeface="Arial" panose="020B0604020202020204" pitchFamily="34" charset="0"/>
              </a:rPr>
              <a:t>3.) Your PC’s “Download” Folder </a:t>
            </a:r>
          </a:p>
          <a:p>
            <a:pPr>
              <a:spcBef>
                <a:spcPts val="600"/>
              </a:spcBef>
            </a:pPr>
            <a:r>
              <a:rPr lang="en-US" sz="2000" b="1" dirty="0">
                <a:latin typeface="Arial" panose="020B0604020202020204" pitchFamily="34" charset="0"/>
                <a:cs typeface="Arial" panose="020B0604020202020204" pitchFamily="34" charset="0"/>
              </a:rPr>
              <a:t>4.) Directly into Split Second &gt; National FIS &gt; Points List, as follows:</a:t>
            </a:r>
          </a:p>
        </p:txBody>
      </p:sp>
      <p:pic>
        <p:nvPicPr>
          <p:cNvPr id="7" name="Picture 6">
            <a:extLst>
              <a:ext uri="{FF2B5EF4-FFF2-40B4-BE49-F238E27FC236}">
                <a16:creationId xmlns:a16="http://schemas.microsoft.com/office/drawing/2014/main" id="{C6A3CE8B-3D7C-4A6B-82C3-59B07157F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386958"/>
            <a:ext cx="5638800" cy="3245265"/>
          </a:xfrm>
          <a:prstGeom prst="rect">
            <a:avLst/>
          </a:prstGeom>
        </p:spPr>
      </p:pic>
      <p:pic>
        <p:nvPicPr>
          <p:cNvPr id="5" name="Content Placeholder 10">
            <a:extLst>
              <a:ext uri="{FF2B5EF4-FFF2-40B4-BE49-F238E27FC236}">
                <a16:creationId xmlns:a16="http://schemas.microsoft.com/office/drawing/2014/main" id="{8CA1A2B0-E87D-44AF-961A-EE3C18A7F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734895"/>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EEA826DB-5A12-449E-8DA4-1888346D6BC5}"/>
              </a:ext>
            </a:extLst>
          </p:cNvPr>
          <p:cNvSpPr>
            <a:spLocks noGrp="1"/>
          </p:cNvSpPr>
          <p:nvPr>
            <p:ph type="title" idx="4294967295"/>
          </p:nvPr>
        </p:nvSpPr>
        <p:spPr>
          <a:xfrm>
            <a:off x="762000" y="149225"/>
            <a:ext cx="7339013" cy="917575"/>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LOAD POINTS LISTS – “</a:t>
            </a:r>
            <a:r>
              <a:rPr lang="en-US" altLang="en-US" sz="32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Activities</a:t>
            </a: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44036" name="TextBox 4">
            <a:extLst>
              <a:ext uri="{FF2B5EF4-FFF2-40B4-BE49-F238E27FC236}">
                <a16:creationId xmlns:a16="http://schemas.microsoft.com/office/drawing/2014/main" id="{EE1E4E7D-47D3-4D8C-A388-CB6F99F9F03D}"/>
              </a:ext>
            </a:extLst>
          </p:cNvPr>
          <p:cNvSpPr txBox="1">
            <a:spLocks noChangeArrowheads="1"/>
          </p:cNvSpPr>
          <p:nvPr/>
        </p:nvSpPr>
        <p:spPr bwMode="auto">
          <a:xfrm>
            <a:off x="123074" y="1853141"/>
            <a:ext cx="33147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Points lists can also </a:t>
            </a:r>
          </a:p>
          <a:p>
            <a:pPr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be loaded by selecting “</a:t>
            </a:r>
            <a:r>
              <a:rPr lang="en-US" altLang="en-US" u="sng" dirty="0">
                <a:latin typeface="Arial" panose="020B0604020202020204" pitchFamily="34" charset="0"/>
                <a:cs typeface="Arial" panose="020B0604020202020204" pitchFamily="34" charset="0"/>
              </a:rPr>
              <a:t>Activities</a:t>
            </a:r>
            <a:r>
              <a:rPr lang="en-US" altLang="en-US" dirty="0">
                <a:latin typeface="Arial" panose="020B0604020202020204" pitchFamily="34" charset="0"/>
                <a:cs typeface="Arial" panose="020B0604020202020204" pitchFamily="34" charset="0"/>
              </a:rPr>
              <a:t>”</a:t>
            </a:r>
          </a:p>
          <a:p>
            <a:pPr eaLnBrk="1" hangingPunct="1">
              <a:buFont typeface="Arial" panose="020B0604020202020204" pitchFamily="34" charset="0"/>
              <a:buChar char="•"/>
            </a:pPr>
            <a:endParaRPr lang="en-US" altLang="en-US" dirty="0">
              <a:latin typeface="Arial" panose="020B0604020202020204" pitchFamily="34" charset="0"/>
              <a:cs typeface="Arial" panose="020B0604020202020204" pitchFamily="34" charset="0"/>
            </a:endParaRPr>
          </a:p>
          <a:p>
            <a:pPr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Process is same as that used by “</a:t>
            </a:r>
            <a:r>
              <a:rPr lang="en-US" altLang="en-US" u="sng" dirty="0">
                <a:latin typeface="Arial" panose="020B0604020202020204" pitchFamily="34" charset="0"/>
                <a:cs typeface="Arial" panose="020B0604020202020204" pitchFamily="34" charset="0"/>
              </a:rPr>
              <a:t>Defaults</a:t>
            </a:r>
            <a:r>
              <a:rPr lang="en-US" altLang="en-US" dirty="0">
                <a:latin typeface="Arial" panose="020B0604020202020204" pitchFamily="34" charset="0"/>
                <a:cs typeface="Arial" panose="020B0604020202020204" pitchFamily="34" charset="0"/>
              </a:rPr>
              <a:t>”</a:t>
            </a:r>
          </a:p>
        </p:txBody>
      </p:sp>
      <p:sp>
        <p:nvSpPr>
          <p:cNvPr id="8" name="Left-Up Arrow 7">
            <a:extLst>
              <a:ext uri="{FF2B5EF4-FFF2-40B4-BE49-F238E27FC236}">
                <a16:creationId xmlns:a16="http://schemas.microsoft.com/office/drawing/2014/main" id="{5F276F44-544C-4E82-9DFA-1783889110D0}"/>
              </a:ext>
            </a:extLst>
          </p:cNvPr>
          <p:cNvSpPr/>
          <p:nvPr/>
        </p:nvSpPr>
        <p:spPr>
          <a:xfrm rot="10800000">
            <a:off x="2194670" y="1499445"/>
            <a:ext cx="879531" cy="353695"/>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4">
            <a:extLst>
              <a:ext uri="{FF2B5EF4-FFF2-40B4-BE49-F238E27FC236}">
                <a16:creationId xmlns:a16="http://schemas.microsoft.com/office/drawing/2014/main" id="{D72CA7EE-907D-4A04-9B40-AEE1694A2D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161" y="1334405"/>
            <a:ext cx="5642325" cy="4549022"/>
          </a:xfrm>
          <a:prstGeom prst="rect">
            <a:avLst/>
          </a:prstGeom>
        </p:spPr>
      </p:pic>
      <p:pic>
        <p:nvPicPr>
          <p:cNvPr id="4" name="Picture 3">
            <a:extLst>
              <a:ext uri="{FF2B5EF4-FFF2-40B4-BE49-F238E27FC236}">
                <a16:creationId xmlns:a16="http://schemas.microsoft.com/office/drawing/2014/main" id="{2B3ADD07-9CDD-425C-95FF-3EA3A6583C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3717" y="1676293"/>
            <a:ext cx="1335577" cy="353695"/>
          </a:xfrm>
          <a:prstGeom prst="rect">
            <a:avLst/>
          </a:prstGeom>
        </p:spPr>
      </p:pic>
      <p:pic>
        <p:nvPicPr>
          <p:cNvPr id="7" name="Content Placeholder 10">
            <a:extLst>
              <a:ext uri="{FF2B5EF4-FFF2-40B4-BE49-F238E27FC236}">
                <a16:creationId xmlns:a16="http://schemas.microsoft.com/office/drawing/2014/main" id="{5DFFB9CF-3740-48B9-9EE3-221AF19AD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9BE05ECB-21D8-4BEF-A5F9-09399C1A0402}"/>
              </a:ext>
            </a:extLst>
          </p:cNvPr>
          <p:cNvSpPr>
            <a:spLocks noGrp="1"/>
          </p:cNvSpPr>
          <p:nvPr>
            <p:ph type="title" idx="4294967295"/>
          </p:nvPr>
        </p:nvSpPr>
        <p:spPr>
          <a:xfrm>
            <a:off x="685800" y="142875"/>
            <a:ext cx="8229600" cy="754063"/>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LISTS YOU NEED</a:t>
            </a:r>
          </a:p>
        </p:txBody>
      </p:sp>
      <p:sp>
        <p:nvSpPr>
          <p:cNvPr id="45059" name="TextBox 4">
            <a:extLst>
              <a:ext uri="{FF2B5EF4-FFF2-40B4-BE49-F238E27FC236}">
                <a16:creationId xmlns:a16="http://schemas.microsoft.com/office/drawing/2014/main" id="{807FEC56-974E-4E6F-82CC-A46A6F954BB2}"/>
              </a:ext>
            </a:extLst>
          </p:cNvPr>
          <p:cNvSpPr txBox="1">
            <a:spLocks noChangeArrowheads="1"/>
          </p:cNvSpPr>
          <p:nvPr/>
        </p:nvSpPr>
        <p:spPr bwMode="auto">
          <a:xfrm>
            <a:off x="304800" y="5462588"/>
            <a:ext cx="800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Use the dropdown menus &amp; select the lists you want to use: NLM = National Men; NLW = National Women; FLM = FIS Men; NLW = National Women; NLO = U.S. Ski &amp; Snowboard member Officials </a:t>
            </a:r>
          </a:p>
          <a:p>
            <a:pPr eaLnBrk="1" hangingPunct="1"/>
            <a:r>
              <a:rPr lang="en-US" altLang="en-US" b="1" i="1" dirty="0">
                <a:solidFill>
                  <a:srgbClr val="0000CC"/>
                </a:solidFill>
                <a:latin typeface="Arial" panose="020B0604020202020204" pitchFamily="34" charset="0"/>
                <a:cs typeface="Arial" panose="020B0604020202020204" pitchFamily="34" charset="0"/>
              </a:rPr>
              <a:t>(NOTE: “NLO” does not verify certification or update status!)</a:t>
            </a:r>
          </a:p>
        </p:txBody>
      </p:sp>
      <p:sp>
        <p:nvSpPr>
          <p:cNvPr id="45060" name="TextBox 2">
            <a:extLst>
              <a:ext uri="{FF2B5EF4-FFF2-40B4-BE49-F238E27FC236}">
                <a16:creationId xmlns:a16="http://schemas.microsoft.com/office/drawing/2014/main" id="{859644D4-068C-4E00-813C-527301E1CB38}"/>
              </a:ext>
            </a:extLst>
          </p:cNvPr>
          <p:cNvSpPr txBox="1">
            <a:spLocks noChangeArrowheads="1"/>
          </p:cNvSpPr>
          <p:nvPr/>
        </p:nvSpPr>
        <p:spPr bwMode="auto">
          <a:xfrm>
            <a:off x="304800" y="3079873"/>
            <a:ext cx="2578100" cy="164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Category Adders    for FIS events </a:t>
            </a:r>
            <a:r>
              <a:rPr lang="en-US" altLang="en-US" sz="1600" b="1" u="sng" dirty="0">
                <a:solidFill>
                  <a:srgbClr val="0070C0"/>
                </a:solidFill>
                <a:latin typeface="Arial" panose="020B0604020202020204" pitchFamily="34" charset="0"/>
                <a:cs typeface="Arial" panose="020B0604020202020204" pitchFamily="34" charset="0"/>
              </a:rPr>
              <a:t>only </a:t>
            </a:r>
            <a:r>
              <a:rPr lang="en-US" altLang="en-US" sz="1600" b="1" dirty="0">
                <a:solidFill>
                  <a:srgbClr val="0070C0"/>
                </a:solidFill>
                <a:latin typeface="Arial" panose="020B0604020202020204" pitchFamily="34" charset="0"/>
                <a:cs typeface="Arial" panose="020B0604020202020204" pitchFamily="34" charset="0"/>
              </a:rPr>
              <a:t>and </a:t>
            </a:r>
            <a:r>
              <a:rPr lang="en-US" altLang="en-US" sz="1600" b="1" u="sng" dirty="0">
                <a:solidFill>
                  <a:srgbClr val="0070C0"/>
                </a:solidFill>
                <a:latin typeface="Arial" panose="020B0604020202020204" pitchFamily="34" charset="0"/>
                <a:cs typeface="Arial" panose="020B0604020202020204" pitchFamily="34" charset="0"/>
              </a:rPr>
              <a:t>not required</a:t>
            </a:r>
            <a:r>
              <a:rPr lang="en-US" altLang="en-US" sz="1600" b="1" dirty="0">
                <a:solidFill>
                  <a:srgbClr val="0070C0"/>
                </a:solidFill>
                <a:latin typeface="Arial" panose="020B0604020202020204" pitchFamily="34" charset="0"/>
                <a:cs typeface="Arial" panose="020B0604020202020204" pitchFamily="34" charset="0"/>
              </a:rPr>
              <a:t> for Season 2026</a:t>
            </a:r>
            <a:endParaRPr lang="en-US" altLang="en-US" sz="1600" b="1" u="sng" dirty="0">
              <a:solidFill>
                <a:srgbClr val="0070C0"/>
              </a:solidFill>
              <a:latin typeface="Arial" panose="020B0604020202020204" pitchFamily="34" charset="0"/>
              <a:cs typeface="Arial" panose="020B0604020202020204" pitchFamily="34" charset="0"/>
            </a:endParaRPr>
          </a:p>
          <a:p>
            <a:pPr eaLnBrk="1" hangingPunct="1">
              <a:spcBef>
                <a:spcPts val="600"/>
              </a:spcBef>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Listed on cover page of each FIS List.</a:t>
            </a:r>
          </a:p>
        </p:txBody>
      </p:sp>
      <p:sp>
        <p:nvSpPr>
          <p:cNvPr id="6" name="Right Brace 5">
            <a:extLst>
              <a:ext uri="{FF2B5EF4-FFF2-40B4-BE49-F238E27FC236}">
                <a16:creationId xmlns:a16="http://schemas.microsoft.com/office/drawing/2014/main" id="{70385637-A430-4BA1-91FA-27EDADAA4896}"/>
              </a:ext>
            </a:extLst>
          </p:cNvPr>
          <p:cNvSpPr/>
          <p:nvPr/>
        </p:nvSpPr>
        <p:spPr>
          <a:xfrm>
            <a:off x="2632075" y="2679823"/>
            <a:ext cx="501650" cy="2201862"/>
          </a:xfrm>
          <a:prstGeom prst="rightBrace">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4" name="Left-Up Arrow 3">
            <a:extLst>
              <a:ext uri="{FF2B5EF4-FFF2-40B4-BE49-F238E27FC236}">
                <a16:creationId xmlns:a16="http://schemas.microsoft.com/office/drawing/2014/main" id="{B1D0A0E7-117E-4E2D-A4CF-E53BD52532A6}"/>
              </a:ext>
            </a:extLst>
          </p:cNvPr>
          <p:cNvSpPr/>
          <p:nvPr/>
        </p:nvSpPr>
        <p:spPr>
          <a:xfrm flipV="1">
            <a:off x="8062913" y="3465513"/>
            <a:ext cx="349250" cy="1997075"/>
          </a:xfrm>
          <a:prstGeom prst="leftUpArrow">
            <a:avLst>
              <a:gd name="adj1" fmla="val 25000"/>
              <a:gd name="adj2" fmla="val 26757"/>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4">
            <a:extLst>
              <a:ext uri="{FF2B5EF4-FFF2-40B4-BE49-F238E27FC236}">
                <a16:creationId xmlns:a16="http://schemas.microsoft.com/office/drawing/2014/main" id="{7FB6FEBD-8CD0-45BF-8FC1-C16610E5B1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461" y="1547358"/>
            <a:ext cx="4827716" cy="3836310"/>
          </a:xfrm>
          <a:prstGeom prst="rect">
            <a:avLst/>
          </a:prstGeom>
        </p:spPr>
      </p:pic>
      <p:pic>
        <p:nvPicPr>
          <p:cNvPr id="8" name="Content Placeholder 10">
            <a:extLst>
              <a:ext uri="{FF2B5EF4-FFF2-40B4-BE49-F238E27FC236}">
                <a16:creationId xmlns:a16="http://schemas.microsoft.com/office/drawing/2014/main" id="{D26145E4-660A-4781-9B4B-9ECB51C65F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B43E357-492A-4C47-BEC6-87FD7BD2CF9C}"/>
              </a:ext>
            </a:extLst>
          </p:cNvPr>
          <p:cNvPicPr>
            <a:picLocks noChangeAspect="1"/>
          </p:cNvPicPr>
          <p:nvPr/>
        </p:nvPicPr>
        <p:blipFill>
          <a:blip r:embed="rId5"/>
          <a:stretch>
            <a:fillRect/>
          </a:stretch>
        </p:blipFill>
        <p:spPr>
          <a:xfrm>
            <a:off x="3133725" y="1547358"/>
            <a:ext cx="4827716" cy="3836310"/>
          </a:xfrm>
          <a:prstGeom prst="rect">
            <a:avLst/>
          </a:prstGeom>
        </p:spPr>
      </p:pic>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FE1AE3BF-CFBD-4E0F-B2F7-7FC9679A8C89}"/>
              </a:ext>
            </a:extLst>
          </p:cNvPr>
          <p:cNvSpPr>
            <a:spLocks noGrp="1"/>
          </p:cNvSpPr>
          <p:nvPr>
            <p:ph type="title" idx="4294967295"/>
          </p:nvPr>
        </p:nvSpPr>
        <p:spPr>
          <a:xfrm>
            <a:off x="1804988" y="177800"/>
            <a:ext cx="7339012" cy="1239838"/>
          </a:xfrm>
        </p:spPr>
        <p:txBody>
          <a:bodyPr/>
          <a:lstStyle/>
          <a:p>
            <a:pPr eaLnBrk="1" fontAlgn="auto" hangingPunct="1">
              <a:spcAft>
                <a:spcPts val="0"/>
              </a:spcAft>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CONTENTS OF POINTS LIST PORTION OF SOFTWARE</a:t>
            </a:r>
          </a:p>
        </p:txBody>
      </p:sp>
      <p:sp>
        <p:nvSpPr>
          <p:cNvPr id="46083" name="TextBox 4">
            <a:extLst>
              <a:ext uri="{FF2B5EF4-FFF2-40B4-BE49-F238E27FC236}">
                <a16:creationId xmlns:a16="http://schemas.microsoft.com/office/drawing/2014/main" id="{9F121E73-7E34-4DE8-B9E2-604722399596}"/>
              </a:ext>
            </a:extLst>
          </p:cNvPr>
          <p:cNvSpPr txBox="1">
            <a:spLocks noChangeArrowheads="1"/>
          </p:cNvSpPr>
          <p:nvPr/>
        </p:nvSpPr>
        <p:spPr bwMode="auto">
          <a:xfrm>
            <a:off x="457200" y="5791200"/>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Working Files – Points List:  If you have to reload a list, </a:t>
            </a:r>
            <a:r>
              <a:rPr lang="en-US" altLang="en-US" b="1" u="sng" dirty="0">
                <a:latin typeface="Arial" panose="020B0604020202020204" pitchFamily="34" charset="0"/>
                <a:cs typeface="Arial" panose="020B0604020202020204" pitchFamily="34" charset="0"/>
              </a:rPr>
              <a:t>delete all copies</a:t>
            </a:r>
            <a:r>
              <a:rPr lang="en-US" altLang="en-US" b="1" dirty="0">
                <a:latin typeface="Arial" panose="020B0604020202020204" pitchFamily="34" charset="0"/>
                <a:cs typeface="Arial" panose="020B0604020202020204" pitchFamily="34" charset="0"/>
              </a:rPr>
              <a:t>: M / W / Compressed (zipped) Folder.  </a:t>
            </a:r>
          </a:p>
        </p:txBody>
      </p:sp>
      <p:pic>
        <p:nvPicPr>
          <p:cNvPr id="4" name="Picture 3">
            <a:extLst>
              <a:ext uri="{FF2B5EF4-FFF2-40B4-BE49-F238E27FC236}">
                <a16:creationId xmlns:a16="http://schemas.microsoft.com/office/drawing/2014/main" id="{FB8C4390-1036-42DB-A5FD-2722C192F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1752600"/>
            <a:ext cx="6239668" cy="3810001"/>
          </a:xfrm>
          <a:prstGeom prst="rect">
            <a:avLst/>
          </a:prstGeom>
        </p:spPr>
      </p:pic>
      <p:pic>
        <p:nvPicPr>
          <p:cNvPr id="5" name="Content Placeholder 10">
            <a:extLst>
              <a:ext uri="{FF2B5EF4-FFF2-40B4-BE49-F238E27FC236}">
                <a16:creationId xmlns:a16="http://schemas.microsoft.com/office/drawing/2014/main" id="{67FFA210-DDEF-46B6-A8FE-921C2E82B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86F357CE-8C44-4B7A-81D4-5B73041B26F1}"/>
              </a:ext>
            </a:extLst>
          </p:cNvPr>
          <p:cNvSpPr>
            <a:spLocks noGrp="1"/>
          </p:cNvSpPr>
          <p:nvPr>
            <p:ph type="title" idx="4294967295"/>
          </p:nvPr>
        </p:nvSpPr>
        <p:spPr>
          <a:xfrm>
            <a:off x="762000" y="177800"/>
            <a:ext cx="7339013" cy="889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DEFAULTS:</a:t>
            </a:r>
            <a:r>
              <a:rPr lang="en-US" alt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b="1" u="sng" dirty="0">
                <a:solidFill>
                  <a:srgbClr val="0070C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OFFICIALS</a:t>
            </a:r>
          </a:p>
        </p:txBody>
      </p:sp>
      <p:sp>
        <p:nvSpPr>
          <p:cNvPr id="47107" name="TextBox 4">
            <a:extLst>
              <a:ext uri="{FF2B5EF4-FFF2-40B4-BE49-F238E27FC236}">
                <a16:creationId xmlns:a16="http://schemas.microsoft.com/office/drawing/2014/main" id="{05C347B6-4CC4-417A-950C-37D7B23330CC}"/>
              </a:ext>
            </a:extLst>
          </p:cNvPr>
          <p:cNvSpPr txBox="1">
            <a:spLocks noChangeArrowheads="1"/>
          </p:cNvSpPr>
          <p:nvPr/>
        </p:nvSpPr>
        <p:spPr bwMode="auto">
          <a:xfrm>
            <a:off x="614363" y="5791200"/>
            <a:ext cx="7634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Use this option when using the same officials for all your events.</a:t>
            </a:r>
          </a:p>
        </p:txBody>
      </p:sp>
      <p:pic>
        <p:nvPicPr>
          <p:cNvPr id="3" name="Picture 2">
            <a:extLst>
              <a:ext uri="{FF2B5EF4-FFF2-40B4-BE49-F238E27FC236}">
                <a16:creationId xmlns:a16="http://schemas.microsoft.com/office/drawing/2014/main" id="{955F19FC-6626-46C8-8132-98FB08DA9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130" y="1226629"/>
            <a:ext cx="5067739" cy="4404742"/>
          </a:xfrm>
          <a:prstGeom prst="rect">
            <a:avLst/>
          </a:prstGeom>
        </p:spPr>
      </p:pic>
      <p:pic>
        <p:nvPicPr>
          <p:cNvPr id="5" name="Content Placeholder 10">
            <a:extLst>
              <a:ext uri="{FF2B5EF4-FFF2-40B4-BE49-F238E27FC236}">
                <a16:creationId xmlns:a16="http://schemas.microsoft.com/office/drawing/2014/main" id="{17079F5D-C88A-4FCE-8867-51FD30884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00C90-B14B-475D-B12C-C59DF5F51250}"/>
              </a:ext>
            </a:extLst>
          </p:cNvPr>
          <p:cNvSpPr>
            <a:spLocks noGrp="1"/>
          </p:cNvSpPr>
          <p:nvPr>
            <p:ph type="title" idx="4294967295"/>
          </p:nvPr>
        </p:nvSpPr>
        <p:spPr>
          <a:xfrm>
            <a:off x="585788" y="84138"/>
            <a:ext cx="8229600" cy="774700"/>
          </a:xfrm>
        </p:spPr>
        <p:txBody>
          <a:bodyPr/>
          <a:lstStyle/>
          <a:p>
            <a:pPr>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EDIT OPTIONS:</a:t>
            </a:r>
            <a:endParaRPr lang="en-US" dirty="0">
              <a:solidFill>
                <a:srgbClr val="003399"/>
              </a:solidFill>
              <a:latin typeface="Arial" panose="020B0604020202020204" pitchFamily="34" charset="0"/>
              <a:cs typeface="Arial" panose="020B0604020202020204" pitchFamily="34" charset="0"/>
            </a:endParaRPr>
          </a:p>
        </p:txBody>
      </p:sp>
      <p:pic>
        <p:nvPicPr>
          <p:cNvPr id="48132" name="Picture 6" descr="Screen Clipping">
            <a:extLst>
              <a:ext uri="{FF2B5EF4-FFF2-40B4-BE49-F238E27FC236}">
                <a16:creationId xmlns:a16="http://schemas.microsoft.com/office/drawing/2014/main" id="{313946EE-0983-41F2-9699-77870FAC270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011363"/>
            <a:ext cx="4830763"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descr="Screen Clipping">
            <a:extLst>
              <a:ext uri="{FF2B5EF4-FFF2-40B4-BE49-F238E27FC236}">
                <a16:creationId xmlns:a16="http://schemas.microsoft.com/office/drawing/2014/main" id="{6A12328D-0C27-4A3E-B03B-486CF8E0D5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743200"/>
            <a:ext cx="2667000"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87F1425-785D-4997-93CC-C22BC32097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3148" y="304800"/>
            <a:ext cx="2682240" cy="2011680"/>
          </a:xfrm>
          <a:prstGeom prst="rect">
            <a:avLst/>
          </a:prstGeom>
        </p:spPr>
      </p:pic>
      <p:pic>
        <p:nvPicPr>
          <p:cNvPr id="11" name="Picture 10">
            <a:extLst>
              <a:ext uri="{FF2B5EF4-FFF2-40B4-BE49-F238E27FC236}">
                <a16:creationId xmlns:a16="http://schemas.microsoft.com/office/drawing/2014/main" id="{CE13CB74-A81B-46E5-B52F-AF5CD884A0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7381" y="858838"/>
            <a:ext cx="1905000" cy="677862"/>
          </a:xfrm>
          <a:prstGeom prst="rect">
            <a:avLst/>
          </a:prstGeom>
        </p:spPr>
      </p:pic>
      <p:pic>
        <p:nvPicPr>
          <p:cNvPr id="8" name="Picture 7">
            <a:extLst>
              <a:ext uri="{FF2B5EF4-FFF2-40B4-BE49-F238E27FC236}">
                <a16:creationId xmlns:a16="http://schemas.microsoft.com/office/drawing/2014/main" id="{4DABFE11-0A2A-483E-81C1-B9156BD8E210}"/>
              </a:ext>
            </a:extLst>
          </p:cNvPr>
          <p:cNvPicPr>
            <a:picLocks noChangeAspect="1"/>
          </p:cNvPicPr>
          <p:nvPr/>
        </p:nvPicPr>
        <p:blipFill>
          <a:blip r:embed="rId6"/>
          <a:stretch>
            <a:fillRect/>
          </a:stretch>
        </p:blipFill>
        <p:spPr>
          <a:xfrm>
            <a:off x="187682" y="966787"/>
            <a:ext cx="2323386" cy="4924425"/>
          </a:xfrm>
          <a:prstGeom prst="rect">
            <a:avLst/>
          </a:prstGeom>
        </p:spPr>
      </p:pic>
      <p:cxnSp>
        <p:nvCxnSpPr>
          <p:cNvPr id="19" name="Straight Arrow Connector 18">
            <a:extLst>
              <a:ext uri="{FF2B5EF4-FFF2-40B4-BE49-F238E27FC236}">
                <a16:creationId xmlns:a16="http://schemas.microsoft.com/office/drawing/2014/main" id="{C96FAEF4-4E49-456E-BB11-5797D8AC3C12}"/>
              </a:ext>
            </a:extLst>
          </p:cNvPr>
          <p:cNvCxnSpPr>
            <a:cxnSpLocks/>
          </p:cNvCxnSpPr>
          <p:nvPr/>
        </p:nvCxnSpPr>
        <p:spPr>
          <a:xfrm flipH="1" flipV="1">
            <a:off x="1295400" y="3124200"/>
            <a:ext cx="53976" cy="2961724"/>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3">
            <a:extLst>
              <a:ext uri="{FF2B5EF4-FFF2-40B4-BE49-F238E27FC236}">
                <a16:creationId xmlns:a16="http://schemas.microsoft.com/office/drawing/2014/main" id="{DBCCE913-7C42-4238-AF72-F156125AE899}"/>
              </a:ext>
            </a:extLst>
          </p:cNvPr>
          <p:cNvSpPr>
            <a:spLocks noGrp="1"/>
          </p:cNvSpPr>
          <p:nvPr>
            <p:ph type="title" idx="4294967295"/>
          </p:nvPr>
        </p:nvSpPr>
        <p:spPr>
          <a:xfrm>
            <a:off x="304800" y="171450"/>
            <a:ext cx="8712200" cy="1143000"/>
          </a:xfrm>
        </p:spPr>
        <p:txBody>
          <a:bodyPr>
            <a:no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“EDIT”/”OPTIONS”: </a:t>
            </a:r>
            <a:b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AUTO-SAVE </a:t>
            </a:r>
          </a:p>
        </p:txBody>
      </p:sp>
      <p:sp>
        <p:nvSpPr>
          <p:cNvPr id="49155" name="TextBox 9">
            <a:extLst>
              <a:ext uri="{FF2B5EF4-FFF2-40B4-BE49-F238E27FC236}">
                <a16:creationId xmlns:a16="http://schemas.microsoft.com/office/drawing/2014/main" id="{784CC54F-30EA-4A2A-80C6-6BF249F9F89E}"/>
              </a:ext>
            </a:extLst>
          </p:cNvPr>
          <p:cNvSpPr txBox="1">
            <a:spLocks noChangeArrowheads="1"/>
          </p:cNvSpPr>
          <p:nvPr/>
        </p:nvSpPr>
        <p:spPr bwMode="auto">
          <a:xfrm>
            <a:off x="360363" y="833438"/>
            <a:ext cx="388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ctr" eaLnBrk="1" hangingPunct="1"/>
            <a:r>
              <a:rPr lang="en-US" altLang="en-US" dirty="0">
                <a:solidFill>
                  <a:srgbClr val="FF0000"/>
                </a:solidFill>
                <a:latin typeface="Comic Sans MS" panose="030F0702030302020204" pitchFamily="66" charset="0"/>
                <a:cs typeface="Arial" panose="020B0604020202020204" pitchFamily="34" charset="0"/>
              </a:rPr>
              <a:t> </a:t>
            </a:r>
          </a:p>
        </p:txBody>
      </p:sp>
      <p:sp>
        <p:nvSpPr>
          <p:cNvPr id="49156" name="TextBox 11">
            <a:extLst>
              <a:ext uri="{FF2B5EF4-FFF2-40B4-BE49-F238E27FC236}">
                <a16:creationId xmlns:a16="http://schemas.microsoft.com/office/drawing/2014/main" id="{4C102801-F75E-40A4-979E-96CDF1B6D389}"/>
              </a:ext>
            </a:extLst>
          </p:cNvPr>
          <p:cNvSpPr txBox="1">
            <a:spLocks noChangeArrowheads="1"/>
          </p:cNvSpPr>
          <p:nvPr/>
        </p:nvSpPr>
        <p:spPr bwMode="auto">
          <a:xfrm>
            <a:off x="203200" y="4953000"/>
            <a:ext cx="89154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2000" dirty="0">
                <a:latin typeface="Arial" panose="020B0604020202020204" pitchFamily="34" charset="0"/>
                <a:cs typeface="Arial" panose="020B0604020202020204" pitchFamily="34" charset="0"/>
              </a:rPr>
              <a:t>Set up “auto-save”/”backup” options but also backup your event(s) to an external drive or thumb drive.  This should be done after any major data change, e.g. final/verified entries, start/bib # assignments, 1</a:t>
            </a:r>
            <a:r>
              <a:rPr lang="en-US" altLang="en-US" sz="2000" baseline="30000" dirty="0">
                <a:latin typeface="Arial" panose="020B0604020202020204" pitchFamily="34" charset="0"/>
                <a:cs typeface="Arial" panose="020B0604020202020204" pitchFamily="34" charset="0"/>
              </a:rPr>
              <a:t>st</a:t>
            </a:r>
            <a:r>
              <a:rPr lang="en-US" altLang="en-US" sz="2000" dirty="0">
                <a:latin typeface="Arial" panose="020B0604020202020204" pitchFamily="34" charset="0"/>
                <a:cs typeface="Arial" panose="020B0604020202020204" pitchFamily="34" charset="0"/>
              </a:rPr>
              <a:t> run time entry, etc.</a:t>
            </a:r>
            <a:endParaRPr lang="en-US" altLang="en-US" sz="2000" i="1" dirty="0">
              <a:latin typeface="Arial" panose="020B0604020202020204" pitchFamily="34" charset="0"/>
              <a:cs typeface="Arial" panose="020B0604020202020204" pitchFamily="34" charset="0"/>
            </a:endParaRPr>
          </a:p>
        </p:txBody>
      </p:sp>
      <p:pic>
        <p:nvPicPr>
          <p:cNvPr id="49157" name="Picture 5" descr="Screen Clipping">
            <a:extLst>
              <a:ext uri="{FF2B5EF4-FFF2-40B4-BE49-F238E27FC236}">
                <a16:creationId xmlns:a16="http://schemas.microsoft.com/office/drawing/2014/main" id="{7BF583FD-7827-4CEC-B707-22F7BD4925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0388" y="1414463"/>
            <a:ext cx="483235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10">
            <a:extLst>
              <a:ext uri="{FF2B5EF4-FFF2-40B4-BE49-F238E27FC236}">
                <a16:creationId xmlns:a16="http://schemas.microsoft.com/office/drawing/2014/main" id="{CCC0E254-C3E9-4493-902E-DEC1D7F5C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3">
            <a:extLst>
              <a:ext uri="{FF2B5EF4-FFF2-40B4-BE49-F238E27FC236}">
                <a16:creationId xmlns:a16="http://schemas.microsoft.com/office/drawing/2014/main" id="{317C2534-6C9B-4C76-9D7C-F229B518FC12}"/>
              </a:ext>
            </a:extLst>
          </p:cNvPr>
          <p:cNvSpPr>
            <a:spLocks noGrp="1"/>
          </p:cNvSpPr>
          <p:nvPr>
            <p:ph type="title" idx="4294967295"/>
          </p:nvPr>
        </p:nvSpPr>
        <p:spPr>
          <a:xfrm>
            <a:off x="914400" y="76200"/>
            <a:ext cx="7339013" cy="1239838"/>
          </a:xfrm>
        </p:spPr>
        <p:txBody>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 OPTION: NOTES </a:t>
            </a:r>
          </a:p>
        </p:txBody>
      </p:sp>
      <p:sp>
        <p:nvSpPr>
          <p:cNvPr id="50179" name="TextBox 11">
            <a:extLst>
              <a:ext uri="{FF2B5EF4-FFF2-40B4-BE49-F238E27FC236}">
                <a16:creationId xmlns:a16="http://schemas.microsoft.com/office/drawing/2014/main" id="{C39BA265-6B20-40CB-86AF-98CB0D17F9BB}"/>
              </a:ext>
            </a:extLst>
          </p:cNvPr>
          <p:cNvSpPr txBox="1">
            <a:spLocks noChangeArrowheads="1"/>
          </p:cNvSpPr>
          <p:nvPr/>
        </p:nvSpPr>
        <p:spPr bwMode="auto">
          <a:xfrm>
            <a:off x="249238" y="5141913"/>
            <a:ext cx="8915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2400" dirty="0">
                <a:latin typeface="Arial" panose="020B0604020202020204" pitchFamily="34" charset="0"/>
                <a:cs typeface="Arial" panose="020B0604020202020204" pitchFamily="34" charset="0"/>
              </a:rPr>
              <a:t>This is a self-explanatory tool that will provide you with a set location for notes related to your event.</a:t>
            </a:r>
            <a:endParaRPr lang="en-US" altLang="en-US" sz="2400" i="1" dirty="0">
              <a:latin typeface="Arial" panose="020B0604020202020204" pitchFamily="34" charset="0"/>
              <a:cs typeface="Arial" panose="020B0604020202020204" pitchFamily="34" charset="0"/>
            </a:endParaRPr>
          </a:p>
        </p:txBody>
      </p:sp>
      <p:sp>
        <p:nvSpPr>
          <p:cNvPr id="50180" name="TextBox 13">
            <a:extLst>
              <a:ext uri="{FF2B5EF4-FFF2-40B4-BE49-F238E27FC236}">
                <a16:creationId xmlns:a16="http://schemas.microsoft.com/office/drawing/2014/main" id="{C35EF718-A122-4FFB-A583-1CD765495CB0}"/>
              </a:ext>
            </a:extLst>
          </p:cNvPr>
          <p:cNvSpPr txBox="1">
            <a:spLocks noChangeArrowheads="1"/>
          </p:cNvSpPr>
          <p:nvPr/>
        </p:nvSpPr>
        <p:spPr bwMode="auto">
          <a:xfrm flipH="1">
            <a:off x="1219200" y="1406525"/>
            <a:ext cx="586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What is it? What is it for – FAQ?</a:t>
            </a:r>
          </a:p>
        </p:txBody>
      </p:sp>
      <p:pic>
        <p:nvPicPr>
          <p:cNvPr id="50181" name="Picture 12" descr="Screen Clipping">
            <a:extLst>
              <a:ext uri="{FF2B5EF4-FFF2-40B4-BE49-F238E27FC236}">
                <a16:creationId xmlns:a16="http://schemas.microsoft.com/office/drawing/2014/main" id="{27439227-C17A-4E07-A56E-ED0088A22E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54138" y="1920875"/>
            <a:ext cx="275907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2" descr="Screen Clipping">
            <a:extLst>
              <a:ext uri="{FF2B5EF4-FFF2-40B4-BE49-F238E27FC236}">
                <a16:creationId xmlns:a16="http://schemas.microsoft.com/office/drawing/2014/main" id="{7FF9CFE3-636B-4B7B-BA67-42450133E60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03425"/>
            <a:ext cx="272891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10">
            <a:extLst>
              <a:ext uri="{FF2B5EF4-FFF2-40B4-BE49-F238E27FC236}">
                <a16:creationId xmlns:a16="http://schemas.microsoft.com/office/drawing/2014/main" id="{51CE8209-005F-4781-9F8F-17717FA9D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B868F-F782-435A-8FD2-DBD8AD1ACB9B}"/>
              </a:ext>
            </a:extLst>
          </p:cNvPr>
          <p:cNvSpPr>
            <a:spLocks noGrp="1"/>
          </p:cNvSpPr>
          <p:nvPr>
            <p:ph type="title" idx="4294967295"/>
          </p:nvPr>
        </p:nvSpPr>
        <p:spPr>
          <a:xfrm>
            <a:off x="576263" y="196850"/>
            <a:ext cx="7339012" cy="833438"/>
          </a:xfrm>
        </p:spPr>
        <p:txBody>
          <a:bodyPr/>
          <a:lstStyle/>
          <a:p>
            <a:pPr>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CREATING EVENT</a:t>
            </a:r>
            <a:endParaRPr lang="en-US" dirty="0">
              <a:solidFill>
                <a:srgbClr val="003399"/>
              </a:solidFill>
              <a:latin typeface="Arial" panose="020B0604020202020204" pitchFamily="34" charset="0"/>
              <a:cs typeface="Arial" panose="020B0604020202020204" pitchFamily="34" charset="0"/>
            </a:endParaRPr>
          </a:p>
        </p:txBody>
      </p:sp>
      <p:pic>
        <p:nvPicPr>
          <p:cNvPr id="51203" name="Content Placeholder 3" descr="Screen Clipping">
            <a:extLst>
              <a:ext uri="{FF2B5EF4-FFF2-40B4-BE49-F238E27FC236}">
                <a16:creationId xmlns:a16="http://schemas.microsoft.com/office/drawing/2014/main" id="{A2C34140-221E-4E7A-B002-9505B3AF9B5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433763" y="1306513"/>
            <a:ext cx="5403850" cy="4525962"/>
          </a:xfrm>
        </p:spPr>
      </p:pic>
      <p:pic>
        <p:nvPicPr>
          <p:cNvPr id="51204" name="Picture 4" descr="Screen Clipping">
            <a:extLst>
              <a:ext uri="{FF2B5EF4-FFF2-40B4-BE49-F238E27FC236}">
                <a16:creationId xmlns:a16="http://schemas.microsoft.com/office/drawing/2014/main" id="{04650FD1-58A2-4C73-A0FD-42CA674FDA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2873375"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5">
            <a:extLst>
              <a:ext uri="{FF2B5EF4-FFF2-40B4-BE49-F238E27FC236}">
                <a16:creationId xmlns:a16="http://schemas.microsoft.com/office/drawing/2014/main" id="{C6E24C4D-645E-4111-A001-260D7D7D302F}"/>
              </a:ext>
            </a:extLst>
          </p:cNvPr>
          <p:cNvSpPr txBox="1">
            <a:spLocks noChangeArrowheads="1"/>
          </p:cNvSpPr>
          <p:nvPr/>
        </p:nvSpPr>
        <p:spPr bwMode="auto">
          <a:xfrm>
            <a:off x="354013" y="1295400"/>
            <a:ext cx="24653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latin typeface="Arial" panose="020B0604020202020204" pitchFamily="34" charset="0"/>
                <a:cs typeface="Arial" panose="020B0604020202020204" pitchFamily="34" charset="0"/>
              </a:rPr>
              <a:t>Select “</a:t>
            </a:r>
            <a:r>
              <a:rPr lang="en-US" altLang="en-US" b="1" u="sng" dirty="0">
                <a:latin typeface="Arial" panose="020B0604020202020204" pitchFamily="34" charset="0"/>
                <a:cs typeface="Arial" panose="020B0604020202020204" pitchFamily="34" charset="0"/>
              </a:rPr>
              <a:t>File</a:t>
            </a:r>
            <a:r>
              <a:rPr lang="en-US" altLang="en-US" b="1" dirty="0">
                <a:latin typeface="Arial" panose="020B0604020202020204" pitchFamily="34" charset="0"/>
                <a:cs typeface="Arial" panose="020B0604020202020204" pitchFamily="34" charset="0"/>
              </a:rPr>
              <a:t>”</a:t>
            </a:r>
          </a:p>
        </p:txBody>
      </p:sp>
      <p:sp>
        <p:nvSpPr>
          <p:cNvPr id="7" name="Arrow: Left-Right 6">
            <a:extLst>
              <a:ext uri="{FF2B5EF4-FFF2-40B4-BE49-F238E27FC236}">
                <a16:creationId xmlns:a16="http://schemas.microsoft.com/office/drawing/2014/main" id="{FCB29A07-4C34-47C6-A1E5-487FE9D8AE13}"/>
              </a:ext>
            </a:extLst>
          </p:cNvPr>
          <p:cNvSpPr/>
          <p:nvPr/>
        </p:nvSpPr>
        <p:spPr>
          <a:xfrm>
            <a:off x="1985963" y="1474238"/>
            <a:ext cx="1447800" cy="152400"/>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1209" name="TextBox 8">
            <a:extLst>
              <a:ext uri="{FF2B5EF4-FFF2-40B4-BE49-F238E27FC236}">
                <a16:creationId xmlns:a16="http://schemas.microsoft.com/office/drawing/2014/main" id="{D0CDD618-D2EC-4970-B3CC-4198818E965B}"/>
              </a:ext>
            </a:extLst>
          </p:cNvPr>
          <p:cNvSpPr txBox="1">
            <a:spLocks noChangeArrowheads="1"/>
          </p:cNvSpPr>
          <p:nvPr/>
        </p:nvSpPr>
        <p:spPr bwMode="auto">
          <a:xfrm>
            <a:off x="152400" y="4541838"/>
            <a:ext cx="2590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latin typeface="Arial" panose="020B0604020202020204" pitchFamily="34" charset="0"/>
                <a:cs typeface="Arial" panose="020B0604020202020204" pitchFamily="34" charset="0"/>
              </a:rPr>
              <a:t>Select “</a:t>
            </a:r>
            <a:r>
              <a:rPr lang="en-US" altLang="en-US" b="1" u="sng" dirty="0">
                <a:latin typeface="Arial" panose="020B0604020202020204" pitchFamily="34" charset="0"/>
                <a:cs typeface="Arial" panose="020B0604020202020204" pitchFamily="34" charset="0"/>
              </a:rPr>
              <a:t>New Race</a:t>
            </a:r>
            <a:r>
              <a:rPr lang="en-US" altLang="en-US" b="1" dirty="0">
                <a:latin typeface="Arial" panose="020B0604020202020204" pitchFamily="34" charset="0"/>
                <a:cs typeface="Arial" panose="020B0604020202020204" pitchFamily="34" charset="0"/>
              </a:rPr>
              <a:t>”</a:t>
            </a:r>
          </a:p>
        </p:txBody>
      </p:sp>
      <p:sp>
        <p:nvSpPr>
          <p:cNvPr id="10" name="Arrow: Left-Up 9">
            <a:extLst>
              <a:ext uri="{FF2B5EF4-FFF2-40B4-BE49-F238E27FC236}">
                <a16:creationId xmlns:a16="http://schemas.microsoft.com/office/drawing/2014/main" id="{54495344-05FD-44C6-87B2-A2066070E62E}"/>
              </a:ext>
            </a:extLst>
          </p:cNvPr>
          <p:cNvSpPr/>
          <p:nvPr/>
        </p:nvSpPr>
        <p:spPr>
          <a:xfrm rot="10800000">
            <a:off x="354013" y="1905000"/>
            <a:ext cx="239712" cy="2560638"/>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9" name="Content Placeholder 10">
            <a:extLst>
              <a:ext uri="{FF2B5EF4-FFF2-40B4-BE49-F238E27FC236}">
                <a16:creationId xmlns:a16="http://schemas.microsoft.com/office/drawing/2014/main" id="{46DF87A9-9C86-4327-BDFC-902EBEBC47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ACC380B6-21D7-403F-A280-C82A7B0C51A1}"/>
              </a:ext>
            </a:extLst>
          </p:cNvPr>
          <p:cNvSpPr>
            <a:spLocks noGrp="1"/>
          </p:cNvSpPr>
          <p:nvPr>
            <p:ph type="title" idx="4294967295"/>
          </p:nvPr>
        </p:nvSpPr>
        <p:spPr>
          <a:xfrm>
            <a:off x="652463" y="-14288"/>
            <a:ext cx="8229600" cy="989013"/>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CREATE YOUR EVENT/RACE</a:t>
            </a:r>
          </a:p>
        </p:txBody>
      </p:sp>
      <p:sp>
        <p:nvSpPr>
          <p:cNvPr id="52227" name="Text Placeholder 8">
            <a:extLst>
              <a:ext uri="{FF2B5EF4-FFF2-40B4-BE49-F238E27FC236}">
                <a16:creationId xmlns:a16="http://schemas.microsoft.com/office/drawing/2014/main" id="{9593A8A1-F34F-4FD7-ACF9-F960CBAFDEC2}"/>
              </a:ext>
            </a:extLst>
          </p:cNvPr>
          <p:cNvSpPr>
            <a:spLocks noGrp="1"/>
          </p:cNvSpPr>
          <p:nvPr>
            <p:ph type="body" idx="4294967295"/>
          </p:nvPr>
        </p:nvSpPr>
        <p:spPr>
          <a:xfrm>
            <a:off x="223838" y="1082675"/>
            <a:ext cx="3200400" cy="381000"/>
          </a:xfrm>
        </p:spPr>
        <p:txBody>
          <a:bodyPr rtlCol="0">
            <a:normAutofit fontScale="92500"/>
          </a:bodyPr>
          <a:lstStyle/>
          <a:p>
            <a:pPr marL="0" indent="0" algn="ctr" eaLnBrk="1" hangingPunct="1">
              <a:buFont typeface="Arial" panose="020B0604020202020204" pitchFamily="34" charset="0"/>
              <a:buNone/>
              <a:defRPr/>
            </a:pPr>
            <a:r>
              <a:rPr lang="en-US" altLang="en-US" sz="1400" b="1" dirty="0">
                <a:solidFill>
                  <a:schemeClr val="tx1"/>
                </a:solidFill>
                <a:latin typeface="Arial" charset="0"/>
                <a:cs typeface="Arial" charset="0"/>
              </a:rPr>
              <a:t>Select “</a:t>
            </a:r>
            <a:r>
              <a:rPr lang="en-US" altLang="en-US" sz="1400" b="1" u="sng" dirty="0">
                <a:solidFill>
                  <a:schemeClr val="tx1"/>
                </a:solidFill>
                <a:latin typeface="Arial" charset="0"/>
                <a:cs typeface="Arial" charset="0"/>
              </a:rPr>
              <a:t>File”</a:t>
            </a:r>
            <a:r>
              <a:rPr lang="en-US" altLang="en-US" sz="1400" b="1" dirty="0">
                <a:solidFill>
                  <a:schemeClr val="tx1"/>
                </a:solidFill>
                <a:latin typeface="Arial" charset="0"/>
                <a:cs typeface="Arial" charset="0"/>
              </a:rPr>
              <a:t> / “</a:t>
            </a:r>
            <a:r>
              <a:rPr lang="en-US" altLang="en-US" sz="1400" b="1" u="sng" dirty="0">
                <a:solidFill>
                  <a:schemeClr val="tx1"/>
                </a:solidFill>
                <a:latin typeface="Arial" charset="0"/>
                <a:cs typeface="Arial" charset="0"/>
              </a:rPr>
              <a:t>New</a:t>
            </a:r>
            <a:r>
              <a:rPr lang="en-US" altLang="en-US" sz="1400" b="1" dirty="0">
                <a:solidFill>
                  <a:schemeClr val="tx1"/>
                </a:solidFill>
                <a:latin typeface="Arial" charset="0"/>
                <a:cs typeface="Arial" charset="0"/>
              </a:rPr>
              <a:t>” or “</a:t>
            </a:r>
            <a:r>
              <a:rPr lang="en-US" altLang="en-US" sz="1400" b="1" u="sng" dirty="0">
                <a:solidFill>
                  <a:schemeClr val="tx1"/>
                </a:solidFill>
                <a:latin typeface="Arial" charset="0"/>
                <a:cs typeface="Arial" charset="0"/>
              </a:rPr>
              <a:t>Open Race</a:t>
            </a:r>
            <a:r>
              <a:rPr lang="en-US" altLang="en-US" sz="1400" b="1" dirty="0">
                <a:solidFill>
                  <a:schemeClr val="tx1"/>
                </a:solidFill>
                <a:latin typeface="Arial" charset="0"/>
                <a:cs typeface="Arial" charset="0"/>
              </a:rPr>
              <a:t>”</a:t>
            </a:r>
          </a:p>
        </p:txBody>
      </p:sp>
      <p:sp>
        <p:nvSpPr>
          <p:cNvPr id="52228" name="Text Placeholder 10">
            <a:extLst>
              <a:ext uri="{FF2B5EF4-FFF2-40B4-BE49-F238E27FC236}">
                <a16:creationId xmlns:a16="http://schemas.microsoft.com/office/drawing/2014/main" id="{20B9D904-C019-4475-8ABF-833F779C034F}"/>
              </a:ext>
            </a:extLst>
          </p:cNvPr>
          <p:cNvSpPr>
            <a:spLocks noGrp="1" noChangeArrowheads="1"/>
          </p:cNvSpPr>
          <p:nvPr>
            <p:ph type="body" sz="quarter" idx="4294967295"/>
          </p:nvPr>
        </p:nvSpPr>
        <p:spPr>
          <a:xfrm>
            <a:off x="4572000" y="1657350"/>
            <a:ext cx="3467100" cy="811213"/>
          </a:xfrm>
        </p:spPr>
        <p:txBody>
          <a:bodyPr/>
          <a:lstStyle/>
          <a:p>
            <a:pPr>
              <a:buFont typeface="Arial" panose="020B0604020202020204" pitchFamily="34" charset="0"/>
              <a:buChar char="•"/>
            </a:pPr>
            <a:r>
              <a:rPr lang="en-US" altLang="en-US" sz="1400" b="1" dirty="0">
                <a:latin typeface="Arial" panose="020B0604020202020204" pitchFamily="34" charset="0"/>
                <a:cs typeface="Arial" panose="020B0604020202020204" pitchFamily="34" charset="0"/>
              </a:rPr>
              <a:t>Create a file name that will be easily identified: e.g., L_SL_31dec</a:t>
            </a:r>
          </a:p>
          <a:p>
            <a:pPr>
              <a:buFont typeface="Arial" panose="020B0604020202020204" pitchFamily="34" charset="0"/>
              <a:buChar char="•"/>
            </a:pPr>
            <a:r>
              <a:rPr lang="en-US" altLang="en-US" sz="1400" b="1" dirty="0">
                <a:latin typeface="Arial" panose="020B0604020202020204" pitchFamily="34" charset="0"/>
                <a:cs typeface="Arial" panose="020B0604020202020204" pitchFamily="34" charset="0"/>
              </a:rPr>
              <a:t>Use same file name for L-T posting! </a:t>
            </a:r>
          </a:p>
        </p:txBody>
      </p:sp>
      <p:sp>
        <p:nvSpPr>
          <p:cNvPr id="52229" name="Rectangle 12">
            <a:extLst>
              <a:ext uri="{FF2B5EF4-FFF2-40B4-BE49-F238E27FC236}">
                <a16:creationId xmlns:a16="http://schemas.microsoft.com/office/drawing/2014/main" id="{2F24743E-402E-493D-9C2D-D1939D6E22E9}"/>
              </a:ext>
            </a:extLst>
          </p:cNvPr>
          <p:cNvSpPr>
            <a:spLocks noChangeArrowheads="1"/>
          </p:cNvSpPr>
          <p:nvPr/>
        </p:nvSpPr>
        <p:spPr bwMode="auto">
          <a:xfrm>
            <a:off x="1104900" y="6056313"/>
            <a:ext cx="3057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i="1" dirty="0">
                <a:solidFill>
                  <a:srgbClr val="003399"/>
                </a:solidFill>
                <a:latin typeface="Arial" panose="020B0604020202020204" pitchFamily="34" charset="0"/>
                <a:cs typeface="Arial" panose="020B0604020202020204" pitchFamily="34" charset="0"/>
              </a:rPr>
              <a:t>Notice “NatFIS” extension</a:t>
            </a:r>
          </a:p>
        </p:txBody>
      </p:sp>
      <p:sp>
        <p:nvSpPr>
          <p:cNvPr id="7" name="Right Arrow 6">
            <a:extLst>
              <a:ext uri="{FF2B5EF4-FFF2-40B4-BE49-F238E27FC236}">
                <a16:creationId xmlns:a16="http://schemas.microsoft.com/office/drawing/2014/main" id="{2D60E58A-2ED2-49C0-866B-E429812E8A5E}"/>
              </a:ext>
            </a:extLst>
          </p:cNvPr>
          <p:cNvSpPr/>
          <p:nvPr/>
        </p:nvSpPr>
        <p:spPr>
          <a:xfrm rot="5400000">
            <a:off x="98425" y="1495426"/>
            <a:ext cx="403225"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2" name="Picture 11">
            <a:extLst>
              <a:ext uri="{FF2B5EF4-FFF2-40B4-BE49-F238E27FC236}">
                <a16:creationId xmlns:a16="http://schemas.microsoft.com/office/drawing/2014/main" id="{751AFC60-CCF6-4D8F-AD3C-6EF1BC772BB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487676" y="2568176"/>
            <a:ext cx="3902449" cy="2651203"/>
          </a:xfrm>
          <a:prstGeom prst="rect">
            <a:avLst/>
          </a:prstGeom>
        </p:spPr>
      </p:pic>
      <p:cxnSp>
        <p:nvCxnSpPr>
          <p:cNvPr id="18" name="Straight Arrow Connector 17">
            <a:extLst>
              <a:ext uri="{FF2B5EF4-FFF2-40B4-BE49-F238E27FC236}">
                <a16:creationId xmlns:a16="http://schemas.microsoft.com/office/drawing/2014/main" id="{ED571243-BE36-4D25-A3E0-DFAD3DEA6154}"/>
              </a:ext>
            </a:extLst>
          </p:cNvPr>
          <p:cNvCxnSpPr>
            <a:cxnSpLocks/>
          </p:cNvCxnSpPr>
          <p:nvPr/>
        </p:nvCxnSpPr>
        <p:spPr>
          <a:xfrm flipH="1">
            <a:off x="6433157" y="2468563"/>
            <a:ext cx="1263044" cy="2332037"/>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FB873584-E2C8-41FC-91C3-785DC352AE58}"/>
              </a:ext>
            </a:extLst>
          </p:cNvPr>
          <p:cNvCxnSpPr>
            <a:cxnSpLocks/>
          </p:cNvCxnSpPr>
          <p:nvPr/>
        </p:nvCxnSpPr>
        <p:spPr>
          <a:xfrm flipV="1">
            <a:off x="4162425" y="5105401"/>
            <a:ext cx="1627188" cy="1055685"/>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363425E5-00F5-46F0-959E-EA572EA60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54" y="1862948"/>
            <a:ext cx="4037447" cy="3298004"/>
          </a:xfrm>
          <a:prstGeom prst="rect">
            <a:avLst/>
          </a:prstGeom>
        </p:spPr>
      </p:pic>
      <p:pic>
        <p:nvPicPr>
          <p:cNvPr id="52231" name="Picture 4" descr="Screen Clipping">
            <a:extLst>
              <a:ext uri="{FF2B5EF4-FFF2-40B4-BE49-F238E27FC236}">
                <a16:creationId xmlns:a16="http://schemas.microsoft.com/office/drawing/2014/main" id="{34F94508-09C3-4112-AF6D-0B099FBEA9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654" y="2097100"/>
            <a:ext cx="144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10">
            <a:extLst>
              <a:ext uri="{FF2B5EF4-FFF2-40B4-BE49-F238E27FC236}">
                <a16:creationId xmlns:a16="http://schemas.microsoft.com/office/drawing/2014/main" id="{267E6BC4-16D9-412B-A023-FCD4DAD57C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4A4003F6-C68A-4B85-A95A-B36B0113C797}"/>
              </a:ext>
            </a:extLst>
          </p:cNvPr>
          <p:cNvSpPr>
            <a:spLocks noGrp="1"/>
          </p:cNvSpPr>
          <p:nvPr>
            <p:ph type="title" idx="4294967295"/>
          </p:nvPr>
        </p:nvSpPr>
        <p:spPr>
          <a:xfrm>
            <a:off x="457200" y="-304799"/>
            <a:ext cx="8399463" cy="1303338"/>
          </a:xfrm>
        </p:spPr>
        <p:txBody>
          <a:bodyPr/>
          <a:lstStyle/>
          <a:p>
            <a:pPr eaLnBrk="1" hangingPunct="1">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LINK ON U.S. SKI &amp; SNOWBOARD WEBSITE: usskiandsnowboard.org or at splitsecond.com</a:t>
            </a:r>
          </a:p>
        </p:txBody>
      </p:sp>
      <p:sp>
        <p:nvSpPr>
          <p:cNvPr id="11267" name="TextBox 1">
            <a:extLst>
              <a:ext uri="{FF2B5EF4-FFF2-40B4-BE49-F238E27FC236}">
                <a16:creationId xmlns:a16="http://schemas.microsoft.com/office/drawing/2014/main" id="{013B1934-925B-4572-8A3C-C06F7D8A5401}"/>
              </a:ext>
            </a:extLst>
          </p:cNvPr>
          <p:cNvSpPr txBox="1">
            <a:spLocks noChangeArrowheads="1"/>
          </p:cNvSpPr>
          <p:nvPr/>
        </p:nvSpPr>
        <p:spPr bwMode="auto">
          <a:xfrm>
            <a:off x="304800" y="5659723"/>
            <a:ext cx="8763000" cy="11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91440">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b="1" u="sng" dirty="0">
                <a:solidFill>
                  <a:srgbClr val="003399"/>
                </a:solidFill>
                <a:latin typeface="Arial" panose="020B0604020202020204" pitchFamily="34" charset="0"/>
                <a:cs typeface="Arial" panose="020B0604020202020204" pitchFamily="34" charset="0"/>
              </a:rPr>
              <a:t>National/FIS Software</a:t>
            </a:r>
            <a:r>
              <a:rPr lang="en-US" altLang="en-US" sz="1400" b="1" dirty="0">
                <a:solidFill>
                  <a:srgbClr val="003399"/>
                </a:solidFill>
                <a:latin typeface="Arial" panose="020B0604020202020204" pitchFamily="34" charset="0"/>
                <a:cs typeface="Arial" panose="020B0604020202020204" pitchFamily="34" charset="0"/>
              </a:rPr>
              <a:t> can be used for Alpine, Snowboard, Cross Country, &amp; Masters events and is the focus of this presentation.</a:t>
            </a:r>
          </a:p>
          <a:p>
            <a:pPr eaLnBrk="1" hangingPunct="1"/>
            <a:endParaRPr lang="en-US" altLang="en-US" sz="800" b="1" dirty="0">
              <a:solidFill>
                <a:srgbClr val="0000FF"/>
              </a:solidFill>
              <a:latin typeface="Arial" panose="020B0604020202020204" pitchFamily="34" charset="0"/>
              <a:cs typeface="Arial" panose="020B0604020202020204" pitchFamily="34" charset="0"/>
            </a:endParaRPr>
          </a:p>
          <a:p>
            <a:pPr eaLnBrk="1" hangingPunct="1"/>
            <a:r>
              <a:rPr lang="en-US" altLang="en-US" sz="1400" b="1" u="sng" dirty="0">
                <a:solidFill>
                  <a:srgbClr val="003399"/>
                </a:solidFill>
                <a:latin typeface="Arial" panose="020B0604020202020204" pitchFamily="34" charset="0"/>
                <a:cs typeface="Arial" panose="020B0604020202020204" pitchFamily="34" charset="0"/>
              </a:rPr>
              <a:t>Ski-Club </a:t>
            </a:r>
            <a:r>
              <a:rPr lang="en-US" altLang="en-US" sz="1400" b="1" i="1" u="sng" dirty="0">
                <a:solidFill>
                  <a:srgbClr val="FF0000"/>
                </a:solidFill>
                <a:latin typeface="Arial" panose="020B0604020202020204" pitchFamily="34" charset="0"/>
                <a:cs typeface="Arial" panose="020B0604020202020204" pitchFamily="34" charset="0"/>
              </a:rPr>
              <a:t>Unleashed!</a:t>
            </a:r>
            <a:r>
              <a:rPr lang="en-US" altLang="en-US" sz="1400" b="1" u="sng" dirty="0">
                <a:solidFill>
                  <a:srgbClr val="003399"/>
                </a:solidFill>
                <a:latin typeface="Arial" panose="020B0604020202020204" pitchFamily="34" charset="0"/>
                <a:cs typeface="Arial" panose="020B0604020202020204" pitchFamily="34" charset="0"/>
              </a:rPr>
              <a:t> </a:t>
            </a:r>
            <a:r>
              <a:rPr lang="en-US" altLang="en-US" sz="1400" b="1" dirty="0">
                <a:solidFill>
                  <a:srgbClr val="003399"/>
                </a:solidFill>
                <a:latin typeface="Arial" panose="020B0604020202020204" pitchFamily="34" charset="0"/>
                <a:cs typeface="Arial" panose="020B0604020202020204" pitchFamily="34" charset="0"/>
              </a:rPr>
              <a:t>offers result processing for duals, etc., and is </a:t>
            </a:r>
            <a:r>
              <a:rPr lang="en-US" altLang="en-US" sz="1400" b="1" u="sng" dirty="0">
                <a:solidFill>
                  <a:srgbClr val="003399"/>
                </a:solidFill>
                <a:latin typeface="Arial" panose="020B0604020202020204" pitchFamily="34" charset="0"/>
                <a:cs typeface="Arial" panose="020B0604020202020204" pitchFamily="34" charset="0"/>
              </a:rPr>
              <a:t>not</a:t>
            </a:r>
            <a:r>
              <a:rPr lang="en-US" altLang="en-US" sz="1400" b="1" dirty="0">
                <a:solidFill>
                  <a:srgbClr val="003399"/>
                </a:solidFill>
                <a:latin typeface="Arial" panose="020B0604020202020204" pitchFamily="34" charset="0"/>
                <a:cs typeface="Arial" panose="020B0604020202020204" pitchFamily="34" charset="0"/>
              </a:rPr>
              <a:t> addressed in this presentation. </a:t>
            </a:r>
          </a:p>
        </p:txBody>
      </p:sp>
      <p:pic>
        <p:nvPicPr>
          <p:cNvPr id="7" name="Content Placeholder 10">
            <a:extLst>
              <a:ext uri="{FF2B5EF4-FFF2-40B4-BE49-F238E27FC236}">
                <a16:creationId xmlns:a16="http://schemas.microsoft.com/office/drawing/2014/main" id="{5B9BD901-A717-4526-B028-B6570A924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A42E6F0-1D2B-F7E1-C1F9-F9D299A6007F}"/>
              </a:ext>
            </a:extLst>
          </p:cNvPr>
          <p:cNvPicPr>
            <a:picLocks noChangeAspect="1"/>
          </p:cNvPicPr>
          <p:nvPr/>
        </p:nvPicPr>
        <p:blipFill>
          <a:blip r:embed="rId4"/>
          <a:stretch>
            <a:fillRect/>
          </a:stretch>
        </p:blipFill>
        <p:spPr>
          <a:xfrm>
            <a:off x="713030" y="998539"/>
            <a:ext cx="7887801" cy="4496427"/>
          </a:xfrm>
          <a:prstGeom prst="rect">
            <a:avLst/>
          </a:prstGeom>
        </p:spPr>
      </p:pic>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3707AF51-363A-4E37-948D-D2E7D78F081B}"/>
              </a:ext>
            </a:extLst>
          </p:cNvPr>
          <p:cNvSpPr>
            <a:spLocks noGrp="1"/>
          </p:cNvSpPr>
          <p:nvPr>
            <p:ph type="title" idx="4294967295"/>
          </p:nvPr>
        </p:nvSpPr>
        <p:spPr>
          <a:xfrm>
            <a:off x="381000" y="76200"/>
            <a:ext cx="8229600" cy="9906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DATA VERIFICATION</a:t>
            </a:r>
          </a:p>
        </p:txBody>
      </p:sp>
      <p:sp>
        <p:nvSpPr>
          <p:cNvPr id="36867" name="Content Placeholder 2">
            <a:extLst>
              <a:ext uri="{FF2B5EF4-FFF2-40B4-BE49-F238E27FC236}">
                <a16:creationId xmlns:a16="http://schemas.microsoft.com/office/drawing/2014/main" id="{D1E8F8B5-238A-403A-9A05-4DDE51A05575}"/>
              </a:ext>
            </a:extLst>
          </p:cNvPr>
          <p:cNvSpPr>
            <a:spLocks noGrp="1"/>
          </p:cNvSpPr>
          <p:nvPr>
            <p:ph idx="4294967295"/>
          </p:nvPr>
        </p:nvSpPr>
        <p:spPr>
          <a:xfrm>
            <a:off x="533400" y="1371600"/>
            <a:ext cx="8229600" cy="4906963"/>
          </a:xfrm>
        </p:spPr>
        <p:txBody>
          <a:bodyPr rtlCol="0">
            <a:normAutofit fontScale="70000" lnSpcReduction="20000"/>
          </a:bodyPr>
          <a:lstStyle/>
          <a:p>
            <a:pPr marL="457200" lvl="4" indent="-457200" eaLnBrk="1" fontAlgn="auto" hangingPunct="1">
              <a:lnSpc>
                <a:spcPct val="120000"/>
              </a:lnSpc>
              <a:spcBef>
                <a:spcPts val="1200"/>
              </a:spcBef>
              <a:spcAft>
                <a:spcPts val="0"/>
              </a:spcAft>
              <a:buFont typeface="Arial" charset="0"/>
              <a:buChar char="•"/>
              <a:defRPr/>
            </a:pPr>
            <a:r>
              <a:rPr lang="en-US" altLang="en-US" sz="2800" u="sng" dirty="0">
                <a:latin typeface="Arial" panose="020B0604020202020204" pitchFamily="34" charset="0"/>
                <a:cs typeface="Arial" panose="020B0604020202020204" pitchFamily="34" charset="0"/>
              </a:rPr>
              <a:t>All entered data</a:t>
            </a:r>
            <a:r>
              <a:rPr lang="en-US" altLang="en-US" sz="2800" dirty="0">
                <a:latin typeface="Arial" panose="020B0604020202020204" pitchFamily="34" charset="0"/>
                <a:cs typeface="Arial" panose="020B0604020202020204" pitchFamily="34" charset="0"/>
              </a:rPr>
              <a:t> </a:t>
            </a:r>
            <a:r>
              <a:rPr lang="en-US" altLang="en-US" sz="2800" b="1" dirty="0">
                <a:solidFill>
                  <a:srgbClr val="003399"/>
                </a:solidFill>
                <a:latin typeface="Arial" panose="020B0604020202020204" pitchFamily="34" charset="0"/>
                <a:cs typeface="Arial" panose="020B0604020202020204" pitchFamily="34" charset="0"/>
              </a:rPr>
              <a:t>must</a:t>
            </a:r>
            <a:r>
              <a:rPr lang="en-US" altLang="en-US" sz="2800" dirty="0">
                <a:latin typeface="Arial" panose="020B0604020202020204" pitchFamily="34" charset="0"/>
                <a:cs typeface="Arial" panose="020B0604020202020204" pitchFamily="34" charset="0"/>
              </a:rPr>
              <a:t> be verified against the original data source: </a:t>
            </a:r>
          </a:p>
          <a:p>
            <a:pPr marL="0" lvl="4" indent="0" eaLnBrk="1" fontAlgn="auto" hangingPunct="1">
              <a:lnSpc>
                <a:spcPct val="120000"/>
              </a:lnSpc>
              <a:spcBef>
                <a:spcPts val="1200"/>
              </a:spcBef>
              <a:spcAft>
                <a:spcPts val="0"/>
              </a:spcAft>
              <a:buFont typeface="Arial" charset="0"/>
              <a:buNone/>
              <a:defRPr/>
            </a:pPr>
            <a:r>
              <a:rPr lang="en-US" altLang="en-US" sz="2800" dirty="0">
                <a:latin typeface="Arial" panose="020B0604020202020204" pitchFamily="34" charset="0"/>
                <a:cs typeface="Arial" panose="020B0604020202020204" pitchFamily="34" charset="0"/>
              </a:rPr>
              <a:t>	     U.S. Ski &amp; Snowboard website for </a:t>
            </a:r>
            <a:r>
              <a:rPr lang="en-US" altLang="en-US" sz="2800" u="sng" dirty="0">
                <a:latin typeface="Arial" panose="020B0604020202020204" pitchFamily="34" charset="0"/>
                <a:cs typeface="Arial" panose="020B0604020202020204" pitchFamily="34" charset="0"/>
              </a:rPr>
              <a:t>non-FIS event data </a:t>
            </a:r>
            <a:r>
              <a:rPr lang="en-US" altLang="en-US" sz="2800" dirty="0">
                <a:latin typeface="Arial" panose="020B0604020202020204" pitchFamily="34" charset="0"/>
                <a:cs typeface="Arial" panose="020B0604020202020204" pitchFamily="34" charset="0"/>
              </a:rPr>
              <a:t>and </a:t>
            </a:r>
          </a:p>
          <a:p>
            <a:pPr marL="0" lvl="4" indent="0" eaLnBrk="1" fontAlgn="auto" hangingPunct="1">
              <a:lnSpc>
                <a:spcPct val="120000"/>
              </a:lnSpc>
              <a:spcAft>
                <a:spcPts val="0"/>
              </a:spcAft>
              <a:buFont typeface="Arial" charset="0"/>
              <a:buNone/>
              <a:defRPr/>
            </a:pPr>
            <a:r>
              <a:rPr lang="en-US" altLang="en-US" sz="2800" dirty="0">
                <a:latin typeface="Arial" panose="020B0604020202020204" pitchFamily="34" charset="0"/>
                <a:cs typeface="Arial" panose="020B0604020202020204" pitchFamily="34" charset="0"/>
              </a:rPr>
              <a:t>	     FIS website for </a:t>
            </a:r>
            <a:r>
              <a:rPr lang="en-US" altLang="en-US" sz="2800" u="sng" dirty="0">
                <a:latin typeface="Arial" panose="020B0604020202020204" pitchFamily="34" charset="0"/>
                <a:cs typeface="Arial" panose="020B0604020202020204" pitchFamily="34" charset="0"/>
              </a:rPr>
              <a:t>FIS event data</a:t>
            </a:r>
          </a:p>
          <a:p>
            <a:pPr marL="457200" lvl="4" indent="-457200" eaLnBrk="1" fontAlgn="auto" hangingPunct="1">
              <a:lnSpc>
                <a:spcPct val="120000"/>
              </a:lnSpc>
              <a:spcBef>
                <a:spcPts val="1200"/>
              </a:spcBef>
              <a:spcAft>
                <a:spcPts val="0"/>
              </a:spcAft>
              <a:buFont typeface="Arial" charset="0"/>
              <a:buChar char="•"/>
              <a:defRPr/>
            </a:pPr>
            <a:r>
              <a:rPr lang="en-US" altLang="en-US" sz="2800" u="sng" dirty="0">
                <a:latin typeface="Arial" panose="020B0604020202020204" pitchFamily="34" charset="0"/>
                <a:cs typeface="Arial" panose="020B0604020202020204" pitchFamily="34" charset="0"/>
              </a:rPr>
              <a:t>All computers</a:t>
            </a:r>
            <a:r>
              <a:rPr lang="en-US" altLang="en-US" sz="2800" dirty="0">
                <a:latin typeface="Arial" panose="020B0604020202020204" pitchFamily="34" charset="0"/>
                <a:cs typeface="Arial" panose="020B0604020202020204" pitchFamily="34" charset="0"/>
              </a:rPr>
              <a:t> involved in the timing/scoring/documentation of an event </a:t>
            </a:r>
            <a:r>
              <a:rPr lang="en-US" altLang="en-US" sz="2800" b="1" dirty="0">
                <a:solidFill>
                  <a:srgbClr val="003399"/>
                </a:solidFill>
                <a:latin typeface="Arial" panose="020B0604020202020204" pitchFamily="34" charset="0"/>
                <a:cs typeface="Arial" panose="020B0604020202020204" pitchFamily="34" charset="0"/>
              </a:rPr>
              <a:t>must</a:t>
            </a:r>
            <a:r>
              <a:rPr lang="en-US" altLang="en-US" sz="2800" dirty="0">
                <a:latin typeface="Arial" panose="020B0604020202020204" pitchFamily="34" charset="0"/>
                <a:cs typeface="Arial" panose="020B0604020202020204" pitchFamily="34" charset="0"/>
              </a:rPr>
              <a:t> be running the </a:t>
            </a:r>
            <a:r>
              <a:rPr lang="en-US" altLang="en-US" sz="2800" u="sng" dirty="0">
                <a:latin typeface="Arial" panose="020B0604020202020204" pitchFamily="34" charset="0"/>
                <a:cs typeface="Arial" panose="020B0604020202020204" pitchFamily="34" charset="0"/>
              </a:rPr>
              <a:t>same software version</a:t>
            </a:r>
          </a:p>
          <a:p>
            <a:pPr marL="457200" lvl="4" indent="-457200" eaLnBrk="1" fontAlgn="auto" hangingPunct="1">
              <a:lnSpc>
                <a:spcPct val="120000"/>
              </a:lnSpc>
              <a:spcBef>
                <a:spcPts val="1200"/>
              </a:spcBef>
              <a:spcAft>
                <a:spcPts val="0"/>
              </a:spcAft>
              <a:buFont typeface="Arial" charset="0"/>
              <a:buChar char="•"/>
              <a:defRPr/>
            </a:pPr>
            <a:r>
              <a:rPr lang="en-US" altLang="en-US" sz="2800" u="sng" dirty="0">
                <a:latin typeface="Arial" panose="020B0604020202020204" pitchFamily="34" charset="0"/>
                <a:cs typeface="Arial" panose="020B0604020202020204" pitchFamily="34" charset="0"/>
              </a:rPr>
              <a:t>All computers </a:t>
            </a:r>
            <a:r>
              <a:rPr lang="en-US" altLang="en-US" sz="2800" dirty="0">
                <a:latin typeface="Arial" panose="020B0604020202020204" pitchFamily="34" charset="0"/>
                <a:cs typeface="Arial" panose="020B0604020202020204" pitchFamily="34" charset="0"/>
              </a:rPr>
              <a:t>involved in the timing/scoring/documentation of an event </a:t>
            </a:r>
            <a:r>
              <a:rPr lang="en-US" altLang="en-US" sz="2800" b="1" dirty="0">
                <a:solidFill>
                  <a:srgbClr val="003399"/>
                </a:solidFill>
                <a:latin typeface="Arial" panose="020B0604020202020204" pitchFamily="34" charset="0"/>
                <a:cs typeface="Arial" panose="020B0604020202020204" pitchFamily="34" charset="0"/>
              </a:rPr>
              <a:t>must</a:t>
            </a:r>
            <a:r>
              <a:rPr lang="en-US" altLang="en-US" sz="2800" dirty="0">
                <a:latin typeface="Arial" panose="020B0604020202020204" pitchFamily="34" charset="0"/>
                <a:cs typeface="Arial" panose="020B0604020202020204" pitchFamily="34" charset="0"/>
              </a:rPr>
              <a:t> have </a:t>
            </a:r>
            <a:r>
              <a:rPr lang="en-US" altLang="en-US" sz="2800" u="sng" dirty="0">
                <a:latin typeface="Arial" panose="020B0604020202020204" pitchFamily="34" charset="0"/>
                <a:cs typeface="Arial" panose="020B0604020202020204" pitchFamily="34" charset="0"/>
              </a:rPr>
              <a:t>current Points Lists </a:t>
            </a:r>
            <a:r>
              <a:rPr lang="en-US" altLang="en-US" sz="2800" dirty="0">
                <a:latin typeface="Arial" panose="020B0604020202020204" pitchFamily="34" charset="0"/>
                <a:cs typeface="Arial" panose="020B0604020202020204" pitchFamily="34" charset="0"/>
              </a:rPr>
              <a:t>loaded because </a:t>
            </a:r>
            <a:r>
              <a:rPr lang="en-US" altLang="en-US" sz="2800" u="sng" dirty="0">
                <a:latin typeface="Arial" panose="020B0604020202020204" pitchFamily="34" charset="0"/>
                <a:cs typeface="Arial" panose="020B0604020202020204" pitchFamily="34" charset="0"/>
              </a:rPr>
              <a:t>transferred race files only contain keyed data</a:t>
            </a:r>
            <a:r>
              <a:rPr lang="en-US" altLang="en-US" sz="2800" dirty="0">
                <a:latin typeface="Arial" panose="020B0604020202020204" pitchFamily="34" charset="0"/>
                <a:cs typeface="Arial" panose="020B0604020202020204" pitchFamily="34" charset="0"/>
              </a:rPr>
              <a:t>; they do not contain accessible copies of the Points Lists.  </a:t>
            </a:r>
          </a:p>
          <a:p>
            <a:pPr marL="457200" lvl="4" indent="-457200" eaLnBrk="1" fontAlgn="auto" hangingPunct="1">
              <a:lnSpc>
                <a:spcPct val="120000"/>
              </a:lnSpc>
              <a:spcBef>
                <a:spcPts val="1200"/>
              </a:spcBef>
              <a:spcAft>
                <a:spcPts val="0"/>
              </a:spcAft>
              <a:buFont typeface="Arial" charset="0"/>
              <a:buChar char="•"/>
              <a:defRPr/>
            </a:pPr>
            <a:r>
              <a:rPr lang="en-US" altLang="en-US" sz="2800" b="1" i="1" dirty="0">
                <a:solidFill>
                  <a:srgbClr val="003399"/>
                </a:solidFill>
                <a:latin typeface="Arial" panose="020B0604020202020204" pitchFamily="34" charset="0"/>
                <a:cs typeface="Arial" panose="020B0604020202020204" pitchFamily="34" charset="0"/>
              </a:rPr>
              <a:t>Identical data access is required if timing personnel have to make a change in the race file: e.g. insert a competitor, change an official.</a:t>
            </a:r>
            <a:endParaRPr lang="en-US" altLang="en-US" sz="2800" b="1" dirty="0">
              <a:solidFill>
                <a:srgbClr val="003399"/>
              </a:solidFill>
              <a:latin typeface="Arial" panose="020B0604020202020204" pitchFamily="34" charset="0"/>
              <a:cs typeface="Arial" panose="020B0604020202020204" pitchFamily="34" charset="0"/>
            </a:endParaRPr>
          </a:p>
        </p:txBody>
      </p:sp>
      <p:pic>
        <p:nvPicPr>
          <p:cNvPr id="4" name="Content Placeholder 10">
            <a:extLst>
              <a:ext uri="{FF2B5EF4-FFF2-40B4-BE49-F238E27FC236}">
                <a16:creationId xmlns:a16="http://schemas.microsoft.com/office/drawing/2014/main" id="{3B80BFEC-3353-48C6-BF9E-3B3D46DBD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IMPORT / EXPORT FUNCTIONS</a:t>
            </a:r>
          </a:p>
        </p:txBody>
      </p:sp>
      <p:pic>
        <p:nvPicPr>
          <p:cNvPr id="4" name="Picture 3">
            <a:extLst>
              <a:ext uri="{FF2B5EF4-FFF2-40B4-BE49-F238E27FC236}">
                <a16:creationId xmlns:a16="http://schemas.microsoft.com/office/drawing/2014/main" id="{9E191412-CA4A-4D5B-8003-A1EE479997EB}"/>
              </a:ext>
            </a:extLst>
          </p:cNvPr>
          <p:cNvPicPr>
            <a:picLocks noChangeAspect="1"/>
          </p:cNvPicPr>
          <p:nvPr/>
        </p:nvPicPr>
        <p:blipFill>
          <a:blip r:embed="rId2"/>
          <a:stretch>
            <a:fillRect/>
          </a:stretch>
        </p:blipFill>
        <p:spPr>
          <a:xfrm>
            <a:off x="2438400" y="838200"/>
            <a:ext cx="6453653" cy="5334000"/>
          </a:xfrm>
          <a:prstGeom prst="rect">
            <a:avLst/>
          </a:prstGeom>
        </p:spPr>
      </p:pic>
      <p:sp>
        <p:nvSpPr>
          <p:cNvPr id="5" name="TextBox 4">
            <a:extLst>
              <a:ext uri="{FF2B5EF4-FFF2-40B4-BE49-F238E27FC236}">
                <a16:creationId xmlns:a16="http://schemas.microsoft.com/office/drawing/2014/main" id="{38095FBB-0547-40C9-9E1A-AA409615B2CC}"/>
              </a:ext>
            </a:extLst>
          </p:cNvPr>
          <p:cNvSpPr txBox="1"/>
          <p:nvPr/>
        </p:nvSpPr>
        <p:spPr>
          <a:xfrm>
            <a:off x="152400" y="1524000"/>
            <a:ext cx="2133600" cy="2739211"/>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File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Import may be used to import or export a race file from timing</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Import may be used to import  an event registration file</a:t>
            </a:r>
          </a:p>
        </p:txBody>
      </p:sp>
    </p:spTree>
    <p:extLst>
      <p:ext uri="{BB962C8B-B14F-4D97-AF65-F5344CB8AC3E}">
        <p14:creationId xmlns:p14="http://schemas.microsoft.com/office/powerpoint/2010/main" val="2858195290"/>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IMPORT FUNCTIONS</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914400"/>
            <a:ext cx="2133600" cy="3647152"/>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File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Import</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Import may be used to import a race date that has been exported from timing</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Import may be used to import  an event registration file</a:t>
            </a:r>
          </a:p>
        </p:txBody>
      </p:sp>
      <p:sp>
        <p:nvSpPr>
          <p:cNvPr id="11" name="TextBox 10">
            <a:extLst>
              <a:ext uri="{FF2B5EF4-FFF2-40B4-BE49-F238E27FC236}">
                <a16:creationId xmlns:a16="http://schemas.microsoft.com/office/drawing/2014/main" id="{B8B6FBBF-6747-4F0A-B191-33626B1966BA}"/>
              </a:ext>
            </a:extLst>
          </p:cNvPr>
          <p:cNvSpPr txBox="1"/>
          <p:nvPr/>
        </p:nvSpPr>
        <p:spPr>
          <a:xfrm>
            <a:off x="240273" y="5433931"/>
            <a:ext cx="8663453" cy="381000"/>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Importing and exporting race data from timing should be tested prior to race day!</a:t>
            </a:r>
          </a:p>
        </p:txBody>
      </p:sp>
      <p:pic>
        <p:nvPicPr>
          <p:cNvPr id="12" name="Picture 11">
            <a:extLst>
              <a:ext uri="{FF2B5EF4-FFF2-40B4-BE49-F238E27FC236}">
                <a16:creationId xmlns:a16="http://schemas.microsoft.com/office/drawing/2014/main" id="{EDCE214B-F0B8-4394-8679-D8F4174F6F7C}"/>
              </a:ext>
            </a:extLst>
          </p:cNvPr>
          <p:cNvPicPr>
            <a:picLocks noChangeAspect="1"/>
          </p:cNvPicPr>
          <p:nvPr/>
        </p:nvPicPr>
        <p:blipFill>
          <a:blip r:embed="rId2"/>
          <a:stretch>
            <a:fillRect/>
          </a:stretch>
        </p:blipFill>
        <p:spPr>
          <a:xfrm>
            <a:off x="2320363" y="983547"/>
            <a:ext cx="4766237" cy="3458058"/>
          </a:xfrm>
          <a:prstGeom prst="rect">
            <a:avLst/>
          </a:prstGeom>
        </p:spPr>
      </p:pic>
      <p:pic>
        <p:nvPicPr>
          <p:cNvPr id="8" name="Picture 7">
            <a:extLst>
              <a:ext uri="{FF2B5EF4-FFF2-40B4-BE49-F238E27FC236}">
                <a16:creationId xmlns:a16="http://schemas.microsoft.com/office/drawing/2014/main" id="{987C4DE0-6EBF-45A7-BCAB-E6C1FC4698B1}"/>
              </a:ext>
            </a:extLst>
          </p:cNvPr>
          <p:cNvPicPr>
            <a:picLocks noChangeAspect="1"/>
          </p:cNvPicPr>
          <p:nvPr/>
        </p:nvPicPr>
        <p:blipFill>
          <a:blip r:embed="rId3"/>
          <a:stretch>
            <a:fillRect/>
          </a:stretch>
        </p:blipFill>
        <p:spPr>
          <a:xfrm>
            <a:off x="5192128" y="3855735"/>
            <a:ext cx="3788944" cy="1171739"/>
          </a:xfrm>
          <a:prstGeom prst="rect">
            <a:avLst/>
          </a:prstGeom>
        </p:spPr>
      </p:pic>
      <p:pic>
        <p:nvPicPr>
          <p:cNvPr id="7" name="Content Placeholder 10">
            <a:extLst>
              <a:ext uri="{FF2B5EF4-FFF2-40B4-BE49-F238E27FC236}">
                <a16:creationId xmlns:a16="http://schemas.microsoft.com/office/drawing/2014/main" id="{94817997-9049-43CA-9FB2-EC176DA41A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369511"/>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IMPORTING A “CSV” FILE</a:t>
            </a:r>
          </a:p>
        </p:txBody>
      </p:sp>
      <p:sp>
        <p:nvSpPr>
          <p:cNvPr id="5" name="TextBox 4">
            <a:extLst>
              <a:ext uri="{FF2B5EF4-FFF2-40B4-BE49-F238E27FC236}">
                <a16:creationId xmlns:a16="http://schemas.microsoft.com/office/drawing/2014/main" id="{38095FBB-0547-40C9-9E1A-AA409615B2CC}"/>
              </a:ext>
            </a:extLst>
          </p:cNvPr>
          <p:cNvSpPr txBox="1"/>
          <p:nvPr/>
        </p:nvSpPr>
        <p:spPr>
          <a:xfrm>
            <a:off x="76200" y="1295400"/>
            <a:ext cx="2514600" cy="1354217"/>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File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Import</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Locate and open required file  </a:t>
            </a:r>
          </a:p>
        </p:txBody>
      </p:sp>
      <p:pic>
        <p:nvPicPr>
          <p:cNvPr id="8" name="Picture 7">
            <a:extLst>
              <a:ext uri="{FF2B5EF4-FFF2-40B4-BE49-F238E27FC236}">
                <a16:creationId xmlns:a16="http://schemas.microsoft.com/office/drawing/2014/main" id="{987C4DE0-6EBF-45A7-BCAB-E6C1FC4698B1}"/>
              </a:ext>
            </a:extLst>
          </p:cNvPr>
          <p:cNvPicPr>
            <a:picLocks noChangeAspect="1"/>
          </p:cNvPicPr>
          <p:nvPr/>
        </p:nvPicPr>
        <p:blipFill>
          <a:blip r:embed="rId2"/>
          <a:stretch>
            <a:fillRect/>
          </a:stretch>
        </p:blipFill>
        <p:spPr>
          <a:xfrm>
            <a:off x="3047638" y="1295400"/>
            <a:ext cx="3788944" cy="1171739"/>
          </a:xfrm>
          <a:prstGeom prst="rect">
            <a:avLst/>
          </a:prstGeom>
        </p:spPr>
      </p:pic>
      <p:pic>
        <p:nvPicPr>
          <p:cNvPr id="14" name="Picture 13">
            <a:extLst>
              <a:ext uri="{FF2B5EF4-FFF2-40B4-BE49-F238E27FC236}">
                <a16:creationId xmlns:a16="http://schemas.microsoft.com/office/drawing/2014/main" id="{2DFE7778-F03E-4910-A5E4-81083ECBADF0}"/>
              </a:ext>
            </a:extLst>
          </p:cNvPr>
          <p:cNvPicPr>
            <a:picLocks noChangeAspect="1"/>
          </p:cNvPicPr>
          <p:nvPr/>
        </p:nvPicPr>
        <p:blipFill>
          <a:blip r:embed="rId3"/>
          <a:stretch>
            <a:fillRect/>
          </a:stretch>
        </p:blipFill>
        <p:spPr>
          <a:xfrm>
            <a:off x="3124200" y="2924339"/>
            <a:ext cx="2591162" cy="619211"/>
          </a:xfrm>
          <a:prstGeom prst="rect">
            <a:avLst/>
          </a:prstGeom>
        </p:spPr>
      </p:pic>
      <p:pic>
        <p:nvPicPr>
          <p:cNvPr id="6" name="Content Placeholder 10">
            <a:extLst>
              <a:ext uri="{FF2B5EF4-FFF2-40B4-BE49-F238E27FC236}">
                <a16:creationId xmlns:a16="http://schemas.microsoft.com/office/drawing/2014/main" id="{DFD80E25-3A12-4DA9-930C-1DA3627BA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865995"/>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IMPORTING A “CSV” FILE</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914402"/>
            <a:ext cx="2514600" cy="3647152"/>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Step 1: Set format of file being imported</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duplicate detection method</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method to address duplicates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Clear to start over, load previously saved settings, or save current settings</a:t>
            </a:r>
          </a:p>
        </p:txBody>
      </p:sp>
      <p:pic>
        <p:nvPicPr>
          <p:cNvPr id="14" name="Picture 13">
            <a:extLst>
              <a:ext uri="{FF2B5EF4-FFF2-40B4-BE49-F238E27FC236}">
                <a16:creationId xmlns:a16="http://schemas.microsoft.com/office/drawing/2014/main" id="{2DFE7778-F03E-4910-A5E4-81083ECBADF0}"/>
              </a:ext>
            </a:extLst>
          </p:cNvPr>
          <p:cNvPicPr>
            <a:picLocks noChangeAspect="1"/>
          </p:cNvPicPr>
          <p:nvPr/>
        </p:nvPicPr>
        <p:blipFill>
          <a:blip r:embed="rId2"/>
          <a:stretch>
            <a:fillRect/>
          </a:stretch>
        </p:blipFill>
        <p:spPr>
          <a:xfrm>
            <a:off x="3047638" y="2737976"/>
            <a:ext cx="2591162" cy="619211"/>
          </a:xfrm>
          <a:prstGeom prst="rect">
            <a:avLst/>
          </a:prstGeom>
        </p:spPr>
      </p:pic>
      <p:pic>
        <p:nvPicPr>
          <p:cNvPr id="4" name="Picture 3">
            <a:extLst>
              <a:ext uri="{FF2B5EF4-FFF2-40B4-BE49-F238E27FC236}">
                <a16:creationId xmlns:a16="http://schemas.microsoft.com/office/drawing/2014/main" id="{5C2ABA7E-D271-4FFE-A3C3-E517DB138336}"/>
              </a:ext>
            </a:extLst>
          </p:cNvPr>
          <p:cNvPicPr>
            <a:picLocks noChangeAspect="1"/>
          </p:cNvPicPr>
          <p:nvPr/>
        </p:nvPicPr>
        <p:blipFill>
          <a:blip r:embed="rId3"/>
          <a:stretch>
            <a:fillRect/>
          </a:stretch>
        </p:blipFill>
        <p:spPr>
          <a:xfrm>
            <a:off x="2925256" y="838200"/>
            <a:ext cx="6066344" cy="5410200"/>
          </a:xfrm>
          <a:prstGeom prst="rect">
            <a:avLst/>
          </a:prstGeom>
        </p:spPr>
      </p:pic>
    </p:spTree>
    <p:extLst>
      <p:ext uri="{BB962C8B-B14F-4D97-AF65-F5344CB8AC3E}">
        <p14:creationId xmlns:p14="http://schemas.microsoft.com/office/powerpoint/2010/main" val="962953258"/>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498764" y="-59066"/>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IMPORTING A “CSV” FILE</a:t>
            </a:r>
          </a:p>
        </p:txBody>
      </p:sp>
      <p:sp>
        <p:nvSpPr>
          <p:cNvPr id="5" name="TextBox 4">
            <a:extLst>
              <a:ext uri="{FF2B5EF4-FFF2-40B4-BE49-F238E27FC236}">
                <a16:creationId xmlns:a16="http://schemas.microsoft.com/office/drawing/2014/main" id="{38095FBB-0547-40C9-9E1A-AA409615B2CC}"/>
              </a:ext>
            </a:extLst>
          </p:cNvPr>
          <p:cNvSpPr txBox="1"/>
          <p:nvPr/>
        </p:nvSpPr>
        <p:spPr>
          <a:xfrm>
            <a:off x="233952" y="687184"/>
            <a:ext cx="2514600" cy="6017032"/>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Comparison shows differences: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Step 2: Define use for each column</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Column 1 is defined as “Nat Number” but is actually a “Bib”</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Use down arrow to right of “Nat Number” to change its use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Scroll bar will open view of available selections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Repeat process for each column until “Used For” is comparable to “Preview”</a:t>
            </a:r>
          </a:p>
        </p:txBody>
      </p:sp>
      <p:pic>
        <p:nvPicPr>
          <p:cNvPr id="6" name="Picture 5">
            <a:extLst>
              <a:ext uri="{FF2B5EF4-FFF2-40B4-BE49-F238E27FC236}">
                <a16:creationId xmlns:a16="http://schemas.microsoft.com/office/drawing/2014/main" id="{D0F47BFC-08ED-4582-9F5A-59D614B182FC}"/>
              </a:ext>
            </a:extLst>
          </p:cNvPr>
          <p:cNvPicPr>
            <a:picLocks noChangeAspect="1"/>
          </p:cNvPicPr>
          <p:nvPr/>
        </p:nvPicPr>
        <p:blipFill>
          <a:blip r:embed="rId3"/>
          <a:stretch>
            <a:fillRect/>
          </a:stretch>
        </p:blipFill>
        <p:spPr>
          <a:xfrm>
            <a:off x="3083610" y="990600"/>
            <a:ext cx="5609144" cy="5410200"/>
          </a:xfrm>
          <a:prstGeom prst="rect">
            <a:avLst/>
          </a:prstGeom>
        </p:spPr>
      </p:pic>
      <p:pic>
        <p:nvPicPr>
          <p:cNvPr id="10" name="Picture 9">
            <a:extLst>
              <a:ext uri="{FF2B5EF4-FFF2-40B4-BE49-F238E27FC236}">
                <a16:creationId xmlns:a16="http://schemas.microsoft.com/office/drawing/2014/main" id="{B141B9DB-4F07-4715-B338-82E046575D00}"/>
              </a:ext>
            </a:extLst>
          </p:cNvPr>
          <p:cNvPicPr>
            <a:picLocks noChangeAspect="1"/>
          </p:cNvPicPr>
          <p:nvPr/>
        </p:nvPicPr>
        <p:blipFill>
          <a:blip r:embed="rId4"/>
          <a:stretch>
            <a:fillRect/>
          </a:stretch>
        </p:blipFill>
        <p:spPr>
          <a:xfrm>
            <a:off x="7081248" y="2286000"/>
            <a:ext cx="1828800" cy="1257475"/>
          </a:xfrm>
          <a:prstGeom prst="rect">
            <a:avLst/>
          </a:prstGeom>
        </p:spPr>
      </p:pic>
    </p:spTree>
    <p:extLst>
      <p:ext uri="{BB962C8B-B14F-4D97-AF65-F5344CB8AC3E}">
        <p14:creationId xmlns:p14="http://schemas.microsoft.com/office/powerpoint/2010/main" val="3007685937"/>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498764" y="-59066"/>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IMPORTING A “CSV” FILE</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990600"/>
            <a:ext cx="2514600" cy="5309146"/>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“Preview” Columns are now comparable to “Column Used For” screen </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Click “OK” to complete “Importing a CSV File”</a:t>
            </a:r>
          </a:p>
          <a:p>
            <a:pPr marL="285750" indent="-285750">
              <a:spcAft>
                <a:spcPts val="600"/>
              </a:spcAft>
              <a:buFont typeface="Arial" panose="020B0604020202020204" pitchFamily="34" charset="0"/>
              <a:buChar char="•"/>
            </a:pPr>
            <a:r>
              <a:rPr lang="en-US" dirty="0">
                <a:solidFill>
                  <a:srgbClr val="003399"/>
                </a:solidFill>
                <a:latin typeface="Arial" panose="020B0604020202020204" pitchFamily="34" charset="0"/>
                <a:cs typeface="Arial" panose="020B0604020202020204" pitchFamily="34" charset="0"/>
              </a:rPr>
              <a:t>Remember that imported data must be verified against the original source: National Data – U.S. Ski &amp; Snowboard website &amp;</a:t>
            </a:r>
          </a:p>
          <a:p>
            <a:pPr>
              <a:spcAft>
                <a:spcPts val="0"/>
              </a:spcAft>
            </a:pPr>
            <a:r>
              <a:rPr lang="en-US" dirty="0">
                <a:solidFill>
                  <a:srgbClr val="003399"/>
                </a:solidFill>
                <a:latin typeface="Arial" panose="020B0604020202020204" pitchFamily="34" charset="0"/>
                <a:cs typeface="Arial" panose="020B0604020202020204" pitchFamily="34" charset="0"/>
              </a:rPr>
              <a:t>     FIS Data – FIS        </a:t>
            </a:r>
          </a:p>
          <a:p>
            <a:pPr>
              <a:spcAft>
                <a:spcPts val="600"/>
              </a:spcAft>
            </a:pPr>
            <a:r>
              <a:rPr lang="en-US" dirty="0">
                <a:solidFill>
                  <a:srgbClr val="003399"/>
                </a:solidFill>
                <a:latin typeface="Arial" panose="020B0604020202020204" pitchFamily="34" charset="0"/>
                <a:cs typeface="Arial" panose="020B0604020202020204" pitchFamily="34" charset="0"/>
              </a:rPr>
              <a:t>     website</a:t>
            </a:r>
          </a:p>
        </p:txBody>
      </p:sp>
      <p:pic>
        <p:nvPicPr>
          <p:cNvPr id="7" name="Picture 6">
            <a:extLst>
              <a:ext uri="{FF2B5EF4-FFF2-40B4-BE49-F238E27FC236}">
                <a16:creationId xmlns:a16="http://schemas.microsoft.com/office/drawing/2014/main" id="{C59CA497-8B75-444C-827B-292BFACC9BA0}"/>
              </a:ext>
            </a:extLst>
          </p:cNvPr>
          <p:cNvPicPr>
            <a:picLocks noChangeAspect="1"/>
          </p:cNvPicPr>
          <p:nvPr/>
        </p:nvPicPr>
        <p:blipFill>
          <a:blip r:embed="rId3"/>
          <a:stretch>
            <a:fillRect/>
          </a:stretch>
        </p:blipFill>
        <p:spPr>
          <a:xfrm>
            <a:off x="2667000" y="677534"/>
            <a:ext cx="6248400" cy="6028066"/>
          </a:xfrm>
          <a:prstGeom prst="rect">
            <a:avLst/>
          </a:prstGeom>
        </p:spPr>
      </p:pic>
    </p:spTree>
    <p:extLst>
      <p:ext uri="{BB962C8B-B14F-4D97-AF65-F5344CB8AC3E}">
        <p14:creationId xmlns:p14="http://schemas.microsoft.com/office/powerpoint/2010/main" val="2513478638"/>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266700" y="152400"/>
            <a:ext cx="8610600" cy="123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endPar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eaLnBrk="1" hangingPunct="1">
              <a:defRPr/>
            </a:pPr>
            <a:r>
              <a:rPr lang="en-US" altLang="en-US"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CRITICAL NOTE</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WHEN IMPORTING A COMPETITORS’ TIMES</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3460507"/>
            <a:ext cx="2514600" cy="369332"/>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endParaRPr lang="en-US" dirty="0">
              <a:solidFill>
                <a:srgbClr val="003399"/>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DEE5433-0752-926B-B40B-96E60B659285}"/>
              </a:ext>
            </a:extLst>
          </p:cNvPr>
          <p:cNvSpPr txBox="1"/>
          <p:nvPr/>
        </p:nvSpPr>
        <p:spPr>
          <a:xfrm>
            <a:off x="129092" y="1629236"/>
            <a:ext cx="8534400" cy="4401205"/>
          </a:xfrm>
          <a:prstGeom prst="rect">
            <a:avLst/>
          </a:prstGeom>
          <a:noFill/>
          <a:ln>
            <a:solidFill>
              <a:schemeClr val="bg2"/>
            </a:solidFill>
          </a:ln>
        </p:spPr>
        <p:txBody>
          <a:bodyPr wrap="square">
            <a:spAutoFit/>
          </a:bodyPr>
          <a:lstStyle/>
          <a:p>
            <a:pPr marL="228600" marR="0" algn="just">
              <a:spcBef>
                <a:spcPts val="600"/>
              </a:spcBef>
              <a:spcAft>
                <a:spcPts val="600"/>
              </a:spcAft>
            </a:pPr>
            <a:r>
              <a:rPr lang="en-US" sz="2000" kern="100" dirty="0">
                <a:effectLst/>
                <a:latin typeface="Arial" panose="020B0604020202020204" pitchFamily="34" charset="0"/>
                <a:ea typeface="Calibri" panose="020F0502020204030204" pitchFamily="34" charset="0"/>
                <a:cs typeface="Arial" panose="020B0604020202020204" pitchFamily="34" charset="0"/>
              </a:rPr>
              <a:t>The event data is being managed with SplitSecond, but your Chief of Timing &amp; Calculations is timing with VOLA:</a:t>
            </a:r>
          </a:p>
          <a:p>
            <a:pPr marL="514350" marR="0" indent="-285750" algn="just">
              <a:spcBef>
                <a:spcPts val="600"/>
              </a:spcBef>
              <a:spcAft>
                <a:spcPts val="600"/>
              </a:spcAft>
              <a:buFont typeface="Arial" panose="020B0604020202020204" pitchFamily="34" charset="0"/>
              <a:buChar char="•"/>
            </a:pPr>
            <a:r>
              <a:rPr lang="en-US" sz="2000" kern="100" dirty="0">
                <a:effectLst/>
                <a:latin typeface="Arial" panose="020B0604020202020204" pitchFamily="34" charset="0"/>
                <a:ea typeface="Calibri" panose="020F0502020204030204" pitchFamily="34" charset="0"/>
                <a:cs typeface="Arial" panose="020B0604020202020204" pitchFamily="34" charset="0"/>
              </a:rPr>
              <a:t>it is possible to transfer data between the systems</a:t>
            </a:r>
            <a:endParaRPr lang="en-US" sz="2000" kern="100" dirty="0">
              <a:latin typeface="Arial" panose="020B0604020202020204" pitchFamily="34" charset="0"/>
              <a:ea typeface="Calibri" panose="020F0502020204030204" pitchFamily="34" charset="0"/>
              <a:cs typeface="Arial" panose="020B0604020202020204" pitchFamily="34" charset="0"/>
            </a:endParaRPr>
          </a:p>
          <a:p>
            <a:pPr marL="514350" marR="0" indent="-285750" algn="just">
              <a:spcBef>
                <a:spcPts val="600"/>
              </a:spcBef>
              <a:spcAft>
                <a:spcPts val="600"/>
              </a:spcAft>
              <a:buFont typeface="Arial" panose="020B0604020202020204" pitchFamily="34" charset="0"/>
              <a:buChar char="•"/>
            </a:pPr>
            <a:r>
              <a:rPr lang="en-US" sz="2000" kern="100" dirty="0">
                <a:effectLst/>
                <a:latin typeface="Arial" panose="020B0604020202020204" pitchFamily="34" charset="0"/>
                <a:ea typeface="Calibri" panose="020F0502020204030204" pitchFamily="34" charset="0"/>
                <a:cs typeface="Arial" panose="020B0604020202020204" pitchFamily="34" charset="0"/>
              </a:rPr>
              <a:t>it is recommended that </a:t>
            </a:r>
            <a:r>
              <a:rPr lang="en-US" sz="2000" u="sng" kern="100" dirty="0">
                <a:effectLst/>
                <a:latin typeface="Arial" panose="020B0604020202020204" pitchFamily="34" charset="0"/>
                <a:ea typeface="Calibri" panose="020F0502020204030204" pitchFamily="34" charset="0"/>
                <a:cs typeface="Arial" panose="020B0604020202020204" pitchFamily="34" charset="0"/>
              </a:rPr>
              <a:t>only bib #’s and times</a:t>
            </a:r>
            <a:r>
              <a:rPr lang="en-US" sz="2000" kern="100" dirty="0">
                <a:effectLst/>
                <a:latin typeface="Arial" panose="020B0604020202020204" pitchFamily="34" charset="0"/>
                <a:ea typeface="Calibri" panose="020F0502020204030204" pitchFamily="34" charset="0"/>
                <a:cs typeface="Arial" panose="020B0604020202020204" pitchFamily="34" charset="0"/>
              </a:rPr>
              <a:t> be exported from VOLA timing for importing to Split Second data</a:t>
            </a:r>
          </a:p>
          <a:p>
            <a:pPr marL="228600" marR="0" algn="just">
              <a:spcBef>
                <a:spcPts val="600"/>
              </a:spcBef>
              <a:spcAft>
                <a:spcPts val="600"/>
              </a:spcAft>
            </a:pPr>
            <a:r>
              <a:rPr lang="en-US" sz="2000" kern="100" dirty="0">
                <a:effectLst/>
                <a:latin typeface="Arial" panose="020B0604020202020204" pitchFamily="34" charset="0"/>
                <a:ea typeface="Calibri" panose="020F0502020204030204" pitchFamily="34" charset="0"/>
                <a:cs typeface="Arial" panose="020B0604020202020204" pitchFamily="34" charset="0"/>
              </a:rPr>
              <a:t>If athletes’ names are imported, please verify that any athletes who have double last names: e.g., </a:t>
            </a:r>
            <a:r>
              <a:rPr lang="en-US" sz="2000" b="1" kern="100" dirty="0">
                <a:solidFill>
                  <a:srgbClr val="003399"/>
                </a:solidFill>
                <a:effectLst/>
                <a:latin typeface="Arial" panose="020B0604020202020204" pitchFamily="34" charset="0"/>
                <a:ea typeface="Calibri" panose="020F0502020204030204" pitchFamily="34" charset="0"/>
                <a:cs typeface="Arial" panose="020B0604020202020204" pitchFamily="34" charset="0"/>
              </a:rPr>
              <a:t>“VAN HORN, Eric” </a:t>
            </a:r>
          </a:p>
          <a:p>
            <a:pPr marL="514350" marR="0" indent="-285750" algn="just">
              <a:spcBef>
                <a:spcPts val="600"/>
              </a:spcBef>
              <a:spcAft>
                <a:spcPts val="600"/>
              </a:spcAft>
              <a:buFont typeface="Arial" panose="020B0604020202020204" pitchFamily="34" charset="0"/>
              <a:buChar char="•"/>
            </a:pPr>
            <a:r>
              <a:rPr lang="en-US" sz="2000" kern="100" dirty="0">
                <a:effectLst/>
                <a:latin typeface="Arial" panose="020B0604020202020204" pitchFamily="34" charset="0"/>
                <a:ea typeface="Calibri" panose="020F0502020204030204" pitchFamily="34" charset="0"/>
                <a:cs typeface="Arial" panose="020B0604020202020204" pitchFamily="34" charset="0"/>
              </a:rPr>
              <a:t>transfer back from VOLA in the original format: </a:t>
            </a:r>
            <a:r>
              <a:rPr lang="en-US" sz="2000" b="1" u="sng" kern="100" dirty="0">
                <a:solidFill>
                  <a:srgbClr val="003399"/>
                </a:solidFill>
                <a:effectLst/>
                <a:latin typeface="Arial" panose="020B0604020202020204" pitchFamily="34" charset="0"/>
                <a:ea typeface="Calibri" panose="020F0502020204030204" pitchFamily="34" charset="0"/>
                <a:cs typeface="Arial" panose="020B0604020202020204" pitchFamily="34" charset="0"/>
              </a:rPr>
              <a:t>VAN HORN, Eric</a:t>
            </a:r>
            <a:r>
              <a:rPr lang="en-US" sz="2000" b="1" kern="100" dirty="0">
                <a:solidFill>
                  <a:srgbClr val="003399"/>
                </a:solidFill>
                <a:effectLst/>
                <a:latin typeface="Arial" panose="020B0604020202020204" pitchFamily="34" charset="0"/>
                <a:ea typeface="Calibri" panose="020F0502020204030204" pitchFamily="34" charset="0"/>
                <a:cs typeface="Arial" panose="020B0604020202020204" pitchFamily="34" charset="0"/>
              </a:rPr>
              <a:t> </a:t>
            </a:r>
            <a:r>
              <a:rPr lang="en-US" sz="2000" kern="100" dirty="0">
                <a:effectLst/>
                <a:latin typeface="Arial" panose="020B0604020202020204" pitchFamily="34" charset="0"/>
                <a:ea typeface="Calibri" panose="020F0502020204030204" pitchFamily="34" charset="0"/>
                <a:cs typeface="Arial" panose="020B0604020202020204" pitchFamily="34" charset="0"/>
              </a:rPr>
              <a:t>and </a:t>
            </a:r>
          </a:p>
          <a:p>
            <a:pPr marL="514350" marR="0" indent="-285750" algn="just">
              <a:spcBef>
                <a:spcPts val="600"/>
              </a:spcBef>
              <a:spcAft>
                <a:spcPts val="600"/>
              </a:spcAft>
              <a:buFont typeface="Arial" panose="020B0604020202020204" pitchFamily="34" charset="0"/>
              <a:buChar char="•"/>
            </a:pPr>
            <a:r>
              <a:rPr lang="en-US" sz="2000" u="sng" kern="100" dirty="0">
                <a:effectLst/>
                <a:latin typeface="Arial" panose="020B0604020202020204" pitchFamily="34" charset="0"/>
                <a:ea typeface="Calibri" panose="020F0502020204030204" pitchFamily="34" charset="0"/>
                <a:cs typeface="Arial" panose="020B0604020202020204" pitchFamily="34" charset="0"/>
              </a:rPr>
              <a:t>not </a:t>
            </a:r>
            <a:r>
              <a:rPr lang="en-US" sz="2000" b="1" u="sng" kern="100" dirty="0">
                <a:solidFill>
                  <a:srgbClr val="003399"/>
                </a:solidFill>
                <a:effectLst/>
                <a:latin typeface="Arial" panose="020B0604020202020204" pitchFamily="34" charset="0"/>
                <a:ea typeface="Calibri" panose="020F0502020204030204" pitchFamily="34" charset="0"/>
                <a:cs typeface="Arial" panose="020B0604020202020204" pitchFamily="34" charset="0"/>
              </a:rPr>
              <a:t>VAN, HORN Eric</a:t>
            </a:r>
            <a:r>
              <a:rPr lang="en-US" sz="2000" kern="100" dirty="0">
                <a:effectLst/>
                <a:latin typeface="Arial" panose="020B0604020202020204" pitchFamily="34" charset="0"/>
                <a:ea typeface="Calibri" panose="020F0502020204030204" pitchFamily="34" charset="0"/>
                <a:cs typeface="Arial" panose="020B0604020202020204" pitchFamily="34" charset="0"/>
              </a:rPr>
              <a:t> </a:t>
            </a:r>
          </a:p>
          <a:p>
            <a:pPr marL="228600" marR="0" algn="just">
              <a:spcBef>
                <a:spcPts val="600"/>
              </a:spcBef>
              <a:spcAft>
                <a:spcPts val="600"/>
              </a:spcAft>
            </a:pPr>
            <a:r>
              <a:rPr lang="en-US" sz="2000" kern="100" dirty="0">
                <a:effectLst/>
                <a:latin typeface="Arial" panose="020B0604020202020204" pitchFamily="34" charset="0"/>
                <a:ea typeface="Calibri" panose="020F0502020204030204" pitchFamily="34" charset="0"/>
                <a:cs typeface="Arial" panose="020B0604020202020204" pitchFamily="34" charset="0"/>
              </a:rPr>
              <a:t>The misplaced comma will result in FIS and U.S. Ski &amp; Snowboard autoscore systems rejecting the XML file. </a:t>
            </a:r>
          </a:p>
        </p:txBody>
      </p:sp>
    </p:spTree>
    <p:extLst>
      <p:ext uri="{BB962C8B-B14F-4D97-AF65-F5344CB8AC3E}">
        <p14:creationId xmlns:p14="http://schemas.microsoft.com/office/powerpoint/2010/main" val="1925281120"/>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EXPORT FUNCTIONS</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1191399"/>
            <a:ext cx="2133600" cy="3093154"/>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File</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Export</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Export may be used to export   race date required by timing</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Export may be used to create racer data files</a:t>
            </a:r>
          </a:p>
        </p:txBody>
      </p:sp>
      <p:sp>
        <p:nvSpPr>
          <p:cNvPr id="11" name="TextBox 10">
            <a:extLst>
              <a:ext uri="{FF2B5EF4-FFF2-40B4-BE49-F238E27FC236}">
                <a16:creationId xmlns:a16="http://schemas.microsoft.com/office/drawing/2014/main" id="{B8B6FBBF-6747-4F0A-B191-33626B1966BA}"/>
              </a:ext>
            </a:extLst>
          </p:cNvPr>
          <p:cNvSpPr txBox="1"/>
          <p:nvPr/>
        </p:nvSpPr>
        <p:spPr>
          <a:xfrm>
            <a:off x="152400" y="6248400"/>
            <a:ext cx="8663453" cy="381000"/>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 </a:t>
            </a:r>
          </a:p>
        </p:txBody>
      </p:sp>
      <p:pic>
        <p:nvPicPr>
          <p:cNvPr id="10" name="Picture 9">
            <a:extLst>
              <a:ext uri="{FF2B5EF4-FFF2-40B4-BE49-F238E27FC236}">
                <a16:creationId xmlns:a16="http://schemas.microsoft.com/office/drawing/2014/main" id="{718DD873-94F9-4AE7-A4D9-956A4FA189D2}"/>
              </a:ext>
            </a:extLst>
          </p:cNvPr>
          <p:cNvPicPr>
            <a:picLocks noChangeAspect="1"/>
          </p:cNvPicPr>
          <p:nvPr/>
        </p:nvPicPr>
        <p:blipFill>
          <a:blip r:embed="rId2"/>
          <a:stretch>
            <a:fillRect/>
          </a:stretch>
        </p:blipFill>
        <p:spPr>
          <a:xfrm>
            <a:off x="2514600" y="1228344"/>
            <a:ext cx="6019800" cy="4258056"/>
          </a:xfrm>
          <a:prstGeom prst="rect">
            <a:avLst/>
          </a:prstGeom>
        </p:spPr>
      </p:pic>
      <p:pic>
        <p:nvPicPr>
          <p:cNvPr id="6" name="Content Placeholder 10">
            <a:extLst>
              <a:ext uri="{FF2B5EF4-FFF2-40B4-BE49-F238E27FC236}">
                <a16:creationId xmlns:a16="http://schemas.microsoft.com/office/drawing/2014/main" id="{4ED729D5-B509-4531-800B-F74A023A6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7312599"/>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EXPORT FUNCTIONS</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875930"/>
            <a:ext cx="2133600" cy="3724096"/>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Note “Available Fields”</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format: Comma or Tab</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 desired field</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Use arrows to move desired field</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Use arrows to change order of fields </a:t>
            </a:r>
          </a:p>
        </p:txBody>
      </p:sp>
      <p:sp>
        <p:nvSpPr>
          <p:cNvPr id="11" name="TextBox 10">
            <a:extLst>
              <a:ext uri="{FF2B5EF4-FFF2-40B4-BE49-F238E27FC236}">
                <a16:creationId xmlns:a16="http://schemas.microsoft.com/office/drawing/2014/main" id="{B8B6FBBF-6747-4F0A-B191-33626B1966BA}"/>
              </a:ext>
            </a:extLst>
          </p:cNvPr>
          <p:cNvSpPr txBox="1"/>
          <p:nvPr/>
        </p:nvSpPr>
        <p:spPr>
          <a:xfrm>
            <a:off x="152400" y="6248400"/>
            <a:ext cx="8663453" cy="381000"/>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 </a:t>
            </a:r>
          </a:p>
        </p:txBody>
      </p:sp>
      <p:pic>
        <p:nvPicPr>
          <p:cNvPr id="6" name="Picture 5">
            <a:extLst>
              <a:ext uri="{FF2B5EF4-FFF2-40B4-BE49-F238E27FC236}">
                <a16:creationId xmlns:a16="http://schemas.microsoft.com/office/drawing/2014/main" id="{AC0A8804-84EF-470C-956B-1D4EB9BCE65C}"/>
              </a:ext>
            </a:extLst>
          </p:cNvPr>
          <p:cNvPicPr>
            <a:picLocks noChangeAspect="1"/>
          </p:cNvPicPr>
          <p:nvPr/>
        </p:nvPicPr>
        <p:blipFill>
          <a:blip r:embed="rId2"/>
          <a:stretch>
            <a:fillRect/>
          </a:stretch>
        </p:blipFill>
        <p:spPr>
          <a:xfrm>
            <a:off x="2350244" y="871194"/>
            <a:ext cx="6400800" cy="5512324"/>
          </a:xfrm>
          <a:prstGeom prst="rect">
            <a:avLst/>
          </a:prstGeom>
        </p:spPr>
      </p:pic>
      <p:cxnSp>
        <p:nvCxnSpPr>
          <p:cNvPr id="8" name="Straight Arrow Connector 7">
            <a:extLst>
              <a:ext uri="{FF2B5EF4-FFF2-40B4-BE49-F238E27FC236}">
                <a16:creationId xmlns:a16="http://schemas.microsoft.com/office/drawing/2014/main" id="{28603E79-7084-41E5-9A8B-56CE2F7314F6}"/>
              </a:ext>
            </a:extLst>
          </p:cNvPr>
          <p:cNvCxnSpPr>
            <a:cxnSpLocks/>
          </p:cNvCxnSpPr>
          <p:nvPr/>
        </p:nvCxnSpPr>
        <p:spPr>
          <a:xfrm flipV="1">
            <a:off x="1981200" y="2362200"/>
            <a:ext cx="2590800" cy="750886"/>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EFE0BD6-1CCB-4389-93AA-FFEEC3DA6C06}"/>
              </a:ext>
            </a:extLst>
          </p:cNvPr>
          <p:cNvCxnSpPr>
            <a:cxnSpLocks/>
          </p:cNvCxnSpPr>
          <p:nvPr/>
        </p:nvCxnSpPr>
        <p:spPr>
          <a:xfrm flipV="1">
            <a:off x="2102594" y="2216586"/>
            <a:ext cx="4762500" cy="1792999"/>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6E84A90E-13A4-4CC5-9E11-203035CDBA75}"/>
              </a:ext>
            </a:extLst>
          </p:cNvPr>
          <p:cNvCxnSpPr>
            <a:cxnSpLocks/>
          </p:cNvCxnSpPr>
          <p:nvPr/>
        </p:nvCxnSpPr>
        <p:spPr>
          <a:xfrm>
            <a:off x="1981200" y="1842726"/>
            <a:ext cx="5181600" cy="1017858"/>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2F9E21D5-A4C2-45B0-9AF8-844775476532}"/>
              </a:ext>
            </a:extLst>
          </p:cNvPr>
          <p:cNvSpPr txBox="1"/>
          <p:nvPr/>
        </p:nvSpPr>
        <p:spPr>
          <a:xfrm>
            <a:off x="-11956" y="6404020"/>
            <a:ext cx="9155956" cy="369332"/>
          </a:xfrm>
          <a:prstGeom prst="rect">
            <a:avLst/>
          </a:prstGeom>
          <a:noFill/>
          <a:ln>
            <a:solidFill>
              <a:schemeClr val="bg2"/>
            </a:solidFill>
          </a:ln>
        </p:spPr>
        <p:txBody>
          <a:bodyPr wrap="square" rtlCol="0" anchor="ctr" anchorCtr="1">
            <a:spAutoFit/>
          </a:bodyPr>
          <a:lstStyle/>
          <a:p>
            <a:r>
              <a:rPr lang="en-US" dirty="0">
                <a:latin typeface="Arial" panose="020B0604020202020204" pitchFamily="34" charset="0"/>
                <a:cs typeface="Arial" panose="020B0604020202020204" pitchFamily="34" charset="0"/>
              </a:rPr>
              <a:t>This is “Comma” format.  Order of “Fields to Export” agrees with data order in “Preview”</a:t>
            </a:r>
          </a:p>
        </p:txBody>
      </p:sp>
    </p:spTree>
    <p:extLst>
      <p:ext uri="{BB962C8B-B14F-4D97-AF65-F5344CB8AC3E}">
        <p14:creationId xmlns:p14="http://schemas.microsoft.com/office/powerpoint/2010/main" val="167647687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4A4003F6-C68A-4B85-A95A-B36B0113C797}"/>
              </a:ext>
            </a:extLst>
          </p:cNvPr>
          <p:cNvSpPr>
            <a:spLocks noGrp="1"/>
          </p:cNvSpPr>
          <p:nvPr>
            <p:ph type="title" idx="4294967295"/>
          </p:nvPr>
        </p:nvSpPr>
        <p:spPr>
          <a:xfrm>
            <a:off x="457200" y="-304799"/>
            <a:ext cx="8399463" cy="1303338"/>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charset="0"/>
                <a:cs typeface="Arial" charset="0"/>
              </a:rPr>
              <a:t>INFORMATION &amp; DOWNLOAD, option 1</a:t>
            </a:r>
            <a:endPar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268" name="TextBox 7">
            <a:extLst>
              <a:ext uri="{FF2B5EF4-FFF2-40B4-BE49-F238E27FC236}">
                <a16:creationId xmlns:a16="http://schemas.microsoft.com/office/drawing/2014/main" id="{B1DDA347-D46B-4288-A744-AED4BB65F36F}"/>
              </a:ext>
            </a:extLst>
          </p:cNvPr>
          <p:cNvSpPr txBox="1">
            <a:spLocks noChangeArrowheads="1"/>
          </p:cNvSpPr>
          <p:nvPr/>
        </p:nvSpPr>
        <p:spPr bwMode="auto">
          <a:xfrm>
            <a:off x="7523163" y="3687149"/>
            <a:ext cx="1333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Begin download </a:t>
            </a:r>
          </a:p>
        </p:txBody>
      </p:sp>
      <p:sp>
        <p:nvSpPr>
          <p:cNvPr id="8" name="TextBox 1">
            <a:extLst>
              <a:ext uri="{FF2B5EF4-FFF2-40B4-BE49-F238E27FC236}">
                <a16:creationId xmlns:a16="http://schemas.microsoft.com/office/drawing/2014/main" id="{51006003-D6BF-4779-ACF2-15284B4FBCBA}"/>
              </a:ext>
            </a:extLst>
          </p:cNvPr>
          <p:cNvSpPr txBox="1">
            <a:spLocks noChangeArrowheads="1"/>
          </p:cNvSpPr>
          <p:nvPr/>
        </p:nvSpPr>
        <p:spPr bwMode="auto">
          <a:xfrm>
            <a:off x="268288" y="6324600"/>
            <a:ext cx="7921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solidFill>
                  <a:srgbClr val="003399"/>
                </a:solidFill>
                <a:latin typeface="Arial Narrow" panose="020B0606020202030204" pitchFamily="34" charset="0"/>
                <a:cs typeface="Arial" panose="020B0604020202020204" pitchFamily="34" charset="0"/>
              </a:rPr>
              <a:t>Note:  Installation on a company computer/network may require IT assistance.</a:t>
            </a:r>
          </a:p>
        </p:txBody>
      </p:sp>
      <p:sp>
        <p:nvSpPr>
          <p:cNvPr id="9" name="TextBox 4">
            <a:extLst>
              <a:ext uri="{FF2B5EF4-FFF2-40B4-BE49-F238E27FC236}">
                <a16:creationId xmlns:a16="http://schemas.microsoft.com/office/drawing/2014/main" id="{D7C54643-7EF8-4F0C-A301-D07670E9AD1C}"/>
              </a:ext>
            </a:extLst>
          </p:cNvPr>
          <p:cNvSpPr txBox="1">
            <a:spLocks noChangeArrowheads="1"/>
          </p:cNvSpPr>
          <p:nvPr/>
        </p:nvSpPr>
        <p:spPr bwMode="auto">
          <a:xfrm>
            <a:off x="380999" y="5653088"/>
            <a:ext cx="24324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Calibri" panose="020F0502020204030204" pitchFamily="34" charset="0"/>
                <a:cs typeface="Arial" panose="020B0604020202020204" pitchFamily="34" charset="0"/>
              </a:rPr>
              <a:t>And Monitor download</a:t>
            </a:r>
          </a:p>
        </p:txBody>
      </p:sp>
      <p:sp>
        <p:nvSpPr>
          <p:cNvPr id="10" name="Left-Right Arrow 6">
            <a:extLst>
              <a:ext uri="{FF2B5EF4-FFF2-40B4-BE49-F238E27FC236}">
                <a16:creationId xmlns:a16="http://schemas.microsoft.com/office/drawing/2014/main" id="{BF015284-28C1-4A78-A20E-B04C39E35FDF}"/>
              </a:ext>
            </a:extLst>
          </p:cNvPr>
          <p:cNvSpPr/>
          <p:nvPr/>
        </p:nvSpPr>
        <p:spPr>
          <a:xfrm>
            <a:off x="2813465" y="5776228"/>
            <a:ext cx="1073150" cy="2000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1" name="Picture 10">
            <a:extLst>
              <a:ext uri="{FF2B5EF4-FFF2-40B4-BE49-F238E27FC236}">
                <a16:creationId xmlns:a16="http://schemas.microsoft.com/office/drawing/2014/main" id="{4048638C-CAD9-46DC-9725-DC3710D838B3}"/>
              </a:ext>
            </a:extLst>
          </p:cNvPr>
          <p:cNvPicPr>
            <a:picLocks noChangeAspect="1"/>
          </p:cNvPicPr>
          <p:nvPr/>
        </p:nvPicPr>
        <p:blipFill>
          <a:blip r:embed="rId3"/>
          <a:stretch>
            <a:fillRect/>
          </a:stretch>
        </p:blipFill>
        <p:spPr>
          <a:xfrm>
            <a:off x="4076122" y="5572369"/>
            <a:ext cx="2362530" cy="666843"/>
          </a:xfrm>
          <a:prstGeom prst="rect">
            <a:avLst/>
          </a:prstGeom>
        </p:spPr>
      </p:pic>
      <p:pic>
        <p:nvPicPr>
          <p:cNvPr id="12" name="Content Placeholder 10">
            <a:extLst>
              <a:ext uri="{FF2B5EF4-FFF2-40B4-BE49-F238E27FC236}">
                <a16:creationId xmlns:a16="http://schemas.microsoft.com/office/drawing/2014/main" id="{76BCE222-777C-4784-984C-FC8008D921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98CDFE2-FD83-D567-46EF-F9F51241CF2A}"/>
              </a:ext>
            </a:extLst>
          </p:cNvPr>
          <p:cNvPicPr>
            <a:picLocks noChangeAspect="1"/>
          </p:cNvPicPr>
          <p:nvPr/>
        </p:nvPicPr>
        <p:blipFill>
          <a:blip r:embed="rId5"/>
          <a:stretch>
            <a:fillRect/>
          </a:stretch>
        </p:blipFill>
        <p:spPr>
          <a:xfrm>
            <a:off x="457200" y="1761837"/>
            <a:ext cx="7065963" cy="3810532"/>
          </a:xfrm>
          <a:prstGeom prst="rect">
            <a:avLst/>
          </a:prstGeom>
        </p:spPr>
      </p:pic>
      <p:sp>
        <p:nvSpPr>
          <p:cNvPr id="3" name="Left Arrow 2">
            <a:extLst>
              <a:ext uri="{FF2B5EF4-FFF2-40B4-BE49-F238E27FC236}">
                <a16:creationId xmlns:a16="http://schemas.microsoft.com/office/drawing/2014/main" id="{77C7D0FE-578C-4DE9-BDDD-8E6A2D1B2405}"/>
              </a:ext>
            </a:extLst>
          </p:cNvPr>
          <p:cNvSpPr/>
          <p:nvPr/>
        </p:nvSpPr>
        <p:spPr>
          <a:xfrm>
            <a:off x="5943600" y="4418650"/>
            <a:ext cx="3013111" cy="1533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extLst>
      <p:ext uri="{BB962C8B-B14F-4D97-AF65-F5344CB8AC3E}">
        <p14:creationId xmlns:p14="http://schemas.microsoft.com/office/powerpoint/2010/main" val="2890220980"/>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40E6A-396F-BD76-0D63-CE7848B2CC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ACA1BA-3D60-4942-762F-D26D5BDB69D0}"/>
              </a:ext>
            </a:extLst>
          </p:cNvPr>
          <p:cNvSpPr txBox="1">
            <a:spLocks/>
          </p:cNvSpPr>
          <p:nvPr/>
        </p:nvSpPr>
        <p:spPr bwMode="auto">
          <a:xfrm>
            <a:off x="378941" y="-78073"/>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CHANGING THE FIELDS </a:t>
            </a:r>
          </a:p>
        </p:txBody>
      </p:sp>
      <p:sp>
        <p:nvSpPr>
          <p:cNvPr id="5" name="TextBox 4">
            <a:extLst>
              <a:ext uri="{FF2B5EF4-FFF2-40B4-BE49-F238E27FC236}">
                <a16:creationId xmlns:a16="http://schemas.microsoft.com/office/drawing/2014/main" id="{68770B87-47AE-002A-A0A2-2C30DF6F39A4}"/>
              </a:ext>
            </a:extLst>
          </p:cNvPr>
          <p:cNvSpPr txBox="1"/>
          <p:nvPr/>
        </p:nvSpPr>
        <p:spPr>
          <a:xfrm>
            <a:off x="236726" y="751049"/>
            <a:ext cx="2277873" cy="5386090"/>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Click on item in “Used for” column</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View selections in the </a:t>
            </a:r>
            <a:r>
              <a:rPr lang="en-US" u="sng" dirty="0">
                <a:latin typeface="Arial" panose="020B0604020202020204" pitchFamily="34" charset="0"/>
                <a:cs typeface="Arial" panose="020B0604020202020204" pitchFamily="34" charset="0"/>
              </a:rPr>
              <a:t>Drop Down </a:t>
            </a:r>
            <a:r>
              <a:rPr lang="en-US" dirty="0">
                <a:latin typeface="Arial" panose="020B0604020202020204" pitchFamily="34" charset="0"/>
                <a:cs typeface="Arial" panose="020B0604020202020204" pitchFamily="34" charset="0"/>
              </a:rPr>
              <a:t>Menu</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Use arrows to select desired data identifier</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Selecting “- -” identifier ignores field</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Verify data being exported </a:t>
            </a:r>
            <a:r>
              <a:rPr lang="en-US" u="sng" dirty="0">
                <a:latin typeface="Arial" panose="020B0604020202020204" pitchFamily="34" charset="0"/>
                <a:cs typeface="Arial" panose="020B0604020202020204" pitchFamily="34" charset="0"/>
              </a:rPr>
              <a:t>exactly</a:t>
            </a:r>
            <a:r>
              <a:rPr lang="en-US" dirty="0">
                <a:latin typeface="Arial" panose="020B0604020202020204" pitchFamily="34" charset="0"/>
                <a:cs typeface="Arial" panose="020B0604020202020204" pitchFamily="34" charset="0"/>
              </a:rPr>
              <a:t> </a:t>
            </a:r>
            <a:r>
              <a:rPr lang="en-US" u="sng" dirty="0">
                <a:latin typeface="Arial" panose="020B0604020202020204" pitchFamily="34" charset="0"/>
                <a:cs typeface="Arial" panose="020B0604020202020204" pitchFamily="34" charset="0"/>
              </a:rPr>
              <a:t>matches</a:t>
            </a:r>
            <a:r>
              <a:rPr lang="en-US" dirty="0">
                <a:latin typeface="Arial" panose="020B0604020202020204" pitchFamily="34" charset="0"/>
                <a:cs typeface="Arial" panose="020B0604020202020204" pitchFamily="34" charset="0"/>
              </a:rPr>
              <a:t> data being imported; e.g. identifier and order </a:t>
            </a:r>
          </a:p>
        </p:txBody>
      </p:sp>
      <p:sp>
        <p:nvSpPr>
          <p:cNvPr id="11" name="TextBox 10">
            <a:extLst>
              <a:ext uri="{FF2B5EF4-FFF2-40B4-BE49-F238E27FC236}">
                <a16:creationId xmlns:a16="http://schemas.microsoft.com/office/drawing/2014/main" id="{65BD0328-C0B2-1AF9-2634-90A8686D4282}"/>
              </a:ext>
            </a:extLst>
          </p:cNvPr>
          <p:cNvSpPr txBox="1"/>
          <p:nvPr/>
        </p:nvSpPr>
        <p:spPr>
          <a:xfrm>
            <a:off x="152400" y="6248400"/>
            <a:ext cx="8663453" cy="381000"/>
          </a:xfrm>
          <a:prstGeom prst="rect">
            <a:avLst/>
          </a:prstGeom>
          <a:noFill/>
          <a:ln>
            <a:noFill/>
          </a:ln>
        </p:spPr>
        <p:txBody>
          <a:bodyPr wrap="square" rtlCol="0" anchor="ctr" anchorCtr="1">
            <a:spAutoFit/>
          </a:bodyPr>
          <a:lstStyle/>
          <a:p>
            <a:r>
              <a:rPr lang="en-US" dirty="0">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C2B6BB34-A9F4-925F-2797-ADB1CA4C987A}"/>
              </a:ext>
            </a:extLst>
          </p:cNvPr>
          <p:cNvSpPr txBox="1"/>
          <p:nvPr/>
        </p:nvSpPr>
        <p:spPr>
          <a:xfrm>
            <a:off x="152400" y="6292540"/>
            <a:ext cx="9155956" cy="369332"/>
          </a:xfrm>
          <a:prstGeom prst="rect">
            <a:avLst/>
          </a:prstGeom>
          <a:noFill/>
          <a:ln>
            <a:solidFill>
              <a:schemeClr val="bg2"/>
            </a:solidFill>
          </a:ln>
        </p:spPr>
        <p:txBody>
          <a:bodyPr wrap="square" rtlCol="0" anchor="ctr" anchorCtr="1">
            <a:spAutoFit/>
          </a:bodyPr>
          <a:lstStyle/>
          <a:p>
            <a:r>
              <a:rPr lang="en-US" dirty="0">
                <a:latin typeface="Arial" panose="020B0604020202020204" pitchFamily="34" charset="0"/>
                <a:cs typeface="Arial" panose="020B0604020202020204" pitchFamily="34" charset="0"/>
              </a:rPr>
              <a:t>This is “Comma” format.  Order of “Fields to Export” agrees with data order in “Preview”</a:t>
            </a:r>
          </a:p>
        </p:txBody>
      </p:sp>
      <p:pic>
        <p:nvPicPr>
          <p:cNvPr id="7" name="Picture 6">
            <a:extLst>
              <a:ext uri="{FF2B5EF4-FFF2-40B4-BE49-F238E27FC236}">
                <a16:creationId xmlns:a16="http://schemas.microsoft.com/office/drawing/2014/main" id="{004F728E-2CB6-4BE3-8A5A-D55CB8F3910F}"/>
              </a:ext>
            </a:extLst>
          </p:cNvPr>
          <p:cNvPicPr>
            <a:picLocks noChangeAspect="1"/>
          </p:cNvPicPr>
          <p:nvPr/>
        </p:nvPicPr>
        <p:blipFill>
          <a:blip r:embed="rId3"/>
          <a:stretch>
            <a:fillRect/>
          </a:stretch>
        </p:blipFill>
        <p:spPr>
          <a:xfrm>
            <a:off x="3057159" y="1303930"/>
            <a:ext cx="5239481" cy="2867425"/>
          </a:xfrm>
          <a:prstGeom prst="rect">
            <a:avLst/>
          </a:prstGeom>
        </p:spPr>
      </p:pic>
      <p:cxnSp>
        <p:nvCxnSpPr>
          <p:cNvPr id="12" name="Straight Arrow Connector 11">
            <a:extLst>
              <a:ext uri="{FF2B5EF4-FFF2-40B4-BE49-F238E27FC236}">
                <a16:creationId xmlns:a16="http://schemas.microsoft.com/office/drawing/2014/main" id="{77AC3091-F64C-4AAA-A4D8-CC1F10655D2F}"/>
              </a:ext>
            </a:extLst>
          </p:cNvPr>
          <p:cNvCxnSpPr>
            <a:cxnSpLocks/>
          </p:cNvCxnSpPr>
          <p:nvPr/>
        </p:nvCxnSpPr>
        <p:spPr>
          <a:xfrm>
            <a:off x="1683494" y="1492953"/>
            <a:ext cx="3574306" cy="242795"/>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D7D0820B-7C7D-F073-F7F5-ACD198F12388}"/>
              </a:ext>
            </a:extLst>
          </p:cNvPr>
          <p:cNvCxnSpPr>
            <a:cxnSpLocks/>
          </p:cNvCxnSpPr>
          <p:nvPr/>
        </p:nvCxnSpPr>
        <p:spPr>
          <a:xfrm>
            <a:off x="2102594" y="2133600"/>
            <a:ext cx="4069606" cy="604042"/>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9F912F22-8660-D325-2CA9-176D5DEBF4E6}"/>
              </a:ext>
            </a:extLst>
          </p:cNvPr>
          <p:cNvCxnSpPr>
            <a:cxnSpLocks/>
          </p:cNvCxnSpPr>
          <p:nvPr/>
        </p:nvCxnSpPr>
        <p:spPr>
          <a:xfrm flipV="1">
            <a:off x="2102594" y="2001882"/>
            <a:ext cx="3155206" cy="2007703"/>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0010598"/>
      </p:ext>
    </p:extLst>
  </p:cSld>
  <p:clrMapOvr>
    <a:masterClrMapping/>
  </p:clrMapOvr>
  <p:transition spd="med">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29E0E-4757-4CAF-BDD0-9BCEBC901970}"/>
              </a:ext>
            </a:extLst>
          </p:cNvPr>
          <p:cNvSpPr txBox="1">
            <a:spLocks/>
          </p:cNvSpPr>
          <p:nvPr/>
        </p:nvSpPr>
        <p:spPr bwMode="auto">
          <a:xfrm>
            <a:off x="381000" y="76200"/>
            <a:ext cx="861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lnSpc>
                <a:spcPct val="90000"/>
              </a:lnSpc>
              <a:spcBef>
                <a:spcPct val="0"/>
              </a:spcBef>
              <a:spcAft>
                <a:spcPct val="0"/>
              </a:spcAft>
              <a:defRPr sz="3600" kern="1200">
                <a:solidFill>
                  <a:schemeClr val="tx2"/>
                </a:solidFill>
                <a:latin typeface="+mj-lt"/>
                <a:ea typeface="+mj-ea"/>
                <a:cs typeface="+mj-cs"/>
              </a:defRPr>
            </a:lvl1pPr>
            <a:lvl2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2pPr>
            <a:lvl3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3pPr>
            <a:lvl4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4pPr>
            <a:lvl5pPr algn="l" rtl="0" eaLnBrk="0" fontAlgn="base" hangingPunct="0">
              <a:lnSpc>
                <a:spcPct val="90000"/>
              </a:lnSpc>
              <a:spcBef>
                <a:spcPct val="0"/>
              </a:spcBef>
              <a:spcAft>
                <a:spcPct val="0"/>
              </a:spcAft>
              <a:defRPr sz="3600">
                <a:solidFill>
                  <a:schemeClr val="tx2"/>
                </a:solidFill>
                <a:latin typeface="Century Gothic" panose="020B0502020202020204" pitchFamily="34" charset="0"/>
              </a:defRPr>
            </a:lvl5pPr>
            <a:lvl6pPr marL="457200" algn="l" rtl="0" fontAlgn="base">
              <a:lnSpc>
                <a:spcPct val="90000"/>
              </a:lnSpc>
              <a:spcBef>
                <a:spcPct val="0"/>
              </a:spcBef>
              <a:spcAft>
                <a:spcPct val="0"/>
              </a:spcAft>
              <a:defRPr sz="3600">
                <a:solidFill>
                  <a:schemeClr val="tx2"/>
                </a:solidFill>
                <a:latin typeface="Century Gothic" panose="020B0502020202020204" pitchFamily="34" charset="0"/>
              </a:defRPr>
            </a:lvl6pPr>
            <a:lvl7pPr marL="914400" algn="l" rtl="0" fontAlgn="base">
              <a:lnSpc>
                <a:spcPct val="90000"/>
              </a:lnSpc>
              <a:spcBef>
                <a:spcPct val="0"/>
              </a:spcBef>
              <a:spcAft>
                <a:spcPct val="0"/>
              </a:spcAft>
              <a:defRPr sz="3600">
                <a:solidFill>
                  <a:schemeClr val="tx2"/>
                </a:solidFill>
                <a:latin typeface="Century Gothic" panose="020B0502020202020204" pitchFamily="34" charset="0"/>
              </a:defRPr>
            </a:lvl7pPr>
            <a:lvl8pPr marL="1371600" algn="l" rtl="0" fontAlgn="base">
              <a:lnSpc>
                <a:spcPct val="90000"/>
              </a:lnSpc>
              <a:spcBef>
                <a:spcPct val="0"/>
              </a:spcBef>
              <a:spcAft>
                <a:spcPct val="0"/>
              </a:spcAft>
              <a:defRPr sz="3600">
                <a:solidFill>
                  <a:schemeClr val="tx2"/>
                </a:solidFill>
                <a:latin typeface="Century Gothic" panose="020B0502020202020204" pitchFamily="34" charset="0"/>
              </a:defRPr>
            </a:lvl8pPr>
            <a:lvl9pPr marL="1828800" algn="l" rtl="0" fontAlgn="base">
              <a:lnSpc>
                <a:spcPct val="90000"/>
              </a:lnSpc>
              <a:spcBef>
                <a:spcPct val="0"/>
              </a:spcBef>
              <a:spcAft>
                <a:spcPct val="0"/>
              </a:spcAft>
              <a:defRPr sz="3600">
                <a:solidFill>
                  <a:schemeClr val="tx2"/>
                </a:solidFill>
                <a:latin typeface="Century Gothic" panose="020B0502020202020204" pitchFamily="34" charset="0"/>
              </a:defRPr>
            </a:lvl9p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USING EXPORT FUNCTIONS</a:t>
            </a:r>
          </a:p>
        </p:txBody>
      </p:sp>
      <p:sp>
        <p:nvSpPr>
          <p:cNvPr id="5" name="TextBox 4">
            <a:extLst>
              <a:ext uri="{FF2B5EF4-FFF2-40B4-BE49-F238E27FC236}">
                <a16:creationId xmlns:a16="http://schemas.microsoft.com/office/drawing/2014/main" id="{38095FBB-0547-40C9-9E1A-AA409615B2CC}"/>
              </a:ext>
            </a:extLst>
          </p:cNvPr>
          <p:cNvSpPr txBox="1"/>
          <p:nvPr/>
        </p:nvSpPr>
        <p:spPr>
          <a:xfrm>
            <a:off x="152400" y="1368374"/>
            <a:ext cx="2133600" cy="2739211"/>
          </a:xfrm>
          <a:prstGeom prst="rect">
            <a:avLst/>
          </a:prstGeom>
          <a:noFill/>
          <a:ln>
            <a:noFill/>
          </a:ln>
        </p:spPr>
        <p:txBody>
          <a:bodyPr wrap="square" rtlCol="0" anchor="ctr" anchorCtr="1">
            <a:spAutoFit/>
          </a:bodyPr>
          <a:lstStyle/>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“Tab” format</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Order of “Fields to Export” agrees with “Preview”</a:t>
            </a:r>
          </a:p>
          <a:p>
            <a:pPr marL="285750" indent="-285750">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Length of data may require editing upon use of file</a:t>
            </a:r>
          </a:p>
        </p:txBody>
      </p:sp>
      <p:pic>
        <p:nvPicPr>
          <p:cNvPr id="4" name="Picture 3">
            <a:extLst>
              <a:ext uri="{FF2B5EF4-FFF2-40B4-BE49-F238E27FC236}">
                <a16:creationId xmlns:a16="http://schemas.microsoft.com/office/drawing/2014/main" id="{5ED5435F-B672-4A37-A29C-BDA85F9C2E59}"/>
              </a:ext>
            </a:extLst>
          </p:cNvPr>
          <p:cNvPicPr>
            <a:picLocks noChangeAspect="1"/>
          </p:cNvPicPr>
          <p:nvPr/>
        </p:nvPicPr>
        <p:blipFill>
          <a:blip r:embed="rId2"/>
          <a:stretch>
            <a:fillRect/>
          </a:stretch>
        </p:blipFill>
        <p:spPr>
          <a:xfrm>
            <a:off x="2258124" y="838200"/>
            <a:ext cx="6809578" cy="5532826"/>
          </a:xfrm>
          <a:prstGeom prst="rect">
            <a:avLst/>
          </a:prstGeom>
        </p:spPr>
      </p:pic>
      <p:cxnSp>
        <p:nvCxnSpPr>
          <p:cNvPr id="12" name="Straight Arrow Connector 11">
            <a:extLst>
              <a:ext uri="{FF2B5EF4-FFF2-40B4-BE49-F238E27FC236}">
                <a16:creationId xmlns:a16="http://schemas.microsoft.com/office/drawing/2014/main" id="{6E84A90E-13A4-4CC5-9E11-203035CDBA75}"/>
              </a:ext>
            </a:extLst>
          </p:cNvPr>
          <p:cNvCxnSpPr>
            <a:cxnSpLocks/>
          </p:cNvCxnSpPr>
          <p:nvPr/>
        </p:nvCxnSpPr>
        <p:spPr>
          <a:xfrm>
            <a:off x="2016907" y="1600200"/>
            <a:ext cx="5181600" cy="1017858"/>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3EFE0BD6-1CCB-4389-93AA-FFEEC3DA6C06}"/>
              </a:ext>
            </a:extLst>
          </p:cNvPr>
          <p:cNvCxnSpPr>
            <a:cxnSpLocks/>
          </p:cNvCxnSpPr>
          <p:nvPr/>
        </p:nvCxnSpPr>
        <p:spPr>
          <a:xfrm>
            <a:off x="2010474" y="3429001"/>
            <a:ext cx="2675826" cy="1752599"/>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8674179"/>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062CF49D-1DB9-4201-8181-18D9C39CAF54}"/>
              </a:ext>
            </a:extLst>
          </p:cNvPr>
          <p:cNvSpPr>
            <a:spLocks noGrp="1"/>
          </p:cNvSpPr>
          <p:nvPr>
            <p:ph type="title" idx="4294967295"/>
          </p:nvPr>
        </p:nvSpPr>
        <p:spPr>
          <a:xfrm>
            <a:off x="319088" y="195263"/>
            <a:ext cx="8229600" cy="984250"/>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OPENING HEADER SCREEN: </a:t>
            </a:r>
            <a:b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NON-FIS EVENT</a:t>
            </a:r>
          </a:p>
        </p:txBody>
      </p:sp>
      <p:sp>
        <p:nvSpPr>
          <p:cNvPr id="54275" name="TextBox 3">
            <a:extLst>
              <a:ext uri="{FF2B5EF4-FFF2-40B4-BE49-F238E27FC236}">
                <a16:creationId xmlns:a16="http://schemas.microsoft.com/office/drawing/2014/main" id="{65ED273A-3396-42DB-A209-10C174C2A0C9}"/>
              </a:ext>
            </a:extLst>
          </p:cNvPr>
          <p:cNvSpPr txBox="1">
            <a:spLocks noChangeArrowheads="1"/>
          </p:cNvSpPr>
          <p:nvPr/>
        </p:nvSpPr>
        <p:spPr bwMode="auto">
          <a:xfrm>
            <a:off x="41275" y="4165600"/>
            <a:ext cx="25463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Non-FIS Code, an alpha+4-digit # for all non-FIS events including speed training as noted on website</a:t>
            </a:r>
          </a:p>
        </p:txBody>
      </p:sp>
      <p:sp>
        <p:nvSpPr>
          <p:cNvPr id="45061" name="TextBox 5">
            <a:extLst>
              <a:ext uri="{FF2B5EF4-FFF2-40B4-BE49-F238E27FC236}">
                <a16:creationId xmlns:a16="http://schemas.microsoft.com/office/drawing/2014/main" id="{DBAFC513-6F82-4379-BF8F-DF9A70D3B7EC}"/>
              </a:ext>
            </a:extLst>
          </p:cNvPr>
          <p:cNvSpPr txBox="1">
            <a:spLocks noChangeArrowheads="1"/>
          </p:cNvSpPr>
          <p:nvPr/>
        </p:nvSpPr>
        <p:spPr bwMode="auto">
          <a:xfrm>
            <a:off x="7038975" y="3214688"/>
            <a:ext cx="212725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285750" indent="-285750" eaLnBrk="1" fontAlgn="auto" hangingPunct="1">
              <a:spcBef>
                <a:spcPct val="0"/>
              </a:spcBef>
              <a:spcAft>
                <a:spcPts val="0"/>
              </a:spcAft>
              <a:defRPr/>
            </a:pPr>
            <a:r>
              <a:rPr lang="en-US" altLang="en-US" sz="1500" b="1" dirty="0">
                <a:solidFill>
                  <a:srgbClr val="0070C0"/>
                </a:solidFill>
                <a:latin typeface="Arial" panose="020B0604020202020204" pitchFamily="34" charset="0"/>
                <a:cs typeface="Arial" panose="020B0604020202020204" pitchFamily="34" charset="0"/>
              </a:rPr>
              <a:t>Course Name &amp; Homologation No. as noted in  Homologation Report.  </a:t>
            </a:r>
          </a:p>
          <a:p>
            <a:pPr eaLnBrk="1" fontAlgn="auto" hangingPunct="1">
              <a:spcBef>
                <a:spcPct val="0"/>
              </a:spcBef>
              <a:spcAft>
                <a:spcPts val="0"/>
              </a:spcAft>
              <a:buFontTx/>
              <a:buNone/>
              <a:defRPr/>
            </a:pPr>
            <a:endParaRPr lang="en-US" altLang="en-US" sz="800" b="1" dirty="0">
              <a:solidFill>
                <a:srgbClr val="0070C0"/>
              </a:solidFill>
              <a:latin typeface="Comic Sans MS" pitchFamily="66" charset="0"/>
            </a:endParaRPr>
          </a:p>
          <a:p>
            <a:pPr marL="285750" indent="-285750" eaLnBrk="1" fontAlgn="auto" hangingPunct="1">
              <a:spcBef>
                <a:spcPct val="0"/>
              </a:spcBef>
              <a:spcAft>
                <a:spcPts val="0"/>
              </a:spcAft>
              <a:defRPr/>
            </a:pPr>
            <a:r>
              <a:rPr lang="en-US" altLang="en-US" sz="1500" b="1" dirty="0">
                <a:solidFill>
                  <a:srgbClr val="0070C0"/>
                </a:solidFill>
                <a:latin typeface="Arial" panose="020B0604020202020204" pitchFamily="34" charset="0"/>
                <a:cs typeface="Arial" panose="020B0604020202020204" pitchFamily="34" charset="0"/>
              </a:rPr>
              <a:t>Start &amp; Finish Elevations as verified by the TD.</a:t>
            </a:r>
          </a:p>
        </p:txBody>
      </p:sp>
      <p:sp>
        <p:nvSpPr>
          <p:cNvPr id="54277" name="TextBox 7">
            <a:extLst>
              <a:ext uri="{FF2B5EF4-FFF2-40B4-BE49-F238E27FC236}">
                <a16:creationId xmlns:a16="http://schemas.microsoft.com/office/drawing/2014/main" id="{95808B92-38FB-434B-9123-B76492B50E87}"/>
              </a:ext>
            </a:extLst>
          </p:cNvPr>
          <p:cNvSpPr txBox="1">
            <a:spLocks noChangeArrowheads="1"/>
          </p:cNvSpPr>
          <p:nvPr/>
        </p:nvSpPr>
        <p:spPr bwMode="auto">
          <a:xfrm>
            <a:off x="50800" y="1570038"/>
            <a:ext cx="24257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Name of Race as noted on U.S. Ski &amp; Snowboard* </a:t>
            </a:r>
          </a:p>
          <a:p>
            <a:pPr eaLnBrk="1" hangingPunct="1">
              <a:buFont typeface="Arial" panose="020B0604020202020204" pitchFamily="34" charset="0"/>
              <a:buChar char="•"/>
            </a:pPr>
            <a:endParaRPr lang="en-US" altLang="en-US" sz="1600" dirty="0">
              <a:latin typeface="Calibri" panose="020F0502020204030204" pitchFamily="34" charset="0"/>
              <a:cs typeface="Arial" panose="020B0604020202020204" pitchFamily="34" charset="0"/>
            </a:endParaRPr>
          </a:p>
        </p:txBody>
      </p:sp>
      <p:sp>
        <p:nvSpPr>
          <p:cNvPr id="54278" name="TextBox 9">
            <a:extLst>
              <a:ext uri="{FF2B5EF4-FFF2-40B4-BE49-F238E27FC236}">
                <a16:creationId xmlns:a16="http://schemas.microsoft.com/office/drawing/2014/main" id="{CBDBB97F-C80B-42DD-B0DB-AA18E803665C}"/>
              </a:ext>
            </a:extLst>
          </p:cNvPr>
          <p:cNvSpPr txBox="1">
            <a:spLocks noChangeArrowheads="1"/>
          </p:cNvSpPr>
          <p:nvPr/>
        </p:nvSpPr>
        <p:spPr bwMode="auto">
          <a:xfrm>
            <a:off x="7026253" y="2091870"/>
            <a:ext cx="20034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400" b="1" dirty="0">
                <a:solidFill>
                  <a:srgbClr val="0070C0"/>
                </a:solidFill>
                <a:latin typeface="Arial" panose="020B0604020202020204" pitchFamily="34" charset="0"/>
                <a:cs typeface="Arial" panose="020B0604020202020204" pitchFamily="34" charset="0"/>
              </a:rPr>
              <a:t>State, Division, Club, Ski Area, Timing Equipment or Timing Co. Name</a:t>
            </a:r>
            <a:endParaRPr lang="en-US" altLang="en-US" sz="1400" dirty="0">
              <a:latin typeface="Arial" panose="020B0604020202020204" pitchFamily="34" charset="0"/>
              <a:cs typeface="Arial" panose="020B0604020202020204" pitchFamily="34" charset="0"/>
            </a:endParaRPr>
          </a:p>
        </p:txBody>
      </p:sp>
      <p:sp>
        <p:nvSpPr>
          <p:cNvPr id="45068" name="TextBox 7">
            <a:extLst>
              <a:ext uri="{FF2B5EF4-FFF2-40B4-BE49-F238E27FC236}">
                <a16:creationId xmlns:a16="http://schemas.microsoft.com/office/drawing/2014/main" id="{FCB30FA5-A87F-487A-A795-4639EEA30397}"/>
              </a:ext>
            </a:extLst>
          </p:cNvPr>
          <p:cNvSpPr txBox="1">
            <a:spLocks noChangeArrowheads="1"/>
          </p:cNvSpPr>
          <p:nvPr/>
        </p:nvSpPr>
        <p:spPr bwMode="auto">
          <a:xfrm>
            <a:off x="50800" y="2782888"/>
            <a:ext cx="26908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285750" indent="-285750" eaLnBrk="1" fontAlgn="auto" hangingPunct="1">
              <a:spcBef>
                <a:spcPct val="0"/>
              </a:spcBef>
              <a:spcAft>
                <a:spcPts val="0"/>
              </a:spcAft>
              <a:defRPr/>
            </a:pPr>
            <a:r>
              <a:rPr lang="en-US" altLang="en-US" sz="1600" b="1" dirty="0">
                <a:solidFill>
                  <a:srgbClr val="0070C0"/>
                </a:solidFill>
                <a:latin typeface="Arial" panose="020B0604020202020204" pitchFamily="34" charset="0"/>
                <a:cs typeface="Arial" panose="020B0604020202020204" pitchFamily="34" charset="0"/>
              </a:rPr>
              <a:t>Non-FIS Race Level: </a:t>
            </a:r>
          </a:p>
          <a:p>
            <a:pPr eaLnBrk="1" fontAlgn="auto" hangingPunct="1">
              <a:spcBef>
                <a:spcPct val="0"/>
              </a:spcBef>
              <a:spcAft>
                <a:spcPts val="0"/>
              </a:spcAft>
              <a:buFontTx/>
              <a:buNone/>
              <a:defRPr/>
            </a:pPr>
            <a:r>
              <a:rPr lang="en-US" altLang="en-US" sz="1600" b="1" dirty="0">
                <a:solidFill>
                  <a:srgbClr val="0070C0"/>
                </a:solidFill>
                <a:latin typeface="Arial" panose="020B0604020202020204" pitchFamily="34" charset="0"/>
                <a:cs typeface="Arial" panose="020B0604020202020204" pitchFamily="34" charset="0"/>
                <a:sym typeface="Wingdings 2" pitchFamily="18" charset="2"/>
              </a:rPr>
              <a:t> = </a:t>
            </a:r>
            <a:r>
              <a:rPr lang="en-US" altLang="en-US" sz="1600" b="1" dirty="0">
                <a:solidFill>
                  <a:srgbClr val="0070C0"/>
                </a:solidFill>
                <a:latin typeface="Arial" panose="020B0604020202020204" pitchFamily="34" charset="0"/>
                <a:cs typeface="Arial" panose="020B0604020202020204" pitchFamily="34" charset="0"/>
              </a:rPr>
              <a:t>Scored </a:t>
            </a:r>
            <a:r>
              <a:rPr lang="en-US" altLang="en-US" sz="1600" b="1" u="sng" dirty="0">
                <a:solidFill>
                  <a:srgbClr val="0070C0"/>
                </a:solidFill>
                <a:latin typeface="Arial" panose="020B0604020202020204" pitchFamily="34" charset="0"/>
                <a:cs typeface="Arial" panose="020B0604020202020204" pitchFamily="34" charset="0"/>
              </a:rPr>
              <a:t>uncheck</a:t>
            </a:r>
            <a:r>
              <a:rPr lang="en-US" altLang="en-US" sz="1600" b="1" dirty="0">
                <a:solidFill>
                  <a:srgbClr val="0070C0"/>
                </a:solidFill>
                <a:latin typeface="Arial" panose="020B0604020202020204" pitchFamily="34" charset="0"/>
                <a:cs typeface="Arial" panose="020B0604020202020204" pitchFamily="34" charset="0"/>
              </a:rPr>
              <a:t> for</a:t>
            </a:r>
          </a:p>
          <a:p>
            <a:pPr marL="285750" indent="-285750" eaLnBrk="1" fontAlgn="auto" hangingPunct="1">
              <a:spcBef>
                <a:spcPct val="0"/>
              </a:spcBef>
              <a:spcAft>
                <a:spcPts val="0"/>
              </a:spcAft>
              <a:buFont typeface="Wingdings" pitchFamily="2" charset="2"/>
              <a:buChar char="o"/>
              <a:defRPr/>
            </a:pPr>
            <a:r>
              <a:rPr lang="en-US" altLang="en-US" sz="1600" b="1" dirty="0">
                <a:solidFill>
                  <a:srgbClr val="0070C0"/>
                </a:solidFill>
                <a:latin typeface="Arial" panose="020B0604020202020204" pitchFamily="34" charset="0"/>
                <a:cs typeface="Arial" panose="020B0604020202020204" pitchFamily="34" charset="0"/>
                <a:sym typeface="Wingdings" pitchFamily="2" charset="2"/>
              </a:rPr>
              <a:t>= Non-Scored</a:t>
            </a:r>
          </a:p>
          <a:p>
            <a:pPr marL="285750" indent="-285750" eaLnBrk="1" fontAlgn="auto" hangingPunct="1">
              <a:spcBef>
                <a:spcPct val="0"/>
              </a:spcBef>
              <a:spcAft>
                <a:spcPts val="0"/>
              </a:spcAft>
              <a:defRPr/>
            </a:pPr>
            <a:r>
              <a:rPr lang="en-US" altLang="en-US" sz="1600" b="1" dirty="0">
                <a:solidFill>
                  <a:srgbClr val="0070C0"/>
                </a:solidFill>
                <a:latin typeface="Arial" panose="020B0604020202020204" pitchFamily="34" charset="0"/>
                <a:cs typeface="Arial" panose="020B0604020202020204" pitchFamily="34" charset="0"/>
                <a:sym typeface="Wingdings" pitchFamily="2" charset="2"/>
              </a:rPr>
              <a:t>Race Date</a:t>
            </a:r>
            <a:endParaRPr lang="en-US" altLang="en-US" sz="1600" dirty="0">
              <a:latin typeface="Arial" panose="020B0604020202020204" pitchFamily="34" charset="0"/>
              <a:cs typeface="Arial" panose="020B0604020202020204" pitchFamily="34" charset="0"/>
            </a:endParaRPr>
          </a:p>
        </p:txBody>
      </p:sp>
      <p:sp>
        <p:nvSpPr>
          <p:cNvPr id="54280" name="Rectangle 22">
            <a:extLst>
              <a:ext uri="{FF2B5EF4-FFF2-40B4-BE49-F238E27FC236}">
                <a16:creationId xmlns:a16="http://schemas.microsoft.com/office/drawing/2014/main" id="{8AB97B29-746A-4FA4-A074-11D563091FA0}"/>
              </a:ext>
            </a:extLst>
          </p:cNvPr>
          <p:cNvSpPr>
            <a:spLocks noChangeArrowheads="1"/>
          </p:cNvSpPr>
          <p:nvPr/>
        </p:nvSpPr>
        <p:spPr bwMode="auto">
          <a:xfrm>
            <a:off x="104775" y="5692991"/>
            <a:ext cx="9080500"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i="1" dirty="0">
                <a:latin typeface="Arial" panose="020B0604020202020204" pitchFamily="34" charset="0"/>
                <a:cs typeface="Arial" panose="020B0604020202020204" pitchFamily="34" charset="0"/>
              </a:rPr>
              <a:t>When exiting data fields, use “</a:t>
            </a:r>
            <a:r>
              <a:rPr lang="en-US" altLang="en-US" b="1" i="1" u="sng" dirty="0">
                <a:latin typeface="Arial" panose="020B0604020202020204" pitchFamily="34" charset="0"/>
                <a:cs typeface="Arial" panose="020B0604020202020204" pitchFamily="34" charset="0"/>
              </a:rPr>
              <a:t>TAB</a:t>
            </a:r>
            <a:r>
              <a:rPr lang="en-US" altLang="en-US" b="1" i="1" dirty="0">
                <a:latin typeface="Arial" panose="020B0604020202020204" pitchFamily="34" charset="0"/>
                <a:cs typeface="Arial" panose="020B0604020202020204" pitchFamily="34" charset="0"/>
              </a:rPr>
              <a:t>” (not “ENTER”)  </a:t>
            </a:r>
          </a:p>
          <a:p>
            <a:pPr eaLnBrk="1" hangingPunct="1">
              <a:spcBef>
                <a:spcPts val="600"/>
              </a:spcBef>
            </a:pPr>
            <a:r>
              <a:rPr lang="en-US" altLang="en-US" b="1" i="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Do not use control character or characters out of the Unicode ranges such as &lt;, &gt;, ," etc.  The auto-scoring processor may not accept these characters!</a:t>
            </a:r>
            <a:r>
              <a:rPr lang="en-US" altLang="en-US" b="1" i="1" dirty="0">
                <a:latin typeface="Arial" panose="020B0604020202020204" pitchFamily="34" charset="0"/>
                <a:cs typeface="Arial" panose="020B0604020202020204" pitchFamily="34" charset="0"/>
              </a:rPr>
              <a:t> </a:t>
            </a:r>
            <a:endParaRPr lang="en-US" altLang="en-US"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B847835-F993-4146-AC8D-C6DC449F6B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653" y="1673439"/>
            <a:ext cx="4400572" cy="3811481"/>
          </a:xfrm>
          <a:prstGeom prst="rect">
            <a:avLst/>
          </a:prstGeom>
        </p:spPr>
      </p:pic>
      <p:sp>
        <p:nvSpPr>
          <p:cNvPr id="14" name="Left-Right Arrow 13">
            <a:extLst>
              <a:ext uri="{FF2B5EF4-FFF2-40B4-BE49-F238E27FC236}">
                <a16:creationId xmlns:a16="http://schemas.microsoft.com/office/drawing/2014/main" id="{CFBD44E4-3507-487E-9499-7810C2CCFFCC}"/>
              </a:ext>
            </a:extLst>
          </p:cNvPr>
          <p:cNvSpPr/>
          <p:nvPr/>
        </p:nvSpPr>
        <p:spPr>
          <a:xfrm flipV="1">
            <a:off x="1870075" y="2078038"/>
            <a:ext cx="895350"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Left-Up Arrow 2">
            <a:extLst>
              <a:ext uri="{FF2B5EF4-FFF2-40B4-BE49-F238E27FC236}">
                <a16:creationId xmlns:a16="http://schemas.microsoft.com/office/drawing/2014/main" id="{4A4CB1D9-EC1F-410B-8A1D-671E744FAE1A}"/>
              </a:ext>
            </a:extLst>
          </p:cNvPr>
          <p:cNvSpPr/>
          <p:nvPr/>
        </p:nvSpPr>
        <p:spPr>
          <a:xfrm>
            <a:off x="2486025" y="2941638"/>
            <a:ext cx="1387475" cy="2032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6" name="Straight Arrow Connector 5">
            <a:extLst>
              <a:ext uri="{FF2B5EF4-FFF2-40B4-BE49-F238E27FC236}">
                <a16:creationId xmlns:a16="http://schemas.microsoft.com/office/drawing/2014/main" id="{37D761BB-2210-489C-ADDD-C80EB712F276}"/>
              </a:ext>
            </a:extLst>
          </p:cNvPr>
          <p:cNvCxnSpPr/>
          <p:nvPr/>
        </p:nvCxnSpPr>
        <p:spPr>
          <a:xfrm flipH="1">
            <a:off x="2136775" y="3721100"/>
            <a:ext cx="1216025" cy="627063"/>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DE3D57E-B5DE-45F4-B30F-ED1FD1004CCA}"/>
              </a:ext>
            </a:extLst>
          </p:cNvPr>
          <p:cNvCxnSpPr>
            <a:cxnSpLocks/>
          </p:cNvCxnSpPr>
          <p:nvPr/>
        </p:nvCxnSpPr>
        <p:spPr>
          <a:xfrm>
            <a:off x="4800600" y="3669279"/>
            <a:ext cx="763587"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
        <p:nvSpPr>
          <p:cNvPr id="11" name="Right Brace 10">
            <a:extLst>
              <a:ext uri="{FF2B5EF4-FFF2-40B4-BE49-F238E27FC236}">
                <a16:creationId xmlns:a16="http://schemas.microsoft.com/office/drawing/2014/main" id="{74538D0E-5212-457D-8FC0-B3E36D0F260C}"/>
              </a:ext>
            </a:extLst>
          </p:cNvPr>
          <p:cNvSpPr/>
          <p:nvPr/>
        </p:nvSpPr>
        <p:spPr>
          <a:xfrm>
            <a:off x="6790516" y="2230438"/>
            <a:ext cx="369887" cy="984250"/>
          </a:xfrm>
          <a:prstGeom prst="rightBrace">
            <a:avLst>
              <a:gd name="adj1" fmla="val 8333"/>
              <a:gd name="adj2" fmla="val 47057"/>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18" name="Right Brace 17">
            <a:extLst>
              <a:ext uri="{FF2B5EF4-FFF2-40B4-BE49-F238E27FC236}">
                <a16:creationId xmlns:a16="http://schemas.microsoft.com/office/drawing/2014/main" id="{20439FDC-0FDB-43CC-9EDD-5E1393D88647}"/>
              </a:ext>
            </a:extLst>
          </p:cNvPr>
          <p:cNvSpPr/>
          <p:nvPr/>
        </p:nvSpPr>
        <p:spPr>
          <a:xfrm>
            <a:off x="4741863" y="3916242"/>
            <a:ext cx="2444750" cy="838200"/>
          </a:xfrm>
          <a:prstGeom prst="rightBrace">
            <a:avLst>
              <a:gd name="adj1" fmla="val 8333"/>
              <a:gd name="adj2" fmla="val 51246"/>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54281" name="TextBox 7">
            <a:extLst>
              <a:ext uri="{FF2B5EF4-FFF2-40B4-BE49-F238E27FC236}">
                <a16:creationId xmlns:a16="http://schemas.microsoft.com/office/drawing/2014/main" id="{890A5F66-B64C-4790-9A68-05F1C1251C68}"/>
              </a:ext>
            </a:extLst>
          </p:cNvPr>
          <p:cNvSpPr txBox="1">
            <a:spLocks noChangeArrowheads="1"/>
          </p:cNvSpPr>
          <p:nvPr/>
        </p:nvSpPr>
        <p:spPr bwMode="auto">
          <a:xfrm>
            <a:off x="5511800" y="3407342"/>
            <a:ext cx="1835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b="1" dirty="0">
                <a:solidFill>
                  <a:srgbClr val="003399"/>
                </a:solidFill>
                <a:latin typeface="Arial" panose="020B0604020202020204" pitchFamily="34" charset="0"/>
                <a:cs typeface="Arial" panose="020B0604020202020204" pitchFamily="34" charset="0"/>
              </a:rPr>
              <a:t>Use to override calculated Penalty</a:t>
            </a: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F3536774-6960-4004-A13D-6864E34CD449}"/>
              </a:ext>
            </a:extLst>
          </p:cNvPr>
          <p:cNvSpPr>
            <a:spLocks noGrp="1"/>
          </p:cNvSpPr>
          <p:nvPr>
            <p:ph type="title" idx="4294967295"/>
          </p:nvPr>
        </p:nvSpPr>
        <p:spPr>
          <a:xfrm>
            <a:off x="488950" y="42863"/>
            <a:ext cx="8229600" cy="1041400"/>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OPENING HEADER SCREEN: </a:t>
            </a:r>
            <a:b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FIS EVENT</a:t>
            </a:r>
          </a:p>
        </p:txBody>
      </p:sp>
      <p:sp>
        <p:nvSpPr>
          <p:cNvPr id="55299" name="TextBox 3">
            <a:extLst>
              <a:ext uri="{FF2B5EF4-FFF2-40B4-BE49-F238E27FC236}">
                <a16:creationId xmlns:a16="http://schemas.microsoft.com/office/drawing/2014/main" id="{09CDCA93-8707-4A97-8B70-E1899B380DF3}"/>
              </a:ext>
            </a:extLst>
          </p:cNvPr>
          <p:cNvSpPr txBox="1">
            <a:spLocks noChangeArrowheads="1"/>
          </p:cNvSpPr>
          <p:nvPr/>
        </p:nvSpPr>
        <p:spPr bwMode="auto">
          <a:xfrm>
            <a:off x="57150" y="3433763"/>
            <a:ext cx="2546350"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Non-FIS Code:   alpha+4-digit # for non-FIS events as noted on U.S. Ski &amp; Snowboard website</a:t>
            </a:r>
          </a:p>
          <a:p>
            <a:pPr eaLnBrk="1" hangingPunct="1">
              <a:spcBef>
                <a:spcPts val="600"/>
              </a:spcBef>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FIS Code: 4-digit # for all FIS events as noted on FIS website</a:t>
            </a:r>
          </a:p>
        </p:txBody>
      </p:sp>
      <p:sp>
        <p:nvSpPr>
          <p:cNvPr id="55301" name="TextBox 7">
            <a:extLst>
              <a:ext uri="{FF2B5EF4-FFF2-40B4-BE49-F238E27FC236}">
                <a16:creationId xmlns:a16="http://schemas.microsoft.com/office/drawing/2014/main" id="{5B45155B-9668-40C1-A0B3-FEF66D99F4B4}"/>
              </a:ext>
            </a:extLst>
          </p:cNvPr>
          <p:cNvSpPr txBox="1">
            <a:spLocks noChangeArrowheads="1"/>
          </p:cNvSpPr>
          <p:nvPr/>
        </p:nvSpPr>
        <p:spPr bwMode="auto">
          <a:xfrm>
            <a:off x="74613" y="1254125"/>
            <a:ext cx="24257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Name of Race as noted on FIS &amp; U.S. Ski &amp; Snowboard website</a:t>
            </a:r>
          </a:p>
          <a:p>
            <a:pPr eaLnBrk="1" hangingPunct="1">
              <a:buFont typeface="Arial" panose="020B0604020202020204" pitchFamily="34" charset="0"/>
              <a:buChar char="•"/>
            </a:pPr>
            <a:endParaRPr lang="en-US" altLang="en-US" sz="1600" dirty="0">
              <a:latin typeface="Calibri" panose="020F0502020204030204" pitchFamily="34" charset="0"/>
              <a:cs typeface="Arial" panose="020B0604020202020204" pitchFamily="34" charset="0"/>
            </a:endParaRPr>
          </a:p>
        </p:txBody>
      </p:sp>
      <p:sp>
        <p:nvSpPr>
          <p:cNvPr id="55303" name="TextBox 7">
            <a:extLst>
              <a:ext uri="{FF2B5EF4-FFF2-40B4-BE49-F238E27FC236}">
                <a16:creationId xmlns:a16="http://schemas.microsoft.com/office/drawing/2014/main" id="{10EBD3C5-3169-4E02-AD1B-73762EA4F3C9}"/>
              </a:ext>
            </a:extLst>
          </p:cNvPr>
          <p:cNvSpPr txBox="1">
            <a:spLocks noChangeArrowheads="1"/>
          </p:cNvSpPr>
          <p:nvPr/>
        </p:nvSpPr>
        <p:spPr bwMode="auto">
          <a:xfrm>
            <a:off x="39688" y="2322513"/>
            <a:ext cx="26908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Select correct FIS Race Level </a:t>
            </a:r>
          </a:p>
          <a:p>
            <a:pPr eaLnBrk="1" hangingPunct="1">
              <a:buFont typeface="Arial" panose="020B0604020202020204" pitchFamily="34" charset="0"/>
              <a:buChar char="•"/>
            </a:pPr>
            <a:r>
              <a:rPr lang="en-US" altLang="en-US" sz="1600" b="1" dirty="0">
                <a:solidFill>
                  <a:srgbClr val="0070C0"/>
                </a:solidFill>
                <a:latin typeface="Arial" panose="020B0604020202020204" pitchFamily="34" charset="0"/>
                <a:cs typeface="Arial" panose="020B0604020202020204" pitchFamily="34" charset="0"/>
              </a:rPr>
              <a:t>Ra</a:t>
            </a:r>
            <a:r>
              <a:rPr lang="en-US" altLang="en-US" sz="1600" b="1" dirty="0">
                <a:solidFill>
                  <a:srgbClr val="0070C0"/>
                </a:solidFill>
                <a:latin typeface="Arial" panose="020B0604020202020204" pitchFamily="34" charset="0"/>
                <a:cs typeface="Arial" panose="020B0604020202020204" pitchFamily="34" charset="0"/>
                <a:sym typeface="Wingdings" panose="05000000000000000000" pitchFamily="2" charset="2"/>
              </a:rPr>
              <a:t>ce Date</a:t>
            </a:r>
            <a:endParaRPr lang="en-US" altLang="en-US" sz="1600" dirty="0">
              <a:latin typeface="Arial" panose="020B0604020202020204" pitchFamily="34" charset="0"/>
              <a:cs typeface="Arial" panose="020B0604020202020204" pitchFamily="34" charset="0"/>
            </a:endParaRPr>
          </a:p>
        </p:txBody>
      </p:sp>
      <p:sp>
        <p:nvSpPr>
          <p:cNvPr id="55304" name="Rectangle 22">
            <a:extLst>
              <a:ext uri="{FF2B5EF4-FFF2-40B4-BE49-F238E27FC236}">
                <a16:creationId xmlns:a16="http://schemas.microsoft.com/office/drawing/2014/main" id="{F5FC6424-35B0-49B0-A549-278C0038CBCD}"/>
              </a:ext>
            </a:extLst>
          </p:cNvPr>
          <p:cNvSpPr>
            <a:spLocks noChangeArrowheads="1"/>
          </p:cNvSpPr>
          <p:nvPr/>
        </p:nvSpPr>
        <p:spPr bwMode="auto">
          <a:xfrm>
            <a:off x="488950" y="5913438"/>
            <a:ext cx="81930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i="1" dirty="0">
                <a:latin typeface="Arial" panose="020B0604020202020204" pitchFamily="34" charset="0"/>
                <a:cs typeface="Arial" panose="020B0604020202020204" pitchFamily="34" charset="0"/>
              </a:rPr>
              <a:t>When exiting data field, use “</a:t>
            </a:r>
            <a:r>
              <a:rPr lang="en-US" altLang="en-US" sz="1600" b="1" i="1" u="sng" dirty="0">
                <a:latin typeface="Arial" panose="020B0604020202020204" pitchFamily="34" charset="0"/>
                <a:cs typeface="Arial" panose="020B0604020202020204" pitchFamily="34" charset="0"/>
              </a:rPr>
              <a:t>TAB</a:t>
            </a:r>
            <a:r>
              <a:rPr lang="en-US" altLang="en-US" sz="1600" b="1" i="1" dirty="0">
                <a:latin typeface="Arial" panose="020B0604020202020204" pitchFamily="34" charset="0"/>
                <a:cs typeface="Arial" panose="020B0604020202020204" pitchFamily="34" charset="0"/>
              </a:rPr>
              <a:t>” (not “ENTER”)  </a:t>
            </a:r>
            <a:endParaRPr lang="en-US" altLang="en-US" sz="16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007123C-8CD4-4CEA-866D-4B70B47FF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9456" y="1284534"/>
            <a:ext cx="4319032" cy="4002043"/>
          </a:xfrm>
          <a:prstGeom prst="rect">
            <a:avLst/>
          </a:prstGeom>
        </p:spPr>
      </p:pic>
      <p:sp>
        <p:nvSpPr>
          <p:cNvPr id="14" name="Left-Right Arrow 13">
            <a:extLst>
              <a:ext uri="{FF2B5EF4-FFF2-40B4-BE49-F238E27FC236}">
                <a16:creationId xmlns:a16="http://schemas.microsoft.com/office/drawing/2014/main" id="{A6216281-D6B0-4C94-A281-684F2F0B947D}"/>
              </a:ext>
            </a:extLst>
          </p:cNvPr>
          <p:cNvSpPr/>
          <p:nvPr/>
        </p:nvSpPr>
        <p:spPr>
          <a:xfrm flipV="1">
            <a:off x="2245497" y="1746249"/>
            <a:ext cx="629466" cy="10848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 name="Left-Up Arrow 2">
            <a:extLst>
              <a:ext uri="{FF2B5EF4-FFF2-40B4-BE49-F238E27FC236}">
                <a16:creationId xmlns:a16="http://schemas.microsoft.com/office/drawing/2014/main" id="{3B279C62-D04C-46CC-8EC5-9F6FB341D81D}"/>
              </a:ext>
            </a:extLst>
          </p:cNvPr>
          <p:cNvSpPr/>
          <p:nvPr/>
        </p:nvSpPr>
        <p:spPr>
          <a:xfrm>
            <a:off x="1806575" y="2578100"/>
            <a:ext cx="1387475" cy="203200"/>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Right Brace 8">
            <a:extLst>
              <a:ext uri="{FF2B5EF4-FFF2-40B4-BE49-F238E27FC236}">
                <a16:creationId xmlns:a16="http://schemas.microsoft.com/office/drawing/2014/main" id="{A996AAD5-DC9D-4312-A23B-45DBAD32DC51}"/>
              </a:ext>
            </a:extLst>
          </p:cNvPr>
          <p:cNvSpPr/>
          <p:nvPr/>
        </p:nvSpPr>
        <p:spPr>
          <a:xfrm>
            <a:off x="2309813" y="3504669"/>
            <a:ext cx="565150" cy="1993900"/>
          </a:xfrm>
          <a:prstGeom prst="rightBrace">
            <a:avLst>
              <a:gd name="adj1" fmla="val 4632"/>
              <a:gd name="adj2" fmla="val 2604"/>
            </a:avLst>
          </a:prstGeom>
          <a:ln w="28575">
            <a:solidFill>
              <a:schemeClr val="accent1"/>
            </a:solidFill>
          </a:ln>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b="1" dirty="0"/>
          </a:p>
        </p:txBody>
      </p:sp>
      <p:cxnSp>
        <p:nvCxnSpPr>
          <p:cNvPr id="10" name="Straight Arrow Connector 9">
            <a:extLst>
              <a:ext uri="{FF2B5EF4-FFF2-40B4-BE49-F238E27FC236}">
                <a16:creationId xmlns:a16="http://schemas.microsoft.com/office/drawing/2014/main" id="{D155AAE6-C848-4522-A570-A2C8119AE064}"/>
              </a:ext>
            </a:extLst>
          </p:cNvPr>
          <p:cNvCxnSpPr/>
          <p:nvPr/>
        </p:nvCxnSpPr>
        <p:spPr>
          <a:xfrm>
            <a:off x="4743450" y="3038475"/>
            <a:ext cx="323850" cy="0"/>
          </a:xfrm>
          <a:prstGeom prst="straightConnector1">
            <a:avLst/>
          </a:prstGeom>
          <a:ln w="19050">
            <a:headEnd type="arrow"/>
            <a:tailEnd type="arrow"/>
          </a:ln>
        </p:spPr>
        <p:style>
          <a:lnRef idx="2">
            <a:schemeClr val="accent1"/>
          </a:lnRef>
          <a:fillRef idx="0">
            <a:schemeClr val="accent1"/>
          </a:fillRef>
          <a:effectRef idx="1">
            <a:schemeClr val="accent1"/>
          </a:effectRef>
          <a:fontRef idx="minor">
            <a:schemeClr val="tx1"/>
          </a:fontRef>
        </p:style>
      </p:cxnSp>
      <p:sp>
        <p:nvSpPr>
          <p:cNvPr id="55312" name="TextBox 5">
            <a:extLst>
              <a:ext uri="{FF2B5EF4-FFF2-40B4-BE49-F238E27FC236}">
                <a16:creationId xmlns:a16="http://schemas.microsoft.com/office/drawing/2014/main" id="{671B4585-5913-4B32-B78F-AF2F80150B2D}"/>
              </a:ext>
            </a:extLst>
          </p:cNvPr>
          <p:cNvSpPr txBox="1">
            <a:spLocks noChangeArrowheads="1"/>
          </p:cNvSpPr>
          <p:nvPr/>
        </p:nvSpPr>
        <p:spPr bwMode="auto">
          <a:xfrm>
            <a:off x="5097463" y="2919291"/>
            <a:ext cx="1524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1200" b="1" dirty="0">
                <a:solidFill>
                  <a:srgbClr val="003399"/>
                </a:solidFill>
                <a:latin typeface="Arial" panose="020B0604020202020204" pitchFamily="34" charset="0"/>
                <a:cs typeface="Arial" panose="020B0604020202020204" pitchFamily="34" charset="0"/>
              </a:rPr>
              <a:t>Use to limit 2</a:t>
            </a:r>
            <a:r>
              <a:rPr lang="en-US" altLang="en-US" sz="1200" b="1" baseline="30000" dirty="0">
                <a:solidFill>
                  <a:srgbClr val="003399"/>
                </a:solidFill>
                <a:latin typeface="Arial" panose="020B0604020202020204" pitchFamily="34" charset="0"/>
                <a:cs typeface="Arial" panose="020B0604020202020204" pitchFamily="34" charset="0"/>
              </a:rPr>
              <a:t>nd</a:t>
            </a:r>
            <a:r>
              <a:rPr lang="en-US" altLang="en-US" sz="1200" b="1" dirty="0">
                <a:solidFill>
                  <a:srgbClr val="003399"/>
                </a:solidFill>
                <a:latin typeface="Arial" panose="020B0604020202020204" pitchFamily="34" charset="0"/>
                <a:cs typeface="Arial" panose="020B0604020202020204" pitchFamily="34" charset="0"/>
              </a:rPr>
              <a:t> Run (e. g.: NAC)</a:t>
            </a:r>
            <a:endParaRPr lang="en-US" altLang="en-US" sz="1200" dirty="0">
              <a:solidFill>
                <a:srgbClr val="003399"/>
              </a:solidFill>
              <a:latin typeface="Arial" panose="020B0604020202020204" pitchFamily="34" charset="0"/>
              <a:cs typeface="Arial" panose="020B0604020202020204" pitchFamily="34" charset="0"/>
            </a:endParaRPr>
          </a:p>
        </p:txBody>
      </p:sp>
      <p:cxnSp>
        <p:nvCxnSpPr>
          <p:cNvPr id="22" name="Straight Arrow Connector 21">
            <a:extLst>
              <a:ext uri="{FF2B5EF4-FFF2-40B4-BE49-F238E27FC236}">
                <a16:creationId xmlns:a16="http://schemas.microsoft.com/office/drawing/2014/main" id="{AE320CA4-6740-473F-9664-A2C14512893B}"/>
              </a:ext>
            </a:extLst>
          </p:cNvPr>
          <p:cNvCxnSpPr>
            <a:cxnSpLocks/>
          </p:cNvCxnSpPr>
          <p:nvPr/>
        </p:nvCxnSpPr>
        <p:spPr>
          <a:xfrm flipV="1">
            <a:off x="4743450" y="3529013"/>
            <a:ext cx="354013" cy="0"/>
          </a:xfrm>
          <a:prstGeom prst="straightConnector1">
            <a:avLst/>
          </a:prstGeom>
          <a:ln w="19050">
            <a:headEnd type="arrow"/>
            <a:tailEnd type="arrow"/>
          </a:ln>
        </p:spPr>
        <p:style>
          <a:lnRef idx="2">
            <a:schemeClr val="accent1"/>
          </a:lnRef>
          <a:fillRef idx="0">
            <a:schemeClr val="accent1"/>
          </a:fillRef>
          <a:effectRef idx="1">
            <a:schemeClr val="accent1"/>
          </a:effectRef>
          <a:fontRef idx="minor">
            <a:schemeClr val="tx1"/>
          </a:fontRef>
        </p:style>
      </p:cxnSp>
      <p:sp>
        <p:nvSpPr>
          <p:cNvPr id="55314" name="Rectangle 11">
            <a:extLst>
              <a:ext uri="{FF2B5EF4-FFF2-40B4-BE49-F238E27FC236}">
                <a16:creationId xmlns:a16="http://schemas.microsoft.com/office/drawing/2014/main" id="{801DAD25-AC03-4869-A894-2932E001E224}"/>
              </a:ext>
            </a:extLst>
          </p:cNvPr>
          <p:cNvSpPr>
            <a:spLocks noChangeArrowheads="1"/>
          </p:cNvSpPr>
          <p:nvPr/>
        </p:nvSpPr>
        <p:spPr bwMode="auto">
          <a:xfrm>
            <a:off x="5127626" y="3309816"/>
            <a:ext cx="2089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200" b="1" dirty="0">
                <a:solidFill>
                  <a:srgbClr val="003399"/>
                </a:solidFill>
                <a:latin typeface="Arial" panose="020B0604020202020204" pitchFamily="34" charset="0"/>
                <a:cs typeface="Arial" panose="020B0604020202020204" pitchFamily="34" charset="0"/>
              </a:rPr>
              <a:t>Use to override calculated Penalty</a:t>
            </a:r>
          </a:p>
        </p:txBody>
      </p:sp>
      <p:sp>
        <p:nvSpPr>
          <p:cNvPr id="18" name="Right Brace 17">
            <a:extLst>
              <a:ext uri="{FF2B5EF4-FFF2-40B4-BE49-F238E27FC236}">
                <a16:creationId xmlns:a16="http://schemas.microsoft.com/office/drawing/2014/main" id="{355D906D-23D1-4A6F-B2B8-3062FE75419B}"/>
              </a:ext>
            </a:extLst>
          </p:cNvPr>
          <p:cNvSpPr/>
          <p:nvPr/>
        </p:nvSpPr>
        <p:spPr>
          <a:xfrm>
            <a:off x="4806950" y="3722567"/>
            <a:ext cx="2473325" cy="676063"/>
          </a:xfrm>
          <a:prstGeom prst="rightBrace">
            <a:avLst>
              <a:gd name="adj1" fmla="val 8333"/>
              <a:gd name="adj2" fmla="val 51246"/>
            </a:avLst>
          </a:prstGeom>
          <a:ln w="28575"/>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11" name="Right Brace 10">
            <a:extLst>
              <a:ext uri="{FF2B5EF4-FFF2-40B4-BE49-F238E27FC236}">
                <a16:creationId xmlns:a16="http://schemas.microsoft.com/office/drawing/2014/main" id="{CDAD8F86-9F91-424D-8CB7-008E5609B794}"/>
              </a:ext>
            </a:extLst>
          </p:cNvPr>
          <p:cNvSpPr/>
          <p:nvPr/>
        </p:nvSpPr>
        <p:spPr>
          <a:xfrm>
            <a:off x="6927850" y="2333625"/>
            <a:ext cx="265113" cy="704850"/>
          </a:xfrm>
          <a:prstGeom prst="rightBrace">
            <a:avLst/>
          </a:prstGeom>
          <a:ln w="19050"/>
        </p:spPr>
        <p:style>
          <a:lnRef idx="2">
            <a:schemeClr val="accent1"/>
          </a:lnRef>
          <a:fillRef idx="0">
            <a:schemeClr val="accent1"/>
          </a:fillRef>
          <a:effectRef idx="1">
            <a:schemeClr val="accent1"/>
          </a:effectRef>
          <a:fontRef idx="minor">
            <a:schemeClr val="tx1"/>
          </a:fontRef>
        </p:style>
        <p:txBody>
          <a:bodyPr anchor="ctr"/>
          <a:lstStyle/>
          <a:p>
            <a:pPr algn="ctr" eaLnBrk="1" fontAlgn="auto" hangingPunct="1">
              <a:spcBef>
                <a:spcPts val="0"/>
              </a:spcBef>
              <a:spcAft>
                <a:spcPts val="0"/>
              </a:spcAft>
              <a:defRPr/>
            </a:pPr>
            <a:endParaRPr lang="en-US" dirty="0"/>
          </a:p>
        </p:txBody>
      </p:sp>
      <p:sp>
        <p:nvSpPr>
          <p:cNvPr id="55302" name="TextBox 9">
            <a:extLst>
              <a:ext uri="{FF2B5EF4-FFF2-40B4-BE49-F238E27FC236}">
                <a16:creationId xmlns:a16="http://schemas.microsoft.com/office/drawing/2014/main" id="{1DC2DA11-3AF4-408C-9446-32C3296D6E57}"/>
              </a:ext>
            </a:extLst>
          </p:cNvPr>
          <p:cNvSpPr txBox="1">
            <a:spLocks noChangeArrowheads="1"/>
          </p:cNvSpPr>
          <p:nvPr/>
        </p:nvSpPr>
        <p:spPr bwMode="auto">
          <a:xfrm>
            <a:off x="6948488" y="2012950"/>
            <a:ext cx="221456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sz="1400" b="1" dirty="0">
                <a:solidFill>
                  <a:srgbClr val="0070C0"/>
                </a:solidFill>
                <a:latin typeface="Arial" panose="020B0604020202020204" pitchFamily="34" charset="0"/>
                <a:cs typeface="Arial" panose="020B0604020202020204" pitchFamily="34" charset="0"/>
              </a:rPr>
              <a:t>State, Division, Club, Ski Area, Timing Equipment or Timing Co. Name</a:t>
            </a:r>
            <a:endParaRPr lang="en-US" altLang="en-US" sz="1400" dirty="0">
              <a:latin typeface="Arial" panose="020B0604020202020204" pitchFamily="34" charset="0"/>
              <a:cs typeface="Arial" panose="020B0604020202020204" pitchFamily="34" charset="0"/>
            </a:endParaRPr>
          </a:p>
        </p:txBody>
      </p:sp>
      <p:sp>
        <p:nvSpPr>
          <p:cNvPr id="45061" name="TextBox 5">
            <a:extLst>
              <a:ext uri="{FF2B5EF4-FFF2-40B4-BE49-F238E27FC236}">
                <a16:creationId xmlns:a16="http://schemas.microsoft.com/office/drawing/2014/main" id="{15A4DAD6-11C1-4DCC-9F3A-07EEEB9321ED}"/>
              </a:ext>
            </a:extLst>
          </p:cNvPr>
          <p:cNvSpPr txBox="1">
            <a:spLocks noChangeArrowheads="1"/>
          </p:cNvSpPr>
          <p:nvPr/>
        </p:nvSpPr>
        <p:spPr bwMode="auto">
          <a:xfrm>
            <a:off x="6972300" y="3074988"/>
            <a:ext cx="2093913"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marL="285750" indent="-285750" eaLnBrk="1" fontAlgn="auto" hangingPunct="1">
              <a:spcBef>
                <a:spcPct val="0"/>
              </a:spcBef>
              <a:spcAft>
                <a:spcPts val="0"/>
              </a:spcAft>
              <a:defRPr/>
            </a:pPr>
            <a:r>
              <a:rPr lang="en-US" altLang="en-US" sz="1500" b="1" dirty="0">
                <a:solidFill>
                  <a:srgbClr val="0070C0"/>
                </a:solidFill>
                <a:latin typeface="Arial" panose="020B0604020202020204" pitchFamily="34" charset="0"/>
                <a:cs typeface="Arial" panose="020B0604020202020204" pitchFamily="34" charset="0"/>
              </a:rPr>
              <a:t>Course Name &amp; Homologation # as noted in  Homologation Report.  </a:t>
            </a:r>
          </a:p>
          <a:p>
            <a:pPr eaLnBrk="1" fontAlgn="auto" hangingPunct="1">
              <a:spcBef>
                <a:spcPct val="0"/>
              </a:spcBef>
              <a:spcAft>
                <a:spcPts val="0"/>
              </a:spcAft>
              <a:buFontTx/>
              <a:buNone/>
              <a:defRPr/>
            </a:pPr>
            <a:endParaRPr lang="en-US" altLang="en-US" sz="800" b="1" dirty="0">
              <a:solidFill>
                <a:srgbClr val="0070C0"/>
              </a:solidFill>
              <a:latin typeface="Comic Sans MS" pitchFamily="66" charset="0"/>
            </a:endParaRPr>
          </a:p>
          <a:p>
            <a:pPr marL="285750" indent="-285750" eaLnBrk="1" fontAlgn="auto" hangingPunct="1">
              <a:spcBef>
                <a:spcPct val="0"/>
              </a:spcBef>
              <a:spcAft>
                <a:spcPts val="0"/>
              </a:spcAft>
              <a:defRPr/>
            </a:pPr>
            <a:r>
              <a:rPr lang="en-US" altLang="en-US" sz="1500" b="1" dirty="0">
                <a:solidFill>
                  <a:srgbClr val="0070C0"/>
                </a:solidFill>
                <a:latin typeface="Arial" panose="020B0604020202020204" pitchFamily="34" charset="0"/>
                <a:cs typeface="Arial" panose="020B0604020202020204" pitchFamily="34" charset="0"/>
              </a:rPr>
              <a:t>Start &amp; Finish Elevations as verified by the TD.</a:t>
            </a:r>
          </a:p>
        </p:txBody>
      </p:sp>
      <p:pic>
        <p:nvPicPr>
          <p:cNvPr id="19" name="Content Placeholder 10">
            <a:extLst>
              <a:ext uri="{FF2B5EF4-FFF2-40B4-BE49-F238E27FC236}">
                <a16:creationId xmlns:a16="http://schemas.microsoft.com/office/drawing/2014/main" id="{2A880AD3-7BCD-4789-9A36-C7560D628E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456C8CE-A57A-4731-89D5-9CC99237BAC0}"/>
              </a:ext>
            </a:extLst>
          </p:cNvPr>
          <p:cNvSpPr>
            <a:spLocks noGrp="1"/>
          </p:cNvSpPr>
          <p:nvPr>
            <p:ph type="title" idx="4294967295"/>
          </p:nvPr>
        </p:nvSpPr>
        <p:spPr>
          <a:xfrm>
            <a:off x="685800" y="76200"/>
            <a:ext cx="7339013" cy="838200"/>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YOUR EVENT: Non-FIS or FIS </a:t>
            </a:r>
          </a:p>
        </p:txBody>
      </p:sp>
      <p:sp>
        <p:nvSpPr>
          <p:cNvPr id="3" name="Content Placeholder 2">
            <a:extLst>
              <a:ext uri="{FF2B5EF4-FFF2-40B4-BE49-F238E27FC236}">
                <a16:creationId xmlns:a16="http://schemas.microsoft.com/office/drawing/2014/main" id="{E0237C22-3A42-40D2-B96E-508D6BCE0FE0}"/>
              </a:ext>
            </a:extLst>
          </p:cNvPr>
          <p:cNvSpPr>
            <a:spLocks noGrp="1"/>
          </p:cNvSpPr>
          <p:nvPr>
            <p:ph idx="4294967295"/>
          </p:nvPr>
        </p:nvSpPr>
        <p:spPr>
          <a:xfrm>
            <a:off x="381000" y="1600200"/>
            <a:ext cx="8763000" cy="4525963"/>
          </a:xfrm>
        </p:spPr>
        <p:txBody>
          <a:bodyPr rtlCol="0">
            <a:normAutofit/>
          </a:bodyPr>
          <a:lstStyle/>
          <a:p>
            <a:pPr eaLnBrk="1" fontAlgn="auto" hangingPunct="1">
              <a:lnSpc>
                <a:spcPct val="100000"/>
              </a:lnSpc>
              <a:spcBef>
                <a:spcPts val="1200"/>
              </a:spcBef>
              <a:spcAft>
                <a:spcPts val="1200"/>
              </a:spcAft>
              <a:buFont typeface="Arial"/>
              <a:buChar char="•"/>
              <a:defRPr/>
            </a:pPr>
            <a:endParaRPr lang="en-US" sz="2400" b="1" dirty="0">
              <a:solidFill>
                <a:schemeClr val="tx1"/>
              </a:solidFill>
              <a:latin typeface="Arial" panose="020B0604020202020204" pitchFamily="34" charset="0"/>
              <a:cs typeface="Arial" panose="020B0604020202020204" pitchFamily="34" charset="0"/>
            </a:endParaRPr>
          </a:p>
          <a:p>
            <a:pPr eaLnBrk="1" fontAlgn="auto" hangingPunct="1">
              <a:lnSpc>
                <a:spcPct val="100000"/>
              </a:lnSpc>
              <a:spcBef>
                <a:spcPts val="1200"/>
              </a:spcBef>
              <a:spcAft>
                <a:spcPts val="1200"/>
              </a:spcAft>
              <a:buFont typeface="Arial"/>
              <a:buChar char="•"/>
              <a:defRPr/>
            </a:pPr>
            <a:endParaRPr lang="en-US" sz="2400" b="1" dirty="0">
              <a:solidFill>
                <a:schemeClr val="tx1"/>
              </a:solidFill>
              <a:latin typeface="Arial" panose="020B0604020202020204" pitchFamily="34" charset="0"/>
              <a:cs typeface="Arial" panose="020B0604020202020204" pitchFamily="34" charset="0"/>
            </a:endParaRPr>
          </a:p>
          <a:p>
            <a:pPr marL="0" indent="0" eaLnBrk="1" fontAlgn="auto" hangingPunct="1">
              <a:lnSpc>
                <a:spcPct val="100000"/>
              </a:lnSpc>
              <a:spcBef>
                <a:spcPts val="1200"/>
              </a:spcBef>
              <a:spcAft>
                <a:spcPts val="1200"/>
              </a:spcAft>
              <a:buNone/>
              <a:defRPr/>
            </a:pPr>
            <a:endParaRPr lang="en-US" sz="2400" b="1" dirty="0">
              <a:solidFill>
                <a:schemeClr val="tx1"/>
              </a:solidFill>
              <a:latin typeface="Arial" panose="020B0604020202020204" pitchFamily="34" charset="0"/>
              <a:cs typeface="Arial" panose="020B0604020202020204" pitchFamily="34" charset="0"/>
            </a:endParaRPr>
          </a:p>
          <a:p>
            <a:pPr marL="0" indent="0" eaLnBrk="1" fontAlgn="auto" hangingPunct="1">
              <a:spcAft>
                <a:spcPts val="0"/>
              </a:spcAft>
              <a:buFont typeface="Arial" charset="0"/>
              <a:buNone/>
              <a:defRPr/>
            </a:pPr>
            <a:endParaRPr lang="en-US" dirty="0"/>
          </a:p>
        </p:txBody>
      </p:sp>
      <p:sp>
        <p:nvSpPr>
          <p:cNvPr id="2" name="TextBox 1">
            <a:extLst>
              <a:ext uri="{FF2B5EF4-FFF2-40B4-BE49-F238E27FC236}">
                <a16:creationId xmlns:a16="http://schemas.microsoft.com/office/drawing/2014/main" id="{EDA2CDA5-1A8B-452C-A3D2-ABD5232FC847}"/>
              </a:ext>
            </a:extLst>
          </p:cNvPr>
          <p:cNvSpPr txBox="1"/>
          <p:nvPr/>
        </p:nvSpPr>
        <p:spPr>
          <a:xfrm>
            <a:off x="533400" y="1676400"/>
            <a:ext cx="3200400" cy="1631216"/>
          </a:xfrm>
          <a:prstGeom prst="rect">
            <a:avLst/>
          </a:prstGeom>
          <a:noFill/>
          <a:ln>
            <a:solidFill>
              <a:schemeClr val="bg2"/>
            </a:solidFill>
          </a:ln>
        </p:spPr>
        <p:txBody>
          <a:bodyPr wrap="square" rtlCol="0" anchor="ctr" anchorCtr="1">
            <a:spAutoFit/>
          </a:bodyPr>
          <a:lstStyle/>
          <a:p>
            <a:r>
              <a:rPr lang="en-US" sz="2000" dirty="0">
                <a:latin typeface="Arial" panose="020B0604020202020204" pitchFamily="34" charset="0"/>
                <a:cs typeface="Arial" panose="020B0604020202020204" pitchFamily="34" charset="0"/>
              </a:rPr>
              <a:t>Your Discipline = ALPINE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Review options and select your event: DH, SL, GS, SG, etc.</a:t>
            </a:r>
          </a:p>
        </p:txBody>
      </p:sp>
      <p:pic>
        <p:nvPicPr>
          <p:cNvPr id="4" name="Picture 3">
            <a:extLst>
              <a:ext uri="{FF2B5EF4-FFF2-40B4-BE49-F238E27FC236}">
                <a16:creationId xmlns:a16="http://schemas.microsoft.com/office/drawing/2014/main" id="{9E7EF5E9-56F0-4BB6-B4C7-2DC85A183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2428" y="1295400"/>
            <a:ext cx="4400572" cy="3811481"/>
          </a:xfrm>
          <a:prstGeom prst="rect">
            <a:avLst/>
          </a:prstGeom>
        </p:spPr>
      </p:pic>
      <p:cxnSp>
        <p:nvCxnSpPr>
          <p:cNvPr id="5" name="Straight Arrow Connector 4">
            <a:extLst>
              <a:ext uri="{FF2B5EF4-FFF2-40B4-BE49-F238E27FC236}">
                <a16:creationId xmlns:a16="http://schemas.microsoft.com/office/drawing/2014/main" id="{DD6DF43F-CA1B-44B1-A957-5DFDBB2A1EA4}"/>
              </a:ext>
            </a:extLst>
          </p:cNvPr>
          <p:cNvCxnSpPr>
            <a:cxnSpLocks/>
          </p:cNvCxnSpPr>
          <p:nvPr/>
        </p:nvCxnSpPr>
        <p:spPr>
          <a:xfrm>
            <a:off x="3463925" y="1940271"/>
            <a:ext cx="1565275" cy="42449"/>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9DB43791-09B9-4FD9-94BA-0DDCC0F20949}"/>
              </a:ext>
            </a:extLst>
          </p:cNvPr>
          <p:cNvCxnSpPr>
            <a:cxnSpLocks/>
            <a:endCxn id="2" idx="2"/>
          </p:cNvCxnSpPr>
          <p:nvPr/>
        </p:nvCxnSpPr>
        <p:spPr>
          <a:xfrm flipH="1">
            <a:off x="2133600" y="2263407"/>
            <a:ext cx="3810000" cy="1044209"/>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8" name="Content Placeholder 10">
            <a:extLst>
              <a:ext uri="{FF2B5EF4-FFF2-40B4-BE49-F238E27FC236}">
                <a16:creationId xmlns:a16="http://schemas.microsoft.com/office/drawing/2014/main" id="{B2721E9F-5DF8-4B8E-A657-DEDDB92E61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EEBE6962-0A48-44FE-8EC8-7700FDE6A33B}"/>
              </a:ext>
            </a:extLst>
          </p:cNvPr>
          <p:cNvSpPr>
            <a:spLocks noGrp="1"/>
          </p:cNvSpPr>
          <p:nvPr>
            <p:ph type="title" idx="4294967295"/>
          </p:nvPr>
        </p:nvSpPr>
        <p:spPr>
          <a:xfrm>
            <a:off x="304800" y="138113"/>
            <a:ext cx="7339013" cy="928687"/>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FIS RACE LEVELS</a:t>
            </a:r>
          </a:p>
        </p:txBody>
      </p:sp>
      <p:sp>
        <p:nvSpPr>
          <p:cNvPr id="56323" name="TextBox 4">
            <a:extLst>
              <a:ext uri="{FF2B5EF4-FFF2-40B4-BE49-F238E27FC236}">
                <a16:creationId xmlns:a16="http://schemas.microsoft.com/office/drawing/2014/main" id="{4693F517-32A4-44F5-91BE-20B8AA1CF83E}"/>
              </a:ext>
            </a:extLst>
          </p:cNvPr>
          <p:cNvSpPr txBox="1">
            <a:spLocks noChangeArrowheads="1"/>
          </p:cNvSpPr>
          <p:nvPr/>
        </p:nvSpPr>
        <p:spPr bwMode="auto">
          <a:xfrm>
            <a:off x="457200" y="2336800"/>
            <a:ext cx="18732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After setting to “</a:t>
            </a:r>
            <a:r>
              <a:rPr lang="en-US" altLang="en-US" b="1" u="sng" dirty="0">
                <a:latin typeface="Arial" panose="020B0604020202020204" pitchFamily="34" charset="0"/>
                <a:cs typeface="Arial" panose="020B0604020202020204" pitchFamily="34" charset="0"/>
              </a:rPr>
              <a:t>FIS</a:t>
            </a:r>
            <a:r>
              <a:rPr lang="en-US" altLang="en-US" b="1" dirty="0">
                <a:latin typeface="Arial" panose="020B0604020202020204" pitchFamily="34" charset="0"/>
                <a:cs typeface="Arial" panose="020B0604020202020204" pitchFamily="34" charset="0"/>
              </a:rPr>
              <a:t>," select correct “</a:t>
            </a:r>
            <a:r>
              <a:rPr lang="en-US" altLang="en-US" b="1" u="sng" dirty="0">
                <a:latin typeface="Arial" panose="020B0604020202020204" pitchFamily="34" charset="0"/>
                <a:cs typeface="Arial" panose="020B0604020202020204" pitchFamily="34" charset="0"/>
              </a:rPr>
              <a:t>Race Level</a:t>
            </a:r>
            <a:r>
              <a:rPr lang="en-US" altLang="en-US" b="1" dirty="0">
                <a:latin typeface="Arial" panose="020B0604020202020204" pitchFamily="34" charset="0"/>
                <a:cs typeface="Arial" panose="020B0604020202020204" pitchFamily="34" charset="0"/>
              </a:rPr>
              <a:t>” as noted on FIS website</a:t>
            </a:r>
          </a:p>
        </p:txBody>
      </p:sp>
      <p:pic>
        <p:nvPicPr>
          <p:cNvPr id="4" name="Picture 3">
            <a:extLst>
              <a:ext uri="{FF2B5EF4-FFF2-40B4-BE49-F238E27FC236}">
                <a16:creationId xmlns:a16="http://schemas.microsoft.com/office/drawing/2014/main" id="{E9F3F1F5-EA0C-4992-99E1-3A70EE8A9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219200"/>
            <a:ext cx="5664200" cy="4610101"/>
          </a:xfrm>
          <a:prstGeom prst="rect">
            <a:avLst/>
          </a:prstGeom>
        </p:spPr>
      </p:pic>
      <p:cxnSp>
        <p:nvCxnSpPr>
          <p:cNvPr id="7" name="Straight Arrow Connector 6">
            <a:extLst>
              <a:ext uri="{FF2B5EF4-FFF2-40B4-BE49-F238E27FC236}">
                <a16:creationId xmlns:a16="http://schemas.microsoft.com/office/drawing/2014/main" id="{03D5652F-508C-480F-A5FE-D21F2442EF07}"/>
              </a:ext>
            </a:extLst>
          </p:cNvPr>
          <p:cNvCxnSpPr>
            <a:cxnSpLocks/>
          </p:cNvCxnSpPr>
          <p:nvPr/>
        </p:nvCxnSpPr>
        <p:spPr>
          <a:xfrm>
            <a:off x="2330450" y="2895600"/>
            <a:ext cx="1403350"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6" name="Content Placeholder 10">
            <a:extLst>
              <a:ext uri="{FF2B5EF4-FFF2-40B4-BE49-F238E27FC236}">
                <a16:creationId xmlns:a16="http://schemas.microsoft.com/office/drawing/2014/main" id="{F98BF1EE-9EBC-4120-A7F9-AA21F5410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9D441F52-4C23-49AA-AD4D-2327C04FBF8E}"/>
              </a:ext>
            </a:extLst>
          </p:cNvPr>
          <p:cNvSpPr>
            <a:spLocks noGrp="1"/>
          </p:cNvSpPr>
          <p:nvPr>
            <p:ph type="title" idx="4294967295"/>
          </p:nvPr>
        </p:nvSpPr>
        <p:spPr>
          <a:xfrm>
            <a:off x="641350" y="123825"/>
            <a:ext cx="7512050" cy="841375"/>
          </a:xfrm>
        </p:spPr>
        <p:txBody>
          <a:bodyPr>
            <a:noAutofit/>
          </a:bodyPr>
          <a:lstStyle/>
          <a:p>
            <a:pPr eaLnBrk="1" fontAlgn="auto" hangingPunct="1">
              <a:spcAft>
                <a:spcPts val="0"/>
              </a:spcAft>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 Top Seed &amp; # Qualify 2</a:t>
            </a:r>
            <a:r>
              <a:rPr lang="en-US" altLang="en-US" sz="3200" b="1" baseline="300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Run</a:t>
            </a:r>
          </a:p>
        </p:txBody>
      </p:sp>
      <p:sp>
        <p:nvSpPr>
          <p:cNvPr id="57347" name="TextBox 4">
            <a:extLst>
              <a:ext uri="{FF2B5EF4-FFF2-40B4-BE49-F238E27FC236}">
                <a16:creationId xmlns:a16="http://schemas.microsoft.com/office/drawing/2014/main" id="{696D2DE5-2697-45AC-A295-77F49F4B5F2D}"/>
              </a:ext>
            </a:extLst>
          </p:cNvPr>
          <p:cNvSpPr txBox="1">
            <a:spLocks noChangeArrowheads="1"/>
          </p:cNvSpPr>
          <p:nvPr/>
        </p:nvSpPr>
        <p:spPr bwMode="auto">
          <a:xfrm>
            <a:off x="166688" y="4724400"/>
            <a:ext cx="90265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700" dirty="0">
                <a:latin typeface="Comic Sans MS" panose="030F0702030302020204" pitchFamily="66" charset="0"/>
                <a:cs typeface="Arial" panose="020B0604020202020204" pitchFamily="34" charset="0"/>
              </a:rPr>
              <a:t>1.)  </a:t>
            </a:r>
            <a:r>
              <a:rPr lang="en-US" altLang="en-US" sz="1700" dirty="0">
                <a:latin typeface="Arial" panose="020B0604020202020204" pitchFamily="34" charset="0"/>
                <a:cs typeface="Arial" panose="020B0604020202020204" pitchFamily="34" charset="0"/>
              </a:rPr>
              <a:t>How many racers are in the first/top seed (lowest point holders) of </a:t>
            </a:r>
            <a:r>
              <a:rPr lang="en-US" altLang="en-US" sz="1700" u="sng" dirty="0">
                <a:latin typeface="Arial" panose="020B0604020202020204" pitchFamily="34" charset="0"/>
                <a:cs typeface="Arial" panose="020B0604020202020204" pitchFamily="34" charset="0"/>
              </a:rPr>
              <a:t>scored</a:t>
            </a:r>
            <a:r>
              <a:rPr lang="en-US" altLang="en-US" sz="1700" dirty="0">
                <a:latin typeface="Arial" panose="020B0604020202020204" pitchFamily="34" charset="0"/>
                <a:cs typeface="Arial" panose="020B0604020202020204" pitchFamily="34" charset="0"/>
              </a:rPr>
              <a:t> event;   </a:t>
            </a:r>
          </a:p>
          <a:p>
            <a:pPr eaLnBrk="1" hangingPunct="1"/>
            <a:r>
              <a:rPr lang="en-US" altLang="en-US" sz="1700" dirty="0">
                <a:latin typeface="Arial" panose="020B0604020202020204" pitchFamily="34" charset="0"/>
                <a:cs typeface="Arial" panose="020B0604020202020204" pitchFamily="34" charset="0"/>
              </a:rPr>
              <a:t>      how many will be sorted in computer-assisted Draw.  </a:t>
            </a:r>
            <a:endParaRPr lang="en-US" altLang="en-US" sz="1700" i="1" dirty="0">
              <a:latin typeface="Arial" panose="020B0604020202020204" pitchFamily="34" charset="0"/>
              <a:cs typeface="Arial" panose="020B0604020202020204" pitchFamily="34" charset="0"/>
            </a:endParaRPr>
          </a:p>
          <a:p>
            <a:pPr eaLnBrk="1" hangingPunct="1"/>
            <a:r>
              <a:rPr lang="en-US" altLang="en-US" sz="1700" dirty="0">
                <a:latin typeface="Arial" panose="020B0604020202020204" pitchFamily="34" charset="0"/>
                <a:cs typeface="Arial" panose="020B0604020202020204" pitchFamily="34" charset="0"/>
              </a:rPr>
              <a:t>2.) How many racers will be reversed for 2</a:t>
            </a:r>
            <a:r>
              <a:rPr lang="en-US" altLang="en-US" sz="1700" baseline="30000" dirty="0">
                <a:latin typeface="Arial" panose="020B0604020202020204" pitchFamily="34" charset="0"/>
                <a:cs typeface="Arial" panose="020B0604020202020204" pitchFamily="34" charset="0"/>
              </a:rPr>
              <a:t>nd</a:t>
            </a:r>
            <a:r>
              <a:rPr lang="en-US" altLang="en-US" sz="1700" dirty="0">
                <a:latin typeface="Arial" panose="020B0604020202020204" pitchFamily="34" charset="0"/>
                <a:cs typeface="Arial" panose="020B0604020202020204" pitchFamily="34" charset="0"/>
              </a:rPr>
              <a:t> run (bibbo); </a:t>
            </a:r>
            <a:r>
              <a:rPr lang="en-US" altLang="en-US" sz="1700" i="1" dirty="0">
                <a:latin typeface="Arial" panose="020B0604020202020204" pitchFamily="34" charset="0"/>
                <a:cs typeface="Arial" panose="020B0604020202020204" pitchFamily="34" charset="0"/>
              </a:rPr>
              <a:t>30 is the default; may be </a:t>
            </a:r>
          </a:p>
          <a:p>
            <a:pPr eaLnBrk="1" hangingPunct="1"/>
            <a:r>
              <a:rPr lang="en-US" altLang="en-US" sz="1700" i="1" dirty="0">
                <a:latin typeface="Arial" panose="020B0604020202020204" pitchFamily="34" charset="0"/>
                <a:cs typeface="Arial" panose="020B0604020202020204" pitchFamily="34" charset="0"/>
              </a:rPr>
              <a:t>     reduced to 15 by Jury decision and announced 1 hour prior to start of First Run.</a:t>
            </a:r>
            <a:endParaRPr lang="en-US" altLang="en-US" sz="1700" dirty="0">
              <a:latin typeface="Arial" panose="020B0604020202020204" pitchFamily="34" charset="0"/>
              <a:cs typeface="Arial" panose="020B0604020202020204" pitchFamily="34" charset="0"/>
            </a:endParaRPr>
          </a:p>
          <a:p>
            <a:pPr eaLnBrk="1" hangingPunct="1"/>
            <a:r>
              <a:rPr lang="en-US" altLang="en-US" sz="1700" dirty="0">
                <a:latin typeface="Arial" panose="020B0604020202020204" pitchFamily="34" charset="0"/>
                <a:cs typeface="Arial" panose="020B0604020202020204" pitchFamily="34" charset="0"/>
              </a:rPr>
              <a:t>3.)</a:t>
            </a:r>
            <a:r>
              <a:rPr lang="en-US" altLang="en-US" dirty="0">
                <a:latin typeface="Arial" panose="020B0604020202020204" pitchFamily="34" charset="0"/>
                <a:cs typeface="Arial" panose="020B0604020202020204" pitchFamily="34" charset="0"/>
              </a:rPr>
              <a:t> How many racers will be allowed to start </a:t>
            </a:r>
            <a:r>
              <a:rPr lang="en-US" altLang="en-US" sz="1700" dirty="0">
                <a:latin typeface="Arial" panose="020B0604020202020204" pitchFamily="34" charset="0"/>
                <a:cs typeface="Arial" panose="020B0604020202020204" pitchFamily="34" charset="0"/>
              </a:rPr>
              <a:t>2</a:t>
            </a:r>
            <a:r>
              <a:rPr lang="en-US" altLang="en-US" sz="1700" baseline="30000" dirty="0">
                <a:latin typeface="Arial" panose="020B0604020202020204" pitchFamily="34" charset="0"/>
                <a:cs typeface="Arial" panose="020B0604020202020204" pitchFamily="34" charset="0"/>
              </a:rPr>
              <a:t>nd</a:t>
            </a:r>
            <a:r>
              <a:rPr lang="en-US" altLang="en-US" sz="1700" dirty="0">
                <a:latin typeface="Arial" panose="020B0604020202020204" pitchFamily="34" charset="0"/>
                <a:cs typeface="Arial" panose="020B0604020202020204" pitchFamily="34" charset="0"/>
              </a:rPr>
              <a:t> Run; “DNQ” assigned to all other </a:t>
            </a:r>
          </a:p>
          <a:p>
            <a:pPr eaLnBrk="1" hangingPunct="1"/>
            <a:r>
              <a:rPr lang="en-US" altLang="en-US" sz="1700" dirty="0">
                <a:latin typeface="Arial" panose="020B0604020202020204" pitchFamily="34" charset="0"/>
                <a:cs typeface="Arial" panose="020B0604020202020204" pitchFamily="34" charset="0"/>
              </a:rPr>
              <a:t>     competitors.*  </a:t>
            </a:r>
          </a:p>
          <a:p>
            <a:pPr eaLnBrk="1" hangingPunct="1"/>
            <a:r>
              <a:rPr lang="en-US" altLang="en-US" sz="1600" b="1" i="1" dirty="0">
                <a:solidFill>
                  <a:srgbClr val="003399"/>
                </a:solidFill>
                <a:latin typeface="Arial" panose="020B0604020202020204" pitchFamily="34" charset="0"/>
                <a:cs typeface="Arial" panose="020B0604020202020204" pitchFamily="34" charset="0"/>
              </a:rPr>
              <a:t>*Only applicable for non-FIS Collegiate events and upper-level FIS events.</a:t>
            </a:r>
            <a:r>
              <a:rPr lang="en-US" altLang="en-US" sz="1600" b="1" i="1" dirty="0">
                <a:solidFill>
                  <a:srgbClr val="FF0000"/>
                </a:solidFill>
                <a:latin typeface="Arial" panose="020B0604020202020204" pitchFamily="34" charset="0"/>
                <a:cs typeface="Arial" panose="020B0604020202020204" pitchFamily="34" charset="0"/>
              </a:rPr>
              <a:t>  </a:t>
            </a:r>
            <a:endParaRPr lang="en-US" altLang="en-US" sz="1600" b="1" dirty="0">
              <a:solidFill>
                <a:srgbClr val="FF0000"/>
              </a:solidFill>
              <a:latin typeface="Arial" panose="020B0604020202020204" pitchFamily="34" charset="0"/>
              <a:cs typeface="Arial" panose="020B0604020202020204" pitchFamily="34" charset="0"/>
            </a:endParaRPr>
          </a:p>
        </p:txBody>
      </p:sp>
      <p:sp>
        <p:nvSpPr>
          <p:cNvPr id="57348" name="TextBox 7">
            <a:extLst>
              <a:ext uri="{FF2B5EF4-FFF2-40B4-BE49-F238E27FC236}">
                <a16:creationId xmlns:a16="http://schemas.microsoft.com/office/drawing/2014/main" id="{56E912F0-4C4C-483C-B6CD-8B86762263CB}"/>
              </a:ext>
            </a:extLst>
          </p:cNvPr>
          <p:cNvSpPr txBox="1">
            <a:spLocks noChangeArrowheads="1"/>
          </p:cNvSpPr>
          <p:nvPr/>
        </p:nvSpPr>
        <p:spPr bwMode="auto">
          <a:xfrm>
            <a:off x="190500" y="2363788"/>
            <a:ext cx="38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dirty="0">
                <a:latin typeface="Calibri" panose="020F0502020204030204" pitchFamily="34" charset="0"/>
                <a:cs typeface="Arial" panose="020B0604020202020204" pitchFamily="34" charset="0"/>
              </a:rPr>
              <a:t>1.)</a:t>
            </a:r>
          </a:p>
        </p:txBody>
      </p:sp>
      <p:sp>
        <p:nvSpPr>
          <p:cNvPr id="57349" name="TextBox 8">
            <a:extLst>
              <a:ext uri="{FF2B5EF4-FFF2-40B4-BE49-F238E27FC236}">
                <a16:creationId xmlns:a16="http://schemas.microsoft.com/office/drawing/2014/main" id="{3B209534-1180-4F46-922C-3629BE12515D}"/>
              </a:ext>
            </a:extLst>
          </p:cNvPr>
          <p:cNvSpPr txBox="1">
            <a:spLocks noChangeArrowheads="1"/>
          </p:cNvSpPr>
          <p:nvPr/>
        </p:nvSpPr>
        <p:spPr bwMode="auto">
          <a:xfrm>
            <a:off x="190500" y="2517775"/>
            <a:ext cx="3746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dirty="0">
                <a:latin typeface="Calibri" panose="020F0502020204030204" pitchFamily="34" charset="0"/>
                <a:cs typeface="Arial" panose="020B0604020202020204" pitchFamily="34" charset="0"/>
              </a:rPr>
              <a:t>2.)</a:t>
            </a:r>
          </a:p>
        </p:txBody>
      </p:sp>
      <p:sp>
        <p:nvSpPr>
          <p:cNvPr id="57350" name="TextBox 8">
            <a:extLst>
              <a:ext uri="{FF2B5EF4-FFF2-40B4-BE49-F238E27FC236}">
                <a16:creationId xmlns:a16="http://schemas.microsoft.com/office/drawing/2014/main" id="{CAB17971-2AA9-44C2-9970-42AD317371A0}"/>
              </a:ext>
            </a:extLst>
          </p:cNvPr>
          <p:cNvSpPr txBox="1">
            <a:spLocks noChangeArrowheads="1"/>
          </p:cNvSpPr>
          <p:nvPr/>
        </p:nvSpPr>
        <p:spPr bwMode="auto">
          <a:xfrm>
            <a:off x="6937375" y="2325688"/>
            <a:ext cx="465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400" dirty="0">
                <a:latin typeface="Calibri" panose="020F0502020204030204" pitchFamily="34" charset="0"/>
                <a:cs typeface="Arial" panose="020B0604020202020204" pitchFamily="34" charset="0"/>
              </a:rPr>
              <a:t>3.)*</a:t>
            </a:r>
          </a:p>
        </p:txBody>
      </p:sp>
      <p:sp>
        <p:nvSpPr>
          <p:cNvPr id="7" name="Left-Right Arrow 6">
            <a:extLst>
              <a:ext uri="{FF2B5EF4-FFF2-40B4-BE49-F238E27FC236}">
                <a16:creationId xmlns:a16="http://schemas.microsoft.com/office/drawing/2014/main" id="{5CAE0080-9455-4C7B-A99E-D2155E137014}"/>
              </a:ext>
            </a:extLst>
          </p:cNvPr>
          <p:cNvSpPr/>
          <p:nvPr/>
        </p:nvSpPr>
        <p:spPr>
          <a:xfrm>
            <a:off x="638175" y="2451100"/>
            <a:ext cx="1400175" cy="1333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 name="Left-Right Arrow 6">
            <a:extLst>
              <a:ext uri="{FF2B5EF4-FFF2-40B4-BE49-F238E27FC236}">
                <a16:creationId xmlns:a16="http://schemas.microsoft.com/office/drawing/2014/main" id="{86BA9C19-28AB-4106-9DA1-9546F9FDD5AF}"/>
              </a:ext>
            </a:extLst>
          </p:cNvPr>
          <p:cNvSpPr/>
          <p:nvPr/>
        </p:nvSpPr>
        <p:spPr>
          <a:xfrm>
            <a:off x="638175" y="2605088"/>
            <a:ext cx="1400175" cy="13335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4">
            <a:extLst>
              <a:ext uri="{FF2B5EF4-FFF2-40B4-BE49-F238E27FC236}">
                <a16:creationId xmlns:a16="http://schemas.microsoft.com/office/drawing/2014/main" id="{1C1E86AE-32B6-46FE-B592-4510DB325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9138" y="3417569"/>
            <a:ext cx="45724" cy="22862"/>
          </a:xfrm>
          <a:prstGeom prst="rect">
            <a:avLst/>
          </a:prstGeom>
        </p:spPr>
      </p:pic>
      <p:pic>
        <p:nvPicPr>
          <p:cNvPr id="3" name="Picture 2">
            <a:extLst>
              <a:ext uri="{FF2B5EF4-FFF2-40B4-BE49-F238E27FC236}">
                <a16:creationId xmlns:a16="http://schemas.microsoft.com/office/drawing/2014/main" id="{6A24999E-3862-453D-8A6A-E7C8CE2F2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5025" y="1095772"/>
            <a:ext cx="4357600" cy="3459956"/>
          </a:xfrm>
          <a:prstGeom prst="rect">
            <a:avLst/>
          </a:prstGeom>
        </p:spPr>
      </p:pic>
      <p:sp>
        <p:nvSpPr>
          <p:cNvPr id="14" name="Left-Right Arrow 6">
            <a:extLst>
              <a:ext uri="{FF2B5EF4-FFF2-40B4-BE49-F238E27FC236}">
                <a16:creationId xmlns:a16="http://schemas.microsoft.com/office/drawing/2014/main" id="{21520F8E-14F0-47F1-B7BE-0B50188D7F38}"/>
              </a:ext>
            </a:extLst>
          </p:cNvPr>
          <p:cNvSpPr/>
          <p:nvPr/>
        </p:nvSpPr>
        <p:spPr>
          <a:xfrm flipV="1">
            <a:off x="4267200" y="2506663"/>
            <a:ext cx="2743200" cy="1555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2" name="Content Placeholder 10">
            <a:extLst>
              <a:ext uri="{FF2B5EF4-FFF2-40B4-BE49-F238E27FC236}">
                <a16:creationId xmlns:a16="http://schemas.microsoft.com/office/drawing/2014/main" id="{302286DF-E2AA-43E5-966B-996607293F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4F5BC-15CD-445F-864F-BC30A0836162}"/>
              </a:ext>
            </a:extLst>
          </p:cNvPr>
          <p:cNvSpPr>
            <a:spLocks noGrp="1"/>
          </p:cNvSpPr>
          <p:nvPr>
            <p:ph type="title" idx="4294967295"/>
          </p:nvPr>
        </p:nvSpPr>
        <p:spPr>
          <a:xfrm>
            <a:off x="304800" y="17463"/>
            <a:ext cx="8305800" cy="1143000"/>
          </a:xfrm>
        </p:spPr>
        <p:txBody>
          <a:bodyPr>
            <a:noAutofit/>
          </a:bodyPr>
          <a:lstStyle/>
          <a:p>
            <a:pPr eaLnBrk="1" fontAlgn="auto" hangingPunct="1">
              <a:spcAft>
                <a:spcPts val="0"/>
              </a:spcAft>
              <a:defRPr/>
            </a:pPr>
            <a:r>
              <a:rPr lang="en-US" sz="34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a:t>
            </a:r>
            <a:r>
              <a:rPr lang="en-US" sz="3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or </a:t>
            </a:r>
            <a:r>
              <a:rPr lang="en-US" sz="34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30</a:t>
            </a:r>
            <a:r>
              <a:rPr lang="en-US" sz="3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JURY MAY CHANGE #</a:t>
            </a:r>
          </a:p>
        </p:txBody>
      </p:sp>
      <p:sp>
        <p:nvSpPr>
          <p:cNvPr id="58371" name="TextBox 4">
            <a:extLst>
              <a:ext uri="{FF2B5EF4-FFF2-40B4-BE49-F238E27FC236}">
                <a16:creationId xmlns:a16="http://schemas.microsoft.com/office/drawing/2014/main" id="{2DD1E438-DC76-4F85-8A83-E3A6C04D1179}"/>
              </a:ext>
            </a:extLst>
          </p:cNvPr>
          <p:cNvSpPr txBox="1">
            <a:spLocks noChangeArrowheads="1"/>
          </p:cNvSpPr>
          <p:nvPr/>
        </p:nvSpPr>
        <p:spPr bwMode="auto">
          <a:xfrm>
            <a:off x="657225" y="5181600"/>
            <a:ext cx="782955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How many racers will be reversed in the second run of a </a:t>
            </a:r>
            <a:r>
              <a:rPr lang="en-US" altLang="en-US" u="sng" dirty="0">
                <a:latin typeface="Arial" panose="020B0604020202020204" pitchFamily="34" charset="0"/>
                <a:cs typeface="Arial" panose="020B0604020202020204" pitchFamily="34" charset="0"/>
              </a:rPr>
              <a:t>scored</a:t>
            </a:r>
            <a:r>
              <a:rPr lang="en-US" altLang="en-US" dirty="0">
                <a:latin typeface="Arial" panose="020B0604020202020204" pitchFamily="34" charset="0"/>
                <a:cs typeface="Arial" panose="020B0604020202020204" pitchFamily="34" charset="0"/>
              </a:rPr>
              <a:t> event.  </a:t>
            </a:r>
          </a:p>
          <a:p>
            <a:pPr eaLnBrk="1" hangingPunct="1">
              <a:spcBef>
                <a:spcPts val="600"/>
              </a:spcBef>
              <a:buFont typeface="Arial" panose="020B0604020202020204" pitchFamily="34" charset="0"/>
              <a:buChar char="•"/>
            </a:pPr>
            <a:r>
              <a:rPr lang="en-US" altLang="en-US" i="1" dirty="0">
                <a:latin typeface="Arial" panose="020B0604020202020204" pitchFamily="34" charset="0"/>
                <a:cs typeface="Arial" panose="020B0604020202020204" pitchFamily="34" charset="0"/>
              </a:rPr>
              <a:t>30 is the default;  </a:t>
            </a:r>
            <a:r>
              <a:rPr lang="en-US" altLang="en-US" b="1" i="1" dirty="0">
                <a:solidFill>
                  <a:srgbClr val="003399"/>
                </a:solidFill>
                <a:latin typeface="Arial" panose="020B0604020202020204" pitchFamily="34" charset="0"/>
                <a:cs typeface="Arial" panose="020B0604020202020204" pitchFamily="34" charset="0"/>
              </a:rPr>
              <a:t>Jury decision to change to 15 must be announced 1 hour prior to start of event!</a:t>
            </a:r>
          </a:p>
          <a:p>
            <a:pPr eaLnBrk="1" hangingPunct="1">
              <a:spcBef>
                <a:spcPts val="600"/>
              </a:spcBef>
              <a:buFont typeface="Arial" panose="020B0604020202020204" pitchFamily="34" charset="0"/>
              <a:buChar char="•"/>
            </a:pPr>
            <a:r>
              <a:rPr lang="en-US" altLang="en-US" b="1" i="1" dirty="0">
                <a:solidFill>
                  <a:srgbClr val="003399"/>
                </a:solidFill>
                <a:latin typeface="Arial" panose="020B0604020202020204" pitchFamily="34" charset="0"/>
                <a:cs typeface="Arial" panose="020B0604020202020204" pitchFamily="34" charset="0"/>
              </a:rPr>
              <a:t>ALWAYS VERIFY THAT THESE SETTINGS ARE CORRECT!</a:t>
            </a:r>
            <a:endParaRPr lang="en-US" altLang="en-US" b="1" dirty="0">
              <a:solidFill>
                <a:srgbClr val="003399"/>
              </a:solidFill>
              <a:latin typeface="Arial" panose="020B0604020202020204" pitchFamily="34" charset="0"/>
              <a:cs typeface="Arial" panose="020B0604020202020204" pitchFamily="34" charset="0"/>
            </a:endParaRPr>
          </a:p>
        </p:txBody>
      </p:sp>
      <p:sp>
        <p:nvSpPr>
          <p:cNvPr id="5" name="Arrow: Left-Up 4">
            <a:extLst>
              <a:ext uri="{FF2B5EF4-FFF2-40B4-BE49-F238E27FC236}">
                <a16:creationId xmlns:a16="http://schemas.microsoft.com/office/drawing/2014/main" id="{3088A1D1-C60F-4AD8-B3B6-064C0964384D}"/>
              </a:ext>
            </a:extLst>
          </p:cNvPr>
          <p:cNvSpPr/>
          <p:nvPr/>
        </p:nvSpPr>
        <p:spPr>
          <a:xfrm rot="10800000">
            <a:off x="1447800" y="3048000"/>
            <a:ext cx="381000" cy="1990242"/>
          </a:xfrm>
          <a:prstGeom prst="leftUpArrow">
            <a:avLst>
              <a:gd name="adj1" fmla="val 25128"/>
              <a:gd name="adj2" fmla="val 12564"/>
              <a:gd name="adj3" fmla="val 61538"/>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3" name="Picture 2">
            <a:extLst>
              <a:ext uri="{FF2B5EF4-FFF2-40B4-BE49-F238E27FC236}">
                <a16:creationId xmlns:a16="http://schemas.microsoft.com/office/drawing/2014/main" id="{9A820B17-B11B-4C8F-B1D6-3DCF42497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447800"/>
            <a:ext cx="5257800" cy="3590442"/>
          </a:xfrm>
          <a:prstGeom prst="rect">
            <a:avLst/>
          </a:prstGeom>
        </p:spPr>
      </p:pic>
      <p:pic>
        <p:nvPicPr>
          <p:cNvPr id="6" name="Content Placeholder 10">
            <a:extLst>
              <a:ext uri="{FF2B5EF4-FFF2-40B4-BE49-F238E27FC236}">
                <a16:creationId xmlns:a16="http://schemas.microsoft.com/office/drawing/2014/main" id="{7F31D9E0-14AB-4072-B28C-375C7844A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301D8-E882-47AE-A56B-E6E85D1D5837}"/>
              </a:ext>
            </a:extLst>
          </p:cNvPr>
          <p:cNvSpPr>
            <a:spLocks noGrp="1"/>
          </p:cNvSpPr>
          <p:nvPr>
            <p:ph type="title" idx="4294967295"/>
          </p:nvPr>
        </p:nvSpPr>
        <p:spPr>
          <a:xfrm>
            <a:off x="457200" y="241300"/>
            <a:ext cx="8229600" cy="1143000"/>
          </a:xfrm>
        </p:spPr>
        <p:txBody>
          <a:bodyPr>
            <a:normAutofit/>
          </a:bodyPr>
          <a:lstStyle/>
          <a:p>
            <a:pPr eaLnBrk="1" fontAlgn="auto" hangingPunct="1">
              <a:spcAft>
                <a:spcPts val="0"/>
              </a:spcAft>
              <a:defRPr/>
            </a:pP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TIMING DATA: </a:t>
            </a:r>
            <a:b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27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EQUIPMENT </a:t>
            </a:r>
            <a:r>
              <a:rPr lang="en-US" sz="27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or</a:t>
            </a:r>
            <a:r>
              <a:rPr lang="en-US" sz="27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TIMING COMPANY NAME</a:t>
            </a:r>
          </a:p>
        </p:txBody>
      </p:sp>
      <p:sp>
        <p:nvSpPr>
          <p:cNvPr id="50180" name="TextBox 4">
            <a:extLst>
              <a:ext uri="{FF2B5EF4-FFF2-40B4-BE49-F238E27FC236}">
                <a16:creationId xmlns:a16="http://schemas.microsoft.com/office/drawing/2014/main" id="{2B8C1515-ACFD-4FC5-B3E1-011E177AB786}"/>
              </a:ext>
            </a:extLst>
          </p:cNvPr>
          <p:cNvSpPr txBox="1">
            <a:spLocks noChangeArrowheads="1"/>
          </p:cNvSpPr>
          <p:nvPr/>
        </p:nvSpPr>
        <p:spPr bwMode="auto">
          <a:xfrm>
            <a:off x="6781800" y="3090863"/>
            <a:ext cx="2286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marL="285750" indent="-285750" eaLnBrk="1" hangingPunct="1">
              <a:spcBef>
                <a:spcPct val="0"/>
              </a:spcBef>
              <a:defRPr/>
            </a:pPr>
            <a:r>
              <a:rPr lang="en-US" altLang="en-US" sz="1600" b="1" dirty="0">
                <a:solidFill>
                  <a:schemeClr val="tx1"/>
                </a:solidFill>
              </a:rPr>
              <a:t>Select equipment being used </a:t>
            </a:r>
            <a:r>
              <a:rPr lang="en-US" altLang="en-US" sz="1600" b="1" u="sng" dirty="0">
                <a:solidFill>
                  <a:schemeClr val="tx1"/>
                </a:solidFill>
              </a:rPr>
              <a:t>or</a:t>
            </a:r>
            <a:r>
              <a:rPr lang="en-US" altLang="en-US" sz="1600" b="1" dirty="0">
                <a:solidFill>
                  <a:schemeClr val="tx1"/>
                </a:solidFill>
              </a:rPr>
              <a:t> </a:t>
            </a:r>
          </a:p>
          <a:p>
            <a:pPr marL="285750" indent="-285750" eaLnBrk="1" hangingPunct="1">
              <a:spcBef>
                <a:spcPct val="0"/>
              </a:spcBef>
              <a:defRPr/>
            </a:pPr>
            <a:r>
              <a:rPr lang="en-US" altLang="en-US" sz="1600" b="1" dirty="0">
                <a:solidFill>
                  <a:schemeClr val="tx1"/>
                </a:solidFill>
              </a:rPr>
              <a:t>key in name of </a:t>
            </a:r>
          </a:p>
          <a:p>
            <a:pPr eaLnBrk="1" hangingPunct="1">
              <a:spcBef>
                <a:spcPct val="0"/>
              </a:spcBef>
              <a:buFontTx/>
              <a:buNone/>
              <a:defRPr/>
            </a:pPr>
            <a:r>
              <a:rPr lang="en-US" altLang="en-US" sz="1600" b="1" dirty="0">
                <a:solidFill>
                  <a:schemeClr val="tx1"/>
                </a:solidFill>
              </a:rPr>
              <a:t>   Timing Company</a:t>
            </a:r>
            <a:r>
              <a:rPr lang="en-US" altLang="en-US" sz="1600" b="1" dirty="0">
                <a:solidFill>
                  <a:srgbClr val="0070C0"/>
                </a:solidFill>
                <a:latin typeface="Comic Sans MS" panose="030F0702030302020204" pitchFamily="66" charset="0"/>
              </a:rPr>
              <a:t>.</a:t>
            </a:r>
          </a:p>
        </p:txBody>
      </p:sp>
      <p:pic>
        <p:nvPicPr>
          <p:cNvPr id="5" name="Picture 4">
            <a:extLst>
              <a:ext uri="{FF2B5EF4-FFF2-40B4-BE49-F238E27FC236}">
                <a16:creationId xmlns:a16="http://schemas.microsoft.com/office/drawing/2014/main" id="{C432BE47-780E-403E-BDF4-5368611D3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 y="1432312"/>
            <a:ext cx="5867400" cy="4628376"/>
          </a:xfrm>
          <a:prstGeom prst="rect">
            <a:avLst/>
          </a:prstGeom>
        </p:spPr>
      </p:pic>
      <p:sp>
        <p:nvSpPr>
          <p:cNvPr id="6" name="Left-Right Arrow 5">
            <a:extLst>
              <a:ext uri="{FF2B5EF4-FFF2-40B4-BE49-F238E27FC236}">
                <a16:creationId xmlns:a16="http://schemas.microsoft.com/office/drawing/2014/main" id="{6682B0BB-5B66-4DD0-9B73-BA0361960993}"/>
              </a:ext>
            </a:extLst>
          </p:cNvPr>
          <p:cNvSpPr/>
          <p:nvPr/>
        </p:nvSpPr>
        <p:spPr>
          <a:xfrm>
            <a:off x="5791200" y="3513138"/>
            <a:ext cx="990600" cy="23336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Content Placeholder 10">
            <a:extLst>
              <a:ext uri="{FF2B5EF4-FFF2-40B4-BE49-F238E27FC236}">
                <a16:creationId xmlns:a16="http://schemas.microsoft.com/office/drawing/2014/main" id="{C6467CF4-9D5A-428B-A188-BA1613F09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7EECCCB2-07C1-44BC-9E91-B1B2BB0F4DDD}"/>
              </a:ext>
            </a:extLst>
          </p:cNvPr>
          <p:cNvSpPr>
            <a:spLocks noGrp="1"/>
          </p:cNvSpPr>
          <p:nvPr>
            <p:ph type="title" idx="4294967295"/>
          </p:nvPr>
        </p:nvSpPr>
        <p:spPr>
          <a:xfrm>
            <a:off x="533400" y="76200"/>
            <a:ext cx="6781800" cy="976313"/>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HEADER INFO COMPLETE</a:t>
            </a:r>
          </a:p>
        </p:txBody>
      </p:sp>
      <p:sp>
        <p:nvSpPr>
          <p:cNvPr id="60419" name="TextBox 4">
            <a:extLst>
              <a:ext uri="{FF2B5EF4-FFF2-40B4-BE49-F238E27FC236}">
                <a16:creationId xmlns:a16="http://schemas.microsoft.com/office/drawing/2014/main" id="{CED90F64-1CAE-423E-9A12-35D1922BA216}"/>
              </a:ext>
            </a:extLst>
          </p:cNvPr>
          <p:cNvSpPr txBox="1">
            <a:spLocks noChangeArrowheads="1"/>
          </p:cNvSpPr>
          <p:nvPr/>
        </p:nvSpPr>
        <p:spPr bwMode="auto">
          <a:xfrm>
            <a:off x="318131" y="6019800"/>
            <a:ext cx="8870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latin typeface="Arial" panose="020B0604020202020204" pitchFamily="34" charset="0"/>
                <a:cs typeface="Arial" panose="020B0604020202020204" pitchFamily="34" charset="0"/>
              </a:rPr>
              <a:t>This is a completed header for a Men’s event.  </a:t>
            </a:r>
          </a:p>
          <a:p>
            <a:pPr eaLnBrk="1" hangingPunct="1"/>
            <a:r>
              <a:rPr lang="en-US" altLang="en-US" dirty="0">
                <a:latin typeface="Arial" panose="020B0604020202020204" pitchFamily="34" charset="0"/>
                <a:cs typeface="Arial" panose="020B0604020202020204" pitchFamily="34" charset="0"/>
              </a:rPr>
              <a:t>Click “Alpine Slalom Men” to change race gender &amp; enter data for Women’s event.</a:t>
            </a:r>
          </a:p>
        </p:txBody>
      </p:sp>
      <p:pic>
        <p:nvPicPr>
          <p:cNvPr id="3" name="Picture 2">
            <a:extLst>
              <a:ext uri="{FF2B5EF4-FFF2-40B4-BE49-F238E27FC236}">
                <a16:creationId xmlns:a16="http://schemas.microsoft.com/office/drawing/2014/main" id="{4D6403F9-EA16-4D79-A418-09B2680EC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323" y="1052513"/>
            <a:ext cx="6563277" cy="4954718"/>
          </a:xfrm>
          <a:prstGeom prst="rect">
            <a:avLst/>
          </a:prstGeom>
        </p:spPr>
      </p:pic>
      <p:sp>
        <p:nvSpPr>
          <p:cNvPr id="4" name="Arrow: Left-Up 3">
            <a:extLst>
              <a:ext uri="{FF2B5EF4-FFF2-40B4-BE49-F238E27FC236}">
                <a16:creationId xmlns:a16="http://schemas.microsoft.com/office/drawing/2014/main" id="{F76F83BD-8D0C-444C-B077-3B4CE40695B9}"/>
              </a:ext>
            </a:extLst>
          </p:cNvPr>
          <p:cNvSpPr/>
          <p:nvPr/>
        </p:nvSpPr>
        <p:spPr>
          <a:xfrm rot="10800000">
            <a:off x="1198886" y="5867400"/>
            <a:ext cx="2915913" cy="175846"/>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A2002333-92EF-4FB4-9329-1159ADF02158}"/>
              </a:ext>
            </a:extLst>
          </p:cNvPr>
          <p:cNvSpPr>
            <a:spLocks noGrp="1"/>
          </p:cNvSpPr>
          <p:nvPr>
            <p:ph type="title" idx="4294967295"/>
          </p:nvPr>
        </p:nvSpPr>
        <p:spPr>
          <a:xfrm>
            <a:off x="838200" y="150813"/>
            <a:ext cx="7339013" cy="1241425"/>
          </a:xfrm>
        </p:spPr>
        <p:txBody>
          <a:bodyPr>
            <a:normAutofit fontScale="90000"/>
          </a:bodyPr>
          <a:lstStyle/>
          <a:p>
            <a:pPr eaLnBrk="1" fontAlgn="auto" hangingPunct="1">
              <a:spcAft>
                <a:spcPts val="0"/>
              </a:spcAft>
              <a:defRPr/>
            </a:pPr>
            <a:br>
              <a:rPr lang="en-US" altLang="en-US" dirty="0">
                <a:solidFill>
                  <a:srgbClr val="FF0000"/>
                </a:solidFill>
                <a:latin typeface="Comic Sans MS" pitchFamily="66" charset="0"/>
              </a:rPr>
            </a:b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SELECT “SOFTWARE”; option 2</a:t>
            </a:r>
            <a:br>
              <a:rPr lang="en-US" altLang="en-US" dirty="0">
                <a:solidFill>
                  <a:srgbClr val="003399"/>
                </a:solidFill>
                <a:latin typeface="Arial" panose="020B0604020202020204" pitchFamily="34" charset="0"/>
                <a:cs typeface="Arial" panose="020B0604020202020204" pitchFamily="34" charset="0"/>
              </a:rPr>
            </a:br>
            <a:r>
              <a:rPr lang="en-US" altLang="en-US" dirty="0">
                <a:solidFill>
                  <a:srgbClr val="FF0000"/>
                </a:solidFill>
                <a:latin typeface="Arial" panose="020B0604020202020204" pitchFamily="34" charset="0"/>
                <a:cs typeface="Arial" panose="020B0604020202020204" pitchFamily="34" charset="0"/>
              </a:rPr>
              <a:t> </a:t>
            </a:r>
          </a:p>
        </p:txBody>
      </p:sp>
      <p:sp>
        <p:nvSpPr>
          <p:cNvPr id="13315" name="TextBox 3">
            <a:extLst>
              <a:ext uri="{FF2B5EF4-FFF2-40B4-BE49-F238E27FC236}">
                <a16:creationId xmlns:a16="http://schemas.microsoft.com/office/drawing/2014/main" id="{2AAB167C-8203-446E-B09A-2FEABD200B87}"/>
              </a:ext>
            </a:extLst>
          </p:cNvPr>
          <p:cNvSpPr txBox="1">
            <a:spLocks noChangeArrowheads="1"/>
          </p:cNvSpPr>
          <p:nvPr/>
        </p:nvSpPr>
        <p:spPr bwMode="auto">
          <a:xfrm>
            <a:off x="228601" y="2362200"/>
            <a:ext cx="2514600"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Select “Software”: </a:t>
            </a:r>
          </a:p>
          <a:p>
            <a:pPr eaLnBrk="1" hangingPunct="1"/>
            <a:endParaRPr lang="en-US" altLang="en-US" b="1" dirty="0">
              <a:latin typeface="Arial" panose="020B0604020202020204" pitchFamily="34" charset="0"/>
              <a:cs typeface="Arial" panose="020B0604020202020204" pitchFamily="34" charset="0"/>
            </a:endParaRPr>
          </a:p>
          <a:p>
            <a:pPr eaLnBrk="1" hangingPunct="1"/>
            <a:endParaRPr lang="en-US" altLang="en-US" b="1" dirty="0">
              <a:latin typeface="Arial" panose="020B0604020202020204" pitchFamily="34" charset="0"/>
              <a:cs typeface="Arial" panose="020B0604020202020204" pitchFamily="34" charset="0"/>
            </a:endParaRPr>
          </a:p>
          <a:p>
            <a:pPr eaLnBrk="1" hangingPunct="1"/>
            <a:endParaRPr lang="en-US" altLang="en-US" b="1" dirty="0">
              <a:latin typeface="Arial" panose="020B0604020202020204" pitchFamily="34" charset="0"/>
              <a:cs typeface="Arial" panose="020B0604020202020204" pitchFamily="34" charset="0"/>
            </a:endParaRPr>
          </a:p>
          <a:p>
            <a:pPr eaLnBrk="1" hangingPunct="1"/>
            <a:endParaRPr lang="en-US" altLang="en-US" b="1" dirty="0">
              <a:latin typeface="Arial" panose="020B0604020202020204" pitchFamily="34" charset="0"/>
              <a:cs typeface="Arial" panose="020B0604020202020204" pitchFamily="34" charset="0"/>
            </a:endParaRPr>
          </a:p>
          <a:p>
            <a:pPr eaLnBrk="1" hangingPunct="1"/>
            <a:endParaRPr lang="en-US" altLang="en-US" b="1" dirty="0">
              <a:latin typeface="Arial" panose="020B0604020202020204" pitchFamily="34" charset="0"/>
              <a:cs typeface="Arial" panose="020B0604020202020204" pitchFamily="34" charset="0"/>
            </a:endParaRPr>
          </a:p>
          <a:p>
            <a:pPr eaLnBrk="1" hangingPunct="1"/>
            <a:endParaRPr lang="en-US" altLang="en-US" b="1" dirty="0">
              <a:latin typeface="Arial" panose="020B0604020202020204" pitchFamily="34" charset="0"/>
              <a:cs typeface="Arial" panose="020B0604020202020204" pitchFamily="34" charset="0"/>
            </a:endParaRPr>
          </a:p>
          <a:p>
            <a:pPr eaLnBrk="1" hangingPunct="1">
              <a:spcBef>
                <a:spcPts val="1200"/>
              </a:spcBef>
            </a:pPr>
            <a:r>
              <a:rPr lang="en-US" altLang="en-US" b="1" dirty="0">
                <a:latin typeface="Arial" panose="020B0604020202020204" pitchFamily="34" charset="0"/>
                <a:cs typeface="Arial" panose="020B0604020202020204" pitchFamily="34" charset="0"/>
              </a:rPr>
              <a:t>Review recent </a:t>
            </a:r>
          </a:p>
          <a:p>
            <a:pPr eaLnBrk="1" hangingPunct="1">
              <a:spcBef>
                <a:spcPts val="600"/>
              </a:spcBef>
            </a:pPr>
            <a:r>
              <a:rPr lang="en-US" altLang="en-US" b="1" dirty="0">
                <a:latin typeface="Arial" panose="020B0604020202020204" pitchFamily="34" charset="0"/>
                <a:cs typeface="Arial" panose="020B0604020202020204" pitchFamily="34" charset="0"/>
              </a:rPr>
              <a:t>modifications and  Download  </a:t>
            </a:r>
          </a:p>
        </p:txBody>
      </p:sp>
      <p:sp>
        <p:nvSpPr>
          <p:cNvPr id="6" name="Right Brace 5">
            <a:extLst>
              <a:ext uri="{FF2B5EF4-FFF2-40B4-BE49-F238E27FC236}">
                <a16:creationId xmlns:a16="http://schemas.microsoft.com/office/drawing/2014/main" id="{774917B1-82EA-4A8E-88C9-9A887A2ACC1D}"/>
              </a:ext>
            </a:extLst>
          </p:cNvPr>
          <p:cNvSpPr/>
          <p:nvPr/>
        </p:nvSpPr>
        <p:spPr>
          <a:xfrm rot="10800000">
            <a:off x="2331173" y="4636508"/>
            <a:ext cx="304800" cy="463784"/>
          </a:xfrm>
          <a:prstGeom prst="rightBrace">
            <a:avLst>
              <a:gd name="adj1" fmla="val 8333"/>
              <a:gd name="adj2" fmla="val 5000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pic>
        <p:nvPicPr>
          <p:cNvPr id="8" name="Content Placeholder 10">
            <a:extLst>
              <a:ext uri="{FF2B5EF4-FFF2-40B4-BE49-F238E27FC236}">
                <a16:creationId xmlns:a16="http://schemas.microsoft.com/office/drawing/2014/main" id="{66334500-AE85-4CE1-935F-810204B7E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32F2A37-5AE0-C173-8A88-E659CDCB9E13}"/>
              </a:ext>
            </a:extLst>
          </p:cNvPr>
          <p:cNvPicPr>
            <a:picLocks noChangeAspect="1"/>
          </p:cNvPicPr>
          <p:nvPr/>
        </p:nvPicPr>
        <p:blipFill>
          <a:blip r:embed="rId3"/>
          <a:stretch>
            <a:fillRect/>
          </a:stretch>
        </p:blipFill>
        <p:spPr>
          <a:xfrm>
            <a:off x="2743201" y="1644822"/>
            <a:ext cx="6400799" cy="3810532"/>
          </a:xfrm>
          <a:prstGeom prst="rect">
            <a:avLst/>
          </a:prstGeom>
        </p:spPr>
      </p:pic>
      <p:sp>
        <p:nvSpPr>
          <p:cNvPr id="2" name="Left-Up Arrow 1">
            <a:extLst>
              <a:ext uri="{FF2B5EF4-FFF2-40B4-BE49-F238E27FC236}">
                <a16:creationId xmlns:a16="http://schemas.microsoft.com/office/drawing/2014/main" id="{638026B3-C3EB-48EF-A1DB-72B5A59EFB04}"/>
              </a:ext>
            </a:extLst>
          </p:cNvPr>
          <p:cNvSpPr/>
          <p:nvPr/>
        </p:nvSpPr>
        <p:spPr>
          <a:xfrm>
            <a:off x="2483573" y="2454562"/>
            <a:ext cx="2514600" cy="186042"/>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D591C8E0-2D9A-4FEB-85D9-186478B51633}"/>
              </a:ext>
            </a:extLst>
          </p:cNvPr>
          <p:cNvSpPr>
            <a:spLocks noGrp="1"/>
          </p:cNvSpPr>
          <p:nvPr>
            <p:ph type="title" idx="4294967295"/>
          </p:nvPr>
        </p:nvSpPr>
        <p:spPr>
          <a:xfrm>
            <a:off x="381000" y="274638"/>
            <a:ext cx="8763000" cy="868362"/>
          </a:xfrm>
        </p:spPr>
        <p:txBody>
          <a:bodyPr/>
          <a:lstStyle/>
          <a:p>
            <a:pPr eaLnBrk="1" hangingPunct="1">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a:t>
            </a:r>
            <a:r>
              <a:rPr lang="en-US" altLang="en-US" sz="30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CHANGE GENDER</a:t>
            </a: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OPTIONS</a:t>
            </a:r>
          </a:p>
        </p:txBody>
      </p:sp>
      <p:sp>
        <p:nvSpPr>
          <p:cNvPr id="3" name="Content Placeholder 2">
            <a:extLst>
              <a:ext uri="{FF2B5EF4-FFF2-40B4-BE49-F238E27FC236}">
                <a16:creationId xmlns:a16="http://schemas.microsoft.com/office/drawing/2014/main" id="{2626A321-D22E-4207-9910-474CDEAFF9D4}"/>
              </a:ext>
            </a:extLst>
          </p:cNvPr>
          <p:cNvSpPr>
            <a:spLocks noGrp="1"/>
          </p:cNvSpPr>
          <p:nvPr>
            <p:ph idx="4294967295"/>
          </p:nvPr>
        </p:nvSpPr>
        <p:spPr>
          <a:xfrm>
            <a:off x="304800" y="1371600"/>
            <a:ext cx="8229600" cy="4525963"/>
          </a:xfrm>
        </p:spPr>
        <p:txBody>
          <a:bodyPr rtlCol="0">
            <a:normAutofit/>
          </a:bodyPr>
          <a:lstStyle/>
          <a:p>
            <a:pPr marL="0" lvl="4" indent="0" eaLnBrk="1" fontAlgn="auto" hangingPunct="1">
              <a:spcAft>
                <a:spcPts val="0"/>
              </a:spcAft>
              <a:buFont typeface="Arial" charset="0"/>
              <a:buNone/>
              <a:defRPr/>
            </a:pPr>
            <a:r>
              <a:rPr lang="en-US" sz="2400" dirty="0">
                <a:latin typeface="Arial" panose="020B0604020202020204" pitchFamily="34" charset="0"/>
                <a:cs typeface="Arial" panose="020B0604020202020204" pitchFamily="34" charset="0"/>
              </a:rPr>
              <a:t>In addition to clicking on the event description/competitor count at bottom of screen, you can also change to an alternate gender by:</a:t>
            </a:r>
          </a:p>
          <a:p>
            <a:pPr marL="0" lvl="4" indent="0" eaLnBrk="1" fontAlgn="auto" hangingPunct="1">
              <a:spcAft>
                <a:spcPts val="0"/>
              </a:spcAft>
              <a:buFont typeface="Arial" charset="0"/>
              <a:buNone/>
              <a:defRPr/>
            </a:pPr>
            <a:endParaRPr lang="en-US" sz="2400" dirty="0">
              <a:latin typeface="Arial" panose="020B0604020202020204" pitchFamily="34" charset="0"/>
              <a:cs typeface="Arial" panose="020B0604020202020204" pitchFamily="34" charset="0"/>
            </a:endParaRPr>
          </a:p>
          <a:p>
            <a:pPr marL="548640" eaLnBrk="1" fontAlgn="auto" hangingPunct="1">
              <a:spcBef>
                <a:spcPts val="0"/>
              </a:spcBef>
              <a:spcAft>
                <a:spcPts val="0"/>
              </a:spcAft>
              <a:buFont typeface="Arial"/>
              <a:buChar char="•"/>
              <a:defRPr/>
            </a:pPr>
            <a:r>
              <a:rPr lang="en-US" b="1" dirty="0">
                <a:solidFill>
                  <a:srgbClr val="003399"/>
                </a:solidFill>
                <a:latin typeface="Arial" panose="020B0604020202020204" pitchFamily="34" charset="0"/>
                <a:cs typeface="Arial" panose="020B0604020202020204" pitchFamily="34" charset="0"/>
              </a:rPr>
              <a:t> Keying “CTRL + S," or</a:t>
            </a:r>
          </a:p>
          <a:p>
            <a:pPr marL="548640" eaLnBrk="1" fontAlgn="auto" hangingPunct="1">
              <a:spcAft>
                <a:spcPts val="0"/>
              </a:spcAft>
              <a:buFont typeface="Arial"/>
              <a:buChar char="•"/>
              <a:defRPr/>
            </a:pPr>
            <a:r>
              <a:rPr lang="en-US" b="1" dirty="0">
                <a:solidFill>
                  <a:srgbClr val="003399"/>
                </a:solidFill>
                <a:latin typeface="Arial" panose="020B0604020202020204" pitchFamily="34" charset="0"/>
                <a:cs typeface="Arial" panose="020B0604020202020204" pitchFamily="34" charset="0"/>
              </a:rPr>
              <a:t> Selecting “FILE” / “Change Gender”</a:t>
            </a:r>
          </a:p>
          <a:p>
            <a:pPr marL="114300" indent="0" eaLnBrk="1" fontAlgn="auto" hangingPunct="1">
              <a:spcAft>
                <a:spcPts val="0"/>
              </a:spcAft>
              <a:buFont typeface="Arial" charset="0"/>
              <a:buNone/>
              <a:defRPr/>
            </a:pPr>
            <a:endParaRPr lang="en-US" sz="2400" dirty="0">
              <a:latin typeface="Arial" panose="020B0604020202020204" pitchFamily="34" charset="0"/>
              <a:cs typeface="Arial" panose="020B0604020202020204" pitchFamily="34" charset="0"/>
            </a:endParaRPr>
          </a:p>
          <a:p>
            <a:pPr marL="114300" indent="0" eaLnBrk="1" fontAlgn="auto" hangingPunct="1">
              <a:spcAft>
                <a:spcPts val="0"/>
              </a:spcAft>
              <a:buFont typeface="Arial" charset="0"/>
              <a:buNone/>
              <a:defRPr/>
            </a:pPr>
            <a:r>
              <a:rPr lang="en-US" sz="2400" dirty="0">
                <a:latin typeface="Arial" panose="020B0604020202020204" pitchFamily="34" charset="0"/>
                <a:cs typeface="Arial" panose="020B0604020202020204" pitchFamily="34" charset="0"/>
              </a:rPr>
              <a:t>Any of these options allows you to establish one file for both genders and quickly move between the two.</a:t>
            </a:r>
          </a:p>
        </p:txBody>
      </p:sp>
      <p:pic>
        <p:nvPicPr>
          <p:cNvPr id="4" name="Content Placeholder 10">
            <a:extLst>
              <a:ext uri="{FF2B5EF4-FFF2-40B4-BE49-F238E27FC236}">
                <a16:creationId xmlns:a16="http://schemas.microsoft.com/office/drawing/2014/main" id="{50EE2968-F7D3-4776-A309-64000CCD2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17452D-A903-45FB-A720-3363EE367F13}"/>
              </a:ext>
            </a:extLst>
          </p:cNvPr>
          <p:cNvSpPr/>
          <p:nvPr/>
        </p:nvSpPr>
        <p:spPr>
          <a:xfrm>
            <a:off x="762000" y="304800"/>
            <a:ext cx="8084264" cy="1015663"/>
          </a:xfrm>
          <a:prstGeom prst="rect">
            <a:avLst/>
          </a:prstGeom>
        </p:spPr>
        <p:txBody>
          <a:bodyPr wrap="none">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MIXED-GENDER U10 / U12 EVENTS</a:t>
            </a:r>
          </a:p>
          <a:p>
            <a:pPr>
              <a:defRPr/>
            </a:pPr>
            <a:r>
              <a:rPr 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Year-of-Birth (YOB) Seeding</a:t>
            </a:r>
            <a:endParaRPr lang="en-US" sz="2400" dirty="0">
              <a:latin typeface="Arial" panose="020B0604020202020204" pitchFamily="34" charset="0"/>
              <a:cs typeface="Arial" panose="020B0604020202020204" pitchFamily="34" charset="0"/>
            </a:endParaRPr>
          </a:p>
        </p:txBody>
      </p:sp>
      <p:sp>
        <p:nvSpPr>
          <p:cNvPr id="59395" name="TextBox 2">
            <a:extLst>
              <a:ext uri="{FF2B5EF4-FFF2-40B4-BE49-F238E27FC236}">
                <a16:creationId xmlns:a16="http://schemas.microsoft.com/office/drawing/2014/main" id="{B6175EE0-8A4C-4319-A0EB-9C8B6CA18DD3}"/>
              </a:ext>
            </a:extLst>
          </p:cNvPr>
          <p:cNvSpPr txBox="1">
            <a:spLocks noChangeArrowheads="1"/>
          </p:cNvSpPr>
          <p:nvPr/>
        </p:nvSpPr>
        <p:spPr bwMode="auto">
          <a:xfrm>
            <a:off x="457200" y="1785025"/>
            <a:ext cx="8229600" cy="406265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marL="457200" indent="-4572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Race File contains all competitors, regardless of gender</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Competitors are sorted by YOB, regardless of gender</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First-Run Start List is random sort within YOB</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Subsequent Start Lists are prepared using TRS system</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Results are processed by YOB, regardless of gender</a:t>
            </a:r>
          </a:p>
          <a:p>
            <a:pPr>
              <a:spcBef>
                <a:spcPts val="1800"/>
              </a:spcBef>
              <a:buFont typeface="Arial" panose="020B0604020202020204" pitchFamily="34" charset="0"/>
              <a:buChar char="•"/>
              <a:defRPr/>
            </a:pPr>
            <a:r>
              <a:rPr lang="en-US" altLang="en-US" sz="2400" dirty="0">
                <a:latin typeface="Arial" panose="020B0604020202020204" pitchFamily="34" charset="0"/>
                <a:cs typeface="Arial" panose="020B0604020202020204" pitchFamily="34" charset="0"/>
              </a:rPr>
              <a:t>Team Results may be produced</a:t>
            </a:r>
          </a:p>
          <a:p>
            <a:pPr marL="0" indent="0">
              <a:spcBef>
                <a:spcPts val="1800"/>
              </a:spcBef>
              <a:defRPr/>
            </a:pPr>
            <a:r>
              <a:rPr lang="en-US" altLang="en-US" sz="2400" i="1" dirty="0">
                <a:latin typeface="Arial" panose="020B0604020202020204" pitchFamily="34" charset="0"/>
                <a:cs typeface="Arial" panose="020B0604020202020204" pitchFamily="34" charset="0"/>
              </a:rPr>
              <a:t>Men/Women  Alpine List will be produced for download.   </a:t>
            </a:r>
          </a:p>
        </p:txBody>
      </p:sp>
      <p:pic>
        <p:nvPicPr>
          <p:cNvPr id="4" name="Content Placeholder 10">
            <a:extLst>
              <a:ext uri="{FF2B5EF4-FFF2-40B4-BE49-F238E27FC236}">
                <a16:creationId xmlns:a16="http://schemas.microsoft.com/office/drawing/2014/main" id="{FCF152F7-78B6-4798-BA4D-05EA140A5C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8737D6-9623-442D-9D89-A1AF8180F81C}"/>
              </a:ext>
            </a:extLst>
          </p:cNvPr>
          <p:cNvSpPr txBox="1"/>
          <p:nvPr/>
        </p:nvSpPr>
        <p:spPr>
          <a:xfrm>
            <a:off x="679938" y="152400"/>
            <a:ext cx="7848600" cy="646331"/>
          </a:xfrm>
          <a:prstGeom prst="rect">
            <a:avLst/>
          </a:prstGeom>
          <a:noFill/>
          <a:ln>
            <a:noFill/>
          </a:ln>
        </p:spPr>
        <p:txBody>
          <a:bodyPr wrap="square" rtlCol="0" anchor="ctr" anchorCtr="1">
            <a:spAutoFit/>
          </a:bodyPr>
          <a:lstStyle/>
          <a:p>
            <a:pPr>
              <a:defRPr/>
            </a:pPr>
            <a:r>
              <a:rPr 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TRS a/k/a “BUTTERFLY”?</a:t>
            </a:r>
          </a:p>
        </p:txBody>
      </p:sp>
      <p:sp>
        <p:nvSpPr>
          <p:cNvPr id="3" name="TextBox 2">
            <a:extLst>
              <a:ext uri="{FF2B5EF4-FFF2-40B4-BE49-F238E27FC236}">
                <a16:creationId xmlns:a16="http://schemas.microsoft.com/office/drawing/2014/main" id="{3C7CB67D-6420-421D-9794-46D97154B5CA}"/>
              </a:ext>
            </a:extLst>
          </p:cNvPr>
          <p:cNvSpPr txBox="1"/>
          <p:nvPr/>
        </p:nvSpPr>
        <p:spPr>
          <a:xfrm>
            <a:off x="298938" y="856739"/>
            <a:ext cx="8610600" cy="5486117"/>
          </a:xfrm>
          <a:prstGeom prst="rect">
            <a:avLst/>
          </a:prstGeom>
          <a:noFill/>
          <a:ln>
            <a:noFill/>
          </a:ln>
        </p:spPr>
        <p:txBody>
          <a:bodyPr wrap="square" rtlCol="0" anchor="ctr" anchorCtr="1">
            <a:spAutoFit/>
          </a:bodyPr>
          <a:lstStyle/>
          <a:p>
            <a:pPr>
              <a:spcBef>
                <a:spcPts val="300"/>
              </a:spcBef>
            </a:pPr>
            <a:r>
              <a:rPr lang="en-US" sz="1700" dirty="0">
                <a:latin typeface="Arial" panose="020B0604020202020204" pitchFamily="34" charset="0"/>
                <a:cs typeface="Arial" panose="020B0604020202020204" pitchFamily="34" charset="0"/>
              </a:rPr>
              <a:t>TRS or “totally random sort” is used for both scored and non-scored events and is based on the first initial of the last name of the 3 individuals who developed it.</a:t>
            </a:r>
          </a:p>
          <a:p>
            <a:pPr>
              <a:spcBef>
                <a:spcPts val="300"/>
              </a:spcBef>
            </a:pPr>
            <a:r>
              <a:rPr lang="en-US" sz="1700" b="1" dirty="0">
                <a:latin typeface="Arial" panose="020B0604020202020204" pitchFamily="34" charset="0"/>
                <a:cs typeface="Arial" panose="020B0604020202020204" pitchFamily="34" charset="0"/>
              </a:rPr>
              <a:t>Start Lists are prepared as follows:   </a:t>
            </a:r>
          </a:p>
          <a:p>
            <a:pPr marL="342900" indent="-342900">
              <a:spcBef>
                <a:spcPts val="300"/>
              </a:spcBef>
              <a:buAutoNum type="arabicParenR"/>
            </a:pPr>
            <a:r>
              <a:rPr lang="en-US" sz="1700" dirty="0">
                <a:latin typeface="Arial" panose="020B0604020202020204" pitchFamily="34" charset="0"/>
                <a:cs typeface="Arial" panose="020B0604020202020204" pitchFamily="34" charset="0"/>
              </a:rPr>
              <a:t>First event/run: start order is randomly drawn  within each gender, class or group, e.g. Year-of-Birth  </a:t>
            </a:r>
          </a:p>
          <a:p>
            <a:pPr marL="342900" indent="-342900">
              <a:spcBef>
                <a:spcPts val="300"/>
              </a:spcBef>
              <a:buAutoNum type="arabicParenR"/>
            </a:pPr>
            <a:r>
              <a:rPr lang="en-US" sz="1700" dirty="0">
                <a:latin typeface="Arial" panose="020B0604020202020204" pitchFamily="34" charset="0"/>
                <a:cs typeface="Arial" panose="020B0604020202020204" pitchFamily="34" charset="0"/>
              </a:rPr>
              <a:t>Second event/run (may be the same day or the following day): start order of first event/run is reversed within each gender, class or group  </a:t>
            </a:r>
          </a:p>
          <a:p>
            <a:pPr marL="342900" indent="-342900">
              <a:spcBef>
                <a:spcPts val="300"/>
              </a:spcBef>
              <a:buAutoNum type="arabicParenR"/>
            </a:pPr>
            <a:r>
              <a:rPr lang="en-US" sz="1700" dirty="0">
                <a:latin typeface="Arial" panose="020B0604020202020204" pitchFamily="34" charset="0"/>
                <a:cs typeface="Arial" panose="020B0604020202020204" pitchFamily="34" charset="0"/>
              </a:rPr>
              <a:t>Third event/run (may be the same day or the following day): </a:t>
            </a:r>
            <a:r>
              <a:rPr lang="en-US" sz="1700" b="0" i="0" u="none" strike="noStrike" baseline="0" dirty="0">
                <a:solidFill>
                  <a:srgbClr val="000000"/>
                </a:solidFill>
                <a:latin typeface="Arial" panose="020B0604020202020204" pitchFamily="34" charset="0"/>
                <a:cs typeface="Arial" panose="020B0604020202020204" pitchFamily="34" charset="0"/>
              </a:rPr>
              <a:t>begins with the second half of the first event/run order in each gender, class or group, and continues with the second half of the first event/run order in each gender, class or group </a:t>
            </a:r>
            <a:endParaRPr lang="en-US" sz="1700" dirty="0">
              <a:latin typeface="Arial" panose="020B0604020202020204" pitchFamily="34" charset="0"/>
              <a:cs typeface="Arial" panose="020B0604020202020204" pitchFamily="34" charset="0"/>
            </a:endParaRPr>
          </a:p>
          <a:p>
            <a:pPr marL="342900" indent="-342900">
              <a:spcBef>
                <a:spcPts val="300"/>
              </a:spcBef>
              <a:buAutoNum type="arabicParenR"/>
            </a:pPr>
            <a:r>
              <a:rPr lang="en-US" sz="1700" dirty="0">
                <a:latin typeface="Arial" panose="020B0604020202020204" pitchFamily="34" charset="0"/>
                <a:cs typeface="Arial" panose="020B0604020202020204" pitchFamily="34" charset="0"/>
              </a:rPr>
              <a:t>Fourth race (may be the same day or the following day): the start order for the third event/run is reversed within each gender, class or group</a:t>
            </a:r>
          </a:p>
          <a:p>
            <a:pPr>
              <a:spcBef>
                <a:spcPts val="300"/>
              </a:spcBef>
            </a:pPr>
            <a:r>
              <a:rPr lang="en-US" sz="1700" b="1" i="1" dirty="0">
                <a:latin typeface="Arial" panose="020B0604020202020204" pitchFamily="34" charset="0"/>
                <a:cs typeface="Arial" panose="020B0604020202020204" pitchFamily="34" charset="0"/>
              </a:rPr>
              <a:t>NOTE: </a:t>
            </a:r>
            <a:r>
              <a:rPr lang="en-US" sz="1700" i="1" dirty="0">
                <a:latin typeface="Arial" panose="020B0604020202020204" pitchFamily="34" charset="0"/>
                <a:cs typeface="Arial" panose="020B0604020202020204" pitchFamily="34" charset="0"/>
              </a:rPr>
              <a:t>For individual events/runs, NPS/DNS/DNF/DSQ competitors start subsequent events/runs in their actual start positions.</a:t>
            </a:r>
          </a:p>
          <a:p>
            <a:pPr>
              <a:spcBef>
                <a:spcPts val="300"/>
              </a:spcBef>
            </a:pPr>
            <a:r>
              <a:rPr lang="en-US" sz="1700" b="1" i="0" u="none" strike="noStrike" baseline="0" dirty="0">
                <a:solidFill>
                  <a:srgbClr val="000000"/>
                </a:solidFill>
                <a:latin typeface="Arial" panose="020B0604020202020204" pitchFamily="34" charset="0"/>
                <a:cs typeface="Arial" panose="020B0604020202020204" pitchFamily="34" charset="0"/>
              </a:rPr>
              <a:t>Example: </a:t>
            </a:r>
          </a:p>
          <a:p>
            <a:pPr>
              <a:spcBef>
                <a:spcPts val="300"/>
              </a:spcBef>
            </a:pPr>
            <a:r>
              <a:rPr lang="en-US" sz="1700" b="0" i="0" u="none" strike="noStrike" baseline="0" dirty="0">
                <a:solidFill>
                  <a:srgbClr val="000000"/>
                </a:solidFill>
                <a:latin typeface="Arial" panose="020B0604020202020204" pitchFamily="34" charset="0"/>
                <a:cs typeface="Arial" panose="020B0604020202020204" pitchFamily="34" charset="0"/>
              </a:rPr>
              <a:t>Event/Run 1= 1,2,3,4,5,6,7,8,9,10 </a:t>
            </a:r>
          </a:p>
          <a:p>
            <a:pPr>
              <a:spcBef>
                <a:spcPts val="300"/>
              </a:spcBef>
            </a:pPr>
            <a:r>
              <a:rPr lang="en-US" sz="1700" b="0" i="0" u="none" strike="noStrike" baseline="0" dirty="0">
                <a:solidFill>
                  <a:srgbClr val="000000"/>
                </a:solidFill>
                <a:latin typeface="Arial" panose="020B0604020202020204" pitchFamily="34" charset="0"/>
                <a:cs typeface="Arial" panose="020B0604020202020204" pitchFamily="34" charset="0"/>
              </a:rPr>
              <a:t>Event/Run 2= 10,9,8,7,6,5,4,3,2,1 </a:t>
            </a:r>
          </a:p>
          <a:p>
            <a:pPr>
              <a:spcBef>
                <a:spcPts val="300"/>
              </a:spcBef>
            </a:pPr>
            <a:r>
              <a:rPr lang="en-US" sz="1700" b="0" i="0" u="none" strike="noStrike" baseline="0" dirty="0">
                <a:solidFill>
                  <a:srgbClr val="000000"/>
                </a:solidFill>
                <a:latin typeface="Arial" panose="020B0604020202020204" pitchFamily="34" charset="0"/>
                <a:cs typeface="Arial" panose="020B0604020202020204" pitchFamily="34" charset="0"/>
              </a:rPr>
              <a:t>Event/Run 3= 6,7,8,9,10,1,2,3,4,5 </a:t>
            </a:r>
          </a:p>
          <a:p>
            <a:pPr>
              <a:spcBef>
                <a:spcPts val="300"/>
              </a:spcBef>
            </a:pPr>
            <a:r>
              <a:rPr lang="en-US" sz="1700" b="0" i="0" u="none" strike="noStrike" baseline="0" dirty="0">
                <a:solidFill>
                  <a:srgbClr val="000000"/>
                </a:solidFill>
                <a:latin typeface="Arial" panose="020B0604020202020204" pitchFamily="34" charset="0"/>
                <a:cs typeface="Arial" panose="020B0604020202020204" pitchFamily="34" charset="0"/>
              </a:rPr>
              <a:t>Event/Run 4= 5,4,3,2,1,10,9,8,7,6</a:t>
            </a:r>
            <a:r>
              <a:rPr lang="en-US" sz="1700" dirty="0">
                <a:latin typeface="Arial" panose="020B0604020202020204" pitchFamily="34" charset="0"/>
                <a:cs typeface="Arial" panose="020B0604020202020204" pitchFamily="34" charset="0"/>
              </a:rPr>
              <a:t>  </a:t>
            </a:r>
          </a:p>
        </p:txBody>
      </p:sp>
      <p:pic>
        <p:nvPicPr>
          <p:cNvPr id="4" name="Content Placeholder 10">
            <a:extLst>
              <a:ext uri="{FF2B5EF4-FFF2-40B4-BE49-F238E27FC236}">
                <a16:creationId xmlns:a16="http://schemas.microsoft.com/office/drawing/2014/main" id="{68F43448-B15F-4D7F-800A-967239D26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7499252"/>
      </p:ext>
    </p:extLst>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A39665DC-8194-4F83-BD20-A6796B219895}"/>
              </a:ext>
            </a:extLst>
          </p:cNvPr>
          <p:cNvSpPr>
            <a:spLocks noGrp="1"/>
          </p:cNvSpPr>
          <p:nvPr>
            <p:ph type="title" idx="4294967295"/>
          </p:nvPr>
        </p:nvSpPr>
        <p:spPr>
          <a:xfrm>
            <a:off x="416169" y="304800"/>
            <a:ext cx="7339013" cy="762000"/>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CREATING AN EVENT DATABASE (MASTER FILE)</a:t>
            </a:r>
          </a:p>
        </p:txBody>
      </p:sp>
      <p:sp>
        <p:nvSpPr>
          <p:cNvPr id="3" name="Content Placeholder 2">
            <a:extLst>
              <a:ext uri="{FF2B5EF4-FFF2-40B4-BE49-F238E27FC236}">
                <a16:creationId xmlns:a16="http://schemas.microsoft.com/office/drawing/2014/main" id="{4D5E29CF-6969-4BD1-A0E8-3293DB8DEEBC}"/>
              </a:ext>
            </a:extLst>
          </p:cNvPr>
          <p:cNvSpPr>
            <a:spLocks noGrp="1"/>
          </p:cNvSpPr>
          <p:nvPr>
            <p:ph idx="4294967295"/>
          </p:nvPr>
        </p:nvSpPr>
        <p:spPr>
          <a:xfrm>
            <a:off x="416169" y="1143000"/>
            <a:ext cx="8458200" cy="5257800"/>
          </a:xfrm>
        </p:spPr>
        <p:txBody>
          <a:bodyPr rtlCol="0">
            <a:normAutofit fontScale="62500" lnSpcReduction="20000"/>
          </a:bodyPr>
          <a:lstStyle/>
          <a:p>
            <a:pPr marL="0" indent="0" eaLnBrk="1" fontAlgn="auto" hangingPunct="1">
              <a:lnSpc>
                <a:spcPct val="120000"/>
              </a:lnSpc>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There are 2 systems commonly used to create an event database:</a:t>
            </a:r>
          </a:p>
          <a:p>
            <a:pPr marL="0" indent="0" eaLnBrk="1" fontAlgn="auto" hangingPunct="1">
              <a:lnSpc>
                <a:spcPct val="120000"/>
              </a:lnSpc>
              <a:spcBef>
                <a:spcPts val="1200"/>
              </a:spcBef>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1.) Use entry forms and key in competitors’ names to access the </a:t>
            </a:r>
          </a:p>
          <a:p>
            <a:pPr marL="0" indent="0" eaLnBrk="1" fontAlgn="auto" hangingPunct="1">
              <a:lnSpc>
                <a:spcPct val="120000"/>
              </a:lnSpc>
              <a:spcBef>
                <a:spcPts val="0"/>
              </a:spcBef>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     competitors’ data as contained in the points list files:</a:t>
            </a:r>
          </a:p>
          <a:p>
            <a:pPr marL="851217" indent="-457200" eaLnBrk="1" fontAlgn="auto" hangingPunct="1">
              <a:lnSpc>
                <a:spcPct val="120000"/>
              </a:lnSpc>
              <a:spcAft>
                <a:spcPts val="0"/>
              </a:spcAft>
              <a:buFont typeface="Arial" panose="020B0604020202020204" pitchFamily="34" charset="0"/>
              <a:buChar char="•"/>
              <a:defRPr/>
            </a:pPr>
            <a:r>
              <a:rPr lang="en-US" sz="3300" b="1" dirty="0">
                <a:latin typeface="Arial" panose="020B0604020202020204" pitchFamily="34" charset="0"/>
                <a:cs typeface="Arial" panose="020B0604020202020204" pitchFamily="34" charset="0"/>
              </a:rPr>
              <a:t>Team Entry</a:t>
            </a:r>
          </a:p>
          <a:p>
            <a:pPr marL="851217" indent="-457200" eaLnBrk="1" fontAlgn="auto" hangingPunct="1">
              <a:lnSpc>
                <a:spcPct val="120000"/>
              </a:lnSpc>
              <a:spcAft>
                <a:spcPts val="0"/>
              </a:spcAft>
              <a:buFont typeface="Arial" panose="020B0604020202020204" pitchFamily="34" charset="0"/>
              <a:buChar char="•"/>
              <a:defRPr/>
            </a:pPr>
            <a:r>
              <a:rPr lang="en-US" sz="3300" b="1" dirty="0">
                <a:latin typeface="Arial" panose="020B0604020202020204" pitchFamily="34" charset="0"/>
                <a:cs typeface="Arial" panose="020B0604020202020204" pitchFamily="34" charset="0"/>
              </a:rPr>
              <a:t>FIS Entry (FIS events only)</a:t>
            </a:r>
          </a:p>
          <a:p>
            <a:pPr marL="0" indent="0" eaLnBrk="1" fontAlgn="auto" hangingPunct="1">
              <a:lnSpc>
                <a:spcPct val="120000"/>
              </a:lnSpc>
              <a:spcBef>
                <a:spcPts val="1200"/>
              </a:spcBef>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2.) An online race registration system that creates a file for   </a:t>
            </a:r>
          </a:p>
          <a:p>
            <a:pPr marL="0" indent="0" eaLnBrk="1" fontAlgn="auto" hangingPunct="1">
              <a:lnSpc>
                <a:spcPct val="120000"/>
              </a:lnSpc>
              <a:spcBef>
                <a:spcPts val="0"/>
              </a:spcBef>
              <a:spcAft>
                <a:spcPts val="0"/>
              </a:spcAft>
              <a:buFont typeface="Arial" panose="020B0604020202020204" pitchFamily="34" charset="0"/>
              <a:buNone/>
              <a:defRPr/>
            </a:pPr>
            <a:r>
              <a:rPr lang="en-US" sz="3300" b="1" dirty="0">
                <a:latin typeface="Arial" panose="020B0604020202020204" pitchFamily="34" charset="0"/>
                <a:cs typeface="Arial" panose="020B0604020202020204" pitchFamily="34" charset="0"/>
              </a:rPr>
              <a:t>     downloading into software.</a:t>
            </a:r>
          </a:p>
          <a:p>
            <a:pPr marL="0" indent="0" eaLnBrk="1" fontAlgn="auto" hangingPunct="1">
              <a:lnSpc>
                <a:spcPct val="120000"/>
              </a:lnSpc>
              <a:spcAft>
                <a:spcPts val="0"/>
              </a:spcAft>
              <a:buFont typeface="Arial" panose="020B0604020202020204" pitchFamily="34" charset="0"/>
              <a:buNone/>
              <a:defRPr/>
            </a:pPr>
            <a:r>
              <a:rPr lang="en-US" sz="3300" b="1" dirty="0">
                <a:solidFill>
                  <a:srgbClr val="003399"/>
                </a:solidFill>
                <a:latin typeface="Arial" panose="020B0604020202020204" pitchFamily="34" charset="0"/>
                <a:cs typeface="Arial" panose="020B0604020202020204" pitchFamily="34" charset="0"/>
              </a:rPr>
              <a:t>Regardless of the entry system you use: </a:t>
            </a:r>
          </a:p>
          <a:p>
            <a:pPr marL="0" indent="0" eaLnBrk="1" fontAlgn="auto" hangingPunct="1">
              <a:lnSpc>
                <a:spcPct val="120000"/>
              </a:lnSpc>
              <a:spcAft>
                <a:spcPts val="0"/>
              </a:spcAft>
              <a:buFont typeface="Arial" panose="020B0604020202020204" pitchFamily="34" charset="0"/>
              <a:buNone/>
              <a:defRPr/>
            </a:pPr>
            <a:r>
              <a:rPr lang="en-US" sz="3300" b="1" dirty="0">
                <a:solidFill>
                  <a:srgbClr val="003399"/>
                </a:solidFill>
                <a:latin typeface="Arial" panose="020B0604020202020204" pitchFamily="34" charset="0"/>
                <a:cs typeface="Arial" panose="020B0604020202020204" pitchFamily="34" charset="0"/>
              </a:rPr>
              <a:t>YOU MUST VERIFY ALL COMPETITOR DATA AGAINST THE ORIGINAL SOURCE! </a:t>
            </a:r>
          </a:p>
          <a:p>
            <a:pPr eaLnBrk="1" fontAlgn="auto" hangingPunct="1">
              <a:spcAft>
                <a:spcPts val="0"/>
              </a:spcAft>
              <a:defRPr/>
            </a:pPr>
            <a:endParaRPr lang="en-US" dirty="0"/>
          </a:p>
        </p:txBody>
      </p:sp>
      <p:pic>
        <p:nvPicPr>
          <p:cNvPr id="4" name="Content Placeholder 10">
            <a:extLst>
              <a:ext uri="{FF2B5EF4-FFF2-40B4-BE49-F238E27FC236}">
                <a16:creationId xmlns:a16="http://schemas.microsoft.com/office/drawing/2014/main" id="{D59E7F46-2E49-49FC-890F-90D29885B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EB0B660A-2A72-4B73-8521-CFD88D18272B}"/>
              </a:ext>
            </a:extLst>
          </p:cNvPr>
          <p:cNvSpPr>
            <a:spLocks noGrp="1"/>
          </p:cNvSpPr>
          <p:nvPr>
            <p:ph type="title" idx="4294967295"/>
          </p:nvPr>
        </p:nvSpPr>
        <p:spPr>
          <a:xfrm>
            <a:off x="533400" y="76200"/>
            <a:ext cx="8229600" cy="83185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COMPETITORS’ ENTRIES</a:t>
            </a:r>
          </a:p>
        </p:txBody>
      </p:sp>
      <p:sp>
        <p:nvSpPr>
          <p:cNvPr id="3" name="Content Placeholder 2">
            <a:extLst>
              <a:ext uri="{FF2B5EF4-FFF2-40B4-BE49-F238E27FC236}">
                <a16:creationId xmlns:a16="http://schemas.microsoft.com/office/drawing/2014/main" id="{67843666-A5CF-463D-A6D4-124BDC9CE0AF}"/>
              </a:ext>
            </a:extLst>
          </p:cNvPr>
          <p:cNvSpPr>
            <a:spLocks noGrp="1"/>
          </p:cNvSpPr>
          <p:nvPr>
            <p:ph idx="4294967295"/>
          </p:nvPr>
        </p:nvSpPr>
        <p:spPr>
          <a:xfrm>
            <a:off x="457200" y="1295400"/>
            <a:ext cx="8229600" cy="4883150"/>
          </a:xfrm>
        </p:spPr>
        <p:txBody>
          <a:bodyPr rtlCol="0">
            <a:normAutofit fontScale="77500" lnSpcReduction="20000"/>
          </a:bodyPr>
          <a:lstStyle/>
          <a:p>
            <a:pPr eaLnBrk="1" fontAlgn="auto" hangingPunct="1">
              <a:spcAft>
                <a:spcPts val="0"/>
              </a:spcAft>
              <a:buFont typeface="Arial"/>
              <a:buChar char="•"/>
              <a:defRPr/>
            </a:pPr>
            <a:r>
              <a:rPr lang="en-US" dirty="0">
                <a:latin typeface="Arial" panose="020B0604020202020204" pitchFamily="34" charset="0"/>
                <a:cs typeface="Arial" panose="020B0604020202020204" pitchFamily="34" charset="0"/>
              </a:rPr>
              <a:t>Entries in a </a:t>
            </a:r>
            <a:r>
              <a:rPr lang="en-US" u="sng" dirty="0">
                <a:latin typeface="Arial" panose="020B0604020202020204" pitchFamily="34" charset="0"/>
                <a:cs typeface="Arial" panose="020B0604020202020204" pitchFamily="34" charset="0"/>
              </a:rPr>
              <a:t>non-FIS</a:t>
            </a:r>
            <a:r>
              <a:rPr lang="en-US" dirty="0">
                <a:latin typeface="Arial" panose="020B0604020202020204" pitchFamily="34" charset="0"/>
                <a:cs typeface="Arial" panose="020B0604020202020204" pitchFamily="34" charset="0"/>
              </a:rPr>
              <a:t> event are made by:</a:t>
            </a:r>
          </a:p>
          <a:p>
            <a:pPr marL="0" indent="0" eaLnBrk="1" fontAlgn="auto" hangingPunct="1">
              <a:spcAft>
                <a:spcPts val="0"/>
              </a:spcAft>
              <a:buFont typeface="Arial" charset="0"/>
              <a:buNone/>
              <a:defRPr/>
            </a:pPr>
            <a:r>
              <a:rPr lang="en-US" dirty="0">
                <a:latin typeface="Arial" panose="020B0604020202020204" pitchFamily="34" charset="0"/>
                <a:cs typeface="Arial" panose="020B0604020202020204" pitchFamily="34" charset="0"/>
              </a:rPr>
              <a:t>	- Teams using Team Entry Form</a:t>
            </a:r>
          </a:p>
          <a:p>
            <a:pPr marL="0" indent="0" eaLnBrk="1" fontAlgn="auto" hangingPunct="1">
              <a:spcAft>
                <a:spcPts val="0"/>
              </a:spcAft>
              <a:buFont typeface="Arial" charset="0"/>
              <a:buNone/>
              <a:defRPr/>
            </a:pPr>
            <a:r>
              <a:rPr lang="en-US" dirty="0">
                <a:latin typeface="Arial" panose="020B0604020202020204" pitchFamily="34" charset="0"/>
                <a:cs typeface="Arial" panose="020B0604020202020204" pitchFamily="34" charset="0"/>
              </a:rPr>
              <a:t>	- Online Race Registration Systems</a:t>
            </a:r>
          </a:p>
          <a:p>
            <a:pPr eaLnBrk="1" fontAlgn="auto" hangingPunct="1">
              <a:spcAft>
                <a:spcPts val="0"/>
              </a:spcAft>
              <a:buFont typeface="Arial"/>
              <a:buChar char="•"/>
              <a:defRPr/>
            </a:pPr>
            <a:r>
              <a:rPr lang="en-US" dirty="0">
                <a:latin typeface="Arial" panose="020B0604020202020204" pitchFamily="34" charset="0"/>
                <a:cs typeface="Arial" panose="020B0604020202020204" pitchFamily="34" charset="0"/>
              </a:rPr>
              <a:t>Entries in a </a:t>
            </a:r>
            <a:r>
              <a:rPr lang="en-US" u="sng" dirty="0">
                <a:latin typeface="Arial" panose="020B0604020202020204" pitchFamily="34" charset="0"/>
                <a:cs typeface="Arial" panose="020B0604020202020204" pitchFamily="34" charset="0"/>
              </a:rPr>
              <a:t>FIS</a:t>
            </a:r>
            <a:r>
              <a:rPr lang="en-US" dirty="0">
                <a:latin typeface="Arial" panose="020B0604020202020204" pitchFamily="34" charset="0"/>
                <a:cs typeface="Arial" panose="020B0604020202020204" pitchFamily="34" charset="0"/>
              </a:rPr>
              <a:t> event are made by:</a:t>
            </a:r>
          </a:p>
          <a:p>
            <a:pPr marL="0" indent="0" eaLnBrk="1" fontAlgn="auto" hangingPunct="1">
              <a:spcAft>
                <a:spcPts val="0"/>
              </a:spcAft>
              <a:buFont typeface="Arial" charset="0"/>
              <a:buNone/>
              <a:defRPr/>
            </a:pPr>
            <a:r>
              <a:rPr lang="en-US" dirty="0">
                <a:latin typeface="Arial" panose="020B0604020202020204" pitchFamily="34" charset="0"/>
                <a:cs typeface="Arial" panose="020B0604020202020204" pitchFamily="34" charset="0"/>
              </a:rPr>
              <a:t>	- Teams (Nations) using FIS Entry Form</a:t>
            </a:r>
          </a:p>
          <a:p>
            <a:pPr marL="0" indent="0" eaLnBrk="1" fontAlgn="auto" hangingPunct="1">
              <a:spcAft>
                <a:spcPts val="0"/>
              </a:spcAft>
              <a:buFont typeface="Arial" charset="0"/>
              <a:buNone/>
              <a:defRPr/>
            </a:pPr>
            <a:r>
              <a:rPr lang="en-US" dirty="0">
                <a:latin typeface="Arial" panose="020B0604020202020204" pitchFamily="34" charset="0"/>
                <a:cs typeface="Arial" panose="020B0604020202020204" pitchFamily="34" charset="0"/>
              </a:rPr>
              <a:t>	- Online Race Registration Systems* </a:t>
            </a:r>
          </a:p>
          <a:p>
            <a:pPr marL="0" indent="0" eaLnBrk="1" fontAlgn="auto" hangingPunct="1">
              <a:lnSpc>
                <a:spcPct val="120000"/>
              </a:lnSpc>
              <a:spcAft>
                <a:spcPts val="0"/>
              </a:spcAft>
              <a:buFont typeface="Arial" charset="0"/>
              <a:buNone/>
              <a:defRPr/>
            </a:pPr>
            <a:r>
              <a:rPr lang="en-US" b="1" i="1" dirty="0">
                <a:solidFill>
                  <a:srgbClr val="003399"/>
                </a:solidFill>
                <a:latin typeface="Arial" panose="020B0604020202020204" pitchFamily="34" charset="0"/>
                <a:cs typeface="Arial" panose="020B0604020202020204" pitchFamily="34" charset="0"/>
              </a:rPr>
              <a:t>*( Unless the official FIS online entry system is used, a FIS   Entry Form </a:t>
            </a:r>
            <a:r>
              <a:rPr lang="en-US" b="1" i="1" u="sng" dirty="0">
                <a:solidFill>
                  <a:srgbClr val="003399"/>
                </a:solidFill>
                <a:latin typeface="Arial" panose="020B0604020202020204" pitchFamily="34" charset="0"/>
                <a:cs typeface="Arial" panose="020B0604020202020204" pitchFamily="34" charset="0"/>
              </a:rPr>
              <a:t>still required</a:t>
            </a:r>
            <a:r>
              <a:rPr lang="en-US" b="1" i="1" dirty="0">
                <a:solidFill>
                  <a:srgbClr val="003399"/>
                </a:solidFill>
                <a:latin typeface="Arial" panose="020B0604020202020204" pitchFamily="34" charset="0"/>
                <a:cs typeface="Arial" panose="020B0604020202020204" pitchFamily="34" charset="0"/>
              </a:rPr>
              <a:t>.)</a:t>
            </a:r>
          </a:p>
          <a:p>
            <a:pPr marL="0" indent="0" eaLnBrk="1" fontAlgn="auto" hangingPunct="1">
              <a:spcAft>
                <a:spcPts val="0"/>
              </a:spcAft>
              <a:buFont typeface="Arial" charset="0"/>
              <a:buNone/>
              <a:defRPr/>
            </a:pPr>
            <a:endParaRPr lang="en-US" b="1" i="1" dirty="0">
              <a:solidFill>
                <a:srgbClr val="003399"/>
              </a:solidFill>
              <a:latin typeface="Arial" panose="020B0604020202020204" pitchFamily="34" charset="0"/>
              <a:cs typeface="Arial" panose="020B0604020202020204" pitchFamily="34" charset="0"/>
            </a:endParaRPr>
          </a:p>
          <a:p>
            <a:pPr marL="0" indent="0" eaLnBrk="1" fontAlgn="auto" hangingPunct="1">
              <a:lnSpc>
                <a:spcPct val="120000"/>
              </a:lnSpc>
              <a:spcBef>
                <a:spcPts val="600"/>
              </a:spcBef>
              <a:spcAft>
                <a:spcPts val="0"/>
              </a:spcAft>
              <a:buFont typeface="Arial" charset="0"/>
              <a:buNone/>
              <a:defRPr/>
            </a:pPr>
            <a:r>
              <a:rPr lang="en-US" b="1" i="1" dirty="0">
                <a:solidFill>
                  <a:srgbClr val="003399"/>
                </a:solidFill>
                <a:latin typeface="Arial" panose="020B0604020202020204" pitchFamily="34" charset="0"/>
                <a:cs typeface="Arial" panose="020B0604020202020204" pitchFamily="34" charset="0"/>
              </a:rPr>
              <a:t>NOTE: U.S. Ski &amp; Snowboard </a:t>
            </a:r>
            <a:r>
              <a:rPr lang="en-US" b="1" i="1" u="sng" dirty="0">
                <a:solidFill>
                  <a:srgbClr val="003399"/>
                </a:solidFill>
                <a:latin typeface="Arial" panose="020B0604020202020204" pitchFamily="34" charset="0"/>
                <a:cs typeface="Arial" panose="020B0604020202020204" pitchFamily="34" charset="0"/>
              </a:rPr>
              <a:t>does not</a:t>
            </a:r>
            <a:r>
              <a:rPr lang="en-US" b="1" i="1" dirty="0">
                <a:solidFill>
                  <a:srgbClr val="003399"/>
                </a:solidFill>
                <a:latin typeface="Arial" panose="020B0604020202020204" pitchFamily="34" charset="0"/>
                <a:cs typeface="Arial" panose="020B0604020202020204" pitchFamily="34" charset="0"/>
              </a:rPr>
              <a:t> provide an online registration platform; platforms are available from private vendors.</a:t>
            </a:r>
          </a:p>
        </p:txBody>
      </p:sp>
      <p:pic>
        <p:nvPicPr>
          <p:cNvPr id="4" name="Content Placeholder 10">
            <a:extLst>
              <a:ext uri="{FF2B5EF4-FFF2-40B4-BE49-F238E27FC236}">
                <a16:creationId xmlns:a16="http://schemas.microsoft.com/office/drawing/2014/main" id="{FE1FDFA5-BF4C-4D45-AE0B-CF6E94CD4B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0158624B-0230-4586-B70D-41220D59F82B}"/>
              </a:ext>
            </a:extLst>
          </p:cNvPr>
          <p:cNvSpPr>
            <a:spLocks noGrp="1"/>
          </p:cNvSpPr>
          <p:nvPr>
            <p:ph type="title" idx="4294967295"/>
          </p:nvPr>
        </p:nvSpPr>
        <p:spPr>
          <a:xfrm>
            <a:off x="609600" y="152400"/>
            <a:ext cx="8229600" cy="944563"/>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ONLINE RACE REGISTRATION SYSTEMS</a:t>
            </a:r>
          </a:p>
        </p:txBody>
      </p:sp>
      <p:sp>
        <p:nvSpPr>
          <p:cNvPr id="3" name="Content Placeholder 2">
            <a:extLst>
              <a:ext uri="{FF2B5EF4-FFF2-40B4-BE49-F238E27FC236}">
                <a16:creationId xmlns:a16="http://schemas.microsoft.com/office/drawing/2014/main" id="{5D21685B-344E-41D2-BAC7-4B21A3FB06FC}"/>
              </a:ext>
            </a:extLst>
          </p:cNvPr>
          <p:cNvSpPr>
            <a:spLocks noGrp="1"/>
          </p:cNvSpPr>
          <p:nvPr>
            <p:ph idx="4294967295"/>
          </p:nvPr>
        </p:nvSpPr>
        <p:spPr>
          <a:xfrm>
            <a:off x="914400" y="1295400"/>
            <a:ext cx="8229600" cy="4525963"/>
          </a:xfrm>
        </p:spPr>
        <p:txBody>
          <a:bodyPr rtlCol="0">
            <a:normAutofit fontScale="77500" lnSpcReduction="20000"/>
          </a:bodyPr>
          <a:lstStyle/>
          <a:p>
            <a:pPr marL="0" indent="0" eaLnBrk="1" fontAlgn="auto" hangingPunct="1">
              <a:lnSpc>
                <a:spcPct val="120000"/>
              </a:lnSpc>
              <a:spcAft>
                <a:spcPts val="0"/>
              </a:spcAft>
              <a:buFont typeface="Arial" charset="0"/>
              <a:buNone/>
              <a:defRPr/>
            </a:pPr>
            <a:r>
              <a:rPr lang="en-US" b="1" dirty="0">
                <a:solidFill>
                  <a:srgbClr val="0000FF"/>
                </a:solidFill>
                <a:latin typeface="Arial" panose="020B0604020202020204" pitchFamily="34" charset="0"/>
                <a:cs typeface="Arial" panose="020B0604020202020204" pitchFamily="34" charset="0"/>
              </a:rPr>
              <a:t>If an OC chooses to use an Online Race Registration System, a file either in TXT or CSV format will be provided.  After importing the file into the computer, the DM/RA</a:t>
            </a:r>
            <a:r>
              <a:rPr lang="en-US" b="1" dirty="0">
                <a:solidFill>
                  <a:srgbClr val="0000FF"/>
                </a:solidFill>
              </a:rPr>
              <a:t>:</a:t>
            </a:r>
          </a:p>
          <a:p>
            <a:pPr eaLnBrk="1" fontAlgn="auto" hangingPunct="1">
              <a:lnSpc>
                <a:spcPct val="120000"/>
              </a:lnSpc>
              <a:spcBef>
                <a:spcPts val="1200"/>
              </a:spcBef>
              <a:spcAft>
                <a:spcPts val="0"/>
              </a:spcAft>
              <a:buFont typeface="Arial" panose="020B0604020202020204" pitchFamily="34" charset="0"/>
              <a:buChar char="•"/>
              <a:defRPr/>
            </a:pPr>
            <a:r>
              <a:rPr lang="en-US" sz="3000" b="1" dirty="0"/>
              <a:t>Will be responsible for verifying competitors’ data</a:t>
            </a:r>
          </a:p>
          <a:p>
            <a:pPr eaLnBrk="1" fontAlgn="auto" hangingPunct="1">
              <a:lnSpc>
                <a:spcPct val="120000"/>
              </a:lnSpc>
              <a:spcBef>
                <a:spcPts val="600"/>
              </a:spcBef>
              <a:spcAft>
                <a:spcPts val="0"/>
              </a:spcAft>
              <a:buFont typeface="Arial" panose="020B0604020202020204" pitchFamily="34" charset="0"/>
              <a:buChar char="•"/>
              <a:defRPr/>
            </a:pPr>
            <a:r>
              <a:rPr lang="en-US" sz="3000" b="1" dirty="0"/>
              <a:t>Will be responsible for updating points, if required</a:t>
            </a:r>
          </a:p>
          <a:p>
            <a:pPr eaLnBrk="1" fontAlgn="auto" hangingPunct="1">
              <a:lnSpc>
                <a:spcPct val="120000"/>
              </a:lnSpc>
              <a:spcBef>
                <a:spcPts val="600"/>
              </a:spcBef>
              <a:spcAft>
                <a:spcPts val="0"/>
              </a:spcAft>
              <a:buFont typeface="Arial" panose="020B0604020202020204" pitchFamily="34" charset="0"/>
              <a:buChar char="•"/>
              <a:defRPr/>
            </a:pPr>
            <a:r>
              <a:rPr lang="en-US" sz="3000" b="1" dirty="0"/>
              <a:t>Will be responsible for updating competitor’s class, if required by Ski Up acceptance (non-FIS only)</a:t>
            </a:r>
          </a:p>
          <a:p>
            <a:pPr eaLnBrk="1" fontAlgn="auto" hangingPunct="1">
              <a:lnSpc>
                <a:spcPct val="120000"/>
              </a:lnSpc>
              <a:spcBef>
                <a:spcPts val="600"/>
              </a:spcBef>
              <a:spcAft>
                <a:spcPts val="0"/>
              </a:spcAft>
              <a:buFont typeface="Arial" panose="020B0604020202020204" pitchFamily="34" charset="0"/>
              <a:buChar char="•"/>
              <a:defRPr/>
            </a:pPr>
            <a:r>
              <a:rPr lang="en-US" sz="3000" b="1" dirty="0"/>
              <a:t>Will be responsible for updating X-member (foreign) competitors’/officials’ nations </a:t>
            </a:r>
          </a:p>
          <a:p>
            <a:pPr eaLnBrk="1" fontAlgn="auto" hangingPunct="1">
              <a:lnSpc>
                <a:spcPct val="120000"/>
              </a:lnSpc>
              <a:spcBef>
                <a:spcPts val="600"/>
              </a:spcBef>
              <a:spcAft>
                <a:spcPts val="0"/>
              </a:spcAft>
              <a:buFont typeface="Arial" panose="020B0604020202020204" pitchFamily="34" charset="0"/>
              <a:buChar char="•"/>
              <a:defRPr/>
            </a:pPr>
            <a:r>
              <a:rPr lang="en-US" sz="3000" b="1" dirty="0"/>
              <a:t>May have to combine data from individual files in order to create one “Competition Database”</a:t>
            </a:r>
          </a:p>
        </p:txBody>
      </p:sp>
      <p:pic>
        <p:nvPicPr>
          <p:cNvPr id="4" name="Content Placeholder 10">
            <a:extLst>
              <a:ext uri="{FF2B5EF4-FFF2-40B4-BE49-F238E27FC236}">
                <a16:creationId xmlns:a16="http://schemas.microsoft.com/office/drawing/2014/main" id="{0B3C22E0-469F-438F-AC85-33BD40630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945BBE61-8494-4554-9CC8-D4B19FC0EAAD}"/>
              </a:ext>
            </a:extLst>
          </p:cNvPr>
          <p:cNvSpPr>
            <a:spLocks noGrp="1"/>
          </p:cNvSpPr>
          <p:nvPr>
            <p:ph type="title" idx="4294967295"/>
          </p:nvPr>
        </p:nvSpPr>
        <p:spPr>
          <a:xfrm>
            <a:off x="152400" y="74614"/>
            <a:ext cx="8229600" cy="644900"/>
          </a:xfrm>
        </p:spPr>
        <p:txBody>
          <a:bodyPr/>
          <a:lstStyle/>
          <a:p>
            <a:pPr eaLnBrk="1" hangingPunct="1">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YOUR POINTS LISTS DEFAULTS</a:t>
            </a:r>
          </a:p>
        </p:txBody>
      </p:sp>
      <p:sp>
        <p:nvSpPr>
          <p:cNvPr id="66563" name="TextBox 4">
            <a:extLst>
              <a:ext uri="{FF2B5EF4-FFF2-40B4-BE49-F238E27FC236}">
                <a16:creationId xmlns:a16="http://schemas.microsoft.com/office/drawing/2014/main" id="{64B88655-6C7C-4DE8-B472-BA00DA501737}"/>
              </a:ext>
            </a:extLst>
          </p:cNvPr>
          <p:cNvSpPr txBox="1">
            <a:spLocks noChangeArrowheads="1"/>
          </p:cNvSpPr>
          <p:nvPr/>
        </p:nvSpPr>
        <p:spPr bwMode="auto">
          <a:xfrm>
            <a:off x="635000" y="5315922"/>
            <a:ext cx="8229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3399"/>
                </a:solidFill>
                <a:latin typeface="Arial" panose="020B0604020202020204" pitchFamily="34" charset="0"/>
                <a:cs typeface="Arial" panose="020B0604020202020204" pitchFamily="34" charset="0"/>
              </a:rPr>
              <a:t>Prior to inserting (keying in) competitors, verify that you are using the correct Points Lists </a:t>
            </a:r>
            <a:r>
              <a:rPr lang="en-US" altLang="en-US" i="1" dirty="0">
                <a:solidFill>
                  <a:srgbClr val="003399"/>
                </a:solidFill>
                <a:latin typeface="Arial" panose="020B0604020202020204" pitchFamily="34" charset="0"/>
                <a:cs typeface="Arial" panose="020B0604020202020204" pitchFamily="34" charset="0"/>
              </a:rPr>
              <a:t>for </a:t>
            </a:r>
            <a:r>
              <a:rPr lang="en-US" altLang="en-US" i="1" u="sng" dirty="0">
                <a:solidFill>
                  <a:srgbClr val="003399"/>
                </a:solidFill>
                <a:latin typeface="Arial" panose="020B0604020202020204" pitchFamily="34" charset="0"/>
                <a:cs typeface="Arial" panose="020B0604020202020204" pitchFamily="34" charset="0"/>
              </a:rPr>
              <a:t>both genders</a:t>
            </a:r>
            <a:r>
              <a:rPr lang="en-US" altLang="en-US" dirty="0">
                <a:solidFill>
                  <a:srgbClr val="003399"/>
                </a:solidFill>
                <a:latin typeface="Arial" panose="020B0604020202020204" pitchFamily="34" charset="0"/>
                <a:cs typeface="Arial" panose="020B0604020202020204" pitchFamily="34" charset="0"/>
              </a:rPr>
              <a:t>: </a:t>
            </a:r>
          </a:p>
        </p:txBody>
      </p:sp>
      <p:sp>
        <p:nvSpPr>
          <p:cNvPr id="66564" name="TextBox 3">
            <a:extLst>
              <a:ext uri="{FF2B5EF4-FFF2-40B4-BE49-F238E27FC236}">
                <a16:creationId xmlns:a16="http://schemas.microsoft.com/office/drawing/2014/main" id="{C0B37CB7-D0D6-407E-AE45-AF6D10DB1F5A}"/>
              </a:ext>
            </a:extLst>
          </p:cNvPr>
          <p:cNvSpPr txBox="1">
            <a:spLocks noChangeArrowheads="1"/>
          </p:cNvSpPr>
          <p:nvPr/>
        </p:nvSpPr>
        <p:spPr bwMode="auto">
          <a:xfrm>
            <a:off x="279400" y="2640013"/>
            <a:ext cx="205740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70C0"/>
                </a:solidFill>
                <a:latin typeface="Arial" panose="020B0604020202020204" pitchFamily="34" charset="0"/>
                <a:cs typeface="Arial" panose="020B0604020202020204" pitchFamily="34" charset="0"/>
              </a:rPr>
              <a:t>Category Adder is event specific; will be required only for FIS events in </a:t>
            </a:r>
            <a:r>
              <a:rPr lang="en-US" altLang="en-US" sz="1600" b="1" u="sng" dirty="0">
                <a:solidFill>
                  <a:srgbClr val="0070C0"/>
                </a:solidFill>
                <a:latin typeface="Arial" panose="020B0604020202020204" pitchFamily="34" charset="0"/>
                <a:cs typeface="Arial" panose="020B0604020202020204" pitchFamily="34" charset="0"/>
              </a:rPr>
              <a:t>Season 2027</a:t>
            </a:r>
            <a:r>
              <a:rPr lang="en-US" altLang="en-US" sz="1600" b="1" dirty="0">
                <a:solidFill>
                  <a:srgbClr val="0070C0"/>
                </a:solidFill>
                <a:latin typeface="Arial" panose="020B0604020202020204" pitchFamily="34" charset="0"/>
                <a:cs typeface="Arial" panose="020B0604020202020204" pitchFamily="34" charset="0"/>
              </a:rPr>
              <a:t>. </a:t>
            </a:r>
          </a:p>
          <a:p>
            <a:pPr eaLnBrk="1" hangingPunct="1"/>
            <a:r>
              <a:rPr lang="en-US" altLang="en-US" sz="1400" b="1" dirty="0">
                <a:solidFill>
                  <a:srgbClr val="0070C0"/>
                </a:solidFill>
                <a:latin typeface="Arial" panose="020B0604020202020204" pitchFamily="34" charset="0"/>
                <a:cs typeface="Arial" panose="020B0604020202020204" pitchFamily="34" charset="0"/>
              </a:rPr>
              <a:t>(FIS List Cover Page)</a:t>
            </a:r>
          </a:p>
        </p:txBody>
      </p:sp>
      <p:sp>
        <p:nvSpPr>
          <p:cNvPr id="66565" name="Rectangle 11">
            <a:extLst>
              <a:ext uri="{FF2B5EF4-FFF2-40B4-BE49-F238E27FC236}">
                <a16:creationId xmlns:a16="http://schemas.microsoft.com/office/drawing/2014/main" id="{699D49AD-FE4B-4D62-A994-A8E42E8C6CCC}"/>
              </a:ext>
            </a:extLst>
          </p:cNvPr>
          <p:cNvSpPr>
            <a:spLocks noChangeArrowheads="1"/>
          </p:cNvSpPr>
          <p:nvPr/>
        </p:nvSpPr>
        <p:spPr bwMode="auto">
          <a:xfrm>
            <a:off x="0" y="1192213"/>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Select “Competitors” </a:t>
            </a:r>
          </a:p>
          <a:p>
            <a:pPr eaLnBrk="1" hangingPunct="1">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Select “Factors/Lists”</a:t>
            </a:r>
          </a:p>
        </p:txBody>
      </p:sp>
      <p:cxnSp>
        <p:nvCxnSpPr>
          <p:cNvPr id="18" name="Straight Arrow Connector 17">
            <a:extLst>
              <a:ext uri="{FF2B5EF4-FFF2-40B4-BE49-F238E27FC236}">
                <a16:creationId xmlns:a16="http://schemas.microsoft.com/office/drawing/2014/main" id="{6B1D3916-6A3B-42E4-B6AF-99387C6E7FDD}"/>
              </a:ext>
            </a:extLst>
          </p:cNvPr>
          <p:cNvCxnSpPr/>
          <p:nvPr/>
        </p:nvCxnSpPr>
        <p:spPr>
          <a:xfrm>
            <a:off x="2747963" y="1371600"/>
            <a:ext cx="803275" cy="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4" name="Picture 3">
            <a:extLst>
              <a:ext uri="{FF2B5EF4-FFF2-40B4-BE49-F238E27FC236}">
                <a16:creationId xmlns:a16="http://schemas.microsoft.com/office/drawing/2014/main" id="{B9BA2020-B6A3-4081-9E29-7CC7D56D6A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612" y="994151"/>
            <a:ext cx="5200988" cy="4114801"/>
          </a:xfrm>
          <a:prstGeom prst="rect">
            <a:avLst/>
          </a:prstGeom>
        </p:spPr>
      </p:pic>
      <p:sp>
        <p:nvSpPr>
          <p:cNvPr id="5" name="Left-Right Arrow 4">
            <a:extLst>
              <a:ext uri="{FF2B5EF4-FFF2-40B4-BE49-F238E27FC236}">
                <a16:creationId xmlns:a16="http://schemas.microsoft.com/office/drawing/2014/main" id="{B0F4BB90-B1F4-4C1E-8044-21D1C940910F}"/>
              </a:ext>
            </a:extLst>
          </p:cNvPr>
          <p:cNvSpPr/>
          <p:nvPr/>
        </p:nvSpPr>
        <p:spPr>
          <a:xfrm>
            <a:off x="2184062" y="2975351"/>
            <a:ext cx="1841500" cy="7264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9" name="Straight Arrow Connector 8">
            <a:extLst>
              <a:ext uri="{FF2B5EF4-FFF2-40B4-BE49-F238E27FC236}">
                <a16:creationId xmlns:a16="http://schemas.microsoft.com/office/drawing/2014/main" id="{331F4CB9-CAFE-4FEE-BAC7-189E016EB29A}"/>
              </a:ext>
            </a:extLst>
          </p:cNvPr>
          <p:cNvCxnSpPr>
            <a:cxnSpLocks/>
          </p:cNvCxnSpPr>
          <p:nvPr/>
        </p:nvCxnSpPr>
        <p:spPr>
          <a:xfrm>
            <a:off x="6213597" y="3349625"/>
            <a:ext cx="50509" cy="1966297"/>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
        <p:nvSpPr>
          <p:cNvPr id="20" name="Left-Up Arrow 19">
            <a:extLst>
              <a:ext uri="{FF2B5EF4-FFF2-40B4-BE49-F238E27FC236}">
                <a16:creationId xmlns:a16="http://schemas.microsoft.com/office/drawing/2014/main" id="{1450227B-AAD8-4023-B8CE-A7D16D91AC76}"/>
              </a:ext>
            </a:extLst>
          </p:cNvPr>
          <p:cNvSpPr/>
          <p:nvPr/>
        </p:nvSpPr>
        <p:spPr>
          <a:xfrm>
            <a:off x="2895600" y="1492250"/>
            <a:ext cx="1676400" cy="130175"/>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1" name="Content Placeholder 10">
            <a:extLst>
              <a:ext uri="{FF2B5EF4-FFF2-40B4-BE49-F238E27FC236}">
                <a16:creationId xmlns:a16="http://schemas.microsoft.com/office/drawing/2014/main" id="{8B299382-589F-4F8F-8253-6D9721154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3">
            <a:extLst>
              <a:ext uri="{FF2B5EF4-FFF2-40B4-BE49-F238E27FC236}">
                <a16:creationId xmlns:a16="http://schemas.microsoft.com/office/drawing/2014/main" id="{77266F58-654C-4F49-9E54-4A375E1641F5}"/>
              </a:ext>
            </a:extLst>
          </p:cNvPr>
          <p:cNvSpPr>
            <a:spLocks noGrp="1"/>
          </p:cNvSpPr>
          <p:nvPr>
            <p:ph type="title" idx="4294967295"/>
          </p:nvPr>
        </p:nvSpPr>
        <p:spPr>
          <a:xfrm>
            <a:off x="304800" y="119063"/>
            <a:ext cx="8458200" cy="838200"/>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IMPORT A RACE REGISTRATION FILE</a:t>
            </a:r>
          </a:p>
        </p:txBody>
      </p:sp>
      <p:pic>
        <p:nvPicPr>
          <p:cNvPr id="67587" name="Content Placeholder 7" descr="Screen Clipping">
            <a:extLst>
              <a:ext uri="{FF2B5EF4-FFF2-40B4-BE49-F238E27FC236}">
                <a16:creationId xmlns:a16="http://schemas.microsoft.com/office/drawing/2014/main" id="{BB483AFF-3AD0-4846-9C27-7B8E96367A45}"/>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3857625"/>
            <a:ext cx="9525" cy="11113"/>
          </a:xfrm>
        </p:spPr>
      </p:pic>
      <p:pic>
        <p:nvPicPr>
          <p:cNvPr id="67588" name="Picture 9" descr="Screen Clipping">
            <a:extLst>
              <a:ext uri="{FF2B5EF4-FFF2-40B4-BE49-F238E27FC236}">
                <a16:creationId xmlns:a16="http://schemas.microsoft.com/office/drawing/2014/main" id="{9143A674-C57F-4ED7-92C8-1CC09BB7B5B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33900" y="3338513"/>
            <a:ext cx="762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Box 10">
            <a:extLst>
              <a:ext uri="{FF2B5EF4-FFF2-40B4-BE49-F238E27FC236}">
                <a16:creationId xmlns:a16="http://schemas.microsoft.com/office/drawing/2014/main" id="{B31C4CE1-2EAF-40B8-92BA-4B6B48A96547}"/>
              </a:ext>
            </a:extLst>
          </p:cNvPr>
          <p:cNvSpPr txBox="1">
            <a:spLocks noChangeArrowheads="1"/>
          </p:cNvSpPr>
          <p:nvPr/>
        </p:nvSpPr>
        <p:spPr bwMode="auto">
          <a:xfrm>
            <a:off x="206375" y="2579688"/>
            <a:ext cx="3416300"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“IMPORT”; </a:t>
            </a:r>
          </a:p>
          <a:p>
            <a:pPr eaLnBrk="1" hangingPunct="1"/>
            <a:r>
              <a:rPr lang="en-US" altLang="en-US" b="1" dirty="0">
                <a:solidFill>
                  <a:srgbClr val="0070C0"/>
                </a:solidFill>
                <a:latin typeface="Arial" panose="020B0604020202020204" pitchFamily="34" charset="0"/>
                <a:cs typeface="Arial" panose="020B0604020202020204" pitchFamily="34" charset="0"/>
              </a:rPr>
              <a:t>Choose your source:</a:t>
            </a:r>
          </a:p>
          <a:p>
            <a:pPr eaLnBrk="1" hangingPunct="1"/>
            <a:r>
              <a:rPr lang="en-US" altLang="en-US" b="1" dirty="0">
                <a:solidFill>
                  <a:srgbClr val="0070C0"/>
                </a:solidFill>
                <a:latin typeface="Arial" panose="020B0604020202020204" pitchFamily="34" charset="0"/>
                <a:cs typeface="Arial" panose="020B0604020202020204" pitchFamily="34" charset="0"/>
              </a:rPr>
              <a:t>Comma, Tab, etc.</a:t>
            </a:r>
          </a:p>
          <a:p>
            <a:pPr eaLnBrk="1" hangingPunct="1"/>
            <a:endParaRPr lang="en-US" altLang="en-US" sz="2000" dirty="0">
              <a:solidFill>
                <a:srgbClr val="0070C0"/>
              </a:solidFill>
              <a:latin typeface="Arial" panose="020B0604020202020204" pitchFamily="34" charset="0"/>
              <a:cs typeface="Arial" panose="020B0604020202020204" pitchFamily="34" charset="0"/>
            </a:endParaRPr>
          </a:p>
          <a:p>
            <a:pPr eaLnBrk="1" hangingPunct="1"/>
            <a:r>
              <a:rPr lang="en-US" altLang="en-US" b="1" dirty="0">
                <a:solidFill>
                  <a:srgbClr val="0070C0"/>
                </a:solidFill>
                <a:latin typeface="Arial" panose="020B0604020202020204" pitchFamily="34" charset="0"/>
                <a:cs typeface="Arial" panose="020B0604020202020204" pitchFamily="34" charset="0"/>
              </a:rPr>
              <a:t>After you make your selection, you will be allowed to select file and download as required.</a:t>
            </a:r>
          </a:p>
        </p:txBody>
      </p:sp>
      <p:sp>
        <p:nvSpPr>
          <p:cNvPr id="67590" name="TextBox 2">
            <a:extLst>
              <a:ext uri="{FF2B5EF4-FFF2-40B4-BE49-F238E27FC236}">
                <a16:creationId xmlns:a16="http://schemas.microsoft.com/office/drawing/2014/main" id="{0D64F151-86BF-48AD-9734-3BCA91482DAB}"/>
              </a:ext>
            </a:extLst>
          </p:cNvPr>
          <p:cNvSpPr txBox="1">
            <a:spLocks noChangeArrowheads="1"/>
          </p:cNvSpPr>
          <p:nvPr/>
        </p:nvSpPr>
        <p:spPr bwMode="auto">
          <a:xfrm>
            <a:off x="230188" y="1265238"/>
            <a:ext cx="2317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Select “FILE”</a:t>
            </a:r>
            <a:endParaRPr lang="en-US" altLang="en-US" dirty="0">
              <a:latin typeface="Arial" panose="020B0604020202020204" pitchFamily="34" charset="0"/>
              <a:cs typeface="Arial" panose="020B0604020202020204" pitchFamily="34" charset="0"/>
            </a:endParaRPr>
          </a:p>
        </p:txBody>
      </p:sp>
      <p:sp>
        <p:nvSpPr>
          <p:cNvPr id="12" name="Left-Right Arrow 11">
            <a:extLst>
              <a:ext uri="{FF2B5EF4-FFF2-40B4-BE49-F238E27FC236}">
                <a16:creationId xmlns:a16="http://schemas.microsoft.com/office/drawing/2014/main" id="{D1B1FC01-A50A-48EB-8F5A-5EF8388AE42F}"/>
              </a:ext>
            </a:extLst>
          </p:cNvPr>
          <p:cNvSpPr/>
          <p:nvPr/>
        </p:nvSpPr>
        <p:spPr>
          <a:xfrm>
            <a:off x="2329222" y="2689226"/>
            <a:ext cx="1191265" cy="16131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 name="Left-Right Arrow 9">
            <a:extLst>
              <a:ext uri="{FF2B5EF4-FFF2-40B4-BE49-F238E27FC236}">
                <a16:creationId xmlns:a16="http://schemas.microsoft.com/office/drawing/2014/main" id="{E604ED03-B55C-4F58-AB12-046A0FA8AFB0}"/>
              </a:ext>
            </a:extLst>
          </p:cNvPr>
          <p:cNvSpPr/>
          <p:nvPr/>
        </p:nvSpPr>
        <p:spPr>
          <a:xfrm>
            <a:off x="2363787" y="1371600"/>
            <a:ext cx="1156701"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 name="Picture 2">
            <a:extLst>
              <a:ext uri="{FF2B5EF4-FFF2-40B4-BE49-F238E27FC236}">
                <a16:creationId xmlns:a16="http://schemas.microsoft.com/office/drawing/2014/main" id="{F2358A9A-E860-4E4F-AFBB-308DD2F0AB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4789" y="1143000"/>
            <a:ext cx="5120568" cy="4265978"/>
          </a:xfrm>
          <a:prstGeom prst="rect">
            <a:avLst/>
          </a:prstGeom>
        </p:spPr>
      </p:pic>
      <p:pic>
        <p:nvPicPr>
          <p:cNvPr id="4" name="Picture 3">
            <a:extLst>
              <a:ext uri="{FF2B5EF4-FFF2-40B4-BE49-F238E27FC236}">
                <a16:creationId xmlns:a16="http://schemas.microsoft.com/office/drawing/2014/main" id="{026874E4-C7DF-4A7E-857D-2AABCC7BCD15}"/>
              </a:ext>
            </a:extLst>
          </p:cNvPr>
          <p:cNvPicPr>
            <a:picLocks noChangeAspect="1"/>
          </p:cNvPicPr>
          <p:nvPr/>
        </p:nvPicPr>
        <p:blipFill>
          <a:blip r:embed="rId6"/>
          <a:stretch>
            <a:fillRect/>
          </a:stretch>
        </p:blipFill>
        <p:spPr>
          <a:xfrm>
            <a:off x="5643334" y="2689226"/>
            <a:ext cx="3368332" cy="937341"/>
          </a:xfrm>
          <a:prstGeom prst="rect">
            <a:avLst/>
          </a:prstGeom>
        </p:spPr>
      </p:pic>
      <p:pic>
        <p:nvPicPr>
          <p:cNvPr id="11" name="Content Placeholder 10">
            <a:extLst>
              <a:ext uri="{FF2B5EF4-FFF2-40B4-BE49-F238E27FC236}">
                <a16:creationId xmlns:a16="http://schemas.microsoft.com/office/drawing/2014/main" id="{72AF3A9F-CB58-42E3-8359-C2298484B3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275B02D1-BF39-4B06-AAD3-20D0F2AD777C}"/>
              </a:ext>
            </a:extLst>
          </p:cNvPr>
          <p:cNvSpPr>
            <a:spLocks noGrp="1"/>
          </p:cNvSpPr>
          <p:nvPr>
            <p:ph type="title" idx="4294967295"/>
          </p:nvPr>
        </p:nvSpPr>
        <p:spPr>
          <a:xfrm>
            <a:off x="274638" y="228600"/>
            <a:ext cx="8458200" cy="965200"/>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CREATE YOUR RA CLINIC RACE FILE</a:t>
            </a:r>
          </a:p>
        </p:txBody>
      </p:sp>
      <p:sp>
        <p:nvSpPr>
          <p:cNvPr id="69635" name="Content Placeholder 2">
            <a:extLst>
              <a:ext uri="{FF2B5EF4-FFF2-40B4-BE49-F238E27FC236}">
                <a16:creationId xmlns:a16="http://schemas.microsoft.com/office/drawing/2014/main" id="{7269D869-06E5-4E4E-890B-AD83A40EBF81}"/>
              </a:ext>
            </a:extLst>
          </p:cNvPr>
          <p:cNvSpPr>
            <a:spLocks noGrp="1" noChangeArrowheads="1"/>
          </p:cNvSpPr>
          <p:nvPr>
            <p:ph idx="4294967295"/>
          </p:nvPr>
        </p:nvSpPr>
        <p:spPr>
          <a:xfrm>
            <a:off x="506412" y="1905000"/>
            <a:ext cx="8458199" cy="3886200"/>
          </a:xfrm>
        </p:spPr>
        <p:txBody>
          <a:bodyPr/>
          <a:lstStyle/>
          <a:p>
            <a:pPr marL="0" indent="0" eaLnBrk="1" hangingPunct="1">
              <a:lnSpc>
                <a:spcPct val="100000"/>
              </a:lnSpc>
              <a:buFont typeface="Arial" panose="020B0604020202020204" pitchFamily="34" charset="0"/>
              <a:buNone/>
            </a:pPr>
            <a:r>
              <a:rPr lang="en-US" altLang="en-US" b="1" dirty="0">
                <a:latin typeface="Arial" panose="020B0604020202020204" pitchFamily="34" charset="0"/>
                <a:cs typeface="Arial" panose="020B0604020202020204" pitchFamily="34" charset="0"/>
              </a:rPr>
              <a:t>If you have correctly installed and selected either a U.S. Ski &amp; Snowboard (Nat) or FIS Points List, you will now be able to create a race file you can use for the rest of this Clinic.</a:t>
            </a:r>
          </a:p>
          <a:p>
            <a:pPr marL="0" indent="0" algn="ctr" eaLnBrk="1" hangingPunct="1">
              <a:spcBef>
                <a:spcPts val="1800"/>
              </a:spcBef>
              <a:buFont typeface="Arial" panose="020B0604020202020204" pitchFamily="34" charset="0"/>
              <a:buNone/>
            </a:pPr>
            <a:r>
              <a:rPr lang="en-US" altLang="en-US" b="1" dirty="0">
                <a:solidFill>
                  <a:srgbClr val="003399"/>
                </a:solidFill>
                <a:latin typeface="Arial" panose="020B0604020202020204" pitchFamily="34" charset="0"/>
                <a:cs typeface="Arial" panose="020B0604020202020204" pitchFamily="34" charset="0"/>
              </a:rPr>
              <a:t>INSERT AT LEAST 20 RACERS </a:t>
            </a:r>
          </a:p>
          <a:p>
            <a:pPr marL="0" indent="0" algn="ctr" eaLnBrk="1" hangingPunct="1">
              <a:buFont typeface="Arial" panose="020B0604020202020204" pitchFamily="34" charset="0"/>
              <a:buNone/>
            </a:pPr>
            <a:r>
              <a:rPr lang="en-US" altLang="en-US" b="1" dirty="0">
                <a:solidFill>
                  <a:srgbClr val="003399"/>
                </a:solidFill>
                <a:latin typeface="Arial" panose="020B0604020202020204" pitchFamily="34" charset="0"/>
                <a:cs typeface="Arial" panose="020B0604020202020204" pitchFamily="34" charset="0"/>
              </a:rPr>
              <a:t>(Your Choice)</a:t>
            </a:r>
          </a:p>
        </p:txBody>
      </p:sp>
      <p:pic>
        <p:nvPicPr>
          <p:cNvPr id="4" name="Content Placeholder 10">
            <a:extLst>
              <a:ext uri="{FF2B5EF4-FFF2-40B4-BE49-F238E27FC236}">
                <a16:creationId xmlns:a16="http://schemas.microsoft.com/office/drawing/2014/main" id="{3F4E7218-C7CD-46A5-91E9-C586AB09C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ADFC8E06-4F4A-4827-A4CB-A11448406B7B}"/>
              </a:ext>
            </a:extLst>
          </p:cNvPr>
          <p:cNvSpPr>
            <a:spLocks noGrp="1" noChangeArrowheads="1"/>
          </p:cNvSpPr>
          <p:nvPr>
            <p:ph type="title" idx="4294967295"/>
          </p:nvPr>
        </p:nvSpPr>
        <p:spPr>
          <a:xfrm>
            <a:off x="796925" y="215900"/>
            <a:ext cx="5891213" cy="944563"/>
          </a:xfrm>
        </p:spPr>
        <p:txBody>
          <a:bodyPr/>
          <a:lstStyle/>
          <a:p>
            <a:pPr eaLnBrk="1" hangingPunct="1"/>
            <a:r>
              <a:rPr lang="en-US" altLang="en-US" dirty="0">
                <a:solidFill>
                  <a:srgbClr val="003399"/>
                </a:solidFill>
                <a:latin typeface="Arial" panose="020B0604020202020204" pitchFamily="34" charset="0"/>
                <a:cs typeface="Arial" panose="020B0604020202020204" pitchFamily="34" charset="0"/>
              </a:rPr>
              <a:t>COMPETITOR INSERT</a:t>
            </a:r>
          </a:p>
        </p:txBody>
      </p:sp>
      <p:sp>
        <p:nvSpPr>
          <p:cNvPr id="70660" name="TextBox 4">
            <a:extLst>
              <a:ext uri="{FF2B5EF4-FFF2-40B4-BE49-F238E27FC236}">
                <a16:creationId xmlns:a16="http://schemas.microsoft.com/office/drawing/2014/main" id="{D12D0E5E-B7B3-4BCB-80D1-14775641FAF5}"/>
              </a:ext>
            </a:extLst>
          </p:cNvPr>
          <p:cNvSpPr txBox="1">
            <a:spLocks noChangeArrowheads="1"/>
          </p:cNvSpPr>
          <p:nvPr/>
        </p:nvSpPr>
        <p:spPr bwMode="auto">
          <a:xfrm>
            <a:off x="990600" y="5565775"/>
            <a:ext cx="754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1.) Select “Competitors” &amp; then </a:t>
            </a:r>
          </a:p>
          <a:p>
            <a:pPr eaLnBrk="1" hangingPunct="1"/>
            <a:r>
              <a:rPr lang="en-US" altLang="en-US" b="1" dirty="0">
                <a:solidFill>
                  <a:srgbClr val="0070C0"/>
                </a:solidFill>
                <a:latin typeface="Arial" panose="020B0604020202020204" pitchFamily="34" charset="0"/>
                <a:cs typeface="Arial" panose="020B0604020202020204" pitchFamily="34" charset="0"/>
              </a:rPr>
              <a:t>2.) Select “Insert”</a:t>
            </a:r>
          </a:p>
        </p:txBody>
      </p:sp>
      <p:sp>
        <p:nvSpPr>
          <p:cNvPr id="6" name="Right Arrow 5">
            <a:extLst>
              <a:ext uri="{FF2B5EF4-FFF2-40B4-BE49-F238E27FC236}">
                <a16:creationId xmlns:a16="http://schemas.microsoft.com/office/drawing/2014/main" id="{01F34FB4-028D-4ED1-B0F7-E8CB8004A6A4}"/>
              </a:ext>
            </a:extLst>
          </p:cNvPr>
          <p:cNvSpPr/>
          <p:nvPr/>
        </p:nvSpPr>
        <p:spPr>
          <a:xfrm>
            <a:off x="1130300" y="1558925"/>
            <a:ext cx="1384300"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00B0F0"/>
              </a:solidFill>
            </a:endParaRPr>
          </a:p>
        </p:txBody>
      </p:sp>
      <p:sp>
        <p:nvSpPr>
          <p:cNvPr id="7" name="Right Arrow 6">
            <a:extLst>
              <a:ext uri="{FF2B5EF4-FFF2-40B4-BE49-F238E27FC236}">
                <a16:creationId xmlns:a16="http://schemas.microsoft.com/office/drawing/2014/main" id="{C291F94E-756A-451B-8822-B315BC7319EC}"/>
              </a:ext>
            </a:extLst>
          </p:cNvPr>
          <p:cNvSpPr/>
          <p:nvPr/>
        </p:nvSpPr>
        <p:spPr>
          <a:xfrm>
            <a:off x="1130300" y="1701800"/>
            <a:ext cx="1384300" cy="44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600"/>
              </a:spcBef>
              <a:spcAft>
                <a:spcPts val="0"/>
              </a:spcAft>
              <a:defRPr/>
            </a:pPr>
            <a:endParaRPr lang="en-US" dirty="0">
              <a:solidFill>
                <a:srgbClr val="0070C0"/>
              </a:solidFill>
            </a:endParaRPr>
          </a:p>
        </p:txBody>
      </p:sp>
      <p:sp>
        <p:nvSpPr>
          <p:cNvPr id="70663" name="TextBox 3">
            <a:extLst>
              <a:ext uri="{FF2B5EF4-FFF2-40B4-BE49-F238E27FC236}">
                <a16:creationId xmlns:a16="http://schemas.microsoft.com/office/drawing/2014/main" id="{155B3F65-CD7A-4D5A-9AFD-D6E2EFD86B77}"/>
              </a:ext>
            </a:extLst>
          </p:cNvPr>
          <p:cNvSpPr txBox="1">
            <a:spLocks noChangeArrowheads="1"/>
          </p:cNvSpPr>
          <p:nvPr/>
        </p:nvSpPr>
        <p:spPr bwMode="auto">
          <a:xfrm>
            <a:off x="762000" y="1349375"/>
            <a:ext cx="457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dirty="0">
                <a:latin typeface="Arial" panose="020B0604020202020204" pitchFamily="34" charset="0"/>
                <a:cs typeface="Arial" panose="020B0604020202020204" pitchFamily="34" charset="0"/>
              </a:rPr>
              <a:t>1.)</a:t>
            </a:r>
          </a:p>
          <a:p>
            <a:pPr eaLnBrk="1" hangingPunct="1"/>
            <a:r>
              <a:rPr lang="en-US" altLang="en-US" sz="1600" dirty="0">
                <a:latin typeface="Arial" panose="020B0604020202020204" pitchFamily="34" charset="0"/>
                <a:cs typeface="Arial" panose="020B0604020202020204" pitchFamily="34" charset="0"/>
              </a:rPr>
              <a:t>2.)</a:t>
            </a:r>
          </a:p>
        </p:txBody>
      </p:sp>
      <p:pic>
        <p:nvPicPr>
          <p:cNvPr id="3" name="Picture 2">
            <a:extLst>
              <a:ext uri="{FF2B5EF4-FFF2-40B4-BE49-F238E27FC236}">
                <a16:creationId xmlns:a16="http://schemas.microsoft.com/office/drawing/2014/main" id="{25D3DFD8-822C-40AC-BCBD-3320BDF2BFE5}"/>
              </a:ext>
            </a:extLst>
          </p:cNvPr>
          <p:cNvPicPr>
            <a:picLocks noChangeAspect="1"/>
          </p:cNvPicPr>
          <p:nvPr/>
        </p:nvPicPr>
        <p:blipFill>
          <a:blip r:embed="rId2"/>
          <a:stretch>
            <a:fillRect/>
          </a:stretch>
        </p:blipFill>
        <p:spPr>
          <a:xfrm>
            <a:off x="2643324" y="1160463"/>
            <a:ext cx="5762243" cy="4086225"/>
          </a:xfrm>
          <a:prstGeom prst="rect">
            <a:avLst/>
          </a:prstGeom>
        </p:spPr>
      </p:pic>
      <p:pic>
        <p:nvPicPr>
          <p:cNvPr id="8" name="Content Placeholder 10">
            <a:extLst>
              <a:ext uri="{FF2B5EF4-FFF2-40B4-BE49-F238E27FC236}">
                <a16:creationId xmlns:a16="http://schemas.microsoft.com/office/drawing/2014/main" id="{F649A0BE-6418-4F34-9B31-D52ABB8ED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F72F-8FD9-478A-870F-BAF2150FD25D}"/>
              </a:ext>
            </a:extLst>
          </p:cNvPr>
          <p:cNvSpPr>
            <a:spLocks noGrp="1"/>
          </p:cNvSpPr>
          <p:nvPr>
            <p:ph type="title" idx="4294967295"/>
          </p:nvPr>
        </p:nvSpPr>
        <p:spPr>
          <a:xfrm>
            <a:off x="457200" y="25400"/>
            <a:ext cx="8229600" cy="866775"/>
          </a:xfrm>
        </p:spPr>
        <p:txBody>
          <a:bodyPr/>
          <a:lstStyle/>
          <a:p>
            <a:pPr eaLnBrk="1" fontAlgn="auto" hangingPunct="1">
              <a:spcAft>
                <a:spcPts val="0"/>
              </a:spcAft>
              <a:defRPr/>
            </a:pP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SOFTWARE</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INSTALLATION</a:t>
            </a:r>
          </a:p>
        </p:txBody>
      </p:sp>
      <p:sp>
        <p:nvSpPr>
          <p:cNvPr id="11268" name="TextBox 3">
            <a:extLst>
              <a:ext uri="{FF2B5EF4-FFF2-40B4-BE49-F238E27FC236}">
                <a16:creationId xmlns:a16="http://schemas.microsoft.com/office/drawing/2014/main" id="{76B918FF-CD73-476E-A3D4-980F56BF67BE}"/>
              </a:ext>
            </a:extLst>
          </p:cNvPr>
          <p:cNvSpPr txBox="1">
            <a:spLocks noChangeArrowheads="1"/>
          </p:cNvSpPr>
          <p:nvPr/>
        </p:nvSpPr>
        <p:spPr bwMode="auto">
          <a:xfrm>
            <a:off x="3200400" y="1073150"/>
            <a:ext cx="5867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en-US" altLang="en-US" sz="1800" dirty="0">
                <a:solidFill>
                  <a:schemeClr val="tx1"/>
                </a:solidFill>
              </a:rPr>
              <a:t>Depending on your storage location for downloaded files, you will find an executable file in a similar format.  </a:t>
            </a:r>
          </a:p>
          <a:p>
            <a:pPr eaLnBrk="1" hangingPunct="1">
              <a:spcBef>
                <a:spcPct val="0"/>
              </a:spcBef>
              <a:buFontTx/>
              <a:buNone/>
              <a:defRPr/>
            </a:pPr>
            <a:r>
              <a:rPr lang="en-US" altLang="en-US" sz="1800" b="1" dirty="0">
                <a:solidFill>
                  <a:srgbClr val="0070C0"/>
                </a:solidFill>
                <a:effectLst>
                  <a:outerShdw blurRad="38100" dist="38100" dir="2700000" algn="tl">
                    <a:srgbClr val="000000">
                      <a:alpha val="43137"/>
                    </a:srgbClr>
                  </a:outerShdw>
                </a:effectLst>
              </a:rPr>
              <a:t>Click to begin installation</a:t>
            </a:r>
            <a:r>
              <a:rPr lang="en-US" altLang="en-US" sz="1800" b="1" dirty="0">
                <a:solidFill>
                  <a:srgbClr val="0070C0"/>
                </a:solidFill>
              </a:rPr>
              <a:t>.</a:t>
            </a:r>
          </a:p>
        </p:txBody>
      </p:sp>
      <p:sp>
        <p:nvSpPr>
          <p:cNvPr id="7" name="Left Brace 6">
            <a:extLst>
              <a:ext uri="{FF2B5EF4-FFF2-40B4-BE49-F238E27FC236}">
                <a16:creationId xmlns:a16="http://schemas.microsoft.com/office/drawing/2014/main" id="{96C027FF-7FEC-430C-8BCC-685A78795213}"/>
              </a:ext>
            </a:extLst>
          </p:cNvPr>
          <p:cNvSpPr/>
          <p:nvPr/>
        </p:nvSpPr>
        <p:spPr>
          <a:xfrm>
            <a:off x="2714625" y="1068388"/>
            <a:ext cx="503238" cy="914400"/>
          </a:xfrm>
          <a:prstGeom prst="leftBrace">
            <a:avLst/>
          </a:prstGeom>
          <a:ln w="28575"/>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b="1" dirty="0"/>
          </a:p>
        </p:txBody>
      </p:sp>
      <p:sp>
        <p:nvSpPr>
          <p:cNvPr id="3" name="TextBox 7">
            <a:extLst>
              <a:ext uri="{FF2B5EF4-FFF2-40B4-BE49-F238E27FC236}">
                <a16:creationId xmlns:a16="http://schemas.microsoft.com/office/drawing/2014/main" id="{DB00CA38-2EBB-4DF8-9851-6B97F2A42023}"/>
              </a:ext>
            </a:extLst>
          </p:cNvPr>
          <p:cNvSpPr txBox="1">
            <a:spLocks noChangeArrowheads="1"/>
          </p:cNvSpPr>
          <p:nvPr/>
        </p:nvSpPr>
        <p:spPr bwMode="auto">
          <a:xfrm>
            <a:off x="219075" y="6019800"/>
            <a:ext cx="81565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3200" b="1" dirty="0">
                <a:solidFill>
                  <a:srgbClr val="0070C0"/>
                </a:solidFill>
              </a:rPr>
              <a:t>Select “</a:t>
            </a:r>
            <a:r>
              <a:rPr lang="en-US" altLang="en-US" sz="3200" b="1" dirty="0">
                <a:solidFill>
                  <a:srgbClr val="0070C0"/>
                </a:solidFill>
                <a:effectLst>
                  <a:outerShdw blurRad="38100" dist="38100" dir="2700000" algn="tl">
                    <a:srgbClr val="000000">
                      <a:alpha val="43137"/>
                    </a:srgbClr>
                  </a:outerShdw>
                </a:effectLst>
              </a:rPr>
              <a:t>Yes</a:t>
            </a:r>
            <a:r>
              <a:rPr lang="en-US" altLang="en-US" sz="3200" b="1" dirty="0">
                <a:solidFill>
                  <a:srgbClr val="0070C0"/>
                </a:solidFill>
              </a:rPr>
              <a:t>” &amp; Begin Installation</a:t>
            </a:r>
          </a:p>
        </p:txBody>
      </p:sp>
      <p:pic>
        <p:nvPicPr>
          <p:cNvPr id="9" name="Content Placeholder 10">
            <a:extLst>
              <a:ext uri="{FF2B5EF4-FFF2-40B4-BE49-F238E27FC236}">
                <a16:creationId xmlns:a16="http://schemas.microsoft.com/office/drawing/2014/main" id="{602E0F06-29F2-49D1-86C0-2C20A39CD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7691265F-D874-A8EF-B765-18B3234D800A}"/>
              </a:ext>
            </a:extLst>
          </p:cNvPr>
          <p:cNvPicPr>
            <a:picLocks noChangeAspect="1"/>
          </p:cNvPicPr>
          <p:nvPr/>
        </p:nvPicPr>
        <p:blipFill>
          <a:blip r:embed="rId4"/>
          <a:stretch>
            <a:fillRect/>
          </a:stretch>
        </p:blipFill>
        <p:spPr>
          <a:xfrm>
            <a:off x="83457" y="1163245"/>
            <a:ext cx="2590800" cy="628650"/>
          </a:xfrm>
          <a:prstGeom prst="rect">
            <a:avLst/>
          </a:prstGeom>
        </p:spPr>
      </p:pic>
      <p:pic>
        <p:nvPicPr>
          <p:cNvPr id="5" name="Picture 4">
            <a:extLst>
              <a:ext uri="{FF2B5EF4-FFF2-40B4-BE49-F238E27FC236}">
                <a16:creationId xmlns:a16="http://schemas.microsoft.com/office/drawing/2014/main" id="{5B881D3C-15C8-B5AF-ACC7-06DFF965793F}"/>
              </a:ext>
            </a:extLst>
          </p:cNvPr>
          <p:cNvPicPr>
            <a:picLocks noChangeAspect="1"/>
          </p:cNvPicPr>
          <p:nvPr/>
        </p:nvPicPr>
        <p:blipFill>
          <a:blip r:embed="rId5"/>
          <a:stretch>
            <a:fillRect/>
          </a:stretch>
        </p:blipFill>
        <p:spPr>
          <a:xfrm>
            <a:off x="1752600" y="2155372"/>
            <a:ext cx="5867400" cy="3346529"/>
          </a:xfrm>
          <a:prstGeom prst="rect">
            <a:avLst/>
          </a:prstGeom>
        </p:spPr>
      </p:pic>
      <p:sp>
        <p:nvSpPr>
          <p:cNvPr id="8" name="Arrow: Left-Right 7">
            <a:extLst>
              <a:ext uri="{FF2B5EF4-FFF2-40B4-BE49-F238E27FC236}">
                <a16:creationId xmlns:a16="http://schemas.microsoft.com/office/drawing/2014/main" id="{A1E67E6A-2F85-48A2-894F-C00FDD1DD57D}"/>
              </a:ext>
            </a:extLst>
          </p:cNvPr>
          <p:cNvSpPr/>
          <p:nvPr/>
        </p:nvSpPr>
        <p:spPr>
          <a:xfrm rot="5400000">
            <a:off x="3255835" y="5663406"/>
            <a:ext cx="741617" cy="242887"/>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Tree>
    <p:extLst>
      <p:ext uri="{BB962C8B-B14F-4D97-AF65-F5344CB8AC3E}">
        <p14:creationId xmlns:p14="http://schemas.microsoft.com/office/powerpoint/2010/main" val="3204103590"/>
      </p:ext>
    </p:extLst>
  </p:cSld>
  <p:clrMapOvr>
    <a:masterClrMapping/>
  </p:clrMapOvr>
  <p:transition spd="med">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EC1B3794-2250-4EFE-9BAC-4727A49E9324}"/>
              </a:ext>
            </a:extLst>
          </p:cNvPr>
          <p:cNvSpPr>
            <a:spLocks noGrp="1"/>
          </p:cNvSpPr>
          <p:nvPr>
            <p:ph type="title" idx="4294967295"/>
          </p:nvPr>
        </p:nvSpPr>
        <p:spPr>
          <a:xfrm>
            <a:off x="838200" y="177800"/>
            <a:ext cx="7086600" cy="965200"/>
          </a:xfrm>
        </p:spPr>
        <p:txBody>
          <a:bodyPr>
            <a:normAutofit/>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INSERTING COMPETITORS  </a:t>
            </a:r>
          </a:p>
        </p:txBody>
      </p:sp>
      <p:pic>
        <p:nvPicPr>
          <p:cNvPr id="71683" name="Picture 2" descr="Screen Clipping">
            <a:extLst>
              <a:ext uri="{FF2B5EF4-FFF2-40B4-BE49-F238E27FC236}">
                <a16:creationId xmlns:a16="http://schemas.microsoft.com/office/drawing/2014/main" id="{6D6926A5-0A08-4010-BC3F-0CBA16F29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5387975" cy="478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10">
            <a:extLst>
              <a:ext uri="{FF2B5EF4-FFF2-40B4-BE49-F238E27FC236}">
                <a16:creationId xmlns:a16="http://schemas.microsoft.com/office/drawing/2014/main" id="{BE1E0EF6-6E0A-4068-8A25-29BD9DD35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68E437E1-6368-4C27-AEC0-8C0F8966D5B7}"/>
              </a:ext>
            </a:extLst>
          </p:cNvPr>
          <p:cNvSpPr>
            <a:spLocks noGrp="1"/>
          </p:cNvSpPr>
          <p:nvPr>
            <p:ph type="title" idx="4294967295"/>
          </p:nvPr>
        </p:nvSpPr>
        <p:spPr>
          <a:xfrm>
            <a:off x="533400" y="188913"/>
            <a:ext cx="7339013" cy="1239837"/>
          </a:xfrm>
        </p:spPr>
        <p:txBody>
          <a:bodyPr>
            <a:normAutofit fontScale="90000"/>
          </a:bodyPr>
          <a:lstStyle/>
          <a:p>
            <a:pPr eaLnBrk="1" fontAlgn="auto" hangingPunct="1">
              <a:spcAft>
                <a:spcPts val="0"/>
              </a:spcAft>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IN FIRST FEW LETTERS OF LAST NAME &amp; SELECT </a:t>
            </a:r>
            <a:b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CORRECT COMPETITOR</a:t>
            </a:r>
          </a:p>
        </p:txBody>
      </p:sp>
      <p:sp>
        <p:nvSpPr>
          <p:cNvPr id="72707" name="TextBox 1">
            <a:extLst>
              <a:ext uri="{FF2B5EF4-FFF2-40B4-BE49-F238E27FC236}">
                <a16:creationId xmlns:a16="http://schemas.microsoft.com/office/drawing/2014/main" id="{9D4DFF96-A72C-4528-BC78-8FB4443FA8DB}"/>
              </a:ext>
            </a:extLst>
          </p:cNvPr>
          <p:cNvSpPr txBox="1">
            <a:spLocks noChangeArrowheads="1"/>
          </p:cNvSpPr>
          <p:nvPr/>
        </p:nvSpPr>
        <p:spPr bwMode="auto">
          <a:xfrm>
            <a:off x="5727700" y="1643063"/>
            <a:ext cx="3200400"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spcBef>
                <a:spcPts val="12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Scroll down and select entered competitor </a:t>
            </a:r>
          </a:p>
          <a:p>
            <a:pPr eaLnBrk="1" hangingPunct="1">
              <a:spcBef>
                <a:spcPts val="12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If unable to locate by last name, key in member’s U.S. Ski &amp; Snowboard (NAT) number; </a:t>
            </a:r>
            <a:r>
              <a:rPr lang="en-US" altLang="en-US" b="1" i="1" dirty="0">
                <a:solidFill>
                  <a:srgbClr val="0070C0"/>
                </a:solidFill>
                <a:latin typeface="Arial" panose="020B0604020202020204" pitchFamily="34" charset="0"/>
                <a:cs typeface="Arial" panose="020B0604020202020204" pitchFamily="34" charset="0"/>
              </a:rPr>
              <a:t>for FIS event, key in FIS number</a:t>
            </a:r>
          </a:p>
          <a:p>
            <a:pPr eaLnBrk="1" hangingPunct="1">
              <a:spcBef>
                <a:spcPts val="1200"/>
              </a:spcBef>
              <a:buFont typeface="Arial" panose="020B0604020202020204" pitchFamily="34" charset="0"/>
              <a:buChar char="•"/>
            </a:pPr>
            <a:r>
              <a:rPr lang="en-US" altLang="en-US" b="1" dirty="0">
                <a:solidFill>
                  <a:srgbClr val="0070C0"/>
                </a:solidFill>
                <a:latin typeface="Arial" panose="020B0604020202020204" pitchFamily="34" charset="0"/>
                <a:cs typeface="Arial" panose="020B0604020202020204" pitchFamily="34" charset="0"/>
              </a:rPr>
              <a:t>If more than 1 competitor has the same name, use NAT or FIS number to select correct competitor</a:t>
            </a:r>
          </a:p>
        </p:txBody>
      </p:sp>
      <p:pic>
        <p:nvPicPr>
          <p:cNvPr id="72708" name="Picture 2" descr="Screen Clipping">
            <a:extLst>
              <a:ext uri="{FF2B5EF4-FFF2-40B4-BE49-F238E27FC236}">
                <a16:creationId xmlns:a16="http://schemas.microsoft.com/office/drawing/2014/main" id="{49F8B5C2-6F6B-4C62-9A13-C9B6E994BE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4000"/>
            <a:ext cx="46529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10">
            <a:extLst>
              <a:ext uri="{FF2B5EF4-FFF2-40B4-BE49-F238E27FC236}">
                <a16:creationId xmlns:a16="http://schemas.microsoft.com/office/drawing/2014/main" id="{CFD8FEE5-0E46-4080-AD93-648CEA8E2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D9E6AC33-80FA-4B20-BB8A-86557714E03F}"/>
              </a:ext>
            </a:extLst>
          </p:cNvPr>
          <p:cNvSpPr>
            <a:spLocks noGrp="1"/>
          </p:cNvSpPr>
          <p:nvPr>
            <p:ph type="title" idx="4294967295"/>
          </p:nvPr>
        </p:nvSpPr>
        <p:spPr>
          <a:xfrm>
            <a:off x="549275" y="-20638"/>
            <a:ext cx="8229600" cy="977901"/>
          </a:xfrm>
        </p:spPr>
        <p:txBody>
          <a:bodyPr/>
          <a:lstStyle/>
          <a:p>
            <a:pPr eaLnBrk="1" hangingPunct="1">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EDIT or ADD ADDITIONAL COMPETITORS</a:t>
            </a:r>
          </a:p>
        </p:txBody>
      </p:sp>
      <p:sp>
        <p:nvSpPr>
          <p:cNvPr id="73731" name="TextBox 21">
            <a:extLst>
              <a:ext uri="{FF2B5EF4-FFF2-40B4-BE49-F238E27FC236}">
                <a16:creationId xmlns:a16="http://schemas.microsoft.com/office/drawing/2014/main" id="{75068107-CA93-4723-86F2-22BDC7483008}"/>
              </a:ext>
            </a:extLst>
          </p:cNvPr>
          <p:cNvSpPr txBox="1">
            <a:spLocks noChangeArrowheads="1"/>
          </p:cNvSpPr>
          <p:nvPr/>
        </p:nvSpPr>
        <p:spPr bwMode="auto">
          <a:xfrm>
            <a:off x="4718050" y="4559300"/>
            <a:ext cx="4343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70C0"/>
                </a:solidFill>
                <a:latin typeface="Arial" panose="020B0604020202020204" pitchFamily="34" charset="0"/>
                <a:cs typeface="Arial" panose="020B0604020202020204" pitchFamily="34" charset="0"/>
              </a:rPr>
              <a:t>“</a:t>
            </a:r>
            <a:r>
              <a:rPr lang="en-US" altLang="en-US" sz="1600" b="1" u="sng" dirty="0">
                <a:solidFill>
                  <a:srgbClr val="0070C0"/>
                </a:solidFill>
                <a:latin typeface="Arial" panose="020B0604020202020204" pitchFamily="34" charset="0"/>
                <a:cs typeface="Arial" panose="020B0604020202020204" pitchFamily="34" charset="0"/>
              </a:rPr>
              <a:t>NOTES</a:t>
            </a:r>
            <a:r>
              <a:rPr lang="en-US" altLang="en-US" sz="1600" b="1" dirty="0">
                <a:solidFill>
                  <a:srgbClr val="0070C0"/>
                </a:solidFill>
                <a:latin typeface="Arial" panose="020B0604020202020204" pitchFamily="34" charset="0"/>
                <a:cs typeface="Arial" panose="020B0604020202020204" pitchFamily="34" charset="0"/>
              </a:rPr>
              <a:t>” used to indicate special info, e.g. entry comped, owes, SL only, etc. </a:t>
            </a:r>
            <a:endParaRPr lang="en-US" altLang="en-US" sz="1600" dirty="0">
              <a:latin typeface="Arial" panose="020B0604020202020204" pitchFamily="34" charset="0"/>
              <a:cs typeface="Arial" panose="020B0604020202020204" pitchFamily="34" charset="0"/>
            </a:endParaRPr>
          </a:p>
        </p:txBody>
      </p:sp>
      <p:sp>
        <p:nvSpPr>
          <p:cNvPr id="73732" name="TextBox 24">
            <a:extLst>
              <a:ext uri="{FF2B5EF4-FFF2-40B4-BE49-F238E27FC236}">
                <a16:creationId xmlns:a16="http://schemas.microsoft.com/office/drawing/2014/main" id="{45C4B0A3-7C8D-4D7C-826C-79477079EEAD}"/>
              </a:ext>
            </a:extLst>
          </p:cNvPr>
          <p:cNvSpPr txBox="1">
            <a:spLocks noChangeArrowheads="1"/>
          </p:cNvSpPr>
          <p:nvPr/>
        </p:nvSpPr>
        <p:spPr bwMode="auto">
          <a:xfrm>
            <a:off x="233363" y="5564188"/>
            <a:ext cx="37782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3399"/>
                </a:solidFill>
                <a:latin typeface="Arial" panose="020B0604020202020204" pitchFamily="34" charset="0"/>
                <a:cs typeface="Arial" panose="020B0604020202020204" pitchFamily="34" charset="0"/>
              </a:rPr>
              <a:t>Only Edit: </a:t>
            </a:r>
          </a:p>
          <a:p>
            <a:pPr eaLnBrk="1" hangingPunct="1"/>
            <a:r>
              <a:rPr lang="en-US" altLang="en-US" sz="1600" b="1" dirty="0">
                <a:solidFill>
                  <a:srgbClr val="003399"/>
                </a:solidFill>
                <a:latin typeface="Arial" panose="020B0604020202020204" pitchFamily="34" charset="0"/>
                <a:cs typeface="Arial" panose="020B0604020202020204" pitchFamily="34" charset="0"/>
              </a:rPr>
              <a:t>“CLASS” for Ski Up athletes or “NATION” for “X” members</a:t>
            </a:r>
            <a:r>
              <a:rPr lang="en-US" altLang="en-US" sz="1600" b="1" dirty="0">
                <a:solidFill>
                  <a:srgbClr val="0000CC"/>
                </a:solidFill>
                <a:latin typeface="Arial" panose="020B0604020202020204" pitchFamily="34" charset="0"/>
                <a:cs typeface="Arial" panose="020B0604020202020204" pitchFamily="34" charset="0"/>
              </a:rPr>
              <a:t>”</a:t>
            </a:r>
          </a:p>
        </p:txBody>
      </p:sp>
      <p:sp>
        <p:nvSpPr>
          <p:cNvPr id="73733" name="Rectangle 9">
            <a:extLst>
              <a:ext uri="{FF2B5EF4-FFF2-40B4-BE49-F238E27FC236}">
                <a16:creationId xmlns:a16="http://schemas.microsoft.com/office/drawing/2014/main" id="{D66E7F84-BA0F-46BD-998E-9D8E56527F5C}"/>
              </a:ext>
            </a:extLst>
          </p:cNvPr>
          <p:cNvSpPr>
            <a:spLocks noChangeArrowheads="1"/>
          </p:cNvSpPr>
          <p:nvPr/>
        </p:nvSpPr>
        <p:spPr bwMode="auto">
          <a:xfrm>
            <a:off x="4668838" y="5399088"/>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solidFill>
                  <a:srgbClr val="0070C0"/>
                </a:solidFill>
                <a:latin typeface="Arial" panose="020B0604020202020204" pitchFamily="34" charset="0"/>
                <a:cs typeface="Arial" panose="020B0604020202020204" pitchFamily="34" charset="0"/>
              </a:rPr>
              <a:t>If no information needs to be added, select “</a:t>
            </a:r>
            <a:r>
              <a:rPr lang="en-US" altLang="en-US" b="1" u="sng" dirty="0">
                <a:solidFill>
                  <a:srgbClr val="0070C0"/>
                </a:solidFill>
                <a:latin typeface="Arial" panose="020B0604020202020204" pitchFamily="34" charset="0"/>
                <a:cs typeface="Arial" panose="020B0604020202020204" pitchFamily="34" charset="0"/>
              </a:rPr>
              <a:t>INSERT NEXT</a:t>
            </a:r>
            <a:r>
              <a:rPr lang="en-US" altLang="en-US" b="1" dirty="0">
                <a:solidFill>
                  <a:srgbClr val="0070C0"/>
                </a:solidFill>
                <a:latin typeface="Arial" panose="020B0604020202020204" pitchFamily="34" charset="0"/>
                <a:cs typeface="Arial" panose="020B0604020202020204" pitchFamily="34" charset="0"/>
              </a:rPr>
              <a:t>” for additional entries </a:t>
            </a:r>
            <a:br>
              <a:rPr lang="en-US" altLang="en-US" b="1" dirty="0">
                <a:solidFill>
                  <a:srgbClr val="0070C0"/>
                </a:solidFill>
                <a:latin typeface="Calibri" panose="020F0502020204030204" pitchFamily="34" charset="0"/>
                <a:cs typeface="Arial" panose="020B0604020202020204" pitchFamily="34" charset="0"/>
              </a:rPr>
            </a:br>
            <a:endParaRPr lang="en-US" altLang="en-US" dirty="0">
              <a:latin typeface="Calibri" panose="020F0502020204030204" pitchFamily="34" charset="0"/>
              <a:cs typeface="Arial" panose="020B0604020202020204" pitchFamily="34" charset="0"/>
            </a:endParaRPr>
          </a:p>
        </p:txBody>
      </p:sp>
      <p:pic>
        <p:nvPicPr>
          <p:cNvPr id="73734" name="Picture 11" descr="Screen Clipping">
            <a:extLst>
              <a:ext uri="{FF2B5EF4-FFF2-40B4-BE49-F238E27FC236}">
                <a16:creationId xmlns:a16="http://schemas.microsoft.com/office/drawing/2014/main" id="{0D63CBE0-488A-435E-86AF-6B5A1B1C0F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95900" y="1231900"/>
            <a:ext cx="3482975"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2" descr="Screen Clipping">
            <a:extLst>
              <a:ext uri="{FF2B5EF4-FFF2-40B4-BE49-F238E27FC236}">
                <a16:creationId xmlns:a16="http://schemas.microsoft.com/office/drawing/2014/main" id="{59832405-A04B-4975-B896-8A28EA8759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613" y="1096963"/>
            <a:ext cx="4262437"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TextBox 17">
            <a:extLst>
              <a:ext uri="{FF2B5EF4-FFF2-40B4-BE49-F238E27FC236}">
                <a16:creationId xmlns:a16="http://schemas.microsoft.com/office/drawing/2014/main" id="{2271CA31-A395-472B-88CF-55F6DBDE6FEE}"/>
              </a:ext>
            </a:extLst>
          </p:cNvPr>
          <p:cNvSpPr txBox="1">
            <a:spLocks noChangeArrowheads="1"/>
          </p:cNvSpPr>
          <p:nvPr/>
        </p:nvSpPr>
        <p:spPr bwMode="auto">
          <a:xfrm>
            <a:off x="2830513" y="877888"/>
            <a:ext cx="16986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latin typeface="Arial" panose="020B0604020202020204" pitchFamily="34" charset="0"/>
                <a:cs typeface="Arial" panose="020B0604020202020204" pitchFamily="34" charset="0"/>
              </a:rPr>
              <a:t>For “</a:t>
            </a:r>
            <a:r>
              <a:rPr lang="en-US" altLang="en-US" sz="1600" b="1" u="sng" dirty="0">
                <a:latin typeface="Arial" panose="020B0604020202020204" pitchFamily="34" charset="0"/>
                <a:cs typeface="Arial" panose="020B0604020202020204" pitchFamily="34" charset="0"/>
              </a:rPr>
              <a:t>Club</a:t>
            </a:r>
            <a:r>
              <a:rPr lang="en-US" altLang="en-US" sz="1600" b="1" dirty="0">
                <a:latin typeface="Arial" panose="020B0604020202020204" pitchFamily="34" charset="0"/>
                <a:cs typeface="Arial" panose="020B0604020202020204" pitchFamily="34" charset="0"/>
              </a:rPr>
              <a:t>” or “</a:t>
            </a:r>
            <a:r>
              <a:rPr lang="en-US" altLang="en-US" sz="1600" b="1" u="sng" dirty="0">
                <a:latin typeface="Arial" panose="020B0604020202020204" pitchFamily="34" charset="0"/>
                <a:cs typeface="Arial" panose="020B0604020202020204" pitchFamily="34" charset="0"/>
              </a:rPr>
              <a:t>Quota</a:t>
            </a:r>
            <a:r>
              <a:rPr lang="en-US" altLang="en-US" sz="1600" b="1" dirty="0">
                <a:latin typeface="Arial" panose="020B0604020202020204" pitchFamily="34" charset="0"/>
                <a:cs typeface="Arial" panose="020B0604020202020204" pitchFamily="34" charset="0"/>
              </a:rPr>
              <a:t>”; do not use “</a:t>
            </a:r>
            <a:r>
              <a:rPr lang="en-US" altLang="en-US" sz="1600" b="1" u="sng" dirty="0">
                <a:latin typeface="Arial" panose="020B0604020202020204" pitchFamily="34" charset="0"/>
                <a:cs typeface="Arial" panose="020B0604020202020204" pitchFamily="34" charset="0"/>
              </a:rPr>
              <a:t>Nation</a:t>
            </a:r>
            <a:r>
              <a:rPr lang="en-US" altLang="en-US" sz="1600" b="1" dirty="0">
                <a:latin typeface="Arial" panose="020B0604020202020204" pitchFamily="34" charset="0"/>
                <a:cs typeface="Arial" panose="020B0604020202020204" pitchFamily="34" charset="0"/>
              </a:rPr>
              <a:t>” field</a:t>
            </a:r>
          </a:p>
        </p:txBody>
      </p:sp>
      <p:cxnSp>
        <p:nvCxnSpPr>
          <p:cNvPr id="20" name="Straight Arrow Connector 19">
            <a:extLst>
              <a:ext uri="{FF2B5EF4-FFF2-40B4-BE49-F238E27FC236}">
                <a16:creationId xmlns:a16="http://schemas.microsoft.com/office/drawing/2014/main" id="{25674981-CDF8-4571-AE1F-42D3140E959C}"/>
              </a:ext>
            </a:extLst>
          </p:cNvPr>
          <p:cNvCxnSpPr/>
          <p:nvPr/>
        </p:nvCxnSpPr>
        <p:spPr>
          <a:xfrm flipV="1">
            <a:off x="1703388" y="1955800"/>
            <a:ext cx="1344612" cy="841375"/>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6E620181-D11B-462B-9FA2-94E7D1589102}"/>
              </a:ext>
            </a:extLst>
          </p:cNvPr>
          <p:cNvCxnSpPr>
            <a:cxnSpLocks/>
          </p:cNvCxnSpPr>
          <p:nvPr/>
        </p:nvCxnSpPr>
        <p:spPr>
          <a:xfrm>
            <a:off x="2025650" y="3587750"/>
            <a:ext cx="2774950" cy="1055688"/>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B030986-FBC6-4BEF-9830-8575AB448A3A}"/>
              </a:ext>
            </a:extLst>
          </p:cNvPr>
          <p:cNvCxnSpPr>
            <a:cxnSpLocks/>
          </p:cNvCxnSpPr>
          <p:nvPr/>
        </p:nvCxnSpPr>
        <p:spPr>
          <a:xfrm flipH="1">
            <a:off x="1295400" y="2078038"/>
            <a:ext cx="4510088" cy="2478087"/>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
        <p:nvSpPr>
          <p:cNvPr id="6" name="Left-Up Arrow 5">
            <a:extLst>
              <a:ext uri="{FF2B5EF4-FFF2-40B4-BE49-F238E27FC236}">
                <a16:creationId xmlns:a16="http://schemas.microsoft.com/office/drawing/2014/main" id="{C05E7B72-135B-4A0C-8F2F-8CC0E1CB8950}"/>
              </a:ext>
            </a:extLst>
          </p:cNvPr>
          <p:cNvSpPr/>
          <p:nvPr/>
        </p:nvSpPr>
        <p:spPr>
          <a:xfrm rot="10800000" flipV="1">
            <a:off x="3317875" y="5400675"/>
            <a:ext cx="1350963" cy="258763"/>
          </a:xfrm>
          <a:prstGeom prst="leftUp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13" name="Straight Arrow Connector 12">
            <a:extLst>
              <a:ext uri="{FF2B5EF4-FFF2-40B4-BE49-F238E27FC236}">
                <a16:creationId xmlns:a16="http://schemas.microsoft.com/office/drawing/2014/main" id="{EAD334F2-E08B-45D2-A31B-9B4464422EF9}"/>
              </a:ext>
            </a:extLst>
          </p:cNvPr>
          <p:cNvCxnSpPr/>
          <p:nvPr/>
        </p:nvCxnSpPr>
        <p:spPr>
          <a:xfrm flipH="1">
            <a:off x="3252788" y="2824163"/>
            <a:ext cx="2552700" cy="167005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8DBC32-127C-672C-86B2-20502D154831}"/>
              </a:ext>
            </a:extLst>
          </p:cNvPr>
          <p:cNvSpPr txBox="1"/>
          <p:nvPr/>
        </p:nvSpPr>
        <p:spPr>
          <a:xfrm>
            <a:off x="381000" y="158889"/>
            <a:ext cx="8610600" cy="830997"/>
          </a:xfrm>
          <a:prstGeom prst="rect">
            <a:avLst/>
          </a:prstGeom>
          <a:noFill/>
          <a:ln>
            <a:noFill/>
          </a:ln>
        </p:spPr>
        <p:txBody>
          <a:bodyPr wrap="square">
            <a:spAutoFit/>
          </a:bodyPr>
          <a:lstStyle/>
          <a:p>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ADDING A COMPETITOR:</a:t>
            </a:r>
          </a:p>
          <a:p>
            <a:r>
              <a:rPr lang="en-US" altLang="en-US" sz="2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AFTER THE FIRST GROUP &amp; AFTER THE DRAW</a:t>
            </a:r>
            <a:endParaRPr lang="en-US" sz="2000" dirty="0"/>
          </a:p>
        </p:txBody>
      </p:sp>
      <p:sp>
        <p:nvSpPr>
          <p:cNvPr id="6" name="TextBox 5">
            <a:extLst>
              <a:ext uri="{FF2B5EF4-FFF2-40B4-BE49-F238E27FC236}">
                <a16:creationId xmlns:a16="http://schemas.microsoft.com/office/drawing/2014/main" id="{776B67FC-4A43-988F-AFCF-03ED7F16B637}"/>
              </a:ext>
            </a:extLst>
          </p:cNvPr>
          <p:cNvSpPr txBox="1"/>
          <p:nvPr/>
        </p:nvSpPr>
        <p:spPr>
          <a:xfrm>
            <a:off x="4114800" y="2974489"/>
            <a:ext cx="914400" cy="914400"/>
          </a:xfrm>
          <a:prstGeom prst="rect">
            <a:avLst/>
          </a:prstGeom>
          <a:noFill/>
          <a:ln>
            <a:solidFill>
              <a:schemeClr val="bg2"/>
            </a:solidFill>
          </a:ln>
        </p:spPr>
        <p:txBody>
          <a:bodyPr wrap="square" rtlCol="0" anchor="ctr" anchorCtr="1">
            <a:spAutoFit/>
          </a:bodyPr>
          <a:lstStyle/>
          <a:p>
            <a:endParaRPr lang="en-US" dirty="0"/>
          </a:p>
        </p:txBody>
      </p:sp>
      <p:sp>
        <p:nvSpPr>
          <p:cNvPr id="7" name="TextBox 6">
            <a:extLst>
              <a:ext uri="{FF2B5EF4-FFF2-40B4-BE49-F238E27FC236}">
                <a16:creationId xmlns:a16="http://schemas.microsoft.com/office/drawing/2014/main" id="{F9EE8FFE-CA1D-EF54-2574-3FE66D47E057}"/>
              </a:ext>
            </a:extLst>
          </p:cNvPr>
          <p:cNvSpPr txBox="1"/>
          <p:nvPr/>
        </p:nvSpPr>
        <p:spPr>
          <a:xfrm>
            <a:off x="8458200" y="3247023"/>
            <a:ext cx="184731" cy="369332"/>
          </a:xfrm>
          <a:prstGeom prst="rect">
            <a:avLst/>
          </a:prstGeom>
          <a:noFill/>
          <a:ln>
            <a:solidFill>
              <a:schemeClr val="bg2"/>
            </a:solidFill>
          </a:ln>
        </p:spPr>
        <p:txBody>
          <a:bodyPr wrap="none" rtlCol="0" anchor="ctr" anchorCtr="1">
            <a:spAutoFit/>
          </a:bodyPr>
          <a:lstStyle/>
          <a:p>
            <a:endParaRPr lang="en-US" dirty="0"/>
          </a:p>
        </p:txBody>
      </p:sp>
      <p:sp>
        <p:nvSpPr>
          <p:cNvPr id="8" name="TextBox 7">
            <a:extLst>
              <a:ext uri="{FF2B5EF4-FFF2-40B4-BE49-F238E27FC236}">
                <a16:creationId xmlns:a16="http://schemas.microsoft.com/office/drawing/2014/main" id="{6E5F2139-B146-C9CE-94E9-3F5C1B6CEB59}"/>
              </a:ext>
            </a:extLst>
          </p:cNvPr>
          <p:cNvSpPr txBox="1"/>
          <p:nvPr/>
        </p:nvSpPr>
        <p:spPr>
          <a:xfrm>
            <a:off x="288635" y="1295400"/>
            <a:ext cx="8566730" cy="4893647"/>
          </a:xfrm>
          <a:prstGeom prst="rect">
            <a:avLst/>
          </a:prstGeom>
          <a:noFill/>
          <a:ln>
            <a:noFill/>
          </a:ln>
        </p:spPr>
        <p:txBody>
          <a:bodyPr wrap="square" rtlCol="0" anchor="ctr" anchorCtr="1">
            <a:spAutoFit/>
          </a:bodyPr>
          <a:lstStyle/>
          <a:p>
            <a:r>
              <a:rPr lang="en-US" sz="2400" b="1" dirty="0">
                <a:latin typeface="Arial" panose="020B0604020202020204" pitchFamily="34" charset="0"/>
                <a:cs typeface="Arial" panose="020B0604020202020204" pitchFamily="34" charset="0"/>
              </a:rPr>
              <a:t>SplitSecond breaks a tie in time by defaulting to an athlete’s actual “</a:t>
            </a:r>
            <a:r>
              <a:rPr lang="en-US" sz="2400" b="1" u="sng" dirty="0">
                <a:latin typeface="Arial" panose="020B0604020202020204" pitchFamily="34" charset="0"/>
                <a:cs typeface="Arial" panose="020B0604020202020204" pitchFamily="34" charset="0"/>
              </a:rPr>
              <a:t>start number</a:t>
            </a:r>
            <a:r>
              <a:rPr lang="en-US" sz="2400" b="1" dirty="0">
                <a:latin typeface="Arial" panose="020B0604020202020204" pitchFamily="34" charset="0"/>
                <a:cs typeface="Arial" panose="020B0604020202020204" pitchFamily="34" charset="0"/>
              </a:rPr>
              <a:t>”</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Inserting an athlete after the first group and assigning 15A will affect SplitSecond’s tie breaking capability</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SplitSecond will not accept the start number + an alpha character</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617.3.3 If two or more competitors have the same time or the same number of points, the competitor with the higher </a:t>
            </a:r>
            <a:r>
              <a:rPr lang="en-US" sz="2400" b="1" u="sng" dirty="0">
                <a:latin typeface="Arial" panose="020B0604020202020204" pitchFamily="34" charset="0"/>
                <a:cs typeface="Arial" panose="020B0604020202020204" pitchFamily="34" charset="0"/>
              </a:rPr>
              <a:t>start number</a:t>
            </a:r>
            <a:r>
              <a:rPr lang="en-US" sz="2400" b="1" dirty="0">
                <a:latin typeface="Arial" panose="020B0604020202020204" pitchFamily="34" charset="0"/>
                <a:cs typeface="Arial" panose="020B0604020202020204" pitchFamily="34" charset="0"/>
              </a:rPr>
              <a:t> (later start position) must be listed first on the official list of results.</a:t>
            </a:r>
          </a:p>
        </p:txBody>
      </p:sp>
    </p:spTree>
    <p:extLst>
      <p:ext uri="{BB962C8B-B14F-4D97-AF65-F5344CB8AC3E}">
        <p14:creationId xmlns:p14="http://schemas.microsoft.com/office/powerpoint/2010/main" val="1739574190"/>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E1436031-497E-42CF-AF57-860DE8786454}"/>
              </a:ext>
            </a:extLst>
          </p:cNvPr>
          <p:cNvSpPr>
            <a:spLocks noGrp="1"/>
          </p:cNvSpPr>
          <p:nvPr>
            <p:ph type="title" idx="4294967295"/>
          </p:nvPr>
        </p:nvSpPr>
        <p:spPr>
          <a:xfrm>
            <a:off x="138113" y="80963"/>
            <a:ext cx="8229600" cy="914400"/>
          </a:xfrm>
        </p:spPr>
        <p:txBody>
          <a:bodyPr>
            <a:normAutofit/>
          </a:bodyPr>
          <a:lstStyle/>
          <a:p>
            <a:pPr eaLnBrk="1" fontAlgn="auto" hangingPunct="1">
              <a:spcAft>
                <a:spcPts val="0"/>
              </a:spcAft>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IN &amp; VERIFY OFFICIALS</a:t>
            </a:r>
          </a:p>
        </p:txBody>
      </p:sp>
      <p:sp>
        <p:nvSpPr>
          <p:cNvPr id="74755" name="TextBox 4">
            <a:extLst>
              <a:ext uri="{FF2B5EF4-FFF2-40B4-BE49-F238E27FC236}">
                <a16:creationId xmlns:a16="http://schemas.microsoft.com/office/drawing/2014/main" id="{23083F55-C65E-4CCB-9FCF-5E9D723CE781}"/>
              </a:ext>
            </a:extLst>
          </p:cNvPr>
          <p:cNvSpPr txBox="1">
            <a:spLocks noChangeArrowheads="1"/>
          </p:cNvSpPr>
          <p:nvPr/>
        </p:nvSpPr>
        <p:spPr bwMode="auto">
          <a:xfrm>
            <a:off x="249238" y="5430838"/>
            <a:ext cx="856615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dirty="0">
                <a:latin typeface="Arial" panose="020B0604020202020204" pitchFamily="34" charset="0"/>
                <a:cs typeface="Arial" panose="020B0604020202020204" pitchFamily="34" charset="0"/>
              </a:rPr>
              <a:t>Prior to printing any documents, verify </a:t>
            </a:r>
            <a:r>
              <a:rPr lang="en-US" altLang="en-US" sz="1600" u="sng" dirty="0">
                <a:latin typeface="Arial" panose="020B0604020202020204" pitchFamily="34" charset="0"/>
                <a:cs typeface="Arial" panose="020B0604020202020204" pitchFamily="34" charset="0"/>
              </a:rPr>
              <a:t>names</a:t>
            </a:r>
            <a:r>
              <a:rPr lang="en-US" altLang="en-US" sz="1600" dirty="0">
                <a:latin typeface="Arial" panose="020B0604020202020204" pitchFamily="34" charset="0"/>
                <a:cs typeface="Arial" panose="020B0604020202020204" pitchFamily="34" charset="0"/>
              </a:rPr>
              <a:t>,  </a:t>
            </a:r>
            <a:r>
              <a:rPr lang="en-US" altLang="en-US" sz="1600" u="sng" dirty="0">
                <a:latin typeface="Arial" panose="020B0604020202020204" pitchFamily="34" charset="0"/>
                <a:cs typeface="Arial" panose="020B0604020202020204" pitchFamily="34" charset="0"/>
              </a:rPr>
              <a:t>membership status</a:t>
            </a:r>
            <a:r>
              <a:rPr lang="en-US" altLang="en-US" sz="1600" dirty="0">
                <a:latin typeface="Arial" panose="020B0604020202020204" pitchFamily="34" charset="0"/>
                <a:cs typeface="Arial" panose="020B0604020202020204" pitchFamily="34" charset="0"/>
              </a:rPr>
              <a:t>, and </a:t>
            </a:r>
            <a:r>
              <a:rPr lang="en-US" altLang="en-US" sz="1600" u="sng" dirty="0">
                <a:latin typeface="Arial" panose="020B0604020202020204" pitchFamily="34" charset="0"/>
                <a:cs typeface="Arial" panose="020B0604020202020204" pitchFamily="34" charset="0"/>
              </a:rPr>
              <a:t>certification &amp; update status</a:t>
            </a:r>
            <a:r>
              <a:rPr lang="en-US" altLang="en-US" sz="1600" dirty="0">
                <a:latin typeface="Arial" panose="020B0604020202020204" pitchFamily="34" charset="0"/>
                <a:cs typeface="Arial" panose="020B0604020202020204" pitchFamily="34" charset="0"/>
              </a:rPr>
              <a:t> for all officials.  </a:t>
            </a:r>
          </a:p>
          <a:p>
            <a:pPr eaLnBrk="1" hangingPunct="1">
              <a:spcBef>
                <a:spcPts val="600"/>
              </a:spcBef>
            </a:pPr>
            <a:r>
              <a:rPr lang="en-US" altLang="en-US" sz="1600" b="1" i="1" dirty="0">
                <a:solidFill>
                  <a:srgbClr val="003399"/>
                </a:solidFill>
                <a:latin typeface="Arial" panose="020B0604020202020204" pitchFamily="34" charset="0"/>
                <a:cs typeface="Arial" panose="020B0604020202020204" pitchFamily="34" charset="0"/>
              </a:rPr>
              <a:t>Software (NLO) listing does not verify an officials’ status!  This must be verified on the U.S. Ski &amp; Snowboard website.</a:t>
            </a:r>
            <a:endParaRPr lang="en-US" altLang="en-US" sz="1600" b="1" dirty="0">
              <a:solidFill>
                <a:srgbClr val="003399"/>
              </a:solidFill>
              <a:latin typeface="Arial" panose="020B0604020202020204" pitchFamily="34" charset="0"/>
              <a:cs typeface="Arial" panose="020B0604020202020204" pitchFamily="34" charset="0"/>
            </a:endParaRPr>
          </a:p>
        </p:txBody>
      </p:sp>
      <p:sp>
        <p:nvSpPr>
          <p:cNvPr id="74756" name="TextBox 2">
            <a:extLst>
              <a:ext uri="{FF2B5EF4-FFF2-40B4-BE49-F238E27FC236}">
                <a16:creationId xmlns:a16="http://schemas.microsoft.com/office/drawing/2014/main" id="{77B5F32C-32F7-43CC-8E3A-F5395951D11C}"/>
              </a:ext>
            </a:extLst>
          </p:cNvPr>
          <p:cNvSpPr txBox="1">
            <a:spLocks noChangeArrowheads="1"/>
          </p:cNvSpPr>
          <p:nvPr/>
        </p:nvSpPr>
        <p:spPr bwMode="auto">
          <a:xfrm>
            <a:off x="4860925" y="1103313"/>
            <a:ext cx="411956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 typeface="Arial" panose="020B0604020202020204" pitchFamily="34" charset="0"/>
              <a:buChar char="•"/>
            </a:pPr>
            <a:r>
              <a:rPr lang="en-US" altLang="en-US" dirty="0">
                <a:solidFill>
                  <a:srgbClr val="0000FF"/>
                </a:solidFill>
                <a:latin typeface="Arial" panose="020B0604020202020204" pitchFamily="34" charset="0"/>
                <a:cs typeface="Arial" panose="020B0604020202020204" pitchFamily="34" charset="0"/>
              </a:rPr>
              <a:t>Use same selection process – key in first few letters of last name &amp; select correct official</a:t>
            </a:r>
          </a:p>
          <a:p>
            <a:pPr eaLnBrk="1" hangingPunct="1">
              <a:spcBef>
                <a:spcPts val="1200"/>
              </a:spcBef>
              <a:buFont typeface="Arial" panose="020B0604020202020204" pitchFamily="34" charset="0"/>
              <a:buChar char="•"/>
            </a:pPr>
            <a:r>
              <a:rPr lang="en-US" altLang="en-US" dirty="0">
                <a:solidFill>
                  <a:srgbClr val="0000FF"/>
                </a:solidFill>
                <a:latin typeface="Arial" panose="020B0604020202020204" pitchFamily="34" charset="0"/>
                <a:cs typeface="Arial" panose="020B0604020202020204" pitchFamily="34" charset="0"/>
              </a:rPr>
              <a:t>Edit nation for “X members," if required</a:t>
            </a:r>
          </a:p>
        </p:txBody>
      </p:sp>
      <p:sp>
        <p:nvSpPr>
          <p:cNvPr id="74757" name="TextBox 3">
            <a:extLst>
              <a:ext uri="{FF2B5EF4-FFF2-40B4-BE49-F238E27FC236}">
                <a16:creationId xmlns:a16="http://schemas.microsoft.com/office/drawing/2014/main" id="{2D594EDA-C061-438D-933B-79B8D0174E34}"/>
              </a:ext>
            </a:extLst>
          </p:cNvPr>
          <p:cNvSpPr txBox="1">
            <a:spLocks noChangeArrowheads="1"/>
          </p:cNvSpPr>
          <p:nvPr/>
        </p:nvSpPr>
        <p:spPr bwMode="auto">
          <a:xfrm>
            <a:off x="4805363" y="3962400"/>
            <a:ext cx="41481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Click on these icons to copy officials from the other gender’s file</a:t>
            </a:r>
          </a:p>
        </p:txBody>
      </p:sp>
      <p:cxnSp>
        <p:nvCxnSpPr>
          <p:cNvPr id="6" name="Straight Arrow Connector 5">
            <a:extLst>
              <a:ext uri="{FF2B5EF4-FFF2-40B4-BE49-F238E27FC236}">
                <a16:creationId xmlns:a16="http://schemas.microsoft.com/office/drawing/2014/main" id="{2D6232AC-D5B6-4D7B-A3A2-A661224E8C5B}"/>
              </a:ext>
            </a:extLst>
          </p:cNvPr>
          <p:cNvCxnSpPr>
            <a:cxnSpLocks/>
          </p:cNvCxnSpPr>
          <p:nvPr/>
        </p:nvCxnSpPr>
        <p:spPr>
          <a:xfrm>
            <a:off x="2133600" y="2895600"/>
            <a:ext cx="2640879" cy="130810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AC17F46F-F6AE-4A37-AB73-648E5074668D}"/>
              </a:ext>
            </a:extLst>
          </p:cNvPr>
          <p:cNvPicPr>
            <a:picLocks noChangeAspect="1"/>
          </p:cNvPicPr>
          <p:nvPr/>
        </p:nvPicPr>
        <p:blipFill>
          <a:blip r:embed="rId3"/>
          <a:stretch>
            <a:fillRect/>
          </a:stretch>
        </p:blipFill>
        <p:spPr>
          <a:xfrm>
            <a:off x="194935" y="1006280"/>
            <a:ext cx="4610428" cy="3916364"/>
          </a:xfrm>
          <a:prstGeom prst="rect">
            <a:avLst/>
          </a:prstGeom>
        </p:spPr>
      </p:pic>
    </p:spTree>
  </p:cSld>
  <p:clrMapOvr>
    <a:masterClrMapping/>
  </p:clrMapOvr>
  <p:transition spd="med">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F66F17DA-CDA4-44EE-8FE2-2FAB2C53CF7F}"/>
              </a:ext>
            </a:extLst>
          </p:cNvPr>
          <p:cNvSpPr>
            <a:spLocks noGrp="1"/>
          </p:cNvSpPr>
          <p:nvPr>
            <p:ph type="title" idx="4294967295"/>
          </p:nvPr>
        </p:nvSpPr>
        <p:spPr>
          <a:xfrm>
            <a:off x="439738" y="76200"/>
            <a:ext cx="8229600" cy="1066800"/>
          </a:xfrm>
        </p:spPr>
        <p:txBody>
          <a:bodyPr/>
          <a:lstStyle/>
          <a:p>
            <a:pPr eaLnBrk="1" fontAlgn="auto" hangingPunct="1">
              <a:spcAft>
                <a:spcPts val="0"/>
              </a:spcAft>
              <a:defRPr/>
            </a:pPr>
            <a:r>
              <a:rPr lang="en-US" altLang="en-US" b="1" cap="all"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Enter</a:t>
            </a: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OFFICIALS</a:t>
            </a:r>
          </a:p>
        </p:txBody>
      </p:sp>
      <p:sp>
        <p:nvSpPr>
          <p:cNvPr id="64515" name="TextBox 4">
            <a:extLst>
              <a:ext uri="{FF2B5EF4-FFF2-40B4-BE49-F238E27FC236}">
                <a16:creationId xmlns:a16="http://schemas.microsoft.com/office/drawing/2014/main" id="{60AE9FB3-9FF2-4F42-9314-8DFB6108DD63}"/>
              </a:ext>
            </a:extLst>
          </p:cNvPr>
          <p:cNvSpPr txBox="1">
            <a:spLocks noChangeArrowheads="1"/>
          </p:cNvSpPr>
          <p:nvPr/>
        </p:nvSpPr>
        <p:spPr bwMode="auto">
          <a:xfrm>
            <a:off x="5181600" y="1905000"/>
            <a:ext cx="367188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fontAlgn="auto" hangingPunct="1">
              <a:spcBef>
                <a:spcPct val="0"/>
              </a:spcBef>
              <a:spcAft>
                <a:spcPts val="0"/>
              </a:spcAft>
              <a:buFont typeface="Arial" charset="0"/>
              <a:buNone/>
              <a:defRPr/>
            </a:pPr>
            <a:r>
              <a:rPr lang="en-US" altLang="en-US" sz="1800" dirty="0">
                <a:solidFill>
                  <a:srgbClr val="0000FF"/>
                </a:solidFill>
                <a:latin typeface="Arial" panose="020B0604020202020204" pitchFamily="34" charset="0"/>
                <a:cs typeface="Arial" panose="020B0604020202020204" pitchFamily="34" charset="0"/>
              </a:rPr>
              <a:t>System is the same as for inserting competitors:  </a:t>
            </a:r>
          </a:p>
          <a:p>
            <a:pPr eaLnBrk="1" fontAlgn="auto" hangingPunct="1">
              <a:spcBef>
                <a:spcPct val="0"/>
              </a:spcBef>
              <a:spcAft>
                <a:spcPts val="0"/>
              </a:spcAft>
              <a:buFont typeface="Arial" charset="0"/>
              <a:buNone/>
              <a:defRPr/>
            </a:pPr>
            <a:endParaRPr lang="en-US" altLang="en-US" sz="800" dirty="0">
              <a:solidFill>
                <a:srgbClr val="0000FF"/>
              </a:solidFill>
              <a:latin typeface="Arial" panose="020B0604020202020204" pitchFamily="34" charset="0"/>
              <a:cs typeface="Arial" panose="020B0604020202020204" pitchFamily="34" charset="0"/>
            </a:endParaRPr>
          </a:p>
          <a:p>
            <a:pPr marL="285750" indent="-285750" eaLnBrk="1" fontAlgn="auto" hangingPunct="1">
              <a:spcBef>
                <a:spcPct val="0"/>
              </a:spcBef>
              <a:spcAft>
                <a:spcPts val="0"/>
              </a:spcAft>
              <a:defRPr/>
            </a:pPr>
            <a:r>
              <a:rPr lang="en-US" altLang="en-US" sz="1800" dirty="0">
                <a:solidFill>
                  <a:srgbClr val="0000FF"/>
                </a:solidFill>
                <a:latin typeface="Arial" panose="020B0604020202020204" pitchFamily="34" charset="0"/>
                <a:cs typeface="Arial" panose="020B0604020202020204" pitchFamily="34" charset="0"/>
              </a:rPr>
              <a:t>Key in a few letters of last name </a:t>
            </a:r>
          </a:p>
          <a:p>
            <a:pPr marL="285750" indent="-285750" eaLnBrk="1" fontAlgn="auto" hangingPunct="1">
              <a:spcBef>
                <a:spcPct val="0"/>
              </a:spcBef>
              <a:spcAft>
                <a:spcPts val="0"/>
              </a:spcAft>
              <a:defRPr/>
            </a:pPr>
            <a:r>
              <a:rPr lang="en-US" altLang="en-US" sz="1800" dirty="0">
                <a:solidFill>
                  <a:srgbClr val="0000FF"/>
                </a:solidFill>
                <a:latin typeface="Arial" panose="020B0604020202020204" pitchFamily="34" charset="0"/>
                <a:cs typeface="Arial" panose="020B0604020202020204" pitchFamily="34" charset="0"/>
              </a:rPr>
              <a:t>Make selection from the Dropdown Box. </a:t>
            </a:r>
          </a:p>
          <a:p>
            <a:pPr eaLnBrk="1" fontAlgn="auto" hangingPunct="1">
              <a:spcBef>
                <a:spcPct val="0"/>
              </a:spcBef>
              <a:spcAft>
                <a:spcPts val="0"/>
              </a:spcAft>
              <a:buFontTx/>
              <a:buNone/>
              <a:defRPr/>
            </a:pPr>
            <a:endParaRPr lang="en-US" altLang="en-US" sz="1800" b="1" i="1" dirty="0">
              <a:solidFill>
                <a:srgbClr val="FF0000"/>
              </a:solidFill>
              <a:latin typeface="Arial" panose="020B0604020202020204" pitchFamily="34" charset="0"/>
              <a:cs typeface="Arial" panose="020B0604020202020204" pitchFamily="34" charset="0"/>
            </a:endParaRPr>
          </a:p>
          <a:p>
            <a:pPr eaLnBrk="1" fontAlgn="auto" hangingPunct="1">
              <a:spcBef>
                <a:spcPct val="0"/>
              </a:spcBef>
              <a:spcAft>
                <a:spcPts val="0"/>
              </a:spcAft>
              <a:buFontTx/>
              <a:buNone/>
              <a:defRPr/>
            </a:pPr>
            <a:r>
              <a:rPr lang="en-US" altLang="en-US" sz="1800" b="1" i="1" dirty="0">
                <a:solidFill>
                  <a:srgbClr val="003399"/>
                </a:solidFill>
                <a:latin typeface="Arial" panose="020B0604020202020204" pitchFamily="34" charset="0"/>
                <a:cs typeface="Arial" panose="020B0604020202020204" pitchFamily="34" charset="0"/>
              </a:rPr>
              <a:t>Only current members* are included in this file!</a:t>
            </a:r>
          </a:p>
          <a:p>
            <a:pPr eaLnBrk="1" fontAlgn="auto" hangingPunct="1">
              <a:spcBef>
                <a:spcPct val="0"/>
              </a:spcBef>
              <a:spcAft>
                <a:spcPts val="0"/>
              </a:spcAft>
              <a:buFontTx/>
              <a:buNone/>
              <a:defRPr/>
            </a:pPr>
            <a:endParaRPr lang="en-US" altLang="en-US" sz="1800" b="1" i="1" dirty="0">
              <a:solidFill>
                <a:srgbClr val="003399"/>
              </a:solidFill>
              <a:latin typeface="Arial" panose="020B0604020202020204" pitchFamily="34" charset="0"/>
              <a:cs typeface="Arial" panose="020B0604020202020204" pitchFamily="34" charset="0"/>
            </a:endParaRPr>
          </a:p>
          <a:p>
            <a:pPr eaLnBrk="1" fontAlgn="auto" hangingPunct="1">
              <a:spcBef>
                <a:spcPct val="0"/>
              </a:spcBef>
              <a:spcAft>
                <a:spcPts val="0"/>
              </a:spcAft>
              <a:buFontTx/>
              <a:buNone/>
              <a:defRPr/>
            </a:pPr>
            <a:r>
              <a:rPr lang="en-US" altLang="en-US" sz="1800" b="1" dirty="0">
                <a:solidFill>
                  <a:srgbClr val="003399"/>
                </a:solidFill>
                <a:latin typeface="Arial" panose="020B0604020202020204" pitchFamily="34" charset="0"/>
                <a:cs typeface="Arial" panose="020B0604020202020204" pitchFamily="34" charset="0"/>
              </a:rPr>
              <a:t>* You must verify certification and update status!</a:t>
            </a:r>
          </a:p>
        </p:txBody>
      </p:sp>
      <p:pic>
        <p:nvPicPr>
          <p:cNvPr id="4" name="Picture 3">
            <a:extLst>
              <a:ext uri="{FF2B5EF4-FFF2-40B4-BE49-F238E27FC236}">
                <a16:creationId xmlns:a16="http://schemas.microsoft.com/office/drawing/2014/main" id="{B18ADEA0-AC3B-4E2A-A3E0-BAB62B3A82AB}"/>
              </a:ext>
            </a:extLst>
          </p:cNvPr>
          <p:cNvPicPr>
            <a:picLocks noChangeAspect="1"/>
          </p:cNvPicPr>
          <p:nvPr/>
        </p:nvPicPr>
        <p:blipFill>
          <a:blip r:embed="rId2"/>
          <a:stretch>
            <a:fillRect/>
          </a:stretch>
        </p:blipFill>
        <p:spPr>
          <a:xfrm>
            <a:off x="318007" y="1293112"/>
            <a:ext cx="4687078" cy="4271776"/>
          </a:xfrm>
          <a:prstGeom prst="rect">
            <a:avLst/>
          </a:prstGeom>
        </p:spPr>
      </p:pic>
      <p:pic>
        <p:nvPicPr>
          <p:cNvPr id="5" name="Content Placeholder 10">
            <a:extLst>
              <a:ext uri="{FF2B5EF4-FFF2-40B4-BE49-F238E27FC236}">
                <a16:creationId xmlns:a16="http://schemas.microsoft.com/office/drawing/2014/main" id="{8636B6F4-CC10-49BA-95AC-DE71E7252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FF5025A3-CADE-4AD2-91A0-0CBBB709F02D}"/>
              </a:ext>
            </a:extLst>
          </p:cNvPr>
          <p:cNvSpPr>
            <a:spLocks noGrp="1"/>
          </p:cNvSpPr>
          <p:nvPr>
            <p:ph type="title" idx="4294967295"/>
          </p:nvPr>
        </p:nvSpPr>
        <p:spPr>
          <a:xfrm>
            <a:off x="233363" y="115888"/>
            <a:ext cx="8229600" cy="894346"/>
          </a:xfrm>
        </p:spPr>
        <p:txBody>
          <a:bodyPr>
            <a:normAutofit/>
          </a:bodyPr>
          <a:lstStyle/>
          <a:p>
            <a:pPr eaLnBrk="1" fontAlgn="auto" hangingPunct="1">
              <a:spcAft>
                <a:spcPts val="0"/>
              </a:spcAft>
              <a:defRPr/>
            </a:pPr>
            <a:r>
              <a:rPr lang="en-US" altLang="en-US" sz="28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ALPINE OFFICIALS’  CERTIFICATIONS &amp; UPDATE STATUS  </a:t>
            </a:r>
            <a:r>
              <a:rPr lang="en-US" alt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
        <p:nvSpPr>
          <p:cNvPr id="76804" name="TextBox 10">
            <a:extLst>
              <a:ext uri="{FF2B5EF4-FFF2-40B4-BE49-F238E27FC236}">
                <a16:creationId xmlns:a16="http://schemas.microsoft.com/office/drawing/2014/main" id="{B84B2D2C-FF9F-4F17-A121-B16E9E0A7E5C}"/>
              </a:ext>
            </a:extLst>
          </p:cNvPr>
          <p:cNvSpPr txBox="1">
            <a:spLocks noChangeArrowheads="1"/>
          </p:cNvSpPr>
          <p:nvPr/>
        </p:nvSpPr>
        <p:spPr bwMode="auto">
          <a:xfrm>
            <a:off x="285750" y="1108056"/>
            <a:ext cx="8572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i="1" dirty="0">
                <a:latin typeface="Calibri" panose="020F0502020204030204" pitchFamily="34" charset="0"/>
                <a:cs typeface="Arial" panose="020B0604020202020204" pitchFamily="34" charset="0"/>
              </a:rPr>
              <a:t>Membership data can be accessed through the “Public Tools” option on the U.S. Ski &amp; Snowboard website.  Key first few letters of last name, select correct official, verify certification and continuing education status (“Clinic Season”).</a:t>
            </a:r>
          </a:p>
        </p:txBody>
      </p:sp>
      <p:sp>
        <p:nvSpPr>
          <p:cNvPr id="76805" name="TextBox 14">
            <a:extLst>
              <a:ext uri="{FF2B5EF4-FFF2-40B4-BE49-F238E27FC236}">
                <a16:creationId xmlns:a16="http://schemas.microsoft.com/office/drawing/2014/main" id="{06F3957B-1933-4FED-9D1C-4A5427F28EA7}"/>
              </a:ext>
            </a:extLst>
          </p:cNvPr>
          <p:cNvSpPr txBox="1">
            <a:spLocks noChangeArrowheads="1"/>
          </p:cNvSpPr>
          <p:nvPr/>
        </p:nvSpPr>
        <p:spPr bwMode="auto">
          <a:xfrm>
            <a:off x="233363" y="5802313"/>
            <a:ext cx="2717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Official’s Certifications</a:t>
            </a:r>
          </a:p>
        </p:txBody>
      </p:sp>
      <p:sp>
        <p:nvSpPr>
          <p:cNvPr id="76806" name="TextBox 15">
            <a:extLst>
              <a:ext uri="{FF2B5EF4-FFF2-40B4-BE49-F238E27FC236}">
                <a16:creationId xmlns:a16="http://schemas.microsoft.com/office/drawing/2014/main" id="{F8885990-5F2C-4E0B-83EA-8202F1F48EC2}"/>
              </a:ext>
            </a:extLst>
          </p:cNvPr>
          <p:cNvSpPr txBox="1">
            <a:spLocks noChangeArrowheads="1"/>
          </p:cNvSpPr>
          <p:nvPr/>
        </p:nvSpPr>
        <p:spPr bwMode="auto">
          <a:xfrm>
            <a:off x="3384550" y="5783263"/>
            <a:ext cx="34099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600" b="1" dirty="0">
                <a:solidFill>
                  <a:srgbClr val="0000FF"/>
                </a:solidFill>
                <a:latin typeface="Arial" panose="020B0604020202020204" pitchFamily="34" charset="0"/>
                <a:cs typeface="Arial" panose="020B0604020202020204" pitchFamily="34" charset="0"/>
              </a:rPr>
              <a:t>Clinic </a:t>
            </a:r>
            <a:r>
              <a:rPr lang="en-US" altLang="en-US" sz="1600" b="1" u="sng" dirty="0">
                <a:solidFill>
                  <a:srgbClr val="0000FF"/>
                </a:solidFill>
                <a:latin typeface="Arial" panose="020B0604020202020204" pitchFamily="34" charset="0"/>
                <a:cs typeface="Arial" panose="020B0604020202020204" pitchFamily="34" charset="0"/>
              </a:rPr>
              <a:t>season</a:t>
            </a:r>
            <a:r>
              <a:rPr lang="en-US" altLang="en-US" sz="1600" b="1" dirty="0">
                <a:solidFill>
                  <a:srgbClr val="0000FF"/>
                </a:solidFill>
                <a:latin typeface="Arial" panose="020B0604020202020204" pitchFamily="34" charset="0"/>
                <a:cs typeface="Arial" panose="020B0604020202020204" pitchFamily="34" charset="0"/>
              </a:rPr>
              <a:t>: </a:t>
            </a:r>
            <a:r>
              <a:rPr lang="en-US" altLang="en-US" sz="1600" b="1" u="sng"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2025</a:t>
            </a:r>
            <a:r>
              <a:rPr lang="en-US" altLang="en-US" sz="1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76807" name="TextBox 2">
            <a:extLst>
              <a:ext uri="{FF2B5EF4-FFF2-40B4-BE49-F238E27FC236}">
                <a16:creationId xmlns:a16="http://schemas.microsoft.com/office/drawing/2014/main" id="{939F0832-C533-442D-A4F6-12F92E0278C2}"/>
              </a:ext>
            </a:extLst>
          </p:cNvPr>
          <p:cNvSpPr txBox="1">
            <a:spLocks noChangeArrowheads="1"/>
          </p:cNvSpPr>
          <p:nvPr/>
        </p:nvSpPr>
        <p:spPr bwMode="auto">
          <a:xfrm>
            <a:off x="6549292" y="2783010"/>
            <a:ext cx="2480408"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1500" u="sng" dirty="0">
                <a:solidFill>
                  <a:srgbClr val="003399"/>
                </a:solidFill>
                <a:latin typeface="Arial" panose="020B0604020202020204" pitchFamily="34" charset="0"/>
                <a:cs typeface="Arial" panose="020B0604020202020204" pitchFamily="34" charset="0"/>
              </a:rPr>
              <a:t>Must</a:t>
            </a:r>
            <a:r>
              <a:rPr lang="en-US" altLang="en-US" sz="1500" dirty="0">
                <a:solidFill>
                  <a:srgbClr val="003399"/>
                </a:solidFill>
                <a:latin typeface="Arial" panose="020B0604020202020204" pitchFamily="34" charset="0"/>
                <a:cs typeface="Arial" panose="020B0604020202020204" pitchFamily="34" charset="0"/>
              </a:rPr>
              <a:t> be a current national member, have appropriate certification and have attended the </a:t>
            </a:r>
            <a:r>
              <a:rPr lang="en-US" altLang="en-US" sz="1500" u="sng" dirty="0">
                <a:solidFill>
                  <a:srgbClr val="003399"/>
                </a:solidFill>
                <a:latin typeface="Arial" panose="020B0604020202020204" pitchFamily="34" charset="0"/>
                <a:cs typeface="Arial" panose="020B0604020202020204" pitchFamily="34" charset="0"/>
              </a:rPr>
              <a:t>yearly</a:t>
            </a:r>
            <a:r>
              <a:rPr lang="en-US" altLang="en-US" sz="1500" dirty="0">
                <a:solidFill>
                  <a:srgbClr val="003399"/>
                </a:solidFill>
                <a:latin typeface="Arial" panose="020B0604020202020204" pitchFamily="34" charset="0"/>
                <a:cs typeface="Arial" panose="020B0604020202020204" pitchFamily="34" charset="0"/>
              </a:rPr>
              <a:t> Update for Continuing Education!</a:t>
            </a:r>
          </a:p>
          <a:p>
            <a:pPr eaLnBrk="1" hangingPunct="1"/>
            <a:endParaRPr lang="en-US" altLang="en-US" sz="1500" dirty="0">
              <a:solidFill>
                <a:srgbClr val="003399"/>
              </a:solidFill>
              <a:latin typeface="Arial" panose="020B0604020202020204" pitchFamily="34" charset="0"/>
              <a:cs typeface="Arial" panose="020B0604020202020204" pitchFamily="34" charset="0"/>
            </a:endParaRPr>
          </a:p>
          <a:p>
            <a:pPr eaLnBrk="1" hangingPunct="1"/>
            <a:r>
              <a:rPr lang="en-US" altLang="en-US" sz="1500" dirty="0">
                <a:solidFill>
                  <a:srgbClr val="003399"/>
                </a:solidFill>
                <a:latin typeface="Arial" panose="020B0604020202020204" pitchFamily="34" charset="0"/>
                <a:cs typeface="Arial" panose="020B0604020202020204" pitchFamily="34" charset="0"/>
              </a:rPr>
              <a:t>Officials who are “PENDING” members </a:t>
            </a:r>
            <a:r>
              <a:rPr lang="en-US" altLang="en-US" sz="1500" u="sng" dirty="0">
                <a:solidFill>
                  <a:srgbClr val="003399"/>
                </a:solidFill>
                <a:latin typeface="Arial" panose="020B0604020202020204" pitchFamily="34" charset="0"/>
                <a:cs typeface="Arial" panose="020B0604020202020204" pitchFamily="34" charset="0"/>
              </a:rPr>
              <a:t>must</a:t>
            </a:r>
            <a:r>
              <a:rPr lang="en-US" altLang="en-US" sz="1500" dirty="0">
                <a:solidFill>
                  <a:srgbClr val="003399"/>
                </a:solidFill>
                <a:latin typeface="Arial" panose="020B0604020202020204" pitchFamily="34" charset="0"/>
                <a:cs typeface="Arial" panose="020B0604020202020204" pitchFamily="34" charset="0"/>
              </a:rPr>
              <a:t> not be appointed.</a:t>
            </a:r>
          </a:p>
        </p:txBody>
      </p:sp>
      <p:sp>
        <p:nvSpPr>
          <p:cNvPr id="3" name="TextBox 2">
            <a:extLst>
              <a:ext uri="{FF2B5EF4-FFF2-40B4-BE49-F238E27FC236}">
                <a16:creationId xmlns:a16="http://schemas.microsoft.com/office/drawing/2014/main" id="{2E81C605-2A53-4219-9A21-88341A99B1DD}"/>
              </a:ext>
            </a:extLst>
          </p:cNvPr>
          <p:cNvSpPr txBox="1"/>
          <p:nvPr/>
        </p:nvSpPr>
        <p:spPr>
          <a:xfrm>
            <a:off x="76200" y="6323650"/>
            <a:ext cx="8001000" cy="369332"/>
          </a:xfrm>
          <a:prstGeom prst="rect">
            <a:avLst/>
          </a:prstGeom>
          <a:noFill/>
          <a:ln>
            <a:solidFill>
              <a:schemeClr val="bg2"/>
            </a:solidFill>
          </a:ln>
        </p:spPr>
        <p:txBody>
          <a:bodyPr wrap="square" rtlCol="0" anchor="ctr" anchorCtr="1">
            <a:spAutoFit/>
          </a:bodyPr>
          <a:lstStyle/>
          <a:p>
            <a:pPr marL="285750" indent="-285750">
              <a:buFont typeface="Arial" panose="020B0604020202020204" pitchFamily="34" charset="0"/>
              <a:buChar char="•"/>
            </a:pPr>
            <a:r>
              <a:rPr lang="en-US" b="1" u="sng" dirty="0">
                <a:solidFill>
                  <a:srgbClr val="0000CC"/>
                </a:solidFill>
                <a:latin typeface="Arial" panose="020B0604020202020204" pitchFamily="34" charset="0"/>
                <a:cs typeface="Arial" panose="020B0604020202020204" pitchFamily="34" charset="0"/>
              </a:rPr>
              <a:t>“CLINIC SEASON 2026</a:t>
            </a:r>
            <a:r>
              <a:rPr lang="en-US" b="1" dirty="0">
                <a:solidFill>
                  <a:srgbClr val="0000CC"/>
                </a:solidFill>
                <a:latin typeface="Arial" panose="020B0604020202020204" pitchFamily="34" charset="0"/>
                <a:cs typeface="Arial" panose="020B0604020202020204" pitchFamily="34" charset="0"/>
              </a:rPr>
              <a:t>” IS REQUIRED FOR ALL POSITIONS!</a:t>
            </a:r>
          </a:p>
        </p:txBody>
      </p:sp>
      <p:pic>
        <p:nvPicPr>
          <p:cNvPr id="11" name="Content Placeholder 10">
            <a:extLst>
              <a:ext uri="{FF2B5EF4-FFF2-40B4-BE49-F238E27FC236}">
                <a16:creationId xmlns:a16="http://schemas.microsoft.com/office/drawing/2014/main" id="{3E5C35AB-52C3-41CE-9946-1BFF92C89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BCA157A-0342-BC01-3DD7-A7E4F9853DC0}"/>
              </a:ext>
            </a:extLst>
          </p:cNvPr>
          <p:cNvPicPr>
            <a:picLocks noChangeAspect="1"/>
          </p:cNvPicPr>
          <p:nvPr/>
        </p:nvPicPr>
        <p:blipFill>
          <a:blip r:embed="rId4"/>
          <a:stretch>
            <a:fillRect/>
          </a:stretch>
        </p:blipFill>
        <p:spPr>
          <a:xfrm>
            <a:off x="285750" y="2097437"/>
            <a:ext cx="5639587" cy="2855197"/>
          </a:xfrm>
          <a:prstGeom prst="rect">
            <a:avLst/>
          </a:prstGeom>
        </p:spPr>
      </p:pic>
      <p:sp>
        <p:nvSpPr>
          <p:cNvPr id="7" name="Arrow: Up-Down 6">
            <a:extLst>
              <a:ext uri="{FF2B5EF4-FFF2-40B4-BE49-F238E27FC236}">
                <a16:creationId xmlns:a16="http://schemas.microsoft.com/office/drawing/2014/main" id="{CE6EE46B-17ED-4B9A-A60B-5AB7C62D4310}"/>
              </a:ext>
            </a:extLst>
          </p:cNvPr>
          <p:cNvSpPr/>
          <p:nvPr/>
        </p:nvSpPr>
        <p:spPr>
          <a:xfrm>
            <a:off x="2209800" y="2667000"/>
            <a:ext cx="45719" cy="3170055"/>
          </a:xfrm>
          <a:prstGeom prst="upDown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cxnSp>
        <p:nvCxnSpPr>
          <p:cNvPr id="9" name="Straight Arrow Connector 8">
            <a:extLst>
              <a:ext uri="{FF2B5EF4-FFF2-40B4-BE49-F238E27FC236}">
                <a16:creationId xmlns:a16="http://schemas.microsoft.com/office/drawing/2014/main" id="{22DBA065-0BD3-96AF-37B9-20CABCEFE5E7}"/>
              </a:ext>
            </a:extLst>
          </p:cNvPr>
          <p:cNvCxnSpPr/>
          <p:nvPr/>
        </p:nvCxnSpPr>
        <p:spPr>
          <a:xfrm>
            <a:off x="1752600" y="4952634"/>
            <a:ext cx="2209800" cy="88442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Tree>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BBEDBACD-3D2D-4FAB-BB72-FFA53AA790A1}"/>
              </a:ext>
            </a:extLst>
          </p:cNvPr>
          <p:cNvSpPr>
            <a:spLocks noGrp="1"/>
          </p:cNvSpPr>
          <p:nvPr>
            <p:ph type="title" idx="4294967295"/>
          </p:nvPr>
        </p:nvSpPr>
        <p:spPr>
          <a:xfrm>
            <a:off x="457200" y="-17463"/>
            <a:ext cx="8382000" cy="908051"/>
          </a:xfrm>
        </p:spPr>
        <p:txBody>
          <a:bodyPr/>
          <a:lstStyle/>
          <a:p>
            <a:pPr eaLnBrk="1" fontAlgn="auto" hangingPunct="1">
              <a:spcAft>
                <a:spcPts val="0"/>
              </a:spcAft>
              <a:defRPr/>
            </a:pPr>
            <a:r>
              <a:rPr lang="en-US" altLang="en-US" sz="30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KEY IN / VERIFY KNOWN RUN DATA</a:t>
            </a:r>
          </a:p>
        </p:txBody>
      </p:sp>
      <p:sp>
        <p:nvSpPr>
          <p:cNvPr id="66564" name="TextBox 4">
            <a:extLst>
              <a:ext uri="{FF2B5EF4-FFF2-40B4-BE49-F238E27FC236}">
                <a16:creationId xmlns:a16="http://schemas.microsoft.com/office/drawing/2014/main" id="{A7626A34-A006-467C-95C1-A6200D38A59B}"/>
              </a:ext>
            </a:extLst>
          </p:cNvPr>
          <p:cNvSpPr txBox="1">
            <a:spLocks noChangeArrowheads="1"/>
          </p:cNvSpPr>
          <p:nvPr/>
        </p:nvSpPr>
        <p:spPr bwMode="auto">
          <a:xfrm>
            <a:off x="4800600" y="1277938"/>
            <a:ext cx="389890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cs typeface="Arial" charset="0"/>
              </a:defRPr>
            </a:lvl1pPr>
            <a:lvl2pPr marL="742950" indent="-285750" eaLnBrk="0" hangingPunct="0">
              <a:spcBef>
                <a:spcPct val="20000"/>
              </a:spcBef>
              <a:buFont typeface="Arial" charset="0"/>
              <a:buChar char="–"/>
              <a:defRPr sz="20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sz="2000">
                <a:solidFill>
                  <a:schemeClr val="tx1"/>
                </a:solidFill>
                <a:latin typeface="Arial" charset="0"/>
                <a:cs typeface="Arial" charset="0"/>
              </a:defRPr>
            </a:lvl4pPr>
            <a:lvl5pPr marL="2057400" indent="-228600" eaLnBrk="0" hangingPunct="0">
              <a:spcBef>
                <a:spcPct val="20000"/>
              </a:spcBef>
              <a:buFont typeface="Arial" charset="0"/>
              <a:buChar char="»"/>
              <a:defRPr sz="2000">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Arial" charset="0"/>
                <a:cs typeface="Arial" charset="0"/>
              </a:defRPr>
            </a:lvl9pPr>
          </a:lstStyle>
          <a:p>
            <a:pPr eaLnBrk="1" fontAlgn="auto" hangingPunct="1">
              <a:spcBef>
                <a:spcPct val="0"/>
              </a:spcBef>
              <a:spcAft>
                <a:spcPts val="0"/>
              </a:spcAft>
              <a:buFontTx/>
              <a:buNone/>
              <a:defRPr/>
            </a:pPr>
            <a:r>
              <a:rPr lang="en-US" altLang="en-US" sz="1800" dirty="0">
                <a:solidFill>
                  <a:srgbClr val="0000FF"/>
                </a:solidFill>
                <a:latin typeface="Arial" panose="020B0604020202020204" pitchFamily="34" charset="0"/>
                <a:cs typeface="Arial" panose="020B0604020202020204" pitchFamily="34" charset="0"/>
              </a:rPr>
              <a:t>“</a:t>
            </a:r>
            <a:r>
              <a:rPr lang="en-US" altLang="en-US" sz="1800" u="sng" dirty="0">
                <a:solidFill>
                  <a:srgbClr val="0000FF"/>
                </a:solidFill>
                <a:latin typeface="Arial" panose="020B0604020202020204" pitchFamily="34" charset="0"/>
                <a:cs typeface="Arial" panose="020B0604020202020204" pitchFamily="34" charset="0"/>
              </a:rPr>
              <a:t>RUN DATA</a:t>
            </a:r>
            <a:r>
              <a:rPr lang="en-US" altLang="en-US" sz="1800" dirty="0">
                <a:solidFill>
                  <a:srgbClr val="0000FF"/>
                </a:solidFill>
                <a:latin typeface="Arial" panose="020B0604020202020204" pitchFamily="34" charset="0"/>
                <a:cs typeface="Arial" panose="020B0604020202020204" pitchFamily="34" charset="0"/>
              </a:rPr>
              <a:t>” is where you key in 1</a:t>
            </a:r>
            <a:r>
              <a:rPr lang="en-US" altLang="en-US" sz="1800" baseline="30000" dirty="0">
                <a:solidFill>
                  <a:srgbClr val="0000FF"/>
                </a:solidFill>
                <a:latin typeface="Arial" panose="020B0604020202020204" pitchFamily="34" charset="0"/>
                <a:cs typeface="Arial" panose="020B0604020202020204" pitchFamily="34" charset="0"/>
              </a:rPr>
              <a:t>st</a:t>
            </a:r>
            <a:r>
              <a:rPr lang="en-US" altLang="en-US" sz="1800" dirty="0">
                <a:solidFill>
                  <a:srgbClr val="0000FF"/>
                </a:solidFill>
                <a:latin typeface="Arial" panose="020B0604020202020204" pitchFamily="34" charset="0"/>
                <a:cs typeface="Arial" panose="020B0604020202020204" pitchFamily="34" charset="0"/>
              </a:rPr>
              <a:t> and/or 2</a:t>
            </a:r>
            <a:r>
              <a:rPr lang="en-US" altLang="en-US" sz="1800" baseline="30000" dirty="0">
                <a:solidFill>
                  <a:srgbClr val="0000FF"/>
                </a:solidFill>
                <a:latin typeface="Arial" panose="020B0604020202020204" pitchFamily="34" charset="0"/>
                <a:cs typeface="Arial" panose="020B0604020202020204" pitchFamily="34" charset="0"/>
              </a:rPr>
              <a:t>nd</a:t>
            </a:r>
            <a:r>
              <a:rPr lang="en-US" altLang="en-US" sz="1800" dirty="0">
                <a:solidFill>
                  <a:srgbClr val="0000FF"/>
                </a:solidFill>
                <a:latin typeface="Arial" panose="020B0604020202020204" pitchFamily="34" charset="0"/>
                <a:cs typeface="Arial" panose="020B0604020202020204" pitchFamily="34" charset="0"/>
              </a:rPr>
              <a:t> Run information as well as Forerunners’ names: </a:t>
            </a:r>
          </a:p>
          <a:p>
            <a:pPr marL="285750" indent="-285750" eaLnBrk="1" fontAlgn="auto" hangingPunct="1">
              <a:spcBef>
                <a:spcPct val="0"/>
              </a:spcBef>
              <a:spcAft>
                <a:spcPts val="0"/>
              </a:spcAft>
              <a:defRPr/>
            </a:pPr>
            <a:r>
              <a:rPr lang="en-US" altLang="en-US" sz="1800" dirty="0">
                <a:solidFill>
                  <a:srgbClr val="0000FF"/>
                </a:solidFill>
                <a:latin typeface="Arial" panose="020B0604020202020204" pitchFamily="34" charset="0"/>
                <a:cs typeface="Arial" panose="020B0604020202020204" pitchFamily="34" charset="0"/>
              </a:rPr>
              <a:t>Key in Last Name, First Name (capitalize first letters) &amp; “TAB” (not “ENTER”).  </a:t>
            </a:r>
            <a:r>
              <a:rPr lang="en-US" altLang="en-US" sz="1800" i="1" dirty="0">
                <a:solidFill>
                  <a:srgbClr val="003399"/>
                </a:solidFill>
                <a:latin typeface="Arial" panose="020B0604020202020204" pitchFamily="34" charset="0"/>
                <a:cs typeface="Arial" panose="020B0604020202020204" pitchFamily="34" charset="0"/>
              </a:rPr>
              <a:t>Forerunners’ membership must be verified on website!</a:t>
            </a:r>
          </a:p>
          <a:p>
            <a:pPr eaLnBrk="1" fontAlgn="auto" hangingPunct="1">
              <a:spcBef>
                <a:spcPts val="600"/>
              </a:spcBef>
              <a:spcAft>
                <a:spcPts val="0"/>
              </a:spcAft>
              <a:buFontTx/>
              <a:buNone/>
              <a:defRPr/>
            </a:pPr>
            <a:r>
              <a:rPr lang="en-US" altLang="en-US" sz="1800" i="1" dirty="0">
                <a:latin typeface="Arial" panose="020B0604020202020204" pitchFamily="34" charset="0"/>
                <a:cs typeface="Arial" panose="020B0604020202020204" pitchFamily="34" charset="0"/>
              </a:rPr>
              <a:t>USA is the default Nation.  </a:t>
            </a:r>
          </a:p>
          <a:p>
            <a:pPr eaLnBrk="1" fontAlgn="auto" hangingPunct="1">
              <a:spcBef>
                <a:spcPts val="600"/>
              </a:spcBef>
              <a:spcAft>
                <a:spcPts val="0"/>
              </a:spcAft>
              <a:buFontTx/>
              <a:buNone/>
              <a:defRPr/>
            </a:pPr>
            <a:r>
              <a:rPr lang="en-US" altLang="en-US" sz="1800" i="1" dirty="0">
                <a:latin typeface="Arial" panose="020B0604020202020204" pitchFamily="34" charset="0"/>
                <a:cs typeface="Arial" panose="020B0604020202020204" pitchFamily="34" charset="0"/>
              </a:rPr>
              <a:t>To enter a different nation: </a:t>
            </a:r>
          </a:p>
          <a:p>
            <a:pPr eaLnBrk="1" fontAlgn="auto" hangingPunct="1">
              <a:spcBef>
                <a:spcPct val="0"/>
              </a:spcBef>
              <a:spcAft>
                <a:spcPts val="0"/>
              </a:spcAft>
              <a:buFontTx/>
              <a:buNone/>
              <a:defRPr/>
            </a:pPr>
            <a:r>
              <a:rPr lang="en-US" altLang="en-US" sz="1800" i="1" dirty="0">
                <a:latin typeface="Arial" panose="020B0604020202020204" pitchFamily="34" charset="0"/>
                <a:cs typeface="Arial" panose="020B0604020202020204" pitchFamily="34" charset="0"/>
              </a:rPr>
              <a:t>Key Open parenthesis, nation in all caps, close parenthesis, e.g. (CAN) &amp; TAB.  </a:t>
            </a:r>
            <a:r>
              <a:rPr lang="en-US" altLang="en-US" sz="1800" dirty="0">
                <a:latin typeface="Arial" panose="020B0604020202020204" pitchFamily="34" charset="0"/>
                <a:cs typeface="Arial" panose="020B0604020202020204" pitchFamily="34" charset="0"/>
              </a:rPr>
              <a:t> </a:t>
            </a:r>
          </a:p>
          <a:p>
            <a:pPr eaLnBrk="1" fontAlgn="auto" hangingPunct="1">
              <a:spcBef>
                <a:spcPts val="600"/>
              </a:spcBef>
              <a:spcAft>
                <a:spcPts val="0"/>
              </a:spcAft>
              <a:buFontTx/>
              <a:buNone/>
              <a:defRPr/>
            </a:pPr>
            <a:endParaRPr lang="en-US" altLang="en-US" sz="1800" dirty="0">
              <a:latin typeface="Comic Sans MS" pitchFamily="66" charset="0"/>
            </a:endParaRPr>
          </a:p>
        </p:txBody>
      </p:sp>
      <p:sp>
        <p:nvSpPr>
          <p:cNvPr id="74757" name="TextBox 3">
            <a:extLst>
              <a:ext uri="{FF2B5EF4-FFF2-40B4-BE49-F238E27FC236}">
                <a16:creationId xmlns:a16="http://schemas.microsoft.com/office/drawing/2014/main" id="{75280B0B-CEFC-42B0-A0DA-5146213450F5}"/>
              </a:ext>
            </a:extLst>
          </p:cNvPr>
          <p:cNvSpPr txBox="1">
            <a:spLocks noChangeArrowheads="1"/>
          </p:cNvSpPr>
          <p:nvPr/>
        </p:nvSpPr>
        <p:spPr bwMode="auto">
          <a:xfrm>
            <a:off x="482600" y="5478463"/>
            <a:ext cx="4197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en-US" sz="1600" dirty="0">
                <a:latin typeface="Arial" panose="020B0604020202020204" pitchFamily="34" charset="0"/>
                <a:cs typeface="Arial" panose="020B0604020202020204" pitchFamily="34" charset="0"/>
              </a:rPr>
              <a:t>Refer to Computer Input Information:  </a:t>
            </a:r>
          </a:p>
          <a:p>
            <a:pPr eaLnBrk="1" hangingPunct="1">
              <a:defRPr/>
            </a:pPr>
            <a:r>
              <a:rPr lang="en-US" altLang="en-US" sz="1600" b="1" dirty="0">
                <a:latin typeface="Arial" panose="020B0604020202020204" pitchFamily="34" charset="0"/>
                <a:cs typeface="Arial" panose="020B0604020202020204" pitchFamily="34" charset="0"/>
              </a:rPr>
              <a:t>RA STUDY GUIDE SECTION 1, </a:t>
            </a:r>
            <a:r>
              <a:rPr lang="en-US" altLang="en-US" sz="1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p.26</a:t>
            </a:r>
            <a:endParaRPr lang="en-US" altLang="en-US" sz="1600"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1D0A3AE4-53E0-4DFD-9CC1-1709BBF51043}"/>
              </a:ext>
            </a:extLst>
          </p:cNvPr>
          <p:cNvPicPr>
            <a:picLocks noChangeAspect="1"/>
          </p:cNvPicPr>
          <p:nvPr/>
        </p:nvPicPr>
        <p:blipFill>
          <a:blip r:embed="rId2"/>
          <a:stretch>
            <a:fillRect/>
          </a:stretch>
        </p:blipFill>
        <p:spPr>
          <a:xfrm>
            <a:off x="340871" y="1143000"/>
            <a:ext cx="4197350" cy="3788422"/>
          </a:xfrm>
          <a:prstGeom prst="rect">
            <a:avLst/>
          </a:prstGeom>
        </p:spPr>
      </p:pic>
      <p:pic>
        <p:nvPicPr>
          <p:cNvPr id="6" name="Content Placeholder 10">
            <a:extLst>
              <a:ext uri="{FF2B5EF4-FFF2-40B4-BE49-F238E27FC236}">
                <a16:creationId xmlns:a16="http://schemas.microsoft.com/office/drawing/2014/main" id="{D5D17453-18B6-41E8-86C1-E0624B848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3AC79CC4-E25F-4F65-B3C3-B7879674D76F}"/>
              </a:ext>
            </a:extLst>
          </p:cNvPr>
          <p:cNvSpPr>
            <a:spLocks noGrp="1"/>
          </p:cNvSpPr>
          <p:nvPr>
            <p:ph type="title" idx="4294967295"/>
          </p:nvPr>
        </p:nvSpPr>
        <p:spPr>
          <a:xfrm>
            <a:off x="428625" y="73025"/>
            <a:ext cx="8229600" cy="858838"/>
          </a:xfrm>
        </p:spPr>
        <p:txBody>
          <a:bodyPr/>
          <a:lstStyle/>
          <a:p>
            <a:pPr eaLnBrk="1" hangingPunct="1">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SET INTERMEDIATES &amp; SPEED TRAPS</a:t>
            </a:r>
          </a:p>
        </p:txBody>
      </p:sp>
      <p:sp>
        <p:nvSpPr>
          <p:cNvPr id="78851" name="TextBox 4">
            <a:extLst>
              <a:ext uri="{FF2B5EF4-FFF2-40B4-BE49-F238E27FC236}">
                <a16:creationId xmlns:a16="http://schemas.microsoft.com/office/drawing/2014/main" id="{02084656-165C-4732-9B6D-68C50E485299}"/>
              </a:ext>
            </a:extLst>
          </p:cNvPr>
          <p:cNvSpPr txBox="1">
            <a:spLocks noChangeArrowheads="1"/>
          </p:cNvSpPr>
          <p:nvPr/>
        </p:nvSpPr>
        <p:spPr bwMode="auto">
          <a:xfrm>
            <a:off x="565150" y="5721350"/>
            <a:ext cx="7937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Verify this data with timing personnel.  If they have the actual race file, they may wish to take responsibility for entering this information.</a:t>
            </a:r>
          </a:p>
        </p:txBody>
      </p:sp>
      <p:sp>
        <p:nvSpPr>
          <p:cNvPr id="78852" name="TextBox 9">
            <a:extLst>
              <a:ext uri="{FF2B5EF4-FFF2-40B4-BE49-F238E27FC236}">
                <a16:creationId xmlns:a16="http://schemas.microsoft.com/office/drawing/2014/main" id="{B170AD86-1A4A-45F5-B63F-0820420290CD}"/>
              </a:ext>
            </a:extLst>
          </p:cNvPr>
          <p:cNvSpPr txBox="1">
            <a:spLocks noChangeArrowheads="1"/>
          </p:cNvSpPr>
          <p:nvPr/>
        </p:nvSpPr>
        <p:spPr bwMode="auto">
          <a:xfrm>
            <a:off x="457200" y="3700463"/>
            <a:ext cx="26606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3399"/>
                </a:solidFill>
                <a:latin typeface="Arial" panose="020B0604020202020204" pitchFamily="34" charset="0"/>
                <a:cs typeface="Arial" panose="020B0604020202020204" pitchFamily="34" charset="0"/>
              </a:rPr>
              <a:t>This information is critical for DH TRA, DH, SG, &amp; GS!</a:t>
            </a:r>
          </a:p>
        </p:txBody>
      </p:sp>
      <p:sp>
        <p:nvSpPr>
          <p:cNvPr id="78855" name="TextBox 5">
            <a:extLst>
              <a:ext uri="{FF2B5EF4-FFF2-40B4-BE49-F238E27FC236}">
                <a16:creationId xmlns:a16="http://schemas.microsoft.com/office/drawing/2014/main" id="{D61FD012-6FFA-47C1-977D-B65C771F8EA9}"/>
              </a:ext>
            </a:extLst>
          </p:cNvPr>
          <p:cNvSpPr txBox="1">
            <a:spLocks noChangeArrowheads="1"/>
          </p:cNvSpPr>
          <p:nvPr/>
        </p:nvSpPr>
        <p:spPr bwMode="auto">
          <a:xfrm>
            <a:off x="520700" y="1544638"/>
            <a:ext cx="2432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dirty="0">
                <a:solidFill>
                  <a:srgbClr val="0000FF"/>
                </a:solidFill>
                <a:latin typeface="Arial" panose="020B0604020202020204" pitchFamily="34" charset="0"/>
                <a:cs typeface="Arial" panose="020B0604020202020204" pitchFamily="34" charset="0"/>
              </a:rPr>
              <a:t>Use drop down menu to select number of </a:t>
            </a:r>
            <a:r>
              <a:rPr lang="en-US" altLang="en-US" u="sng" dirty="0">
                <a:solidFill>
                  <a:srgbClr val="0000FF"/>
                </a:solidFill>
                <a:latin typeface="Arial" panose="020B0604020202020204" pitchFamily="34" charset="0"/>
                <a:cs typeface="Arial" panose="020B0604020202020204" pitchFamily="34" charset="0"/>
              </a:rPr>
              <a:t>Intermediates</a:t>
            </a:r>
            <a:r>
              <a:rPr lang="en-US" altLang="en-US" dirty="0">
                <a:solidFill>
                  <a:srgbClr val="0000FF"/>
                </a:solidFill>
                <a:latin typeface="Arial" panose="020B0604020202020204" pitchFamily="34" charset="0"/>
                <a:cs typeface="Arial" panose="020B0604020202020204" pitchFamily="34" charset="0"/>
              </a:rPr>
              <a:t> and </a:t>
            </a:r>
            <a:r>
              <a:rPr lang="en-US" altLang="en-US" u="sng" dirty="0">
                <a:solidFill>
                  <a:srgbClr val="0000FF"/>
                </a:solidFill>
                <a:latin typeface="Arial" panose="020B0604020202020204" pitchFamily="34" charset="0"/>
                <a:cs typeface="Arial" panose="020B0604020202020204" pitchFamily="34" charset="0"/>
              </a:rPr>
              <a:t>Speed Traps</a:t>
            </a:r>
          </a:p>
        </p:txBody>
      </p:sp>
      <p:pic>
        <p:nvPicPr>
          <p:cNvPr id="2" name="Picture 1">
            <a:extLst>
              <a:ext uri="{FF2B5EF4-FFF2-40B4-BE49-F238E27FC236}">
                <a16:creationId xmlns:a16="http://schemas.microsoft.com/office/drawing/2014/main" id="{BAE29CAA-3A0C-481A-9B9E-DF0C14A76135}"/>
              </a:ext>
            </a:extLst>
          </p:cNvPr>
          <p:cNvPicPr>
            <a:picLocks noChangeAspect="1"/>
          </p:cNvPicPr>
          <p:nvPr/>
        </p:nvPicPr>
        <p:blipFill>
          <a:blip r:embed="rId2"/>
          <a:stretch>
            <a:fillRect/>
          </a:stretch>
        </p:blipFill>
        <p:spPr>
          <a:xfrm>
            <a:off x="3330537" y="1051572"/>
            <a:ext cx="5245461" cy="4109767"/>
          </a:xfrm>
          <a:prstGeom prst="rect">
            <a:avLst/>
          </a:prstGeom>
        </p:spPr>
      </p:pic>
      <p:cxnSp>
        <p:nvCxnSpPr>
          <p:cNvPr id="9" name="Straight Arrow Connector 8">
            <a:extLst>
              <a:ext uri="{FF2B5EF4-FFF2-40B4-BE49-F238E27FC236}">
                <a16:creationId xmlns:a16="http://schemas.microsoft.com/office/drawing/2014/main" id="{26C0964E-C3E9-4A1A-981A-B6F265F93C7D}"/>
              </a:ext>
            </a:extLst>
          </p:cNvPr>
          <p:cNvCxnSpPr/>
          <p:nvPr/>
        </p:nvCxnSpPr>
        <p:spPr>
          <a:xfrm flipV="1">
            <a:off x="2632075" y="1660525"/>
            <a:ext cx="2473325" cy="647700"/>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371AFB5-5193-44D1-A36D-5C426BD5C959}"/>
              </a:ext>
            </a:extLst>
          </p:cNvPr>
          <p:cNvCxnSpPr/>
          <p:nvPr/>
        </p:nvCxnSpPr>
        <p:spPr>
          <a:xfrm>
            <a:off x="2209800" y="2600325"/>
            <a:ext cx="2819400" cy="231775"/>
          </a:xfrm>
          <a:prstGeom prst="straightConnector1">
            <a:avLst/>
          </a:prstGeom>
          <a:ln w="28575">
            <a:headEnd type="arrow"/>
            <a:tailEnd type="arrow"/>
          </a:ln>
        </p:spPr>
        <p:style>
          <a:lnRef idx="2">
            <a:schemeClr val="accent1"/>
          </a:lnRef>
          <a:fillRef idx="0">
            <a:schemeClr val="accent1"/>
          </a:fillRef>
          <a:effectRef idx="1">
            <a:schemeClr val="accent1"/>
          </a:effectRef>
          <a:fontRef idx="minor">
            <a:schemeClr val="tx1"/>
          </a:fontRef>
        </p:style>
      </p:cxnSp>
      <p:pic>
        <p:nvPicPr>
          <p:cNvPr id="10" name="Content Placeholder 10">
            <a:extLst>
              <a:ext uri="{FF2B5EF4-FFF2-40B4-BE49-F238E27FC236}">
                <a16:creationId xmlns:a16="http://schemas.microsoft.com/office/drawing/2014/main" id="{ABFE1820-54A2-418B-8737-53725D46C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6EE22EAF-D616-41F9-BC17-435065ACC569}"/>
              </a:ext>
            </a:extLst>
          </p:cNvPr>
          <p:cNvSpPr>
            <a:spLocks noGrp="1"/>
          </p:cNvSpPr>
          <p:nvPr>
            <p:ph type="title" idx="4294967295"/>
          </p:nvPr>
        </p:nvSpPr>
        <p:spPr>
          <a:xfrm>
            <a:off x="304800" y="76200"/>
            <a:ext cx="8534400" cy="609600"/>
          </a:xfrm>
        </p:spPr>
        <p:txBody>
          <a:bodyPr/>
          <a:lstStyle/>
          <a:p>
            <a:pPr eaLnBrk="1" hangingPunct="1">
              <a:defRPr/>
            </a:pPr>
            <a:r>
              <a:rPr lang="en-US" altLang="en-US" sz="24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VERIFY DATA &amp; REGISTER RACE WITH U.S. LIVE-TIMING</a:t>
            </a:r>
          </a:p>
        </p:txBody>
      </p:sp>
      <p:sp>
        <p:nvSpPr>
          <p:cNvPr id="79875" name="TextBox 4">
            <a:extLst>
              <a:ext uri="{FF2B5EF4-FFF2-40B4-BE49-F238E27FC236}">
                <a16:creationId xmlns:a16="http://schemas.microsoft.com/office/drawing/2014/main" id="{C0E438AB-ECED-43D2-BCF8-42CB84FC999F}"/>
              </a:ext>
            </a:extLst>
          </p:cNvPr>
          <p:cNvSpPr txBox="1">
            <a:spLocks noChangeArrowheads="1"/>
          </p:cNvSpPr>
          <p:nvPr/>
        </p:nvSpPr>
        <p:spPr bwMode="auto">
          <a:xfrm>
            <a:off x="457200" y="5620999"/>
            <a:ext cx="85344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u="sng" dirty="0">
                <a:latin typeface="Arial" panose="020B0604020202020204" pitchFamily="34" charset="0"/>
                <a:cs typeface="Arial" panose="020B0604020202020204" pitchFamily="34" charset="0"/>
              </a:rPr>
              <a:t>Great tool</a:t>
            </a:r>
            <a:r>
              <a:rPr lang="en-US" altLang="en-US" b="1"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If timing building does not have internet access, the RA can upload times at the end of each run.  Event/area logos can either be selected from available list or uploaded for your selection.</a:t>
            </a:r>
          </a:p>
        </p:txBody>
      </p:sp>
      <p:sp>
        <p:nvSpPr>
          <p:cNvPr id="2" name="TextBox 1">
            <a:extLst>
              <a:ext uri="{FF2B5EF4-FFF2-40B4-BE49-F238E27FC236}">
                <a16:creationId xmlns:a16="http://schemas.microsoft.com/office/drawing/2014/main" id="{F165B560-6CF7-4047-B5FC-7A4CDA579A63}"/>
              </a:ext>
            </a:extLst>
          </p:cNvPr>
          <p:cNvSpPr txBox="1"/>
          <p:nvPr/>
        </p:nvSpPr>
        <p:spPr>
          <a:xfrm>
            <a:off x="3505200" y="723682"/>
            <a:ext cx="4495800" cy="646331"/>
          </a:xfrm>
          <a:prstGeom prst="rect">
            <a:avLst/>
          </a:prstGeom>
          <a:noFill/>
          <a:ln>
            <a:solidFill>
              <a:schemeClr val="bg2"/>
            </a:solidFill>
          </a:ln>
        </p:spPr>
        <p:txBody>
          <a:bodyPr wrap="square" rtlCol="0" anchor="ctr" anchorCtr="1">
            <a:spAutoFit/>
          </a:bodyPr>
          <a:lstStyle/>
          <a:p>
            <a:r>
              <a:rPr lang="en-US" b="1" dirty="0">
                <a:latin typeface="Arial" panose="020B0604020202020204" pitchFamily="34" charset="0"/>
                <a:cs typeface="Arial" panose="020B0604020202020204" pitchFamily="34" charset="0"/>
              </a:rPr>
              <a:t>Go to these sites to verify accuracy of  uploaded data/reports</a:t>
            </a:r>
          </a:p>
        </p:txBody>
      </p:sp>
      <p:sp>
        <p:nvSpPr>
          <p:cNvPr id="5" name="TextBox 4">
            <a:extLst>
              <a:ext uri="{FF2B5EF4-FFF2-40B4-BE49-F238E27FC236}">
                <a16:creationId xmlns:a16="http://schemas.microsoft.com/office/drawing/2014/main" id="{B24C6037-5501-4B42-84A5-7FA479A1B3D6}"/>
              </a:ext>
            </a:extLst>
          </p:cNvPr>
          <p:cNvSpPr txBox="1"/>
          <p:nvPr/>
        </p:nvSpPr>
        <p:spPr>
          <a:xfrm>
            <a:off x="7094537" y="1645613"/>
            <a:ext cx="1676400" cy="1754326"/>
          </a:xfrm>
          <a:prstGeom prst="rect">
            <a:avLst/>
          </a:prstGeom>
          <a:noFill/>
          <a:ln>
            <a:solidFill>
              <a:schemeClr val="bg2"/>
            </a:solidFill>
          </a:ln>
        </p:spPr>
        <p:txBody>
          <a:bodyPr wrap="square" rtlCol="0" anchor="ctr" anchorCtr="1">
            <a:spAutoFit/>
          </a:bodyPr>
          <a:lstStyle/>
          <a:p>
            <a:r>
              <a:rPr lang="en-US" dirty="0">
                <a:latin typeface="Arial" panose="020B0604020202020204" pitchFamily="34" charset="0"/>
                <a:cs typeface="Arial" panose="020B0604020202020204" pitchFamily="34" charset="0"/>
              </a:rPr>
              <a:t>Follow directions to load event &amp; resort logos already posted</a:t>
            </a:r>
          </a:p>
        </p:txBody>
      </p:sp>
      <p:sp>
        <p:nvSpPr>
          <p:cNvPr id="16" name="TextBox 15">
            <a:extLst>
              <a:ext uri="{FF2B5EF4-FFF2-40B4-BE49-F238E27FC236}">
                <a16:creationId xmlns:a16="http://schemas.microsoft.com/office/drawing/2014/main" id="{108283B2-66DC-491A-B336-D335896681C9}"/>
              </a:ext>
            </a:extLst>
          </p:cNvPr>
          <p:cNvSpPr txBox="1"/>
          <p:nvPr/>
        </p:nvSpPr>
        <p:spPr>
          <a:xfrm>
            <a:off x="7162800" y="3675539"/>
            <a:ext cx="1897063" cy="1200329"/>
          </a:xfrm>
          <a:prstGeom prst="rect">
            <a:avLst/>
          </a:prstGeom>
          <a:noFill/>
          <a:ln>
            <a:solidFill>
              <a:schemeClr val="bg2"/>
            </a:solidFill>
          </a:ln>
        </p:spPr>
        <p:txBody>
          <a:bodyPr wrap="square" rtlCol="0" anchor="ctr" anchorCtr="1">
            <a:spAutoFit/>
          </a:bodyPr>
          <a:lstStyle/>
          <a:p>
            <a:r>
              <a:rPr lang="en-US" dirty="0">
                <a:latin typeface="Arial" panose="020B0604020202020204" pitchFamily="34" charset="0"/>
                <a:cs typeface="Arial" panose="020B0604020202020204" pitchFamily="34" charset="0"/>
              </a:rPr>
              <a:t>Follow directions t0 load event &amp; resort logos not already posted</a:t>
            </a:r>
          </a:p>
        </p:txBody>
      </p:sp>
      <p:pic>
        <p:nvPicPr>
          <p:cNvPr id="3" name="Picture 2">
            <a:extLst>
              <a:ext uri="{FF2B5EF4-FFF2-40B4-BE49-F238E27FC236}">
                <a16:creationId xmlns:a16="http://schemas.microsoft.com/office/drawing/2014/main" id="{0BC67CCD-A255-4B22-8E25-B75BFF9ABC8A}"/>
              </a:ext>
            </a:extLst>
          </p:cNvPr>
          <p:cNvPicPr>
            <a:picLocks noChangeAspect="1"/>
          </p:cNvPicPr>
          <p:nvPr/>
        </p:nvPicPr>
        <p:blipFill>
          <a:blip r:embed="rId2"/>
          <a:stretch>
            <a:fillRect/>
          </a:stretch>
        </p:blipFill>
        <p:spPr>
          <a:xfrm>
            <a:off x="1229247" y="1370013"/>
            <a:ext cx="5222615" cy="4140510"/>
          </a:xfrm>
          <a:prstGeom prst="rect">
            <a:avLst/>
          </a:prstGeom>
        </p:spPr>
      </p:pic>
      <p:cxnSp>
        <p:nvCxnSpPr>
          <p:cNvPr id="10" name="Straight Arrow Connector 9">
            <a:extLst>
              <a:ext uri="{FF2B5EF4-FFF2-40B4-BE49-F238E27FC236}">
                <a16:creationId xmlns:a16="http://schemas.microsoft.com/office/drawing/2014/main" id="{9E787400-D780-4086-BA2D-474763C77841}"/>
              </a:ext>
            </a:extLst>
          </p:cNvPr>
          <p:cNvCxnSpPr>
            <a:cxnSpLocks/>
          </p:cNvCxnSpPr>
          <p:nvPr/>
        </p:nvCxnSpPr>
        <p:spPr>
          <a:xfrm flipH="1">
            <a:off x="5927103" y="3200400"/>
            <a:ext cx="1371600"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88C4BF30-3E58-47C8-949C-36362895613C}"/>
              </a:ext>
            </a:extLst>
          </p:cNvPr>
          <p:cNvCxnSpPr>
            <a:cxnSpLocks/>
          </p:cNvCxnSpPr>
          <p:nvPr/>
        </p:nvCxnSpPr>
        <p:spPr>
          <a:xfrm flipH="1" flipV="1">
            <a:off x="5105400" y="3510415"/>
            <a:ext cx="2057400" cy="9091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 name="Right Brace 3">
            <a:extLst>
              <a:ext uri="{FF2B5EF4-FFF2-40B4-BE49-F238E27FC236}">
                <a16:creationId xmlns:a16="http://schemas.microsoft.com/office/drawing/2014/main" id="{55CA4752-C700-4021-BDBE-C05F681D9754}"/>
              </a:ext>
            </a:extLst>
          </p:cNvPr>
          <p:cNvSpPr/>
          <p:nvPr/>
        </p:nvSpPr>
        <p:spPr>
          <a:xfrm rot="16200000">
            <a:off x="4583038" y="1158551"/>
            <a:ext cx="282724" cy="533400"/>
          </a:xfrm>
          <a:prstGeom prst="rightBrace">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2000" b="1" dirty="0">
              <a:latin typeface="Arial" panose="020B0604020202020204" pitchFamily="34" charset="0"/>
              <a:cs typeface="Arial" panose="020B0604020202020204" pitchFamily="34" charset="0"/>
            </a:endParaRPr>
          </a:p>
        </p:txBody>
      </p:sp>
      <p:pic>
        <p:nvPicPr>
          <p:cNvPr id="11" name="Content Placeholder 10">
            <a:extLst>
              <a:ext uri="{FF2B5EF4-FFF2-40B4-BE49-F238E27FC236}">
                <a16:creationId xmlns:a16="http://schemas.microsoft.com/office/drawing/2014/main" id="{0776E7C8-C13E-49F4-81E4-EF8B484C7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F72F-8FD9-478A-870F-BAF2150FD25D}"/>
              </a:ext>
            </a:extLst>
          </p:cNvPr>
          <p:cNvSpPr>
            <a:spLocks noGrp="1"/>
          </p:cNvSpPr>
          <p:nvPr>
            <p:ph type="title" idx="4294967295"/>
          </p:nvPr>
        </p:nvSpPr>
        <p:spPr>
          <a:xfrm>
            <a:off x="457200" y="25400"/>
            <a:ext cx="8229600" cy="866775"/>
          </a:xfrm>
        </p:spPr>
        <p:txBody>
          <a:bodyPr/>
          <a:lstStyle/>
          <a:p>
            <a:pPr eaLnBrk="1" fontAlgn="auto" hangingPunct="1">
              <a:spcAft>
                <a:spcPts val="0"/>
              </a:spcAft>
              <a:defRPr/>
            </a:pPr>
            <a:r>
              <a:rPr 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SOFTWARE</a:t>
            </a:r>
            <a:r>
              <a:rPr 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INSTALLATION</a:t>
            </a:r>
          </a:p>
        </p:txBody>
      </p:sp>
      <p:sp>
        <p:nvSpPr>
          <p:cNvPr id="3" name="TextBox 7">
            <a:extLst>
              <a:ext uri="{FF2B5EF4-FFF2-40B4-BE49-F238E27FC236}">
                <a16:creationId xmlns:a16="http://schemas.microsoft.com/office/drawing/2014/main" id="{DB00CA38-2EBB-4DF8-9851-6B97F2A42023}"/>
              </a:ext>
            </a:extLst>
          </p:cNvPr>
          <p:cNvSpPr txBox="1">
            <a:spLocks noChangeArrowheads="1"/>
          </p:cNvSpPr>
          <p:nvPr/>
        </p:nvSpPr>
        <p:spPr bwMode="auto">
          <a:xfrm>
            <a:off x="219075" y="6019800"/>
            <a:ext cx="81565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rgbClr val="17375E"/>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rgbClr val="17375E"/>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000">
                <a:solidFill>
                  <a:srgbClr val="17375E"/>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a:solidFill>
                  <a:srgbClr val="17375E"/>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3200" b="1" dirty="0">
                <a:solidFill>
                  <a:srgbClr val="0070C0"/>
                </a:solidFill>
              </a:rPr>
              <a:t>Select “</a:t>
            </a:r>
            <a:r>
              <a:rPr lang="en-US" altLang="en-US" sz="3200" b="1" dirty="0">
                <a:solidFill>
                  <a:srgbClr val="0070C0"/>
                </a:solidFill>
                <a:effectLst>
                  <a:outerShdw blurRad="38100" dist="38100" dir="2700000" algn="tl">
                    <a:srgbClr val="000000">
                      <a:alpha val="43137"/>
                    </a:srgbClr>
                  </a:outerShdw>
                </a:effectLst>
              </a:rPr>
              <a:t>Next</a:t>
            </a:r>
            <a:r>
              <a:rPr lang="en-US" altLang="en-US" sz="3200" b="1" dirty="0">
                <a:solidFill>
                  <a:srgbClr val="0070C0"/>
                </a:solidFill>
              </a:rPr>
              <a:t>” &amp; Begin Installation</a:t>
            </a:r>
          </a:p>
        </p:txBody>
      </p:sp>
      <p:pic>
        <p:nvPicPr>
          <p:cNvPr id="6" name="Content Placeholder 10">
            <a:extLst>
              <a:ext uri="{FF2B5EF4-FFF2-40B4-BE49-F238E27FC236}">
                <a16:creationId xmlns:a16="http://schemas.microsoft.com/office/drawing/2014/main" id="{8E700C0C-8205-4C0E-BD4F-809CB4DB0F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5F2D3E7-9C78-6A1B-D43B-0352A9FF9FD2}"/>
              </a:ext>
            </a:extLst>
          </p:cNvPr>
          <p:cNvPicPr>
            <a:picLocks noChangeAspect="1"/>
          </p:cNvPicPr>
          <p:nvPr/>
        </p:nvPicPr>
        <p:blipFill>
          <a:blip r:embed="rId3"/>
          <a:stretch>
            <a:fillRect/>
          </a:stretch>
        </p:blipFill>
        <p:spPr>
          <a:xfrm>
            <a:off x="685798" y="1069209"/>
            <a:ext cx="7392041" cy="4188591"/>
          </a:xfrm>
          <a:prstGeom prst="rect">
            <a:avLst/>
          </a:prstGeom>
        </p:spPr>
      </p:pic>
      <p:sp>
        <p:nvSpPr>
          <p:cNvPr id="8" name="Arrow: Left-Right 7">
            <a:extLst>
              <a:ext uri="{FF2B5EF4-FFF2-40B4-BE49-F238E27FC236}">
                <a16:creationId xmlns:a16="http://schemas.microsoft.com/office/drawing/2014/main" id="{A1E67E6A-2F85-48A2-894F-C00FDD1DD57D}"/>
              </a:ext>
            </a:extLst>
          </p:cNvPr>
          <p:cNvSpPr/>
          <p:nvPr/>
        </p:nvSpPr>
        <p:spPr>
          <a:xfrm rot="5400000">
            <a:off x="3983357" y="5373555"/>
            <a:ext cx="796925" cy="242888"/>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Tree>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7D9AF6C6-9A75-4F98-B047-53F3F5847760}"/>
              </a:ext>
            </a:extLst>
          </p:cNvPr>
          <p:cNvSpPr>
            <a:spLocks noGrp="1"/>
          </p:cNvSpPr>
          <p:nvPr>
            <p:ph type="title" idx="4294967295"/>
          </p:nvPr>
        </p:nvSpPr>
        <p:spPr>
          <a:xfrm>
            <a:off x="363538" y="117475"/>
            <a:ext cx="7924800" cy="812800"/>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POST, PRINT OR SAVE A REPORT</a:t>
            </a:r>
          </a:p>
        </p:txBody>
      </p:sp>
      <p:sp>
        <p:nvSpPr>
          <p:cNvPr id="80899" name="TextBox 4">
            <a:extLst>
              <a:ext uri="{FF2B5EF4-FFF2-40B4-BE49-F238E27FC236}">
                <a16:creationId xmlns:a16="http://schemas.microsoft.com/office/drawing/2014/main" id="{201186A1-EE74-40C3-94D8-C57B6C07AEB9}"/>
              </a:ext>
            </a:extLst>
          </p:cNvPr>
          <p:cNvSpPr txBox="1">
            <a:spLocks noChangeArrowheads="1"/>
          </p:cNvSpPr>
          <p:nvPr/>
        </p:nvSpPr>
        <p:spPr bwMode="auto">
          <a:xfrm>
            <a:off x="533400" y="6092825"/>
            <a:ext cx="6354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sz="2400" b="1" dirty="0">
                <a:solidFill>
                  <a:srgbClr val="0000FF"/>
                </a:solidFill>
                <a:latin typeface="Arial" panose="020B0604020202020204" pitchFamily="34" charset="0"/>
                <a:cs typeface="Arial" panose="020B0604020202020204" pitchFamily="34" charset="0"/>
              </a:rPr>
              <a:t>Option to print with graphics selected  </a:t>
            </a:r>
          </a:p>
        </p:txBody>
      </p:sp>
      <p:sp>
        <p:nvSpPr>
          <p:cNvPr id="80900" name="TextBox 6">
            <a:extLst>
              <a:ext uri="{FF2B5EF4-FFF2-40B4-BE49-F238E27FC236}">
                <a16:creationId xmlns:a16="http://schemas.microsoft.com/office/drawing/2014/main" id="{D0B4491D-2F4C-4FF7-BC24-F6C83332F376}"/>
              </a:ext>
            </a:extLst>
          </p:cNvPr>
          <p:cNvSpPr txBox="1">
            <a:spLocks noChangeArrowheads="1"/>
          </p:cNvSpPr>
          <p:nvPr/>
        </p:nvSpPr>
        <p:spPr bwMode="auto">
          <a:xfrm>
            <a:off x="6132513" y="1098550"/>
            <a:ext cx="2876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Tx/>
              <a:buAutoNum type="arabicParenR"/>
            </a:pPr>
            <a:r>
              <a:rPr lang="en-US" altLang="en-US" sz="1600" b="1" dirty="0">
                <a:solidFill>
                  <a:srgbClr val="0000FF"/>
                </a:solidFill>
                <a:latin typeface="Arial" panose="020B0604020202020204" pitchFamily="34" charset="0"/>
                <a:cs typeface="Arial" panose="020B0604020202020204" pitchFamily="34" charset="0"/>
              </a:rPr>
              <a:t>Select “REPORT”</a:t>
            </a:r>
          </a:p>
          <a:p>
            <a:pPr eaLnBrk="1" hangingPunct="1">
              <a:buFontTx/>
              <a:buAutoNum type="arabicParenR"/>
            </a:pPr>
            <a:r>
              <a:rPr lang="en-US" altLang="en-US" sz="1600" b="1" dirty="0">
                <a:solidFill>
                  <a:srgbClr val="0000FF"/>
                </a:solidFill>
                <a:latin typeface="Arial" panose="020B0604020202020204" pitchFamily="34" charset="0"/>
                <a:cs typeface="Arial" panose="020B0604020202020204" pitchFamily="34" charset="0"/>
              </a:rPr>
              <a:t>Select type of Report</a:t>
            </a:r>
          </a:p>
        </p:txBody>
      </p:sp>
      <p:sp>
        <p:nvSpPr>
          <p:cNvPr id="8" name="Arrow: Up-Down 7">
            <a:extLst>
              <a:ext uri="{FF2B5EF4-FFF2-40B4-BE49-F238E27FC236}">
                <a16:creationId xmlns:a16="http://schemas.microsoft.com/office/drawing/2014/main" id="{1B1253FE-73E8-469E-916E-F630514E8189}"/>
              </a:ext>
            </a:extLst>
          </p:cNvPr>
          <p:cNvSpPr/>
          <p:nvPr/>
        </p:nvSpPr>
        <p:spPr>
          <a:xfrm>
            <a:off x="7315200" y="1671638"/>
            <a:ext cx="122238" cy="401637"/>
          </a:xfrm>
          <a:prstGeom prst="up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80908" name="Picture 8" descr="Screen Clipping">
            <a:extLst>
              <a:ext uri="{FF2B5EF4-FFF2-40B4-BE49-F238E27FC236}">
                <a16:creationId xmlns:a16="http://schemas.microsoft.com/office/drawing/2014/main" id="{2CC26999-3871-4CBF-9A26-819C49947D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4558" y="2073275"/>
            <a:ext cx="1782762"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2" name="TextBox 20">
            <a:extLst>
              <a:ext uri="{FF2B5EF4-FFF2-40B4-BE49-F238E27FC236}">
                <a16:creationId xmlns:a16="http://schemas.microsoft.com/office/drawing/2014/main" id="{D7036DBA-8858-48C9-88CB-0A8C49CB7831}"/>
              </a:ext>
            </a:extLst>
          </p:cNvPr>
          <p:cNvSpPr txBox="1">
            <a:spLocks noChangeArrowheads="1"/>
          </p:cNvSpPr>
          <p:nvPr/>
        </p:nvSpPr>
        <p:spPr bwMode="auto">
          <a:xfrm>
            <a:off x="5146675" y="5318125"/>
            <a:ext cx="3827463" cy="6477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Report will automatically upload to live-timing</a:t>
            </a:r>
          </a:p>
        </p:txBody>
      </p:sp>
      <p:pic>
        <p:nvPicPr>
          <p:cNvPr id="3" name="Picture 2">
            <a:extLst>
              <a:ext uri="{FF2B5EF4-FFF2-40B4-BE49-F238E27FC236}">
                <a16:creationId xmlns:a16="http://schemas.microsoft.com/office/drawing/2014/main" id="{7208811B-77C0-41CA-BC45-A0388627A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9" y="854991"/>
            <a:ext cx="5464175" cy="4410075"/>
          </a:xfrm>
          <a:prstGeom prst="rect">
            <a:avLst/>
          </a:prstGeom>
        </p:spPr>
      </p:pic>
      <p:sp>
        <p:nvSpPr>
          <p:cNvPr id="7" name="Arrow: Left-Right 6">
            <a:extLst>
              <a:ext uri="{FF2B5EF4-FFF2-40B4-BE49-F238E27FC236}">
                <a16:creationId xmlns:a16="http://schemas.microsoft.com/office/drawing/2014/main" id="{788E746A-2BA7-4BC2-8545-19A9F05E21FE}"/>
              </a:ext>
            </a:extLst>
          </p:cNvPr>
          <p:cNvSpPr/>
          <p:nvPr/>
        </p:nvSpPr>
        <p:spPr>
          <a:xfrm>
            <a:off x="3900488" y="1311275"/>
            <a:ext cx="2246312" cy="111125"/>
          </a:xfrm>
          <a:prstGeom prst="lef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pic>
        <p:nvPicPr>
          <p:cNvPr id="5" name="Picture 4">
            <a:extLst>
              <a:ext uri="{FF2B5EF4-FFF2-40B4-BE49-F238E27FC236}">
                <a16:creationId xmlns:a16="http://schemas.microsoft.com/office/drawing/2014/main" id="{50711909-2095-47A8-95BF-F890D6AE68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48" y="2717129"/>
            <a:ext cx="4302125" cy="2898775"/>
          </a:xfrm>
          <a:prstGeom prst="rect">
            <a:avLst/>
          </a:prstGeom>
        </p:spPr>
      </p:pic>
      <p:pic>
        <p:nvPicPr>
          <p:cNvPr id="9" name="Picture 8">
            <a:extLst>
              <a:ext uri="{FF2B5EF4-FFF2-40B4-BE49-F238E27FC236}">
                <a16:creationId xmlns:a16="http://schemas.microsoft.com/office/drawing/2014/main" id="{B628EB71-030F-40C6-9087-56EB0EA0D7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0903" y="2501900"/>
            <a:ext cx="4962874" cy="1680200"/>
          </a:xfrm>
          <a:prstGeom prst="rect">
            <a:avLst/>
          </a:prstGeom>
        </p:spPr>
      </p:pic>
      <p:sp>
        <p:nvSpPr>
          <p:cNvPr id="20" name="Arrow: Up-Down 19">
            <a:extLst>
              <a:ext uri="{FF2B5EF4-FFF2-40B4-BE49-F238E27FC236}">
                <a16:creationId xmlns:a16="http://schemas.microsoft.com/office/drawing/2014/main" id="{F88A6B33-5D29-4717-8AE8-867E05073FC7}"/>
              </a:ext>
            </a:extLst>
          </p:cNvPr>
          <p:cNvSpPr/>
          <p:nvPr/>
        </p:nvSpPr>
        <p:spPr>
          <a:xfrm>
            <a:off x="4267200" y="2717129"/>
            <a:ext cx="152400" cy="3502697"/>
          </a:xfrm>
          <a:prstGeom prst="upDown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sp>
        <p:nvSpPr>
          <p:cNvPr id="24" name="Arrow: Left-Right 23">
            <a:extLst>
              <a:ext uri="{FF2B5EF4-FFF2-40B4-BE49-F238E27FC236}">
                <a16:creationId xmlns:a16="http://schemas.microsoft.com/office/drawing/2014/main" id="{7C393F90-B874-49DB-8374-71BDF6DC0494}"/>
              </a:ext>
            </a:extLst>
          </p:cNvPr>
          <p:cNvSpPr/>
          <p:nvPr/>
        </p:nvSpPr>
        <p:spPr>
          <a:xfrm rot="334473">
            <a:off x="1871765" y="5234371"/>
            <a:ext cx="3286684" cy="82392"/>
          </a:xfrm>
          <a:prstGeom prst="leftRight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pic>
        <p:nvPicPr>
          <p:cNvPr id="14" name="Content Placeholder 10">
            <a:extLst>
              <a:ext uri="{FF2B5EF4-FFF2-40B4-BE49-F238E27FC236}">
                <a16:creationId xmlns:a16="http://schemas.microsoft.com/office/drawing/2014/main" id="{974A6856-C552-4476-9079-D880832F27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a:extLst>
              <a:ext uri="{FF2B5EF4-FFF2-40B4-BE49-F238E27FC236}">
                <a16:creationId xmlns:a16="http://schemas.microsoft.com/office/drawing/2014/main" id="{9BB1BEF7-3634-4DDC-A76E-023C9992B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932526" y="259917"/>
            <a:ext cx="4449474" cy="553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Box 3">
            <a:extLst>
              <a:ext uri="{FF2B5EF4-FFF2-40B4-BE49-F238E27FC236}">
                <a16:creationId xmlns:a16="http://schemas.microsoft.com/office/drawing/2014/main" id="{D62A79F1-6988-4252-ACF5-54D7D275D074}"/>
              </a:ext>
            </a:extLst>
          </p:cNvPr>
          <p:cNvSpPr txBox="1">
            <a:spLocks noChangeArrowheads="1"/>
          </p:cNvSpPr>
          <p:nvPr/>
        </p:nvSpPr>
        <p:spPr bwMode="auto">
          <a:xfrm>
            <a:off x="152400" y="2120900"/>
            <a:ext cx="2971800" cy="10160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000" b="1" dirty="0">
                <a:solidFill>
                  <a:srgbClr val="003399"/>
                </a:solidFill>
                <a:latin typeface="Arial" panose="020B0604020202020204" pitchFamily="34" charset="0"/>
                <a:cs typeface="Arial" panose="020B0604020202020204" pitchFamily="34" charset="0"/>
              </a:rPr>
              <a:t>First Run Start List with graphics/zebra striping</a:t>
            </a:r>
          </a:p>
        </p:txBody>
      </p:sp>
      <p:sp>
        <p:nvSpPr>
          <p:cNvPr id="81924" name="TextBox 4">
            <a:extLst>
              <a:ext uri="{FF2B5EF4-FFF2-40B4-BE49-F238E27FC236}">
                <a16:creationId xmlns:a16="http://schemas.microsoft.com/office/drawing/2014/main" id="{FAF0F449-BA59-4BC3-B18B-92F93E106579}"/>
              </a:ext>
            </a:extLst>
          </p:cNvPr>
          <p:cNvSpPr txBox="1">
            <a:spLocks noChangeArrowheads="1"/>
          </p:cNvSpPr>
          <p:nvPr/>
        </p:nvSpPr>
        <p:spPr bwMode="auto">
          <a:xfrm>
            <a:off x="152400" y="688975"/>
            <a:ext cx="2743200" cy="4016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sz="2000" b="1" dirty="0">
                <a:latin typeface="Arial" panose="020B0604020202020204" pitchFamily="34" charset="0"/>
                <a:cs typeface="Arial" panose="020B0604020202020204" pitchFamily="34" charset="0"/>
              </a:rPr>
              <a:t>TOP GRAPHIC</a:t>
            </a:r>
          </a:p>
        </p:txBody>
      </p:sp>
      <p:sp>
        <p:nvSpPr>
          <p:cNvPr id="81925" name="TextBox 5">
            <a:extLst>
              <a:ext uri="{FF2B5EF4-FFF2-40B4-BE49-F238E27FC236}">
                <a16:creationId xmlns:a16="http://schemas.microsoft.com/office/drawing/2014/main" id="{C676351B-82E2-42DD-80F0-79E11BA02A64}"/>
              </a:ext>
            </a:extLst>
          </p:cNvPr>
          <p:cNvSpPr txBox="1">
            <a:spLocks noChangeArrowheads="1"/>
          </p:cNvSpPr>
          <p:nvPr/>
        </p:nvSpPr>
        <p:spPr bwMode="auto">
          <a:xfrm>
            <a:off x="2438400" y="6292850"/>
            <a:ext cx="6553200" cy="3683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t>BOTTOM CENTER GRAPHIC        BOTTOM RIGHT GRAPHIC</a:t>
            </a:r>
          </a:p>
        </p:txBody>
      </p:sp>
      <p:sp>
        <p:nvSpPr>
          <p:cNvPr id="7" name="Arrow: Left-Right 6">
            <a:extLst>
              <a:ext uri="{FF2B5EF4-FFF2-40B4-BE49-F238E27FC236}">
                <a16:creationId xmlns:a16="http://schemas.microsoft.com/office/drawing/2014/main" id="{B509D696-03C3-4A56-9CCD-336CDA7E8775}"/>
              </a:ext>
            </a:extLst>
          </p:cNvPr>
          <p:cNvSpPr/>
          <p:nvPr/>
        </p:nvSpPr>
        <p:spPr>
          <a:xfrm>
            <a:off x="2567564" y="737394"/>
            <a:ext cx="2514600" cy="100806"/>
          </a:xfrm>
          <a:prstGeom prst="leftRightArrow">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sp>
        <p:nvSpPr>
          <p:cNvPr id="9" name="Right Brace 8">
            <a:extLst>
              <a:ext uri="{FF2B5EF4-FFF2-40B4-BE49-F238E27FC236}">
                <a16:creationId xmlns:a16="http://schemas.microsoft.com/office/drawing/2014/main" id="{109114E0-CA1B-4D99-9C3E-F88F79A17F09}"/>
              </a:ext>
            </a:extLst>
          </p:cNvPr>
          <p:cNvSpPr/>
          <p:nvPr/>
        </p:nvSpPr>
        <p:spPr>
          <a:xfrm rot="5400000">
            <a:off x="5676900" y="5219702"/>
            <a:ext cx="685800" cy="1371599"/>
          </a:xfrm>
          <a:prstGeom prst="rightBrace">
            <a:avLst>
              <a:gd name="adj1" fmla="val 31715"/>
              <a:gd name="adj2" fmla="val 88253"/>
            </a:avLst>
          </a:prstGeom>
          <a:ln w="28575"/>
        </p:spPr>
        <p:style>
          <a:lnRef idx="1">
            <a:schemeClr val="dk1"/>
          </a:lnRef>
          <a:fillRef idx="0">
            <a:schemeClr val="dk1"/>
          </a:fillRef>
          <a:effectRef idx="0">
            <a:schemeClr val="dk1"/>
          </a:effectRef>
          <a:fontRef idx="minor">
            <a:schemeClr val="tx1"/>
          </a:fontRef>
        </p:style>
        <p:txBody>
          <a:bodyPr anchor="ctr"/>
          <a:lstStyle/>
          <a:p>
            <a:pPr algn="ctr">
              <a:defRPr/>
            </a:pPr>
            <a:endParaRPr lang="en-US" b="1" dirty="0"/>
          </a:p>
        </p:txBody>
      </p:sp>
      <p:sp>
        <p:nvSpPr>
          <p:cNvPr id="10" name="Right Brace 9">
            <a:extLst>
              <a:ext uri="{FF2B5EF4-FFF2-40B4-BE49-F238E27FC236}">
                <a16:creationId xmlns:a16="http://schemas.microsoft.com/office/drawing/2014/main" id="{01C13F4E-F97D-454A-BAB9-43979FFF9E57}"/>
              </a:ext>
            </a:extLst>
          </p:cNvPr>
          <p:cNvSpPr/>
          <p:nvPr/>
        </p:nvSpPr>
        <p:spPr>
          <a:xfrm rot="5400000">
            <a:off x="6999288" y="5268913"/>
            <a:ext cx="730250" cy="1317625"/>
          </a:xfrm>
          <a:prstGeom prst="rightBrace">
            <a:avLst>
              <a:gd name="adj1" fmla="val 31715"/>
              <a:gd name="adj2" fmla="val 13872"/>
            </a:avLst>
          </a:prstGeom>
          <a:ln w="28575"/>
        </p:spPr>
        <p:style>
          <a:lnRef idx="1">
            <a:schemeClr val="dk1"/>
          </a:lnRef>
          <a:fillRef idx="0">
            <a:schemeClr val="dk1"/>
          </a:fillRef>
          <a:effectRef idx="0">
            <a:schemeClr val="dk1"/>
          </a:effectRef>
          <a:fontRef idx="minor">
            <a:schemeClr val="tx1"/>
          </a:fontRef>
        </p:style>
        <p:txBody>
          <a:bodyPr anchor="ctr"/>
          <a:lstStyle/>
          <a:p>
            <a:pPr algn="ctr">
              <a:defRPr/>
            </a:pPr>
            <a:endParaRPr lang="en-US" dirty="0"/>
          </a:p>
        </p:txBody>
      </p:sp>
      <p:sp>
        <p:nvSpPr>
          <p:cNvPr id="81929" name="TextBox 10">
            <a:extLst>
              <a:ext uri="{FF2B5EF4-FFF2-40B4-BE49-F238E27FC236}">
                <a16:creationId xmlns:a16="http://schemas.microsoft.com/office/drawing/2014/main" id="{7C1AE4F0-AA41-4BB5-B545-7F38301B8B6D}"/>
              </a:ext>
            </a:extLst>
          </p:cNvPr>
          <p:cNvSpPr txBox="1">
            <a:spLocks noChangeArrowheads="1"/>
          </p:cNvSpPr>
          <p:nvPr/>
        </p:nvSpPr>
        <p:spPr bwMode="auto">
          <a:xfrm>
            <a:off x="342900" y="3429000"/>
            <a:ext cx="2590800" cy="20320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nchor="ctr" anchorCtr="1">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r>
              <a:rPr lang="en-US" altLang="en-US" b="1" dirty="0">
                <a:solidFill>
                  <a:srgbClr val="003399"/>
                </a:solidFill>
                <a:latin typeface="Arial" panose="020B0604020202020204" pitchFamily="34" charset="0"/>
                <a:cs typeface="Arial" panose="020B0604020202020204" pitchFamily="34" charset="0"/>
              </a:rPr>
              <a:t>Inserting Header &amp; Footer Graphics is an option allowing display of Federation, Ski Area, Ski Club, sponsor logos, etc.  </a:t>
            </a:r>
          </a:p>
          <a:p>
            <a:endParaRPr lang="en-US" altLang="en-US" dirty="0"/>
          </a:p>
        </p:txBody>
      </p:sp>
    </p:spTree>
  </p:cSld>
  <p:clrMapOvr>
    <a:masterClrMapping/>
  </p:clrMapOvr>
  <p:transition spd="med">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3">
            <a:extLst>
              <a:ext uri="{FF2B5EF4-FFF2-40B4-BE49-F238E27FC236}">
                <a16:creationId xmlns:a16="http://schemas.microsoft.com/office/drawing/2014/main" id="{2D357F82-265D-477B-9D2A-8FF27A9FBA3D}"/>
              </a:ext>
            </a:extLst>
          </p:cNvPr>
          <p:cNvSpPr>
            <a:spLocks noGrp="1"/>
          </p:cNvSpPr>
          <p:nvPr>
            <p:ph type="title" idx="4294967295"/>
          </p:nvPr>
        </p:nvSpPr>
        <p:spPr>
          <a:xfrm>
            <a:off x="604838" y="117475"/>
            <a:ext cx="6119812" cy="884238"/>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REPORT OPTIONS</a:t>
            </a:r>
          </a:p>
        </p:txBody>
      </p:sp>
      <p:sp>
        <p:nvSpPr>
          <p:cNvPr id="82947" name="TextBox 10">
            <a:extLst>
              <a:ext uri="{FF2B5EF4-FFF2-40B4-BE49-F238E27FC236}">
                <a16:creationId xmlns:a16="http://schemas.microsoft.com/office/drawing/2014/main" id="{AE8E527C-F9DB-4728-8424-45331C2693DA}"/>
              </a:ext>
            </a:extLst>
          </p:cNvPr>
          <p:cNvSpPr txBox="1">
            <a:spLocks noChangeArrowheads="1"/>
          </p:cNvSpPr>
          <p:nvPr/>
        </p:nvSpPr>
        <p:spPr bwMode="auto">
          <a:xfrm>
            <a:off x="228600" y="5276418"/>
            <a:ext cx="632936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Make Selections</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Generate Report</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Print or Save on Preview Screen</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Upload to Live-Timing</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“Close” to return to software </a:t>
            </a:r>
            <a:endParaRPr lang="en-US" altLang="en-US" b="1" u="sng" dirty="0">
              <a:solidFill>
                <a:srgbClr val="0000FF"/>
              </a:solidFill>
              <a:latin typeface="Arial" panose="020B0604020202020204" pitchFamily="34" charset="0"/>
              <a:cs typeface="Arial" panose="020B0604020202020204" pitchFamily="34" charset="0"/>
            </a:endParaRPr>
          </a:p>
        </p:txBody>
      </p:sp>
      <p:pic>
        <p:nvPicPr>
          <p:cNvPr id="82949" name="Picture 4">
            <a:extLst>
              <a:ext uri="{FF2B5EF4-FFF2-40B4-BE49-F238E27FC236}">
                <a16:creationId xmlns:a16="http://schemas.microsoft.com/office/drawing/2014/main" id="{835B23A8-1FD3-433D-9D71-D8E6BE353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708427" y="1296988"/>
            <a:ext cx="5034943"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14">
            <a:extLst>
              <a:ext uri="{FF2B5EF4-FFF2-40B4-BE49-F238E27FC236}">
                <a16:creationId xmlns:a16="http://schemas.microsoft.com/office/drawing/2014/main" id="{355CA1AC-0F1D-493D-857C-A1A23D99D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84808" y="1366549"/>
            <a:ext cx="3046817"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03D55A3C-CEFD-4C9F-9A62-B43E3FC11566}"/>
              </a:ext>
            </a:extLst>
          </p:cNvPr>
          <p:cNvCxnSpPr/>
          <p:nvPr/>
        </p:nvCxnSpPr>
        <p:spPr>
          <a:xfrm>
            <a:off x="1295400" y="4265324"/>
            <a:ext cx="0" cy="94615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1432C842-88EB-49F7-A40C-97308D2F9592}"/>
              </a:ext>
            </a:extLst>
          </p:cNvPr>
          <p:cNvCxnSpPr>
            <a:cxnSpLocks/>
          </p:cNvCxnSpPr>
          <p:nvPr/>
        </p:nvCxnSpPr>
        <p:spPr>
          <a:xfrm flipH="1">
            <a:off x="3200400" y="1524000"/>
            <a:ext cx="685800" cy="4352582"/>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4DE88C38-F188-44A8-AF21-A469516BE42C}"/>
              </a:ext>
            </a:extLst>
          </p:cNvPr>
          <p:cNvCxnSpPr>
            <a:cxnSpLocks/>
          </p:cNvCxnSpPr>
          <p:nvPr/>
        </p:nvCxnSpPr>
        <p:spPr>
          <a:xfrm flipH="1">
            <a:off x="4266478" y="1676400"/>
            <a:ext cx="2458172" cy="487680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pic>
        <p:nvPicPr>
          <p:cNvPr id="10" name="Content Placeholder 10">
            <a:extLst>
              <a:ext uri="{FF2B5EF4-FFF2-40B4-BE49-F238E27FC236}">
                <a16:creationId xmlns:a16="http://schemas.microsoft.com/office/drawing/2014/main" id="{5E5B19E6-5F8B-4436-A378-041627D24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8AC03-8437-EB46-F676-668E2984F366}"/>
            </a:ext>
          </a:extLst>
        </p:cNvPr>
        <p:cNvGrpSpPr/>
        <p:nvPr/>
      </p:nvGrpSpPr>
      <p:grpSpPr>
        <a:xfrm>
          <a:off x="0" y="0"/>
          <a:ext cx="0" cy="0"/>
          <a:chOff x="0" y="0"/>
          <a:chExt cx="0" cy="0"/>
        </a:xfrm>
      </p:grpSpPr>
      <p:sp>
        <p:nvSpPr>
          <p:cNvPr id="15362" name="Title 1">
            <a:extLst>
              <a:ext uri="{FF2B5EF4-FFF2-40B4-BE49-F238E27FC236}">
                <a16:creationId xmlns:a16="http://schemas.microsoft.com/office/drawing/2014/main" id="{66F72731-535C-D587-EA2F-8C7913BADDCB}"/>
              </a:ext>
            </a:extLst>
          </p:cNvPr>
          <p:cNvSpPr>
            <a:spLocks noGrp="1"/>
          </p:cNvSpPr>
          <p:nvPr>
            <p:ph type="title" idx="4294967295"/>
          </p:nvPr>
        </p:nvSpPr>
        <p:spPr>
          <a:xfrm>
            <a:off x="228600" y="76200"/>
            <a:ext cx="8805863" cy="762000"/>
          </a:xfrm>
        </p:spPr>
        <p:txBody>
          <a:bodyPr>
            <a:normAutofit fontScale="90000"/>
          </a:bodyPr>
          <a:lstStyle/>
          <a:p>
            <a:pPr eaLnBrk="1" hangingPunct="1">
              <a:defRPr/>
            </a:pPr>
            <a:br>
              <a:rPr lang="en-US" altLang="en-US" dirty="0">
                <a:solidFill>
                  <a:srgbClr val="0066FF"/>
                </a:solidFill>
                <a:cs typeface="Arial" charset="0"/>
              </a:rPr>
            </a:br>
            <a:r>
              <a:rPr lang="en-US" altLang="en-US" sz="3100" b="1" dirty="0">
                <a:solidFill>
                  <a:srgbClr val="1A21A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INTERNET BASED PLATFORMS</a:t>
            </a:r>
            <a:endParaRPr lang="en-US" altLang="en-US" sz="3100" dirty="0">
              <a:solidFill>
                <a:srgbClr val="1A21A6"/>
              </a:solidFill>
              <a:latin typeface="Arial" panose="020B0604020202020204" pitchFamily="34" charset="0"/>
              <a:cs typeface="Arial" panose="020B0604020202020204" pitchFamily="34" charset="0"/>
            </a:endParaRPr>
          </a:p>
        </p:txBody>
      </p:sp>
      <p:sp>
        <p:nvSpPr>
          <p:cNvPr id="15363" name="Content Placeholder 2">
            <a:extLst>
              <a:ext uri="{FF2B5EF4-FFF2-40B4-BE49-F238E27FC236}">
                <a16:creationId xmlns:a16="http://schemas.microsoft.com/office/drawing/2014/main" id="{43215157-4241-7636-B4D9-678AE852E017}"/>
              </a:ext>
            </a:extLst>
          </p:cNvPr>
          <p:cNvSpPr>
            <a:spLocks noGrp="1" noChangeArrowheads="1"/>
          </p:cNvSpPr>
          <p:nvPr>
            <p:ph idx="4294967295"/>
          </p:nvPr>
        </p:nvSpPr>
        <p:spPr>
          <a:xfrm>
            <a:off x="228600" y="1066800"/>
            <a:ext cx="8382000" cy="4114800"/>
          </a:xfrm>
        </p:spPr>
        <p:txBody>
          <a:bodyPr/>
          <a:lstStyle/>
          <a:p>
            <a:pPr marL="0" indent="0">
              <a:lnSpc>
                <a:spcPct val="100000"/>
              </a:lnSpc>
              <a:spcBef>
                <a:spcPts val="1200"/>
              </a:spcBef>
              <a:spcAft>
                <a:spcPts val="1200"/>
              </a:spcAft>
              <a:buNone/>
              <a:defRPr/>
            </a:pPr>
            <a:r>
              <a:rPr lang="en-US" sz="2400" b="1" i="1" dirty="0">
                <a:latin typeface="Arial" panose="020B0604020202020204" pitchFamily="34" charset="0"/>
                <a:cs typeface="Arial" panose="020B0604020202020204" pitchFamily="34" charset="0"/>
              </a:rPr>
              <a:t>Any event that includes </a:t>
            </a:r>
            <a:r>
              <a:rPr lang="en-US" sz="2400" b="1" i="1" u="sng" dirty="0">
                <a:latin typeface="Arial" panose="020B0604020202020204" pitchFamily="34" charset="0"/>
                <a:cs typeface="Arial" panose="020B0604020202020204" pitchFamily="34" charset="0"/>
              </a:rPr>
              <a:t>U14 and younger </a:t>
            </a:r>
            <a:r>
              <a:rPr lang="en-US" sz="2400" b="1" i="1" dirty="0">
                <a:latin typeface="Arial" panose="020B0604020202020204" pitchFamily="34" charset="0"/>
                <a:cs typeface="Arial" panose="020B0604020202020204" pitchFamily="34" charset="0"/>
              </a:rPr>
              <a:t>athletes is not allowed to post "real-time" results or times on  an internet-based timing/result platform during the race. </a:t>
            </a:r>
          </a:p>
          <a:p>
            <a:pPr>
              <a:lnSpc>
                <a:spcPct val="100000"/>
              </a:lnSpc>
              <a:spcBef>
                <a:spcPts val="1200"/>
              </a:spcBef>
              <a:spcAft>
                <a:spcPts val="1200"/>
              </a:spcAft>
              <a:buFont typeface="Arial" panose="020B0604020202020204" pitchFamily="34" charset="0"/>
              <a:buChar char="•"/>
              <a:defRPr/>
            </a:pPr>
            <a:r>
              <a:rPr lang="en-US" sz="2400" b="1" i="1" dirty="0">
                <a:latin typeface="Arial" panose="020B0604020202020204" pitchFamily="34" charset="0"/>
                <a:cs typeface="Arial" panose="020B0604020202020204" pitchFamily="34" charset="0"/>
              </a:rPr>
              <a:t>Competitor lists: e.g., Club entries, Start Lists, Results, Referee Reports, etc., may be posted </a:t>
            </a:r>
          </a:p>
          <a:p>
            <a:pPr>
              <a:lnSpc>
                <a:spcPct val="100000"/>
              </a:lnSpc>
              <a:spcBef>
                <a:spcPts val="1200"/>
              </a:spcBef>
              <a:spcAft>
                <a:spcPts val="1200"/>
              </a:spcAft>
              <a:buFont typeface="Arial" panose="020B0604020202020204" pitchFamily="34" charset="0"/>
              <a:buChar char="•"/>
              <a:defRPr/>
            </a:pPr>
            <a:r>
              <a:rPr lang="en-US" sz="2400" b="1" i="1" dirty="0">
                <a:latin typeface="Arial" panose="020B0604020202020204" pitchFamily="34" charset="0"/>
                <a:cs typeface="Arial" panose="020B0604020202020204" pitchFamily="34" charset="0"/>
              </a:rPr>
              <a:t>Standings/times should be updated at the conclusion of the event</a:t>
            </a:r>
            <a:endParaRPr lang="en-US" sz="2400" b="1" dirty="0">
              <a:solidFill>
                <a:srgbClr val="0033CC"/>
              </a:solidFill>
              <a:latin typeface="Arial" panose="020B0604020202020204" pitchFamily="34" charset="0"/>
              <a:ea typeface="Calibri" panose="020F0502020204030204" pitchFamily="34" charset="0"/>
              <a:cs typeface="Arial" panose="020B0604020202020204" pitchFamily="34" charset="0"/>
            </a:endParaRPr>
          </a:p>
          <a:p>
            <a:pPr marL="0" indent="0">
              <a:buFont typeface="Euphemia" panose="020B0503040102020104" pitchFamily="34" charset="0"/>
              <a:buNone/>
              <a:defRPr/>
            </a:pPr>
            <a:endParaRPr lang="en-US" sz="2000" b="1" dirty="0"/>
          </a:p>
          <a:p>
            <a:pPr marL="0" indent="0" eaLnBrk="1" hangingPunct="1">
              <a:buFont typeface="Arial" panose="020B0604020202020204" pitchFamily="34" charset="0"/>
              <a:buNone/>
              <a:defRPr/>
            </a:pPr>
            <a:endParaRPr lang="en-US" altLang="en-US" dirty="0">
              <a:cs typeface="Arial" panose="020B0604020202020204" pitchFamily="34" charset="0"/>
            </a:endParaRPr>
          </a:p>
        </p:txBody>
      </p:sp>
      <p:pic>
        <p:nvPicPr>
          <p:cNvPr id="28676" name="Content Placeholder 10">
            <a:extLst>
              <a:ext uri="{FF2B5EF4-FFF2-40B4-BE49-F238E27FC236}">
                <a16:creationId xmlns:a16="http://schemas.microsoft.com/office/drawing/2014/main" id="{D75BFA34-D6C7-6503-9F8F-6FA383452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84811"/>
      </p:ext>
    </p:extLst>
  </p:cSld>
  <p:clrMapOvr>
    <a:masterClrMapping/>
  </p:clrMapOvr>
  <p:transition spd="med">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E91112A7-BDB2-449F-84AC-181B5F799D25}"/>
              </a:ext>
            </a:extLst>
          </p:cNvPr>
          <p:cNvSpPr>
            <a:spLocks noGrp="1"/>
          </p:cNvSpPr>
          <p:nvPr>
            <p:ph type="title" idx="4294967295"/>
          </p:nvPr>
        </p:nvSpPr>
        <p:spPr>
          <a:xfrm>
            <a:off x="641350" y="119063"/>
            <a:ext cx="8229600" cy="1038225"/>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L-T OPTIONS</a:t>
            </a:r>
            <a:br>
              <a:rPr lang="en-US" alt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(After race is registered!)</a:t>
            </a:r>
            <a:endParaRPr lang="en-US" alt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3971" name="TextBox 3">
            <a:extLst>
              <a:ext uri="{FF2B5EF4-FFF2-40B4-BE49-F238E27FC236}">
                <a16:creationId xmlns:a16="http://schemas.microsoft.com/office/drawing/2014/main" id="{F2076ECE-5340-4FFD-AF8A-4EA8071C6A9B}"/>
              </a:ext>
            </a:extLst>
          </p:cNvPr>
          <p:cNvSpPr txBox="1">
            <a:spLocks noChangeArrowheads="1"/>
          </p:cNvSpPr>
          <p:nvPr/>
        </p:nvSpPr>
        <p:spPr bwMode="auto">
          <a:xfrm>
            <a:off x="5867400" y="4037013"/>
            <a:ext cx="2895600"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Allows you to post  Messages: </a:t>
            </a:r>
          </a:p>
          <a:p>
            <a:pPr eaLnBrk="1" hangingPunct="1"/>
            <a:r>
              <a:rPr lang="en-US" altLang="en-US" b="1" dirty="0">
                <a:solidFill>
                  <a:srgbClr val="0070C0"/>
                </a:solidFill>
                <a:latin typeface="Arial" panose="020B0604020202020204" pitchFamily="34" charset="0"/>
                <a:cs typeface="Arial" panose="020B0604020202020204" pitchFamily="34" charset="0"/>
              </a:rPr>
              <a:t>“Start Delayed," etc. </a:t>
            </a:r>
          </a:p>
          <a:p>
            <a:pPr eaLnBrk="1" hangingPunct="1"/>
            <a:endParaRPr lang="en-US" altLang="en-US" sz="1000" b="1" dirty="0">
              <a:solidFill>
                <a:srgbClr val="0070C0"/>
              </a:solidFill>
              <a:latin typeface="Arial" panose="020B0604020202020204" pitchFamily="34" charset="0"/>
              <a:cs typeface="Arial" panose="020B0604020202020204" pitchFamily="34" charset="0"/>
            </a:endParaRPr>
          </a:p>
          <a:p>
            <a:pPr eaLnBrk="1" hangingPunct="1"/>
            <a:r>
              <a:rPr lang="en-US" altLang="en-US" b="1" dirty="0">
                <a:solidFill>
                  <a:srgbClr val="0070C0"/>
                </a:solidFill>
                <a:latin typeface="Arial" panose="020B0604020202020204" pitchFamily="34" charset="0"/>
                <a:cs typeface="Arial" panose="020B0604020202020204" pitchFamily="34" charset="0"/>
              </a:rPr>
              <a:t>Also allows you to  </a:t>
            </a:r>
          </a:p>
          <a:p>
            <a:pPr eaLnBrk="1" hangingPunct="1"/>
            <a:r>
              <a:rPr lang="en-US" altLang="en-US" b="1" dirty="0">
                <a:solidFill>
                  <a:srgbClr val="0070C0"/>
                </a:solidFill>
                <a:latin typeface="Arial" panose="020B0604020202020204" pitchFamily="34" charset="0"/>
                <a:cs typeface="Arial" panose="020B0604020202020204" pitchFamily="34" charset="0"/>
              </a:rPr>
              <a:t>Delete posted Reports</a:t>
            </a:r>
          </a:p>
          <a:p>
            <a:pPr eaLnBrk="1" hangingPunct="1"/>
            <a:endParaRPr lang="en-US" altLang="en-US" b="1" dirty="0">
              <a:solidFill>
                <a:srgbClr val="0070C0"/>
              </a:solidFill>
              <a:latin typeface="Comic Sans MS" panose="030F0702030302020204" pitchFamily="66" charset="0"/>
              <a:cs typeface="Arial" panose="020B0604020202020204" pitchFamily="34" charset="0"/>
            </a:endParaRPr>
          </a:p>
        </p:txBody>
      </p:sp>
      <p:sp>
        <p:nvSpPr>
          <p:cNvPr id="83972" name="TextBox 5">
            <a:extLst>
              <a:ext uri="{FF2B5EF4-FFF2-40B4-BE49-F238E27FC236}">
                <a16:creationId xmlns:a16="http://schemas.microsoft.com/office/drawing/2014/main" id="{DDF94BB7-CFBC-4C84-8EAE-01A888F0C6B6}"/>
              </a:ext>
            </a:extLst>
          </p:cNvPr>
          <p:cNvSpPr txBox="1">
            <a:spLocks noChangeArrowheads="1"/>
          </p:cNvSpPr>
          <p:nvPr/>
        </p:nvSpPr>
        <p:spPr bwMode="auto">
          <a:xfrm>
            <a:off x="5867400" y="2051050"/>
            <a:ext cx="299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70C0"/>
                </a:solidFill>
                <a:latin typeface="Arial" panose="020B0604020202020204" pitchFamily="34" charset="0"/>
                <a:cs typeface="Arial" panose="020B0604020202020204" pitchFamily="34" charset="0"/>
              </a:rPr>
              <a:t>Allows you to upload all competitors, update competitor information, or update times.</a:t>
            </a:r>
          </a:p>
        </p:txBody>
      </p:sp>
      <p:sp>
        <p:nvSpPr>
          <p:cNvPr id="83973" name="TextBox 3">
            <a:extLst>
              <a:ext uri="{FF2B5EF4-FFF2-40B4-BE49-F238E27FC236}">
                <a16:creationId xmlns:a16="http://schemas.microsoft.com/office/drawing/2014/main" id="{E5FC57B7-37C3-4864-9C57-AB73F337BD5C}"/>
              </a:ext>
            </a:extLst>
          </p:cNvPr>
          <p:cNvSpPr txBox="1">
            <a:spLocks noChangeArrowheads="1"/>
          </p:cNvSpPr>
          <p:nvPr/>
        </p:nvSpPr>
        <p:spPr bwMode="auto">
          <a:xfrm>
            <a:off x="533400" y="6022975"/>
            <a:ext cx="5424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latin typeface="Arial" panose="020B0604020202020204" pitchFamily="34" charset="0"/>
                <a:cs typeface="Arial" panose="020B0604020202020204" pitchFamily="34" charset="0"/>
              </a:rPr>
              <a:t>Verify accuracy of all postings &amp; deletions!</a:t>
            </a:r>
          </a:p>
        </p:txBody>
      </p:sp>
      <p:pic>
        <p:nvPicPr>
          <p:cNvPr id="83974" name="Picture 2">
            <a:extLst>
              <a:ext uri="{FF2B5EF4-FFF2-40B4-BE49-F238E27FC236}">
                <a16:creationId xmlns:a16="http://schemas.microsoft.com/office/drawing/2014/main" id="{B4B32709-4351-4539-80A3-F2BA4EC034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381000" y="1338492"/>
            <a:ext cx="5334000" cy="426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eft-Up Arrow 5">
            <a:extLst>
              <a:ext uri="{FF2B5EF4-FFF2-40B4-BE49-F238E27FC236}">
                <a16:creationId xmlns:a16="http://schemas.microsoft.com/office/drawing/2014/main" id="{72FF80B4-E414-4ACA-9D41-B0A69F911B4A}"/>
              </a:ext>
            </a:extLst>
          </p:cNvPr>
          <p:cNvSpPr/>
          <p:nvPr/>
        </p:nvSpPr>
        <p:spPr>
          <a:xfrm>
            <a:off x="3581400" y="3352800"/>
            <a:ext cx="2971800" cy="238125"/>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Left-Up Arrow 4">
            <a:extLst>
              <a:ext uri="{FF2B5EF4-FFF2-40B4-BE49-F238E27FC236}">
                <a16:creationId xmlns:a16="http://schemas.microsoft.com/office/drawing/2014/main" id="{1D3CC027-43FF-4E22-B865-89B52E618A59}"/>
              </a:ext>
            </a:extLst>
          </p:cNvPr>
          <p:cNvSpPr/>
          <p:nvPr/>
        </p:nvSpPr>
        <p:spPr>
          <a:xfrm flipV="1">
            <a:off x="3429000" y="3752850"/>
            <a:ext cx="2970213" cy="261938"/>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 name="Content Placeholder 10">
            <a:extLst>
              <a:ext uri="{FF2B5EF4-FFF2-40B4-BE49-F238E27FC236}">
                <a16:creationId xmlns:a16="http://schemas.microsoft.com/office/drawing/2014/main" id="{92AD5ED6-2433-492E-9DDD-644A5745C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22F989CB-01B1-49CD-A2A3-68F831F7930A}"/>
              </a:ext>
            </a:extLst>
          </p:cNvPr>
          <p:cNvSpPr>
            <a:spLocks noGrp="1"/>
          </p:cNvSpPr>
          <p:nvPr>
            <p:ph type="title" idx="4294967295"/>
          </p:nvPr>
        </p:nvSpPr>
        <p:spPr>
          <a:xfrm>
            <a:off x="762000" y="123825"/>
            <a:ext cx="8229600" cy="11430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FIS L-T OPTION </a:t>
            </a:r>
            <a:br>
              <a:rPr lang="en-US" altLang="en-US"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altLang="en-US" sz="1800"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(Posting on FIS L-T Site; please read/follow instructions)</a:t>
            </a:r>
            <a:endParaRPr lang="en-US" altLang="en-US" b="1"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BAC4BDE-8798-465C-BCCF-50BB65F53B4F}"/>
              </a:ext>
            </a:extLst>
          </p:cNvPr>
          <p:cNvPicPr>
            <a:picLocks noChangeAspect="1"/>
          </p:cNvPicPr>
          <p:nvPr/>
        </p:nvPicPr>
        <p:blipFill>
          <a:blip r:embed="rId2"/>
          <a:stretch>
            <a:fillRect/>
          </a:stretch>
        </p:blipFill>
        <p:spPr>
          <a:xfrm>
            <a:off x="762000" y="1600200"/>
            <a:ext cx="6863248" cy="4724400"/>
          </a:xfrm>
          <a:prstGeom prst="rect">
            <a:avLst/>
          </a:prstGeom>
        </p:spPr>
      </p:pic>
      <p:pic>
        <p:nvPicPr>
          <p:cNvPr id="4" name="Content Placeholder 10">
            <a:extLst>
              <a:ext uri="{FF2B5EF4-FFF2-40B4-BE49-F238E27FC236}">
                <a16:creationId xmlns:a16="http://schemas.microsoft.com/office/drawing/2014/main" id="{F63C7B5A-2E04-46B5-9CEF-581C7F0A2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0DEA9003-0C6C-433F-B839-13682330130B}"/>
              </a:ext>
            </a:extLst>
          </p:cNvPr>
          <p:cNvSpPr>
            <a:spLocks noGrp="1"/>
          </p:cNvSpPr>
          <p:nvPr>
            <p:ph type="title" idx="4294967295"/>
          </p:nvPr>
        </p:nvSpPr>
        <p:spPr>
          <a:xfrm>
            <a:off x="304800" y="38100"/>
            <a:ext cx="8229600" cy="909638"/>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REPORT OPTION: SEED CARDS</a:t>
            </a:r>
          </a:p>
        </p:txBody>
      </p:sp>
      <p:sp>
        <p:nvSpPr>
          <p:cNvPr id="86019" name="TextBox 3">
            <a:extLst>
              <a:ext uri="{FF2B5EF4-FFF2-40B4-BE49-F238E27FC236}">
                <a16:creationId xmlns:a16="http://schemas.microsoft.com/office/drawing/2014/main" id="{43892F8D-BFA8-4F4F-B74F-8F6F56B95453}"/>
              </a:ext>
            </a:extLst>
          </p:cNvPr>
          <p:cNvSpPr txBox="1">
            <a:spLocks noChangeArrowheads="1"/>
          </p:cNvSpPr>
          <p:nvPr/>
        </p:nvSpPr>
        <p:spPr bwMode="auto">
          <a:xfrm>
            <a:off x="228600" y="981075"/>
            <a:ext cx="8731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If event requires “seed cards” (scored event), they can be quickly printed using this option.</a:t>
            </a:r>
          </a:p>
        </p:txBody>
      </p:sp>
      <p:sp>
        <p:nvSpPr>
          <p:cNvPr id="86020" name="TextBox 8">
            <a:extLst>
              <a:ext uri="{FF2B5EF4-FFF2-40B4-BE49-F238E27FC236}">
                <a16:creationId xmlns:a16="http://schemas.microsoft.com/office/drawing/2014/main" id="{D428F6AA-2464-489F-9D76-C3CD63330C4E}"/>
              </a:ext>
            </a:extLst>
          </p:cNvPr>
          <p:cNvSpPr txBox="1">
            <a:spLocks noChangeArrowheads="1"/>
          </p:cNvSpPr>
          <p:nvPr/>
        </p:nvSpPr>
        <p:spPr bwMode="auto">
          <a:xfrm>
            <a:off x="4978400" y="1693863"/>
            <a:ext cx="370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Select “REPORT”</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Select “OTHER”</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Select “SEED CARDS”</a:t>
            </a:r>
          </a:p>
          <a:p>
            <a:pPr eaLnBrk="1" hangingPunct="1">
              <a:buFontTx/>
              <a:buAutoNum type="arabicParenR"/>
            </a:pPr>
            <a:r>
              <a:rPr lang="en-US" altLang="en-US" b="1" dirty="0">
                <a:solidFill>
                  <a:srgbClr val="0000FF"/>
                </a:solidFill>
                <a:latin typeface="Arial" panose="020B0604020202020204" pitchFamily="34" charset="0"/>
                <a:cs typeface="Arial" panose="020B0604020202020204" pitchFamily="34" charset="0"/>
              </a:rPr>
              <a:t>Select size &amp; data</a:t>
            </a:r>
          </a:p>
        </p:txBody>
      </p:sp>
      <p:pic>
        <p:nvPicPr>
          <p:cNvPr id="86021" name="Picture 2" descr="Screen Clipping">
            <a:extLst>
              <a:ext uri="{FF2B5EF4-FFF2-40B4-BE49-F238E27FC236}">
                <a16:creationId xmlns:a16="http://schemas.microsoft.com/office/drawing/2014/main" id="{81B4B158-E405-48DC-97F3-346FE65E2E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8825" y="3398838"/>
            <a:ext cx="6350"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6" descr="Screen Clipping">
            <a:extLst>
              <a:ext uri="{FF2B5EF4-FFF2-40B4-BE49-F238E27FC236}">
                <a16:creationId xmlns:a16="http://schemas.microsoft.com/office/drawing/2014/main" id="{0DCFD255-3423-48C1-A920-A27AFFBFA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615281"/>
            <a:ext cx="4041775"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3" descr="Screen Clipping">
            <a:extLst>
              <a:ext uri="{FF2B5EF4-FFF2-40B4-BE49-F238E27FC236}">
                <a16:creationId xmlns:a16="http://schemas.microsoft.com/office/drawing/2014/main" id="{8C6D4497-F2E1-485D-876D-1A97923A7A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361893"/>
            <a:ext cx="1409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8">
            <a:extLst>
              <a:ext uri="{FF2B5EF4-FFF2-40B4-BE49-F238E27FC236}">
                <a16:creationId xmlns:a16="http://schemas.microsoft.com/office/drawing/2014/main" id="{886AFD07-0912-4A59-919D-8106ABE331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276600"/>
            <a:ext cx="2659063"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10">
            <a:extLst>
              <a:ext uri="{FF2B5EF4-FFF2-40B4-BE49-F238E27FC236}">
                <a16:creationId xmlns:a16="http://schemas.microsoft.com/office/drawing/2014/main" id="{6D9E727E-DF66-49AB-B8E0-D28FA7D6F3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202EEBDC-38A7-4B20-BEDE-644FAA08A8C6}"/>
              </a:ext>
            </a:extLst>
          </p:cNvPr>
          <p:cNvSpPr>
            <a:spLocks noGrp="1"/>
          </p:cNvSpPr>
          <p:nvPr>
            <p:ph type="title" idx="4294967295"/>
          </p:nvPr>
        </p:nvSpPr>
        <p:spPr>
          <a:xfrm>
            <a:off x="533400" y="76200"/>
            <a:ext cx="7339013" cy="1066800"/>
          </a:xfrm>
        </p:spPr>
        <p:txBody>
          <a:bodyPr/>
          <a:lstStyle/>
          <a:p>
            <a:pPr eaLnBrk="1" hangingPunct="1">
              <a:defRPr/>
            </a:pPr>
            <a:r>
              <a:rPr lang="en-US" altLang="en-US"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OPTIONS</a:t>
            </a:r>
          </a:p>
        </p:txBody>
      </p:sp>
      <p:sp>
        <p:nvSpPr>
          <p:cNvPr id="3" name="Content Placeholder 2">
            <a:extLst>
              <a:ext uri="{FF2B5EF4-FFF2-40B4-BE49-F238E27FC236}">
                <a16:creationId xmlns:a16="http://schemas.microsoft.com/office/drawing/2014/main" id="{10CE9134-ACBA-4461-B9DA-C49C55499C09}"/>
              </a:ext>
            </a:extLst>
          </p:cNvPr>
          <p:cNvSpPr>
            <a:spLocks noGrp="1"/>
          </p:cNvSpPr>
          <p:nvPr>
            <p:ph idx="4294967295"/>
          </p:nvPr>
        </p:nvSpPr>
        <p:spPr>
          <a:xfrm>
            <a:off x="533400" y="1446213"/>
            <a:ext cx="8229600" cy="4878387"/>
          </a:xfrm>
        </p:spPr>
        <p:txBody>
          <a:bodyPr rtlCol="0">
            <a:normAutofit fontScale="92500" lnSpcReduction="10000"/>
          </a:bodyPr>
          <a:lstStyle/>
          <a:p>
            <a:pPr marL="0" indent="0" eaLnBrk="1" fontAlgn="auto" hangingPunct="1">
              <a:lnSpc>
                <a:spcPct val="110000"/>
              </a:lnSpc>
              <a:spcAft>
                <a:spcPts val="0"/>
              </a:spcAft>
              <a:buFont typeface="Arial" panose="020B0604020202020204" pitchFamily="34" charset="0"/>
              <a:buNone/>
              <a:defRPr/>
            </a:pPr>
            <a:r>
              <a:rPr lang="en-US" dirty="0">
                <a:solidFill>
                  <a:schemeClr val="tx1"/>
                </a:solidFill>
                <a:latin typeface="Arial" panose="020B0604020202020204" pitchFamily="34" charset="0"/>
                <a:cs typeface="Arial" panose="020B0604020202020204" pitchFamily="34" charset="0"/>
              </a:rPr>
              <a:t>Some of the options available are:  </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Assigning bib/start numbers </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Keying in Time of Day (ToD) information</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Keying in elapsed times</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Selecting/auto-assigning Snow Seed</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Reloading Points List</a:t>
            </a:r>
          </a:p>
          <a:p>
            <a:pPr eaLnBrk="1" fontAlgn="auto" hangingPunct="1">
              <a:lnSpc>
                <a:spcPct val="110000"/>
              </a:lnSpc>
              <a:spcAft>
                <a:spcPts val="0"/>
              </a:spcAft>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Calculation of a Replacement Time: “EET”</a:t>
            </a:r>
          </a:p>
          <a:p>
            <a:pPr marL="0" indent="0" eaLnBrk="1" fontAlgn="auto" hangingPunct="1">
              <a:spcAft>
                <a:spcPts val="0"/>
              </a:spcAft>
              <a:buFont typeface="Arial" panose="020B0604020202020204" pitchFamily="34" charset="0"/>
              <a:buNone/>
              <a:defRPr/>
            </a:pPr>
            <a:r>
              <a:rPr lang="en-US" b="1" dirty="0">
                <a:solidFill>
                  <a:srgbClr val="003399"/>
                </a:solidFill>
                <a:latin typeface="Arial" panose="020B0604020202020204" pitchFamily="34" charset="0"/>
                <a:cs typeface="Arial" panose="020B0604020202020204" pitchFamily="34" charset="0"/>
              </a:rPr>
              <a:t>You will need to access some of these options for your Clinic race.</a:t>
            </a:r>
          </a:p>
          <a:p>
            <a:pPr eaLnBrk="1" fontAlgn="auto" hangingPunct="1">
              <a:spcAft>
                <a:spcPts val="0"/>
              </a:spcAft>
              <a:defRPr/>
            </a:pPr>
            <a:endParaRPr lang="en-US" dirty="0"/>
          </a:p>
        </p:txBody>
      </p:sp>
      <p:pic>
        <p:nvPicPr>
          <p:cNvPr id="4" name="Content Placeholder 10">
            <a:extLst>
              <a:ext uri="{FF2B5EF4-FFF2-40B4-BE49-F238E27FC236}">
                <a16:creationId xmlns:a16="http://schemas.microsoft.com/office/drawing/2014/main" id="{44508D02-A27C-4FD2-8CCD-DEC56B8E9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7ACAEF64-87B3-4885-85E6-4D267C7B30D9}"/>
              </a:ext>
            </a:extLst>
          </p:cNvPr>
          <p:cNvSpPr>
            <a:spLocks noGrp="1"/>
          </p:cNvSpPr>
          <p:nvPr>
            <p:ph type="title" idx="4294967295"/>
          </p:nvPr>
        </p:nvSpPr>
        <p:spPr>
          <a:xfrm>
            <a:off x="488950" y="133350"/>
            <a:ext cx="7339013" cy="933450"/>
          </a:xfrm>
        </p:spPr>
        <p:txBody>
          <a:bodyPr/>
          <a:lstStyle/>
          <a:p>
            <a:pPr eaLnBrk="1" hangingPunct="1">
              <a:defRPr/>
            </a:pPr>
            <a:r>
              <a:rPr lang="en-US" altLang="en-US" sz="32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AVAILABLE REPORTS &amp; OPTIONS</a:t>
            </a:r>
          </a:p>
        </p:txBody>
      </p:sp>
      <p:sp>
        <p:nvSpPr>
          <p:cNvPr id="88067" name="TextBox 4">
            <a:extLst>
              <a:ext uri="{FF2B5EF4-FFF2-40B4-BE49-F238E27FC236}">
                <a16:creationId xmlns:a16="http://schemas.microsoft.com/office/drawing/2014/main" id="{E8D4A852-8347-4E58-97C6-20C1EB75FC31}"/>
              </a:ext>
            </a:extLst>
          </p:cNvPr>
          <p:cNvSpPr txBox="1">
            <a:spLocks noChangeArrowheads="1"/>
          </p:cNvSpPr>
          <p:nvPr/>
        </p:nvSpPr>
        <p:spPr bwMode="auto">
          <a:xfrm>
            <a:off x="5410200" y="3886200"/>
            <a:ext cx="3429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r>
              <a:rPr lang="en-US" altLang="en-US" b="1" dirty="0">
                <a:solidFill>
                  <a:srgbClr val="0000FF"/>
                </a:solidFill>
                <a:latin typeface="Arial" panose="020B0604020202020204" pitchFamily="34" charset="0"/>
                <a:cs typeface="Arial" panose="020B0604020202020204" pitchFamily="34" charset="0"/>
              </a:rPr>
              <a:t>Prior to your event, surf the software and discover the </a:t>
            </a:r>
            <a:r>
              <a:rPr lang="en-US" altLang="en-US" b="1" u="sng" dirty="0">
                <a:solidFill>
                  <a:srgbClr val="0000FF"/>
                </a:solidFill>
                <a:latin typeface="Arial" panose="020B0604020202020204" pitchFamily="34" charset="0"/>
                <a:cs typeface="Arial" panose="020B0604020202020204" pitchFamily="34" charset="0"/>
              </a:rPr>
              <a:t>reports</a:t>
            </a:r>
            <a:r>
              <a:rPr lang="en-US" altLang="en-US" b="1" dirty="0">
                <a:solidFill>
                  <a:srgbClr val="0000FF"/>
                </a:solidFill>
                <a:latin typeface="Arial" panose="020B0604020202020204" pitchFamily="34" charset="0"/>
                <a:cs typeface="Arial" panose="020B0604020202020204" pitchFamily="34" charset="0"/>
              </a:rPr>
              <a:t> and </a:t>
            </a:r>
            <a:r>
              <a:rPr lang="en-US" altLang="en-US" b="1" u="sng" dirty="0">
                <a:solidFill>
                  <a:srgbClr val="0000FF"/>
                </a:solidFill>
                <a:latin typeface="Arial" panose="020B0604020202020204" pitchFamily="34" charset="0"/>
                <a:cs typeface="Arial" panose="020B0604020202020204" pitchFamily="34" charset="0"/>
              </a:rPr>
              <a:t>options</a:t>
            </a:r>
            <a:r>
              <a:rPr lang="en-US" altLang="en-US" b="1" dirty="0">
                <a:solidFill>
                  <a:srgbClr val="0000FF"/>
                </a:solidFill>
                <a:latin typeface="Arial" panose="020B0604020202020204" pitchFamily="34" charset="0"/>
                <a:cs typeface="Arial" panose="020B0604020202020204" pitchFamily="34" charset="0"/>
              </a:rPr>
              <a:t> that are available for use. </a:t>
            </a:r>
            <a:endParaRPr lang="en-US" altLang="en-US" sz="2000" dirty="0">
              <a:solidFill>
                <a:srgbClr val="0000FF"/>
              </a:solidFill>
              <a:latin typeface="Arial" panose="020B0604020202020204" pitchFamily="34" charset="0"/>
              <a:cs typeface="Arial" panose="020B0604020202020204" pitchFamily="34" charset="0"/>
            </a:endParaRPr>
          </a:p>
          <a:p>
            <a:pPr eaLnBrk="1" hangingPunct="1"/>
            <a:endParaRPr lang="en-US" altLang="en-US" dirty="0">
              <a:latin typeface="Calibri" panose="020F0502020204030204" pitchFamily="34" charset="0"/>
              <a:cs typeface="Arial" panose="020B0604020202020204" pitchFamily="34" charset="0"/>
            </a:endParaRPr>
          </a:p>
        </p:txBody>
      </p:sp>
      <p:pic>
        <p:nvPicPr>
          <p:cNvPr id="88068" name="Picture 2" descr="Screen Clipping">
            <a:extLst>
              <a:ext uri="{FF2B5EF4-FFF2-40B4-BE49-F238E27FC236}">
                <a16:creationId xmlns:a16="http://schemas.microsoft.com/office/drawing/2014/main" id="{1DA271D6-9D67-43A7-927B-545425F62D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828800"/>
            <a:ext cx="2767013"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54ACC67-A52D-4211-8CEA-A820E8D98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50" y="1371600"/>
            <a:ext cx="4797426" cy="4511675"/>
          </a:xfrm>
          <a:prstGeom prst="rect">
            <a:avLst/>
          </a:prstGeom>
        </p:spPr>
      </p:pic>
      <p:pic>
        <p:nvPicPr>
          <p:cNvPr id="6" name="Content Placeholder 10">
            <a:extLst>
              <a:ext uri="{FF2B5EF4-FFF2-40B4-BE49-F238E27FC236}">
                <a16:creationId xmlns:a16="http://schemas.microsoft.com/office/drawing/2014/main" id="{89E03890-4858-47E8-A619-4C513692F4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CED5F9-B2B2-4329-A6FE-0EE41C32AD24}"/>
              </a:ext>
            </a:extLst>
          </p:cNvPr>
          <p:cNvSpPr/>
          <p:nvPr/>
        </p:nvSpPr>
        <p:spPr>
          <a:xfrm>
            <a:off x="914400" y="344055"/>
            <a:ext cx="4997907" cy="646331"/>
          </a:xfrm>
          <a:prstGeom prst="rect">
            <a:avLst/>
          </a:prstGeom>
        </p:spPr>
        <p:txBody>
          <a:bodyPr wrap="none">
            <a:spAutoFit/>
          </a:bodyPr>
          <a:lstStyle/>
          <a:p>
            <a:r>
              <a:rPr lang="en-US" altLang="en-US" sz="3600" b="1" dirty="0">
                <a:solidFill>
                  <a:srgbClr val="0033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POSTING A REPORT  </a:t>
            </a:r>
            <a:endParaRPr lang="en-US" sz="3600" dirty="0"/>
          </a:p>
        </p:txBody>
      </p:sp>
      <p:pic>
        <p:nvPicPr>
          <p:cNvPr id="4" name="Picture 3">
            <a:extLst>
              <a:ext uri="{FF2B5EF4-FFF2-40B4-BE49-F238E27FC236}">
                <a16:creationId xmlns:a16="http://schemas.microsoft.com/office/drawing/2014/main" id="{B8B70B3F-2EBF-4DD6-B540-A446A3283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219200"/>
            <a:ext cx="1905000" cy="1295400"/>
          </a:xfrm>
          <a:prstGeom prst="rect">
            <a:avLst/>
          </a:prstGeom>
        </p:spPr>
      </p:pic>
      <p:sp>
        <p:nvSpPr>
          <p:cNvPr id="5" name="TextBox 4">
            <a:extLst>
              <a:ext uri="{FF2B5EF4-FFF2-40B4-BE49-F238E27FC236}">
                <a16:creationId xmlns:a16="http://schemas.microsoft.com/office/drawing/2014/main" id="{40177F62-2448-4120-BB5E-E31A4177A858}"/>
              </a:ext>
            </a:extLst>
          </p:cNvPr>
          <p:cNvSpPr txBox="1"/>
          <p:nvPr/>
        </p:nvSpPr>
        <p:spPr>
          <a:xfrm>
            <a:off x="381000" y="3355156"/>
            <a:ext cx="8001000" cy="2585323"/>
          </a:xfrm>
          <a:prstGeom prst="rect">
            <a:avLst/>
          </a:prstGeom>
          <a:noFill/>
          <a:ln>
            <a:noFill/>
          </a:ln>
        </p:spPr>
        <p:txBody>
          <a:bodyPr wrap="square" rtlCol="0" anchor="ctr" anchorCtr="1">
            <a:spAutoFit/>
          </a:bodyPr>
          <a:lstStyle/>
          <a:p>
            <a:r>
              <a:rPr lang="en-US" b="1" dirty="0">
                <a:latin typeface="Arial" panose="020B0604020202020204" pitchFamily="34" charset="0"/>
                <a:cs typeface="Arial" panose="020B0604020202020204" pitchFamily="34" charset="0"/>
              </a:rPr>
              <a:t>You will now be able to upload Race Notice, Event Waiver, Daily Program, etc., to Live-Timing.</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If working with a 2-page report, print required pages to PDF, save and post.</a:t>
            </a:r>
          </a:p>
          <a:p>
            <a:endParaRPr lang="en-US" b="1" dirty="0">
              <a:latin typeface="Arial" panose="020B0604020202020204" pitchFamily="34" charset="0"/>
              <a:cs typeface="Arial" panose="020B0604020202020204" pitchFamily="34" charset="0"/>
            </a:endParaRPr>
          </a:p>
          <a:p>
            <a:r>
              <a:rPr lang="en-US" b="1" i="1" dirty="0">
                <a:solidFill>
                  <a:srgbClr val="003399"/>
                </a:solidFill>
                <a:latin typeface="Arial" panose="020B0604020202020204" pitchFamily="34" charset="0"/>
                <a:cs typeface="Arial" panose="020B0604020202020204" pitchFamily="34" charset="0"/>
              </a:rPr>
              <a:t>Please note: If the OC has opted to post event-related documents to an online forum, this process is acceptable for posting the Report by the Referee. </a:t>
            </a:r>
          </a:p>
        </p:txBody>
      </p:sp>
      <p:cxnSp>
        <p:nvCxnSpPr>
          <p:cNvPr id="7" name="Straight Arrow Connector 6">
            <a:extLst>
              <a:ext uri="{FF2B5EF4-FFF2-40B4-BE49-F238E27FC236}">
                <a16:creationId xmlns:a16="http://schemas.microsoft.com/office/drawing/2014/main" id="{3ADDB067-9AAE-4A45-B1A5-517AD065109D}"/>
              </a:ext>
            </a:extLst>
          </p:cNvPr>
          <p:cNvCxnSpPr/>
          <p:nvPr/>
        </p:nvCxnSpPr>
        <p:spPr>
          <a:xfrm>
            <a:off x="1676400" y="2590800"/>
            <a:ext cx="0" cy="838200"/>
          </a:xfrm>
          <a:prstGeom prst="straightConnector1">
            <a:avLst/>
          </a:prstGeom>
          <a:ln w="28575">
            <a:solidFill>
              <a:schemeClr val="accent1"/>
            </a:solidFill>
            <a:headEnd type="triangle"/>
            <a:tailEnd type="triangle"/>
          </a:ln>
        </p:spPr>
        <p:style>
          <a:lnRef idx="1">
            <a:schemeClr val="dk1"/>
          </a:lnRef>
          <a:fillRef idx="0">
            <a:schemeClr val="dk1"/>
          </a:fillRef>
          <a:effectRef idx="0">
            <a:schemeClr val="dk1"/>
          </a:effectRef>
          <a:fontRef idx="minor">
            <a:schemeClr val="tx1"/>
          </a:fontRef>
        </p:style>
      </p:cxnSp>
      <p:pic>
        <p:nvPicPr>
          <p:cNvPr id="6" name="Content Placeholder 10">
            <a:extLst>
              <a:ext uri="{FF2B5EF4-FFF2-40B4-BE49-F238E27FC236}">
                <a16:creationId xmlns:a16="http://schemas.microsoft.com/office/drawing/2014/main" id="{96DE13C6-21EC-400A-A3CA-4E808E015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8525" y="6019800"/>
            <a:ext cx="515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265501"/>
      </p:ext>
    </p:extLst>
  </p:cSld>
  <p:clrMapOvr>
    <a:masterClrMapping/>
  </p:clrMapOvr>
  <p:transition spd="med">
    <p:fade/>
  </p:transition>
</p:sld>
</file>

<file path=ppt/theme/theme1.xml><?xml version="1.0" encoding="utf-8"?>
<a:theme xmlns:a="http://schemas.openxmlformats.org/drawingml/2006/main" name="Snowflakes design template">
  <a:themeElements>
    <a:clrScheme name="Custom 6">
      <a:dk1>
        <a:sysClr val="windowText" lastClr="000000"/>
      </a:dk1>
      <a:lt1>
        <a:sysClr val="window" lastClr="FFFFFF"/>
      </a:lt1>
      <a:dk2>
        <a:srgbClr val="373545"/>
      </a:dk2>
      <a:lt2>
        <a:srgbClr val="DCD8DC"/>
      </a:lt2>
      <a:accent1>
        <a:srgbClr val="000000"/>
      </a:accent1>
      <a:accent2>
        <a:srgbClr val="8784C7"/>
      </a:accent2>
      <a:accent3>
        <a:srgbClr val="5D739A"/>
      </a:accent3>
      <a:accent4>
        <a:srgbClr val="6997AF"/>
      </a:accent4>
      <a:accent5>
        <a:srgbClr val="84ACB6"/>
      </a:accent5>
      <a:accent6>
        <a:srgbClr val="6F8183"/>
      </a:accent6>
      <a:hlink>
        <a:srgbClr val="0070C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Snowflakes design slides.potx" id="{DEE1F0AD-706A-4F4C-823D-ADFE5851E3EA}" vid="{52425298-8660-4232-B133-1A88C14B38E6}"/>
    </a:ext>
  </a:extLst>
</a:theme>
</file>

<file path=ppt/theme/theme2.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853CD7-B1C6-4FDD-B6D0-92A83B857D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6804AE-E0BE-44A8-BAD3-E325E4D1AA6B}">
  <ds:schemaRefs>
    <ds:schemaRef ds:uri="http://purl.org/dc/elements/1.1/"/>
    <ds:schemaRef ds:uri="http://schemas.microsoft.com/office/2006/metadata/properties"/>
    <ds:schemaRef ds:uri="http://www.w3.org/XML/1998/namespac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0262f94-9f35-4ac3-9a90-690165a166b7"/>
    <ds:schemaRef ds:uri="a4f35948-e619-41b3-aa29-22878b09cfd2"/>
    <ds:schemaRef ds:uri="http://purl.org/dc/dcmitype/"/>
  </ds:schemaRefs>
</ds:datastoreItem>
</file>

<file path=customXml/itemProps3.xml><?xml version="1.0" encoding="utf-8"?>
<ds:datastoreItem xmlns:ds="http://schemas.openxmlformats.org/officeDocument/2006/customXml" ds:itemID="{3E783485-1103-4BBC-98A1-D39A248154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3724</TotalTime>
  <Words>9544</Words>
  <Application>Microsoft Office PowerPoint</Application>
  <PresentationFormat>On-screen Show (4:3)</PresentationFormat>
  <Paragraphs>920</Paragraphs>
  <Slides>156</Slides>
  <Notes>43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156</vt:i4>
      </vt:variant>
    </vt:vector>
  </HeadingPairs>
  <TitlesOfParts>
    <vt:vector size="165" baseType="lpstr">
      <vt:lpstr>Arial</vt:lpstr>
      <vt:lpstr>Arial Bold</vt:lpstr>
      <vt:lpstr>Arial Narrow</vt:lpstr>
      <vt:lpstr>Calibri</vt:lpstr>
      <vt:lpstr>Century Gothic</vt:lpstr>
      <vt:lpstr>Comic Sans MS</vt:lpstr>
      <vt:lpstr>Euphemia</vt:lpstr>
      <vt:lpstr>Wingdings</vt:lpstr>
      <vt:lpstr>Snowflakes design template</vt:lpstr>
      <vt:lpstr>PowerPoint Presentation</vt:lpstr>
      <vt:lpstr>IMPORTANT NOTICE</vt:lpstr>
      <vt:lpstr>CHOICE OF SOFTWARE</vt:lpstr>
      <vt:lpstr>RACE RESULT SOFTWARE</vt:lpstr>
      <vt:lpstr>SELECT LINK ON U.S. SKI &amp; SNOWBOARD WEBSITE: usskiandsnowboard.org or at splitsecond.com</vt:lpstr>
      <vt:lpstr>INFORMATION &amp; DOWNLOAD, option 1</vt:lpstr>
      <vt:lpstr> SELECT “SOFTWARE”; option 2  </vt:lpstr>
      <vt:lpstr>SOFTWARE INSTALLATION</vt:lpstr>
      <vt:lpstr>SOFTWARE INSTALLATION</vt:lpstr>
      <vt:lpstr>INFORMATION:  Review &amp; Select “NEXT”  </vt:lpstr>
      <vt:lpstr>LICENSING AGREEMENT Agree &amp; Select “NEXT” </vt:lpstr>
      <vt:lpstr>VERIFY or CHANGE STORAGE LOCATION: Select “NEXT”  </vt:lpstr>
      <vt:lpstr>FIRST-TIME INSTALLATION? Select “YES”</vt:lpstr>
      <vt:lpstr>SELECT “START”  TO INSTALL</vt:lpstr>
      <vt:lpstr>PowerPoint Presentation</vt:lpstr>
      <vt:lpstr>PowerPoint Presentation</vt:lpstr>
      <vt:lpstr>CONFIRMATION Select “START TO INSTALL”  </vt:lpstr>
      <vt:lpstr>PowerPoint Presentation</vt:lpstr>
      <vt:lpstr>Welcome to Season 2026</vt:lpstr>
      <vt:lpstr>CHANGE NOTICES</vt:lpstr>
      <vt:lpstr>SOFTWARE </vt:lpstr>
      <vt:lpstr>CONTENTS OF SOFTWARE </vt:lpstr>
      <vt:lpstr>FILE MANAGEMENT</vt:lpstr>
      <vt:lpstr>CREATE A NEW FOLDER </vt:lpstr>
      <vt:lpstr>  </vt:lpstr>
      <vt:lpstr>SUBFOLDER IN SEASON 2026 FOLDER  </vt:lpstr>
      <vt:lpstr>FOLDERS: ORGANIZE YOUR EVENTS  </vt:lpstr>
      <vt:lpstr>ICON ON YOUR DESKTOP (Shortcut)</vt:lpstr>
      <vt:lpstr>OPENING SCREENS</vt:lpstr>
      <vt:lpstr>SET YOUR DEFAULTS </vt:lpstr>
      <vt:lpstr>VERIFY YOUR DEFAULTS - Classes </vt:lpstr>
      <vt:lpstr>SET  “HEADER” DEFAULTS </vt:lpstr>
      <vt:lpstr>DEFAULTS: “FACTORS/LISTS”</vt:lpstr>
      <vt:lpstr>POINTS LISTS - Defaults</vt:lpstr>
      <vt:lpstr>OPTIONS: LOADING POINTS LISTS</vt:lpstr>
      <vt:lpstr>ONLINE OPTION</vt:lpstr>
      <vt:lpstr>MAKE YOUR SELECTION(S)  (Multiple lists may be selected; “HAVE IT” lists are already loaded!) </vt:lpstr>
      <vt:lpstr>YOU ARE INFORMED OF PROGRESS</vt:lpstr>
      <vt:lpstr>LOAD LISTS FROM HARD DRIVE</vt:lpstr>
      <vt:lpstr>LOAD LISTS FROM HARD DRIVE</vt:lpstr>
      <vt:lpstr>LOAD POINTS LISTS – “Activities”</vt:lpstr>
      <vt:lpstr>SELECT LISTS YOU NEED</vt:lpstr>
      <vt:lpstr>CONTENTS OF POINTS LIST PORTION OF SOFTWARE</vt:lpstr>
      <vt:lpstr>DEFAULTS: OFFICIALS</vt:lpstr>
      <vt:lpstr>OTHER EDIT OPTIONS:</vt:lpstr>
      <vt:lpstr>“EDIT”/”OPTIONS”:  AUTO-SAVE </vt:lpstr>
      <vt:lpstr>“EDIT” OPTION: NOTES </vt:lpstr>
      <vt:lpstr>CREATING EVENT</vt:lpstr>
      <vt:lpstr>CREATE YOUR EVENT/RACE</vt:lpstr>
      <vt:lpstr>DATA VERIFICATION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OPENING HEADER SCREEN:  NON-FIS EVENT</vt:lpstr>
      <vt:lpstr>OPENING HEADER SCREEN:  FIS EVENT</vt:lpstr>
      <vt:lpstr>SELECT YOUR EVENT: Non-FIS or FIS </vt:lpstr>
      <vt:lpstr>FIS RACE LEVELS</vt:lpstr>
      <vt:lpstr># in Top Seed &amp; # Qualify 2nd Run</vt:lpstr>
      <vt:lpstr>15 or 30: JURY MAY CHANGE #</vt:lpstr>
      <vt:lpstr>TIMING DATA:  EQUIPMENT or TIMING COMPANY NAME</vt:lpstr>
      <vt:lpstr>HEADER INFO COMPLETE</vt:lpstr>
      <vt:lpstr>OTHER “CHANGE GENDER” OPTIONS</vt:lpstr>
      <vt:lpstr>PowerPoint Presentation</vt:lpstr>
      <vt:lpstr>PowerPoint Presentation</vt:lpstr>
      <vt:lpstr>CREATING AN EVENT DATABASE (MASTER FILE)</vt:lpstr>
      <vt:lpstr>COMPETITORS’ ENTRIES</vt:lpstr>
      <vt:lpstr>ONLINE RACE REGISTRATION SYSTEMS</vt:lpstr>
      <vt:lpstr>VERIFY YOUR POINTS LISTS DEFAULTS</vt:lpstr>
      <vt:lpstr>IMPORT A RACE REGISTRATION FILE</vt:lpstr>
      <vt:lpstr>CREATE YOUR RA CLINIC RACE FILE</vt:lpstr>
      <vt:lpstr>COMPETITOR INSERT</vt:lpstr>
      <vt:lpstr>INSERTING COMPETITORS  </vt:lpstr>
      <vt:lpstr>KEY IN FIRST FEW LETTERS OF LAST NAME &amp; SELECT  CORRECT COMPETITOR</vt:lpstr>
      <vt:lpstr>EDIT or ADD ADDITIONAL COMPETITORS</vt:lpstr>
      <vt:lpstr>PowerPoint Presentation</vt:lpstr>
      <vt:lpstr>KEY IN &amp; VERIFY OFFICIALS</vt:lpstr>
      <vt:lpstr>Enter OFFICIALS</vt:lpstr>
      <vt:lpstr>VERIFY ALPINE OFFICIALS’  CERTIFICATIONS &amp; UPDATE STATUS   </vt:lpstr>
      <vt:lpstr>KEY IN / VERIFY KNOWN RUN DATA</vt:lpstr>
      <vt:lpstr>SET INTERMEDIATES &amp; SPEED TRAPS</vt:lpstr>
      <vt:lpstr>VERIFY DATA &amp; REGISTER RACE WITH U.S. LIVE-TIMING</vt:lpstr>
      <vt:lpstr>POST, PRINT OR SAVE A REPORT</vt:lpstr>
      <vt:lpstr>PowerPoint Presentation</vt:lpstr>
      <vt:lpstr>REPORT OPTIONS</vt:lpstr>
      <vt:lpstr> INTERNET BASED PLATFORMS</vt:lpstr>
      <vt:lpstr>OTHER L-T OPTIONS (After race is registered!)</vt:lpstr>
      <vt:lpstr>FIS L-T OPTION  (Posting on FIS L-T Site; please read/follow instructions)</vt:lpstr>
      <vt:lpstr>A REPORT OPTION: SEED CARDS</vt:lpstr>
      <vt:lpstr>OTHER OPTIONS</vt:lpstr>
      <vt:lpstr>AVAILABLE REPORTS &amp; OPTIONS</vt:lpstr>
      <vt:lpstr>PowerPoint Presentation</vt:lpstr>
      <vt:lpstr>RELOAD POINTS FROM POINTS LISTS  Required when a new Points List becomes valid between events in a series or between DHT/DH race.</vt:lpstr>
      <vt:lpstr> ENTER 1ST RUN TIMES</vt:lpstr>
      <vt:lpstr>MANUAL TIME ENTRY</vt:lpstr>
      <vt:lpstr>ADDITIONAL MANUAL ENTRY OPTIONS</vt:lpstr>
      <vt:lpstr>PowerPoint Presentation</vt:lpstr>
      <vt:lpstr>“FILE” OPTIONS</vt:lpstr>
      <vt:lpstr>DATA ENTRY SYSTEMS  (Using Race File)</vt:lpstr>
      <vt:lpstr>“email RACE FILE” OPTION</vt:lpstr>
      <vt:lpstr>email RACE FILE PROCEDURES  </vt:lpstr>
      <vt:lpstr>1-800-GEOFF!</vt:lpstr>
      <vt:lpstr>TRANSFER DATA:  USING EXPORT/IMPORT</vt:lpstr>
      <vt:lpstr>ENTER 1ST RUN DATA</vt:lpstr>
      <vt:lpstr>EDIT A COMPETITOR: KEY IN DSQ</vt:lpstr>
      <vt:lpstr>PROTESTED FIRST RUN DSQ &amp; A PROVISIONAL SECOND RUN START </vt:lpstr>
      <vt:lpstr>ToD EDIT:  Edit Times or Change Status</vt:lpstr>
      <vt:lpstr>WHAT IS REQUIRED?</vt:lpstr>
      <vt:lpstr>RECORDING A “NPS” SITUATION:  NON-FIS and FIS EVENTS</vt:lpstr>
      <vt:lpstr>BLOCK EDIT</vt:lpstr>
      <vt:lpstr>BLOCK &amp; SORT</vt:lpstr>
      <vt:lpstr>MOVE</vt:lpstr>
      <vt:lpstr>HIDE / EXPOSE</vt:lpstr>
      <vt:lpstr>DOCUMENTS AFTER 1ST RUN</vt:lpstr>
      <vt:lpstr>REPORT BY THE REFEREE: Paper Version</vt:lpstr>
      <vt:lpstr>REPORT BY THE REFEREE</vt:lpstr>
      <vt:lpstr>REPORT BY THE REFEREE: Software Version</vt:lpstr>
      <vt:lpstr>REPORT BY THE REFEREE: Software Version</vt:lpstr>
      <vt:lpstr>ENTER/VERIFY 2ND RUN DATA</vt:lpstr>
      <vt:lpstr>2nd RUN VERIFICATIONS</vt:lpstr>
      <vt:lpstr>ENTER 2ND RUN TIMES</vt:lpstr>
      <vt:lpstr>DOCUMENTS AFTER 2ND RUN</vt:lpstr>
      <vt:lpstr>What is an “applied Penalty”?</vt:lpstr>
      <vt:lpstr>RESULTS &amp; PENALTY:  Verify accuracy prior to transmission of XML file</vt:lpstr>
      <vt:lpstr>RESULT OPTIONS – ORIGINAL FORMAT  </vt:lpstr>
      <vt:lpstr>PowerPoint Presentation</vt:lpstr>
      <vt:lpstr>PowerPoint Presentation</vt:lpstr>
      <vt:lpstr>PowerPoint Presentation</vt:lpstr>
      <vt:lpstr>PowerPoint Presentation</vt:lpstr>
      <vt:lpstr>PowerPoint Presentation</vt:lpstr>
      <vt:lpstr>RACE DAY QUESTIONS</vt:lpstr>
      <vt:lpstr>WHAT IS THE “GOLDEN RULE”?</vt:lpstr>
      <vt:lpstr>GOLDEN RULE SEEDING</vt:lpstr>
      <vt:lpstr>EDITING FOR A 2ND RUN</vt:lpstr>
      <vt:lpstr>EDITING FOR A 2ND RUN COMPLETE</vt:lpstr>
      <vt:lpstr>REPLACEMENT TIME (EET)</vt:lpstr>
      <vt:lpstr>SOFTWARE’S “EET” TOOL found in “OTHER OPTIONS”</vt:lpstr>
      <vt:lpstr>HINTS!</vt:lpstr>
      <vt:lpstr>VERIFICATION ITEMS</vt:lpstr>
      <vt:lpstr>CREATING/SENDING“XML” FILE – has changed due to USSS upload requirement File can be created/sent from either area:</vt:lpstr>
      <vt:lpstr>WHAT IS AN “XML” FILE?</vt:lpstr>
      <vt:lpstr>SAVING &amp; SENDING AN XML FILE</vt:lpstr>
      <vt:lpstr>REVIEWING THE XML FILE</vt:lpstr>
      <vt:lpstr>SAVED &amp; LOCATED:  Now What Do I Do With It? (NOTE UPLOAD REQUIREMENT!)</vt:lpstr>
      <vt:lpstr>emailING XML FILE FROM THE SOFTWARE (“Include Hard Copy Disabled”)</vt:lpstr>
      <vt:lpstr>HOW IS THE XML FILE USED?</vt:lpstr>
      <vt:lpstr>PowerPoint Presentation</vt:lpstr>
      <vt:lpstr>SUGGESTIONS</vt:lpstr>
      <vt:lpstr>SEASON 2026 REVIEW:  Submitting your verified/accurate race result XML file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Thelma Hoessler</dc:creator>
  <cp:lastModifiedBy>Thelma Hoessler</cp:lastModifiedBy>
  <cp:revision>266</cp:revision>
  <cp:lastPrinted>2019-08-27T16:06:30Z</cp:lastPrinted>
  <dcterms:created xsi:type="dcterms:W3CDTF">2017-05-23T14:43:27Z</dcterms:created>
  <dcterms:modified xsi:type="dcterms:W3CDTF">2025-07-19T01:10:31Z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74067300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