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4213" r:id="rId5"/>
    <p:sldMasterId id="2147484218" r:id="rId6"/>
  </p:sldMasterIdLst>
  <p:notesMasterIdLst>
    <p:notesMasterId r:id="rId189"/>
  </p:notesMasterIdLst>
  <p:handoutMasterIdLst>
    <p:handoutMasterId r:id="rId190"/>
  </p:handoutMasterIdLst>
  <p:sldIdLst>
    <p:sldId id="263" r:id="rId7"/>
    <p:sldId id="575" r:id="rId8"/>
    <p:sldId id="737" r:id="rId9"/>
    <p:sldId id="650" r:id="rId10"/>
    <p:sldId id="925" r:id="rId11"/>
    <p:sldId id="355" r:id="rId12"/>
    <p:sldId id="905" r:id="rId13"/>
    <p:sldId id="712" r:id="rId14"/>
    <p:sldId id="691" r:id="rId15"/>
    <p:sldId id="713" r:id="rId16"/>
    <p:sldId id="733" r:id="rId17"/>
    <p:sldId id="722" r:id="rId18"/>
    <p:sldId id="723" r:id="rId19"/>
    <p:sldId id="739" r:id="rId20"/>
    <p:sldId id="740" r:id="rId21"/>
    <p:sldId id="904" r:id="rId22"/>
    <p:sldId id="736" r:id="rId23"/>
    <p:sldId id="894" r:id="rId24"/>
    <p:sldId id="730" r:id="rId25"/>
    <p:sldId id="356" r:id="rId26"/>
    <p:sldId id="357" r:id="rId27"/>
    <p:sldId id="358" r:id="rId28"/>
    <p:sldId id="359" r:id="rId29"/>
    <p:sldId id="447" r:id="rId30"/>
    <p:sldId id="448" r:id="rId31"/>
    <p:sldId id="903" r:id="rId32"/>
    <p:sldId id="449" r:id="rId33"/>
    <p:sldId id="495" r:id="rId34"/>
    <p:sldId id="486" r:id="rId35"/>
    <p:sldId id="445" r:id="rId36"/>
    <p:sldId id="472" r:id="rId37"/>
    <p:sldId id="395" r:id="rId38"/>
    <p:sldId id="774" r:id="rId39"/>
    <p:sldId id="902" r:id="rId40"/>
    <p:sldId id="498" r:id="rId41"/>
    <p:sldId id="500" r:id="rId42"/>
    <p:sldId id="397" r:id="rId43"/>
    <p:sldId id="499" r:id="rId44"/>
    <p:sldId id="815" r:id="rId45"/>
    <p:sldId id="746" r:id="rId46"/>
    <p:sldId id="398" r:id="rId47"/>
    <p:sldId id="747" r:id="rId48"/>
    <p:sldId id="295" r:id="rId49"/>
    <p:sldId id="296" r:id="rId50"/>
    <p:sldId id="297" r:id="rId51"/>
    <p:sldId id="298" r:id="rId52"/>
    <p:sldId id="299" r:id="rId53"/>
    <p:sldId id="711" r:id="rId54"/>
    <p:sldId id="443" r:id="rId55"/>
    <p:sldId id="503" r:id="rId56"/>
    <p:sldId id="402" r:id="rId57"/>
    <p:sldId id="403" r:id="rId58"/>
    <p:sldId id="404" r:id="rId59"/>
    <p:sldId id="391" r:id="rId60"/>
    <p:sldId id="392" r:id="rId61"/>
    <p:sldId id="361" r:id="rId62"/>
    <p:sldId id="473" r:id="rId63"/>
    <p:sldId id="381" r:id="rId64"/>
    <p:sldId id="382" r:id="rId65"/>
    <p:sldId id="383" r:id="rId66"/>
    <p:sldId id="384" r:id="rId67"/>
    <p:sldId id="385" r:id="rId68"/>
    <p:sldId id="767" r:id="rId69"/>
    <p:sldId id="475" r:id="rId70"/>
    <p:sldId id="389" r:id="rId71"/>
    <p:sldId id="390" r:id="rId72"/>
    <p:sldId id="444" r:id="rId73"/>
    <p:sldId id="363" r:id="rId74"/>
    <p:sldId id="908" r:id="rId75"/>
    <p:sldId id="489" r:id="rId76"/>
    <p:sldId id="900" r:id="rId77"/>
    <p:sldId id="771" r:id="rId78"/>
    <p:sldId id="772" r:id="rId79"/>
    <p:sldId id="901" r:id="rId80"/>
    <p:sldId id="773" r:id="rId81"/>
    <p:sldId id="276" r:id="rId82"/>
    <p:sldId id="899" r:id="rId83"/>
    <p:sldId id="748" r:id="rId84"/>
    <p:sldId id="770" r:id="rId85"/>
    <p:sldId id="364" r:id="rId86"/>
    <p:sldId id="893" r:id="rId87"/>
    <p:sldId id="585" r:id="rId88"/>
    <p:sldId id="813" r:id="rId89"/>
    <p:sldId id="365" r:id="rId90"/>
    <p:sldId id="366" r:id="rId91"/>
    <p:sldId id="367" r:id="rId92"/>
    <p:sldId id="896" r:id="rId93"/>
    <p:sldId id="368" r:id="rId94"/>
    <p:sldId id="745" r:id="rId95"/>
    <p:sldId id="744" r:id="rId96"/>
    <p:sldId id="579" r:id="rId97"/>
    <p:sldId id="369" r:id="rId98"/>
    <p:sldId id="370" r:id="rId99"/>
    <p:sldId id="496" r:id="rId100"/>
    <p:sldId id="371" r:id="rId101"/>
    <p:sldId id="497" r:id="rId102"/>
    <p:sldId id="898" r:id="rId103"/>
    <p:sldId id="372" r:id="rId104"/>
    <p:sldId id="897" r:id="rId105"/>
    <p:sldId id="373" r:id="rId106"/>
    <p:sldId id="374" r:id="rId107"/>
    <p:sldId id="814" r:id="rId108"/>
    <p:sldId id="375" r:id="rId109"/>
    <p:sldId id="376" r:id="rId110"/>
    <p:sldId id="377" r:id="rId111"/>
    <p:sldId id="379" r:id="rId112"/>
    <p:sldId id="393" r:id="rId113"/>
    <p:sldId id="405" r:id="rId114"/>
    <p:sldId id="406" r:id="rId115"/>
    <p:sldId id="407" r:id="rId116"/>
    <p:sldId id="408" r:id="rId117"/>
    <p:sldId id="409" r:id="rId118"/>
    <p:sldId id="410" r:id="rId119"/>
    <p:sldId id="768" r:id="rId120"/>
    <p:sldId id="412" r:id="rId121"/>
    <p:sldId id="414" r:id="rId122"/>
    <p:sldId id="415" r:id="rId123"/>
    <p:sldId id="494" r:id="rId124"/>
    <p:sldId id="416" r:id="rId125"/>
    <p:sldId id="417" r:id="rId126"/>
    <p:sldId id="418" r:id="rId127"/>
    <p:sldId id="769" r:id="rId128"/>
    <p:sldId id="419" r:id="rId129"/>
    <p:sldId id="434" r:id="rId130"/>
    <p:sldId id="492" r:id="rId131"/>
    <p:sldId id="301" r:id="rId132"/>
    <p:sldId id="312" r:id="rId133"/>
    <p:sldId id="839" r:id="rId134"/>
    <p:sldId id="270" r:id="rId135"/>
    <p:sldId id="935" r:id="rId136"/>
    <p:sldId id="936" r:id="rId137"/>
    <p:sldId id="816" r:id="rId138"/>
    <p:sldId id="817" r:id="rId139"/>
    <p:sldId id="818" r:id="rId140"/>
    <p:sldId id="819" r:id="rId141"/>
    <p:sldId id="679" r:id="rId142"/>
    <p:sldId id="291" r:id="rId143"/>
    <p:sldId id="820" r:id="rId144"/>
    <p:sldId id="821" r:id="rId145"/>
    <p:sldId id="1011" r:id="rId146"/>
    <p:sldId id="1012" r:id="rId147"/>
    <p:sldId id="1013" r:id="rId148"/>
    <p:sldId id="906" r:id="rId149"/>
    <p:sldId id="823" r:id="rId150"/>
    <p:sldId id="824" r:id="rId151"/>
    <p:sldId id="825" r:id="rId152"/>
    <p:sldId id="886" r:id="rId153"/>
    <p:sldId id="887" r:id="rId154"/>
    <p:sldId id="888" r:id="rId155"/>
    <p:sldId id="889" r:id="rId156"/>
    <p:sldId id="890" r:id="rId157"/>
    <p:sldId id="891" r:id="rId158"/>
    <p:sldId id="812" r:id="rId159"/>
    <p:sldId id="752" r:id="rId160"/>
    <p:sldId id="1001" r:id="rId161"/>
    <p:sldId id="645" r:id="rId162"/>
    <p:sldId id="892" r:id="rId163"/>
    <p:sldId id="765" r:id="rId164"/>
    <p:sldId id="754" r:id="rId165"/>
    <p:sldId id="912" r:id="rId166"/>
    <p:sldId id="827" r:id="rId167"/>
    <p:sldId id="1002" r:id="rId168"/>
    <p:sldId id="1003" r:id="rId169"/>
    <p:sldId id="895" r:id="rId170"/>
    <p:sldId id="828" r:id="rId171"/>
    <p:sldId id="1004" r:id="rId172"/>
    <p:sldId id="1005" r:id="rId173"/>
    <p:sldId id="1006" r:id="rId174"/>
    <p:sldId id="635" r:id="rId175"/>
    <p:sldId id="293" r:id="rId176"/>
    <p:sldId id="294" r:id="rId177"/>
    <p:sldId id="631" r:id="rId178"/>
    <p:sldId id="1007" r:id="rId179"/>
    <p:sldId id="334" r:id="rId180"/>
    <p:sldId id="644" r:id="rId181"/>
    <p:sldId id="533" r:id="rId182"/>
    <p:sldId id="558" r:id="rId183"/>
    <p:sldId id="1009" r:id="rId184"/>
    <p:sldId id="1010" r:id="rId185"/>
    <p:sldId id="549" r:id="rId186"/>
    <p:sldId id="441" r:id="rId187"/>
    <p:sldId id="442" r:id="rId18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15AB"/>
    <a:srgbClr val="0000FF"/>
    <a:srgbClr val="3333FF"/>
    <a:srgbClr val="1A21A6"/>
    <a:srgbClr val="0033CC"/>
    <a:srgbClr val="007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61" autoAdjust="0"/>
    <p:restoredTop sz="85808" autoAdjust="0"/>
  </p:normalViewPr>
  <p:slideViewPr>
    <p:cSldViewPr>
      <p:cViewPr varScale="1">
        <p:scale>
          <a:sx n="55" d="100"/>
          <a:sy n="55" d="100"/>
        </p:scale>
        <p:origin x="852" y="72"/>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82260"/>
    </p:cViewPr>
  </p:sorterViewPr>
  <p:notesViewPr>
    <p:cSldViewPr>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slide" Target="slides/slide148.xml"/><Relationship Id="rId159" Type="http://schemas.openxmlformats.org/officeDocument/2006/relationships/slide" Target="slides/slide153.xml"/><Relationship Id="rId175" Type="http://schemas.openxmlformats.org/officeDocument/2006/relationships/slide" Target="slides/slide169.xml"/><Relationship Id="rId170" Type="http://schemas.openxmlformats.org/officeDocument/2006/relationships/slide" Target="slides/slide164.xml"/><Relationship Id="rId191" Type="http://schemas.openxmlformats.org/officeDocument/2006/relationships/presProps" Target="pres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slide" Target="slides/slide14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slide" Target="slides/slide154.xml"/><Relationship Id="rId165" Type="http://schemas.openxmlformats.org/officeDocument/2006/relationships/slide" Target="slides/slide159.xml"/><Relationship Id="rId181" Type="http://schemas.openxmlformats.org/officeDocument/2006/relationships/slide" Target="slides/slide175.xml"/><Relationship Id="rId186" Type="http://schemas.openxmlformats.org/officeDocument/2006/relationships/slide" Target="slides/slide180.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slide" Target="slides/slide144.xml"/><Relationship Id="rId155" Type="http://schemas.openxmlformats.org/officeDocument/2006/relationships/slide" Target="slides/slide149.xml"/><Relationship Id="rId171" Type="http://schemas.openxmlformats.org/officeDocument/2006/relationships/slide" Target="slides/slide165.xml"/><Relationship Id="rId176" Type="http://schemas.openxmlformats.org/officeDocument/2006/relationships/slide" Target="slides/slide170.xml"/><Relationship Id="rId192" Type="http://schemas.openxmlformats.org/officeDocument/2006/relationships/viewProps" Target="viewProp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61" Type="http://schemas.openxmlformats.org/officeDocument/2006/relationships/slide" Target="slides/slide155.xml"/><Relationship Id="rId166" Type="http://schemas.openxmlformats.org/officeDocument/2006/relationships/slide" Target="slides/slide160.xml"/><Relationship Id="rId182" Type="http://schemas.openxmlformats.org/officeDocument/2006/relationships/slide" Target="slides/slide176.xml"/><Relationship Id="rId187" Type="http://schemas.openxmlformats.org/officeDocument/2006/relationships/slide" Target="slides/slide181.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77" Type="http://schemas.openxmlformats.org/officeDocument/2006/relationships/slide" Target="slides/slide171.xml"/><Relationship Id="rId172" Type="http://schemas.openxmlformats.org/officeDocument/2006/relationships/slide" Target="slides/slide166.xml"/><Relationship Id="rId193" Type="http://schemas.openxmlformats.org/officeDocument/2006/relationships/theme" Target="theme/theme1.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slide" Target="slides/slide177.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0" Type="http://schemas.openxmlformats.org/officeDocument/2006/relationships/handoutMaster" Target="handoutMasters/handoutMaster1.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slideMaster" Target="slideMasters/slideMaster1.xml"/><Relationship Id="rId9" Type="http://schemas.openxmlformats.org/officeDocument/2006/relationships/slide" Target="slides/slide3.xml"/><Relationship Id="rId180" Type="http://schemas.openxmlformats.org/officeDocument/2006/relationships/slide" Target="slides/slide174.xml"/><Relationship Id="rId26"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CD4BF2-CA8C-4274-8ACE-647BF028375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mn-lt"/>
              </a:defRPr>
            </a:lvl1pPr>
          </a:lstStyle>
          <a:p>
            <a:pPr>
              <a:defRPr/>
            </a:pPr>
            <a:endParaRPr lang="en-US" dirty="0"/>
          </a:p>
        </p:txBody>
      </p:sp>
      <p:sp>
        <p:nvSpPr>
          <p:cNvPr id="3" name="Date Placeholder 2">
            <a:extLst>
              <a:ext uri="{FF2B5EF4-FFF2-40B4-BE49-F238E27FC236}">
                <a16:creationId xmlns:a16="http://schemas.microsoft.com/office/drawing/2014/main" id="{2E5FC65F-BF63-4B14-8C71-3BB0093682B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B934D12-369F-4967-92EA-D5F54D8A90F9}" type="datetimeFigureOut">
              <a:rPr lang="en-US"/>
              <a:pPr>
                <a:defRPr/>
              </a:pPr>
              <a:t>9/4/2025</a:t>
            </a:fld>
            <a:endParaRPr lang="en-US" dirty="0"/>
          </a:p>
        </p:txBody>
      </p:sp>
      <p:sp>
        <p:nvSpPr>
          <p:cNvPr id="4" name="Footer Placeholder 3">
            <a:extLst>
              <a:ext uri="{FF2B5EF4-FFF2-40B4-BE49-F238E27FC236}">
                <a16:creationId xmlns:a16="http://schemas.microsoft.com/office/drawing/2014/main" id="{7FBAA1B6-FA6C-4905-AC5C-C5FEB4FB8AB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087014A8-CDEC-4E1F-83FC-816C52DCA282}"/>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66BBAA1-D6D7-42D2-8A8D-5CC35B744F61}"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BD2841-1593-4A42-BD42-5225A11D430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93891B91-40CD-4750-93A7-54C1FBC5348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F958BC42-23A6-48C8-8B9A-DC06796A0A82}" type="datetimeFigureOut">
              <a:rPr lang="en-US"/>
              <a:pPr>
                <a:defRPr/>
              </a:pPr>
              <a:t>9/4/2025</a:t>
            </a:fld>
            <a:endParaRPr lang="en-US" dirty="0"/>
          </a:p>
        </p:txBody>
      </p:sp>
      <p:sp>
        <p:nvSpPr>
          <p:cNvPr id="4" name="Slide Image Placeholder 3">
            <a:extLst>
              <a:ext uri="{FF2B5EF4-FFF2-40B4-BE49-F238E27FC236}">
                <a16:creationId xmlns:a16="http://schemas.microsoft.com/office/drawing/2014/main" id="{3DDCD160-9E43-4B59-9343-CA1CF977EB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CB90DAE-0179-46B3-AAD3-F6F1BE4D68F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96EB42B-556A-4FC9-AC13-988A2A2D0AA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EF3235B6-50AE-45EE-B520-D116355289C8}"/>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solidFill>
                  <a:schemeClr val="tx1"/>
                </a:solidFill>
                <a:latin typeface="+mn-lt"/>
              </a:defRPr>
            </a:lvl1pPr>
          </a:lstStyle>
          <a:p>
            <a:pPr>
              <a:defRPr/>
            </a:pPr>
            <a:fld id="{8BD22C96-317B-4408-BF0A-A0BED069E4C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Calibri" panose="020F0502020204030204" pitchFamily="34" charset="0"/>
              </a:rPr>
              <a:t>PowerPoint Presentations are to be inserted at clinic instructor(s) discretion.</a:t>
            </a:r>
            <a:endParaRPr lang="en-US" altLang="en-US" b="1" dirty="0">
              <a:solidFill>
                <a:srgbClr val="0070C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a:t>
            </a:fld>
            <a:endParaRPr lang="en-US" dirty="0"/>
          </a:p>
        </p:txBody>
      </p:sp>
    </p:spTree>
    <p:extLst>
      <p:ext uri="{BB962C8B-B14F-4D97-AF65-F5344CB8AC3E}">
        <p14:creationId xmlns:p14="http://schemas.microsoft.com/office/powerpoint/2010/main" val="549465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2DE91-34FE-C455-DEA6-60ACFF7AB556}"/>
            </a:ext>
          </a:extLst>
        </p:cNvPr>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80DED0C-FB0C-CA9C-AC67-8D37AEA67C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A3D1385-AB90-B561-9BB0-4EE15F368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BB0DF55A-5320-0336-2572-225FCE79DC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805EFE0-8787-42D0-A4DD-315BC9DC5927}" type="slidenum">
              <a:rPr lang="en-US" altLang="en-US" smtClean="0">
                <a:solidFill>
                  <a:srgbClr val="000000"/>
                </a:solidFill>
              </a:rPr>
              <a:pPr/>
              <a:t>16</a:t>
            </a:fld>
            <a:endParaRPr lang="en-US" altLang="en-US" dirty="0">
              <a:solidFill>
                <a:srgbClr val="000000"/>
              </a:solidFill>
            </a:endParaRPr>
          </a:p>
        </p:txBody>
      </p:sp>
    </p:spTree>
    <p:extLst>
      <p:ext uri="{BB962C8B-B14F-4D97-AF65-F5344CB8AC3E}">
        <p14:creationId xmlns:p14="http://schemas.microsoft.com/office/powerpoint/2010/main" val="4069453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285423D-F8AB-9553-E0BA-81F332A1D3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5B237EF-2991-7B10-6CDC-B455686412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8B050E89-6D73-4946-144B-7490F22BB4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2DB72-2BB1-4765-9CE6-9D2882F8A25F}" type="slidenum">
              <a:rPr kumimoji="0" lang="en-US" altLang="en-US" sz="1200" b="0" i="0" u="none" strike="noStrike" kern="1200" cap="none" spc="0" normalizeH="0" baseline="0" noProof="0" smtClean="0">
                <a:ln>
                  <a:noFill/>
                </a:ln>
                <a:solidFill>
                  <a:srgbClr val="000000"/>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69722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EA36B03-6895-2474-2655-92967B9C1B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6551C92-B91F-15A5-4F71-8C79D9364C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a:extLst>
              <a:ext uri="{FF2B5EF4-FFF2-40B4-BE49-F238E27FC236}">
                <a16:creationId xmlns:a16="http://schemas.microsoft.com/office/drawing/2014/main" id="{6D04D01F-60CB-1E55-B5A6-86D87F7BD0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A27C7D1-3BA1-43CD-9D0C-FDDB8691F01C}" type="slidenum">
              <a:rPr lang="en-US" altLang="en-US" smtClean="0">
                <a:solidFill>
                  <a:srgbClr val="000000"/>
                </a:solidFill>
              </a:rPr>
              <a:pPr/>
              <a:t>18</a:t>
            </a:fld>
            <a:endParaRPr lang="en-US" altLang="en-US" dirty="0">
              <a:solidFill>
                <a:srgbClr val="000000"/>
              </a:solidFill>
            </a:endParaRPr>
          </a:p>
        </p:txBody>
      </p:sp>
    </p:spTree>
    <p:extLst>
      <p:ext uri="{BB962C8B-B14F-4D97-AF65-F5344CB8AC3E}">
        <p14:creationId xmlns:p14="http://schemas.microsoft.com/office/powerpoint/2010/main" val="45590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137DC1E-6ED0-45E8-91EE-753955D45E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E487114E-BF4F-4562-8DE2-E5581B8412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51</a:t>
            </a:fld>
            <a:endParaRPr lang="en-US" dirty="0"/>
          </a:p>
        </p:txBody>
      </p:sp>
    </p:spTree>
    <p:extLst>
      <p:ext uri="{BB962C8B-B14F-4D97-AF65-F5344CB8AC3E}">
        <p14:creationId xmlns:p14="http://schemas.microsoft.com/office/powerpoint/2010/main" val="356582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1799020-E3E8-4B62-9893-4C7AEC608D8C}"/>
              </a:ext>
            </a:extLst>
          </p:cNvPr>
          <p:cNvSpPr>
            <a:spLocks noGrp="1" noRot="1" noChangeAspect="1" noChangeArrowheads="1" noTextEdit="1"/>
          </p:cNvSpPr>
          <p:nvPr>
            <p:ph type="sldImg"/>
          </p:nvPr>
        </p:nvSpPr>
        <p:spPr bwMode="auto">
          <a:xfrm>
            <a:off x="1143000" y="703263"/>
            <a:ext cx="4576763"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531B4FBD-3466-472A-B1D9-469CD03786F4}"/>
              </a:ext>
            </a:extLst>
          </p:cNvPr>
          <p:cNvSpPr>
            <a:spLocks noGrp="1" noChangeArrowheads="1"/>
          </p:cNvSpPr>
          <p:nvPr>
            <p:ph type="body" idx="1"/>
          </p:nvPr>
        </p:nvSpPr>
        <p:spPr bwMode="auto">
          <a:xfrm>
            <a:off x="914400" y="4370388"/>
            <a:ext cx="5029200" cy="405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44C81-639A-1DFF-C97F-304D7AC217B2}"/>
            </a:ext>
          </a:extLst>
        </p:cNvPr>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4F80131-46ED-28F3-F9DD-526CEEDBBA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EEA8E01-706F-35BC-84DC-7B2F48F8EC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7A8E3105-B83E-3353-742B-ACB3D9C7FB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FAB7A5D-E082-4198-B198-58FFD49D9270}" type="slidenum">
              <a:rPr lang="en-US" altLang="en-US" smtClean="0"/>
              <a:pPr/>
              <a:t>69</a:t>
            </a:fld>
            <a:endParaRPr lang="en-US" altLang="en-US" dirty="0"/>
          </a:p>
        </p:txBody>
      </p:sp>
    </p:spTree>
    <p:extLst>
      <p:ext uri="{BB962C8B-B14F-4D97-AF65-F5344CB8AC3E}">
        <p14:creationId xmlns:p14="http://schemas.microsoft.com/office/powerpoint/2010/main" val="428548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762BAA02-CE40-E88E-0C01-B16835AE8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40A06B07-7429-22AA-5EC0-CD119F363D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0900" name="Slide Number Placeholder 3">
            <a:extLst>
              <a:ext uri="{FF2B5EF4-FFF2-40B4-BE49-F238E27FC236}">
                <a16:creationId xmlns:a16="http://schemas.microsoft.com/office/drawing/2014/main" id="{3254C5AF-934C-E293-5B38-AA7D20D595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D057FBC-40E1-406E-BB59-61FE82762396}" type="slidenum">
              <a:rPr lang="en-US" altLang="en-US" smtClean="0"/>
              <a:pPr/>
              <a:t>78</a:t>
            </a:fld>
            <a:endParaRPr lang="en-US" altLang="en-US" dirty="0"/>
          </a:p>
        </p:txBody>
      </p:sp>
    </p:spTree>
    <p:extLst>
      <p:ext uri="{BB962C8B-B14F-4D97-AF65-F5344CB8AC3E}">
        <p14:creationId xmlns:p14="http://schemas.microsoft.com/office/powerpoint/2010/main" val="466347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7B0BFE6-DC71-4205-85E8-C476ABC544A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Must be signed either by the Referee, Technical Delegate, or assignee.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95FB3-0A57-0399-5A38-F76A189E8034}"/>
            </a:ext>
          </a:extLst>
        </p:cNvPr>
        <p:cNvGrpSpPr/>
        <p:nvPr/>
      </p:nvGrpSpPr>
      <p:grpSpPr>
        <a:xfrm>
          <a:off x="0" y="0"/>
          <a:ext cx="0" cy="0"/>
          <a:chOff x="0" y="0"/>
          <a:chExt cx="0" cy="0"/>
        </a:xfrm>
      </p:grpSpPr>
      <p:sp>
        <p:nvSpPr>
          <p:cNvPr id="72706" name="Rectangle 2">
            <a:extLst>
              <a:ext uri="{FF2B5EF4-FFF2-40B4-BE49-F238E27FC236}">
                <a16:creationId xmlns:a16="http://schemas.microsoft.com/office/drawing/2014/main" id="{4640F42E-AA32-AFA4-162B-C0905A932F4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SIGNATURE</a:t>
            </a:r>
          </a:p>
        </p:txBody>
      </p:sp>
    </p:spTree>
    <p:extLst>
      <p:ext uri="{BB962C8B-B14F-4D97-AF65-F5344CB8AC3E}">
        <p14:creationId xmlns:p14="http://schemas.microsoft.com/office/powerpoint/2010/main" val="424093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4EAC8DB-6A60-026D-DBAA-57710D962B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5D74C46-3E58-A9A8-F843-D51A0E899B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NOTE: Legal review may include to what extent rules/accepted procedures were followed, deviated from, or ignored.</a:t>
            </a:r>
          </a:p>
        </p:txBody>
      </p:sp>
      <p:sp>
        <p:nvSpPr>
          <p:cNvPr id="14340" name="Slide Number Placeholder 3">
            <a:extLst>
              <a:ext uri="{FF2B5EF4-FFF2-40B4-BE49-F238E27FC236}">
                <a16:creationId xmlns:a16="http://schemas.microsoft.com/office/drawing/2014/main" id="{419D1D27-E8AF-D245-44C8-A922D658D5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DAA1E4B-9089-4D0D-9D11-DCC2094C006E}" type="slidenum">
              <a:rPr lang="en-US" altLang="en-US" smtClean="0"/>
              <a:pPr/>
              <a:t>5</a:t>
            </a:fld>
            <a:endParaRPr lang="en-US" altLang="en-US" dirty="0"/>
          </a:p>
        </p:txBody>
      </p:sp>
    </p:spTree>
    <p:extLst>
      <p:ext uri="{BB962C8B-B14F-4D97-AF65-F5344CB8AC3E}">
        <p14:creationId xmlns:p14="http://schemas.microsoft.com/office/powerpoint/2010/main" val="3669538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9A381DB-EE39-425D-B0E1-8B18664C71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B3645AA-CE2E-4054-8F57-8D85E3FA8D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Team Captains must be notified in the Race Announcement as well as at the Team Captains’ meeting as to the type of procedure that will be followed.  </a:t>
            </a:r>
          </a:p>
        </p:txBody>
      </p:sp>
      <p:sp>
        <p:nvSpPr>
          <p:cNvPr id="29700" name="Slide Number Placeholder 3">
            <a:extLst>
              <a:ext uri="{FF2B5EF4-FFF2-40B4-BE49-F238E27FC236}">
                <a16:creationId xmlns:a16="http://schemas.microsoft.com/office/drawing/2014/main" id="{697DF18A-620C-495D-B814-C219AA05B9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5A48FDF-17F3-4AB3-BDD8-0279D1AA45ED}" type="slidenum">
              <a:rPr lang="en-US" altLang="en-US" smtClean="0"/>
              <a:pPr/>
              <a:t>82</a:t>
            </a:fld>
            <a:endParaRPr lang="en-US" altLang="en-US" dirty="0"/>
          </a:p>
        </p:txBody>
      </p:sp>
    </p:spTree>
    <p:extLst>
      <p:ext uri="{BB962C8B-B14F-4D97-AF65-F5344CB8AC3E}">
        <p14:creationId xmlns:p14="http://schemas.microsoft.com/office/powerpoint/2010/main" val="763173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D3D42-D8E1-DC94-8D2F-DC889263CA08}"/>
            </a:ext>
          </a:extLst>
        </p:cNvPr>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0E642B8-7CF7-8C23-B3E0-4402D9FAF6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DA09A3D-440F-0450-111F-3673C5C40A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Team Captains must be notified in the Race Announcement as well as at the Team Captains’ meeting as to the type of procedure that will be followed.  </a:t>
            </a:r>
          </a:p>
        </p:txBody>
      </p:sp>
      <p:sp>
        <p:nvSpPr>
          <p:cNvPr id="29700" name="Slide Number Placeholder 3">
            <a:extLst>
              <a:ext uri="{FF2B5EF4-FFF2-40B4-BE49-F238E27FC236}">
                <a16:creationId xmlns:a16="http://schemas.microsoft.com/office/drawing/2014/main" id="{F52D95AA-F088-1546-41D4-90651ECFAF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5A48FDF-17F3-4AB3-BDD8-0279D1AA45ED}" type="slidenum">
              <a:rPr lang="en-US" altLang="en-US" smtClean="0"/>
              <a:pPr/>
              <a:t>83</a:t>
            </a:fld>
            <a:endParaRPr lang="en-US" altLang="en-US" dirty="0"/>
          </a:p>
        </p:txBody>
      </p:sp>
    </p:spTree>
    <p:extLst>
      <p:ext uri="{BB962C8B-B14F-4D97-AF65-F5344CB8AC3E}">
        <p14:creationId xmlns:p14="http://schemas.microsoft.com/office/powerpoint/2010/main" val="298206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are not addressed in individual slides. Clinicians should visit each section in an effort to help attendees become familiar with the layout of the ACR/ICR.</a:t>
            </a:r>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86</a:t>
            </a:fld>
            <a:endParaRPr lang="en-US" dirty="0"/>
          </a:p>
        </p:txBody>
      </p:sp>
    </p:spTree>
    <p:extLst>
      <p:ext uri="{BB962C8B-B14F-4D97-AF65-F5344CB8AC3E}">
        <p14:creationId xmlns:p14="http://schemas.microsoft.com/office/powerpoint/2010/main" val="3230135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569B0-B57A-201B-12DF-34EEEE967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50F3C-4F97-B2E3-1F0A-409F7E2CB3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0CD4E-AEB4-C7EA-C72A-17258443BA0D}"/>
              </a:ext>
            </a:extLst>
          </p:cNvPr>
          <p:cNvSpPr>
            <a:spLocks noGrp="1"/>
          </p:cNvSpPr>
          <p:nvPr>
            <p:ph type="body" idx="1"/>
          </p:nvPr>
        </p:nvSpPr>
        <p:spPr/>
        <p:txBody>
          <a:bodyPr/>
          <a:lstStyle/>
          <a:p>
            <a:r>
              <a:rPr lang="en-US" dirty="0"/>
              <a:t>The above are not addressed in individual slides. Clinicians should visit each section in an effort to help attendees become familiar with the layout of the ACR/ICR.</a:t>
            </a:r>
          </a:p>
        </p:txBody>
      </p:sp>
      <p:sp>
        <p:nvSpPr>
          <p:cNvPr id="4" name="Slide Number Placeholder 3">
            <a:extLst>
              <a:ext uri="{FF2B5EF4-FFF2-40B4-BE49-F238E27FC236}">
                <a16:creationId xmlns:a16="http://schemas.microsoft.com/office/drawing/2014/main" id="{D18B577D-BB59-359B-CF2E-68B337E0D136}"/>
              </a:ext>
            </a:extLst>
          </p:cNvPr>
          <p:cNvSpPr>
            <a:spLocks noGrp="1"/>
          </p:cNvSpPr>
          <p:nvPr>
            <p:ph type="sldNum" sz="quarter" idx="5"/>
          </p:nvPr>
        </p:nvSpPr>
        <p:spPr/>
        <p:txBody>
          <a:bodyPr/>
          <a:lstStyle/>
          <a:p>
            <a:pPr>
              <a:defRPr/>
            </a:pPr>
            <a:fld id="{8BD22C96-317B-4408-BF0A-A0BED069E4C9}" type="slidenum">
              <a:rPr lang="en-US" smtClean="0"/>
              <a:pPr>
                <a:defRPr/>
              </a:pPr>
              <a:t>87</a:t>
            </a:fld>
            <a:endParaRPr lang="en-US" dirty="0"/>
          </a:p>
        </p:txBody>
      </p:sp>
    </p:spTree>
    <p:extLst>
      <p:ext uri="{BB962C8B-B14F-4D97-AF65-F5344CB8AC3E}">
        <p14:creationId xmlns:p14="http://schemas.microsoft.com/office/powerpoint/2010/main" val="1282903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30F9339E-5617-869D-CA68-21DEB09002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1DD1EC9-3C2F-8846-8D12-A5CF05E9BD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a:t>
            </a:r>
          </a:p>
        </p:txBody>
      </p:sp>
      <p:sp>
        <p:nvSpPr>
          <p:cNvPr id="57348" name="Slide Number Placeholder 3">
            <a:extLst>
              <a:ext uri="{FF2B5EF4-FFF2-40B4-BE49-F238E27FC236}">
                <a16:creationId xmlns:a16="http://schemas.microsoft.com/office/drawing/2014/main" id="{1399112D-A7E4-F6E7-4E11-D5F78BCDA6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804B09C-3830-43DF-A1FA-D68BD31DC85F}" type="slidenum">
              <a:rPr lang="en-US" altLang="en-US" smtClean="0"/>
              <a:pPr/>
              <a:t>91</a:t>
            </a:fld>
            <a:endParaRPr lang="en-US" altLang="en-US" dirty="0"/>
          </a:p>
        </p:txBody>
      </p:sp>
    </p:spTree>
    <p:extLst>
      <p:ext uri="{BB962C8B-B14F-4D97-AF65-F5344CB8AC3E}">
        <p14:creationId xmlns:p14="http://schemas.microsoft.com/office/powerpoint/2010/main" val="85162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these equipment specifications are not applicable at all levels of FIS competition!</a:t>
            </a:r>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102</a:t>
            </a:fld>
            <a:endParaRPr lang="en-US" dirty="0"/>
          </a:p>
        </p:txBody>
      </p:sp>
    </p:spTree>
    <p:extLst>
      <p:ext uri="{BB962C8B-B14F-4D97-AF65-F5344CB8AC3E}">
        <p14:creationId xmlns:p14="http://schemas.microsoft.com/office/powerpoint/2010/main" val="310274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Similar to non-FIS, but Jury does not make the decision; equipment must be shipped to FIS Office in Switzerland.</a:t>
            </a:r>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103</a:t>
            </a:fld>
            <a:endParaRPr lang="en-US" dirty="0"/>
          </a:p>
        </p:txBody>
      </p:sp>
    </p:spTree>
    <p:extLst>
      <p:ext uri="{BB962C8B-B14F-4D97-AF65-F5344CB8AC3E}">
        <p14:creationId xmlns:p14="http://schemas.microsoft.com/office/powerpoint/2010/main" val="35503971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105</a:t>
            </a:fld>
            <a:endParaRPr lang="en-US" dirty="0"/>
          </a:p>
        </p:txBody>
      </p:sp>
    </p:spTree>
    <p:extLst>
      <p:ext uri="{BB962C8B-B14F-4D97-AF65-F5344CB8AC3E}">
        <p14:creationId xmlns:p14="http://schemas.microsoft.com/office/powerpoint/2010/main" val="3778155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107</a:t>
            </a:fld>
            <a:endParaRPr lang="en-US" dirty="0"/>
          </a:p>
        </p:txBody>
      </p:sp>
    </p:spTree>
    <p:extLst>
      <p:ext uri="{BB962C8B-B14F-4D97-AF65-F5344CB8AC3E}">
        <p14:creationId xmlns:p14="http://schemas.microsoft.com/office/powerpoint/2010/main" val="413822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BE84997-AC4E-46D8-B823-DBDF4FD56D6D}"/>
              </a:ext>
            </a:extLst>
          </p:cNvPr>
          <p:cNvSpPr>
            <a:spLocks noGrp="1" noRot="1" noChangeAspect="1" noChangeArrowheads="1" noTextEdit="1"/>
          </p:cNvSpPr>
          <p:nvPr>
            <p:ph type="sldImg"/>
          </p:nvPr>
        </p:nvSpPr>
        <p:spPr bwMode="auto">
          <a:xfrm>
            <a:off x="1143000" y="703263"/>
            <a:ext cx="4576763"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a:extLst>
              <a:ext uri="{FF2B5EF4-FFF2-40B4-BE49-F238E27FC236}">
                <a16:creationId xmlns:a16="http://schemas.microsoft.com/office/drawing/2014/main" id="{328035C8-62FF-4897-876D-C8D7F3124863}"/>
              </a:ext>
            </a:extLst>
          </p:cNvPr>
          <p:cNvSpPr>
            <a:spLocks noGrp="1" noChangeArrowheads="1"/>
          </p:cNvSpPr>
          <p:nvPr>
            <p:ph type="body" idx="1"/>
          </p:nvPr>
        </p:nvSpPr>
        <p:spPr bwMode="auto">
          <a:xfrm>
            <a:off x="914400" y="4370388"/>
            <a:ext cx="5029200" cy="405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Any official, coach or competitor who is “PENDING” has not completed membership requirements and must not be allowed venue access. “Pending” competitors may not be allowed to compete or Forerun!</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17677FF-11ED-B9CE-F2EB-54DB62B039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EED0DEC-0712-5B69-F9E2-ADC9AA7477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C36D7EA0-A2DA-98E4-4164-2EC163AC9F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8C93DD-BB96-4B40-823C-2F5EF0DF7273}"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41828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BE2A2EB-41A6-4000-9455-BD6004AA4A69}"/>
              </a:ext>
            </a:extLst>
          </p:cNvPr>
          <p:cNvSpPr>
            <a:spLocks noGrp="1" noRot="1" noChangeAspect="1" noChangeArrowheads="1" noTextEdit="1"/>
          </p:cNvSpPr>
          <p:nvPr>
            <p:ph type="sldImg"/>
          </p:nvPr>
        </p:nvSpPr>
        <p:spPr bwMode="auto">
          <a:xfrm>
            <a:off x="1143000" y="703263"/>
            <a:ext cx="4576763"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a:extLst>
              <a:ext uri="{FF2B5EF4-FFF2-40B4-BE49-F238E27FC236}">
                <a16:creationId xmlns:a16="http://schemas.microsoft.com/office/drawing/2014/main" id="{45DA2FC1-2EA0-4375-BBC5-E7B9B0786178}"/>
              </a:ext>
            </a:extLst>
          </p:cNvPr>
          <p:cNvSpPr>
            <a:spLocks noGrp="1" noChangeArrowheads="1"/>
          </p:cNvSpPr>
          <p:nvPr>
            <p:ph type="body" idx="1"/>
          </p:nvPr>
        </p:nvSpPr>
        <p:spPr bwMode="auto">
          <a:xfrm>
            <a:off x="914400" y="4370388"/>
            <a:ext cx="5029200" cy="405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a:t>
            </a:r>
            <a:r>
              <a:rPr lang="en-US" altLang="en-US" b="1" dirty="0"/>
              <a:t>1) Jury only responsible for area within/without event fencing: Start area; course; Finish area; Event Headquarters; Jury is no longer responsible for warm-up areas.  Ski Patrol, ski area management, and local law enforcement have authority over all other locations.  Due process would be at the discretion of these groups.</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B191DD0B-5CBE-4AE3-B394-FC80E7BD08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68E1B3E-726C-4763-ABAD-4D5F97293A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Hand timing is required for all events; both scored and non-scored; HT crew must be present.</a:t>
            </a:r>
          </a:p>
        </p:txBody>
      </p:sp>
      <p:sp>
        <p:nvSpPr>
          <p:cNvPr id="4" name="Slide Number Placeholder 3">
            <a:extLst>
              <a:ext uri="{FF2B5EF4-FFF2-40B4-BE49-F238E27FC236}">
                <a16:creationId xmlns:a16="http://schemas.microsoft.com/office/drawing/2014/main" id="{7946AAAD-4D54-4272-BFA8-7846C59810EE}"/>
              </a:ext>
            </a:extLst>
          </p:cNvPr>
          <p:cNvSpPr>
            <a:spLocks noGrp="1"/>
          </p:cNvSpPr>
          <p:nvPr>
            <p:ph type="sldNum" sz="quarter" idx="5"/>
          </p:nvPr>
        </p:nvSpPr>
        <p:spPr/>
        <p:txBody>
          <a:bodyPr/>
          <a:lstStyle/>
          <a:p>
            <a:pPr>
              <a:defRPr/>
            </a:pPr>
            <a:fld id="{60601436-042C-47C5-BF0F-397DCE585918}" type="slidenum">
              <a:rPr lang="en-US" smtClean="0"/>
              <a:pPr>
                <a:defRPr/>
              </a:pPr>
              <a:t>113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AB4D8989-6800-4237-8950-4C8388A9F5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FE716CEF-540F-4416-9938-0504660275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Homologations require attachment of all 4 gate-point flags to poles. May need to terminate event.</a:t>
            </a:r>
          </a:p>
          <a:p>
            <a:endParaRPr lang="en-US" altLang="en-US" dirty="0"/>
          </a:p>
        </p:txBody>
      </p:sp>
      <p:sp>
        <p:nvSpPr>
          <p:cNvPr id="4" name="Slide Number Placeholder 3">
            <a:extLst>
              <a:ext uri="{FF2B5EF4-FFF2-40B4-BE49-F238E27FC236}">
                <a16:creationId xmlns:a16="http://schemas.microsoft.com/office/drawing/2014/main" id="{98F2A3B3-3AE5-4FE1-8E76-149A017B2442}"/>
              </a:ext>
            </a:extLst>
          </p:cNvPr>
          <p:cNvSpPr>
            <a:spLocks noGrp="1"/>
          </p:cNvSpPr>
          <p:nvPr>
            <p:ph type="sldNum" sz="quarter" idx="5"/>
          </p:nvPr>
        </p:nvSpPr>
        <p:spPr/>
        <p:txBody>
          <a:bodyPr/>
          <a:lstStyle/>
          <a:p>
            <a:pPr>
              <a:defRPr/>
            </a:pPr>
            <a:fld id="{79B042CD-EF2F-421D-8D1D-3D770A7500BE}" type="slidenum">
              <a:rPr lang="en-US" smtClean="0"/>
              <a:pPr>
                <a:defRPr/>
              </a:pPr>
              <a:t>115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E79CE17-E92D-409F-9C07-B13A3C91F1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588B40E6-8F0E-4BE2-A4F1-F926C96230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Referee is responsible for accuracy of report. Verify start order against all available documents: Start Referee Report, Finish Referee Report, Gate Judge Card, Timing, etc.</a:t>
            </a:r>
          </a:p>
        </p:txBody>
      </p:sp>
      <p:sp>
        <p:nvSpPr>
          <p:cNvPr id="4" name="Slide Number Placeholder 3">
            <a:extLst>
              <a:ext uri="{FF2B5EF4-FFF2-40B4-BE49-F238E27FC236}">
                <a16:creationId xmlns:a16="http://schemas.microsoft.com/office/drawing/2014/main" id="{1D0DC6BE-B909-4B7C-B561-B1302DD0A9F8}"/>
              </a:ext>
            </a:extLst>
          </p:cNvPr>
          <p:cNvSpPr>
            <a:spLocks noGrp="1"/>
          </p:cNvSpPr>
          <p:nvPr>
            <p:ph type="sldNum" sz="quarter" idx="5"/>
          </p:nvPr>
        </p:nvSpPr>
        <p:spPr/>
        <p:txBody>
          <a:bodyPr/>
          <a:lstStyle/>
          <a:p>
            <a:pPr>
              <a:defRPr/>
            </a:pPr>
            <a:fld id="{360EF36A-C941-4667-B87D-BD391B3A94C9}" type="slidenum">
              <a:rPr lang="en-US" smtClean="0"/>
              <a:pPr>
                <a:defRPr/>
              </a:pPr>
              <a:t>116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2EEF3C0-D105-471F-B209-D52BB9B9A1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5CAEA03B-1C50-4820-87F4-F7383555FD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Quality of run prior to incident is a non-issue.  The </a:t>
            </a:r>
            <a:r>
              <a:rPr lang="en-US" altLang="en-US" b="1" u="sng" dirty="0"/>
              <a:t>only rule that applies</a:t>
            </a:r>
            <a:r>
              <a:rPr lang="en-US" altLang="en-US" b="1" dirty="0"/>
              <a:t> and may affect the racer’s status is 623.3.2: If competitor was already DSQ before the incident allowing the competitor to a rerun; rerun is not valid.</a:t>
            </a:r>
          </a:p>
        </p:txBody>
      </p:sp>
      <p:sp>
        <p:nvSpPr>
          <p:cNvPr id="4" name="Slide Number Placeholder 3">
            <a:extLst>
              <a:ext uri="{FF2B5EF4-FFF2-40B4-BE49-F238E27FC236}">
                <a16:creationId xmlns:a16="http://schemas.microsoft.com/office/drawing/2014/main" id="{7D88AF01-985D-490B-B8D0-D30971902C0A}"/>
              </a:ext>
            </a:extLst>
          </p:cNvPr>
          <p:cNvSpPr>
            <a:spLocks noGrp="1"/>
          </p:cNvSpPr>
          <p:nvPr>
            <p:ph type="sldNum" sz="quarter" idx="5"/>
          </p:nvPr>
        </p:nvSpPr>
        <p:spPr/>
        <p:txBody>
          <a:bodyPr/>
          <a:lstStyle/>
          <a:p>
            <a:pPr>
              <a:defRPr/>
            </a:pPr>
            <a:fld id="{6BCFD006-1471-45CF-AD4B-F9253BD29128}" type="slidenum">
              <a:rPr lang="en-US" smtClean="0"/>
              <a:pPr>
                <a:defRPr/>
              </a:pPr>
              <a:t>117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851B4170-4F7D-40E5-9D3B-C611A256C7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ACFA65A7-1ACF-42D6-A5B8-43DCD3C5BA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Witnessed by the Jury! Do you grant a “provisional” or do you grant an automatic “rerun” which will require no further Jury action?</a:t>
            </a:r>
          </a:p>
        </p:txBody>
      </p:sp>
      <p:sp>
        <p:nvSpPr>
          <p:cNvPr id="4" name="Slide Number Placeholder 3">
            <a:extLst>
              <a:ext uri="{FF2B5EF4-FFF2-40B4-BE49-F238E27FC236}">
                <a16:creationId xmlns:a16="http://schemas.microsoft.com/office/drawing/2014/main" id="{DD900B4A-A24F-41B5-B408-DF9786328B21}"/>
              </a:ext>
            </a:extLst>
          </p:cNvPr>
          <p:cNvSpPr>
            <a:spLocks noGrp="1"/>
          </p:cNvSpPr>
          <p:nvPr>
            <p:ph type="sldNum" sz="quarter" idx="5"/>
          </p:nvPr>
        </p:nvSpPr>
        <p:spPr/>
        <p:txBody>
          <a:bodyPr/>
          <a:lstStyle/>
          <a:p>
            <a:pPr>
              <a:defRPr/>
            </a:pPr>
            <a:fld id="{2015C108-1CCD-4DE5-96A2-C9B8BCDB7456}" type="slidenum">
              <a:rPr lang="en-US" smtClean="0"/>
              <a:pPr>
                <a:defRPr/>
              </a:pPr>
              <a:t>118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B5C51EE8-977A-42DF-A236-99C80A3E0F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6D7CB6A1-21BA-426C-AB6F-DF04118A7C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Refer to: “Guidelines for Equipment Control/Protests – Non-FIS Events."  For FIS event, equipment must be confiscated prior to exiting finish; equipment must be sent to FIS; loser pays costs. </a:t>
            </a:r>
          </a:p>
        </p:txBody>
      </p:sp>
      <p:sp>
        <p:nvSpPr>
          <p:cNvPr id="4" name="Slide Number Placeholder 3">
            <a:extLst>
              <a:ext uri="{FF2B5EF4-FFF2-40B4-BE49-F238E27FC236}">
                <a16:creationId xmlns:a16="http://schemas.microsoft.com/office/drawing/2014/main" id="{18C81F09-1FBE-4BA1-A836-AD3A610900EE}"/>
              </a:ext>
            </a:extLst>
          </p:cNvPr>
          <p:cNvSpPr>
            <a:spLocks noGrp="1"/>
          </p:cNvSpPr>
          <p:nvPr>
            <p:ph type="sldNum" sz="quarter" idx="5"/>
          </p:nvPr>
        </p:nvSpPr>
        <p:spPr/>
        <p:txBody>
          <a:bodyPr/>
          <a:lstStyle/>
          <a:p>
            <a:pPr>
              <a:defRPr/>
            </a:pPr>
            <a:fld id="{47668159-D5A5-44F8-81EC-FA5AC4C0C5FF}" type="slidenum">
              <a:rPr lang="en-US" smtClean="0"/>
              <a:pPr>
                <a:defRPr/>
              </a:pPr>
              <a:t>119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9ED6440F-975E-4C14-A564-5FD632F5B5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16362CF9-F2B4-43BE-8386-C3DBA8ABF4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NPS until camera and/or mount removed.   Non-FIS and FIS do not allow cameras on helmets, skis, in chest packs, etc.  There is currently no restriction against goggle-integrated cameras.</a:t>
            </a:r>
          </a:p>
        </p:txBody>
      </p:sp>
      <p:sp>
        <p:nvSpPr>
          <p:cNvPr id="4" name="Slide Number Placeholder 3">
            <a:extLst>
              <a:ext uri="{FF2B5EF4-FFF2-40B4-BE49-F238E27FC236}">
                <a16:creationId xmlns:a16="http://schemas.microsoft.com/office/drawing/2014/main" id="{4B0DD33D-36EF-41E2-BE5E-3A8C637C5E52}"/>
              </a:ext>
            </a:extLst>
          </p:cNvPr>
          <p:cNvSpPr>
            <a:spLocks noGrp="1"/>
          </p:cNvSpPr>
          <p:nvPr>
            <p:ph type="sldNum" sz="quarter" idx="5"/>
          </p:nvPr>
        </p:nvSpPr>
        <p:spPr/>
        <p:txBody>
          <a:bodyPr/>
          <a:lstStyle/>
          <a:p>
            <a:pPr>
              <a:defRPr/>
            </a:pPr>
            <a:fld id="{7C0EDE47-048C-4D99-8E04-448CF2A6935C}" type="slidenum">
              <a:rPr lang="en-US" smtClean="0"/>
              <a:pPr>
                <a:defRPr/>
              </a:pPr>
              <a:t>120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A4F4BC8B-BCCD-4723-AF27-4BBA8E20F7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BB44FB60-979E-4C63-8D56-B2EF44BF2D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NPS; 627.5.  With approval, additional training run may be calendared; Program MUST allow sufficient time for inspection/training run/event.  ALL competitors – not just the 4 who have not started – </a:t>
            </a:r>
            <a:r>
              <a:rPr lang="en-US" altLang="en-US" b="1" u="sng" dirty="0"/>
              <a:t>must</a:t>
            </a:r>
            <a:r>
              <a:rPr lang="en-US" altLang="en-US" b="1" dirty="0"/>
              <a:t>  be given opportunity to start the training run</a:t>
            </a:r>
          </a:p>
        </p:txBody>
      </p:sp>
      <p:sp>
        <p:nvSpPr>
          <p:cNvPr id="4" name="Slide Number Placeholder 3">
            <a:extLst>
              <a:ext uri="{FF2B5EF4-FFF2-40B4-BE49-F238E27FC236}">
                <a16:creationId xmlns:a16="http://schemas.microsoft.com/office/drawing/2014/main" id="{B770373A-2060-4B10-B419-4918FE9CA7EC}"/>
              </a:ext>
            </a:extLst>
          </p:cNvPr>
          <p:cNvSpPr>
            <a:spLocks noGrp="1"/>
          </p:cNvSpPr>
          <p:nvPr>
            <p:ph type="sldNum" sz="quarter" idx="5"/>
          </p:nvPr>
        </p:nvSpPr>
        <p:spPr/>
        <p:txBody>
          <a:bodyPr/>
          <a:lstStyle/>
          <a:p>
            <a:pPr>
              <a:defRPr/>
            </a:pPr>
            <a:fld id="{C06FDDCA-DB5E-4F65-910F-3CC2DE3EA2D6}" type="slidenum">
              <a:rPr lang="en-US" smtClean="0"/>
              <a:pPr>
                <a:defRPr/>
              </a:pPr>
              <a:t>121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A4F4BC8B-BCCD-4723-AF27-4BBA8E20F7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BB44FB60-979E-4C63-8D56-B2EF44BF2D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4" name="Slide Number Placeholder 3">
            <a:extLst>
              <a:ext uri="{FF2B5EF4-FFF2-40B4-BE49-F238E27FC236}">
                <a16:creationId xmlns:a16="http://schemas.microsoft.com/office/drawing/2014/main" id="{B770373A-2060-4B10-B419-4918FE9CA7EC}"/>
              </a:ext>
            </a:extLst>
          </p:cNvPr>
          <p:cNvSpPr>
            <a:spLocks noGrp="1"/>
          </p:cNvSpPr>
          <p:nvPr>
            <p:ph type="sldNum" sz="quarter" idx="5"/>
          </p:nvPr>
        </p:nvSpPr>
        <p:spPr/>
        <p:txBody>
          <a:bodyPr/>
          <a:lstStyle/>
          <a:p>
            <a:pPr>
              <a:defRPr/>
            </a:pPr>
            <a:fld id="{C06FDDCA-DB5E-4F65-910F-3CC2DE3EA2D6}" type="slidenum">
              <a:rPr lang="en-US" smtClean="0"/>
              <a:pPr>
                <a:defRPr/>
              </a:pPr>
              <a:t>122</a:t>
            </a:fld>
            <a:endParaRPr lang="en-US" dirty="0"/>
          </a:p>
        </p:txBody>
      </p:sp>
    </p:spTree>
    <p:extLst>
      <p:ext uri="{BB962C8B-B14F-4D97-AF65-F5344CB8AC3E}">
        <p14:creationId xmlns:p14="http://schemas.microsoft.com/office/powerpoint/2010/main" val="241644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F4974D3-80EA-AAB7-8B30-BBDDA05175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1D29D93-773E-15CE-FEEA-A4FFFEB5D6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616DAFFE-4A7B-D4A5-5B01-03912FA14C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247943-05AD-4C82-A57A-ED76AD219937}"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040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2BB30C39-4BD6-45AD-818C-92FE7C773B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E66A3C8E-7E43-485B-9AD6-AA1B1E3046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Use of aerial drones must comply with Federal, State &amp; Local laws and Ski Area regulations.  If in compliance, Jury may allow a drone as a point-of-view camera PRIOR TO FORERUNNERS. Drones may not be used during the actual conduct of the competition. (FIS &amp; US ruling.)  </a:t>
            </a:r>
            <a:r>
              <a:rPr lang="en-US" altLang="en-US" b="1" u="sng" dirty="0"/>
              <a:t>Jury must stop event until drone has cleared venue.</a:t>
            </a:r>
          </a:p>
        </p:txBody>
      </p:sp>
      <p:sp>
        <p:nvSpPr>
          <p:cNvPr id="4" name="Slide Number Placeholder 3">
            <a:extLst>
              <a:ext uri="{FF2B5EF4-FFF2-40B4-BE49-F238E27FC236}">
                <a16:creationId xmlns:a16="http://schemas.microsoft.com/office/drawing/2014/main" id="{795CC28F-E5A8-4E86-A611-F17F950077CE}"/>
              </a:ext>
            </a:extLst>
          </p:cNvPr>
          <p:cNvSpPr>
            <a:spLocks noGrp="1"/>
          </p:cNvSpPr>
          <p:nvPr>
            <p:ph type="sldNum" sz="quarter" idx="5"/>
          </p:nvPr>
        </p:nvSpPr>
        <p:spPr/>
        <p:txBody>
          <a:bodyPr/>
          <a:lstStyle/>
          <a:p>
            <a:pPr>
              <a:defRPr/>
            </a:pPr>
            <a:fld id="{43B72366-790B-423B-9DB7-325CDE909A2B}" type="slidenum">
              <a:rPr lang="en-US" smtClean="0"/>
              <a:pPr>
                <a:defRPr/>
              </a:pPr>
              <a:t>123</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CB9050B7-F8F3-44C6-94BF-DF2112E467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5EF96179-3C7F-4CFD-8CCC-11F026EC4B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613.7 – not starting within the “10 seconds” (5 before or 5 after “GO”; early/late start or valid/false start) requires DSQ.  Course workers, etc., expect a set amount of time between competitors; change in the start intervals may create a hazard.  613.6 (not present or ready when called; delayed start) requires sanction; this may or may not include DSQ.  Competitor may only be DSQ if advantage gained by delayed start (223.3.3).  Example: fog present when originally scheduled to start; visibility improved, and competitor request a delayed start.</a:t>
            </a:r>
          </a:p>
        </p:txBody>
      </p:sp>
      <p:sp>
        <p:nvSpPr>
          <p:cNvPr id="4" name="Slide Number Placeholder 3">
            <a:extLst>
              <a:ext uri="{FF2B5EF4-FFF2-40B4-BE49-F238E27FC236}">
                <a16:creationId xmlns:a16="http://schemas.microsoft.com/office/drawing/2014/main" id="{E51E7E6D-94E2-4C30-B026-3AC42AA35E14}"/>
              </a:ext>
            </a:extLst>
          </p:cNvPr>
          <p:cNvSpPr>
            <a:spLocks noGrp="1"/>
          </p:cNvSpPr>
          <p:nvPr>
            <p:ph type="sldNum" sz="quarter" idx="5"/>
          </p:nvPr>
        </p:nvSpPr>
        <p:spPr/>
        <p:txBody>
          <a:bodyPr/>
          <a:lstStyle/>
          <a:p>
            <a:pPr>
              <a:defRPr/>
            </a:pPr>
            <a:fld id="{0A9229BF-4699-4212-A1F3-6C91AEED83BC}" type="slidenum">
              <a:rPr lang="en-US" smtClean="0"/>
              <a:pPr>
                <a:defRPr/>
              </a:pPr>
              <a:t>124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BFF12296-17B3-4847-8114-020322F7B7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0324D8EC-4228-414F-8CB4-01B68B72B9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3668" name="Slide Number Placeholder 3">
            <a:extLst>
              <a:ext uri="{FF2B5EF4-FFF2-40B4-BE49-F238E27FC236}">
                <a16:creationId xmlns:a16="http://schemas.microsoft.com/office/drawing/2014/main" id="{42F7CC8B-CD5A-4F86-B4CE-722530080E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BBD1B44-3E5F-485E-B46B-523622C4ECBF}" type="slidenum">
              <a:rPr lang="en-US" altLang="en-US" smtClean="0"/>
              <a:pPr fontAlgn="base">
                <a:spcBef>
                  <a:spcPct val="0"/>
                </a:spcBef>
                <a:spcAft>
                  <a:spcPct val="0"/>
                </a:spcAft>
              </a:pPr>
              <a:t>126</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128</a:t>
            </a:fld>
            <a:endParaRPr lang="en-US" altLang="en-US" dirty="0"/>
          </a:p>
        </p:txBody>
      </p:sp>
    </p:spTree>
    <p:extLst>
      <p:ext uri="{BB962C8B-B14F-4D97-AF65-F5344CB8AC3E}">
        <p14:creationId xmlns:p14="http://schemas.microsoft.com/office/powerpoint/2010/main" val="1243430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E6300B5-340F-3640-429D-44E0967EF0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6589140-C39D-0626-2460-52A8653464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id="{78489771-765E-9CA6-E5BC-98E23FF8E0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12B01B5-3C4B-4AC8-83CB-6E8378D3EA41}" type="slidenum">
              <a:rPr lang="en-US" altLang="en-US" smtClean="0"/>
              <a:pPr/>
              <a:t>129</a:t>
            </a:fld>
            <a:endParaRPr lang="en-US" altLang="en-US" dirty="0"/>
          </a:p>
        </p:txBody>
      </p:sp>
    </p:spTree>
    <p:extLst>
      <p:ext uri="{BB962C8B-B14F-4D97-AF65-F5344CB8AC3E}">
        <p14:creationId xmlns:p14="http://schemas.microsoft.com/office/powerpoint/2010/main" val="276807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2D470FF-CB8F-B3F6-8EF3-7A71F41C37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9EF3F1B-2F80-28D4-C6FA-C140A1E670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a:extLst>
              <a:ext uri="{FF2B5EF4-FFF2-40B4-BE49-F238E27FC236}">
                <a16:creationId xmlns:a16="http://schemas.microsoft.com/office/drawing/2014/main" id="{4189B414-6424-9421-434D-9DDEE12C5F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0989904-E5F1-403D-B81B-A4BF8844F764}" type="slidenum">
              <a:rPr lang="en-US" altLang="en-US" smtClean="0"/>
              <a:pPr/>
              <a:t>130</a:t>
            </a:fld>
            <a:endParaRPr lang="en-US" altLang="en-US" dirty="0"/>
          </a:p>
        </p:txBody>
      </p:sp>
    </p:spTree>
    <p:extLst>
      <p:ext uri="{BB962C8B-B14F-4D97-AF65-F5344CB8AC3E}">
        <p14:creationId xmlns:p14="http://schemas.microsoft.com/office/powerpoint/2010/main" val="2522640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A5FB9CE-E315-A4CC-1D92-38394C6248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2BC9243-632D-8314-E90C-7D755A691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2" name="Slide Number Placeholder 3">
            <a:extLst>
              <a:ext uri="{FF2B5EF4-FFF2-40B4-BE49-F238E27FC236}">
                <a16:creationId xmlns:a16="http://schemas.microsoft.com/office/drawing/2014/main" id="{4CE38999-14F0-BA77-F2CB-E8CDE90E92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CA877CE-580B-4414-859B-8F58333FC444}" type="slidenum">
              <a:rPr lang="en-US" altLang="en-US" smtClean="0"/>
              <a:pPr/>
              <a:t>131</a:t>
            </a:fld>
            <a:endParaRPr lang="en-US" altLang="en-US" dirty="0"/>
          </a:p>
        </p:txBody>
      </p:sp>
    </p:spTree>
    <p:extLst>
      <p:ext uri="{BB962C8B-B14F-4D97-AF65-F5344CB8AC3E}">
        <p14:creationId xmlns:p14="http://schemas.microsoft.com/office/powerpoint/2010/main" val="42239210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4736F40-51E7-94C5-AE25-10DA549BC2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6B5068E-6B7A-F1FE-8867-F74F536A5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a:extLst>
              <a:ext uri="{FF2B5EF4-FFF2-40B4-BE49-F238E27FC236}">
                <a16:creationId xmlns:a16="http://schemas.microsoft.com/office/drawing/2014/main" id="{8BC55F20-EDC9-93E3-2AA2-05657E4B86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9AF30A6-7024-4BE5-9A39-EB072DD423BC}" type="slidenum">
              <a:rPr lang="en-US" altLang="en-US" smtClean="0"/>
              <a:pPr/>
              <a:t>133</a:t>
            </a:fld>
            <a:endParaRPr lang="en-US" altLang="en-US" dirty="0"/>
          </a:p>
        </p:txBody>
      </p:sp>
    </p:spTree>
    <p:extLst>
      <p:ext uri="{BB962C8B-B14F-4D97-AF65-F5344CB8AC3E}">
        <p14:creationId xmlns:p14="http://schemas.microsoft.com/office/powerpoint/2010/main" val="27395360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0BABC04-4FDE-61C1-484D-2715D478F0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4B26AEB-F240-E670-710D-F8B28B163C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a:extLst>
              <a:ext uri="{FF2B5EF4-FFF2-40B4-BE49-F238E27FC236}">
                <a16:creationId xmlns:a16="http://schemas.microsoft.com/office/drawing/2014/main" id="{14EBCAF0-59F9-DEFE-66A7-8C8F7A6B3D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26A92284-7BC7-4E70-9245-C076AB68E6FE}" type="slidenum">
              <a:rPr lang="en-US" altLang="en-US" smtClean="0"/>
              <a:pPr/>
              <a:t>134</a:t>
            </a:fld>
            <a:endParaRPr lang="en-US" altLang="en-US" dirty="0"/>
          </a:p>
        </p:txBody>
      </p:sp>
    </p:spTree>
    <p:extLst>
      <p:ext uri="{BB962C8B-B14F-4D97-AF65-F5344CB8AC3E}">
        <p14:creationId xmlns:p14="http://schemas.microsoft.com/office/powerpoint/2010/main" val="25050699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E67D95F-6CC5-1AE9-BB53-1EF096B1CC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1240A0D-71DE-DD09-07C0-4EF7208090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a:extLst>
              <a:ext uri="{FF2B5EF4-FFF2-40B4-BE49-F238E27FC236}">
                <a16:creationId xmlns:a16="http://schemas.microsoft.com/office/drawing/2014/main" id="{D27B33B8-6F27-E788-E0D9-DF1E0BCB6B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7117A5F-243D-4787-88B2-952D03A6729F}" type="slidenum">
              <a:rPr lang="en-US" altLang="en-US" smtClean="0"/>
              <a:pPr/>
              <a:t>135</a:t>
            </a:fld>
            <a:endParaRPr lang="en-US" altLang="en-US" dirty="0"/>
          </a:p>
        </p:txBody>
      </p:sp>
    </p:spTree>
    <p:extLst>
      <p:ext uri="{BB962C8B-B14F-4D97-AF65-F5344CB8AC3E}">
        <p14:creationId xmlns:p14="http://schemas.microsoft.com/office/powerpoint/2010/main" val="187184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11</a:t>
            </a:fld>
            <a:endParaRPr lang="en-US" dirty="0"/>
          </a:p>
        </p:txBody>
      </p:sp>
    </p:spTree>
    <p:extLst>
      <p:ext uri="{BB962C8B-B14F-4D97-AF65-F5344CB8AC3E}">
        <p14:creationId xmlns:p14="http://schemas.microsoft.com/office/powerpoint/2010/main" val="3261869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136</a:t>
            </a:fld>
            <a:endParaRPr lang="en-US" altLang="en-US" dirty="0"/>
          </a:p>
        </p:txBody>
      </p:sp>
    </p:spTree>
    <p:extLst>
      <p:ext uri="{BB962C8B-B14F-4D97-AF65-F5344CB8AC3E}">
        <p14:creationId xmlns:p14="http://schemas.microsoft.com/office/powerpoint/2010/main" val="21532385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CA0FDDE-A140-45D8-B339-5EEDD5FDBC0A}" type="slidenum">
              <a:rPr lang="en-US" altLang="en-US" smtClean="0"/>
              <a:pPr>
                <a:defRPr/>
              </a:pPr>
              <a:t>137</a:t>
            </a:fld>
            <a:endParaRPr lang="en-US" altLang="en-US" dirty="0"/>
          </a:p>
        </p:txBody>
      </p:sp>
    </p:spTree>
    <p:extLst>
      <p:ext uri="{BB962C8B-B14F-4D97-AF65-F5344CB8AC3E}">
        <p14:creationId xmlns:p14="http://schemas.microsoft.com/office/powerpoint/2010/main" val="2566513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D50BE21-4AC6-69AD-C095-F2B1D13BD9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B5B9BD6-98DB-44BD-9B4D-613C32563D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B00A1E87-65F5-AC1C-728A-D42FD40920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EB407F5-A023-4BEF-9EC0-8088B3DCA07E}" type="slidenum">
              <a:rPr lang="en-US" altLang="en-US" smtClean="0"/>
              <a:pPr/>
              <a:t>138</a:t>
            </a:fld>
            <a:endParaRPr lang="en-US" altLang="en-US" dirty="0"/>
          </a:p>
        </p:txBody>
      </p:sp>
    </p:spTree>
    <p:extLst>
      <p:ext uri="{BB962C8B-B14F-4D97-AF65-F5344CB8AC3E}">
        <p14:creationId xmlns:p14="http://schemas.microsoft.com/office/powerpoint/2010/main" val="6540774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5307DB1-831E-D8A8-036A-F457CB8F27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17D794A-5F7E-1C7F-17AF-628641B38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5604" name="Slide Number Placeholder 3">
            <a:extLst>
              <a:ext uri="{FF2B5EF4-FFF2-40B4-BE49-F238E27FC236}">
                <a16:creationId xmlns:a16="http://schemas.microsoft.com/office/drawing/2014/main" id="{B9BE3F3F-C2FD-3467-FCB0-779F97D0B0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CFAAD0D-EE26-458E-9129-F7DAE13D69A4}" type="slidenum">
              <a:rPr lang="en-US" altLang="en-US" smtClean="0"/>
              <a:pPr/>
              <a:t>139</a:t>
            </a:fld>
            <a:endParaRPr lang="en-US" altLang="en-US" dirty="0"/>
          </a:p>
        </p:txBody>
      </p:sp>
    </p:spTree>
    <p:extLst>
      <p:ext uri="{BB962C8B-B14F-4D97-AF65-F5344CB8AC3E}">
        <p14:creationId xmlns:p14="http://schemas.microsoft.com/office/powerpoint/2010/main" val="31869143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82A570A-DE1D-D374-D3A0-F55038095F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D4DE398A-BD91-180B-531A-25E708CB67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6868" name="Slide Number Placeholder 3">
            <a:extLst>
              <a:ext uri="{FF2B5EF4-FFF2-40B4-BE49-F238E27FC236}">
                <a16:creationId xmlns:a16="http://schemas.microsoft.com/office/drawing/2014/main" id="{68808E6A-F94D-E058-DE3E-E222036075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9D152B3D-A12E-4D7B-9BA7-A80948DB56DC}" type="slidenum">
              <a:rPr lang="en-US" altLang="en-US" smtClean="0"/>
              <a:pPr/>
              <a:t>140</a:t>
            </a:fld>
            <a:endParaRPr lang="en-US" altLang="en-US" dirty="0"/>
          </a:p>
        </p:txBody>
      </p:sp>
    </p:spTree>
    <p:extLst>
      <p:ext uri="{BB962C8B-B14F-4D97-AF65-F5344CB8AC3E}">
        <p14:creationId xmlns:p14="http://schemas.microsoft.com/office/powerpoint/2010/main" val="18481971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EF2E145-3D61-50F0-062A-4F5268D52E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851409C-7261-CE70-BB4A-7F43C2FFE4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07CDC304-663F-12DC-28F9-57153F24CA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0BC3F39-9577-4F9C-84A2-4B2690FF44B8}" type="slidenum">
              <a:rPr lang="en-US" altLang="en-US" smtClean="0"/>
              <a:pPr/>
              <a:t>141</a:t>
            </a:fld>
            <a:endParaRPr lang="en-US" altLang="en-US" dirty="0"/>
          </a:p>
        </p:txBody>
      </p:sp>
    </p:spTree>
    <p:extLst>
      <p:ext uri="{BB962C8B-B14F-4D97-AF65-F5344CB8AC3E}">
        <p14:creationId xmlns:p14="http://schemas.microsoft.com/office/powerpoint/2010/main" val="38371316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6BB5E7B-A42C-645A-07CD-F8C4135DBE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387F3AC4-D110-F977-F007-345594F25B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a:extLst>
              <a:ext uri="{FF2B5EF4-FFF2-40B4-BE49-F238E27FC236}">
                <a16:creationId xmlns:a16="http://schemas.microsoft.com/office/drawing/2014/main" id="{306F8062-30FA-51D7-C36A-A228BF5A3C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2E1DDB9-2E42-4F51-8DC6-EDA16569E355}" type="slidenum">
              <a:rPr lang="en-US" altLang="en-US" smtClean="0"/>
              <a:pPr/>
              <a:t>142</a:t>
            </a:fld>
            <a:endParaRPr lang="en-US" altLang="en-US" dirty="0"/>
          </a:p>
        </p:txBody>
      </p:sp>
    </p:spTree>
    <p:extLst>
      <p:ext uri="{BB962C8B-B14F-4D97-AF65-F5344CB8AC3E}">
        <p14:creationId xmlns:p14="http://schemas.microsoft.com/office/powerpoint/2010/main" val="3535848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248D084-CD81-6754-CBDD-F1D7126DC6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5C5173A-3B69-DA75-65FF-DA9DC39ECE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0F7BCBC8-EF67-AD7D-EB2B-CFC350CAEC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E3C1BFC-308C-41F1-815B-CE0894E60DAF}" type="slidenum">
              <a:rPr lang="en-US" altLang="en-US" smtClean="0"/>
              <a:pPr/>
              <a:t>143</a:t>
            </a:fld>
            <a:endParaRPr lang="en-US" altLang="en-US" dirty="0"/>
          </a:p>
        </p:txBody>
      </p:sp>
    </p:spTree>
    <p:extLst>
      <p:ext uri="{BB962C8B-B14F-4D97-AF65-F5344CB8AC3E}">
        <p14:creationId xmlns:p14="http://schemas.microsoft.com/office/powerpoint/2010/main" val="29734319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5550DD5-B9D9-7D33-DDF8-BE3EE3FC42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024B5E3-8316-6BAA-8BA7-0932BA3672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948AE5E1-28E3-ED0F-32FA-4C23D921CB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856FC0A-73EA-40E6-A4E2-FFA9483ACFF7}" type="slidenum">
              <a:rPr lang="en-US" altLang="en-US" smtClean="0"/>
              <a:pPr/>
              <a:t>144</a:t>
            </a:fld>
            <a:endParaRPr lang="en-US" altLang="en-US" dirty="0"/>
          </a:p>
        </p:txBody>
      </p:sp>
    </p:spTree>
    <p:extLst>
      <p:ext uri="{BB962C8B-B14F-4D97-AF65-F5344CB8AC3E}">
        <p14:creationId xmlns:p14="http://schemas.microsoft.com/office/powerpoint/2010/main" val="8819191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ADFECFC-6FC2-E7C5-E16F-4018AE16ED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FA997D8-DC8E-E869-ACD5-19417F74A9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748" name="Slide Number Placeholder 3">
            <a:extLst>
              <a:ext uri="{FF2B5EF4-FFF2-40B4-BE49-F238E27FC236}">
                <a16:creationId xmlns:a16="http://schemas.microsoft.com/office/drawing/2014/main" id="{2D70A483-4525-FB08-6688-75648D0897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541A3DE-0055-422F-B93C-F9638C810D33}" type="slidenum">
              <a:rPr lang="en-US" altLang="en-US" smtClean="0"/>
              <a:pPr/>
              <a:t>145</a:t>
            </a:fld>
            <a:endParaRPr lang="en-US" altLang="en-US" dirty="0"/>
          </a:p>
        </p:txBody>
      </p:sp>
    </p:spTree>
    <p:extLst>
      <p:ext uri="{BB962C8B-B14F-4D97-AF65-F5344CB8AC3E}">
        <p14:creationId xmlns:p14="http://schemas.microsoft.com/office/powerpoint/2010/main" val="392480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E192BC8-0732-DD59-466A-D5F68C5DDD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034DA9D-0A8A-2D84-E57C-DFD9464422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4A1A12A1-B4A4-74D2-BE0B-0C7B4892F9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AC0A00-B7F6-46AA-945F-9546F253ADE5}" type="slidenum">
              <a:rPr kumimoji="0" lang="en-US" alt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151513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888FCCD-E6EE-5B42-8E56-E5BB16B28D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063E0D0D-DFCC-C3A1-A59F-444591F130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a:extLst>
              <a:ext uri="{FF2B5EF4-FFF2-40B4-BE49-F238E27FC236}">
                <a16:creationId xmlns:a16="http://schemas.microsoft.com/office/drawing/2014/main" id="{E76E30CB-364F-63CA-25E8-A3B20E3800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134036C-E56D-41B0-BEB3-3AA5FBAD2950}" type="slidenum">
              <a:rPr lang="en-US" altLang="en-US" smtClean="0"/>
              <a:pPr/>
              <a:t>146</a:t>
            </a:fld>
            <a:endParaRPr lang="en-US" altLang="en-US" dirty="0"/>
          </a:p>
        </p:txBody>
      </p:sp>
    </p:spTree>
    <p:extLst>
      <p:ext uri="{BB962C8B-B14F-4D97-AF65-F5344CB8AC3E}">
        <p14:creationId xmlns:p14="http://schemas.microsoft.com/office/powerpoint/2010/main" val="31726283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1870BD9-5DC8-D5F4-0E30-893DE178C2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56770A8A-1581-27F1-31F0-DFDB457567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6868" name="Slide Number Placeholder 3">
            <a:extLst>
              <a:ext uri="{FF2B5EF4-FFF2-40B4-BE49-F238E27FC236}">
                <a16:creationId xmlns:a16="http://schemas.microsoft.com/office/drawing/2014/main" id="{DB25078D-4AD1-6747-F3F2-A30A69CE1C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49CE0D9-B194-45DD-B514-52F8C86731C1}" type="slidenum">
              <a:rPr lang="en-US" altLang="en-US" smtClean="0"/>
              <a:pPr/>
              <a:t>148</a:t>
            </a:fld>
            <a:endParaRPr lang="en-US" altLang="en-US" dirty="0"/>
          </a:p>
        </p:txBody>
      </p:sp>
    </p:spTree>
    <p:extLst>
      <p:ext uri="{BB962C8B-B14F-4D97-AF65-F5344CB8AC3E}">
        <p14:creationId xmlns:p14="http://schemas.microsoft.com/office/powerpoint/2010/main" val="34235928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8122053-6962-DC44-6CE9-6B071349E7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66512F0-7851-0EB3-0255-2780C5846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9D33B02A-3777-3C34-563D-1CACAFD06A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95894A1-8D08-4183-B88A-F3D6E12C39DD}" type="slidenum">
              <a:rPr lang="en-US" altLang="en-US" smtClean="0"/>
              <a:pPr/>
              <a:t>149</a:t>
            </a:fld>
            <a:endParaRPr lang="en-US" altLang="en-US" dirty="0"/>
          </a:p>
        </p:txBody>
      </p:sp>
    </p:spTree>
    <p:extLst>
      <p:ext uri="{BB962C8B-B14F-4D97-AF65-F5344CB8AC3E}">
        <p14:creationId xmlns:p14="http://schemas.microsoft.com/office/powerpoint/2010/main" val="6450816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662F391-1FC9-BC14-4845-FD1C3EAA2E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B2658ED-C52A-BD16-EC27-5A5FE65DA8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0964" name="Slide Number Placeholder 3">
            <a:extLst>
              <a:ext uri="{FF2B5EF4-FFF2-40B4-BE49-F238E27FC236}">
                <a16:creationId xmlns:a16="http://schemas.microsoft.com/office/drawing/2014/main" id="{37ED82D9-000F-8BED-1E32-6389A09E27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3A7F35D-A098-42BF-A849-9F027DC4AE0E}" type="slidenum">
              <a:rPr lang="en-US" altLang="en-US" smtClean="0"/>
              <a:pPr/>
              <a:t>150</a:t>
            </a:fld>
            <a:endParaRPr lang="en-US" altLang="en-US" dirty="0"/>
          </a:p>
        </p:txBody>
      </p:sp>
    </p:spTree>
    <p:extLst>
      <p:ext uri="{BB962C8B-B14F-4D97-AF65-F5344CB8AC3E}">
        <p14:creationId xmlns:p14="http://schemas.microsoft.com/office/powerpoint/2010/main" val="20849080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09B0F1A-C52D-58BA-64A7-949844F77D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2FF30E28-1EBD-8344-018B-47D498C539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4CE5A627-E97D-C7B6-B6A4-5C17C2B4CE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E9808E0-737A-4D6F-ABFA-BB9C3850675D}" type="slidenum">
              <a:rPr lang="en-US" altLang="en-US" smtClean="0"/>
              <a:pPr/>
              <a:t>151</a:t>
            </a:fld>
            <a:endParaRPr lang="en-US" altLang="en-US" dirty="0"/>
          </a:p>
        </p:txBody>
      </p:sp>
    </p:spTree>
    <p:extLst>
      <p:ext uri="{BB962C8B-B14F-4D97-AF65-F5344CB8AC3E}">
        <p14:creationId xmlns:p14="http://schemas.microsoft.com/office/powerpoint/2010/main" val="18885491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5CDFE7DB-D72F-A63A-2A2A-4E25808AC6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C454491-CC95-813B-E27A-5771B463DD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a:extLst>
              <a:ext uri="{FF2B5EF4-FFF2-40B4-BE49-F238E27FC236}">
                <a16:creationId xmlns:a16="http://schemas.microsoft.com/office/drawing/2014/main" id="{973630F6-00A3-1462-6554-EF5D656313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70B621E-9EEB-462C-86B3-049A51CCAAB8}" type="slidenum">
              <a:rPr lang="en-US" altLang="en-US" smtClean="0"/>
              <a:pPr/>
              <a:t>152</a:t>
            </a:fld>
            <a:endParaRPr lang="en-US" altLang="en-US" dirty="0"/>
          </a:p>
        </p:txBody>
      </p:sp>
    </p:spTree>
    <p:extLst>
      <p:ext uri="{BB962C8B-B14F-4D97-AF65-F5344CB8AC3E}">
        <p14:creationId xmlns:p14="http://schemas.microsoft.com/office/powerpoint/2010/main" val="30859237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F470CB9-7697-5537-F766-98A87D2084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A874618E-699A-8A14-553F-0301F9C077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7108" name="Slide Number Placeholder 3">
            <a:extLst>
              <a:ext uri="{FF2B5EF4-FFF2-40B4-BE49-F238E27FC236}">
                <a16:creationId xmlns:a16="http://schemas.microsoft.com/office/drawing/2014/main" id="{32E02789-10C1-1630-A82A-5563881361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C1CC5BA-38C6-44CC-9F38-DEBACFC86504}" type="slidenum">
              <a:rPr lang="en-US" altLang="en-US" smtClean="0"/>
              <a:pPr/>
              <a:t>153</a:t>
            </a:fld>
            <a:endParaRPr lang="en-US" altLang="en-US" dirty="0"/>
          </a:p>
        </p:txBody>
      </p:sp>
    </p:spTree>
    <p:extLst>
      <p:ext uri="{BB962C8B-B14F-4D97-AF65-F5344CB8AC3E}">
        <p14:creationId xmlns:p14="http://schemas.microsoft.com/office/powerpoint/2010/main" val="28361389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F7217FE-B291-AA77-76E9-4FFBD5FC52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C244A77F-D7FD-D0B9-3571-87B60D4320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9156" name="Slide Number Placeholder 3">
            <a:extLst>
              <a:ext uri="{FF2B5EF4-FFF2-40B4-BE49-F238E27FC236}">
                <a16:creationId xmlns:a16="http://schemas.microsoft.com/office/drawing/2014/main" id="{F91A3B39-470E-A76C-BDC4-104C00D65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9445DB8-3EF2-41B7-9F68-D02336C27558}" type="slidenum">
              <a:rPr lang="en-US" altLang="en-US" smtClean="0"/>
              <a:pPr/>
              <a:t>154</a:t>
            </a:fld>
            <a:endParaRPr lang="en-US" altLang="en-US" dirty="0"/>
          </a:p>
        </p:txBody>
      </p:sp>
    </p:spTree>
    <p:extLst>
      <p:ext uri="{BB962C8B-B14F-4D97-AF65-F5344CB8AC3E}">
        <p14:creationId xmlns:p14="http://schemas.microsoft.com/office/powerpoint/2010/main" val="42026137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9BEE460-C9F8-1AE9-049F-4092A968E2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988BBFF1-33A6-E469-738E-34354CAF31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04" name="Slide Number Placeholder 3">
            <a:extLst>
              <a:ext uri="{FF2B5EF4-FFF2-40B4-BE49-F238E27FC236}">
                <a16:creationId xmlns:a16="http://schemas.microsoft.com/office/drawing/2014/main" id="{718BF01D-40B2-6F78-8314-C4BF788E9B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EAF8A42-DC08-40C8-B1C0-825BFC7F57D3}" type="slidenum">
              <a:rPr lang="en-US" altLang="en-US" smtClean="0"/>
              <a:pPr/>
              <a:t>155</a:t>
            </a:fld>
            <a:endParaRPr lang="en-US" altLang="en-US" dirty="0"/>
          </a:p>
        </p:txBody>
      </p:sp>
    </p:spTree>
    <p:extLst>
      <p:ext uri="{BB962C8B-B14F-4D97-AF65-F5344CB8AC3E}">
        <p14:creationId xmlns:p14="http://schemas.microsoft.com/office/powerpoint/2010/main" val="40932592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47E8737-01B4-308B-E496-A026859175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CC9F204E-FC8C-5E81-C54E-608789B9BB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4276" name="Slide Number Placeholder 3">
            <a:extLst>
              <a:ext uri="{FF2B5EF4-FFF2-40B4-BE49-F238E27FC236}">
                <a16:creationId xmlns:a16="http://schemas.microsoft.com/office/drawing/2014/main" id="{772BD599-5C0A-D49E-9340-A79DA3A201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9C4CECD-A911-48B5-8796-955225D855C6}" type="slidenum">
              <a:rPr lang="en-US" altLang="en-US" smtClean="0">
                <a:solidFill>
                  <a:srgbClr val="000000"/>
                </a:solidFill>
              </a:rPr>
              <a:pPr/>
              <a:t>157</a:t>
            </a:fld>
            <a:endParaRPr lang="en-US" altLang="en-US" dirty="0">
              <a:solidFill>
                <a:srgbClr val="000000"/>
              </a:solidFill>
            </a:endParaRPr>
          </a:p>
        </p:txBody>
      </p:sp>
    </p:spTree>
    <p:extLst>
      <p:ext uri="{BB962C8B-B14F-4D97-AF65-F5344CB8AC3E}">
        <p14:creationId xmlns:p14="http://schemas.microsoft.com/office/powerpoint/2010/main" val="71511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D22C96-317B-4408-BF0A-A0BED069E4C9}" type="slidenum">
              <a:rPr lang="en-US" smtClean="0"/>
              <a:pPr>
                <a:defRPr/>
              </a:pPr>
              <a:t>13</a:t>
            </a:fld>
            <a:endParaRPr lang="en-US" dirty="0"/>
          </a:p>
        </p:txBody>
      </p:sp>
    </p:spTree>
    <p:extLst>
      <p:ext uri="{BB962C8B-B14F-4D97-AF65-F5344CB8AC3E}">
        <p14:creationId xmlns:p14="http://schemas.microsoft.com/office/powerpoint/2010/main" val="21520692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a:extLst>
              <a:ext uri="{FF2B5EF4-FFF2-40B4-BE49-F238E27FC236}">
                <a16:creationId xmlns:a16="http://schemas.microsoft.com/office/drawing/2014/main" id="{F34CE325-6325-0D14-86A1-A57588A05A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a:extLst>
              <a:ext uri="{FF2B5EF4-FFF2-40B4-BE49-F238E27FC236}">
                <a16:creationId xmlns:a16="http://schemas.microsoft.com/office/drawing/2014/main" id="{328A622D-B842-60F1-66D2-2E2874A9AF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1060" name="Slide Number Placeholder 3">
            <a:extLst>
              <a:ext uri="{FF2B5EF4-FFF2-40B4-BE49-F238E27FC236}">
                <a16:creationId xmlns:a16="http://schemas.microsoft.com/office/drawing/2014/main" id="{4B9D77B5-48BB-9910-1952-A98A00B5E3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E14946F-51DC-4628-9010-9D1C7396A3F8}" type="slidenum">
              <a:rPr lang="en-US" altLang="en-US" smtClean="0"/>
              <a:pPr/>
              <a:t>158</a:t>
            </a:fld>
            <a:endParaRPr lang="en-US" altLang="en-US" dirty="0"/>
          </a:p>
        </p:txBody>
      </p:sp>
    </p:spTree>
    <p:extLst>
      <p:ext uri="{BB962C8B-B14F-4D97-AF65-F5344CB8AC3E}">
        <p14:creationId xmlns:p14="http://schemas.microsoft.com/office/powerpoint/2010/main" val="41414231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a:extLst>
              <a:ext uri="{FF2B5EF4-FFF2-40B4-BE49-F238E27FC236}">
                <a16:creationId xmlns:a16="http://schemas.microsoft.com/office/drawing/2014/main" id="{A865BB08-B6BF-160B-5DF5-24F34EE22A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Notes Placeholder 2">
            <a:extLst>
              <a:ext uri="{FF2B5EF4-FFF2-40B4-BE49-F238E27FC236}">
                <a16:creationId xmlns:a16="http://schemas.microsoft.com/office/drawing/2014/main" id="{3A656B6B-86B6-FF91-C851-924C826AA7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3108" name="Slide Number Placeholder 3">
            <a:extLst>
              <a:ext uri="{FF2B5EF4-FFF2-40B4-BE49-F238E27FC236}">
                <a16:creationId xmlns:a16="http://schemas.microsoft.com/office/drawing/2014/main" id="{D8DA66E6-98EA-DC38-FEDA-72DD95FB87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87C2274-FBD3-491B-975E-15831CB5EA61}" type="slidenum">
              <a:rPr lang="en-US" altLang="en-US" smtClean="0"/>
              <a:pPr/>
              <a:t>159</a:t>
            </a:fld>
            <a:endParaRPr lang="en-US" altLang="en-US" dirty="0"/>
          </a:p>
        </p:txBody>
      </p:sp>
    </p:spTree>
    <p:extLst>
      <p:ext uri="{BB962C8B-B14F-4D97-AF65-F5344CB8AC3E}">
        <p14:creationId xmlns:p14="http://schemas.microsoft.com/office/powerpoint/2010/main" val="30113530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a:extLst>
              <a:ext uri="{FF2B5EF4-FFF2-40B4-BE49-F238E27FC236}">
                <a16:creationId xmlns:a16="http://schemas.microsoft.com/office/drawing/2014/main" id="{3B7696BA-B3F9-1568-8C51-8B96DC35F2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a:extLst>
              <a:ext uri="{FF2B5EF4-FFF2-40B4-BE49-F238E27FC236}">
                <a16:creationId xmlns:a16="http://schemas.microsoft.com/office/drawing/2014/main" id="{EB4DB60D-F91F-848C-A84D-D9B2E668FC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11300" name="Slide Number Placeholder 3">
            <a:extLst>
              <a:ext uri="{FF2B5EF4-FFF2-40B4-BE49-F238E27FC236}">
                <a16:creationId xmlns:a16="http://schemas.microsoft.com/office/drawing/2014/main" id="{48FD1EA3-9A51-A014-5E48-1FAE35510E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E722BE37-6E24-4806-9491-7C0E8E06BFD4}" type="slidenum">
              <a:rPr lang="en-US" altLang="en-US" smtClean="0"/>
              <a:pPr/>
              <a:t>160</a:t>
            </a:fld>
            <a:endParaRPr lang="en-US" altLang="en-US" dirty="0"/>
          </a:p>
        </p:txBody>
      </p:sp>
    </p:spTree>
    <p:extLst>
      <p:ext uri="{BB962C8B-B14F-4D97-AF65-F5344CB8AC3E}">
        <p14:creationId xmlns:p14="http://schemas.microsoft.com/office/powerpoint/2010/main" val="19207777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582E2ACB-4D4D-6A5E-1BE4-7E90E59320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85B756CA-F2D1-A64D-BC12-B9EA44364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3972" name="Slide Number Placeholder 3">
            <a:extLst>
              <a:ext uri="{FF2B5EF4-FFF2-40B4-BE49-F238E27FC236}">
                <a16:creationId xmlns:a16="http://schemas.microsoft.com/office/drawing/2014/main" id="{2AE9E81F-2B5C-C602-51D1-B7B012B218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271E436-FA19-4E1A-A7AB-0FF9B8CE5896}" type="slidenum">
              <a:rPr lang="en-US" altLang="en-US" smtClean="0"/>
              <a:pPr/>
              <a:t>161</a:t>
            </a:fld>
            <a:endParaRPr lang="en-US" altLang="en-US" dirty="0"/>
          </a:p>
        </p:txBody>
      </p:sp>
    </p:spTree>
    <p:extLst>
      <p:ext uri="{BB962C8B-B14F-4D97-AF65-F5344CB8AC3E}">
        <p14:creationId xmlns:p14="http://schemas.microsoft.com/office/powerpoint/2010/main" val="24506663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B052D79-6E4E-CA2C-8BDE-0A7297C2F3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5C471B15-88A2-8B7A-8FE1-129F18FAD2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6324" name="Slide Number Placeholder 3">
            <a:extLst>
              <a:ext uri="{FF2B5EF4-FFF2-40B4-BE49-F238E27FC236}">
                <a16:creationId xmlns:a16="http://schemas.microsoft.com/office/drawing/2014/main" id="{0E7F5934-C5D5-2486-1BBA-A24E2F1B88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82E842D-D29C-47B4-8D14-2BA64271CDD2}" type="slidenum">
              <a:rPr lang="en-US" altLang="en-US" smtClean="0"/>
              <a:pPr/>
              <a:t>162</a:t>
            </a:fld>
            <a:endParaRPr lang="en-US" altLang="en-US" dirty="0"/>
          </a:p>
        </p:txBody>
      </p:sp>
    </p:spTree>
    <p:extLst>
      <p:ext uri="{BB962C8B-B14F-4D97-AF65-F5344CB8AC3E}">
        <p14:creationId xmlns:p14="http://schemas.microsoft.com/office/powerpoint/2010/main" val="4284346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D3EBBFA-5A2B-498D-0418-FC5410056C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02C4F878-6547-6C1A-6E88-F145C682E4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8372" name="Slide Number Placeholder 3">
            <a:extLst>
              <a:ext uri="{FF2B5EF4-FFF2-40B4-BE49-F238E27FC236}">
                <a16:creationId xmlns:a16="http://schemas.microsoft.com/office/drawing/2014/main" id="{7F95886A-EF93-6388-2FE3-39496C0D8C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30F8732F-BC31-426B-A862-F940CB1723C9}" type="slidenum">
              <a:rPr lang="en-US" altLang="en-US" smtClean="0"/>
              <a:pPr/>
              <a:t>163</a:t>
            </a:fld>
            <a:endParaRPr lang="en-US" altLang="en-US" dirty="0"/>
          </a:p>
        </p:txBody>
      </p:sp>
    </p:spTree>
    <p:extLst>
      <p:ext uri="{BB962C8B-B14F-4D97-AF65-F5344CB8AC3E}">
        <p14:creationId xmlns:p14="http://schemas.microsoft.com/office/powerpoint/2010/main" val="25014934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5FDE7F2-FC4B-F581-F682-E7C7C9B43E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413F5E00-5204-408B-06F2-9C60F22A92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an OC chooses to use their own provider to provide liability insurance, a transmittal # will not be issued. In addition, U.S. Ski &amp; Snowboard’s secondary insurance will not be available for an injured athlete, coach, official, etc.</a:t>
            </a:r>
          </a:p>
        </p:txBody>
      </p:sp>
      <p:sp>
        <p:nvSpPr>
          <p:cNvPr id="60420" name="Slide Number Placeholder 3">
            <a:extLst>
              <a:ext uri="{FF2B5EF4-FFF2-40B4-BE49-F238E27FC236}">
                <a16:creationId xmlns:a16="http://schemas.microsoft.com/office/drawing/2014/main" id="{C8631976-888D-8C0E-62EA-FF4D3F7FAD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B6501196-89A5-4E13-B642-BA5EE6CFC0E7}" type="slidenum">
              <a:rPr lang="en-US" altLang="en-US" smtClean="0"/>
              <a:pPr/>
              <a:t>164</a:t>
            </a:fld>
            <a:endParaRPr lang="en-US" altLang="en-US" dirty="0"/>
          </a:p>
        </p:txBody>
      </p:sp>
    </p:spTree>
    <p:extLst>
      <p:ext uri="{BB962C8B-B14F-4D97-AF65-F5344CB8AC3E}">
        <p14:creationId xmlns:p14="http://schemas.microsoft.com/office/powerpoint/2010/main" val="35799326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EEFB69C4-A7DB-06BC-90B7-1985B56AE3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AE0799B6-B5DC-A272-77BC-B7B99817BA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4212" name="Slide Number Placeholder 3">
            <a:extLst>
              <a:ext uri="{FF2B5EF4-FFF2-40B4-BE49-F238E27FC236}">
                <a16:creationId xmlns:a16="http://schemas.microsoft.com/office/drawing/2014/main" id="{FC3479DF-A045-F724-60B0-A824DC8BFB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C582F20B-45E8-49E3-9713-04BA48C317B9}" type="slidenum">
              <a:rPr lang="en-US" altLang="en-US" smtClean="0"/>
              <a:pPr/>
              <a:t>165</a:t>
            </a:fld>
            <a:endParaRPr lang="en-US" altLang="en-US" dirty="0"/>
          </a:p>
        </p:txBody>
      </p:sp>
    </p:spTree>
    <p:extLst>
      <p:ext uri="{BB962C8B-B14F-4D97-AF65-F5344CB8AC3E}">
        <p14:creationId xmlns:p14="http://schemas.microsoft.com/office/powerpoint/2010/main" val="39327242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546C9B9-DA28-4ACF-149F-7328F14D9D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492332A-7FF3-4DAE-472C-A920C80C98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2468" name="Slide Number Placeholder 3">
            <a:extLst>
              <a:ext uri="{FF2B5EF4-FFF2-40B4-BE49-F238E27FC236}">
                <a16:creationId xmlns:a16="http://schemas.microsoft.com/office/drawing/2014/main" id="{8540FB74-FC74-360C-3A2F-D6A0518A10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52DA1452-C948-42D5-AE03-E7F78EB4ADAD}" type="slidenum">
              <a:rPr lang="en-US" altLang="en-US" smtClean="0"/>
              <a:pPr/>
              <a:t>166</a:t>
            </a:fld>
            <a:endParaRPr lang="en-US" altLang="en-US" dirty="0"/>
          </a:p>
        </p:txBody>
      </p:sp>
    </p:spTree>
    <p:extLst>
      <p:ext uri="{BB962C8B-B14F-4D97-AF65-F5344CB8AC3E}">
        <p14:creationId xmlns:p14="http://schemas.microsoft.com/office/powerpoint/2010/main" val="25576987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73C145B-E617-6625-55FA-869948F8B4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57855523-3504-DBCC-A079-355C249C5A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a:extLst>
              <a:ext uri="{FF2B5EF4-FFF2-40B4-BE49-F238E27FC236}">
                <a16:creationId xmlns:a16="http://schemas.microsoft.com/office/drawing/2014/main" id="{3B685CC3-E210-D258-7E87-7BB2CD16BC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0466347-5484-49F5-9086-01456E520702}" type="slidenum">
              <a:rPr lang="en-US" altLang="en-US" smtClean="0"/>
              <a:pPr/>
              <a:t>167</a:t>
            </a:fld>
            <a:endParaRPr lang="en-US" altLang="en-US" dirty="0"/>
          </a:p>
        </p:txBody>
      </p:sp>
    </p:spTree>
    <p:extLst>
      <p:ext uri="{BB962C8B-B14F-4D97-AF65-F5344CB8AC3E}">
        <p14:creationId xmlns:p14="http://schemas.microsoft.com/office/powerpoint/2010/main" val="379018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B0384CE-B05B-E4EC-7FBB-A82F4BF481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C895DD6-F4B9-B05C-CFA4-DAF1392D62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0724" name="Slide Number Placeholder 3">
            <a:extLst>
              <a:ext uri="{FF2B5EF4-FFF2-40B4-BE49-F238E27FC236}">
                <a16:creationId xmlns:a16="http://schemas.microsoft.com/office/drawing/2014/main" id="{88A8E252-5396-75E8-A539-3A83C54FE0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722713AA-E0DA-4C81-8A79-C411CA1F255E}" type="slidenum">
              <a:rPr lang="en-US" altLang="en-US" smtClean="0">
                <a:solidFill>
                  <a:srgbClr val="000000"/>
                </a:solidFill>
              </a:rPr>
              <a:pPr/>
              <a:t>14</a:t>
            </a:fld>
            <a:endParaRPr lang="en-US" altLang="en-US" dirty="0">
              <a:solidFill>
                <a:srgbClr val="000000"/>
              </a:solidFill>
            </a:endParaRPr>
          </a:p>
        </p:txBody>
      </p:sp>
    </p:spTree>
    <p:extLst>
      <p:ext uri="{BB962C8B-B14F-4D97-AF65-F5344CB8AC3E}">
        <p14:creationId xmlns:p14="http://schemas.microsoft.com/office/powerpoint/2010/main" val="33169516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2A8C84F5-0C4F-06CA-FD11-B618C167F4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a:extLst>
              <a:ext uri="{FF2B5EF4-FFF2-40B4-BE49-F238E27FC236}">
                <a16:creationId xmlns:a16="http://schemas.microsoft.com/office/drawing/2014/main" id="{D0D67042-72E2-F227-C537-399F5002DD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2564" name="Slide Number Placeholder 3">
            <a:extLst>
              <a:ext uri="{FF2B5EF4-FFF2-40B4-BE49-F238E27FC236}">
                <a16:creationId xmlns:a16="http://schemas.microsoft.com/office/drawing/2014/main" id="{13C3330C-FE90-E983-28B4-532B2D0086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B525FBB-3FF2-45D6-950A-249F83D52A21}" type="slidenum">
              <a:rPr lang="en-US" altLang="en-US" smtClean="0"/>
              <a:pPr/>
              <a:t>168</a:t>
            </a:fld>
            <a:endParaRPr lang="en-US" altLang="en-US" dirty="0"/>
          </a:p>
        </p:txBody>
      </p:sp>
    </p:spTree>
    <p:extLst>
      <p:ext uri="{BB962C8B-B14F-4D97-AF65-F5344CB8AC3E}">
        <p14:creationId xmlns:p14="http://schemas.microsoft.com/office/powerpoint/2010/main" val="20835523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B003327-D85B-F446-6D4B-C2A9F44CA9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B971FACE-A3CF-BE59-59E7-34D3D0BEC7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6564" name="Slide Number Placeholder 3">
            <a:extLst>
              <a:ext uri="{FF2B5EF4-FFF2-40B4-BE49-F238E27FC236}">
                <a16:creationId xmlns:a16="http://schemas.microsoft.com/office/drawing/2014/main" id="{FD518D48-FA6C-A07D-2CA1-2AB65482CE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07E8C2B8-E2AE-421F-BE38-40C2A2E97122}" type="slidenum">
              <a:rPr lang="en-US" altLang="en-US" smtClean="0"/>
              <a:pPr/>
              <a:t>169</a:t>
            </a:fld>
            <a:endParaRPr lang="en-US" altLang="en-US" dirty="0"/>
          </a:p>
        </p:txBody>
      </p:sp>
    </p:spTree>
    <p:extLst>
      <p:ext uri="{BB962C8B-B14F-4D97-AF65-F5344CB8AC3E}">
        <p14:creationId xmlns:p14="http://schemas.microsoft.com/office/powerpoint/2010/main" val="34627823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F993298-2755-0329-2C78-4E5C7AE7B3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93D0FA64-2025-29C1-3E0D-B892694E81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0660" name="Slide Number Placeholder 3">
            <a:extLst>
              <a:ext uri="{FF2B5EF4-FFF2-40B4-BE49-F238E27FC236}">
                <a16:creationId xmlns:a16="http://schemas.microsoft.com/office/drawing/2014/main" id="{8664254E-31AA-AD54-37F9-A8221FD52D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86B7EEE-EE7D-4273-A71E-E4A7FD36EBD3}" type="slidenum">
              <a:rPr lang="en-US" altLang="en-US" smtClean="0"/>
              <a:pPr/>
              <a:t>172</a:t>
            </a:fld>
            <a:endParaRPr lang="en-US" altLang="en-US" dirty="0"/>
          </a:p>
        </p:txBody>
      </p:sp>
    </p:spTree>
    <p:extLst>
      <p:ext uri="{BB962C8B-B14F-4D97-AF65-F5344CB8AC3E}">
        <p14:creationId xmlns:p14="http://schemas.microsoft.com/office/powerpoint/2010/main" val="5399418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E041490B-5EDB-E2B6-5032-A12EEC0FC5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2A7C4239-6C76-40E7-3BC6-8BD3599F27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8852" name="Slide Number Placeholder 3">
            <a:extLst>
              <a:ext uri="{FF2B5EF4-FFF2-40B4-BE49-F238E27FC236}">
                <a16:creationId xmlns:a16="http://schemas.microsoft.com/office/drawing/2014/main" id="{F6D1243F-2A2A-6DFB-355B-DA85A5A0BC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8B7CCDD4-9AB4-41C3-8AAB-B87A61EDC93D}" type="slidenum">
              <a:rPr lang="en-US" altLang="en-US" smtClean="0"/>
              <a:pPr/>
              <a:t>176</a:t>
            </a:fld>
            <a:endParaRPr lang="en-US" altLang="en-US" dirty="0"/>
          </a:p>
        </p:txBody>
      </p:sp>
    </p:spTree>
    <p:extLst>
      <p:ext uri="{BB962C8B-B14F-4D97-AF65-F5344CB8AC3E}">
        <p14:creationId xmlns:p14="http://schemas.microsoft.com/office/powerpoint/2010/main" val="33730208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5586F09C-FBD2-8A33-84F1-33924B58A1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0465B41-7359-A095-AE72-9130B830D3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Your team playing in the Super Bowl does not constitute </a:t>
            </a:r>
            <a:r>
              <a:rPr lang="en-US" altLang="en-US" i="1" dirty="0"/>
              <a:t>force majeure!</a:t>
            </a:r>
            <a:endParaRPr lang="en-US" altLang="en-US" dirty="0"/>
          </a:p>
        </p:txBody>
      </p:sp>
      <p:sp>
        <p:nvSpPr>
          <p:cNvPr id="80900" name="Slide Number Placeholder 3">
            <a:extLst>
              <a:ext uri="{FF2B5EF4-FFF2-40B4-BE49-F238E27FC236}">
                <a16:creationId xmlns:a16="http://schemas.microsoft.com/office/drawing/2014/main" id="{8BA53B6F-6693-402A-407C-C2540FB6BB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192F74ED-1711-4B67-BA87-08E68E5C6447}" type="slidenum">
              <a:rPr lang="en-US" altLang="en-US" smtClean="0"/>
              <a:pPr/>
              <a:t>177</a:t>
            </a:fld>
            <a:endParaRPr lang="en-US" altLang="en-US" dirty="0"/>
          </a:p>
        </p:txBody>
      </p:sp>
    </p:spTree>
    <p:extLst>
      <p:ext uri="{BB962C8B-B14F-4D97-AF65-F5344CB8AC3E}">
        <p14:creationId xmlns:p14="http://schemas.microsoft.com/office/powerpoint/2010/main" val="40641792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B667DE77-E489-4588-5647-B060E3601C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BCCBDEDE-D7F9-C084-CFF0-5FAB847E6F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3972" name="Slide Number Placeholder 3">
            <a:extLst>
              <a:ext uri="{FF2B5EF4-FFF2-40B4-BE49-F238E27FC236}">
                <a16:creationId xmlns:a16="http://schemas.microsoft.com/office/drawing/2014/main" id="{5FC26CED-5E93-E534-50F8-6A532661A1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F447CEEA-9234-4596-9BD4-25B4B757578F}" type="slidenum">
              <a:rPr lang="en-US" altLang="en-US" smtClean="0"/>
              <a:pPr/>
              <a:t>179</a:t>
            </a:fld>
            <a:endParaRPr lang="en-US" altLang="en-US" dirty="0"/>
          </a:p>
        </p:txBody>
      </p:sp>
    </p:spTree>
    <p:extLst>
      <p:ext uri="{BB962C8B-B14F-4D97-AF65-F5344CB8AC3E}">
        <p14:creationId xmlns:p14="http://schemas.microsoft.com/office/powerpoint/2010/main" val="2802537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48A0B7F-A892-EF8B-4A63-4861BE218D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A3FC17A0-76A8-4F28-8E03-0D090075DC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35118513-71BA-0251-2080-5FA9ED71D2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A805EFE0-8787-42D0-A4DD-315BC9DC5927}" type="slidenum">
              <a:rPr lang="en-US" altLang="en-US" smtClean="0">
                <a:solidFill>
                  <a:srgbClr val="000000"/>
                </a:solidFill>
              </a:rPr>
              <a:pPr/>
              <a:t>15</a:t>
            </a:fld>
            <a:endParaRPr lang="en-US" altLang="en-US" dirty="0">
              <a:solidFill>
                <a:srgbClr val="000000"/>
              </a:solidFill>
            </a:endParaRPr>
          </a:p>
        </p:txBody>
      </p:sp>
    </p:spTree>
    <p:extLst>
      <p:ext uri="{BB962C8B-B14F-4D97-AF65-F5344CB8AC3E}">
        <p14:creationId xmlns:p14="http://schemas.microsoft.com/office/powerpoint/2010/main" val="2733630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54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a:extLst>
              <a:ext uri="{FF2B5EF4-FFF2-40B4-BE49-F238E27FC236}">
                <a16:creationId xmlns:a16="http://schemas.microsoft.com/office/drawing/2014/main" id="{E9B263B3-BC20-482D-8E64-ADC92D511435}"/>
              </a:ext>
            </a:extLst>
          </p:cNvPr>
          <p:cNvSpPr>
            <a:spLocks noGrp="1"/>
          </p:cNvSpPr>
          <p:nvPr>
            <p:ph type="dt" sz="half" idx="10"/>
          </p:nvPr>
        </p:nvSpPr>
        <p:spPr>
          <a:xfrm>
            <a:off x="3525838" y="6356350"/>
            <a:ext cx="914400" cy="365125"/>
          </a:xfrm>
        </p:spPr>
        <p:txBody>
          <a:bodyPr/>
          <a:lstStyle>
            <a:lvl1pPr>
              <a:defRPr>
                <a:solidFill>
                  <a:schemeClr val="bg1"/>
                </a:solidFill>
              </a:defRPr>
            </a:lvl1pPr>
          </a:lstStyle>
          <a:p>
            <a:pPr>
              <a:defRPr/>
            </a:pPr>
            <a:fld id="{BB8AC564-133A-4978-93E8-BE52644168FC}" type="datetime1">
              <a:rPr lang="en-US"/>
              <a:pPr>
                <a:defRPr/>
              </a:pPr>
              <a:t>9/4/2025</a:t>
            </a:fld>
            <a:endParaRPr lang="en-US" dirty="0"/>
          </a:p>
        </p:txBody>
      </p:sp>
      <p:sp>
        <p:nvSpPr>
          <p:cNvPr id="5" name="Footer Placeholder 4">
            <a:extLst>
              <a:ext uri="{FF2B5EF4-FFF2-40B4-BE49-F238E27FC236}">
                <a16:creationId xmlns:a16="http://schemas.microsoft.com/office/drawing/2014/main" id="{CA9B24CA-CFD1-4DFF-A773-8912F51BD009}"/>
              </a:ext>
            </a:extLst>
          </p:cNvPr>
          <p:cNvSpPr>
            <a:spLocks noGrp="1"/>
          </p:cNvSpPr>
          <p:nvPr>
            <p:ph type="ftr" sz="quarter" idx="11"/>
          </p:nvPr>
        </p:nvSpPr>
        <p:spPr>
          <a:xfrm>
            <a:off x="4587875" y="6356350"/>
            <a:ext cx="2981325" cy="365125"/>
          </a:xfrm>
        </p:spPr>
        <p:txBody>
          <a:bodyPr/>
          <a:lstStyle>
            <a:lvl1pPr>
              <a:defRPr dirty="0">
                <a:solidFill>
                  <a:schemeClr val="bg1"/>
                </a:solidFill>
              </a:defRPr>
            </a:lvl1pPr>
          </a:lstStyle>
          <a:p>
            <a:pPr>
              <a:defRPr/>
            </a:pPr>
            <a:r>
              <a:rPr lang="en-US" dirty="0"/>
              <a:t>2017-2018</a:t>
            </a:r>
          </a:p>
        </p:txBody>
      </p:sp>
      <p:sp>
        <p:nvSpPr>
          <p:cNvPr id="6" name="Slide Number Placeholder 5">
            <a:extLst>
              <a:ext uri="{FF2B5EF4-FFF2-40B4-BE49-F238E27FC236}">
                <a16:creationId xmlns:a16="http://schemas.microsoft.com/office/drawing/2014/main" id="{DB0BC79B-71C7-4436-A203-C2B86492796B}"/>
              </a:ext>
            </a:extLst>
          </p:cNvPr>
          <p:cNvSpPr>
            <a:spLocks noGrp="1"/>
          </p:cNvSpPr>
          <p:nvPr>
            <p:ph type="sldNum" sz="quarter" idx="12"/>
          </p:nvPr>
        </p:nvSpPr>
        <p:spPr>
          <a:xfrm>
            <a:off x="7716838" y="6356350"/>
            <a:ext cx="457200" cy="365125"/>
          </a:xfrm>
        </p:spPr>
        <p:txBody>
          <a:bodyPr/>
          <a:lstStyle>
            <a:lvl1pPr>
              <a:defRPr>
                <a:solidFill>
                  <a:schemeClr val="bg1"/>
                </a:solidFill>
              </a:defRPr>
            </a:lvl1pPr>
          </a:lstStyle>
          <a:p>
            <a:pPr>
              <a:defRPr/>
            </a:pPr>
            <a:fld id="{896ED35D-E134-42AE-AC73-3790B4A98296}" type="slidenum">
              <a:rPr lang="en-US"/>
              <a:pPr>
                <a:defRPr/>
              </a:pPr>
              <a:t>‹#›</a:t>
            </a:fld>
            <a:endParaRPr lang="en-US" dirty="0"/>
          </a:p>
        </p:txBody>
      </p:sp>
    </p:spTree>
    <p:extLst>
      <p:ext uri="{BB962C8B-B14F-4D97-AF65-F5344CB8AC3E}">
        <p14:creationId xmlns:p14="http://schemas.microsoft.com/office/powerpoint/2010/main" val="33444401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6470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Content Placeholder 2"/>
          <p:cNvSpPr>
            <a:spLocks noGrp="1"/>
          </p:cNvSpPr>
          <p:nvPr>
            <p:ph idx="1"/>
          </p:nvPr>
        </p:nvSpPr>
        <p:spPr>
          <a:xfrm>
            <a:off x="457200" y="1600201"/>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5315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DED8D28-195C-4450-9046-F9EBC8081A23}"/>
              </a:ext>
            </a:extLst>
          </p:cNvPr>
          <p:cNvSpPr>
            <a:spLocks noGrp="1"/>
          </p:cNvSpPr>
          <p:nvPr>
            <p:ph type="dt" sz="half" idx="10"/>
          </p:nvPr>
        </p:nvSpPr>
        <p:spPr>
          <a:xfrm>
            <a:off x="457200" y="6356350"/>
            <a:ext cx="2133600" cy="366713"/>
          </a:xfrm>
        </p:spPr>
        <p:txBody>
          <a:bodyPr/>
          <a:lstStyle>
            <a:lvl1pPr>
              <a:defRPr/>
            </a:lvl1pPr>
          </a:lstStyle>
          <a:p>
            <a:pPr>
              <a:defRPr/>
            </a:pPr>
            <a:fld id="{4F75AF2A-2767-4AA9-B358-52A0F7358937}" type="datetimeFigureOut">
              <a:rPr lang="en-US"/>
              <a:pPr>
                <a:defRPr/>
              </a:pPr>
              <a:t>9/4/2025</a:t>
            </a:fld>
            <a:endParaRPr lang="en-US" dirty="0"/>
          </a:p>
        </p:txBody>
      </p:sp>
      <p:sp>
        <p:nvSpPr>
          <p:cNvPr id="3" name="Footer Placeholder 4">
            <a:extLst>
              <a:ext uri="{FF2B5EF4-FFF2-40B4-BE49-F238E27FC236}">
                <a16:creationId xmlns:a16="http://schemas.microsoft.com/office/drawing/2014/main" id="{2E779DEA-3DBA-480C-B089-2C7DB0A9496D}"/>
              </a:ext>
            </a:extLst>
          </p:cNvPr>
          <p:cNvSpPr>
            <a:spLocks noGrp="1"/>
          </p:cNvSpPr>
          <p:nvPr>
            <p:ph type="ftr" sz="quarter" idx="11"/>
          </p:nvPr>
        </p:nvSpPr>
        <p:spPr>
          <a:xfrm>
            <a:off x="3124200" y="6356350"/>
            <a:ext cx="2895600" cy="363538"/>
          </a:xfrm>
        </p:spPr>
        <p:txBody>
          <a:bodyPr/>
          <a:lstStyle>
            <a:lvl1pPr fontAlgn="auto">
              <a:spcBef>
                <a:spcPts val="0"/>
              </a:spcBef>
              <a:spcAft>
                <a:spcPts val="0"/>
              </a:spcAft>
              <a:defRPr dirty="0">
                <a:latin typeface="+mn-lt"/>
                <a:cs typeface="+mn-cs"/>
              </a:defRPr>
            </a:lvl1pPr>
          </a:lstStyle>
          <a:p>
            <a:pPr>
              <a:defRPr/>
            </a:pPr>
            <a:endParaRPr lang="en-US" dirty="0"/>
          </a:p>
        </p:txBody>
      </p:sp>
      <p:sp>
        <p:nvSpPr>
          <p:cNvPr id="4" name="Slide Number Placeholder 5">
            <a:extLst>
              <a:ext uri="{FF2B5EF4-FFF2-40B4-BE49-F238E27FC236}">
                <a16:creationId xmlns:a16="http://schemas.microsoft.com/office/drawing/2014/main" id="{CD4FD817-CE63-4AC5-A900-E0F82D097315}"/>
              </a:ext>
            </a:extLst>
          </p:cNvPr>
          <p:cNvSpPr>
            <a:spLocks noGrp="1"/>
          </p:cNvSpPr>
          <p:nvPr>
            <p:ph type="sldNum" sz="quarter" idx="12"/>
          </p:nvPr>
        </p:nvSpPr>
        <p:spPr/>
        <p:txBody>
          <a:bodyPr/>
          <a:lstStyle>
            <a:lvl1pPr>
              <a:defRPr/>
            </a:lvl1pPr>
          </a:lstStyle>
          <a:p>
            <a:pPr>
              <a:defRPr/>
            </a:pPr>
            <a:fld id="{35C3B636-48B2-4E8D-B1F2-99756BF3CD73}" type="slidenum">
              <a:rPr lang="en-US"/>
              <a:pPr>
                <a:defRPr/>
              </a:pPr>
              <a:t>‹#›</a:t>
            </a:fld>
            <a:endParaRPr lang="en-US" dirty="0"/>
          </a:p>
        </p:txBody>
      </p:sp>
    </p:spTree>
    <p:extLst>
      <p:ext uri="{BB962C8B-B14F-4D97-AF65-F5344CB8AC3E}">
        <p14:creationId xmlns:p14="http://schemas.microsoft.com/office/powerpoint/2010/main" val="834346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E906-B742-4D80-B0B3-DFABBFD93BE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105F1E0-D4CB-4F79-8D3E-83EEE95FA366}"/>
              </a:ext>
            </a:extLst>
          </p:cNvPr>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71998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63602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05558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447800" y="2590800"/>
            <a:ext cx="5867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99320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259C9C-6989-405B-B750-A9ACD989ECDB}"/>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AD114E3-5EDB-4E7A-B4E4-146B79A4570B}"/>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EB84111-A4E9-40CC-9691-E55CC3D9D54A}"/>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4FA153B0-6551-4FD0-A70B-8056FED7B2B5}" type="datetime1">
              <a:rPr lang="en-US"/>
              <a:pPr>
                <a:defRPr/>
              </a:pPr>
              <a:t>9/4/2025</a:t>
            </a:fld>
            <a:endParaRPr lang="en-US" dirty="0"/>
          </a:p>
        </p:txBody>
      </p:sp>
      <p:sp>
        <p:nvSpPr>
          <p:cNvPr id="5" name="Footer Placeholder 4">
            <a:extLst>
              <a:ext uri="{FF2B5EF4-FFF2-40B4-BE49-F238E27FC236}">
                <a16:creationId xmlns:a16="http://schemas.microsoft.com/office/drawing/2014/main" id="{E6E7D09E-019F-469E-9396-6A27C651FC0A}"/>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dirty="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1FBD639A-2D39-4C37-BECF-CE3DEA10E900}"/>
              </a:ext>
            </a:extLst>
          </p:cNvPr>
          <p:cNvSpPr>
            <a:spLocks noGrp="1"/>
          </p:cNvSpPr>
          <p:nvPr>
            <p:ph type="sldNum" sz="quarter" idx="4"/>
          </p:nvPr>
        </p:nvSpPr>
        <p:spPr>
          <a:xfrm>
            <a:off x="8077200" y="6316663"/>
            <a:ext cx="457200" cy="365125"/>
          </a:xfrm>
          <a:prstGeom prst="rect">
            <a:avLst/>
          </a:prstGeom>
        </p:spPr>
        <p:txBody>
          <a:bodyPr vert="horz" lIns="91440" tIns="45720" rIns="91440" bIns="45720" rtlCol="0" anchor="ctr"/>
          <a:lstStyle>
            <a:lvl1pPr algn="r" eaLnBrk="1" fontAlgn="auto" hangingPunct="1">
              <a:spcBef>
                <a:spcPts val="0"/>
              </a:spcBef>
              <a:spcAft>
                <a:spcPts val="0"/>
              </a:spcAft>
              <a:defRPr sz="1100" cap="all" baseline="0">
                <a:solidFill>
                  <a:schemeClr val="tx1"/>
                </a:solidFill>
                <a:latin typeface="+mn-lt"/>
              </a:defRPr>
            </a:lvl1pPr>
          </a:lstStyle>
          <a:p>
            <a:pPr>
              <a:defRPr/>
            </a:pPr>
            <a:fld id="{E6EEF9FE-4571-43C8-9CB8-8BDD91EDDC9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11A3B69-BDD4-A2E1-3128-A83C03A36227}"/>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C382B15-10F4-1E95-AAC8-0160A97DBE5B}"/>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82E5D09-B361-5556-1F08-F225FAEF3BA3}"/>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DD28A7A7-E14A-40A9-AB71-CCA957E3F08D}" type="datetime1">
              <a:rPr lang="en-US"/>
              <a:pPr>
                <a:defRPr/>
              </a:pPr>
              <a:t>9/4/2025</a:t>
            </a:fld>
            <a:endParaRPr lang="en-US" dirty="0"/>
          </a:p>
        </p:txBody>
      </p:sp>
      <p:sp>
        <p:nvSpPr>
          <p:cNvPr id="5" name="Footer Placeholder 4">
            <a:extLst>
              <a:ext uri="{FF2B5EF4-FFF2-40B4-BE49-F238E27FC236}">
                <a16:creationId xmlns:a16="http://schemas.microsoft.com/office/drawing/2014/main" id="{444F91AE-B18C-ACEA-26CF-33D26FBC2D18}"/>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dirty="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9CF3FAF9-8181-38BC-ED0F-33183C3F6D51}"/>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F45FCEE4-8DEA-4A26-868C-023FF665CA45}" type="slidenum">
              <a:rPr lang="en-US" altLang="en-US"/>
              <a:pPr>
                <a:defRPr/>
              </a:pPr>
              <a:t>‹#›</a:t>
            </a:fld>
            <a:endParaRPr lang="en-US" altLang="en-US" dirty="0"/>
          </a:p>
        </p:txBody>
      </p:sp>
    </p:spTree>
    <p:extLst>
      <p:ext uri="{BB962C8B-B14F-4D97-AF65-F5344CB8AC3E}">
        <p14:creationId xmlns:p14="http://schemas.microsoft.com/office/powerpoint/2010/main" val="3416823540"/>
      </p:ext>
    </p:extLst>
  </p:cSld>
  <p:clrMap bg1="lt1" tx1="dk1" bg2="lt2" tx2="dk2" accent1="accent1" accent2="accent2" accent3="accent3" accent4="accent4" accent5="accent5" accent6="accent6" hlink="hlink" folHlink="folHlink"/>
  <p:sldLayoutIdLst>
    <p:sldLayoutId id="2147484214" r:id="rId1"/>
    <p:sldLayoutId id="2147484215" r:id="rId2"/>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1CBDF9D-2785-B80A-CB37-7235556B70BC}"/>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FD5F191-40D8-2E74-E6B9-5DC0D067BB95}"/>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2579209-3A38-CC1D-B45C-2B95C301B73C}"/>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fld id="{86A8C370-97CC-4976-B667-C08E26334A2F}" type="datetime1">
              <a:rPr lang="en-US"/>
              <a:pPr>
                <a:defRPr/>
              </a:pPr>
              <a:t>9/4/2025</a:t>
            </a:fld>
            <a:endParaRPr lang="en-US" dirty="0"/>
          </a:p>
        </p:txBody>
      </p:sp>
      <p:sp>
        <p:nvSpPr>
          <p:cNvPr id="5" name="Footer Placeholder 4">
            <a:extLst>
              <a:ext uri="{FF2B5EF4-FFF2-40B4-BE49-F238E27FC236}">
                <a16:creationId xmlns:a16="http://schemas.microsoft.com/office/drawing/2014/main" id="{23A8BBD1-3AA0-7A80-C279-1A667675D521}"/>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a:solidFill>
                  <a:schemeClr val="tx1"/>
                </a:solidFill>
                <a:latin typeface="+mn-lt"/>
              </a:defRPr>
            </a:lvl1pPr>
          </a:lstStyle>
          <a:p>
            <a:pPr>
              <a:defRPr/>
            </a:pPr>
            <a:r>
              <a:rPr lang="en-US" dirty="0"/>
              <a:t>2017-2018</a:t>
            </a:r>
          </a:p>
        </p:txBody>
      </p:sp>
      <p:sp>
        <p:nvSpPr>
          <p:cNvPr id="6" name="Slide Number Placeholder 5">
            <a:extLst>
              <a:ext uri="{FF2B5EF4-FFF2-40B4-BE49-F238E27FC236}">
                <a16:creationId xmlns:a16="http://schemas.microsoft.com/office/drawing/2014/main" id="{9459A113-D9F6-C2EE-485A-B713F42BA86F}"/>
              </a:ext>
            </a:extLst>
          </p:cNvPr>
          <p:cNvSpPr>
            <a:spLocks noGrp="1"/>
          </p:cNvSpPr>
          <p:nvPr>
            <p:ph type="sldNum" sz="quarter" idx="4"/>
          </p:nvPr>
        </p:nvSpPr>
        <p:spPr>
          <a:xfrm>
            <a:off x="8077200" y="63166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latin typeface="Arial" panose="020B0604020202020204" pitchFamily="34" charset="0"/>
              </a:defRPr>
            </a:lvl1pPr>
          </a:lstStyle>
          <a:p>
            <a:pPr>
              <a:defRPr/>
            </a:pPr>
            <a:fld id="{E6349CC8-EC3E-4A7C-8EBC-2BCD2B68FDDF}" type="slidenum">
              <a:rPr lang="en-US" altLang="en-US"/>
              <a:pPr>
                <a:defRPr/>
              </a:pPr>
              <a:t>‹#›</a:t>
            </a:fld>
            <a:endParaRPr lang="en-US" altLang="en-US" dirty="0"/>
          </a:p>
        </p:txBody>
      </p:sp>
    </p:spTree>
    <p:extLst>
      <p:ext uri="{BB962C8B-B14F-4D97-AF65-F5344CB8AC3E}">
        <p14:creationId xmlns:p14="http://schemas.microsoft.com/office/powerpoint/2010/main" val="2643593105"/>
      </p:ext>
    </p:extLst>
  </p:cSld>
  <p:clrMap bg1="lt1" tx1="dk1" bg2="lt2" tx2="dk2" accent1="accent1" accent2="accent2" accent3="accent3" accent4="accent4" accent5="accent5" accent6="accent6" hlink="hlink" folHlink="folHlink"/>
  <p:sldLayoutIdLst>
    <p:sldLayoutId id="2147484219" r:id="rId1"/>
  </p:sldLayoutIdLst>
  <p:transition spd="med">
    <p:fade/>
  </p:transition>
  <p:hf sldNum="0" hd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5A9178E-F8C9-4976-A593-70582177FD60}"/>
              </a:ext>
            </a:extLst>
          </p:cNvPr>
          <p:cNvSpPr>
            <a:spLocks noGrp="1"/>
          </p:cNvSpPr>
          <p:nvPr>
            <p:ph idx="1"/>
          </p:nvPr>
        </p:nvSpPr>
        <p:spPr>
          <a:xfrm>
            <a:off x="1219199" y="2438400"/>
            <a:ext cx="7848600" cy="2286000"/>
          </a:xfrm>
        </p:spPr>
        <p:txBody>
          <a:bodyPr rtlCol="0">
            <a:normAutofit fontScale="92500" lnSpcReduction="20000"/>
          </a:bodyPr>
          <a:lstStyle/>
          <a:p>
            <a:pPr marL="0" indent="0" algn="ctr" eaLnBrk="1" fontAlgn="auto" hangingPunct="1">
              <a:spcAft>
                <a:spcPts val="0"/>
              </a:spcAft>
              <a:buFont typeface="Euphemia" panose="020B0503040102020104" pitchFamily="34" charset="0"/>
              <a:buNone/>
              <a:defRPr/>
            </a:pPr>
            <a:r>
              <a:rPr lang="en-US" sz="38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SEASON 2026</a:t>
            </a:r>
          </a:p>
          <a:p>
            <a:pPr marL="0" indent="0" algn="ctr" eaLnBrk="1" fontAlgn="auto" hangingPunct="1">
              <a:spcAft>
                <a:spcPts val="0"/>
              </a:spcAft>
              <a:buFont typeface="Euphemia" panose="020B0503040102020104" pitchFamily="34" charset="0"/>
              <a:buNone/>
              <a:defRPr/>
            </a:pPr>
            <a:endParaRPr lang="en-US" sz="22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a:p>
            <a:pPr marL="0" indent="0" algn="ctr" eaLnBrk="1" fontAlgn="auto" hangingPunct="1">
              <a:spcAft>
                <a:spcPts val="0"/>
              </a:spcAft>
              <a:buFont typeface="Euphemia" panose="020B0503040102020104" pitchFamily="34" charset="0"/>
              <a:buNone/>
              <a:defRPr/>
            </a:pPr>
            <a:r>
              <a:rPr lang="en-US" sz="32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JURY ADVISOR (Start &amp; Finish Referee)</a:t>
            </a:r>
            <a:endParaRPr lang="en-US" sz="3200" dirty="0">
              <a:solidFill>
                <a:schemeClr val="tx1"/>
              </a:solidFill>
              <a:latin typeface="Arial Bold" panose="020B0704020202020204" pitchFamily="34" charset="0"/>
              <a:cs typeface="Arial Bold" panose="020B0704020202020204" pitchFamily="34" charset="0"/>
            </a:endParaRPr>
          </a:p>
          <a:p>
            <a:pPr marL="0" indent="0" algn="ctr" eaLnBrk="1" fontAlgn="auto" hangingPunct="1">
              <a:lnSpc>
                <a:spcPct val="110000"/>
              </a:lnSpc>
              <a:spcBef>
                <a:spcPts val="0"/>
              </a:spcBef>
              <a:spcAft>
                <a:spcPts val="0"/>
              </a:spcAft>
              <a:buFont typeface="Euphemia" panose="020B0503040102020104" pitchFamily="34" charset="0"/>
              <a:buNone/>
              <a:defRPr/>
            </a:pPr>
            <a:r>
              <a:rPr lang="en-US" sz="32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&amp; </a:t>
            </a:r>
          </a:p>
          <a:p>
            <a:pPr marL="0" indent="0" algn="ctr" eaLnBrk="1" fontAlgn="auto" hangingPunct="1">
              <a:lnSpc>
                <a:spcPct val="110000"/>
              </a:lnSpc>
              <a:spcBef>
                <a:spcPts val="0"/>
              </a:spcBef>
              <a:spcAft>
                <a:spcPts val="0"/>
              </a:spcAft>
              <a:buFont typeface="Euphemia" panose="020B0503040102020104" pitchFamily="34" charset="0"/>
              <a:buNone/>
              <a:defRPr/>
            </a:pPr>
            <a:r>
              <a:rPr lang="en-US" sz="32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REFEREE</a:t>
            </a:r>
          </a:p>
        </p:txBody>
      </p:sp>
      <p:pic>
        <p:nvPicPr>
          <p:cNvPr id="9220" name="Picture 2">
            <a:extLst>
              <a:ext uri="{FF2B5EF4-FFF2-40B4-BE49-F238E27FC236}">
                <a16:creationId xmlns:a16="http://schemas.microsoft.com/office/drawing/2014/main" id="{EBF6EE54-94E7-49E2-B795-DCFD62DBC9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7931" y="220483"/>
            <a:ext cx="529113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a:extLst>
              <a:ext uri="{FF2B5EF4-FFF2-40B4-BE49-F238E27FC236}">
                <a16:creationId xmlns:a16="http://schemas.microsoft.com/office/drawing/2014/main" id="{66A88634-6973-4BF3-B3AB-25D86AC17A63}"/>
              </a:ext>
            </a:extLst>
          </p:cNvPr>
          <p:cNvSpPr>
            <a:spLocks noChangeArrowheads="1"/>
          </p:cNvSpPr>
          <p:nvPr/>
        </p:nvSpPr>
        <p:spPr bwMode="auto">
          <a:xfrm>
            <a:off x="1193799" y="4652358"/>
            <a:ext cx="7569201"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20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“Clean Hill Initiative,” “Clean Hill Initiative Revisited,” “Courses,” and “B-Net” are a </a:t>
            </a:r>
            <a:r>
              <a:rPr lang="en-US" altLang="en-US" b="1" u="sng" dirty="0">
                <a:latin typeface="Arial" panose="020B0604020202020204" pitchFamily="34" charset="0"/>
                <a:cs typeface="Arial" panose="020B0604020202020204" pitchFamily="34" charset="0"/>
              </a:rPr>
              <a:t>mandatory</a:t>
            </a:r>
            <a:r>
              <a:rPr lang="en-US" altLang="en-US" b="1" dirty="0">
                <a:latin typeface="Arial" panose="020B0604020202020204" pitchFamily="34" charset="0"/>
                <a:cs typeface="Arial" panose="020B0604020202020204" pitchFamily="34" charset="0"/>
              </a:rPr>
              <a:t> part of this clinic.</a:t>
            </a: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 </a:t>
            </a:r>
            <a:endParaRPr lang="en-US" altLang="en-US" sz="1100" b="1" dirty="0">
              <a:latin typeface="Arial" panose="020B0604020202020204" pitchFamily="34" charset="0"/>
              <a:cs typeface="Arial" panose="020B0604020202020204" pitchFamily="34" charset="0"/>
            </a:endParaRPr>
          </a:p>
          <a:p>
            <a:pPr eaLnBrk="1" hangingPunct="1">
              <a:spcBef>
                <a:spcPts val="0"/>
              </a:spcBef>
              <a:buFont typeface="Arial" panose="020B0604020202020204" pitchFamily="34" charset="0"/>
              <a:buNone/>
            </a:pPr>
            <a:r>
              <a:rPr lang="en-US" altLang="en-US" b="1" dirty="0">
                <a:latin typeface="Arial" panose="020B0604020202020204" pitchFamily="34" charset="0"/>
                <a:cs typeface="Arial" panose="020B0604020202020204" pitchFamily="34" charset="0"/>
              </a:rPr>
              <a:t>Also available is:</a:t>
            </a:r>
          </a:p>
          <a:p>
            <a:pPr marL="285750" indent="-285750" eaLnBrk="1" hangingPunct="1">
              <a:spcBef>
                <a:spcPts val="3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“MINUTES: A Guide for the Preparation of Jury Minutes and Team Captains’ Meeting Minutes.”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B3AC-4BED-1556-8A1D-F71910508074}"/>
              </a:ext>
            </a:extLst>
          </p:cNvPr>
          <p:cNvSpPr>
            <a:spLocks noGrp="1"/>
          </p:cNvSpPr>
          <p:nvPr>
            <p:ph type="title"/>
          </p:nvPr>
        </p:nvSpPr>
        <p:spPr>
          <a:xfrm>
            <a:off x="342900" y="109538"/>
            <a:ext cx="7339013" cy="736600"/>
          </a:xfrm>
        </p:spPr>
        <p:txBody>
          <a:bodyPr/>
          <a:lstStyle/>
          <a:p>
            <a:pPr>
              <a:defRPr/>
            </a:pP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7C90591-8E37-3972-69CC-4AD712F3DC6F}"/>
              </a:ext>
            </a:extLst>
          </p:cNvPr>
          <p:cNvSpPr>
            <a:spLocks noGrp="1"/>
          </p:cNvSpPr>
          <p:nvPr>
            <p:ph type="body" sz="quarter" idx="10"/>
          </p:nvPr>
        </p:nvSpPr>
        <p:spPr>
          <a:xfrm>
            <a:off x="342900" y="846138"/>
            <a:ext cx="8458200" cy="4876800"/>
          </a:xfrm>
        </p:spPr>
        <p:txBody>
          <a:bodyPr/>
          <a:lstStyle/>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U.S. Federal Law requires that adults who have frequent contact with, or who are in positions of authority over athletes, must receive consistent education on prevention and reporting of all allegations of sexual misconduct, bullying, hazing, and abuse of all forms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This impacts all U.S. Ski &amp; Snowboard member clubs, coaches, officials, and Club Volunteer members</a:t>
            </a:r>
          </a:p>
          <a:p>
            <a:pPr algn="just">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members turning 18 years of age and older during the season are required to complete SafeSport training through the U.S. Center for SafeSport (substitutions are not permitted) </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1F82"/>
                </a:solidFill>
                <a:ea typeface="Calibri" panose="020F0502020204030204" pitchFamily="34" charset="0"/>
                <a:cs typeface="Times New Roman" panose="02020603050405020304" pitchFamily="18" charset="0"/>
              </a:rPr>
              <a:t>U.S. Ski &amp; Snowboard membership status for members who fail to complete required SafeSport Training will be noted as “PENDING”. They must not be issued any venue access that would allow competition arena access until their membership is complete.</a:t>
            </a:r>
            <a:endParaRPr lang="en-US" sz="2000" dirty="0">
              <a:solidFill>
                <a:srgbClr val="001F82"/>
              </a:solidFill>
              <a:ea typeface="Calibri" panose="020F0502020204030204" pitchFamily="34" charset="0"/>
              <a:cs typeface="Times New Roman" panose="02020603050405020304" pitchFamily="18" charset="0"/>
            </a:endParaRPr>
          </a:p>
          <a:p>
            <a:pPr>
              <a:defRPr/>
            </a:pPr>
            <a:endParaRPr lang="en-US" dirty="0"/>
          </a:p>
        </p:txBody>
      </p:sp>
      <p:pic>
        <p:nvPicPr>
          <p:cNvPr id="20484" name="Content Placeholder 10">
            <a:extLst>
              <a:ext uri="{FF2B5EF4-FFF2-40B4-BE49-F238E27FC236}">
                <a16:creationId xmlns:a16="http://schemas.microsoft.com/office/drawing/2014/main" id="{2EA2E679-2667-5354-979F-80EC6E859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524543"/>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6338EA5-EDB7-44D3-807F-D48F4D740D3F}"/>
              </a:ext>
            </a:extLst>
          </p:cNvPr>
          <p:cNvSpPr>
            <a:spLocks noGrp="1"/>
          </p:cNvSpPr>
          <p:nvPr>
            <p:ph type="title" idx="4294967295"/>
          </p:nvPr>
        </p:nvSpPr>
        <p:spPr>
          <a:xfrm>
            <a:off x="762000" y="92075"/>
            <a:ext cx="8532813" cy="730250"/>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PROTESTS/TESTING:</a:t>
            </a:r>
          </a:p>
        </p:txBody>
      </p:sp>
      <p:sp>
        <p:nvSpPr>
          <p:cNvPr id="3" name="Content Placeholder 2">
            <a:extLst>
              <a:ext uri="{FF2B5EF4-FFF2-40B4-BE49-F238E27FC236}">
                <a16:creationId xmlns:a16="http://schemas.microsoft.com/office/drawing/2014/main" id="{B2405824-32FC-4DBA-B224-7D9C3C3CC80D}"/>
              </a:ext>
            </a:extLst>
          </p:cNvPr>
          <p:cNvSpPr>
            <a:spLocks noGrp="1"/>
          </p:cNvSpPr>
          <p:nvPr>
            <p:ph idx="4294967295"/>
          </p:nvPr>
        </p:nvSpPr>
        <p:spPr>
          <a:xfrm>
            <a:off x="228600" y="822324"/>
            <a:ext cx="8915400" cy="6035675"/>
          </a:xfrm>
        </p:spPr>
        <p:txBody>
          <a:bodyPr rtlCol="0">
            <a:normAutofit fontScale="70000" lnSpcReduction="20000"/>
          </a:bodyPr>
          <a:lstStyle/>
          <a:p>
            <a:pPr marL="0" lvl="1" indent="0" defTabSz="274320" eaLnBrk="1" fontAlgn="auto" hangingPunct="1">
              <a:lnSpc>
                <a:spcPct val="120000"/>
              </a:lnSpc>
              <a:spcAft>
                <a:spcPts val="0"/>
              </a:spcAft>
              <a:buNone/>
              <a:defRPr/>
            </a:pPr>
            <a:r>
              <a:rPr lang="en-US" sz="2600" dirty="0">
                <a:latin typeface="Arial" panose="020B0604020202020204" pitchFamily="34" charset="0"/>
                <a:cs typeface="Arial" panose="020B0604020202020204" pitchFamily="34" charset="0"/>
              </a:rPr>
              <a:t>If approved testing devices </a:t>
            </a:r>
            <a:r>
              <a:rPr lang="en-US" sz="2600" u="sng" dirty="0">
                <a:latin typeface="Arial" panose="020B0604020202020204" pitchFamily="34" charset="0"/>
                <a:cs typeface="Arial" panose="020B0604020202020204" pitchFamily="34" charset="0"/>
              </a:rPr>
              <a:t>are</a:t>
            </a:r>
            <a:r>
              <a:rPr lang="en-US" sz="2600" dirty="0">
                <a:latin typeface="Arial" panose="020B0604020202020204" pitchFamily="34" charset="0"/>
                <a:cs typeface="Arial" panose="020B0604020202020204" pitchFamily="34" charset="0"/>
              </a:rPr>
              <a:t> available, or compliance may be confirmed through checking the manufacturer’s marks: </a:t>
            </a:r>
          </a:p>
          <a:p>
            <a:pPr marL="285750" lvl="1" indent="-285750" defTabSz="274320" eaLnBrk="1" fontAlgn="auto" hangingPunct="1">
              <a:lnSpc>
                <a:spcPct val="120000"/>
              </a:lnSpc>
              <a:spcBef>
                <a:spcPts val="0"/>
              </a:spcBef>
              <a:spcAft>
                <a:spcPts val="0"/>
              </a:spcAft>
              <a:buFont typeface="Arial" panose="020B0604020202020204" pitchFamily="34" charset="0"/>
              <a:buChar char="•"/>
              <a:defRPr/>
            </a:pPr>
            <a:r>
              <a:rPr lang="en-US" sz="2600" dirty="0">
                <a:latin typeface="Arial" panose="020B0604020202020204" pitchFamily="34" charset="0"/>
                <a:cs typeface="Arial" panose="020B0604020202020204" pitchFamily="34" charset="0"/>
              </a:rPr>
              <a:t>Jury will evaluate the equipment and 	render a decision </a:t>
            </a:r>
          </a:p>
          <a:p>
            <a:pPr marL="285750" lvl="1" indent="-285750" defTabSz="274320" eaLnBrk="1" fontAlgn="auto" hangingPunct="1">
              <a:lnSpc>
                <a:spcPct val="120000"/>
              </a:lnSpc>
              <a:spcAft>
                <a:spcPts val="0"/>
              </a:spcAft>
              <a:buFont typeface="Arial" panose="020B0604020202020204" pitchFamily="34" charset="0"/>
              <a:buChar char="•"/>
              <a:defRPr/>
            </a:pPr>
            <a:r>
              <a:rPr lang="en-US" sz="2600" dirty="0">
                <a:latin typeface="Arial" panose="020B0604020202020204" pitchFamily="34" charset="0"/>
                <a:cs typeface="Arial" panose="020B0604020202020204" pitchFamily="34" charset="0"/>
              </a:rPr>
              <a:t>Decision of the Jury shall be final</a:t>
            </a:r>
          </a:p>
          <a:p>
            <a:pPr marL="11430" lvl="1" indent="0" eaLnBrk="1" fontAlgn="auto" hangingPunct="1">
              <a:lnSpc>
                <a:spcPct val="120000"/>
              </a:lnSpc>
              <a:spcBef>
                <a:spcPts val="1200"/>
              </a:spcBef>
              <a:spcAft>
                <a:spcPts val="0"/>
              </a:spcAft>
              <a:buNone/>
              <a:defRPr/>
            </a:pPr>
            <a:r>
              <a:rPr lang="en-US" sz="2600" dirty="0">
                <a:latin typeface="Arial" panose="020B0604020202020204" pitchFamily="34" charset="0"/>
                <a:cs typeface="Arial" panose="020B0604020202020204" pitchFamily="34" charset="0"/>
              </a:rPr>
              <a:t>If approved testing devices </a:t>
            </a:r>
            <a:r>
              <a:rPr lang="en-US" sz="2600" u="sng" dirty="0">
                <a:latin typeface="Arial" panose="020B0604020202020204" pitchFamily="34" charset="0"/>
                <a:cs typeface="Arial" panose="020B0604020202020204" pitchFamily="34" charset="0"/>
              </a:rPr>
              <a:t>are not</a:t>
            </a:r>
            <a:r>
              <a:rPr lang="en-US" sz="2600" dirty="0">
                <a:latin typeface="Arial" panose="020B0604020202020204" pitchFamily="34" charset="0"/>
                <a:cs typeface="Arial" panose="020B0604020202020204" pitchFamily="34" charset="0"/>
              </a:rPr>
              <a:t> available, or the Jury is unable to reach a consensus:</a:t>
            </a:r>
          </a:p>
          <a:p>
            <a:pPr marL="297180" lvl="1" indent="-285750" eaLnBrk="1" fontAlgn="auto" hangingPunct="1">
              <a:lnSpc>
                <a:spcPct val="120000"/>
              </a:lnSpc>
              <a:spcBef>
                <a:spcPts val="0"/>
              </a:spcBef>
              <a:spcAft>
                <a:spcPts val="0"/>
              </a:spcAft>
              <a:buFont typeface="Arial" panose="020B0604020202020204" pitchFamily="34" charset="0"/>
              <a:buChar char="•"/>
              <a:defRPr/>
            </a:pPr>
            <a:r>
              <a:rPr lang="en-US" sz="2600" dirty="0">
                <a:latin typeface="Arial" panose="020B0604020202020204" pitchFamily="34" charset="0"/>
                <a:cs typeface="Arial" panose="020B0604020202020204" pitchFamily="34" charset="0"/>
              </a:rPr>
              <a:t>Jury must seal and ship the equipment to the U.S. Ski &amp; Snowboard National Office for evaluation </a:t>
            </a:r>
          </a:p>
          <a:p>
            <a:pPr marL="297180" lvl="1" indent="-285750" eaLnBrk="1" fontAlgn="auto" hangingPunct="1">
              <a:lnSpc>
                <a:spcPct val="120000"/>
              </a:lnSpc>
              <a:spcAft>
                <a:spcPts val="0"/>
              </a:spcAft>
              <a:buFont typeface="Arial" panose="020B0604020202020204" pitchFamily="34" charset="0"/>
              <a:buChar char="•"/>
              <a:defRPr/>
            </a:pPr>
            <a:r>
              <a:rPr lang="en-US" sz="2600" dirty="0">
                <a:latin typeface="Arial" panose="020B0604020202020204" pitchFamily="34" charset="0"/>
                <a:cs typeface="Arial" panose="020B0604020202020204" pitchFamily="34" charset="0"/>
              </a:rPr>
              <a:t>U.S. Ski &amp; Snowboard’s decision shall be final</a:t>
            </a:r>
          </a:p>
          <a:p>
            <a:pPr marL="11430" lvl="1" indent="0" eaLnBrk="1" fontAlgn="auto" hangingPunct="1">
              <a:lnSpc>
                <a:spcPct val="120000"/>
              </a:lnSpc>
              <a:spcBef>
                <a:spcPts val="1200"/>
              </a:spcBef>
              <a:spcAft>
                <a:spcPts val="0"/>
              </a:spcAft>
              <a:buNone/>
              <a:defRPr/>
            </a:pPr>
            <a:r>
              <a:rPr lang="en-US" sz="2600" dirty="0">
                <a:latin typeface="Arial" panose="020B0604020202020204" pitchFamily="34" charset="0"/>
                <a:cs typeface="Arial" panose="020B0604020202020204" pitchFamily="34" charset="0"/>
              </a:rPr>
              <a:t>In Addition:</a:t>
            </a:r>
          </a:p>
          <a:p>
            <a:pPr marL="285750" lvl="1" indent="-274320" eaLnBrk="1" fontAlgn="auto" hangingPunct="1">
              <a:lnSpc>
                <a:spcPct val="120000"/>
              </a:lnSpc>
              <a:spcBef>
                <a:spcPts val="0"/>
              </a:spcBef>
              <a:spcAft>
                <a:spcPts val="0"/>
              </a:spcAft>
              <a:buFont typeface="Arial" pitchFamily="34" charset="0"/>
              <a:buChar char="•"/>
              <a:defRPr/>
            </a:pPr>
            <a:r>
              <a:rPr lang="en-US" sz="2600" dirty="0">
                <a:latin typeface="Arial" panose="020B0604020202020204" pitchFamily="34" charset="0"/>
                <a:cs typeface="Arial" panose="020B0604020202020204" pitchFamily="34" charset="0"/>
              </a:rPr>
              <a:t>Jury will use the $100 (one hundred USD) protest fee to cover initial shipping costs </a:t>
            </a:r>
          </a:p>
          <a:p>
            <a:pPr marL="285750" lvl="1" indent="-274320" eaLnBrk="1" fontAlgn="auto" hangingPunct="1">
              <a:lnSpc>
                <a:spcPct val="120000"/>
              </a:lnSpc>
              <a:spcAft>
                <a:spcPts val="0"/>
              </a:spcAft>
              <a:buFont typeface="Arial" pitchFamily="34" charset="0"/>
              <a:buChar char="•"/>
              <a:defRPr/>
            </a:pPr>
            <a:r>
              <a:rPr lang="en-US" sz="2600" dirty="0">
                <a:latin typeface="Arial" panose="020B0604020202020204" pitchFamily="34" charset="0"/>
                <a:cs typeface="Arial" panose="020B0604020202020204" pitchFamily="34" charset="0"/>
              </a:rPr>
              <a:t>Losing party will be charged by for </a:t>
            </a:r>
            <a:r>
              <a:rPr lang="en-US" sz="2600" u="sng" dirty="0">
                <a:latin typeface="Arial" panose="020B0604020202020204" pitchFamily="34" charset="0"/>
                <a:cs typeface="Arial" panose="020B0604020202020204" pitchFamily="34" charset="0"/>
              </a:rPr>
              <a:t>all</a:t>
            </a:r>
            <a:r>
              <a:rPr lang="en-US" sz="2600" dirty="0">
                <a:latin typeface="Arial" panose="020B0604020202020204" pitchFamily="34" charset="0"/>
                <a:cs typeface="Arial" panose="020B0604020202020204" pitchFamily="34" charset="0"/>
              </a:rPr>
              <a:t> expenses related to shipping and testing </a:t>
            </a:r>
          </a:p>
          <a:p>
            <a:pPr marL="285750" lvl="1" indent="-274320" eaLnBrk="1" fontAlgn="auto" hangingPunct="1">
              <a:lnSpc>
                <a:spcPct val="120000"/>
              </a:lnSpc>
              <a:spcAft>
                <a:spcPts val="0"/>
              </a:spcAft>
              <a:buFont typeface="Arial" pitchFamily="34" charset="0"/>
              <a:buChar char="•"/>
              <a:defRPr/>
            </a:pPr>
            <a:r>
              <a:rPr lang="en-US" sz="2600" dirty="0">
                <a:latin typeface="Arial" panose="020B0604020202020204" pitchFamily="34" charset="0"/>
                <a:cs typeface="Arial" panose="020B0604020202020204" pitchFamily="34" charset="0"/>
              </a:rPr>
              <a:t>Reimbursement must be submitted within 10 (ten) working days of notice of U.S. Ski &amp; Snowboard’s decision</a:t>
            </a:r>
          </a:p>
          <a:p>
            <a:pPr marL="0" indent="0" eaLnBrk="1" fontAlgn="auto" hangingPunct="1">
              <a:lnSpc>
                <a:spcPct val="120000"/>
              </a:lnSpc>
              <a:spcBef>
                <a:spcPts val="1200"/>
              </a:spcBef>
              <a:spcAft>
                <a:spcPts val="0"/>
              </a:spcAft>
              <a:buFont typeface="Arial" charset="0"/>
              <a:buNone/>
              <a:defRPr/>
            </a:pPr>
            <a:r>
              <a:rPr lang="en-US" sz="2600" b="1" dirty="0">
                <a:latin typeface="Arial" panose="020B0604020202020204" pitchFamily="34" charset="0"/>
                <a:cs typeface="Arial" panose="020B0604020202020204" pitchFamily="34" charset="0"/>
              </a:rPr>
              <a:t>NOTE:</a:t>
            </a:r>
            <a:r>
              <a:rPr lang="en-US" sz="2600" dirty="0">
                <a:latin typeface="Arial" panose="020B0604020202020204" pitchFamily="34" charset="0"/>
                <a:cs typeface="Arial" panose="020B0604020202020204" pitchFamily="34" charset="0"/>
              </a:rPr>
              <a:t> Acceptable equipment control devices for </a:t>
            </a:r>
            <a:r>
              <a:rPr lang="en-US" sz="2600" u="sng" dirty="0">
                <a:latin typeface="Arial" panose="020B0604020202020204" pitchFamily="34" charset="0"/>
                <a:cs typeface="Arial" panose="020B0604020202020204" pitchFamily="34" charset="0"/>
              </a:rPr>
              <a:t>U.S. Ski &amp; Snowboard non-FIS</a:t>
            </a:r>
            <a:r>
              <a:rPr lang="en-US" sz="2600" dirty="0">
                <a:latin typeface="Arial" panose="020B0604020202020204" pitchFamily="34" charset="0"/>
                <a:cs typeface="Arial" panose="020B0604020202020204" pitchFamily="34" charset="0"/>
              </a:rPr>
              <a:t> event alpine equipment evaluation include:</a:t>
            </a:r>
          </a:p>
          <a:p>
            <a:pPr marL="0" indent="-246888" eaLnBrk="1" fontAlgn="auto" hangingPunct="1">
              <a:lnSpc>
                <a:spcPct val="120000"/>
              </a:lnSpc>
              <a:spcBef>
                <a:spcPts val="0"/>
              </a:spcBef>
              <a:spcAft>
                <a:spcPts val="0"/>
              </a:spcAft>
              <a:buFont typeface="Arial" charset="0"/>
              <a:buChar char="•"/>
              <a:defRPr/>
            </a:pPr>
            <a:r>
              <a:rPr lang="en-US" sz="2600" dirty="0">
                <a:latin typeface="Arial" panose="020B0604020202020204" pitchFamily="34" charset="0"/>
                <a:cs typeface="Arial" panose="020B0604020202020204" pitchFamily="34" charset="0"/>
              </a:rPr>
              <a:t>Reliable Racing stand height calipers</a:t>
            </a:r>
          </a:p>
          <a:p>
            <a:pPr marL="0" indent="-246888" eaLnBrk="1" fontAlgn="auto" hangingPunct="1">
              <a:lnSpc>
                <a:spcPct val="120000"/>
              </a:lnSpc>
              <a:spcBef>
                <a:spcPts val="600"/>
              </a:spcBef>
              <a:spcAft>
                <a:spcPts val="0"/>
              </a:spcAft>
              <a:buFont typeface="Arial" charset="0"/>
              <a:buChar char="•"/>
              <a:defRPr/>
            </a:pPr>
            <a:r>
              <a:rPr lang="en-US" sz="2600" dirty="0">
                <a:latin typeface="Arial" panose="020B0604020202020204" pitchFamily="34" charset="0"/>
                <a:cs typeface="Arial" panose="020B0604020202020204" pitchFamily="34" charset="0"/>
              </a:rPr>
              <a:t>FIS-approved equipment-testing devices</a:t>
            </a:r>
          </a:p>
          <a:p>
            <a:pPr marL="0" indent="0" eaLnBrk="1" fontAlgn="auto" hangingPunct="1">
              <a:spcBef>
                <a:spcPts val="0"/>
              </a:spcBef>
              <a:spcAft>
                <a:spcPts val="0"/>
              </a:spcAft>
              <a:buFont typeface="Arial" charset="0"/>
              <a:buNone/>
              <a:defRPr/>
            </a:pPr>
            <a:endParaRPr lang="en-US" sz="1800" dirty="0">
              <a:latin typeface="Arial" panose="020B0604020202020204" pitchFamily="34" charset="0"/>
              <a:cs typeface="Arial" panose="020B0604020202020204" pitchFamily="34" charset="0"/>
            </a:endParaRPr>
          </a:p>
          <a:p>
            <a:pPr marL="246888" indent="-246888" eaLnBrk="1" fontAlgn="auto" hangingPunct="1">
              <a:spcBef>
                <a:spcPts val="0"/>
              </a:spcBef>
              <a:spcAft>
                <a:spcPts val="0"/>
              </a:spcAft>
              <a:buFont typeface="Arial"/>
              <a:buChar char="•"/>
              <a:defRPr/>
            </a:pPr>
            <a:endParaRPr lang="en-US" dirty="0"/>
          </a:p>
        </p:txBody>
      </p:sp>
      <p:pic>
        <p:nvPicPr>
          <p:cNvPr id="2" name="Content Placeholder 10">
            <a:extLst>
              <a:ext uri="{FF2B5EF4-FFF2-40B4-BE49-F238E27FC236}">
                <a16:creationId xmlns:a16="http://schemas.microsoft.com/office/drawing/2014/main" id="{5738A3C0-90D8-4C6A-B514-317D4DBF5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B8DFC87-AD00-48D1-92F6-D169228AE31A}"/>
              </a:ext>
            </a:extLst>
          </p:cNvPr>
          <p:cNvSpPr>
            <a:spLocks noGrp="1"/>
          </p:cNvSpPr>
          <p:nvPr>
            <p:ph type="title" idx="4294967295"/>
          </p:nvPr>
        </p:nvSpPr>
        <p:spPr>
          <a:xfrm>
            <a:off x="685800" y="-25400"/>
            <a:ext cx="8229600" cy="917575"/>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CONTROL: </a:t>
            </a: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a:t>
            </a: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Events</a:t>
            </a:r>
          </a:p>
        </p:txBody>
      </p:sp>
      <p:sp>
        <p:nvSpPr>
          <p:cNvPr id="3" name="Content Placeholder 2">
            <a:extLst>
              <a:ext uri="{FF2B5EF4-FFF2-40B4-BE49-F238E27FC236}">
                <a16:creationId xmlns:a16="http://schemas.microsoft.com/office/drawing/2014/main" id="{28277F6E-1206-4C0E-AC2D-4B471C65AB27}"/>
              </a:ext>
            </a:extLst>
          </p:cNvPr>
          <p:cNvSpPr>
            <a:spLocks noGrp="1"/>
          </p:cNvSpPr>
          <p:nvPr>
            <p:ph idx="4294967295"/>
          </p:nvPr>
        </p:nvSpPr>
        <p:spPr>
          <a:xfrm>
            <a:off x="381000" y="892176"/>
            <a:ext cx="8534400" cy="5475288"/>
          </a:xfrm>
        </p:spPr>
        <p:txBody>
          <a:bodyPr rtlCol="0">
            <a:normAutofit fontScale="85000" lnSpcReduction="10000"/>
          </a:bodyPr>
          <a:lstStyle/>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FIS event on-site equipment control may </a:t>
            </a:r>
            <a:r>
              <a:rPr lang="en-US" u="sng" dirty="0">
                <a:latin typeface="Arial" panose="020B0604020202020204" pitchFamily="34" charset="0"/>
                <a:cs typeface="Arial" panose="020B0604020202020204" pitchFamily="34" charset="0"/>
              </a:rPr>
              <a:t>only</a:t>
            </a:r>
            <a:r>
              <a:rPr lang="en-US" dirty="0">
                <a:latin typeface="Arial" panose="020B0604020202020204" pitchFamily="34" charset="0"/>
                <a:cs typeface="Arial" panose="020B0604020202020204" pitchFamily="34" charset="0"/>
              </a:rPr>
              <a:t> be conducted by a FIS measurement expert using official FIS measuring tools</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Skis must be clearly marked with both the length and the radius. </a:t>
            </a:r>
            <a:r>
              <a:rPr lang="en-US" i="1" dirty="0">
                <a:latin typeface="Arial" panose="020B0604020202020204" pitchFamily="34" charset="0"/>
                <a:cs typeface="Arial" panose="020B0604020202020204" pitchFamily="34" charset="0"/>
              </a:rPr>
              <a:t>Unmarked skis will be grounds for disqualification</a:t>
            </a:r>
          </a:p>
          <a:p>
            <a:pPr marL="246888" indent="-246888" eaLnBrk="1" fontAlgn="auto" hangingPunct="1">
              <a:lnSpc>
                <a:spcPct val="120000"/>
              </a:lnSpc>
              <a:spcBef>
                <a:spcPts val="600"/>
              </a:spcBef>
              <a:spcAft>
                <a:spcPts val="0"/>
              </a:spcAft>
              <a:buFont typeface="Arial" charset="0"/>
              <a:buChar char="•"/>
              <a:defRPr/>
            </a:pPr>
            <a:r>
              <a:rPr lang="en-US" dirty="0">
                <a:latin typeface="Arial" panose="020B0604020202020204" pitchFamily="34" charset="0"/>
                <a:cs typeface="Arial" panose="020B0604020202020204" pitchFamily="34" charset="0"/>
              </a:rPr>
              <a:t>In the case of events where the jury has allowed inspection of equipment at the start, the athlete will not be allowed to start if equipment does not meet the current specifications</a:t>
            </a:r>
          </a:p>
          <a:p>
            <a:pPr marL="0" indent="0" eaLnBrk="1" fontAlgn="auto" hangingPunct="1">
              <a:lnSpc>
                <a:spcPct val="120000"/>
              </a:lnSpc>
              <a:spcBef>
                <a:spcPts val="600"/>
              </a:spcBef>
              <a:spcAft>
                <a:spcPts val="0"/>
              </a:spcAft>
              <a:buNone/>
              <a:defRPr/>
            </a:pPr>
            <a:r>
              <a:rPr lang="en-US" b="1" dirty="0">
                <a:solidFill>
                  <a:srgbClr val="3215AB"/>
                </a:solidFill>
                <a:latin typeface="Arial" panose="020B0604020202020204" pitchFamily="34" charset="0"/>
                <a:cs typeface="Arial" panose="020B0604020202020204" pitchFamily="34" charset="0"/>
              </a:rPr>
              <a:t>Unless clear violation of equipment rules exists, e.g., no helmet, attached helmet camera </a:t>
            </a:r>
            <a:r>
              <a:rPr lang="en-US" b="1" u="sng" dirty="0">
                <a:solidFill>
                  <a:srgbClr val="3215AB"/>
                </a:solidFill>
                <a:latin typeface="Arial" panose="020B0604020202020204" pitchFamily="34" charset="0"/>
                <a:cs typeface="Arial" panose="020B0604020202020204" pitchFamily="34" charset="0"/>
              </a:rPr>
              <a:t>or</a:t>
            </a:r>
            <a:r>
              <a:rPr lang="en-US" b="1" dirty="0">
                <a:solidFill>
                  <a:srgbClr val="3215AB"/>
                </a:solidFill>
                <a:latin typeface="Arial" panose="020B0604020202020204" pitchFamily="34" charset="0"/>
                <a:cs typeface="Arial" panose="020B0604020202020204" pitchFamily="34" charset="0"/>
              </a:rPr>
              <a:t> helmet camera mount, missing or broken ski brakes, GS skis in a SG, the Start Referee must not refuse an athlete’s right to start.</a:t>
            </a:r>
          </a:p>
          <a:p>
            <a:pPr marL="0" indent="0" eaLnBrk="1" fontAlgn="auto" hangingPunct="1">
              <a:spcAft>
                <a:spcPts val="0"/>
              </a:spcAft>
              <a:buFont typeface="Arial" charset="0"/>
              <a:buNone/>
              <a:defRPr/>
            </a:pPr>
            <a:endParaRPr lang="en-US" dirty="0"/>
          </a:p>
        </p:txBody>
      </p:sp>
      <p:pic>
        <p:nvPicPr>
          <p:cNvPr id="2" name="Content Placeholder 10">
            <a:extLst>
              <a:ext uri="{FF2B5EF4-FFF2-40B4-BE49-F238E27FC236}">
                <a16:creationId xmlns:a16="http://schemas.microsoft.com/office/drawing/2014/main" id="{99CDB7B6-438C-4BBA-9598-048B75272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0833D-D697-20FF-BF45-18D1346874D4}"/>
            </a:ext>
          </a:extLst>
        </p:cNvPr>
        <p:cNvGrpSpPr/>
        <p:nvPr/>
      </p:nvGrpSpPr>
      <p:grpSpPr>
        <a:xfrm>
          <a:off x="0" y="0"/>
          <a:ext cx="0" cy="0"/>
          <a:chOff x="0" y="0"/>
          <a:chExt cx="0" cy="0"/>
        </a:xfrm>
      </p:grpSpPr>
      <p:sp>
        <p:nvSpPr>
          <p:cNvPr id="29698" name="Title 1">
            <a:extLst>
              <a:ext uri="{FF2B5EF4-FFF2-40B4-BE49-F238E27FC236}">
                <a16:creationId xmlns:a16="http://schemas.microsoft.com/office/drawing/2014/main" id="{24912D77-6757-260E-249D-37D84B73CC1E}"/>
              </a:ext>
            </a:extLst>
          </p:cNvPr>
          <p:cNvSpPr>
            <a:spLocks noGrp="1"/>
          </p:cNvSpPr>
          <p:nvPr>
            <p:ph type="title" idx="4294967295"/>
          </p:nvPr>
        </p:nvSpPr>
        <p:spPr>
          <a:xfrm>
            <a:off x="685800" y="192087"/>
            <a:ext cx="8229600" cy="917575"/>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SPECIFICATIONS: </a:t>
            </a: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Events</a:t>
            </a:r>
            <a:b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(FIS Specifications for Alpine Competition Equipment)</a:t>
            </a:r>
            <a:endParaRPr lang="en-US" altLang="en-US" sz="2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AFB587A-6DCC-BF17-82B1-D69F11DB0318}"/>
              </a:ext>
            </a:extLst>
          </p:cNvPr>
          <p:cNvSpPr>
            <a:spLocks noGrp="1"/>
          </p:cNvSpPr>
          <p:nvPr>
            <p:ph idx="4294967295"/>
          </p:nvPr>
        </p:nvSpPr>
        <p:spPr>
          <a:xfrm>
            <a:off x="228600" y="1295400"/>
            <a:ext cx="8805863" cy="5257800"/>
          </a:xfrm>
        </p:spPr>
        <p:txBody>
          <a:bodyPr rtlCol="0">
            <a:normAutofit fontScale="62500" lnSpcReduction="20000"/>
          </a:bodyPr>
          <a:lstStyle/>
          <a:p>
            <a:pPr>
              <a:lnSpc>
                <a:spcPct val="120000"/>
              </a:lnSpc>
              <a:buFont typeface="Arial" panose="020B0604020202020204" pitchFamily="34" charset="0"/>
              <a:buChar char="•"/>
            </a:pPr>
            <a:r>
              <a:rPr lang="en-US" b="1" dirty="0">
                <a:latin typeface="Arial" panose="020B0604020202020204" pitchFamily="34" charset="0"/>
                <a:cs typeface="Arial" panose="020B0604020202020204" pitchFamily="34" charset="0"/>
              </a:rPr>
              <a:t>3.5.2.4 Airbags:</a:t>
            </a:r>
            <a:r>
              <a:rPr lang="en-US" dirty="0">
                <a:latin typeface="Arial" panose="020B0604020202020204" pitchFamily="34" charset="0"/>
                <a:cs typeface="Arial" panose="020B0604020202020204" pitchFamily="34" charset="0"/>
              </a:rPr>
              <a:t> With the </a:t>
            </a:r>
            <a:r>
              <a:rPr lang="en-US" u="sng" dirty="0">
                <a:latin typeface="Arial" panose="020B0604020202020204" pitchFamily="34" charset="0"/>
                <a:cs typeface="Arial" panose="020B0604020202020204" pitchFamily="34" charset="0"/>
              </a:rPr>
              <a:t>exception of Nor-Am Cup, Far East Cup, and Junior World Championships</a:t>
            </a:r>
            <a:r>
              <a:rPr lang="en-US" dirty="0">
                <a:latin typeface="Arial" panose="020B0604020202020204" pitchFamily="34" charset="0"/>
                <a:cs typeface="Arial" panose="020B0604020202020204" pitchFamily="34" charset="0"/>
              </a:rPr>
              <a:t>, where it is </a:t>
            </a:r>
            <a:r>
              <a:rPr lang="en-US" u="sng" dirty="0">
                <a:latin typeface="Arial" panose="020B0604020202020204" pitchFamily="34" charset="0"/>
                <a:cs typeface="Arial" panose="020B0604020202020204" pitchFamily="34" charset="0"/>
              </a:rPr>
              <a:t>strongly</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recommended</a:t>
            </a:r>
            <a:r>
              <a:rPr lang="en-US" dirty="0">
                <a:latin typeface="Arial" panose="020B0604020202020204" pitchFamily="34" charset="0"/>
                <a:cs typeface="Arial" panose="020B0604020202020204" pitchFamily="34" charset="0"/>
              </a:rPr>
              <a:t>, competitors must use an airbag for </a:t>
            </a:r>
            <a:r>
              <a:rPr lang="en-US" u="sng" dirty="0">
                <a:latin typeface="Arial" panose="020B0604020202020204" pitchFamily="34" charset="0"/>
                <a:cs typeface="Arial" panose="020B0604020202020204" pitchFamily="34" charset="0"/>
              </a:rPr>
              <a:t>all FIS Level 0 and Level 1 speed events</a:t>
            </a:r>
            <a:r>
              <a:rPr lang="en-US" dirty="0">
                <a:latin typeface="Arial" panose="020B0604020202020204" pitchFamily="34" charset="0"/>
                <a:cs typeface="Arial" panose="020B0604020202020204" pitchFamily="34" charset="0"/>
              </a:rPr>
              <a:t>. </a:t>
            </a:r>
          </a:p>
          <a:p>
            <a:pPr>
              <a:lnSpc>
                <a:spcPct val="120000"/>
              </a:lnSpc>
              <a:buFont typeface="Arial" panose="020B0604020202020204" pitchFamily="34" charset="0"/>
              <a:buChar char="•"/>
            </a:pPr>
            <a:r>
              <a:rPr lang="en-US" b="1" dirty="0">
                <a:latin typeface="Arial" panose="020B0604020202020204" pitchFamily="34" charset="0"/>
                <a:cs typeface="Arial" panose="020B0604020202020204" pitchFamily="34" charset="0"/>
              </a:rPr>
              <a:t>3.5.3.4 Cut-Resistant Undergarment Pants</a:t>
            </a:r>
            <a:r>
              <a:rPr lang="en-US" dirty="0">
                <a:latin typeface="Arial" panose="020B0604020202020204" pitchFamily="34" charset="0"/>
                <a:cs typeface="Arial" panose="020B0604020202020204" pitchFamily="34" charset="0"/>
              </a:rPr>
              <a:t>: With a </a:t>
            </a:r>
            <a:r>
              <a:rPr lang="en-US" u="sng" dirty="0">
                <a:latin typeface="Arial" panose="020B0604020202020204" pitchFamily="34" charset="0"/>
                <a:cs typeface="Arial" panose="020B0604020202020204" pitchFamily="34" charset="0"/>
              </a:rPr>
              <a:t>minimum protection level of 3 Stars</a:t>
            </a:r>
            <a:r>
              <a:rPr lang="en-US" dirty="0">
                <a:latin typeface="Arial" panose="020B0604020202020204" pitchFamily="34" charset="0"/>
                <a:cs typeface="Arial" panose="020B0604020202020204" pitchFamily="34" charset="0"/>
              </a:rPr>
              <a:t>, cut-resistant undergarment pants are required for all Level 0 and Level 1 events (technical and speed). </a:t>
            </a:r>
            <a:r>
              <a:rPr lang="en-US" i="1" dirty="0">
                <a:latin typeface="Arial" panose="020B0604020202020204" pitchFamily="34" charset="0"/>
                <a:cs typeface="Arial" panose="020B0604020202020204" pitchFamily="34" charset="0"/>
              </a:rPr>
              <a:t>Use of the undergarment is strongly recommended at other levels of competition</a:t>
            </a:r>
            <a:r>
              <a:rPr lang="en-US" dirty="0">
                <a:latin typeface="Arial" panose="020B0604020202020204" pitchFamily="34" charset="0"/>
                <a:cs typeface="Arial" panose="020B0604020202020204" pitchFamily="34" charset="0"/>
              </a:rPr>
              <a:t>. </a:t>
            </a:r>
          </a:p>
          <a:p>
            <a:pPr marL="0" indent="0">
              <a:lnSpc>
                <a:spcPct val="120000"/>
              </a:lnSpc>
              <a:buNone/>
            </a:pPr>
            <a:r>
              <a:rPr lang="en-US" b="1" dirty="0">
                <a:solidFill>
                  <a:srgbClr val="3215AB"/>
                </a:solidFill>
                <a:latin typeface="Arial" panose="020B0604020202020204" pitchFamily="34" charset="0"/>
                <a:cs typeface="Arial" panose="020B0604020202020204" pitchFamily="34" charset="0"/>
              </a:rPr>
              <a:t>NOTE: </a:t>
            </a:r>
            <a:r>
              <a:rPr lang="en-US" b="1" i="1" dirty="0">
                <a:solidFill>
                  <a:srgbClr val="3215AB"/>
                </a:solidFill>
                <a:latin typeface="Arial" panose="020B0604020202020204" pitchFamily="34" charset="0"/>
                <a:cs typeface="Arial" panose="020B0604020202020204" pitchFamily="34" charset="0"/>
              </a:rPr>
              <a:t>Cut-resistant undergarment is intended to provide supplementary protection and not infinite cut protection. </a:t>
            </a:r>
            <a:r>
              <a:rPr lang="en-US" b="1" dirty="0">
                <a:solidFill>
                  <a:srgbClr val="3215AB"/>
                </a:solidFill>
                <a:latin typeface="Arial" panose="020B0604020202020204" pitchFamily="34" charset="0"/>
                <a:cs typeface="Arial" panose="020B0604020202020204" pitchFamily="34" charset="0"/>
              </a:rPr>
              <a:t>  </a:t>
            </a:r>
          </a:p>
          <a:p>
            <a:pPr>
              <a:lnSpc>
                <a:spcPct val="120000"/>
              </a:lnSpc>
              <a:buFont typeface="Arial" panose="020B0604020202020204" pitchFamily="34" charset="0"/>
              <a:buChar char="•"/>
            </a:pPr>
            <a:r>
              <a:rPr lang="en-US" b="1" dirty="0">
                <a:latin typeface="Arial" panose="020B0604020202020204" pitchFamily="34" charset="0"/>
                <a:cs typeface="Arial" panose="020B0604020202020204" pitchFamily="34" charset="0"/>
              </a:rPr>
              <a:t>3.5.4 Shin Pads (Carbon Shin Shells)</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No additional rigid parts are allowed to be worn as shin pads inside the boot</a:t>
            </a:r>
            <a:r>
              <a:rPr lang="en-US" dirty="0">
                <a:latin typeface="Arial" panose="020B0604020202020204" pitchFamily="34" charset="0"/>
                <a:cs typeface="Arial" panose="020B0604020202020204" pitchFamily="34" charset="0"/>
              </a:rPr>
              <a:t>. To treat medical issues, additional protection pads, as soft padding, can be approved by FIS. Those pads must be made of soft material (e.g., gel, foam) and be flexible in all directions. Additionally, they cannot have a preformed, curved shape adapted to the leg, and their size must not exceed the height and width of the ski boot tongue.  </a:t>
            </a:r>
          </a:p>
        </p:txBody>
      </p:sp>
      <p:pic>
        <p:nvPicPr>
          <p:cNvPr id="4" name="Content Placeholder 10">
            <a:extLst>
              <a:ext uri="{FF2B5EF4-FFF2-40B4-BE49-F238E27FC236}">
                <a16:creationId xmlns:a16="http://schemas.microsoft.com/office/drawing/2014/main" id="{CD8FE47F-19CC-B99E-FD2F-562B09A2F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720662"/>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5A21AAE-1CB2-4F2F-B882-5987C64397F6}"/>
              </a:ext>
            </a:extLst>
          </p:cNvPr>
          <p:cNvSpPr>
            <a:spLocks noGrp="1"/>
          </p:cNvSpPr>
          <p:nvPr>
            <p:ph type="title" idx="4294967295"/>
          </p:nvPr>
        </p:nvSpPr>
        <p:spPr>
          <a:xfrm>
            <a:off x="381000" y="109538"/>
            <a:ext cx="8474075" cy="1109662"/>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SUSPECT EQUIPMENT/PROTESTS: </a:t>
            </a:r>
            <a:b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sz="32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a:t>
            </a:r>
            <a:r>
              <a:rPr lang="en-US" alt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Events</a:t>
            </a:r>
          </a:p>
        </p:txBody>
      </p:sp>
      <p:sp>
        <p:nvSpPr>
          <p:cNvPr id="26627" name="Content Placeholder 2">
            <a:extLst>
              <a:ext uri="{FF2B5EF4-FFF2-40B4-BE49-F238E27FC236}">
                <a16:creationId xmlns:a16="http://schemas.microsoft.com/office/drawing/2014/main" id="{B2C2840B-3BE5-4900-A107-CCB3715A4D04}"/>
              </a:ext>
            </a:extLst>
          </p:cNvPr>
          <p:cNvSpPr>
            <a:spLocks noGrp="1"/>
          </p:cNvSpPr>
          <p:nvPr>
            <p:ph idx="4294967295"/>
          </p:nvPr>
        </p:nvSpPr>
        <p:spPr>
          <a:xfrm>
            <a:off x="280987" y="1295400"/>
            <a:ext cx="8674100" cy="4894263"/>
          </a:xfrm>
        </p:spPr>
        <p:txBody>
          <a:bodyPr rtlCol="0">
            <a:normAutofit fontScale="77500" lnSpcReduction="20000"/>
          </a:bodyPr>
          <a:lstStyle/>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If protest is involved, Team Captain must </a:t>
            </a:r>
            <a:r>
              <a:rPr lang="en-US" altLang="en-US" u="sng" dirty="0">
                <a:latin typeface="Arial" pitchFamily="34" charset="0"/>
                <a:cs typeface="Arial" pitchFamily="34" charset="0"/>
              </a:rPr>
              <a:t>notify</a:t>
            </a:r>
            <a:r>
              <a:rPr lang="en-US" altLang="en-US" dirty="0">
                <a:latin typeface="Arial" pitchFamily="34" charset="0"/>
                <a:cs typeface="Arial" pitchFamily="34" charset="0"/>
              </a:rPr>
              <a:t> Start Referee of  </a:t>
            </a:r>
            <a:r>
              <a:rPr lang="en-US" altLang="en-US" u="sng" dirty="0">
                <a:latin typeface="Arial" pitchFamily="34" charset="0"/>
                <a:cs typeface="Arial" pitchFamily="34" charset="0"/>
              </a:rPr>
              <a:t>intention</a:t>
            </a:r>
            <a:r>
              <a:rPr lang="en-US" altLang="en-US" dirty="0">
                <a:latin typeface="Arial" pitchFamily="34" charset="0"/>
                <a:cs typeface="Arial" pitchFamily="34" charset="0"/>
              </a:rPr>
              <a:t> to file a protest</a:t>
            </a:r>
          </a:p>
          <a:p>
            <a:pPr marL="246888" indent="-246888" eaLnBrk="1" fontAlgn="auto" hangingPunct="1">
              <a:lnSpc>
                <a:spcPct val="120000"/>
              </a:lnSpc>
              <a:spcBef>
                <a:spcPts val="600"/>
              </a:spcBef>
              <a:spcAft>
                <a:spcPts val="0"/>
              </a:spcAft>
              <a:buFont typeface="Arial"/>
              <a:buChar char="•"/>
              <a:defRPr/>
            </a:pPr>
            <a:r>
              <a:rPr lang="en-US" altLang="en-US" u="sng" dirty="0">
                <a:latin typeface="Arial" pitchFamily="34" charset="0"/>
                <a:cs typeface="Arial" pitchFamily="34" charset="0"/>
              </a:rPr>
              <a:t>Start Referee notifies Jury and Finish Referee of protest or</a:t>
            </a:r>
            <a:r>
              <a:rPr lang="en-US" altLang="en-US" dirty="0">
                <a:latin typeface="Arial" pitchFamily="34" charset="0"/>
                <a:cs typeface="Arial" pitchFamily="34" charset="0"/>
              </a:rPr>
              <a:t>, if no protest is filed, </a:t>
            </a:r>
            <a:r>
              <a:rPr lang="en-US" altLang="en-US" u="sng" dirty="0">
                <a:latin typeface="Arial" pitchFamily="34" charset="0"/>
                <a:cs typeface="Arial" pitchFamily="34" charset="0"/>
              </a:rPr>
              <a:t>of suspect equipment</a:t>
            </a:r>
          </a:p>
          <a:p>
            <a:pPr marL="246888" indent="-246888" eaLnBrk="1" fontAlgn="auto" hangingPunct="1">
              <a:lnSpc>
                <a:spcPct val="120000"/>
              </a:lnSpc>
              <a:spcBef>
                <a:spcPts val="600"/>
              </a:spcBef>
              <a:spcAft>
                <a:spcPts val="0"/>
              </a:spcAft>
              <a:buFont typeface="Arial"/>
              <a:buChar char="•"/>
              <a:defRPr/>
            </a:pPr>
            <a:r>
              <a:rPr lang="en-US" altLang="en-US" u="sng" dirty="0">
                <a:latin typeface="Arial" pitchFamily="34" charset="0"/>
                <a:cs typeface="Arial" pitchFamily="34" charset="0"/>
              </a:rPr>
              <a:t>Protesting Team Captain</a:t>
            </a:r>
            <a:r>
              <a:rPr lang="en-US" altLang="en-US" dirty="0">
                <a:latin typeface="Arial" pitchFamily="34" charset="0"/>
                <a:cs typeface="Arial" pitchFamily="34" charset="0"/>
              </a:rPr>
              <a:t> must file </a:t>
            </a:r>
            <a:r>
              <a:rPr lang="en-US" altLang="en-US" u="sng" dirty="0">
                <a:latin typeface="Arial" pitchFamily="34" charset="0"/>
                <a:cs typeface="Arial" pitchFamily="34" charset="0"/>
              </a:rPr>
              <a:t>written protest</a:t>
            </a:r>
            <a:r>
              <a:rPr lang="en-US" altLang="en-US" dirty="0">
                <a:latin typeface="Arial" pitchFamily="34" charset="0"/>
                <a:cs typeface="Arial" pitchFamily="34" charset="0"/>
              </a:rPr>
              <a:t> and pay applicable </a:t>
            </a:r>
            <a:r>
              <a:rPr lang="en-US" altLang="en-US" u="sng" dirty="0">
                <a:latin typeface="Arial" pitchFamily="34" charset="0"/>
                <a:cs typeface="Arial" pitchFamily="34" charset="0"/>
              </a:rPr>
              <a:t>protest fee</a:t>
            </a:r>
            <a:r>
              <a:rPr lang="en-US" altLang="en-US" dirty="0">
                <a:latin typeface="Arial" pitchFamily="34" charset="0"/>
                <a:cs typeface="Arial" pitchFamily="34" charset="0"/>
              </a:rPr>
              <a:t> prior to Jury meeting</a:t>
            </a:r>
          </a:p>
          <a:p>
            <a:pPr marL="246888" indent="-246888" eaLnBrk="1" fontAlgn="auto" hangingPunct="1">
              <a:lnSpc>
                <a:spcPct val="120000"/>
              </a:lnSpc>
              <a:spcBef>
                <a:spcPts val="600"/>
              </a:spcBef>
              <a:spcAft>
                <a:spcPts val="0"/>
              </a:spcAft>
              <a:buFont typeface="Arial"/>
              <a:buChar char="•"/>
              <a:defRPr/>
            </a:pPr>
            <a:r>
              <a:rPr lang="en-US" altLang="en-US" u="sng" dirty="0">
                <a:latin typeface="Arial" pitchFamily="34" charset="0"/>
                <a:cs typeface="Arial" pitchFamily="34" charset="0"/>
              </a:rPr>
              <a:t>Finish Referee confiscates equipment</a:t>
            </a:r>
            <a:r>
              <a:rPr lang="en-US" altLang="en-US" dirty="0">
                <a:latin typeface="Arial" pitchFamily="34" charset="0"/>
                <a:cs typeface="Arial" pitchFamily="34" charset="0"/>
              </a:rPr>
              <a:t> before it leaves finish area</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Third-party </a:t>
            </a:r>
            <a:r>
              <a:rPr lang="en-US" altLang="en-US" u="sng" dirty="0">
                <a:latin typeface="Arial" pitchFamily="34" charset="0"/>
                <a:cs typeface="Arial" pitchFamily="34" charset="0"/>
              </a:rPr>
              <a:t>access</a:t>
            </a:r>
            <a:r>
              <a:rPr lang="en-US" altLang="en-US" dirty="0">
                <a:latin typeface="Arial" pitchFamily="34" charset="0"/>
                <a:cs typeface="Arial" pitchFamily="34" charset="0"/>
              </a:rPr>
              <a:t> to protested/suspect equipment must be </a:t>
            </a:r>
            <a:r>
              <a:rPr lang="en-US" altLang="en-US" u="sng" dirty="0">
                <a:latin typeface="Arial" pitchFamily="34" charset="0"/>
                <a:cs typeface="Arial" pitchFamily="34" charset="0"/>
              </a:rPr>
              <a:t>avoided</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Equipment must be </a:t>
            </a:r>
            <a:r>
              <a:rPr lang="en-US" altLang="en-US" u="sng" dirty="0">
                <a:latin typeface="Arial" pitchFamily="34" charset="0"/>
                <a:cs typeface="Arial" pitchFamily="34" charset="0"/>
              </a:rPr>
              <a:t>confiscated</a:t>
            </a:r>
            <a:r>
              <a:rPr lang="en-US" altLang="en-US" dirty="0">
                <a:latin typeface="Arial" pitchFamily="34" charset="0"/>
                <a:cs typeface="Arial" pitchFamily="34" charset="0"/>
              </a:rPr>
              <a:t> in front of </a:t>
            </a:r>
            <a:r>
              <a:rPr lang="en-US" altLang="en-US" u="sng" dirty="0">
                <a:latin typeface="Arial" pitchFamily="34" charset="0"/>
                <a:cs typeface="Arial" pitchFamily="34" charset="0"/>
              </a:rPr>
              <a:t>witnesses</a:t>
            </a:r>
            <a:r>
              <a:rPr lang="en-US" altLang="en-US" dirty="0">
                <a:latin typeface="Arial" pitchFamily="34" charset="0"/>
                <a:cs typeface="Arial" pitchFamily="34" charset="0"/>
              </a:rPr>
              <a:t> and must be </a:t>
            </a:r>
            <a:r>
              <a:rPr lang="en-US" altLang="en-US" u="sng" dirty="0">
                <a:latin typeface="Arial" pitchFamily="34" charset="0"/>
                <a:cs typeface="Arial" pitchFamily="34" charset="0"/>
              </a:rPr>
              <a:t>shipped</a:t>
            </a:r>
            <a:r>
              <a:rPr lang="en-US" altLang="en-US" dirty="0">
                <a:latin typeface="Arial" pitchFamily="34" charset="0"/>
                <a:cs typeface="Arial" pitchFamily="34" charset="0"/>
              </a:rPr>
              <a:t> (sealed) to </a:t>
            </a:r>
            <a:r>
              <a:rPr lang="en-US" altLang="en-US" u="sng" dirty="0">
                <a:latin typeface="Arial" pitchFamily="34" charset="0"/>
                <a:cs typeface="Arial" pitchFamily="34" charset="0"/>
              </a:rPr>
              <a:t>FIS</a:t>
            </a:r>
          </a:p>
          <a:p>
            <a:pPr marL="246888" indent="-246888" eaLnBrk="1" fontAlgn="auto" hangingPunct="1">
              <a:lnSpc>
                <a:spcPct val="120000"/>
              </a:lnSpc>
              <a:spcBef>
                <a:spcPts val="600"/>
              </a:spcBef>
              <a:spcAft>
                <a:spcPts val="0"/>
              </a:spcAft>
              <a:buFont typeface="Arial"/>
              <a:buChar char="•"/>
              <a:defRPr/>
            </a:pPr>
            <a:r>
              <a:rPr lang="en-US" altLang="en-US" dirty="0">
                <a:latin typeface="Arial" pitchFamily="34" charset="0"/>
                <a:cs typeface="Arial" pitchFamily="34" charset="0"/>
              </a:rPr>
              <a:t>Losing party pays </a:t>
            </a:r>
            <a:r>
              <a:rPr lang="en-US" altLang="en-US" u="sng" dirty="0">
                <a:latin typeface="Arial" pitchFamily="34" charset="0"/>
                <a:cs typeface="Arial" pitchFamily="34" charset="0"/>
              </a:rPr>
              <a:t>all</a:t>
            </a:r>
            <a:r>
              <a:rPr lang="en-US" altLang="en-US" dirty="0">
                <a:latin typeface="Arial" pitchFamily="34" charset="0"/>
                <a:cs typeface="Arial" pitchFamily="34" charset="0"/>
              </a:rPr>
              <a:t> costs.</a:t>
            </a:r>
          </a:p>
          <a:p>
            <a:pPr marL="246888" indent="-246888" eaLnBrk="1" fontAlgn="auto" hangingPunct="1">
              <a:spcAft>
                <a:spcPts val="0"/>
              </a:spcAft>
              <a:buFont typeface="Arial"/>
              <a:buChar char="•"/>
              <a:defRPr/>
            </a:pPr>
            <a:endParaRPr lang="en-US" altLang="en-US" dirty="0">
              <a:latin typeface="Arial" pitchFamily="34" charset="0"/>
              <a:cs typeface="Arial" pitchFamily="34" charset="0"/>
            </a:endParaRPr>
          </a:p>
        </p:txBody>
      </p:sp>
      <p:pic>
        <p:nvPicPr>
          <p:cNvPr id="2" name="Content Placeholder 10">
            <a:extLst>
              <a:ext uri="{FF2B5EF4-FFF2-40B4-BE49-F238E27FC236}">
                <a16:creationId xmlns:a16="http://schemas.microsoft.com/office/drawing/2014/main" id="{54322A60-A0BB-4238-ACD2-C6DBEF395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4CF4F57-E1E7-440A-B128-C98A049436BF}"/>
              </a:ext>
            </a:extLst>
          </p:cNvPr>
          <p:cNvSpPr>
            <a:spLocks noGrp="1"/>
          </p:cNvSpPr>
          <p:nvPr>
            <p:ph type="title" idx="4294967295"/>
          </p:nvPr>
        </p:nvSpPr>
        <p:spPr>
          <a:xfrm>
            <a:off x="574675" y="152400"/>
            <a:ext cx="8229600" cy="914400"/>
          </a:xfrm>
        </p:spPr>
        <p:txBody>
          <a:bodyPr rtlCol="0">
            <a:normAutofit/>
          </a:bodyPr>
          <a:lstStyle/>
          <a:p>
            <a:pPr eaLnBrk="1" fontAlgn="auto" hangingPunct="1">
              <a:spcAft>
                <a:spcPts val="0"/>
              </a:spcAft>
              <a:defRPr/>
            </a:pPr>
            <a:r>
              <a:rPr lang="en-US" alt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COMPETITORS’ PROTECTIVE MEASURES </a:t>
            </a:r>
          </a:p>
        </p:txBody>
      </p:sp>
      <p:sp>
        <p:nvSpPr>
          <p:cNvPr id="24579" name="Content Placeholder 2">
            <a:extLst>
              <a:ext uri="{FF2B5EF4-FFF2-40B4-BE49-F238E27FC236}">
                <a16:creationId xmlns:a16="http://schemas.microsoft.com/office/drawing/2014/main" id="{B5A7D6A2-34C6-4C7A-86CB-EE7757CC3024}"/>
              </a:ext>
            </a:extLst>
          </p:cNvPr>
          <p:cNvSpPr>
            <a:spLocks noGrp="1"/>
          </p:cNvSpPr>
          <p:nvPr>
            <p:ph idx="4294967295"/>
          </p:nvPr>
        </p:nvSpPr>
        <p:spPr>
          <a:xfrm>
            <a:off x="381000" y="1600200"/>
            <a:ext cx="8229600" cy="4525963"/>
          </a:xfrm>
        </p:spPr>
        <p:txBody>
          <a:bodyPr rtlCol="0">
            <a:normAutofit/>
          </a:bodyPr>
          <a:lstStyle/>
          <a:p>
            <a:pPr marL="246888" indent="-246888" eaLnBrk="1" fontAlgn="auto" hangingPunct="1">
              <a:lnSpc>
                <a:spcPct val="100000"/>
              </a:lnSpc>
              <a:spcAft>
                <a:spcPts val="0"/>
              </a:spcAft>
              <a:buFont typeface="Arial"/>
              <a:buChar char="•"/>
              <a:defRPr/>
            </a:pPr>
            <a:r>
              <a:rPr lang="en-US" dirty="0">
                <a:latin typeface="Arial" charset="0"/>
                <a:cs typeface="Arial" charset="0"/>
              </a:rPr>
              <a:t>With exception of forearm protection used in SG, GS, and SL and shin protection used in SL, body protection </a:t>
            </a:r>
            <a:r>
              <a:rPr lang="en-US" b="1" u="sng" dirty="0">
                <a:solidFill>
                  <a:srgbClr val="1A21A6"/>
                </a:solidFill>
                <a:effectLst>
                  <a:outerShdw blurRad="38100" dist="38100" dir="2700000" algn="tl">
                    <a:srgbClr val="000000">
                      <a:alpha val="43137"/>
                    </a:srgbClr>
                  </a:outerShdw>
                </a:effectLst>
                <a:latin typeface="Arial" charset="0"/>
                <a:cs typeface="Arial" charset="0"/>
              </a:rPr>
              <a:t>must be worn under the suit</a:t>
            </a:r>
          </a:p>
          <a:p>
            <a:pPr marL="246888" indent="-246888" eaLnBrk="1" fontAlgn="auto" hangingPunct="1">
              <a:lnSpc>
                <a:spcPct val="100000"/>
              </a:lnSpc>
              <a:spcBef>
                <a:spcPts val="1200"/>
              </a:spcBef>
              <a:spcAft>
                <a:spcPts val="0"/>
              </a:spcAft>
              <a:buFont typeface="Arial" charset="0"/>
              <a:buChar char="•"/>
              <a:defRPr/>
            </a:pPr>
            <a:r>
              <a:rPr lang="en-US" dirty="0">
                <a:latin typeface="Arial" charset="0"/>
                <a:cs typeface="Arial" charset="0"/>
              </a:rPr>
              <a:t>This includes knee braces</a:t>
            </a:r>
            <a:r>
              <a:rPr lang="en-US" i="1" dirty="0">
                <a:latin typeface="Arial" charset="0"/>
                <a:cs typeface="Arial" charset="0"/>
              </a:rPr>
              <a:t>  </a:t>
            </a:r>
          </a:p>
          <a:p>
            <a:pPr marL="0" indent="0" eaLnBrk="1" fontAlgn="auto" hangingPunct="1">
              <a:spcAft>
                <a:spcPts val="0"/>
              </a:spcAft>
              <a:buFont typeface="Arial" charset="0"/>
              <a:buNone/>
              <a:defRPr/>
            </a:pPr>
            <a:endParaRPr lang="en-US" b="1" dirty="0">
              <a:latin typeface="Arial" charset="0"/>
              <a:cs typeface="Arial" charset="0"/>
            </a:endParaRPr>
          </a:p>
        </p:txBody>
      </p:sp>
      <p:pic>
        <p:nvPicPr>
          <p:cNvPr id="2" name="Content Placeholder 10">
            <a:extLst>
              <a:ext uri="{FF2B5EF4-FFF2-40B4-BE49-F238E27FC236}">
                <a16:creationId xmlns:a16="http://schemas.microsoft.com/office/drawing/2014/main" id="{CC1C5B23-EA10-4CC8-9A18-B6AE65185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7154893-A493-4E33-A793-BF7E1BD9BB5B}"/>
              </a:ext>
            </a:extLst>
          </p:cNvPr>
          <p:cNvSpPr>
            <a:spLocks noGrp="1"/>
          </p:cNvSpPr>
          <p:nvPr>
            <p:ph type="title" idx="4294967295"/>
          </p:nvPr>
        </p:nvSpPr>
        <p:spPr>
          <a:xfrm>
            <a:off x="838200" y="152400"/>
            <a:ext cx="2843213" cy="685800"/>
          </a:xfrm>
        </p:spPr>
        <p:txBody>
          <a:bodyPr rtlCol="0">
            <a:normAutofit/>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HELMETS</a:t>
            </a:r>
          </a:p>
        </p:txBody>
      </p:sp>
      <p:sp>
        <p:nvSpPr>
          <p:cNvPr id="21507" name="Content Placeholder 2">
            <a:extLst>
              <a:ext uri="{FF2B5EF4-FFF2-40B4-BE49-F238E27FC236}">
                <a16:creationId xmlns:a16="http://schemas.microsoft.com/office/drawing/2014/main" id="{2CE4FCDE-C6B9-4BD8-BDEC-BCE1C0721F14}"/>
              </a:ext>
            </a:extLst>
          </p:cNvPr>
          <p:cNvSpPr>
            <a:spLocks noGrp="1"/>
          </p:cNvSpPr>
          <p:nvPr>
            <p:ph idx="4294967295"/>
          </p:nvPr>
        </p:nvSpPr>
        <p:spPr>
          <a:xfrm>
            <a:off x="804863" y="826325"/>
            <a:ext cx="8229600" cy="5680065"/>
          </a:xfrm>
        </p:spPr>
        <p:txBody>
          <a:bodyPr rtlCol="0">
            <a:normAutofit fontScale="25000" lnSpcReduction="20000"/>
          </a:bodyPr>
          <a:lstStyle/>
          <a:p>
            <a:pPr marL="0" indent="0" eaLnBrk="1" fontAlgn="auto" hangingPunct="1">
              <a:lnSpc>
                <a:spcPct val="120000"/>
              </a:lnSpc>
              <a:spcAft>
                <a:spcPts val="0"/>
              </a:spcAft>
              <a:buFont typeface="Arial" pitchFamily="34" charset="0"/>
              <a:buNone/>
              <a:defRPr/>
            </a:pPr>
            <a:r>
              <a:rPr lang="en-US" altLang="en-US" sz="7200" b="1" u="sng" dirty="0">
                <a:solidFill>
                  <a:srgbClr val="005EA4"/>
                </a:solidFill>
                <a:latin typeface="Arial" pitchFamily="34" charset="0"/>
                <a:cs typeface="Arial" pitchFamily="34" charset="0"/>
              </a:rPr>
              <a:t>ALL EVENTS</a:t>
            </a:r>
            <a:r>
              <a:rPr lang="en-US" altLang="en-US" sz="7200" b="1" dirty="0">
                <a:solidFill>
                  <a:srgbClr val="005EA4"/>
                </a:solidFill>
                <a:latin typeface="Arial" pitchFamily="34" charset="0"/>
                <a:cs typeface="Arial" pitchFamily="34" charset="0"/>
              </a:rPr>
              <a:t>:</a:t>
            </a: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U14+ athletes </a:t>
            </a:r>
            <a:r>
              <a:rPr lang="en-US" altLang="en-US" sz="7200" b="1" u="sng" dirty="0">
                <a:solidFill>
                  <a:schemeClr val="tx1"/>
                </a:solidFill>
                <a:latin typeface="Arial" pitchFamily="34" charset="0"/>
                <a:cs typeface="Arial" pitchFamily="34" charset="0"/>
              </a:rPr>
              <a:t>must</a:t>
            </a:r>
            <a:r>
              <a:rPr lang="en-US" altLang="en-US" sz="7200" dirty="0">
                <a:solidFill>
                  <a:schemeClr val="tx1"/>
                </a:solidFill>
                <a:latin typeface="Arial" pitchFamily="34" charset="0"/>
                <a:cs typeface="Arial" pitchFamily="34" charset="0"/>
              </a:rPr>
              <a:t> use helmets that meet FIS standards for all U.S. Ski &amp; Snowboard GS, SG and DH competitions. Competitors whose helmets are not in compliance </a:t>
            </a:r>
            <a:r>
              <a:rPr lang="en-US" altLang="en-US" sz="7200" u="sng" dirty="0">
                <a:solidFill>
                  <a:schemeClr val="tx1"/>
                </a:solidFill>
                <a:latin typeface="Arial" pitchFamily="34" charset="0"/>
                <a:cs typeface="Arial" pitchFamily="34" charset="0"/>
              </a:rPr>
              <a:t>will not be allowed to start</a:t>
            </a:r>
            <a:r>
              <a:rPr lang="en-US" altLang="en-US" sz="7200" dirty="0">
                <a:solidFill>
                  <a:schemeClr val="tx1"/>
                </a:solidFill>
                <a:latin typeface="Arial" pitchFamily="34" charset="0"/>
                <a:cs typeface="Arial" pitchFamily="34" charset="0"/>
              </a:rPr>
              <a:t> in these events. </a:t>
            </a:r>
          </a:p>
          <a:p>
            <a:pPr marL="246888" indent="-246888" eaLnBrk="1" fontAlgn="auto" hangingPunct="1">
              <a:lnSpc>
                <a:spcPct val="120000"/>
              </a:lnSpc>
              <a:spcAft>
                <a:spcPts val="0"/>
              </a:spcAft>
              <a:buFont typeface="Arial"/>
              <a:buChar char="•"/>
              <a:defRPr/>
            </a:pPr>
            <a:endParaRPr lang="en-US" altLang="en-US" sz="4500" dirty="0">
              <a:solidFill>
                <a:srgbClr val="005EA4"/>
              </a:solidFill>
              <a:latin typeface="Arial" pitchFamily="34" charset="0"/>
              <a:cs typeface="Arial" pitchFamily="34" charset="0"/>
            </a:endParaRPr>
          </a:p>
          <a:p>
            <a:pPr marL="246888" indent="-246888" eaLnBrk="1" fontAlgn="auto" hangingPunct="1">
              <a:lnSpc>
                <a:spcPct val="120000"/>
              </a:lnSpc>
              <a:spcAft>
                <a:spcPts val="0"/>
              </a:spcAft>
              <a:buFont typeface="Arial"/>
              <a:buChar char="•"/>
              <a:defRPr/>
            </a:pPr>
            <a:endParaRPr lang="en-US" altLang="en-US" sz="4500" dirty="0">
              <a:solidFill>
                <a:srgbClr val="005EA4"/>
              </a:solidFill>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4500" dirty="0">
              <a:solidFill>
                <a:srgbClr val="005EA4"/>
              </a:solidFill>
              <a:latin typeface="Arial" pitchFamily="34" charset="0"/>
              <a:cs typeface="Arial" pitchFamily="34" charset="0"/>
            </a:endParaRP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Soft ear protection only allowed in Slalom  </a:t>
            </a: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Soft ear helmets </a:t>
            </a:r>
            <a:r>
              <a:rPr lang="en-US" altLang="en-US" sz="7200" u="sng" dirty="0">
                <a:solidFill>
                  <a:schemeClr val="tx1"/>
                </a:solidFill>
                <a:latin typeface="Arial" pitchFamily="34" charset="0"/>
                <a:cs typeface="Arial" pitchFamily="34" charset="0"/>
              </a:rPr>
              <a:t>are not</a:t>
            </a:r>
            <a:r>
              <a:rPr lang="en-US" altLang="en-US" sz="7200" dirty="0">
                <a:solidFill>
                  <a:schemeClr val="tx1"/>
                </a:solidFill>
                <a:latin typeface="Arial" pitchFamily="34" charset="0"/>
                <a:cs typeface="Arial" pitchFamily="34" charset="0"/>
              </a:rPr>
              <a:t> allowed in Parallel</a:t>
            </a: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Helmets with spoilers or edges that protrude are not allowed (does not apply to Slalom headgear)</a:t>
            </a:r>
          </a:p>
          <a:p>
            <a:pPr marL="246888" indent="-246888" eaLnBrk="1" fontAlgn="auto" hangingPunct="1">
              <a:lnSpc>
                <a:spcPct val="120000"/>
              </a:lnSpc>
              <a:spcAft>
                <a:spcPts val="0"/>
              </a:spcAft>
              <a:buFont typeface="Arial"/>
              <a:buChar char="•"/>
              <a:defRPr/>
            </a:pPr>
            <a:r>
              <a:rPr lang="en-US" altLang="en-US" sz="7200" dirty="0">
                <a:solidFill>
                  <a:schemeClr val="tx1"/>
                </a:solidFill>
                <a:latin typeface="Arial" pitchFamily="34" charset="0"/>
                <a:cs typeface="Arial" pitchFamily="34" charset="0"/>
              </a:rPr>
              <a:t>U.S. Ski &amp; Snowboard &amp; FIS do not allow use of helmet-mounted cameras*</a:t>
            </a:r>
            <a:endParaRPr lang="en-US" altLang="en-US" sz="4500" b="1" u="sng" dirty="0">
              <a:solidFill>
                <a:schemeClr val="tx1"/>
              </a:solidFill>
              <a:latin typeface="Arial" pitchFamily="34" charset="0"/>
              <a:cs typeface="Arial" pitchFamily="34" charset="0"/>
            </a:endParaRPr>
          </a:p>
          <a:p>
            <a:pPr marL="0" indent="0" eaLnBrk="1" fontAlgn="auto" hangingPunct="1">
              <a:lnSpc>
                <a:spcPct val="120000"/>
              </a:lnSpc>
              <a:spcBef>
                <a:spcPts val="1200"/>
              </a:spcBef>
              <a:spcAft>
                <a:spcPts val="0"/>
              </a:spcAft>
              <a:buFont typeface="Arial" pitchFamily="34" charset="0"/>
              <a:buNone/>
              <a:defRPr/>
            </a:pPr>
            <a:r>
              <a:rPr lang="en-US" altLang="en-US" sz="7200" b="1" u="sng" dirty="0">
                <a:solidFill>
                  <a:srgbClr val="005EA4"/>
                </a:solidFill>
                <a:latin typeface="Arial" pitchFamily="34" charset="0"/>
                <a:cs typeface="Arial" pitchFamily="34" charset="0"/>
              </a:rPr>
              <a:t>Non-FIS</a:t>
            </a:r>
            <a:r>
              <a:rPr lang="en-US" altLang="en-US" sz="7200" dirty="0">
                <a:solidFill>
                  <a:srgbClr val="005EA4"/>
                </a:solidFill>
                <a:latin typeface="Arial" pitchFamily="34" charset="0"/>
                <a:cs typeface="Arial" pitchFamily="34" charset="0"/>
              </a:rPr>
              <a:t>: </a:t>
            </a:r>
            <a:r>
              <a:rPr lang="en-US" altLang="en-US" sz="7200" dirty="0">
                <a:solidFill>
                  <a:schemeClr val="tx1"/>
                </a:solidFill>
                <a:latin typeface="Arial" pitchFamily="34" charset="0"/>
                <a:cs typeface="Arial" pitchFamily="34" charset="0"/>
              </a:rPr>
              <a:t>NO CAMERAS / NO CAMERA MOUNTS!  Athletes with personalized helmets; e.g., bling, stickers, etc., are allowed to start.</a:t>
            </a:r>
            <a:endParaRPr lang="en-US" altLang="en-US" sz="7200" b="1" u="sng" dirty="0">
              <a:solidFill>
                <a:schemeClr val="tx1"/>
              </a:solidFill>
              <a:latin typeface="Arial" pitchFamily="34" charset="0"/>
              <a:cs typeface="Arial" pitchFamily="34" charset="0"/>
            </a:endParaRPr>
          </a:p>
          <a:p>
            <a:pPr marL="0" indent="0" eaLnBrk="1" fontAlgn="auto" hangingPunct="1">
              <a:lnSpc>
                <a:spcPct val="120000"/>
              </a:lnSpc>
              <a:spcBef>
                <a:spcPts val="1200"/>
              </a:spcBef>
              <a:spcAft>
                <a:spcPts val="0"/>
              </a:spcAft>
              <a:buFont typeface="Arial" pitchFamily="34" charset="0"/>
              <a:buNone/>
              <a:defRPr/>
            </a:pPr>
            <a:r>
              <a:rPr lang="en-US" altLang="en-US" sz="7200" b="1" u="sng" dirty="0">
                <a:solidFill>
                  <a:srgbClr val="005EA4"/>
                </a:solidFill>
                <a:latin typeface="Arial" pitchFamily="34" charset="0"/>
                <a:cs typeface="Arial" pitchFamily="34" charset="0"/>
              </a:rPr>
              <a:t>FIS</a:t>
            </a:r>
            <a:r>
              <a:rPr lang="en-US" altLang="en-US" sz="7200" dirty="0">
                <a:solidFill>
                  <a:srgbClr val="005EA4"/>
                </a:solidFill>
                <a:latin typeface="Arial" pitchFamily="34" charset="0"/>
                <a:cs typeface="Arial" pitchFamily="34" charset="0"/>
              </a:rPr>
              <a:t>: </a:t>
            </a:r>
            <a:r>
              <a:rPr lang="en-US" altLang="en-US" sz="7200" dirty="0">
                <a:solidFill>
                  <a:schemeClr val="tx1"/>
                </a:solidFill>
                <a:latin typeface="Arial" pitchFamily="34" charset="0"/>
                <a:cs typeface="Arial" pitchFamily="34" charset="0"/>
              </a:rPr>
              <a:t>NO CAMERAS / NO CAMERA MOUNTS!</a:t>
            </a:r>
          </a:p>
          <a:p>
            <a:pPr marL="246888" indent="-246888" eaLnBrk="1" fontAlgn="auto" hangingPunct="1">
              <a:spcAft>
                <a:spcPts val="0"/>
              </a:spcAft>
              <a:buFont typeface="Arial"/>
              <a:buChar char="•"/>
              <a:defRPr/>
            </a:pPr>
            <a:endParaRPr lang="en-US" altLang="en-US" sz="7200" dirty="0">
              <a:solidFill>
                <a:srgbClr val="005EA4"/>
              </a:solidFill>
              <a:latin typeface="Arial" pitchFamily="34" charset="0"/>
              <a:cs typeface="Arial" pitchFamily="34" charset="0"/>
            </a:endParaRPr>
          </a:p>
          <a:p>
            <a:pPr marL="0" indent="0" eaLnBrk="1" fontAlgn="auto" hangingPunct="1">
              <a:spcAft>
                <a:spcPts val="0"/>
              </a:spcAft>
              <a:buFont typeface="Arial" pitchFamily="34" charset="0"/>
              <a:buNone/>
              <a:defRPr/>
            </a:pPr>
            <a:r>
              <a:rPr lang="en-US" altLang="en-US" sz="7200" dirty="0">
                <a:latin typeface="Arial" pitchFamily="34" charset="0"/>
                <a:cs typeface="Arial" pitchFamily="34" charset="0"/>
              </a:rPr>
              <a:t> </a:t>
            </a:r>
            <a:endParaRPr lang="en-US" altLang="en-US" sz="7200" dirty="0">
              <a:solidFill>
                <a:srgbClr val="005EA4"/>
              </a:solidFill>
              <a:latin typeface="Arial" pitchFamily="34" charset="0"/>
              <a:cs typeface="Arial" pitchFamily="34" charset="0"/>
            </a:endParaRPr>
          </a:p>
          <a:p>
            <a:pPr marL="0" indent="0" eaLnBrk="1" fontAlgn="auto" hangingPunct="1">
              <a:spcAft>
                <a:spcPts val="0"/>
              </a:spcAft>
              <a:buFont typeface="Arial" pitchFamily="34" charset="0"/>
              <a:buNone/>
              <a:defRPr/>
            </a:pPr>
            <a:endParaRPr lang="en-US" altLang="en-US" dirty="0">
              <a:solidFill>
                <a:srgbClr val="005EA4"/>
              </a:solidFill>
              <a:latin typeface="Arial" pitchFamily="34" charset="0"/>
              <a:cs typeface="Arial" pitchFamily="34" charset="0"/>
            </a:endParaRPr>
          </a:p>
          <a:p>
            <a:pPr marL="0" indent="0" eaLnBrk="1" fontAlgn="auto" hangingPunct="1">
              <a:spcAft>
                <a:spcPts val="0"/>
              </a:spcAft>
              <a:buFont typeface="Arial" pitchFamily="34" charset="0"/>
              <a:buNone/>
              <a:defRPr/>
            </a:pPr>
            <a:endParaRPr lang="en-US" altLang="en-US" dirty="0">
              <a:solidFill>
                <a:srgbClr val="005EA4"/>
              </a:solidFill>
              <a:latin typeface="Arial" pitchFamily="34" charset="0"/>
              <a:cs typeface="Arial" pitchFamily="34" charset="0"/>
            </a:endParaRPr>
          </a:p>
        </p:txBody>
      </p:sp>
      <p:pic>
        <p:nvPicPr>
          <p:cNvPr id="78852" name="Picture 4">
            <a:extLst>
              <a:ext uri="{FF2B5EF4-FFF2-40B4-BE49-F238E27FC236}">
                <a16:creationId xmlns:a16="http://schemas.microsoft.com/office/drawing/2014/main" id="{A4A9B314-D7F9-4129-94F8-F4AC375F6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099" y="2209800"/>
            <a:ext cx="715963"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Content Placeholder 10">
            <a:extLst>
              <a:ext uri="{FF2B5EF4-FFF2-40B4-BE49-F238E27FC236}">
                <a16:creationId xmlns:a16="http://schemas.microsoft.com/office/drawing/2014/main" id="{5F78A560-A387-49F0-8612-B149A388E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608BDD6-00D1-4967-B5E4-55D6BF36A1A5}"/>
              </a:ext>
            </a:extLst>
          </p:cNvPr>
          <p:cNvSpPr>
            <a:spLocks noGrp="1" noChangeArrowheads="1"/>
          </p:cNvSpPr>
          <p:nvPr>
            <p:ph type="title" idx="4294967295"/>
          </p:nvPr>
        </p:nvSpPr>
        <p:spPr>
          <a:xfrm>
            <a:off x="384175" y="533400"/>
            <a:ext cx="7312025" cy="1363663"/>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NECESSARY COURSE CHANGES: </a:t>
            </a:r>
            <a:b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MADE/APPROVED BY JURY</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2771" name="Rectangle 3">
            <a:extLst>
              <a:ext uri="{FF2B5EF4-FFF2-40B4-BE49-F238E27FC236}">
                <a16:creationId xmlns:a16="http://schemas.microsoft.com/office/drawing/2014/main" id="{633E9352-7C2F-45FB-ADDE-3E254992F31D}"/>
              </a:ext>
            </a:extLst>
          </p:cNvPr>
          <p:cNvSpPr>
            <a:spLocks noGrp="1" noChangeArrowheads="1"/>
          </p:cNvSpPr>
          <p:nvPr>
            <p:ph type="body" idx="4294967295"/>
          </p:nvPr>
        </p:nvSpPr>
        <p:spPr>
          <a:xfrm>
            <a:off x="765175" y="1752600"/>
            <a:ext cx="8378825" cy="4114800"/>
          </a:xfrm>
        </p:spPr>
        <p:txBody>
          <a:bodyPr rtlCol="0">
            <a:normAutofit/>
          </a:bodyPr>
          <a:lstStyle/>
          <a:p>
            <a:pPr marL="246888" indent="-246888" eaLnBrk="1" fontAlgn="auto" hangingPunct="1">
              <a:spcAft>
                <a:spcPts val="0"/>
              </a:spcAft>
              <a:buFontTx/>
              <a:buNone/>
              <a:defRPr/>
            </a:pPr>
            <a:r>
              <a:rPr lang="en-US" b="1" i="1" dirty="0">
                <a:effectLst>
                  <a:outerShdw blurRad="38100" dist="38100" dir="2700000" algn="tl">
                    <a:srgbClr val="C0C0C0"/>
                  </a:outerShdw>
                </a:effectLst>
                <a:latin typeface="Arial" charset="0"/>
                <a:cs typeface="Arial" charset="0"/>
              </a:rPr>
              <a:t>ACR/ICR </a:t>
            </a:r>
            <a:r>
              <a:rPr lang="en-US" i="1" dirty="0">
                <a:effectLst>
                  <a:outerShdw blurRad="38100" dist="38100" dir="2700000" algn="tl">
                    <a:srgbClr val="C0C0C0"/>
                  </a:outerShdw>
                </a:effectLst>
                <a:latin typeface="Arial" charset="0"/>
                <a:cs typeface="Arial" charset="0"/>
              </a:rPr>
              <a:t> 614.1.5</a:t>
            </a:r>
            <a:r>
              <a:rPr lang="en-US" sz="2400" dirty="0">
                <a:latin typeface="Arial" charset="0"/>
                <a:cs typeface="Arial" charset="0"/>
              </a:rPr>
              <a:t> </a:t>
            </a:r>
          </a:p>
          <a:p>
            <a:pPr marL="0" indent="0"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In cases of necessary changes on the course, such as small relocation of gates: </a:t>
            </a:r>
          </a:p>
          <a:p>
            <a:pPr marL="246888" indent="-246888" eaLnBrk="1" fontAlgn="auto" hangingPunct="1">
              <a:lnSpc>
                <a:spcPct val="100000"/>
              </a:lnSpc>
              <a:spcAft>
                <a:spcPts val="0"/>
              </a:spcAft>
              <a:buFont typeface="Arial"/>
              <a:buChar char="•"/>
              <a:defRPr/>
            </a:pPr>
            <a:r>
              <a:rPr lang="en-US" sz="2400" b="1" dirty="0">
                <a:solidFill>
                  <a:schemeClr val="tx1"/>
                </a:solidFill>
                <a:latin typeface="Arial" charset="0"/>
                <a:cs typeface="Arial" charset="0"/>
              </a:rPr>
              <a:t>An additional inspection or training run is not necessary  </a:t>
            </a:r>
          </a:p>
          <a:p>
            <a:pPr marL="246888" indent="-246888" eaLnBrk="1" fontAlgn="auto" hangingPunct="1">
              <a:lnSpc>
                <a:spcPct val="100000"/>
              </a:lnSpc>
              <a:spcAft>
                <a:spcPts val="0"/>
              </a:spcAft>
              <a:buFont typeface="Arial"/>
              <a:buChar char="•"/>
              <a:defRPr/>
            </a:pPr>
            <a:r>
              <a:rPr lang="en-US" sz="2400" b="1" dirty="0">
                <a:solidFill>
                  <a:schemeClr val="tx1"/>
                </a:solidFill>
                <a:latin typeface="Arial" charset="0"/>
                <a:cs typeface="Arial" charset="0"/>
              </a:rPr>
              <a:t>Details must be communicated to all Team Captains and competitors must be informed by the Referee at the start. (Start Referee).</a:t>
            </a:r>
          </a:p>
        </p:txBody>
      </p:sp>
      <p:pic>
        <p:nvPicPr>
          <p:cNvPr id="2" name="Content Placeholder 10">
            <a:extLst>
              <a:ext uri="{FF2B5EF4-FFF2-40B4-BE49-F238E27FC236}">
                <a16:creationId xmlns:a16="http://schemas.microsoft.com/office/drawing/2014/main" id="{29490B58-7CC0-4997-BE34-193EA883B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D33B1C7-730B-4499-9231-68838E291B8C}"/>
              </a:ext>
            </a:extLst>
          </p:cNvPr>
          <p:cNvSpPr>
            <a:spLocks noGrp="1"/>
          </p:cNvSpPr>
          <p:nvPr>
            <p:ph type="title" idx="4294967295"/>
          </p:nvPr>
        </p:nvSpPr>
        <p:spPr>
          <a:xfrm>
            <a:off x="313039" y="157363"/>
            <a:ext cx="8229600" cy="495299"/>
          </a:xfrm>
        </p:spPr>
        <p:txBody>
          <a:bodyPr rtlCol="0">
            <a:normAutofit/>
          </a:bodyPr>
          <a:lstStyle/>
          <a:p>
            <a:pPr eaLnBrk="1" fontAlgn="auto" hangingPunct="1">
              <a:spcAft>
                <a:spcPts val="0"/>
              </a:spcAft>
              <a:defRPr/>
            </a:pPr>
            <a:r>
              <a:rPr lang="en-US" alt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MAY TAKE A SECOND RUN?</a:t>
            </a:r>
          </a:p>
        </p:txBody>
      </p:sp>
      <p:sp>
        <p:nvSpPr>
          <p:cNvPr id="3" name="Content Placeholder 2">
            <a:extLst>
              <a:ext uri="{FF2B5EF4-FFF2-40B4-BE49-F238E27FC236}">
                <a16:creationId xmlns:a16="http://schemas.microsoft.com/office/drawing/2014/main" id="{6FBD8E75-F874-4CD8-8E80-63D71E7A7296}"/>
              </a:ext>
            </a:extLst>
          </p:cNvPr>
          <p:cNvSpPr>
            <a:spLocks noGrp="1"/>
          </p:cNvSpPr>
          <p:nvPr>
            <p:ph idx="4294967295"/>
          </p:nvPr>
        </p:nvSpPr>
        <p:spPr>
          <a:xfrm>
            <a:off x="228600" y="798513"/>
            <a:ext cx="8686800" cy="5867400"/>
          </a:xfrm>
        </p:spPr>
        <p:txBody>
          <a:bodyPr rtlCol="0">
            <a:noAutofit/>
          </a:bodyPr>
          <a:lstStyle/>
          <a:p>
            <a:pPr marL="246888" indent="-246888" eaLnBrk="1" fontAlgn="auto" hangingPunct="1">
              <a:lnSpc>
                <a:spcPct val="100000"/>
              </a:lnSpc>
              <a:spcBef>
                <a:spcPts val="600"/>
              </a:spcBef>
              <a:spcAft>
                <a:spcPts val="0"/>
              </a:spcAft>
              <a:buFont typeface="Arial"/>
              <a:buChar char="•"/>
              <a:defRPr/>
            </a:pPr>
            <a:r>
              <a:rPr lang="en-US" sz="2000" dirty="0">
                <a:solidFill>
                  <a:schemeClr val="tx1"/>
                </a:solidFill>
                <a:latin typeface="Arial" pitchFamily="34" charset="0"/>
                <a:cs typeface="Arial" pitchFamily="34" charset="0"/>
              </a:rPr>
              <a:t>In all </a:t>
            </a:r>
            <a:r>
              <a:rPr lang="en-US" sz="2000" u="sng" dirty="0">
                <a:solidFill>
                  <a:schemeClr val="tx1"/>
                </a:solidFill>
                <a:latin typeface="Arial" pitchFamily="34" charset="0"/>
                <a:cs typeface="Arial" pitchFamily="34" charset="0"/>
              </a:rPr>
              <a:t>U.S. Ski &amp; Snowboard </a:t>
            </a:r>
            <a:r>
              <a:rPr lang="en-US" sz="2000" b="1" u="sng" dirty="0">
                <a:solidFill>
                  <a:schemeClr val="tx1"/>
                </a:solidFill>
                <a:latin typeface="Arial" pitchFamily="34" charset="0"/>
                <a:cs typeface="Arial" pitchFamily="34" charset="0"/>
              </a:rPr>
              <a:t>scored</a:t>
            </a:r>
            <a:r>
              <a:rPr lang="en-US" sz="2000" dirty="0">
                <a:solidFill>
                  <a:schemeClr val="tx1"/>
                </a:solidFill>
                <a:latin typeface="Arial" pitchFamily="34" charset="0"/>
                <a:cs typeface="Arial" pitchFamily="34" charset="0"/>
              </a:rPr>
              <a:t> events, competitors who do not start (DNS), who do not finish (DNF), were not permitted to start (NPS)*, or who are disqualified (DSQ) in their first run should be allowed to take their second run at the end of the field wearing their original bib and in their </a:t>
            </a:r>
            <a:r>
              <a:rPr lang="en-US" sz="2000" b="1" u="sng" dirty="0">
                <a:solidFill>
                  <a:schemeClr val="tx1"/>
                </a:solidFill>
                <a:latin typeface="Arial" pitchFamily="34" charset="0"/>
                <a:cs typeface="Arial" pitchFamily="34" charset="0"/>
              </a:rPr>
              <a:t>original bib order</a:t>
            </a:r>
            <a:r>
              <a:rPr lang="en-US" sz="2000" dirty="0">
                <a:solidFill>
                  <a:schemeClr val="tx1"/>
                </a:solidFill>
                <a:latin typeface="Arial" pitchFamily="34" charset="0"/>
                <a:cs typeface="Arial" pitchFamily="34" charset="0"/>
              </a:rPr>
              <a:t>. </a:t>
            </a:r>
            <a:r>
              <a:rPr lang="en-US" sz="2000" b="1" i="1" dirty="0">
                <a:solidFill>
                  <a:schemeClr val="tx1"/>
                </a:solidFill>
                <a:effectLst>
                  <a:outerShdw blurRad="38100" dist="38100" dir="2700000" algn="tl">
                    <a:srgbClr val="000000">
                      <a:alpha val="43137"/>
                    </a:srgbClr>
                  </a:outerShdw>
                </a:effectLst>
                <a:latin typeface="Arial" pitchFamily="34" charset="0"/>
                <a:cs typeface="Arial" pitchFamily="34" charset="0"/>
              </a:rPr>
              <a:t>U621.11.3.1</a:t>
            </a:r>
          </a:p>
          <a:p>
            <a:pPr marL="0" indent="0" eaLnBrk="1" fontAlgn="auto" hangingPunct="1">
              <a:lnSpc>
                <a:spcPct val="100000"/>
              </a:lnSpc>
              <a:spcBef>
                <a:spcPts val="600"/>
              </a:spcBef>
              <a:spcAft>
                <a:spcPts val="0"/>
              </a:spcAft>
              <a:buNone/>
              <a:defRPr/>
            </a:pPr>
            <a:r>
              <a:rPr lang="en-US" sz="2000" i="1" dirty="0">
                <a:solidFill>
                  <a:schemeClr val="tx1"/>
                </a:solidFill>
                <a:latin typeface="Arial" pitchFamily="34" charset="0"/>
                <a:cs typeface="Arial" pitchFamily="34" charset="0"/>
              </a:rPr>
              <a:t>* </a:t>
            </a:r>
            <a:r>
              <a:rPr lang="en-US" sz="2000" b="1" dirty="0">
                <a:solidFill>
                  <a:schemeClr val="tx1"/>
                </a:solidFill>
                <a:latin typeface="Arial" pitchFamily="34" charset="0"/>
                <a:cs typeface="Arial" pitchFamily="34" charset="0"/>
              </a:rPr>
              <a:t>NOTE:</a:t>
            </a:r>
            <a:r>
              <a:rPr lang="en-US" sz="2000" i="1" dirty="0">
                <a:solidFill>
                  <a:schemeClr val="tx1"/>
                </a:solidFill>
                <a:latin typeface="Arial" pitchFamily="34" charset="0"/>
                <a:cs typeface="Arial" pitchFamily="34" charset="0"/>
              </a:rPr>
              <a:t> But only if circumstances leading to NPS have been corrected.</a:t>
            </a:r>
          </a:p>
          <a:p>
            <a:pPr marL="246888" indent="-246888" eaLnBrk="1" fontAlgn="auto" hangingPunct="1">
              <a:lnSpc>
                <a:spcPct val="100000"/>
              </a:lnSpc>
              <a:spcBef>
                <a:spcPts val="600"/>
              </a:spcBef>
              <a:spcAft>
                <a:spcPts val="0"/>
              </a:spcAft>
              <a:buFont typeface="Arial"/>
              <a:buChar char="•"/>
              <a:defRPr/>
            </a:pPr>
            <a:r>
              <a:rPr lang="en-US" sz="2000" dirty="0">
                <a:solidFill>
                  <a:schemeClr val="tx1"/>
                </a:solidFill>
                <a:latin typeface="Arial" pitchFamily="34" charset="0"/>
                <a:cs typeface="Arial" pitchFamily="34" charset="0"/>
              </a:rPr>
              <a:t>In </a:t>
            </a:r>
            <a:r>
              <a:rPr lang="en-US" sz="2000" b="1" u="sng" dirty="0">
                <a:solidFill>
                  <a:schemeClr val="tx1"/>
                </a:solidFill>
                <a:latin typeface="Arial" pitchFamily="34" charset="0"/>
                <a:cs typeface="Arial" pitchFamily="34" charset="0"/>
              </a:rPr>
              <a:t>non-scored</a:t>
            </a:r>
            <a:r>
              <a:rPr lang="en-US" sz="2000" dirty="0">
                <a:solidFill>
                  <a:schemeClr val="tx1"/>
                </a:solidFill>
                <a:latin typeface="Arial" pitchFamily="34" charset="0"/>
                <a:cs typeface="Arial" pitchFamily="34" charset="0"/>
              </a:rPr>
              <a:t> events where each run counts individually, these competitors generally start the second run in their original start position.</a:t>
            </a:r>
          </a:p>
          <a:p>
            <a:pPr marL="246888" indent="-246888" eaLnBrk="1" fontAlgn="auto" hangingPunct="1">
              <a:lnSpc>
                <a:spcPct val="100000"/>
              </a:lnSpc>
              <a:spcBef>
                <a:spcPts val="600"/>
              </a:spcBef>
              <a:spcAft>
                <a:spcPts val="0"/>
              </a:spcAft>
              <a:buFont typeface="Arial"/>
              <a:buChar char="•"/>
              <a:defRPr/>
            </a:pPr>
            <a:r>
              <a:rPr lang="en-US" sz="2000" dirty="0">
                <a:solidFill>
                  <a:schemeClr val="tx1"/>
                </a:solidFill>
                <a:latin typeface="Arial" pitchFamily="34" charset="0"/>
                <a:cs typeface="Arial" pitchFamily="34" charset="0"/>
              </a:rPr>
              <a:t>In all U.S. Ski &amp; Snowboard events - </a:t>
            </a:r>
            <a:r>
              <a:rPr lang="en-US" sz="2000" u="sng" dirty="0">
                <a:solidFill>
                  <a:schemeClr val="tx1"/>
                </a:solidFill>
                <a:latin typeface="Arial" pitchFamily="34" charset="0"/>
                <a:cs typeface="Arial" pitchFamily="34" charset="0"/>
              </a:rPr>
              <a:t>non-scored and scored</a:t>
            </a:r>
            <a:r>
              <a:rPr lang="en-US" sz="2000" dirty="0">
                <a:solidFill>
                  <a:schemeClr val="tx1"/>
                </a:solidFill>
                <a:latin typeface="Arial" pitchFamily="34" charset="0"/>
                <a:cs typeface="Arial" pitchFamily="34" charset="0"/>
              </a:rPr>
              <a:t>, other rules for determining start order may apply. </a:t>
            </a:r>
            <a:r>
              <a:rPr lang="en-US" sz="2000" b="1" i="1" dirty="0">
                <a:solidFill>
                  <a:schemeClr val="tx1"/>
                </a:solidFill>
                <a:effectLst>
                  <a:outerShdw blurRad="38100" dist="38100" dir="2700000" algn="tl">
                    <a:srgbClr val="000000">
                      <a:alpha val="43137"/>
                    </a:srgbClr>
                  </a:outerShdw>
                </a:effectLst>
                <a:latin typeface="Arial" pitchFamily="34" charset="0"/>
                <a:cs typeface="Arial" pitchFamily="34" charset="0"/>
              </a:rPr>
              <a:t>U621.13.2  </a:t>
            </a:r>
            <a:r>
              <a:rPr lang="en-US" sz="2000" dirty="0">
                <a:solidFill>
                  <a:schemeClr val="tx1"/>
                </a:solidFill>
                <a:latin typeface="Arial" pitchFamily="34" charset="0"/>
                <a:cs typeface="Arial" pitchFamily="34" charset="0"/>
              </a:rPr>
              <a:t> e.g., TRS, Turton, Golden Rule. </a:t>
            </a:r>
          </a:p>
          <a:p>
            <a:pPr marL="246888" indent="-246888" eaLnBrk="1" fontAlgn="auto" hangingPunct="1">
              <a:lnSpc>
                <a:spcPct val="100000"/>
              </a:lnSpc>
              <a:spcBef>
                <a:spcPts val="600"/>
              </a:spcBef>
              <a:spcAft>
                <a:spcPts val="0"/>
              </a:spcAft>
              <a:buFont typeface="Arial"/>
              <a:buChar char="•"/>
              <a:defRPr/>
            </a:pPr>
            <a:r>
              <a:rPr lang="en-US" sz="2000" dirty="0">
                <a:solidFill>
                  <a:schemeClr val="tx1"/>
                </a:solidFill>
                <a:latin typeface="Arial" pitchFamily="34" charset="0"/>
                <a:cs typeface="Arial" pitchFamily="34" charset="0"/>
              </a:rPr>
              <a:t>In </a:t>
            </a:r>
            <a:r>
              <a:rPr lang="en-US" sz="2000" b="1" u="sng" dirty="0">
                <a:solidFill>
                  <a:schemeClr val="tx1"/>
                </a:solidFill>
                <a:latin typeface="Arial" pitchFamily="34" charset="0"/>
                <a:cs typeface="Arial" pitchFamily="34" charset="0"/>
              </a:rPr>
              <a:t>FIS</a:t>
            </a:r>
            <a:r>
              <a:rPr lang="en-US" sz="2000" dirty="0">
                <a:solidFill>
                  <a:schemeClr val="tx1"/>
                </a:solidFill>
                <a:latin typeface="Arial" pitchFamily="34" charset="0"/>
                <a:cs typeface="Arial" pitchFamily="34" charset="0"/>
              </a:rPr>
              <a:t> events, competitors who are disqualified (DSQ), did not start (DNS), were not permitted to start (NPS), or did not finish (DNF) their first run, are prohibited from taking a second run. </a:t>
            </a:r>
            <a:r>
              <a:rPr lang="en-US" sz="2000" b="1" i="1" dirty="0">
                <a:solidFill>
                  <a:schemeClr val="tx1"/>
                </a:solidFill>
                <a:effectLst>
                  <a:outerShdw blurRad="38100" dist="38100" dir="2700000" algn="tl">
                    <a:srgbClr val="000000">
                      <a:alpha val="43137"/>
                    </a:srgbClr>
                  </a:outerShdw>
                </a:effectLst>
                <a:latin typeface="Arial" pitchFamily="34" charset="0"/>
                <a:cs typeface="Arial" pitchFamily="34" charset="0"/>
              </a:rPr>
              <a:t>627.7**</a:t>
            </a:r>
          </a:p>
          <a:p>
            <a:pPr marL="0" indent="0" eaLnBrk="1" fontAlgn="auto" hangingPunct="1">
              <a:lnSpc>
                <a:spcPct val="100000"/>
              </a:lnSpc>
              <a:spcBef>
                <a:spcPts val="1800"/>
              </a:spcBef>
              <a:spcAft>
                <a:spcPts val="0"/>
              </a:spcAft>
              <a:buFont typeface="Arial" pitchFamily="34" charset="0"/>
              <a:buNone/>
              <a:defRPr/>
            </a:pPr>
            <a:r>
              <a:rPr lang="en-US" sz="2000" b="1" dirty="0">
                <a:solidFill>
                  <a:schemeClr val="tx1"/>
                </a:solidFill>
                <a:latin typeface="Arial" pitchFamily="34" charset="0"/>
                <a:cs typeface="Arial" pitchFamily="34" charset="0"/>
              </a:rPr>
              <a:t>**Exception</a:t>
            </a:r>
            <a:r>
              <a:rPr lang="en-US" sz="2000" i="1" dirty="0">
                <a:solidFill>
                  <a:schemeClr val="tx1"/>
                </a:solidFill>
                <a:latin typeface="Arial" pitchFamily="34" charset="0"/>
                <a:cs typeface="Arial" pitchFamily="34" charset="0"/>
              </a:rPr>
              <a:t>: In Alpine Combined (AC), when technical event (SL) precedes the speed event (DH or SG), rule does not apply.</a:t>
            </a:r>
            <a:endParaRPr lang="en-US" sz="2000" dirty="0">
              <a:solidFill>
                <a:schemeClr val="tx1"/>
              </a:solidFill>
            </a:endParaRPr>
          </a:p>
        </p:txBody>
      </p:sp>
      <p:pic>
        <p:nvPicPr>
          <p:cNvPr id="2" name="Content Placeholder 10">
            <a:extLst>
              <a:ext uri="{FF2B5EF4-FFF2-40B4-BE49-F238E27FC236}">
                <a16:creationId xmlns:a16="http://schemas.microsoft.com/office/drawing/2014/main" id="{EDCE4514-F98B-4D7E-AE61-A01FA34E0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5B2B68B-7639-4F24-ADCD-CE35ABD3F760}"/>
              </a:ext>
            </a:extLst>
          </p:cNvPr>
          <p:cNvSpPr>
            <a:spLocks noGrp="1" noChangeArrowheads="1"/>
          </p:cNvSpPr>
          <p:nvPr>
            <p:ph type="title" idx="4294967295"/>
          </p:nvPr>
        </p:nvSpPr>
        <p:spPr>
          <a:xfrm>
            <a:off x="1804988" y="177800"/>
            <a:ext cx="7339012" cy="1239838"/>
          </a:xfrm>
        </p:spPr>
        <p:txBody>
          <a:bodyPr rtlCol="0">
            <a:normAutofit/>
          </a:bodyPr>
          <a:lstStyle/>
          <a:p>
            <a:pPr algn="ctr" eaLnBrk="1" fontAlgn="auto" hangingPunct="1">
              <a:spcAft>
                <a:spcPts val="0"/>
              </a:spcAft>
              <a:defRPr/>
            </a:pPr>
            <a:r>
              <a:rPr lang="en-US" sz="40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p>
        </p:txBody>
      </p:sp>
      <p:sp>
        <p:nvSpPr>
          <p:cNvPr id="45059" name="Rectangle 3">
            <a:extLst>
              <a:ext uri="{FF2B5EF4-FFF2-40B4-BE49-F238E27FC236}">
                <a16:creationId xmlns:a16="http://schemas.microsoft.com/office/drawing/2014/main" id="{63E74855-313A-4D72-9CD6-7E479F6C0D43}"/>
              </a:ext>
            </a:extLst>
          </p:cNvPr>
          <p:cNvSpPr>
            <a:spLocks noGrp="1" noChangeArrowheads="1"/>
          </p:cNvSpPr>
          <p:nvPr>
            <p:ph idx="4294967295"/>
          </p:nvPr>
        </p:nvSpPr>
        <p:spPr>
          <a:xfrm>
            <a:off x="555625" y="2057400"/>
            <a:ext cx="8229600" cy="2667000"/>
          </a:xfrm>
        </p:spPr>
        <p:txBody>
          <a:bodyPr rtlCol="0">
            <a:normAutofit/>
          </a:bodyPr>
          <a:lstStyle/>
          <a:p>
            <a:pPr marL="246888" indent="-246888" algn="ctr" eaLnBrk="1" fontAlgn="auto" hangingPunct="1">
              <a:spcAft>
                <a:spcPts val="0"/>
              </a:spcAft>
              <a:buFontTx/>
              <a:buNone/>
              <a:defRPr/>
            </a:pPr>
            <a:endParaRPr lang="en-US" sz="4000" dirty="0">
              <a:solidFill>
                <a:srgbClr val="0033CC"/>
              </a:solidFill>
              <a:effectLst>
                <a:outerShdw blurRad="38100" dist="38100" dir="2700000" algn="tl">
                  <a:srgbClr val="C0C0C0"/>
                </a:outerShdw>
              </a:effectLst>
              <a:latin typeface="Arial" charset="0"/>
              <a:cs typeface="Arial" charset="0"/>
            </a:endParaRPr>
          </a:p>
          <a:p>
            <a:pPr marL="246888" indent="-246888" algn="ctr" eaLnBrk="1" fontAlgn="auto" hangingPunct="1">
              <a:spcAft>
                <a:spcPts val="0"/>
              </a:spcAft>
              <a:buFontTx/>
              <a:buNone/>
              <a:defRPr/>
            </a:pPr>
            <a:r>
              <a:rPr lang="en-US" sz="44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a:t>
            </a:r>
          </a:p>
          <a:p>
            <a:pPr marL="246888" indent="-246888" eaLnBrk="1" fontAlgn="auto" hangingPunct="1">
              <a:spcAft>
                <a:spcPts val="0"/>
              </a:spcAft>
              <a:buFont typeface="Arial"/>
              <a:buChar char="•"/>
              <a:defRPr/>
            </a:pPr>
            <a:endParaRPr lang="en-US" b="1" dirty="0">
              <a:latin typeface="Arial" charset="0"/>
              <a:cs typeface="Arial" charset="0"/>
            </a:endParaRPr>
          </a:p>
        </p:txBody>
      </p:sp>
      <p:pic>
        <p:nvPicPr>
          <p:cNvPr id="82948" name="Content Placeholder 10">
            <a:extLst>
              <a:ext uri="{FF2B5EF4-FFF2-40B4-BE49-F238E27FC236}">
                <a16:creationId xmlns:a16="http://schemas.microsoft.com/office/drawing/2014/main" id="{E55AAC15-AA0F-4384-9598-DAF8A934B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609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6C18B59-474B-498B-BE21-950CB03308C0}"/>
              </a:ext>
            </a:extLst>
          </p:cNvPr>
          <p:cNvSpPr>
            <a:spLocks noGrp="1" noChangeArrowheads="1"/>
          </p:cNvSpPr>
          <p:nvPr>
            <p:ph type="title" idx="4294967295"/>
          </p:nvPr>
        </p:nvSpPr>
        <p:spPr>
          <a:xfrm>
            <a:off x="685800" y="222250"/>
            <a:ext cx="7772400" cy="68580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I</a:t>
            </a:r>
          </a:p>
        </p:txBody>
      </p:sp>
      <p:sp>
        <p:nvSpPr>
          <p:cNvPr id="46083" name="Rectangle 3">
            <a:extLst>
              <a:ext uri="{FF2B5EF4-FFF2-40B4-BE49-F238E27FC236}">
                <a16:creationId xmlns:a16="http://schemas.microsoft.com/office/drawing/2014/main" id="{62D3F158-5CB4-43A0-A2D6-C94F185F2884}"/>
              </a:ext>
            </a:extLst>
          </p:cNvPr>
          <p:cNvSpPr>
            <a:spLocks noGrp="1" noChangeAspect="1" noChangeArrowheads="1"/>
          </p:cNvSpPr>
          <p:nvPr>
            <p:ph type="body" idx="4294967295"/>
          </p:nvPr>
        </p:nvSpPr>
        <p:spPr>
          <a:xfrm>
            <a:off x="762000" y="1906588"/>
            <a:ext cx="7924800" cy="923925"/>
          </a:xfrm>
        </p:spPr>
        <p:txBody>
          <a:bodyPr rtlCol="0">
            <a:spAutoFit/>
          </a:bodyPr>
          <a:lstStyle/>
          <a:p>
            <a:pPr marL="246888" indent="-246888" eaLnBrk="1" fontAlgn="auto" hangingPunct="1">
              <a:spcAft>
                <a:spcPts val="0"/>
              </a:spcAft>
              <a:buFontTx/>
              <a:buNone/>
              <a:defRPr/>
            </a:pPr>
            <a:r>
              <a:rPr lang="en-US" sz="2000" b="1" dirty="0">
                <a:solidFill>
                  <a:srgbClr val="0033CC"/>
                </a:solidFill>
                <a:effectLst>
                  <a:outerShdw blurRad="38100" dist="38100" dir="2700000" algn="tl">
                    <a:srgbClr val="C0C0C0"/>
                  </a:outerShdw>
                </a:effectLst>
                <a:latin typeface="Arial" charset="0"/>
                <a:cs typeface="Arial" charset="0"/>
              </a:rPr>
              <a:t>Seed points of top 8 significantly lower than rest of the field.</a:t>
            </a:r>
          </a:p>
          <a:p>
            <a:pPr marL="246888" indent="-246888" eaLnBrk="1" fontAlgn="auto" hangingPunct="1">
              <a:spcBef>
                <a:spcPts val="0"/>
              </a:spcBef>
              <a:spcAft>
                <a:spcPts val="0"/>
              </a:spcAft>
              <a:buFontTx/>
              <a:buNone/>
              <a:defRPr/>
            </a:pPr>
            <a:r>
              <a:rPr lang="en-US" sz="2000" b="1" dirty="0">
                <a:solidFill>
                  <a:srgbClr val="0033CC"/>
                </a:solidFill>
                <a:effectLst>
                  <a:outerShdw blurRad="38100" dist="38100" dir="2700000" algn="tl">
                    <a:srgbClr val="C0C0C0"/>
                  </a:outerShdw>
                </a:effectLst>
                <a:latin typeface="Arial" charset="0"/>
                <a:cs typeface="Arial" charset="0"/>
              </a:rPr>
              <a:t>What can the Jury do?</a:t>
            </a:r>
          </a:p>
          <a:p>
            <a:pPr marL="246888" indent="-246888" eaLnBrk="1" fontAlgn="auto" hangingPunct="1">
              <a:spcBef>
                <a:spcPct val="0"/>
              </a:spcBef>
              <a:spcAft>
                <a:spcPts val="0"/>
              </a:spcAft>
              <a:buFontTx/>
              <a:buNone/>
              <a:defRPr/>
            </a:pPr>
            <a:r>
              <a:rPr kumimoji="1" lang="en-US" sz="2000" b="1" i="1" dirty="0">
                <a:effectLst>
                  <a:outerShdw blurRad="38100" dist="38100" dir="2700000" algn="tl">
                    <a:srgbClr val="C0C0C0"/>
                  </a:outerShdw>
                </a:effectLst>
                <a:latin typeface="Arial" charset="0"/>
              </a:rPr>
              <a:t>ACR/ICR  </a:t>
            </a:r>
            <a:r>
              <a:rPr lang="en-US" sz="2000" i="1" dirty="0">
                <a:effectLst>
                  <a:outerShdw blurRad="38100" dist="38100" dir="2700000" algn="tl">
                    <a:srgbClr val="C0C0C0"/>
                  </a:outerShdw>
                </a:effectLst>
                <a:latin typeface="Arial" charset="0"/>
                <a:cs typeface="Arial" charset="0"/>
              </a:rPr>
              <a:t>621.3</a:t>
            </a:r>
          </a:p>
        </p:txBody>
      </p:sp>
      <p:sp>
        <p:nvSpPr>
          <p:cNvPr id="46084" name="Rectangle 4">
            <a:extLst>
              <a:ext uri="{FF2B5EF4-FFF2-40B4-BE49-F238E27FC236}">
                <a16:creationId xmlns:a16="http://schemas.microsoft.com/office/drawing/2014/main" id="{1C258E63-D60B-4910-BAD4-A2006721FA4D}"/>
              </a:ext>
            </a:extLst>
          </p:cNvPr>
          <p:cNvSpPr>
            <a:spLocks noChangeArrowheads="1"/>
          </p:cNvSpPr>
          <p:nvPr/>
        </p:nvSpPr>
        <p:spPr bwMode="auto">
          <a:xfrm>
            <a:off x="762000" y="1058863"/>
            <a:ext cx="6715125" cy="708025"/>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r>
              <a:rPr kumimoji="1" lang="en-US" sz="2000" b="1" dirty="0">
                <a:solidFill>
                  <a:srgbClr val="0033CC"/>
                </a:solidFill>
                <a:effectLst>
                  <a:outerShdw blurRad="38100" dist="38100" dir="2700000" algn="tl">
                    <a:srgbClr val="C0C0C0"/>
                  </a:outerShdw>
                </a:effectLst>
                <a:latin typeface="Arial" charset="0"/>
              </a:rPr>
              <a:t>Four hairpins but not a flush in sight.   </a:t>
            </a:r>
            <a:endParaRPr kumimoji="1" lang="en-US" sz="2000" dirty="0">
              <a:solidFill>
                <a:srgbClr val="0033CC"/>
              </a:solidFill>
              <a:effectLst>
                <a:outerShdw blurRad="38100" dist="38100" dir="2700000" algn="tl">
                  <a:srgbClr val="C0C0C0"/>
                </a:outerShdw>
              </a:effectLst>
              <a:latin typeface="Arial" charset="0"/>
            </a:endParaRPr>
          </a:p>
          <a:p>
            <a:pPr fontAlgn="auto">
              <a:spcBef>
                <a:spcPts val="0"/>
              </a:spcBef>
              <a:spcAft>
                <a:spcPts val="0"/>
              </a:spcAft>
              <a:defRPr/>
            </a:pPr>
            <a:r>
              <a:rPr kumimoji="1" lang="en-US" sz="2000" b="1" i="1" dirty="0">
                <a:effectLst>
                  <a:outerShdw blurRad="38100" dist="38100" dir="2700000" algn="tl">
                    <a:srgbClr val="C0C0C0"/>
                  </a:outerShdw>
                </a:effectLst>
                <a:latin typeface="Arial" charset="0"/>
              </a:rPr>
              <a:t>ACR/ICR  </a:t>
            </a:r>
            <a:r>
              <a:rPr kumimoji="1" lang="en-US" sz="2000" i="1" dirty="0">
                <a:effectLst>
                  <a:outerShdw blurRad="38100" dist="38100" dir="2700000" algn="tl">
                    <a:srgbClr val="C0C0C0"/>
                  </a:outerShdw>
                </a:effectLst>
                <a:latin typeface="Arial" charset="0"/>
              </a:rPr>
              <a:t>803.2</a:t>
            </a:r>
          </a:p>
        </p:txBody>
      </p:sp>
      <p:sp>
        <p:nvSpPr>
          <p:cNvPr id="46085" name="Rectangle 5">
            <a:extLst>
              <a:ext uri="{FF2B5EF4-FFF2-40B4-BE49-F238E27FC236}">
                <a16:creationId xmlns:a16="http://schemas.microsoft.com/office/drawing/2014/main" id="{BD7AD00E-0215-41D0-8986-CE63D44DFE73}"/>
              </a:ext>
            </a:extLst>
          </p:cNvPr>
          <p:cNvSpPr>
            <a:spLocks noChangeArrowheads="1"/>
          </p:cNvSpPr>
          <p:nvPr/>
        </p:nvSpPr>
        <p:spPr bwMode="auto">
          <a:xfrm>
            <a:off x="685800" y="4244975"/>
            <a:ext cx="7543800" cy="708025"/>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r>
              <a:rPr kumimoji="1" lang="en-US" sz="2000" b="1" dirty="0">
                <a:solidFill>
                  <a:srgbClr val="0033CC"/>
                </a:solidFill>
                <a:effectLst>
                  <a:outerShdw blurRad="38100" dist="38100" dir="2700000" algn="tl">
                    <a:srgbClr val="C0C0C0"/>
                  </a:outerShdw>
                </a:effectLst>
                <a:latin typeface="Arial" charset="0"/>
              </a:rPr>
              <a:t>Jury can’t find an applicable rule. What should the jury do?</a:t>
            </a:r>
          </a:p>
          <a:p>
            <a:pPr fontAlgn="auto">
              <a:spcBef>
                <a:spcPts val="0"/>
              </a:spcBef>
              <a:spcAft>
                <a:spcPts val="0"/>
              </a:spcAft>
              <a:defRPr/>
            </a:pPr>
            <a:r>
              <a:rPr kumimoji="1" lang="en-US" sz="2000" b="1" i="1" dirty="0">
                <a:effectLst>
                  <a:outerShdw blurRad="38100" dist="38100" dir="2700000" algn="tl">
                    <a:srgbClr val="C0C0C0"/>
                  </a:outerShdw>
                </a:effectLst>
                <a:latin typeface="Arial" charset="0"/>
              </a:rPr>
              <a:t>ACR/ICR  </a:t>
            </a:r>
            <a:r>
              <a:rPr kumimoji="1" lang="en-US" sz="2000" i="1" dirty="0">
                <a:effectLst>
                  <a:outerShdw blurRad="38100" dist="38100" dir="2700000" algn="tl">
                    <a:srgbClr val="C0C0C0"/>
                  </a:outerShdw>
                </a:effectLst>
                <a:latin typeface="Arial" charset="0"/>
              </a:rPr>
              <a:t>601.4.7</a:t>
            </a:r>
          </a:p>
        </p:txBody>
      </p:sp>
      <p:sp>
        <p:nvSpPr>
          <p:cNvPr id="46086" name="Rectangle 6">
            <a:extLst>
              <a:ext uri="{FF2B5EF4-FFF2-40B4-BE49-F238E27FC236}">
                <a16:creationId xmlns:a16="http://schemas.microsoft.com/office/drawing/2014/main" id="{1A09E711-2E91-4885-B41C-F3196C988B74}"/>
              </a:ext>
            </a:extLst>
          </p:cNvPr>
          <p:cNvSpPr>
            <a:spLocks noChangeArrowheads="1"/>
          </p:cNvSpPr>
          <p:nvPr/>
        </p:nvSpPr>
        <p:spPr bwMode="auto">
          <a:xfrm>
            <a:off x="685800" y="5129213"/>
            <a:ext cx="8001000" cy="1016000"/>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r>
              <a:rPr kumimoji="1" lang="en-US" sz="2000" b="1" dirty="0">
                <a:solidFill>
                  <a:srgbClr val="0033CC"/>
                </a:solidFill>
                <a:effectLst>
                  <a:outerShdw blurRad="38100" dist="38100" dir="2700000" algn="tl">
                    <a:srgbClr val="C0C0C0"/>
                  </a:outerShdw>
                </a:effectLst>
                <a:latin typeface="Arial" charset="0"/>
              </a:rPr>
              <a:t>A coach reports that ski stack height is too high. </a:t>
            </a:r>
          </a:p>
          <a:p>
            <a:pPr fontAlgn="auto">
              <a:spcBef>
                <a:spcPts val="0"/>
              </a:spcBef>
              <a:spcAft>
                <a:spcPts val="0"/>
              </a:spcAft>
              <a:defRPr/>
            </a:pPr>
            <a:r>
              <a:rPr kumimoji="1" lang="en-US" sz="2000" b="1" dirty="0">
                <a:solidFill>
                  <a:srgbClr val="0033CC"/>
                </a:solidFill>
                <a:effectLst>
                  <a:outerShdw blurRad="38100" dist="38100" dir="2700000" algn="tl">
                    <a:srgbClr val="C0C0C0"/>
                  </a:outerShdw>
                </a:effectLst>
                <a:latin typeface="Arial" charset="0"/>
              </a:rPr>
              <a:t>What can the Jury do?  </a:t>
            </a:r>
          </a:p>
          <a:p>
            <a:pPr fontAlgn="auto">
              <a:spcBef>
                <a:spcPts val="0"/>
              </a:spcBef>
              <a:spcAft>
                <a:spcPts val="0"/>
              </a:spcAft>
              <a:defRPr/>
            </a:pPr>
            <a:r>
              <a:rPr kumimoji="1" lang="en-US" sz="2000" b="1" i="1" dirty="0">
                <a:effectLst>
                  <a:outerShdw blurRad="38100" dist="38100" dir="2700000" algn="tl">
                    <a:srgbClr val="C0C0C0"/>
                  </a:outerShdw>
                </a:effectLst>
                <a:latin typeface="Arial" charset="0"/>
              </a:rPr>
              <a:t>ACR/ICR  </a:t>
            </a:r>
            <a:r>
              <a:rPr kumimoji="1" lang="en-US" sz="2000" i="1" dirty="0">
                <a:effectLst>
                  <a:outerShdw blurRad="38100" dist="38100" dir="2700000" algn="tl">
                    <a:srgbClr val="C0C0C0"/>
                  </a:outerShdw>
                </a:effectLst>
                <a:latin typeface="Arial" charset="0"/>
              </a:rPr>
              <a:t>641.1, 644</a:t>
            </a:r>
          </a:p>
        </p:txBody>
      </p:sp>
      <p:sp>
        <p:nvSpPr>
          <p:cNvPr id="2" name="TextBox 1">
            <a:extLst>
              <a:ext uri="{FF2B5EF4-FFF2-40B4-BE49-F238E27FC236}">
                <a16:creationId xmlns:a16="http://schemas.microsoft.com/office/drawing/2014/main" id="{555433A7-0F59-493F-8983-2093D7BCB6F8}"/>
              </a:ext>
            </a:extLst>
          </p:cNvPr>
          <p:cNvSpPr txBox="1"/>
          <p:nvPr/>
        </p:nvSpPr>
        <p:spPr>
          <a:xfrm>
            <a:off x="609600" y="3052763"/>
            <a:ext cx="7772400" cy="1016000"/>
          </a:xfrm>
          <a:prstGeom prst="rect">
            <a:avLst/>
          </a:prstGeom>
          <a:noFill/>
          <a:ln>
            <a:noFill/>
          </a:ln>
        </p:spPr>
        <p:txBody>
          <a:bodyPr wrap="square" anchor="ctr" anchorCtr="1">
            <a:spAutoFit/>
          </a:bodyPr>
          <a:lstStyle/>
          <a:p>
            <a:pPr>
              <a:defRPr/>
            </a:pPr>
            <a:r>
              <a:rPr lang="en-US" sz="2000" b="1" dirty="0">
                <a:solidFill>
                  <a:srgbClr val="0033CC"/>
                </a:solidFill>
                <a:effectLst>
                  <a:outerShdw blurRad="38100" dist="38100" dir="2700000" algn="tl">
                    <a:srgbClr val="C0C0C0"/>
                  </a:outerShdw>
                </a:effectLst>
                <a:latin typeface="Arial" charset="0"/>
                <a:cs typeface="Arial" charset="0"/>
              </a:rPr>
              <a:t>Athlete is on the current Points List but is “pending” on U.S. Ski &amp; Snowboard website. What is the athlete’s status? What can the Jury do?</a:t>
            </a:r>
            <a:endParaRPr lang="en-US" sz="2000" dirty="0"/>
          </a:p>
        </p:txBody>
      </p:sp>
      <p:pic>
        <p:nvPicPr>
          <p:cNvPr id="3" name="Content Placeholder 10">
            <a:extLst>
              <a:ext uri="{FF2B5EF4-FFF2-40B4-BE49-F238E27FC236}">
                <a16:creationId xmlns:a16="http://schemas.microsoft.com/office/drawing/2014/main" id="{754AE884-6F45-40F6-8817-24BC2D50F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additive="base">
                                        <p:cTn id="7" dur="500" fill="hold"/>
                                        <p:tgtEl>
                                          <p:spTgt spid="460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4">
                                            <p:txEl>
                                              <p:pRg st="1" end="1"/>
                                            </p:txEl>
                                          </p:spTgt>
                                        </p:tgtEl>
                                        <p:attrNameLst>
                                          <p:attrName>style.visibility</p:attrName>
                                        </p:attrNameLst>
                                      </p:cBhvr>
                                      <p:to>
                                        <p:strVal val="visible"/>
                                      </p:to>
                                    </p:set>
                                    <p:anim calcmode="lin" valueType="num">
                                      <p:cBhvr additive="base">
                                        <p:cTn id="13" dur="500" fill="hold"/>
                                        <p:tgtEl>
                                          <p:spTgt spid="460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0" end="0"/>
                                            </p:txEl>
                                          </p:spTgt>
                                        </p:tgtEl>
                                        <p:attrNameLst>
                                          <p:attrName>style.visibility</p:attrName>
                                        </p:attrNameLst>
                                      </p:cBhvr>
                                      <p:to>
                                        <p:strVal val="visible"/>
                                      </p:to>
                                    </p:set>
                                    <p:anim calcmode="lin" valueType="num">
                                      <p:cBhvr additive="base">
                                        <p:cTn id="19"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1" end="1"/>
                                            </p:txEl>
                                          </p:spTgt>
                                        </p:tgtEl>
                                        <p:attrNameLst>
                                          <p:attrName>style.visibility</p:attrName>
                                        </p:attrNameLst>
                                      </p:cBhvr>
                                      <p:to>
                                        <p:strVal val="visible"/>
                                      </p:to>
                                    </p:set>
                                    <p:anim calcmode="lin" valueType="num">
                                      <p:cBhvr additive="base">
                                        <p:cTn id="25"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2" end="2"/>
                                            </p:txEl>
                                          </p:spTgt>
                                        </p:tgtEl>
                                        <p:attrNameLst>
                                          <p:attrName>style.visibility</p:attrName>
                                        </p:attrNameLst>
                                      </p:cBhvr>
                                      <p:to>
                                        <p:strVal val="visible"/>
                                      </p:to>
                                    </p:set>
                                    <p:anim calcmode="lin" valueType="num">
                                      <p:cBhvr additive="base">
                                        <p:cTn id="31"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85">
                                            <p:txEl>
                                              <p:pRg st="0" end="0"/>
                                            </p:txEl>
                                          </p:spTgt>
                                        </p:tgtEl>
                                        <p:attrNameLst>
                                          <p:attrName>style.visibility</p:attrName>
                                        </p:attrNameLst>
                                      </p:cBhvr>
                                      <p:to>
                                        <p:strVal val="visible"/>
                                      </p:to>
                                    </p:set>
                                    <p:anim calcmode="lin" valueType="num">
                                      <p:cBhvr additive="base">
                                        <p:cTn id="37" dur="500" fill="hold"/>
                                        <p:tgtEl>
                                          <p:spTgt spid="4608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6085">
                                            <p:txEl>
                                              <p:pRg st="1" end="1"/>
                                            </p:txEl>
                                          </p:spTgt>
                                        </p:tgtEl>
                                        <p:attrNameLst>
                                          <p:attrName>style.visibility</p:attrName>
                                        </p:attrNameLst>
                                      </p:cBhvr>
                                      <p:to>
                                        <p:strVal val="visible"/>
                                      </p:to>
                                    </p:set>
                                    <p:anim calcmode="lin" valueType="num">
                                      <p:cBhvr additive="base">
                                        <p:cTn id="43" dur="500" fill="hold"/>
                                        <p:tgtEl>
                                          <p:spTgt spid="46085">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60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6086">
                                            <p:txEl>
                                              <p:pRg st="0" end="0"/>
                                            </p:txEl>
                                          </p:spTgt>
                                        </p:tgtEl>
                                        <p:attrNameLst>
                                          <p:attrName>style.visibility</p:attrName>
                                        </p:attrNameLst>
                                      </p:cBhvr>
                                      <p:to>
                                        <p:strVal val="visible"/>
                                      </p:to>
                                    </p:set>
                                    <p:anim calcmode="lin" valueType="num">
                                      <p:cBhvr additive="base">
                                        <p:cTn id="49" dur="500" fill="hold"/>
                                        <p:tgtEl>
                                          <p:spTgt spid="46086">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60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6086">
                                            <p:txEl>
                                              <p:pRg st="1" end="1"/>
                                            </p:txEl>
                                          </p:spTgt>
                                        </p:tgtEl>
                                        <p:attrNameLst>
                                          <p:attrName>style.visibility</p:attrName>
                                        </p:attrNameLst>
                                      </p:cBhvr>
                                      <p:to>
                                        <p:strVal val="visible"/>
                                      </p:to>
                                    </p:set>
                                    <p:anim calcmode="lin" valueType="num">
                                      <p:cBhvr additive="base">
                                        <p:cTn id="55" dur="500" fill="hold"/>
                                        <p:tgtEl>
                                          <p:spTgt spid="46086">
                                            <p:txEl>
                                              <p:pRg st="1" end="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60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6086">
                                            <p:txEl>
                                              <p:pRg st="2" end="2"/>
                                            </p:txEl>
                                          </p:spTgt>
                                        </p:tgtEl>
                                        <p:attrNameLst>
                                          <p:attrName>style.visibility</p:attrName>
                                        </p:attrNameLst>
                                      </p:cBhvr>
                                      <p:to>
                                        <p:strVal val="visible"/>
                                      </p:to>
                                    </p:set>
                                    <p:anim calcmode="lin" valueType="num">
                                      <p:cBhvr additive="base">
                                        <p:cTn id="61" dur="500" fill="hold"/>
                                        <p:tgtEl>
                                          <p:spTgt spid="46086">
                                            <p:txEl>
                                              <p:pRg st="2" end="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608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4" grpId="0" build="p" autoUpdateAnimBg="0"/>
      <p:bldP spid="46085" grpId="0" build="p" autoUpdateAnimBg="0"/>
      <p:bldP spid="4608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6ADB-94FA-5F2F-9462-BB5AAB13E33D}"/>
              </a:ext>
            </a:extLst>
          </p:cNvPr>
          <p:cNvSpPr>
            <a:spLocks noGrp="1"/>
          </p:cNvSpPr>
          <p:nvPr>
            <p:ph type="title"/>
          </p:nvPr>
        </p:nvSpPr>
        <p:spPr>
          <a:xfrm>
            <a:off x="109538" y="76200"/>
            <a:ext cx="8153400" cy="914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p>
        </p:txBody>
      </p:sp>
      <p:sp>
        <p:nvSpPr>
          <p:cNvPr id="3" name="Text Placeholder 2">
            <a:extLst>
              <a:ext uri="{FF2B5EF4-FFF2-40B4-BE49-F238E27FC236}">
                <a16:creationId xmlns:a16="http://schemas.microsoft.com/office/drawing/2014/main" id="{533FD0CC-6A07-A45F-CDB9-04BB4FAB3EBC}"/>
              </a:ext>
            </a:extLst>
          </p:cNvPr>
          <p:cNvSpPr>
            <a:spLocks noGrp="1"/>
          </p:cNvSpPr>
          <p:nvPr>
            <p:ph type="body" sz="quarter" idx="10"/>
          </p:nvPr>
        </p:nvSpPr>
        <p:spPr>
          <a:xfrm>
            <a:off x="109538" y="1143000"/>
            <a:ext cx="8924925" cy="5105400"/>
          </a:xfrm>
        </p:spPr>
        <p:txBody>
          <a:bodyPr/>
          <a:lstStyle/>
          <a:p>
            <a:pPr marL="0" indent="0" algn="just">
              <a:lnSpc>
                <a:spcPct val="115000"/>
              </a:lnSpc>
              <a:spcBef>
                <a:spcPts val="60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The Local Organizing Committee (LOC), as well as other individuals and entities as set out in the MAAPP and the SafeSport Code, are responsible for monitoring and enforcing all requirements which include, but are not limited to: </a:t>
            </a:r>
            <a:r>
              <a:rPr lang="en-US" sz="1800" dirty="0">
                <a:solidFill>
                  <a:srgbClr val="222222"/>
                </a:solidFill>
                <a:ea typeface="Calibri" panose="020F0502020204030204" pitchFamily="34" charset="0"/>
                <a:cs typeface="Times New Roman" panose="02020603050405020304" pitchFamily="18" charset="0"/>
              </a:rPr>
              <a:t> </a:t>
            </a:r>
            <a:endParaRPr lang="en-US" sz="1800" u="sng" dirty="0">
              <a:ea typeface="Calibri" panose="020F0502020204030204" pitchFamily="34" charset="0"/>
              <a:cs typeface="Times New Roman" panose="02020603050405020304" pitchFamily="18" charset="0"/>
            </a:endParaRPr>
          </a:p>
          <a:p>
            <a:pPr>
              <a:lnSpc>
                <a:spcPct val="100000"/>
              </a:lnSpc>
              <a:spcBef>
                <a:spcPts val="0"/>
              </a:spcBef>
              <a:spcAft>
                <a:spcPts val="0"/>
              </a:spcAft>
              <a:buFont typeface="Arial" panose="020B0604020202020204" pitchFamily="34" charset="0"/>
              <a:buChar char="•"/>
              <a:defRPr/>
            </a:pPr>
            <a:r>
              <a:rPr lang="en-US" sz="2000" b="1" u="sng" dirty="0">
                <a:ea typeface="Times New Roman" panose="02020603050405020304" pitchFamily="18" charset="0"/>
              </a:rPr>
              <a:t>Events</a:t>
            </a:r>
            <a:r>
              <a:rPr lang="en-US" sz="2000" b="1" dirty="0">
                <a:ea typeface="Times New Roman" panose="02020603050405020304" pitchFamily="18" charset="0"/>
              </a:rPr>
              <a:t>: </a:t>
            </a:r>
            <a:r>
              <a:rPr lang="en-US" sz="2000" dirty="0">
                <a:ea typeface="Times New Roman" panose="02020603050405020304" pitchFamily="18" charset="0"/>
              </a:rPr>
              <a:t>U.S. Ski &amp; Snowboard sanctioned events </a:t>
            </a:r>
            <a:r>
              <a:rPr lang="en-US" sz="2000" u="sng" dirty="0">
                <a:ea typeface="Times New Roman" panose="02020603050405020304" pitchFamily="18" charset="0"/>
              </a:rPr>
              <a:t>must</a:t>
            </a:r>
            <a:r>
              <a:rPr lang="en-US" sz="2000" dirty="0">
                <a:ea typeface="Times New Roman" panose="02020603050405020304" pitchFamily="18" charset="0"/>
              </a:rPr>
              <a:t> follow the </a:t>
            </a:r>
            <a:r>
              <a:rPr lang="en-US" sz="2000" u="sng" dirty="0">
                <a:ea typeface="Times New Roman" panose="02020603050405020304" pitchFamily="18" charset="0"/>
              </a:rPr>
              <a:t>Competition Administration Summary</a:t>
            </a:r>
            <a:r>
              <a:rPr lang="en-US" sz="2000" dirty="0">
                <a:ea typeface="Times New Roman" panose="02020603050405020304" pitchFamily="18" charset="0"/>
              </a:rPr>
              <a:t> available at </a:t>
            </a:r>
            <a:r>
              <a:rPr lang="en-US" sz="2000" b="1" dirty="0">
                <a:solidFill>
                  <a:srgbClr val="0033CC"/>
                </a:solidFill>
                <a:ea typeface="Calibri" panose="020F0502020204030204" pitchFamily="34" charset="0"/>
                <a:cs typeface="Times New Roman" panose="02020603050405020304" pitchFamily="18" charset="0"/>
              </a:rPr>
              <a:t>usskiandsnowboard.org/safesport-athlete-safety/safesport-resources </a:t>
            </a:r>
          </a:p>
          <a:p>
            <a:pPr marL="0" indent="0" algn="just">
              <a:lnSpc>
                <a:spcPct val="100000"/>
              </a:lnSpc>
              <a:spcBef>
                <a:spcPts val="0"/>
              </a:spcBef>
              <a:spcAft>
                <a:spcPts val="0"/>
              </a:spcAft>
              <a:buFont typeface="Euphemia" panose="020B0503040102020104" pitchFamily="34" charset="0"/>
              <a:buNone/>
              <a:defRPr/>
            </a:pPr>
            <a:r>
              <a:rPr lang="en-US" sz="2000" dirty="0">
                <a:ea typeface="Times New Roman" panose="02020603050405020304" pitchFamily="18" charset="0"/>
              </a:rPr>
              <a:t>     </a:t>
            </a:r>
            <a:endParaRPr lang="en-US" sz="2000" b="1" dirty="0">
              <a:ea typeface="Times New Roman" panose="02020603050405020304" pitchFamily="18" charset="0"/>
            </a:endParaRPr>
          </a:p>
          <a:p>
            <a:pPr algn="just">
              <a:lnSpc>
                <a:spcPct val="100000"/>
              </a:lnSpc>
              <a:spcBef>
                <a:spcPts val="0"/>
              </a:spcBef>
              <a:spcAft>
                <a:spcPts val="600"/>
              </a:spcAft>
              <a:buFont typeface="Arial" panose="020B0604020202020204" pitchFamily="34" charset="0"/>
              <a:buChar char="•"/>
              <a:defRPr/>
            </a:pPr>
            <a:r>
              <a:rPr lang="en-US" sz="2000" b="1" u="sng" dirty="0">
                <a:ea typeface="Times New Roman" panose="02020603050405020304" pitchFamily="18" charset="0"/>
              </a:rPr>
              <a:t>Memberships</a:t>
            </a:r>
            <a:r>
              <a:rPr lang="en-US" sz="2000" dirty="0">
                <a:ea typeface="Times New Roman" panose="02020603050405020304" pitchFamily="18" charset="0"/>
              </a:rPr>
              <a:t>:  Race Administrator must verify that all Jury members, Jury Advisors (Start and Finish Referees), Chief of Course, Course Setters, Coaches, Competitors, Forerunners, Chief of Timing &amp; Calculations, Race Administrator, etc., have current and applicable U.S. Ski &amp; Snowboard memberships.</a:t>
            </a:r>
            <a:r>
              <a:rPr lang="en-US" sz="2000" b="1" i="1" dirty="0">
                <a:solidFill>
                  <a:srgbClr val="0033CC"/>
                </a:solidFill>
                <a:ea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r>
              <a:rPr lang="en-US" sz="2000" b="1" i="1" dirty="0">
                <a:solidFill>
                  <a:srgbClr val="0028A8"/>
                </a:solidFill>
                <a:ea typeface="Calibri" panose="020F0502020204030204" pitchFamily="34" charset="0"/>
                <a:cs typeface="Times New Roman" panose="02020603050405020304" pitchFamily="18" charset="0"/>
              </a:rPr>
              <a:t>Individuals whose memberships are “pending,” or whose names appear either on the Centralized Disciplinary Database or the Pending Membership List must not be issued any venue access that would allow competition arena access.</a:t>
            </a:r>
            <a:endParaRPr lang="en-US" sz="2000" dirty="0">
              <a:solidFill>
                <a:srgbClr val="0028A8"/>
              </a:solidFill>
              <a:ea typeface="Calibri" panose="020F0502020204030204" pitchFamily="34" charset="0"/>
              <a:cs typeface="Times New Roman" panose="02020603050405020304" pitchFamily="18" charset="0"/>
            </a:endParaRPr>
          </a:p>
          <a:p>
            <a:pPr>
              <a:defRPr/>
            </a:pPr>
            <a:endParaRPr lang="en-US" dirty="0"/>
          </a:p>
        </p:txBody>
      </p:sp>
      <p:pic>
        <p:nvPicPr>
          <p:cNvPr id="25604" name="Content Placeholder 10">
            <a:extLst>
              <a:ext uri="{FF2B5EF4-FFF2-40B4-BE49-F238E27FC236}">
                <a16:creationId xmlns:a16="http://schemas.microsoft.com/office/drawing/2014/main" id="{1AC7C7B1-A4A3-E6F3-C772-15D9D4E7E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714364"/>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C443F6A-4A20-48E5-9703-61D65A6E66E5}"/>
              </a:ext>
            </a:extLst>
          </p:cNvPr>
          <p:cNvSpPr>
            <a:spLocks noChangeArrowheads="1"/>
          </p:cNvSpPr>
          <p:nvPr/>
        </p:nvSpPr>
        <p:spPr bwMode="auto">
          <a:xfrm>
            <a:off x="457200" y="3505200"/>
            <a:ext cx="4714875" cy="1262063"/>
          </a:xfrm>
          <a:prstGeom prst="rect">
            <a:avLst/>
          </a:prstGeom>
          <a:noFill/>
          <a:ln w="12700">
            <a:noFill/>
            <a:miter lim="800000"/>
            <a:headEnd type="none" w="sm" len="sm"/>
            <a:tailEnd type="none" w="sm" len="sm"/>
          </a:ln>
          <a:effectLst/>
        </p:spPr>
        <p:txBody>
          <a:bodyPr>
            <a:spAutoFit/>
          </a:bodyPr>
          <a:lstStyle/>
          <a:p>
            <a:pPr fontAlgn="auto">
              <a:spcBef>
                <a:spcPts val="0"/>
              </a:spcBef>
              <a:spcAft>
                <a:spcPts val="0"/>
              </a:spcAft>
              <a:defRPr/>
            </a:pPr>
            <a:r>
              <a:rPr kumimoji="1" lang="en-US" sz="2800" b="1" dirty="0">
                <a:solidFill>
                  <a:srgbClr val="005EA4"/>
                </a:solidFill>
                <a:effectLst>
                  <a:outerShdw blurRad="38100" dist="38100" dir="2700000" algn="tl">
                    <a:srgbClr val="C0C0C0"/>
                  </a:outerShdw>
                </a:effectLst>
                <a:latin typeface="Arial" panose="020B0604020202020204" pitchFamily="34" charset="0"/>
                <a:cs typeface="Arial" panose="020B0604020202020204" pitchFamily="34" charset="0"/>
              </a:rPr>
              <a:t>Tie at flip position. </a:t>
            </a:r>
          </a:p>
          <a:p>
            <a:pPr fontAlgn="auto">
              <a:spcBef>
                <a:spcPts val="0"/>
              </a:spcBef>
              <a:spcAft>
                <a:spcPts val="0"/>
              </a:spcAft>
              <a:defRPr/>
            </a:pPr>
            <a:r>
              <a:rPr kumimoji="1" lang="en-US" sz="2800" b="1" dirty="0">
                <a:solidFill>
                  <a:srgbClr val="005EA4"/>
                </a:solidFill>
                <a:effectLst>
                  <a:outerShdw blurRad="38100" dist="38100" dir="2700000" algn="tl">
                    <a:srgbClr val="C0C0C0"/>
                  </a:outerShdw>
                </a:effectLst>
                <a:latin typeface="Arial" panose="020B0604020202020204" pitchFamily="34" charset="0"/>
                <a:cs typeface="Arial" panose="020B0604020202020204" pitchFamily="34" charset="0"/>
              </a:rPr>
              <a:t>What do we do?</a:t>
            </a:r>
          </a:p>
          <a:p>
            <a:pPr fontAlgn="auto">
              <a:spcBef>
                <a:spcPts val="0"/>
              </a:spcBef>
              <a:spcAft>
                <a:spcPts val="0"/>
              </a:spcAft>
              <a:defRPr/>
            </a:pPr>
            <a:r>
              <a:rPr kumimoji="1" lang="en-US" sz="2000" b="1" i="1" dirty="0">
                <a:effectLst>
                  <a:outerShdw blurRad="38100" dist="38100" dir="2700000" algn="tl">
                    <a:srgbClr val="C0C0C0"/>
                  </a:outerShdw>
                </a:effectLst>
                <a:latin typeface="Arial" panose="020B0604020202020204" pitchFamily="34" charset="0"/>
                <a:cs typeface="Arial" panose="020B0604020202020204" pitchFamily="34" charset="0"/>
              </a:rPr>
              <a:t>ACR/ICR  </a:t>
            </a:r>
            <a:r>
              <a:rPr kumimoji="1" lang="en-US" sz="2000" i="1" dirty="0">
                <a:effectLst>
                  <a:outerShdw blurRad="38100" dist="38100" dir="2700000" algn="tl">
                    <a:srgbClr val="C0C0C0"/>
                  </a:outerShdw>
                </a:effectLst>
                <a:latin typeface="Arial" panose="020B0604020202020204" pitchFamily="34" charset="0"/>
                <a:cs typeface="Arial" panose="020B0604020202020204" pitchFamily="34" charset="0"/>
              </a:rPr>
              <a:t>621.11.2</a:t>
            </a:r>
          </a:p>
        </p:txBody>
      </p:sp>
      <p:sp>
        <p:nvSpPr>
          <p:cNvPr id="48131" name="Rectangle 3">
            <a:extLst>
              <a:ext uri="{FF2B5EF4-FFF2-40B4-BE49-F238E27FC236}">
                <a16:creationId xmlns:a16="http://schemas.microsoft.com/office/drawing/2014/main" id="{41ECF6BB-92D1-4E92-A8C8-702607E75AF6}"/>
              </a:ext>
            </a:extLst>
          </p:cNvPr>
          <p:cNvSpPr>
            <a:spLocks noGrp="1" noChangeArrowheads="1"/>
          </p:cNvSpPr>
          <p:nvPr>
            <p:ph type="title" idx="4294967295"/>
          </p:nvPr>
        </p:nvSpPr>
        <p:spPr>
          <a:xfrm>
            <a:off x="204788" y="147638"/>
            <a:ext cx="8915400" cy="914400"/>
          </a:xfrm>
        </p:spPr>
        <p:txBody>
          <a:bodyPr rtlCol="0">
            <a:normAutofit fontScale="90000"/>
          </a:bodyPr>
          <a:lstStyle/>
          <a:p>
            <a:pPr eaLnBrk="1" fontAlgn="auto" hangingPunct="1">
              <a:spcAft>
                <a:spcPts val="0"/>
              </a:spcAft>
              <a:defRPr/>
            </a:pPr>
            <a:br>
              <a:rPr lang="en-US" sz="2400" dirty="0"/>
            </a:br>
            <a:br>
              <a:rPr lang="en-US" sz="2200" dirty="0"/>
            </a:br>
            <a:br>
              <a:rPr lang="en-US" sz="2200" dirty="0"/>
            </a:br>
            <a:r>
              <a:rPr lang="en-US" sz="31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Event Scenarios: Part II – FLIP 30 is Standard</a:t>
            </a:r>
            <a:r>
              <a:rPr lang="en-US" sz="3100" b="1" dirty="0">
                <a:solidFill>
                  <a:srgbClr val="3215AB"/>
                </a:solidFill>
                <a:latin typeface="Arial Bold" panose="020B0704020202020204" pitchFamily="34" charset="0"/>
                <a:cs typeface="Arial Bold" panose="020B0704020202020204" pitchFamily="34" charset="0"/>
              </a:rPr>
              <a:t>                   </a:t>
            </a:r>
            <a:r>
              <a:rPr lang="en-US" sz="2800" dirty="0"/>
              <a:t>	</a:t>
            </a:r>
          </a:p>
        </p:txBody>
      </p:sp>
      <p:sp>
        <p:nvSpPr>
          <p:cNvPr id="48132" name="Text Box 4">
            <a:extLst>
              <a:ext uri="{FF2B5EF4-FFF2-40B4-BE49-F238E27FC236}">
                <a16:creationId xmlns:a16="http://schemas.microsoft.com/office/drawing/2014/main" id="{E3B775F4-DA73-491F-9628-6B9B9D7C9392}"/>
              </a:ext>
            </a:extLst>
          </p:cNvPr>
          <p:cNvSpPr txBox="1">
            <a:spLocks noChangeArrowheads="1"/>
          </p:cNvSpPr>
          <p:nvPr/>
        </p:nvSpPr>
        <p:spPr bwMode="auto">
          <a:xfrm>
            <a:off x="457200" y="1455738"/>
            <a:ext cx="4070350" cy="1262062"/>
          </a:xfrm>
          <a:prstGeom prst="rect">
            <a:avLst/>
          </a:prstGeom>
          <a:noFill/>
          <a:ln w="9525">
            <a:noFill/>
            <a:miter lim="800000"/>
            <a:headEnd/>
            <a:tailEnd/>
          </a:ln>
          <a:effectLst/>
        </p:spPr>
        <p:txBody>
          <a:bodyPr>
            <a:spAutoFit/>
          </a:bodyPr>
          <a:lstStyle/>
          <a:p>
            <a:pPr fontAlgn="auto">
              <a:spcBef>
                <a:spcPts val="0"/>
              </a:spcBef>
              <a:spcAft>
                <a:spcPts val="0"/>
              </a:spcAft>
              <a:defRPr/>
            </a:pPr>
            <a:endParaRPr lang="en-US" sz="2800" dirty="0">
              <a:solidFill>
                <a:schemeClr val="accent2"/>
              </a:solidFill>
              <a:effectLst>
                <a:outerShdw blurRad="38100" dist="38100" dir="2700000" algn="tl">
                  <a:srgbClr val="C0C0C0"/>
                </a:outerShdw>
              </a:effectLst>
              <a:latin typeface="Tahoma" pitchFamily="34" charset="0"/>
            </a:endParaRPr>
          </a:p>
          <a:p>
            <a:pPr fontAlgn="auto">
              <a:spcBef>
                <a:spcPts val="0"/>
              </a:spcBef>
              <a:spcAft>
                <a:spcPts val="0"/>
              </a:spcAft>
              <a:defRPr/>
            </a:pPr>
            <a:r>
              <a:rPr lang="en-US" sz="2800" b="1" dirty="0">
                <a:solidFill>
                  <a:srgbClr val="005EA4"/>
                </a:solidFill>
                <a:effectLst>
                  <a:outerShdw blurRad="38100" dist="38100" dir="2700000" algn="tl">
                    <a:srgbClr val="C0C0C0"/>
                  </a:outerShdw>
                </a:effectLst>
                <a:latin typeface="Arial" panose="020B0604020202020204" pitchFamily="34" charset="0"/>
                <a:cs typeface="Arial" panose="020B0604020202020204" pitchFamily="34" charset="0"/>
              </a:rPr>
              <a:t>Flip 15 instead of 30</a:t>
            </a:r>
          </a:p>
          <a:p>
            <a:pPr fontAlgn="auto">
              <a:spcBef>
                <a:spcPts val="0"/>
              </a:spcBef>
              <a:spcAft>
                <a:spcPts val="0"/>
              </a:spcAft>
              <a:defRPr/>
            </a:pPr>
            <a:r>
              <a:rPr kumimoji="1" lang="en-US" sz="2000" b="1" i="1" dirty="0">
                <a:effectLst>
                  <a:outerShdw blurRad="38100" dist="38100" dir="2700000" algn="tl">
                    <a:srgbClr val="C0C0C0"/>
                  </a:outerShdw>
                </a:effectLst>
                <a:latin typeface="Arial" panose="020B0604020202020204" pitchFamily="34" charset="0"/>
                <a:cs typeface="Arial" panose="020B0604020202020204" pitchFamily="34" charset="0"/>
              </a:rPr>
              <a:t>ACR/ICR  </a:t>
            </a:r>
            <a:r>
              <a:rPr lang="en-US" sz="2000" i="1" dirty="0">
                <a:effectLst>
                  <a:outerShdw blurRad="38100" dist="38100" dir="2700000" algn="tl">
                    <a:srgbClr val="C0C0C0"/>
                  </a:outerShdw>
                </a:effectLst>
                <a:latin typeface="Arial" panose="020B0604020202020204" pitchFamily="34" charset="0"/>
                <a:cs typeface="Arial" panose="020B0604020202020204" pitchFamily="34" charset="0"/>
              </a:rPr>
              <a:t>621.11.3  </a:t>
            </a:r>
          </a:p>
        </p:txBody>
      </p:sp>
      <p:sp>
        <p:nvSpPr>
          <p:cNvPr id="48133" name="Text Box 5">
            <a:extLst>
              <a:ext uri="{FF2B5EF4-FFF2-40B4-BE49-F238E27FC236}">
                <a16:creationId xmlns:a16="http://schemas.microsoft.com/office/drawing/2014/main" id="{3D6325E8-22AA-47D1-8D29-22A68274FFC3}"/>
              </a:ext>
            </a:extLst>
          </p:cNvPr>
          <p:cNvSpPr txBox="1">
            <a:spLocks noChangeArrowheads="1"/>
          </p:cNvSpPr>
          <p:nvPr/>
        </p:nvSpPr>
        <p:spPr bwMode="auto">
          <a:xfrm>
            <a:off x="6203950" y="973138"/>
            <a:ext cx="1219200" cy="4340225"/>
          </a:xfrm>
          <a:prstGeom prst="rect">
            <a:avLst/>
          </a:prstGeom>
          <a:noFill/>
          <a:ln w="12700">
            <a:noFill/>
            <a:miter lim="800000"/>
            <a:headEnd type="none" w="sm" len="sm"/>
            <a:tailEnd type="none" w="sm" len="sm"/>
          </a:ln>
          <a:effectLst/>
        </p:spPr>
        <p:txBody>
          <a:bodyPr>
            <a:spAutoFit/>
          </a:bodyPr>
          <a:lstStyle/>
          <a:p>
            <a:pPr marL="457200" indent="-457200" fontAlgn="auto">
              <a:spcBef>
                <a:spcPts val="0"/>
              </a:spcBef>
              <a:spcAft>
                <a:spcPts val="0"/>
              </a:spcAft>
              <a:defRPr/>
            </a:pPr>
            <a:r>
              <a:rPr lang="en-US" sz="1600" b="1" u="sng" dirty="0">
                <a:effectLst>
                  <a:outerShdw blurRad="38100" dist="38100" dir="2700000" algn="tl">
                    <a:srgbClr val="C0C0C0"/>
                  </a:outerShdw>
                </a:effectLst>
                <a:latin typeface="Tahoma" pitchFamily="34" charset="0"/>
              </a:rPr>
              <a:t>Pl	Bib</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	3</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2	4</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3	15</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4	10</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5	11</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6	1</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7	2</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8	17</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9	5</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10	6</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11	9</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12	7</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13	8</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14	30</a:t>
            </a:r>
          </a:p>
          <a:p>
            <a:pPr marL="457200" indent="-457200" fontAlgn="auto">
              <a:spcBef>
                <a:spcPts val="0"/>
              </a:spcBef>
              <a:spcAft>
                <a:spcPts val="0"/>
              </a:spcAft>
              <a:defRPr/>
            </a:pPr>
            <a:r>
              <a:rPr lang="en-US" dirty="0">
                <a:effectLst>
                  <a:outerShdw blurRad="38100" dist="38100" dir="2700000" algn="tl">
                    <a:srgbClr val="C0C0C0"/>
                  </a:outerShdw>
                </a:effectLst>
                <a:latin typeface="Tahoma" pitchFamily="34" charset="0"/>
              </a:rPr>
              <a:t>15T	25</a:t>
            </a:r>
          </a:p>
          <a:p>
            <a:pPr marL="457200" indent="-457200" fontAlgn="auto">
              <a:spcBef>
                <a:spcPts val="0"/>
              </a:spcBef>
              <a:spcAft>
                <a:spcPts val="0"/>
              </a:spcAft>
              <a:defRPr/>
            </a:pPr>
            <a:r>
              <a:rPr lang="en-US" dirty="0">
                <a:effectLst>
                  <a:outerShdw blurRad="38100" dist="38100" dir="2700000" algn="tl">
                    <a:srgbClr val="C0C0C0"/>
                  </a:outerShdw>
                </a:effectLst>
                <a:latin typeface="Tahoma" pitchFamily="34" charset="0"/>
              </a:rPr>
              <a:t>15T19</a:t>
            </a:r>
          </a:p>
        </p:txBody>
      </p:sp>
      <p:sp>
        <p:nvSpPr>
          <p:cNvPr id="48134" name="Text Box 6">
            <a:extLst>
              <a:ext uri="{FF2B5EF4-FFF2-40B4-BE49-F238E27FC236}">
                <a16:creationId xmlns:a16="http://schemas.microsoft.com/office/drawing/2014/main" id="{2EE2BAF3-9DE6-4638-B463-0D48BD4C7082}"/>
              </a:ext>
            </a:extLst>
          </p:cNvPr>
          <p:cNvSpPr txBox="1">
            <a:spLocks noChangeArrowheads="1"/>
          </p:cNvSpPr>
          <p:nvPr/>
        </p:nvSpPr>
        <p:spPr bwMode="auto">
          <a:xfrm>
            <a:off x="7658100" y="957263"/>
            <a:ext cx="1295400" cy="4338637"/>
          </a:xfrm>
          <a:prstGeom prst="rect">
            <a:avLst/>
          </a:prstGeom>
          <a:noFill/>
          <a:ln w="12700">
            <a:noFill/>
            <a:miter lim="800000"/>
            <a:headEnd type="none" w="sm" len="sm"/>
            <a:tailEnd type="none" w="sm" len="sm"/>
          </a:ln>
          <a:effectLst/>
        </p:spPr>
        <p:txBody>
          <a:bodyPr>
            <a:spAutoFit/>
          </a:bodyPr>
          <a:lstStyle/>
          <a:p>
            <a:pPr marL="457200" indent="-457200" fontAlgn="auto">
              <a:spcBef>
                <a:spcPts val="0"/>
              </a:spcBef>
              <a:spcAft>
                <a:spcPts val="0"/>
              </a:spcAft>
              <a:defRPr/>
            </a:pPr>
            <a:r>
              <a:rPr lang="en-US" sz="1600" b="1" u="sng" dirty="0">
                <a:effectLst>
                  <a:outerShdw blurRad="38100" dist="38100" dir="2700000" algn="tl">
                    <a:srgbClr val="C0C0C0"/>
                  </a:outerShdw>
                </a:effectLst>
                <a:latin typeface="Tahoma" pitchFamily="34" charset="0"/>
              </a:rPr>
              <a:t>St	Bib</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1	19</a:t>
            </a:r>
          </a:p>
          <a:p>
            <a:pPr marL="457200" indent="-457200" fontAlgn="auto">
              <a:spcBef>
                <a:spcPts val="0"/>
              </a:spcBef>
              <a:spcAft>
                <a:spcPts val="0"/>
              </a:spcAft>
              <a:defRPr/>
            </a:pPr>
            <a:r>
              <a:rPr lang="en-US" sz="1600" dirty="0">
                <a:effectLst>
                  <a:outerShdw blurRad="38100" dist="38100" dir="2700000" algn="tl">
                    <a:srgbClr val="C0C0C0"/>
                  </a:outerShdw>
                </a:effectLst>
                <a:latin typeface="Tahoma" pitchFamily="34" charset="0"/>
              </a:rPr>
              <a:t>2	25</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30</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8</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7</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9</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6</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5</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17</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2</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11</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10</a:t>
            </a:r>
          </a:p>
          <a:p>
            <a:pPr marL="457200" indent="-457200" fontAlgn="auto">
              <a:spcBef>
                <a:spcPts val="0"/>
              </a:spcBef>
              <a:spcAft>
                <a:spcPts val="0"/>
              </a:spcAft>
              <a:buFontTx/>
              <a:buAutoNum type="arabicPlain" startAt="3"/>
              <a:defRPr/>
            </a:pPr>
            <a:r>
              <a:rPr lang="en-US" sz="1600" dirty="0">
                <a:effectLst>
                  <a:outerShdw blurRad="38100" dist="38100" dir="2700000" algn="tl">
                    <a:srgbClr val="C0C0C0"/>
                  </a:outerShdw>
                </a:effectLst>
                <a:latin typeface="Tahoma" pitchFamily="34" charset="0"/>
              </a:rPr>
              <a:t>15</a:t>
            </a:r>
          </a:p>
          <a:p>
            <a:pPr marL="457200" indent="-457200" fontAlgn="auto">
              <a:spcBef>
                <a:spcPts val="0"/>
              </a:spcBef>
              <a:spcAft>
                <a:spcPts val="0"/>
              </a:spcAft>
              <a:buFontTx/>
              <a:buAutoNum type="arabicPlain" startAt="3"/>
              <a:defRPr/>
            </a:pPr>
            <a:r>
              <a:rPr lang="en-US" dirty="0">
                <a:effectLst>
                  <a:outerShdw blurRad="38100" dist="38100" dir="2700000" algn="tl">
                    <a:srgbClr val="C0C0C0"/>
                  </a:outerShdw>
                </a:effectLst>
                <a:latin typeface="Tahoma" pitchFamily="34" charset="0"/>
              </a:rPr>
              <a:t>4</a:t>
            </a:r>
          </a:p>
          <a:p>
            <a:pPr marL="457200" indent="-457200" fontAlgn="auto">
              <a:spcBef>
                <a:spcPts val="0"/>
              </a:spcBef>
              <a:spcAft>
                <a:spcPts val="0"/>
              </a:spcAft>
              <a:buFontTx/>
              <a:buAutoNum type="arabicPlain" startAt="3"/>
              <a:defRPr/>
            </a:pPr>
            <a:r>
              <a:rPr lang="en-US" dirty="0">
                <a:effectLst>
                  <a:outerShdw blurRad="38100" dist="38100" dir="2700000" algn="tl">
                    <a:srgbClr val="C0C0C0"/>
                  </a:outerShdw>
                </a:effectLst>
                <a:latin typeface="Tahoma" pitchFamily="34" charset="0"/>
              </a:rPr>
              <a:t>3</a:t>
            </a:r>
          </a:p>
        </p:txBody>
      </p:sp>
      <p:pic>
        <p:nvPicPr>
          <p:cNvPr id="2" name="Content Placeholder 10">
            <a:extLst>
              <a:ext uri="{FF2B5EF4-FFF2-40B4-BE49-F238E27FC236}">
                <a16:creationId xmlns:a16="http://schemas.microsoft.com/office/drawing/2014/main" id="{F8D6194C-3C90-4C77-A530-8EEEE6ECE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0-#ppt_w/2"/>
                                          </p:val>
                                        </p:tav>
                                        <p:tav tm="100000">
                                          <p:val>
                                            <p:strVal val="#ppt_x"/>
                                          </p:val>
                                        </p:tav>
                                      </p:tavLst>
                                    </p:anim>
                                    <p:anim calcmode="lin" valueType="num">
                                      <p:cBhvr additive="base">
                                        <p:cTn id="8"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0"/>
                                        </p:tgtEl>
                                        <p:attrNameLst>
                                          <p:attrName>style.visibility</p:attrName>
                                        </p:attrNameLst>
                                      </p:cBhvr>
                                      <p:to>
                                        <p:strVal val="visible"/>
                                      </p:to>
                                    </p:set>
                                    <p:anim calcmode="lin" valueType="num">
                                      <p:cBhvr additive="base">
                                        <p:cTn id="13" dur="500" fill="hold"/>
                                        <p:tgtEl>
                                          <p:spTgt spid="48130"/>
                                        </p:tgtEl>
                                        <p:attrNameLst>
                                          <p:attrName>ppt_x</p:attrName>
                                        </p:attrNameLst>
                                      </p:cBhvr>
                                      <p:tavLst>
                                        <p:tav tm="0">
                                          <p:val>
                                            <p:strVal val="0-#ppt_w/2"/>
                                          </p:val>
                                        </p:tav>
                                        <p:tav tm="100000">
                                          <p:val>
                                            <p:strVal val="#ppt_x"/>
                                          </p:val>
                                        </p:tav>
                                      </p:tavLst>
                                    </p:anim>
                                    <p:anim calcmode="lin" valueType="num">
                                      <p:cBhvr additive="base">
                                        <p:cTn id="14"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8133"/>
                                        </p:tgtEl>
                                        <p:attrNameLst>
                                          <p:attrName>style.visibility</p:attrName>
                                        </p:attrNameLst>
                                      </p:cBhvr>
                                      <p:to>
                                        <p:strVal val="visible"/>
                                      </p:to>
                                    </p:set>
                                    <p:anim calcmode="lin" valueType="num">
                                      <p:cBhvr additive="base">
                                        <p:cTn id="19" dur="500" fill="hold"/>
                                        <p:tgtEl>
                                          <p:spTgt spid="48133"/>
                                        </p:tgtEl>
                                        <p:attrNameLst>
                                          <p:attrName>ppt_x</p:attrName>
                                        </p:attrNameLst>
                                      </p:cBhvr>
                                      <p:tavLst>
                                        <p:tav tm="0">
                                          <p:val>
                                            <p:strVal val="1+#ppt_w/2"/>
                                          </p:val>
                                        </p:tav>
                                        <p:tav tm="100000">
                                          <p:val>
                                            <p:strVal val="#ppt_x"/>
                                          </p:val>
                                        </p:tav>
                                      </p:tavLst>
                                    </p:anim>
                                    <p:anim calcmode="lin" valueType="num">
                                      <p:cBhvr additive="base">
                                        <p:cTn id="20" dur="500" fill="hold"/>
                                        <p:tgtEl>
                                          <p:spTgt spid="4813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8134"/>
                                        </p:tgtEl>
                                        <p:attrNameLst>
                                          <p:attrName>style.visibility</p:attrName>
                                        </p:attrNameLst>
                                      </p:cBhvr>
                                      <p:to>
                                        <p:strVal val="visible"/>
                                      </p:to>
                                    </p:set>
                                    <p:anim calcmode="lin" valueType="num">
                                      <p:cBhvr additive="base">
                                        <p:cTn id="25" dur="500" fill="hold"/>
                                        <p:tgtEl>
                                          <p:spTgt spid="48134"/>
                                        </p:tgtEl>
                                        <p:attrNameLst>
                                          <p:attrName>ppt_x</p:attrName>
                                        </p:attrNameLst>
                                      </p:cBhvr>
                                      <p:tavLst>
                                        <p:tav tm="0">
                                          <p:val>
                                            <p:strVal val="1+#ppt_w/2"/>
                                          </p:val>
                                        </p:tav>
                                        <p:tav tm="100000">
                                          <p:val>
                                            <p:strVal val="#ppt_x"/>
                                          </p:val>
                                        </p:tav>
                                      </p:tavLst>
                                    </p:anim>
                                    <p:anim calcmode="lin" valueType="num">
                                      <p:cBhvr additive="base">
                                        <p:cTn id="26" dur="500" fill="hold"/>
                                        <p:tgtEl>
                                          <p:spTgt spid="48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2" grpId="0" autoUpdateAnimBg="0"/>
      <p:bldP spid="48133" grpId="0" autoUpdateAnimBg="0"/>
      <p:bldP spid="48134"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BB24-4D96-4D8F-B475-259945D9D839}"/>
              </a:ext>
            </a:extLst>
          </p:cNvPr>
          <p:cNvSpPr>
            <a:spLocks noGrp="1"/>
          </p:cNvSpPr>
          <p:nvPr>
            <p:ph type="title" idx="4294967295"/>
          </p:nvPr>
        </p:nvSpPr>
        <p:spPr>
          <a:xfrm>
            <a:off x="609600" y="76200"/>
            <a:ext cx="8229600" cy="765175"/>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By the Numbers: How is this done?</a:t>
            </a:r>
            <a:endParaRPr lang="en-US" sz="2800" b="1"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AA0E50D-7275-4844-ABBC-626FD1DFD669}"/>
              </a:ext>
            </a:extLst>
          </p:cNvPr>
          <p:cNvSpPr>
            <a:spLocks noGrp="1"/>
          </p:cNvSpPr>
          <p:nvPr>
            <p:ph idx="4294967295"/>
          </p:nvPr>
        </p:nvSpPr>
        <p:spPr>
          <a:xfrm>
            <a:off x="457200" y="1077789"/>
            <a:ext cx="8229600" cy="4408611"/>
          </a:xfrm>
        </p:spPr>
        <p:txBody>
          <a:bodyPr rtlCol="0">
            <a:normAutofit/>
          </a:bodyPr>
          <a:lstStyle/>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Rank all first-run competitors in time order fastest to slowest)</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Remove DSQ competitors from the field </a:t>
            </a:r>
            <a:r>
              <a:rPr lang="en-US" sz="2000" i="1" dirty="0">
                <a:solidFill>
                  <a:schemeClr val="tx1"/>
                </a:solidFill>
                <a:latin typeface="Arial" panose="020B0604020202020204" pitchFamily="34" charset="0"/>
                <a:cs typeface="Arial" panose="020B0604020202020204" pitchFamily="34" charset="0"/>
              </a:rPr>
              <a:t>unless being given a provisional second run</a:t>
            </a:r>
            <a:r>
              <a:rPr lang="en-US" sz="2000" dirty="0">
                <a:solidFill>
                  <a:schemeClr val="tx1"/>
                </a:solidFill>
                <a:latin typeface="Arial" panose="020B0604020202020204" pitchFamily="34" charset="0"/>
                <a:cs typeface="Arial" panose="020B0604020202020204" pitchFamily="34" charset="0"/>
              </a:rPr>
              <a:t>  </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Break all ties, regardless of where they occur, by ranking the tied competitor(s) with the higher bib number(s) before the tied competitor(s) with the lower bib number(s)</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Verify the number of competitors that are to be reversed (bibbo)</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Check for a tie at the reversal position</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If a tie has occurred at the reversal position – 30 or 15, include those ties in the reversal number. </a:t>
            </a:r>
          </a:p>
          <a:p>
            <a:pPr marL="457200" indent="-457200" eaLnBrk="1" fontAlgn="auto" hangingPunct="1">
              <a:lnSpc>
                <a:spcPct val="100000"/>
              </a:lnSpc>
              <a:spcBef>
                <a:spcPts val="600"/>
              </a:spcBef>
              <a:spcAft>
                <a:spcPts val="0"/>
              </a:spcAft>
              <a:buFont typeface="Arial" pitchFamily="34" charset="0"/>
              <a:buAutoNum type="arabicPeriod"/>
              <a:defRPr/>
            </a:pPr>
            <a:r>
              <a:rPr lang="en-US" sz="2000" dirty="0">
                <a:solidFill>
                  <a:schemeClr val="tx1"/>
                </a:solidFill>
                <a:latin typeface="Arial" panose="020B0604020202020204" pitchFamily="34" charset="0"/>
                <a:cs typeface="Arial" panose="020B0604020202020204" pitchFamily="34" charset="0"/>
              </a:rPr>
              <a:t>Reverse correct number of competitors including ties, if applicable</a:t>
            </a:r>
          </a:p>
          <a:p>
            <a:pPr marL="0" indent="0" eaLnBrk="1" fontAlgn="auto" hangingPunct="1">
              <a:spcAft>
                <a:spcPts val="0"/>
              </a:spcAft>
              <a:buNone/>
              <a:defRPr/>
            </a:pPr>
            <a:endParaRPr 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B3D6E3F7-FCEF-42AC-BE96-296644EFB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4BAF2E2-CBDA-45C1-A1A7-EC482BE08C90}"/>
              </a:ext>
            </a:extLst>
          </p:cNvPr>
          <p:cNvSpPr>
            <a:spLocks noGrp="1" noChangeArrowheads="1"/>
          </p:cNvSpPr>
          <p:nvPr>
            <p:ph type="title" idx="4294967295"/>
          </p:nvPr>
        </p:nvSpPr>
        <p:spPr>
          <a:xfrm>
            <a:off x="528638" y="149225"/>
            <a:ext cx="7339012" cy="862013"/>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III</a:t>
            </a:r>
          </a:p>
        </p:txBody>
      </p:sp>
      <p:sp>
        <p:nvSpPr>
          <p:cNvPr id="49155" name="Text Box 3">
            <a:extLst>
              <a:ext uri="{FF2B5EF4-FFF2-40B4-BE49-F238E27FC236}">
                <a16:creationId xmlns:a16="http://schemas.microsoft.com/office/drawing/2014/main" id="{BA4F898C-EF61-4E01-93E4-9DD83EF6E7B8}"/>
              </a:ext>
            </a:extLst>
          </p:cNvPr>
          <p:cNvSpPr txBox="1">
            <a:spLocks noChangeArrowheads="1"/>
          </p:cNvSpPr>
          <p:nvPr/>
        </p:nvSpPr>
        <p:spPr bwMode="auto">
          <a:xfrm>
            <a:off x="304800" y="361950"/>
            <a:ext cx="8839200" cy="83026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dirty="0">
                <a:solidFill>
                  <a:schemeClr val="accent2"/>
                </a:solidFill>
                <a:effectLst>
                  <a:outerShdw blurRad="38100" dist="38100" dir="2700000" algn="tl">
                    <a:srgbClr val="C0C0C0"/>
                  </a:outerShdw>
                </a:effectLst>
                <a:latin typeface="Arial" charset="0"/>
              </a:rPr>
              <a:t>   </a:t>
            </a:r>
            <a:r>
              <a:rPr lang="en-US" sz="2400" u="sng" dirty="0">
                <a:solidFill>
                  <a:srgbClr val="005EA4"/>
                </a:solidFill>
                <a:effectLst>
                  <a:outerShdw blurRad="38100" dist="38100" dir="2700000" algn="tl">
                    <a:srgbClr val="C0C0C0"/>
                  </a:outerShdw>
                </a:effectLst>
                <a:latin typeface="Arial" charset="0"/>
              </a:rPr>
              <a:t> </a:t>
            </a:r>
            <a:endParaRPr lang="en-US" sz="2000" i="1" dirty="0">
              <a:effectLst>
                <a:outerShdw blurRad="38100" dist="38100" dir="2700000" algn="tl">
                  <a:srgbClr val="C0C0C0"/>
                </a:outerShdw>
              </a:effectLst>
              <a:latin typeface="Arial" charset="0"/>
            </a:endParaRPr>
          </a:p>
          <a:p>
            <a:pPr fontAlgn="auto">
              <a:spcBef>
                <a:spcPts val="0"/>
              </a:spcBef>
              <a:spcAft>
                <a:spcPts val="0"/>
              </a:spcAft>
              <a:defRPr/>
            </a:pPr>
            <a:endParaRPr lang="en-US" sz="2000" i="1" dirty="0">
              <a:solidFill>
                <a:srgbClr val="005EA4"/>
              </a:solidFill>
              <a:effectLst>
                <a:outerShdw blurRad="38100" dist="38100" dir="2700000" algn="tl">
                  <a:srgbClr val="C0C0C0"/>
                </a:outerShdw>
              </a:effectLst>
              <a:latin typeface="Arial" charset="0"/>
            </a:endParaRPr>
          </a:p>
        </p:txBody>
      </p:sp>
      <p:sp>
        <p:nvSpPr>
          <p:cNvPr id="49158" name="Text Box 6">
            <a:extLst>
              <a:ext uri="{FF2B5EF4-FFF2-40B4-BE49-F238E27FC236}">
                <a16:creationId xmlns:a16="http://schemas.microsoft.com/office/drawing/2014/main" id="{AEE79124-A902-42CD-871B-B0E117C75A4F}"/>
              </a:ext>
            </a:extLst>
          </p:cNvPr>
          <p:cNvSpPr txBox="1">
            <a:spLocks noChangeArrowheads="1"/>
          </p:cNvSpPr>
          <p:nvPr/>
        </p:nvSpPr>
        <p:spPr bwMode="auto">
          <a:xfrm>
            <a:off x="481013" y="4105275"/>
            <a:ext cx="6626225" cy="577850"/>
          </a:xfrm>
          <a:prstGeom prst="rect">
            <a:avLst/>
          </a:prstGeom>
          <a:noFill/>
          <a:ln w="9525">
            <a:noFill/>
            <a:miter lim="800000"/>
            <a:headEnd/>
            <a:tailEnd/>
          </a:ln>
          <a:effectLst/>
        </p:spPr>
        <p:txBody>
          <a:bodyPr>
            <a:spAutoFit/>
          </a:bodyPr>
          <a:lstStyle/>
          <a:p>
            <a:pPr fontAlgn="auto">
              <a:lnSpc>
                <a:spcPct val="150000"/>
              </a:lnSpc>
              <a:spcBef>
                <a:spcPts val="0"/>
              </a:spcBef>
              <a:spcAft>
                <a:spcPts val="0"/>
              </a:spcAft>
              <a:defRPr/>
            </a:pPr>
            <a:r>
              <a:rPr lang="en-US" sz="2400" u="sng" dirty="0">
                <a:solidFill>
                  <a:srgbClr val="005EA4"/>
                </a:solidFill>
                <a:effectLst>
                  <a:outerShdw blurRad="38100" dist="38100" dir="2700000" algn="tl">
                    <a:srgbClr val="C0C0C0"/>
                  </a:outerShdw>
                </a:effectLst>
                <a:latin typeface="Arial" charset="0"/>
              </a:rPr>
              <a:t> </a:t>
            </a:r>
            <a:endParaRPr lang="en-US" dirty="0">
              <a:effectLst>
                <a:outerShdw blurRad="38100" dist="38100" dir="2700000" algn="tl">
                  <a:srgbClr val="C0C0C0"/>
                </a:outerShdw>
              </a:effectLst>
              <a:latin typeface="Arial" charset="0"/>
            </a:endParaRPr>
          </a:p>
        </p:txBody>
      </p:sp>
      <p:sp>
        <p:nvSpPr>
          <p:cNvPr id="2" name="Rectangle 1">
            <a:extLst>
              <a:ext uri="{FF2B5EF4-FFF2-40B4-BE49-F238E27FC236}">
                <a16:creationId xmlns:a16="http://schemas.microsoft.com/office/drawing/2014/main" id="{A0B917AE-83EC-410B-9117-5E43852AE6C0}"/>
              </a:ext>
            </a:extLst>
          </p:cNvPr>
          <p:cNvSpPr/>
          <p:nvPr/>
        </p:nvSpPr>
        <p:spPr>
          <a:xfrm>
            <a:off x="481013" y="1704975"/>
            <a:ext cx="7900987" cy="3170238"/>
          </a:xfrm>
          <a:prstGeom prst="rect">
            <a:avLst/>
          </a:prstGeom>
        </p:spPr>
        <p:txBody>
          <a:bodyPr>
            <a:spAutoFit/>
          </a:bodyPr>
          <a:lstStyle/>
          <a:p>
            <a:pPr algn="just">
              <a:spcBef>
                <a:spcPts val="600"/>
              </a:spcBef>
              <a:spcAft>
                <a:spcPts val="0"/>
              </a:spcAft>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A member of the Jury is advised several athletes are allegedly engaging in illegal activities in the ski area parking lot.  </a:t>
            </a:r>
          </a:p>
          <a:p>
            <a:pPr marL="342900" indent="-342900" algn="just">
              <a:spcBef>
                <a:spcPts val="1800"/>
              </a:spcBef>
              <a:spcAft>
                <a:spcPts val="0"/>
              </a:spcAft>
              <a:buFont typeface="Arial" panose="020B0604020202020204" pitchFamily="34" charset="0"/>
              <a:buChar char="•"/>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What options are available to the Jury? </a:t>
            </a:r>
          </a:p>
          <a:p>
            <a:pPr marL="342900" indent="-342900" algn="just">
              <a:spcBef>
                <a:spcPts val="1800"/>
              </a:spcBef>
              <a:spcAft>
                <a:spcPts val="0"/>
              </a:spcAft>
              <a:buFont typeface="Arial" panose="020B0604020202020204" pitchFamily="34" charset="0"/>
              <a:buChar char="•"/>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What if the activities are taking place in the lift line area? </a:t>
            </a:r>
          </a:p>
          <a:p>
            <a:pPr marL="342900" indent="-342900" algn="just">
              <a:spcBef>
                <a:spcPts val="1800"/>
              </a:spcBef>
              <a:spcAft>
                <a:spcPts val="0"/>
              </a:spcAft>
              <a:buFont typeface="Arial" panose="020B0604020202020204" pitchFamily="34" charset="0"/>
              <a:buChar char="•"/>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What if the activities are taking place in the official headquarters, Jury meeting, timing building, etc.? </a:t>
            </a:r>
          </a:p>
          <a:p>
            <a:pPr marL="342900" indent="-342900" algn="just">
              <a:spcBef>
                <a:spcPts val="1800"/>
              </a:spcBef>
              <a:spcAft>
                <a:spcPts val="0"/>
              </a:spcAft>
              <a:buFont typeface="Arial" panose="020B0604020202020204" pitchFamily="34" charset="0"/>
              <a:buChar char="•"/>
              <a:tabLst>
                <a:tab pos="3086100" algn="ctr"/>
                <a:tab pos="3429000" algn="l"/>
                <a:tab pos="3886200" algn="l"/>
                <a:tab pos="4343400" algn="l"/>
                <a:tab pos="4800600" algn="l"/>
                <a:tab pos="5257800" algn="l"/>
                <a:tab pos="5715000" algn="l"/>
                <a:tab pos="6172200" algn="l"/>
                <a:tab pos="-640080" algn="l"/>
                <a:tab pos="-182880" algn="l"/>
                <a:tab pos="114300" algn="l"/>
                <a:tab pos="731520" algn="l"/>
                <a:tab pos="1188720" algn="l"/>
                <a:tab pos="1645920" algn="l"/>
                <a:tab pos="2103120" algn="l"/>
                <a:tab pos="2560320" algn="l"/>
                <a:tab pos="3017520" algn="l"/>
                <a:tab pos="3474720" algn="l"/>
                <a:tab pos="3931920" algn="l"/>
                <a:tab pos="4389120" algn="l"/>
                <a:tab pos="4846320" algn="l"/>
                <a:tab pos="5303520" algn="l"/>
                <a:tab pos="5760720" algn="l"/>
                <a:tab pos="6217920" algn="l"/>
                <a:tab pos="6675120" algn="l"/>
                <a:tab pos="713232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Does due process need to be considered?</a:t>
            </a:r>
          </a:p>
        </p:txBody>
      </p:sp>
      <p:pic>
        <p:nvPicPr>
          <p:cNvPr id="3" name="Content Placeholder 10">
            <a:extLst>
              <a:ext uri="{FF2B5EF4-FFF2-40B4-BE49-F238E27FC236}">
                <a16:creationId xmlns:a16="http://schemas.microsoft.com/office/drawing/2014/main" id="{9A21ED67-1DDA-4965-9BC1-3180F42FD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8">
                                            <p:txEl>
                                              <p:pRg st="0" end="0"/>
                                            </p:txEl>
                                          </p:spTgt>
                                        </p:tgtEl>
                                        <p:attrNameLst>
                                          <p:attrName>style.visibility</p:attrName>
                                        </p:attrNameLst>
                                      </p:cBhvr>
                                      <p:to>
                                        <p:strVal val="visible"/>
                                      </p:to>
                                    </p:set>
                                    <p:anim calcmode="lin" valueType="num">
                                      <p:cBhvr additive="base">
                                        <p:cTn id="13" dur="500" fill="hold"/>
                                        <p:tgtEl>
                                          <p:spTgt spid="4915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P spid="49158"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A6261B2-A394-4578-A877-1E0FCE1BAD55}"/>
              </a:ext>
            </a:extLst>
          </p:cNvPr>
          <p:cNvSpPr>
            <a:spLocks noGrp="1" noChangeArrowheads="1"/>
          </p:cNvSpPr>
          <p:nvPr>
            <p:ph type="title" idx="4294967295"/>
          </p:nvPr>
        </p:nvSpPr>
        <p:spPr>
          <a:xfrm>
            <a:off x="914400" y="76200"/>
            <a:ext cx="7339013" cy="965200"/>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IV</a:t>
            </a:r>
          </a:p>
        </p:txBody>
      </p:sp>
      <p:sp>
        <p:nvSpPr>
          <p:cNvPr id="51203" name="Text Box 3">
            <a:extLst>
              <a:ext uri="{FF2B5EF4-FFF2-40B4-BE49-F238E27FC236}">
                <a16:creationId xmlns:a16="http://schemas.microsoft.com/office/drawing/2014/main" id="{4F7C45BA-B31D-4D7F-8EA9-406E19571AF7}"/>
              </a:ext>
            </a:extLst>
          </p:cNvPr>
          <p:cNvSpPr txBox="1">
            <a:spLocks noChangeArrowheads="1"/>
          </p:cNvSpPr>
          <p:nvPr/>
        </p:nvSpPr>
        <p:spPr bwMode="auto">
          <a:xfrm>
            <a:off x="609600" y="1244600"/>
            <a:ext cx="7772400" cy="10779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400" b="1" dirty="0">
                <a:solidFill>
                  <a:srgbClr val="3215AB"/>
                </a:solidFill>
                <a:effectLst>
                  <a:outerShdw blurRad="38100" dist="38100" dir="2700000" algn="tl">
                    <a:srgbClr val="C0C0C0"/>
                  </a:outerShdw>
                </a:effectLst>
                <a:latin typeface="Arial" charset="0"/>
              </a:rPr>
              <a:t>‘START STOP!’</a:t>
            </a:r>
            <a:r>
              <a:rPr lang="en-US" sz="2400" b="1" dirty="0">
                <a:solidFill>
                  <a:schemeClr val="accent2"/>
                </a:solidFill>
                <a:effectLst>
                  <a:outerShdw blurRad="38100" dist="38100" dir="2700000" algn="tl">
                    <a:srgbClr val="C0C0C0"/>
                  </a:outerShdw>
                </a:effectLst>
                <a:latin typeface="Arial" charset="0"/>
              </a:rPr>
              <a:t> </a:t>
            </a:r>
            <a:r>
              <a:rPr lang="en-US" sz="2400" dirty="0">
                <a:solidFill>
                  <a:srgbClr val="005EA4"/>
                </a:solidFill>
                <a:effectLst>
                  <a:outerShdw blurRad="38100" dist="38100" dir="2700000" algn="tl">
                    <a:srgbClr val="C0C0C0"/>
                  </a:outerShdw>
                </a:effectLst>
                <a:latin typeface="Arial" charset="0"/>
              </a:rPr>
              <a:t>is called.  </a:t>
            </a:r>
          </a:p>
          <a:p>
            <a:pPr fontAlgn="auto">
              <a:spcBef>
                <a:spcPts val="0"/>
              </a:spcBef>
              <a:spcAft>
                <a:spcPts val="0"/>
              </a:spcAft>
              <a:defRPr/>
            </a:pPr>
            <a:r>
              <a:rPr lang="en-US" sz="2400" dirty="0">
                <a:solidFill>
                  <a:srgbClr val="005EA4"/>
                </a:solidFill>
                <a:effectLst>
                  <a:outerShdw blurRad="38100" dist="38100" dir="2700000" algn="tl">
                    <a:srgbClr val="C0C0C0"/>
                  </a:outerShdw>
                </a:effectLst>
                <a:latin typeface="Arial" charset="0"/>
              </a:rPr>
              <a:t>What is happening now?</a:t>
            </a:r>
          </a:p>
          <a:p>
            <a:pPr fontAlgn="auto">
              <a:spcBef>
                <a:spcPts val="0"/>
              </a:spcBef>
              <a:spcAft>
                <a:spcPts val="0"/>
              </a:spcAft>
              <a:defRPr/>
            </a:pPr>
            <a:r>
              <a:rPr kumimoji="1" lang="en-US" sz="1600" b="1" i="1" dirty="0">
                <a:effectLst>
                  <a:outerShdw blurRad="38100" dist="38100" dir="2700000" algn="tl">
                    <a:srgbClr val="C0C0C0"/>
                  </a:outerShdw>
                </a:effectLst>
                <a:latin typeface="Arial" charset="0"/>
              </a:rPr>
              <a:t>ACR/ICR  </a:t>
            </a:r>
            <a:r>
              <a:rPr lang="en-US" sz="1600" i="1" dirty="0">
                <a:effectLst>
                  <a:outerShdw blurRad="38100" dist="38100" dir="2700000" algn="tl">
                    <a:srgbClr val="C0C0C0"/>
                  </a:outerShdw>
                </a:effectLst>
                <a:latin typeface="Arial" charset="0"/>
              </a:rPr>
              <a:t>705.5</a:t>
            </a:r>
            <a:endParaRPr lang="en-US" sz="1600" dirty="0">
              <a:effectLst>
                <a:outerShdw blurRad="38100" dist="38100" dir="2700000" algn="tl">
                  <a:srgbClr val="C0C0C0"/>
                </a:outerShdw>
              </a:effectLst>
              <a:latin typeface="Arial" charset="0"/>
            </a:endParaRPr>
          </a:p>
        </p:txBody>
      </p:sp>
      <p:sp>
        <p:nvSpPr>
          <p:cNvPr id="51204" name="Text Box 4">
            <a:extLst>
              <a:ext uri="{FF2B5EF4-FFF2-40B4-BE49-F238E27FC236}">
                <a16:creationId xmlns:a16="http://schemas.microsoft.com/office/drawing/2014/main" id="{4835C62A-6314-45DF-A142-81299BB365A8}"/>
              </a:ext>
            </a:extLst>
          </p:cNvPr>
          <p:cNvSpPr txBox="1">
            <a:spLocks noChangeArrowheads="1"/>
          </p:cNvSpPr>
          <p:nvPr/>
        </p:nvSpPr>
        <p:spPr bwMode="auto">
          <a:xfrm>
            <a:off x="609600" y="2743200"/>
            <a:ext cx="7391400" cy="1077913"/>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400" dirty="0">
                <a:solidFill>
                  <a:srgbClr val="005EA4"/>
                </a:solidFill>
                <a:effectLst>
                  <a:outerShdw blurRad="38100" dist="38100" dir="2700000" algn="tl">
                    <a:srgbClr val="C0C0C0"/>
                  </a:outerShdw>
                </a:effectLst>
                <a:latin typeface="Arial" charset="0"/>
              </a:rPr>
              <a:t>Three electronic timers but no hand timing. </a:t>
            </a:r>
          </a:p>
          <a:p>
            <a:pPr fontAlgn="auto">
              <a:spcBef>
                <a:spcPts val="0"/>
              </a:spcBef>
              <a:spcAft>
                <a:spcPts val="0"/>
              </a:spcAft>
              <a:defRPr/>
            </a:pPr>
            <a:r>
              <a:rPr lang="en-US" sz="2400" dirty="0">
                <a:solidFill>
                  <a:srgbClr val="005EA4"/>
                </a:solidFill>
                <a:effectLst>
                  <a:outerShdw blurRad="38100" dist="38100" dir="2700000" algn="tl">
                    <a:srgbClr val="C0C0C0"/>
                  </a:outerShdw>
                </a:effectLst>
                <a:latin typeface="Arial" charset="0"/>
              </a:rPr>
              <a:t>What do you do?</a:t>
            </a:r>
          </a:p>
          <a:p>
            <a:pPr fontAlgn="auto">
              <a:spcBef>
                <a:spcPts val="0"/>
              </a:spcBef>
              <a:spcAft>
                <a:spcPts val="0"/>
              </a:spcAft>
              <a:defRPr/>
            </a:pPr>
            <a:r>
              <a:rPr kumimoji="1" lang="en-US" sz="1600" b="1" i="1" dirty="0">
                <a:effectLst>
                  <a:outerShdw blurRad="38100" dist="38100" dir="2700000" algn="tl">
                    <a:srgbClr val="C0C0C0"/>
                  </a:outerShdw>
                </a:effectLst>
                <a:latin typeface="Arial" charset="0"/>
              </a:rPr>
              <a:t>ACR/ICR  </a:t>
            </a:r>
            <a:r>
              <a:rPr lang="en-US" sz="1600" i="1" dirty="0">
                <a:effectLst>
                  <a:outerShdw blurRad="38100" dist="38100" dir="2700000" algn="tl">
                    <a:srgbClr val="C0C0C0"/>
                  </a:outerShdw>
                </a:effectLst>
                <a:latin typeface="Arial" charset="0"/>
              </a:rPr>
              <a:t>611.2.2</a:t>
            </a:r>
            <a:endParaRPr lang="en-US" sz="1600" dirty="0">
              <a:effectLst>
                <a:outerShdw blurRad="38100" dist="38100" dir="2700000" algn="tl">
                  <a:srgbClr val="C0C0C0"/>
                </a:outerShdw>
              </a:effectLst>
              <a:latin typeface="Arial" charset="0"/>
            </a:endParaRPr>
          </a:p>
        </p:txBody>
      </p:sp>
      <p:sp>
        <p:nvSpPr>
          <p:cNvPr id="51205" name="Text Box 5">
            <a:extLst>
              <a:ext uri="{FF2B5EF4-FFF2-40B4-BE49-F238E27FC236}">
                <a16:creationId xmlns:a16="http://schemas.microsoft.com/office/drawing/2014/main" id="{F37C48A2-8A13-463E-A80E-5D1E1D21CB0B}"/>
              </a:ext>
            </a:extLst>
          </p:cNvPr>
          <p:cNvSpPr txBox="1">
            <a:spLocks noChangeArrowheads="1"/>
          </p:cNvSpPr>
          <p:nvPr/>
        </p:nvSpPr>
        <p:spPr bwMode="auto">
          <a:xfrm>
            <a:off x="609600" y="4191000"/>
            <a:ext cx="8458200" cy="16922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400" dirty="0">
                <a:solidFill>
                  <a:srgbClr val="005EA4"/>
                </a:solidFill>
                <a:effectLst>
                  <a:outerShdw blurRad="38100" dist="38100" dir="2700000" algn="tl">
                    <a:srgbClr val="C0C0C0"/>
                  </a:outerShdw>
                </a:effectLst>
                <a:latin typeface="Arial" charset="0"/>
              </a:rPr>
              <a:t>Required vertical drop can’t be met. Will race score?</a:t>
            </a:r>
          </a:p>
          <a:p>
            <a:pPr fontAlgn="auto">
              <a:spcBef>
                <a:spcPts val="0"/>
              </a:spcBef>
              <a:spcAft>
                <a:spcPts val="0"/>
              </a:spcAft>
              <a:defRPr/>
            </a:pPr>
            <a:r>
              <a:rPr lang="en-US" sz="1600" b="1" i="1" u="sng" dirty="0">
                <a:effectLst>
                  <a:outerShdw blurRad="38100" dist="38100" dir="2700000" algn="tl">
                    <a:srgbClr val="C0C0C0"/>
                  </a:outerShdw>
                </a:effectLst>
                <a:latin typeface="Arial" charset="0"/>
              </a:rPr>
              <a:t>ACR</a:t>
            </a:r>
            <a:r>
              <a:rPr lang="en-US" sz="1600" b="1" i="1" dirty="0">
                <a:effectLst>
                  <a:outerShdw blurRad="38100" dist="38100" dir="2700000" algn="tl">
                    <a:srgbClr val="C0C0C0"/>
                  </a:outerShdw>
                </a:effectLst>
                <a:latin typeface="Arial" charset="0"/>
              </a:rPr>
              <a:t> - </a:t>
            </a:r>
            <a:r>
              <a:rPr lang="en-US" sz="1600" i="1" dirty="0">
                <a:effectLst>
                  <a:outerShdw blurRad="38100" dist="38100" dir="2700000" algn="tl">
                    <a:srgbClr val="C0C0C0"/>
                  </a:outerShdw>
                </a:effectLst>
                <a:latin typeface="Arial" charset="0"/>
              </a:rPr>
              <a:t>U706.2.6; U801.1; U901.1.1; U1001.1 &amp; U.S. Ski &amp; Snowboard Application Vertical Drop, Minimum Time and Minimum Penalties</a:t>
            </a:r>
          </a:p>
          <a:p>
            <a:pPr fontAlgn="auto">
              <a:spcBef>
                <a:spcPts val="0"/>
              </a:spcBef>
              <a:spcAft>
                <a:spcPts val="0"/>
              </a:spcAft>
              <a:defRPr/>
            </a:pPr>
            <a:endParaRPr lang="en-US" sz="1600" b="1" i="1" u="sng" dirty="0">
              <a:effectLst>
                <a:outerShdw blurRad="38100" dist="38100" dir="2700000" algn="tl">
                  <a:srgbClr val="C0C0C0"/>
                </a:outerShdw>
              </a:effectLst>
              <a:latin typeface="Arial" charset="0"/>
            </a:endParaRPr>
          </a:p>
          <a:p>
            <a:pPr fontAlgn="auto">
              <a:spcBef>
                <a:spcPts val="0"/>
              </a:spcBef>
              <a:spcAft>
                <a:spcPts val="0"/>
              </a:spcAft>
              <a:defRPr/>
            </a:pPr>
            <a:r>
              <a:rPr lang="en-US" sz="1600" b="1" i="1" u="sng" dirty="0">
                <a:effectLst>
                  <a:outerShdw blurRad="38100" dist="38100" dir="2700000" algn="tl">
                    <a:srgbClr val="C0C0C0"/>
                  </a:outerShdw>
                </a:effectLst>
                <a:latin typeface="Arial" charset="0"/>
              </a:rPr>
              <a:t>ICR</a:t>
            </a:r>
            <a:r>
              <a:rPr lang="en-US" sz="1600" b="1" i="1" dirty="0">
                <a:effectLst>
                  <a:outerShdw blurRad="38100" dist="38100" dir="2700000" algn="tl">
                    <a:srgbClr val="C0C0C0"/>
                  </a:outerShdw>
                </a:effectLst>
                <a:latin typeface="Arial" charset="0"/>
              </a:rPr>
              <a:t> - </a:t>
            </a:r>
            <a:r>
              <a:rPr lang="en-US" sz="1600" i="1" dirty="0">
                <a:effectLst>
                  <a:outerShdw blurRad="38100" dist="38100" dir="2700000" algn="tl">
                    <a:srgbClr val="C0C0C0"/>
                  </a:outerShdw>
                </a:effectLst>
                <a:latin typeface="Arial" charset="0"/>
              </a:rPr>
              <a:t>If exception not granted by </a:t>
            </a:r>
            <a:r>
              <a:rPr lang="en-US" sz="1600" i="1" u="sng" dirty="0">
                <a:effectLst>
                  <a:outerShdw blurRad="38100" dist="38100" dir="2700000" algn="tl">
                    <a:srgbClr val="C0C0C0"/>
                  </a:outerShdw>
                </a:effectLst>
                <a:latin typeface="Arial" charset="0"/>
              </a:rPr>
              <a:t>FIS</a:t>
            </a:r>
            <a:r>
              <a:rPr lang="en-US" sz="1600" i="1" dirty="0">
                <a:effectLst>
                  <a:outerShdw blurRad="38100" dist="38100" dir="2700000" algn="tl">
                    <a:srgbClr val="C0C0C0"/>
                  </a:outerShdw>
                </a:effectLst>
                <a:latin typeface="Arial" charset="0"/>
              </a:rPr>
              <a:t>, vertical drop requirements </a:t>
            </a:r>
            <a:r>
              <a:rPr lang="en-US" sz="1600" i="1" u="sng" dirty="0">
                <a:effectLst>
                  <a:outerShdw blurRad="38100" dist="38100" dir="2700000" algn="tl">
                    <a:srgbClr val="C0C0C0"/>
                  </a:outerShdw>
                </a:effectLst>
                <a:latin typeface="Arial" charset="0"/>
              </a:rPr>
              <a:t>must be met</a:t>
            </a:r>
            <a:r>
              <a:rPr lang="en-US" sz="1600" i="1" dirty="0">
                <a:effectLst>
                  <a:outerShdw blurRad="38100" dist="38100" dir="2700000" algn="tl">
                    <a:srgbClr val="C0C0C0"/>
                  </a:outerShdw>
                </a:effectLst>
                <a:latin typeface="Arial" charset="0"/>
              </a:rPr>
              <a:t> or race will be reviewed and possibly scored as ENL category not FIS category!</a:t>
            </a:r>
            <a:endParaRPr lang="en-US" sz="1600" b="1" i="1" dirty="0">
              <a:effectLst>
                <a:outerShdw blurRad="38100" dist="38100" dir="2700000" algn="tl">
                  <a:srgbClr val="C0C0C0"/>
                </a:outerShdw>
              </a:effectLst>
              <a:latin typeface="Arial" charset="0"/>
            </a:endParaRPr>
          </a:p>
        </p:txBody>
      </p:sp>
      <p:pic>
        <p:nvPicPr>
          <p:cNvPr id="2" name="Content Placeholder 10">
            <a:extLst>
              <a:ext uri="{FF2B5EF4-FFF2-40B4-BE49-F238E27FC236}">
                <a16:creationId xmlns:a16="http://schemas.microsoft.com/office/drawing/2014/main" id="{438651F3-3BB7-4777-83AB-8EE81A91BB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4">
                                            <p:txEl>
                                              <p:pRg st="0" end="0"/>
                                            </p:txEl>
                                          </p:spTgt>
                                        </p:tgtEl>
                                        <p:attrNameLst>
                                          <p:attrName>style.visibility</p:attrName>
                                        </p:attrNameLst>
                                      </p:cBhvr>
                                      <p:to>
                                        <p:strVal val="visible"/>
                                      </p:to>
                                    </p:set>
                                    <p:anim calcmode="lin" valueType="num">
                                      <p:cBhvr additive="base">
                                        <p:cTn id="25" dur="500" fill="hold"/>
                                        <p:tgtEl>
                                          <p:spTgt spid="5120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4">
                                            <p:txEl>
                                              <p:pRg st="1" end="1"/>
                                            </p:txEl>
                                          </p:spTgt>
                                        </p:tgtEl>
                                        <p:attrNameLst>
                                          <p:attrName>style.visibility</p:attrName>
                                        </p:attrNameLst>
                                      </p:cBhvr>
                                      <p:to>
                                        <p:strVal val="visible"/>
                                      </p:to>
                                    </p:set>
                                    <p:anim calcmode="lin" valueType="num">
                                      <p:cBhvr additive="base">
                                        <p:cTn id="31" dur="500" fill="hold"/>
                                        <p:tgtEl>
                                          <p:spTgt spid="5120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04">
                                            <p:txEl>
                                              <p:pRg st="2" end="2"/>
                                            </p:txEl>
                                          </p:spTgt>
                                        </p:tgtEl>
                                        <p:attrNameLst>
                                          <p:attrName>style.visibility</p:attrName>
                                        </p:attrNameLst>
                                      </p:cBhvr>
                                      <p:to>
                                        <p:strVal val="visible"/>
                                      </p:to>
                                    </p:set>
                                    <p:anim calcmode="lin" valueType="num">
                                      <p:cBhvr additive="base">
                                        <p:cTn id="37" dur="500" fill="hold"/>
                                        <p:tgtEl>
                                          <p:spTgt spid="51204">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2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05">
                                            <p:txEl>
                                              <p:pRg st="0" end="0"/>
                                            </p:txEl>
                                          </p:spTgt>
                                        </p:tgtEl>
                                        <p:attrNameLst>
                                          <p:attrName>style.visibility</p:attrName>
                                        </p:attrNameLst>
                                      </p:cBhvr>
                                      <p:to>
                                        <p:strVal val="visible"/>
                                      </p:to>
                                    </p:set>
                                    <p:anim calcmode="lin" valueType="num">
                                      <p:cBhvr additive="base">
                                        <p:cTn id="43" dur="500" fill="hold"/>
                                        <p:tgtEl>
                                          <p:spTgt spid="5120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20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1205">
                                            <p:txEl>
                                              <p:pRg st="1" end="1"/>
                                            </p:txEl>
                                          </p:spTgt>
                                        </p:tgtEl>
                                        <p:attrNameLst>
                                          <p:attrName>style.visibility</p:attrName>
                                        </p:attrNameLst>
                                      </p:cBhvr>
                                      <p:to>
                                        <p:strVal val="visible"/>
                                      </p:to>
                                    </p:set>
                                    <p:anim calcmode="lin" valueType="num">
                                      <p:cBhvr additive="base">
                                        <p:cTn id="49" dur="500" fill="hold"/>
                                        <p:tgtEl>
                                          <p:spTgt spid="51205">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120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1205">
                                            <p:txEl>
                                              <p:pRg st="3" end="3"/>
                                            </p:txEl>
                                          </p:spTgt>
                                        </p:tgtEl>
                                        <p:attrNameLst>
                                          <p:attrName>style.visibility</p:attrName>
                                        </p:attrNameLst>
                                      </p:cBhvr>
                                      <p:to>
                                        <p:strVal val="visible"/>
                                      </p:to>
                                    </p:set>
                                    <p:anim calcmode="lin" valueType="num">
                                      <p:cBhvr additive="base">
                                        <p:cTn id="55" dur="500" fill="hold"/>
                                        <p:tgtEl>
                                          <p:spTgt spid="51205">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120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P spid="51204" grpId="0" build="p" autoUpdateAnimBg="0"/>
      <p:bldP spid="51205"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D95D-28BB-4ED4-B882-8459354FF721}"/>
              </a:ext>
            </a:extLst>
          </p:cNvPr>
          <p:cNvSpPr>
            <a:spLocks noGrp="1"/>
          </p:cNvSpPr>
          <p:nvPr>
            <p:ph type="title" idx="4294967295"/>
          </p:nvPr>
        </p:nvSpPr>
        <p:spPr>
          <a:xfrm>
            <a:off x="228600" y="54935"/>
            <a:ext cx="8229600" cy="698500"/>
          </a:xfrm>
        </p:spPr>
        <p:txBody>
          <a:bodyPr rtlCol="0">
            <a:normAutofit/>
          </a:bodyPr>
          <a:lstStyle/>
          <a:p>
            <a:pPr eaLnBrk="1" fontAlgn="auto" hangingPunct="1">
              <a:spcAft>
                <a:spcPts val="0"/>
              </a:spcAft>
              <a:defRPr/>
            </a:pPr>
            <a:r>
              <a:rPr lang="en-US" sz="36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V</a:t>
            </a:r>
            <a:endPar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F413DE43-B71C-4FAC-A540-206341E85680}"/>
              </a:ext>
            </a:extLst>
          </p:cNvPr>
          <p:cNvSpPr>
            <a:spLocks noGrp="1"/>
          </p:cNvSpPr>
          <p:nvPr>
            <p:ph idx="4294967295"/>
          </p:nvPr>
        </p:nvSpPr>
        <p:spPr>
          <a:xfrm>
            <a:off x="228600" y="753435"/>
            <a:ext cx="8534400" cy="5912478"/>
          </a:xfrm>
        </p:spPr>
        <p:txBody>
          <a:bodyPr rtlCol="0">
            <a:normAutofit fontScale="92500" lnSpcReduction="20000"/>
          </a:bodyPr>
          <a:lstStyle/>
          <a:p>
            <a:pPr marL="0" marR="0" indent="0" algn="just">
              <a:lnSpc>
                <a:spcPct val="120000"/>
              </a:lnSpc>
              <a:spcBef>
                <a:spcPts val="0"/>
              </a:spcBef>
              <a:spcAft>
                <a:spcPts val="0"/>
              </a:spcAft>
              <a:buNone/>
            </a:pPr>
            <a:r>
              <a:rPr lang="en-US" sz="1700" b="1" dirty="0">
                <a:effectLst/>
                <a:latin typeface="Arial" panose="020B0604020202020204" pitchFamily="34" charset="0"/>
                <a:ea typeface="Times New Roman" panose="02020603050405020304" pitchFamily="18" charset="0"/>
                <a:cs typeface="Arial" panose="020B0604020202020204" pitchFamily="34" charset="0"/>
              </a:rPr>
              <a:t>SCENARIO 1:</a:t>
            </a:r>
          </a:p>
          <a:p>
            <a:pPr marR="0" algn="just">
              <a:lnSpc>
                <a:spcPct val="120000"/>
              </a:lnSpc>
              <a:spcBef>
                <a:spcPts val="0"/>
              </a:spcBef>
              <a:spcAft>
                <a:spcPts val="0"/>
              </a:spcAft>
              <a:buFont typeface="Arial" panose="020B0604020202020204" pitchFamily="34" charset="0"/>
              <a:buChar char="•"/>
            </a:pPr>
            <a:r>
              <a:rPr lang="en-US" sz="1700" b="1" dirty="0">
                <a:latin typeface="Arial" panose="020B0604020202020204" pitchFamily="34" charset="0"/>
                <a:ea typeface="Times New Roman" panose="02020603050405020304" pitchFamily="18" charset="0"/>
                <a:cs typeface="Arial" panose="020B0604020202020204" pitchFamily="34" charset="0"/>
              </a:rPr>
              <a:t>Competitor misses a gate prior to crossing the finish line</a:t>
            </a:r>
          </a:p>
          <a:p>
            <a:pPr marR="0" algn="just">
              <a:lnSpc>
                <a:spcPct val="120000"/>
              </a:lnSpc>
              <a:spcBef>
                <a:spcPts val="600"/>
              </a:spcBef>
              <a:spcAft>
                <a:spcPts val="0"/>
              </a:spcAft>
              <a:buFont typeface="Arial" panose="020B0604020202020204" pitchFamily="34" charset="0"/>
              <a:buChar char="•"/>
            </a:pPr>
            <a:r>
              <a:rPr lang="en-US" sz="1700" b="1" dirty="0">
                <a:effectLst/>
                <a:latin typeface="Arial" panose="020B0604020202020204" pitchFamily="34" charset="0"/>
                <a:ea typeface="Times New Roman" panose="02020603050405020304" pitchFamily="18" charset="0"/>
                <a:cs typeface="Arial" panose="020B0604020202020204" pitchFamily="34" charset="0"/>
              </a:rPr>
              <a:t>There is no provision in the rules allowing a competitor to cross back over the finish line to complete passage of a missed gate</a:t>
            </a:r>
          </a:p>
          <a:p>
            <a:pPr marL="0" marR="0" indent="0" algn="just">
              <a:lnSpc>
                <a:spcPct val="120000"/>
              </a:lnSpc>
              <a:spcBef>
                <a:spcPts val="6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The Competitor is disqualified.</a:t>
            </a:r>
          </a:p>
          <a:p>
            <a:pPr marL="0" marR="0" indent="0" algn="just">
              <a:lnSpc>
                <a:spcPct val="120000"/>
              </a:lnSpc>
              <a:spcBef>
                <a:spcPts val="12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SCENARIO 2:</a:t>
            </a:r>
          </a:p>
          <a:p>
            <a:pPr algn="just">
              <a:lnSpc>
                <a:spcPct val="120000"/>
              </a:lnSpc>
              <a:spcBef>
                <a:spcPts val="0"/>
              </a:spcBef>
              <a:spcAft>
                <a:spcPts val="0"/>
              </a:spcAft>
              <a:buFont typeface="Arial" panose="020B0604020202020204" pitchFamily="34" charset="0"/>
              <a:buChar char="•"/>
            </a:pPr>
            <a:r>
              <a:rPr lang="en-US" sz="1700" b="1" dirty="0">
                <a:latin typeface="Arial" panose="020B0604020202020204" pitchFamily="34" charset="0"/>
                <a:ea typeface="Times New Roman" panose="02020603050405020304" pitchFamily="18" charset="0"/>
                <a:cs typeface="Arial" panose="020B0604020202020204" pitchFamily="34" charset="0"/>
              </a:rPr>
              <a:t>Competitor encounters interference in close proximity to the finish line</a:t>
            </a:r>
          </a:p>
          <a:p>
            <a:pPr algn="just">
              <a:lnSpc>
                <a:spcPct val="120000"/>
              </a:lnSpc>
              <a:spcBef>
                <a:spcPts val="600"/>
              </a:spcBef>
              <a:spcAft>
                <a:spcPts val="0"/>
              </a:spcAft>
              <a:buFont typeface="Arial" panose="020B0604020202020204" pitchFamily="34" charset="0"/>
              <a:buChar char="•"/>
            </a:pPr>
            <a:r>
              <a:rPr lang="en-US" sz="1700" b="1" dirty="0">
                <a:latin typeface="Arial" panose="020B0604020202020204" pitchFamily="34" charset="0"/>
                <a:ea typeface="Times New Roman" panose="02020603050405020304" pitchFamily="18" charset="0"/>
                <a:cs typeface="Arial" panose="020B0604020202020204" pitchFamily="34" charset="0"/>
              </a:rPr>
              <a:t>Competitor’s speed does not allow them to stop prior to crossing finish line</a:t>
            </a:r>
          </a:p>
          <a:p>
            <a:pPr algn="just">
              <a:lnSpc>
                <a:spcPct val="120000"/>
              </a:lnSpc>
              <a:spcBef>
                <a:spcPts val="600"/>
              </a:spcBef>
              <a:spcAft>
                <a:spcPts val="0"/>
              </a:spcAft>
              <a:buFont typeface="Arial" panose="020B0604020202020204" pitchFamily="34" charset="0"/>
              <a:buChar char="•"/>
            </a:pPr>
            <a:r>
              <a:rPr lang="en-US" sz="1700" b="1" dirty="0">
                <a:latin typeface="Arial" panose="020B0604020202020204" pitchFamily="34" charset="0"/>
                <a:ea typeface="Times New Roman" panose="02020603050405020304" pitchFamily="18" charset="0"/>
                <a:cs typeface="Arial" panose="020B0604020202020204" pitchFamily="34" charset="0"/>
              </a:rPr>
              <a:t>Competitor misses the last gate</a:t>
            </a:r>
          </a:p>
          <a:p>
            <a:pPr marL="0" indent="0" algn="just">
              <a:lnSpc>
                <a:spcPct val="120000"/>
              </a:lnSpc>
              <a:spcBef>
                <a:spcPts val="6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     - Competitor may request and be granted a rerun</a:t>
            </a:r>
          </a:p>
          <a:p>
            <a:pPr marL="0" indent="0" algn="just">
              <a:lnSpc>
                <a:spcPct val="120000"/>
              </a:lnSpc>
              <a:spcBef>
                <a:spcPts val="12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SCENARIO 3:    </a:t>
            </a:r>
          </a:p>
          <a:p>
            <a:pPr algn="just">
              <a:lnSpc>
                <a:spcPct val="120000"/>
              </a:lnSpc>
              <a:spcBef>
                <a:spcPts val="0"/>
              </a:spcBef>
              <a:spcAft>
                <a:spcPts val="0"/>
              </a:spcAft>
              <a:buFont typeface="Arial" panose="020B0604020202020204" pitchFamily="34" charset="0"/>
              <a:buChar char="•"/>
            </a:pPr>
            <a:r>
              <a:rPr lang="en-US" sz="1700" b="1" dirty="0">
                <a:latin typeface="Arial" panose="020B0604020202020204" pitchFamily="34" charset="0"/>
                <a:ea typeface="Times New Roman" panose="02020603050405020304" pitchFamily="18" charset="0"/>
                <a:cs typeface="Arial" panose="020B0604020202020204" pitchFamily="34" charset="0"/>
              </a:rPr>
              <a:t>Competitor in Scenario 2 actually completed passage of all gates</a:t>
            </a:r>
          </a:p>
          <a:p>
            <a:pPr marL="0" indent="0" algn="just">
              <a:lnSpc>
                <a:spcPct val="120000"/>
              </a:lnSpc>
              <a:spcBef>
                <a:spcPts val="6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     - Competitor may accept the run time, or</a:t>
            </a:r>
          </a:p>
          <a:p>
            <a:pPr marL="0" indent="0" algn="just">
              <a:lnSpc>
                <a:spcPct val="120000"/>
              </a:lnSpc>
              <a:spcBef>
                <a:spcPts val="6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     - Competitor may request and be granted a rerun</a:t>
            </a:r>
            <a:endParaRPr lang="en-US" sz="1700" b="1" dirty="0">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20000"/>
              </a:lnSpc>
              <a:spcBef>
                <a:spcPts val="1200"/>
              </a:spcBef>
              <a:spcAft>
                <a:spcPts val="0"/>
              </a:spcAft>
              <a:buNone/>
            </a:pPr>
            <a:r>
              <a:rPr lang="en-US" sz="1700" b="1" dirty="0">
                <a:latin typeface="Arial" panose="020B0604020202020204" pitchFamily="34" charset="0"/>
                <a:ea typeface="Times New Roman" panose="02020603050405020304" pitchFamily="18" charset="0"/>
                <a:cs typeface="Arial" panose="020B0604020202020204" pitchFamily="34" charset="0"/>
              </a:rPr>
              <a:t>QUESTIONS:</a:t>
            </a:r>
            <a:endParaRPr lang="en-US" sz="1700" b="1"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spcBef>
                <a:spcPts val="0"/>
              </a:spcBef>
              <a:spcAft>
                <a:spcPts val="0"/>
              </a:spcAft>
              <a:buFont typeface="Arial" panose="020B0604020202020204" pitchFamily="34" charset="0"/>
              <a:buChar char="•"/>
            </a:pPr>
            <a:r>
              <a:rPr lang="en-US" sz="1700" b="1" dirty="0">
                <a:latin typeface="Arial" panose="020B0604020202020204" pitchFamily="34" charset="0"/>
                <a:ea typeface="Times New Roman" panose="02020603050405020304" pitchFamily="18" charset="0"/>
                <a:cs typeface="Arial" panose="020B0604020202020204" pitchFamily="34" charset="0"/>
              </a:rPr>
              <a:t>Why is it a “rerun” and not a “provisional rerun”?</a:t>
            </a:r>
          </a:p>
          <a:p>
            <a:pPr algn="just">
              <a:lnSpc>
                <a:spcPct val="120000"/>
              </a:lnSpc>
              <a:spcBef>
                <a:spcPts val="1200"/>
              </a:spcBef>
              <a:spcAft>
                <a:spcPts val="0"/>
              </a:spcAft>
              <a:buFont typeface="Arial" panose="020B0604020202020204" pitchFamily="34" charset="0"/>
              <a:buChar char="•"/>
            </a:pPr>
            <a:r>
              <a:rPr lang="en-US" sz="1700" b="1" dirty="0">
                <a:effectLst/>
                <a:latin typeface="Arial" panose="020B0604020202020204" pitchFamily="34" charset="0"/>
                <a:ea typeface="Times New Roman" panose="02020603050405020304" pitchFamily="18" charset="0"/>
                <a:cs typeface="Arial" panose="020B0604020202020204" pitchFamily="34" charset="0"/>
              </a:rPr>
              <a:t>What if the “rerun” for the competitor who had completed passage of all gates and has a run time results in a DNF? </a:t>
            </a:r>
            <a:r>
              <a:rPr lang="en-US" sz="1700" b="1" dirty="0">
                <a:latin typeface="Arial" panose="020B0604020202020204" pitchFamily="34" charset="0"/>
                <a:ea typeface="Times New Roman" panose="02020603050405020304" pitchFamily="18" charset="0"/>
                <a:cs typeface="Arial" panose="020B0604020202020204" pitchFamily="34" charset="0"/>
              </a:rPr>
              <a:t>Is the competitor’s original run time vali</a:t>
            </a:r>
            <a:endParaRPr lang="en-US" sz="1700" b="1" dirty="0">
              <a:effectLst/>
              <a:latin typeface="Arial" panose="020B0604020202020204" pitchFamily="34" charset="0"/>
              <a:ea typeface="Times New Roman" panose="02020603050405020304" pitchFamily="18" charset="0"/>
              <a:cs typeface="Arial" panose="020B0604020202020204" pitchFamily="34" charset="0"/>
            </a:endParaRPr>
          </a:p>
          <a:p>
            <a:pPr marL="228600" marR="0" algn="just">
              <a:spcBef>
                <a:spcPts val="0"/>
              </a:spcBef>
              <a:spcAft>
                <a:spcPts val="0"/>
              </a:spcAft>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gn="just">
              <a:spcBef>
                <a:spcPts val="0"/>
              </a:spcBef>
              <a:spcAft>
                <a:spcPts val="0"/>
              </a:spcAft>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410747"/>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BAFDC6D-C2E0-4D9A-8A34-438BEA9AEE62}"/>
              </a:ext>
            </a:extLst>
          </p:cNvPr>
          <p:cNvSpPr>
            <a:spLocks noGrp="1" noChangeArrowheads="1"/>
          </p:cNvSpPr>
          <p:nvPr>
            <p:ph type="title" idx="4294967295"/>
          </p:nvPr>
        </p:nvSpPr>
        <p:spPr>
          <a:xfrm>
            <a:off x="914400" y="76200"/>
            <a:ext cx="7339013" cy="1239838"/>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Event Scenarios: Part VI</a:t>
            </a:r>
          </a:p>
        </p:txBody>
      </p:sp>
      <p:sp>
        <p:nvSpPr>
          <p:cNvPr id="93187" name="Rectangle 3">
            <a:extLst>
              <a:ext uri="{FF2B5EF4-FFF2-40B4-BE49-F238E27FC236}">
                <a16:creationId xmlns:a16="http://schemas.microsoft.com/office/drawing/2014/main" id="{AAE7C990-2580-436E-AAB3-1D73AB61DFC8}"/>
              </a:ext>
            </a:extLst>
          </p:cNvPr>
          <p:cNvSpPr>
            <a:spLocks noGrp="1" noChangeArrowheads="1"/>
          </p:cNvSpPr>
          <p:nvPr>
            <p:ph type="body" idx="4294967295"/>
          </p:nvPr>
        </p:nvSpPr>
        <p:spPr>
          <a:xfrm>
            <a:off x="838200" y="1828800"/>
            <a:ext cx="8077200" cy="4503738"/>
          </a:xfrm>
        </p:spPr>
        <p:txBody>
          <a:bodyPr/>
          <a:lstStyle/>
          <a:p>
            <a:pPr marL="0" indent="0">
              <a:lnSpc>
                <a:spcPct val="100000"/>
              </a:lnSpc>
              <a:buFont typeface="Euphemia" panose="020B0503040102020104" pitchFamily="34" charset="0"/>
              <a:buNone/>
            </a:pPr>
            <a:r>
              <a:rPr lang="en-US" altLang="en-US" dirty="0">
                <a:latin typeface="Arial" panose="020B0604020202020204" pitchFamily="34" charset="0"/>
                <a:cs typeface="Arial" panose="020B0604020202020204" pitchFamily="34" charset="0"/>
              </a:rPr>
              <a:t>During the competition, the wind increases and the gate panels (flags) are blowing up the hill.  </a:t>
            </a:r>
          </a:p>
          <a:p>
            <a:pPr marL="0" indent="0">
              <a:lnSpc>
                <a:spcPct val="100000"/>
              </a:lnSpc>
              <a:buFont typeface="Euphemia" panose="020B0503040102020104" pitchFamily="34" charset="0"/>
              <a:buNone/>
            </a:pPr>
            <a:endParaRPr lang="en-US" altLang="en-US" dirty="0">
              <a:latin typeface="Arial" panose="020B0604020202020204" pitchFamily="34" charset="0"/>
              <a:cs typeface="Arial" panose="020B0604020202020204" pitchFamily="34" charset="0"/>
            </a:endParaRPr>
          </a:p>
          <a:p>
            <a:pPr marL="0" indent="0">
              <a:lnSpc>
                <a:spcPct val="100000"/>
              </a:lnSpc>
              <a:buFont typeface="Euphemia" panose="020B0503040102020104" pitchFamily="34" charset="0"/>
              <a:buNone/>
            </a:pPr>
            <a:r>
              <a:rPr lang="en-US" altLang="en-US" dirty="0">
                <a:latin typeface="Arial" panose="020B0604020202020204" pitchFamily="34" charset="0"/>
                <a:cs typeface="Arial" panose="020B0604020202020204" pitchFamily="34" charset="0"/>
              </a:rPr>
              <a:t>What are the appropriate methods for dealing with this problem?</a:t>
            </a:r>
            <a:endParaRPr lang="en-US" altLang="en-US" b="1" dirty="0">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89C70CE1-CB65-4148-9533-4B036AE3A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51F5D-2FC2-407B-B67E-1548F9625618}"/>
              </a:ext>
            </a:extLst>
          </p:cNvPr>
          <p:cNvSpPr>
            <a:spLocks noGrp="1"/>
          </p:cNvSpPr>
          <p:nvPr>
            <p:ph type="title" idx="4294967295"/>
          </p:nvPr>
        </p:nvSpPr>
        <p:spPr>
          <a:xfrm>
            <a:off x="228600" y="381000"/>
            <a:ext cx="8686800" cy="1143000"/>
          </a:xfrm>
        </p:spPr>
        <p:txBody>
          <a:bodyPr rtlCol="0" anchor="t">
            <a:normAutofit fontScale="90000"/>
          </a:bodyPr>
          <a:lstStyle/>
          <a:p>
            <a:pPr eaLnBrk="1" fontAlgn="auto" hangingPunct="1">
              <a:lnSpc>
                <a:spcPct val="100000"/>
              </a:lnSpc>
              <a:spcBef>
                <a:spcPts val="2400"/>
              </a:spcBef>
              <a:spcAft>
                <a:spcPts val="1200"/>
              </a:spcAft>
              <a:defRPr/>
            </a:pPr>
            <a:r>
              <a:rPr lang="en-US" dirty="0">
                <a:solidFill>
                  <a:srgbClr val="FF0000"/>
                </a:solidFill>
              </a:rPr>
              <a:t>  </a:t>
            </a:r>
            <a:r>
              <a:rPr lang="en-US" sz="4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VII</a:t>
            </a:r>
            <a:br>
              <a:rPr lang="en-US" b="1" dirty="0">
                <a:solidFill>
                  <a:srgbClr val="3215AB"/>
                </a:solidFill>
                <a:effectLst>
                  <a:outerShdw blurRad="38100" dist="38100" dir="2700000" algn="tl">
                    <a:srgbClr val="000000">
                      <a:alpha val="43137"/>
                    </a:srgbClr>
                  </a:outerShdw>
                </a:effectLst>
              </a:rPr>
            </a:br>
            <a:br>
              <a:rPr lang="en-US" b="1" dirty="0">
                <a:solidFill>
                  <a:srgbClr val="3215AB"/>
                </a:solidFill>
                <a:effectLst>
                  <a:outerShdw blurRad="38100" dist="38100" dir="2700000" algn="tl">
                    <a:srgbClr val="000000">
                      <a:alpha val="43137"/>
                    </a:srgbClr>
                  </a:outerShdw>
                </a:effectLst>
              </a:rPr>
            </a:br>
            <a:br>
              <a:rPr lang="en-US" dirty="0">
                <a:solidFill>
                  <a:srgbClr val="FF0000"/>
                </a:solidFill>
              </a:rPr>
            </a:br>
            <a:r>
              <a:rPr lang="en-US" dirty="0">
                <a:solidFill>
                  <a:srgbClr val="FF0000"/>
                </a:solidFill>
                <a:latin typeface="Arial" panose="020B0604020202020204" pitchFamily="34" charset="0"/>
                <a:cs typeface="Arial" panose="020B0604020202020204" pitchFamily="34" charset="0"/>
              </a:rPr>
              <a:t>    </a:t>
            </a:r>
            <a:r>
              <a:rPr lang="en-US" sz="2700" b="1" dirty="0">
                <a:solidFill>
                  <a:schemeClr val="tx1"/>
                </a:solidFill>
                <a:latin typeface="Arial" panose="020B0604020202020204" pitchFamily="34" charset="0"/>
                <a:cs typeface="Arial" panose="020B0604020202020204" pitchFamily="34" charset="0"/>
              </a:rPr>
              <a:t>There is an offset in bib #’s and start #’s:</a:t>
            </a:r>
            <a:br>
              <a:rPr lang="en-US" sz="2700" b="1" dirty="0">
                <a:solidFill>
                  <a:schemeClr val="tx1"/>
                </a:solidFill>
                <a:latin typeface="Arial" panose="020B0604020202020204" pitchFamily="34" charset="0"/>
                <a:cs typeface="Arial" panose="020B0604020202020204" pitchFamily="34" charset="0"/>
              </a:rPr>
            </a:br>
            <a:r>
              <a:rPr lang="en-US" sz="2700" b="1" dirty="0">
                <a:solidFill>
                  <a:schemeClr val="tx1"/>
                </a:solidFill>
                <a:latin typeface="Arial" panose="020B0604020202020204" pitchFamily="34" charset="0"/>
                <a:cs typeface="Arial" panose="020B0604020202020204" pitchFamily="34" charset="0"/>
              </a:rPr>
              <a:t>	</a:t>
            </a:r>
            <a:br>
              <a:rPr lang="en-US" sz="2700" b="1" dirty="0">
                <a:solidFill>
                  <a:schemeClr val="tx1"/>
                </a:solidFill>
                <a:latin typeface="Arial" panose="020B0604020202020204" pitchFamily="34" charset="0"/>
                <a:cs typeface="Arial" panose="020B0604020202020204" pitchFamily="34" charset="0"/>
              </a:rPr>
            </a:br>
            <a:r>
              <a:rPr lang="en-US" sz="2700" b="1" dirty="0">
                <a:solidFill>
                  <a:schemeClr val="tx1"/>
                </a:solidFill>
                <a:latin typeface="Arial" panose="020B0604020202020204" pitchFamily="34" charset="0"/>
                <a:cs typeface="Arial" panose="020B0604020202020204" pitchFamily="34" charset="0"/>
              </a:rPr>
              <a:t>	- Bib #109 actually starts #3</a:t>
            </a:r>
            <a:br>
              <a:rPr lang="en-US" sz="2700" b="1" dirty="0">
                <a:solidFill>
                  <a:schemeClr val="tx1"/>
                </a:solidFill>
                <a:latin typeface="Arial" panose="020B0604020202020204" pitchFamily="34" charset="0"/>
                <a:cs typeface="Arial" panose="020B0604020202020204" pitchFamily="34" charset="0"/>
              </a:rPr>
            </a:br>
            <a:br>
              <a:rPr lang="en-US" sz="2700" b="1" dirty="0">
                <a:solidFill>
                  <a:schemeClr val="tx1"/>
                </a:solidFill>
                <a:latin typeface="Arial" panose="020B0604020202020204" pitchFamily="34" charset="0"/>
                <a:cs typeface="Arial" panose="020B0604020202020204" pitchFamily="34" charset="0"/>
              </a:rPr>
            </a:br>
            <a:r>
              <a:rPr lang="en-US" sz="2700" b="1" dirty="0">
                <a:solidFill>
                  <a:schemeClr val="tx1"/>
                </a:solidFill>
                <a:latin typeface="Arial" panose="020B0604020202020204" pitchFamily="34" charset="0"/>
                <a:cs typeface="Arial" panose="020B0604020202020204" pitchFamily="34" charset="0"/>
              </a:rPr>
              <a:t>	- Gate Judge Card lists a fault for Bib #3 </a:t>
            </a:r>
            <a:br>
              <a:rPr lang="en-US" sz="2700" b="1" dirty="0">
                <a:solidFill>
                  <a:schemeClr val="tx1"/>
                </a:solidFill>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t>
            </a:r>
            <a:r>
              <a:rPr lang="en-US"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must</a:t>
            </a: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Referee verify?</a:t>
            </a:r>
          </a:p>
        </p:txBody>
      </p:sp>
      <p:pic>
        <p:nvPicPr>
          <p:cNvPr id="3" name="Content Placeholder 10">
            <a:extLst>
              <a:ext uri="{FF2B5EF4-FFF2-40B4-BE49-F238E27FC236}">
                <a16:creationId xmlns:a16="http://schemas.microsoft.com/office/drawing/2014/main" id="{5AB4D551-ADFF-4133-8CED-71D8EC02C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1CD7-7A1B-434D-83EE-6CD4320E1419}"/>
              </a:ext>
            </a:extLst>
          </p:cNvPr>
          <p:cNvSpPr>
            <a:spLocks noGrp="1"/>
          </p:cNvSpPr>
          <p:nvPr>
            <p:ph type="title" idx="4294967295"/>
          </p:nvPr>
        </p:nvSpPr>
        <p:spPr>
          <a:xfrm>
            <a:off x="427038" y="0"/>
            <a:ext cx="8382000" cy="914400"/>
          </a:xfrm>
        </p:spPr>
        <p:txBody>
          <a:bodyPr rtlCol="0">
            <a:no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VIII</a:t>
            </a:r>
            <a:endParaRPr lang="en-US" sz="4000" b="1" dirty="0">
              <a:solidFill>
                <a:srgbClr val="3215AB"/>
              </a:solidFill>
              <a:latin typeface="Arial" panose="020B0604020202020204" pitchFamily="34" charset="0"/>
              <a:cs typeface="Arial" panose="020B0604020202020204" pitchFamily="34" charset="0"/>
            </a:endParaRPr>
          </a:p>
        </p:txBody>
      </p:sp>
      <p:sp>
        <p:nvSpPr>
          <p:cNvPr id="97283" name="TextBox 2">
            <a:extLst>
              <a:ext uri="{FF2B5EF4-FFF2-40B4-BE49-F238E27FC236}">
                <a16:creationId xmlns:a16="http://schemas.microsoft.com/office/drawing/2014/main" id="{7ACC02D7-5E45-4A1A-973F-BEA214EC7C7A}"/>
              </a:ext>
            </a:extLst>
          </p:cNvPr>
          <p:cNvSpPr txBox="1">
            <a:spLocks noChangeArrowheads="1"/>
          </p:cNvSpPr>
          <p:nvPr/>
        </p:nvSpPr>
        <p:spPr bwMode="auto">
          <a:xfrm>
            <a:off x="427038" y="99060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2000" b="1" dirty="0">
                <a:solidFill>
                  <a:schemeClr val="tx1"/>
                </a:solidFill>
                <a:latin typeface="Arial" panose="020B0604020202020204" pitchFamily="34" charset="0"/>
                <a:cs typeface="Arial" panose="020B0604020202020204" pitchFamily="34" charset="0"/>
              </a:rPr>
              <a:t>Course worker steps out in front of a racer.  What must the racer do?</a:t>
            </a:r>
          </a:p>
          <a:p>
            <a:pPr eaLnBrk="1" hangingPunct="1">
              <a:lnSpc>
                <a:spcPct val="100000"/>
              </a:lnSpc>
              <a:spcBef>
                <a:spcPct val="0"/>
              </a:spcBef>
              <a:buFontTx/>
              <a:buNone/>
            </a:pPr>
            <a:endParaRPr lang="en-US" altLang="en-US" sz="2000" dirty="0">
              <a:solidFill>
                <a:schemeClr val="tx1"/>
              </a:solidFill>
              <a:latin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8F88F0-C841-47C6-9A94-42F08D3E35F1}"/>
              </a:ext>
            </a:extLst>
          </p:cNvPr>
          <p:cNvSpPr txBox="1"/>
          <p:nvPr/>
        </p:nvSpPr>
        <p:spPr>
          <a:xfrm>
            <a:off x="412750" y="1447800"/>
            <a:ext cx="8259763" cy="5139869"/>
          </a:xfrm>
          <a:prstGeom prst="rect">
            <a:avLst/>
          </a:prstGeom>
          <a:noFill/>
        </p:spPr>
        <p:txBody>
          <a:bodyPr>
            <a:spAutoFit/>
          </a:bodyPr>
          <a:lstStyle/>
          <a:p>
            <a:pPr marL="285750" indent="-285750" eaLnBrk="1" fontAlgn="auto" hangingPunct="1">
              <a:spcBef>
                <a:spcPts val="0"/>
              </a:spcBef>
              <a:spcAft>
                <a:spcPts val="0"/>
              </a:spcAft>
              <a:buFont typeface="Arial" pitchFamily="34" charset="0"/>
              <a:buChar char="•"/>
              <a:defRPr/>
            </a:pPr>
            <a:r>
              <a:rPr lang="en-US" sz="2000" b="1" dirty="0">
                <a:latin typeface="Arial" pitchFamily="34" charset="0"/>
              </a:rPr>
              <a:t>Stop immediately</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Report interference to nearest Gate Judge or Jury member</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Racer or coach must request a rerun </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Ski down the side of the course to the Finish</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Only a Jury member may grant a provisional rerun</a:t>
            </a:r>
          </a:p>
          <a:p>
            <a:pPr eaLnBrk="1" fontAlgn="auto" hangingPunct="1">
              <a:spcBef>
                <a:spcPts val="1200"/>
              </a:spcBef>
              <a:spcAft>
                <a:spcPts val="0"/>
              </a:spcAft>
              <a:defRPr/>
            </a:pPr>
            <a:r>
              <a:rPr lang="en-US" sz="2000" b="1" dirty="0">
                <a:latin typeface="Arial" pitchFamily="34" charset="0"/>
              </a:rPr>
              <a:t>Rerun may be considered “provisional” until ratified by the Jury </a:t>
            </a:r>
          </a:p>
          <a:p>
            <a:pPr marL="342900" indent="-342900" eaLnBrk="1" fontAlgn="auto" hangingPunct="1">
              <a:spcBef>
                <a:spcPts val="1200"/>
              </a:spcBef>
              <a:spcAft>
                <a:spcPts val="0"/>
              </a:spcAft>
              <a:buFont typeface="Arial" panose="020B0604020202020204" pitchFamily="34" charset="0"/>
              <a:buChar char="•"/>
              <a:defRPr/>
            </a:pPr>
            <a:r>
              <a:rPr lang="en-US" sz="2000" b="1" dirty="0">
                <a:latin typeface="Arial" pitchFamily="34" charset="0"/>
              </a:rPr>
              <a:t>If a racer was having a poor run prior to interference.  Should this affect the decision of the Jury?</a:t>
            </a:r>
          </a:p>
          <a:p>
            <a:pPr marL="285750" indent="-285750" eaLnBrk="1" fontAlgn="auto" hangingPunct="1">
              <a:spcBef>
                <a:spcPts val="1200"/>
              </a:spcBef>
              <a:spcAft>
                <a:spcPts val="0"/>
              </a:spcAft>
              <a:buFont typeface="Arial" pitchFamily="34" charset="0"/>
              <a:buChar char="•"/>
              <a:defRPr/>
            </a:pPr>
            <a:r>
              <a:rPr lang="en-US" sz="2000" b="1" dirty="0">
                <a:latin typeface="Arial" pitchFamily="34" charset="0"/>
              </a:rPr>
              <a:t>When can prior circumstances affect the decision of the Jury?</a:t>
            </a:r>
          </a:p>
          <a:p>
            <a:pPr eaLnBrk="1" fontAlgn="auto" hangingPunct="1">
              <a:spcBef>
                <a:spcPts val="0"/>
              </a:spcBef>
              <a:spcAft>
                <a:spcPts val="0"/>
              </a:spcAft>
              <a:defRPr/>
            </a:pPr>
            <a:endParaRPr lang="en-US" sz="2000" b="1" dirty="0">
              <a:latin typeface="Arial" pitchFamily="34" charset="0"/>
            </a:endParaRPr>
          </a:p>
          <a:p>
            <a:pPr eaLnBrk="1" fontAlgn="auto" hangingPunct="1">
              <a:spcBef>
                <a:spcPts val="0"/>
              </a:spcBef>
              <a:spcAft>
                <a:spcPts val="0"/>
              </a:spcAft>
              <a:defRPr/>
            </a:pPr>
            <a:r>
              <a:rPr lang="en-US" sz="2000" b="1" i="1" dirty="0">
                <a:latin typeface="Arial" pitchFamily="34" charset="0"/>
              </a:rPr>
              <a:t>NOTE: If </a:t>
            </a:r>
            <a:r>
              <a:rPr lang="en-US" sz="2000" b="1" i="1" u="sng" dirty="0">
                <a:latin typeface="Arial" pitchFamily="34" charset="0"/>
              </a:rPr>
              <a:t>actual</a:t>
            </a:r>
            <a:r>
              <a:rPr lang="en-US" sz="2000" b="1" i="1" dirty="0">
                <a:latin typeface="Arial" pitchFamily="34" charset="0"/>
              </a:rPr>
              <a:t> interference is witnessed by a Jury member or Jury Advisor, a </a:t>
            </a:r>
            <a:r>
              <a:rPr lang="en-US" sz="2000" b="1" i="1" u="sng" dirty="0">
                <a:latin typeface="Arial" pitchFamily="34" charset="0"/>
              </a:rPr>
              <a:t>rerun</a:t>
            </a:r>
            <a:r>
              <a:rPr lang="en-US" sz="2000" b="1" i="1" dirty="0">
                <a:latin typeface="Arial" pitchFamily="34" charset="0"/>
              </a:rPr>
              <a:t> – </a:t>
            </a:r>
            <a:r>
              <a:rPr lang="en-US" sz="2000" b="1" i="1" u="sng" dirty="0">
                <a:latin typeface="Arial" pitchFamily="34" charset="0"/>
              </a:rPr>
              <a:t>not a provisional </a:t>
            </a:r>
            <a:r>
              <a:rPr lang="en-US" sz="2000" b="1" i="1" dirty="0">
                <a:latin typeface="Arial" pitchFamily="34" charset="0"/>
              </a:rPr>
              <a:t>– </a:t>
            </a:r>
            <a:r>
              <a:rPr lang="en-US" sz="2000" b="1" i="1" u="sng" dirty="0">
                <a:latin typeface="Arial" pitchFamily="34" charset="0"/>
              </a:rPr>
              <a:t>should be allowed</a:t>
            </a:r>
            <a:r>
              <a:rPr lang="en-US" sz="2000" b="1" i="1" dirty="0">
                <a:latin typeface="Arial" pitchFamily="34" charset="0"/>
              </a:rPr>
              <a:t>.</a:t>
            </a:r>
          </a:p>
          <a:p>
            <a:pPr eaLnBrk="1" fontAlgn="auto" hangingPunct="1">
              <a:spcBef>
                <a:spcPts val="0"/>
              </a:spcBef>
              <a:spcAft>
                <a:spcPts val="0"/>
              </a:spcAft>
              <a:defRPr/>
            </a:pPr>
            <a:endParaRPr lang="en-US" dirty="0">
              <a:latin typeface="+mn-lt"/>
            </a:endParaRPr>
          </a:p>
        </p:txBody>
      </p:sp>
      <p:pic>
        <p:nvPicPr>
          <p:cNvPr id="3" name="Content Placeholder 10">
            <a:extLst>
              <a:ext uri="{FF2B5EF4-FFF2-40B4-BE49-F238E27FC236}">
                <a16:creationId xmlns:a16="http://schemas.microsoft.com/office/drawing/2014/main" id="{92FDAC85-228B-49B3-B6FE-190634B34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a:extLst>
              <a:ext uri="{FF2B5EF4-FFF2-40B4-BE49-F238E27FC236}">
                <a16:creationId xmlns:a16="http://schemas.microsoft.com/office/drawing/2014/main" id="{0AF8641F-9194-4946-87C5-CE4BB9E9F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1447800"/>
            <a:ext cx="77565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284CDD6-C65A-437E-8BDF-70B637DCBFE5}"/>
              </a:ext>
            </a:extLst>
          </p:cNvPr>
          <p:cNvSpPr txBox="1">
            <a:spLocks/>
          </p:cNvSpPr>
          <p:nvPr/>
        </p:nvSpPr>
        <p:spPr bwMode="auto">
          <a:xfrm>
            <a:off x="800100" y="273050"/>
            <a:ext cx="76501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algn="ctr" eaLnBrk="1" fontAlgn="auto" hangingPunct="1">
              <a:spcAft>
                <a:spcPts val="0"/>
              </a:spcAft>
              <a:defRPr/>
            </a:pPr>
            <a:r>
              <a:rPr lang="en-US" sz="4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a:t>
            </a: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a:t>
            </a:r>
            <a:r>
              <a:rPr lang="en-US" sz="4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RERUN”</a:t>
            </a: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000" b="1" dirty="0">
              <a:solidFill>
                <a:srgbClr val="3215AB"/>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421194-D623-4537-98C5-BCA841EE986A}"/>
              </a:ext>
            </a:extLst>
          </p:cNvPr>
          <p:cNvSpPr>
            <a:spLocks noGrp="1"/>
          </p:cNvSpPr>
          <p:nvPr>
            <p:ph type="title" idx="4294967295"/>
          </p:nvPr>
        </p:nvSpPr>
        <p:spPr>
          <a:xfrm>
            <a:off x="381000" y="274638"/>
            <a:ext cx="8229600" cy="958850"/>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IX</a:t>
            </a:r>
            <a:endParaRPr lang="en-US" sz="4000" b="1" dirty="0">
              <a:solidFill>
                <a:srgbClr val="3215AB"/>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91B942D8-9CE7-4FD6-A4B2-E6B21A5F7266}"/>
              </a:ext>
            </a:extLst>
          </p:cNvPr>
          <p:cNvSpPr>
            <a:spLocks noGrp="1"/>
          </p:cNvSpPr>
          <p:nvPr>
            <p:ph idx="4294967295"/>
          </p:nvPr>
        </p:nvSpPr>
        <p:spPr>
          <a:xfrm>
            <a:off x="381000" y="1371600"/>
            <a:ext cx="8229600" cy="4892675"/>
          </a:xfrm>
        </p:spPr>
        <p:txBody>
          <a:bodyPr rtlCol="0">
            <a:noAutofit/>
          </a:bodyPr>
          <a:lstStyle/>
          <a:p>
            <a:pPr marL="0" indent="0" eaLnBrk="1" fontAlgn="auto" hangingPunct="1">
              <a:lnSpc>
                <a:spcPct val="120000"/>
              </a:lnSpc>
              <a:spcBef>
                <a:spcPts val="600"/>
              </a:spcBef>
              <a:spcAft>
                <a:spcPts val="0"/>
              </a:spcAft>
              <a:buFont typeface="Arial" pitchFamily="34" charset="0"/>
              <a:buNone/>
              <a:defRPr/>
            </a:pPr>
            <a:r>
              <a:rPr lang="en-US" sz="2000" dirty="0">
                <a:solidFill>
                  <a:schemeClr val="tx1"/>
                </a:solidFill>
                <a:latin typeface="Arial" panose="020B0604020202020204" pitchFamily="34" charset="0"/>
                <a:cs typeface="Arial" panose="020B0604020202020204" pitchFamily="34" charset="0"/>
              </a:rPr>
              <a:t>The Start Referee believes an athlete is competing on equipment – skis/boots/bindings that do not conform to the rules. </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Can the on-site Jury verify the validity of the equipment?</a:t>
            </a:r>
          </a:p>
          <a:p>
            <a:pPr marL="0" indent="0" eaLnBrk="1" fontAlgn="auto" hangingPunct="1">
              <a:lnSpc>
                <a:spcPct val="120000"/>
              </a:lnSpc>
              <a:spcBef>
                <a:spcPts val="600"/>
              </a:spcBef>
              <a:spcAft>
                <a:spcPts val="0"/>
              </a:spcAft>
              <a:buFont typeface="Arial" pitchFamily="34" charset="0"/>
              <a:buNone/>
              <a:defRPr/>
            </a:pPr>
            <a:endParaRPr lang="en-US" sz="2000" dirty="0">
              <a:solidFill>
                <a:schemeClr val="tx1"/>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sz="2000" dirty="0">
                <a:solidFill>
                  <a:schemeClr val="tx1"/>
                </a:solidFill>
                <a:latin typeface="Arial" panose="020B0604020202020204" pitchFamily="34" charset="0"/>
                <a:cs typeface="Arial" panose="020B0604020202020204" pitchFamily="34" charset="0"/>
              </a:rPr>
              <a:t>A Team Captain files a protest against a competitor’s equipment.</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How must the Jury handle this situation?</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What must be done with the suspect equipment?</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Who covers the costs?</a:t>
            </a:r>
          </a:p>
          <a:p>
            <a:pPr marL="246888" indent="-246888" eaLnBrk="1" fontAlgn="auto" hangingPunct="1">
              <a:lnSpc>
                <a:spcPct val="120000"/>
              </a:lnSpc>
              <a:spcBef>
                <a:spcPts val="600"/>
              </a:spcBef>
              <a:spcAft>
                <a:spcPts val="0"/>
              </a:spcAft>
              <a:buFontTx/>
              <a:buChar char="-"/>
              <a:defRPr/>
            </a:pPr>
            <a:r>
              <a:rPr lang="en-US" sz="2000" dirty="0">
                <a:solidFill>
                  <a:schemeClr val="tx1"/>
                </a:solidFill>
                <a:latin typeface="Arial" panose="020B0604020202020204" pitchFamily="34" charset="0"/>
                <a:cs typeface="Arial" panose="020B0604020202020204" pitchFamily="34" charset="0"/>
              </a:rPr>
              <a:t>Can this process be undertaken after the competitor equipment leaves the race arena?</a:t>
            </a:r>
          </a:p>
          <a:p>
            <a:pPr marL="0" indent="0" eaLnBrk="1" fontAlgn="auto" hangingPunct="1">
              <a:lnSpc>
                <a:spcPct val="120000"/>
              </a:lnSpc>
              <a:spcBef>
                <a:spcPts val="600"/>
              </a:spcBef>
              <a:spcAft>
                <a:spcPts val="0"/>
              </a:spcAft>
              <a:buFont typeface="Arial" pitchFamily="34" charset="0"/>
              <a:buNone/>
              <a:defRPr/>
            </a:pPr>
            <a:r>
              <a:rPr lang="en-US" sz="2000" i="1" dirty="0">
                <a:solidFill>
                  <a:schemeClr val="tx1"/>
                </a:solidFill>
                <a:latin typeface="Arial" panose="020B0604020202020204" pitchFamily="34" charset="0"/>
                <a:cs typeface="Arial" panose="020B0604020202020204" pitchFamily="34" charset="0"/>
              </a:rPr>
              <a:t>Answers are not provided in the hopes that group discussion will result in a better understanding of how to handle this type of situation!</a:t>
            </a:r>
            <a:endParaRPr lang="en-US" sz="2000" dirty="0">
              <a:solidFill>
                <a:schemeClr val="tx1"/>
              </a:solidFill>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2A8D9ADF-F37F-4F9A-8BD6-1D57EE27B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D74B-925D-919B-C7DC-D5219C58B5D3}"/>
              </a:ext>
            </a:extLst>
          </p:cNvPr>
          <p:cNvSpPr>
            <a:spLocks noGrp="1"/>
          </p:cNvSpPr>
          <p:nvPr>
            <p:ph type="title"/>
          </p:nvPr>
        </p:nvSpPr>
        <p:spPr>
          <a:xfrm>
            <a:off x="304800" y="177800"/>
            <a:ext cx="8229600" cy="1041400"/>
          </a:xfrm>
        </p:spPr>
        <p:txBody>
          <a:bodyPr/>
          <a:lstStyle/>
          <a:p>
            <a:pPr>
              <a:defRPr/>
            </a:pPr>
            <a:r>
              <a:rPr lang="en-US" sz="28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dirty="0">
              <a:solidFill>
                <a:srgbClr val="1A21A6"/>
              </a:solidFill>
            </a:endParaRPr>
          </a:p>
        </p:txBody>
      </p:sp>
      <p:sp>
        <p:nvSpPr>
          <p:cNvPr id="22531" name="Text Placeholder 2">
            <a:extLst>
              <a:ext uri="{FF2B5EF4-FFF2-40B4-BE49-F238E27FC236}">
                <a16:creationId xmlns:a16="http://schemas.microsoft.com/office/drawing/2014/main" id="{DFC90779-2AFC-5690-5E8A-3DC7A2162DBB}"/>
              </a:ext>
            </a:extLst>
          </p:cNvPr>
          <p:cNvSpPr>
            <a:spLocks noGrp="1" noChangeArrowheads="1"/>
          </p:cNvSpPr>
          <p:nvPr>
            <p:ph type="body" sz="quarter" idx="10"/>
          </p:nvPr>
        </p:nvSpPr>
        <p:spPr>
          <a:xfrm>
            <a:off x="304799" y="1447800"/>
            <a:ext cx="8382001" cy="5033963"/>
          </a:xfrm>
        </p:spPr>
        <p:txBody>
          <a:bodyPr/>
          <a:lstStyle/>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Certification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all Jury members, Jury Advisors, Chief of Course, Course Setters, Chief of Timing &amp; Calculations, and Race Administrator have </a:t>
            </a:r>
            <a:r>
              <a:rPr lang="en-US" altLang="en-US" sz="2000" u="sng" dirty="0">
                <a:ea typeface="Calibri" panose="020F0502020204030204" pitchFamily="34" charset="0"/>
                <a:cs typeface="Times New Roman" panose="02020603050405020304" pitchFamily="18" charset="0"/>
              </a:rPr>
              <a:t>appropriate certification as required by their position</a:t>
            </a:r>
            <a:endParaRPr lang="en-US" altLang="en-US" sz="2000" dirty="0">
              <a:ea typeface="Calibri" panose="020F0502020204030204" pitchFamily="34" charset="0"/>
              <a:cs typeface="Times New Roman" panose="02020603050405020304" pitchFamily="18" charset="0"/>
            </a:endParaRPr>
          </a:p>
          <a:p>
            <a:pPr marL="342900" indent="-342900" algn="just">
              <a:lnSpc>
                <a:spcPct val="100000"/>
              </a:lnSpc>
              <a:spcBef>
                <a:spcPct val="0"/>
              </a:spcBef>
              <a:spcAft>
                <a:spcPts val="1200"/>
              </a:spcAft>
              <a:buFont typeface="Symbol" panose="05050102010706020507" pitchFamily="18" charset="2"/>
              <a:buChar char=""/>
            </a:pPr>
            <a:r>
              <a:rPr lang="en-US" altLang="en-US" sz="2000" b="1" u="sng" dirty="0">
                <a:ea typeface="Calibri" panose="020F0502020204030204" pitchFamily="34" charset="0"/>
                <a:cs typeface="Times New Roman" panose="02020603050405020304" pitchFamily="18" charset="0"/>
              </a:rPr>
              <a:t>Alpine Official Continuing Education (Update) Status</a:t>
            </a:r>
            <a:r>
              <a:rPr lang="en-US" altLang="en-US" sz="2000" dirty="0">
                <a:ea typeface="Calibri" panose="020F0502020204030204" pitchFamily="34" charset="0"/>
                <a:cs typeface="Times New Roman" panose="02020603050405020304" pitchFamily="18" charset="0"/>
              </a:rPr>
              <a:t>: Using the U.S. Ski &amp; Snowboard website, the Race Administrator must verify that the Chief of Race, Referee, Assistant Referee (if required), Chief of Course, Course Setters, and Chief of Timing &amp; Calculations have </a:t>
            </a:r>
            <a:r>
              <a:rPr lang="en-US" altLang="en-US" sz="2000" u="sng" dirty="0">
                <a:ea typeface="Calibri" panose="020F0502020204030204" pitchFamily="34" charset="0"/>
                <a:cs typeface="Times New Roman" panose="02020603050405020304" pitchFamily="18" charset="0"/>
              </a:rPr>
              <a:t>attended a yearly Continuing Education Clinic (Update)</a:t>
            </a:r>
          </a:p>
          <a:p>
            <a:pPr marL="342900" indent="-342900" algn="just">
              <a:lnSpc>
                <a:spcPct val="100000"/>
              </a:lnSpc>
              <a:spcBef>
                <a:spcPct val="0"/>
              </a:spcBef>
              <a:spcAft>
                <a:spcPts val="1200"/>
              </a:spcAft>
              <a:buFont typeface="Symbol" panose="05050102010706020507" pitchFamily="18" charset="2"/>
              <a:buChar char=""/>
            </a:pPr>
            <a:r>
              <a:rPr lang="en-US" altLang="en-US" sz="2000" dirty="0">
                <a:ea typeface="Calibri" panose="020F0502020204030204" pitchFamily="34" charset="0"/>
                <a:cs typeface="Times New Roman" panose="02020603050405020304" pitchFamily="18" charset="0"/>
              </a:rPr>
              <a:t>Unless excused, Technical Delegates and Race Administrators are required to attend a yearly certification-specific Workshop  </a:t>
            </a:r>
          </a:p>
        </p:txBody>
      </p:sp>
      <p:pic>
        <p:nvPicPr>
          <p:cNvPr id="22532" name="Content Placeholder 10">
            <a:extLst>
              <a:ext uri="{FF2B5EF4-FFF2-40B4-BE49-F238E27FC236}">
                <a16:creationId xmlns:a16="http://schemas.microsoft.com/office/drawing/2014/main" id="{DA68C5F8-11B7-0F03-3BA7-830201F06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089552"/>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7077-748C-448E-8F09-D9CABA54E3FF}"/>
              </a:ext>
            </a:extLst>
          </p:cNvPr>
          <p:cNvSpPr>
            <a:spLocks noGrp="1"/>
          </p:cNvSpPr>
          <p:nvPr>
            <p:ph type="title" idx="4294967295"/>
          </p:nvPr>
        </p:nvSpPr>
        <p:spPr>
          <a:xfrm>
            <a:off x="533400" y="76200"/>
            <a:ext cx="8229600" cy="944563"/>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a:t>
            </a:r>
            <a:endParaRPr lang="en-US" sz="4000" b="1"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5F2E3D2-6FCA-42FB-B30E-EB5ACE072C09}"/>
              </a:ext>
            </a:extLst>
          </p:cNvPr>
          <p:cNvSpPr>
            <a:spLocks noGrp="1"/>
          </p:cNvSpPr>
          <p:nvPr>
            <p:ph idx="4294967295"/>
          </p:nvPr>
        </p:nvSpPr>
        <p:spPr>
          <a:xfrm>
            <a:off x="461963" y="1219200"/>
            <a:ext cx="8218487" cy="5334000"/>
          </a:xfrm>
        </p:spPr>
        <p:txBody>
          <a:bodyPr rtlCol="0">
            <a:normAutofit/>
          </a:bodyPr>
          <a:lstStyle/>
          <a:p>
            <a:pPr marL="0" indent="0" eaLnBrk="1" fontAlgn="auto" hangingPunct="1">
              <a:lnSpc>
                <a:spcPct val="100000"/>
              </a:lnSpc>
              <a:spcAft>
                <a:spcPts val="0"/>
              </a:spcAft>
              <a:buFont typeface="Arial" pitchFamily="34" charset="0"/>
              <a:buNone/>
              <a:defRPr/>
            </a:pPr>
            <a:r>
              <a:rPr lang="en-US" sz="2000" dirty="0">
                <a:solidFill>
                  <a:schemeClr val="tx1"/>
                </a:solidFill>
                <a:latin typeface="Arial" panose="020B0604020202020204" pitchFamily="34" charset="0"/>
                <a:cs typeface="Arial" panose="020B0604020202020204" pitchFamily="34" charset="0"/>
              </a:rPr>
              <a:t>A competitor arrives at the start with a camera attached to their helmet.</a:t>
            </a:r>
          </a:p>
          <a:p>
            <a:pPr marL="246888" indent="-246888" eaLnBrk="1" fontAlgn="auto" hangingPunct="1">
              <a:lnSpc>
                <a:spcPct val="100000"/>
              </a:lnSpc>
              <a:spcBef>
                <a:spcPts val="18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must the Start Referee do?</a:t>
            </a:r>
          </a:p>
          <a:p>
            <a:pPr marL="246888" indent="-246888" eaLnBrk="1" fontAlgn="auto" hangingPunct="1">
              <a:lnSpc>
                <a:spcPct val="100000"/>
              </a:lnSpc>
              <a:spcBef>
                <a:spcPts val="12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must the Start Referee do if the camera is attached to the skis?</a:t>
            </a:r>
          </a:p>
          <a:p>
            <a:pPr marL="246888" indent="-246888" eaLnBrk="1" fontAlgn="auto" hangingPunct="1">
              <a:lnSpc>
                <a:spcPct val="100000"/>
              </a:lnSpc>
              <a:spcBef>
                <a:spcPts val="12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must the Start Referee do If the camera is worn on a chest pack?</a:t>
            </a:r>
          </a:p>
          <a:p>
            <a:pPr marL="246888" indent="-246888" eaLnBrk="1" fontAlgn="auto" hangingPunct="1">
              <a:lnSpc>
                <a:spcPct val="100000"/>
              </a:lnSpc>
              <a:spcBef>
                <a:spcPts val="12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must the Start Referee do if a helmet only has camera mounts?</a:t>
            </a:r>
          </a:p>
          <a:p>
            <a:pPr marL="246888" indent="-246888" eaLnBrk="1" fontAlgn="auto" hangingPunct="1">
              <a:lnSpc>
                <a:spcPct val="100000"/>
              </a:lnSpc>
              <a:spcBef>
                <a:spcPts val="1200"/>
              </a:spcBef>
              <a:spcAft>
                <a:spcPts val="0"/>
              </a:spcAft>
              <a:buFont typeface="Arial"/>
              <a:buChar char="•"/>
              <a:defRPr/>
            </a:pPr>
            <a:r>
              <a:rPr lang="en-US" sz="2000" dirty="0">
                <a:solidFill>
                  <a:schemeClr val="tx1"/>
                </a:solidFill>
                <a:latin typeface="Arial" panose="020B0604020202020204" pitchFamily="34" charset="0"/>
                <a:cs typeface="Arial" panose="020B0604020202020204" pitchFamily="34" charset="0"/>
              </a:rPr>
              <a:t>What is the athlete’s status if a goggle-integrated camera is being used?</a:t>
            </a:r>
          </a:p>
          <a:p>
            <a:pPr marL="0" indent="0" eaLnBrk="1" fontAlgn="auto" hangingPunct="1">
              <a:lnSpc>
                <a:spcPct val="100000"/>
              </a:lnSpc>
              <a:spcBef>
                <a:spcPts val="1200"/>
              </a:spcBef>
              <a:spcAft>
                <a:spcPts val="0"/>
              </a:spcAft>
              <a:buFont typeface="Arial" pitchFamily="34" charset="0"/>
              <a:buNone/>
              <a:defRPr/>
            </a:pPr>
            <a:endParaRPr lang="en-US" sz="2000" dirty="0">
              <a:latin typeface="Arial" panose="020B0604020202020204" pitchFamily="34" charset="0"/>
              <a:cs typeface="Arial" panose="020B0604020202020204" pitchFamily="34" charset="0"/>
            </a:endParaRPr>
          </a:p>
          <a:p>
            <a:pPr marL="0" indent="0" eaLnBrk="1" fontAlgn="auto" hangingPunct="1">
              <a:lnSpc>
                <a:spcPct val="100000"/>
              </a:lnSpc>
              <a:spcBef>
                <a:spcPts val="1200"/>
              </a:spcBef>
              <a:spcAft>
                <a:spcPts val="0"/>
              </a:spcAft>
              <a:buFont typeface="Arial" pitchFamily="34" charset="0"/>
              <a:buNone/>
              <a:defRPr/>
            </a:pPr>
            <a:r>
              <a:rPr lang="en-US" sz="2000" i="1" dirty="0">
                <a:solidFill>
                  <a:schemeClr val="tx1"/>
                </a:solidFill>
                <a:latin typeface="Arial" panose="020B0604020202020204" pitchFamily="34" charset="0"/>
                <a:cs typeface="Arial" panose="020B0604020202020204" pitchFamily="34" charset="0"/>
              </a:rPr>
              <a:t>Answers are not provided in the hopes that group discussion will result in a better understanding of how to handle this type of situation!</a:t>
            </a:r>
            <a:endParaRPr lang="en-US" sz="2000" dirty="0">
              <a:solidFill>
                <a:schemeClr val="tx1"/>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7902BB11-D949-4A78-97DD-7D150824B4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E964-A95F-4F2E-A2DC-79B6FA194E99}"/>
              </a:ext>
            </a:extLst>
          </p:cNvPr>
          <p:cNvSpPr>
            <a:spLocks noGrp="1"/>
          </p:cNvSpPr>
          <p:nvPr>
            <p:ph type="title" idx="4294967295"/>
          </p:nvPr>
        </p:nvSpPr>
        <p:spPr>
          <a:xfrm>
            <a:off x="381000" y="0"/>
            <a:ext cx="7339013" cy="1239838"/>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a:t>
            </a:r>
            <a:endParaRPr lang="en-US" sz="4000"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2E273D-8C79-40CF-9A25-E9DE89C3E5B3}"/>
              </a:ext>
            </a:extLst>
          </p:cNvPr>
          <p:cNvSpPr>
            <a:spLocks noGrp="1"/>
          </p:cNvSpPr>
          <p:nvPr>
            <p:ph idx="4294967295"/>
          </p:nvPr>
        </p:nvSpPr>
        <p:spPr>
          <a:xfrm>
            <a:off x="609600" y="1447800"/>
            <a:ext cx="8229600" cy="4754563"/>
          </a:xfrm>
        </p:spPr>
        <p:txBody>
          <a:bodyPr rtlCol="0">
            <a:normAutofit/>
          </a:bodyPr>
          <a:lstStyle/>
          <a:p>
            <a:pPr marL="0" indent="0" eaLnBrk="1" fontAlgn="auto" hangingPunct="1">
              <a:spcAft>
                <a:spcPts val="0"/>
              </a:spcAft>
              <a:buFont typeface="Euphemia" panose="020B0503040102020104" pitchFamily="34" charset="0"/>
              <a:buNone/>
              <a:defRPr/>
            </a:pPr>
            <a:r>
              <a:rPr lang="en-US" dirty="0">
                <a:latin typeface="Arial" panose="020B0604020202020204" pitchFamily="34" charset="0"/>
                <a:cs typeface="Arial" panose="020B0604020202020204" pitchFamily="34" charset="0"/>
              </a:rPr>
              <a:t>A Downhill is scheduled to include 3 training runs.</a:t>
            </a:r>
          </a:p>
          <a:p>
            <a:pPr eaLnBrk="1" fontAlgn="auto" hangingPunct="1">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4 low-point athletes do not start the first training run</a:t>
            </a:r>
          </a:p>
          <a:p>
            <a:pPr eaLnBrk="1" fontAlgn="auto" hangingPunct="1">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Due to force majeure, all additional training runs are canceled</a:t>
            </a:r>
          </a:p>
          <a:p>
            <a:pPr marL="0" indent="0" eaLnBrk="1" fontAlgn="auto" hangingPunct="1">
              <a:spcAft>
                <a:spcPts val="0"/>
              </a:spcAft>
              <a:buFont typeface="Euphemia" panose="020B0503040102020104" pitchFamily="34" charset="0"/>
              <a:buNone/>
              <a:defRPr/>
            </a:pPr>
            <a:endParaRPr lang="en-US" dirty="0"/>
          </a:p>
          <a:p>
            <a:pPr marL="0" indent="0" eaLnBrk="1" fontAlgn="auto" hangingPunct="1">
              <a:spcAft>
                <a:spcPts val="0"/>
              </a:spcAft>
              <a:buFont typeface="Euphemia" panose="020B0503040102020104" pitchFamily="34" charset="0"/>
              <a:buNone/>
              <a:defRPr/>
            </a:pP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status of these competitors?</a:t>
            </a:r>
          </a:p>
          <a:p>
            <a:pPr marL="0" indent="0" eaLnBrk="1" fontAlgn="auto" hangingPunct="1">
              <a:spcBef>
                <a:spcPts val="1800"/>
              </a:spcBef>
              <a:spcAft>
                <a:spcPts val="0"/>
              </a:spcAft>
              <a:buFont typeface="Euphemia" panose="020B0503040102020104" pitchFamily="34" charset="0"/>
              <a:buNone/>
              <a:defRPr/>
            </a:pP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 is available?</a:t>
            </a:r>
          </a:p>
        </p:txBody>
      </p:sp>
      <p:pic>
        <p:nvPicPr>
          <p:cNvPr id="4" name="Content Placeholder 10">
            <a:extLst>
              <a:ext uri="{FF2B5EF4-FFF2-40B4-BE49-F238E27FC236}">
                <a16:creationId xmlns:a16="http://schemas.microsoft.com/office/drawing/2014/main" id="{14ECB6A6-D932-4A81-A2CC-9F583D85E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E964-A95F-4F2E-A2DC-79B6FA194E99}"/>
              </a:ext>
            </a:extLst>
          </p:cNvPr>
          <p:cNvSpPr>
            <a:spLocks noGrp="1"/>
          </p:cNvSpPr>
          <p:nvPr>
            <p:ph type="title" idx="4294967295"/>
          </p:nvPr>
        </p:nvSpPr>
        <p:spPr>
          <a:xfrm>
            <a:off x="457200" y="8860"/>
            <a:ext cx="8061325" cy="858838"/>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 (cont.)</a:t>
            </a:r>
            <a:endParaRPr lang="en-US" sz="4000"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2E273D-8C79-40CF-9A25-E9DE89C3E5B3}"/>
              </a:ext>
            </a:extLst>
          </p:cNvPr>
          <p:cNvSpPr>
            <a:spLocks noGrp="1"/>
          </p:cNvSpPr>
          <p:nvPr>
            <p:ph idx="4294967295"/>
          </p:nvPr>
        </p:nvSpPr>
        <p:spPr>
          <a:xfrm>
            <a:off x="546893" y="890735"/>
            <a:ext cx="8487569" cy="5662465"/>
          </a:xfrm>
        </p:spPr>
        <p:txBody>
          <a:bodyPr rtlCol="0">
            <a:normAutofit fontScale="92500" lnSpcReduction="20000"/>
          </a:bodyPr>
          <a:lstStyle/>
          <a:p>
            <a:pPr marL="0" indent="0" eaLnBrk="1" fontAlgn="auto" hangingPunct="1">
              <a:lnSpc>
                <a:spcPct val="110000"/>
              </a:lnSpc>
              <a:spcAft>
                <a:spcPts val="0"/>
              </a:spcAft>
              <a:buFont typeface="Euphemia" panose="020B0503040102020104" pitchFamily="34" charset="0"/>
              <a:buNone/>
              <a:defRPr/>
            </a:pP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status of these competitors?</a:t>
            </a:r>
          </a:p>
          <a:p>
            <a:pPr marL="0" indent="0" eaLnBrk="1" fontAlgn="auto" hangingPunct="1">
              <a:lnSpc>
                <a:spcPct val="110000"/>
              </a:lnSpc>
              <a:spcBef>
                <a:spcPts val="600"/>
              </a:spcBef>
              <a:spcAft>
                <a:spcPts val="0"/>
              </a:spcAft>
              <a:buFont typeface="Euphemia" panose="020B0503040102020104" pitchFamily="34" charset="0"/>
              <a:buNone/>
              <a:defRPr/>
            </a:pPr>
            <a:r>
              <a:rPr lang="en-US" altLang="en-US" b="1" dirty="0">
                <a:latin typeface="Arial" panose="020B0604020202020204" pitchFamily="34" charset="0"/>
                <a:cs typeface="Arial" panose="020B0604020202020204" pitchFamily="34" charset="0"/>
              </a:rPr>
              <a:t>NPS; 627.5</a:t>
            </a:r>
            <a:endPar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fontAlgn="auto" hangingPunct="1">
              <a:lnSpc>
                <a:spcPct val="110000"/>
              </a:lnSpc>
              <a:spcBef>
                <a:spcPts val="1800"/>
              </a:spcBef>
              <a:spcAft>
                <a:spcPts val="0"/>
              </a:spcAft>
              <a:buFont typeface="Euphemia" panose="020B0503040102020104" pitchFamily="34" charset="0"/>
              <a:buNone/>
              <a:defRPr/>
            </a:pPr>
            <a:endPar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fontAlgn="auto" hangingPunct="1">
              <a:lnSpc>
                <a:spcPct val="110000"/>
              </a:lnSpc>
              <a:spcBef>
                <a:spcPts val="1800"/>
              </a:spcBef>
              <a:spcAft>
                <a:spcPts val="0"/>
              </a:spcAft>
              <a:buFont typeface="Euphemia" panose="020B0503040102020104" pitchFamily="34" charset="0"/>
              <a:buNone/>
              <a:defRPr/>
            </a:pP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 is available?</a:t>
            </a:r>
          </a:p>
          <a:p>
            <a:pPr marL="0" indent="0" eaLnBrk="1" fontAlgn="auto" hangingPunct="1">
              <a:lnSpc>
                <a:spcPct val="110000"/>
              </a:lnSpc>
              <a:spcBef>
                <a:spcPts val="600"/>
              </a:spcBef>
              <a:spcAft>
                <a:spcPts val="0"/>
              </a:spcAft>
              <a:buNone/>
              <a:defRPr/>
            </a:pPr>
            <a:r>
              <a:rPr lang="en-US" altLang="en-US" b="1" dirty="0">
                <a:latin typeface="Arial" panose="020B0604020202020204" pitchFamily="34" charset="0"/>
                <a:cs typeface="Arial" panose="020B0604020202020204" pitchFamily="34" charset="0"/>
              </a:rPr>
              <a:t>With approval from U.S. Ski &amp; Snowboard and issuance of a transmittal number: </a:t>
            </a:r>
          </a:p>
          <a:p>
            <a:pPr eaLnBrk="1" fontAlgn="auto" hangingPunct="1">
              <a:lnSpc>
                <a:spcPct val="110000"/>
              </a:lnSpc>
              <a:spcBef>
                <a:spcPts val="600"/>
              </a:spcBef>
              <a:spcAft>
                <a:spcPts val="0"/>
              </a:spcAft>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An additional training run may be calendared </a:t>
            </a:r>
          </a:p>
          <a:p>
            <a:pPr eaLnBrk="1" fontAlgn="auto" hangingPunct="1">
              <a:lnSpc>
                <a:spcPct val="110000"/>
              </a:lnSpc>
              <a:spcBef>
                <a:spcPts val="600"/>
              </a:spcBef>
              <a:spcAft>
                <a:spcPts val="0"/>
              </a:spcAft>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Program MUST allow sufficient time for inspection/training run/event   </a:t>
            </a:r>
          </a:p>
          <a:p>
            <a:pPr eaLnBrk="1" fontAlgn="auto" hangingPunct="1">
              <a:lnSpc>
                <a:spcPct val="110000"/>
              </a:lnSpc>
              <a:spcBef>
                <a:spcPts val="600"/>
              </a:spcBef>
              <a:spcAft>
                <a:spcPts val="0"/>
              </a:spcAft>
              <a:buFont typeface="Arial" panose="020B0604020202020204" pitchFamily="34" charset="0"/>
              <a:buChar char="•"/>
              <a:defRPr/>
            </a:pPr>
            <a:r>
              <a:rPr lang="en-US" altLang="en-US" b="1" dirty="0">
                <a:latin typeface="Arial" panose="020B0604020202020204" pitchFamily="34" charset="0"/>
                <a:cs typeface="Arial" panose="020B0604020202020204" pitchFamily="34" charset="0"/>
              </a:rPr>
              <a:t>ALL competitors – not just the 4 who have not started – </a:t>
            </a:r>
            <a:r>
              <a:rPr lang="en-US" altLang="en-US" b="1" u="sng" dirty="0">
                <a:latin typeface="Arial" panose="020B0604020202020204" pitchFamily="34" charset="0"/>
                <a:cs typeface="Arial" panose="020B0604020202020204" pitchFamily="34" charset="0"/>
              </a:rPr>
              <a:t>must</a:t>
            </a:r>
            <a:r>
              <a:rPr lang="en-US" altLang="en-US" b="1" dirty="0">
                <a:latin typeface="Arial" panose="020B0604020202020204" pitchFamily="34" charset="0"/>
                <a:cs typeface="Arial" panose="020B0604020202020204" pitchFamily="34" charset="0"/>
              </a:rPr>
              <a:t>  be given opportunity to start the training run</a:t>
            </a:r>
          </a:p>
          <a:p>
            <a:pPr marL="0" indent="0" eaLnBrk="1" fontAlgn="auto" hangingPunct="1">
              <a:spcBef>
                <a:spcPts val="1800"/>
              </a:spcBef>
              <a:spcAft>
                <a:spcPts val="0"/>
              </a:spcAft>
              <a:buFont typeface="Euphemia" panose="020B0503040102020104" pitchFamily="34" charset="0"/>
              <a:buNone/>
              <a:defRPr/>
            </a:pPr>
            <a:endPar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14ECB6A6-D932-4A81-A2CC-9F583D85E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105086"/>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717AE-0BC2-4EDB-9A4F-C044E5E14D2E}"/>
              </a:ext>
            </a:extLst>
          </p:cNvPr>
          <p:cNvSpPr>
            <a:spLocks noGrp="1"/>
          </p:cNvSpPr>
          <p:nvPr>
            <p:ph type="title" idx="4294967295"/>
          </p:nvPr>
        </p:nvSpPr>
        <p:spPr>
          <a:xfrm>
            <a:off x="762000" y="76200"/>
            <a:ext cx="7339013" cy="1239838"/>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XII</a:t>
            </a:r>
            <a:endParaRPr lang="en-US" sz="4000" dirty="0">
              <a:solidFill>
                <a:srgbClr val="3215AB"/>
              </a:solidFill>
              <a:latin typeface="Arial" panose="020B0604020202020204" pitchFamily="34" charset="0"/>
              <a:cs typeface="Arial" panose="020B0604020202020204" pitchFamily="34" charset="0"/>
            </a:endParaRPr>
          </a:p>
        </p:txBody>
      </p:sp>
      <p:sp>
        <p:nvSpPr>
          <p:cNvPr id="80899" name="Content Placeholder 2">
            <a:extLst>
              <a:ext uri="{FF2B5EF4-FFF2-40B4-BE49-F238E27FC236}">
                <a16:creationId xmlns:a16="http://schemas.microsoft.com/office/drawing/2014/main" id="{6EB7AF5A-941A-4FEE-868E-D3EC761F76F2}"/>
              </a:ext>
            </a:extLst>
          </p:cNvPr>
          <p:cNvSpPr>
            <a:spLocks noGrp="1" noChangeArrowheads="1"/>
          </p:cNvSpPr>
          <p:nvPr>
            <p:ph idx="4294967295"/>
          </p:nvPr>
        </p:nvSpPr>
        <p:spPr>
          <a:xfrm>
            <a:off x="304800" y="1600200"/>
            <a:ext cx="8610600" cy="4525963"/>
          </a:xfrm>
        </p:spPr>
        <p:txBody>
          <a:bodyPr/>
          <a:lstStyle/>
          <a:p>
            <a:pPr marL="0" indent="0" eaLnBrk="1" hangingPunct="1">
              <a:lnSpc>
                <a:spcPct val="100000"/>
              </a:lnSpc>
              <a:buFont typeface="Euphemia" panose="020B0503040102020104" pitchFamily="34" charset="0"/>
              <a:buNone/>
              <a:defRPr/>
            </a:pPr>
            <a:r>
              <a:rPr lang="en-US" altLang="en-US" dirty="0">
                <a:solidFill>
                  <a:schemeClr val="tx1"/>
                </a:solidFill>
                <a:latin typeface="Arial" panose="020B0604020202020204" pitchFamily="34" charset="0"/>
                <a:cs typeface="Arial" panose="020B0604020202020204" pitchFamily="34" charset="0"/>
              </a:rPr>
              <a:t>Competitors’ family members and spectators arrive with the intent of using drones to record and broadcast their athletes’ race.</a:t>
            </a:r>
          </a:p>
          <a:p>
            <a:pPr marL="0" indent="0" eaLnBrk="1" hangingPunct="1">
              <a:lnSpc>
                <a:spcPct val="100000"/>
              </a:lnSpc>
              <a:buFont typeface="Euphemia" panose="020B0503040102020104" pitchFamily="34" charset="0"/>
              <a:buNone/>
              <a:defRPr/>
            </a:pPr>
            <a:endParaRPr lang="en-US" altLang="en-US" dirty="0">
              <a:solidFill>
                <a:schemeClr val="tx1"/>
              </a:solidFill>
              <a:latin typeface="Arial" panose="020B0604020202020204" pitchFamily="34" charset="0"/>
              <a:cs typeface="Arial" panose="020B0604020202020204" pitchFamily="34" charset="0"/>
            </a:endParaRPr>
          </a:p>
          <a:p>
            <a:pPr marL="0" indent="0" eaLnBrk="1" hangingPunct="1">
              <a:lnSpc>
                <a:spcPct val="100000"/>
              </a:lnSpc>
              <a:buFont typeface="Euphemia" panose="020B0503040102020104" pitchFamily="34" charset="0"/>
              <a:buNone/>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do the rules state regarding use of drones?</a:t>
            </a:r>
          </a:p>
          <a:p>
            <a:pPr marL="0" indent="0" eaLnBrk="1" hangingPunct="1">
              <a:lnSpc>
                <a:spcPct val="100000"/>
              </a:lnSpc>
              <a:buFont typeface="Euphemia" panose="020B0503040102020104" pitchFamily="34" charset="0"/>
              <a:buNone/>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 is available?</a:t>
            </a:r>
          </a:p>
        </p:txBody>
      </p:sp>
      <p:pic>
        <p:nvPicPr>
          <p:cNvPr id="3" name="Content Placeholder 10">
            <a:extLst>
              <a:ext uri="{FF2B5EF4-FFF2-40B4-BE49-F238E27FC236}">
                <a16:creationId xmlns:a16="http://schemas.microsoft.com/office/drawing/2014/main" id="{4DA67C94-D7C3-4602-997D-4939686BC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8811-8342-4692-A179-3A8995662A8F}"/>
              </a:ext>
            </a:extLst>
          </p:cNvPr>
          <p:cNvSpPr>
            <a:spLocks noGrp="1"/>
          </p:cNvSpPr>
          <p:nvPr>
            <p:ph type="title" idx="4294967295"/>
          </p:nvPr>
        </p:nvSpPr>
        <p:spPr>
          <a:xfrm>
            <a:off x="504825" y="228600"/>
            <a:ext cx="8229600" cy="685800"/>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XIII</a:t>
            </a:r>
            <a:endParaRPr lang="en-US" sz="4000"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C24299C-7358-49FF-9E4C-B40CBFD60769}"/>
              </a:ext>
            </a:extLst>
          </p:cNvPr>
          <p:cNvSpPr>
            <a:spLocks noGrp="1"/>
          </p:cNvSpPr>
          <p:nvPr>
            <p:ph idx="4294967295"/>
          </p:nvPr>
        </p:nvSpPr>
        <p:spPr>
          <a:xfrm>
            <a:off x="390525" y="990600"/>
            <a:ext cx="8458200" cy="5181600"/>
          </a:xfrm>
        </p:spPr>
        <p:txBody>
          <a:bodyPr rtlCol="0">
            <a:noAutofit/>
          </a:bodyPr>
          <a:lstStyle/>
          <a:p>
            <a:pPr marL="0" indent="0" eaLnBrk="1" fontAlgn="auto" hangingPunct="1">
              <a:spcAft>
                <a:spcPts val="0"/>
              </a:spcAft>
              <a:buFont typeface="Euphemia" panose="020B0503040102020104" pitchFamily="34" charset="0"/>
              <a:buNone/>
              <a:defRPr/>
            </a:pPr>
            <a:r>
              <a:rPr lang="en-US" sz="2000" dirty="0">
                <a:solidFill>
                  <a:schemeClr val="tx1"/>
                </a:solidFill>
                <a:latin typeface="Arial" panose="020B0604020202020204" pitchFamily="34" charset="0"/>
                <a:cs typeface="Arial" panose="020B0604020202020204" pitchFamily="34" charset="0"/>
              </a:rPr>
              <a:t>A Giant Slalom competitor leaves the start just as the Starter calls: </a:t>
            </a:r>
          </a:p>
          <a:p>
            <a:pPr marL="0" indent="0" eaLnBrk="1" fontAlgn="auto" hangingPunct="1">
              <a:spcAft>
                <a:spcPts val="0"/>
              </a:spcAft>
              <a:buFont typeface="Euphemia" panose="020B0503040102020104" pitchFamily="34" charset="0"/>
              <a:buNone/>
              <a:defRPr/>
            </a:pPr>
            <a:r>
              <a:rPr lang="en-US" sz="2000" b="1" dirty="0">
                <a:solidFill>
                  <a:schemeClr val="tx1"/>
                </a:solidFill>
                <a:latin typeface="Arial" panose="020B0604020202020204" pitchFamily="34" charset="0"/>
                <a:cs typeface="Arial" panose="020B0604020202020204" pitchFamily="34" charset="0"/>
              </a:rPr>
              <a:t>                                       “10 </a:t>
            </a:r>
            <a:r>
              <a:rPr lang="en-US" sz="2000" b="1" cap="all" dirty="0">
                <a:solidFill>
                  <a:schemeClr val="tx1"/>
                </a:solidFill>
                <a:latin typeface="Arial" panose="020B0604020202020204" pitchFamily="34" charset="0"/>
                <a:cs typeface="Arial" panose="020B0604020202020204" pitchFamily="34" charset="0"/>
              </a:rPr>
              <a:t>seconds</a:t>
            </a:r>
            <a:r>
              <a:rPr lang="en-US" sz="2000" b="1" dirty="0">
                <a:solidFill>
                  <a:schemeClr val="tx1"/>
                </a:solidFill>
                <a:latin typeface="Arial" panose="020B0604020202020204" pitchFamily="34" charset="0"/>
                <a:cs typeface="Arial" panose="020B0604020202020204" pitchFamily="34" charset="0"/>
              </a:rPr>
              <a:t>”</a:t>
            </a:r>
          </a:p>
          <a:p>
            <a:pPr marL="0" indent="0" eaLnBrk="1" fontAlgn="auto" hangingPunct="1">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 is available?</a:t>
            </a:r>
          </a:p>
          <a:p>
            <a:pPr marL="0" indent="0" eaLnBrk="1" fontAlgn="auto" hangingPunct="1">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is adherence to competitor start intervals critical?</a:t>
            </a:r>
          </a:p>
          <a:p>
            <a:pPr marL="0" indent="0" eaLnBrk="1" fontAlgn="auto" hangingPunct="1">
              <a:spcAft>
                <a:spcPts val="0"/>
              </a:spcAft>
              <a:buFont typeface="Euphemia" panose="020B0503040102020104" pitchFamily="34" charset="0"/>
              <a:buNone/>
              <a:defRPr/>
            </a:pPr>
            <a:r>
              <a:rPr lang="en-US" sz="2000" dirty="0">
                <a:solidFill>
                  <a:schemeClr val="tx1"/>
                </a:solidFill>
                <a:latin typeface="Arial" panose="020B0604020202020204" pitchFamily="34" charset="0"/>
                <a:cs typeface="Arial" panose="020B0604020202020204" pitchFamily="34" charset="0"/>
              </a:rPr>
              <a:t>A competitor is called but is either </a:t>
            </a:r>
            <a:r>
              <a:rPr lang="en-US" sz="2000" u="sng" dirty="0">
                <a:solidFill>
                  <a:schemeClr val="tx1"/>
                </a:solidFill>
                <a:latin typeface="Arial" panose="020B0604020202020204" pitchFamily="34" charset="0"/>
                <a:cs typeface="Arial" panose="020B0604020202020204" pitchFamily="34" charset="0"/>
              </a:rPr>
              <a:t>not present </a:t>
            </a:r>
            <a:r>
              <a:rPr lang="en-US" sz="2000" dirty="0">
                <a:solidFill>
                  <a:schemeClr val="tx1"/>
                </a:solidFill>
                <a:latin typeface="Arial" panose="020B0604020202020204" pitchFamily="34" charset="0"/>
                <a:cs typeface="Arial" panose="020B0604020202020204" pitchFamily="34" charset="0"/>
              </a:rPr>
              <a:t>or is </a:t>
            </a:r>
            <a:r>
              <a:rPr lang="en-US" sz="2000" u="sng" dirty="0">
                <a:solidFill>
                  <a:schemeClr val="tx1"/>
                </a:solidFill>
                <a:latin typeface="Arial" panose="020B0604020202020204" pitchFamily="34" charset="0"/>
                <a:cs typeface="Arial" panose="020B0604020202020204" pitchFamily="34" charset="0"/>
              </a:rPr>
              <a:t>not ready </a:t>
            </a:r>
            <a:r>
              <a:rPr lang="en-US" sz="2000" dirty="0">
                <a:solidFill>
                  <a:schemeClr val="tx1"/>
                </a:solidFill>
                <a:latin typeface="Arial" panose="020B0604020202020204" pitchFamily="34" charset="0"/>
                <a:cs typeface="Arial" panose="020B0604020202020204" pitchFamily="34" charset="0"/>
              </a:rPr>
              <a:t>to step into the start gate.</a:t>
            </a:r>
          </a:p>
          <a:p>
            <a:pPr marL="0" indent="0" eaLnBrk="1" fontAlgn="auto" hangingPunct="1">
              <a:spcBef>
                <a:spcPts val="1800"/>
              </a:spcBef>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Jury options are available?</a:t>
            </a:r>
          </a:p>
          <a:p>
            <a:pPr marL="0" indent="0" eaLnBrk="1" fontAlgn="auto" hangingPunct="1">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circumstances allow for disqualification?</a:t>
            </a:r>
          </a:p>
          <a:p>
            <a:pPr eaLnBrk="1" fontAlgn="auto" hangingPunct="1">
              <a:lnSpc>
                <a:spcPct val="100000"/>
              </a:lnSpc>
              <a:spcAft>
                <a:spcPts val="0"/>
              </a:spcAft>
              <a:buFont typeface="Arial" panose="020B0604020202020204" pitchFamily="34" charset="0"/>
              <a:buChar char="•"/>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first scenario is violation of the </a:t>
            </a:r>
            <a:r>
              <a:rPr lang="en-US" altLang="en-US" sz="2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early/late start</a:t>
            </a: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(valid/false start) rule </a:t>
            </a:r>
          </a:p>
          <a:p>
            <a:pPr eaLnBrk="1" fontAlgn="auto" hangingPunct="1">
              <a:lnSpc>
                <a:spcPct val="100000"/>
              </a:lnSpc>
              <a:spcAft>
                <a:spcPts val="0"/>
              </a:spcAft>
              <a:buFont typeface="Arial" panose="020B0604020202020204" pitchFamily="34" charset="0"/>
              <a:buChar char="•"/>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second scenario is violation of the </a:t>
            </a:r>
            <a:r>
              <a:rPr lang="en-US" altLang="en-US" sz="2000" b="1" u="sng"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delayed start</a:t>
            </a: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(not present/ready when called) rule.  Discuss and understand the differences between the two.</a:t>
            </a:r>
          </a:p>
          <a:p>
            <a:pPr marL="0" indent="0" eaLnBrk="1" fontAlgn="auto" hangingPunct="1">
              <a:spcAft>
                <a:spcPts val="0"/>
              </a:spcAft>
              <a:buFont typeface="Euphemia" panose="020B0503040102020104" pitchFamily="34" charset="0"/>
              <a:buNone/>
              <a:defRPr/>
            </a:pPr>
            <a:endParaRPr lang="en-US" sz="2000" dirty="0">
              <a:solidFill>
                <a:schemeClr val="tx1"/>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EC6FCC04-47B1-4C0E-A4F6-B556E86C8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8811-8342-4692-A179-3A8995662A8F}"/>
              </a:ext>
            </a:extLst>
          </p:cNvPr>
          <p:cNvSpPr>
            <a:spLocks noGrp="1"/>
          </p:cNvSpPr>
          <p:nvPr>
            <p:ph type="title" idx="4294967295"/>
          </p:nvPr>
        </p:nvSpPr>
        <p:spPr>
          <a:xfrm>
            <a:off x="504825" y="228600"/>
            <a:ext cx="8229600" cy="685800"/>
          </a:xfrm>
        </p:spPr>
        <p:txBody>
          <a:bodyPr rtlCol="0">
            <a:norm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Scenarios: Part XIV</a:t>
            </a:r>
            <a:endParaRPr lang="en-US" sz="4000"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C24299C-7358-49FF-9E4C-B40CBFD60769}"/>
              </a:ext>
            </a:extLst>
          </p:cNvPr>
          <p:cNvSpPr>
            <a:spLocks noGrp="1"/>
          </p:cNvSpPr>
          <p:nvPr>
            <p:ph idx="4294967295"/>
          </p:nvPr>
        </p:nvSpPr>
        <p:spPr>
          <a:xfrm>
            <a:off x="390525" y="1066800"/>
            <a:ext cx="8458200" cy="4114800"/>
          </a:xfrm>
        </p:spPr>
        <p:txBody>
          <a:bodyPr rtlCol="0">
            <a:noAutofit/>
          </a:bodyPr>
          <a:lstStyle/>
          <a:p>
            <a:pPr marL="0" indent="0" algn="just" eaLnBrk="1" fontAlgn="auto" hangingPunct="1">
              <a:lnSpc>
                <a:spcPct val="100000"/>
              </a:lnSpc>
              <a:spcAft>
                <a:spcPts val="0"/>
              </a:spcAft>
              <a:buFont typeface="Euphemia" panose="020B0503040102020104" pitchFamily="34" charset="0"/>
              <a:buNone/>
              <a:defRPr/>
            </a:pPr>
            <a:r>
              <a:rPr lang="en-US" sz="2000" dirty="0">
                <a:latin typeface="Arial" panose="020B0604020202020204" pitchFamily="34" charset="0"/>
                <a:cs typeface="Arial" panose="020B0604020202020204" pitchFamily="34" charset="0"/>
              </a:rPr>
              <a:t>A U.S. Ski &amp; Snowboard-scored Championship Slalom is complete, all required documents have been submitted and the event has been scored.    </a:t>
            </a:r>
          </a:p>
          <a:p>
            <a:pPr marL="0" indent="0" algn="just" eaLnBrk="1" fontAlgn="auto" hangingPunct="1">
              <a:lnSpc>
                <a:spcPct val="100000"/>
              </a:lnSpc>
              <a:spcAft>
                <a:spcPts val="0"/>
              </a:spcAft>
              <a:buFont typeface="Euphemia" panose="020B0503040102020104" pitchFamily="34" charset="0"/>
              <a:buNone/>
              <a:defRPr/>
            </a:pPr>
            <a:r>
              <a:rPr lang="en-US" sz="2000" dirty="0">
                <a:latin typeface="Arial" panose="020B0604020202020204" pitchFamily="34" charset="0"/>
                <a:cs typeface="Arial" panose="020B0604020202020204" pitchFamily="34" charset="0"/>
              </a:rPr>
              <a:t>The morning after the event, U.S. Ski &amp; Snowboard is contacted because one of the podium finishers, while reviewing the race video with the competitor’s parents, noticed the competitor had straddled a gate. </a:t>
            </a:r>
            <a:r>
              <a:rPr lang="en-US" sz="2000" dirty="0">
                <a:solidFill>
                  <a:schemeClr val="tx1"/>
                </a:solidFill>
                <a:latin typeface="Arial" panose="020B0604020202020204" pitchFamily="34" charset="0"/>
                <a:cs typeface="Arial" panose="020B0604020202020204" pitchFamily="34" charset="0"/>
              </a:rPr>
              <a:t> </a:t>
            </a:r>
          </a:p>
          <a:p>
            <a:pPr marL="0" indent="0" eaLnBrk="1" fontAlgn="auto" hangingPunct="1">
              <a:spcAft>
                <a:spcPts val="0"/>
              </a:spcAft>
              <a:buFont typeface="Euphemia" panose="020B0503040102020104" pitchFamily="34" charset="0"/>
              <a:buNone/>
              <a:defRPr/>
            </a:pPr>
            <a:r>
              <a:rPr lang="en-US" alt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option(s) are available?</a:t>
            </a:r>
          </a:p>
          <a:p>
            <a:pPr marL="0" indent="0" eaLnBrk="1" fontAlgn="auto" hangingPunct="1">
              <a:spcAft>
                <a:spcPts val="0"/>
              </a:spcAft>
              <a:buFont typeface="Euphemia" panose="020B0503040102020104" pitchFamily="34" charset="0"/>
              <a:buNone/>
              <a:defRPr/>
            </a:pPr>
            <a:r>
              <a:rPr lang="en-US" alt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May the event Jury become involved? </a:t>
            </a:r>
          </a:p>
          <a:p>
            <a:pPr marL="0" indent="0" eaLnBrk="1" fontAlgn="auto" hangingPunct="1">
              <a:spcAft>
                <a:spcPts val="0"/>
              </a:spcAft>
              <a:buFont typeface="Euphemia" panose="020B0503040102020104" pitchFamily="34" charset="0"/>
              <a:buNone/>
              <a:defRPr/>
            </a:pPr>
            <a:endParaRPr lang="en-US" alt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fontAlgn="auto" hangingPunct="1">
              <a:spcAft>
                <a:spcPts val="0"/>
              </a:spcAft>
              <a:buFont typeface="Euphemia" panose="020B0503040102020104" pitchFamily="34" charset="0"/>
              <a:buNone/>
              <a:defRPr/>
            </a:pPr>
            <a:endParaRPr lang="en-US" alt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fontAlgn="auto" hangingPunct="1">
              <a:spcAft>
                <a:spcPts val="0"/>
              </a:spcAft>
              <a:buFont typeface="Euphemia" panose="020B0503040102020104" pitchFamily="34" charset="0"/>
              <a:buNone/>
              <a:defRPr/>
            </a:pPr>
            <a:r>
              <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0" indent="0" eaLnBrk="1" fontAlgn="auto" hangingPunct="1">
              <a:spcAft>
                <a:spcPts val="0"/>
              </a:spcAft>
              <a:buFont typeface="Euphemia" panose="020B0503040102020104" pitchFamily="34" charset="0"/>
              <a:buNone/>
              <a:defRPr/>
            </a:pPr>
            <a:endParaRPr lang="en-US" sz="2000" dirty="0">
              <a:solidFill>
                <a:schemeClr val="tx1"/>
              </a:solidFill>
              <a:latin typeface="Arial" panose="020B0604020202020204" pitchFamily="34" charset="0"/>
              <a:cs typeface="Arial" panose="020B0604020202020204" pitchFamily="34" charset="0"/>
            </a:endParaRPr>
          </a:p>
          <a:p>
            <a:pPr marL="0" indent="0" eaLnBrk="1" fontAlgn="auto" hangingPunct="1">
              <a:spcAft>
                <a:spcPts val="0"/>
              </a:spcAft>
              <a:buFont typeface="Euphemia" panose="020B0503040102020104" pitchFamily="34" charset="0"/>
              <a:buNone/>
              <a:defRPr/>
            </a:pPr>
            <a:r>
              <a:rPr lang="en-US" sz="2000" dirty="0">
                <a:solidFill>
                  <a:schemeClr val="tx1"/>
                </a:solidFill>
                <a:latin typeface="Arial" panose="020B0604020202020204" pitchFamily="34" charset="0"/>
                <a:cs typeface="Arial" panose="020B0604020202020204" pitchFamily="34" charset="0"/>
              </a:rPr>
              <a:t> </a:t>
            </a:r>
            <a:endParaRPr lang="en-US" altLang="en-US" sz="2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fontAlgn="auto" hangingPunct="1">
              <a:spcAft>
                <a:spcPts val="0"/>
              </a:spcAft>
              <a:buFont typeface="Euphemia" panose="020B0503040102020104" pitchFamily="34" charset="0"/>
              <a:buNone/>
              <a:defRPr/>
            </a:pPr>
            <a:endParaRPr lang="en-US" sz="2000" dirty="0">
              <a:solidFill>
                <a:schemeClr val="tx1"/>
              </a:solidFill>
              <a:latin typeface="Arial" panose="020B0604020202020204" pitchFamily="34" charset="0"/>
              <a:cs typeface="Arial" panose="020B0604020202020204" pitchFamily="34" charset="0"/>
            </a:endParaRPr>
          </a:p>
        </p:txBody>
      </p:sp>
      <p:pic>
        <p:nvPicPr>
          <p:cNvPr id="4" name="Content Placeholder 10">
            <a:extLst>
              <a:ext uri="{FF2B5EF4-FFF2-40B4-BE49-F238E27FC236}">
                <a16:creationId xmlns:a16="http://schemas.microsoft.com/office/drawing/2014/main" id="{DC7A0DA6-B1A6-41EF-AD48-A7C0EFF5A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57F8-3D68-4BEE-86DC-D9AC4100F7E6}"/>
              </a:ext>
            </a:extLst>
          </p:cNvPr>
          <p:cNvSpPr>
            <a:spLocks noGrp="1"/>
          </p:cNvSpPr>
          <p:nvPr>
            <p:ph type="title" idx="4294967295"/>
          </p:nvPr>
        </p:nvSpPr>
        <p:spPr>
          <a:xfrm>
            <a:off x="762000" y="104775"/>
            <a:ext cx="8001000" cy="657225"/>
          </a:xfrm>
        </p:spPr>
        <p:txBody>
          <a:bodyPr rtlCol="0">
            <a:noAutofit/>
          </a:bodyPr>
          <a:lstStyle/>
          <a:p>
            <a:pPr defTabSz="685983" eaLnBrk="1" fontAlgn="auto" hangingPunct="1">
              <a:spcAft>
                <a:spcPts val="0"/>
              </a:spcAft>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IMPORTANT POINTS TO REMEMBER</a:t>
            </a:r>
          </a:p>
        </p:txBody>
      </p:sp>
      <p:sp>
        <p:nvSpPr>
          <p:cNvPr id="45059" name="Content Placeholder 2">
            <a:extLst>
              <a:ext uri="{FF2B5EF4-FFF2-40B4-BE49-F238E27FC236}">
                <a16:creationId xmlns:a16="http://schemas.microsoft.com/office/drawing/2014/main" id="{5D7DE639-E171-4CA7-8E05-EABEB85CBAB2}"/>
              </a:ext>
            </a:extLst>
          </p:cNvPr>
          <p:cNvSpPr>
            <a:spLocks noGrp="1"/>
          </p:cNvSpPr>
          <p:nvPr>
            <p:ph idx="4294967295"/>
          </p:nvPr>
        </p:nvSpPr>
        <p:spPr>
          <a:xfrm>
            <a:off x="190500" y="762000"/>
            <a:ext cx="8763000" cy="5943600"/>
          </a:xfrm>
        </p:spPr>
        <p:txBody>
          <a:bodyPr rtlCol="0">
            <a:normAutofit fontScale="62500" lnSpcReduction="20000"/>
          </a:bodyPr>
          <a:lstStyle/>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Although a Jury may re-evaluate a previous decision, </a:t>
            </a:r>
            <a:r>
              <a:rPr lang="en-US" altLang="en-US" sz="2600" b="1" u="sng" dirty="0">
                <a:solidFill>
                  <a:srgbClr val="17375E"/>
                </a:solidFill>
                <a:latin typeface="Arial" charset="0"/>
                <a:cs typeface="Arial" charset="0"/>
                <a:sym typeface="Arial"/>
              </a:rPr>
              <a:t>new evidence </a:t>
            </a:r>
            <a:r>
              <a:rPr lang="en-US" altLang="en-US" sz="2600" b="1" i="1" dirty="0">
                <a:solidFill>
                  <a:srgbClr val="17375E"/>
                </a:solidFill>
                <a:latin typeface="Arial" charset="0"/>
                <a:cs typeface="Arial" charset="0"/>
                <a:sym typeface="Arial"/>
              </a:rPr>
              <a:t>that relates to the original Jury decision </a:t>
            </a:r>
            <a:r>
              <a:rPr lang="en-US" altLang="en-US" sz="2600" b="1" u="sng" dirty="0">
                <a:solidFill>
                  <a:srgbClr val="17375E"/>
                </a:solidFill>
                <a:latin typeface="Arial" charset="0"/>
                <a:cs typeface="Arial" charset="0"/>
                <a:sym typeface="Arial"/>
              </a:rPr>
              <a:t>must exist.</a:t>
            </a:r>
            <a:r>
              <a:rPr lang="en-US" altLang="en-US" sz="2600" b="1" dirty="0">
                <a:solidFill>
                  <a:srgbClr val="17375E"/>
                </a:solidFill>
                <a:latin typeface="Arial" charset="0"/>
                <a:cs typeface="Arial" charset="0"/>
                <a:sym typeface="Arial"/>
              </a:rPr>
              <a:t> (640.2)</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dirty="0">
                <a:solidFill>
                  <a:srgbClr val="17375E"/>
                </a:solidFill>
                <a:latin typeface="Arial" charset="0"/>
                <a:cs typeface="Arial" charset="0"/>
                <a:sym typeface="Arial"/>
              </a:rPr>
              <a:t>NOTE: Decisions subject to protest deadlines </a:t>
            </a:r>
            <a:r>
              <a:rPr lang="en-US" altLang="en-US" sz="2600" b="1" u="sng" dirty="0">
                <a:solidFill>
                  <a:srgbClr val="17375E"/>
                </a:solidFill>
                <a:latin typeface="Arial" charset="0"/>
                <a:cs typeface="Arial" charset="0"/>
                <a:sym typeface="Arial"/>
              </a:rPr>
              <a:t>are not generally</a:t>
            </a:r>
            <a:r>
              <a:rPr lang="en-US" altLang="en-US" sz="2600" b="1" dirty="0">
                <a:solidFill>
                  <a:srgbClr val="17375E"/>
                </a:solidFill>
                <a:latin typeface="Arial" charset="0"/>
                <a:cs typeface="Arial" charset="0"/>
                <a:sym typeface="Arial"/>
              </a:rPr>
              <a:t> subject to the Jury’s re-evaluation. </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dirty="0">
                <a:solidFill>
                  <a:srgbClr val="17375E"/>
                </a:solidFill>
                <a:latin typeface="Arial" charset="0"/>
                <a:cs typeface="Arial" charset="0"/>
                <a:sym typeface="Arial"/>
              </a:rPr>
              <a:t>NOTE: Report of the Referee does not constitute a </a:t>
            </a:r>
            <a:r>
              <a:rPr lang="en-US" altLang="en-US" sz="2600" b="1" u="sng" dirty="0">
                <a:solidFill>
                  <a:srgbClr val="17375E"/>
                </a:solidFill>
                <a:latin typeface="Arial" charset="0"/>
                <a:cs typeface="Arial" charset="0"/>
                <a:sym typeface="Arial"/>
              </a:rPr>
              <a:t>Jury decision</a:t>
            </a:r>
            <a:r>
              <a:rPr lang="en-US" altLang="en-US" sz="2600" b="1" dirty="0">
                <a:solidFill>
                  <a:srgbClr val="17375E"/>
                </a:solidFill>
                <a:latin typeface="Arial" charset="0"/>
                <a:cs typeface="Arial" charset="0"/>
                <a:sym typeface="Arial"/>
              </a:rPr>
              <a:t>, and its contents are </a:t>
            </a:r>
            <a:r>
              <a:rPr lang="en-US" altLang="en-US" sz="2600" b="1" u="sng" dirty="0">
                <a:solidFill>
                  <a:srgbClr val="17375E"/>
                </a:solidFill>
                <a:latin typeface="Arial" charset="0"/>
                <a:cs typeface="Arial" charset="0"/>
                <a:sym typeface="Arial"/>
              </a:rPr>
              <a:t>not subject to re-evaluation by the Jury</a:t>
            </a:r>
            <a:r>
              <a:rPr lang="en-US" altLang="en-US" sz="2600" b="1" dirty="0">
                <a:solidFill>
                  <a:srgbClr val="17375E"/>
                </a:solidFill>
                <a:latin typeface="Arial" charset="0"/>
                <a:cs typeface="Arial" charset="0"/>
                <a:sym typeface="Arial"/>
              </a:rPr>
              <a:t>. </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i="1" dirty="0">
                <a:solidFill>
                  <a:srgbClr val="17375E"/>
                </a:solidFill>
                <a:latin typeface="Arial" charset="0"/>
                <a:cs typeface="Arial" charset="0"/>
                <a:sym typeface="Arial"/>
              </a:rPr>
              <a:t>PROTEST DEADLINES MUST BE OBSERVED AND RESPECTED!  </a:t>
            </a:r>
            <a:r>
              <a:rPr lang="en-US" altLang="en-US" sz="2600" b="1" dirty="0">
                <a:solidFill>
                  <a:srgbClr val="17375E"/>
                </a:solidFill>
                <a:latin typeface="Arial" charset="0"/>
                <a:cs typeface="Arial" charset="0"/>
                <a:sym typeface="Arial"/>
              </a:rPr>
              <a:t>(643)</a:t>
            </a:r>
          </a:p>
          <a:p>
            <a:pPr marL="133386" indent="0" defTabSz="685983" eaLnBrk="1" fontAlgn="auto" hangingPunct="1">
              <a:lnSpc>
                <a:spcPct val="120000"/>
              </a:lnSpc>
              <a:spcBef>
                <a:spcPts val="1200"/>
              </a:spcBef>
              <a:spcAft>
                <a:spcPts val="0"/>
              </a:spcAft>
              <a:buClr>
                <a:srgbClr val="17375E"/>
              </a:buClr>
              <a:buSzPct val="100000"/>
              <a:buFont typeface="Euphemia" panose="020B0503040102020104" pitchFamily="34" charset="0"/>
              <a:buNone/>
              <a:defRPr/>
            </a:pPr>
            <a:r>
              <a:rPr lang="en-US" altLang="en-US" sz="2600" b="1" i="1" dirty="0">
                <a:solidFill>
                  <a:srgbClr val="17375E"/>
                </a:solidFill>
                <a:latin typeface="Arial" charset="0"/>
                <a:cs typeface="Arial" charset="0"/>
                <a:sym typeface="Arial"/>
              </a:rPr>
              <a:t>TENURE OF THE JURY </a:t>
            </a:r>
            <a:r>
              <a:rPr lang="en-US" altLang="en-US" sz="2600" b="1" i="1" u="sng" dirty="0">
                <a:solidFill>
                  <a:srgbClr val="17375E"/>
                </a:solidFill>
                <a:latin typeface="Arial" charset="0"/>
                <a:cs typeface="Arial" charset="0"/>
                <a:sym typeface="Arial"/>
              </a:rPr>
              <a:t>EXPIRES</a:t>
            </a:r>
            <a:r>
              <a:rPr lang="en-US" altLang="en-US" sz="2600" b="1" i="1" dirty="0">
                <a:solidFill>
                  <a:srgbClr val="17375E"/>
                </a:solidFill>
                <a:latin typeface="Arial" charset="0"/>
                <a:cs typeface="Arial" charset="0"/>
                <a:sym typeface="Arial"/>
              </a:rPr>
              <a:t> AT THE END OF THE PROTEST PERIOD(s) OR AFTER ALL SUBMITTED PROTEST(S) SETTLED! </a:t>
            </a:r>
            <a:r>
              <a:rPr lang="en-US" altLang="en-US" sz="2600" b="1" dirty="0">
                <a:solidFill>
                  <a:srgbClr val="17375E"/>
                </a:solidFill>
                <a:latin typeface="Arial" charset="0"/>
                <a:cs typeface="Arial" charset="0"/>
                <a:sym typeface="Arial"/>
              </a:rPr>
              <a:t>(601.4.4.2)</a:t>
            </a:r>
            <a:endParaRPr lang="en-US" altLang="en-US" sz="2600" b="1" i="1" dirty="0">
              <a:solidFill>
                <a:srgbClr val="17375E"/>
              </a:solidFill>
              <a:latin typeface="Arial" charset="0"/>
              <a:cs typeface="Arial" charset="0"/>
              <a:sym typeface="Arial"/>
            </a:endParaRP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If the Jury is no longer empaneled, they </a:t>
            </a:r>
            <a:r>
              <a:rPr lang="en-US" altLang="en-US" sz="2600" b="1" u="sng" dirty="0">
                <a:solidFill>
                  <a:srgbClr val="17375E"/>
                </a:solidFill>
                <a:latin typeface="Arial" charset="0"/>
                <a:cs typeface="Arial" charset="0"/>
                <a:sym typeface="Arial"/>
              </a:rPr>
              <a:t>may not</a:t>
            </a:r>
            <a:r>
              <a:rPr lang="en-US" altLang="en-US" sz="2600" b="1" dirty="0">
                <a:solidFill>
                  <a:srgbClr val="17375E"/>
                </a:solidFill>
                <a:latin typeface="Arial" charset="0"/>
                <a:cs typeface="Arial" charset="0"/>
                <a:sym typeface="Arial"/>
              </a:rPr>
              <a:t> re-evaluate a previous decision</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If the Jury is no longer empaneled, they </a:t>
            </a:r>
            <a:r>
              <a:rPr lang="en-US" altLang="en-US" sz="2600" b="1" u="sng" dirty="0">
                <a:solidFill>
                  <a:srgbClr val="17375E"/>
                </a:solidFill>
                <a:latin typeface="Arial" charset="0"/>
                <a:cs typeface="Arial" charset="0"/>
                <a:sym typeface="Arial"/>
              </a:rPr>
              <a:t>may not</a:t>
            </a:r>
            <a:r>
              <a:rPr lang="en-US" altLang="en-US" sz="2600" b="1" dirty="0">
                <a:solidFill>
                  <a:srgbClr val="17375E"/>
                </a:solidFill>
                <a:latin typeface="Arial" charset="0"/>
                <a:cs typeface="Arial" charset="0"/>
                <a:sym typeface="Arial"/>
              </a:rPr>
              <a:t> alter an athlete’s status; e.g., assign/unassign DSQ based on previously unavailable video. </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Jury decisions are final except those that may be protested (641) or appealed (647)</a:t>
            </a:r>
          </a:p>
          <a:p>
            <a:pPr marL="257244" indent="-123858" defTabSz="685983" eaLnBrk="1" fontAlgn="auto" hangingPunct="1">
              <a:lnSpc>
                <a:spcPct val="120000"/>
              </a:lnSpc>
              <a:spcBef>
                <a:spcPts val="1200"/>
              </a:spcBef>
              <a:spcAft>
                <a:spcPts val="0"/>
              </a:spcAft>
              <a:buClr>
                <a:srgbClr val="17375E"/>
              </a:buClr>
              <a:buSzPct val="100000"/>
              <a:buFont typeface="Arial"/>
              <a:buChar char="•"/>
              <a:defRPr/>
            </a:pPr>
            <a:r>
              <a:rPr lang="en-US" altLang="en-US" sz="2600" b="1" dirty="0">
                <a:solidFill>
                  <a:srgbClr val="17375E"/>
                </a:solidFill>
                <a:latin typeface="Arial" charset="0"/>
                <a:cs typeface="Arial" charset="0"/>
                <a:sym typeface="Arial"/>
              </a:rPr>
              <a:t>Jury Minutes must provide an </a:t>
            </a:r>
            <a:r>
              <a:rPr lang="en-US" altLang="en-US" sz="2600" b="1" u="sng" dirty="0">
                <a:solidFill>
                  <a:srgbClr val="17375E"/>
                </a:solidFill>
                <a:latin typeface="Arial" charset="0"/>
                <a:cs typeface="Arial" charset="0"/>
                <a:sym typeface="Arial"/>
              </a:rPr>
              <a:t>accurate and factual record</a:t>
            </a:r>
            <a:r>
              <a:rPr lang="en-US" altLang="en-US" sz="2600" b="1" dirty="0">
                <a:solidFill>
                  <a:srgbClr val="17375E"/>
                </a:solidFill>
                <a:latin typeface="Arial" charset="0"/>
                <a:cs typeface="Arial" charset="0"/>
                <a:sym typeface="Arial"/>
              </a:rPr>
              <a:t> of the proceedings.  If they are not accurate, do not contain a factual record of the proceedings, the decisions could be overturned on appeal.</a:t>
            </a:r>
          </a:p>
          <a:p>
            <a:pPr marL="133386" indent="0" defTabSz="685983" eaLnBrk="1" fontAlgn="auto" hangingPunct="1">
              <a:lnSpc>
                <a:spcPct val="120000"/>
              </a:lnSpc>
              <a:spcBef>
                <a:spcPts val="420"/>
              </a:spcBef>
              <a:spcAft>
                <a:spcPts val="0"/>
              </a:spcAft>
              <a:buClr>
                <a:srgbClr val="17375E"/>
              </a:buClr>
              <a:buSzPct val="100000"/>
              <a:buFont typeface="Euphemia" panose="020B0503040102020104" pitchFamily="34" charset="0"/>
              <a:buNone/>
              <a:defRPr/>
            </a:pPr>
            <a:endParaRPr lang="en-US" altLang="en-US" sz="2101" b="1" dirty="0">
              <a:solidFill>
                <a:srgbClr val="17375E"/>
              </a:solidFill>
              <a:latin typeface="Arial" charset="0"/>
              <a:cs typeface="Arial" charset="0"/>
              <a:sym typeface="Arial"/>
            </a:endParaRPr>
          </a:p>
          <a:p>
            <a:pPr marL="133386" indent="0" defTabSz="685983" eaLnBrk="1" fontAlgn="auto" hangingPunct="1">
              <a:spcBef>
                <a:spcPts val="420"/>
              </a:spcBef>
              <a:spcAft>
                <a:spcPts val="0"/>
              </a:spcAft>
              <a:buClr>
                <a:srgbClr val="17375E"/>
              </a:buClr>
              <a:buSzPct val="100000"/>
              <a:buFont typeface="Euphemia" panose="020B0503040102020104" pitchFamily="34" charset="0"/>
              <a:buNone/>
              <a:defRPr/>
            </a:pPr>
            <a:endParaRPr lang="en-US" altLang="en-US" sz="2101" dirty="0">
              <a:solidFill>
                <a:srgbClr val="17375E"/>
              </a:solidFill>
              <a:latin typeface="Arial" charset="0"/>
              <a:cs typeface="Arial" charset="0"/>
              <a:sym typeface="Arial"/>
            </a:endParaRPr>
          </a:p>
        </p:txBody>
      </p:sp>
      <p:pic>
        <p:nvPicPr>
          <p:cNvPr id="3" name="Content Placeholder 10">
            <a:extLst>
              <a:ext uri="{FF2B5EF4-FFF2-40B4-BE49-F238E27FC236}">
                <a16:creationId xmlns:a16="http://schemas.microsoft.com/office/drawing/2014/main" id="{416ADC9F-0F73-4211-B727-1470391C4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204EB6-1BD9-443B-96D5-77570B9C49F9}"/>
              </a:ext>
            </a:extLst>
          </p:cNvPr>
          <p:cNvSpPr/>
          <p:nvPr/>
        </p:nvSpPr>
        <p:spPr>
          <a:xfrm>
            <a:off x="152400" y="639763"/>
            <a:ext cx="8839200" cy="5940425"/>
          </a:xfrm>
          <a:prstGeom prst="rect">
            <a:avLst/>
          </a:prstGeom>
        </p:spPr>
        <p:txBody>
          <a:bodyPr>
            <a:spAutoFit/>
          </a:bodyPr>
          <a:lstStyle/>
          <a:p>
            <a:pPr marL="285750" indent="-285750">
              <a:buFont typeface="Wingdings" panose="05000000000000000000" pitchFamily="2" charset="2"/>
              <a:buChar char="v"/>
              <a:defRPr/>
            </a:pPr>
            <a:r>
              <a:rPr lang="en-US" dirty="0">
                <a:solidFill>
                  <a:srgbClr val="17375E"/>
                </a:solidFill>
                <a:latin typeface="Arial" panose="020B0604020202020204" pitchFamily="34" charset="0"/>
              </a:rPr>
              <a:t>Athlete is disqualified in the 1</a:t>
            </a:r>
            <a:r>
              <a:rPr lang="en-US" baseline="30000" dirty="0">
                <a:solidFill>
                  <a:srgbClr val="17375E"/>
                </a:solidFill>
                <a:latin typeface="Arial" panose="020B0604020202020204" pitchFamily="34" charset="0"/>
              </a:rPr>
              <a:t>st</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Protest is filed within 15-minute protest period.</a:t>
            </a:r>
          </a:p>
          <a:p>
            <a:pPr>
              <a:defRPr/>
            </a:pPr>
            <a:r>
              <a:rPr lang="en-US" dirty="0">
                <a:solidFill>
                  <a:srgbClr val="17375E"/>
                </a:solidFill>
                <a:latin typeface="Arial" panose="020B0604020202020204" pitchFamily="34" charset="0"/>
              </a:rPr>
              <a:t>     - Based on available evidence/testimony, </a:t>
            </a:r>
            <a:r>
              <a:rPr lang="en-US" u="sng" dirty="0">
                <a:solidFill>
                  <a:srgbClr val="17375E"/>
                </a:solidFill>
                <a:latin typeface="Arial" panose="020B0604020202020204" pitchFamily="34" charset="0"/>
              </a:rPr>
              <a:t>Jury decides</a:t>
            </a:r>
            <a:r>
              <a:rPr lang="en-US" dirty="0">
                <a:solidFill>
                  <a:srgbClr val="17375E"/>
                </a:solidFill>
                <a:latin typeface="Arial" panose="020B0604020202020204" pitchFamily="34" charset="0"/>
              </a:rPr>
              <a:t> to </a:t>
            </a:r>
            <a:r>
              <a:rPr lang="en-US" u="sng" dirty="0">
                <a:solidFill>
                  <a:srgbClr val="17375E"/>
                </a:solidFill>
                <a:latin typeface="Arial" panose="020B0604020202020204" pitchFamily="34" charset="0"/>
              </a:rPr>
              <a:t>not allow</a:t>
            </a:r>
            <a:r>
              <a:rPr lang="en-US" dirty="0">
                <a:solidFill>
                  <a:srgbClr val="17375E"/>
                </a:solidFill>
                <a:latin typeface="Arial" panose="020B0604020202020204" pitchFamily="34" charset="0"/>
              </a:rPr>
              <a:t> a 2</a:t>
            </a:r>
            <a:r>
              <a:rPr lang="en-US" baseline="30000" dirty="0">
                <a:solidFill>
                  <a:srgbClr val="17375E"/>
                </a:solidFill>
                <a:latin typeface="Arial" panose="020B0604020202020204" pitchFamily="34" charset="0"/>
              </a:rPr>
              <a:t>nd </a:t>
            </a:r>
            <a:r>
              <a:rPr lang="en-US" dirty="0">
                <a:solidFill>
                  <a:srgbClr val="17375E"/>
                </a:solidFill>
                <a:latin typeface="Arial" panose="020B0604020202020204" pitchFamily="34" charset="0"/>
              </a:rPr>
              <a:t>Run    </a:t>
            </a:r>
          </a:p>
          <a:p>
            <a:pPr>
              <a:defRPr/>
            </a:pPr>
            <a:r>
              <a:rPr lang="en-US" dirty="0">
                <a:solidFill>
                  <a:srgbClr val="17375E"/>
                </a:solidFill>
                <a:latin typeface="Arial" panose="020B0604020202020204" pitchFamily="34" charset="0"/>
              </a:rPr>
              <a:t>     - Following </a:t>
            </a:r>
            <a:r>
              <a:rPr lang="en-US" u="sng" dirty="0">
                <a:solidFill>
                  <a:srgbClr val="17375E"/>
                </a:solidFill>
                <a:latin typeface="Arial" panose="020B0604020202020204" pitchFamily="34" charset="0"/>
              </a:rPr>
              <a:t>Jury’s decision</a:t>
            </a:r>
            <a:r>
              <a:rPr lang="en-US" dirty="0">
                <a:solidFill>
                  <a:srgbClr val="17375E"/>
                </a:solidFill>
                <a:latin typeface="Arial" panose="020B0604020202020204" pitchFamily="34" charset="0"/>
              </a:rPr>
              <a:t>, a video is produced showing clear passage</a:t>
            </a:r>
          </a:p>
          <a:p>
            <a:pPr>
              <a:defRPr/>
            </a:pPr>
            <a:r>
              <a:rPr lang="en-US" dirty="0">
                <a:solidFill>
                  <a:srgbClr val="17375E"/>
                </a:solidFill>
                <a:latin typeface="Arial" panose="020B0604020202020204" pitchFamily="34" charset="0"/>
              </a:rPr>
              <a:t>     - “New Evidence” is delivered to the Jury </a:t>
            </a:r>
          </a:p>
          <a:p>
            <a:pPr>
              <a:defRPr/>
            </a:pPr>
            <a:r>
              <a:rPr lang="en-US" b="1" dirty="0">
                <a:solidFill>
                  <a:srgbClr val="17375E"/>
                </a:solidFill>
                <a:latin typeface="Arial" panose="020B0604020202020204" pitchFamily="34" charset="0"/>
              </a:rPr>
              <a:t>Status:</a:t>
            </a:r>
            <a:r>
              <a:rPr lang="en-US" dirty="0">
                <a:solidFill>
                  <a:srgbClr val="17375E"/>
                </a:solidFill>
                <a:latin typeface="Arial" panose="020B0604020202020204" pitchFamily="34" charset="0"/>
              </a:rPr>
              <a:t> If Jury is </a:t>
            </a:r>
            <a:r>
              <a:rPr lang="en-US" u="sng" dirty="0">
                <a:solidFill>
                  <a:srgbClr val="17375E"/>
                </a:solidFill>
                <a:latin typeface="Arial" panose="020B0604020202020204" pitchFamily="34" charset="0"/>
              </a:rPr>
              <a:t>still empaneled</a:t>
            </a:r>
            <a:r>
              <a:rPr lang="en-US" dirty="0">
                <a:solidFill>
                  <a:srgbClr val="17375E"/>
                </a:solidFill>
                <a:latin typeface="Arial" panose="020B0604020202020204" pitchFamily="34" charset="0"/>
              </a:rPr>
              <a:t>, the Jury </a:t>
            </a:r>
            <a:r>
              <a:rPr lang="en-US" u="sng" dirty="0">
                <a:solidFill>
                  <a:srgbClr val="17375E"/>
                </a:solidFill>
                <a:latin typeface="Arial" panose="020B0604020202020204" pitchFamily="34" charset="0"/>
              </a:rPr>
              <a:t>decision</a:t>
            </a:r>
            <a:r>
              <a:rPr lang="en-US" dirty="0">
                <a:solidFill>
                  <a:srgbClr val="17375E"/>
                </a:solidFill>
                <a:latin typeface="Arial" panose="020B0604020202020204" pitchFamily="34" charset="0"/>
              </a:rPr>
              <a:t> to </a:t>
            </a:r>
            <a:r>
              <a:rPr lang="en-US" u="sng" dirty="0">
                <a:solidFill>
                  <a:srgbClr val="17375E"/>
                </a:solidFill>
                <a:latin typeface="Arial" panose="020B0604020202020204" pitchFamily="34" charset="0"/>
              </a:rPr>
              <a:t>uphold the DSQ and not allow a 2</a:t>
            </a:r>
            <a:r>
              <a:rPr lang="en-US" u="sng" baseline="30000" dirty="0">
                <a:solidFill>
                  <a:srgbClr val="17375E"/>
                </a:solidFill>
                <a:latin typeface="Arial" panose="020B0604020202020204" pitchFamily="34" charset="0"/>
              </a:rPr>
              <a:t>nd</a:t>
            </a:r>
            <a:r>
              <a:rPr lang="en-US" u="sng" dirty="0">
                <a:solidFill>
                  <a:srgbClr val="17375E"/>
                </a:solidFill>
                <a:latin typeface="Arial" panose="020B0604020202020204" pitchFamily="34" charset="0"/>
              </a:rPr>
              <a:t> Run</a:t>
            </a:r>
            <a:r>
              <a:rPr lang="en-US" dirty="0">
                <a:solidFill>
                  <a:srgbClr val="17375E"/>
                </a:solidFill>
                <a:latin typeface="Arial" panose="020B0604020202020204" pitchFamily="34" charset="0"/>
              </a:rPr>
              <a:t> can be re-evaluated and 2</a:t>
            </a:r>
            <a:r>
              <a:rPr lang="en-US" baseline="30000" dirty="0">
                <a:solidFill>
                  <a:srgbClr val="17375E"/>
                </a:solidFill>
                <a:latin typeface="Arial" panose="020B0604020202020204" pitchFamily="34" charset="0"/>
              </a:rPr>
              <a:t>nd</a:t>
            </a:r>
            <a:r>
              <a:rPr lang="en-US" dirty="0">
                <a:solidFill>
                  <a:srgbClr val="17375E"/>
                </a:solidFill>
                <a:latin typeface="Arial" panose="020B0604020202020204" pitchFamily="34" charset="0"/>
              </a:rPr>
              <a:t> Run start allowed  </a:t>
            </a:r>
            <a:endParaRPr lang="en-US" dirty="0">
              <a:solidFill>
                <a:srgbClr val="222222"/>
              </a:solidFill>
              <a:latin typeface="Arial" panose="020B0604020202020204" pitchFamily="34" charset="0"/>
            </a:endParaRPr>
          </a:p>
          <a:p>
            <a:pPr marL="285750" indent="-285750">
              <a:spcBef>
                <a:spcPts val="1200"/>
              </a:spcBef>
              <a:buFont typeface="Wingdings" panose="05000000000000000000" pitchFamily="2" charset="2"/>
              <a:buChar char="v"/>
              <a:defRPr/>
            </a:pPr>
            <a:r>
              <a:rPr lang="en-US" dirty="0">
                <a:solidFill>
                  <a:srgbClr val="17375E"/>
                </a:solidFill>
                <a:latin typeface="Arial" panose="020B0604020202020204" pitchFamily="34" charset="0"/>
              </a:rPr>
              <a:t>Athlete is disqualified in the 2</a:t>
            </a:r>
            <a:r>
              <a:rPr lang="en-US" baseline="30000" dirty="0">
                <a:solidFill>
                  <a:srgbClr val="17375E"/>
                </a:solidFill>
                <a:latin typeface="Arial" panose="020B0604020202020204" pitchFamily="34" charset="0"/>
              </a:rPr>
              <a:t>nd</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Protest is filed within 15-minute protest period</a:t>
            </a:r>
          </a:p>
          <a:p>
            <a:pPr>
              <a:defRPr/>
            </a:pPr>
            <a:r>
              <a:rPr lang="en-US" dirty="0">
                <a:solidFill>
                  <a:srgbClr val="17375E"/>
                </a:solidFill>
                <a:latin typeface="Arial" panose="020B0604020202020204" pitchFamily="34" charset="0"/>
              </a:rPr>
              <a:t>    - Based on lack of evidence supporting athlete’s claim of clear passage, </a:t>
            </a:r>
            <a:r>
              <a:rPr lang="en-US" u="sng" dirty="0">
                <a:solidFill>
                  <a:srgbClr val="17375E"/>
                </a:solidFill>
                <a:latin typeface="Arial" panose="020B0604020202020204" pitchFamily="34" charset="0"/>
              </a:rPr>
              <a:t>Jury  </a:t>
            </a:r>
          </a:p>
          <a:p>
            <a:pPr>
              <a:defRPr/>
            </a:pPr>
            <a:r>
              <a:rPr lang="en-US" dirty="0">
                <a:solidFill>
                  <a:srgbClr val="17375E"/>
                </a:solidFill>
                <a:latin typeface="Arial" panose="020B0604020202020204" pitchFamily="34" charset="0"/>
              </a:rPr>
              <a:t>      </a:t>
            </a:r>
            <a:r>
              <a:rPr lang="en-US" u="sng" dirty="0">
                <a:solidFill>
                  <a:srgbClr val="17375E"/>
                </a:solidFill>
                <a:latin typeface="Arial" panose="020B0604020202020204" pitchFamily="34" charset="0"/>
              </a:rPr>
              <a:t>decides</a:t>
            </a:r>
            <a:r>
              <a:rPr lang="en-US" dirty="0">
                <a:solidFill>
                  <a:srgbClr val="17375E"/>
                </a:solidFill>
                <a:latin typeface="Arial" panose="020B0604020202020204" pitchFamily="34" charset="0"/>
              </a:rPr>
              <a:t> to uphold disqualification  </a:t>
            </a:r>
          </a:p>
          <a:p>
            <a:pPr>
              <a:defRPr/>
            </a:pPr>
            <a:r>
              <a:rPr lang="en-US" dirty="0">
                <a:solidFill>
                  <a:srgbClr val="17375E"/>
                </a:solidFill>
                <a:latin typeface="Arial" panose="020B0604020202020204" pitchFamily="34" charset="0"/>
              </a:rPr>
              <a:t>    - While enroute home after event, athlete reviews team video and finds evidence     </a:t>
            </a:r>
          </a:p>
          <a:p>
            <a:pPr>
              <a:defRPr/>
            </a:pPr>
            <a:r>
              <a:rPr lang="en-US" dirty="0">
                <a:solidFill>
                  <a:srgbClr val="17375E"/>
                </a:solidFill>
                <a:latin typeface="Arial" panose="020B0604020202020204" pitchFamily="34" charset="0"/>
              </a:rPr>
              <a:t>      to support claim of clear passage </a:t>
            </a:r>
          </a:p>
          <a:p>
            <a:pPr>
              <a:defRPr/>
            </a:pPr>
            <a:r>
              <a:rPr lang="en-US" b="1" dirty="0">
                <a:solidFill>
                  <a:srgbClr val="17375E"/>
                </a:solidFill>
                <a:latin typeface="Arial" panose="020B0604020202020204" pitchFamily="34" charset="0"/>
              </a:rPr>
              <a:t>Status: </a:t>
            </a:r>
            <a:r>
              <a:rPr lang="en-US" dirty="0">
                <a:solidFill>
                  <a:srgbClr val="17375E"/>
                </a:solidFill>
                <a:latin typeface="Arial" panose="020B0604020202020204" pitchFamily="34" charset="0"/>
              </a:rPr>
              <a:t>Jury is </a:t>
            </a:r>
            <a:r>
              <a:rPr lang="en-US" u="sng" dirty="0">
                <a:solidFill>
                  <a:srgbClr val="17375E"/>
                </a:solidFill>
                <a:latin typeface="Arial" panose="020B0604020202020204" pitchFamily="34" charset="0"/>
              </a:rPr>
              <a:t>no longer empaneled</a:t>
            </a:r>
            <a:r>
              <a:rPr lang="en-US" dirty="0">
                <a:solidFill>
                  <a:srgbClr val="17375E"/>
                </a:solidFill>
                <a:latin typeface="Arial" panose="020B0604020202020204" pitchFamily="34" charset="0"/>
              </a:rPr>
              <a:t> and </a:t>
            </a:r>
            <a:r>
              <a:rPr lang="en-US" u="sng" dirty="0">
                <a:solidFill>
                  <a:srgbClr val="17375E"/>
                </a:solidFill>
                <a:latin typeface="Arial" panose="020B0604020202020204" pitchFamily="34" charset="0"/>
              </a:rPr>
              <a:t>cannot re-evaluate a decision</a:t>
            </a:r>
            <a:r>
              <a:rPr lang="en-US" dirty="0">
                <a:solidFill>
                  <a:srgbClr val="17375E"/>
                </a:solidFill>
                <a:latin typeface="Arial" panose="020B0604020202020204" pitchFamily="34" charset="0"/>
              </a:rPr>
              <a:t> (provisions of Art. U647.1.1, 647.1.1 not met; appeal not possible).</a:t>
            </a:r>
            <a:endParaRPr lang="en-US" b="1" u="sng" dirty="0">
              <a:solidFill>
                <a:srgbClr val="17375E"/>
              </a:solidFill>
              <a:latin typeface="Arial" panose="020B0604020202020204" pitchFamily="34" charset="0"/>
            </a:endParaRPr>
          </a:p>
          <a:p>
            <a:pPr marL="285750" indent="-285750">
              <a:spcBef>
                <a:spcPts val="1200"/>
              </a:spcBef>
              <a:buFont typeface="Wingdings" panose="05000000000000000000" pitchFamily="2" charset="2"/>
              <a:buChar char="v"/>
              <a:defRPr/>
            </a:pPr>
            <a:r>
              <a:rPr lang="en-US" dirty="0">
                <a:solidFill>
                  <a:srgbClr val="17375E"/>
                </a:solidFill>
                <a:latin typeface="Arial" panose="020B0604020202020204" pitchFamily="34" charset="0"/>
              </a:rPr>
              <a:t>Athlete is disqualified in the 1</a:t>
            </a:r>
            <a:r>
              <a:rPr lang="en-US" baseline="30000" dirty="0">
                <a:solidFill>
                  <a:srgbClr val="17375E"/>
                </a:solidFill>
                <a:latin typeface="Arial" panose="020B0604020202020204" pitchFamily="34" charset="0"/>
              </a:rPr>
              <a:t>st</a:t>
            </a:r>
            <a:r>
              <a:rPr lang="en-US" dirty="0">
                <a:solidFill>
                  <a:srgbClr val="17375E"/>
                </a:solidFill>
                <a:latin typeface="Arial" panose="020B0604020202020204" pitchFamily="34" charset="0"/>
              </a:rPr>
              <a:t> Run for committing a gate fault</a:t>
            </a:r>
          </a:p>
          <a:p>
            <a:pPr>
              <a:defRPr/>
            </a:pPr>
            <a:r>
              <a:rPr lang="en-US" dirty="0">
                <a:solidFill>
                  <a:srgbClr val="17375E"/>
                </a:solidFill>
                <a:latin typeface="Arial" panose="020B0604020202020204" pitchFamily="34" charset="0"/>
              </a:rPr>
              <a:t>     - </a:t>
            </a:r>
            <a:r>
              <a:rPr lang="en-US" u="sng" dirty="0">
                <a:solidFill>
                  <a:srgbClr val="17375E"/>
                </a:solidFill>
                <a:latin typeface="Arial" panose="020B0604020202020204" pitchFamily="34" charset="0"/>
              </a:rPr>
              <a:t>No protest is filed </a:t>
            </a:r>
            <a:r>
              <a:rPr lang="en-US" dirty="0">
                <a:solidFill>
                  <a:srgbClr val="17375E"/>
                </a:solidFill>
                <a:latin typeface="Arial" panose="020B0604020202020204" pitchFamily="34" charset="0"/>
              </a:rPr>
              <a:t>prior to expiration of the 15-minute protest period</a:t>
            </a:r>
          </a:p>
          <a:p>
            <a:pPr>
              <a:defRPr/>
            </a:pPr>
            <a:r>
              <a:rPr lang="en-US" dirty="0">
                <a:solidFill>
                  <a:srgbClr val="17375E"/>
                </a:solidFill>
                <a:latin typeface="Arial" panose="020B0604020202020204" pitchFamily="34" charset="0"/>
              </a:rPr>
              <a:t>     - Athlete and Team Captain approach Jury with video showing clear passage  </a:t>
            </a:r>
          </a:p>
          <a:p>
            <a:pPr>
              <a:defRPr/>
            </a:pPr>
            <a:r>
              <a:rPr lang="en-US" b="1" dirty="0">
                <a:solidFill>
                  <a:srgbClr val="17375E"/>
                </a:solidFill>
                <a:latin typeface="Arial" panose="020B0604020202020204" pitchFamily="34" charset="0"/>
              </a:rPr>
              <a:t>Status: </a:t>
            </a:r>
            <a:r>
              <a:rPr lang="en-US" u="sng" dirty="0">
                <a:solidFill>
                  <a:srgbClr val="17375E"/>
                </a:solidFill>
                <a:latin typeface="Arial" panose="020B0604020202020204" pitchFamily="34" charset="0"/>
              </a:rPr>
              <a:t>No Jury decision was made</a:t>
            </a:r>
            <a:r>
              <a:rPr lang="en-US" dirty="0">
                <a:solidFill>
                  <a:srgbClr val="17375E"/>
                </a:solidFill>
                <a:latin typeface="Arial" panose="020B0604020202020204" pitchFamily="34" charset="0"/>
              </a:rPr>
              <a:t> regarding athlete’s status, so Jury cannot consider  “</a:t>
            </a:r>
            <a:r>
              <a:rPr lang="en-US" u="sng" dirty="0">
                <a:solidFill>
                  <a:srgbClr val="17375E"/>
                </a:solidFill>
                <a:latin typeface="Arial" panose="020B0604020202020204" pitchFamily="34" charset="0"/>
              </a:rPr>
              <a:t>new evidence related to a previous Jury decision</a:t>
            </a:r>
            <a:r>
              <a:rPr lang="en-US" dirty="0">
                <a:solidFill>
                  <a:srgbClr val="17375E"/>
                </a:solidFill>
                <a:latin typeface="Arial" panose="020B0604020202020204" pitchFamily="34" charset="0"/>
              </a:rPr>
              <a:t>."  Disqualification stands.  </a:t>
            </a:r>
            <a:endParaRPr lang="en-US" dirty="0">
              <a:solidFill>
                <a:srgbClr val="222222"/>
              </a:solidFill>
              <a:latin typeface="Arial" panose="020B0604020202020204" pitchFamily="34" charset="0"/>
            </a:endParaRPr>
          </a:p>
        </p:txBody>
      </p:sp>
      <p:sp>
        <p:nvSpPr>
          <p:cNvPr id="3" name="Rectangle 2">
            <a:extLst>
              <a:ext uri="{FF2B5EF4-FFF2-40B4-BE49-F238E27FC236}">
                <a16:creationId xmlns:a16="http://schemas.microsoft.com/office/drawing/2014/main" id="{E83FB77B-1FA6-40B0-ADC5-D10D08E8B4F1}"/>
              </a:ext>
            </a:extLst>
          </p:cNvPr>
          <p:cNvSpPr/>
          <p:nvPr/>
        </p:nvSpPr>
        <p:spPr>
          <a:xfrm>
            <a:off x="228600" y="55563"/>
            <a:ext cx="7956550" cy="584200"/>
          </a:xfrm>
          <a:prstGeom prst="rect">
            <a:avLst/>
          </a:prstGeom>
        </p:spPr>
        <p:txBody>
          <a:bodyPr wrap="none">
            <a:spAutoFit/>
          </a:bodyPr>
          <a:lstStyle/>
          <a:p>
            <a:pPr>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 &amp; DISCUSS THESE SCENARIOS</a:t>
            </a:r>
            <a:endParaRPr lang="en-US" dirty="0">
              <a:solidFill>
                <a:srgbClr val="3215AB"/>
              </a:solidFill>
            </a:endParaRPr>
          </a:p>
        </p:txBody>
      </p:sp>
    </p:spTree>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FC8E8D-C09F-9C36-9D07-209F88DA53D0}"/>
              </a:ext>
            </a:extLst>
          </p:cNvPr>
          <p:cNvSpPr>
            <a:spLocks noGrp="1"/>
          </p:cNvSpPr>
          <p:nvPr>
            <p:ph type="title"/>
          </p:nvPr>
        </p:nvSpPr>
        <p:spPr>
          <a:xfrm>
            <a:off x="152400" y="1295400"/>
            <a:ext cx="8658726" cy="4648200"/>
          </a:xfrm>
        </p:spPr>
        <p:txBody>
          <a:bodyPr/>
          <a:lstStyle/>
          <a:p>
            <a:pPr marL="228600">
              <a:lnSpc>
                <a:spcPct val="100000"/>
              </a:lnSpc>
              <a:spcBef>
                <a:spcPts val="600"/>
              </a:spcBef>
              <a:spcAft>
                <a:spcPts val="600"/>
              </a:spcAft>
              <a:defRPr/>
            </a:pP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Jury Advisors (Start Referee and Finish Referee) and the Referee must have a basic knowledge of event procedures and rule changes/clarifications.</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In order to provide a more comprehensive Update and Review, the following slides contain information relative to other event positions. </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Please refer to the original document posted on the U.S. Ski &amp; Snowboard website for complete update and review information.</a:t>
            </a: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b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sz="2000" b="1" dirty="0">
                <a:solidFill>
                  <a:schemeClr val="tx1"/>
                </a:solidFill>
                <a:latin typeface="Arial" panose="020B0604020202020204" pitchFamily="34" charset="0"/>
                <a:ea typeface="Times New Roman" panose="02020603050405020304" pitchFamily="18" charset="0"/>
                <a:cs typeface="Arial" panose="020B0604020202020204" pitchFamily="34" charset="0"/>
              </a:rPr>
              <a:t>There may be some repetition of information that has already been addressed. Your patience with our attempts to reinforce this information is greatly appreciated.</a:t>
            </a:r>
            <a:br>
              <a:rPr lang="en-US" sz="1800"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br>
            <a:endParaRPr lang="en-US" sz="2000" b="1" dirty="0">
              <a:solidFill>
                <a:srgbClr val="FF0000"/>
              </a:solidFill>
              <a:cs typeface="Arial" panose="020B0604020202020204" pitchFamily="34" charset="0"/>
            </a:endParaRPr>
          </a:p>
        </p:txBody>
      </p:sp>
      <p:pic>
        <p:nvPicPr>
          <p:cNvPr id="252931" name="Content Placeholder 10">
            <a:extLst>
              <a:ext uri="{FF2B5EF4-FFF2-40B4-BE49-F238E27FC236}">
                <a16:creationId xmlns:a16="http://schemas.microsoft.com/office/drawing/2014/main" id="{0B6A1125-2C90-F3D9-AE17-790936858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EEBA1A8-6B0E-5887-05E5-EEE9AD46F3A8}"/>
              </a:ext>
            </a:extLst>
          </p:cNvPr>
          <p:cNvSpPr txBox="1"/>
          <p:nvPr/>
        </p:nvSpPr>
        <p:spPr>
          <a:xfrm>
            <a:off x="533400" y="164297"/>
            <a:ext cx="7772400" cy="954107"/>
          </a:xfrm>
          <a:prstGeom prst="rect">
            <a:avLst/>
          </a:prstGeom>
          <a:noFill/>
          <a:ln>
            <a:noFill/>
          </a:ln>
        </p:spPr>
        <p:txBody>
          <a:bodyPr wrap="square" rtlCol="0" anchor="ctr" anchorCtr="1">
            <a:spAutoFit/>
          </a:bodyPr>
          <a:lstStyle/>
          <a:p>
            <a:pPr algn="ctr">
              <a:spcAft>
                <a:spcPts val="600"/>
              </a:spcAft>
            </a:pPr>
            <a:r>
              <a:rPr lang="en-US" sz="32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 UPDATE &amp; REVIEW:</a:t>
            </a:r>
            <a:br>
              <a:rPr lang="en-US" sz="20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rgbClr val="3116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FOR ALPINE OFFICIALS</a:t>
            </a:r>
            <a:endParaRPr lang="en-US" sz="2400" dirty="0"/>
          </a:p>
        </p:txBody>
      </p:sp>
    </p:spTree>
    <p:extLst>
      <p:ext uri="{BB962C8B-B14F-4D97-AF65-F5344CB8AC3E}">
        <p14:creationId xmlns:p14="http://schemas.microsoft.com/office/powerpoint/2010/main" val="4058613021"/>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14A1076-3F85-8594-7CDE-7C94D9A4C3A6}"/>
              </a:ext>
            </a:extLst>
          </p:cNvPr>
          <p:cNvSpPr>
            <a:spLocks noGrp="1" noChangeArrowheads="1"/>
          </p:cNvSpPr>
          <p:nvPr>
            <p:ph type="title" idx="4294967295"/>
          </p:nvPr>
        </p:nvSpPr>
        <p:spPr>
          <a:xfrm>
            <a:off x="1804988" y="177800"/>
            <a:ext cx="7339012" cy="1239838"/>
          </a:xfrm>
        </p:spPr>
        <p:txBody>
          <a:bodyPr/>
          <a:lstStyle/>
          <a:p>
            <a:pPr eaLnBrk="1" hangingPunct="1"/>
            <a:r>
              <a:rPr lang="en-US" altLang="en-US" dirty="0">
                <a:solidFill>
                  <a:srgbClr val="FF0000"/>
                </a:solidFill>
                <a:latin typeface="Arial Bold" panose="020B0704020202020204" pitchFamily="34" charset="0"/>
                <a:cs typeface="Arial Bold" panose="020B0704020202020204" pitchFamily="34" charset="0"/>
              </a:rPr>
              <a:t>	</a:t>
            </a:r>
          </a:p>
        </p:txBody>
      </p:sp>
      <p:sp>
        <p:nvSpPr>
          <p:cNvPr id="8195" name="Content Placeholder 2">
            <a:extLst>
              <a:ext uri="{FF2B5EF4-FFF2-40B4-BE49-F238E27FC236}">
                <a16:creationId xmlns:a16="http://schemas.microsoft.com/office/drawing/2014/main" id="{05958F67-E799-B2F0-2EDC-70AC59EC8F22}"/>
              </a:ext>
            </a:extLst>
          </p:cNvPr>
          <p:cNvSpPr>
            <a:spLocks noGrp="1"/>
          </p:cNvSpPr>
          <p:nvPr>
            <p:ph idx="4294967295"/>
          </p:nvPr>
        </p:nvSpPr>
        <p:spPr>
          <a:xfrm>
            <a:off x="563563" y="2590800"/>
            <a:ext cx="8229600" cy="2260600"/>
          </a:xfrm>
        </p:spPr>
        <p:txBody>
          <a:bodyPr rtlCol="0">
            <a:normAutofit fontScale="92500" lnSpcReduction="10000"/>
          </a:bodyPr>
          <a:lstStyle/>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Euphemia" panose="020B0503040102020104" pitchFamily="34" charset="0"/>
              <a:buNone/>
              <a:defRPr/>
            </a:pPr>
            <a:r>
              <a:rPr lang="en-US" sz="3600" b="1" u="sng"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EVENTS</a:t>
            </a:r>
          </a:p>
          <a:p>
            <a:pPr marL="0" indent="0" algn="ctr" eaLnBrk="1" fontAlgn="auto" hangingPunct="1">
              <a:spcAft>
                <a:spcPts val="0"/>
              </a:spcAft>
              <a:buFont typeface="Arial" charset="0"/>
              <a:buNone/>
              <a:defRPr/>
            </a:pPr>
            <a:endPar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endParaRPr>
          </a:p>
        </p:txBody>
      </p:sp>
      <p:pic>
        <p:nvPicPr>
          <p:cNvPr id="7172" name="Content Placeholder 10">
            <a:extLst>
              <a:ext uri="{FF2B5EF4-FFF2-40B4-BE49-F238E27FC236}">
                <a16:creationId xmlns:a16="http://schemas.microsoft.com/office/drawing/2014/main" id="{C7B3DAAB-692F-B810-6F6D-3D2EBF7CA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7175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a:extLst>
              <a:ext uri="{FF2B5EF4-FFF2-40B4-BE49-F238E27FC236}">
                <a16:creationId xmlns:a16="http://schemas.microsoft.com/office/drawing/2014/main" id="{0CD47720-DB79-0D08-D3B7-92558879E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717550"/>
            <a:ext cx="12192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93F1E37-EBE5-E95B-7358-6CBC610C4ED6}"/>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only applicable at </a:t>
            </a:r>
            <a:r>
              <a:rPr lang="en-US" b="1" u="sng" dirty="0">
                <a:latin typeface="Arial" panose="020B0604020202020204" pitchFamily="34" charset="0"/>
                <a:cs typeface="Arial" panose="020B0604020202020204" pitchFamily="34" charset="0"/>
              </a:rPr>
              <a:t>non-FIS</a:t>
            </a:r>
            <a:r>
              <a:rPr lang="en-US" b="1" dirty="0">
                <a:latin typeface="Arial" panose="020B0604020202020204" pitchFamily="34" charset="0"/>
                <a:cs typeface="Arial" panose="020B0604020202020204" pitchFamily="34" charset="0"/>
              </a:rPr>
              <a:t> events.</a:t>
            </a:r>
          </a:p>
        </p:txBody>
      </p:sp>
    </p:spTree>
    <p:extLst>
      <p:ext uri="{BB962C8B-B14F-4D97-AF65-F5344CB8AC3E}">
        <p14:creationId xmlns:p14="http://schemas.microsoft.com/office/powerpoint/2010/main" val="86877073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3AA6-E961-DDF9-82A9-3AC9A128ADF4}"/>
              </a:ext>
            </a:extLst>
          </p:cNvPr>
          <p:cNvSpPr>
            <a:spLocks noGrp="1"/>
          </p:cNvSpPr>
          <p:nvPr>
            <p:ph type="title"/>
          </p:nvPr>
        </p:nvSpPr>
        <p:spPr>
          <a:xfrm>
            <a:off x="484187" y="76200"/>
            <a:ext cx="8175625" cy="1006475"/>
          </a:xfrm>
        </p:spPr>
        <p:txBody>
          <a:bodyPr/>
          <a:lstStyle/>
          <a:p>
            <a:pPr>
              <a:defRPr/>
            </a:pPr>
            <a:r>
              <a:rPr lang="en-US" sz="2800" b="1" dirty="0">
                <a:solidFill>
                  <a:srgbClr val="1A21A6"/>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ADMINISTRATION PER MAAPP &amp; SAFESPORT:  LOCAL ORGANIZING COMMITTEE (LOC)</a:t>
            </a:r>
            <a:endParaRPr lang="en-US" sz="2800" b="1" dirty="0">
              <a:solidFill>
                <a:srgbClr val="1A21A6"/>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8D288B6C-6E0A-773A-F70B-DD4C44F133D6}"/>
              </a:ext>
            </a:extLst>
          </p:cNvPr>
          <p:cNvSpPr>
            <a:spLocks noGrp="1"/>
          </p:cNvSpPr>
          <p:nvPr>
            <p:ph type="body" sz="quarter" idx="10"/>
          </p:nvPr>
        </p:nvSpPr>
        <p:spPr>
          <a:xfrm>
            <a:off x="484187" y="1079131"/>
            <a:ext cx="8177212" cy="5183187"/>
          </a:xfrm>
        </p:spPr>
        <p:txBody>
          <a:bodyPr/>
          <a:lstStyle/>
          <a:p>
            <a:pPr marL="0" indent="0" algn="just">
              <a:lnSpc>
                <a:spcPct val="100000"/>
              </a:lnSpc>
              <a:spcBef>
                <a:spcPts val="0"/>
              </a:spcBef>
              <a:spcAft>
                <a:spcPts val="600"/>
              </a:spcAft>
              <a:buFont typeface="Euphemia" panose="020B0503040102020104" pitchFamily="34" charset="0"/>
              <a:buNone/>
              <a:defRPr/>
            </a:pPr>
            <a:r>
              <a:rPr lang="en-US" sz="1800" dirty="0">
                <a:ea typeface="Calibri" panose="020F0502020204030204" pitchFamily="34" charset="0"/>
                <a:cs typeface="Times New Roman" panose="02020603050405020304" pitchFamily="18" charset="0"/>
              </a:rPr>
              <a:t>In addition to the above verifications, using the U.S. Ski &amp; Snowboard website, the Race Administrator must review the following:</a:t>
            </a:r>
          </a:p>
          <a:p>
            <a:pPr marL="0" indent="0" algn="just">
              <a:lnSpc>
                <a:spcPct val="100000"/>
              </a:lnSpc>
              <a:spcBef>
                <a:spcPts val="0"/>
              </a:spcBef>
              <a:spcAft>
                <a:spcPts val="600"/>
              </a:spcAft>
              <a:buFont typeface="Euphemia" panose="020B0503040102020104" pitchFamily="34" charset="0"/>
              <a:buNone/>
              <a:defRPr/>
            </a:pPr>
            <a:r>
              <a:rPr lang="en-US" sz="1800" b="1" u="sng" dirty="0">
                <a:ea typeface="Calibri" panose="020F0502020204030204" pitchFamily="34" charset="0"/>
                <a:cs typeface="Times New Roman" panose="02020603050405020304" pitchFamily="18" charset="0"/>
              </a:rPr>
              <a:t>Pending Membership List</a:t>
            </a:r>
            <a:r>
              <a:rPr lang="en-US" sz="1800" dirty="0">
                <a:ea typeface="Calibri" panose="020F0502020204030204" pitchFamily="34" charset="0"/>
                <a:cs typeface="Times New Roman" panose="02020603050405020304" pitchFamily="18" charset="0"/>
              </a:rPr>
              <a:t>: </a:t>
            </a:r>
            <a:r>
              <a:rPr lang="en-US" sz="1800" b="1" i="1" dirty="0">
                <a:solidFill>
                  <a:srgbClr val="0028A8"/>
                </a:solidFill>
                <a:ea typeface="Calibri" panose="020F0502020204030204" pitchFamily="34" charset="0"/>
                <a:cs typeface="Times New Roman" panose="02020603050405020304" pitchFamily="18" charset="0"/>
              </a:rPr>
              <a:t>Competition entry and venue access not allowed</a:t>
            </a:r>
          </a:p>
          <a:p>
            <a:pPr marL="0" indent="0" algn="just">
              <a:lnSpc>
                <a:spcPct val="100000"/>
              </a:lnSpc>
              <a:spcBef>
                <a:spcPts val="600"/>
              </a:spcBef>
              <a:spcAft>
                <a:spcPts val="600"/>
              </a:spcAft>
              <a:buFont typeface="Euphemia" panose="020B0503040102020104" pitchFamily="34" charset="0"/>
              <a:buNone/>
              <a:defRPr/>
            </a:pPr>
            <a:r>
              <a:rPr lang="en-US" sz="1800" b="1" u="sng" dirty="0">
                <a:ea typeface="Calibri" panose="020F0502020204030204" pitchFamily="34" charset="0"/>
                <a:cs typeface="Times New Roman" panose="02020603050405020304" pitchFamily="18" charset="0"/>
              </a:rPr>
              <a:t>YOB 2007 and 2008 athletes who have not completed background screening requirements</a:t>
            </a:r>
            <a:r>
              <a:rPr lang="en-US" sz="1800" dirty="0">
                <a:ea typeface="Calibri" panose="020F0502020204030204" pitchFamily="34" charset="0"/>
                <a:cs typeface="Times New Roman" panose="02020603050405020304" pitchFamily="18" charset="0"/>
              </a:rPr>
              <a:t>: </a:t>
            </a:r>
          </a:p>
          <a:p>
            <a:pPr algn="just">
              <a:lnSpc>
                <a:spcPct val="100000"/>
              </a:lnSpc>
              <a:spcBef>
                <a:spcPts val="0"/>
              </a:spcBef>
              <a:spcAft>
                <a:spcPts val="600"/>
              </a:spcAft>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Any athlete who is 18 at the time of membership application (YOB 2007), must complete background screening prior to membership being activated</a:t>
            </a:r>
          </a:p>
          <a:p>
            <a:pPr algn="just">
              <a:lnSpc>
                <a:spcPct val="100000"/>
              </a:lnSpc>
              <a:spcBef>
                <a:spcPts val="0"/>
              </a:spcBef>
              <a:spcAft>
                <a:spcPts val="600"/>
              </a:spcAft>
              <a:buFont typeface="Arial" panose="020B0604020202020204" pitchFamily="34" charset="0"/>
              <a:buChar char="•"/>
              <a:defRPr/>
            </a:pPr>
            <a:r>
              <a:rPr lang="en-US" sz="1800" dirty="0">
                <a:ea typeface="Calibri" panose="020F0502020204030204" pitchFamily="34" charset="0"/>
                <a:cs typeface="Times New Roman" panose="02020603050405020304" pitchFamily="18" charset="0"/>
              </a:rPr>
              <a:t>Any athlete who turns 18 years of age after membership application (YOB 2007) or who turns 18 years of age during the competition season (YOB 2008) will receive notice of requirement for background screening. They will be given 45 days after their birthday to finalize screening; membership will be inactivated on the 46</a:t>
            </a:r>
            <a:r>
              <a:rPr lang="en-US" sz="1800" baseline="30000" dirty="0">
                <a:ea typeface="Calibri" panose="020F0502020204030204" pitchFamily="34" charset="0"/>
                <a:cs typeface="Times New Roman" panose="02020603050405020304" pitchFamily="18" charset="0"/>
              </a:rPr>
              <a:t>th</a:t>
            </a:r>
            <a:r>
              <a:rPr lang="en-US" sz="1800" dirty="0">
                <a:ea typeface="Calibri" panose="020F0502020204030204" pitchFamily="34" charset="0"/>
                <a:cs typeface="Times New Roman" panose="02020603050405020304" pitchFamily="18" charset="0"/>
              </a:rPr>
              <a:t> day.  </a:t>
            </a:r>
          </a:p>
          <a:p>
            <a:pPr marL="0" indent="0" algn="just">
              <a:lnSpc>
                <a:spcPct val="100000"/>
              </a:lnSpc>
              <a:spcBef>
                <a:spcPts val="0"/>
              </a:spcBef>
              <a:spcAft>
                <a:spcPts val="600"/>
              </a:spcAft>
              <a:buFont typeface="Euphemia" panose="020B0503040102020104" pitchFamily="34" charset="0"/>
              <a:buNone/>
              <a:defRPr/>
            </a:pPr>
            <a:r>
              <a:rPr lang="en-US" sz="1800" b="1" i="1" dirty="0">
                <a:solidFill>
                  <a:srgbClr val="0028A8"/>
                </a:solidFill>
                <a:ea typeface="Calibri" panose="020F0502020204030204" pitchFamily="34" charset="0"/>
                <a:cs typeface="Times New Roman" panose="02020603050405020304" pitchFamily="18" charset="0"/>
              </a:rPr>
              <a:t>Athletes must not be allowed to compete or forerun until background screening is successfully completed and active membership status is restored.</a:t>
            </a:r>
            <a:r>
              <a:rPr lang="en-US" sz="1800"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0"/>
              </a:spcBef>
              <a:spcAft>
                <a:spcPts val="600"/>
              </a:spcAft>
              <a:buFont typeface="Euphemia" panose="020B0503040102020104" pitchFamily="34" charset="0"/>
              <a:buNone/>
              <a:defRPr/>
            </a:pPr>
            <a:endParaRPr lang="en-US" sz="1800" dirty="0">
              <a:ea typeface="Calibri" panose="020F0502020204030204" pitchFamily="34" charset="0"/>
              <a:cs typeface="Times New Roman" panose="02020603050405020304" pitchFamily="18" charset="0"/>
            </a:endParaRPr>
          </a:p>
          <a:p>
            <a:pPr>
              <a:defRPr/>
            </a:pPr>
            <a:endParaRPr lang="en-US" dirty="0"/>
          </a:p>
        </p:txBody>
      </p:sp>
      <p:pic>
        <p:nvPicPr>
          <p:cNvPr id="24580" name="Content Placeholder 10">
            <a:extLst>
              <a:ext uri="{FF2B5EF4-FFF2-40B4-BE49-F238E27FC236}">
                <a16:creationId xmlns:a16="http://schemas.microsoft.com/office/drawing/2014/main" id="{2E4DEE84-60F6-9758-D07F-937292AA1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830224"/>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7B50-A477-439A-295B-9B66A585B02E}"/>
              </a:ext>
            </a:extLst>
          </p:cNvPr>
          <p:cNvSpPr>
            <a:spLocks noGrp="1"/>
          </p:cNvSpPr>
          <p:nvPr>
            <p:ph type="title"/>
          </p:nvPr>
        </p:nvSpPr>
        <p:spPr>
          <a:xfrm>
            <a:off x="120316" y="188076"/>
            <a:ext cx="8729663" cy="533400"/>
          </a:xfrm>
        </p:spPr>
        <p:txBody>
          <a:bodyPr/>
          <a:lstStyle/>
          <a:p>
            <a:pPr>
              <a:defRPr/>
            </a:pPr>
            <a:r>
              <a:rPr lang="en-US" sz="20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SLALOM POLES</a:t>
            </a:r>
            <a:endParaRPr lang="en-US" sz="20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E2CC768-5B2D-D0E4-EB15-275A0978F463}"/>
              </a:ext>
            </a:extLst>
          </p:cNvPr>
          <p:cNvSpPr>
            <a:spLocks noGrp="1"/>
          </p:cNvSpPr>
          <p:nvPr>
            <p:ph type="body" sz="quarter" idx="10"/>
          </p:nvPr>
        </p:nvSpPr>
        <p:spPr>
          <a:xfrm>
            <a:off x="152400" y="738188"/>
            <a:ext cx="8882063" cy="5927725"/>
          </a:xfrm>
        </p:spPr>
        <p:txBody>
          <a:bodyPr/>
          <a:lstStyle/>
          <a:p>
            <a:pPr marL="0" indent="0">
              <a:lnSpc>
                <a:spcPct val="100000"/>
              </a:lnSpc>
              <a:buFont typeface="Euphemia" panose="020B0503040102020104" pitchFamily="34" charset="0"/>
              <a:buNone/>
              <a:defRPr/>
            </a:pPr>
            <a:r>
              <a:rPr lang="en-US" sz="2000" b="1" dirty="0">
                <a:latin typeface="Arial" panose="020B0604020202020204" pitchFamily="34" charset="0"/>
                <a:cs typeface="Arial" panose="020B0604020202020204" pitchFamily="34" charset="0"/>
              </a:rPr>
              <a:t>U680.2.1.1</a:t>
            </a:r>
            <a:endParaRPr lang="en-US" sz="2000" dirty="0">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Slalom poles must be contrasting, alternating colors.*</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Turning pole must be a flex pole.</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For </a:t>
            </a:r>
            <a:r>
              <a:rPr lang="en-US" sz="2000" b="1" u="sng" dirty="0">
                <a:latin typeface="Arial" panose="020B0604020202020204" pitchFamily="34" charset="0"/>
                <a:cs typeface="Arial" panose="020B0604020202020204" pitchFamily="34" charset="0"/>
              </a:rPr>
              <a:t>scored</a:t>
            </a:r>
            <a:r>
              <a:rPr lang="en-US" sz="2000" dirty="0">
                <a:latin typeface="Arial" panose="020B0604020202020204" pitchFamily="34" charset="0"/>
                <a:cs typeface="Arial" panose="020B0604020202020204" pitchFamily="34" charset="0"/>
              </a:rPr>
              <a:t> U14 events, 72" gates are allowed. </a:t>
            </a:r>
          </a:p>
          <a:p>
            <a:pPr marL="0" indent="0">
              <a:lnSpc>
                <a:spcPct val="10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*This change allows an Organizing Committee the flexibility to use colors other than red and blue. </a:t>
            </a:r>
            <a:r>
              <a:rPr lang="en-US" sz="2000" b="1" cap="all"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228600" algn="l"/>
                <a:tab pos="742950" algn="l"/>
                <a:tab pos="1028700" algn="l"/>
              </a:tabLst>
              <a:defRPr/>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Font typeface="Euphemia" panose="020B0503040102020104" pitchFamily="34" charset="0"/>
              <a:buNone/>
              <a:defRPr/>
            </a:pPr>
            <a:r>
              <a:rPr lang="en-US" sz="20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INTERNET-BASED TIMING/RESULT PLATFORMS</a:t>
            </a:r>
          </a:p>
          <a:p>
            <a:pPr marL="0" indent="0">
              <a:lnSpc>
                <a:spcPct val="100000"/>
              </a:lnSpc>
              <a:spcBef>
                <a:spcPts val="600"/>
              </a:spcBef>
              <a:buNone/>
              <a:defRPr/>
            </a:pPr>
            <a:r>
              <a:rPr lang="en-US" sz="2000" b="1" dirty="0">
                <a:latin typeface="Arial" panose="020B0604020202020204" pitchFamily="34" charset="0"/>
                <a:cs typeface="Arial" panose="020B0604020202020204" pitchFamily="34" charset="0"/>
              </a:rPr>
              <a:t>U612.4.1</a:t>
            </a:r>
            <a:endParaRPr lang="en-US" sz="20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Any event that includes U14 and younger athletes is not allowed to post "real-time" results or times on an internet-based timing/result platform during the race</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Competitor lists: e.g., Club entries, Start Lists, Results, Referee Reports, may be posted </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Standings/times should be updated at the conclusion of the event. </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a:defRPr/>
            </a:pPr>
            <a:endParaRPr lang="en-US" dirty="0"/>
          </a:p>
        </p:txBody>
      </p:sp>
      <p:pic>
        <p:nvPicPr>
          <p:cNvPr id="9220" name="Content Placeholder 10">
            <a:extLst>
              <a:ext uri="{FF2B5EF4-FFF2-40B4-BE49-F238E27FC236}">
                <a16:creationId xmlns:a16="http://schemas.microsoft.com/office/drawing/2014/main" id="{5E16DE9F-BE5C-FF1A-1C97-6DB68FB9C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05324"/>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6C483-F0CD-A680-D694-3B2B0F821D1A}"/>
              </a:ext>
            </a:extLst>
          </p:cNvPr>
          <p:cNvSpPr>
            <a:spLocks noGrp="1"/>
          </p:cNvSpPr>
          <p:nvPr>
            <p:ph type="title"/>
          </p:nvPr>
        </p:nvSpPr>
        <p:spPr>
          <a:xfrm>
            <a:off x="206375" y="44450"/>
            <a:ext cx="8729663" cy="533400"/>
          </a:xfrm>
        </p:spPr>
        <p:txBody>
          <a:bodyPr/>
          <a:lstStyle/>
          <a:p>
            <a:pPr>
              <a:defRPr/>
            </a:pPr>
            <a:r>
              <a:rPr lang="en-US" sz="20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TD’S DAILY ALLOWANCE &amp; MILEAGE   </a:t>
            </a:r>
            <a:endParaRPr lang="en-US" sz="20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593423E-867D-7A63-87A7-C8E6388E9520}"/>
              </a:ext>
            </a:extLst>
          </p:cNvPr>
          <p:cNvSpPr>
            <a:spLocks noGrp="1"/>
          </p:cNvSpPr>
          <p:nvPr>
            <p:ph type="body" sz="quarter" idx="10"/>
          </p:nvPr>
        </p:nvSpPr>
        <p:spPr>
          <a:xfrm>
            <a:off x="130175" y="577850"/>
            <a:ext cx="8882063" cy="5975350"/>
          </a:xfrm>
        </p:spPr>
        <p:txBody>
          <a:bodyPr/>
          <a:lstStyle/>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The amount of the daily allowance for which a Technical Delegate may submit an invoice has been increased to $150 per travel/race arena inspection/training/competition day.</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If multiple tasks are completed in one day, e.g., travel and race arena inspection, only 1 daily allowance may be invoiced. </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An actual “travel day” is a one-way trip of five or more hours; two one-way trips of less than five hours only equal one day. </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Current IRS-approved mileage is $.70 per mile, but it may be adjusted for events January 1; please verify and calculate mileage based on the current IRS-approved amount.</a:t>
            </a:r>
          </a:p>
          <a:p>
            <a:pPr marL="0" indent="0">
              <a:buFont typeface="Euphemia" panose="020B0503040102020104" pitchFamily="34" charset="0"/>
              <a:buNone/>
              <a:defRPr/>
            </a:pPr>
            <a:r>
              <a:rPr lang="en-US" sz="20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ALPINE OFFICIALS’ CONTINUING EDUCATION (UPDATE &amp; REVIEW) </a:t>
            </a: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Certified Alpine Officials are required to attend a </a:t>
            </a:r>
            <a:r>
              <a:rPr lang="en-US" sz="2000" u="sng" dirty="0">
                <a:latin typeface="Arial" panose="020B0604020202020204" pitchFamily="34" charset="0"/>
                <a:cs typeface="Arial" panose="020B0604020202020204" pitchFamily="34" charset="0"/>
              </a:rPr>
              <a:t>yearly</a:t>
            </a:r>
            <a:r>
              <a:rPr lang="en-US" sz="2000" dirty="0">
                <a:latin typeface="Arial" panose="020B0604020202020204" pitchFamily="34" charset="0"/>
                <a:cs typeface="Arial" panose="020B0604020202020204" pitchFamily="34" charset="0"/>
              </a:rPr>
              <a:t> Continuing Education Clinic (Update &amp; Review). </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Technical Delegates and Race Administrators are required to attend a </a:t>
            </a:r>
            <a:r>
              <a:rPr lang="en-US" sz="2000" u="sng" dirty="0">
                <a:latin typeface="Arial" panose="020B0604020202020204" pitchFamily="34" charset="0"/>
                <a:cs typeface="Arial" panose="020B0604020202020204" pitchFamily="34" charset="0"/>
              </a:rPr>
              <a:t>yearly</a:t>
            </a:r>
            <a:r>
              <a:rPr lang="en-US" sz="2000" dirty="0">
                <a:latin typeface="Arial" panose="020B0604020202020204" pitchFamily="34" charset="0"/>
                <a:cs typeface="Arial" panose="020B0604020202020204" pitchFamily="34" charset="0"/>
              </a:rPr>
              <a:t> certification-specific Workshop. </a:t>
            </a:r>
          </a:p>
          <a:p>
            <a:pPr>
              <a:buFont typeface="Arial" panose="020B0604020202020204" pitchFamily="34" charset="0"/>
              <a:buChar char="•"/>
              <a:defRPr/>
            </a:pPr>
            <a:r>
              <a:rPr lang="en-US" sz="2000" dirty="0">
                <a:latin typeface="Arial" panose="020B0604020202020204" pitchFamily="34" charset="0"/>
                <a:cs typeface="Arial" panose="020B0604020202020204" pitchFamily="34" charset="0"/>
              </a:rPr>
              <a:t>These requirements must be met prior to being appointed to officiate at any U.S. Ski &amp; Snowboard sanctioned event.</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a:defRPr/>
            </a:pPr>
            <a:endParaRPr lang="en-US" dirty="0"/>
          </a:p>
        </p:txBody>
      </p:sp>
    </p:spTree>
    <p:extLst>
      <p:ext uri="{BB962C8B-B14F-4D97-AF65-F5344CB8AC3E}">
        <p14:creationId xmlns:p14="http://schemas.microsoft.com/office/powerpoint/2010/main" val="2470394647"/>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66394C2-C652-FAC0-7BD6-590E16BC9D5C}"/>
              </a:ext>
            </a:extLst>
          </p:cNvPr>
          <p:cNvSpPr>
            <a:spLocks noGrp="1" noChangeArrowheads="1"/>
          </p:cNvSpPr>
          <p:nvPr>
            <p:ph type="title" idx="4294967295"/>
          </p:nvPr>
        </p:nvSpPr>
        <p:spPr>
          <a:xfrm>
            <a:off x="1804988" y="177800"/>
            <a:ext cx="7339012" cy="1239838"/>
          </a:xfrm>
        </p:spPr>
        <p:txBody>
          <a:bodyPr/>
          <a:lstStyle/>
          <a:p>
            <a:pPr eaLnBrk="1" hangingPunct="1"/>
            <a:r>
              <a:rPr lang="en-US" altLang="en-US" dirty="0">
                <a:solidFill>
                  <a:srgbClr val="FF0000"/>
                </a:solidFill>
                <a:latin typeface="Arial Bold" panose="020B0704020202020204" pitchFamily="34" charset="0"/>
                <a:cs typeface="Arial Bold" panose="020B0704020202020204" pitchFamily="34" charset="0"/>
              </a:rPr>
              <a:t>	</a:t>
            </a:r>
          </a:p>
        </p:txBody>
      </p:sp>
      <p:sp>
        <p:nvSpPr>
          <p:cNvPr id="8195" name="Content Placeholder 2">
            <a:extLst>
              <a:ext uri="{FF2B5EF4-FFF2-40B4-BE49-F238E27FC236}">
                <a16:creationId xmlns:a16="http://schemas.microsoft.com/office/drawing/2014/main" id="{FA694B40-A49B-5814-15DC-EA998A1BD9B4}"/>
              </a:ext>
            </a:extLst>
          </p:cNvPr>
          <p:cNvSpPr>
            <a:spLocks noGrp="1"/>
          </p:cNvSpPr>
          <p:nvPr>
            <p:ph idx="4294967295"/>
          </p:nvPr>
        </p:nvSpPr>
        <p:spPr>
          <a:xfrm>
            <a:off x="381000" y="1539875"/>
            <a:ext cx="8229600" cy="4525963"/>
          </a:xfrm>
        </p:spPr>
        <p:txBody>
          <a:bodyPr rtlCol="0">
            <a:normAutofit/>
          </a:bodyPr>
          <a:lstStyle/>
          <a:p>
            <a:pPr marL="0" indent="0" algn="ctr" eaLnBrk="1" fontAlgn="auto" hangingPunct="1">
              <a:spcAft>
                <a:spcPts val="0"/>
              </a:spcAft>
              <a:buFont typeface="Arial" charset="0"/>
              <a:buNone/>
              <a:defRPr/>
            </a:pPr>
            <a:endParaRPr lang="en-US" sz="4800" dirty="0">
              <a:solidFill>
                <a:srgbClr val="FF0000"/>
              </a:solidFill>
              <a:latin typeface="Mistral" pitchFamily="66" charset="0"/>
              <a:cs typeface="Arial" charset="0"/>
            </a:endParaRPr>
          </a:p>
          <a:p>
            <a:pPr marL="0" indent="0" algn="ctr" eaLnBrk="1" fontAlgn="auto" hangingPunct="1">
              <a:spcAft>
                <a:spcPts val="0"/>
              </a:spcAft>
              <a:buFont typeface="Arial" charset="0"/>
              <a:buNone/>
              <a:defRPr/>
            </a:pPr>
            <a:r>
              <a:rPr lang="en-US" sz="33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3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3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Arial" charset="0"/>
              <a:buNone/>
              <a:defRPr/>
            </a:pPr>
            <a:r>
              <a:rPr lang="en-US" sz="3300" b="1" u="sng"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EVENTS</a:t>
            </a:r>
          </a:p>
          <a:p>
            <a:pPr marL="0" indent="0" algn="ctr" eaLnBrk="1" fontAlgn="auto" hangingPunct="1">
              <a:spcAft>
                <a:spcPts val="0"/>
              </a:spcAft>
              <a:buFont typeface="Arial" charset="0"/>
              <a:buNone/>
              <a:defRPr/>
            </a:pPr>
            <a:endParaRPr lang="en-US" sz="3600" b="1" dirty="0">
              <a:solidFill>
                <a:srgbClr val="0028A8"/>
              </a:solidFill>
              <a:effectLst>
                <a:outerShdw blurRad="38100" dist="38100" dir="2700000" algn="tl">
                  <a:srgbClr val="000000">
                    <a:alpha val="43137"/>
                  </a:srgbClr>
                </a:outerShdw>
              </a:effectLst>
              <a:latin typeface="+mj-lt"/>
              <a:cs typeface="Arial" panose="020B0604020202020204" pitchFamily="34" charset="0"/>
            </a:endParaRPr>
          </a:p>
        </p:txBody>
      </p:sp>
      <p:pic>
        <p:nvPicPr>
          <p:cNvPr id="13316" name="Content Placeholder 10">
            <a:extLst>
              <a:ext uri="{FF2B5EF4-FFF2-40B4-BE49-F238E27FC236}">
                <a16:creationId xmlns:a16="http://schemas.microsoft.com/office/drawing/2014/main" id="{E86CEE6F-C3A7-0BC9-DC12-FD552323B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7175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a:extLst>
              <a:ext uri="{FF2B5EF4-FFF2-40B4-BE49-F238E27FC236}">
                <a16:creationId xmlns:a16="http://schemas.microsoft.com/office/drawing/2014/main" id="{D8BADE67-B875-2FD7-2B77-EB42E142C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717550"/>
            <a:ext cx="12192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8AB763C-CF27-72DF-F4FA-437014B2E400}"/>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only applicable at </a:t>
            </a:r>
            <a:r>
              <a:rPr lang="en-US" b="1" u="sng" dirty="0">
                <a:latin typeface="Arial" panose="020B0604020202020204" pitchFamily="34" charset="0"/>
                <a:cs typeface="Arial" panose="020B0604020202020204" pitchFamily="34" charset="0"/>
              </a:rPr>
              <a:t>FIS</a:t>
            </a:r>
            <a:r>
              <a:rPr lang="en-US" b="1" dirty="0">
                <a:latin typeface="Arial" panose="020B0604020202020204" pitchFamily="34" charset="0"/>
                <a:cs typeface="Arial" panose="020B0604020202020204" pitchFamily="34" charset="0"/>
              </a:rPr>
              <a:t> events.</a:t>
            </a:r>
          </a:p>
        </p:txBody>
      </p:sp>
    </p:spTree>
    <p:extLst>
      <p:ext uri="{BB962C8B-B14F-4D97-AF65-F5344CB8AC3E}">
        <p14:creationId xmlns:p14="http://schemas.microsoft.com/office/powerpoint/2010/main" val="2632670115"/>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F5C0-ABB4-3997-D935-3E42C5BB29EA}"/>
              </a:ext>
            </a:extLst>
          </p:cNvPr>
          <p:cNvSpPr>
            <a:spLocks noGrp="1"/>
          </p:cNvSpPr>
          <p:nvPr>
            <p:ph type="title"/>
          </p:nvPr>
        </p:nvSpPr>
        <p:spPr>
          <a:xfrm>
            <a:off x="295275" y="304800"/>
            <a:ext cx="8729663" cy="954088"/>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EQUIPMENT SPECIFICATIONS</a:t>
            </a:r>
            <a:b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(FIS Specifications for Alpine Competition Equipment</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33C53A8-584C-520A-C326-E8B284DEA004}"/>
              </a:ext>
            </a:extLst>
          </p:cNvPr>
          <p:cNvSpPr>
            <a:spLocks noGrp="1"/>
          </p:cNvSpPr>
          <p:nvPr>
            <p:ph type="body" sz="quarter" idx="10"/>
          </p:nvPr>
        </p:nvSpPr>
        <p:spPr>
          <a:xfrm>
            <a:off x="381000" y="1371600"/>
            <a:ext cx="8653463" cy="4970463"/>
          </a:xfrm>
        </p:spPr>
        <p:txBody>
          <a:bodyPr/>
          <a:lstStyle/>
          <a:p>
            <a:pPr marL="0" indent="0">
              <a:lnSpc>
                <a:spcPct val="100000"/>
              </a:lnSpc>
              <a:buFont typeface="Euphemia" panose="020B0503040102020104" pitchFamily="34" charset="0"/>
              <a:buNone/>
              <a:defRPr/>
            </a:pPr>
            <a:r>
              <a:rPr lang="en-US" sz="2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Airbags:</a:t>
            </a:r>
            <a:r>
              <a:rPr lang="en-US" sz="22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With the exception of Nor-Am Cup, Far East Cup, and Junior World Championships, where it is </a:t>
            </a:r>
            <a:r>
              <a:rPr lang="en-US" sz="2200" u="sng" dirty="0">
                <a:latin typeface="Arial" panose="020B0604020202020204" pitchFamily="34" charset="0"/>
                <a:cs typeface="Arial" panose="020B0604020202020204" pitchFamily="34" charset="0"/>
              </a:rPr>
              <a:t>strongly</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recommended</a:t>
            </a:r>
            <a:r>
              <a:rPr lang="en-US" sz="2200" dirty="0">
                <a:latin typeface="Arial" panose="020B0604020202020204" pitchFamily="34" charset="0"/>
                <a:cs typeface="Arial" panose="020B0604020202020204" pitchFamily="34" charset="0"/>
              </a:rPr>
              <a:t>, competitors must use an airbag for all </a:t>
            </a:r>
            <a:r>
              <a:rPr lang="en-US" sz="2200" u="sng" dirty="0">
                <a:latin typeface="Arial" panose="020B0604020202020204" pitchFamily="34" charset="0"/>
                <a:cs typeface="Arial" panose="020B0604020202020204" pitchFamily="34" charset="0"/>
              </a:rPr>
              <a:t>FIS Level 0 and Level 1 speed events</a:t>
            </a:r>
            <a:r>
              <a:rPr lang="en-US" sz="2200" dirty="0">
                <a:latin typeface="Arial" panose="020B0604020202020204" pitchFamily="34" charset="0"/>
                <a:cs typeface="Arial" panose="020B0604020202020204" pitchFamily="34" charset="0"/>
              </a:rPr>
              <a:t>. (3.5.2.4; FIS Specifications for Alpine Competition Equipment)</a:t>
            </a:r>
          </a:p>
          <a:p>
            <a:pPr marL="0" indent="0">
              <a:lnSpc>
                <a:spcPct val="100000"/>
              </a:lnSpc>
              <a:buFont typeface="Euphemia" panose="020B0503040102020104" pitchFamily="34" charset="0"/>
              <a:buNone/>
              <a:defRPr/>
            </a:pPr>
            <a:r>
              <a:rPr lang="en-US" sz="2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Cut-Resistant Undergarment Pants</a:t>
            </a:r>
            <a:r>
              <a:rPr lang="en-US" sz="22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With a minimum protection level of 3 Stars, cut-resistant undergarment pants are required for </a:t>
            </a:r>
            <a:r>
              <a:rPr lang="en-US" sz="2200" u="sng" dirty="0">
                <a:latin typeface="Arial" panose="020B0604020202020204" pitchFamily="34" charset="0"/>
                <a:cs typeface="Arial" panose="020B0604020202020204" pitchFamily="34" charset="0"/>
              </a:rPr>
              <a:t>all</a:t>
            </a:r>
            <a:r>
              <a:rPr lang="en-US" sz="2200" dirty="0">
                <a:latin typeface="Arial" panose="020B0604020202020204" pitchFamily="34" charset="0"/>
                <a:cs typeface="Arial" panose="020B0604020202020204" pitchFamily="34" charset="0"/>
              </a:rPr>
              <a:t> Level 0 and Level 1 events (technical and speed). </a:t>
            </a:r>
          </a:p>
          <a:p>
            <a:pPr marL="0" indent="0">
              <a:lnSpc>
                <a:spcPct val="100000"/>
              </a:lnSpc>
              <a:buFont typeface="Euphemia" panose="020B0503040102020104" pitchFamily="34" charset="0"/>
              <a:buNone/>
              <a:defRPr/>
            </a:pPr>
            <a:r>
              <a:rPr lang="en-US" sz="2200" dirty="0">
                <a:latin typeface="Arial" panose="020B0604020202020204" pitchFamily="34" charset="0"/>
                <a:cs typeface="Arial" panose="020B0604020202020204" pitchFamily="34" charset="0"/>
              </a:rPr>
              <a:t>Use of the undergarment is strongly recommended at other levels of competition. </a:t>
            </a:r>
          </a:p>
          <a:p>
            <a:pPr marL="0" indent="0">
              <a:lnSpc>
                <a:spcPct val="100000"/>
              </a:lnSpc>
              <a:buFont typeface="Euphemia" panose="020B0503040102020104" pitchFamily="34" charset="0"/>
              <a:buNone/>
              <a:defRPr/>
            </a:pPr>
            <a:r>
              <a:rPr lang="en-US" sz="2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Please note: “</a:t>
            </a:r>
            <a:r>
              <a:rPr lang="en-US" sz="2200" i="1" dirty="0">
                <a:latin typeface="Arial" panose="020B0604020202020204" pitchFamily="34" charset="0"/>
                <a:cs typeface="Arial" panose="020B0604020202020204" pitchFamily="34" charset="0"/>
              </a:rPr>
              <a:t>Cut-resistant undergarment is intended to provide </a:t>
            </a:r>
            <a:r>
              <a:rPr lang="en-US" sz="2200" i="1" u="sng" dirty="0">
                <a:latin typeface="Arial" panose="020B0604020202020204" pitchFamily="34" charset="0"/>
                <a:cs typeface="Arial" panose="020B0604020202020204" pitchFamily="34" charset="0"/>
              </a:rPr>
              <a:t>supplementary</a:t>
            </a:r>
            <a:r>
              <a:rPr lang="en-US" sz="2200" i="1" dirty="0">
                <a:latin typeface="Arial" panose="020B0604020202020204" pitchFamily="34" charset="0"/>
                <a:cs typeface="Arial" panose="020B0604020202020204" pitchFamily="34" charset="0"/>
              </a:rPr>
              <a:t> protection and not </a:t>
            </a:r>
            <a:r>
              <a:rPr lang="en-US" sz="2200" i="1" u="sng" dirty="0">
                <a:latin typeface="Arial" panose="020B0604020202020204" pitchFamily="34" charset="0"/>
                <a:cs typeface="Arial" panose="020B0604020202020204" pitchFamily="34" charset="0"/>
              </a:rPr>
              <a:t>infinite</a:t>
            </a:r>
            <a:r>
              <a:rPr lang="en-US" sz="2200" i="1" dirty="0">
                <a:latin typeface="Arial" panose="020B0604020202020204" pitchFamily="34" charset="0"/>
                <a:cs typeface="Arial" panose="020B0604020202020204" pitchFamily="34" charset="0"/>
              </a:rPr>
              <a:t> cut protection.” </a:t>
            </a:r>
            <a:r>
              <a:rPr lang="en-US" sz="2200" dirty="0">
                <a:latin typeface="Arial" panose="020B0604020202020204" pitchFamily="34" charset="0"/>
                <a:cs typeface="Arial" panose="020B0604020202020204" pitchFamily="34" charset="0"/>
              </a:rPr>
              <a:t> </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(3.5.3.4; FIS Specifications for Alpine Competition Equipment</a:t>
            </a:r>
            <a:r>
              <a:rPr lang="en-US" sz="2200" dirty="0"/>
              <a:t>)</a:t>
            </a:r>
          </a:p>
          <a:p>
            <a:pPr>
              <a:defRPr/>
            </a:pPr>
            <a:endParaRPr lang="en-US" sz="2000" dirty="0"/>
          </a:p>
          <a:p>
            <a:pPr marL="0" indent="0">
              <a:buFont typeface="Euphemia" panose="020B0503040102020104" pitchFamily="34" charset="0"/>
              <a:buNone/>
              <a:defRPr/>
            </a:pPr>
            <a:endParaRPr lang="en-US" dirty="0"/>
          </a:p>
        </p:txBody>
      </p:sp>
      <p:pic>
        <p:nvPicPr>
          <p:cNvPr id="14340" name="Content Placeholder 10">
            <a:extLst>
              <a:ext uri="{FF2B5EF4-FFF2-40B4-BE49-F238E27FC236}">
                <a16:creationId xmlns:a16="http://schemas.microsoft.com/office/drawing/2014/main" id="{35BF0D02-73BB-49BF-3666-E8E4AF2E1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368774"/>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F6F9-E4CF-B317-F3B8-4C462A4C334B}"/>
              </a:ext>
            </a:extLst>
          </p:cNvPr>
          <p:cNvSpPr>
            <a:spLocks noGrp="1"/>
          </p:cNvSpPr>
          <p:nvPr>
            <p:ph type="title"/>
          </p:nvPr>
        </p:nvSpPr>
        <p:spPr>
          <a:xfrm>
            <a:off x="206375" y="192088"/>
            <a:ext cx="8729663" cy="533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28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3AB3940E-85EE-163B-6203-3408776126B9}"/>
              </a:ext>
            </a:extLst>
          </p:cNvPr>
          <p:cNvSpPr>
            <a:spLocks noGrp="1"/>
          </p:cNvSpPr>
          <p:nvPr>
            <p:ph type="body" sz="quarter" idx="10"/>
          </p:nvPr>
        </p:nvSpPr>
        <p:spPr>
          <a:xfrm>
            <a:off x="501650" y="531813"/>
            <a:ext cx="8137525" cy="5868987"/>
          </a:xfrm>
        </p:spPr>
        <p:txBody>
          <a:bodyPr/>
          <a:lstStyle/>
          <a:p>
            <a:pPr marL="0" indent="0">
              <a:buFont typeface="Euphemia" panose="020B0503040102020104" pitchFamily="34" charset="0"/>
              <a:buNone/>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Shin Pads (Carbon Shin Shells)</a:t>
            </a:r>
            <a:r>
              <a:rPr lang="en-US" sz="24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No additional rigid parts are allowed to be worn as shin pads inside the boot.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To treat medical issues, additional protection pads, as soft padding, can be approved by FIS.</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Those pads must be made of soft material (e.g., gel, foam) and be flexible in all directions.</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Additionally, they cannot have a preformed, curved shape adapted to the leg.</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Their size must not exceed the height and width of the ski boot tongue. (3.5.4</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FIS Specifications for Alpine Equipment)</a:t>
            </a:r>
          </a:p>
          <a:p>
            <a:pPr marL="0" indent="0">
              <a:buFont typeface="Euphemia" panose="020B0503040102020104" pitchFamily="34" charset="0"/>
              <a:buNone/>
              <a:defRPr/>
            </a:pPr>
            <a:endParaRPr lang="en-US" dirty="0"/>
          </a:p>
        </p:txBody>
      </p:sp>
      <p:pic>
        <p:nvPicPr>
          <p:cNvPr id="16388" name="Content Placeholder 10">
            <a:extLst>
              <a:ext uri="{FF2B5EF4-FFF2-40B4-BE49-F238E27FC236}">
                <a16:creationId xmlns:a16="http://schemas.microsoft.com/office/drawing/2014/main" id="{3786AE0C-7692-7A55-34BC-DD5E4C969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454914"/>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DBE5-3C4D-D28A-31D0-11745099CF74}"/>
              </a:ext>
            </a:extLst>
          </p:cNvPr>
          <p:cNvSpPr>
            <a:spLocks noGrp="1"/>
          </p:cNvSpPr>
          <p:nvPr>
            <p:ph type="title"/>
          </p:nvPr>
        </p:nvSpPr>
        <p:spPr>
          <a:xfrm>
            <a:off x="206375" y="192088"/>
            <a:ext cx="8729663" cy="533400"/>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NOTE ABOUT EQUIPMENT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4FE3F91-54B1-D124-96A5-6949477C18F1}"/>
              </a:ext>
            </a:extLst>
          </p:cNvPr>
          <p:cNvSpPr>
            <a:spLocks noGrp="1"/>
          </p:cNvSpPr>
          <p:nvPr>
            <p:ph type="body" sz="quarter" idx="10"/>
          </p:nvPr>
        </p:nvSpPr>
        <p:spPr>
          <a:xfrm>
            <a:off x="381000" y="855663"/>
            <a:ext cx="8382000" cy="5486400"/>
          </a:xfrm>
        </p:spPr>
        <p:txBody>
          <a:bodyPr/>
          <a:lstStyle/>
          <a:p>
            <a:pPr marL="0" indent="0">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The term “competition equipment” implies: </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All items of equipment used by athletes in competitive skiing.</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This includes all clothing and implements that serve a technical function.</a:t>
            </a:r>
          </a:p>
          <a:p>
            <a:pPr>
              <a:lnSpc>
                <a:spcPct val="100000"/>
              </a:lnSpc>
              <a:buFont typeface="Arial" panose="020B0604020202020204" pitchFamily="34" charset="0"/>
              <a:buChar char="•"/>
              <a:defRPr/>
            </a:pPr>
            <a:r>
              <a:rPr lang="en-US" sz="2400" i="1" dirty="0">
                <a:latin typeface="Arial" panose="020B0604020202020204" pitchFamily="34" charset="0"/>
                <a:cs typeface="Arial" panose="020B0604020202020204" pitchFamily="34" charset="0"/>
              </a:rPr>
              <a:t>Equipment is the responsibility of the individual competitor and, if applicable, their parents/legal guardians.</a:t>
            </a:r>
          </a:p>
          <a:p>
            <a:pPr marL="0" indent="0">
              <a:lnSpc>
                <a:spcPct val="100000"/>
              </a:lnSpc>
              <a:buFont typeface="Euphemia" panose="020B0503040102020104" pitchFamily="34" charset="0"/>
              <a:buNone/>
              <a:defRPr/>
            </a:pPr>
            <a:r>
              <a:rPr lang="en-US" sz="2400" b="1" i="1" dirty="0">
                <a:latin typeface="Arial" panose="020B0604020202020204" pitchFamily="34" charset="0"/>
                <a:ea typeface="Times New Roman" panose="02020603050405020304" pitchFamily="18" charset="0"/>
                <a:cs typeface="Arial" panose="020B0604020202020204" pitchFamily="34" charset="0"/>
              </a:rPr>
              <a:t>This applies to all U.S. Ski &amp; Snowboard sanctioned events: non-FIS </a:t>
            </a:r>
            <a:r>
              <a:rPr lang="en-US" sz="2400" b="1" i="1" u="sng" dirty="0">
                <a:latin typeface="Arial" panose="020B0604020202020204" pitchFamily="34" charset="0"/>
                <a:ea typeface="Times New Roman" panose="02020603050405020304" pitchFamily="18" charset="0"/>
                <a:cs typeface="Arial" panose="020B0604020202020204" pitchFamily="34" charset="0"/>
              </a:rPr>
              <a:t>and</a:t>
            </a:r>
            <a:r>
              <a:rPr lang="en-US" sz="2400" b="1" i="1" dirty="0">
                <a:latin typeface="Arial" panose="020B0604020202020204" pitchFamily="34" charset="0"/>
                <a:ea typeface="Times New Roman" panose="02020603050405020304" pitchFamily="18" charset="0"/>
                <a:cs typeface="Arial" panose="020B0604020202020204" pitchFamily="34" charset="0"/>
              </a:rPr>
              <a:t> FIS.</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0" indent="0">
              <a:buFont typeface="Euphemia" panose="020B0503040102020104" pitchFamily="34" charset="0"/>
              <a:buNone/>
              <a:defRPr/>
            </a:pPr>
            <a:endParaRPr lang="en-US" dirty="0"/>
          </a:p>
        </p:txBody>
      </p:sp>
      <p:pic>
        <p:nvPicPr>
          <p:cNvPr id="18436" name="Content Placeholder 10">
            <a:extLst>
              <a:ext uri="{FF2B5EF4-FFF2-40B4-BE49-F238E27FC236}">
                <a16:creationId xmlns:a16="http://schemas.microsoft.com/office/drawing/2014/main" id="{5C63D5A8-BE8B-599E-8E09-63043C8A2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822678"/>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FE52-C090-E1F1-E025-11D1BA6919D8}"/>
              </a:ext>
            </a:extLst>
          </p:cNvPr>
          <p:cNvSpPr>
            <a:spLocks noGrp="1"/>
          </p:cNvSpPr>
          <p:nvPr>
            <p:ph type="title"/>
          </p:nvPr>
        </p:nvSpPr>
        <p:spPr>
          <a:xfrm>
            <a:off x="377825" y="177800"/>
            <a:ext cx="8001000" cy="584200"/>
          </a:xfrm>
        </p:spPr>
        <p:txBody>
          <a:bodyPr/>
          <a:lstStyle/>
          <a:p>
            <a:pPr>
              <a:defRPr/>
            </a:pPr>
            <a:r>
              <a:rPr lang="en-US"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EQUIPMENT NOTES</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DED6E03-9D15-3D8E-4121-CA23750A3D5B}"/>
              </a:ext>
            </a:extLst>
          </p:cNvPr>
          <p:cNvSpPr>
            <a:spLocks noGrp="1"/>
          </p:cNvSpPr>
          <p:nvPr>
            <p:ph type="body" sz="quarter" idx="10"/>
          </p:nvPr>
        </p:nvSpPr>
        <p:spPr>
          <a:xfrm>
            <a:off x="339725" y="770020"/>
            <a:ext cx="8464550" cy="5706979"/>
          </a:xfrm>
        </p:spPr>
        <p:txBody>
          <a:bodyPr/>
          <a:lstStyle/>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Competitors are allowed to protect all parts of the body with so-called protectors in all events.</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It remains in the athlete's/NSA's discretion and responsibility to individually decide about the use of protectors.</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In Downhill, protectors may not be integrated into the competition suit. </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In all events these protectors must be worn </a:t>
            </a:r>
            <a:r>
              <a:rPr lang="en-US" sz="2400" b="1" u="sng" dirty="0">
                <a:solidFill>
                  <a:schemeClr val="tx1"/>
                </a:solidFill>
                <a:latin typeface="Arial" panose="020B0604020202020204" pitchFamily="34" charset="0"/>
                <a:ea typeface="Calibri" panose="020F0502020204030204" pitchFamily="34" charset="0"/>
                <a:cs typeface="Arial" panose="020B0604020202020204" pitchFamily="34" charset="0"/>
              </a:rPr>
              <a:t>underneath</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the conforming competition suit. [3.5 FIS Specifications for Alpine Competition Equipment]</a:t>
            </a:r>
          </a:p>
          <a:p>
            <a:pPr marL="342900" indent="-342900" algn="just">
              <a:lnSpc>
                <a:spcPct val="100000"/>
              </a:lnSpc>
              <a:spcBef>
                <a:spcPts val="300"/>
              </a:spcBef>
              <a:spcAft>
                <a:spcPts val="300"/>
              </a:spcAft>
              <a:buFont typeface="Symbol" panose="05050102010706020507" pitchFamily="18" charset="2"/>
              <a:buChar char=""/>
              <a:defRPr/>
            </a:pP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The </a:t>
            </a:r>
            <a:r>
              <a:rPr lang="en-US" sz="2400" u="sng" dirty="0">
                <a:solidFill>
                  <a:schemeClr val="tx1"/>
                </a:solidFill>
                <a:latin typeface="Arial" panose="020B0604020202020204" pitchFamily="34" charset="0"/>
                <a:ea typeface="Calibri" panose="020F0502020204030204" pitchFamily="34" charset="0"/>
                <a:cs typeface="Arial" panose="020B0604020202020204" pitchFamily="34" charset="0"/>
              </a:rPr>
              <a:t>only exception</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 is forearm protection used in SG, GS and SL and shin protection used in SL. </a:t>
            </a:r>
          </a:p>
          <a:p>
            <a:pPr marL="342900" indent="-342900" algn="just">
              <a:lnSpc>
                <a:spcPct val="100000"/>
              </a:lnSpc>
              <a:spcBef>
                <a:spcPts val="300"/>
              </a:spcBef>
              <a:spcAft>
                <a:spcPts val="300"/>
              </a:spcAft>
              <a:buFont typeface="Symbol" panose="05050102010706020507" pitchFamily="18" charset="2"/>
              <a:buChar char=""/>
              <a:defRPr/>
            </a:pPr>
            <a:r>
              <a:rPr lang="en-US" sz="2400" b="1" u="sng" dirty="0">
                <a:solidFill>
                  <a:srgbClr val="0028A8"/>
                </a:solidFill>
                <a:latin typeface="Arial" panose="020B0604020202020204" pitchFamily="34" charset="0"/>
                <a:ea typeface="Calibri" panose="020F0502020204030204" pitchFamily="34" charset="0"/>
                <a:cs typeface="Arial" panose="020B0604020202020204" pitchFamily="34" charset="0"/>
              </a:rPr>
              <a:t>There is no exception for knee braces; they must be worn underneath the competition suit. </a:t>
            </a:r>
            <a:endParaRPr lang="en-US" sz="2400" b="1" dirty="0">
              <a:solidFill>
                <a:srgbClr val="0028A8"/>
              </a:solidFill>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pic>
        <p:nvPicPr>
          <p:cNvPr id="20484" name="Content Placeholder 10">
            <a:extLst>
              <a:ext uri="{FF2B5EF4-FFF2-40B4-BE49-F238E27FC236}">
                <a16:creationId xmlns:a16="http://schemas.microsoft.com/office/drawing/2014/main" id="{D6906DE8-784A-D1EE-1AE3-AED20A1AF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8368"/>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43EA6-A1F6-3671-9D88-59B50E3AA4CE}"/>
              </a:ext>
            </a:extLst>
          </p:cNvPr>
          <p:cNvSpPr>
            <a:spLocks noGrp="1"/>
          </p:cNvSpPr>
          <p:nvPr>
            <p:ph idx="4294967295"/>
          </p:nvPr>
        </p:nvSpPr>
        <p:spPr>
          <a:xfrm>
            <a:off x="434975" y="2209800"/>
            <a:ext cx="8229600" cy="2667000"/>
          </a:xfrm>
        </p:spPr>
        <p:txBody>
          <a:bodyPr rtlCol="0">
            <a:normAutofit fontScale="92500" lnSpcReduction="20000"/>
          </a:bodyPr>
          <a:lstStyle/>
          <a:p>
            <a:pPr marL="0" indent="0" algn="ctr" eaLnBrk="1" fontAlgn="auto" hangingPunct="1">
              <a:spcAft>
                <a:spcPts val="0"/>
              </a:spcAft>
              <a:buFont typeface="Arial" charset="0"/>
              <a:buNone/>
              <a:defRPr/>
            </a:pPr>
            <a:endParaRPr lang="en-US" sz="2400" dirty="0">
              <a:solidFill>
                <a:srgbClr val="FF0000"/>
              </a:solidFill>
              <a:effectLst>
                <a:outerShdw blurRad="38100" dist="38100" dir="2700000" algn="tl">
                  <a:srgbClr val="000000">
                    <a:alpha val="43137"/>
                  </a:srgbClr>
                </a:outerShdw>
              </a:effectLst>
              <a:latin typeface="Comic Sans MS" panose="030F0702030302020204" pitchFamily="66" charset="0"/>
            </a:endParaRP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CONTINUING EDUCATION UPDATE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&amp; FIS EVENTS</a:t>
            </a:r>
          </a:p>
          <a:p>
            <a:pPr marL="0" indent="0" algn="ctr" eaLnBrk="1" fontAlgn="auto" hangingPunct="1">
              <a:spcAft>
                <a:spcPts val="0"/>
              </a:spcAft>
              <a:buFont typeface="Arial" charset="0"/>
              <a:buNone/>
              <a:defRPr/>
            </a:pPr>
            <a:endParaRPr lang="en-US" sz="3600" b="1" u="sng" dirty="0">
              <a:solidFill>
                <a:srgbClr val="0028A8"/>
              </a:solidFill>
              <a:effectLst>
                <a:outerShdw blurRad="38100" dist="38100" dir="2700000" algn="tl">
                  <a:srgbClr val="000000">
                    <a:alpha val="43137"/>
                  </a:srgbClr>
                </a:outerShdw>
              </a:effectLst>
              <a:cs typeface="Arial" panose="020B0604020202020204" pitchFamily="34" charset="0"/>
            </a:endParaRPr>
          </a:p>
        </p:txBody>
      </p:sp>
      <p:pic>
        <p:nvPicPr>
          <p:cNvPr id="21507" name="Content Placeholder 10">
            <a:extLst>
              <a:ext uri="{FF2B5EF4-FFF2-40B4-BE49-F238E27FC236}">
                <a16:creationId xmlns:a16="http://schemas.microsoft.com/office/drawing/2014/main" id="{71258A7F-F0EB-763D-7414-17C31D94B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254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a:extLst>
              <a:ext uri="{FF2B5EF4-FFF2-40B4-BE49-F238E27FC236}">
                <a16:creationId xmlns:a16="http://schemas.microsoft.com/office/drawing/2014/main" id="{FFA07599-3A3B-5226-F75C-5917B1AB2C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98463"/>
            <a:ext cx="1349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BF08A9C-D9B1-EA90-CCF9-EA8402B6C77B}"/>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applicable for both non-FIS </a:t>
            </a:r>
            <a:r>
              <a:rPr lang="en-US" b="1" u="sng"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FIS events.</a:t>
            </a:r>
          </a:p>
        </p:txBody>
      </p:sp>
    </p:spTree>
    <p:extLst>
      <p:ext uri="{BB962C8B-B14F-4D97-AF65-F5344CB8AC3E}">
        <p14:creationId xmlns:p14="http://schemas.microsoft.com/office/powerpoint/2010/main" val="1380210398"/>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12BD-22E2-45AF-5F1A-D15DCFE77C77}"/>
              </a:ext>
            </a:extLst>
          </p:cNvPr>
          <p:cNvSpPr>
            <a:spLocks noGrp="1"/>
          </p:cNvSpPr>
          <p:nvPr>
            <p:ph type="title"/>
          </p:nvPr>
        </p:nvSpPr>
        <p:spPr>
          <a:xfrm>
            <a:off x="206375" y="192088"/>
            <a:ext cx="8729663" cy="533400"/>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TIMING &amp; DATA TECHNICAL REPORT (TDTR)</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45BE9F9-A5A8-7861-FF98-C38C7E92F5E1}"/>
              </a:ext>
            </a:extLst>
          </p:cNvPr>
          <p:cNvSpPr>
            <a:spLocks noGrp="1"/>
          </p:cNvSpPr>
          <p:nvPr>
            <p:ph type="body" sz="quarter" idx="10"/>
          </p:nvPr>
        </p:nvSpPr>
        <p:spPr>
          <a:xfrm>
            <a:off x="177800" y="825500"/>
            <a:ext cx="8729663" cy="5486400"/>
          </a:xfrm>
        </p:spPr>
        <p:txBody>
          <a:bodyPr/>
          <a:lstStyle/>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A Timing Data Technical Report (TDTR) is required for all levels of competition/all events, both non-FIS and FIS</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FIS TDTR software is used for preparing and submitting the report.  </a:t>
            </a:r>
          </a:p>
          <a:p>
            <a:pPr>
              <a:buFont typeface="Arial" panose="020B0604020202020204" pitchFamily="34" charset="0"/>
              <a:buChar char="•"/>
              <a:defRPr/>
            </a:pPr>
            <a:r>
              <a:rPr lang="en-US" sz="2400" i="1" dirty="0">
                <a:latin typeface="Arial" panose="020B0604020202020204" pitchFamily="34" charset="0"/>
                <a:cs typeface="Arial" panose="020B0604020202020204" pitchFamily="34" charset="0"/>
              </a:rPr>
              <a:t>Software is available for Windows 10, 11, and macOS 10.14+; it is updated as required.</a:t>
            </a: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If an event requires calculation of a replacement time (EET), copies of all calculations </a:t>
            </a:r>
            <a:r>
              <a:rPr lang="en-US" sz="2400" u="sng" dirty="0">
                <a:latin typeface="Arial" panose="020B0604020202020204" pitchFamily="34" charset="0"/>
                <a:cs typeface="Arial" panose="020B0604020202020204" pitchFamily="34" charset="0"/>
              </a:rPr>
              <a:t>must</a:t>
            </a:r>
            <a:r>
              <a:rPr lang="en-US" sz="2400" dirty="0">
                <a:latin typeface="Arial" panose="020B0604020202020204" pitchFamily="34" charset="0"/>
                <a:cs typeface="Arial" panose="020B0604020202020204" pitchFamily="34" charset="0"/>
              </a:rPr>
              <a:t> be included with the Timing &amp; Data Technical Report (TDTR) submitted to:</a:t>
            </a:r>
          </a:p>
          <a:p>
            <a:pPr marL="0" indent="0">
              <a:buFont typeface="Euphemia" panose="020B0503040102020104" pitchFamily="34" charset="0"/>
              <a:buNone/>
              <a:defRPr/>
            </a:pPr>
            <a:r>
              <a:rPr lang="en-US" sz="2400" dirty="0">
                <a:latin typeface="Arial" panose="020B0604020202020204" pitchFamily="34" charset="0"/>
                <a:cs typeface="Arial" panose="020B0604020202020204" pitchFamily="34" charset="0"/>
              </a:rPr>
              <a:t>       </a:t>
            </a:r>
            <a:r>
              <a:rPr lang="en-US" sz="2400" b="1" dirty="0">
                <a:solidFill>
                  <a:srgbClr val="003399"/>
                </a:solidFill>
                <a:latin typeface="Arial" panose="020B0604020202020204" pitchFamily="34" charset="0"/>
                <a:cs typeface="Arial" panose="020B0604020202020204" pitchFamily="34" charset="0"/>
              </a:rPr>
              <a:t>results@fis-ski.com </a:t>
            </a:r>
            <a:r>
              <a:rPr lang="en-US" sz="2400" b="1" u="sng" dirty="0">
                <a:latin typeface="Arial" panose="020B0604020202020204" pitchFamily="34" charset="0"/>
                <a:cs typeface="Arial" panose="020B0604020202020204" pitchFamily="34" charset="0"/>
              </a:rPr>
              <a:t>or</a:t>
            </a:r>
            <a:r>
              <a:rPr lang="en-US" sz="2400" b="1" dirty="0">
                <a:latin typeface="Arial" panose="020B0604020202020204" pitchFamily="34" charset="0"/>
                <a:cs typeface="Arial" panose="020B0604020202020204" pitchFamily="34" charset="0"/>
              </a:rPr>
              <a:t> </a:t>
            </a:r>
            <a:r>
              <a:rPr lang="en-US" sz="2400" b="1" dirty="0">
                <a:solidFill>
                  <a:srgbClr val="003399"/>
                </a:solidFill>
                <a:latin typeface="Arial" panose="020B0604020202020204" pitchFamily="34" charset="0"/>
                <a:cs typeface="Arial" panose="020B0604020202020204" pitchFamily="34" charset="0"/>
              </a:rPr>
              <a:t>janez.flere@fis-ski.com</a:t>
            </a:r>
            <a:endParaRPr lang="en-US" sz="2400" dirty="0">
              <a:solidFill>
                <a:srgbClr val="003399"/>
              </a:solidFill>
              <a:latin typeface="Arial" panose="020B0604020202020204" pitchFamily="34" charset="0"/>
              <a:cs typeface="Arial" panose="020B0604020202020204" pitchFamily="34" charset="0"/>
            </a:endParaRPr>
          </a:p>
          <a:p>
            <a:pPr marL="0" indent="0">
              <a:buFont typeface="Euphemia" panose="020B0503040102020104" pitchFamily="34" charset="0"/>
              <a:buNone/>
              <a:defRPr/>
            </a:pPr>
            <a:r>
              <a:rPr lang="en-US" sz="2400" b="1" dirty="0">
                <a:latin typeface="Arial" panose="020B0604020202020204" pitchFamily="34" charset="0"/>
                <a:cs typeface="Arial" panose="020B0604020202020204" pitchFamily="34" charset="0"/>
              </a:rPr>
              <a:t>       </a:t>
            </a:r>
            <a:r>
              <a:rPr lang="en-US" sz="2400" b="1" dirty="0">
                <a:solidFill>
                  <a:srgbClr val="003399"/>
                </a:solidFill>
                <a:latin typeface="Arial" panose="020B0604020202020204" pitchFamily="34" charset="0"/>
                <a:cs typeface="Arial" panose="020B0604020202020204" pitchFamily="34" charset="0"/>
              </a:rPr>
              <a:t>tdtr@usskiandsnowboard.org</a:t>
            </a:r>
            <a:endParaRPr lang="en-US" sz="2400" dirty="0">
              <a:solidFill>
                <a:srgbClr val="003399"/>
              </a:solidFill>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2400" dirty="0">
                <a:latin typeface="Arial" panose="020B0604020202020204" pitchFamily="34" charset="0"/>
                <a:cs typeface="Arial" panose="020B0604020202020204" pitchFamily="34" charset="0"/>
              </a:rPr>
              <a:t>Copy of the calculation must also be included in the PDF “Event Document Packets.” </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2532" name="Content Placeholder 10">
            <a:extLst>
              <a:ext uri="{FF2B5EF4-FFF2-40B4-BE49-F238E27FC236}">
                <a16:creationId xmlns:a16="http://schemas.microsoft.com/office/drawing/2014/main" id="{87B57740-AE65-753B-758D-EF9AC650B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124345"/>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32D6-246D-AA58-EA16-9C06D0D27268}"/>
              </a:ext>
            </a:extLst>
          </p:cNvPr>
          <p:cNvSpPr>
            <a:spLocks noGrp="1"/>
          </p:cNvSpPr>
          <p:nvPr>
            <p:ph type="title"/>
          </p:nvPr>
        </p:nvSpPr>
        <p:spPr>
          <a:xfrm>
            <a:off x="184150" y="131763"/>
            <a:ext cx="8729663" cy="914400"/>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HEAD TAX: </a:t>
            </a:r>
            <a:b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CALCULATION/VERIFICATION/PAYMENT </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5DA7466-C609-0370-5080-A64295DA5D3B}"/>
              </a:ext>
            </a:extLst>
          </p:cNvPr>
          <p:cNvSpPr>
            <a:spLocks noGrp="1"/>
          </p:cNvSpPr>
          <p:nvPr>
            <p:ph type="body" sz="quarter" idx="10"/>
          </p:nvPr>
        </p:nvSpPr>
        <p:spPr>
          <a:xfrm>
            <a:off x="207168" y="1058195"/>
            <a:ext cx="8729663" cy="5668042"/>
          </a:xfrm>
        </p:spPr>
        <p:txBody>
          <a:bodyPr/>
          <a:lstStyle/>
          <a:p>
            <a:pPr marL="0" indent="0">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Regardless of whether or not the registration system of choice calculates and submits required Head Tax: </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Organizing Committee is responsible for calculation, verification, and payment of all National, Regional, and Divisional Head Taxes.</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Head Tax payments are due within </a:t>
            </a:r>
            <a:r>
              <a:rPr lang="en-US" sz="2400" b="1" u="sng" dirty="0">
                <a:latin typeface="Arial" panose="020B0604020202020204" pitchFamily="34" charset="0"/>
                <a:cs typeface="Arial" panose="020B0604020202020204" pitchFamily="34" charset="0"/>
              </a:rPr>
              <a:t>14 days (2 weeks)</a:t>
            </a:r>
            <a:r>
              <a:rPr lang="en-US" sz="2400" dirty="0">
                <a:latin typeface="Arial" panose="020B0604020202020204" pitchFamily="34" charset="0"/>
                <a:cs typeface="Arial" panose="020B0604020202020204" pitchFamily="34" charset="0"/>
              </a:rPr>
              <a:t> after the event.</a:t>
            </a:r>
            <a:r>
              <a:rPr lang="en-US" sz="2400" i="1" dirty="0">
                <a:latin typeface="Arial" panose="020B0604020202020204" pitchFamily="34" charset="0"/>
                <a:cs typeface="Arial" panose="020B0604020202020204" pitchFamily="34" charset="0"/>
              </a:rPr>
              <a:t> </a:t>
            </a:r>
          </a:p>
          <a:p>
            <a:pPr marL="0" indent="0">
              <a:lnSpc>
                <a:spcPct val="100000"/>
              </a:lnSpc>
              <a:buFont typeface="Euphemia" panose="020B0503040102020104" pitchFamily="34" charset="0"/>
              <a:buNone/>
              <a:defRPr/>
            </a:pPr>
            <a:r>
              <a:rPr lang="en-US" sz="2400" b="1" dirty="0">
                <a:solidFill>
                  <a:srgbClr val="0028A8"/>
                </a:solidFill>
                <a:latin typeface="Arial" panose="020B0604020202020204" pitchFamily="34" charset="0"/>
                <a:cs typeface="Arial" panose="020B0604020202020204" pitchFamily="34" charset="0"/>
              </a:rPr>
              <a:t>All late payments to U.S. &amp; Snowboard shall accrue interest at a rate of one and one-half percent (1.5%) per month, or the maximum rate permitted by law, whichever is less, until paid in full. </a:t>
            </a:r>
          </a:p>
          <a:p>
            <a:pPr marL="0" indent="0">
              <a:lnSpc>
                <a:spcPct val="100000"/>
              </a:lnSpc>
              <a:buFont typeface="Euphemia" panose="020B0503040102020104" pitchFamily="34" charset="0"/>
              <a:buNone/>
              <a:defRPr/>
            </a:pPr>
            <a:r>
              <a:rPr lang="en-US" sz="2400" b="1" i="1" dirty="0">
                <a:latin typeface="Arial" panose="020B0604020202020204" pitchFamily="34" charset="0"/>
                <a:cs typeface="Arial" panose="020B0604020202020204" pitchFamily="34" charset="0"/>
              </a:rPr>
              <a:t>Organizers who fail to submit head taxes risk loss of Club Certification and the ability to host other competitions until coming into compliance.</a:t>
            </a:r>
            <a:endParaRPr lang="en-US" sz="2400" dirty="0">
              <a:latin typeface="Arial" panose="020B0604020202020204" pitchFamily="34" charset="0"/>
              <a:cs typeface="Arial" panose="020B0604020202020204" pitchFamily="34"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4580" name="Content Placeholder 10">
            <a:extLst>
              <a:ext uri="{FF2B5EF4-FFF2-40B4-BE49-F238E27FC236}">
                <a16:creationId xmlns:a16="http://schemas.microsoft.com/office/drawing/2014/main" id="{993D2165-3943-F007-C45C-448DD6975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13087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FA05-896C-7810-7C28-9DB0097DF43E}"/>
              </a:ext>
            </a:extLst>
          </p:cNvPr>
          <p:cNvSpPr>
            <a:spLocks noGrp="1"/>
          </p:cNvSpPr>
          <p:nvPr>
            <p:ph type="title"/>
          </p:nvPr>
        </p:nvSpPr>
        <p:spPr>
          <a:xfrm>
            <a:off x="357188" y="177800"/>
            <a:ext cx="8177212" cy="736600"/>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p>
        </p:txBody>
      </p:sp>
      <p:sp>
        <p:nvSpPr>
          <p:cNvPr id="29699" name="Text Placeholder 2">
            <a:extLst>
              <a:ext uri="{FF2B5EF4-FFF2-40B4-BE49-F238E27FC236}">
                <a16:creationId xmlns:a16="http://schemas.microsoft.com/office/drawing/2014/main" id="{31A27574-B6A4-ACD2-681A-0E1D1E935D3A}"/>
              </a:ext>
            </a:extLst>
          </p:cNvPr>
          <p:cNvSpPr>
            <a:spLocks noGrp="1" noChangeArrowheads="1"/>
          </p:cNvSpPr>
          <p:nvPr>
            <p:ph type="body" sz="quarter" idx="10"/>
          </p:nvPr>
        </p:nvSpPr>
        <p:spPr>
          <a:xfrm>
            <a:off x="411163" y="1219200"/>
            <a:ext cx="8177212" cy="4800600"/>
          </a:xfrm>
        </p:spPr>
        <p:txBody>
          <a:bodyPr/>
          <a:lstStyle/>
          <a:p>
            <a:pPr marL="0" indent="0" algn="just">
              <a:lnSpc>
                <a:spcPct val="100000"/>
              </a:lnSpc>
              <a:spcBef>
                <a:spcPct val="0"/>
              </a:spcBef>
              <a:spcAft>
                <a:spcPts val="600"/>
              </a:spcAft>
              <a:buFont typeface="Euphemia" panose="020B0503040102020104" pitchFamily="34" charset="0"/>
              <a:buNone/>
            </a:pPr>
            <a:r>
              <a:rPr lang="en-US" altLang="en-US" sz="2200" b="1" u="sng" dirty="0">
                <a:ea typeface="Calibri" panose="020F0502020204030204" pitchFamily="34" charset="0"/>
                <a:cs typeface="Times New Roman" panose="02020603050405020304" pitchFamily="18" charset="0"/>
              </a:rPr>
              <a:t>Centralized Disciplinary Database</a:t>
            </a:r>
            <a:r>
              <a:rPr lang="en-US" altLang="en-US" sz="2200" dirty="0">
                <a:ea typeface="Calibri" panose="020F0502020204030204" pitchFamily="34" charset="0"/>
                <a:cs typeface="Times New Roman" panose="02020603050405020304" pitchFamily="18" charset="0"/>
              </a:rPr>
              <a:t>: </a:t>
            </a:r>
          </a:p>
          <a:p>
            <a:pPr marL="0" indent="0" algn="just">
              <a:lnSpc>
                <a:spcPct val="100000"/>
              </a:lnSpc>
              <a:spcBef>
                <a:spcPct val="0"/>
              </a:spcBef>
              <a:spcAft>
                <a:spcPts val="600"/>
              </a:spcAft>
              <a:buFont typeface="Euphemia" panose="020B0503040102020104" pitchFamily="34" charset="0"/>
              <a:buNone/>
            </a:pPr>
            <a:r>
              <a:rPr lang="en-US" altLang="en-US" sz="2200" dirty="0">
                <a:ea typeface="Calibri" panose="020F0502020204030204" pitchFamily="34" charset="0"/>
                <a:cs typeface="Times New Roman" panose="02020603050405020304" pitchFamily="18" charset="0"/>
              </a:rPr>
              <a:t>List of individuals subject to temporary or permanent restrictions pending investigation of violation of SafeSport Code. </a:t>
            </a: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Presence not allowed. </a:t>
            </a:r>
          </a:p>
          <a:p>
            <a:pPr marL="0" indent="0" algn="just">
              <a:lnSpc>
                <a:spcPct val="100000"/>
              </a:lnSpc>
              <a:spcBef>
                <a:spcPct val="0"/>
              </a:spcBef>
              <a:spcAft>
                <a:spcPts val="600"/>
              </a:spcAft>
              <a:buFont typeface="Euphemia" panose="020B0503040102020104" pitchFamily="34" charset="0"/>
              <a:buNone/>
            </a:pPr>
            <a:endParaRPr lang="en-US" altLang="en-US" sz="2200" b="1" i="1" dirty="0">
              <a:solidFill>
                <a:srgbClr val="0000FF"/>
              </a:solidFill>
              <a:ea typeface="Calibri" panose="020F0502020204030204" pitchFamily="34" charset="0"/>
              <a:cs typeface="Times New Roman" panose="02020603050405020304" pitchFamily="18" charset="0"/>
            </a:endParaRPr>
          </a:p>
          <a:p>
            <a:pPr marL="0" indent="0" algn="just">
              <a:lnSpc>
                <a:spcPct val="100000"/>
              </a:lnSpc>
              <a:spcBef>
                <a:spcPct val="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Site allows filtering to sport. However, an individual may not be listed under one sport but may be listed under another; </a:t>
            </a:r>
            <a:r>
              <a:rPr lang="en-US" altLang="en-US" sz="2200" b="1" i="1" u="sng" dirty="0">
                <a:solidFill>
                  <a:srgbClr val="0028A8"/>
                </a:solidFill>
                <a:ea typeface="Calibri" panose="020F0502020204030204" pitchFamily="34" charset="0"/>
                <a:cs typeface="Times New Roman" panose="02020603050405020304" pitchFamily="18" charset="0"/>
              </a:rPr>
              <a:t>searching by name is the best practice</a:t>
            </a:r>
            <a:r>
              <a:rPr lang="en-US" altLang="en-US" sz="2200" b="1" i="1" dirty="0">
                <a:solidFill>
                  <a:srgbClr val="0028A8"/>
                </a:solidFill>
                <a:ea typeface="Calibri" panose="020F0502020204030204" pitchFamily="34" charset="0"/>
                <a:cs typeface="Times New Roman" panose="02020603050405020304" pitchFamily="18" charset="0"/>
              </a:rPr>
              <a:t>. </a:t>
            </a:r>
          </a:p>
          <a:p>
            <a:pPr marL="0" indent="0" algn="just">
              <a:lnSpc>
                <a:spcPct val="100000"/>
              </a:lnSpc>
              <a:spcBef>
                <a:spcPts val="600"/>
              </a:spcBef>
              <a:spcAft>
                <a:spcPts val="600"/>
              </a:spcAft>
              <a:buFont typeface="Euphemia" panose="020B0503040102020104" pitchFamily="34" charset="0"/>
              <a:buNone/>
            </a:pPr>
            <a:r>
              <a:rPr lang="en-US" altLang="en-US" sz="2200" b="1" i="1" dirty="0">
                <a:solidFill>
                  <a:srgbClr val="0028A8"/>
                </a:solidFill>
                <a:ea typeface="Calibri" panose="020F0502020204030204" pitchFamily="34" charset="0"/>
                <a:cs typeface="Times New Roman" panose="02020603050405020304" pitchFamily="18" charset="0"/>
              </a:rPr>
              <a:t>If you have a name match and cannot verify if it is the individual attending the event, </a:t>
            </a:r>
            <a:r>
              <a:rPr lang="en-US" altLang="en-US" sz="2200" b="1" i="1" u="sng" dirty="0">
                <a:solidFill>
                  <a:srgbClr val="0028A8"/>
                </a:solidFill>
                <a:ea typeface="Calibri" panose="020F0502020204030204" pitchFamily="34" charset="0"/>
                <a:cs typeface="Times New Roman" panose="02020603050405020304" pitchFamily="18" charset="0"/>
              </a:rPr>
              <a:t>please contact Member Services</a:t>
            </a:r>
            <a:r>
              <a:rPr lang="en-US" altLang="en-US" sz="2200" b="1" i="1" dirty="0">
                <a:solidFill>
                  <a:srgbClr val="0028A8"/>
                </a:solidFill>
                <a:ea typeface="Calibri" panose="020F0502020204030204" pitchFamily="34" charset="0"/>
                <a:cs typeface="Times New Roman" panose="02020603050405020304" pitchFamily="18" charset="0"/>
              </a:rPr>
              <a:t>.</a:t>
            </a:r>
            <a:endParaRPr lang="en-US" altLang="en-US" sz="2200" dirty="0">
              <a:solidFill>
                <a:srgbClr val="0028A8"/>
              </a:solidFill>
              <a:ea typeface="Calibri" panose="020F0502020204030204" pitchFamily="34" charset="0"/>
              <a:cs typeface="Times New Roman" panose="02020603050405020304" pitchFamily="18" charset="0"/>
            </a:endParaRPr>
          </a:p>
        </p:txBody>
      </p:sp>
      <p:pic>
        <p:nvPicPr>
          <p:cNvPr id="29700" name="Content Placeholder 10">
            <a:extLst>
              <a:ext uri="{FF2B5EF4-FFF2-40B4-BE49-F238E27FC236}">
                <a16:creationId xmlns:a16="http://schemas.microsoft.com/office/drawing/2014/main" id="{FF8B76D9-CC97-70A6-82B8-85A37858E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430782"/>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3CCD-2A4C-4742-CE89-DE955EA5C366}"/>
              </a:ext>
            </a:extLst>
          </p:cNvPr>
          <p:cNvSpPr>
            <a:spLocks noGrp="1"/>
          </p:cNvSpPr>
          <p:nvPr>
            <p:ph type="title"/>
          </p:nvPr>
        </p:nvSpPr>
        <p:spPr>
          <a:xfrm>
            <a:off x="179388" y="214313"/>
            <a:ext cx="8729662" cy="914400"/>
          </a:xfrm>
        </p:spPr>
        <p:txBody>
          <a:bodyPr/>
          <a:lstStyle/>
          <a:p>
            <a:pPr>
              <a:defRPr/>
            </a:pPr>
            <a:r>
              <a:rPr lang="en-US" sz="28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REGIONAL DEVELOPMENT TEAMS – Fee Waivers </a:t>
            </a:r>
            <a:b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28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E1B5B57-2D06-B078-7E9F-220C0EBFF35B}"/>
              </a:ext>
            </a:extLst>
          </p:cNvPr>
          <p:cNvSpPr>
            <a:spLocks noGrp="1"/>
          </p:cNvSpPr>
          <p:nvPr>
            <p:ph type="body" sz="quarter" idx="10"/>
          </p:nvPr>
        </p:nvSpPr>
        <p:spPr>
          <a:xfrm>
            <a:off x="206375" y="1128713"/>
            <a:ext cx="8729663" cy="5424487"/>
          </a:xfrm>
        </p:spPr>
        <p:txBody>
          <a:bodyPr/>
          <a:lstStyle/>
          <a:p>
            <a:pPr>
              <a:lnSpc>
                <a:spcPct val="100000"/>
              </a:lnSpc>
              <a:buFont typeface="Arial" panose="020B0604020202020204" pitchFamily="34" charset="0"/>
              <a:buChar char="•"/>
              <a:defRPr/>
            </a:pPr>
            <a:r>
              <a:rPr lang="en-US" sz="2400" b="1" u="sng" dirty="0"/>
              <a:t>Named</a:t>
            </a:r>
            <a:r>
              <a:rPr lang="en-US" sz="2400" b="1" dirty="0"/>
              <a:t> members of the U.S. Regional Development Teams are entitled to waived event fees (entry and lift).</a:t>
            </a:r>
          </a:p>
          <a:p>
            <a:pPr>
              <a:lnSpc>
                <a:spcPct val="100000"/>
              </a:lnSpc>
              <a:buFont typeface="Arial" panose="020B0604020202020204" pitchFamily="34" charset="0"/>
              <a:buChar char="•"/>
              <a:defRPr/>
            </a:pPr>
            <a:r>
              <a:rPr lang="en-US" sz="2400" b="1" dirty="0"/>
              <a:t>These athletes are exempt from payment of U.S. Ski &amp; Snowboard National Head Tax</a:t>
            </a:r>
          </a:p>
          <a:p>
            <a:pPr>
              <a:lnSpc>
                <a:spcPct val="100000"/>
              </a:lnSpc>
              <a:buFont typeface="Arial" panose="020B0604020202020204" pitchFamily="34" charset="0"/>
              <a:buChar char="•"/>
              <a:defRPr/>
            </a:pPr>
            <a:r>
              <a:rPr lang="en-US" sz="2400" b="1" dirty="0"/>
              <a:t>Refer to MPF 52: Head Tax Waived Athletes.</a:t>
            </a:r>
          </a:p>
          <a:p>
            <a:pPr marL="0" indent="0">
              <a:lnSpc>
                <a:spcPct val="100000"/>
              </a:lnSpc>
              <a:spcBef>
                <a:spcPts val="0"/>
              </a:spcBef>
              <a:buFont typeface="Euphemia" panose="020B0503040102020104" pitchFamily="34" charset="0"/>
              <a:buNone/>
              <a:defRPr/>
            </a:pPr>
            <a:r>
              <a:rPr lang="en-US" sz="2400" b="1" dirty="0">
                <a:ea typeface="Times New Roman" panose="02020603050405020304" pitchFamily="18" charset="0"/>
              </a:rPr>
              <a:t>    - List is current as of September 1, 2025</a:t>
            </a:r>
          </a:p>
          <a:p>
            <a:pPr marL="0" indent="0">
              <a:lnSpc>
                <a:spcPct val="100000"/>
              </a:lnSpc>
              <a:buFont typeface="Euphemia" panose="020B0503040102020104" pitchFamily="34" charset="0"/>
              <a:buNone/>
              <a:defRPr/>
            </a:pPr>
            <a:r>
              <a:rPr lang="en-US" sz="2400" b="1" dirty="0">
                <a:ea typeface="Times New Roman" panose="02020603050405020304" pitchFamily="18" charset="0"/>
              </a:rPr>
              <a:t>    - If confirmation is required, contact Competition </a:t>
            </a:r>
          </a:p>
          <a:p>
            <a:pPr marL="0" indent="0">
              <a:lnSpc>
                <a:spcPct val="100000"/>
              </a:lnSpc>
              <a:spcBef>
                <a:spcPts val="0"/>
              </a:spcBef>
              <a:buFont typeface="Euphemia" panose="020B0503040102020104" pitchFamily="34" charset="0"/>
              <a:buNone/>
              <a:defRPr/>
            </a:pPr>
            <a:r>
              <a:rPr lang="en-US" sz="2400" b="1" dirty="0">
                <a:ea typeface="Times New Roman" panose="02020603050405020304" pitchFamily="18" charset="0"/>
              </a:rPr>
              <a:t>      Services</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5844" name="Content Placeholder 10">
            <a:extLst>
              <a:ext uri="{FF2B5EF4-FFF2-40B4-BE49-F238E27FC236}">
                <a16:creationId xmlns:a16="http://schemas.microsoft.com/office/drawing/2014/main" id="{14B5E8F2-AA96-00C7-D70F-FE6327787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408596"/>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F7D9-3668-5A1E-DCBB-99C40CD931D9}"/>
              </a:ext>
            </a:extLst>
          </p:cNvPr>
          <p:cNvSpPr>
            <a:spLocks noGrp="1"/>
          </p:cNvSpPr>
          <p:nvPr>
            <p:ph type="title"/>
          </p:nvPr>
        </p:nvSpPr>
        <p:spPr>
          <a:xfrm>
            <a:off x="177800" y="144463"/>
            <a:ext cx="8729663" cy="541337"/>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SKI &amp; SNOWBOARD FIRST REPORT OF ACCIDENT  </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C13D4BB-D959-1272-6573-562855FAB625}"/>
              </a:ext>
            </a:extLst>
          </p:cNvPr>
          <p:cNvSpPr>
            <a:spLocks noGrp="1"/>
          </p:cNvSpPr>
          <p:nvPr>
            <p:ph type="body" sz="quarter" idx="10"/>
          </p:nvPr>
        </p:nvSpPr>
        <p:spPr>
          <a:xfrm>
            <a:off x="177800" y="804863"/>
            <a:ext cx="8856663" cy="5507037"/>
          </a:xfrm>
        </p:spPr>
        <p:txBody>
          <a:bodyPr/>
          <a:lstStyle/>
          <a:p>
            <a:pPr marL="0" indent="0">
              <a:lnSpc>
                <a:spcPct val="100000"/>
              </a:lnSpc>
              <a:spcBef>
                <a:spcPts val="60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Report is required for </a:t>
            </a:r>
            <a:r>
              <a:rPr lang="en-US" sz="2200" u="sng" dirty="0">
                <a:latin typeface="Arial" panose="020B0604020202020204" pitchFamily="34" charset="0"/>
                <a:cs typeface="Arial" panose="020B0604020202020204" pitchFamily="34" charset="0"/>
              </a:rPr>
              <a:t>all</a:t>
            </a:r>
            <a:r>
              <a:rPr lang="en-US" sz="2200" dirty="0">
                <a:latin typeface="Arial" panose="020B0604020202020204" pitchFamily="34" charset="0"/>
                <a:cs typeface="Arial" panose="020B0604020202020204" pitchFamily="34" charset="0"/>
              </a:rPr>
              <a:t> injuries involving athletes, coaches, officials, or spectators where an insurance claim may be filed. </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Regardless of national federation affiliation</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Regardless of whether or not Ski Patrol evacuation was required.</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should be completed as fully as possible. </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should only contain facts; speculation should be avoided.</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a:t>
            </a:r>
            <a:r>
              <a:rPr lang="en-US" sz="2200" u="sng" dirty="0">
                <a:latin typeface="Arial" panose="020B0604020202020204" pitchFamily="34" charset="0"/>
                <a:cs typeface="Arial" panose="020B0604020202020204" pitchFamily="34" charset="0"/>
              </a:rPr>
              <a:t>must be filed online</a:t>
            </a:r>
            <a:r>
              <a:rPr lang="en-US" sz="2200" dirty="0">
                <a:latin typeface="Arial" panose="020B0604020202020204" pitchFamily="34" charset="0"/>
                <a:cs typeface="Arial" panose="020B0604020202020204" pitchFamily="34" charset="0"/>
              </a:rPr>
              <a:t>; instructions and required reporting form may be found under “Participant Accident” at </a:t>
            </a:r>
          </a:p>
          <a:p>
            <a:pPr marL="0" indent="0">
              <a:lnSpc>
                <a:spcPct val="100000"/>
              </a:lnSpc>
              <a:spcBef>
                <a:spcPts val="600"/>
              </a:spcBef>
              <a:buFont typeface="Euphemia" panose="020B0503040102020104" pitchFamily="34" charset="0"/>
              <a:buNone/>
              <a:defRPr/>
            </a:pPr>
            <a:r>
              <a:rPr lang="en-US" sz="2200" b="1" dirty="0">
                <a:solidFill>
                  <a:srgbClr val="003399"/>
                </a:solidFill>
                <a:latin typeface="Arial" panose="020B0604020202020204" pitchFamily="34" charset="0"/>
                <a:cs typeface="Arial" panose="020B0604020202020204" pitchFamily="34" charset="0"/>
              </a:rPr>
              <a:t>usskiandsnowboard.org/sport-development/club-development/club-insurance</a:t>
            </a:r>
            <a:r>
              <a:rPr lang="en-US" sz="2200" dirty="0">
                <a:solidFill>
                  <a:srgbClr val="003399"/>
                </a:solidFill>
                <a:latin typeface="Arial" panose="020B0604020202020204" pitchFamily="34" charset="0"/>
                <a:cs typeface="Arial" panose="020B0604020202020204" pitchFamily="34" charset="0"/>
              </a:rPr>
              <a:t>  </a:t>
            </a:r>
          </a:p>
          <a:p>
            <a:pPr marL="0" indent="0">
              <a:lnSpc>
                <a:spcPct val="100000"/>
              </a:lnSpc>
              <a:spcBef>
                <a:spcPts val="60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Copies of the filing instructions as well as a </a:t>
            </a:r>
            <a:r>
              <a:rPr lang="en-US" sz="2200" u="sng" dirty="0">
                <a:latin typeface="Arial" panose="020B0604020202020204" pitchFamily="34" charset="0"/>
                <a:cs typeface="Arial" panose="020B0604020202020204" pitchFamily="34" charset="0"/>
              </a:rPr>
              <a:t>sample</a:t>
            </a:r>
            <a:r>
              <a:rPr lang="en-US" sz="2200" dirty="0">
                <a:latin typeface="Arial" panose="020B0604020202020204" pitchFamily="34" charset="0"/>
                <a:cs typeface="Arial" panose="020B0604020202020204" pitchFamily="34" charset="0"/>
              </a:rPr>
              <a:t> of the reporting form are available in the Master Packet of Forms. The sample of the reporting form is intended </a:t>
            </a:r>
            <a:r>
              <a:rPr lang="en-US" sz="2200" u="sng"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for gathering required data prior to online filing.</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7892" name="Content Placeholder 10">
            <a:extLst>
              <a:ext uri="{FF2B5EF4-FFF2-40B4-BE49-F238E27FC236}">
                <a16:creationId xmlns:a16="http://schemas.microsoft.com/office/drawing/2014/main" id="{A73A915B-F2FA-0428-3246-91A6F43E6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812130"/>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7D46-FF5D-4AC7-9E8B-0704661A9E2D}"/>
              </a:ext>
            </a:extLst>
          </p:cNvPr>
          <p:cNvSpPr>
            <a:spLocks noGrp="1"/>
          </p:cNvSpPr>
          <p:nvPr>
            <p:ph type="title"/>
          </p:nvPr>
        </p:nvSpPr>
        <p:spPr>
          <a:xfrm>
            <a:off x="177800" y="144463"/>
            <a:ext cx="8729663" cy="465137"/>
          </a:xfrm>
        </p:spPr>
        <p:txBody>
          <a:bodyPr/>
          <a:lstStyle/>
          <a:p>
            <a:pPr>
              <a:defRPr/>
            </a:pPr>
            <a:r>
              <a:rPr lang="en-US" sz="24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SKI &amp; SNOWBOARD FIRST REPORT OF ACCIDENT  </a:t>
            </a: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E38F3FA-568D-4589-58D8-0E2C6E9CFCB3}"/>
              </a:ext>
            </a:extLst>
          </p:cNvPr>
          <p:cNvSpPr>
            <a:spLocks noGrp="1"/>
          </p:cNvSpPr>
          <p:nvPr>
            <p:ph type="body" sz="quarter" idx="10"/>
          </p:nvPr>
        </p:nvSpPr>
        <p:spPr>
          <a:xfrm>
            <a:off x="287338" y="674688"/>
            <a:ext cx="8475662" cy="6038850"/>
          </a:xfrm>
        </p:spPr>
        <p:txBody>
          <a:bodyPr/>
          <a:lstStyle/>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Report should, at a minimum, include the following:</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Injured party name</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National ID or member number</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Injury date</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Injury information</a:t>
            </a:r>
          </a:p>
          <a:p>
            <a:pPr marL="0" indent="0">
              <a:lnSpc>
                <a:spcPct val="100000"/>
              </a:lnSpc>
              <a:spcBef>
                <a:spcPts val="0"/>
              </a:spcBef>
              <a:buFont typeface="Euphemia" panose="020B0503040102020104" pitchFamily="34" charset="0"/>
              <a:buNone/>
              <a:defRPr/>
            </a:pPr>
            <a:r>
              <a:rPr lang="en-US" sz="2200" dirty="0">
                <a:latin typeface="Arial" panose="020B0604020202020204" pitchFamily="34" charset="0"/>
                <a:cs typeface="Arial" panose="020B0604020202020204" pitchFamily="34" charset="0"/>
              </a:rPr>
              <a:t>      - Competition information, as applicable</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Injuries/accidents that occur </a:t>
            </a:r>
            <a:r>
              <a:rPr lang="en-US" sz="2200" u="sng" dirty="0">
                <a:latin typeface="Arial" panose="020B0604020202020204" pitchFamily="34" charset="0"/>
                <a:cs typeface="Arial" panose="020B0604020202020204" pitchFamily="34" charset="0"/>
              </a:rPr>
              <a:t>within the competition arena</a:t>
            </a:r>
            <a:r>
              <a:rPr lang="en-US" sz="2200" dirty="0">
                <a:latin typeface="Arial" panose="020B0604020202020204" pitchFamily="34" charset="0"/>
                <a:cs typeface="Arial" panose="020B0604020202020204" pitchFamily="34" charset="0"/>
              </a:rPr>
              <a:t> (including Start and Finish areas) should be submitted by the Technical “Director” or an event official.</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Injuries/accidents that take place </a:t>
            </a:r>
            <a:r>
              <a:rPr lang="en-US" sz="2200" u="sng" dirty="0">
                <a:latin typeface="Arial" panose="020B0604020202020204" pitchFamily="34" charset="0"/>
                <a:cs typeface="Arial" panose="020B0604020202020204" pitchFamily="34" charset="0"/>
              </a:rPr>
              <a:t>outside of the competition arena</a:t>
            </a:r>
            <a:r>
              <a:rPr lang="en-US" sz="2200" dirty="0">
                <a:latin typeface="Arial" panose="020B0604020202020204" pitchFamily="34" charset="0"/>
                <a:cs typeface="Arial" panose="020B0604020202020204" pitchFamily="34" charset="0"/>
              </a:rPr>
              <a:t> must be submitted by a coach, parent, or the respective athlete.</a:t>
            </a:r>
          </a:p>
          <a:p>
            <a:pPr>
              <a:lnSpc>
                <a:spcPct val="100000"/>
              </a:lnSpc>
              <a:spcBef>
                <a:spcPts val="600"/>
              </a:spcBef>
              <a:buFont typeface="Arial" panose="020B0604020202020204" pitchFamily="34" charset="0"/>
              <a:buChar char="•"/>
              <a:defRPr/>
            </a:pPr>
            <a:r>
              <a:rPr lang="en-US" sz="2200" dirty="0">
                <a:latin typeface="Arial" panose="020B0604020202020204" pitchFamily="34" charset="0"/>
                <a:cs typeface="Arial" panose="020B0604020202020204" pitchFamily="34" charset="0"/>
              </a:rPr>
              <a:t>A copy of the submitted report will be emailed to the filing individual; confirmation of approval or denial of the claim will be provided when available.</a:t>
            </a:r>
          </a:p>
          <a:p>
            <a:pPr marL="0" indent="0">
              <a:buFont typeface="Euphemia" panose="020B0503040102020104" pitchFamily="34" charset="0"/>
              <a:buNone/>
              <a:defRPr/>
            </a:pPr>
            <a:r>
              <a:rPr lang="en-US" sz="2000" b="1" i="1" dirty="0">
                <a:latin typeface="Arial" panose="020B0604020202020204" pitchFamily="34" charset="0"/>
                <a:cs typeface="Arial" panose="020B0604020202020204" pitchFamily="34" charset="0"/>
              </a:rPr>
              <a:t>NOTE: First Report(s) of Injury for named U.S. Ski Team members will be filed by U.S. Ski &amp; Snowboard staff.</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0" indent="0">
              <a:buFont typeface="Euphemia" panose="020B0503040102020104" pitchFamily="34" charset="0"/>
              <a:buNone/>
              <a:defRPr/>
            </a:pPr>
            <a:endParaRPr lang="en-US" dirty="0"/>
          </a:p>
        </p:txBody>
      </p:sp>
      <p:pic>
        <p:nvPicPr>
          <p:cNvPr id="39940" name="Content Placeholder 10">
            <a:extLst>
              <a:ext uri="{FF2B5EF4-FFF2-40B4-BE49-F238E27FC236}">
                <a16:creationId xmlns:a16="http://schemas.microsoft.com/office/drawing/2014/main" id="{C3934097-A02D-CBBB-ABE5-CBC33BF59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052530"/>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10">
            <a:extLst>
              <a:ext uri="{FF2B5EF4-FFF2-40B4-BE49-F238E27FC236}">
                <a16:creationId xmlns:a16="http://schemas.microsoft.com/office/drawing/2014/main" id="{7E82F03D-9CF9-5156-A802-09814FA20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191B020E-7F6E-F93A-F289-04AB31568C54}"/>
              </a:ext>
            </a:extLst>
          </p:cNvPr>
          <p:cNvSpPr>
            <a:spLocks noGrp="1"/>
          </p:cNvSpPr>
          <p:nvPr>
            <p:ph type="body" sz="quarter" idx="10"/>
          </p:nvPr>
        </p:nvSpPr>
        <p:spPr>
          <a:xfrm>
            <a:off x="287338" y="381000"/>
            <a:ext cx="8761412" cy="5827713"/>
          </a:xfrm>
        </p:spPr>
        <p:txBody>
          <a:bodyPr/>
          <a:lstStyle/>
          <a:p>
            <a:pPr marL="0" indent="0">
              <a:lnSpc>
                <a:spcPct val="100000"/>
              </a:lnSpc>
              <a:spcBef>
                <a:spcPts val="0"/>
              </a:spcBef>
              <a:spcAft>
                <a:spcPts val="0"/>
              </a:spcAft>
              <a:buFont typeface="Euphemia" panose="020B0503040102020104" pitchFamily="34" charset="0"/>
              <a:buNone/>
              <a:defRPr/>
            </a:pPr>
            <a:r>
              <a:rPr lang="en-US" sz="22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U.S. SKI &amp; SNOWBOARD FIRST REPORT OF ACCIDENT:</a:t>
            </a:r>
          </a:p>
          <a:p>
            <a:pPr marL="0" indent="0">
              <a:lnSpc>
                <a:spcPct val="100000"/>
              </a:lnSpc>
              <a:spcBef>
                <a:spcPts val="0"/>
              </a:spcBef>
              <a:spcAft>
                <a:spcPts val="0"/>
              </a:spcAft>
              <a:buFont typeface="Euphemia" panose="020B0503040102020104" pitchFamily="34" charset="0"/>
              <a:buNone/>
              <a:defRPr/>
            </a:pPr>
            <a:r>
              <a:rPr lang="en-US" sz="22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Report Filing Requirement at FIS Events </a:t>
            </a:r>
          </a:p>
          <a:p>
            <a:pPr marL="0" indent="0">
              <a:lnSpc>
                <a:spcPct val="100000"/>
              </a:lnSpc>
              <a:spcBef>
                <a:spcPts val="0"/>
              </a:spcBef>
              <a:spcAft>
                <a:spcPts val="0"/>
              </a:spcAft>
              <a:buFont typeface="Euphemia" panose="020B0503040102020104" pitchFamily="34" charset="0"/>
              <a:buNone/>
              <a:defRPr/>
            </a:pPr>
            <a:endParaRPr lang="en-US" sz="2400" b="1" u="sng"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nSpc>
                <a:spcPct val="100000"/>
              </a:lnSpc>
              <a:spcBef>
                <a:spcPts val="0"/>
              </a:spcBef>
              <a:spcAft>
                <a:spcPts val="0"/>
              </a:spcAft>
              <a:buFont typeface="Euphemia" panose="020B0503040102020104" pitchFamily="34" charset="0"/>
              <a:buNone/>
              <a:defRPr/>
            </a:pPr>
            <a:r>
              <a:rPr lang="en-US" sz="2400" u="sng" dirty="0">
                <a:latin typeface="Arial" panose="020B0604020202020204" pitchFamily="34" charset="0"/>
                <a:cs typeface="Arial" panose="020B0604020202020204" pitchFamily="34" charset="0"/>
              </a:rPr>
              <a:t>FIS Technical Delegates</a:t>
            </a:r>
            <a:r>
              <a:rPr lang="en-US" sz="2400" dirty="0">
                <a:latin typeface="Arial" panose="020B0604020202020204" pitchFamily="34" charset="0"/>
                <a:cs typeface="Arial" panose="020B0604020202020204" pitchFamily="34" charset="0"/>
              </a:rPr>
              <a:t>, regardless of their national affiliation:</a:t>
            </a:r>
          </a:p>
          <a:p>
            <a:pPr>
              <a:lnSpc>
                <a:spcPct val="100000"/>
              </a:lnSpc>
              <a:spcBef>
                <a:spcPts val="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Are </a:t>
            </a:r>
            <a:r>
              <a:rPr lang="en-US" sz="2400" u="sng" dirty="0">
                <a:latin typeface="Arial" panose="020B0604020202020204" pitchFamily="34" charset="0"/>
                <a:cs typeface="Arial" panose="020B0604020202020204" pitchFamily="34" charset="0"/>
              </a:rPr>
              <a:t>only responsible</a:t>
            </a:r>
            <a:r>
              <a:rPr lang="en-US" sz="2400" dirty="0">
                <a:latin typeface="Arial" panose="020B0604020202020204" pitchFamily="34" charset="0"/>
                <a:cs typeface="Arial" panose="020B0604020202020204" pitchFamily="34" charset="0"/>
              </a:rPr>
              <a:t> for the accuracy and submittal of </a:t>
            </a:r>
            <a:r>
              <a:rPr lang="en-US" sz="2400" u="sng" dirty="0">
                <a:latin typeface="Arial" panose="020B0604020202020204" pitchFamily="34" charset="0"/>
                <a:cs typeface="Arial" panose="020B0604020202020204" pitchFamily="34" charset="0"/>
              </a:rPr>
              <a:t>FIS documents</a:t>
            </a:r>
            <a:r>
              <a:rPr lang="en-US" sz="2400" dirty="0">
                <a:latin typeface="Arial" panose="020B0604020202020204" pitchFamily="34" charset="0"/>
                <a:cs typeface="Arial" panose="020B0604020202020204" pitchFamily="34" charset="0"/>
              </a:rPr>
              <a:t>. </a:t>
            </a:r>
          </a:p>
          <a:p>
            <a:pPr>
              <a:lnSpc>
                <a:spcPct val="100000"/>
              </a:lnSpc>
              <a:spcBef>
                <a:spcPts val="1200"/>
              </a:spcBef>
              <a:spcAft>
                <a:spcPts val="0"/>
              </a:spcAft>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accuracy and submittal of any additional documentation that may be required by the NGB are the sole responsibility of the Race Administrator and/or the Organizing Committee; e.g., </a:t>
            </a:r>
          </a:p>
          <a:p>
            <a:pPr marL="0" indent="0">
              <a:lnSpc>
                <a:spcPct val="100000"/>
              </a:lnSpc>
              <a:spcBef>
                <a:spcPts val="0"/>
              </a:spcBef>
              <a:spcAft>
                <a:spcPts val="0"/>
              </a:spcAft>
              <a:buFont typeface="Euphemia" panose="020B0503040102020104" pitchFamily="34" charset="0"/>
              <a:buNone/>
              <a:defRPr/>
            </a:pPr>
            <a:r>
              <a:rPr lang="en-US" sz="2400" dirty="0">
                <a:latin typeface="Arial" panose="020B0604020202020204" pitchFamily="34" charset="0"/>
                <a:cs typeface="Arial" panose="020B0604020202020204" pitchFamily="34" charset="0"/>
              </a:rPr>
              <a:t>       - Results/Penalty based on National Points</a:t>
            </a:r>
          </a:p>
          <a:p>
            <a:pPr marL="0" indent="0">
              <a:lnSpc>
                <a:spcPct val="100000"/>
              </a:lnSpc>
              <a:spcBef>
                <a:spcPts val="0"/>
              </a:spcBef>
              <a:spcAft>
                <a:spcPts val="0"/>
              </a:spcAft>
              <a:buFont typeface="Euphemia" panose="020B0503040102020104" pitchFamily="34" charset="0"/>
              <a:buNone/>
              <a:defRPr/>
            </a:pPr>
            <a:r>
              <a:rPr lang="en-US" sz="2400" dirty="0">
                <a:latin typeface="Arial" panose="020B0604020202020204" pitchFamily="34" charset="0"/>
                <a:cs typeface="Arial" panose="020B0604020202020204" pitchFamily="34" charset="0"/>
              </a:rPr>
              <a:t>       - U.S. First Report of Accident (as noted in the filing   </a:t>
            </a:r>
          </a:p>
          <a:p>
            <a:pPr marL="0" indent="0">
              <a:lnSpc>
                <a:spcPct val="100000"/>
              </a:lnSpc>
              <a:spcBef>
                <a:spcPts val="0"/>
              </a:spcBef>
              <a:spcAft>
                <a:spcPts val="0"/>
              </a:spcAft>
              <a:buFont typeface="Euphemia" panose="020B0503040102020104" pitchFamily="34" charset="0"/>
              <a:buNone/>
              <a:defRPr/>
            </a:pPr>
            <a:r>
              <a:rPr lang="en-US" sz="2400" dirty="0">
                <a:latin typeface="Arial" panose="020B0604020202020204" pitchFamily="34" charset="0"/>
                <a:cs typeface="Arial" panose="020B0604020202020204" pitchFamily="34" charset="0"/>
              </a:rPr>
              <a:t>         instructions)</a:t>
            </a:r>
          </a:p>
        </p:txBody>
      </p:sp>
    </p:spTree>
    <p:extLst>
      <p:ext uri="{BB962C8B-B14F-4D97-AF65-F5344CB8AC3E}">
        <p14:creationId xmlns:p14="http://schemas.microsoft.com/office/powerpoint/2010/main" val="832964992"/>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054B-FCE8-1716-1805-5ECC245C8A14}"/>
              </a:ext>
            </a:extLst>
          </p:cNvPr>
          <p:cNvSpPr>
            <a:spLocks noGrp="1"/>
          </p:cNvSpPr>
          <p:nvPr>
            <p:ph type="title"/>
          </p:nvPr>
        </p:nvSpPr>
        <p:spPr>
          <a:xfrm>
            <a:off x="206375" y="157163"/>
            <a:ext cx="8729663" cy="646112"/>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ELECTRONIC TIMING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827D4CC-1DF7-8FFD-18AE-70A5B41F2A78}"/>
              </a:ext>
            </a:extLst>
          </p:cNvPr>
          <p:cNvSpPr>
            <a:spLocks noGrp="1"/>
          </p:cNvSpPr>
          <p:nvPr>
            <p:ph type="body" sz="quarter" idx="10"/>
          </p:nvPr>
        </p:nvSpPr>
        <p:spPr>
          <a:xfrm>
            <a:off x="177800" y="855662"/>
            <a:ext cx="8758238" cy="5697537"/>
          </a:xfrm>
        </p:spPr>
        <p:txBody>
          <a:bodyPr/>
          <a:lstStyle/>
          <a:p>
            <a:pPr marL="0" indent="0">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Time of day times must be immediately and automatically sequentially recorded on printed strips </a:t>
            </a:r>
            <a:r>
              <a:rPr lang="en-US" sz="2400" b="1" u="sng" dirty="0">
                <a:latin typeface="Arial" panose="020B0604020202020204" pitchFamily="34" charset="0"/>
                <a:cs typeface="Arial" panose="020B0604020202020204" pitchFamily="34" charset="0"/>
              </a:rPr>
              <a:t>or memorized electronically</a:t>
            </a:r>
            <a:r>
              <a:rPr lang="en-US" sz="2400" dirty="0">
                <a:latin typeface="Arial" panose="020B0604020202020204" pitchFamily="34" charset="0"/>
                <a:cs typeface="Arial" panose="020B0604020202020204" pitchFamily="34" charset="0"/>
              </a:rPr>
              <a:t>. (U611.2.1; 611.2.1 adds “for level 3 and 4, is acceptable.”)     </a:t>
            </a:r>
          </a:p>
          <a:p>
            <a:pPr marL="0" indent="0">
              <a:lnSpc>
                <a:spcPct val="100000"/>
              </a:lnSpc>
              <a:buFont typeface="Euphemia" panose="020B0503040102020104" pitchFamily="34" charset="0"/>
              <a:buNone/>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CHIEF</a:t>
            </a:r>
            <a:r>
              <a:rPr lang="en-US"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TIMEKEEPER</a:t>
            </a:r>
            <a:endParaRPr lang="en-US"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Chief Timekeeper must publish unofficial times as quickly as possible (on the </a:t>
            </a:r>
            <a:r>
              <a:rPr lang="en-US" sz="2400" u="sng" dirty="0">
                <a:latin typeface="Arial" panose="020B0604020202020204" pitchFamily="34" charset="0"/>
                <a:cs typeface="Arial" panose="020B0604020202020204" pitchFamily="34" charset="0"/>
              </a:rPr>
              <a:t>scoreboard</a:t>
            </a:r>
            <a:r>
              <a:rPr lang="en-US" sz="2400" dirty="0">
                <a:latin typeface="Arial" panose="020B0604020202020204" pitchFamily="34" charset="0"/>
                <a:cs typeface="Arial" panose="020B0604020202020204" pitchFamily="34" charset="0"/>
              </a:rPr>
              <a:t>, etc.) </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If electric timing fails, the Chief Timekeeper must communicate immediately with the Start Referee and the TD. </a:t>
            </a:r>
          </a:p>
          <a:p>
            <a:pPr>
              <a:lnSpc>
                <a:spcPct val="100000"/>
              </a:lnSpc>
              <a:buFont typeface="Arial" panose="020B0604020202020204" pitchFamily="34" charset="0"/>
              <a:buChar char="•"/>
              <a:defRPr/>
            </a:pPr>
            <a:r>
              <a:rPr lang="en-US" sz="2400" b="1" u="sng" dirty="0">
                <a:latin typeface="Arial" panose="020B0604020202020204" pitchFamily="34" charset="0"/>
                <a:cs typeface="Arial" panose="020B0604020202020204" pitchFamily="34" charset="0"/>
              </a:rPr>
              <a:t>The equivalent Electronic Time report must be prepared. The Jury must control and approve it. The report may also be shown to the representative of the nations concerned</a:t>
            </a:r>
            <a:r>
              <a:rPr lang="en-US" sz="2400" dirty="0">
                <a:latin typeface="Arial" panose="020B0604020202020204" pitchFamily="34" charset="0"/>
                <a:cs typeface="Arial" panose="020B0604020202020204" pitchFamily="34" charset="0"/>
              </a:rPr>
              <a:t>. (U612.4; 612.4 requires Jury control and approval.)</a:t>
            </a:r>
          </a:p>
          <a:p>
            <a:pPr marL="0" indent="0">
              <a:buFont typeface="Euphemia" panose="020B0503040102020104" pitchFamily="34" charset="0"/>
              <a:buNone/>
              <a:defRPr/>
            </a:pPr>
            <a:r>
              <a:rPr lang="en-US" b="1" dirty="0"/>
              <a:t> </a:t>
            </a: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28676" name="Content Placeholder 10">
            <a:extLst>
              <a:ext uri="{FF2B5EF4-FFF2-40B4-BE49-F238E27FC236}">
                <a16:creationId xmlns:a16="http://schemas.microsoft.com/office/drawing/2014/main" id="{AAC8778B-12FE-42DE-FE57-14475C505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764719"/>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DA6D-55C7-CBF5-2D9D-E580DADF358E}"/>
              </a:ext>
            </a:extLst>
          </p:cNvPr>
          <p:cNvSpPr>
            <a:spLocks noGrp="1"/>
          </p:cNvSpPr>
          <p:nvPr>
            <p:ph type="title"/>
          </p:nvPr>
        </p:nvSpPr>
        <p:spPr>
          <a:xfrm>
            <a:off x="239713" y="381000"/>
            <a:ext cx="8729662" cy="646113"/>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INTERDICTION TO CONTINUE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48C8E50-ED0F-9B42-54FF-9EDEC4632100}"/>
              </a:ext>
            </a:extLst>
          </p:cNvPr>
          <p:cNvSpPr>
            <a:spLocks noGrp="1"/>
          </p:cNvSpPr>
          <p:nvPr>
            <p:ph type="body" sz="quarter" idx="10"/>
          </p:nvPr>
        </p:nvSpPr>
        <p:spPr>
          <a:xfrm>
            <a:off x="239713" y="1481138"/>
            <a:ext cx="8340725" cy="4476750"/>
          </a:xfrm>
        </p:spPr>
        <p:txBody>
          <a:bodyPr/>
          <a:lstStyle/>
          <a:p>
            <a:pPr>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competitor’s </a:t>
            </a:r>
            <a:r>
              <a:rPr lang="en-US" b="1" u="sng" dirty="0">
                <a:latin typeface="Arial" panose="020B0604020202020204" pitchFamily="34" charset="0"/>
                <a:cs typeface="Arial" panose="020B0604020202020204" pitchFamily="34" charset="0"/>
              </a:rPr>
              <a:t>skis</a:t>
            </a:r>
            <a:r>
              <a:rPr lang="en-US" dirty="0">
                <a:latin typeface="Arial" panose="020B0604020202020204" pitchFamily="34" charset="0"/>
                <a:cs typeface="Arial" panose="020B0604020202020204" pitchFamily="34" charset="0"/>
              </a:rPr>
              <a:t> come to a complete stop, they must no longer continue through previous or further gates.</a:t>
            </a:r>
          </a:p>
          <a:p>
            <a:pPr>
              <a:lnSpc>
                <a:spcPct val="100000"/>
              </a:lnSpc>
              <a:spcBef>
                <a:spcPts val="12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 continues without their </a:t>
            </a:r>
            <a:r>
              <a:rPr lang="en-US" b="1" u="sng" dirty="0">
                <a:latin typeface="Arial" panose="020B0604020202020204" pitchFamily="34" charset="0"/>
                <a:cs typeface="Arial" panose="020B0604020202020204" pitchFamily="34" charset="0"/>
              </a:rPr>
              <a:t>skis</a:t>
            </a:r>
            <a:r>
              <a:rPr lang="en-US" dirty="0">
                <a:latin typeface="Arial" panose="020B0604020202020204" pitchFamily="34" charset="0"/>
                <a:cs typeface="Arial" panose="020B0604020202020204" pitchFamily="34" charset="0"/>
              </a:rPr>
              <a:t> coming to a complete stop: </a:t>
            </a:r>
          </a:p>
          <a:p>
            <a:pPr marL="0" indent="0">
              <a:lnSpc>
                <a:spcPct val="100000"/>
              </a:lnSpc>
              <a:spcBef>
                <a:spcPts val="1200"/>
              </a:spcBef>
              <a:buFont typeface="Euphemia" panose="020B0503040102020104" pitchFamily="34" charset="0"/>
              <a:buNone/>
              <a:defRPr/>
            </a:pPr>
            <a:r>
              <a:rPr lang="en-US" dirty="0">
                <a:latin typeface="Arial" panose="020B0604020202020204" pitchFamily="34" charset="0"/>
                <a:cs typeface="Arial" panose="020B0604020202020204" pitchFamily="34" charset="0"/>
              </a:rPr>
              <a:t>    - they must not interfere with the run of the next  </a:t>
            </a:r>
          </a:p>
          <a:p>
            <a:pPr marL="0" indent="0">
              <a:lnSpc>
                <a:spcPct val="100000"/>
              </a:lnSpc>
              <a:spcBef>
                <a:spcPts val="0"/>
              </a:spcBef>
              <a:buFont typeface="Euphemia" panose="020B0503040102020104" pitchFamily="34" charset="0"/>
              <a:buNone/>
              <a:defRPr/>
            </a:pPr>
            <a:r>
              <a:rPr lang="en-US" dirty="0">
                <a:latin typeface="Arial" panose="020B0604020202020204" pitchFamily="34" charset="0"/>
                <a:cs typeface="Arial" panose="020B0604020202020204" pitchFamily="34" charset="0"/>
              </a:rPr>
              <a:t>      competitor </a:t>
            </a:r>
          </a:p>
          <a:p>
            <a:pPr marL="0" indent="0">
              <a:lnSpc>
                <a:spcPct val="100000"/>
              </a:lnSpc>
              <a:spcBef>
                <a:spcPts val="1200"/>
              </a:spcBef>
              <a:buFont typeface="Euphemia" panose="020B0503040102020104" pitchFamily="34" charset="0"/>
              <a:buNone/>
              <a:defRPr/>
            </a:pPr>
            <a:r>
              <a:rPr lang="en-US" dirty="0">
                <a:latin typeface="Arial" panose="020B0604020202020204" pitchFamily="34" charset="0"/>
                <a:cs typeface="Arial" panose="020B0604020202020204" pitchFamily="34" charset="0"/>
              </a:rPr>
              <a:t>    - or be passed by the next competitor (614.2.3)</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0724" name="Content Placeholder 10">
            <a:extLst>
              <a:ext uri="{FF2B5EF4-FFF2-40B4-BE49-F238E27FC236}">
                <a16:creationId xmlns:a16="http://schemas.microsoft.com/office/drawing/2014/main" id="{9F84100B-CC31-21A2-D9DF-F0654CD77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410117"/>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CE18D-9BF3-786C-FA08-AF8E042AA9D6}"/>
              </a:ext>
            </a:extLst>
          </p:cNvPr>
          <p:cNvSpPr>
            <a:spLocks noGrp="1"/>
          </p:cNvSpPr>
          <p:nvPr>
            <p:ph type="title"/>
          </p:nvPr>
        </p:nvSpPr>
        <p:spPr>
          <a:xfrm>
            <a:off x="206375" y="157163"/>
            <a:ext cx="8729663" cy="646112"/>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GROUNDS FOR INTERFERENCE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6F65E7C-B96D-5749-A4D7-C4F1132F0B4A}"/>
              </a:ext>
            </a:extLst>
          </p:cNvPr>
          <p:cNvSpPr>
            <a:spLocks noGrp="1"/>
          </p:cNvSpPr>
          <p:nvPr>
            <p:ph type="body" sz="quarter" idx="10"/>
          </p:nvPr>
        </p:nvSpPr>
        <p:spPr>
          <a:xfrm>
            <a:off x="177800" y="855663"/>
            <a:ext cx="8758238" cy="5810250"/>
          </a:xfrm>
        </p:spPr>
        <p:txBody>
          <a:bodyPr/>
          <a:lstStyle/>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Blocking of the course has been replaced by blocking of the </a:t>
            </a:r>
            <a:r>
              <a:rPr lang="en-US" sz="2400" b="1" dirty="0">
                <a:latin typeface="Arial" panose="020B0604020202020204" pitchFamily="34" charset="0"/>
                <a:cs typeface="Arial" panose="020B0604020202020204" pitchFamily="34" charset="0"/>
              </a:rPr>
              <a:t>“</a:t>
            </a:r>
            <a:r>
              <a:rPr lang="en-US" sz="2400" b="1" u="sng" dirty="0">
                <a:latin typeface="Arial" panose="020B0604020202020204" pitchFamily="34" charset="0"/>
                <a:cs typeface="Arial" panose="020B0604020202020204" pitchFamily="34" charset="0"/>
              </a:rPr>
              <a:t>racing</a:t>
            </a:r>
            <a:r>
              <a:rPr lang="en-US" sz="2400" u="sng"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line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both articles.  (623.2.1 and 623.2.2)</a:t>
            </a:r>
          </a:p>
          <a:p>
            <a:pPr>
              <a:lnSpc>
                <a:spcPct val="100000"/>
              </a:lnSpc>
              <a:spcBef>
                <a:spcPts val="1200"/>
              </a:spcBef>
              <a:buFont typeface="Arial" panose="020B0604020202020204" pitchFamily="34" charset="0"/>
              <a:buChar char="•"/>
              <a:defRPr/>
            </a:pPr>
            <a:r>
              <a:rPr lang="en-US" sz="2400" b="1" u="sng" dirty="0">
                <a:latin typeface="Arial" panose="020B0604020202020204" pitchFamily="34" charset="0"/>
                <a:cs typeface="Arial" panose="020B0604020202020204" pitchFamily="34" charset="0"/>
              </a:rPr>
              <a:t>Clarification of the intent of Art. 623.2.3</a:t>
            </a:r>
            <a:r>
              <a:rPr lang="en-US" sz="2400" dirty="0">
                <a:latin typeface="Arial" panose="020B0604020202020204" pitchFamily="34" charset="0"/>
                <a:cs typeface="Arial" panose="020B0604020202020204" pitchFamily="34" charset="0"/>
              </a:rPr>
              <a:t>: Blocking of the </a:t>
            </a:r>
            <a:r>
              <a:rPr lang="en-US" sz="2400" b="1" u="sng" dirty="0">
                <a:latin typeface="Arial" panose="020B0604020202020204" pitchFamily="34" charset="0"/>
                <a:cs typeface="Arial" panose="020B0604020202020204" pitchFamily="34" charset="0"/>
              </a:rPr>
              <a:t>racing line </a:t>
            </a:r>
            <a:r>
              <a:rPr lang="en-US" sz="2400" dirty="0">
                <a:latin typeface="Arial" panose="020B0604020202020204" pitchFamily="34" charset="0"/>
                <a:cs typeface="Arial" panose="020B0604020202020204" pitchFamily="34" charset="0"/>
              </a:rPr>
              <a:t>by a broken or detached pole </a:t>
            </a:r>
            <a:r>
              <a:rPr lang="en-US" sz="2400" b="1" u="sng" dirty="0">
                <a:latin typeface="Arial" panose="020B0604020202020204" pitchFamily="34" charset="0"/>
                <a:cs typeface="Arial" panose="020B0604020202020204" pitchFamily="34" charset="0"/>
              </a:rPr>
              <a:t>caused by the competitor</a:t>
            </a:r>
            <a:r>
              <a:rPr lang="en-US" sz="2400" dirty="0">
                <a:latin typeface="Arial" panose="020B0604020202020204" pitchFamily="34" charset="0"/>
                <a:cs typeface="Arial" panose="020B0604020202020204" pitchFamily="34" charset="0"/>
              </a:rPr>
              <a:t>. </a:t>
            </a:r>
          </a:p>
          <a:p>
            <a:pPr marL="0" indent="0">
              <a:lnSpc>
                <a:spcPct val="100000"/>
              </a:lnSpc>
              <a:spcBef>
                <a:spcPts val="120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This applies to all non-FIS events as well as FIS Level 1, 2, 3, 4 events.</a:t>
            </a:r>
          </a:p>
          <a:p>
            <a:pPr marL="0" indent="0">
              <a:lnSpc>
                <a:spcPct val="100000"/>
              </a:lnSpc>
              <a:spcBef>
                <a:spcPts val="600"/>
              </a:spcBef>
              <a:buFont typeface="Euphemia" panose="020B0503040102020104" pitchFamily="34" charset="0"/>
              <a:buNone/>
              <a:defRPr/>
            </a:pPr>
            <a:endParaRPr lang="en-US" sz="2400" b="1" dirty="0">
              <a:latin typeface="Arial" panose="020B0604020202020204" pitchFamily="34" charset="0"/>
              <a:cs typeface="Arial" panose="020B0604020202020204" pitchFamily="34" charset="0"/>
            </a:endParaRPr>
          </a:p>
          <a:p>
            <a:pPr marL="0" indent="0">
              <a:lnSpc>
                <a:spcPct val="100000"/>
              </a:lnSpc>
              <a:spcBef>
                <a:spcPts val="1200"/>
              </a:spcBef>
              <a:buFont typeface="Euphemia" panose="020B0503040102020104" pitchFamily="34" charset="0"/>
              <a:buNone/>
              <a:defRPr/>
            </a:pPr>
            <a:r>
              <a:rPr lang="en-US"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CANCELLATIONS OR POSTPONEMENT - Clarification</a:t>
            </a:r>
          </a:p>
          <a:p>
            <a:pPr marL="0" indent="0">
              <a:lnSpc>
                <a:spcPct val="100000"/>
              </a:lnSpc>
              <a:spcBef>
                <a:spcPts val="600"/>
              </a:spcBef>
              <a:buFont typeface="Euphemia" panose="020B0503040102020104" pitchFamily="34" charset="0"/>
              <a:buNone/>
              <a:defRPr/>
            </a:pPr>
            <a:r>
              <a:rPr lang="en-US" sz="2400" dirty="0">
                <a:latin typeface="Arial" panose="020B0604020202020204" pitchFamily="34" charset="0"/>
                <a:cs typeface="Arial" panose="020B0604020202020204" pitchFamily="34" charset="0"/>
              </a:rPr>
              <a:t>Observing applicable deadlines,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Postponements must always have a future date </a:t>
            </a:r>
          </a:p>
          <a:p>
            <a:pPr>
              <a:lnSpc>
                <a:spcPct val="100000"/>
              </a:lnSpc>
              <a:spcBef>
                <a:spcPts val="12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Otherwise, the event is considered canceled. </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2772" name="Content Placeholder 10">
            <a:extLst>
              <a:ext uri="{FF2B5EF4-FFF2-40B4-BE49-F238E27FC236}">
                <a16:creationId xmlns:a16="http://schemas.microsoft.com/office/drawing/2014/main" id="{CAD80D4D-6A46-653E-4838-1BCF7393C2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763091"/>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A9D4D-9CC1-7079-06FA-BDE5807196F3}"/>
              </a:ext>
            </a:extLst>
          </p:cNvPr>
          <p:cNvSpPr>
            <a:spLocks noGrp="1"/>
          </p:cNvSpPr>
          <p:nvPr>
            <p:ph idx="4294967295"/>
          </p:nvPr>
        </p:nvSpPr>
        <p:spPr>
          <a:xfrm>
            <a:off x="434975" y="2209800"/>
            <a:ext cx="8229600" cy="2667000"/>
          </a:xfrm>
        </p:spPr>
        <p:txBody>
          <a:bodyPr rtlCol="0">
            <a:normAutofit fontScale="92500"/>
          </a:bodyPr>
          <a:lstStyle/>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REVIEW &amp; CLARIFICATION </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SEASON 2026</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a:t>
            </a:r>
          </a:p>
          <a:p>
            <a:pPr marL="0" indent="0" algn="ctr" eaLnBrk="1" fontAlgn="auto" hangingPunct="1">
              <a:spcAft>
                <a:spcPts val="0"/>
              </a:spcAft>
              <a:buFont typeface="Arial" charset="0"/>
              <a:buNone/>
              <a:defRPr/>
            </a:pPr>
            <a:r>
              <a:rPr 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&amp; FIS EVENTS</a:t>
            </a:r>
          </a:p>
          <a:p>
            <a:pPr marL="0" indent="0" algn="ctr" eaLnBrk="1" fontAlgn="auto" hangingPunct="1">
              <a:spcAft>
                <a:spcPts val="0"/>
              </a:spcAft>
              <a:buFont typeface="Arial" charset="0"/>
              <a:buNone/>
              <a:defRPr/>
            </a:pPr>
            <a:endParaRPr lang="en-US" sz="3600" b="1" u="sng" dirty="0">
              <a:solidFill>
                <a:srgbClr val="0028A8"/>
              </a:solidFill>
              <a:effectLst>
                <a:outerShdw blurRad="38100" dist="38100" dir="2700000" algn="tl">
                  <a:srgbClr val="000000">
                    <a:alpha val="43137"/>
                  </a:srgbClr>
                </a:outerShdw>
              </a:effectLst>
              <a:cs typeface="Arial" panose="020B0604020202020204" pitchFamily="34" charset="0"/>
            </a:endParaRPr>
          </a:p>
        </p:txBody>
      </p:sp>
      <p:pic>
        <p:nvPicPr>
          <p:cNvPr id="34819" name="Content Placeholder 10">
            <a:extLst>
              <a:ext uri="{FF2B5EF4-FFF2-40B4-BE49-F238E27FC236}">
                <a16:creationId xmlns:a16="http://schemas.microsoft.com/office/drawing/2014/main" id="{95BA0512-E0EB-02A2-AF33-53C33F0D9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545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6">
            <a:extLst>
              <a:ext uri="{FF2B5EF4-FFF2-40B4-BE49-F238E27FC236}">
                <a16:creationId xmlns:a16="http://schemas.microsoft.com/office/drawing/2014/main" id="{416D2C96-B4AE-4E08-C964-39868EC32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98463"/>
            <a:ext cx="13493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C37FDC-9C1F-85E3-D6F8-6C313EF2DB1F}"/>
              </a:ext>
            </a:extLst>
          </p:cNvPr>
          <p:cNvSpPr txBox="1"/>
          <p:nvPr/>
        </p:nvSpPr>
        <p:spPr>
          <a:xfrm>
            <a:off x="762000" y="6280150"/>
            <a:ext cx="7924800" cy="368300"/>
          </a:xfrm>
          <a:prstGeom prst="rect">
            <a:avLst/>
          </a:prstGeom>
          <a:noFill/>
          <a:ln>
            <a:solidFill>
              <a:srgbClr val="003399"/>
            </a:solidFill>
          </a:ln>
        </p:spPr>
        <p:txBody>
          <a:bodyPr anchor="ctr" anchorCtr="1">
            <a:spAutoFit/>
          </a:bodyPr>
          <a:lstStyle/>
          <a:p>
            <a:pPr>
              <a:defRPr/>
            </a:pPr>
            <a:r>
              <a:rPr lang="en-US" b="1" dirty="0">
                <a:latin typeface="Arial" panose="020B0604020202020204" pitchFamily="34" charset="0"/>
                <a:cs typeface="Arial" panose="020B0604020202020204" pitchFamily="34" charset="0"/>
              </a:rPr>
              <a:t>The following items are applicable for both non-FIS </a:t>
            </a:r>
            <a:r>
              <a:rPr lang="en-US" b="1" u="sng"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FIS events.</a:t>
            </a:r>
          </a:p>
        </p:txBody>
      </p:sp>
    </p:spTree>
    <p:extLst>
      <p:ext uri="{BB962C8B-B14F-4D97-AF65-F5344CB8AC3E}">
        <p14:creationId xmlns:p14="http://schemas.microsoft.com/office/powerpoint/2010/main" val="99143405"/>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EBD9-C5AE-24FF-6142-E6B78D61DE04}"/>
              </a:ext>
            </a:extLst>
          </p:cNvPr>
          <p:cNvSpPr>
            <a:spLocks noGrp="1"/>
          </p:cNvSpPr>
          <p:nvPr>
            <p:ph type="title"/>
          </p:nvPr>
        </p:nvSpPr>
        <p:spPr>
          <a:xfrm>
            <a:off x="206375" y="192088"/>
            <a:ext cx="8729663" cy="533400"/>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VERIFICATIONS: MEMBERSHIP, ETC. </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7C3979D-B55F-ED37-9116-253522E32186}"/>
              </a:ext>
            </a:extLst>
          </p:cNvPr>
          <p:cNvSpPr>
            <a:spLocks noGrp="1"/>
          </p:cNvSpPr>
          <p:nvPr>
            <p:ph type="body" sz="quarter" idx="10"/>
          </p:nvPr>
        </p:nvSpPr>
        <p:spPr>
          <a:xfrm>
            <a:off x="177800" y="855663"/>
            <a:ext cx="8340725" cy="5486400"/>
          </a:xfrm>
        </p:spPr>
        <p:txBody>
          <a:bodyPr/>
          <a:lstStyle/>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 Race Administrator must verify that membership status for all named officials, coaches, forerunners, and competitors is current and not “Pending.”</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 Race Administrator must verify the non-presence of all named officials, coaches, and adult forerunners on the Central Disciplinary List.  </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 Race Administrator must verify the non-presence of all athletes on the Membership Hold List.</a:t>
            </a:r>
          </a:p>
          <a:p>
            <a:pPr marL="342900" indent="-342900" algn="just">
              <a:lnSpc>
                <a:spcPct val="100000"/>
              </a:lnSpc>
              <a:spcBef>
                <a:spcPts val="600"/>
              </a:spcBef>
              <a:spcAft>
                <a:spcPts val="600"/>
              </a:spcAft>
              <a:buClr>
                <a:srgbClr val="000000"/>
              </a:buClr>
              <a:buSzPts val="1100"/>
              <a:buFont typeface="Symbol" panose="05050102010706020507" pitchFamily="18" charset="2"/>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These verifications are required prior to granting event credentials and race arena/venue access. </a:t>
            </a: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5844" name="Content Placeholder 10">
            <a:extLst>
              <a:ext uri="{FF2B5EF4-FFF2-40B4-BE49-F238E27FC236}">
                <a16:creationId xmlns:a16="http://schemas.microsoft.com/office/drawing/2014/main" id="{BB2BC9BE-7652-53E2-C41C-73AAD5F63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761226"/>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4B19-5DCC-5DD4-E326-1D00E07543DA}"/>
              </a:ext>
            </a:extLst>
          </p:cNvPr>
          <p:cNvSpPr>
            <a:spLocks noGrp="1"/>
          </p:cNvSpPr>
          <p:nvPr>
            <p:ph type="title"/>
          </p:nvPr>
        </p:nvSpPr>
        <p:spPr>
          <a:xfrm>
            <a:off x="206375" y="192088"/>
            <a:ext cx="8729663" cy="533400"/>
          </a:xfrm>
        </p:spPr>
        <p:txBody>
          <a:bodyPr/>
          <a:lstStyle/>
          <a:p>
            <a:pPr>
              <a:defRPr/>
            </a:pPr>
            <a:r>
              <a:rPr lang="en-US" sz="28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ADDITIONAL COACH REQUIREMENTS</a:t>
            </a:r>
            <a:endParaRPr lang="en-US" sz="2800"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9148BD-0080-5EA7-B3F5-4D5E3B95FF75}"/>
              </a:ext>
            </a:extLst>
          </p:cNvPr>
          <p:cNvSpPr>
            <a:spLocks noGrp="1"/>
          </p:cNvSpPr>
          <p:nvPr>
            <p:ph type="body" sz="quarter" idx="10"/>
          </p:nvPr>
        </p:nvSpPr>
        <p:spPr>
          <a:xfrm>
            <a:off x="177800" y="855663"/>
            <a:ext cx="8585200" cy="5810250"/>
          </a:xfrm>
        </p:spPr>
        <p:txBody>
          <a:bodyPr/>
          <a:lstStyle/>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Pursuit of coach certification is required for all coach members.</a:t>
            </a:r>
          </a:p>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Effective Season 2026, “</a:t>
            </a:r>
            <a:r>
              <a:rPr lang="en-US" sz="2200" u="sng" dirty="0">
                <a:latin typeface="Arial" panose="020B0604020202020204" pitchFamily="34" charset="0"/>
                <a:cs typeface="Arial" panose="020B0604020202020204" pitchFamily="34" charset="0"/>
              </a:rPr>
              <a:t>Active</a:t>
            </a:r>
            <a:r>
              <a:rPr lang="en-US" sz="2200" dirty="0">
                <a:latin typeface="Arial" panose="020B0604020202020204" pitchFamily="34" charset="0"/>
                <a:cs typeface="Arial" panose="020B0604020202020204" pitchFamily="34" charset="0"/>
              </a:rPr>
              <a:t>” coach certification will be required in order to </a:t>
            </a:r>
            <a:r>
              <a:rPr lang="en-US" sz="2200" u="sng" dirty="0">
                <a:latin typeface="Arial" panose="020B0604020202020204" pitchFamily="34" charset="0"/>
                <a:cs typeface="Arial" panose="020B0604020202020204" pitchFamily="34" charset="0"/>
              </a:rPr>
              <a:t>register</a:t>
            </a:r>
            <a:r>
              <a:rPr lang="en-US" sz="2200" dirty="0">
                <a:latin typeface="Arial" panose="020B0604020202020204" pitchFamily="34" charset="0"/>
                <a:cs typeface="Arial" panose="020B0604020202020204" pitchFamily="34" charset="0"/>
              </a:rPr>
              <a:t> for a U.S. Ski &amp; Snowboard sanctioned competition and be </a:t>
            </a:r>
            <a:r>
              <a:rPr lang="en-US" sz="2200" u="sng" dirty="0">
                <a:latin typeface="Arial" panose="020B0604020202020204" pitchFamily="34" charset="0"/>
                <a:cs typeface="Arial" panose="020B0604020202020204" pitchFamily="34" charset="0"/>
              </a:rPr>
              <a:t>granted race arena/venue access</a:t>
            </a:r>
            <a:r>
              <a:rPr lang="en-US" sz="2200" dirty="0">
                <a:latin typeface="Arial" panose="020B0604020202020204" pitchFamily="34" charset="0"/>
                <a:cs typeface="Arial" panose="020B0604020202020204" pitchFamily="34" charset="0"/>
              </a:rPr>
              <a:t>. </a:t>
            </a:r>
          </a:p>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For their </a:t>
            </a:r>
            <a:r>
              <a:rPr lang="en-US" sz="2200" u="sng" dirty="0">
                <a:latin typeface="Arial" panose="020B0604020202020204" pitchFamily="34" charset="0"/>
                <a:cs typeface="Arial" panose="020B0604020202020204" pitchFamily="34" charset="0"/>
              </a:rPr>
              <a:t>first season</a:t>
            </a:r>
            <a:r>
              <a:rPr lang="en-US" sz="2200" dirty="0">
                <a:latin typeface="Arial" panose="020B0604020202020204" pitchFamily="34" charset="0"/>
                <a:cs typeface="Arial" panose="020B0604020202020204" pitchFamily="34" charset="0"/>
              </a:rPr>
              <a:t>, </a:t>
            </a:r>
            <a:r>
              <a:rPr lang="en-US" sz="2200" u="sng" dirty="0">
                <a:latin typeface="Arial" panose="020B0604020202020204" pitchFamily="34" charset="0"/>
                <a:cs typeface="Arial" panose="020B0604020202020204" pitchFamily="34" charset="0"/>
              </a:rPr>
              <a:t>new</a:t>
            </a:r>
            <a:r>
              <a:rPr lang="en-US" sz="2200" dirty="0">
                <a:latin typeface="Arial" panose="020B0604020202020204" pitchFamily="34" charset="0"/>
                <a:cs typeface="Arial" panose="020B0604020202020204" pitchFamily="34" charset="0"/>
              </a:rPr>
              <a:t> coaches who have never been certified, being “</a:t>
            </a:r>
            <a:r>
              <a:rPr lang="en-US" sz="2200" u="sng" dirty="0">
                <a:latin typeface="Arial" panose="020B0604020202020204" pitchFamily="34" charset="0"/>
                <a:cs typeface="Arial" panose="020B0604020202020204" pitchFamily="34" charset="0"/>
              </a:rPr>
              <a:t>In Progress</a:t>
            </a:r>
            <a:r>
              <a:rPr lang="en-US" sz="2200" dirty="0">
                <a:latin typeface="Arial" panose="020B0604020202020204" pitchFamily="34" charset="0"/>
                <a:cs typeface="Arial" panose="020B0604020202020204" pitchFamily="34" charset="0"/>
              </a:rPr>
              <a:t>" towards their Level 100 certification will meet this requirement. </a:t>
            </a:r>
          </a:p>
          <a:p>
            <a:pPr algn="just">
              <a:lnSpc>
                <a:spcPct val="100000"/>
              </a:lnSpc>
              <a:buFont typeface="Arial" panose="020B0604020202020204" pitchFamily="34" charset="0"/>
              <a:buChar char="•"/>
              <a:defRPr/>
            </a:pPr>
            <a:r>
              <a:rPr lang="en-US" sz="2200" u="sng" dirty="0">
                <a:latin typeface="Arial" panose="020B0604020202020204" pitchFamily="34" charset="0"/>
                <a:cs typeface="Arial" panose="020B0604020202020204" pitchFamily="34" charset="0"/>
              </a:rPr>
              <a:t>Level 200</a:t>
            </a:r>
            <a:r>
              <a:rPr lang="en-US" sz="2200" dirty="0">
                <a:latin typeface="Arial" panose="020B0604020202020204" pitchFamily="34" charset="0"/>
                <a:cs typeface="Arial" panose="020B0604020202020204" pitchFamily="34" charset="0"/>
              </a:rPr>
              <a:t> Coaches will be </a:t>
            </a:r>
            <a:r>
              <a:rPr lang="en-US" sz="2200" u="sng" dirty="0">
                <a:latin typeface="Arial" panose="020B0604020202020204" pitchFamily="34" charset="0"/>
                <a:cs typeface="Arial" panose="020B0604020202020204" pitchFamily="34" charset="0"/>
              </a:rPr>
              <a:t>required</a:t>
            </a:r>
            <a:r>
              <a:rPr lang="en-US" sz="2200" dirty="0">
                <a:latin typeface="Arial" panose="020B0604020202020204" pitchFamily="34" charset="0"/>
                <a:cs typeface="Arial" panose="020B0604020202020204" pitchFamily="34" charset="0"/>
              </a:rPr>
              <a:t> to be a </a:t>
            </a:r>
            <a:r>
              <a:rPr lang="en-US" sz="2200" u="sng" dirty="0">
                <a:latin typeface="Arial" panose="020B0604020202020204" pitchFamily="34" charset="0"/>
                <a:cs typeface="Arial" panose="020B0604020202020204" pitchFamily="34" charset="0"/>
              </a:rPr>
              <a:t>certified Referee</a:t>
            </a:r>
            <a:r>
              <a:rPr lang="en-US" sz="2200" dirty="0">
                <a:latin typeface="Arial" panose="020B0604020202020204" pitchFamily="34" charset="0"/>
                <a:cs typeface="Arial" panose="020B0604020202020204" pitchFamily="34" charset="0"/>
              </a:rPr>
              <a:t>.</a:t>
            </a:r>
          </a:p>
          <a:p>
            <a:pPr algn="just">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Sport Education CE (continuing education) completion is separate from required yearly attendance at an Alpine Officials' Continuing Education (Update &amp; Review). </a:t>
            </a:r>
            <a:r>
              <a:rPr lang="en-US" sz="2200" b="1" i="1" dirty="0">
                <a:latin typeface="Arial" panose="020B0604020202020204" pitchFamily="34" charset="0"/>
                <a:cs typeface="Arial" panose="020B0604020202020204" pitchFamily="34" charset="0"/>
              </a:rPr>
              <a:t>Attendance at both is required.</a:t>
            </a:r>
          </a:p>
          <a:p>
            <a:pPr>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For additional details, contact</a:t>
            </a:r>
            <a:r>
              <a:rPr lang="en-US" sz="2200" b="1" dirty="0">
                <a:latin typeface="Arial" panose="020B0604020202020204" pitchFamily="34" charset="0"/>
                <a:cs typeface="Arial" panose="020B0604020202020204" pitchFamily="34" charset="0"/>
              </a:rPr>
              <a:t> </a:t>
            </a:r>
            <a:r>
              <a:rPr lang="en-US" sz="2200" b="1" dirty="0">
                <a:solidFill>
                  <a:srgbClr val="0028A8"/>
                </a:solidFill>
                <a:latin typeface="Arial" panose="020B0604020202020204" pitchFamily="34" charset="0"/>
                <a:cs typeface="Arial" panose="020B0604020202020204" pitchFamily="34" charset="0"/>
              </a:rPr>
              <a:t>sporteducation@usskiandsnowboard.org</a:t>
            </a:r>
            <a:r>
              <a:rPr lang="en-US" sz="2200" b="1" dirty="0">
                <a:latin typeface="Arial" panose="020B0604020202020204" pitchFamily="34" charset="0"/>
                <a:cs typeface="Arial" panose="020B0604020202020204" pitchFamily="34" charset="0"/>
              </a:rPr>
              <a:t>. </a:t>
            </a:r>
            <a:endParaRPr lang="en-US" sz="2200" b="1" dirty="0">
              <a:latin typeface="Arial" panose="020B0604020202020204" pitchFamily="34" charset="0"/>
              <a:ea typeface="Times New Roman" panose="02020603050405020304" pitchFamily="18" charset="0"/>
              <a:cs typeface="Arial" panose="020B0604020202020204" pitchFamily="34" charset="0"/>
            </a:endParaRPr>
          </a:p>
          <a:p>
            <a:pPr marL="0" indent="0" algn="just">
              <a:spcBef>
                <a:spcPts val="600"/>
              </a:spcBef>
              <a:spcAft>
                <a:spcPts val="600"/>
              </a:spcAft>
              <a:buFont typeface="Euphemia" panose="020B0503040102020104" pitchFamily="34" charset="0"/>
              <a:buNone/>
              <a:tabLst>
                <a:tab pos="228600" algn="l"/>
                <a:tab pos="742950" algn="l"/>
                <a:tab pos="1028700" algn="l"/>
              </a:tabLst>
              <a:defRPr/>
            </a:pPr>
            <a:endParaRPr lang="en-US" sz="2000" b="1" dirty="0">
              <a:ea typeface="Times New Roman" panose="02020603050405020304" pitchFamily="18" charset="0"/>
            </a:endParaRPr>
          </a:p>
          <a:p>
            <a:pPr marL="0" indent="0">
              <a:buFont typeface="Euphemia" panose="020B0503040102020104" pitchFamily="34" charset="0"/>
              <a:buNone/>
              <a:defRPr/>
            </a:pPr>
            <a:endParaRPr lang="en-US" dirty="0"/>
          </a:p>
        </p:txBody>
      </p:sp>
      <p:pic>
        <p:nvPicPr>
          <p:cNvPr id="37892" name="Content Placeholder 10">
            <a:extLst>
              <a:ext uri="{FF2B5EF4-FFF2-40B4-BE49-F238E27FC236}">
                <a16:creationId xmlns:a16="http://schemas.microsoft.com/office/drawing/2014/main" id="{39EAD2A7-B8E6-A96D-3CE7-753DDED7B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34761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B730-E69C-2EA3-89D4-F0948E3BA05C}"/>
              </a:ext>
            </a:extLst>
          </p:cNvPr>
          <p:cNvSpPr>
            <a:spLocks noGrp="1"/>
          </p:cNvSpPr>
          <p:nvPr>
            <p:ph type="title"/>
          </p:nvPr>
        </p:nvSpPr>
        <p:spPr>
          <a:xfrm>
            <a:off x="366532" y="268287"/>
            <a:ext cx="8305800" cy="646113"/>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endParaRPr lang="en-US" dirty="0"/>
          </a:p>
        </p:txBody>
      </p:sp>
      <p:sp>
        <p:nvSpPr>
          <p:cNvPr id="3" name="Text Placeholder 2">
            <a:extLst>
              <a:ext uri="{FF2B5EF4-FFF2-40B4-BE49-F238E27FC236}">
                <a16:creationId xmlns:a16="http://schemas.microsoft.com/office/drawing/2014/main" id="{C5777C24-EBD0-6B7D-A71C-65F7E596A553}"/>
              </a:ext>
            </a:extLst>
          </p:cNvPr>
          <p:cNvSpPr>
            <a:spLocks noGrp="1"/>
          </p:cNvSpPr>
          <p:nvPr>
            <p:ph type="body" sz="quarter" idx="10"/>
          </p:nvPr>
        </p:nvSpPr>
        <p:spPr>
          <a:xfrm>
            <a:off x="381000" y="914400"/>
            <a:ext cx="8382000" cy="4703762"/>
          </a:xfrm>
        </p:spPr>
        <p:txBody>
          <a:bodyPr/>
          <a:lstStyle/>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2400" b="1" u="sng" dirty="0">
                <a:ea typeface="Times New Roman" panose="02020603050405020304" pitchFamily="18" charset="0"/>
              </a:rPr>
              <a:t>Volunteer Competition Worker Registration</a:t>
            </a:r>
            <a:r>
              <a:rPr lang="en-US" sz="2400" dirty="0">
                <a:ea typeface="Times New Roman" panose="02020603050405020304" pitchFamily="18" charset="0"/>
              </a:rPr>
              <a:t>: </a:t>
            </a:r>
          </a:p>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2400" dirty="0">
                <a:ea typeface="Times New Roman" panose="02020603050405020304" pitchFamily="18" charset="0"/>
              </a:rPr>
              <a:t>Completion of a </a:t>
            </a:r>
            <a:r>
              <a:rPr lang="en-US" sz="2400" b="1" u="sng" dirty="0">
                <a:solidFill>
                  <a:schemeClr val="tx1"/>
                </a:solidFill>
                <a:ea typeface="Times New Roman" panose="02020603050405020304" pitchFamily="18" charset="0"/>
              </a:rPr>
              <a:t>current</a:t>
            </a:r>
            <a:r>
              <a:rPr lang="en-US" sz="2400" dirty="0">
                <a:solidFill>
                  <a:schemeClr val="tx1"/>
                </a:solidFill>
                <a:ea typeface="Times New Roman" panose="02020603050405020304" pitchFamily="18" charset="0"/>
              </a:rPr>
              <a:t> </a:t>
            </a:r>
            <a:r>
              <a:rPr lang="en-US" sz="2400" dirty="0">
                <a:ea typeface="Times New Roman" panose="02020603050405020304" pitchFamily="18" charset="0"/>
              </a:rPr>
              <a:t>“Volunteer Competition Worker Registration” is required for:</a:t>
            </a:r>
          </a:p>
          <a:p>
            <a:pPr algn="just">
              <a:lnSpc>
                <a:spcPct val="100000"/>
              </a:lnSpc>
              <a:spcBef>
                <a:spcPts val="0"/>
              </a:spcBef>
              <a:spcAft>
                <a:spcPts val="500"/>
              </a:spcAft>
              <a:buClr>
                <a:srgbClr val="000000"/>
              </a:buClr>
              <a:buSzPts val="1100"/>
              <a:buFont typeface="Arial" panose="020B0604020202020204" pitchFamily="34" charset="0"/>
              <a:buChar char="•"/>
              <a:tabLst>
                <a:tab pos="228600" algn="l"/>
                <a:tab pos="742950" algn="l"/>
                <a:tab pos="1028700" algn="l"/>
              </a:tabLst>
              <a:defRPr/>
            </a:pPr>
            <a:r>
              <a:rPr lang="en-US" sz="2400" dirty="0">
                <a:ea typeface="Times New Roman" panose="02020603050405020304" pitchFamily="18" charset="0"/>
              </a:rPr>
              <a:t>Any workers/volunteers </a:t>
            </a:r>
            <a:r>
              <a:rPr lang="en-US" sz="2400" b="1" u="sng" dirty="0">
                <a:ea typeface="Times New Roman" panose="02020603050405020304" pitchFamily="18" charset="0"/>
              </a:rPr>
              <a:t>who are over the age of 18</a:t>
            </a:r>
            <a:endParaRPr lang="en-US" sz="2400" dirty="0">
              <a:ea typeface="Times New Roman" panose="02020603050405020304" pitchFamily="18" charset="0"/>
            </a:endParaRPr>
          </a:p>
          <a:p>
            <a:pPr algn="just">
              <a:lnSpc>
                <a:spcPct val="100000"/>
              </a:lnSpc>
              <a:spcBef>
                <a:spcPts val="0"/>
              </a:spcBef>
              <a:spcAft>
                <a:spcPts val="500"/>
              </a:spcAft>
              <a:buClr>
                <a:srgbClr val="000000"/>
              </a:buClr>
              <a:buSzPts val="1100"/>
              <a:buFont typeface="Arial" panose="020B0604020202020204" pitchFamily="34" charset="0"/>
              <a:buChar char="•"/>
              <a:tabLst>
                <a:tab pos="228600" algn="l"/>
                <a:tab pos="742950" algn="l"/>
                <a:tab pos="1028700" algn="l"/>
              </a:tabLst>
              <a:defRPr/>
            </a:pPr>
            <a:r>
              <a:rPr lang="en-US" sz="2400" dirty="0">
                <a:ea typeface="Times New Roman" panose="02020603050405020304" pitchFamily="18" charset="0"/>
              </a:rPr>
              <a:t>Are not U.S. Ski &amp; Snowboard members </a:t>
            </a:r>
          </a:p>
          <a:p>
            <a:pPr algn="just">
              <a:lnSpc>
                <a:spcPct val="100000"/>
              </a:lnSpc>
              <a:spcBef>
                <a:spcPts val="0"/>
              </a:spcBef>
              <a:spcAft>
                <a:spcPts val="500"/>
              </a:spcAft>
              <a:buClr>
                <a:srgbClr val="000000"/>
              </a:buClr>
              <a:buSzPts val="1100"/>
              <a:buFont typeface="Arial" panose="020B0604020202020204" pitchFamily="34" charset="0"/>
              <a:buChar char="•"/>
              <a:tabLst>
                <a:tab pos="228600" algn="l"/>
                <a:tab pos="742950" algn="l"/>
                <a:tab pos="1028700" algn="l"/>
              </a:tabLst>
              <a:defRPr/>
            </a:pPr>
            <a:r>
              <a:rPr lang="en-US" sz="2400" dirty="0">
                <a:ea typeface="Times New Roman" panose="02020603050405020304" pitchFamily="18" charset="0"/>
              </a:rPr>
              <a:t>Are not properly credentialed FIS officials, coaches and trainers</a:t>
            </a:r>
          </a:p>
          <a:p>
            <a:pPr algn="just">
              <a:lnSpc>
                <a:spcPct val="100000"/>
              </a:lnSpc>
              <a:spcBef>
                <a:spcPts val="0"/>
              </a:spcBef>
              <a:spcAft>
                <a:spcPts val="500"/>
              </a:spcAft>
              <a:buClr>
                <a:srgbClr val="000000"/>
              </a:buClr>
              <a:buSzPts val="1100"/>
              <a:buFont typeface="Arial" panose="020B0604020202020204" pitchFamily="34" charset="0"/>
              <a:buChar char="•"/>
              <a:tabLst>
                <a:tab pos="228600" algn="l"/>
                <a:tab pos="742950" algn="l"/>
                <a:tab pos="1028700" algn="l"/>
              </a:tabLst>
              <a:defRPr/>
            </a:pPr>
            <a:r>
              <a:rPr lang="en-US" sz="2400" dirty="0">
                <a:ea typeface="Times New Roman" panose="02020603050405020304" pitchFamily="18" charset="0"/>
              </a:rPr>
              <a:t>Are not regular employees of Organizer or of Ski Area/Landowner acting within the scope of their employment</a:t>
            </a:r>
            <a:endParaRPr lang="en-US" sz="2400" b="1" dirty="0">
              <a:ea typeface="Times New Roman" panose="02020603050405020304" pitchFamily="18" charset="0"/>
            </a:endParaRPr>
          </a:p>
          <a:p>
            <a:pPr>
              <a:defRPr/>
            </a:pPr>
            <a:endParaRPr lang="en-US" dirty="0"/>
          </a:p>
        </p:txBody>
      </p:sp>
      <p:pic>
        <p:nvPicPr>
          <p:cNvPr id="4" name="Content Placeholder 10">
            <a:extLst>
              <a:ext uri="{FF2B5EF4-FFF2-40B4-BE49-F238E27FC236}">
                <a16:creationId xmlns:a16="http://schemas.microsoft.com/office/drawing/2014/main" id="{14133576-E668-77EA-47D4-13C323435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50115"/>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EC0F5C-4400-DCED-36B5-3ACF9160C308}"/>
              </a:ext>
            </a:extLst>
          </p:cNvPr>
          <p:cNvSpPr>
            <a:spLocks noGrp="1"/>
          </p:cNvSpPr>
          <p:nvPr>
            <p:ph type="title" idx="4294967295"/>
          </p:nvPr>
        </p:nvSpPr>
        <p:spPr>
          <a:xfrm>
            <a:off x="285750" y="28575"/>
            <a:ext cx="8686800" cy="646113"/>
          </a:xfrm>
        </p:spPr>
        <p:txBody>
          <a:bodyPr>
            <a:normAutofit fontScale="90000"/>
          </a:bodyPr>
          <a:lstStyle/>
          <a:p>
            <a:pPr eaLnBrk="1" hangingPunct="1">
              <a:defRPr/>
            </a:pPr>
            <a:br>
              <a:rPr lang="en-US" altLang="en-US" dirty="0">
                <a:solidFill>
                  <a:srgbClr val="0066FF"/>
                </a:solidFill>
                <a:latin typeface="Arial" panose="020B0604020202020204" pitchFamily="34" charset="0"/>
                <a:cs typeface="Arial" panose="020B0604020202020204" pitchFamily="34" charset="0"/>
              </a:rPr>
            </a:br>
            <a:r>
              <a:rPr lang="en-US" altLang="en-US" sz="31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  </a:t>
            </a:r>
            <a:endParaRPr lang="en-US" altLang="en-US" sz="3100"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39162E81-FF23-AAF3-6AD3-C4A24F0E51B2}"/>
              </a:ext>
            </a:extLst>
          </p:cNvPr>
          <p:cNvSpPr>
            <a:spLocks noGrp="1" noChangeArrowheads="1"/>
          </p:cNvSpPr>
          <p:nvPr>
            <p:ph idx="4294967295"/>
          </p:nvPr>
        </p:nvSpPr>
        <p:spPr>
          <a:xfrm>
            <a:off x="188913" y="676275"/>
            <a:ext cx="8783637" cy="5648325"/>
          </a:xfrm>
        </p:spPr>
        <p:txBody>
          <a:bodyPr/>
          <a:lstStyle/>
          <a:p>
            <a:pPr marL="0" indent="0" algn="just">
              <a:lnSpc>
                <a:spcPct val="100000"/>
              </a:lnSpc>
              <a:spcBef>
                <a:spcPts val="600"/>
              </a:spcBef>
              <a:spcAft>
                <a:spcPts val="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u="sng" kern="100" dirty="0">
                <a:latin typeface="Arial" panose="020B0604020202020204" pitchFamily="34" charset="0"/>
                <a:ea typeface="Calibri" panose="020F0502020204030204" pitchFamily="34" charset="0"/>
                <a:cs typeface="Arial" panose="020B0604020202020204" pitchFamily="34" charset="0"/>
              </a:rPr>
              <a:t>U.S. Ski &amp; Snowboard event</a:t>
            </a:r>
            <a:r>
              <a:rPr lang="en-US" sz="2000" kern="100" dirty="0">
                <a:latin typeface="Arial" panose="020B0604020202020204" pitchFamily="34" charset="0"/>
                <a:ea typeface="Calibri" panose="020F0502020204030204" pitchFamily="34" charset="0"/>
                <a:cs typeface="Arial" panose="020B0604020202020204" pitchFamily="34" charset="0"/>
              </a:rPr>
              <a:t>: Forerunners must hold a current U.S. Ski &amp; Snowboard membership: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Competitor</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Coach</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Official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Volunteer </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Master w/Requirements</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Non-Scored Athlete</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Short-Term Athlete</a:t>
            </a:r>
          </a:p>
          <a:p>
            <a:pPr marL="0" indent="0" algn="just">
              <a:lnSpc>
                <a:spcPct val="100000"/>
              </a:lnSpc>
              <a:spcBef>
                <a:spcPts val="300"/>
              </a:spcBef>
              <a:spcAft>
                <a:spcPts val="3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General</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NOTE:</a:t>
            </a:r>
            <a:r>
              <a:rPr lang="en-US" sz="2000" kern="100" dirty="0">
                <a:solidFill>
                  <a:srgbClr val="003399"/>
                </a:solidFill>
                <a:latin typeface="Arial" panose="020B0604020202020204" pitchFamily="34" charset="0"/>
                <a:ea typeface="Calibri" panose="020F0502020204030204" pitchFamily="34" charset="0"/>
                <a:cs typeface="Arial" panose="020B0604020202020204" pitchFamily="34" charset="0"/>
              </a:rPr>
              <a:t> </a:t>
            </a:r>
            <a:r>
              <a:rPr lang="en-US" sz="2000" i="1" kern="100" dirty="0">
                <a:solidFill>
                  <a:srgbClr val="003399"/>
                </a:solidFill>
                <a:latin typeface="Arial" panose="020B0604020202020204" pitchFamily="34" charset="0"/>
                <a:ea typeface="Calibri" panose="020F0502020204030204" pitchFamily="34" charset="0"/>
                <a:cs typeface="Arial" panose="020B0604020202020204" pitchFamily="34" charset="0"/>
              </a:rPr>
              <a:t>Coach, Official, and Volunteer memberships may be accepted in order for an individual to serve as a forerunner. Coaches must take note, however, that forerunning may not be included in the duties outlined in their club employment contract. </a:t>
            </a:r>
            <a:r>
              <a:rPr lang="en-US" sz="2000" b="1" i="1" kern="100" dirty="0">
                <a:solidFill>
                  <a:srgbClr val="003399"/>
                </a:solidFill>
                <a:latin typeface="Arial" panose="020B0604020202020204" pitchFamily="34" charset="0"/>
                <a:ea typeface="Calibri" panose="020F0502020204030204" pitchFamily="34" charset="0"/>
                <a:cs typeface="Arial" panose="020B0604020202020204" pitchFamily="34" charset="0"/>
              </a:rPr>
              <a:t>In addition, regardless of the type of membership, an event’s equipment and vertical drop regulations apply to </a:t>
            </a:r>
            <a:r>
              <a:rPr lang="en-US" sz="2000" b="1" i="1" u="sng" kern="100" dirty="0">
                <a:solidFill>
                  <a:srgbClr val="003399"/>
                </a:solidFill>
                <a:latin typeface="Arial" panose="020B0604020202020204" pitchFamily="34" charset="0"/>
                <a:ea typeface="Calibri" panose="020F0502020204030204" pitchFamily="34" charset="0"/>
                <a:cs typeface="Arial" panose="020B0604020202020204" pitchFamily="34" charset="0"/>
              </a:rPr>
              <a:t>all</a:t>
            </a:r>
            <a:r>
              <a:rPr lang="en-US" sz="2000" b="1" i="1" kern="100" dirty="0">
                <a:solidFill>
                  <a:srgbClr val="003399"/>
                </a:solidFill>
                <a:latin typeface="Arial" panose="020B0604020202020204" pitchFamily="34" charset="0"/>
                <a:ea typeface="Calibri" panose="020F0502020204030204" pitchFamily="34" charset="0"/>
                <a:cs typeface="Arial" panose="020B0604020202020204" pitchFamily="34" charset="0"/>
              </a:rPr>
              <a:t> forerunners.</a:t>
            </a:r>
            <a:endParaRPr lang="en-US" sz="2000" kern="100" dirty="0">
              <a:solidFill>
                <a:srgbClr val="003399"/>
              </a:solidFill>
              <a:latin typeface="Arial" panose="020B0604020202020204" pitchFamily="34" charset="0"/>
              <a:ea typeface="Calibri" panose="020F050202020403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39940" name="Content Placeholder 10">
            <a:extLst>
              <a:ext uri="{FF2B5EF4-FFF2-40B4-BE49-F238E27FC236}">
                <a16:creationId xmlns:a16="http://schemas.microsoft.com/office/drawing/2014/main" id="{5134A40B-5D87-BE0B-6E66-C460A6BCC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699003"/>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36DD91A-EFCA-6BE6-9B87-972BA7B84230}"/>
              </a:ext>
            </a:extLst>
          </p:cNvPr>
          <p:cNvSpPr>
            <a:spLocks noGrp="1"/>
          </p:cNvSpPr>
          <p:nvPr>
            <p:ph type="title" idx="4294967295"/>
          </p:nvPr>
        </p:nvSpPr>
        <p:spPr>
          <a:xfrm>
            <a:off x="285750" y="28575"/>
            <a:ext cx="8686800" cy="646113"/>
          </a:xfrm>
        </p:spPr>
        <p:txBody>
          <a:bodyPr>
            <a:normAutofit fontScale="90000"/>
          </a:bodyPr>
          <a:lstStyle/>
          <a:p>
            <a:pPr eaLnBrk="1" hangingPunct="1">
              <a:defRPr/>
            </a:pPr>
            <a:br>
              <a:rPr lang="en-US" altLang="en-US" dirty="0">
                <a:solidFill>
                  <a:srgbClr val="0066FF"/>
                </a:solidFill>
                <a:latin typeface="Arial" panose="020B0604020202020204" pitchFamily="34" charset="0"/>
                <a:cs typeface="Arial" panose="020B0604020202020204" pitchFamily="34" charset="0"/>
              </a:rPr>
            </a:br>
            <a:r>
              <a:rPr lang="en-US" altLang="en-US" sz="36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a:t>
            </a:r>
            <a:r>
              <a:rPr lang="en-US" altLang="en-US" sz="31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en-US" sz="3100"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CCFF7251-EFAC-29FC-6D3A-906FC7898B2D}"/>
              </a:ext>
            </a:extLst>
          </p:cNvPr>
          <p:cNvSpPr>
            <a:spLocks noGrp="1" noChangeArrowheads="1"/>
          </p:cNvSpPr>
          <p:nvPr>
            <p:ph idx="4294967295"/>
          </p:nvPr>
        </p:nvSpPr>
        <p:spPr>
          <a:xfrm>
            <a:off x="188913" y="676275"/>
            <a:ext cx="8783637" cy="5648325"/>
          </a:xfrm>
        </p:spPr>
        <p:txBody>
          <a:bodyPr/>
          <a:lstStyle/>
          <a:p>
            <a:pPr marL="0" indent="0" algn="just">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b="1" u="sng" kern="100" dirty="0">
                <a:latin typeface="Arial" panose="020B0604020202020204" pitchFamily="34" charset="0"/>
                <a:ea typeface="Calibri" panose="020F0502020204030204" pitchFamily="34" charset="0"/>
                <a:cs typeface="Arial" panose="020B0604020202020204" pitchFamily="34" charset="0"/>
              </a:rPr>
              <a:t>FIS events</a:t>
            </a:r>
            <a:r>
              <a:rPr lang="en-US" sz="2400" b="1" kern="100" dirty="0">
                <a:latin typeface="Arial" panose="020B0604020202020204" pitchFamily="34" charset="0"/>
                <a:ea typeface="Calibri" panose="020F0502020204030204" pitchFamily="34" charset="0"/>
                <a:cs typeface="Arial" panose="020B0604020202020204" pitchFamily="34" charset="0"/>
              </a:rPr>
              <a:t>: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kern="100" dirty="0">
                <a:latin typeface="Arial" panose="020B0604020202020204" pitchFamily="34" charset="0"/>
                <a:ea typeface="Calibri" panose="020F0502020204030204" pitchFamily="34" charset="0"/>
                <a:cs typeface="Arial" panose="020B0604020202020204" pitchFamily="34" charset="0"/>
              </a:rPr>
              <a:t>Must hold a current U.S. Ski &amp; Snowboard membership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kern="100" dirty="0">
                <a:latin typeface="Arial" panose="020B0604020202020204" pitchFamily="34" charset="0"/>
                <a:ea typeface="Calibri" panose="020F0502020204030204" pitchFamily="34" charset="0"/>
                <a:cs typeface="Arial" panose="020B0604020202020204" pitchFamily="34" charset="0"/>
              </a:rPr>
              <a:t>Must hold a current FIS inscription </a:t>
            </a:r>
            <a:r>
              <a:rPr lang="en-US" sz="2400" b="1" u="sng" kern="100" dirty="0">
                <a:latin typeface="Arial" panose="020B0604020202020204" pitchFamily="34" charset="0"/>
                <a:ea typeface="Calibri" panose="020F0502020204030204" pitchFamily="34" charset="0"/>
                <a:cs typeface="Arial" panose="020B0604020202020204" pitchFamily="34" charset="0"/>
              </a:rPr>
              <a:t>or</a:t>
            </a:r>
            <a:r>
              <a:rPr lang="en-US" sz="2400" kern="100" dirty="0">
                <a:latin typeface="Arial" panose="020B0604020202020204" pitchFamily="34" charset="0"/>
                <a:ea typeface="Calibri" panose="020F0502020204030204" pitchFamily="34" charset="0"/>
                <a:cs typeface="Arial" panose="020B0604020202020204" pitchFamily="34" charset="0"/>
              </a:rPr>
              <a:t> </a:t>
            </a:r>
          </a:p>
          <a:p>
            <a:pPr algn="just">
              <a:spcBef>
                <a:spcPts val="600"/>
              </a:spcBef>
              <a:spcAft>
                <a:spcPts val="600"/>
              </a:spcAft>
              <a:buFont typeface="Arial" panose="020B0604020202020204" pitchFamily="34" charset="0"/>
              <a:buChar char="•"/>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kern="100" dirty="0">
                <a:latin typeface="Arial" panose="020B0604020202020204" pitchFamily="34" charset="0"/>
                <a:ea typeface="Calibri" panose="020F0502020204030204" pitchFamily="34" charset="0"/>
                <a:cs typeface="Arial" panose="020B0604020202020204" pitchFamily="34" charset="0"/>
              </a:rPr>
              <a:t>Must hold a current membership in a foreign federation recognized by FIS.  </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kern="100" dirty="0">
                <a:latin typeface="Arial" panose="020B0604020202020204" pitchFamily="34" charset="0"/>
                <a:ea typeface="Calibri" panose="020F0502020204030204" pitchFamily="34" charset="0"/>
                <a:cs typeface="Arial" panose="020B0604020202020204" pitchFamily="34" charset="0"/>
              </a:rPr>
              <a:t>In cases of </a:t>
            </a:r>
            <a:r>
              <a:rPr lang="en-US" sz="2400" i="1" kern="100" dirty="0">
                <a:latin typeface="Arial" panose="020B0604020202020204" pitchFamily="34" charset="0"/>
                <a:ea typeface="Calibri" panose="020F0502020204030204" pitchFamily="34" charset="0"/>
                <a:cs typeface="Arial" panose="020B0604020202020204" pitchFamily="34" charset="0"/>
              </a:rPr>
              <a:t>force majeure</a:t>
            </a:r>
            <a:r>
              <a:rPr lang="en-US" sz="2400" kern="100" dirty="0">
                <a:latin typeface="Arial" panose="020B0604020202020204" pitchFamily="34" charset="0"/>
                <a:ea typeface="Calibri" panose="020F0502020204030204" pitchFamily="34" charset="0"/>
                <a:cs typeface="Arial" panose="020B0604020202020204" pitchFamily="34" charset="0"/>
              </a:rPr>
              <a:t>, where a sufficient number of FIS-inscribed forerunners are not available, an eligible U.S. Ski &amp; Snowboard member may forerun after signing a FIS Athlete’s Declaration. </a:t>
            </a:r>
            <a:r>
              <a:rPr lang="en-US" sz="2400" b="1" kern="100" dirty="0">
                <a:latin typeface="Arial" panose="020B0604020202020204" pitchFamily="34" charset="0"/>
                <a:ea typeface="Calibri" panose="020F0502020204030204" pitchFamily="34" charset="0"/>
                <a:cs typeface="Arial" panose="020B0604020202020204" pitchFamily="34" charset="0"/>
              </a:rPr>
              <a:t>[</a:t>
            </a:r>
            <a:r>
              <a:rPr lang="en-US" sz="2400" kern="100" dirty="0">
                <a:latin typeface="Arial" panose="020B0604020202020204" pitchFamily="34" charset="0"/>
                <a:ea typeface="Calibri" panose="020F0502020204030204" pitchFamily="34" charset="0"/>
                <a:cs typeface="Arial" panose="020B0604020202020204" pitchFamily="34" charset="0"/>
              </a:rPr>
              <a:t>605.1</a:t>
            </a:r>
            <a:r>
              <a:rPr lang="en-US" sz="2400" b="1" kern="100" dirty="0">
                <a:latin typeface="Arial" panose="020B0604020202020204" pitchFamily="34" charset="0"/>
                <a:ea typeface="Calibri" panose="020F0502020204030204" pitchFamily="34" charset="0"/>
                <a:cs typeface="Arial" panose="020B0604020202020204" pitchFamily="34" charset="0"/>
              </a:rPr>
              <a:t>] </a:t>
            </a:r>
            <a:endParaRPr lang="en-US" sz="2400" kern="1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r>
              <a:rPr lang="en-US" sz="2400" b="1" kern="100" dirty="0">
                <a:solidFill>
                  <a:srgbClr val="003399"/>
                </a:solidFill>
                <a:latin typeface="Arial" panose="020B0604020202020204" pitchFamily="34" charset="0"/>
                <a:ea typeface="Calibri" panose="020F0502020204030204" pitchFamily="34" charset="0"/>
                <a:cs typeface="Arial" panose="020B0604020202020204" pitchFamily="34" charset="0"/>
              </a:rPr>
              <a:t>NOTE:  FIS Athlete Declaration requires a parent or legal guardian’s signature for an athlete who is not of legal age.  </a:t>
            </a: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endParaRPr lang="en-US" sz="2000" b="1" i="1" kern="100" dirty="0">
              <a:solidFill>
                <a:srgbClr val="003399"/>
              </a:solidFill>
              <a:ea typeface="Calibri" panose="020F0502020204030204" pitchFamily="34"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914400" algn="l"/>
                <a:tab pos="-457200" algn="l"/>
                <a:tab pos="-274320" algn="l"/>
                <a:tab pos="365760" algn="l"/>
                <a:tab pos="731520" algn="l"/>
                <a:tab pos="1005840" algn="l"/>
                <a:tab pos="1554480" algn="l"/>
                <a:tab pos="1828800" algn="l"/>
                <a:tab pos="2286000" algn="l"/>
                <a:tab pos="2743200" algn="l"/>
                <a:tab pos="3200400" algn="l"/>
                <a:tab pos="3657600" algn="l"/>
                <a:tab pos="4114800" algn="l"/>
                <a:tab pos="4572000" algn="l"/>
                <a:tab pos="5029200" algn="l"/>
                <a:tab pos="5486400" algn="l"/>
                <a:tab pos="5943600" algn="l"/>
              </a:tabLst>
              <a:defRPr/>
            </a:pPr>
            <a:endParaRPr lang="en-US" sz="2000" kern="100" dirty="0">
              <a:ea typeface="Calibri" panose="020F050202020403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41988" name="Content Placeholder 10">
            <a:extLst>
              <a:ext uri="{FF2B5EF4-FFF2-40B4-BE49-F238E27FC236}">
                <a16:creationId xmlns:a16="http://schemas.microsoft.com/office/drawing/2014/main" id="{C9031FDD-4A63-8FD3-3341-685281F8D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503549"/>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A54CC66-6FCD-1555-2D0A-184774D5770A}"/>
              </a:ext>
            </a:extLst>
          </p:cNvPr>
          <p:cNvSpPr>
            <a:spLocks noGrp="1"/>
          </p:cNvSpPr>
          <p:nvPr>
            <p:ph type="title" idx="4294967295"/>
          </p:nvPr>
        </p:nvSpPr>
        <p:spPr>
          <a:xfrm>
            <a:off x="285750" y="28575"/>
            <a:ext cx="8686800" cy="647700"/>
          </a:xfrm>
        </p:spPr>
        <p:txBody>
          <a:bodyPr>
            <a:noAutofit/>
          </a:bodyPr>
          <a:lstStyle/>
          <a:p>
            <a:pPr eaLnBrk="1" hangingPunct="1">
              <a:defRPr/>
            </a:pPr>
            <a:br>
              <a:rPr lang="en-US" altLang="en-US" sz="3200" dirty="0">
                <a:solidFill>
                  <a:srgbClr val="0066FF"/>
                </a:solidFill>
                <a:latin typeface="Arial" panose="020B0604020202020204" pitchFamily="34" charset="0"/>
                <a:cs typeface="Arial" panose="020B0604020202020204" pitchFamily="34" charset="0"/>
              </a:rPr>
            </a:b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FORERUNNERS  </a:t>
            </a:r>
            <a:endParaRPr lang="en-US" altLang="en-US" sz="3200"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207C7713-8665-FCC5-F3DB-EBF9439563DE}"/>
              </a:ext>
            </a:extLst>
          </p:cNvPr>
          <p:cNvSpPr>
            <a:spLocks noGrp="1" noChangeArrowheads="1"/>
          </p:cNvSpPr>
          <p:nvPr>
            <p:ph idx="4294967295"/>
          </p:nvPr>
        </p:nvSpPr>
        <p:spPr>
          <a:xfrm>
            <a:off x="234950" y="676275"/>
            <a:ext cx="8783638" cy="5989638"/>
          </a:xfrm>
        </p:spPr>
        <p:txBody>
          <a:bodyPr/>
          <a:lstStyle/>
          <a:p>
            <a:pPr marL="0" indent="0" algn="just">
              <a:lnSpc>
                <a:spcPct val="100000"/>
              </a:lnSpc>
              <a:spcBef>
                <a:spcPts val="0"/>
              </a:spcBef>
              <a:spcAft>
                <a:spcPts val="0"/>
              </a:spcAft>
              <a:buFont typeface="Euphemia" panose="020B0503040102020104" pitchFamily="34" charset="0"/>
              <a:buNone/>
              <a:defRPr/>
            </a:pPr>
            <a:r>
              <a:rPr lang="en-US" sz="18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Adult Forerunners – Minor Participants</a:t>
            </a: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0"/>
              </a:spcBef>
              <a:spcAft>
                <a:spcPts val="0"/>
              </a:spcAft>
              <a:buFont typeface="Arial" panose="020B0604020202020204" pitchFamily="34" charset="0"/>
              <a:buChar char="•"/>
              <a:defRPr/>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Adult (18+) forerunners at events that </a:t>
            </a:r>
            <a:r>
              <a:rPr lang="en-US" sz="18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include minor participants</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(U18 and younger) are required to be in good standing with a membership that includes SafeSport training and background screening. </a:t>
            </a:r>
          </a:p>
          <a:p>
            <a:pPr marL="0" indent="0" algn="just">
              <a:lnSpc>
                <a:spcPct val="100000"/>
              </a:lnSpc>
              <a:spcBef>
                <a:spcPts val="600"/>
              </a:spcBef>
              <a:spcAft>
                <a:spcPts val="60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The “Alpine Master” and “Short-Term Alpine Master” memberships do not meet this requirement and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are not</a:t>
            </a: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allowed.</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600"/>
              </a:spcBef>
              <a:spcAft>
                <a:spcPts val="0"/>
              </a:spcAft>
              <a:buFont typeface="Euphemia" panose="020B0503040102020104" pitchFamily="34" charset="0"/>
              <a:buNone/>
              <a:defRPr/>
            </a:pPr>
            <a:r>
              <a:rPr lang="en-US" sz="18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Masters Events</a:t>
            </a:r>
            <a:r>
              <a:rPr lang="en-US" sz="1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0"/>
              </a:spcBef>
              <a:spcAft>
                <a:spcPts val="0"/>
              </a:spcAft>
              <a:buFont typeface="Arial" panose="020B0604020202020204" pitchFamily="34" charset="0"/>
              <a:buChar char="•"/>
              <a:defRPr/>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U18 and younger forerunners, </a:t>
            </a:r>
            <a:r>
              <a:rPr lang="en-US" sz="18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including those with General and Short-Term Memberships</a:t>
            </a: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Masters events where competitors may have the “Master” or “Short-Term Alpine Master” memberships that do not include SafeSport Training and background screening</a:t>
            </a: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must be accompanied by: </a:t>
            </a:r>
          </a:p>
          <a:p>
            <a:pPr marL="0" indent="0" algn="just">
              <a:lnSpc>
                <a:spcPct val="100000"/>
              </a:lnSpc>
              <a:spcBef>
                <a:spcPts val="0"/>
              </a:spcBef>
              <a:spcAft>
                <a:spcPts val="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 parent or legal guardian or </a:t>
            </a:r>
          </a:p>
          <a:p>
            <a:pPr marL="519113" indent="-519113" algn="just">
              <a:lnSpc>
                <a:spcPct val="100000"/>
              </a:lnSpc>
              <a:spcBef>
                <a:spcPts val="0"/>
              </a:spcBef>
              <a:spcAft>
                <a:spcPts val="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1800" i="1" u="sng" dirty="0">
                <a:solidFill>
                  <a:srgbClr val="000000"/>
                </a:solidFill>
                <a:latin typeface="Arial" panose="020B0604020202020204" pitchFamily="34" charset="0"/>
                <a:ea typeface="Times New Roman" panose="02020603050405020304" pitchFamily="18" charset="0"/>
                <a:cs typeface="Arial" panose="020B0604020202020204" pitchFamily="34" charset="0"/>
              </a:rPr>
              <a:t>at least two (2) U.S. Ski &amp; Snowboard members with a membership that includes SafeSport training and background screening</a:t>
            </a: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0"/>
              </a:spcBef>
              <a:spcAft>
                <a:spcPts val="0"/>
              </a:spcAft>
              <a:buFont typeface="Euphemia" panose="020B0503040102020104" pitchFamily="34" charset="0"/>
              <a:buNone/>
              <a:defRPr/>
            </a:pPr>
            <a:r>
              <a:rPr lang="en-US" sz="1800" i="1" dirty="0">
                <a:solidFill>
                  <a:srgbClr val="000000"/>
                </a:solidFill>
                <a:latin typeface="Arial" panose="020B0604020202020204" pitchFamily="34" charset="0"/>
                <a:ea typeface="Times New Roman" panose="02020603050405020304" pitchFamily="18" charset="0"/>
                <a:cs typeface="Arial" panose="020B0604020202020204" pitchFamily="34" charset="0"/>
              </a:rPr>
              <a:t>(e.g., Coach w/Official, Official, Volunteer, Masters w/requirements). </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spcBef>
                <a:spcPts val="600"/>
              </a:spcBef>
              <a:spcAft>
                <a:spcPts val="600"/>
              </a:spcAft>
              <a:buFont typeface="Euphemia" panose="020B0503040102020104" pitchFamily="34" charset="0"/>
              <a:buNone/>
              <a:defRPr/>
            </a:pPr>
            <a:r>
              <a:rPr lang="en-US" sz="1800" kern="100" dirty="0">
                <a:latin typeface="Arial" panose="020B0604020202020204" pitchFamily="34" charset="0"/>
                <a:ea typeface="Calibri" panose="020F0502020204030204" pitchFamily="34" charset="0"/>
                <a:cs typeface="Arial" panose="020B0604020202020204" pitchFamily="34" charset="0"/>
              </a:rPr>
              <a:t>As with all U18 and younger events, if U18 athletes will be forerunning a Masters event, a communication pertaining to athlete safety policies must be sent to all participants, and the QR code must be posted at the registration area.</a:t>
            </a: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44036" name="Content Placeholder 10">
            <a:extLst>
              <a:ext uri="{FF2B5EF4-FFF2-40B4-BE49-F238E27FC236}">
                <a16:creationId xmlns:a16="http://schemas.microsoft.com/office/drawing/2014/main" id="{52E49D56-3203-83F1-ECD1-789E89F5F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79459"/>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383954-97FC-E02E-FF54-1AE8659A28DA}"/>
              </a:ext>
            </a:extLst>
          </p:cNvPr>
          <p:cNvSpPr>
            <a:spLocks noGrp="1"/>
          </p:cNvSpPr>
          <p:nvPr>
            <p:ph type="title"/>
          </p:nvPr>
        </p:nvSpPr>
        <p:spPr>
          <a:xfrm>
            <a:off x="0" y="133350"/>
            <a:ext cx="8805863" cy="6208713"/>
          </a:xfrm>
        </p:spPr>
        <p:txBody>
          <a:bodyPr/>
          <a:lstStyle/>
          <a:p>
            <a:pPr marL="177800" indent="-177800">
              <a:lnSpc>
                <a:spcPct val="100000"/>
              </a:lnSpc>
              <a:spcBef>
                <a:spcPts val="600"/>
              </a:spcBef>
              <a:spcAft>
                <a:spcPts val="600"/>
              </a:spcAft>
              <a:tabLst>
                <a:tab pos="228600" algn="l"/>
                <a:tab pos="742950" algn="l"/>
                <a:tab pos="1028700" algn="l"/>
              </a:tabLst>
              <a:defRPr/>
            </a:pPr>
            <a:br>
              <a:rPr lang="en-US" sz="2000" dirty="0">
                <a:ea typeface="Times New Roman" panose="02020603050405020304" pitchFamily="18" charset="0"/>
                <a:cs typeface="Arial" panose="020B0604020202020204" pitchFamily="34" charset="0"/>
              </a:rPr>
            </a:br>
            <a:r>
              <a:rPr lang="en-US" sz="2000" b="1" dirty="0">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 </a:t>
            </a:r>
            <a:endParaRPr lang="en-US" sz="2000" b="1" dirty="0">
              <a:solidFill>
                <a:srgbClr val="1A21A6"/>
              </a:solidFill>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2BC5DAEF-2BCE-5038-9A85-5452923CDB79}"/>
              </a:ext>
            </a:extLst>
          </p:cNvPr>
          <p:cNvSpPr txBox="1"/>
          <p:nvPr/>
        </p:nvSpPr>
        <p:spPr>
          <a:xfrm>
            <a:off x="247650" y="381000"/>
            <a:ext cx="8270875" cy="6201698"/>
          </a:xfrm>
          <a:prstGeom prst="rect">
            <a:avLst/>
          </a:prstGeom>
          <a:noFill/>
          <a:ln>
            <a:noFill/>
          </a:ln>
        </p:spPr>
        <p:txBody>
          <a:bodyPr>
            <a:spAutoFit/>
          </a:bodyPr>
          <a:lstStyle/>
          <a:p>
            <a:pPr marL="228600" indent="-228600">
              <a:spcBef>
                <a:spcPts val="0"/>
              </a:spcBef>
              <a:spcAft>
                <a:spcPts val="0"/>
              </a:spcAft>
              <a:tabLst>
                <a:tab pos="228600" algn="l"/>
                <a:tab pos="4572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LIST OF APPROVED FORERUNNERS </a:t>
            </a:r>
            <a:endParaRPr lang="en-US" sz="3200" dirty="0">
              <a:solidFill>
                <a:srgbClr val="003399"/>
              </a:solidFill>
              <a:latin typeface="Arial" panose="020B0604020202020204" pitchFamily="34" charset="0"/>
              <a:ea typeface="Times New Roman" panose="02020603050405020304" pitchFamily="18" charset="0"/>
              <a:cs typeface="Arial" panose="020B0604020202020204" pitchFamily="34" charset="0"/>
            </a:endParaRPr>
          </a:p>
          <a:p>
            <a:pPr marL="228600" indent="-228600">
              <a:spcBef>
                <a:spcPts val="0"/>
              </a:spcBef>
              <a:spcAft>
                <a:spcPts val="0"/>
              </a:spcAft>
              <a:tabLst>
                <a:tab pos="228600" algn="l"/>
                <a:tab pos="457200" algn="l"/>
              </a:tabLst>
              <a:defRPr/>
            </a:pP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566738" indent="-393700">
              <a:spcBef>
                <a:spcPts val="0"/>
              </a:spcBef>
              <a:spcAft>
                <a:spcPts val="0"/>
              </a:spcAft>
              <a:buFont typeface="Arial" panose="020B0604020202020204" pitchFamily="34" charset="0"/>
              <a:buChar char="•"/>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Race Administrator is responsible for verifying Forerunners’ requirements, e.g.:</a:t>
            </a:r>
          </a:p>
          <a:p>
            <a:pPr marL="173038">
              <a:spcBef>
                <a:spcPts val="0"/>
              </a:spcBef>
              <a:spcAft>
                <a:spcPts val="0"/>
              </a:spcAft>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       - membership status: applicable, current, or pending</a:t>
            </a:r>
          </a:p>
          <a:p>
            <a:pPr marL="173038">
              <a:spcBef>
                <a:spcPts val="0"/>
              </a:spcBef>
              <a:spcAft>
                <a:spcPts val="0"/>
              </a:spcAft>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       - within athlete’s vertical drop allowance</a:t>
            </a:r>
          </a:p>
          <a:p>
            <a:pPr marL="173038">
              <a:spcBef>
                <a:spcPts val="0"/>
              </a:spcBef>
              <a:spcAft>
                <a:spcPts val="0"/>
              </a:spcAft>
              <a:tabLst>
                <a:tab pos="228600" algn="l"/>
                <a:tab pos="4572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       - non-presence on Centralized Disciplinary List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571500" indent="-34290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A list of approved Forerunners must be provided for the Start Referee – one is generally available on footer of  the Start List</a:t>
            </a:r>
          </a:p>
          <a:p>
            <a:pPr marL="571500" indent="-34290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Critical if a Condensed Start List is being generated and names of </a:t>
            </a:r>
            <a:r>
              <a:rPr lang="en-US" sz="2000" b="1" i="1" u="sng" dirty="0">
                <a:latin typeface="Arial" panose="020B0604020202020204" pitchFamily="34" charset="0"/>
                <a:ea typeface="Times New Roman" panose="02020603050405020304" pitchFamily="18" charset="0"/>
                <a:cs typeface="Arial" panose="020B0604020202020204" pitchFamily="34" charset="0"/>
              </a:rPr>
              <a:t>all</a:t>
            </a:r>
            <a:r>
              <a:rPr lang="en-US" sz="2000" b="1" i="1" dirty="0">
                <a:latin typeface="Arial" panose="020B0604020202020204" pitchFamily="34" charset="0"/>
                <a:ea typeface="Times New Roman" panose="02020603050405020304" pitchFamily="18" charset="0"/>
                <a:cs typeface="Arial" panose="020B0604020202020204" pitchFamily="34" charset="0"/>
              </a:rPr>
              <a:t> approved Forerunners are not listed </a:t>
            </a:r>
          </a:p>
          <a:p>
            <a:pPr marL="571500" indent="-342900" algn="just">
              <a:spcBef>
                <a:spcPts val="600"/>
              </a:spcBef>
              <a:spcAft>
                <a:spcPts val="600"/>
              </a:spcAft>
              <a:buFont typeface="Arial" panose="020B0604020202020204" pitchFamily="34" charset="0"/>
              <a:buChar char="•"/>
              <a:defRPr/>
            </a:pPr>
            <a:r>
              <a:rPr lang="en-US" sz="2000" b="1" i="1" dirty="0">
                <a:latin typeface="Arial" panose="020B0604020202020204" pitchFamily="34" charset="0"/>
                <a:ea typeface="Times New Roman" panose="02020603050405020304" pitchFamily="18" charset="0"/>
                <a:cs typeface="Arial" panose="020B0604020202020204" pitchFamily="34" charset="0"/>
              </a:rPr>
              <a:t>Critical if the race result software does not provide enough space to list the names of </a:t>
            </a:r>
            <a:r>
              <a:rPr lang="en-US" sz="2000" b="1" i="1" u="sng" dirty="0">
                <a:latin typeface="Arial" panose="020B0604020202020204" pitchFamily="34" charset="0"/>
                <a:ea typeface="Times New Roman" panose="02020603050405020304" pitchFamily="18" charset="0"/>
                <a:cs typeface="Arial" panose="020B0604020202020204" pitchFamily="34" charset="0"/>
              </a:rPr>
              <a:t>all</a:t>
            </a:r>
            <a:r>
              <a:rPr lang="en-US" sz="2000" b="1" i="1" dirty="0">
                <a:latin typeface="Arial" panose="020B0604020202020204" pitchFamily="34" charset="0"/>
                <a:ea typeface="Times New Roman" panose="02020603050405020304" pitchFamily="18" charset="0"/>
                <a:cs typeface="Arial" panose="020B0604020202020204" pitchFamily="34" charset="0"/>
              </a:rPr>
              <a:t> approved Forerunners</a:t>
            </a:r>
          </a:p>
          <a:p>
            <a:pPr marL="228600" algn="just">
              <a:spcBef>
                <a:spcPts val="600"/>
              </a:spcBef>
              <a:spcAft>
                <a:spcPts val="600"/>
              </a:spcAft>
              <a:defRPr/>
            </a:pPr>
            <a:r>
              <a:rPr lang="en-US" sz="2000" b="1" i="1" dirty="0">
                <a:solidFill>
                  <a:srgbClr val="1A21A6"/>
                </a:solidFill>
                <a:latin typeface="Arial" panose="020B0604020202020204" pitchFamily="34" charset="0"/>
                <a:ea typeface="Times New Roman" panose="02020603050405020304" pitchFamily="18" charset="0"/>
                <a:cs typeface="Arial" panose="020B0604020202020204" pitchFamily="34" charset="0"/>
              </a:rPr>
              <a:t>Officials must not allow any individual to start either as a Competitor or a Forerunner if prior approval has not been obtained. </a:t>
            </a:r>
          </a:p>
          <a:p>
            <a:pPr marL="228600" algn="just">
              <a:spcBef>
                <a:spcPts val="600"/>
              </a:spcBef>
              <a:spcAft>
                <a:spcPts val="600"/>
              </a:spcAft>
              <a:defRPr/>
            </a:pPr>
            <a:endParaRPr lang="en-US" sz="2000" b="1" dirty="0">
              <a:latin typeface="Arial" panose="020B0604020202020204" pitchFamily="34" charset="0"/>
              <a:ea typeface="Times New Roman" panose="02020603050405020304" pitchFamily="18" charset="0"/>
              <a:cs typeface="Arial" panose="020B0604020202020204" pitchFamily="34" charset="0"/>
            </a:endParaRPr>
          </a:p>
        </p:txBody>
      </p:sp>
      <p:pic>
        <p:nvPicPr>
          <p:cNvPr id="46084" name="Content Placeholder 10">
            <a:extLst>
              <a:ext uri="{FF2B5EF4-FFF2-40B4-BE49-F238E27FC236}">
                <a16:creationId xmlns:a16="http://schemas.microsoft.com/office/drawing/2014/main" id="{AD06F102-A9C2-7CBD-6CD0-F282E4331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352106"/>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10">
            <a:extLst>
              <a:ext uri="{FF2B5EF4-FFF2-40B4-BE49-F238E27FC236}">
                <a16:creationId xmlns:a16="http://schemas.microsoft.com/office/drawing/2014/main" id="{38D4359A-E3BC-FD4A-0893-E412F2559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CF9E02D0-DC2D-AA2D-349D-18AF4719A2FB}"/>
              </a:ext>
            </a:extLst>
          </p:cNvPr>
          <p:cNvSpPr txBox="1">
            <a:spLocks/>
          </p:cNvSpPr>
          <p:nvPr/>
        </p:nvSpPr>
        <p:spPr bwMode="auto">
          <a:xfrm>
            <a:off x="152400" y="4800600"/>
            <a:ext cx="8729663" cy="533400"/>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a:defRPr/>
            </a:pPr>
            <a:endParaRPr lang="en-US" sz="2800" dirty="0">
              <a:solidFill>
                <a:srgbClr val="0028A8"/>
              </a:solidFill>
              <a:effectLst>
                <a:outerShdw blurRad="38100" dist="38100" dir="2700000" algn="tl">
                  <a:srgbClr val="000000">
                    <a:alpha val="43137"/>
                  </a:srgbClr>
                </a:outerShdw>
              </a:effectLst>
            </a:endParaRPr>
          </a:p>
        </p:txBody>
      </p:sp>
      <p:sp>
        <p:nvSpPr>
          <p:cNvPr id="48132" name="Title 1">
            <a:extLst>
              <a:ext uri="{FF2B5EF4-FFF2-40B4-BE49-F238E27FC236}">
                <a16:creationId xmlns:a16="http://schemas.microsoft.com/office/drawing/2014/main" id="{BA4AC8C4-DCEC-C575-D661-E3FD06E52067}"/>
              </a:ext>
            </a:extLst>
          </p:cNvPr>
          <p:cNvSpPr txBox="1">
            <a:spLocks noChangeArrowheads="1"/>
          </p:cNvSpPr>
          <p:nvPr/>
        </p:nvSpPr>
        <p:spPr bwMode="auto">
          <a:xfrm>
            <a:off x="98425" y="914400"/>
            <a:ext cx="8729663"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lnSpc>
                <a:spcPct val="90000"/>
              </a:lnSpc>
              <a:spcBef>
                <a:spcPts val="1400"/>
              </a:spcBef>
              <a:buFont typeface="Euphemia" panose="020B0503040102020104" pitchFamily="34" charset="0"/>
              <a:buChar char="›"/>
              <a:tabLst>
                <a:tab pos="228600" algn="l"/>
                <a:tab pos="742950" algn="l"/>
                <a:tab pos="1028700" algn="l"/>
              </a:tabLst>
              <a:defRPr sz="2800">
                <a:solidFill>
                  <a:schemeClr val="tx2"/>
                </a:solidFill>
                <a:latin typeface="Arial" panose="020B0604020202020204" pitchFamily="34" charset="0"/>
              </a:defRPr>
            </a:lvl1pPr>
            <a:lvl2pPr marL="611188" indent="-246063">
              <a:lnSpc>
                <a:spcPct val="90000"/>
              </a:lnSpc>
              <a:spcBef>
                <a:spcPts val="600"/>
              </a:spcBef>
              <a:buFont typeface="Euphemia" panose="020B0503040102020104" pitchFamily="34" charset="0"/>
              <a:buChar char="–"/>
              <a:tabLst>
                <a:tab pos="228600" algn="l"/>
                <a:tab pos="742950" algn="l"/>
                <a:tab pos="1028700" algn="l"/>
              </a:tabLst>
              <a:defRPr sz="2400">
                <a:solidFill>
                  <a:schemeClr val="tx2"/>
                </a:solidFill>
                <a:latin typeface="Arial" panose="020B0604020202020204" pitchFamily="34" charset="0"/>
              </a:defRPr>
            </a:lvl2pPr>
            <a:lvl3pPr marL="977900" indent="-246063">
              <a:lnSpc>
                <a:spcPct val="90000"/>
              </a:lnSpc>
              <a:spcBef>
                <a:spcPts val="600"/>
              </a:spcBef>
              <a:buFont typeface="Euphemia" panose="020B0503040102020104" pitchFamily="34" charset="0"/>
              <a:buChar char="›"/>
              <a:tabLst>
                <a:tab pos="228600" algn="l"/>
                <a:tab pos="742950" algn="l"/>
                <a:tab pos="1028700" algn="l"/>
              </a:tabLst>
              <a:defRPr sz="2000">
                <a:solidFill>
                  <a:schemeClr val="tx2"/>
                </a:solidFill>
                <a:latin typeface="Arial" panose="020B0604020202020204" pitchFamily="34" charset="0"/>
              </a:defRPr>
            </a:lvl3pPr>
            <a:lvl4pPr marL="1343025" indent="-246063">
              <a:lnSpc>
                <a:spcPct val="90000"/>
              </a:lnSpc>
              <a:spcBef>
                <a:spcPts val="600"/>
              </a:spcBef>
              <a:buFont typeface="Arial" panose="020B0604020202020204" pitchFamily="34" charset="0"/>
              <a:buChar char="–"/>
              <a:tabLst>
                <a:tab pos="228600" algn="l"/>
                <a:tab pos="742950" algn="l"/>
                <a:tab pos="1028700" algn="l"/>
              </a:tabLst>
              <a:defRPr>
                <a:solidFill>
                  <a:schemeClr val="tx2"/>
                </a:solidFill>
                <a:latin typeface="Arial" panose="020B0604020202020204" pitchFamily="34" charset="0"/>
              </a:defRPr>
            </a:lvl4pPr>
            <a:lvl5pPr marL="1709738" indent="-246063">
              <a:lnSpc>
                <a:spcPct val="90000"/>
              </a:lnSpc>
              <a:spcBef>
                <a:spcPts val="600"/>
              </a:spcBef>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5pPr>
            <a:lvl6pPr marL="21669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6pPr>
            <a:lvl7pPr marL="26241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7pPr>
            <a:lvl8pPr marL="30813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8pPr>
            <a:lvl9pPr marL="35385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9pPr>
          </a:lstStyle>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3D7D84F-F47B-E896-C0DE-26CD9189E8F8}"/>
              </a:ext>
            </a:extLst>
          </p:cNvPr>
          <p:cNvSpPr>
            <a:spLocks noGrp="1"/>
          </p:cNvSpPr>
          <p:nvPr>
            <p:ph type="body" sz="quarter" idx="10"/>
          </p:nvPr>
        </p:nvSpPr>
        <p:spPr>
          <a:xfrm>
            <a:off x="440531" y="446087"/>
            <a:ext cx="8153400" cy="5459412"/>
          </a:xfrm>
        </p:spPr>
        <p:txBody>
          <a:bodyPr/>
          <a:lstStyle/>
          <a:p>
            <a:pPr marL="0" indent="0" algn="just">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ALL </a:t>
            </a:r>
            <a:r>
              <a:rPr lang="en-US" sz="3200" b="1" u="sng"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NON-FIS</a:t>
            </a: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EVENTS </a:t>
            </a:r>
            <a:r>
              <a:rPr lang="en-US"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is not valid for FIS events.) </a:t>
            </a:r>
            <a:endParaRPr lang="en-US"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0000"/>
              </a:lnSpc>
              <a:spcBef>
                <a:spcPts val="600"/>
              </a:spcBef>
              <a:spcAft>
                <a:spcPts val="1200"/>
              </a:spcAft>
              <a:buFont typeface="Symbol" panose="05050102010706020507" pitchFamily="18" charset="2"/>
              <a:buChar char=""/>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Athletes who have been granted Golden Rule seeding may compete using the equipment appropriate to their disability.</a:t>
            </a:r>
          </a:p>
          <a:p>
            <a:pPr marL="342900" indent="-342900" algn="just">
              <a:lnSpc>
                <a:spcPct val="100000"/>
              </a:lnSpc>
              <a:spcBef>
                <a:spcPts val="600"/>
              </a:spcBef>
              <a:spcAft>
                <a:spcPts val="1200"/>
              </a:spcAft>
              <a:buFont typeface="Symbol" panose="05050102010706020507" pitchFamily="18" charset="2"/>
              <a:buChar char=""/>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Adaptive athletes who are visually impaired will be accompanied by a guide.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The guide provides verbal instructions to the athlete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000" kern="100" dirty="0">
                <a:latin typeface="Arial" panose="020B0604020202020204" pitchFamily="34" charset="0"/>
                <a:ea typeface="Calibri" panose="020F0502020204030204" pitchFamily="34" charset="0"/>
                <a:cs typeface="Arial" panose="020B0604020202020204" pitchFamily="34" charset="0"/>
              </a:rPr>
              <a:t>     - The guide is accorded the same consideration as the athlete </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400" b="1" kern="100" dirty="0">
                <a:solidFill>
                  <a:srgbClr val="003399"/>
                </a:solidFill>
                <a:latin typeface="Arial" panose="020B0604020202020204" pitchFamily="34" charset="0"/>
                <a:ea typeface="Calibri" panose="020F0502020204030204" pitchFamily="34" charset="0"/>
                <a:cs typeface="Arial" panose="020B0604020202020204" pitchFamily="34" charset="0"/>
              </a:rPr>
              <a:t>Start Referee should skip a minimum of one start interval following the start of a visually impaired athlete and their guide.</a:t>
            </a:r>
          </a:p>
          <a:p>
            <a:pPr marL="0" indent="0" algn="just">
              <a:lnSpc>
                <a:spcPct val="100000"/>
              </a:lnSpc>
              <a:spcBef>
                <a:spcPts val="600"/>
              </a:spcBef>
              <a:spcAft>
                <a:spcPts val="1200"/>
              </a:spcAft>
              <a:buFont typeface="Euphemia" panose="020B0503040102020104" pitchFamily="34" charset="0"/>
              <a:buNone/>
              <a:tabLst>
                <a:tab pos="457200" algn="l"/>
              </a:tabLst>
              <a:defRPr/>
            </a:pPr>
            <a:r>
              <a:rPr lang="en-US" sz="2400" b="1" kern="100" dirty="0">
                <a:solidFill>
                  <a:srgbClr val="003399"/>
                </a:solidFill>
                <a:latin typeface="Arial" panose="020B0604020202020204" pitchFamily="34" charset="0"/>
                <a:ea typeface="Calibri" panose="020F0502020204030204" pitchFamily="34" charset="0"/>
                <a:cs typeface="Arial" panose="020B0604020202020204" pitchFamily="34" charset="0"/>
              </a:rPr>
              <a:t>Start Referee must notify Jury of any interval changes.</a:t>
            </a:r>
          </a:p>
          <a:p>
            <a:pPr>
              <a:defRPr/>
            </a:pPr>
            <a:endParaRPr lang="en-US" dirty="0"/>
          </a:p>
        </p:txBody>
      </p:sp>
    </p:spTree>
    <p:extLst>
      <p:ext uri="{BB962C8B-B14F-4D97-AF65-F5344CB8AC3E}">
        <p14:creationId xmlns:p14="http://schemas.microsoft.com/office/powerpoint/2010/main" val="3641702338"/>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Content Placeholder 10">
            <a:extLst>
              <a:ext uri="{FF2B5EF4-FFF2-40B4-BE49-F238E27FC236}">
                <a16:creationId xmlns:a16="http://schemas.microsoft.com/office/drawing/2014/main" id="{1AA5E8A5-C007-9610-8076-C0837E7D0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413F0363-4D11-48F9-E3C8-D9911317CE2B}"/>
              </a:ext>
            </a:extLst>
          </p:cNvPr>
          <p:cNvSpPr txBox="1">
            <a:spLocks/>
          </p:cNvSpPr>
          <p:nvPr/>
        </p:nvSpPr>
        <p:spPr bwMode="auto">
          <a:xfrm>
            <a:off x="152400" y="4800600"/>
            <a:ext cx="8729663" cy="533400"/>
          </a:xfrm>
          <a:prstGeom prst="rect">
            <a:avLst/>
          </a:prstGeom>
          <a:noFill/>
          <a:ln>
            <a:noFill/>
          </a:ln>
        </p:spPr>
        <p:txBody>
          <a:bodyPr anchor="b"/>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tx2"/>
                </a:solidFill>
                <a:latin typeface="Arial" panose="020B0604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a:defRPr/>
            </a:pPr>
            <a:endParaRPr lang="en-US" sz="2800" dirty="0">
              <a:solidFill>
                <a:srgbClr val="0028A8"/>
              </a:solidFill>
              <a:effectLst>
                <a:outerShdw blurRad="38100" dist="38100" dir="2700000" algn="tl">
                  <a:srgbClr val="000000">
                    <a:alpha val="43137"/>
                  </a:srgbClr>
                </a:outerShdw>
              </a:effectLst>
            </a:endParaRPr>
          </a:p>
        </p:txBody>
      </p:sp>
      <p:sp>
        <p:nvSpPr>
          <p:cNvPr id="50180" name="Title 1">
            <a:extLst>
              <a:ext uri="{FF2B5EF4-FFF2-40B4-BE49-F238E27FC236}">
                <a16:creationId xmlns:a16="http://schemas.microsoft.com/office/drawing/2014/main" id="{467CABA8-0391-8700-489C-081836396CFB}"/>
              </a:ext>
            </a:extLst>
          </p:cNvPr>
          <p:cNvSpPr txBox="1">
            <a:spLocks noChangeArrowheads="1"/>
          </p:cNvSpPr>
          <p:nvPr/>
        </p:nvSpPr>
        <p:spPr bwMode="auto">
          <a:xfrm>
            <a:off x="98425" y="914400"/>
            <a:ext cx="8729663"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342900" indent="-342900">
              <a:lnSpc>
                <a:spcPct val="90000"/>
              </a:lnSpc>
              <a:spcBef>
                <a:spcPts val="1400"/>
              </a:spcBef>
              <a:buFont typeface="Euphemia" panose="020B0503040102020104" pitchFamily="34" charset="0"/>
              <a:buChar char="›"/>
              <a:tabLst>
                <a:tab pos="228600" algn="l"/>
                <a:tab pos="742950" algn="l"/>
                <a:tab pos="1028700" algn="l"/>
              </a:tabLst>
              <a:defRPr sz="2800">
                <a:solidFill>
                  <a:schemeClr val="tx2"/>
                </a:solidFill>
                <a:latin typeface="Arial" panose="020B0604020202020204" pitchFamily="34" charset="0"/>
              </a:defRPr>
            </a:lvl1pPr>
            <a:lvl2pPr marL="611188" indent="-246063">
              <a:lnSpc>
                <a:spcPct val="90000"/>
              </a:lnSpc>
              <a:spcBef>
                <a:spcPts val="600"/>
              </a:spcBef>
              <a:buFont typeface="Euphemia" panose="020B0503040102020104" pitchFamily="34" charset="0"/>
              <a:buChar char="–"/>
              <a:tabLst>
                <a:tab pos="228600" algn="l"/>
                <a:tab pos="742950" algn="l"/>
                <a:tab pos="1028700" algn="l"/>
              </a:tabLst>
              <a:defRPr sz="2400">
                <a:solidFill>
                  <a:schemeClr val="tx2"/>
                </a:solidFill>
                <a:latin typeface="Arial" panose="020B0604020202020204" pitchFamily="34" charset="0"/>
              </a:defRPr>
            </a:lvl2pPr>
            <a:lvl3pPr marL="977900" indent="-246063">
              <a:lnSpc>
                <a:spcPct val="90000"/>
              </a:lnSpc>
              <a:spcBef>
                <a:spcPts val="600"/>
              </a:spcBef>
              <a:buFont typeface="Euphemia" panose="020B0503040102020104" pitchFamily="34" charset="0"/>
              <a:buChar char="›"/>
              <a:tabLst>
                <a:tab pos="228600" algn="l"/>
                <a:tab pos="742950" algn="l"/>
                <a:tab pos="1028700" algn="l"/>
              </a:tabLst>
              <a:defRPr sz="2000">
                <a:solidFill>
                  <a:schemeClr val="tx2"/>
                </a:solidFill>
                <a:latin typeface="Arial" panose="020B0604020202020204" pitchFamily="34" charset="0"/>
              </a:defRPr>
            </a:lvl3pPr>
            <a:lvl4pPr marL="1343025" indent="-246063">
              <a:lnSpc>
                <a:spcPct val="90000"/>
              </a:lnSpc>
              <a:spcBef>
                <a:spcPts val="600"/>
              </a:spcBef>
              <a:buFont typeface="Arial" panose="020B0604020202020204" pitchFamily="34" charset="0"/>
              <a:buChar char="–"/>
              <a:tabLst>
                <a:tab pos="228600" algn="l"/>
                <a:tab pos="742950" algn="l"/>
                <a:tab pos="1028700" algn="l"/>
              </a:tabLst>
              <a:defRPr>
                <a:solidFill>
                  <a:schemeClr val="tx2"/>
                </a:solidFill>
                <a:latin typeface="Arial" panose="020B0604020202020204" pitchFamily="34" charset="0"/>
              </a:defRPr>
            </a:lvl4pPr>
            <a:lvl5pPr marL="1709738" indent="-246063">
              <a:lnSpc>
                <a:spcPct val="90000"/>
              </a:lnSpc>
              <a:spcBef>
                <a:spcPts val="600"/>
              </a:spcBef>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5pPr>
            <a:lvl6pPr marL="21669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6pPr>
            <a:lvl7pPr marL="26241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7pPr>
            <a:lvl8pPr marL="30813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8pPr>
            <a:lvl9pPr marL="3538538" indent="-246063" eaLnBrk="0" fontAlgn="base" hangingPunct="0">
              <a:lnSpc>
                <a:spcPct val="90000"/>
              </a:lnSpc>
              <a:spcBef>
                <a:spcPts val="600"/>
              </a:spcBef>
              <a:spcAft>
                <a:spcPct val="0"/>
              </a:spcAft>
              <a:buFont typeface="Euphemia" panose="020B0503040102020104" pitchFamily="34" charset="0"/>
              <a:buChar char="›"/>
              <a:tabLst>
                <a:tab pos="228600" algn="l"/>
                <a:tab pos="742950" algn="l"/>
                <a:tab pos="1028700" algn="l"/>
              </a:tabLst>
              <a:defRPr>
                <a:solidFill>
                  <a:schemeClr val="tx2"/>
                </a:solidFill>
                <a:latin typeface="Arial" panose="020B0604020202020204" pitchFamily="34" charset="0"/>
              </a:defRPr>
            </a:lvl9pPr>
          </a:lstStyle>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a:p>
            <a:pPr algn="just">
              <a:spcBef>
                <a:spcPts val="600"/>
              </a:spcBef>
              <a:spcAft>
                <a:spcPts val="600"/>
              </a:spcAft>
              <a:buFont typeface="Arial" panose="020B0604020202020204" pitchFamily="34" charset="0"/>
              <a:buAutoNum type="arabicPeriod"/>
            </a:pPr>
            <a:endParaRPr lang="en-US" altLang="en-US" sz="1800"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7BD1DF8E-D803-C473-E6E5-1081C4718189}"/>
              </a:ext>
            </a:extLst>
          </p:cNvPr>
          <p:cNvSpPr>
            <a:spLocks noGrp="1"/>
          </p:cNvSpPr>
          <p:nvPr>
            <p:ph type="body" sz="quarter" idx="10"/>
          </p:nvPr>
        </p:nvSpPr>
        <p:spPr>
          <a:xfrm>
            <a:off x="457200" y="177800"/>
            <a:ext cx="8229600" cy="6488113"/>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GOLDEN RULE </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CLARIFICATION</a:t>
            </a:r>
            <a:r>
              <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600"/>
              </a:spcBef>
              <a:spcAft>
                <a:spcPts val="0"/>
              </a:spcAft>
              <a:buFont typeface="Euphemia" panose="020B0503040102020104" pitchFamily="34" charset="0"/>
              <a:buNone/>
              <a:tabLst>
                <a:tab pos="228600" algn="l"/>
                <a:tab pos="1028700" algn="l"/>
                <a:tab pos="228600" algn="l"/>
                <a:tab pos="4572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Events </a:t>
            </a:r>
            <a:r>
              <a:rPr lang="en-US" sz="1800" b="1" u="sng" dirty="0">
                <a:latin typeface="Arial" panose="020B0604020202020204" pitchFamily="34" charset="0"/>
                <a:ea typeface="Times New Roman" panose="02020603050405020304" pitchFamily="18" charset="0"/>
                <a:cs typeface="Arial" panose="020B0604020202020204" pitchFamily="34" charset="0"/>
              </a:rPr>
              <a:t>using</a:t>
            </a:r>
            <a:r>
              <a:rPr lang="en-US" sz="1800" dirty="0">
                <a:latin typeface="Arial" panose="020B0604020202020204" pitchFamily="34" charset="0"/>
                <a:ea typeface="Times New Roman" panose="02020603050405020304" pitchFamily="18" charset="0"/>
                <a:cs typeface="Arial" panose="020B0604020202020204" pitchFamily="34" charset="0"/>
              </a:rPr>
              <a:t> TRS (Butterfly) Seeding:</a:t>
            </a:r>
          </a:p>
          <a:p>
            <a:pPr marL="234950" indent="-234950" algn="just">
              <a:lnSpc>
                <a:spcPct val="100000"/>
              </a:lnSpc>
              <a:spcBef>
                <a:spcPts val="0"/>
              </a:spcBef>
              <a:spcAft>
                <a:spcPts val="600"/>
              </a:spcAft>
              <a:buFont typeface="Arial" panose="020B0604020202020204" pitchFamily="34" charset="0"/>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Athletes who have been granted Golden Rule Seeding will be seeded 16th+ in </a:t>
            </a:r>
            <a:r>
              <a:rPr lang="en-US" sz="1800" u="sng" dirty="0">
                <a:latin typeface="Arial" panose="020B0604020202020204" pitchFamily="34" charset="0"/>
                <a:ea typeface="Times New Roman" panose="02020603050405020304" pitchFamily="18" charset="0"/>
                <a:cs typeface="Arial" panose="020B0604020202020204" pitchFamily="34" charset="0"/>
              </a:rPr>
              <a:t>all runs or races of the same series</a:t>
            </a:r>
            <a:r>
              <a:rPr lang="en-US" sz="1800" dirty="0">
                <a:latin typeface="Arial" panose="020B0604020202020204" pitchFamily="34" charset="0"/>
                <a:ea typeface="Times New Roman" panose="02020603050405020304" pitchFamily="18" charset="0"/>
                <a:cs typeface="Arial" panose="020B0604020202020204" pitchFamily="34" charset="0"/>
              </a:rPr>
              <a:t> unless original start list preparation/flip/butterfly affords them a more favorable (earlier) start position.</a:t>
            </a:r>
          </a:p>
          <a:p>
            <a:pPr marL="0" indent="0" algn="just">
              <a:lnSpc>
                <a:spcPct val="100000"/>
              </a:lnSpc>
              <a:spcBef>
                <a:spcPts val="600"/>
              </a:spcBef>
              <a:spcAft>
                <a:spcPts val="0"/>
              </a:spcAft>
              <a:buFont typeface="Euphemia" panose="020B0503040102020104" pitchFamily="34" charset="0"/>
              <a:buNone/>
              <a:tabLst>
                <a:tab pos="228600" algn="l"/>
                <a:tab pos="1028700" algn="l"/>
                <a:tab pos="228600" algn="l"/>
                <a:tab pos="4572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Events </a:t>
            </a:r>
            <a:r>
              <a:rPr lang="en-US" sz="1800" b="1" u="sng" dirty="0">
                <a:latin typeface="Arial" panose="020B0604020202020204" pitchFamily="34" charset="0"/>
                <a:ea typeface="Times New Roman" panose="02020603050405020304" pitchFamily="18" charset="0"/>
                <a:cs typeface="Arial" panose="020B0604020202020204" pitchFamily="34" charset="0"/>
              </a:rPr>
              <a:t>not using</a:t>
            </a:r>
            <a:r>
              <a:rPr lang="en-US" sz="1800" b="1" dirty="0">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TRS (Butterfly) Seeding: </a:t>
            </a:r>
          </a:p>
          <a:p>
            <a:pPr algn="just">
              <a:lnSpc>
                <a:spcPct val="100000"/>
              </a:lnSpc>
              <a:spcBef>
                <a:spcPts val="0"/>
              </a:spcBef>
              <a:spcAft>
                <a:spcPts val="600"/>
              </a:spcAft>
              <a:buFont typeface="Arial" panose="020B0604020202020204" pitchFamily="34" charset="0"/>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For all events, </a:t>
            </a:r>
            <a:r>
              <a:rPr lang="en-US" sz="1800" u="sng" dirty="0">
                <a:latin typeface="Arial" panose="020B0604020202020204" pitchFamily="34" charset="0"/>
                <a:ea typeface="Times New Roman" panose="02020603050405020304" pitchFamily="18" charset="0"/>
                <a:cs typeface="Arial" panose="020B0604020202020204" pitchFamily="34" charset="0"/>
              </a:rPr>
              <a:t>First Run</a:t>
            </a:r>
            <a:r>
              <a:rPr lang="en-US" sz="1800" dirty="0">
                <a:latin typeface="Arial" panose="020B0604020202020204" pitchFamily="34" charset="0"/>
                <a:ea typeface="Times New Roman" panose="02020603050405020304" pitchFamily="18" charset="0"/>
                <a:cs typeface="Arial" panose="020B0604020202020204" pitchFamily="34" charset="0"/>
              </a:rPr>
              <a:t> U621.3.1: Adaptive athletes will be seeded in special groups with start order: 16-20, 36-40, 56-60, etc., or by seed points, whichever is more favorable. (Placement within groups is by national point ranking.)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u="sng" dirty="0">
                <a:latin typeface="Arial" panose="020B0604020202020204" pitchFamily="34" charset="0"/>
                <a:ea typeface="Times New Roman" panose="02020603050405020304" pitchFamily="18" charset="0"/>
                <a:cs typeface="Arial" panose="020B0604020202020204" pitchFamily="34" charset="0"/>
              </a:rPr>
              <a:t>Second Run with Flip 30</a:t>
            </a:r>
            <a:r>
              <a:rPr lang="en-US" sz="1800" dirty="0">
                <a:latin typeface="Arial" panose="020B0604020202020204" pitchFamily="34" charset="0"/>
                <a:ea typeface="Times New Roman" panose="02020603050405020304" pitchFamily="18" charset="0"/>
                <a:cs typeface="Arial" panose="020B0604020202020204" pitchFamily="34" charset="0"/>
              </a:rPr>
              <a:t> U621.11.3.2: Adaptive athlete groups will start in the 31st position unless first-run time affords a more favorable (earlier) start position. (Placement within groups will be by the results of the first run.)</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u="sng" dirty="0">
                <a:latin typeface="Arial" panose="020B0604020202020204" pitchFamily="34" charset="0"/>
                <a:ea typeface="Times New Roman" panose="02020603050405020304" pitchFamily="18" charset="0"/>
                <a:cs typeface="Arial" panose="020B0604020202020204" pitchFamily="34" charset="0"/>
              </a:rPr>
              <a:t>Second Run with Flip 15</a:t>
            </a:r>
            <a:r>
              <a:rPr lang="en-US" sz="1800" dirty="0">
                <a:latin typeface="Arial" panose="020B0604020202020204" pitchFamily="34" charset="0"/>
                <a:ea typeface="Times New Roman" panose="02020603050405020304" pitchFamily="18" charset="0"/>
                <a:cs typeface="Arial" panose="020B0604020202020204" pitchFamily="34" charset="0"/>
              </a:rPr>
              <a:t>: Adaptive athlete groups will start in the 16th position unless first-run time affords a more favorable (earlier) start position. (Placement within groups will be by the results of the first run.)</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1800" dirty="0">
                <a:latin typeface="Arial" panose="020B0604020202020204" pitchFamily="34" charset="0"/>
                <a:ea typeface="Times New Roman" panose="02020603050405020304" pitchFamily="18" charset="0"/>
                <a:cs typeface="Arial" panose="020B0604020202020204" pitchFamily="34" charset="0"/>
              </a:rPr>
              <a:t>Adaptive athletes who are shown as DNS, DNF, DSQ, or NPS in the first run can start in the second run with their original bib immediately after the last qualified competitor has completed their run. </a:t>
            </a:r>
          </a:p>
          <a:p>
            <a:pPr marL="342900" indent="-342900" algn="just">
              <a:spcBef>
                <a:spcPts val="600"/>
              </a:spcBef>
              <a:spcAft>
                <a:spcPts val="600"/>
              </a:spcAft>
              <a:buFont typeface="Times New Roman" panose="02020603050405020304" pitchFamily="18" charset="0"/>
              <a:buChar char="-"/>
              <a:tabLst>
                <a:tab pos="228600" algn="l"/>
                <a:tab pos="1028700" algn="l"/>
              </a:tabLst>
              <a:defRPr/>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a:defRPr/>
            </a:pPr>
            <a:endParaRPr lang="en-US" dirty="0"/>
          </a:p>
        </p:txBody>
      </p:sp>
    </p:spTree>
    <p:extLst>
      <p:ext uri="{BB962C8B-B14F-4D97-AF65-F5344CB8AC3E}">
        <p14:creationId xmlns:p14="http://schemas.microsoft.com/office/powerpoint/2010/main" val="40920585"/>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10">
            <a:extLst>
              <a:ext uri="{FF2B5EF4-FFF2-40B4-BE49-F238E27FC236}">
                <a16:creationId xmlns:a16="http://schemas.microsoft.com/office/drawing/2014/main" id="{2A11318B-5AFD-B3CF-C01F-B7850B3A4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88FB3C5C-B351-79A5-3BF5-13FFE7346785}"/>
              </a:ext>
            </a:extLst>
          </p:cNvPr>
          <p:cNvSpPr>
            <a:spLocks noGrp="1"/>
          </p:cNvSpPr>
          <p:nvPr>
            <p:ph type="title"/>
          </p:nvPr>
        </p:nvSpPr>
        <p:spPr>
          <a:xfrm>
            <a:off x="638175" y="152400"/>
            <a:ext cx="8505825" cy="533400"/>
          </a:xfrm>
        </p:spPr>
        <p:txBody>
          <a:bodyPr/>
          <a:lstStyle/>
          <a:p>
            <a:pPr>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RACE ARENA versus RACE VENUE</a:t>
            </a:r>
            <a:endParaRPr lang="en-US" sz="3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01E31B6-EB4A-66FC-E1A1-E827C89FE0D1}"/>
              </a:ext>
            </a:extLst>
          </p:cNvPr>
          <p:cNvSpPr>
            <a:spLocks noGrp="1"/>
          </p:cNvSpPr>
          <p:nvPr>
            <p:ph type="body" sz="quarter" idx="10"/>
          </p:nvPr>
        </p:nvSpPr>
        <p:spPr>
          <a:xfrm>
            <a:off x="319088" y="685800"/>
            <a:ext cx="8505825" cy="5980113"/>
          </a:xfrm>
        </p:spPr>
        <p:txBody>
          <a:bodyPr/>
          <a:lstStyle/>
          <a:p>
            <a:pPr marL="0" indent="0">
              <a:lnSpc>
                <a:spcPct val="100000"/>
              </a:lnSpc>
              <a:spcBef>
                <a:spcPts val="300"/>
              </a:spcBef>
              <a:spcAft>
                <a:spcPts val="300"/>
              </a:spcAft>
              <a:buFont typeface="Euphemia" panose="020B0503040102020104" pitchFamily="34" charset="0"/>
              <a:buNone/>
              <a:defRPr/>
            </a:pPr>
            <a:r>
              <a:rPr lang="en-US" sz="1800" dirty="0">
                <a:latin typeface="Arial" panose="020B0604020202020204" pitchFamily="34" charset="0"/>
                <a:ea typeface="Calibri" panose="020F0502020204030204" pitchFamily="34" charset="0"/>
                <a:cs typeface="Arial" panose="020B0604020202020204" pitchFamily="34" charset="0"/>
              </a:rPr>
              <a:t>The Jury is responsible for technical matters within the </a:t>
            </a:r>
            <a:r>
              <a:rPr lang="en-US" sz="1800" b="1" u="sng" dirty="0">
                <a:latin typeface="Arial" panose="020B0604020202020204" pitchFamily="34" charset="0"/>
                <a:ea typeface="Calibri" panose="020F0502020204030204" pitchFamily="34" charset="0"/>
                <a:cs typeface="Arial" panose="020B0604020202020204" pitchFamily="34" charset="0"/>
              </a:rPr>
              <a:t>closed competition areas</a:t>
            </a:r>
            <a:r>
              <a:rPr lang="en-US" sz="1800" dirty="0">
                <a:latin typeface="Arial" panose="020B0604020202020204" pitchFamily="34" charset="0"/>
                <a:ea typeface="Calibri" panose="020F0502020204030204" pitchFamily="34" charset="0"/>
                <a:cs typeface="Arial" panose="020B0604020202020204" pitchFamily="34" charset="0"/>
              </a:rPr>
              <a:t>. </a:t>
            </a:r>
            <a:r>
              <a:rPr lang="en-US" sz="1800" b="1" dirty="0">
                <a:latin typeface="Arial" panose="020B0604020202020204" pitchFamily="34" charset="0"/>
                <a:ea typeface="Calibri" panose="020F0502020204030204" pitchFamily="34" charset="0"/>
                <a:cs typeface="Arial" panose="020B0604020202020204" pitchFamily="34" charset="0"/>
              </a:rPr>
              <a:t>[601.4] </a:t>
            </a:r>
            <a:r>
              <a:rPr lang="en-US" sz="1800" dirty="0">
                <a:latin typeface="Arial" panose="020B0604020202020204" pitchFamily="34" charset="0"/>
                <a:ea typeface="Calibri" panose="020F0502020204030204" pitchFamily="34" charset="0"/>
                <a:cs typeface="Arial" panose="020B0604020202020204" pitchFamily="34" charset="0"/>
              </a:rPr>
              <a:t>The </a:t>
            </a:r>
            <a:r>
              <a:rPr lang="en-US" sz="1800" b="1" u="sng" dirty="0">
                <a:latin typeface="Arial" panose="020B0604020202020204" pitchFamily="34" charset="0"/>
                <a:ea typeface="Calibri" panose="020F0502020204030204" pitchFamily="34" charset="0"/>
                <a:cs typeface="Arial" panose="020B0604020202020204" pitchFamily="34" charset="0"/>
              </a:rPr>
              <a:t>closed competition areas </a:t>
            </a:r>
            <a:r>
              <a:rPr lang="en-US" sz="1800" dirty="0">
                <a:latin typeface="Arial" panose="020B0604020202020204" pitchFamily="34" charset="0"/>
                <a:ea typeface="Calibri" panose="020F0502020204030204" pitchFamily="34" charset="0"/>
                <a:cs typeface="Arial" panose="020B0604020202020204" pitchFamily="34" charset="0"/>
              </a:rPr>
              <a:t>are defined as the “race arena” which is accepted as being those areas which the Jury inspects and accepts as being suitable for competitors’ presence:</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b="1" dirty="0">
                <a:latin typeface="Arial" panose="020B0604020202020204" pitchFamily="34" charset="0"/>
                <a:ea typeface="Calibri" panose="020F0502020204030204" pitchFamily="34" charset="0"/>
                <a:cs typeface="Arial" panose="020B0604020202020204" pitchFamily="34" charset="0"/>
              </a:rPr>
              <a:t>within</a:t>
            </a:r>
            <a:r>
              <a:rPr lang="en-US" sz="1800" dirty="0">
                <a:latin typeface="Arial" panose="020B0604020202020204" pitchFamily="34" charset="0"/>
                <a:ea typeface="Calibri" panose="020F0502020204030204" pitchFamily="34" charset="0"/>
                <a:cs typeface="Arial" panose="020B0604020202020204" pitchFamily="34" charset="0"/>
              </a:rPr>
              <a:t> (the side-to-side fencing) and</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b="1" dirty="0">
                <a:latin typeface="Arial" panose="020B0604020202020204" pitchFamily="34" charset="0"/>
                <a:ea typeface="Calibri" panose="020F0502020204030204" pitchFamily="34" charset="0"/>
                <a:cs typeface="Arial" panose="020B0604020202020204" pitchFamily="34" charset="0"/>
              </a:rPr>
              <a:t>without</a:t>
            </a:r>
            <a:r>
              <a:rPr lang="en-US" sz="1800" dirty="0">
                <a:latin typeface="Arial" panose="020B0604020202020204" pitchFamily="34" charset="0"/>
                <a:ea typeface="Calibri" panose="020F0502020204030204" pitchFamily="34" charset="0"/>
                <a:cs typeface="Arial" panose="020B0604020202020204" pitchFamily="34" charset="0"/>
              </a:rPr>
              <a:t> (start area and finish arena) the confines of the competition area and</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any location connected with the competition </a:t>
            </a:r>
            <a:r>
              <a:rPr lang="en-US" sz="1800" b="1" dirty="0">
                <a:latin typeface="Arial" panose="020B0604020202020204" pitchFamily="34" charset="0"/>
                <a:ea typeface="Calibri" panose="020F0502020204030204" pitchFamily="34" charset="0"/>
                <a:cs typeface="Arial" panose="020B0604020202020204" pitchFamily="34" charset="0"/>
              </a:rPr>
              <a:t>[223.2.1]</a:t>
            </a:r>
          </a:p>
          <a:p>
            <a:pPr marL="0" indent="0">
              <a:lnSpc>
                <a:spcPct val="100000"/>
              </a:lnSpc>
              <a:spcBef>
                <a:spcPts val="300"/>
              </a:spcBef>
              <a:spcAft>
                <a:spcPts val="300"/>
              </a:spcAft>
              <a:buFont typeface="Euphemia" panose="020B0503040102020104" pitchFamily="34" charset="0"/>
              <a:buNone/>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Jury </a:t>
            </a:r>
            <a:r>
              <a:rPr lang="en-US" sz="1800" u="sng" dirty="0">
                <a:latin typeface="Arial" panose="020B0604020202020204" pitchFamily="34" charset="0"/>
                <a:ea typeface="Calibri" panose="020F0502020204030204" pitchFamily="34" charset="0"/>
                <a:cs typeface="Arial" panose="020B0604020202020204" pitchFamily="34" charset="0"/>
              </a:rPr>
              <a:t>does</a:t>
            </a:r>
            <a:r>
              <a:rPr lang="en-US" sz="1800" dirty="0">
                <a:latin typeface="Arial" panose="020B0604020202020204" pitchFamily="34" charset="0"/>
                <a:ea typeface="Calibri" panose="020F0502020204030204" pitchFamily="34" charset="0"/>
                <a:cs typeface="Arial" panose="020B0604020202020204" pitchFamily="34" charset="0"/>
              </a:rPr>
              <a:t> inspect and accept:  </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start and finish areas as well as the ingress and egress to these areas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racecourse</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type and placement of the on-hill competitor security</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ingress and egress to areas where media meets with athletes, coaches (upper-level events)</a:t>
            </a:r>
          </a:p>
          <a:p>
            <a:pPr marL="0" indent="0">
              <a:lnSpc>
                <a:spcPct val="100000"/>
              </a:lnSpc>
              <a:spcBef>
                <a:spcPts val="300"/>
              </a:spcBef>
              <a:spcAft>
                <a:spcPts val="300"/>
              </a:spcAft>
              <a:buFont typeface="Euphemia" panose="020B0503040102020104" pitchFamily="34" charset="0"/>
              <a:buNone/>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The Jury </a:t>
            </a:r>
            <a:r>
              <a:rPr lang="en-US" sz="1800" u="sng" dirty="0">
                <a:latin typeface="Arial" panose="020B0604020202020204" pitchFamily="34" charset="0"/>
                <a:ea typeface="Calibri" panose="020F0502020204030204" pitchFamily="34" charset="0"/>
                <a:cs typeface="Arial" panose="020B0604020202020204" pitchFamily="34" charset="0"/>
              </a:rPr>
              <a:t>does not</a:t>
            </a:r>
            <a:r>
              <a:rPr lang="en-US" sz="1800" dirty="0">
                <a:latin typeface="Arial" panose="020B0604020202020204" pitchFamily="34" charset="0"/>
                <a:ea typeface="Calibri" panose="020F0502020204030204" pitchFamily="34" charset="0"/>
                <a:cs typeface="Arial" panose="020B0604020202020204" pitchFamily="34" charset="0"/>
              </a:rPr>
              <a:t> inspect or accept:</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lift areas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parking lots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cafeterias</a:t>
            </a:r>
          </a:p>
          <a:p>
            <a:pPr marL="342900" indent="-342900">
              <a:lnSpc>
                <a:spcPct val="100000"/>
              </a:lnSpc>
              <a:spcBef>
                <a:spcPts val="200"/>
              </a:spcBef>
              <a:spcAft>
                <a:spcPts val="200"/>
              </a:spcAft>
              <a:buFont typeface="Symbol" panose="05050102010706020507" pitchFamily="18" charset="2"/>
              <a:buChar char=""/>
              <a:tabLst>
                <a:tab pos="457200" algn="l"/>
              </a:tabLst>
              <a:defRPr/>
            </a:pPr>
            <a:r>
              <a:rPr lang="en-US" sz="1800" dirty="0">
                <a:latin typeface="Arial" panose="020B0604020202020204" pitchFamily="34" charset="0"/>
                <a:ea typeface="Calibri" panose="020F0502020204030204" pitchFamily="34" charset="0"/>
                <a:cs typeface="Arial" panose="020B0604020202020204" pitchFamily="34" charset="0"/>
              </a:rPr>
              <a:t>terrain parks, public trails, team meeting rooms, warmup area, warmup courses, etc.</a:t>
            </a:r>
          </a:p>
          <a:p>
            <a:pPr>
              <a:defRPr/>
            </a:pPr>
            <a:endParaRPr lang="en-US" dirty="0"/>
          </a:p>
        </p:txBody>
      </p:sp>
    </p:spTree>
    <p:extLst>
      <p:ext uri="{BB962C8B-B14F-4D97-AF65-F5344CB8AC3E}">
        <p14:creationId xmlns:p14="http://schemas.microsoft.com/office/powerpoint/2010/main" val="2819356456"/>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D092-4EBD-CCFF-52D2-697B91D85C1B}"/>
              </a:ext>
            </a:extLst>
          </p:cNvPr>
          <p:cNvSpPr>
            <a:spLocks noGrp="1"/>
          </p:cNvSpPr>
          <p:nvPr>
            <p:ph type="title"/>
          </p:nvPr>
        </p:nvSpPr>
        <p:spPr>
          <a:xfrm>
            <a:off x="307975" y="152400"/>
            <a:ext cx="8153400" cy="609600"/>
          </a:xfrm>
        </p:spPr>
        <p:txBody>
          <a:bodyPr/>
          <a:lstStyle/>
          <a:p>
            <a:pPr>
              <a:defRPr/>
            </a:pPr>
            <a:r>
              <a:rPr lang="en-US" b="1" u="sng" cap="all"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Please Note</a:t>
            </a:r>
            <a:r>
              <a:rPr lang="en-US" b="1" dirty="0">
                <a:solidFill>
                  <a:srgbClr val="0028A8"/>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endParaRPr lang="en-US"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EC5C1817-8196-CC8F-1F56-BE003ABD0A32}"/>
              </a:ext>
            </a:extLst>
          </p:cNvPr>
          <p:cNvSpPr>
            <a:spLocks noGrp="1"/>
          </p:cNvSpPr>
          <p:nvPr>
            <p:ph type="body" sz="quarter" idx="10"/>
          </p:nvPr>
        </p:nvSpPr>
        <p:spPr>
          <a:xfrm>
            <a:off x="207963" y="787400"/>
            <a:ext cx="8728075" cy="5842000"/>
          </a:xfrm>
        </p:spPr>
        <p:txBody>
          <a:bodyPr/>
          <a:lstStyle/>
          <a:p>
            <a:pPr marL="0" indent="0" algn="just">
              <a:lnSpc>
                <a:spcPct val="100000"/>
              </a:lnSpc>
              <a:spcBef>
                <a:spcPts val="6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In addition to stating for “actions within and without the competition area,”</a:t>
            </a:r>
          </a:p>
          <a:p>
            <a:pPr algn="just">
              <a:lnSpc>
                <a:spcPct val="100000"/>
              </a:lnSpc>
              <a:spcBef>
                <a:spcPts val="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 sanctions can be applied and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a penalty can be imposed </a:t>
            </a:r>
          </a:p>
          <a:p>
            <a:pPr marL="0" indent="0" algn="just">
              <a:lnSpc>
                <a:spcPct val="100000"/>
              </a:lnSpc>
              <a:spcBef>
                <a:spcPts val="600"/>
              </a:spcBef>
              <a:spcAft>
                <a:spcPts val="600"/>
              </a:spcAft>
              <a:buFont typeface="Euphemia" panose="020B0503040102020104" pitchFamily="34" charset="0"/>
              <a:buNone/>
              <a:defRPr/>
            </a:pPr>
            <a:r>
              <a:rPr lang="en-US" sz="2000" b="1" kern="100" dirty="0">
                <a:latin typeface="Arial" panose="020B0604020202020204" pitchFamily="34" charset="0"/>
                <a:ea typeface="Calibri" panose="020F0502020204030204" pitchFamily="34" charset="0"/>
                <a:cs typeface="Arial" panose="020B0604020202020204" pitchFamily="34" charset="0"/>
              </a:rPr>
              <a:t>223.2.1 </a:t>
            </a:r>
            <a:r>
              <a:rPr lang="en-US" sz="2000" kern="100" dirty="0">
                <a:latin typeface="Arial" panose="020B0604020202020204" pitchFamily="34" charset="0"/>
                <a:ea typeface="Calibri" panose="020F0502020204030204" pitchFamily="34" charset="0"/>
                <a:cs typeface="Arial" panose="020B0604020202020204" pitchFamily="34" charset="0"/>
              </a:rPr>
              <a:t>includes </a:t>
            </a:r>
            <a:r>
              <a:rPr lang="en-US" sz="2000" b="1" kern="100" dirty="0">
                <a:latin typeface="Arial" panose="020B0604020202020204" pitchFamily="34" charset="0"/>
                <a:ea typeface="Calibri" panose="020F0502020204030204" pitchFamily="34" charset="0"/>
                <a:cs typeface="Arial" panose="020B0604020202020204" pitchFamily="34" charset="0"/>
              </a:rPr>
              <a:t>“conduct within any location connected with the competition.”  </a:t>
            </a:r>
          </a:p>
          <a:p>
            <a:pPr marL="0" indent="0" algn="just">
              <a:lnSpc>
                <a:spcPct val="100000"/>
              </a:lnSpc>
              <a:spcBef>
                <a:spcPts val="6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lnSpc>
                <a:spcPct val="100000"/>
              </a:lnSpc>
              <a:spcBef>
                <a:spcPts val="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Team Captains’ Meetings,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Jury meeting areas,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timing building, </a:t>
            </a:r>
          </a:p>
          <a:p>
            <a:pPr algn="just">
              <a:lnSpc>
                <a:spcPct val="100000"/>
              </a:lnSpc>
              <a:spcBef>
                <a:spcPts val="4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equipment control area  </a:t>
            </a:r>
          </a:p>
          <a:p>
            <a:pPr marL="0" indent="0" algn="just">
              <a:lnSpc>
                <a:spcPct val="100000"/>
              </a:lnSpc>
              <a:spcBef>
                <a:spcPts val="600"/>
              </a:spcBef>
              <a:spcAft>
                <a:spcPts val="600"/>
              </a:spcAft>
              <a:buFont typeface="Euphemia" panose="020B0503040102020104" pitchFamily="34" charset="0"/>
              <a:buNone/>
              <a:defRPr/>
            </a:pPr>
            <a:r>
              <a:rPr lang="en-US" sz="2000" i="1" kern="100" dirty="0">
                <a:latin typeface="Arial" panose="020B0604020202020204" pitchFamily="34" charset="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or parking lots, etc., </a:t>
            </a:r>
            <a:r>
              <a:rPr lang="en-US" sz="2000" b="1" i="1" u="sng" dirty="0">
                <a:latin typeface="Arial" panose="020B0604020202020204" pitchFamily="34" charset="0"/>
                <a:cs typeface="Arial" panose="020B0604020202020204" pitchFamily="34" charset="0"/>
              </a:rPr>
              <a:t>unless rules state otherwise</a:t>
            </a:r>
            <a:r>
              <a:rPr lang="en-US" sz="2000" i="1" dirty="0">
                <a:latin typeface="Arial" panose="020B0604020202020204" pitchFamily="34" charset="0"/>
                <a:cs typeface="Arial" panose="020B0604020202020204" pitchFamily="34" charset="0"/>
              </a:rPr>
              <a:t>; e.g., U14 regulation which prohibits waxing application on ski resort property.</a:t>
            </a:r>
            <a:endParaRPr lang="en-US" sz="2000" dirty="0">
              <a:latin typeface="Arial" panose="020B0604020202020204" pitchFamily="34" charset="0"/>
              <a:cs typeface="Arial" panose="020B0604020202020204" pitchFamily="34" charset="0"/>
            </a:endParaRPr>
          </a:p>
          <a:p>
            <a:pPr marL="0" indent="0" algn="just">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 </a:t>
            </a:r>
            <a:endParaRPr lang="en-US" sz="2000" kern="100" dirty="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spTree>
    <p:extLst>
      <p:ext uri="{BB962C8B-B14F-4D97-AF65-F5344CB8AC3E}">
        <p14:creationId xmlns:p14="http://schemas.microsoft.com/office/powerpoint/2010/main" val="1508315904"/>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Content Placeholder 10">
            <a:extLst>
              <a:ext uri="{FF2B5EF4-FFF2-40B4-BE49-F238E27FC236}">
                <a16:creationId xmlns:a16="http://schemas.microsoft.com/office/drawing/2014/main" id="{E7B603E7-8C02-4F2E-F093-30FA8D0AC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02A5E6F1-3160-F2EB-37F7-6D378E116DC6}"/>
              </a:ext>
            </a:extLst>
          </p:cNvPr>
          <p:cNvSpPr>
            <a:spLocks noGrp="1"/>
          </p:cNvSpPr>
          <p:nvPr>
            <p:ph type="body" sz="quarter" idx="10"/>
          </p:nvPr>
        </p:nvSpPr>
        <p:spPr>
          <a:xfrm>
            <a:off x="449263" y="304800"/>
            <a:ext cx="8245475" cy="510540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SPLIT SECOND / VOLA INTERFACE</a:t>
            </a:r>
            <a:endPar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18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If the event data is being managed with Split Second, but your Chief of Timing &amp; Calculations is timing with VOLA: </a:t>
            </a:r>
          </a:p>
          <a:p>
            <a:pPr algn="just">
              <a:lnSpc>
                <a:spcPct val="100000"/>
              </a:lnSpc>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It is possible to transfer data between the systems. </a:t>
            </a:r>
          </a:p>
          <a:p>
            <a:pPr algn="just">
              <a:lnSpc>
                <a:spcPct val="100000"/>
              </a:lnSpc>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Itis recommended that only bib #’s and times be imported from VOLA timing to Split Second data. </a:t>
            </a:r>
          </a:p>
          <a:p>
            <a:pPr algn="just">
              <a:lnSpc>
                <a:spcPct val="100000"/>
              </a:lnSpc>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If athletes’ names are imported, please verify that any athletes who have double last names: </a:t>
            </a:r>
          </a:p>
          <a:p>
            <a:pPr marL="457200" indent="-457200" algn="just">
              <a:lnSpc>
                <a:spcPct val="100000"/>
              </a:lnSpc>
              <a:spcBef>
                <a:spcPts val="600"/>
              </a:spcBef>
              <a:spcAft>
                <a:spcPts val="60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     - e.g., “VAN HORN, Eric” transfer back from VOLA in the original format: </a:t>
            </a: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VAN HORN, </a:t>
            </a:r>
            <a:r>
              <a:rPr lang="en-US" sz="2000" kern="100" dirty="0">
                <a:latin typeface="Arial" panose="020B0604020202020204" pitchFamily="34" charset="0"/>
                <a:ea typeface="Calibri" panose="020F0502020204030204" pitchFamily="34" charset="0"/>
                <a:cs typeface="Arial" panose="020B0604020202020204" pitchFamily="34" charset="0"/>
              </a:rPr>
              <a:t>Eric </a:t>
            </a:r>
            <a:r>
              <a:rPr lang="en-US" sz="2000" u="sng" kern="100" dirty="0">
                <a:latin typeface="Arial" panose="020B0604020202020204" pitchFamily="34" charset="0"/>
                <a:ea typeface="Calibri" panose="020F0502020204030204" pitchFamily="34" charset="0"/>
                <a:cs typeface="Arial" panose="020B0604020202020204" pitchFamily="34" charset="0"/>
              </a:rPr>
              <a:t>not</a:t>
            </a:r>
            <a:r>
              <a:rPr lang="en-US" sz="2000" kern="100" dirty="0">
                <a:latin typeface="Arial" panose="020B0604020202020204" pitchFamily="34" charset="0"/>
                <a:ea typeface="Calibri" panose="020F0502020204030204" pitchFamily="34" charset="0"/>
                <a:cs typeface="Arial" panose="020B0604020202020204" pitchFamily="34" charset="0"/>
              </a:rPr>
              <a:t> </a:t>
            </a:r>
            <a:r>
              <a:rPr lang="en-US" sz="2000" b="1" kern="100" dirty="0">
                <a:solidFill>
                  <a:srgbClr val="003399"/>
                </a:solidFill>
                <a:latin typeface="Arial" panose="020B0604020202020204" pitchFamily="34" charset="0"/>
                <a:ea typeface="Calibri" panose="020F0502020204030204" pitchFamily="34" charset="0"/>
                <a:cs typeface="Arial" panose="020B0604020202020204" pitchFamily="34" charset="0"/>
              </a:rPr>
              <a:t>VAN, HORN </a:t>
            </a:r>
            <a:r>
              <a:rPr lang="en-US" sz="2000" kern="100" dirty="0">
                <a:latin typeface="Arial" panose="020B0604020202020204" pitchFamily="34" charset="0"/>
                <a:ea typeface="Calibri" panose="020F0502020204030204" pitchFamily="34" charset="0"/>
                <a:cs typeface="Arial" panose="020B0604020202020204" pitchFamily="34" charset="0"/>
              </a:rPr>
              <a:t>Eric. </a:t>
            </a:r>
          </a:p>
          <a:p>
            <a:pPr algn="just">
              <a:lnSpc>
                <a:spcPct val="100000"/>
              </a:lnSpc>
              <a:spcBef>
                <a:spcPts val="600"/>
              </a:spcBef>
              <a:spcAft>
                <a:spcPts val="6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The misplaced comma will result in FIS and U.S. Ski &amp; Snowboard autoscore systems rejecting the XML file. </a:t>
            </a:r>
          </a:p>
          <a:p>
            <a:pPr marL="0" indent="0" algn="just">
              <a:lnSpc>
                <a:spcPct val="100000"/>
              </a:lnSpc>
              <a:spcBef>
                <a:spcPts val="0"/>
              </a:spcBef>
              <a:spcAft>
                <a:spcPts val="600"/>
              </a:spcAft>
              <a:buFont typeface="Euphemia" panose="020B0503040102020104" pitchFamily="34" charset="0"/>
              <a:buNone/>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03509246"/>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9C5D9C-4356-A78D-C92E-AB5E60F99917}"/>
              </a:ext>
            </a:extLst>
          </p:cNvPr>
          <p:cNvSpPr txBox="1"/>
          <p:nvPr/>
        </p:nvSpPr>
        <p:spPr>
          <a:xfrm>
            <a:off x="212725" y="104775"/>
            <a:ext cx="8305800" cy="6186488"/>
          </a:xfrm>
          <a:prstGeom prst="rect">
            <a:avLst/>
          </a:prstGeom>
          <a:noFill/>
          <a:ln>
            <a:noFill/>
          </a:ln>
        </p:spPr>
        <p:txBody>
          <a:bodyPr>
            <a:spAutoFit/>
          </a:bodyPr>
          <a:lstStyle/>
          <a:p>
            <a:pPr marL="228600" indent="-228600" algn="just">
              <a:spcBef>
                <a:spcPts val="600"/>
              </a:spcBef>
              <a:spcAft>
                <a:spcPts val="600"/>
              </a:spcAft>
              <a:tabLst>
                <a:tab pos="228600" algn="l"/>
                <a:tab pos="1028700" algn="l"/>
              </a:tabLst>
              <a:defRPr/>
            </a:pPr>
            <a:r>
              <a:rPr lang="en-US" sz="28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FIS EVENT ENTRY AUTHORIZATION LETTERS (TRAVEL LETTERS)</a:t>
            </a:r>
            <a:endParaRPr lang="en-US" sz="28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Only National Ski Associations (Federations) are entitled to make entries for international competitions.  </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Some foreign federations may issue an entry authorization (travel) letter which allows foreign athletes training with U.S. Ski &amp; Snowboard clubs or attending USA schools/colleges/universities to be entered by their coaches.  </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Several nations, e.g., Austria, Canada, Great Britain, and Spain, currently do not issue authorization (travel) letters; entries for competitors from these nations must originate from the respective Federation; cover email should be retained in the Organizing Committee’s event file. </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sz="2000" kern="100" spc="-20" dirty="0">
                <a:latin typeface="Arial" panose="020B0604020202020204" pitchFamily="34" charset="0"/>
                <a:ea typeface="Calibri" panose="020F0502020204030204" pitchFamily="34" charset="0"/>
                <a:cs typeface="Arial" panose="020B0604020202020204" pitchFamily="34" charset="0"/>
              </a:rPr>
              <a:t>Entries submitted by a foreign Federation must list the names of all personnel accompanying the athlete(s) and for whom race arena/venue access is requested; e.g., coach, trainer, ski technician, physical therapist, medical personnel.</a:t>
            </a:r>
            <a:endParaRPr lang="en-US" sz="2000" kern="100" dirty="0">
              <a:latin typeface="Arial" panose="020B0604020202020204" pitchFamily="34" charset="0"/>
              <a:ea typeface="Calibri" panose="020F0502020204030204" pitchFamily="34" charset="0"/>
              <a:cs typeface="Arial" panose="020B0604020202020204" pitchFamily="34" charset="0"/>
            </a:endParaRPr>
          </a:p>
        </p:txBody>
      </p:sp>
      <p:pic>
        <p:nvPicPr>
          <p:cNvPr id="302083" name="Content Placeholder 10">
            <a:extLst>
              <a:ext uri="{FF2B5EF4-FFF2-40B4-BE49-F238E27FC236}">
                <a16:creationId xmlns:a16="http://schemas.microsoft.com/office/drawing/2014/main" id="{9E760785-9572-F5AC-6990-901EDF135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17377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BAA1D-D443-3308-219F-F4F839619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84A8F-20FE-D443-6847-885665B41A9F}"/>
              </a:ext>
            </a:extLst>
          </p:cNvPr>
          <p:cNvSpPr>
            <a:spLocks noGrp="1"/>
          </p:cNvSpPr>
          <p:nvPr>
            <p:ph type="title"/>
          </p:nvPr>
        </p:nvSpPr>
        <p:spPr>
          <a:xfrm>
            <a:off x="163513" y="34925"/>
            <a:ext cx="8305800" cy="646113"/>
          </a:xfrm>
        </p:spPr>
        <p:txBody>
          <a:bodyPr/>
          <a:lstStyle/>
          <a:p>
            <a:pPr>
              <a:defRPr/>
            </a:pPr>
            <a:r>
              <a:rPr lang="en-US" b="1" dirty="0">
                <a:solidFill>
                  <a:srgbClr val="0028A8"/>
                </a:solidFill>
                <a:effectLst>
                  <a:outerShdw blurRad="38100" dist="38100" dir="2700000" algn="tl">
                    <a:srgbClr val="000000">
                      <a:alpha val="43137"/>
                    </a:srgbClr>
                  </a:outerShdw>
                </a:effectLst>
              </a:rPr>
              <a:t>ADDITIONAL REQUIREMENTS</a:t>
            </a:r>
            <a:endParaRPr lang="en-US" dirty="0"/>
          </a:p>
        </p:txBody>
      </p:sp>
      <p:sp>
        <p:nvSpPr>
          <p:cNvPr id="3" name="Text Placeholder 2">
            <a:extLst>
              <a:ext uri="{FF2B5EF4-FFF2-40B4-BE49-F238E27FC236}">
                <a16:creationId xmlns:a16="http://schemas.microsoft.com/office/drawing/2014/main" id="{27CFABDD-6DB5-0A56-12AF-5EFD4710C0C0}"/>
              </a:ext>
            </a:extLst>
          </p:cNvPr>
          <p:cNvSpPr>
            <a:spLocks noGrp="1"/>
          </p:cNvSpPr>
          <p:nvPr>
            <p:ph type="body" sz="quarter" idx="10"/>
          </p:nvPr>
        </p:nvSpPr>
        <p:spPr>
          <a:xfrm>
            <a:off x="130175" y="630239"/>
            <a:ext cx="8824913" cy="5846762"/>
          </a:xfrm>
        </p:spPr>
        <p:txBody>
          <a:bodyPr/>
          <a:lstStyle/>
          <a:p>
            <a:pPr marL="0" indent="0" algn="just">
              <a:lnSpc>
                <a:spcPct val="100000"/>
              </a:lnSpc>
              <a:spcBef>
                <a:spcPts val="0"/>
              </a:spcBef>
              <a:spcAft>
                <a:spcPts val="500"/>
              </a:spcAft>
              <a:buClr>
                <a:srgbClr val="000000"/>
              </a:buClr>
              <a:buSzPts val="1100"/>
              <a:buFont typeface="Euphemia" panose="020B0503040102020104" pitchFamily="34" charset="0"/>
              <a:buNone/>
              <a:tabLst>
                <a:tab pos="228600" algn="l"/>
                <a:tab pos="742950" algn="l"/>
                <a:tab pos="1028700" algn="l"/>
              </a:tabLst>
              <a:defRPr/>
            </a:pPr>
            <a:r>
              <a:rPr lang="en-US" sz="1800" b="1" dirty="0">
                <a:ea typeface="Times New Roman" panose="02020603050405020304" pitchFamily="18" charset="0"/>
              </a:rPr>
              <a:t>“Blocks” of coaches’ tickets </a:t>
            </a:r>
            <a:r>
              <a:rPr lang="en-US" sz="1800" b="1" u="sng" dirty="0">
                <a:ea typeface="Times New Roman" panose="02020603050405020304" pitchFamily="18" charset="0"/>
              </a:rPr>
              <a:t>must not </a:t>
            </a:r>
            <a:r>
              <a:rPr lang="en-US" sz="1800" b="1" dirty="0">
                <a:ea typeface="Times New Roman" panose="02020603050405020304" pitchFamily="18" charset="0"/>
              </a:rPr>
              <a:t>be made available. </a:t>
            </a:r>
            <a:r>
              <a:rPr lang="en-US" sz="1800" dirty="0">
                <a:ea typeface="Times New Roman" panose="02020603050405020304" pitchFamily="18" charset="0"/>
              </a:rPr>
              <a:t>The practice does not allow the OC to make their best effort to comply with SafeSport requirements</a:t>
            </a:r>
          </a:p>
          <a:p>
            <a:pPr algn="just">
              <a:lnSpc>
                <a:spcPct val="100000"/>
              </a:lnSpc>
              <a:spcBef>
                <a:spcPts val="0"/>
              </a:spcBef>
              <a:spcAft>
                <a:spcPts val="0"/>
              </a:spcAft>
              <a:buClr>
                <a:srgbClr val="000000"/>
              </a:buClr>
              <a:buSzPts val="1100"/>
              <a:buFont typeface="Arial" panose="020B0604020202020204" pitchFamily="34" charset="0"/>
              <a:buChar char="•"/>
              <a:tabLst>
                <a:tab pos="228600" algn="l"/>
                <a:tab pos="742950" algn="l"/>
                <a:tab pos="1028700" algn="l"/>
              </a:tabLst>
              <a:defRPr/>
            </a:pPr>
            <a:r>
              <a:rPr lang="en-US" sz="2000" dirty="0">
                <a:ea typeface="Times New Roman" panose="02020603050405020304" pitchFamily="18" charset="0"/>
              </a:rPr>
              <a:t>Due to circumstances, it may be necessary to allow one coach to pick up all of a team’s coach credentials/lift tickets  </a:t>
            </a:r>
          </a:p>
          <a:p>
            <a:pPr algn="just">
              <a:lnSpc>
                <a:spcPct val="100000"/>
              </a:lnSpc>
              <a:spcBef>
                <a:spcPts val="600"/>
              </a:spcBef>
              <a:spcAft>
                <a:spcPts val="0"/>
              </a:spcAft>
              <a:buClr>
                <a:srgbClr val="000000"/>
              </a:buClr>
              <a:buSzPts val="1100"/>
              <a:buFont typeface="Arial" panose="020B0604020202020204" pitchFamily="34" charset="0"/>
              <a:buChar char="•"/>
              <a:tabLst>
                <a:tab pos="228600" algn="l"/>
                <a:tab pos="742950" algn="l"/>
                <a:tab pos="1028700" algn="l"/>
              </a:tabLst>
              <a:defRPr/>
            </a:pPr>
            <a:r>
              <a:rPr lang="en-US" sz="2000" dirty="0">
                <a:ea typeface="Times New Roman" panose="02020603050405020304" pitchFamily="18" charset="0"/>
              </a:rPr>
              <a:t>In this case, the coach must list all the names to whom the credentials/lift tickets will be issued. </a:t>
            </a:r>
          </a:p>
          <a:p>
            <a:pPr algn="just">
              <a:lnSpc>
                <a:spcPct val="100000"/>
              </a:lnSpc>
              <a:spcBef>
                <a:spcPts val="600"/>
              </a:spcBef>
              <a:spcAft>
                <a:spcPts val="0"/>
              </a:spcAft>
              <a:buClr>
                <a:srgbClr val="000000"/>
              </a:buClr>
              <a:buSzPts val="1100"/>
              <a:buFont typeface="Arial" panose="020B0604020202020204" pitchFamily="34" charset="0"/>
              <a:buChar char="•"/>
              <a:tabLst>
                <a:tab pos="228600" algn="l"/>
                <a:tab pos="742950" algn="l"/>
                <a:tab pos="1028700" algn="l"/>
              </a:tabLst>
              <a:defRPr/>
            </a:pPr>
            <a:r>
              <a:rPr lang="en-US" sz="2000" dirty="0">
                <a:ea typeface="Times New Roman" panose="02020603050405020304" pitchFamily="18" charset="0"/>
              </a:rPr>
              <a:t>Race Administrator must </a:t>
            </a:r>
            <a:r>
              <a:rPr lang="en-US" sz="2000" u="sng" dirty="0">
                <a:ea typeface="Times New Roman" panose="02020603050405020304" pitchFamily="18" charset="0"/>
              </a:rPr>
              <a:t>verify membership</a:t>
            </a:r>
            <a:r>
              <a:rPr lang="en-US" sz="2000" dirty="0">
                <a:ea typeface="Times New Roman" panose="02020603050405020304" pitchFamily="18" charset="0"/>
              </a:rPr>
              <a:t> status, </a:t>
            </a:r>
            <a:r>
              <a:rPr lang="en-US" sz="2000" u="sng" dirty="0">
                <a:ea typeface="Times New Roman" panose="02020603050405020304" pitchFamily="18" charset="0"/>
              </a:rPr>
              <a:t>non-presence on pending lists</a:t>
            </a:r>
            <a:r>
              <a:rPr lang="en-US" sz="2000" dirty="0">
                <a:ea typeface="Times New Roman" panose="02020603050405020304" pitchFamily="18" charset="0"/>
              </a:rPr>
              <a:t>, and </a:t>
            </a:r>
            <a:r>
              <a:rPr lang="en-US" sz="2000" u="sng" dirty="0">
                <a:ea typeface="Times New Roman" panose="02020603050405020304" pitchFamily="18" charset="0"/>
              </a:rPr>
              <a:t>non-presence on Centralized Disciplinary Database</a:t>
            </a:r>
            <a:r>
              <a:rPr lang="en-US" sz="2000" dirty="0">
                <a:ea typeface="Times New Roman" panose="02020603050405020304" pitchFamily="18" charset="0"/>
              </a:rPr>
              <a:t> for all recipients</a:t>
            </a:r>
          </a:p>
          <a:p>
            <a:pPr algn="just">
              <a:lnSpc>
                <a:spcPct val="100000"/>
              </a:lnSpc>
              <a:spcBef>
                <a:spcPts val="600"/>
              </a:spcBef>
              <a:spcAft>
                <a:spcPts val="0"/>
              </a:spcAft>
              <a:buClr>
                <a:srgbClr val="000000"/>
              </a:buClr>
              <a:buSzPts val="1100"/>
              <a:buFont typeface="Arial" panose="020B0604020202020204" pitchFamily="34" charset="0"/>
              <a:buChar char="•"/>
              <a:tabLst>
                <a:tab pos="228600" algn="l"/>
                <a:tab pos="742950" algn="l"/>
                <a:tab pos="1028700" algn="l"/>
              </a:tabLst>
              <a:defRPr/>
            </a:pPr>
            <a:r>
              <a:rPr lang="en-US" sz="2000" dirty="0">
                <a:ea typeface="Times New Roman" panose="02020603050405020304" pitchFamily="18" charset="0"/>
              </a:rPr>
              <a:t>Coach must sign for receipt of credentials/lift tickets, thereby confirming recipients’ identity</a:t>
            </a:r>
            <a:endParaRPr lang="en-US" sz="2000" b="1" dirty="0">
              <a:ea typeface="Times New Roman" panose="02020603050405020304" pitchFamily="18" charset="0"/>
            </a:endParaRPr>
          </a:p>
          <a:p>
            <a:pPr marL="0" indent="0" algn="just">
              <a:lnSpc>
                <a:spcPct val="100000"/>
              </a:lnSpc>
              <a:spcBef>
                <a:spcPts val="600"/>
              </a:spcBef>
              <a:spcAft>
                <a:spcPts val="0"/>
              </a:spcAft>
              <a:buFont typeface="Euphemia" panose="020B0503040102020104" pitchFamily="34" charset="0"/>
              <a:buNone/>
              <a:defRPr/>
            </a:pPr>
            <a:r>
              <a:rPr lang="en-US" sz="2000" b="1" i="1" dirty="0">
                <a:solidFill>
                  <a:srgbClr val="0028A8"/>
                </a:solidFill>
                <a:ea typeface="Calibri" panose="020F0502020204030204" pitchFamily="34" charset="0"/>
                <a:cs typeface="Arial" panose="020B0604020202020204" pitchFamily="34" charset="0"/>
              </a:rPr>
              <a:t>In order to ensure compliance, all of the above requirements, verifications must be: </a:t>
            </a:r>
          </a:p>
          <a:p>
            <a:pPr algn="just">
              <a:lnSpc>
                <a:spcPct val="100000"/>
              </a:lnSpc>
              <a:spcBef>
                <a:spcPts val="0"/>
              </a:spcBef>
              <a:spcAft>
                <a:spcPts val="0"/>
              </a:spcAft>
              <a:buFont typeface="Arial" panose="020B0604020202020204" pitchFamily="34" charset="0"/>
              <a:buChar char="•"/>
              <a:defRPr/>
            </a:pPr>
            <a:r>
              <a:rPr lang="en-US" sz="2000" b="1" i="1" dirty="0">
                <a:solidFill>
                  <a:srgbClr val="0028A8"/>
                </a:solidFill>
                <a:ea typeface="Calibri" panose="020F0502020204030204" pitchFamily="34" charset="0"/>
                <a:cs typeface="Arial" panose="020B0604020202020204" pitchFamily="34" charset="0"/>
              </a:rPr>
              <a:t>Continually monitored and completed for same-day participants </a:t>
            </a:r>
          </a:p>
          <a:p>
            <a:pPr algn="just">
              <a:lnSpc>
                <a:spcPct val="100000"/>
              </a:lnSpc>
              <a:spcBef>
                <a:spcPts val="600"/>
              </a:spcBef>
              <a:spcAft>
                <a:spcPts val="0"/>
              </a:spcAft>
              <a:buFont typeface="Arial" panose="020B0604020202020204" pitchFamily="34" charset="0"/>
              <a:buChar char="•"/>
              <a:defRPr/>
            </a:pPr>
            <a:r>
              <a:rPr lang="en-US" sz="2000" b="1" i="1" dirty="0">
                <a:solidFill>
                  <a:srgbClr val="0028A8"/>
                </a:solidFill>
                <a:ea typeface="Calibri" panose="020F0502020204030204" pitchFamily="34" charset="0"/>
                <a:cs typeface="Arial" panose="020B0604020202020204" pitchFamily="34" charset="0"/>
              </a:rPr>
              <a:t>Participants must be informed of the SafeSport Code and MAAPP</a:t>
            </a:r>
          </a:p>
          <a:p>
            <a:pPr algn="just">
              <a:lnSpc>
                <a:spcPct val="100000"/>
              </a:lnSpc>
              <a:spcBef>
                <a:spcPts val="600"/>
              </a:spcBef>
              <a:spcAft>
                <a:spcPts val="0"/>
              </a:spcAft>
              <a:buFont typeface="Arial" panose="020B0604020202020204" pitchFamily="34" charset="0"/>
              <a:buChar char="•"/>
              <a:defRPr/>
            </a:pPr>
            <a:r>
              <a:rPr lang="en-US" sz="2000" b="1" i="1" dirty="0">
                <a:solidFill>
                  <a:srgbClr val="0028A8"/>
                </a:solidFill>
                <a:ea typeface="Calibri" panose="020F0502020204030204" pitchFamily="34" charset="0"/>
                <a:cs typeface="Arial" panose="020B0604020202020204" pitchFamily="34" charset="0"/>
              </a:rPr>
              <a:t>The </a:t>
            </a:r>
            <a:r>
              <a:rPr lang="en-US" sz="2000" b="1" i="1" dirty="0">
                <a:solidFill>
                  <a:srgbClr val="3116A2"/>
                </a:solidFill>
                <a:ea typeface="Calibri" panose="020F0502020204030204" pitchFamily="34" charset="0"/>
                <a:cs typeface="Arial" panose="020B0604020202020204" pitchFamily="34" charset="0"/>
              </a:rPr>
              <a:t>QR Code must be posted at registration so same-day can scan and read the disclosure</a:t>
            </a:r>
            <a:endParaRPr lang="en-US" sz="2000" dirty="0">
              <a:solidFill>
                <a:srgbClr val="3116A2"/>
              </a:solidFill>
              <a:ea typeface="Calibri" panose="020F0502020204030204" pitchFamily="34" charset="0"/>
              <a:cs typeface="Arial" panose="020B0604020202020204" pitchFamily="34" charset="0"/>
            </a:endParaRPr>
          </a:p>
          <a:p>
            <a:pPr marL="0" indent="0" algn="just">
              <a:lnSpc>
                <a:spcPct val="100000"/>
              </a:lnSpc>
              <a:spcBef>
                <a:spcPts val="0"/>
              </a:spcBef>
              <a:spcAft>
                <a:spcPts val="500"/>
              </a:spcAft>
              <a:buFont typeface="Euphemia" panose="020B0503040102020104" pitchFamily="34" charset="0"/>
              <a:buNone/>
              <a:defRPr/>
            </a:pPr>
            <a:endParaRPr lang="en-US" sz="1600" dirty="0">
              <a:ea typeface="Calibri" panose="020F0502020204030204" pitchFamily="34" charset="0"/>
              <a:cs typeface="Times New Roman" panose="02020603050405020304" pitchFamily="18" charset="0"/>
            </a:endParaRPr>
          </a:p>
          <a:p>
            <a:pPr>
              <a:defRPr/>
            </a:pPr>
            <a:endParaRPr lang="en-US" dirty="0"/>
          </a:p>
        </p:txBody>
      </p:sp>
      <p:pic>
        <p:nvPicPr>
          <p:cNvPr id="4" name="Content Placeholder 10">
            <a:extLst>
              <a:ext uri="{FF2B5EF4-FFF2-40B4-BE49-F238E27FC236}">
                <a16:creationId xmlns:a16="http://schemas.microsoft.com/office/drawing/2014/main" id="{72600EBE-15A7-C021-B9CA-27A977DC6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248828"/>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049006-C6F4-27B6-F726-26BFD0D6F302}"/>
              </a:ext>
            </a:extLst>
          </p:cNvPr>
          <p:cNvSpPr txBox="1"/>
          <p:nvPr/>
        </p:nvSpPr>
        <p:spPr>
          <a:xfrm>
            <a:off x="533400" y="457200"/>
            <a:ext cx="7848600" cy="4754563"/>
          </a:xfrm>
          <a:prstGeom prst="rect">
            <a:avLst/>
          </a:prstGeom>
          <a:noFill/>
          <a:ln>
            <a:noFill/>
          </a:ln>
        </p:spPr>
        <p:txBody>
          <a:bodyPr>
            <a:spAutoFit/>
          </a:bodyPr>
          <a:lstStyle/>
          <a:p>
            <a:pPr algn="just">
              <a:spcBef>
                <a:spcPts val="600"/>
              </a:spcBef>
              <a:spcAft>
                <a:spcPts val="0"/>
              </a:spcAft>
              <a:tabLst>
                <a:tab pos="1028700" algn="l"/>
              </a:tabLst>
              <a:defRPr/>
            </a:pPr>
            <a:r>
              <a:rPr lang="en-US" sz="28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RESULT PROCESSING – XML FILE  </a:t>
            </a:r>
            <a:endParaRPr lang="en-US" sz="28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1800"/>
              </a:spcBef>
              <a:spcAft>
                <a:spcPts val="0"/>
              </a:spcAft>
              <a:buFont typeface="Arial" panose="020B0604020202020204" pitchFamily="34" charset="0"/>
              <a:buChar char="•"/>
              <a:tabLst>
                <a:tab pos="228600" algn="l"/>
                <a:tab pos="1028700" algn="l"/>
              </a:tabLst>
              <a:defRPr/>
            </a:pPr>
            <a:r>
              <a:rPr lang="en-US" sz="2400" b="1" u="sng" dirty="0">
                <a:latin typeface="Arial" panose="020B0604020202020204" pitchFamily="34" charset="0"/>
                <a:ea typeface="Times New Roman" panose="02020603050405020304" pitchFamily="18" charset="0"/>
                <a:cs typeface="Arial" panose="020B0604020202020204" pitchFamily="34" charset="0"/>
              </a:rPr>
              <a:t>Individual</a:t>
            </a:r>
            <a:r>
              <a:rPr lang="en-US" sz="2400" dirty="0">
                <a:latin typeface="Arial" panose="020B0604020202020204" pitchFamily="34" charset="0"/>
                <a:ea typeface="Times New Roman" panose="02020603050405020304" pitchFamily="18" charset="0"/>
                <a:cs typeface="Arial" panose="020B0604020202020204" pitchFamily="34" charset="0"/>
              </a:rPr>
              <a:t> event XML race result files are uploaded at                         </a:t>
            </a:r>
          </a:p>
          <a:p>
            <a:pPr algn="just">
              <a:spcBef>
                <a:spcPts val="0"/>
              </a:spcBef>
              <a:spcAft>
                <a:spcPts val="0"/>
              </a:spcAft>
              <a:tabLst>
                <a:tab pos="228600" algn="l"/>
                <a:tab pos="1028700" algn="l"/>
              </a:tabLst>
              <a:defRPr/>
            </a:pPr>
            <a:r>
              <a:rPr lang="en-US" sz="2400" b="1" dirty="0">
                <a:solidFill>
                  <a:srgbClr val="003399"/>
                </a:solidFill>
                <a:latin typeface="Arial" panose="020B0604020202020204" pitchFamily="34" charset="0"/>
                <a:ea typeface="Times New Roman" panose="02020603050405020304" pitchFamily="18" charset="0"/>
                <a:cs typeface="Arial" panose="020B0604020202020204" pitchFamily="34" charset="0"/>
              </a:rPr>
              <a:t>      race-results.usskiandsnowboard.org/</a:t>
            </a:r>
            <a:r>
              <a:rPr lang="en-US" sz="2400" b="1" dirty="0">
                <a:latin typeface="Arial" panose="020B0604020202020204" pitchFamily="34" charset="0"/>
                <a:ea typeface="Times New Roman" panose="02020603050405020304" pitchFamily="18" charset="0"/>
                <a:cs typeface="Arial" panose="020B0604020202020204" pitchFamily="34" charset="0"/>
              </a:rPr>
              <a:t>.</a:t>
            </a:r>
          </a:p>
          <a:p>
            <a:pPr algn="just">
              <a:spcBef>
                <a:spcPts val="0"/>
              </a:spcBef>
              <a:spcAft>
                <a:spcPts val="0"/>
              </a:spcAft>
              <a:tabLst>
                <a:tab pos="228600" algn="l"/>
                <a:tab pos="1028700" algn="l"/>
              </a:tabLst>
              <a:defRPr/>
            </a:pP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tabLst>
                <a:tab pos="228600" algn="l"/>
                <a:tab pos="1028700" algn="l"/>
              </a:tabLst>
              <a:defRPr/>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Login for clubs hosting sanctioned events or a previously-approved login for individuals who do not have access to the club login</a:t>
            </a:r>
            <a:r>
              <a:rPr lang="en-US" sz="2400" dirty="0">
                <a:latin typeface="Arial" panose="020B0604020202020204" pitchFamily="34" charset="0"/>
                <a:ea typeface="Times New Roman" panose="02020603050405020304" pitchFamily="18" charset="0"/>
                <a:cs typeface="Arial" panose="020B0604020202020204" pitchFamily="34" charset="0"/>
              </a:rPr>
              <a:t> will be required to access the upload platform. </a:t>
            </a:r>
          </a:p>
          <a:p>
            <a:pPr algn="just">
              <a:spcBef>
                <a:spcPts val="0"/>
              </a:spcBef>
              <a:spcAft>
                <a:spcPts val="0"/>
              </a:spcAft>
              <a:tabLst>
                <a:tab pos="228600" algn="l"/>
                <a:tab pos="1028700" algn="l"/>
              </a:tabLst>
              <a:defRPr/>
            </a:pP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0"/>
              </a:spcBef>
              <a:spcAft>
                <a:spcPts val="0"/>
              </a:spcAft>
              <a:buFont typeface="Arial" panose="020B0604020202020204" pitchFamily="34" charset="0"/>
              <a:buChar char="•"/>
              <a:tabLst>
                <a:tab pos="228600" algn="l"/>
                <a:tab pos="1028700" algn="l"/>
              </a:tabLst>
              <a:defRPr/>
            </a:pPr>
            <a:r>
              <a:rPr lang="en-US" sz="2400" dirty="0">
                <a:latin typeface="Arial" panose="020B0604020202020204" pitchFamily="34" charset="0"/>
                <a:ea typeface="Times New Roman" panose="02020603050405020304" pitchFamily="18" charset="0"/>
                <a:cs typeface="Arial" panose="020B0604020202020204" pitchFamily="34" charset="0"/>
              </a:rPr>
              <a:t>If an official is unable to log in, contact Competition Services for assistance.</a:t>
            </a:r>
          </a:p>
          <a:p>
            <a:pPr algn="just">
              <a:spcBef>
                <a:spcPts val="0"/>
              </a:spcBef>
              <a:spcAft>
                <a:spcPts val="0"/>
              </a:spcAft>
              <a:tabLst>
                <a:tab pos="228600" algn="l"/>
                <a:tab pos="1028700" algn="l"/>
              </a:tabLst>
              <a:defRPr/>
            </a:pPr>
            <a:endParaRPr lang="en-US" sz="2000" dirty="0">
              <a:latin typeface="+mn-lt"/>
              <a:ea typeface="Times New Roman" panose="02020603050405020304" pitchFamily="18" charset="0"/>
            </a:endParaRPr>
          </a:p>
        </p:txBody>
      </p:sp>
      <p:pic>
        <p:nvPicPr>
          <p:cNvPr id="310275" name="Content Placeholder 10">
            <a:extLst>
              <a:ext uri="{FF2B5EF4-FFF2-40B4-BE49-F238E27FC236}">
                <a16:creationId xmlns:a16="http://schemas.microsoft.com/office/drawing/2014/main" id="{4AA18D49-BF06-5BEF-4B19-917DDD2F1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933251"/>
      </p:ext>
    </p:extLst>
  </p:cSld>
  <p:clrMapOvr>
    <a:masterClrMapping/>
  </p:clrMapOvr>
  <p:transition spd="med">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43AD0B-53FA-0BD4-DEC9-2B967EE21D27}"/>
              </a:ext>
            </a:extLst>
          </p:cNvPr>
          <p:cNvSpPr txBox="1"/>
          <p:nvPr/>
        </p:nvSpPr>
        <p:spPr>
          <a:xfrm>
            <a:off x="228600" y="396875"/>
            <a:ext cx="8420100" cy="6064250"/>
          </a:xfrm>
          <a:prstGeom prst="rect">
            <a:avLst/>
          </a:prstGeom>
          <a:noFill/>
          <a:ln>
            <a:noFill/>
          </a:ln>
        </p:spPr>
        <p:txBody>
          <a:bodyPr>
            <a:spAutoFit/>
          </a:bodyPr>
          <a:lstStyle/>
          <a:p>
            <a:pPr algn="just">
              <a:spcBef>
                <a:spcPts val="600"/>
              </a:spcBef>
              <a:spcAft>
                <a:spcPts val="0"/>
              </a:spcAft>
              <a:tabLst>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RESULT PROCESSING – </a:t>
            </a:r>
          </a:p>
          <a:p>
            <a:pPr algn="just">
              <a:spcBef>
                <a:spcPts val="0"/>
              </a:spcBef>
              <a:spcAft>
                <a:spcPts val="600"/>
              </a:spcAft>
              <a:tabLst>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EVENT DOCUMENT PACKETS</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Following successful uploading of the XML race result file, </a:t>
            </a:r>
            <a:r>
              <a:rPr lang="en-US" u="sng" dirty="0">
                <a:latin typeface="Arial" panose="020B0604020202020204" pitchFamily="34" charset="0"/>
                <a:ea typeface="Times New Roman" panose="02020603050405020304" pitchFamily="18" charset="0"/>
                <a:cs typeface="Arial" panose="020B0604020202020204" pitchFamily="34" charset="0"/>
              </a:rPr>
              <a:t>if the PDF “Event Document Packet” has been completed</a:t>
            </a:r>
            <a:r>
              <a:rPr lang="en-US" dirty="0">
                <a:latin typeface="Arial" panose="020B0604020202020204" pitchFamily="34" charset="0"/>
                <a:ea typeface="Times New Roman" panose="02020603050405020304" pitchFamily="18" charset="0"/>
                <a:cs typeface="Arial" panose="020B0604020202020204" pitchFamily="34" charset="0"/>
              </a:rPr>
              <a:t>, it may be uploaded during the same access window as the corresponding XML race result file.  </a:t>
            </a:r>
          </a:p>
          <a:p>
            <a:pPr algn="just">
              <a:spcBef>
                <a:spcPts val="600"/>
              </a:spcBef>
              <a:spcAft>
                <a:spcPts val="600"/>
              </a:spcAft>
              <a:tabLst>
                <a:tab pos="228600" algn="l"/>
                <a:tab pos="1028700" algn="l"/>
              </a:tabLst>
              <a:defRPr/>
            </a:pPr>
            <a:r>
              <a:rPr lang="en-US" b="1" dirty="0">
                <a:solidFill>
                  <a:srgbClr val="0028A8"/>
                </a:solidFill>
                <a:latin typeface="Arial" panose="020B0604020202020204" pitchFamily="34" charset="0"/>
                <a:cs typeface="Arial" panose="020B0604020202020204" pitchFamily="34" charset="0"/>
              </a:rPr>
              <a:t>NOTE: An error has been discovered </a:t>
            </a:r>
            <a:r>
              <a:rPr lang="en-US" b="1" u="sng" dirty="0">
                <a:solidFill>
                  <a:srgbClr val="0028A8"/>
                </a:solidFill>
                <a:latin typeface="Arial" panose="020B0604020202020204" pitchFamily="34" charset="0"/>
                <a:cs typeface="Arial" panose="020B0604020202020204" pitchFamily="34" charset="0"/>
              </a:rPr>
              <a:t>only</a:t>
            </a:r>
            <a:r>
              <a:rPr lang="en-US" b="1" dirty="0">
                <a:solidFill>
                  <a:srgbClr val="0028A8"/>
                </a:solidFill>
                <a:latin typeface="Arial" panose="020B0604020202020204" pitchFamily="34" charset="0"/>
                <a:cs typeface="Arial" panose="020B0604020202020204" pitchFamily="34" charset="0"/>
              </a:rPr>
              <a:t> in the upload process for </a:t>
            </a:r>
            <a:r>
              <a:rPr lang="en-US" b="1" u="sng" dirty="0">
                <a:solidFill>
                  <a:srgbClr val="0028A8"/>
                </a:solidFill>
                <a:latin typeface="Arial" panose="020B0604020202020204" pitchFamily="34" charset="0"/>
                <a:cs typeface="Arial" panose="020B0604020202020204" pitchFamily="34" charset="0"/>
              </a:rPr>
              <a:t>Event Document Packets</a:t>
            </a:r>
            <a:r>
              <a:rPr lang="en-US" b="1" dirty="0">
                <a:solidFill>
                  <a:srgbClr val="0028A8"/>
                </a:solidFill>
                <a:latin typeface="Arial" panose="020B0604020202020204" pitchFamily="34" charset="0"/>
                <a:cs typeface="Arial" panose="020B0604020202020204" pitchFamily="34" charset="0"/>
              </a:rPr>
              <a:t>. IT is currently working on implementing a patch, but if they are not successful, the above upload option will </a:t>
            </a:r>
            <a:r>
              <a:rPr lang="en-US" b="1" u="sng" dirty="0">
                <a:solidFill>
                  <a:srgbClr val="0028A8"/>
                </a:solidFill>
                <a:latin typeface="Arial" panose="020B0604020202020204" pitchFamily="34" charset="0"/>
                <a:cs typeface="Arial" panose="020B0604020202020204" pitchFamily="34" charset="0"/>
              </a:rPr>
              <a:t>not</a:t>
            </a:r>
            <a:r>
              <a:rPr lang="en-US" b="1" dirty="0">
                <a:solidFill>
                  <a:srgbClr val="0028A8"/>
                </a:solidFill>
                <a:latin typeface="Arial" panose="020B0604020202020204" pitchFamily="34" charset="0"/>
                <a:cs typeface="Arial" panose="020B0604020202020204" pitchFamily="34" charset="0"/>
              </a:rPr>
              <a:t> be available, and all Event Document Packets will have to be emailed to resultpackets@ussa.org.</a:t>
            </a:r>
          </a:p>
          <a:p>
            <a:pPr marL="342900" indent="-342900" algn="just">
              <a:spcBef>
                <a:spcPts val="600"/>
              </a:spcBef>
              <a:spcAft>
                <a:spcPts val="0"/>
              </a:spcAft>
              <a:buFont typeface="Symbol" panose="05050102010706020507" pitchFamily="18" charset="2"/>
              <a:buChar char=""/>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If the PDF “Event Document Packet” is: </a:t>
            </a:r>
          </a:p>
          <a:p>
            <a:pPr indent="284163" algn="just">
              <a:spcBef>
                <a:spcPts val="0"/>
              </a:spcBef>
              <a:spcAft>
                <a:spcPts val="600"/>
              </a:spcAft>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  -  </a:t>
            </a:r>
            <a:r>
              <a:rPr lang="en-US" u="sng" dirty="0">
                <a:latin typeface="Arial" panose="020B0604020202020204" pitchFamily="34" charset="0"/>
                <a:ea typeface="Times New Roman" panose="02020603050405020304" pitchFamily="18" charset="0"/>
                <a:cs typeface="Arial" panose="020B0604020202020204" pitchFamily="34" charset="0"/>
              </a:rPr>
              <a:t>not completed until after the XML race result file is uploaded</a:t>
            </a:r>
            <a:r>
              <a:rPr lang="en-US" dirty="0">
                <a:latin typeface="Arial" panose="020B0604020202020204" pitchFamily="34" charset="0"/>
                <a:ea typeface="Times New Roman" panose="02020603050405020304" pitchFamily="18" charset="0"/>
                <a:cs typeface="Arial" panose="020B0604020202020204" pitchFamily="34" charset="0"/>
              </a:rPr>
              <a:t>, or </a:t>
            </a:r>
          </a:p>
          <a:p>
            <a:pPr indent="284163" algn="just">
              <a:spcBef>
                <a:spcPts val="600"/>
              </a:spcBef>
              <a:spcAft>
                <a:spcPts val="600"/>
              </a:spcAft>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  -  you are </a:t>
            </a:r>
            <a:r>
              <a:rPr lang="en-US" u="sng" dirty="0">
                <a:latin typeface="Arial" panose="020B0604020202020204" pitchFamily="34" charset="0"/>
                <a:ea typeface="Times New Roman" panose="02020603050405020304" pitchFamily="18" charset="0"/>
                <a:cs typeface="Arial" panose="020B0604020202020204" pitchFamily="34" charset="0"/>
              </a:rPr>
              <a:t>unable to successfully utilize the upload</a:t>
            </a:r>
            <a:r>
              <a:rPr lang="en-US" dirty="0">
                <a:latin typeface="Arial" panose="020B0604020202020204" pitchFamily="34" charset="0"/>
                <a:ea typeface="Times New Roman" panose="02020603050405020304" pitchFamily="18" charset="0"/>
                <a:cs typeface="Arial" panose="020B0604020202020204" pitchFamily="34" charset="0"/>
              </a:rPr>
              <a:t> function, </a:t>
            </a:r>
          </a:p>
          <a:p>
            <a:pPr marL="347663" indent="-63500" algn="just">
              <a:spcBef>
                <a:spcPts val="600"/>
              </a:spcBef>
              <a:spcAft>
                <a:spcPts val="600"/>
              </a:spcAft>
              <a:tabLst>
                <a:tab pos="228600" algn="l"/>
                <a:tab pos="1028700" algn="l"/>
              </a:tabLst>
              <a:defRPr/>
            </a:pPr>
            <a:r>
              <a:rPr lang="en-US" dirty="0">
                <a:latin typeface="Arial" panose="020B0604020202020204" pitchFamily="34" charset="0"/>
                <a:ea typeface="Times New Roman" panose="02020603050405020304" pitchFamily="18" charset="0"/>
                <a:cs typeface="Arial" panose="020B0604020202020204" pitchFamily="34" charset="0"/>
              </a:rPr>
              <a:t> the PDF “Event Document Packet” must be emailed to </a:t>
            </a:r>
            <a:r>
              <a:rPr lang="en-US" b="1" dirty="0">
                <a:solidFill>
                  <a:srgbClr val="003399"/>
                </a:solidFill>
                <a:latin typeface="Arial" panose="020B0604020202020204" pitchFamily="34" charset="0"/>
                <a:ea typeface="Times New Roman" panose="02020603050405020304" pitchFamily="18" charset="0"/>
                <a:cs typeface="Arial" panose="020B0604020202020204" pitchFamily="34" charset="0"/>
              </a:rPr>
              <a:t>resultpackets@ussa.org</a:t>
            </a:r>
            <a:r>
              <a:rPr lang="en-US" b="1" dirty="0">
                <a:latin typeface="Arial" panose="020B0604020202020204" pitchFamily="34" charset="0"/>
                <a:ea typeface="Times New Roman" panose="02020603050405020304" pitchFamily="18" charset="0"/>
                <a:cs typeface="Arial" panose="020B0604020202020204" pitchFamily="34" charset="0"/>
              </a:rPr>
              <a:t>. </a:t>
            </a:r>
          </a:p>
          <a:p>
            <a:pPr algn="just">
              <a:spcBef>
                <a:spcPts val="600"/>
              </a:spcBef>
              <a:spcAft>
                <a:spcPts val="600"/>
              </a:spcAft>
              <a:tabLst>
                <a:tab pos="1028700" algn="l"/>
              </a:tabLst>
              <a:defRPr/>
            </a:pPr>
            <a:r>
              <a:rPr lang="en-US" i="1" dirty="0">
                <a:latin typeface="Arial" panose="020B0604020202020204" pitchFamily="34" charset="0"/>
                <a:ea typeface="Times New Roman" panose="02020603050405020304" pitchFamily="18" charset="0"/>
                <a:cs typeface="Arial" panose="020B0604020202020204" pitchFamily="34" charset="0"/>
              </a:rPr>
              <a:t>The U.S. Ski &amp; Snowboard transmittal number </a:t>
            </a:r>
            <a:r>
              <a:rPr lang="en-US" i="1" u="sng" dirty="0">
                <a:latin typeface="Arial" panose="020B0604020202020204" pitchFamily="34" charset="0"/>
                <a:ea typeface="Times New Roman" panose="02020603050405020304" pitchFamily="18" charset="0"/>
                <a:cs typeface="Arial" panose="020B0604020202020204" pitchFamily="34" charset="0"/>
              </a:rPr>
              <a:t>must</a:t>
            </a:r>
            <a:r>
              <a:rPr lang="en-US" i="1" dirty="0">
                <a:latin typeface="Arial" panose="020B0604020202020204" pitchFamily="34" charset="0"/>
                <a:ea typeface="Times New Roman" panose="02020603050405020304" pitchFamily="18" charset="0"/>
                <a:cs typeface="Arial" panose="020B0604020202020204" pitchFamily="34" charset="0"/>
              </a:rPr>
              <a:t> be used as the email’s subject.</a:t>
            </a: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82947" name="Content Placeholder 10">
            <a:extLst>
              <a:ext uri="{FF2B5EF4-FFF2-40B4-BE49-F238E27FC236}">
                <a16:creationId xmlns:a16="http://schemas.microsoft.com/office/drawing/2014/main" id="{D795D69B-389B-48C3-9720-76E581ED7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626253"/>
      </p:ext>
    </p:extLst>
  </p:cSld>
  <p:clrMapOvr>
    <a:masterClrMapping/>
  </p:clrMapOvr>
  <p:transition spd="med">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CB0368-580C-3644-BD15-851C8DA3B881}"/>
              </a:ext>
            </a:extLst>
          </p:cNvPr>
          <p:cNvSpPr txBox="1"/>
          <p:nvPr/>
        </p:nvSpPr>
        <p:spPr>
          <a:xfrm>
            <a:off x="419100" y="246063"/>
            <a:ext cx="8305800" cy="6217087"/>
          </a:xfrm>
          <a:prstGeom prst="rect">
            <a:avLst/>
          </a:prstGeom>
          <a:noFill/>
          <a:ln>
            <a:noFill/>
          </a:ln>
        </p:spPr>
        <p:txBody>
          <a:bodyPr>
            <a:spAutoFit/>
          </a:bodyPr>
          <a:lstStyle/>
          <a:p>
            <a:pPr marL="228600" indent="-228600" algn="just">
              <a:spcBef>
                <a:spcPts val="600"/>
              </a:spcBef>
              <a:spcAft>
                <a:spcPts val="600"/>
              </a:spcAft>
              <a:defRPr/>
            </a:pPr>
            <a:r>
              <a:rPr lang="en-US" sz="3200" b="1" kern="100" dirty="0">
                <a:solidFill>
                  <a:srgbClr val="003399"/>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START NUMBER or BIB NUMBER</a:t>
            </a:r>
          </a:p>
          <a:p>
            <a:pPr algn="just">
              <a:spcBef>
                <a:spcPts val="600"/>
              </a:spcBef>
              <a:spcAft>
                <a:spcPts val="600"/>
              </a:spcAft>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617.3.3</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If two or more competitors have the same time or the same number of points, the competitor with the higher start number must be listed first on the official list of results.</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Split Second</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breaks a tie in time by defaulting to an athlete’s actual “start number.”  </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VOLA</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interprets the “start number” to be the “bib number” and breaks a tie in time by defaulting to an athlete’s actual “bib number.”  </a:t>
            </a:r>
            <a:endParaRPr lang="en-US" kern="1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defRPr/>
            </a:pP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Refer to these defaults when inserting an athlete in a start order or assigning an out-of-sequence bib:</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Split Second</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inserting an athlete after the first group and assigning 15A will affect Split Second's tie breaking capability because Split Second will not accept the start number + alpha character. </a:t>
            </a:r>
            <a:endParaRPr lang="en-US" kern="100" dirty="0">
              <a:latin typeface="Arial" panose="020B060402020202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 typeface="Symbol" panose="05050102010706020507" pitchFamily="18" charset="2"/>
              <a:buChar char=""/>
              <a:defRPr/>
            </a:pP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VOLA</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assigning an out-of-sequence high value bib number to replace a missing bib; e.g., Start 6 wearing Bib 106 will affect VOLA’s tie breaking capability should a tie in time occur, for example, between </a:t>
            </a:r>
            <a:r>
              <a:rPr lang="en-US" u="sng" kern="100" dirty="0">
                <a:solidFill>
                  <a:srgbClr val="222222"/>
                </a:solidFill>
                <a:latin typeface="Arial" panose="020B0604020202020204" pitchFamily="34" charset="0"/>
                <a:ea typeface="Calibri" panose="020F0502020204030204" pitchFamily="34" charset="0"/>
                <a:cs typeface="Arial" panose="020B0604020202020204" pitchFamily="34" charset="0"/>
              </a:rPr>
              <a:t>Start 6 Bib 106</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and </a:t>
            </a:r>
            <a:r>
              <a:rPr lang="en-US" u="sng" kern="100" dirty="0">
                <a:solidFill>
                  <a:srgbClr val="222222"/>
                </a:solidFill>
                <a:latin typeface="Arial" panose="020B0604020202020204" pitchFamily="34" charset="0"/>
                <a:ea typeface="Calibri" panose="020F0502020204030204" pitchFamily="34" charset="0"/>
                <a:cs typeface="Arial" panose="020B0604020202020204" pitchFamily="34" charset="0"/>
              </a:rPr>
              <a:t>Start 20 Bib 20</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(Bib 106 will be ranked before Bib 20 regardless of the earlier start.) </a:t>
            </a:r>
            <a:r>
              <a:rPr lang="en-US" b="1" kern="1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a:t>
            </a:r>
            <a:endParaRPr lang="en-US" kern="100" dirty="0">
              <a:latin typeface="Arial" panose="020B0604020202020204" pitchFamily="34" charset="0"/>
              <a:ea typeface="Calibri" panose="020F0502020204030204" pitchFamily="34" charset="0"/>
              <a:cs typeface="Arial" panose="020B0604020202020204" pitchFamily="34" charset="0"/>
            </a:endParaRPr>
          </a:p>
        </p:txBody>
      </p:sp>
      <p:pic>
        <p:nvPicPr>
          <p:cNvPr id="55299" name="Content Placeholder 10">
            <a:extLst>
              <a:ext uri="{FF2B5EF4-FFF2-40B4-BE49-F238E27FC236}">
                <a16:creationId xmlns:a16="http://schemas.microsoft.com/office/drawing/2014/main" id="{F1BC4D33-C72E-F004-F7C7-C16E924EB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44794"/>
      </p:ext>
    </p:extLst>
  </p:cSld>
  <p:clrMapOvr>
    <a:masterClrMapping/>
  </p:clrMapOvr>
  <p:transition spd="med">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10">
            <a:extLst>
              <a:ext uri="{FF2B5EF4-FFF2-40B4-BE49-F238E27FC236}">
                <a16:creationId xmlns:a16="http://schemas.microsoft.com/office/drawing/2014/main" id="{26B9B1D3-17C0-6DEB-51E9-CE315139D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B06DBDB9-341D-F2A6-BE6B-29D409D3ADF0}"/>
              </a:ext>
            </a:extLst>
          </p:cNvPr>
          <p:cNvSpPr>
            <a:spLocks noGrp="1"/>
          </p:cNvSpPr>
          <p:nvPr>
            <p:ph type="body" sz="quarter" idx="10"/>
          </p:nvPr>
        </p:nvSpPr>
        <p:spPr>
          <a:xfrm>
            <a:off x="449263" y="838200"/>
            <a:ext cx="8245475" cy="472440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HELMET</a:t>
            </a:r>
            <a:r>
              <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RULES</a:t>
            </a:r>
            <a:endPar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68287" indent="-285750" algn="just">
              <a:lnSpc>
                <a:spcPct val="100000"/>
              </a:lnSpc>
              <a:spcBef>
                <a:spcPts val="600"/>
              </a:spcBef>
              <a:spcAft>
                <a:spcPts val="1200"/>
              </a:spcAft>
              <a:buFont typeface="Arial" panose="020B0604020202020204" pitchFamily="34" charset="0"/>
              <a:buChar char="•"/>
              <a:defRPr/>
            </a:pPr>
            <a:r>
              <a:rPr lang="en-US" sz="2000" kern="100" dirty="0">
                <a:latin typeface="Arial" panose="020B0604020202020204" pitchFamily="34" charset="0"/>
                <a:ea typeface="Calibri" panose="020F0502020204030204" pitchFamily="34" charset="0"/>
                <a:cs typeface="Arial" panose="020B0604020202020204" pitchFamily="34" charset="0"/>
              </a:rPr>
              <a:t>Soft ear protection is only permitted for helmets used in Slalom. </a:t>
            </a:r>
            <a:r>
              <a:rPr lang="en-US" sz="2000" i="1" kern="100" dirty="0">
                <a:latin typeface="Arial" panose="020B0604020202020204" pitchFamily="34" charset="0"/>
                <a:ea typeface="Calibri" panose="020F0502020204030204" pitchFamily="34" charset="0"/>
                <a:cs typeface="Arial" panose="020B0604020202020204" pitchFamily="34" charset="0"/>
              </a:rPr>
              <a:t>Soft ear protection is not allowed in Parallel events. </a:t>
            </a:r>
            <a:r>
              <a:rPr lang="en-US" sz="2000" b="1" kern="100" dirty="0">
                <a:latin typeface="Arial" panose="020B0604020202020204" pitchFamily="34" charset="0"/>
                <a:ea typeface="Calibri" panose="020F0502020204030204" pitchFamily="34" charset="0"/>
                <a:cs typeface="Arial" panose="020B0604020202020204" pitchFamily="34" charset="0"/>
              </a:rPr>
              <a:t>[U707, U807, U907, U1007, U1233, Helmet Rules] </a:t>
            </a:r>
            <a:endParaRPr lang="en-US" sz="2000" kern="100" dirty="0">
              <a:latin typeface="Arial" panose="020B0604020202020204" pitchFamily="34" charset="0"/>
              <a:ea typeface="Calibri" panose="020F0502020204030204" pitchFamily="34" charset="0"/>
              <a:cs typeface="Arial" panose="020B0604020202020204" pitchFamily="34" charset="0"/>
            </a:endParaRPr>
          </a:p>
          <a:p>
            <a:pPr marL="268287" indent="-285750" algn="just">
              <a:lnSpc>
                <a:spcPct val="100000"/>
              </a:lnSpc>
              <a:spcBef>
                <a:spcPts val="600"/>
              </a:spcBef>
              <a:spcAft>
                <a:spcPts val="1200"/>
              </a:spcAft>
              <a:buFont typeface="Arial" panose="020B0604020202020204" pitchFamily="34" charset="0"/>
              <a:buChar char="•"/>
              <a:defRPr/>
            </a:pPr>
            <a:r>
              <a:rPr lang="en-US" sz="2000" b="1" kern="100" dirty="0">
                <a:latin typeface="Arial" panose="020B0604020202020204" pitchFamily="34" charset="0"/>
                <a:ea typeface="Calibri" panose="020F0502020204030204" pitchFamily="34" charset="0"/>
                <a:cs typeface="Arial" panose="020B0604020202020204" pitchFamily="34" charset="0"/>
              </a:rPr>
              <a:t>U1233</a:t>
            </a:r>
            <a:r>
              <a:rPr lang="en-US" sz="2000" kern="100" dirty="0">
                <a:latin typeface="Arial" panose="020B0604020202020204" pitchFamily="34" charset="0"/>
                <a:ea typeface="Calibri" panose="020F0502020204030204" pitchFamily="34" charset="0"/>
                <a:cs typeface="Arial" panose="020B0604020202020204" pitchFamily="34" charset="0"/>
              </a:rPr>
              <a:t>: In the case of issues or items not covered in Art. 1220-1233, the rules for Slalom (Art. 800) or Giant Slalom (Art. 900) must be considered.</a:t>
            </a:r>
          </a:p>
          <a:p>
            <a:pPr marL="268287" indent="-285750" algn="just">
              <a:lnSpc>
                <a:spcPct val="100000"/>
              </a:lnSpc>
              <a:spcBef>
                <a:spcPts val="600"/>
              </a:spcBef>
              <a:spcAft>
                <a:spcPts val="0"/>
              </a:spcAft>
              <a:buFont typeface="Arial" panose="020B0604020202020204" pitchFamily="34" charset="0"/>
              <a:buChar char="•"/>
              <a:defRPr/>
            </a:pPr>
            <a:r>
              <a:rPr lang="en-US" sz="2000" b="1" kern="100" dirty="0">
                <a:latin typeface="Arial" panose="020B0604020202020204" pitchFamily="34" charset="0"/>
                <a:ea typeface="Calibri" panose="020F0502020204030204" pitchFamily="34" charset="0"/>
                <a:cs typeface="Arial" panose="020B0604020202020204" pitchFamily="34" charset="0"/>
              </a:rPr>
              <a:t>Reminder: </a:t>
            </a:r>
            <a:r>
              <a:rPr lang="en-US" sz="2000" kern="100" dirty="0">
                <a:latin typeface="Arial" panose="020B0604020202020204" pitchFamily="34" charset="0"/>
                <a:ea typeface="Calibri" panose="020F0502020204030204" pitchFamily="34" charset="0"/>
                <a:cs typeface="Arial" panose="020B0604020202020204" pitchFamily="34" charset="0"/>
              </a:rPr>
              <a:t>For all events, (FIS, non-FIS scored and non-scored):</a:t>
            </a:r>
          </a:p>
          <a:p>
            <a:pPr marL="457200" indent="-457200" algn="just">
              <a:lnSpc>
                <a:spcPct val="100000"/>
              </a:lnSpc>
              <a:spcBef>
                <a:spcPts val="0"/>
              </a:spcBef>
              <a:spcAft>
                <a:spcPts val="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    - helmet-mounted cameras </a:t>
            </a:r>
            <a:r>
              <a:rPr lang="en-US" sz="2000" u="sng" kern="100" dirty="0">
                <a:latin typeface="Arial" panose="020B0604020202020204" pitchFamily="34" charset="0"/>
                <a:ea typeface="Calibri" panose="020F0502020204030204" pitchFamily="34" charset="0"/>
                <a:cs typeface="Arial" panose="020B0604020202020204" pitchFamily="34" charset="0"/>
              </a:rPr>
              <a:t>and/or their mounts</a:t>
            </a:r>
            <a:r>
              <a:rPr lang="en-US" sz="2000" kern="100" dirty="0">
                <a:latin typeface="Arial" panose="020B0604020202020204" pitchFamily="34" charset="0"/>
                <a:ea typeface="Calibri" panose="020F0502020204030204" pitchFamily="34" charset="0"/>
                <a:cs typeface="Arial" panose="020B0604020202020204" pitchFamily="34" charset="0"/>
              </a:rPr>
              <a:t> are not allowed for use </a:t>
            </a:r>
            <a:r>
              <a:rPr lang="en-US" sz="2000" u="sng" kern="100" dirty="0">
                <a:latin typeface="Arial" panose="020B0604020202020204" pitchFamily="34" charset="0"/>
                <a:ea typeface="Calibri" panose="020F0502020204030204" pitchFamily="34" charset="0"/>
                <a:cs typeface="Arial" panose="020B0604020202020204" pitchFamily="34" charset="0"/>
              </a:rPr>
              <a:t>by either competitors or forerunners</a:t>
            </a:r>
            <a:r>
              <a:rPr lang="en-US" sz="2000" kern="100" dirty="0">
                <a:latin typeface="Arial" panose="020B0604020202020204" pitchFamily="34" charset="0"/>
                <a:ea typeface="Calibri" panose="020F0502020204030204" pitchFamily="34" charset="0"/>
                <a:cs typeface="Arial" panose="020B0604020202020204" pitchFamily="34" charset="0"/>
              </a:rPr>
              <a:t>. </a:t>
            </a:r>
          </a:p>
          <a:p>
            <a:pPr marL="0" indent="0" algn="just">
              <a:lnSpc>
                <a:spcPct val="100000"/>
              </a:lnSpc>
              <a:spcBef>
                <a:spcPts val="600"/>
              </a:spcBef>
              <a:spcAft>
                <a:spcPts val="0"/>
              </a:spcAft>
              <a:buFont typeface="Euphemia" panose="020B0503040102020104" pitchFamily="34" charset="0"/>
              <a:buNone/>
              <a:defRPr/>
            </a:pPr>
            <a:r>
              <a:rPr lang="en-US" sz="2000" kern="100" dirty="0">
                <a:latin typeface="Arial" panose="020B0604020202020204" pitchFamily="34" charset="0"/>
                <a:ea typeface="Calibri" panose="020F0502020204030204" pitchFamily="34" charset="0"/>
                <a:cs typeface="Arial" panose="020B0604020202020204" pitchFamily="34" charset="0"/>
              </a:rPr>
              <a:t>    -  helmets shall have no spoilers nor protruding parts.</a:t>
            </a: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35988751"/>
      </p:ext>
    </p:extLst>
  </p:cSld>
  <p:clrMapOvr>
    <a:masterClrMapping/>
  </p:clrMapOvr>
  <p:transition spd="med">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10">
            <a:extLst>
              <a:ext uri="{FF2B5EF4-FFF2-40B4-BE49-F238E27FC236}">
                <a16:creationId xmlns:a16="http://schemas.microsoft.com/office/drawing/2014/main" id="{9C2FC85B-23D4-0EDA-FC1C-15187B039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3552ED11-4383-32F1-6080-B8C86CEAFF1E}"/>
              </a:ext>
            </a:extLst>
          </p:cNvPr>
          <p:cNvSpPr>
            <a:spLocks noGrp="1"/>
          </p:cNvSpPr>
          <p:nvPr>
            <p:ph type="body" sz="quarter" idx="10"/>
          </p:nvPr>
        </p:nvSpPr>
        <p:spPr>
          <a:xfrm>
            <a:off x="296863" y="222250"/>
            <a:ext cx="8550275" cy="579755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U12 and U14 SUPER G TRAINING</a:t>
            </a:r>
            <a:r>
              <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RUN</a:t>
            </a:r>
            <a:endParaRPr lang="en-US" sz="32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Official training for U12 and U14 Super G </a:t>
            </a:r>
            <a:r>
              <a:rPr lang="en-US" sz="2000" u="sng" dirty="0">
                <a:latin typeface="Arial" panose="020B0604020202020204" pitchFamily="34" charset="0"/>
                <a:ea typeface="Times New Roman" panose="02020603050405020304" pitchFamily="18" charset="0"/>
                <a:cs typeface="Arial" panose="020B0604020202020204" pitchFamily="34" charset="0"/>
              </a:rPr>
              <a:t>must</a:t>
            </a:r>
            <a:r>
              <a:rPr lang="en-US" sz="2000" dirty="0">
                <a:latin typeface="Arial" panose="020B0604020202020204" pitchFamily="34" charset="0"/>
                <a:ea typeface="Times New Roman" panose="02020603050405020304" pitchFamily="18" charset="0"/>
                <a:cs typeface="Arial" panose="020B0604020202020204" pitchFamily="34" charset="0"/>
              </a:rPr>
              <a:t> include at least one Super G training run prior to the first competition.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Official training for these age groups is an integral part of the competition, and </a:t>
            </a:r>
            <a:r>
              <a:rPr lang="en-US" sz="2000" u="sng" dirty="0">
                <a:latin typeface="Arial" panose="020B0604020202020204" pitchFamily="34" charset="0"/>
                <a:ea typeface="Times New Roman" panose="02020603050405020304" pitchFamily="18" charset="0"/>
                <a:cs typeface="Arial" panose="020B0604020202020204" pitchFamily="34" charset="0"/>
              </a:rPr>
              <a:t>all athletes are required to participate</a:t>
            </a:r>
            <a:r>
              <a:rPr lang="en-US" sz="2000" dirty="0">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In exceptional cases, a </a:t>
            </a:r>
            <a:r>
              <a:rPr lang="en-US" sz="2000" u="sng" dirty="0">
                <a:latin typeface="Arial" panose="020B0604020202020204" pitchFamily="34" charset="0"/>
                <a:ea typeface="Times New Roman" panose="02020603050405020304" pitchFamily="18" charset="0"/>
                <a:cs typeface="Arial" panose="020B0604020202020204" pitchFamily="34" charset="0"/>
              </a:rPr>
              <a:t>Jury can authorize a controlled freeski run</a:t>
            </a:r>
            <a:r>
              <a:rPr lang="en-US" sz="2000" dirty="0">
                <a:latin typeface="Arial" panose="020B0604020202020204" pitchFamily="34" charset="0"/>
                <a:ea typeface="Times New Roman" panose="02020603050405020304" pitchFamily="18" charset="0"/>
                <a:cs typeface="Arial" panose="020B0604020202020204" pitchFamily="34" charset="0"/>
              </a:rPr>
              <a:t> in lieu of an official training run.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decision must be documented in Jury Minutes.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If racing with U16 athletes, ACR U1256.4 applies, and a training run must be calendared.</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All</a:t>
            </a:r>
            <a:r>
              <a:rPr lang="en-US" sz="2000" dirty="0">
                <a:latin typeface="Arial" panose="020B0604020202020204" pitchFamily="34" charset="0"/>
                <a:ea typeface="Times New Roman" panose="02020603050405020304" pitchFamily="18" charset="0"/>
                <a:cs typeface="Arial" panose="020B0604020202020204" pitchFamily="34" charset="0"/>
              </a:rPr>
              <a:t> sanctioned speed training runs/camps – Downhill or Super G – require that a full Jury be empaneled. </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b="1" dirty="0">
                <a:solidFill>
                  <a:srgbClr val="0028A8"/>
                </a:solidFill>
                <a:latin typeface="Arial" panose="020B0604020202020204" pitchFamily="34" charset="0"/>
                <a:ea typeface="Times New Roman" panose="02020603050405020304" pitchFamily="18" charset="0"/>
                <a:cs typeface="Arial" panose="020B0604020202020204" pitchFamily="34" charset="0"/>
              </a:rPr>
              <a:t>In addition, they must also carry either liability insurance coverage through the U.S. Ski &amp; Snowboard provider or through the Organizing Committee’s provider.   </a:t>
            </a: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33635305"/>
      </p:ext>
    </p:extLst>
  </p:cSld>
  <p:clrMapOvr>
    <a:masterClrMapping/>
  </p:clrMapOvr>
  <p:transition spd="med">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Content Placeholder 10">
            <a:extLst>
              <a:ext uri="{FF2B5EF4-FFF2-40B4-BE49-F238E27FC236}">
                <a16:creationId xmlns:a16="http://schemas.microsoft.com/office/drawing/2014/main" id="{B38FDFBB-DD29-7574-560B-C76EE4A97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78D135DE-BB27-2ED8-A116-6A2D2B69B673}"/>
              </a:ext>
            </a:extLst>
          </p:cNvPr>
          <p:cNvSpPr>
            <a:spLocks noGrp="1"/>
          </p:cNvSpPr>
          <p:nvPr>
            <p:ph type="body" sz="quarter" idx="10"/>
          </p:nvPr>
        </p:nvSpPr>
        <p:spPr>
          <a:xfrm>
            <a:off x="227013" y="381000"/>
            <a:ext cx="8550275" cy="5797550"/>
          </a:xfrm>
        </p:spPr>
        <p:txBody>
          <a:bodyPr/>
          <a:lstStyle/>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RESULT PROCESSING: NON-TIMED TRAINING RUNS </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In order to provide a record of participants in a Non-Timed Training Run insured through the U.S. Ski &amp; Snowboard provider and to capture the names of the officials, complete the following: </a:t>
            </a:r>
          </a:p>
          <a:p>
            <a:pPr>
              <a:lnSpc>
                <a:spcPct val="100000"/>
              </a:lnSpc>
              <a:buFont typeface="Arial" panose="020B0604020202020204" pitchFamily="34" charset="0"/>
              <a:buChar char="•"/>
              <a:defRPr/>
            </a:pPr>
            <a:r>
              <a:rPr lang="en-US" sz="2400" dirty="0">
                <a:latin typeface="Arial" panose="020B0604020202020204" pitchFamily="34" charset="0"/>
                <a:cs typeface="Arial" panose="020B0604020202020204" pitchFamily="34" charset="0"/>
              </a:rPr>
              <a:t>With all participants’ status classified as </a:t>
            </a:r>
            <a:r>
              <a:rPr lang="en-US" sz="2400" b="1" u="sng" dirty="0">
                <a:latin typeface="Arial" panose="020B0604020202020204" pitchFamily="34" charset="0"/>
                <a:cs typeface="Arial" panose="020B0604020202020204" pitchFamily="34" charset="0"/>
              </a:rPr>
              <a:t>DNS</a:t>
            </a:r>
            <a:r>
              <a:rPr lang="en-US" sz="2400" dirty="0">
                <a:latin typeface="Arial" panose="020B0604020202020204" pitchFamily="34" charset="0"/>
                <a:cs typeface="Arial" panose="020B0604020202020204" pitchFamily="34" charset="0"/>
              </a:rPr>
              <a:t>, submit an XML result file to </a:t>
            </a:r>
            <a:r>
              <a:rPr lang="en-US" sz="2400" b="1" dirty="0">
                <a:solidFill>
                  <a:srgbClr val="0028A8"/>
                </a:solidFill>
                <a:latin typeface="Arial" panose="020B0604020202020204" pitchFamily="34" charset="0"/>
                <a:cs typeface="Arial" panose="020B0604020202020204" pitchFamily="34" charset="0"/>
              </a:rPr>
              <a:t>race-results.usskiandsnowboard.org/.</a:t>
            </a:r>
            <a:endParaRPr lang="en-US" sz="2400" dirty="0">
              <a:solidFill>
                <a:srgbClr val="0028A8"/>
              </a:solidFill>
              <a:latin typeface="Arial" panose="020B0604020202020204" pitchFamily="34" charset="0"/>
              <a:cs typeface="Arial" panose="020B0604020202020204" pitchFamily="34" charset="0"/>
            </a:endParaRP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Notify Jeff Weinman of any athletes that actually </a:t>
            </a:r>
            <a:r>
              <a:rPr lang="en-US" sz="2400" b="1" u="sng" dirty="0">
                <a:latin typeface="Arial" panose="020B0604020202020204" pitchFamily="34" charset="0"/>
                <a:cs typeface="Arial" panose="020B0604020202020204" pitchFamily="34" charset="0"/>
              </a:rPr>
              <a:t>were DNS</a:t>
            </a:r>
            <a:r>
              <a:rPr lang="en-US" sz="2400" dirty="0">
                <a:latin typeface="Arial" panose="020B0604020202020204" pitchFamily="34" charset="0"/>
                <a:cs typeface="Arial" panose="020B0604020202020204" pitchFamily="34" charset="0"/>
              </a:rPr>
              <a:t>.  </a:t>
            </a: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Submit an Event Document Packet containing the documents listed in the MPF “05 Non-FIS Event Document Packets.”</a:t>
            </a:r>
            <a:endParaRPr lang="en-US" sz="24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89954746"/>
      </p:ext>
    </p:extLst>
  </p:cSld>
  <p:clrMapOvr>
    <a:masterClrMapping/>
  </p:clrMapOvr>
  <p:transition spd="med">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0B4160-5AB4-A474-4218-EF6814F6E438}"/>
              </a:ext>
            </a:extLst>
          </p:cNvPr>
          <p:cNvSpPr>
            <a:spLocks noGrp="1"/>
          </p:cNvSpPr>
          <p:nvPr>
            <p:ph type="body" sz="quarter" idx="10"/>
          </p:nvPr>
        </p:nvSpPr>
        <p:spPr>
          <a:xfrm>
            <a:off x="533400" y="512763"/>
            <a:ext cx="8305800" cy="5830887"/>
          </a:xfrm>
        </p:spPr>
        <p:txBody>
          <a:bodyPr/>
          <a:lstStyle/>
          <a:p>
            <a:pPr marL="0" indent="0" algn="just">
              <a:spcBef>
                <a:spcPts val="600"/>
              </a:spcBef>
              <a:spcAft>
                <a:spcPts val="600"/>
              </a:spcAft>
              <a:buFont typeface="Euphemia" panose="020B0503040102020104" pitchFamily="34" charset="0"/>
              <a:buNone/>
              <a:tabLst>
                <a:tab pos="228600" algn="l"/>
                <a:tab pos="1028700" algn="l"/>
              </a:tabLst>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SKILLSQUEST</a:t>
            </a:r>
            <a:r>
              <a:rPr lang="en-US"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1800" dirty="0">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members for a </a:t>
            </a:r>
            <a:r>
              <a:rPr lang="en-US" sz="2000" u="sng" dirty="0">
                <a:latin typeface="Arial" panose="020B0604020202020204" pitchFamily="34" charset="0"/>
                <a:ea typeface="Times New Roman" panose="02020603050405020304" pitchFamily="18" charset="0"/>
                <a:cs typeface="Arial" panose="020B0604020202020204" pitchFamily="34" charset="0"/>
              </a:rPr>
              <a:t>sanctioned</a:t>
            </a:r>
            <a:r>
              <a:rPr lang="en-US" sz="2000" dirty="0">
                <a:latin typeface="Arial" panose="020B0604020202020204" pitchFamily="34" charset="0"/>
                <a:ea typeface="Times New Roman" panose="02020603050405020304" pitchFamily="18" charset="0"/>
                <a:cs typeface="Arial" panose="020B0604020202020204" pitchFamily="34" charset="0"/>
              </a:rPr>
              <a:t> SkillsQuest Tournament are: Technical Delegate, Referee, and Chief of Race. </a:t>
            </a:r>
            <a:r>
              <a:rPr lang="en-US" sz="2000" i="1" dirty="0">
                <a:latin typeface="Arial" panose="020B0604020202020204" pitchFamily="34" charset="0"/>
                <a:ea typeface="Times New Roman" panose="02020603050405020304" pitchFamily="18" charset="0"/>
                <a:cs typeface="Arial" panose="020B0604020202020204" pitchFamily="34" charset="0"/>
              </a:rPr>
              <a:t>(The Chief of Race may also be serving as the SkillsQuest Tournament Director.) </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Bef>
                <a:spcPts val="600"/>
              </a:spcBef>
              <a:spcAft>
                <a:spcPts val="60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A SkillsQuest Technical Delegate’s Checklist for U.S. Ski &amp; Snowboard </a:t>
            </a:r>
            <a:r>
              <a:rPr lang="en-US" sz="2000" u="sng" dirty="0">
                <a:latin typeface="Arial" panose="020B0604020202020204" pitchFamily="34" charset="0"/>
                <a:ea typeface="Times New Roman" panose="02020603050405020304" pitchFamily="18" charset="0"/>
                <a:cs typeface="Arial" panose="020B0604020202020204" pitchFamily="34" charset="0"/>
              </a:rPr>
              <a:t>sanctioned</a:t>
            </a:r>
            <a:r>
              <a:rPr lang="en-US" sz="2000" dirty="0">
                <a:latin typeface="Arial" panose="020B0604020202020204" pitchFamily="34" charset="0"/>
                <a:ea typeface="Times New Roman" panose="02020603050405020304" pitchFamily="18" charset="0"/>
                <a:cs typeface="Arial" panose="020B0604020202020204" pitchFamily="34" charset="0"/>
              </a:rPr>
              <a:t> SkillsQuest events is available in the Master Packet of Forms.  </a:t>
            </a:r>
          </a:p>
          <a:p>
            <a:pPr>
              <a:lnSpc>
                <a:spcPct val="100000"/>
              </a:lnSpc>
              <a:spcBef>
                <a:spcPts val="600"/>
              </a:spcBef>
              <a:spcAft>
                <a:spcPts val="0"/>
              </a:spcAft>
              <a:buFont typeface="Arial" panose="020B0604020202020204" pitchFamily="34" charset="0"/>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A Roster of SkillsQuest Participants and the SkillsQuest Score Card </a:t>
            </a:r>
          </a:p>
          <a:p>
            <a:pPr marL="0" indent="0">
              <a:lnSpc>
                <a:spcPct val="100000"/>
              </a:lnSpc>
              <a:spcBef>
                <a:spcPts val="0"/>
              </a:spcBef>
              <a:spcAft>
                <a:spcPts val="0"/>
              </a:spcAft>
              <a:buFont typeface="Euphemia" panose="020B0503040102020104" pitchFamily="34" charset="0"/>
              <a:buNone/>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usskiandsnowboard.org/index.php/sport-programs/skillsquest</a:t>
            </a:r>
            <a:r>
              <a:rPr lang="en-US" sz="2000" dirty="0">
                <a:latin typeface="Arial" panose="020B0604020202020204" pitchFamily="34" charset="0"/>
                <a:ea typeface="Times New Roman" panose="02020603050405020304" pitchFamily="18" charset="0"/>
                <a:cs typeface="Arial" panose="020B0604020202020204" pitchFamily="34" charset="0"/>
              </a:rPr>
              <a:t>)  </a:t>
            </a:r>
          </a:p>
          <a:p>
            <a:pPr marL="0" indent="0">
              <a:lnSpc>
                <a:spcPct val="100000"/>
              </a:lnSpc>
              <a:spcBef>
                <a:spcPts val="0"/>
              </a:spcBef>
              <a:spcAft>
                <a:spcPts val="0"/>
              </a:spcAft>
              <a:buFont typeface="Euphemia" panose="020B0503040102020104" pitchFamily="34" charset="0"/>
              <a:buNone/>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    must be submitted to: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jeff.weinman@usskiandsnowboard.org</a:t>
            </a:r>
            <a:r>
              <a:rPr lang="en-US" sz="2000" dirty="0">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endParaRPr lang="en-US" sz="1800" b="1" dirty="0">
              <a:ea typeface="Times New Roman" panose="02020603050405020304" pitchFamily="18" charset="0"/>
            </a:endParaRP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b="1" dirty="0">
                <a:solidFill>
                  <a:srgbClr val="003399"/>
                </a:solidFill>
                <a:effectLst>
                  <a:outerShdw blurRad="38100" dist="38100" dir="2700000" algn="tl">
                    <a:srgbClr val="000000">
                      <a:alpha val="43137"/>
                    </a:srgbClr>
                  </a:outerShdw>
                </a:effectLst>
                <a:ea typeface="Times New Roman" panose="02020603050405020304" pitchFamily="18" charset="0"/>
              </a:rPr>
              <a:t> </a:t>
            </a:r>
            <a:endParaRPr lang="en-US" sz="1800" dirty="0">
              <a:ea typeface="Times New Roman" panose="02020603050405020304" pitchFamily="18" charset="0"/>
            </a:endParaRPr>
          </a:p>
          <a:p>
            <a:pPr>
              <a:defRPr/>
            </a:pPr>
            <a:endParaRPr lang="en-US" dirty="0"/>
          </a:p>
        </p:txBody>
      </p:sp>
      <p:pic>
        <p:nvPicPr>
          <p:cNvPr id="61443" name="Content Placeholder 10">
            <a:extLst>
              <a:ext uri="{FF2B5EF4-FFF2-40B4-BE49-F238E27FC236}">
                <a16:creationId xmlns:a16="http://schemas.microsoft.com/office/drawing/2014/main" id="{76F4A3C7-C40A-D9CC-1E83-1A917AAFB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0113" y="6116638"/>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156902"/>
      </p:ext>
    </p:extLst>
  </p:cSld>
  <p:clrMapOvr>
    <a:masterClrMapping/>
  </p:clrMapOvr>
  <p:transition spd="med">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10">
            <a:extLst>
              <a:ext uri="{FF2B5EF4-FFF2-40B4-BE49-F238E27FC236}">
                <a16:creationId xmlns:a16="http://schemas.microsoft.com/office/drawing/2014/main" id="{208DEB2F-42D8-B22E-AE5F-A4497B213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AABCC7E8-C731-087A-8DB3-71E13A7C9D60}"/>
              </a:ext>
            </a:extLst>
          </p:cNvPr>
          <p:cNvSpPr>
            <a:spLocks noGrp="1"/>
          </p:cNvSpPr>
          <p:nvPr>
            <p:ph type="body" sz="quarter" idx="10"/>
          </p:nvPr>
        </p:nvSpPr>
        <p:spPr>
          <a:xfrm>
            <a:off x="295275" y="762000"/>
            <a:ext cx="8245475" cy="5257800"/>
          </a:xfrm>
        </p:spPr>
        <p:txBody>
          <a:bodyPr/>
          <a:lstStyle/>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3200" b="1"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WIRELESS</a:t>
            </a:r>
            <a:r>
              <a:rPr lang="en-US" sz="3200"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3200" b="1" dirty="0">
                <a:solidFill>
                  <a:srgbClr val="3116A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TIMING</a:t>
            </a:r>
          </a:p>
          <a:p>
            <a:pPr marL="0" indent="0" algn="just">
              <a:lnSpc>
                <a:spcPct val="100000"/>
              </a:lnSpc>
              <a:spcBef>
                <a:spcPts val="120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Wireless timing has been approved for U.S. Ski &amp; Snowboard </a:t>
            </a:r>
            <a:r>
              <a:rPr lang="en-US" sz="2000" u="sng" dirty="0">
                <a:latin typeface="Arial" panose="020B0604020202020204" pitchFamily="34" charset="0"/>
                <a:ea typeface="Times New Roman" panose="02020603050405020304" pitchFamily="18" charset="0"/>
                <a:cs typeface="Arial" panose="020B0604020202020204" pitchFamily="34" charset="0"/>
              </a:rPr>
              <a:t>non-championship</a:t>
            </a:r>
            <a:r>
              <a:rPr lang="en-US" sz="2000" dirty="0">
                <a:latin typeface="Arial" panose="020B0604020202020204" pitchFamily="34" charset="0"/>
                <a:ea typeface="Times New Roman" panose="02020603050405020304" pitchFamily="18" charset="0"/>
                <a:cs typeface="Arial" panose="020B0604020202020204" pitchFamily="34" charset="0"/>
              </a:rPr>
              <a:t> events.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FIS further restricts its use to FIS Level 3 and FIS Level 4 </a:t>
            </a:r>
            <a:r>
              <a:rPr lang="en-US" sz="2000" u="sng" dirty="0">
                <a:latin typeface="Arial" panose="020B0604020202020204" pitchFamily="34" charset="0"/>
                <a:ea typeface="Times New Roman" panose="02020603050405020304" pitchFamily="18" charset="0"/>
                <a:cs typeface="Arial" panose="020B0604020202020204" pitchFamily="34" charset="0"/>
              </a:rPr>
              <a:t>only</a:t>
            </a:r>
            <a:r>
              <a:rPr lang="en-US" sz="2000" dirty="0">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An application for the use of wireless timing at U.S. Ski &amp; Snowboard events has been drafted, and a link to the application is available in the Master Packet of Forms (MPF). </a:t>
            </a: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0"/>
              </a:spcBef>
              <a:spcAft>
                <a:spcPts val="0"/>
              </a:spcAft>
              <a:buFont typeface="Euphemia" panose="020B0503040102020104" pitchFamily="34" charset="0"/>
              <a:buNone/>
              <a:tabLst>
                <a:tab pos="-914400" algn="l"/>
                <a:tab pos="-457200" algn="l"/>
                <a:tab pos="0" algn="l"/>
                <a:tab pos="228600" algn="l"/>
                <a:tab pos="742950" algn="l"/>
                <a:tab pos="1028700" algn="l"/>
                <a:tab pos="1257300" algn="l"/>
                <a:tab pos="1485900" algn="l"/>
                <a:tab pos="3200400" algn="l"/>
                <a:tab pos="-914400" algn="l"/>
                <a:tab pos="228600" algn="l"/>
                <a:tab pos="74295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Please contact John Jett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jjett@cjtiming.com</a:t>
            </a:r>
            <a:r>
              <a:rPr lang="en-US" sz="2000" dirty="0">
                <a:latin typeface="Arial" panose="020B0604020202020204" pitchFamily="34" charset="0"/>
                <a:ea typeface="Times New Roman" panose="02020603050405020304" pitchFamily="18" charset="0"/>
                <a:cs typeface="Arial" panose="020B0604020202020204" pitchFamily="34" charset="0"/>
              </a:rPr>
              <a:t>) or Matt Howard (</a:t>
            </a:r>
            <a:r>
              <a:rPr lang="en-US" sz="2000" b="1" dirty="0">
                <a:solidFill>
                  <a:srgbClr val="003399"/>
                </a:solidFill>
                <a:latin typeface="Arial" panose="020B0604020202020204" pitchFamily="34" charset="0"/>
                <a:ea typeface="Times New Roman" panose="02020603050405020304" pitchFamily="18" charset="0"/>
                <a:cs typeface="Arial" panose="020B0604020202020204" pitchFamily="34" charset="0"/>
              </a:rPr>
              <a:t>matt.p1timing@gmail.com</a:t>
            </a:r>
            <a:r>
              <a:rPr lang="en-US" sz="2000" dirty="0">
                <a:latin typeface="Arial" panose="020B0604020202020204" pitchFamily="34" charset="0"/>
                <a:ea typeface="Times New Roman" panose="02020603050405020304" pitchFamily="18" charset="0"/>
                <a:cs typeface="Arial" panose="020B0604020202020204" pitchFamily="34" charset="0"/>
              </a:rPr>
              <a:t>) for details. </a:t>
            </a:r>
          </a:p>
        </p:txBody>
      </p:sp>
    </p:spTree>
    <p:extLst>
      <p:ext uri="{BB962C8B-B14F-4D97-AF65-F5344CB8AC3E}">
        <p14:creationId xmlns:p14="http://schemas.microsoft.com/office/powerpoint/2010/main" val="3648237617"/>
      </p:ext>
    </p:extLst>
  </p:cSld>
  <p:clrMapOvr>
    <a:masterClrMapping/>
  </p:clrMapOvr>
  <p:transition spd="med">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8" name="Content Placeholder 10">
            <a:extLst>
              <a:ext uri="{FF2B5EF4-FFF2-40B4-BE49-F238E27FC236}">
                <a16:creationId xmlns:a16="http://schemas.microsoft.com/office/drawing/2014/main" id="{5815A022-A3FE-5975-D965-EBD3A88D9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EABDDA75-A861-6157-D49F-970FD366E581}"/>
              </a:ext>
            </a:extLst>
          </p:cNvPr>
          <p:cNvSpPr>
            <a:spLocks noGrp="1"/>
          </p:cNvSpPr>
          <p:nvPr>
            <p:ph type="body" sz="quarter" idx="10"/>
          </p:nvPr>
        </p:nvSpPr>
        <p:spPr>
          <a:xfrm>
            <a:off x="449263" y="76200"/>
            <a:ext cx="8245475" cy="6400800"/>
          </a:xfrm>
        </p:spPr>
        <p:txBody>
          <a:bodyPr/>
          <a:lstStyle/>
          <a:p>
            <a:pPr marL="0" indent="0">
              <a:spcBef>
                <a:spcPts val="60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MANUAL TIMEKEEPING VERIFICATION</a:t>
            </a:r>
            <a:r>
              <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SUGGESTIONS</a:t>
            </a:r>
          </a:p>
          <a:p>
            <a:pPr marL="0" indent="0" algn="just">
              <a:lnSpc>
                <a:spcPct val="100000"/>
              </a:lnSpc>
              <a:spcBef>
                <a:spcPts val="600"/>
              </a:spcBef>
              <a:spcAft>
                <a:spcPts val="600"/>
              </a:spcAft>
              <a:buFont typeface="Euphemia" panose="020B0503040102020104" pitchFamily="34" charset="0"/>
              <a:buNone/>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Two suggestions: Neither one will take much effort, but they may be the difference between a race result or a disappointed athlete for whom no time is available.</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Take the time to verify manual devices are still synchronized. </a:t>
            </a:r>
            <a:r>
              <a:rPr lang="en-US" sz="2000" dirty="0">
                <a:latin typeface="Arial" panose="020B0604020202020204" pitchFamily="34" charset="0"/>
                <a:ea typeface="Times New Roman" panose="02020603050405020304" pitchFamily="18" charset="0"/>
                <a:cs typeface="Arial" panose="020B0604020202020204" pitchFamily="34" charset="0"/>
              </a:rPr>
              <a:t>A countdown over the radio and a request for the display reading can be done prior to the start. </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Another option is requesting the manual time for the first forerunner. </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Completion of the TDTR requires the hand time for the </a:t>
            </a:r>
            <a:r>
              <a:rPr lang="en-US" sz="2000" u="sng" dirty="0">
                <a:latin typeface="Arial" panose="020B0604020202020204" pitchFamily="34" charset="0"/>
                <a:ea typeface="Times New Roman" panose="02020603050405020304" pitchFamily="18" charset="0"/>
                <a:cs typeface="Arial" panose="020B0604020202020204" pitchFamily="34" charset="0"/>
              </a:rPr>
              <a:t>first athlete</a:t>
            </a:r>
            <a:r>
              <a:rPr lang="en-US" sz="2000" dirty="0">
                <a:latin typeface="Arial" panose="020B0604020202020204" pitchFamily="34" charset="0"/>
                <a:ea typeface="Times New Roman" panose="02020603050405020304" pitchFamily="18" charset="0"/>
                <a:cs typeface="Arial" panose="020B0604020202020204" pitchFamily="34" charset="0"/>
              </a:rPr>
              <a:t>, but verification prior to the start of Bib 1 allows time to address any issues.</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b="1" dirty="0">
                <a:latin typeface="Arial" panose="020B0604020202020204" pitchFamily="34" charset="0"/>
                <a:ea typeface="Times New Roman" panose="02020603050405020304" pitchFamily="18" charset="0"/>
                <a:cs typeface="Arial" panose="020B0604020202020204" pitchFamily="34" charset="0"/>
              </a:rPr>
              <a:t>If electronic timekeeping systems fail,</a:t>
            </a:r>
            <a:r>
              <a:rPr lang="en-US" sz="2000" dirty="0">
                <a:latin typeface="Arial" panose="020B0604020202020204" pitchFamily="34" charset="0"/>
                <a:ea typeface="Times New Roman" panose="02020603050405020304" pitchFamily="18" charset="0"/>
                <a:cs typeface="Arial" panose="020B0604020202020204" pitchFamily="34" charset="0"/>
              </a:rPr>
              <a:t> immediately verify hand times are available for the racer for whom an electronic time is not available. </a:t>
            </a:r>
          </a:p>
          <a:p>
            <a:pPr marL="342900" indent="-342900" algn="just">
              <a:lnSpc>
                <a:spcPct val="100000"/>
              </a:lnSpc>
              <a:spcBef>
                <a:spcPts val="600"/>
              </a:spcBef>
              <a:spcAft>
                <a:spcPts val="600"/>
              </a:spcAft>
              <a:buFont typeface="Symbol" panose="05050102010706020507" pitchFamily="18" charset="2"/>
              <a:buChar char=""/>
              <a:tabLst>
                <a:tab pos="228600" algn="l"/>
                <a:tab pos="10287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This immediate action will indicate whether or not manual timekeeping has validity so you will either be able to calculate a replacement time or authorize a rerun.</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0000"/>
              </a:lnSpc>
              <a:spcBef>
                <a:spcPts val="0"/>
              </a:spcBef>
              <a:spcAft>
                <a:spcPts val="600"/>
              </a:spcAft>
              <a:buFont typeface="Symbol" panose="05050102010706020507" pitchFamily="18" charset="2"/>
              <a:buChar char=""/>
              <a:defRPr/>
            </a:pP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98788962"/>
      </p:ext>
    </p:extLst>
  </p:cSld>
  <p:clrMapOvr>
    <a:masterClrMapping/>
  </p:clrMapOvr>
  <p:transition spd="med">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Content Placeholder 10">
            <a:extLst>
              <a:ext uri="{FF2B5EF4-FFF2-40B4-BE49-F238E27FC236}">
                <a16:creationId xmlns:a16="http://schemas.microsoft.com/office/drawing/2014/main" id="{B4B6E2FE-5BFB-5831-6C2C-2266E02888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C18562A1-BD02-4B3D-3945-75392960F78A}"/>
              </a:ext>
            </a:extLst>
          </p:cNvPr>
          <p:cNvSpPr>
            <a:spLocks noGrp="1"/>
          </p:cNvSpPr>
          <p:nvPr>
            <p:ph type="body" sz="quarter" idx="10"/>
          </p:nvPr>
        </p:nvSpPr>
        <p:spPr>
          <a:xfrm>
            <a:off x="447675" y="533400"/>
            <a:ext cx="8248650" cy="4343400"/>
          </a:xfrm>
        </p:spPr>
        <p:txBody>
          <a:bodyPr/>
          <a:lstStyle/>
          <a:p>
            <a:pPr marL="0" indent="0" algn="just">
              <a:lnSpc>
                <a:spcPct val="100000"/>
              </a:lnSpc>
              <a:spcBef>
                <a:spcPts val="600"/>
              </a:spcBef>
              <a:spcAft>
                <a:spcPts val="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SUPPLEMENTARY REPORT </a:t>
            </a:r>
            <a:r>
              <a:rPr lang="en-US" sz="2400" b="1" u="sng"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or an </a:t>
            </a:r>
          </a:p>
          <a:p>
            <a:pPr marL="0" indent="0">
              <a:lnSpc>
                <a:spcPct val="100000"/>
              </a:lnSpc>
              <a:spcBef>
                <a:spcPts val="0"/>
              </a:spcBef>
              <a:spcAft>
                <a:spcPts val="600"/>
              </a:spcAft>
              <a:buFont typeface="Euphemia" panose="020B0503040102020104" pitchFamily="34" charset="0"/>
              <a:buNone/>
              <a:tabLst>
                <a:tab pos="228600" algn="l"/>
                <a:tab pos="1028700" algn="l"/>
              </a:tabLst>
              <a:defRPr/>
            </a:pP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ADDITIONAL REPORT OF THE TECHNICAL</a:t>
            </a:r>
            <a:r>
              <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DELEGATE</a:t>
            </a:r>
            <a:endParaRPr lang="en-US" sz="2400"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0000"/>
              </a:lnSpc>
              <a:spcBef>
                <a:spcPts val="600"/>
              </a:spcBef>
              <a:spcAft>
                <a:spcPts val="1200"/>
              </a:spcAft>
              <a:buFont typeface="Symbol" panose="05050102010706020507" pitchFamily="18" charset="2"/>
              <a:buChar char=""/>
              <a:tabLst>
                <a:tab pos="228600" algn="l"/>
                <a:tab pos="1028700" algn="l"/>
              </a:tabLst>
              <a:defRPr/>
            </a:pPr>
            <a:r>
              <a:rPr lang="en-US" sz="2400" dirty="0">
                <a:latin typeface="Arial" panose="020B0604020202020204" pitchFamily="34" charset="0"/>
                <a:ea typeface="Times New Roman" panose="02020603050405020304" pitchFamily="18" charset="0"/>
                <a:cs typeface="Arial" panose="020B0604020202020204" pitchFamily="34" charset="0"/>
              </a:rPr>
              <a:t>A </a:t>
            </a:r>
            <a:r>
              <a:rPr lang="en-US" sz="2400" b="1" u="sng" dirty="0">
                <a:latin typeface="Arial" panose="020B0604020202020204" pitchFamily="34" charset="0"/>
                <a:ea typeface="Times New Roman" panose="02020603050405020304" pitchFamily="18" charset="0"/>
                <a:cs typeface="Arial" panose="020B0604020202020204" pitchFamily="34" charset="0"/>
              </a:rPr>
              <a:t>Supplementary Report</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is filed by the Technical Delegate to </a:t>
            </a:r>
            <a:r>
              <a:rPr lang="en-US" sz="2400" u="sng" dirty="0">
                <a:latin typeface="Arial" panose="020B0604020202020204" pitchFamily="34" charset="0"/>
                <a:ea typeface="Times New Roman" panose="02020603050405020304" pitchFamily="18" charset="0"/>
                <a:cs typeface="Arial" panose="020B0604020202020204" pitchFamily="34" charset="0"/>
              </a:rPr>
              <a:t>document event anomalies</a:t>
            </a:r>
            <a:r>
              <a:rPr lang="en-US" sz="2400" dirty="0">
                <a:latin typeface="Arial" panose="020B0604020202020204" pitchFamily="34" charset="0"/>
                <a:ea typeface="Times New Roman" panose="02020603050405020304" pitchFamily="18" charset="0"/>
                <a:cs typeface="Arial" panose="020B0604020202020204" pitchFamily="34" charset="0"/>
              </a:rPr>
              <a:t>. Under some circumstances, the Referee may also be required to file a Supplementary Report.</a:t>
            </a:r>
          </a:p>
          <a:p>
            <a:pPr marL="342900" indent="-342900" algn="just">
              <a:lnSpc>
                <a:spcPct val="100000"/>
              </a:lnSpc>
              <a:spcBef>
                <a:spcPts val="600"/>
              </a:spcBef>
              <a:spcAft>
                <a:spcPts val="1200"/>
              </a:spcAft>
              <a:buFont typeface="Symbol" panose="05050102010706020507" pitchFamily="18" charset="2"/>
              <a:buChar char=""/>
              <a:tabLst>
                <a:tab pos="228600" algn="l"/>
                <a:tab pos="1028700" algn="l"/>
              </a:tabLst>
              <a:defRPr/>
            </a:pPr>
            <a:r>
              <a:rPr lang="en-US" sz="2400" dirty="0">
                <a:latin typeface="Arial" panose="020B0604020202020204" pitchFamily="34" charset="0"/>
                <a:ea typeface="Times New Roman" panose="02020603050405020304" pitchFamily="18" charset="0"/>
                <a:cs typeface="Arial" panose="020B0604020202020204" pitchFamily="34" charset="0"/>
              </a:rPr>
              <a:t>An </a:t>
            </a:r>
            <a:r>
              <a:rPr lang="en-US" sz="2400" b="1" u="sng" dirty="0">
                <a:latin typeface="Arial" panose="020B0604020202020204" pitchFamily="34" charset="0"/>
                <a:ea typeface="Times New Roman" panose="02020603050405020304" pitchFamily="18" charset="0"/>
                <a:cs typeface="Arial" panose="020B0604020202020204" pitchFamily="34" charset="0"/>
              </a:rPr>
              <a:t>Additional Report of the Technical Delegate</a:t>
            </a: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is used to </a:t>
            </a:r>
            <a:r>
              <a:rPr lang="en-US" sz="2400" u="sng" dirty="0">
                <a:latin typeface="Arial" panose="020B0604020202020204" pitchFamily="34" charset="0"/>
                <a:ea typeface="Times New Roman" panose="02020603050405020304" pitchFamily="18" charset="0"/>
                <a:cs typeface="Arial" panose="020B0604020202020204" pitchFamily="34" charset="0"/>
              </a:rPr>
              <a:t>address issues that may or may not require re-homologation</a:t>
            </a:r>
            <a:r>
              <a:rPr lang="en-US" sz="2400" dirty="0">
                <a:latin typeface="Arial" panose="020B0604020202020204" pitchFamily="34" charset="0"/>
                <a:ea typeface="Times New Roman" panose="02020603050405020304" pitchFamily="18" charset="0"/>
                <a:cs typeface="Arial" panose="020B0604020202020204" pitchFamily="34" charset="0"/>
              </a:rPr>
              <a:t> of a racecourse.</a:t>
            </a:r>
          </a:p>
        </p:txBody>
      </p:sp>
    </p:spTree>
    <p:extLst>
      <p:ext uri="{BB962C8B-B14F-4D97-AF65-F5344CB8AC3E}">
        <p14:creationId xmlns:p14="http://schemas.microsoft.com/office/powerpoint/2010/main" val="132689742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71070-E285-D6E1-0DF4-A41E8BFF0777}"/>
              </a:ext>
            </a:extLst>
          </p:cNvPr>
          <p:cNvSpPr>
            <a:spLocks noGrp="1"/>
          </p:cNvSpPr>
          <p:nvPr>
            <p:ph type="title"/>
          </p:nvPr>
        </p:nvSpPr>
        <p:spPr>
          <a:xfrm>
            <a:off x="307975" y="152400"/>
            <a:ext cx="8153400" cy="782638"/>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2C13653-8318-4A9C-374E-D38CE5F03EE6}"/>
              </a:ext>
            </a:extLst>
          </p:cNvPr>
          <p:cNvSpPr>
            <a:spLocks noGrp="1"/>
          </p:cNvSpPr>
          <p:nvPr>
            <p:ph type="body" sz="quarter" idx="10"/>
          </p:nvPr>
        </p:nvSpPr>
        <p:spPr>
          <a:xfrm>
            <a:off x="208756" y="935038"/>
            <a:ext cx="8726488" cy="5410200"/>
          </a:xfrm>
        </p:spPr>
        <p:txBody>
          <a:bodyPr/>
          <a:lstStyle/>
          <a:p>
            <a:pPr marL="0" indent="0">
              <a:lnSpc>
                <a:spcPct val="100000"/>
              </a:lnSpc>
              <a:spcBef>
                <a:spcPts val="600"/>
              </a:spcBef>
              <a:spcAft>
                <a:spcPts val="60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The responsibility for communication and enforcement of SafeSport and MAAPP policies is:</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responsibility of the Local Organizing Committee </a:t>
            </a:r>
            <a:r>
              <a:rPr lang="en-US" sz="2000" dirty="0">
                <a:ea typeface="Times New Roman" panose="02020603050405020304" pitchFamily="18" charset="0"/>
              </a:rPr>
              <a:t>as well as other individuals and entities as set out in the Competition Administration Summary, the MAAPP and the SafeSport Code. </a:t>
            </a: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All information is available on the U.S. Ski &amp; Snowboard website at </a:t>
            </a:r>
            <a:r>
              <a:rPr lang="en-US" sz="1900" b="1" dirty="0">
                <a:solidFill>
                  <a:srgbClr val="3116A2"/>
                </a:solidFill>
                <a:ea typeface="Calibri" panose="020F0502020204030204" pitchFamily="34" charset="0"/>
                <a:cs typeface="Times New Roman" panose="02020603050405020304" pitchFamily="18" charset="0"/>
              </a:rPr>
              <a:t>usskiandsnowboard.org/safesport-athlete-safety/safesport-resources </a:t>
            </a:r>
            <a:endParaRPr lang="en-US" sz="1900" dirty="0">
              <a:solidFill>
                <a:srgbClr val="3116A2"/>
              </a:solidFill>
              <a:ea typeface="Calibri" panose="020F0502020204030204" pitchFamily="34" charset="0"/>
              <a:cs typeface="Times New Roman" panose="02020603050405020304" pitchFamily="18" charset="0"/>
            </a:endParaRPr>
          </a:p>
          <a:p>
            <a:pPr>
              <a:lnSpc>
                <a:spcPct val="100000"/>
              </a:lnSpc>
              <a:spcBef>
                <a:spcPts val="600"/>
              </a:spcBef>
              <a:spcAft>
                <a:spcPts val="60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Jury is </a:t>
            </a:r>
            <a:r>
              <a:rPr lang="en-US" sz="2000" u="sng" dirty="0">
                <a:ea typeface="Calibri" panose="020F0502020204030204" pitchFamily="34" charset="0"/>
                <a:cs typeface="Times New Roman" panose="02020603050405020304" pitchFamily="18" charset="0"/>
              </a:rPr>
              <a:t>only responsible</a:t>
            </a:r>
            <a:r>
              <a:rPr lang="en-US" sz="2000" dirty="0">
                <a:ea typeface="Calibri" panose="020F0502020204030204" pitchFamily="34" charset="0"/>
                <a:cs typeface="Times New Roman" panose="02020603050405020304" pitchFamily="18" charset="0"/>
              </a:rPr>
              <a:t> for technical matters within the </a:t>
            </a:r>
            <a:r>
              <a:rPr lang="en-US" sz="2000" b="1" u="sng" dirty="0">
                <a:ea typeface="Calibri" panose="020F0502020204030204" pitchFamily="34" charset="0"/>
                <a:cs typeface="Times New Roman" panose="02020603050405020304" pitchFamily="18" charset="0"/>
              </a:rPr>
              <a:t>closed competition areas</a:t>
            </a:r>
            <a:r>
              <a:rPr lang="en-US" sz="2000" dirty="0">
                <a:ea typeface="Calibri" panose="020F0502020204030204" pitchFamily="34" charset="0"/>
                <a:cs typeface="Times New Roman" panose="02020603050405020304" pitchFamily="18" charset="0"/>
              </a:rPr>
              <a:t>. </a:t>
            </a:r>
            <a:r>
              <a:rPr lang="en-US" sz="2000" b="1" dirty="0">
                <a:ea typeface="Calibri" panose="020F0502020204030204" pitchFamily="34" charset="0"/>
                <a:cs typeface="Times New Roman" panose="02020603050405020304" pitchFamily="18" charset="0"/>
              </a:rPr>
              <a:t>[601.4] </a:t>
            </a:r>
          </a:p>
          <a:p>
            <a:pPr>
              <a:lnSpc>
                <a:spcPct val="100000"/>
              </a:lnSpc>
              <a:spcBef>
                <a:spcPts val="600"/>
              </a:spcBef>
              <a:spcAft>
                <a:spcPts val="0"/>
              </a:spcAft>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a:t>
            </a:r>
            <a:r>
              <a:rPr lang="en-US" sz="2000" b="1" u="sng" dirty="0">
                <a:ea typeface="Calibri" panose="020F0502020204030204" pitchFamily="34" charset="0"/>
                <a:cs typeface="Times New Roman" panose="02020603050405020304" pitchFamily="18" charset="0"/>
              </a:rPr>
              <a:t>closed competition areas</a:t>
            </a:r>
            <a:r>
              <a:rPr lang="en-US" sz="2000" b="1" dirty="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are defined as the “race arena” which is accepted as being those areas which the Jury inspects and accepts as being suitable for competitors’ presence: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start arena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race course </a:t>
            </a:r>
          </a:p>
          <a:p>
            <a:pPr marL="0" indent="0">
              <a:lnSpc>
                <a:spcPct val="100000"/>
              </a:lnSpc>
              <a:spcBef>
                <a:spcPts val="0"/>
              </a:spcBef>
              <a:spcAft>
                <a:spcPts val="0"/>
              </a:spcAft>
              <a:buFont typeface="Euphemia" panose="020B0503040102020104" pitchFamily="34" charset="0"/>
              <a:buNone/>
              <a:defRPr/>
            </a:pPr>
            <a:r>
              <a:rPr lang="en-US" sz="2000" dirty="0">
                <a:ea typeface="Calibri" panose="020F0502020204030204" pitchFamily="34" charset="0"/>
                <a:cs typeface="Times New Roman" panose="02020603050405020304" pitchFamily="18" charset="0"/>
              </a:rPr>
              <a:t>      - finish arena</a:t>
            </a:r>
          </a:p>
          <a:p>
            <a:pPr marL="0" indent="0">
              <a:buFont typeface="Euphemia" panose="020B0503040102020104" pitchFamily="34" charset="0"/>
              <a:buNone/>
              <a:defRPr/>
            </a:pPr>
            <a:endParaRPr lang="en-US" dirty="0"/>
          </a:p>
        </p:txBody>
      </p:sp>
      <p:pic>
        <p:nvPicPr>
          <p:cNvPr id="38916" name="Content Placeholder 10">
            <a:extLst>
              <a:ext uri="{FF2B5EF4-FFF2-40B4-BE49-F238E27FC236}">
                <a16:creationId xmlns:a16="http://schemas.microsoft.com/office/drawing/2014/main" id="{0038360C-74BC-4F67-8A7E-02B8069DA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788637"/>
      </p:ext>
    </p:extLst>
  </p:cSld>
  <p:clrMapOvr>
    <a:masterClrMapping/>
  </p:clrMapOvr>
  <p:transition spd="med">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C3147B6-C5AA-BBC8-1ACF-CA4844799985}"/>
              </a:ext>
            </a:extLst>
          </p:cNvPr>
          <p:cNvSpPr>
            <a:spLocks noGrp="1"/>
          </p:cNvSpPr>
          <p:nvPr>
            <p:ph type="title" idx="4294967295"/>
          </p:nvPr>
        </p:nvSpPr>
        <p:spPr>
          <a:xfrm>
            <a:off x="609600" y="76200"/>
            <a:ext cx="7772400" cy="1143000"/>
          </a:xfrm>
        </p:spPr>
        <p:txBody>
          <a:bodyPr/>
          <a:lstStyle/>
          <a:p>
            <a:pPr eaLnBrk="1" hangingPunct="1">
              <a:defRPr/>
            </a:pP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DUE</a:t>
            </a: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PROCESS – ACR/ICR Art. 224.7</a:t>
            </a:r>
          </a:p>
        </p:txBody>
      </p:sp>
      <p:sp>
        <p:nvSpPr>
          <p:cNvPr id="28675" name="Content Placeholder 2">
            <a:extLst>
              <a:ext uri="{FF2B5EF4-FFF2-40B4-BE49-F238E27FC236}">
                <a16:creationId xmlns:a16="http://schemas.microsoft.com/office/drawing/2014/main" id="{EB2B07C5-0249-CE2B-CA9C-A3127906B5FA}"/>
              </a:ext>
            </a:extLst>
          </p:cNvPr>
          <p:cNvSpPr>
            <a:spLocks noGrp="1"/>
          </p:cNvSpPr>
          <p:nvPr>
            <p:ph idx="4294967295"/>
          </p:nvPr>
        </p:nvSpPr>
        <p:spPr>
          <a:xfrm>
            <a:off x="609600" y="1295400"/>
            <a:ext cx="8229600" cy="5059363"/>
          </a:xfrm>
        </p:spPr>
        <p:txBody>
          <a:bodyPr rtlCol="0">
            <a:noAutofit/>
          </a:bodyPr>
          <a:lstStyle/>
          <a:p>
            <a:pPr marL="0" indent="0" eaLnBrk="1" hangingPunct="1">
              <a:lnSpc>
                <a:spcPct val="100000"/>
              </a:lnSpc>
              <a:spcBef>
                <a:spcPts val="600"/>
              </a:spcBef>
              <a:buFont typeface="Arial" panose="020B0604020202020204" pitchFamily="34" charset="0"/>
              <a:buNone/>
              <a:defRPr/>
            </a:pPr>
            <a:r>
              <a:rPr lang="en-US" sz="2200" b="1" dirty="0">
                <a:latin typeface="Arial" panose="020B0604020202020204" pitchFamily="34" charset="0"/>
                <a:cs typeface="Arial" panose="020B0604020202020204" pitchFamily="34" charset="0"/>
              </a:rPr>
              <a:t>Prior to the imposition of a penalty (except in cases of verbal reprimands and withdrawal of accreditation), the person accused of an offense shall be given opportunity to present a defense at a hearing, verbally or in writing. </a:t>
            </a:r>
          </a:p>
          <a:p>
            <a:pPr marL="0" indent="0" eaLnBrk="1" hangingPunct="1">
              <a:lnSpc>
                <a:spcPct val="100000"/>
              </a:lnSpc>
              <a:spcBef>
                <a:spcPts val="1200"/>
              </a:spcBef>
              <a:buFont typeface="Arial" panose="020B0604020202020204" pitchFamily="34" charset="0"/>
              <a:buNone/>
              <a:defRPr/>
            </a:pPr>
            <a:r>
              <a:rPr lang="en-US" sz="2200" b="1" dirty="0">
                <a:latin typeface="Arial" panose="020B0604020202020204" pitchFamily="34" charset="0"/>
                <a:cs typeface="Arial" panose="020B0604020202020204" pitchFamily="34" charset="0"/>
              </a:rPr>
              <a:t>Defense can include, but is not limited to the following:</a:t>
            </a:r>
          </a:p>
          <a:p>
            <a:pPr eaLnBrk="1" hangingPunct="1">
              <a:lnSpc>
                <a:spcPct val="100000"/>
              </a:lnSpc>
              <a:spcBef>
                <a:spcPts val="0"/>
              </a:spcBef>
              <a:buFont typeface="Arial" panose="020B0604020202020204" pitchFamily="34" charset="0"/>
              <a:buChar char="•"/>
              <a:defRPr/>
            </a:pPr>
            <a:r>
              <a:rPr lang="en-US" sz="2200" b="1" dirty="0">
                <a:latin typeface="Arial" panose="020B0604020202020204" pitchFamily="34" charset="0"/>
                <a:cs typeface="Arial" panose="020B0604020202020204" pitchFamily="34" charset="0"/>
              </a:rPr>
              <a:t>Calling witnesses, e.g., Athlete, Coach, Gate Judge</a:t>
            </a:r>
          </a:p>
          <a:p>
            <a:pPr eaLnBrk="1" hangingPunct="1">
              <a:lnSpc>
                <a:spcPct val="100000"/>
              </a:lnSpc>
              <a:spcBef>
                <a:spcPts val="0"/>
              </a:spcBef>
              <a:buFont typeface="Arial" panose="020B0604020202020204" pitchFamily="34" charset="0"/>
              <a:buChar char="•"/>
              <a:defRPr/>
            </a:pPr>
            <a:r>
              <a:rPr lang="en-US" sz="2200" b="1" dirty="0">
                <a:latin typeface="Arial" panose="020B0604020202020204" pitchFamily="34" charset="0"/>
                <a:cs typeface="Arial" panose="020B0604020202020204" pitchFamily="34" charset="0"/>
              </a:rPr>
              <a:t>Questioning  witnesses upon whose testimony the Jury relies</a:t>
            </a:r>
          </a:p>
          <a:p>
            <a:pPr marL="0" indent="0" eaLnBrk="1" hangingPunct="1">
              <a:lnSpc>
                <a:spcPct val="100000"/>
              </a:lnSpc>
              <a:spcBef>
                <a:spcPts val="1200"/>
              </a:spcBef>
              <a:buFont typeface="Arial" panose="020B0604020202020204" pitchFamily="34" charset="0"/>
              <a:buNone/>
              <a:defRPr/>
            </a:pPr>
            <a:r>
              <a:rPr lang="en-US" sz="2200" b="1" dirty="0">
                <a:latin typeface="Arial" panose="020B0604020202020204" pitchFamily="34" charset="0"/>
                <a:cs typeface="Arial" panose="020B0604020202020204" pitchFamily="34" charset="0"/>
              </a:rPr>
              <a:t>Considering information from a witness who is unavailable for questioning by the accused would create a serious issue.  It is also unwise for Jury members to discuss a situation and consider possible penalties prior to hearing all testimony. </a:t>
            </a:r>
            <a:endParaRPr lang="en-US" sz="2200" b="1" i="1" dirty="0">
              <a:latin typeface="Arial" panose="020B0604020202020204" pitchFamily="34" charset="0"/>
              <a:cs typeface="Arial" panose="020B0604020202020204" pitchFamily="34" charset="0"/>
            </a:endParaRPr>
          </a:p>
        </p:txBody>
      </p:sp>
      <p:pic>
        <p:nvPicPr>
          <p:cNvPr id="67588" name="Content Placeholder 10">
            <a:extLst>
              <a:ext uri="{FF2B5EF4-FFF2-40B4-BE49-F238E27FC236}">
                <a16:creationId xmlns:a16="http://schemas.microsoft.com/office/drawing/2014/main" id="{7BA5B211-C69F-E688-C52E-135F96344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992174"/>
      </p:ext>
    </p:extLst>
  </p:cSld>
  <p:clrMapOvr>
    <a:masterClrMapping/>
  </p:clrMapOvr>
  <p:transition spd="med">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90578A1A-7871-C113-6289-4862B439190A}"/>
              </a:ext>
            </a:extLst>
          </p:cNvPr>
          <p:cNvSpPr>
            <a:spLocks noGrp="1" noChangeArrowheads="1"/>
          </p:cNvSpPr>
          <p:nvPr>
            <p:ph type="title" idx="4294967295"/>
          </p:nvPr>
        </p:nvSpPr>
        <p:spPr>
          <a:xfrm>
            <a:off x="729916" y="287336"/>
            <a:ext cx="7339013" cy="736601"/>
          </a:xfrm>
        </p:spPr>
        <p:txBody>
          <a:bodyPr/>
          <a:lstStyle/>
          <a:p>
            <a:pPr eaLnBrk="1" hangingPunct="1">
              <a:defRPr/>
            </a:pPr>
            <a:r>
              <a:rPr lang="en-US" altLang="en-US" sz="3200" dirty="0">
                <a:solidFill>
                  <a:srgbClr val="0028A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POLICY FOR DUE PROCESS</a:t>
            </a:r>
          </a:p>
        </p:txBody>
      </p:sp>
      <p:sp>
        <p:nvSpPr>
          <p:cNvPr id="3" name="Content Placeholder 2">
            <a:extLst>
              <a:ext uri="{FF2B5EF4-FFF2-40B4-BE49-F238E27FC236}">
                <a16:creationId xmlns:a16="http://schemas.microsoft.com/office/drawing/2014/main" id="{09E8D9D5-C229-7C85-9E68-54FA28789573}"/>
              </a:ext>
            </a:extLst>
          </p:cNvPr>
          <p:cNvSpPr>
            <a:spLocks noGrp="1"/>
          </p:cNvSpPr>
          <p:nvPr>
            <p:ph idx="4294967295"/>
          </p:nvPr>
        </p:nvSpPr>
        <p:spPr>
          <a:xfrm>
            <a:off x="546894" y="1295400"/>
            <a:ext cx="8229600" cy="4525963"/>
          </a:xfrm>
        </p:spPr>
        <p:txBody>
          <a:bodyPr/>
          <a:lstStyle/>
          <a:p>
            <a:pPr marL="0" indent="0" eaLnBrk="1" hangingPunct="1">
              <a:buFont typeface="Arial" panose="020B0604020202020204" pitchFamily="34" charset="0"/>
              <a:buNone/>
              <a:defRPr/>
            </a:pPr>
            <a:r>
              <a:rPr lang="en-US" sz="2000" b="1" dirty="0">
                <a:latin typeface="Arial" panose="020B0604020202020204" pitchFamily="34" charset="0"/>
                <a:cs typeface="Arial" panose="020B0604020202020204" pitchFamily="34" charset="0"/>
              </a:rPr>
              <a:t>The Jury must adhere to this policy: </a:t>
            </a:r>
          </a:p>
          <a:p>
            <a:pPr marL="457200" lvl="2" indent="-457200" eaLnBrk="1" hangingPunct="1">
              <a:lnSpc>
                <a:spcPct val="100000"/>
              </a:lnSpc>
              <a:buFont typeface="Arial" panose="020B0604020202020204" pitchFamily="34" charset="0"/>
              <a:buChar char="•"/>
              <a:defRPr/>
            </a:pPr>
            <a:r>
              <a:rPr lang="en-US" sz="2000" b="1" dirty="0">
                <a:latin typeface="Arial" panose="020B0604020202020204" pitchFamily="34" charset="0"/>
                <a:cs typeface="Arial" panose="020B0604020202020204" pitchFamily="34" charset="0"/>
              </a:rPr>
              <a:t>Consider infraction.</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Hear and consider </a:t>
            </a:r>
            <a:r>
              <a:rPr lang="en-US" sz="2000" b="1" u="sng" dirty="0">
                <a:latin typeface="Arial" panose="020B0604020202020204" pitchFamily="34" charset="0"/>
                <a:cs typeface="Arial" panose="020B0604020202020204" pitchFamily="34" charset="0"/>
              </a:rPr>
              <a:t>all</a:t>
            </a:r>
            <a:r>
              <a:rPr lang="en-US" sz="2000" b="1" dirty="0">
                <a:latin typeface="Arial" panose="020B0604020202020204" pitchFamily="34" charset="0"/>
                <a:cs typeface="Arial" panose="020B0604020202020204" pitchFamily="34" charset="0"/>
              </a:rPr>
              <a:t> testimony and other evidence. </a:t>
            </a:r>
          </a:p>
          <a:p>
            <a:pPr marL="457200" lvl="2" indent="-457200" eaLnBrk="1" hangingPunct="1">
              <a:lnSpc>
                <a:spcPct val="100000"/>
              </a:lnSpc>
              <a:spcBef>
                <a:spcPts val="900"/>
              </a:spcBef>
              <a:buFont typeface="Arial" panose="020B0604020202020204" pitchFamily="34" charset="0"/>
              <a:buChar char="•"/>
              <a:defRPr/>
            </a:pPr>
            <a:r>
              <a:rPr lang="en-US" sz="2000" b="1" u="sng" dirty="0">
                <a:latin typeface="Arial" panose="020B0604020202020204" pitchFamily="34" charset="0"/>
                <a:cs typeface="Arial" panose="020B0604020202020204" pitchFamily="34" charset="0"/>
              </a:rPr>
              <a:t>Allow accused </a:t>
            </a:r>
            <a:r>
              <a:rPr lang="en-US" sz="2000" b="1" dirty="0">
                <a:latin typeface="Arial" panose="020B0604020202020204" pitchFamily="34" charset="0"/>
                <a:cs typeface="Arial" panose="020B0604020202020204" pitchFamily="34" charset="0"/>
              </a:rPr>
              <a:t>person the opportunity to present a defense     and review all evidence (question all witnesses, etc.)</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Deliberate.</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Make a fair decision.</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Review, vote, and sign prepared Jury Minutes documenting the decision.</a:t>
            </a:r>
          </a:p>
          <a:p>
            <a:pPr marL="457200" lvl="2" indent="-457200" eaLnBrk="1" hangingPunct="1">
              <a:lnSpc>
                <a:spcPct val="100000"/>
              </a:lnSpc>
              <a:spcBef>
                <a:spcPts val="900"/>
              </a:spcBef>
              <a:buFont typeface="Arial" panose="020B0604020202020204" pitchFamily="34" charset="0"/>
              <a:buChar char="•"/>
              <a:defRPr/>
            </a:pPr>
            <a:r>
              <a:rPr lang="en-US" sz="2000" b="1" dirty="0">
                <a:latin typeface="Arial" panose="020B0604020202020204" pitchFamily="34" charset="0"/>
                <a:cs typeface="Arial" panose="020B0604020202020204" pitchFamily="34" charset="0"/>
              </a:rPr>
              <a:t>Notify affected parties. (FIS Office will address sanctions that involve a monetary sanction.)</a:t>
            </a:r>
          </a:p>
          <a:p>
            <a:pPr eaLnBrk="1" hangingPunct="1">
              <a:defRPr/>
            </a:pPr>
            <a:endParaRPr lang="en-US" dirty="0"/>
          </a:p>
        </p:txBody>
      </p:sp>
      <p:pic>
        <p:nvPicPr>
          <p:cNvPr id="68612" name="Content Placeholder 10">
            <a:extLst>
              <a:ext uri="{FF2B5EF4-FFF2-40B4-BE49-F238E27FC236}">
                <a16:creationId xmlns:a16="http://schemas.microsoft.com/office/drawing/2014/main" id="{B14EAA9D-EBA2-B458-6BD0-4E0E7C307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998197"/>
      </p:ext>
    </p:extLst>
  </p:cSld>
  <p:clrMapOvr>
    <a:masterClrMapping/>
  </p:clrMapOvr>
  <p:transition spd="med">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Content Placeholder 10">
            <a:extLst>
              <a:ext uri="{FF2B5EF4-FFF2-40B4-BE49-F238E27FC236}">
                <a16:creationId xmlns:a16="http://schemas.microsoft.com/office/drawing/2014/main" id="{233F4395-9890-DB3C-31FF-D9EA5D852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B8A7386F-256F-2E16-4088-B98AFAC62132}"/>
              </a:ext>
            </a:extLst>
          </p:cNvPr>
          <p:cNvSpPr>
            <a:spLocks noGrp="1"/>
          </p:cNvSpPr>
          <p:nvPr>
            <p:ph type="title"/>
          </p:nvPr>
        </p:nvSpPr>
        <p:spPr>
          <a:xfrm>
            <a:off x="457200" y="192087"/>
            <a:ext cx="8458200" cy="646113"/>
          </a:xfrm>
        </p:spPr>
        <p:txBody>
          <a:bodyPr/>
          <a:lstStyle/>
          <a:p>
            <a:pPr>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 ADVANTAGE – NO DSQ!</a:t>
            </a:r>
            <a:endParaRPr lang="en-US" sz="3200" dirty="0"/>
          </a:p>
        </p:txBody>
      </p:sp>
      <p:sp>
        <p:nvSpPr>
          <p:cNvPr id="4" name="Text Placeholder 3">
            <a:extLst>
              <a:ext uri="{FF2B5EF4-FFF2-40B4-BE49-F238E27FC236}">
                <a16:creationId xmlns:a16="http://schemas.microsoft.com/office/drawing/2014/main" id="{2C10D028-D8C3-26A6-A6D0-51071DE4EE9C}"/>
              </a:ext>
            </a:extLst>
          </p:cNvPr>
          <p:cNvSpPr>
            <a:spLocks noGrp="1"/>
          </p:cNvSpPr>
          <p:nvPr>
            <p:ph type="body" sz="quarter" idx="10"/>
          </p:nvPr>
        </p:nvSpPr>
        <p:spPr>
          <a:xfrm>
            <a:off x="228600" y="931863"/>
            <a:ext cx="8458200" cy="5583237"/>
          </a:xfrm>
        </p:spPr>
        <p:txBody>
          <a:bodyPr/>
          <a:lstStyle/>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223 addresses offences for which a sanction – not necessarily a disqualification – may apply.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223.3.3 states: “Competitors shall only be disqualified if their mistake would result in an advantage for them with regard to the end result; unless the Rules state otherwise in an individual case.”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Rules that address grounds for disqualification are: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629.2 – jeopardizes the security of persons or property or causes actual injury or damage;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629.3 – does not pass through a gate correctly in accordance with Art.661.4; </a:t>
            </a:r>
          </a:p>
          <a:p>
            <a:pPr marL="571500" indent="-342900" algn="just">
              <a:lnSpc>
                <a:spcPct val="100000"/>
              </a:lnSpc>
              <a:spcBef>
                <a:spcPts val="600"/>
              </a:spcBef>
              <a:spcAft>
                <a:spcPts val="600"/>
              </a:spcAft>
              <a:buFont typeface="Arial" panose="020B0604020202020204" pitchFamily="34" charset="0"/>
              <a:buChar char="•"/>
              <a:tabLst>
                <a:tab pos="457200" algn="l"/>
                <a:tab pos="571500" algn="l"/>
                <a:tab pos="685800" algn="l"/>
              </a:tabLst>
              <a:defRPr/>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Art. 629.3 – does not start within the time limits defined by Art. 613.7 </a:t>
            </a:r>
          </a:p>
          <a:p>
            <a:pPr marL="22860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2000" b="1" i="1" dirty="0">
                <a:solidFill>
                  <a:srgbClr val="001F82"/>
                </a:solidFill>
                <a:latin typeface="Arial" panose="020B0604020202020204" pitchFamily="34" charset="0"/>
                <a:ea typeface="Times New Roman" panose="02020603050405020304" pitchFamily="18" charset="0"/>
                <a:cs typeface="Arial" panose="020B0604020202020204" pitchFamily="34" charset="0"/>
              </a:rPr>
              <a:t>Please note unsportsmanlike behavior is subject to sanction which </a:t>
            </a:r>
            <a:r>
              <a:rPr lang="en-US" sz="2000" b="1" i="1" u="sng" dirty="0">
                <a:solidFill>
                  <a:srgbClr val="001F82"/>
                </a:solidFill>
                <a:latin typeface="Arial" panose="020B0604020202020204" pitchFamily="34" charset="0"/>
                <a:ea typeface="Times New Roman" panose="02020603050405020304" pitchFamily="18" charset="0"/>
                <a:cs typeface="Arial" panose="020B0604020202020204" pitchFamily="34" charset="0"/>
              </a:rPr>
              <a:t>may or may not</a:t>
            </a:r>
            <a:r>
              <a:rPr lang="en-US" sz="2000" b="1" i="1" dirty="0">
                <a:solidFill>
                  <a:srgbClr val="001F82"/>
                </a:solidFill>
                <a:latin typeface="Arial" panose="020B0604020202020204" pitchFamily="34" charset="0"/>
                <a:ea typeface="Times New Roman" panose="02020603050405020304" pitchFamily="18" charset="0"/>
                <a:cs typeface="Arial" panose="020B0604020202020204" pitchFamily="34" charset="0"/>
              </a:rPr>
              <a:t> include disqualification. [Art. 223.1.1; Art. 223.3.2]</a:t>
            </a:r>
            <a:endParaRPr lang="en-US" sz="2000" b="1" dirty="0">
              <a:solidFill>
                <a:srgbClr val="001F82"/>
              </a:solidFill>
              <a:latin typeface="Arial" panose="020B0604020202020204" pitchFamily="34" charset="0"/>
              <a:ea typeface="Times New Roman" panose="02020603050405020304" pitchFamily="18" charset="0"/>
              <a:cs typeface="Arial" panose="020B0604020202020204" pitchFamily="34" charset="0"/>
            </a:endParaRPr>
          </a:p>
          <a:p>
            <a:pPr marL="571500" indent="-342900" algn="just">
              <a:lnSpc>
                <a:spcPct val="120000"/>
              </a:lnSpc>
              <a:spcBef>
                <a:spcPts val="600"/>
              </a:spcBef>
              <a:spcAft>
                <a:spcPts val="600"/>
              </a:spcAft>
              <a:buFont typeface="Arial" panose="020B0604020202020204" pitchFamily="34" charset="0"/>
              <a:buChar char="•"/>
              <a:tabLst>
                <a:tab pos="457200" algn="l"/>
                <a:tab pos="571500" algn="l"/>
                <a:tab pos="685800" algn="l"/>
              </a:tabLst>
              <a:defRPr/>
            </a:pPr>
            <a:endParaRPr lang="en-US" sz="2000" dirty="0">
              <a:solidFill>
                <a:srgbClr val="000000"/>
              </a:solidFill>
              <a:ea typeface="Times New Roman" panose="02020603050405020304" pitchFamily="18" charset="0"/>
              <a:cs typeface="TimesNewRomanPSMT"/>
            </a:endParaRPr>
          </a:p>
          <a:p>
            <a:pPr>
              <a:defRPr/>
            </a:pPr>
            <a:endParaRPr lang="en-US" dirty="0"/>
          </a:p>
        </p:txBody>
      </p:sp>
    </p:spTree>
    <p:extLst>
      <p:ext uri="{BB962C8B-B14F-4D97-AF65-F5344CB8AC3E}">
        <p14:creationId xmlns:p14="http://schemas.microsoft.com/office/powerpoint/2010/main" val="3322072060"/>
      </p:ext>
    </p:extLst>
  </p:cSld>
  <p:clrMapOvr>
    <a:masterClrMapping/>
  </p:clrMapOvr>
  <p:transition spd="med">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1">
            <a:extLst>
              <a:ext uri="{FF2B5EF4-FFF2-40B4-BE49-F238E27FC236}">
                <a16:creationId xmlns:a16="http://schemas.microsoft.com/office/drawing/2014/main" id="{34F035D3-83EA-8B46-BA92-090698A2D3CE}"/>
              </a:ext>
            </a:extLst>
          </p:cNvPr>
          <p:cNvSpPr txBox="1">
            <a:spLocks noChangeArrowheads="1"/>
          </p:cNvSpPr>
          <p:nvPr/>
        </p:nvSpPr>
        <p:spPr bwMode="auto">
          <a:xfrm>
            <a:off x="190500" y="1084263"/>
            <a:ext cx="8763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An athlete who is granted a provisional start that is later found to be unjustified is subject to “sanction”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Depending on circumstances, the sanction </a:t>
            </a:r>
            <a:r>
              <a:rPr lang="en-US" altLang="en-US" sz="2400" u="sng" dirty="0">
                <a:latin typeface="Arial" panose="020B0604020202020204" pitchFamily="34" charset="0"/>
                <a:cs typeface="Arial" panose="020B0604020202020204" pitchFamily="34" charset="0"/>
              </a:rPr>
              <a:t>may</a:t>
            </a:r>
            <a:r>
              <a:rPr lang="en-US" altLang="en-US" sz="2400" dirty="0">
                <a:latin typeface="Arial" panose="020B0604020202020204" pitchFamily="34" charset="0"/>
                <a:cs typeface="Arial" panose="020B0604020202020204" pitchFamily="34" charset="0"/>
              </a:rPr>
              <a:t> include DSQ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Prior to imposing DSQ, Jury must decide whether or not the later start provided an unfair advantage, e.g., improved weather conditions.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 competitor shall only be disqualified if his mistake would result in an advantage for him with regard to the end result, unless the Rules state otherwise in an individual case. e.g., gate fault; early/late starts. </a:t>
            </a:r>
            <a:r>
              <a:rPr lang="en-US" altLang="en-US" sz="2400" b="1" dirty="0">
                <a:latin typeface="Arial" panose="020B0604020202020204" pitchFamily="34" charset="0"/>
                <a:cs typeface="Arial" panose="020B0604020202020204" pitchFamily="34" charset="0"/>
              </a:rPr>
              <a:t>[223.3.3]</a:t>
            </a:r>
            <a:r>
              <a:rPr lang="en-US" altLang="en-US" sz="2400" dirty="0">
                <a:latin typeface="Arial" panose="020B0604020202020204" pitchFamily="34" charset="0"/>
                <a:cs typeface="Arial" panose="020B0604020202020204" pitchFamily="34" charset="0"/>
              </a:rPr>
              <a:t> </a:t>
            </a:r>
          </a:p>
          <a:p>
            <a:pPr>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If a provisional start is not approved, the competitor’s status </a:t>
            </a:r>
            <a:r>
              <a:rPr lang="en-US" altLang="en-US" sz="2400" u="sng" dirty="0">
                <a:latin typeface="Arial" panose="020B0604020202020204" pitchFamily="34" charset="0"/>
                <a:cs typeface="Arial" panose="020B0604020202020204" pitchFamily="34" charset="0"/>
              </a:rPr>
              <a:t>must not</a:t>
            </a:r>
            <a:r>
              <a:rPr lang="en-US" altLang="en-US" sz="2400" dirty="0">
                <a:latin typeface="Arial" panose="020B0604020202020204" pitchFamily="34" charset="0"/>
                <a:cs typeface="Arial" panose="020B0604020202020204" pitchFamily="34" charset="0"/>
              </a:rPr>
              <a:t> be changed to </a:t>
            </a:r>
            <a:r>
              <a:rPr lang="en-US" altLang="en-US" sz="2400" b="1" u="sng" dirty="0">
                <a:latin typeface="Arial" panose="020B0604020202020204" pitchFamily="34" charset="0"/>
                <a:cs typeface="Arial" panose="020B0604020202020204" pitchFamily="34" charset="0"/>
              </a:rPr>
              <a:t>DNS</a:t>
            </a:r>
            <a:r>
              <a:rPr lang="en-US" altLang="en-US" sz="2400" dirty="0">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672D98D0-ABDA-D25F-8729-C8C107A38F5B}"/>
              </a:ext>
            </a:extLst>
          </p:cNvPr>
          <p:cNvSpPr/>
          <p:nvPr/>
        </p:nvSpPr>
        <p:spPr>
          <a:xfrm>
            <a:off x="304800" y="371475"/>
            <a:ext cx="8267700" cy="523875"/>
          </a:xfrm>
          <a:prstGeom prst="rect">
            <a:avLst/>
          </a:prstGeom>
        </p:spPr>
        <p:txBody>
          <a:bodyPr>
            <a:spAutoFit/>
          </a:bodyPr>
          <a:lstStyle/>
          <a:p>
            <a:pPr>
              <a:defRPr/>
            </a:pPr>
            <a:r>
              <a:rPr lang="en-US" altLang="en-US" sz="2800" b="1" dirty="0">
                <a:solidFill>
                  <a:srgbClr val="003399"/>
                </a:solidFill>
                <a:effectLst>
                  <a:outerShdw blurRad="38100" dist="38100" dir="2700000" algn="tl">
                    <a:srgbClr val="000000">
                      <a:alpha val="43137"/>
                    </a:srgbClr>
                  </a:outerShdw>
                </a:effectLst>
                <a:latin typeface="Arial" charset="0"/>
                <a:cs typeface="Arial" charset="0"/>
              </a:rPr>
              <a:t>PROVISIONAL</a:t>
            </a:r>
            <a:r>
              <a:rPr lang="en-US" altLang="en-US" sz="2800" b="1" dirty="0">
                <a:solidFill>
                  <a:srgbClr val="0028A8"/>
                </a:solidFill>
                <a:effectLst>
                  <a:outerShdw blurRad="38100" dist="38100" dir="2700000" algn="tl">
                    <a:srgbClr val="000000">
                      <a:alpha val="43137"/>
                    </a:srgbClr>
                  </a:outerShdw>
                </a:effectLst>
                <a:latin typeface="Arial" charset="0"/>
                <a:cs typeface="Arial" charset="0"/>
              </a:rPr>
              <a:t> STARTS – IMPORTANT POINTS</a:t>
            </a:r>
          </a:p>
        </p:txBody>
      </p:sp>
      <p:pic>
        <p:nvPicPr>
          <p:cNvPr id="71684" name="Content Placeholder 10">
            <a:extLst>
              <a:ext uri="{FF2B5EF4-FFF2-40B4-BE49-F238E27FC236}">
                <a16:creationId xmlns:a16="http://schemas.microsoft.com/office/drawing/2014/main" id="{08587913-E381-D93C-861F-C05911087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58267"/>
      </p:ext>
    </p:extLst>
  </p:cSld>
  <p:clrMapOvr>
    <a:masterClrMapping/>
  </p:clrMapOvr>
  <p:transition spd="med">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F9647E71-D6F0-5003-2015-195D7F52F7C4}"/>
              </a:ext>
            </a:extLst>
          </p:cNvPr>
          <p:cNvSpPr>
            <a:spLocks noGrp="1"/>
          </p:cNvSpPr>
          <p:nvPr>
            <p:ph type="title" idx="4294967295"/>
          </p:nvPr>
        </p:nvSpPr>
        <p:spPr>
          <a:xfrm>
            <a:off x="449263" y="152400"/>
            <a:ext cx="8229600" cy="696913"/>
          </a:xfrm>
        </p:spPr>
        <p:txBody>
          <a:bodyPr/>
          <a:lstStyle/>
          <a:p>
            <a:pPr eaLnBrk="1" hangingPunct="1">
              <a:defRPr/>
            </a:pP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PROVISIONAL RERUNS</a:t>
            </a:r>
          </a:p>
        </p:txBody>
      </p:sp>
      <p:sp>
        <p:nvSpPr>
          <p:cNvPr id="74755" name="Content Placeholder 2">
            <a:extLst>
              <a:ext uri="{FF2B5EF4-FFF2-40B4-BE49-F238E27FC236}">
                <a16:creationId xmlns:a16="http://schemas.microsoft.com/office/drawing/2014/main" id="{ACB7A398-3090-D226-5990-6E80F0B038DB}"/>
              </a:ext>
            </a:extLst>
          </p:cNvPr>
          <p:cNvSpPr>
            <a:spLocks noGrp="1"/>
          </p:cNvSpPr>
          <p:nvPr>
            <p:ph idx="4294967295"/>
          </p:nvPr>
        </p:nvSpPr>
        <p:spPr>
          <a:xfrm>
            <a:off x="422275" y="873125"/>
            <a:ext cx="8493125" cy="5832475"/>
          </a:xfrm>
        </p:spPr>
        <p:txBody>
          <a:bodyPr/>
          <a:lstStyle/>
          <a:p>
            <a:pPr marL="0" indent="0" eaLnBrk="1" hangingPunct="1">
              <a:lnSpc>
                <a:spcPct val="100000"/>
              </a:lnSpc>
              <a:spcBef>
                <a:spcPct val="0"/>
              </a:spcBef>
              <a:buFont typeface="Arial" panose="020B0604020202020204" pitchFamily="34" charset="0"/>
              <a:buNone/>
              <a:defRPr/>
            </a:pPr>
            <a:r>
              <a:rPr lang="en-US" altLang="en-US" sz="2000" dirty="0">
                <a:latin typeface="Arial" panose="020B0604020202020204" pitchFamily="34" charset="0"/>
                <a:cs typeface="Arial" panose="020B0604020202020204" pitchFamily="34" charset="0"/>
              </a:rPr>
              <a:t>When making a determination on validity of a provisional rerun, Jury must evaluate the following, many of which are included in the very </a:t>
            </a:r>
            <a:r>
              <a:rPr lang="en-US" altLang="en-US" sz="2000" u="sng" dirty="0">
                <a:latin typeface="Arial" panose="020B0604020202020204" pitchFamily="34" charset="0"/>
                <a:cs typeface="Arial" panose="020B0604020202020204" pitchFamily="34" charset="0"/>
              </a:rPr>
              <a:t>clear</a:t>
            </a:r>
            <a:r>
              <a:rPr lang="en-US" altLang="en-US" sz="2000" dirty="0">
                <a:latin typeface="Arial" panose="020B0604020202020204" pitchFamily="34" charset="0"/>
                <a:cs typeface="Arial" panose="020B0604020202020204" pitchFamily="34" charset="0"/>
              </a:rPr>
              <a:t> provisions of 623:</a:t>
            </a:r>
          </a:p>
          <a:p>
            <a:pPr eaLnBrk="1" hangingPunct="1">
              <a:lnSpc>
                <a:spcPct val="100000"/>
              </a:lnSpc>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Did the competitor cross the finish line?  </a:t>
            </a:r>
            <a:r>
              <a:rPr lang="en-US" sz="2000" i="1" dirty="0">
                <a:latin typeface="Arial" panose="020B0604020202020204" pitchFamily="34" charset="0"/>
                <a:cs typeface="Arial" panose="020B0604020202020204" pitchFamily="34" charset="0"/>
              </a:rPr>
              <a:t>Unless the claimed obstruction occurred in close proximity to the finish line and the competitor’s racing speed did not allow sufficient time for the competitor to avoid crossing the finish line, the Jury </a:t>
            </a:r>
            <a:r>
              <a:rPr lang="en-US" sz="2000" i="1" u="sng" dirty="0">
                <a:latin typeface="Arial" panose="020B0604020202020204" pitchFamily="34" charset="0"/>
                <a:cs typeface="Arial" panose="020B0604020202020204" pitchFamily="34" charset="0"/>
              </a:rPr>
              <a:t>may</a:t>
            </a:r>
            <a:r>
              <a:rPr lang="en-US" sz="2000" i="1" dirty="0">
                <a:latin typeface="Arial" panose="020B0604020202020204" pitchFamily="34" charset="0"/>
                <a:cs typeface="Arial" panose="020B0604020202020204" pitchFamily="34" charset="0"/>
              </a:rPr>
              <a:t> consider the run is over.</a:t>
            </a:r>
            <a:endParaRPr lang="en-US" sz="2000" dirty="0">
              <a:latin typeface="Arial" panose="020B0604020202020204" pitchFamily="34" charset="0"/>
              <a:cs typeface="Arial" panose="020B0604020202020204" pitchFamily="34" charset="0"/>
            </a:endParaRPr>
          </a:p>
          <a:p>
            <a:pPr eaLnBrk="1" hangingPunct="1">
              <a:lnSpc>
                <a:spcPct val="100000"/>
              </a:lnSpc>
              <a:spcBef>
                <a:spcPts val="12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When interference did not occur in immediate proximity to the finish line, did the competitor stop immediately after the obstruction or interference occurred and </a:t>
            </a:r>
            <a:r>
              <a:rPr lang="en-US" sz="2000" i="1" dirty="0">
                <a:latin typeface="Arial" panose="020B0604020202020204" pitchFamily="34" charset="0"/>
                <a:cs typeface="Arial" panose="020B0604020202020204" pitchFamily="34" charset="0"/>
              </a:rPr>
              <a:t>report the incident to the nearest Gate Judge, Jury Advisor, or Jury member?</a:t>
            </a:r>
            <a:endParaRPr lang="en-US" sz="2000" dirty="0">
              <a:latin typeface="Arial" panose="020B0604020202020204" pitchFamily="34" charset="0"/>
              <a:cs typeface="Arial" panose="020B0604020202020204" pitchFamily="34" charset="0"/>
            </a:endParaRPr>
          </a:p>
          <a:p>
            <a:pPr eaLnBrk="1" hangingPunct="1">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Does the claimed obstruction/interference meet the requirements of 623.1.2 (Technical Failure), 623.1.3 (Yellow Flag) or 623.2 (Grounds for Interference)?</a:t>
            </a:r>
          </a:p>
          <a:p>
            <a:pPr eaLnBrk="1" hangingPunct="1">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Did a “similar incident” occur that caused significant loss of speed or lengthening of the racing line and consequently affect the competitor’s time? </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623.2.6</a:t>
            </a:r>
            <a:r>
              <a:rPr lang="en-U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eaLnBrk="1" hangingPunct="1">
              <a:defRPr/>
            </a:pPr>
            <a:endParaRPr lang="en-US" altLang="en-US" sz="1750" dirty="0">
              <a:cs typeface="Arial" panose="020B0604020202020204" pitchFamily="34" charset="0"/>
            </a:endParaRPr>
          </a:p>
        </p:txBody>
      </p:sp>
      <p:pic>
        <p:nvPicPr>
          <p:cNvPr id="73732" name="Content Placeholder 10">
            <a:extLst>
              <a:ext uri="{FF2B5EF4-FFF2-40B4-BE49-F238E27FC236}">
                <a16:creationId xmlns:a16="http://schemas.microsoft.com/office/drawing/2014/main" id="{1DBD0967-FD0E-F69D-FF45-120671B82F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243243"/>
      </p:ext>
    </p:extLst>
  </p:cSld>
  <p:clrMapOvr>
    <a:masterClrMapping/>
  </p:clrMapOvr>
  <p:transition spd="med">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Content Placeholder 10">
            <a:extLst>
              <a:ext uri="{FF2B5EF4-FFF2-40B4-BE49-F238E27FC236}">
                <a16:creationId xmlns:a16="http://schemas.microsoft.com/office/drawing/2014/main" id="{D1806984-0044-82A6-E4D8-F78BCDD4D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82C6F557-9027-9B09-48B2-6FD369C7DFF2}"/>
              </a:ext>
            </a:extLst>
          </p:cNvPr>
          <p:cNvSpPr>
            <a:spLocks noGrp="1"/>
          </p:cNvSpPr>
          <p:nvPr>
            <p:ph type="title"/>
          </p:nvPr>
        </p:nvSpPr>
        <p:spPr>
          <a:xfrm>
            <a:off x="914400" y="212140"/>
            <a:ext cx="7339012" cy="660400"/>
          </a:xfrm>
        </p:spPr>
        <p:txBody>
          <a:bodyPr/>
          <a:lstStyle/>
          <a:p>
            <a:pPr>
              <a:defRPr/>
            </a:pPr>
            <a:r>
              <a:rPr lang="en-US" sz="3200" b="1" dirty="0">
                <a:solidFill>
                  <a:srgbClr val="00339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COLLECTIVE OFFENSES [224.3]</a:t>
            </a:r>
            <a:endParaRPr lang="en-US" sz="3200"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A7EBCA6-0881-DDD9-B11A-F16F71BA659C}"/>
              </a:ext>
            </a:extLst>
          </p:cNvPr>
          <p:cNvSpPr>
            <a:spLocks noGrp="1"/>
          </p:cNvSpPr>
          <p:nvPr>
            <p:ph type="body" sz="quarter" idx="10"/>
          </p:nvPr>
        </p:nvSpPr>
        <p:spPr>
          <a:xfrm>
            <a:off x="914400" y="1095375"/>
            <a:ext cx="7620000" cy="5570538"/>
          </a:xfrm>
        </p:spPr>
        <p:txBody>
          <a:bodyPr/>
          <a:lstStyle/>
          <a:p>
            <a:pPr marL="0" indent="0">
              <a:spcBef>
                <a:spcPts val="600"/>
              </a:spcBef>
              <a:spcAft>
                <a:spcPts val="600"/>
              </a:spcAft>
              <a:buFont typeface="Euphemia" panose="020B0503040102020104" pitchFamily="34" charset="0"/>
              <a:buNone/>
              <a:defRPr/>
            </a:pPr>
            <a:r>
              <a:rPr lang="en-US" sz="1800" dirty="0">
                <a:latin typeface="Arial" panose="020B0604020202020204" pitchFamily="34" charset="0"/>
                <a:ea typeface="Times New Roman" panose="02020603050405020304" pitchFamily="18" charset="0"/>
                <a:cs typeface="Arial" panose="020B0604020202020204" pitchFamily="34" charset="0"/>
              </a:rPr>
              <a:t>In accordance with Art. 224.3, a “collective offense” occurs when several persons:</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Commit the same offense</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At the same time</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Under the same circumstances</a:t>
            </a:r>
          </a:p>
          <a:p>
            <a:pPr marL="0" indent="0">
              <a:spcBef>
                <a:spcPts val="600"/>
              </a:spcBef>
              <a:spcAft>
                <a:spcPts val="600"/>
              </a:spcAft>
              <a:buFont typeface="Euphemia" panose="020B0503040102020104" pitchFamily="34" charset="0"/>
              <a:buNone/>
              <a:defRPr/>
            </a:pPr>
            <a:r>
              <a:rPr lang="en-US" sz="1800" dirty="0">
                <a:latin typeface="Arial" panose="020B0604020202020204" pitchFamily="34" charset="0"/>
                <a:ea typeface="Times New Roman" panose="02020603050405020304" pitchFamily="18" charset="0"/>
                <a:cs typeface="Arial" panose="020B0604020202020204" pitchFamily="34" charset="0"/>
              </a:rPr>
              <a:t>When addressing sanctions related to collective offenses: </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Jury’s decision as to one offender may be considered binding upon all offenders</a:t>
            </a:r>
          </a:p>
          <a:p>
            <a:pPr marL="342900" indent="-342900">
              <a:lnSpc>
                <a:spcPct val="115000"/>
              </a:lnSpc>
              <a:spcBef>
                <a:spcPts val="600"/>
              </a:spcBef>
              <a:spcAft>
                <a:spcPts val="600"/>
              </a:spcAft>
              <a:buFont typeface="Symbol" panose="05050102010706020507" pitchFamily="18" charset="2"/>
              <a:buChar char=""/>
              <a:defRPr/>
            </a:pPr>
            <a:r>
              <a:rPr lang="en-US" sz="1800" dirty="0">
                <a:latin typeface="Arial" panose="020B0604020202020204" pitchFamily="34" charset="0"/>
                <a:ea typeface="Calibri" panose="020F0502020204030204" pitchFamily="34" charset="0"/>
                <a:cs typeface="Arial" panose="020B0604020202020204" pitchFamily="34" charset="0"/>
              </a:rPr>
              <a:t>Written decision shall include:</a:t>
            </a:r>
          </a:p>
          <a:p>
            <a:pPr marL="1143000" lvl="2" indent="-228600">
              <a:lnSpc>
                <a:spcPct val="115000"/>
              </a:lnSpc>
              <a:spcAft>
                <a:spcPts val="600"/>
              </a:spcAft>
              <a:buFont typeface="Times New Roman" panose="02020603050405020304" pitchFamily="18" charset="0"/>
              <a:buChar char="-"/>
              <a:defRPr/>
            </a:pPr>
            <a:r>
              <a:rPr lang="en-US" sz="1800" dirty="0">
                <a:latin typeface="Arial" panose="020B0604020202020204" pitchFamily="34" charset="0"/>
                <a:ea typeface="Times New Roman" panose="02020603050405020304" pitchFamily="18" charset="0"/>
                <a:cs typeface="Arial" panose="020B0604020202020204" pitchFamily="34" charset="0"/>
              </a:rPr>
              <a:t>Names of all offenders concerned</a:t>
            </a:r>
          </a:p>
          <a:p>
            <a:pPr marL="1143000" lvl="2" indent="-228600">
              <a:lnSpc>
                <a:spcPct val="115000"/>
              </a:lnSpc>
              <a:spcAft>
                <a:spcPts val="600"/>
              </a:spcAft>
              <a:buFont typeface="Times New Roman" panose="02020603050405020304" pitchFamily="18" charset="0"/>
              <a:buChar char="-"/>
              <a:defRPr/>
            </a:pPr>
            <a:r>
              <a:rPr lang="en-US" sz="1800" dirty="0">
                <a:latin typeface="Arial" panose="020B0604020202020204" pitchFamily="34" charset="0"/>
                <a:ea typeface="Times New Roman" panose="02020603050405020304" pitchFamily="18" charset="0"/>
                <a:cs typeface="Arial" panose="020B0604020202020204" pitchFamily="34" charset="0"/>
              </a:rPr>
              <a:t>Scope of the penalty to be assessed upon each of them</a:t>
            </a:r>
          </a:p>
          <a:p>
            <a:pPr marL="0" indent="0">
              <a:spcBef>
                <a:spcPts val="600"/>
              </a:spcBef>
              <a:spcAft>
                <a:spcPts val="600"/>
              </a:spcAft>
              <a:buFont typeface="Euphemia" panose="020B0503040102020104" pitchFamily="34" charset="0"/>
              <a:buNone/>
              <a:defRPr/>
            </a:pPr>
            <a:r>
              <a:rPr lang="en-US" sz="1800" dirty="0">
                <a:latin typeface="Arial" panose="020B0604020202020204" pitchFamily="34" charset="0"/>
                <a:ea typeface="Times New Roman" panose="02020603050405020304" pitchFamily="18" charset="0"/>
                <a:cs typeface="Arial" panose="020B0604020202020204" pitchFamily="34" charset="0"/>
              </a:rPr>
              <a:t>Decision will be delivered to each offender.</a:t>
            </a:r>
          </a:p>
          <a:p>
            <a:pPr>
              <a:defRPr/>
            </a:pPr>
            <a:endParaRPr lang="en-US" dirty="0"/>
          </a:p>
        </p:txBody>
      </p:sp>
    </p:spTree>
    <p:extLst>
      <p:ext uri="{BB962C8B-B14F-4D97-AF65-F5344CB8AC3E}">
        <p14:creationId xmlns:p14="http://schemas.microsoft.com/office/powerpoint/2010/main" val="3479417192"/>
      </p:ext>
    </p:extLst>
  </p:cSld>
  <p:clrMapOvr>
    <a:masterClrMapping/>
  </p:clrMapOvr>
  <p:transition spd="med">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A68FC34-F3CD-9C61-18CE-E52332AF1CDF}"/>
              </a:ext>
            </a:extLst>
          </p:cNvPr>
          <p:cNvSpPr>
            <a:spLocks noGrp="1"/>
          </p:cNvSpPr>
          <p:nvPr>
            <p:ph type="title" idx="4294967295"/>
          </p:nvPr>
        </p:nvSpPr>
        <p:spPr>
          <a:xfrm>
            <a:off x="285750" y="152400"/>
            <a:ext cx="8686800" cy="647700"/>
          </a:xfrm>
        </p:spPr>
        <p:txBody>
          <a:bodyPr>
            <a:noAutofit/>
          </a:bodyPr>
          <a:lstStyle/>
          <a:p>
            <a:pPr eaLnBrk="1" hangingPunct="1">
              <a:defRPr/>
            </a:pPr>
            <a:br>
              <a:rPr lang="en-US" altLang="en-US" sz="3200" dirty="0">
                <a:solidFill>
                  <a:srgbClr val="0066FF"/>
                </a:solidFill>
                <a:cs typeface="Arial" charset="0"/>
              </a:rPr>
            </a:b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U12 &amp; U14 AGE GROUP RULES REVIEW</a:t>
            </a:r>
            <a:endParaRPr lang="en-US" altLang="en-US" sz="3200"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22423696-FD7A-046F-8692-13744C98DE7B}"/>
              </a:ext>
            </a:extLst>
          </p:cNvPr>
          <p:cNvSpPr>
            <a:spLocks noGrp="1" noChangeArrowheads="1"/>
          </p:cNvSpPr>
          <p:nvPr>
            <p:ph idx="4294967295"/>
          </p:nvPr>
        </p:nvSpPr>
        <p:spPr>
          <a:xfrm>
            <a:off x="285750" y="827088"/>
            <a:ext cx="8686800" cy="5838825"/>
          </a:xfrm>
        </p:spPr>
        <p:txBody>
          <a:bodyPr/>
          <a:lstStyle/>
          <a:p>
            <a:pPr marL="0" indent="0">
              <a:lnSpc>
                <a:spcPct val="100000"/>
              </a:lnSpc>
              <a:spcBef>
                <a:spcPts val="1200"/>
              </a:spcBef>
              <a:buFont typeface="Euphemia" panose="020B0503040102020104" pitchFamily="34" charset="0"/>
              <a:buNone/>
              <a:defRPr/>
            </a:pPr>
            <a:r>
              <a:rPr lang="en-US" sz="2000" b="1" dirty="0">
                <a:solidFill>
                  <a:srgbClr val="0033CC"/>
                </a:solidFill>
                <a:latin typeface="Arial" panose="020B0604020202020204" pitchFamily="34" charset="0"/>
                <a:cs typeface="Arial" panose="020B0604020202020204" pitchFamily="34" charset="0"/>
              </a:rPr>
              <a:t>SKIS:</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U12 and under competitors are only allowed to use one (1) pair of skis </a:t>
            </a:r>
            <a:r>
              <a:rPr lang="en-US" sz="2000" u="sng" dirty="0">
                <a:latin typeface="Arial" panose="020B0604020202020204" pitchFamily="34" charset="0"/>
                <a:cs typeface="Arial" panose="020B0604020202020204" pitchFamily="34" charset="0"/>
              </a:rPr>
              <a:t>in the race arena</a:t>
            </a:r>
            <a:r>
              <a:rPr lang="en-US" sz="2000" dirty="0">
                <a:latin typeface="Arial" panose="020B0604020202020204" pitchFamily="34" charset="0"/>
                <a:cs typeface="Arial" panose="020B0604020202020204" pitchFamily="34" charset="0"/>
              </a:rPr>
              <a:t> (inspections and competition). </a:t>
            </a:r>
            <a:r>
              <a:rPr lang="en-US" sz="2000" b="1" i="1" dirty="0">
                <a:solidFill>
                  <a:srgbClr val="001F82"/>
                </a:solidFill>
                <a:latin typeface="Arial" panose="020B0604020202020204" pitchFamily="34" charset="0"/>
                <a:cs typeface="Arial" panose="020B0604020202020204" pitchFamily="34" charset="0"/>
              </a:rPr>
              <a:t>This mandate is not intended to preclude an athlete using a different pair of skis to freeski while not in the race arena.</a:t>
            </a:r>
            <a:r>
              <a:rPr lang="en-US" sz="2000" b="1" dirty="0">
                <a:solidFill>
                  <a:srgbClr val="001F82"/>
                </a:solidFill>
                <a:latin typeface="Arial" panose="020B0604020202020204" pitchFamily="34" charset="0"/>
                <a:cs typeface="Arial" panose="020B0604020202020204" pitchFamily="34" charset="0"/>
              </a:rPr>
              <a:t> </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Parents, coaches or technicians are not allowed to furnish additional pairs of skis for use during race day inspections or competition.  </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Non-compliance may result in NPS or depending on circumstance, DSQ (proven violation after start).  </a:t>
            </a:r>
            <a:r>
              <a:rPr lang="en-US" sz="2000" b="1" dirty="0">
                <a:solidFill>
                  <a:srgbClr val="FF0000"/>
                </a:solidFill>
                <a:latin typeface="Arial" panose="020B0604020202020204" pitchFamily="34" charset="0"/>
                <a:cs typeface="Arial" panose="020B0604020202020204" pitchFamily="34" charset="0"/>
              </a:rPr>
              <a:t> </a:t>
            </a:r>
          </a:p>
          <a:p>
            <a:pPr marL="0" indent="0">
              <a:lnSpc>
                <a:spcPct val="100000"/>
              </a:lnSpc>
              <a:spcBef>
                <a:spcPts val="1200"/>
              </a:spcBef>
              <a:buFont typeface="Euphemia" panose="020B0503040102020104" pitchFamily="34" charset="0"/>
              <a:buNone/>
              <a:defRPr/>
            </a:pPr>
            <a:r>
              <a:rPr lang="en-US" sz="2000" b="1" dirty="0">
                <a:solidFill>
                  <a:srgbClr val="0033CC"/>
                </a:solidFill>
                <a:latin typeface="Arial" panose="020B0604020202020204" pitchFamily="34" charset="0"/>
                <a:cs typeface="Arial" panose="020B0604020202020204" pitchFamily="34" charset="0"/>
              </a:rPr>
              <a:t>SKI PREPARATION:</a:t>
            </a:r>
            <a:endParaRPr lang="en-US" sz="2000" dirty="0">
              <a:latin typeface="Arial" panose="020B0604020202020204" pitchFamily="34" charset="0"/>
              <a:cs typeface="Arial" panose="020B0604020202020204" pitchFamily="34" charset="0"/>
            </a:endParaRP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Wax benches are not allowed in U14 and younger race arenas</a:t>
            </a:r>
          </a:p>
          <a:p>
            <a:pPr>
              <a:lnSpc>
                <a:spcPct val="100000"/>
              </a:lnSpc>
              <a:spcBef>
                <a:spcPts val="60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Wax application is not allowed at U14 and younger competition venues. </a:t>
            </a:r>
          </a:p>
          <a:p>
            <a:pPr marL="0" indent="0">
              <a:lnSpc>
                <a:spcPct val="100000"/>
              </a:lnSpc>
              <a:spcBef>
                <a:spcPts val="600"/>
              </a:spcBef>
              <a:buFont typeface="Euphemia" panose="020B0503040102020104" pitchFamily="34" charset="0"/>
              <a:buNone/>
              <a:defRPr/>
            </a:pPr>
            <a:r>
              <a:rPr lang="en-US" sz="2000" b="1" i="1" dirty="0">
                <a:solidFill>
                  <a:srgbClr val="0028A8"/>
                </a:solidFill>
                <a:latin typeface="Arial" panose="020B0604020202020204" pitchFamily="34" charset="0"/>
                <a:cs typeface="Arial" panose="020B0604020202020204" pitchFamily="34" charset="0"/>
              </a:rPr>
              <a:t>The “competition venue” is defined as the “ski resort property.”</a:t>
            </a:r>
            <a:endParaRPr lang="en-US" sz="2000" b="1" dirty="0">
              <a:solidFill>
                <a:srgbClr val="0028A8"/>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77828" name="Content Placeholder 10">
            <a:extLst>
              <a:ext uri="{FF2B5EF4-FFF2-40B4-BE49-F238E27FC236}">
                <a16:creationId xmlns:a16="http://schemas.microsoft.com/office/drawing/2014/main" id="{D122A0F2-433F-A4F7-60B5-C5304B682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803635"/>
      </p:ext>
    </p:extLst>
  </p:cSld>
  <p:clrMapOvr>
    <a:masterClrMapping/>
  </p:clrMapOvr>
  <p:transition spd="med">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8A2C-DA91-2F45-71A9-0BC4222EC0FD}"/>
              </a:ext>
            </a:extLst>
          </p:cNvPr>
          <p:cNvSpPr>
            <a:spLocks noGrp="1"/>
          </p:cNvSpPr>
          <p:nvPr>
            <p:ph type="title"/>
          </p:nvPr>
        </p:nvSpPr>
        <p:spPr>
          <a:xfrm>
            <a:off x="457200" y="177800"/>
            <a:ext cx="8077200" cy="736600"/>
          </a:xfrm>
        </p:spPr>
        <p:txBody>
          <a:bodyPr/>
          <a:lstStyle/>
          <a:p>
            <a:pPr>
              <a:defRPr/>
            </a:pPr>
            <a:r>
              <a:rPr lang="en-US" altLang="en-US" sz="32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WHAT IS </a:t>
            </a:r>
            <a:r>
              <a:rPr lang="en-US" altLang="en-US" sz="3200" i="1"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“FORCE</a:t>
            </a:r>
            <a:r>
              <a:rPr lang="en-US" altLang="en-US" sz="32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 </a:t>
            </a:r>
            <a:r>
              <a:rPr lang="en-US" altLang="en-US" sz="3200" i="1"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MAJEURE?”</a:t>
            </a:r>
            <a:endParaRPr lang="en-US" sz="3200" dirty="0">
              <a:solidFill>
                <a:srgbClr val="0028A8"/>
              </a:solidFill>
            </a:endParaRPr>
          </a:p>
        </p:txBody>
      </p:sp>
      <p:sp>
        <p:nvSpPr>
          <p:cNvPr id="3" name="Text Placeholder 2">
            <a:extLst>
              <a:ext uri="{FF2B5EF4-FFF2-40B4-BE49-F238E27FC236}">
                <a16:creationId xmlns:a16="http://schemas.microsoft.com/office/drawing/2014/main" id="{7A5E7C00-98B6-18C3-74A7-2771C11A3457}"/>
              </a:ext>
            </a:extLst>
          </p:cNvPr>
          <p:cNvSpPr>
            <a:spLocks noGrp="1"/>
          </p:cNvSpPr>
          <p:nvPr>
            <p:ph type="body" sz="quarter" idx="10"/>
          </p:nvPr>
        </p:nvSpPr>
        <p:spPr>
          <a:xfrm>
            <a:off x="457200" y="1219200"/>
            <a:ext cx="8229600" cy="5181600"/>
          </a:xfrm>
        </p:spPr>
        <p:txBody>
          <a:bodyPr/>
          <a:lstStyle/>
          <a:p>
            <a:pPr marL="0" indent="0" algn="just">
              <a:lnSpc>
                <a:spcPct val="100000"/>
              </a:lnSpc>
              <a:buFont typeface="Euphemia" panose="020B0503040102020104" pitchFamily="34" charset="0"/>
              <a:buNone/>
              <a:defRPr/>
            </a:pPr>
            <a:r>
              <a:rPr lang="en-US" sz="2400" dirty="0">
                <a:latin typeface="Arial" panose="020B0604020202020204" pitchFamily="34" charset="0"/>
                <a:cs typeface="Arial" panose="020B0604020202020204" pitchFamily="34" charset="0"/>
              </a:rPr>
              <a:t>In Alpine competitions, </a:t>
            </a:r>
            <a:r>
              <a:rPr lang="en-US" sz="2400" i="1" dirty="0">
                <a:latin typeface="Arial" panose="020B0604020202020204" pitchFamily="34" charset="0"/>
                <a:cs typeface="Arial" panose="020B0604020202020204" pitchFamily="34" charset="0"/>
              </a:rPr>
              <a:t>"force majeure" </a:t>
            </a:r>
            <a:r>
              <a:rPr lang="en-US" sz="2400" dirty="0">
                <a:latin typeface="Arial" panose="020B0604020202020204" pitchFamily="34" charset="0"/>
                <a:cs typeface="Arial" panose="020B0604020202020204" pitchFamily="34" charset="0"/>
              </a:rPr>
              <a:t>describes those uncontrollable/unexpected events (such as extreme weather, extreme surface conditions) that are not the fault of any party and that make it difficult or impossible to carry out an event.</a:t>
            </a: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An unexpected weather occurrence that requires a program/course/assignment change.</a:t>
            </a:r>
          </a:p>
          <a:p>
            <a:pPr>
              <a:lnSpc>
                <a:spcPct val="100000"/>
              </a:lnSpc>
              <a:spcBef>
                <a:spcPts val="18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 last-minute ski area management decree.</a:t>
            </a:r>
            <a:endParaRPr lang="en-US" sz="2400" i="1" dirty="0">
              <a:latin typeface="Arial" panose="020B0604020202020204" pitchFamily="34" charset="0"/>
              <a:cs typeface="Arial" panose="020B0604020202020204" pitchFamily="34" charset="0"/>
            </a:endParaRPr>
          </a:p>
          <a:p>
            <a:pPr marL="0" indent="0">
              <a:lnSpc>
                <a:spcPct val="100000"/>
              </a:lnSpc>
              <a:spcBef>
                <a:spcPts val="1800"/>
              </a:spcBef>
              <a:buFont typeface="Euphemia" panose="020B0503040102020104" pitchFamily="34" charset="0"/>
              <a:buNone/>
              <a:defRPr/>
            </a:pPr>
            <a:r>
              <a:rPr lang="en-US" sz="2400" i="1" dirty="0">
                <a:latin typeface="Arial" panose="020B0604020202020204" pitchFamily="34" charset="0"/>
                <a:cs typeface="Arial" panose="020B0604020202020204" pitchFamily="34" charset="0"/>
              </a:rPr>
              <a:t>Force majeure is “uncontrollable and unexpected”; force majeure is not “planned.”</a:t>
            </a:r>
          </a:p>
          <a:p>
            <a:pPr marL="0" indent="0">
              <a:lnSpc>
                <a:spcPct val="100000"/>
              </a:lnSpc>
              <a:spcBef>
                <a:spcPts val="1800"/>
              </a:spcBef>
              <a:buFont typeface="Euphemia" panose="020B0503040102020104" pitchFamily="34" charset="0"/>
              <a:buNone/>
              <a:defRPr/>
            </a:pPr>
            <a:r>
              <a:rPr lang="en-US" sz="2400" i="1" dirty="0">
                <a:latin typeface="Arial" panose="020B0604020202020204" pitchFamily="34" charset="0"/>
                <a:cs typeface="Arial" panose="020B0604020202020204" pitchFamily="34" charset="0"/>
              </a:rPr>
              <a:t>Jury Minutes are required!</a:t>
            </a:r>
            <a:endParaRPr lang="en-US" sz="2400" dirty="0">
              <a:latin typeface="Arial" panose="020B0604020202020204" pitchFamily="34" charset="0"/>
              <a:cs typeface="Arial" panose="020B0604020202020204" pitchFamily="34" charset="0"/>
            </a:endParaRPr>
          </a:p>
        </p:txBody>
      </p:sp>
      <p:pic>
        <p:nvPicPr>
          <p:cNvPr id="79876" name="Content Placeholder 10">
            <a:extLst>
              <a:ext uri="{FF2B5EF4-FFF2-40B4-BE49-F238E27FC236}">
                <a16:creationId xmlns:a16="http://schemas.microsoft.com/office/drawing/2014/main" id="{7F533A2C-FDB6-1385-7FB7-CE5C7BFCF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88326"/>
      </p:ext>
    </p:extLst>
  </p:cSld>
  <p:clrMapOvr>
    <a:masterClrMapping/>
  </p:clrMapOvr>
  <p:transition spd="med">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6D00D5A-2060-F610-DDFD-9E3B922AFEF2}"/>
              </a:ext>
            </a:extLst>
          </p:cNvPr>
          <p:cNvSpPr>
            <a:spLocks noGrp="1"/>
          </p:cNvSpPr>
          <p:nvPr>
            <p:ph type="title" idx="4294967295"/>
          </p:nvPr>
        </p:nvSpPr>
        <p:spPr>
          <a:xfrm>
            <a:off x="381000" y="152400"/>
            <a:ext cx="8763000" cy="685800"/>
          </a:xfrm>
        </p:spPr>
        <p:txBody>
          <a:bodyPr>
            <a:noAutofit/>
          </a:bodyPr>
          <a:lstStyle/>
          <a:p>
            <a:pPr eaLnBrk="1" hangingPunct="1">
              <a:defRPr/>
            </a:pPr>
            <a:br>
              <a:rPr lang="en-US" altLang="en-US" sz="2800" dirty="0">
                <a:solidFill>
                  <a:srgbClr val="0066FF"/>
                </a:solidFill>
                <a:latin typeface="Arial" panose="020B0604020202020204" pitchFamily="34" charset="0"/>
                <a:cs typeface="Arial" panose="020B0604020202020204" pitchFamily="34" charset="0"/>
              </a:rPr>
            </a:b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sz="3200" b="1" dirty="0">
                <a:solidFill>
                  <a:srgbClr val="0033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TENURE</a:t>
            </a:r>
            <a:r>
              <a:rPr lang="en-US" altLang="en-US" sz="32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THE JURY  [601.4.4.2]</a:t>
            </a:r>
            <a:endParaRPr lang="en-US" altLang="en-US" sz="3200" dirty="0">
              <a:latin typeface="Arial" panose="020B0604020202020204" pitchFamily="34" charset="0"/>
              <a:cs typeface="Arial" panose="020B0604020202020204" pitchFamily="34" charset="0"/>
            </a:endParaRPr>
          </a:p>
        </p:txBody>
      </p:sp>
      <p:sp>
        <p:nvSpPr>
          <p:cNvPr id="18435" name="Content Placeholder 2">
            <a:extLst>
              <a:ext uri="{FF2B5EF4-FFF2-40B4-BE49-F238E27FC236}">
                <a16:creationId xmlns:a16="http://schemas.microsoft.com/office/drawing/2014/main" id="{9FEEEAA5-0535-4365-6A4E-8A1D60E334B6}"/>
              </a:ext>
            </a:extLst>
          </p:cNvPr>
          <p:cNvSpPr>
            <a:spLocks noGrp="1" noChangeArrowheads="1"/>
          </p:cNvSpPr>
          <p:nvPr>
            <p:ph idx="4294967295"/>
          </p:nvPr>
        </p:nvSpPr>
        <p:spPr>
          <a:xfrm>
            <a:off x="495300" y="990600"/>
            <a:ext cx="8496300" cy="5327650"/>
          </a:xfrm>
        </p:spPr>
        <p:txBody>
          <a:bodyPr/>
          <a:lstStyle/>
          <a:p>
            <a:pPr>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The active tenure of the Jury begins with its first meeting and ends, if no protests are submitted, at the expiration of the protest deadlines as noted in Art. 643 (Deadlines for Submittal).  </a:t>
            </a:r>
          </a:p>
          <a:p>
            <a:pPr>
              <a:lnSpc>
                <a:spcPct val="100000"/>
              </a:lnSpc>
              <a:buFont typeface="Arial" panose="020B0604020202020204" pitchFamily="34" charset="0"/>
              <a:buChar char="•"/>
              <a:defRPr/>
            </a:pPr>
            <a:r>
              <a:rPr lang="en-US" sz="2200" dirty="0">
                <a:latin typeface="Arial" panose="020B0604020202020204" pitchFamily="34" charset="0"/>
                <a:cs typeface="Arial" panose="020B0604020202020204" pitchFamily="34" charset="0"/>
              </a:rPr>
              <a:t>If protests are submitted, the tenure of the Jury ends after settlement of all submitted protests. </a:t>
            </a:r>
          </a:p>
          <a:p>
            <a:pPr marL="0" indent="0">
              <a:lnSpc>
                <a:spcPct val="100000"/>
              </a:lnSpc>
              <a:buFont typeface="Euphemia" panose="020B0503040102020104" pitchFamily="34" charset="0"/>
              <a:buNone/>
              <a:defRPr/>
            </a:pPr>
            <a:r>
              <a:rPr lang="en-US" sz="2200" dirty="0">
                <a:latin typeface="Arial" panose="020B0604020202020204" pitchFamily="34" charset="0"/>
                <a:cs typeface="Arial" panose="020B0604020202020204" pitchFamily="34" charset="0"/>
              </a:rPr>
              <a:t>A Jury may re-evaluate a previous decision (Art. 640.2) but </a:t>
            </a:r>
          </a:p>
          <a:p>
            <a:pPr marL="0" indent="0">
              <a:lnSpc>
                <a:spcPct val="100000"/>
              </a:lnSpc>
              <a:spcBef>
                <a:spcPts val="60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  </a:t>
            </a:r>
            <a:r>
              <a:rPr lang="en-US" sz="2200" u="sng"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if their tenure </a:t>
            </a:r>
            <a:r>
              <a:rPr lang="en-US" sz="2200" u="sng" dirty="0">
                <a:latin typeface="Arial" panose="020B0604020202020204" pitchFamily="34" charset="0"/>
                <a:cs typeface="Arial" panose="020B0604020202020204" pitchFamily="34" charset="0"/>
              </a:rPr>
              <a:t>has not ended</a:t>
            </a:r>
            <a:r>
              <a:rPr lang="en-US" sz="2200" dirty="0">
                <a:latin typeface="Arial" panose="020B0604020202020204" pitchFamily="34" charset="0"/>
                <a:cs typeface="Arial" panose="020B0604020202020204" pitchFamily="34" charset="0"/>
              </a:rPr>
              <a:t> as outlined in Art. 601.4.4.2  </a:t>
            </a:r>
          </a:p>
          <a:p>
            <a:pPr marL="0" indent="0">
              <a:lnSpc>
                <a:spcPct val="100000"/>
              </a:lnSpc>
              <a:spcBef>
                <a:spcPts val="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  </a:t>
            </a:r>
            <a:r>
              <a:rPr lang="en-US" sz="2200" u="sng" dirty="0">
                <a:latin typeface="Arial" panose="020B0604020202020204" pitchFamily="34" charset="0"/>
                <a:cs typeface="Arial" panose="020B0604020202020204" pitchFamily="34" charset="0"/>
              </a:rPr>
              <a:t>only</a:t>
            </a:r>
            <a:r>
              <a:rPr lang="en-US" sz="2200" dirty="0">
                <a:latin typeface="Arial" panose="020B0604020202020204" pitchFamily="34" charset="0"/>
                <a:cs typeface="Arial" panose="020B0604020202020204" pitchFamily="34" charset="0"/>
              </a:rPr>
              <a:t> if an actual decision </a:t>
            </a:r>
            <a:r>
              <a:rPr lang="en-US" sz="2200" u="sng" dirty="0">
                <a:latin typeface="Arial" panose="020B0604020202020204" pitchFamily="34" charset="0"/>
                <a:cs typeface="Arial" panose="020B0604020202020204" pitchFamily="34" charset="0"/>
              </a:rPr>
              <a:t>has been rendered</a:t>
            </a:r>
            <a:r>
              <a:rPr lang="en-US" sz="2200" dirty="0">
                <a:latin typeface="Arial" panose="020B0604020202020204" pitchFamily="34" charset="0"/>
                <a:cs typeface="Arial" panose="020B0604020202020204" pitchFamily="34" charset="0"/>
              </a:rPr>
              <a:t>; e.g., terminating  </a:t>
            </a:r>
          </a:p>
          <a:p>
            <a:pPr marL="0" indent="0">
              <a:lnSpc>
                <a:spcPct val="100000"/>
              </a:lnSpc>
              <a:spcBef>
                <a:spcPts val="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a competition, not confirming a provisional start or provisional  </a:t>
            </a:r>
          </a:p>
          <a:p>
            <a:pPr marL="0" indent="0">
              <a:lnSpc>
                <a:spcPct val="100000"/>
              </a:lnSpc>
              <a:spcBef>
                <a:spcPts val="0"/>
              </a:spcBef>
              <a:spcAft>
                <a:spcPts val="600"/>
              </a:spcAft>
              <a:buFont typeface="Euphemia" panose="020B0503040102020104" pitchFamily="34" charset="0"/>
              <a:buNone/>
              <a:defRPr/>
            </a:pPr>
            <a:r>
              <a:rPr lang="en-US" sz="2200" dirty="0">
                <a:latin typeface="Arial" panose="020B0604020202020204" pitchFamily="34" charset="0"/>
                <a:cs typeface="Arial" panose="020B0604020202020204" pitchFamily="34" charset="0"/>
              </a:rPr>
              <a:t>       rerun.</a:t>
            </a:r>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81924" name="Content Placeholder 10">
            <a:extLst>
              <a:ext uri="{FF2B5EF4-FFF2-40B4-BE49-F238E27FC236}">
                <a16:creationId xmlns:a16="http://schemas.microsoft.com/office/drawing/2014/main" id="{B3C26B02-F6D1-2B93-D598-9A95B71E5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768997"/>
      </p:ext>
    </p:extLst>
  </p:cSld>
  <p:clrMapOvr>
    <a:masterClrMapping/>
  </p:clrMapOvr>
  <p:transition spd="med">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AD3F7F9-F4DA-2900-D4E8-365672F45E55}"/>
              </a:ext>
            </a:extLst>
          </p:cNvPr>
          <p:cNvSpPr>
            <a:spLocks noGrp="1"/>
          </p:cNvSpPr>
          <p:nvPr>
            <p:ph type="title" idx="4294967295"/>
          </p:nvPr>
        </p:nvSpPr>
        <p:spPr>
          <a:xfrm>
            <a:off x="1500188" y="266700"/>
            <a:ext cx="6173787" cy="857250"/>
          </a:xfrm>
        </p:spPr>
        <p:txBody>
          <a:bodyPr rtlCol="0">
            <a:normAutofit/>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MEMBER SECTION:</a:t>
            </a:r>
          </a:p>
        </p:txBody>
      </p:sp>
      <p:sp>
        <p:nvSpPr>
          <p:cNvPr id="22" name="TextBox 21">
            <a:extLst>
              <a:ext uri="{FF2B5EF4-FFF2-40B4-BE49-F238E27FC236}">
                <a16:creationId xmlns:a16="http://schemas.microsoft.com/office/drawing/2014/main" id="{3FB1379D-6125-4E3B-8DBF-6E7403F7305A}"/>
              </a:ext>
            </a:extLst>
          </p:cNvPr>
          <p:cNvSpPr txBox="1">
            <a:spLocks noChangeArrowheads="1"/>
          </p:cNvSpPr>
          <p:nvPr/>
        </p:nvSpPr>
        <p:spPr bwMode="auto">
          <a:xfrm>
            <a:off x="2878138" y="4368800"/>
            <a:ext cx="2930525"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i="1" dirty="0">
                <a:solidFill>
                  <a:srgbClr val="160EB2"/>
                </a:solidFill>
                <a:sym typeface="Arial" panose="020B0604020202020204" pitchFamily="34" charset="0"/>
              </a:rPr>
              <a:t>VOTES MUST BE RECORDED!</a:t>
            </a:r>
          </a:p>
        </p:txBody>
      </p:sp>
      <p:sp>
        <p:nvSpPr>
          <p:cNvPr id="25" name="TextBox 24">
            <a:extLst>
              <a:ext uri="{FF2B5EF4-FFF2-40B4-BE49-F238E27FC236}">
                <a16:creationId xmlns:a16="http://schemas.microsoft.com/office/drawing/2014/main" id="{3E2E2D70-3A78-C848-E5B5-7BA1722C0BF9}"/>
              </a:ext>
            </a:extLst>
          </p:cNvPr>
          <p:cNvSpPr txBox="1">
            <a:spLocks noChangeArrowheads="1"/>
          </p:cNvSpPr>
          <p:nvPr/>
        </p:nvSpPr>
        <p:spPr bwMode="auto">
          <a:xfrm>
            <a:off x="5227638" y="4368800"/>
            <a:ext cx="2132012"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“YES”  or     “NO”</a:t>
            </a:r>
          </a:p>
        </p:txBody>
      </p:sp>
      <p:sp>
        <p:nvSpPr>
          <p:cNvPr id="16406" name="TextBox 27">
            <a:extLst>
              <a:ext uri="{FF2B5EF4-FFF2-40B4-BE49-F238E27FC236}">
                <a16:creationId xmlns:a16="http://schemas.microsoft.com/office/drawing/2014/main" id="{B1E7F589-56D0-0BD3-F81F-68E518E4EAEB}"/>
              </a:ext>
            </a:extLst>
          </p:cNvPr>
          <p:cNvSpPr txBox="1">
            <a:spLocks noChangeArrowheads="1"/>
          </p:cNvSpPr>
          <p:nvPr/>
        </p:nvSpPr>
        <p:spPr bwMode="auto">
          <a:xfrm>
            <a:off x="1411288" y="4011613"/>
            <a:ext cx="586422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Notice that form requests: SURNAME / FIRST NAME</a:t>
            </a:r>
          </a:p>
        </p:txBody>
      </p:sp>
      <p:sp>
        <p:nvSpPr>
          <p:cNvPr id="82950" name="TextBox 1">
            <a:extLst>
              <a:ext uri="{FF2B5EF4-FFF2-40B4-BE49-F238E27FC236}">
                <a16:creationId xmlns:a16="http://schemas.microsoft.com/office/drawing/2014/main" id="{67FA42A4-CA49-8CD5-B93E-3703A7848AC3}"/>
              </a:ext>
            </a:extLst>
          </p:cNvPr>
          <p:cNvSpPr txBox="1">
            <a:spLocks noChangeArrowheads="1"/>
          </p:cNvSpPr>
          <p:nvPr/>
        </p:nvSpPr>
        <p:spPr bwMode="auto">
          <a:xfrm>
            <a:off x="123825" y="4784725"/>
            <a:ext cx="89471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i="1" dirty="0">
                <a:latin typeface="Arial" panose="020B0604020202020204" pitchFamily="34" charset="0"/>
                <a:cs typeface="Arial" panose="020B0604020202020204" pitchFamily="34" charset="0"/>
              </a:rPr>
              <a:t>PLEASE NOTE: “Jury members with voting right”</a:t>
            </a:r>
          </a:p>
          <a:p>
            <a:pPr>
              <a:spcBef>
                <a:spcPts val="600"/>
              </a:spcBef>
            </a:pPr>
            <a:r>
              <a:rPr lang="en-US" altLang="en-US" b="1" i="1" dirty="0">
                <a:latin typeface="Arial" panose="020B0604020202020204" pitchFamily="34" charset="0"/>
                <a:cs typeface="Arial" panose="020B0604020202020204" pitchFamily="34" charset="0"/>
              </a:rPr>
              <a:t>Start &amp; Finish Referee are Jury members </a:t>
            </a:r>
            <a:r>
              <a:rPr lang="en-US" altLang="en-US" b="1" i="1" u="sng" dirty="0">
                <a:latin typeface="Arial" panose="020B0604020202020204" pitchFamily="34" charset="0"/>
                <a:cs typeface="Arial" panose="020B0604020202020204" pitchFamily="34" charset="0"/>
              </a:rPr>
              <a:t>only</a:t>
            </a:r>
            <a:r>
              <a:rPr lang="en-US" altLang="en-US" b="1" i="1" dirty="0">
                <a:latin typeface="Arial" panose="020B0604020202020204" pitchFamily="34" charset="0"/>
                <a:cs typeface="Arial" panose="020B0604020202020204" pitchFamily="34" charset="0"/>
              </a:rPr>
              <a:t> for OWG and WSC!</a:t>
            </a:r>
            <a:endParaRPr lang="en-US" altLang="en-US" dirty="0">
              <a:latin typeface="Arial" panose="020B0604020202020204" pitchFamily="34" charset="0"/>
              <a:cs typeface="Arial" panose="020B0604020202020204" pitchFamily="34" charset="0"/>
            </a:endParaRPr>
          </a:p>
          <a:p>
            <a:pPr>
              <a:spcBef>
                <a:spcPts val="600"/>
              </a:spcBef>
            </a:pPr>
            <a:r>
              <a:rPr lang="en-US" altLang="en-US" b="1" i="1" dirty="0">
                <a:latin typeface="Arial" panose="020B0604020202020204" pitchFamily="34" charset="0"/>
                <a:cs typeface="Arial" panose="020B0604020202020204" pitchFamily="34" charset="0"/>
              </a:rPr>
              <a:t>Listing Start &amp; Finish Referee and marking “</a:t>
            </a:r>
            <a:r>
              <a:rPr lang="en-US" altLang="en-US" b="1" i="1" u="sng" dirty="0">
                <a:latin typeface="Arial" panose="020B0604020202020204" pitchFamily="34" charset="0"/>
                <a:cs typeface="Arial" panose="020B0604020202020204" pitchFamily="34" charset="0"/>
              </a:rPr>
              <a:t>NO</a:t>
            </a:r>
            <a:r>
              <a:rPr lang="en-US" altLang="en-US" b="1" i="1" dirty="0">
                <a:latin typeface="Arial" panose="020B0604020202020204" pitchFamily="34" charset="0"/>
                <a:cs typeface="Arial" panose="020B0604020202020204" pitchFamily="34" charset="0"/>
              </a:rPr>
              <a:t>” means the official voted: “</a:t>
            </a:r>
            <a:r>
              <a:rPr lang="en-US" altLang="en-US" b="1" i="1" u="sng" dirty="0">
                <a:latin typeface="Arial" panose="020B0604020202020204" pitchFamily="34" charset="0"/>
                <a:cs typeface="Arial" panose="020B0604020202020204" pitchFamily="34" charset="0"/>
              </a:rPr>
              <a:t>NO</a:t>
            </a:r>
            <a:r>
              <a:rPr lang="en-US" altLang="en-US" b="1" i="1" dirty="0">
                <a:latin typeface="Arial" panose="020B0604020202020204" pitchFamily="34" charset="0"/>
                <a:cs typeface="Arial" panose="020B0604020202020204" pitchFamily="34" charset="0"/>
              </a:rPr>
              <a:t>”; it does not mean the official does not have voting rights.</a:t>
            </a:r>
          </a:p>
        </p:txBody>
      </p:sp>
      <p:pic>
        <p:nvPicPr>
          <p:cNvPr id="82951" name="Picture 2">
            <a:extLst>
              <a:ext uri="{FF2B5EF4-FFF2-40B4-BE49-F238E27FC236}">
                <a16:creationId xmlns:a16="http://schemas.microsoft.com/office/drawing/2014/main" id="{D1057695-5E45-D9DA-3E05-E1BC70845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25" y="1501775"/>
            <a:ext cx="76739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84D6148-9366-E7D0-CE0F-95F19A952BF3}"/>
              </a:ext>
            </a:extLst>
          </p:cNvPr>
          <p:cNvSpPr txBox="1">
            <a:spLocks noChangeArrowheads="1"/>
          </p:cNvSpPr>
          <p:nvPr/>
        </p:nvSpPr>
        <p:spPr bwMode="auto">
          <a:xfrm>
            <a:off x="2592388" y="2036763"/>
            <a:ext cx="159067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TD’s Name</a:t>
            </a:r>
          </a:p>
        </p:txBody>
      </p:sp>
      <p:sp>
        <p:nvSpPr>
          <p:cNvPr id="10" name="TextBox 9">
            <a:extLst>
              <a:ext uri="{FF2B5EF4-FFF2-40B4-BE49-F238E27FC236}">
                <a16:creationId xmlns:a16="http://schemas.microsoft.com/office/drawing/2014/main" id="{A361C158-2121-07B5-9BE5-B24E186DE0BF}"/>
              </a:ext>
            </a:extLst>
          </p:cNvPr>
          <p:cNvSpPr txBox="1">
            <a:spLocks noChangeArrowheads="1"/>
          </p:cNvSpPr>
          <p:nvPr/>
        </p:nvSpPr>
        <p:spPr bwMode="auto">
          <a:xfrm>
            <a:off x="2592388" y="2311400"/>
            <a:ext cx="1323975" cy="300038"/>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RF’s Name</a:t>
            </a:r>
          </a:p>
        </p:txBody>
      </p:sp>
      <p:sp>
        <p:nvSpPr>
          <p:cNvPr id="13" name="TextBox 12">
            <a:extLst>
              <a:ext uri="{FF2B5EF4-FFF2-40B4-BE49-F238E27FC236}">
                <a16:creationId xmlns:a16="http://schemas.microsoft.com/office/drawing/2014/main" id="{F313C120-354E-FA55-D770-8E414B58DDB9}"/>
              </a:ext>
            </a:extLst>
          </p:cNvPr>
          <p:cNvSpPr txBox="1">
            <a:spLocks noChangeArrowheads="1"/>
          </p:cNvSpPr>
          <p:nvPr/>
        </p:nvSpPr>
        <p:spPr bwMode="auto">
          <a:xfrm>
            <a:off x="2597150" y="2573338"/>
            <a:ext cx="1628775"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NAME/NAT </a:t>
            </a:r>
          </a:p>
        </p:txBody>
      </p:sp>
      <p:sp>
        <p:nvSpPr>
          <p:cNvPr id="21" name="TextBox 20">
            <a:extLst>
              <a:ext uri="{FF2B5EF4-FFF2-40B4-BE49-F238E27FC236}">
                <a16:creationId xmlns:a16="http://schemas.microsoft.com/office/drawing/2014/main" id="{6BD03DE8-120D-76D8-D36C-432AC8BE0C60}"/>
              </a:ext>
            </a:extLst>
          </p:cNvPr>
          <p:cNvSpPr txBox="1">
            <a:spLocks noChangeArrowheads="1"/>
          </p:cNvSpPr>
          <p:nvPr/>
        </p:nvSpPr>
        <p:spPr bwMode="auto">
          <a:xfrm>
            <a:off x="2597150" y="3176588"/>
            <a:ext cx="1485900" cy="27622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200" b="1" i="1" dirty="0">
                <a:solidFill>
                  <a:schemeClr val="accent6">
                    <a:lumMod val="50000"/>
                  </a:schemeClr>
                </a:solidFill>
                <a:sym typeface="Arial" panose="020B0604020202020204" pitchFamily="34" charset="0"/>
              </a:rPr>
              <a:t>Only OWG, WSC</a:t>
            </a:r>
            <a:endParaRPr lang="en-US" altLang="en-US" sz="1200" i="1" dirty="0">
              <a:solidFill>
                <a:schemeClr val="accent6">
                  <a:lumMod val="50000"/>
                </a:schemeClr>
              </a:solidFill>
              <a:sym typeface="Arial" panose="020B0604020202020204" pitchFamily="34" charset="0"/>
            </a:endParaRPr>
          </a:p>
        </p:txBody>
      </p:sp>
      <p:sp>
        <p:nvSpPr>
          <p:cNvPr id="20" name="TextBox 19">
            <a:extLst>
              <a:ext uri="{FF2B5EF4-FFF2-40B4-BE49-F238E27FC236}">
                <a16:creationId xmlns:a16="http://schemas.microsoft.com/office/drawing/2014/main" id="{54DCE920-6427-B729-F8DA-02D69A7A1568}"/>
              </a:ext>
            </a:extLst>
          </p:cNvPr>
          <p:cNvSpPr txBox="1">
            <a:spLocks noChangeArrowheads="1"/>
          </p:cNvSpPr>
          <p:nvPr/>
        </p:nvSpPr>
        <p:spPr bwMode="auto">
          <a:xfrm>
            <a:off x="2582863" y="3470275"/>
            <a:ext cx="1471612" cy="27622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200" b="1" i="1" dirty="0">
                <a:solidFill>
                  <a:schemeClr val="accent6">
                    <a:lumMod val="50000"/>
                  </a:schemeClr>
                </a:solidFill>
                <a:sym typeface="Arial" panose="020B0604020202020204" pitchFamily="34" charset="0"/>
              </a:rPr>
              <a:t>Only OWG, WSC</a:t>
            </a:r>
          </a:p>
        </p:txBody>
      </p:sp>
      <p:sp>
        <p:nvSpPr>
          <p:cNvPr id="17" name="TextBox 16">
            <a:extLst>
              <a:ext uri="{FF2B5EF4-FFF2-40B4-BE49-F238E27FC236}">
                <a16:creationId xmlns:a16="http://schemas.microsoft.com/office/drawing/2014/main" id="{97918A94-BE53-7B49-DF5D-D21073386189}"/>
              </a:ext>
            </a:extLst>
          </p:cNvPr>
          <p:cNvSpPr txBox="1">
            <a:spLocks noChangeArrowheads="1"/>
          </p:cNvSpPr>
          <p:nvPr/>
        </p:nvSpPr>
        <p:spPr bwMode="auto">
          <a:xfrm>
            <a:off x="2584450" y="2865438"/>
            <a:ext cx="1576388" cy="300037"/>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1350" b="1" dirty="0">
                <a:solidFill>
                  <a:srgbClr val="000000"/>
                </a:solidFill>
                <a:sym typeface="Arial" panose="020B0604020202020204" pitchFamily="34" charset="0"/>
              </a:rPr>
              <a:t>CR’s Name</a:t>
            </a:r>
          </a:p>
        </p:txBody>
      </p:sp>
      <p:sp>
        <p:nvSpPr>
          <p:cNvPr id="8" name="TextBox 7">
            <a:extLst>
              <a:ext uri="{FF2B5EF4-FFF2-40B4-BE49-F238E27FC236}">
                <a16:creationId xmlns:a16="http://schemas.microsoft.com/office/drawing/2014/main" id="{C6A27026-AE36-FAF0-48F1-B33061BEAF43}"/>
              </a:ext>
            </a:extLst>
          </p:cNvPr>
          <p:cNvSpPr txBox="1">
            <a:spLocks noChangeArrowheads="1"/>
          </p:cNvSpPr>
          <p:nvPr/>
        </p:nvSpPr>
        <p:spPr bwMode="auto">
          <a:xfrm>
            <a:off x="4765675" y="2036763"/>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USA</a:t>
            </a:r>
          </a:p>
        </p:txBody>
      </p:sp>
      <p:sp>
        <p:nvSpPr>
          <p:cNvPr id="12" name="TextBox 11">
            <a:extLst>
              <a:ext uri="{FF2B5EF4-FFF2-40B4-BE49-F238E27FC236}">
                <a16:creationId xmlns:a16="http://schemas.microsoft.com/office/drawing/2014/main" id="{CEA5CE67-BC87-D7A1-2A72-45EB5CD8E557}"/>
              </a:ext>
            </a:extLst>
          </p:cNvPr>
          <p:cNvSpPr txBox="1">
            <a:spLocks noChangeArrowheads="1"/>
          </p:cNvSpPr>
          <p:nvPr/>
        </p:nvSpPr>
        <p:spPr bwMode="auto">
          <a:xfrm>
            <a:off x="4765675" y="2339975"/>
            <a:ext cx="461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USA</a:t>
            </a:r>
          </a:p>
        </p:txBody>
      </p:sp>
      <p:sp>
        <p:nvSpPr>
          <p:cNvPr id="18" name="TextBox 17">
            <a:extLst>
              <a:ext uri="{FF2B5EF4-FFF2-40B4-BE49-F238E27FC236}">
                <a16:creationId xmlns:a16="http://schemas.microsoft.com/office/drawing/2014/main" id="{13A4AAFA-37B6-D231-6FF1-D801F4A311BB}"/>
              </a:ext>
            </a:extLst>
          </p:cNvPr>
          <p:cNvSpPr txBox="1">
            <a:spLocks noChangeArrowheads="1"/>
          </p:cNvSpPr>
          <p:nvPr/>
        </p:nvSpPr>
        <p:spPr bwMode="auto">
          <a:xfrm>
            <a:off x="4754563" y="2873375"/>
            <a:ext cx="547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USA</a:t>
            </a:r>
          </a:p>
        </p:txBody>
      </p:sp>
      <p:sp>
        <p:nvSpPr>
          <p:cNvPr id="9" name="TextBox 8">
            <a:extLst>
              <a:ext uri="{FF2B5EF4-FFF2-40B4-BE49-F238E27FC236}">
                <a16:creationId xmlns:a16="http://schemas.microsoft.com/office/drawing/2014/main" id="{1656315A-763F-5F4D-AA1D-A3BE51AC09C7}"/>
              </a:ext>
            </a:extLst>
          </p:cNvPr>
          <p:cNvSpPr txBox="1">
            <a:spLocks noChangeArrowheads="1"/>
          </p:cNvSpPr>
          <p:nvPr/>
        </p:nvSpPr>
        <p:spPr bwMode="auto">
          <a:xfrm>
            <a:off x="6270625" y="2046288"/>
            <a:ext cx="1781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a:t>
            </a:r>
          </a:p>
        </p:txBody>
      </p:sp>
      <p:sp>
        <p:nvSpPr>
          <p:cNvPr id="15" name="TextBox 14">
            <a:extLst>
              <a:ext uri="{FF2B5EF4-FFF2-40B4-BE49-F238E27FC236}">
                <a16:creationId xmlns:a16="http://schemas.microsoft.com/office/drawing/2014/main" id="{B5C1E673-3BE3-ECFC-D5A8-2F9734DB103D}"/>
              </a:ext>
            </a:extLst>
          </p:cNvPr>
          <p:cNvSpPr txBox="1">
            <a:spLocks noChangeArrowheads="1"/>
          </p:cNvSpPr>
          <p:nvPr/>
        </p:nvSpPr>
        <p:spPr bwMode="auto">
          <a:xfrm>
            <a:off x="6270625" y="2338388"/>
            <a:ext cx="1781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a:t>
            </a:r>
          </a:p>
        </p:txBody>
      </p:sp>
      <p:sp>
        <p:nvSpPr>
          <p:cNvPr id="16" name="TextBox 15">
            <a:extLst>
              <a:ext uri="{FF2B5EF4-FFF2-40B4-BE49-F238E27FC236}">
                <a16:creationId xmlns:a16="http://schemas.microsoft.com/office/drawing/2014/main" id="{473AB102-5F36-34C6-BC21-D275EB4166CA}"/>
              </a:ext>
            </a:extLst>
          </p:cNvPr>
          <p:cNvSpPr txBox="1">
            <a:spLocks noChangeArrowheads="1"/>
          </p:cNvSpPr>
          <p:nvPr/>
        </p:nvSpPr>
        <p:spPr bwMode="auto">
          <a:xfrm>
            <a:off x="6259513" y="2487613"/>
            <a:ext cx="188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 DH/SG/WC SL &amp; GS</a:t>
            </a:r>
          </a:p>
        </p:txBody>
      </p:sp>
      <p:sp>
        <p:nvSpPr>
          <p:cNvPr id="19" name="TextBox 18">
            <a:extLst>
              <a:ext uri="{FF2B5EF4-FFF2-40B4-BE49-F238E27FC236}">
                <a16:creationId xmlns:a16="http://schemas.microsoft.com/office/drawing/2014/main" id="{F322270E-40F5-3BFC-11FB-C0DCFF012D09}"/>
              </a:ext>
            </a:extLst>
          </p:cNvPr>
          <p:cNvSpPr txBox="1">
            <a:spLocks noChangeArrowheads="1"/>
          </p:cNvSpPr>
          <p:nvPr/>
        </p:nvSpPr>
        <p:spPr bwMode="auto">
          <a:xfrm>
            <a:off x="6259513" y="2909888"/>
            <a:ext cx="1504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200" b="1" dirty="0">
                <a:solidFill>
                  <a:srgbClr val="000000"/>
                </a:solidFill>
                <a:latin typeface="Calibri" panose="020F0502020204030204" pitchFamily="34" charset="0"/>
                <a:cs typeface="Arial" panose="020B0604020202020204" pitchFamily="34" charset="0"/>
                <a:sym typeface="Arial" panose="020B0604020202020204" pitchFamily="34" charset="0"/>
              </a:rPr>
              <a:t>Must be SIGNED!</a:t>
            </a:r>
          </a:p>
        </p:txBody>
      </p:sp>
      <p:cxnSp>
        <p:nvCxnSpPr>
          <p:cNvPr id="6" name="Straight Arrow Connector 5">
            <a:extLst>
              <a:ext uri="{FF2B5EF4-FFF2-40B4-BE49-F238E27FC236}">
                <a16:creationId xmlns:a16="http://schemas.microsoft.com/office/drawing/2014/main" id="{419EACFC-9E6D-725E-42E1-087720511B00}"/>
              </a:ext>
            </a:extLst>
          </p:cNvPr>
          <p:cNvCxnSpPr>
            <a:cxnSpLocks/>
          </p:cNvCxnSpPr>
          <p:nvPr/>
        </p:nvCxnSpPr>
        <p:spPr>
          <a:xfrm>
            <a:off x="1295400" y="3948113"/>
            <a:ext cx="0" cy="720725"/>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82966" name="Content Placeholder 10">
            <a:extLst>
              <a:ext uri="{FF2B5EF4-FFF2-40B4-BE49-F238E27FC236}">
                <a16:creationId xmlns:a16="http://schemas.microsoft.com/office/drawing/2014/main" id="{4F23BB63-F3D5-CDB7-77EA-261EAB733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D9DF814E-D27D-61EC-EBE8-AF74FE7106B7}"/>
              </a:ext>
            </a:extLst>
          </p:cNvPr>
          <p:cNvCxnSpPr>
            <a:cxnSpLocks/>
          </p:cNvCxnSpPr>
          <p:nvPr/>
        </p:nvCxnSpPr>
        <p:spPr>
          <a:xfrm>
            <a:off x="5715000" y="3771900"/>
            <a:ext cx="0" cy="631825"/>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68480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p:bldP spid="10" grpId="0"/>
      <p:bldP spid="13" grpId="0"/>
      <p:bldP spid="21" grpId="0"/>
      <p:bldP spid="20" grpId="0"/>
      <p:bldP spid="17" grpId="0"/>
      <p:bldP spid="8" grpId="0"/>
      <p:bldP spid="12" grpId="0"/>
      <p:bldP spid="18" grpId="0"/>
      <p:bldP spid="9" grpId="0"/>
      <p:bldP spid="15"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F9EF5-ED33-E81B-06CC-F5D7297DF555}"/>
              </a:ext>
            </a:extLst>
          </p:cNvPr>
          <p:cNvSpPr>
            <a:spLocks noGrp="1"/>
          </p:cNvSpPr>
          <p:nvPr>
            <p:ph type="title"/>
          </p:nvPr>
        </p:nvSpPr>
        <p:spPr>
          <a:xfrm>
            <a:off x="307975" y="152400"/>
            <a:ext cx="8153400" cy="609600"/>
          </a:xfrm>
        </p:spPr>
        <p:txBody>
          <a:bodyPr/>
          <a:lstStyle/>
          <a:p>
            <a:pPr>
              <a:defRPr/>
            </a:pPr>
            <a:r>
              <a:rPr lang="en-US" b="1" u="sng" cap="all"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Please Note</a:t>
            </a:r>
            <a:r>
              <a:rPr lang="en-US"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endParaRPr lang="en-US" b="1"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6EC57B62-7A31-0654-70D1-28B24FEBE83C}"/>
              </a:ext>
            </a:extLst>
          </p:cNvPr>
          <p:cNvSpPr>
            <a:spLocks noGrp="1"/>
          </p:cNvSpPr>
          <p:nvPr>
            <p:ph type="body" sz="quarter" idx="10"/>
          </p:nvPr>
        </p:nvSpPr>
        <p:spPr>
          <a:xfrm>
            <a:off x="207963" y="787400"/>
            <a:ext cx="8728075" cy="5842000"/>
          </a:xfrm>
        </p:spPr>
        <p:txBody>
          <a:bodyPr/>
          <a:lstStyle/>
          <a:p>
            <a:pPr marL="0" indent="0" algn="just">
              <a:lnSpc>
                <a:spcPct val="100000"/>
              </a:lnSpc>
              <a:spcBef>
                <a:spcPts val="600"/>
              </a:spcBef>
              <a:spcAft>
                <a:spcPts val="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In addition to stating for “actions within and without the competition area,”</a:t>
            </a:r>
          </a:p>
          <a:p>
            <a:pPr algn="just">
              <a:lnSpc>
                <a:spcPct val="100000"/>
              </a:lnSpc>
              <a:spcBef>
                <a:spcPts val="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 sanctions can be applied and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a penalty can be imposed </a:t>
            </a:r>
          </a:p>
          <a:p>
            <a:pPr marL="0" indent="0" algn="just">
              <a:lnSpc>
                <a:spcPct val="100000"/>
              </a:lnSpc>
              <a:spcBef>
                <a:spcPts val="600"/>
              </a:spcBef>
              <a:spcAft>
                <a:spcPts val="600"/>
              </a:spcAft>
              <a:buFont typeface="Euphemia" panose="020B0503040102020104" pitchFamily="34" charset="0"/>
              <a:buNone/>
              <a:defRPr/>
            </a:pPr>
            <a:r>
              <a:rPr lang="en-US" sz="2000" b="1" kern="100" dirty="0">
                <a:ea typeface="Calibri" panose="020F0502020204030204" pitchFamily="34" charset="0"/>
                <a:cs typeface="Arial" panose="020B0604020202020204" pitchFamily="34" charset="0"/>
              </a:rPr>
              <a:t>223.2.1 </a:t>
            </a:r>
            <a:r>
              <a:rPr lang="en-US" sz="2000" kern="100" dirty="0">
                <a:ea typeface="Calibri" panose="020F0502020204030204" pitchFamily="34" charset="0"/>
                <a:cs typeface="Arial" panose="020B0604020202020204" pitchFamily="34" charset="0"/>
              </a:rPr>
              <a:t>includes </a:t>
            </a:r>
            <a:r>
              <a:rPr lang="en-US" sz="2000" b="1" kern="100" dirty="0">
                <a:ea typeface="Calibri" panose="020F0502020204030204" pitchFamily="34" charset="0"/>
                <a:cs typeface="Arial" panose="020B0604020202020204" pitchFamily="34" charset="0"/>
              </a:rPr>
              <a:t>“conduct within any location connected with the competition.”  </a:t>
            </a:r>
          </a:p>
          <a:p>
            <a:pPr marL="0" indent="0" algn="just">
              <a:lnSpc>
                <a:spcPct val="100000"/>
              </a:lnSpc>
              <a:spcBef>
                <a:spcPts val="600"/>
              </a:spcBef>
              <a:spcAft>
                <a:spcPts val="0"/>
              </a:spcAft>
              <a:buFont typeface="Euphemia" panose="020B0503040102020104" pitchFamily="34" charset="0"/>
              <a:buNone/>
              <a:defRPr/>
            </a:pPr>
            <a:r>
              <a:rPr lang="en-US" sz="2000" kern="100" dirty="0">
                <a:ea typeface="Calibri" panose="020F0502020204030204" pitchFamily="34" charset="0"/>
                <a:cs typeface="Arial" panose="020B0604020202020204" pitchFamily="34" charset="0"/>
              </a:rPr>
              <a:t>These locations include, but are not limited to the following areas that are required for the orderly conduct of an event: </a:t>
            </a:r>
          </a:p>
          <a:p>
            <a:pPr algn="just">
              <a:lnSpc>
                <a:spcPct val="100000"/>
              </a:lnSpc>
              <a:spcBef>
                <a:spcPts val="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Team Captains’ Meetings,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Jury meeting areas,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timing building, </a:t>
            </a:r>
          </a:p>
          <a:p>
            <a:pPr algn="just">
              <a:lnSpc>
                <a:spcPct val="100000"/>
              </a:lnSpc>
              <a:spcBef>
                <a:spcPts val="400"/>
              </a:spcBef>
              <a:spcAft>
                <a:spcPts val="600"/>
              </a:spcAft>
              <a:buFont typeface="Arial" panose="020B0604020202020204" pitchFamily="34" charset="0"/>
              <a:buChar char="•"/>
              <a:defRPr/>
            </a:pPr>
            <a:r>
              <a:rPr lang="en-US" sz="2000" kern="100" dirty="0">
                <a:ea typeface="Calibri" panose="020F0502020204030204" pitchFamily="34" charset="0"/>
                <a:cs typeface="Arial" panose="020B0604020202020204" pitchFamily="34" charset="0"/>
              </a:rPr>
              <a:t>equipment control area  </a:t>
            </a:r>
          </a:p>
          <a:p>
            <a:pPr marL="0" indent="0" algn="just">
              <a:lnSpc>
                <a:spcPct val="100000"/>
              </a:lnSpc>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Neither the “closed competition areas” (within or without the fencing) nor “any location connected with the competition” include lift lines, cafeterias, or parking lots, warmup areas, warmup courses, etc., </a:t>
            </a:r>
            <a:r>
              <a:rPr lang="en-US" sz="2000" b="1" i="1" u="sng" dirty="0"/>
              <a:t>unless rules state otherwise</a:t>
            </a:r>
            <a:r>
              <a:rPr lang="en-US" sz="2000" i="1" dirty="0"/>
              <a:t>; e.g., U14 regulation which prohibits waxing application on ski resort property.</a:t>
            </a:r>
            <a:endParaRPr lang="en-US" sz="2000" dirty="0"/>
          </a:p>
          <a:p>
            <a:pPr marL="0" indent="0" algn="just">
              <a:spcBef>
                <a:spcPts val="600"/>
              </a:spcBef>
              <a:spcAft>
                <a:spcPts val="600"/>
              </a:spcAft>
              <a:buFont typeface="Euphemia" panose="020B0503040102020104" pitchFamily="34" charset="0"/>
              <a:buNone/>
              <a:defRPr/>
            </a:pPr>
            <a:r>
              <a:rPr lang="en-US" sz="2000" i="1" kern="100" dirty="0">
                <a:ea typeface="Calibri" panose="020F0502020204030204" pitchFamily="34" charset="0"/>
                <a:cs typeface="Arial" panose="020B0604020202020204" pitchFamily="34" charset="0"/>
              </a:rPr>
              <a:t> </a:t>
            </a:r>
            <a:endParaRPr lang="en-US" sz="2000" kern="100" dirty="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dirty="0"/>
          </a:p>
        </p:txBody>
      </p:sp>
    </p:spTree>
    <p:extLst>
      <p:ext uri="{BB962C8B-B14F-4D97-AF65-F5344CB8AC3E}">
        <p14:creationId xmlns:p14="http://schemas.microsoft.com/office/powerpoint/2010/main" val="4207811892"/>
      </p:ext>
    </p:extLst>
  </p:cSld>
  <p:clrMapOvr>
    <a:masterClrMapping/>
  </p:clrMapOvr>
  <p:transition spd="med">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8BC07C3-F8A4-6553-F7DF-61405E4F84F9}"/>
              </a:ext>
            </a:extLst>
          </p:cNvPr>
          <p:cNvSpPr>
            <a:spLocks noGrp="1"/>
          </p:cNvSpPr>
          <p:nvPr>
            <p:ph type="title" idx="4294967295"/>
          </p:nvPr>
        </p:nvSpPr>
        <p:spPr>
          <a:xfrm>
            <a:off x="292100" y="304800"/>
            <a:ext cx="8686800" cy="647700"/>
          </a:xfrm>
        </p:spPr>
        <p:txBody>
          <a:bodyPr>
            <a:normAutofit fontScale="90000"/>
          </a:bodyPr>
          <a:lstStyle/>
          <a:p>
            <a:pPr eaLnBrk="1" hangingPunct="1">
              <a:defRPr/>
            </a:pPr>
            <a:br>
              <a:rPr lang="en-US" altLang="en-US" dirty="0">
                <a:solidFill>
                  <a:srgbClr val="0066FF"/>
                </a:solidFill>
                <a:latin typeface="Arial" panose="020B0604020202020204" pitchFamily="34" charset="0"/>
                <a:cs typeface="Arial" panose="020B0604020202020204" pitchFamily="34" charset="0"/>
              </a:rPr>
            </a:br>
            <a:r>
              <a:rPr lang="en-US" altLang="en-US" sz="3100" b="1" dirty="0">
                <a:solidFill>
                  <a:srgbClr val="0028A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RELATED DOCUMENTS</a:t>
            </a:r>
            <a:endParaRPr lang="en-US" altLang="en-US" sz="3100" dirty="0">
              <a:latin typeface="Arial" panose="020B0604020202020204" pitchFamily="34" charset="0"/>
              <a:cs typeface="Arial" panose="020B0604020202020204" pitchFamily="34" charset="0"/>
            </a:endParaRPr>
          </a:p>
        </p:txBody>
      </p:sp>
      <p:sp>
        <p:nvSpPr>
          <p:cNvPr id="94211" name="Content Placeholder 2">
            <a:extLst>
              <a:ext uri="{FF2B5EF4-FFF2-40B4-BE49-F238E27FC236}">
                <a16:creationId xmlns:a16="http://schemas.microsoft.com/office/drawing/2014/main" id="{B0AC6184-7178-53E1-1E1B-64611A33E6D3}"/>
              </a:ext>
            </a:extLst>
          </p:cNvPr>
          <p:cNvSpPr>
            <a:spLocks noGrp="1" noChangeArrowheads="1"/>
          </p:cNvSpPr>
          <p:nvPr>
            <p:ph idx="4294967295"/>
          </p:nvPr>
        </p:nvSpPr>
        <p:spPr>
          <a:xfrm>
            <a:off x="292100" y="1293813"/>
            <a:ext cx="8013700" cy="4343400"/>
          </a:xfrm>
        </p:spPr>
        <p:txBody>
          <a:bodyPr/>
          <a:lstStyle/>
          <a:p>
            <a:pPr algn="just">
              <a:lnSpc>
                <a:spcPct val="100000"/>
              </a:lnSpc>
              <a:spcBef>
                <a:spcPts val="1200"/>
              </a:spcBef>
              <a:spcAft>
                <a:spcPts val="600"/>
              </a:spcAft>
              <a:buFont typeface="Arial" panose="020B0604020202020204" pitchFamily="34" charset="0"/>
              <a:buChar char="•"/>
              <a:defRPr/>
            </a:pPr>
            <a:r>
              <a:rPr lang="en-US" sz="2400" dirty="0">
                <a:latin typeface="Arial" panose="020B0604020202020204" pitchFamily="34" charset="0"/>
                <a:ea typeface="Times New Roman" panose="02020603050405020304" pitchFamily="18" charset="0"/>
                <a:cs typeface="Arial" panose="020B0604020202020204" pitchFamily="34" charset="0"/>
              </a:rPr>
              <a:t>For events with no issues (injuries or accidents), it is recommended all event-related documents be kept on file for one (1) year.  </a:t>
            </a:r>
          </a:p>
          <a:p>
            <a:pPr algn="just">
              <a:lnSpc>
                <a:spcPct val="100000"/>
              </a:lnSpc>
              <a:spcBef>
                <a:spcPts val="1200"/>
              </a:spcBef>
              <a:spcAft>
                <a:spcPts val="600"/>
              </a:spcAft>
              <a:buFont typeface="Arial" panose="020B0604020202020204" pitchFamily="34" charset="0"/>
              <a:buChar char="•"/>
              <a:defRPr/>
            </a:pPr>
            <a:r>
              <a:rPr lang="en-US" sz="2400" dirty="0">
                <a:latin typeface="Arial" panose="020B0604020202020204" pitchFamily="34" charset="0"/>
                <a:ea typeface="Times New Roman" panose="02020603050405020304" pitchFamily="18" charset="0"/>
                <a:cs typeface="Arial" panose="020B0604020202020204" pitchFamily="34" charset="0"/>
              </a:rPr>
              <a:t>In the case of an event with serious injury/accident as defined by the “Guidelines for Serious Accidents” as posted in the MPF, the Technical Delegate must immediately contact Jeff Weinman, U.S. Ski &amp; Snowboard Competition Services for instructions. </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0" indent="0" eaLnBrk="1" hangingPunct="1">
              <a:buFont typeface="Arial" panose="020B0604020202020204" pitchFamily="34" charset="0"/>
              <a:buNone/>
              <a:defRPr/>
            </a:pPr>
            <a:endParaRPr lang="en-US" altLang="en-US" sz="1800" dirty="0">
              <a:cs typeface="Arial" panose="020B0604020202020204" pitchFamily="34" charset="0"/>
            </a:endParaRPr>
          </a:p>
        </p:txBody>
      </p:sp>
      <p:pic>
        <p:nvPicPr>
          <p:cNvPr id="344068" name="Content Placeholder 10">
            <a:extLst>
              <a:ext uri="{FF2B5EF4-FFF2-40B4-BE49-F238E27FC236}">
                <a16:creationId xmlns:a16="http://schemas.microsoft.com/office/drawing/2014/main" id="{F96AFEF9-79DD-9608-E688-4B904B562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242885"/>
      </p:ext>
    </p:extLst>
  </p:cSld>
  <p:clrMapOvr>
    <a:masterClrMapping/>
  </p:clrMapOvr>
  <p:transition spd="med">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0F3E07-09E8-4307-A188-8141F3AFDD84}"/>
              </a:ext>
            </a:extLst>
          </p:cNvPr>
          <p:cNvSpPr>
            <a:spLocks noGrp="1"/>
          </p:cNvSpPr>
          <p:nvPr>
            <p:ph idx="4294967295"/>
          </p:nvPr>
        </p:nvSpPr>
        <p:spPr>
          <a:xfrm>
            <a:off x="457200" y="1295400"/>
            <a:ext cx="8470900" cy="4419600"/>
          </a:xfrm>
        </p:spPr>
        <p:txBody>
          <a:bodyPr rtlCol="0">
            <a:normAutofit fontScale="25000" lnSpcReduction="20000"/>
          </a:bodyPr>
          <a:lstStyle/>
          <a:p>
            <a:pPr marL="0" indent="0" eaLnBrk="1" fontAlgn="auto" hangingPunct="1">
              <a:lnSpc>
                <a:spcPct val="120000"/>
              </a:lnSpc>
              <a:spcAft>
                <a:spcPts val="0"/>
              </a:spcAft>
              <a:buFont typeface="Arial" pitchFamily="34" charset="0"/>
              <a:buNone/>
              <a:defRPr/>
            </a:pP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a:t>
            </a:r>
            <a:r>
              <a:rPr lang="en-US" sz="7200" b="1" cap="all"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 &amp; Snowboard </a:t>
            </a: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EQUIPMENT MATRIX </a:t>
            </a:r>
            <a:r>
              <a:rPr lang="en-US" sz="7200" dirty="0">
                <a:latin typeface="Arial" panose="020B0604020202020204" pitchFamily="34" charset="0"/>
                <a:cs typeface="Arial" panose="020B0604020202020204" pitchFamily="34" charset="0"/>
              </a:rPr>
              <a:t>is available on the U.S. Ski &amp; Snowboard website: </a:t>
            </a:r>
            <a:r>
              <a:rPr lang="en-US" sz="7200" b="1" dirty="0">
                <a:solidFill>
                  <a:srgbClr val="0070C0"/>
                </a:solidFill>
                <a:latin typeface="Arial" panose="020B0604020202020204" pitchFamily="34" charset="0"/>
                <a:cs typeface="Arial" panose="020B0604020202020204" pitchFamily="34" charset="0"/>
              </a:rPr>
              <a:t>usskiandsnowboard.org</a:t>
            </a:r>
            <a:r>
              <a:rPr lang="en-US" sz="7200" dirty="0">
                <a:solidFill>
                  <a:srgbClr val="0070C0"/>
                </a:solidFill>
                <a:latin typeface="Arial" panose="020B0604020202020204" pitchFamily="34" charset="0"/>
                <a:cs typeface="Arial" panose="020B0604020202020204" pitchFamily="34" charset="0"/>
              </a:rPr>
              <a:t> </a:t>
            </a:r>
          </a:p>
          <a:p>
            <a:pPr marL="0" indent="0" eaLnBrk="1" fontAlgn="auto" hangingPunct="1">
              <a:lnSpc>
                <a:spcPct val="120000"/>
              </a:lnSpc>
              <a:spcBef>
                <a:spcPts val="1800"/>
              </a:spcBef>
              <a:spcAft>
                <a:spcPts val="0"/>
              </a:spcAft>
              <a:buFont typeface="Arial" pitchFamily="34" charset="0"/>
              <a:buNone/>
              <a:defRPr/>
            </a:pP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a:t>
            </a:r>
            <a:r>
              <a:rPr lang="en-US" sz="7200" b="1" cap="all"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Ski &amp; Snowboard COURSE </a:t>
            </a: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SETTING MATRIX </a:t>
            </a:r>
            <a:r>
              <a:rPr lang="en-US" sz="7200" dirty="0">
                <a:latin typeface="Arial" panose="020B0604020202020204" pitchFamily="34" charset="0"/>
                <a:cs typeface="Arial" panose="020B0604020202020204" pitchFamily="34" charset="0"/>
              </a:rPr>
              <a:t>is available on the U.S. Ski &amp; Snowboard website: </a:t>
            </a:r>
            <a:r>
              <a:rPr lang="en-US" sz="7200" b="1" dirty="0">
                <a:solidFill>
                  <a:srgbClr val="0070C0"/>
                </a:solidFill>
                <a:latin typeface="Arial" panose="020B0604020202020204" pitchFamily="34" charset="0"/>
                <a:cs typeface="Arial" panose="020B0604020202020204" pitchFamily="34" charset="0"/>
              </a:rPr>
              <a:t>usskiandsnowboard.org</a:t>
            </a:r>
            <a:r>
              <a:rPr lang="en-US" sz="7200" dirty="0">
                <a:solidFill>
                  <a:srgbClr val="0070C0"/>
                </a:solidFill>
                <a:latin typeface="Arial" panose="020B0604020202020204" pitchFamily="34" charset="0"/>
                <a:cs typeface="Arial" panose="020B0604020202020204" pitchFamily="34" charset="0"/>
              </a:rPr>
              <a:t> </a:t>
            </a:r>
            <a:endParaRPr lang="en-US" sz="7200" dirty="0">
              <a:latin typeface="Arial" panose="020B0604020202020204" pitchFamily="34" charset="0"/>
              <a:cs typeface="Arial" panose="020B0604020202020204" pitchFamily="34" charset="0"/>
            </a:endParaRPr>
          </a:p>
          <a:p>
            <a:pPr marL="0" indent="0" eaLnBrk="1" fontAlgn="auto" hangingPunct="1">
              <a:lnSpc>
                <a:spcPct val="120000"/>
              </a:lnSpc>
              <a:spcBef>
                <a:spcPts val="1800"/>
              </a:spcBef>
              <a:spcAft>
                <a:spcPts val="0"/>
              </a:spcAft>
              <a:buFont typeface="Arial" pitchFamily="34" charset="0"/>
              <a:buNone/>
              <a:defRPr/>
            </a:pPr>
            <a:r>
              <a:rPr lang="en-US" sz="7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HOMOLOGATION FILES </a:t>
            </a:r>
            <a:r>
              <a:rPr lang="en-US" sz="7200" dirty="0">
                <a:latin typeface="Arial" panose="020B0604020202020204" pitchFamily="34" charset="0"/>
                <a:cs typeface="Arial" panose="020B0604020202020204" pitchFamily="34" charset="0"/>
              </a:rPr>
              <a:t>are available on the U.S. Ski &amp; Snowboard website (login required) and the FIS website.  These are the </a:t>
            </a:r>
            <a:r>
              <a:rPr lang="en-US" sz="7200" u="sng" dirty="0">
                <a:latin typeface="Arial" panose="020B0604020202020204" pitchFamily="34" charset="0"/>
                <a:cs typeface="Arial" panose="020B0604020202020204" pitchFamily="34" charset="0"/>
              </a:rPr>
              <a:t>only</a:t>
            </a:r>
            <a:r>
              <a:rPr lang="en-US" sz="7200" dirty="0">
                <a:latin typeface="Arial" panose="020B0604020202020204" pitchFamily="34" charset="0"/>
                <a:cs typeface="Arial" panose="020B0604020202020204" pitchFamily="34" charset="0"/>
              </a:rPr>
              <a:t> accurate sources for course homologation data verification. </a:t>
            </a:r>
          </a:p>
          <a:p>
            <a:pPr>
              <a:lnSpc>
                <a:spcPct val="120000"/>
              </a:lnSpc>
              <a:spcBef>
                <a:spcPts val="1200"/>
              </a:spcBef>
              <a:buFont typeface="Wingdings" panose="05000000000000000000" pitchFamily="2" charset="2"/>
              <a:buChar char="v"/>
              <a:defRPr/>
            </a:pPr>
            <a:r>
              <a:rPr lang="en-US" sz="7200" b="1" dirty="0">
                <a:solidFill>
                  <a:srgbClr val="3215AB"/>
                </a:solidFill>
                <a:latin typeface="Arial" panose="020B0604020202020204" pitchFamily="34" charset="0"/>
                <a:cs typeface="Arial" panose="020B0604020202020204" pitchFamily="34" charset="0"/>
              </a:rPr>
              <a:t>  media.ussa.org/Public/Athletics/CompServices/Homologation/   </a:t>
            </a:r>
          </a:p>
          <a:p>
            <a:pPr marL="0" indent="0">
              <a:spcBef>
                <a:spcPts val="600"/>
              </a:spcBef>
              <a:buFont typeface="Euphemia" panose="020B0503040102020104" pitchFamily="34" charset="0"/>
              <a:buNone/>
              <a:defRPr/>
            </a:pPr>
            <a:r>
              <a:rPr lang="en-US" sz="7200" b="1" dirty="0">
                <a:solidFill>
                  <a:srgbClr val="3215AB"/>
                </a:solidFill>
                <a:latin typeface="Arial" panose="020B0604020202020204" pitchFamily="34" charset="0"/>
                <a:cs typeface="Arial" panose="020B0604020202020204" pitchFamily="34" charset="0"/>
              </a:rPr>
              <a:t>           </a:t>
            </a:r>
            <a:r>
              <a:rPr lang="en-US" sz="7200" b="1" dirty="0">
                <a:solidFill>
                  <a:schemeClr val="tx1"/>
                </a:solidFill>
                <a:latin typeface="Arial" panose="020B0604020202020204" pitchFamily="34" charset="0"/>
                <a:cs typeface="Arial" panose="020B0604020202020204" pitchFamily="34" charset="0"/>
              </a:rPr>
              <a:t>User ID = homologation; Password = Allout2022!  </a:t>
            </a:r>
            <a:endParaRPr lang="en-US" sz="72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v"/>
              <a:defRPr/>
            </a:pPr>
            <a:r>
              <a:rPr lang="en-US" sz="7200" b="1" dirty="0">
                <a:solidFill>
                  <a:srgbClr val="3215AB"/>
                </a:solidFill>
                <a:latin typeface="Arial" panose="020B0604020202020204" pitchFamily="34" charset="0"/>
                <a:cs typeface="Arial" panose="020B0604020202020204" pitchFamily="34" charset="0"/>
              </a:rPr>
              <a:t>  fis-ski.com/DB/alpine-skiing/homologations.html</a:t>
            </a:r>
          </a:p>
          <a:p>
            <a:pPr marL="0" indent="0">
              <a:lnSpc>
                <a:spcPct val="120000"/>
              </a:lnSpc>
              <a:spcBef>
                <a:spcPts val="0"/>
              </a:spcBef>
              <a:buFont typeface="Euphemia" panose="020B0503040102020104" pitchFamily="34" charset="0"/>
              <a:buNone/>
              <a:defRPr/>
            </a:pPr>
            <a:r>
              <a:rPr lang="en-US" sz="7200" b="1" dirty="0">
                <a:latin typeface="Arial" panose="020B0604020202020204" pitchFamily="34" charset="0"/>
                <a:cs typeface="Arial" panose="020B0604020202020204" pitchFamily="34" charset="0"/>
              </a:rPr>
              <a:t>      (</a:t>
            </a:r>
            <a:r>
              <a:rPr lang="en-US" sz="7200" dirty="0">
                <a:latin typeface="Arial" panose="020B0604020202020204" pitchFamily="34" charset="0"/>
                <a:cs typeface="Arial" panose="020B0604020202020204" pitchFamily="34" charset="0"/>
              </a:rPr>
              <a:t>Maps, photos, reports, etc. not accessible at this site.)</a:t>
            </a:r>
            <a:endParaRPr lang="en-US" sz="7200" dirty="0">
              <a:solidFill>
                <a:srgbClr val="3215AB"/>
              </a:solidFill>
              <a:latin typeface="Arial" panose="020B0604020202020204" pitchFamily="34" charset="0"/>
              <a:cs typeface="Arial" panose="020B0604020202020204" pitchFamily="34" charset="0"/>
            </a:endParaRPr>
          </a:p>
          <a:p>
            <a:pPr marL="0" indent="0">
              <a:lnSpc>
                <a:spcPct val="120000"/>
              </a:lnSpc>
              <a:buFont typeface="Euphemia" panose="020B0503040102020104" pitchFamily="34" charset="0"/>
              <a:buNone/>
              <a:defRPr/>
            </a:pPr>
            <a:endParaRPr lang="en-US" sz="7200" b="1" dirty="0">
              <a:latin typeface="Arial" panose="020B0604020202020204" pitchFamily="34" charset="0"/>
              <a:cs typeface="Arial" panose="020B0604020202020204" pitchFamily="34" charset="0"/>
            </a:endParaRPr>
          </a:p>
          <a:p>
            <a:pPr marL="0" indent="0">
              <a:lnSpc>
                <a:spcPct val="120000"/>
              </a:lnSpc>
              <a:buFont typeface="Euphemia" panose="020B0503040102020104" pitchFamily="34" charset="0"/>
              <a:buNone/>
              <a:defRPr/>
            </a:pPr>
            <a:endParaRPr lang="en-US" sz="3300" dirty="0">
              <a:latin typeface="Arial" panose="020B0604020202020204" pitchFamily="34" charset="0"/>
              <a:cs typeface="Arial" panose="020B0604020202020204" pitchFamily="34" charset="0"/>
            </a:endParaRPr>
          </a:p>
          <a:p>
            <a:pPr marL="0" indent="0">
              <a:lnSpc>
                <a:spcPct val="120000"/>
              </a:lnSpc>
              <a:buFont typeface="Euphemia" panose="020B0503040102020104" pitchFamily="34" charset="0"/>
              <a:buNone/>
              <a:defRPr/>
            </a:pPr>
            <a:r>
              <a:rPr lang="en-US" sz="3300" dirty="0">
                <a:latin typeface="Arial" panose="020B0604020202020204" pitchFamily="34" charset="0"/>
                <a:cs typeface="Arial" panose="020B0604020202020204" pitchFamily="34" charset="0"/>
              </a:rPr>
              <a:t> </a:t>
            </a:r>
          </a:p>
          <a:p>
            <a:pPr marL="0" indent="0">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a:buFont typeface="Euphemia" panose="020B0503040102020104" pitchFamily="34" charset="0"/>
              <a:buNone/>
              <a:defRPr/>
            </a:pPr>
            <a:endParaRPr lang="en-US" dirty="0">
              <a:latin typeface="Arial" panose="020B0604020202020204" pitchFamily="34" charset="0"/>
              <a:cs typeface="Arial" panose="020B0604020202020204" pitchFamily="34" charset="0"/>
            </a:endParaRPr>
          </a:p>
          <a:p>
            <a:pPr marL="0" indent="0" eaLnBrk="1" fontAlgn="auto" hangingPunct="1">
              <a:spcAft>
                <a:spcPts val="0"/>
              </a:spcAft>
              <a:buFont typeface="Arial" pitchFamily="34" charset="0"/>
              <a:buNone/>
              <a:defRPr/>
            </a:pPr>
            <a:r>
              <a:rPr lang="en-US" dirty="0"/>
              <a:t> </a:t>
            </a:r>
          </a:p>
          <a:p>
            <a:pPr marL="246888" indent="-246888" eaLnBrk="1" fontAlgn="auto" hangingPunct="1">
              <a:spcAft>
                <a:spcPts val="0"/>
              </a:spcAft>
              <a:defRPr/>
            </a:pPr>
            <a:endParaRPr lang="en-US" dirty="0"/>
          </a:p>
        </p:txBody>
      </p:sp>
      <p:sp>
        <p:nvSpPr>
          <p:cNvPr id="4" name="TextBox 3">
            <a:extLst>
              <a:ext uri="{FF2B5EF4-FFF2-40B4-BE49-F238E27FC236}">
                <a16:creationId xmlns:a16="http://schemas.microsoft.com/office/drawing/2014/main" id="{3CF2213B-5915-4921-9ED9-12D4814D4F63}"/>
              </a:ext>
            </a:extLst>
          </p:cNvPr>
          <p:cNvSpPr txBox="1"/>
          <p:nvPr/>
        </p:nvSpPr>
        <p:spPr>
          <a:xfrm>
            <a:off x="90488" y="228600"/>
            <a:ext cx="8039100" cy="584200"/>
          </a:xfrm>
          <a:prstGeom prst="rect">
            <a:avLst/>
          </a:prstGeom>
          <a:noFill/>
        </p:spPr>
        <p:txBody>
          <a:bodyPr>
            <a:spAutoFit/>
          </a:bodyPr>
          <a:lstStyle/>
          <a:p>
            <a:pPr algn="ctr" eaLnBrk="1" fontAlgn="auto" hangingPunct="1">
              <a:spcBef>
                <a:spcPts val="0"/>
              </a:spcBef>
              <a:spcAft>
                <a:spcPts val="0"/>
              </a:spcAft>
              <a:defRPr/>
            </a:pPr>
            <a:r>
              <a:rPr lang="en-US" sz="3200" b="1" dirty="0">
                <a:solidFill>
                  <a:srgbClr val="3215AB"/>
                </a:solidFill>
                <a:effectLst>
                  <a:outerShdw blurRad="38100" dist="38100" dir="2700000" algn="tl">
                    <a:srgbClr val="000000">
                      <a:alpha val="43137"/>
                    </a:srgbClr>
                  </a:outerShdw>
                </a:effectLst>
                <a:latin typeface="Arial" panose="020B0604020202020204" pitchFamily="34" charset="0"/>
              </a:rPr>
              <a:t>WEBSITE RESOURCES</a:t>
            </a:r>
          </a:p>
        </p:txBody>
      </p:sp>
      <p:pic>
        <p:nvPicPr>
          <p:cNvPr id="2" name="Content Placeholder 10">
            <a:extLst>
              <a:ext uri="{FF2B5EF4-FFF2-40B4-BE49-F238E27FC236}">
                <a16:creationId xmlns:a16="http://schemas.microsoft.com/office/drawing/2014/main" id="{C113A6E5-A623-4BFE-B174-ACC2E8B0A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481311"/>
      </p:ext>
    </p:extLst>
  </p:cSld>
  <p:clrMapOvr>
    <a:masterClrMapping/>
  </p:clrMapOvr>
  <p:transition spd="med">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53B4584-3789-497C-9570-D48BDAE24E34}"/>
              </a:ext>
            </a:extLst>
          </p:cNvPr>
          <p:cNvSpPr>
            <a:spLocks noGrp="1" noChangeArrowheads="1"/>
          </p:cNvSpPr>
          <p:nvPr>
            <p:ph type="title" idx="4294967295"/>
          </p:nvPr>
        </p:nvSpPr>
        <p:spPr>
          <a:xfrm>
            <a:off x="457200" y="762000"/>
            <a:ext cx="8229600" cy="2754313"/>
          </a:xfrm>
        </p:spPr>
        <p:txBody>
          <a:bodyPr rtlCol="0">
            <a:noAutofit/>
          </a:bodyPr>
          <a:lstStyle/>
          <a:p>
            <a:pPr algn="ctr" eaLnBrk="1" fontAlgn="auto" hangingPunct="1">
              <a:lnSpc>
                <a:spcPct val="100000"/>
              </a:lnSpc>
              <a:spcAft>
                <a:spcPts val="0"/>
              </a:spcAft>
              <a:defRPr/>
            </a:pP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Welcome to</a:t>
            </a: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Ski &amp; Snowboard </a:t>
            </a: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Alpine Officials’ </a:t>
            </a: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Advisor &amp; Referee   Certification</a:t>
            </a:r>
          </a:p>
        </p:txBody>
      </p:sp>
      <p:sp>
        <p:nvSpPr>
          <p:cNvPr id="177155" name="Text Box 3">
            <a:extLst>
              <a:ext uri="{FF2B5EF4-FFF2-40B4-BE49-F238E27FC236}">
                <a16:creationId xmlns:a16="http://schemas.microsoft.com/office/drawing/2014/main" id="{58135513-2ACB-4811-81E3-37AD87E05361}"/>
              </a:ext>
            </a:extLst>
          </p:cNvPr>
          <p:cNvSpPr txBox="1">
            <a:spLocks noChangeArrowheads="1"/>
          </p:cNvSpPr>
          <p:nvPr/>
        </p:nvSpPr>
        <p:spPr bwMode="auto">
          <a:xfrm>
            <a:off x="4098925" y="520700"/>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a:lnSpc>
                <a:spcPct val="100000"/>
              </a:lnSpc>
              <a:spcBef>
                <a:spcPct val="0"/>
              </a:spcBef>
              <a:buFontTx/>
              <a:buNone/>
            </a:pPr>
            <a:endParaRPr lang="en-US" altLang="en-US" sz="1600" dirty="0">
              <a:solidFill>
                <a:schemeClr val="accent2"/>
              </a:solidFill>
              <a:latin typeface="Times New Roman" panose="02020603050405020304" pitchFamily="18" charset="0"/>
              <a:cs typeface="Arial" panose="020B0604020202020204" pitchFamily="34" charset="0"/>
            </a:endParaRPr>
          </a:p>
        </p:txBody>
      </p:sp>
      <p:sp>
        <p:nvSpPr>
          <p:cNvPr id="177156" name="Text Box 5">
            <a:extLst>
              <a:ext uri="{FF2B5EF4-FFF2-40B4-BE49-F238E27FC236}">
                <a16:creationId xmlns:a16="http://schemas.microsoft.com/office/drawing/2014/main" id="{2F82CC05-7368-41BC-B4DB-FE923807F9A2}"/>
              </a:ext>
            </a:extLst>
          </p:cNvPr>
          <p:cNvSpPr txBox="1">
            <a:spLocks noChangeArrowheads="1"/>
          </p:cNvSpPr>
          <p:nvPr/>
        </p:nvSpPr>
        <p:spPr bwMode="auto">
          <a:xfrm>
            <a:off x="260350" y="3951288"/>
            <a:ext cx="86217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algn="ctr">
              <a:lnSpc>
                <a:spcPct val="100000"/>
              </a:lnSpc>
              <a:spcBef>
                <a:spcPts val="1200"/>
              </a:spcBef>
              <a:buFontTx/>
              <a:buNone/>
            </a:pPr>
            <a:r>
              <a:rPr lang="en-US" altLang="en-US" sz="2400" b="1" i="1" dirty="0">
                <a:solidFill>
                  <a:schemeClr val="tx1"/>
                </a:solidFill>
                <a:latin typeface="Arial" panose="020B0604020202020204" pitchFamily="34" charset="0"/>
                <a:cs typeface="Arial" panose="020B0604020202020204" pitchFamily="34" charset="0"/>
              </a:rPr>
              <a:t>Thank you for your efforts to help U.S. Ski &amp; Snowboard Alpine Officials provide events that are conducted in a secure environment and that are fun </a:t>
            </a:r>
          </a:p>
          <a:p>
            <a:pPr algn="ctr">
              <a:lnSpc>
                <a:spcPct val="100000"/>
              </a:lnSpc>
              <a:spcBef>
                <a:spcPct val="0"/>
              </a:spcBef>
              <a:buFontTx/>
              <a:buNone/>
            </a:pPr>
            <a:r>
              <a:rPr lang="en-US" altLang="en-US" sz="2400" b="1" i="1" dirty="0">
                <a:solidFill>
                  <a:schemeClr val="tx1"/>
                </a:solidFill>
                <a:latin typeface="Arial" panose="020B0604020202020204" pitchFamily="34" charset="0"/>
                <a:cs typeface="Arial" panose="020B0604020202020204" pitchFamily="34" charset="0"/>
              </a:rPr>
              <a:t>and fair for all competitors!</a:t>
            </a:r>
            <a:endParaRPr lang="en-US" altLang="en-US" sz="2400" b="1" dirty="0">
              <a:solidFill>
                <a:schemeClr val="tx1"/>
              </a:solidFill>
              <a:latin typeface="Arial" panose="020B0604020202020204" pitchFamily="34" charset="0"/>
              <a:cs typeface="Arial" panose="020B0604020202020204" pitchFamily="34" charset="0"/>
            </a:endParaRPr>
          </a:p>
          <a:p>
            <a:pPr>
              <a:lnSpc>
                <a:spcPct val="100000"/>
              </a:lnSpc>
              <a:spcBef>
                <a:spcPct val="0"/>
              </a:spcBef>
              <a:buFontTx/>
              <a:buNone/>
            </a:pPr>
            <a:endParaRPr lang="en-US" altLang="en-US" sz="2400" b="1" dirty="0">
              <a:solidFill>
                <a:srgbClr val="FF0000"/>
              </a:solidFill>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DCDB436B-34DA-4A0B-ABF1-C5B8DA11A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760069"/>
      </p:ext>
    </p:extLst>
  </p:cSld>
  <p:clrMapOvr>
    <a:masterClrMapping/>
  </p:clrMapOvr>
  <p:transition advTm="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61F07E-95FE-179A-44BE-68F38BAE2906}"/>
              </a:ext>
            </a:extLst>
          </p:cNvPr>
          <p:cNvSpPr>
            <a:spLocks noGrp="1"/>
          </p:cNvSpPr>
          <p:nvPr>
            <p:ph idx="4294967295"/>
          </p:nvPr>
        </p:nvSpPr>
        <p:spPr>
          <a:xfrm>
            <a:off x="412750" y="762000"/>
            <a:ext cx="8229600" cy="4953000"/>
          </a:xfrm>
        </p:spPr>
        <p:txBody>
          <a:bodyPr/>
          <a:lstStyle/>
          <a:p>
            <a:pPr marL="0" indent="0" algn="ctr">
              <a:buFont typeface="Euphemia" panose="020B0503040102020104" pitchFamily="34" charset="0"/>
              <a:buNone/>
              <a:defRPr/>
            </a:pPr>
            <a:endParaRPr lang="en-US" sz="4800" b="1" dirty="0">
              <a:solidFill>
                <a:srgbClr val="002060"/>
              </a:solidFill>
              <a:effectLst>
                <a:outerShdw blurRad="38100" dist="38100" dir="2700000" algn="tl">
                  <a:srgbClr val="000000">
                    <a:alpha val="43137"/>
                  </a:srgbClr>
                </a:outerShdw>
              </a:effectLst>
              <a:latin typeface="+mj-lt"/>
            </a:endParaRP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REFEREE </a:t>
            </a: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a:t>
            </a: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JURY ADVISOR</a:t>
            </a:r>
          </a:p>
          <a:p>
            <a:pPr marL="0" indent="0" algn="ctr">
              <a:buFont typeface="Euphemia" panose="020B0503040102020104" pitchFamily="34" charset="0"/>
              <a:buNone/>
              <a:defRPr/>
            </a:pP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(Start/Finish Referee)</a:t>
            </a:r>
          </a:p>
        </p:txBody>
      </p:sp>
      <p:pic>
        <p:nvPicPr>
          <p:cNvPr id="40963" name="Content Placeholder 10">
            <a:extLst>
              <a:ext uri="{FF2B5EF4-FFF2-40B4-BE49-F238E27FC236}">
                <a16:creationId xmlns:a16="http://schemas.microsoft.com/office/drawing/2014/main" id="{2F73943C-0034-00C6-55A1-DD5992F35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725" y="53340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18646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D7ECCB-A25E-43B5-BAF8-C52BD66A29F4}"/>
              </a:ext>
            </a:extLst>
          </p:cNvPr>
          <p:cNvSpPr>
            <a:spLocks noGrp="1"/>
          </p:cNvSpPr>
          <p:nvPr>
            <p:ph type="title" idx="4294967295"/>
          </p:nvPr>
        </p:nvSpPr>
        <p:spPr>
          <a:xfrm>
            <a:off x="419100" y="152400"/>
            <a:ext cx="8420100" cy="838200"/>
          </a:xfrm>
        </p:spPr>
        <p:txBody>
          <a:bodyPr/>
          <a:lstStyle/>
          <a:p>
            <a:pPr eaLnBrk="1" hangingPunct="1">
              <a:defRPr/>
            </a:pPr>
            <a:r>
              <a:rPr lang="en-US" altLang="en-US" sz="3700" b="1"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3" name="Content Placeholder 2">
            <a:extLst>
              <a:ext uri="{FF2B5EF4-FFF2-40B4-BE49-F238E27FC236}">
                <a16:creationId xmlns:a16="http://schemas.microsoft.com/office/drawing/2014/main" id="{721B6A6C-BDB8-4B74-9068-28B99D33F06B}"/>
              </a:ext>
            </a:extLst>
          </p:cNvPr>
          <p:cNvSpPr>
            <a:spLocks noGrp="1"/>
          </p:cNvSpPr>
          <p:nvPr>
            <p:ph idx="4294967295"/>
          </p:nvPr>
        </p:nvSpPr>
        <p:spPr>
          <a:xfrm>
            <a:off x="380999" y="1066800"/>
            <a:ext cx="8653463" cy="5181600"/>
          </a:xfrm>
        </p:spPr>
        <p:txBody>
          <a:bodyPr rtlCol="0">
            <a:noAutofit/>
          </a:bodyPr>
          <a:lstStyle/>
          <a:p>
            <a:pPr marL="0" indent="0">
              <a:lnSpc>
                <a:spcPct val="110000"/>
              </a:lnSpc>
              <a:buFont typeface="Euphemia" panose="020B0503040102020104" pitchFamily="34" charset="0"/>
              <a:buNone/>
              <a:defRPr/>
            </a:pPr>
            <a:r>
              <a:rPr lang="en-US" sz="3200" dirty="0">
                <a:latin typeface="Arial" panose="020B0604020202020204" pitchFamily="34" charset="0"/>
                <a:cs typeface="Arial" panose="020B0604020202020204" pitchFamily="34" charset="0"/>
              </a:rPr>
              <a:t>Procedures that impact your event operations and programs must be relayed to all event officials, Team Captains, and competitors. </a:t>
            </a:r>
          </a:p>
          <a:p>
            <a:pPr marL="0" indent="0">
              <a:lnSpc>
                <a:spcPct val="110000"/>
              </a:lnSpc>
              <a:spcBef>
                <a:spcPts val="600"/>
              </a:spcBef>
              <a:buNone/>
              <a:defRPr/>
            </a:pPr>
            <a:r>
              <a:rPr lang="en-US" sz="36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60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  </a:t>
            </a:r>
          </a:p>
        </p:txBody>
      </p:sp>
      <p:pic>
        <p:nvPicPr>
          <p:cNvPr id="10244" name="Content Placeholder 10">
            <a:extLst>
              <a:ext uri="{FF2B5EF4-FFF2-40B4-BE49-F238E27FC236}">
                <a16:creationId xmlns:a16="http://schemas.microsoft.com/office/drawing/2014/main" id="{5358FE11-30AB-4EBE-8840-440A64AEF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52013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D0EA-E3E7-4C5C-9382-FFB39FC56911}"/>
              </a:ext>
            </a:extLst>
          </p:cNvPr>
          <p:cNvSpPr>
            <a:spLocks noGrp="1"/>
          </p:cNvSpPr>
          <p:nvPr>
            <p:ph type="title" idx="4294967295"/>
          </p:nvPr>
        </p:nvSpPr>
        <p:spPr>
          <a:xfrm>
            <a:off x="890588" y="169863"/>
            <a:ext cx="7339012" cy="784223"/>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MEMBERSHIP &amp; CERTIFICATIONS</a:t>
            </a:r>
          </a:p>
        </p:txBody>
      </p:sp>
      <p:sp>
        <p:nvSpPr>
          <p:cNvPr id="3" name="Content Placeholder 2">
            <a:extLst>
              <a:ext uri="{FF2B5EF4-FFF2-40B4-BE49-F238E27FC236}">
                <a16:creationId xmlns:a16="http://schemas.microsoft.com/office/drawing/2014/main" id="{342A852D-0BBF-468A-B538-95107BB43970}"/>
              </a:ext>
            </a:extLst>
          </p:cNvPr>
          <p:cNvSpPr>
            <a:spLocks noGrp="1"/>
          </p:cNvSpPr>
          <p:nvPr>
            <p:ph idx="4294967295"/>
          </p:nvPr>
        </p:nvSpPr>
        <p:spPr>
          <a:xfrm>
            <a:off x="533400" y="954086"/>
            <a:ext cx="8229600" cy="5711827"/>
          </a:xfrm>
        </p:spPr>
        <p:txBody>
          <a:bodyPr rtlCol="0">
            <a:normAutofit fontScale="62500" lnSpcReduction="20000"/>
          </a:bodyPr>
          <a:lstStyle/>
          <a:p>
            <a:pPr marL="0" indent="0" algn="just" eaLnBrk="1" fontAlgn="auto" hangingPunct="1">
              <a:lnSpc>
                <a:spcPct val="120000"/>
              </a:lnSpc>
              <a:spcAft>
                <a:spcPts val="0"/>
              </a:spcAft>
              <a:buFont typeface="Euphemia" panose="020B0503040102020104" pitchFamily="34" charset="0"/>
              <a:buNone/>
              <a:defRPr/>
            </a:pPr>
            <a:r>
              <a:rPr lang="en-US" sz="3400" dirty="0">
                <a:solidFill>
                  <a:schemeClr val="tx1"/>
                </a:solidFill>
                <a:latin typeface="Arial" panose="020B0604020202020204" pitchFamily="34" charset="0"/>
                <a:cs typeface="Arial" panose="020B0604020202020204" pitchFamily="34" charset="0"/>
              </a:rPr>
              <a:t>Referee, Assistant Referee, Chief of Race, Jury Advisors (Start and Finish Referee), Chief of Course, and Course Setters must be current members of U.S. Ski &amp; Snowboard as a Coach/Official or Official.  They must have also attended a yearly Continuing Education Clinic (Update &amp; Review) </a:t>
            </a:r>
            <a:r>
              <a:rPr lang="en-US" sz="3400" u="sng" dirty="0">
                <a:solidFill>
                  <a:schemeClr val="tx1"/>
                </a:solidFill>
                <a:latin typeface="Arial" panose="020B0604020202020204" pitchFamily="34" charset="0"/>
                <a:cs typeface="Arial" panose="020B0604020202020204" pitchFamily="34" charset="0"/>
              </a:rPr>
              <a:t>prior</a:t>
            </a:r>
            <a:r>
              <a:rPr lang="en-US" sz="3400" dirty="0">
                <a:solidFill>
                  <a:schemeClr val="tx1"/>
                </a:solidFill>
                <a:latin typeface="Arial" panose="020B0604020202020204" pitchFamily="34" charset="0"/>
                <a:cs typeface="Arial" panose="020B0604020202020204" pitchFamily="34" charset="0"/>
              </a:rPr>
              <a:t> to the event. </a:t>
            </a:r>
          </a:p>
          <a:p>
            <a:pPr marL="0" indent="0" algn="just" eaLnBrk="1" fontAlgn="auto" hangingPunct="1">
              <a:lnSpc>
                <a:spcPct val="120000"/>
              </a:lnSpc>
              <a:spcAft>
                <a:spcPts val="0"/>
              </a:spcAft>
              <a:buFont typeface="Euphemia" panose="020B0503040102020104" pitchFamily="34" charset="0"/>
              <a:buNone/>
              <a:defRPr/>
            </a:pPr>
            <a:r>
              <a:rPr lang="en-US" sz="3400" i="1" dirty="0">
                <a:solidFill>
                  <a:schemeClr val="tx1"/>
                </a:solidFill>
                <a:latin typeface="Arial" panose="020B0604020202020204" pitchFamily="34" charset="0"/>
                <a:cs typeface="Arial" panose="020B0604020202020204" pitchFamily="34" charset="0"/>
              </a:rPr>
              <a:t>Technical Delegates and Race Administrators must attend a yearly certification-specific Workshop; membership and certification requirements also apply.</a:t>
            </a:r>
            <a:endParaRPr lang="en-US" sz="3400" dirty="0">
              <a:solidFill>
                <a:schemeClr val="tx1"/>
              </a:solidFill>
              <a:latin typeface="Arial" panose="020B0604020202020204" pitchFamily="34" charset="0"/>
              <a:cs typeface="Arial" panose="020B0604020202020204" pitchFamily="34" charset="0"/>
            </a:endParaRPr>
          </a:p>
          <a:p>
            <a:pPr marL="246888" indent="-246888" algn="just" eaLnBrk="1" fontAlgn="auto" hangingPunct="1">
              <a:lnSpc>
                <a:spcPct val="120000"/>
              </a:lnSpc>
              <a:spcAft>
                <a:spcPts val="0"/>
              </a:spcAft>
              <a:buFont typeface="Arial"/>
              <a:buChar char="•"/>
              <a:defRPr/>
            </a:pPr>
            <a:r>
              <a:rPr lang="en-US" sz="3400" dirty="0">
                <a:solidFill>
                  <a:schemeClr val="tx1"/>
                </a:solidFill>
                <a:latin typeface="Arial" panose="020B0604020202020204" pitchFamily="34" charset="0"/>
                <a:cs typeface="Arial" panose="020B0604020202020204" pitchFamily="34" charset="0"/>
              </a:rPr>
              <a:t>Jury members must be appropriately certified: Referee and Assistant Referee (speed events) must be certified Referees for all categories of competition: </a:t>
            </a:r>
            <a:r>
              <a:rPr lang="en-US" sz="3400" u="sng" dirty="0">
                <a:solidFill>
                  <a:schemeClr val="tx1"/>
                </a:solidFill>
                <a:latin typeface="Arial" panose="020B0604020202020204" pitchFamily="34" charset="0"/>
                <a:cs typeface="Arial" panose="020B0604020202020204" pitchFamily="34" charset="0"/>
              </a:rPr>
              <a:t>scored and non-scored</a:t>
            </a:r>
          </a:p>
          <a:p>
            <a:pPr marL="246888" indent="-246888" algn="just" eaLnBrk="1" fontAlgn="auto" hangingPunct="1">
              <a:lnSpc>
                <a:spcPct val="120000"/>
              </a:lnSpc>
              <a:spcAft>
                <a:spcPts val="0"/>
              </a:spcAft>
              <a:buFont typeface="Arial"/>
              <a:buChar char="•"/>
              <a:defRPr/>
            </a:pPr>
            <a:r>
              <a:rPr lang="en-US" sz="3400" u="sng" dirty="0">
                <a:solidFill>
                  <a:schemeClr val="tx1"/>
                </a:solidFill>
                <a:latin typeface="Arial" panose="020B0604020202020204" pitchFamily="34" charset="0"/>
                <a:cs typeface="Arial" panose="020B0604020202020204" pitchFamily="34" charset="0"/>
              </a:rPr>
              <a:t>Jury Advisors</a:t>
            </a:r>
            <a:r>
              <a:rPr lang="en-US" sz="3400" dirty="0">
                <a:solidFill>
                  <a:schemeClr val="tx1"/>
                </a:solidFill>
                <a:latin typeface="Arial" panose="020B0604020202020204" pitchFamily="34" charset="0"/>
                <a:cs typeface="Arial" panose="020B0604020202020204" pitchFamily="34" charset="0"/>
              </a:rPr>
              <a:t> for all events – non-scored </a:t>
            </a:r>
            <a:r>
              <a:rPr lang="en-US" sz="3400" u="sng" dirty="0">
                <a:solidFill>
                  <a:schemeClr val="tx1"/>
                </a:solidFill>
                <a:latin typeface="Arial" panose="020B0604020202020204" pitchFamily="34" charset="0"/>
                <a:cs typeface="Arial" panose="020B0604020202020204" pitchFamily="34" charset="0"/>
              </a:rPr>
              <a:t>and</a:t>
            </a:r>
            <a:r>
              <a:rPr lang="en-US" sz="3400" dirty="0">
                <a:solidFill>
                  <a:schemeClr val="tx1"/>
                </a:solidFill>
                <a:latin typeface="Arial" panose="020B0604020202020204" pitchFamily="34" charset="0"/>
                <a:cs typeface="Arial" panose="020B0604020202020204" pitchFamily="34" charset="0"/>
              </a:rPr>
              <a:t> scored events must either be a certified Jury Advisor, Technical Delegate, Referee, or Chief of Race</a:t>
            </a:r>
          </a:p>
          <a:p>
            <a:pPr marL="0" indent="0" eaLnBrk="1" fontAlgn="auto" hangingPunct="1">
              <a:spcAft>
                <a:spcPts val="0"/>
              </a:spcAft>
              <a:buFont typeface="Arial"/>
              <a:buNone/>
              <a:defRPr/>
            </a:pPr>
            <a:r>
              <a:rPr lang="en-US" dirty="0">
                <a:solidFill>
                  <a:schemeClr val="tx1"/>
                </a:solidFill>
                <a:latin typeface="Arial" panose="020B0604020202020204" pitchFamily="34" charset="0"/>
                <a:cs typeface="Arial" panose="020B0604020202020204" pitchFamily="34" charset="0"/>
              </a:rPr>
              <a:t> </a:t>
            </a:r>
          </a:p>
        </p:txBody>
      </p:sp>
      <p:pic>
        <p:nvPicPr>
          <p:cNvPr id="4" name="Content Placeholder 10">
            <a:extLst>
              <a:ext uri="{FF2B5EF4-FFF2-40B4-BE49-F238E27FC236}">
                <a16:creationId xmlns:a16="http://schemas.microsoft.com/office/drawing/2014/main" id="{3EE3C169-B2FD-458C-A7D8-A7C1CC397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CB28-5E4F-4496-B09A-F8001CA81029}"/>
              </a:ext>
            </a:extLst>
          </p:cNvPr>
          <p:cNvSpPr>
            <a:spLocks noGrp="1"/>
          </p:cNvSpPr>
          <p:nvPr>
            <p:ph type="title" idx="4294967295"/>
          </p:nvPr>
        </p:nvSpPr>
        <p:spPr>
          <a:xfrm>
            <a:off x="76200" y="177800"/>
            <a:ext cx="8839200" cy="965200"/>
          </a:xfrm>
        </p:spPr>
        <p:txBody>
          <a:bodyPr rtlCol="0">
            <a:normAutofit/>
          </a:bodyPr>
          <a:lstStyle/>
          <a:p>
            <a:pPr algn="ctr" eaLnBrk="1" fontAlgn="auto" hangingPunct="1">
              <a:spcAft>
                <a:spcPts val="0"/>
              </a:spcAft>
              <a:defRPr/>
            </a:pPr>
            <a:r>
              <a:rPr 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COACHES’ MEMBERSHIP REQUIREMENT</a:t>
            </a:r>
          </a:p>
        </p:txBody>
      </p:sp>
      <p:sp>
        <p:nvSpPr>
          <p:cNvPr id="13315" name="Content Placeholder 2">
            <a:extLst>
              <a:ext uri="{FF2B5EF4-FFF2-40B4-BE49-F238E27FC236}">
                <a16:creationId xmlns:a16="http://schemas.microsoft.com/office/drawing/2014/main" id="{C85CA39C-4078-44CA-AF7B-4D005ED63181}"/>
              </a:ext>
            </a:extLst>
          </p:cNvPr>
          <p:cNvSpPr>
            <a:spLocks noGrp="1" noChangeArrowheads="1"/>
          </p:cNvSpPr>
          <p:nvPr>
            <p:ph idx="4294967295"/>
          </p:nvPr>
        </p:nvSpPr>
        <p:spPr>
          <a:xfrm>
            <a:off x="381000" y="1600200"/>
            <a:ext cx="8229600" cy="3657600"/>
          </a:xfrm>
        </p:spPr>
        <p:txBody>
          <a:bodyPr/>
          <a:lstStyle/>
          <a:p>
            <a:pPr marL="0" indent="0" eaLnBrk="1" hangingPunct="1">
              <a:lnSpc>
                <a:spcPct val="100000"/>
              </a:lnSpc>
              <a:buFont typeface="Euphemia" panose="020B0503040102020104" pitchFamily="34" charset="0"/>
              <a:buNone/>
            </a:pPr>
            <a:r>
              <a:rPr lang="en-US" altLang="en-US" sz="2400" b="1" dirty="0">
                <a:solidFill>
                  <a:schemeClr val="tx1"/>
                </a:solidFill>
                <a:latin typeface="Arial" panose="020B0604020202020204" pitchFamily="34" charset="0"/>
                <a:cs typeface="Arial" panose="020B0604020202020204" pitchFamily="34" charset="0"/>
              </a:rPr>
              <a:t>Except in specific instances where the event has been pre-approved,  coaches </a:t>
            </a:r>
            <a:r>
              <a:rPr lang="en-US" altLang="en-US" sz="2400" b="1" u="sng" dirty="0">
                <a:solidFill>
                  <a:schemeClr val="tx1"/>
                </a:solidFill>
                <a:latin typeface="Arial" panose="020B0604020202020204" pitchFamily="34" charset="0"/>
                <a:cs typeface="Arial" panose="020B0604020202020204" pitchFamily="34" charset="0"/>
              </a:rPr>
              <a:t>must</a:t>
            </a:r>
            <a:r>
              <a:rPr lang="en-US" altLang="en-US" sz="2400" b="1" dirty="0">
                <a:solidFill>
                  <a:schemeClr val="tx1"/>
                </a:solidFill>
                <a:latin typeface="Arial" panose="020B0604020202020204" pitchFamily="34" charset="0"/>
                <a:cs typeface="Arial" panose="020B0604020202020204" pitchFamily="34" charset="0"/>
              </a:rPr>
              <a:t> have current U.S. Ski &amp; Snowboard </a:t>
            </a:r>
            <a:r>
              <a:rPr lang="en-US" altLang="en-US" sz="2400" b="1" u="sng" dirty="0">
                <a:solidFill>
                  <a:schemeClr val="tx1"/>
                </a:solidFill>
                <a:latin typeface="Arial" panose="020B0604020202020204" pitchFamily="34" charset="0"/>
                <a:cs typeface="Arial" panose="020B0604020202020204" pitchFamily="34" charset="0"/>
              </a:rPr>
              <a:t>Coach membership</a:t>
            </a:r>
            <a:r>
              <a:rPr lang="en-US" altLang="en-US" sz="2400" b="1" dirty="0">
                <a:solidFill>
                  <a:schemeClr val="tx1"/>
                </a:solidFill>
                <a:latin typeface="Arial" panose="020B0604020202020204" pitchFamily="34" charset="0"/>
                <a:cs typeface="Arial" panose="020B0604020202020204" pitchFamily="34" charset="0"/>
              </a:rPr>
              <a:t> in order to be granted venue access or to participate </a:t>
            </a:r>
            <a:r>
              <a:rPr lang="en-US" altLang="en-US" sz="2400" b="1" u="sng" dirty="0">
                <a:solidFill>
                  <a:schemeClr val="tx1"/>
                </a:solidFill>
                <a:latin typeface="Arial" panose="020B0604020202020204" pitchFamily="34" charset="0"/>
                <a:cs typeface="Arial" panose="020B0604020202020204" pitchFamily="34" charset="0"/>
              </a:rPr>
              <a:t>in any capacity </a:t>
            </a:r>
            <a:r>
              <a:rPr lang="en-US" altLang="en-US" sz="2400" b="1" dirty="0">
                <a:solidFill>
                  <a:schemeClr val="tx1"/>
                </a:solidFill>
                <a:latin typeface="Arial" panose="020B0604020202020204" pitchFamily="34" charset="0"/>
                <a:cs typeface="Arial" panose="020B0604020202020204" pitchFamily="34" charset="0"/>
              </a:rPr>
              <a:t>at any U.S. Ski &amp; Snowboard sanctioned event </a:t>
            </a:r>
          </a:p>
          <a:p>
            <a:pPr marL="0" indent="0" eaLnBrk="1" hangingPunct="1">
              <a:lnSpc>
                <a:spcPct val="100000"/>
              </a:lnSpc>
              <a:spcBef>
                <a:spcPts val="1800"/>
              </a:spcBef>
              <a:buFont typeface="Euphemia" panose="020B0503040102020104" pitchFamily="34" charset="0"/>
              <a:buNone/>
            </a:pPr>
            <a:r>
              <a:rPr lang="en-US" altLang="en-US" sz="2400" b="1" dirty="0">
                <a:solidFill>
                  <a:schemeClr val="tx1"/>
                </a:solidFill>
                <a:latin typeface="Arial" panose="020B0604020202020204" pitchFamily="34" charset="0"/>
                <a:cs typeface="Arial" panose="020B0604020202020204" pitchFamily="34" charset="0"/>
              </a:rPr>
              <a:t>This requirement includes </a:t>
            </a:r>
            <a:r>
              <a:rPr lang="en-US" altLang="en-US" sz="2400" b="1" u="sng" dirty="0">
                <a:solidFill>
                  <a:schemeClr val="tx1"/>
                </a:solidFill>
                <a:latin typeface="Arial" panose="020B0604020202020204" pitchFamily="34" charset="0"/>
                <a:cs typeface="Arial" panose="020B0604020202020204" pitchFamily="34" charset="0"/>
              </a:rPr>
              <a:t>venue access</a:t>
            </a:r>
            <a:r>
              <a:rPr lang="en-US" altLang="en-US" sz="2400" b="1" dirty="0">
                <a:solidFill>
                  <a:schemeClr val="tx1"/>
                </a:solidFill>
                <a:latin typeface="Arial" panose="020B0604020202020204" pitchFamily="34" charset="0"/>
                <a:cs typeface="Arial" panose="020B0604020202020204" pitchFamily="34" charset="0"/>
              </a:rPr>
              <a:t> and </a:t>
            </a:r>
            <a:r>
              <a:rPr lang="en-US" altLang="en-US" sz="2400" b="1" u="sng" dirty="0">
                <a:solidFill>
                  <a:schemeClr val="tx1"/>
                </a:solidFill>
                <a:latin typeface="Arial" panose="020B0604020202020204" pitchFamily="34" charset="0"/>
                <a:cs typeface="Arial" panose="020B0604020202020204" pitchFamily="34" charset="0"/>
              </a:rPr>
              <a:t>on-hill coaching</a:t>
            </a:r>
            <a:r>
              <a:rPr lang="en-US" altLang="en-US" sz="2400" b="1" dirty="0">
                <a:solidFill>
                  <a:schemeClr val="tx1"/>
                </a:solidFill>
                <a:latin typeface="Arial" panose="020B0604020202020204" pitchFamily="34" charset="0"/>
                <a:cs typeface="Arial" panose="020B0604020202020204" pitchFamily="34" charset="0"/>
              </a:rPr>
              <a:t>. (Please note providing venue access may also provide race arena access.)</a:t>
            </a:r>
            <a:endParaRPr lang="en-US" altLang="en-US" sz="2400" b="1" u="sng" dirty="0">
              <a:solidFill>
                <a:schemeClr val="tx1"/>
              </a:solidFill>
              <a:latin typeface="Arial" panose="020B0604020202020204" pitchFamily="34" charset="0"/>
              <a:cs typeface="Arial" panose="020B0604020202020204" pitchFamily="34" charset="0"/>
            </a:endParaRPr>
          </a:p>
          <a:p>
            <a:pPr marL="0" indent="0" eaLnBrk="1" hangingPunct="1">
              <a:lnSpc>
                <a:spcPct val="100000"/>
              </a:lnSpc>
              <a:spcBef>
                <a:spcPts val="1800"/>
              </a:spcBef>
              <a:buFont typeface="Euphemia" panose="020B0503040102020104" pitchFamily="34" charset="0"/>
              <a:buNone/>
            </a:pPr>
            <a:r>
              <a:rPr lang="en-US" altLang="en-US" sz="2400" b="1" i="1" dirty="0">
                <a:solidFill>
                  <a:schemeClr val="tx1"/>
                </a:solidFill>
                <a:latin typeface="Arial" panose="020B0604020202020204" pitchFamily="34" charset="0"/>
                <a:cs typeface="Arial" panose="020B0604020202020204" pitchFamily="34" charset="0"/>
              </a:rPr>
              <a:t> </a:t>
            </a:r>
          </a:p>
        </p:txBody>
      </p:sp>
      <p:pic>
        <p:nvPicPr>
          <p:cNvPr id="3" name="Content Placeholder 10">
            <a:extLst>
              <a:ext uri="{FF2B5EF4-FFF2-40B4-BE49-F238E27FC236}">
                <a16:creationId xmlns:a16="http://schemas.microsoft.com/office/drawing/2014/main" id="{7A5719F3-5BF5-46A8-9392-23E4A4CFC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BCCF825-F67C-451F-9EE7-3F3D1746BAAC}"/>
              </a:ext>
            </a:extLst>
          </p:cNvPr>
          <p:cNvSpPr>
            <a:spLocks noGrp="1" noChangeArrowheads="1"/>
          </p:cNvSpPr>
          <p:nvPr>
            <p:ph type="title" idx="4294967295"/>
          </p:nvPr>
        </p:nvSpPr>
        <p:spPr>
          <a:xfrm>
            <a:off x="838200" y="152400"/>
            <a:ext cx="6934200" cy="1219200"/>
          </a:xfrm>
        </p:spPr>
        <p:txBody>
          <a:bodyPr rtlCol="0">
            <a:normAutofit fontScale="90000"/>
          </a:bodyPr>
          <a:lstStyle/>
          <a:p>
            <a:pPr algn="ctr" eaLnBrk="1" fontAlgn="auto" hangingPunct="1">
              <a:spcAft>
                <a:spcPts val="0"/>
              </a:spcAft>
              <a:defRPr/>
            </a:pPr>
            <a:br>
              <a:rPr lang="en-US" b="1" dirty="0">
                <a:solidFill>
                  <a:srgbClr val="3215AB"/>
                </a:solidFill>
                <a:effectLst>
                  <a:outerShdw blurRad="38100" dist="38100" dir="2700000" algn="tl">
                    <a:srgbClr val="C0C0C0"/>
                  </a:outerShdw>
                </a:effectLst>
                <a:cs typeface="Arial" panose="020B0604020202020204" pitchFamily="34" charset="0"/>
              </a:rPr>
            </a:br>
            <a:br>
              <a:rPr lang="en-US" b="1" dirty="0">
                <a:solidFill>
                  <a:srgbClr val="3215AB"/>
                </a:solidFill>
                <a:effectLst>
                  <a:outerShdw blurRad="38100" dist="38100" dir="2700000" algn="tl">
                    <a:srgbClr val="C0C0C0"/>
                  </a:outerShdw>
                </a:effectLst>
                <a:cs typeface="Arial" panose="020B0604020202020204" pitchFamily="34" charset="0"/>
              </a:rPr>
            </a:b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CONTENT</a:t>
            </a:r>
            <a:r>
              <a:rPr lang="en-US"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t>
            </a:r>
            <a:br>
              <a:rPr lang="en-US"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JURY ADVISORS AND REFEREE   </a:t>
            </a:r>
          </a:p>
        </p:txBody>
      </p:sp>
      <p:sp>
        <p:nvSpPr>
          <p:cNvPr id="14339" name="Rectangle 3">
            <a:extLst>
              <a:ext uri="{FF2B5EF4-FFF2-40B4-BE49-F238E27FC236}">
                <a16:creationId xmlns:a16="http://schemas.microsoft.com/office/drawing/2014/main" id="{BB265456-D547-46C2-8955-1562EAC9C9A0}"/>
              </a:ext>
            </a:extLst>
          </p:cNvPr>
          <p:cNvSpPr>
            <a:spLocks noGrp="1" noChangeArrowheads="1"/>
          </p:cNvSpPr>
          <p:nvPr>
            <p:ph idx="4294967295"/>
          </p:nvPr>
        </p:nvSpPr>
        <p:spPr>
          <a:xfrm>
            <a:off x="609600" y="1600200"/>
            <a:ext cx="8229600" cy="4343400"/>
          </a:xfrm>
        </p:spPr>
        <p:txBody>
          <a:bodyPr/>
          <a:lstStyle/>
          <a:p>
            <a:pPr eaLnBrk="1" hangingPunct="1">
              <a:lnSpc>
                <a:spcPct val="100000"/>
              </a:lnSpc>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Sources of Information</a:t>
            </a:r>
          </a:p>
          <a:p>
            <a:pPr eaLnBrk="1" hangingPunct="1">
              <a:lnSpc>
                <a:spcPct val="100000"/>
              </a:lnSpc>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Duties and Responsibilities of the Jury      Advisor at the Start (Start Referee)</a:t>
            </a:r>
          </a:p>
          <a:p>
            <a:pPr eaLnBrk="1" hangingPunct="1">
              <a:lnSpc>
                <a:spcPct val="100000"/>
              </a:lnSpc>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Duties and Responsibilities of the Jury           Advisor at the Finish (Finish Referee)</a:t>
            </a:r>
          </a:p>
          <a:p>
            <a:pPr eaLnBrk="1" hangingPunct="1">
              <a:lnSpc>
                <a:spcPct val="100000"/>
              </a:lnSpc>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Duties and Responsibilities of the Referee </a:t>
            </a:r>
          </a:p>
          <a:p>
            <a:pPr eaLnBrk="1" hangingPunct="1">
              <a:lnSpc>
                <a:spcPct val="100000"/>
              </a:lnSpc>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Event Scenarios</a:t>
            </a:r>
          </a:p>
          <a:p>
            <a:pPr eaLnBrk="1" hangingPunct="1">
              <a:lnSpc>
                <a:spcPct val="100000"/>
              </a:lnSpc>
              <a:buFont typeface="Arial" panose="020B0604020202020204" pitchFamily="34" charset="0"/>
              <a:buChar char="•"/>
            </a:pPr>
            <a:r>
              <a:rPr lang="en-US" altLang="en-US" b="1" dirty="0">
                <a:solidFill>
                  <a:schemeClr val="tx1"/>
                </a:solidFill>
                <a:latin typeface="Arial" panose="020B0604020202020204" pitchFamily="34" charset="0"/>
                <a:cs typeface="Arial" panose="020B0604020202020204" pitchFamily="34" charset="0"/>
              </a:rPr>
              <a:t>Update &amp; Review</a:t>
            </a:r>
          </a:p>
          <a:p>
            <a:pPr eaLnBrk="1" hangingPunct="1">
              <a:lnSpc>
                <a:spcPct val="100000"/>
              </a:lnSpc>
              <a:buFontTx/>
              <a:buChar char="-"/>
            </a:pPr>
            <a:endParaRPr lang="en-US" altLang="en-US" b="1" dirty="0">
              <a:solidFill>
                <a:schemeClr val="tx1"/>
              </a:solidFill>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C807686D-C6EF-4C17-AD7B-EAF6ECF5E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7570BC6-4138-4C2C-8E14-A15E763B90FC}"/>
              </a:ext>
            </a:extLst>
          </p:cNvPr>
          <p:cNvSpPr>
            <a:spLocks noGrp="1" noChangeArrowheads="1"/>
          </p:cNvSpPr>
          <p:nvPr>
            <p:ph type="title" idx="4294967295"/>
          </p:nvPr>
        </p:nvSpPr>
        <p:spPr>
          <a:xfrm>
            <a:off x="876300" y="152400"/>
            <a:ext cx="7339013" cy="914400"/>
          </a:xfrm>
        </p:spPr>
        <p:txBody>
          <a:bodyPr rtlCol="0">
            <a:noAutofit/>
          </a:bodyPr>
          <a:lstStyle/>
          <a:p>
            <a:pPr eaLnBrk="1" fontAlgn="auto" hangingPunct="1">
              <a:spcAft>
                <a:spcPts val="0"/>
              </a:spcAft>
              <a:defRPr/>
            </a:pPr>
            <a:r>
              <a:rPr lang="en-US" sz="40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Resources and References</a:t>
            </a:r>
          </a:p>
        </p:txBody>
      </p:sp>
      <p:sp>
        <p:nvSpPr>
          <p:cNvPr id="16387" name="Rectangle 3">
            <a:extLst>
              <a:ext uri="{FF2B5EF4-FFF2-40B4-BE49-F238E27FC236}">
                <a16:creationId xmlns:a16="http://schemas.microsoft.com/office/drawing/2014/main" id="{E0400537-892A-46B2-B9B7-229B4B1E9D34}"/>
              </a:ext>
            </a:extLst>
          </p:cNvPr>
          <p:cNvSpPr>
            <a:spLocks noGrp="1" noChangeArrowheads="1"/>
          </p:cNvSpPr>
          <p:nvPr>
            <p:ph idx="4294967295"/>
          </p:nvPr>
        </p:nvSpPr>
        <p:spPr>
          <a:xfrm>
            <a:off x="685800" y="1292225"/>
            <a:ext cx="8229600" cy="4525963"/>
          </a:xfrm>
        </p:spPr>
        <p:txBody>
          <a:bodyPr/>
          <a:lstStyle/>
          <a:p>
            <a:pPr eaLnBrk="1" hangingPunct="1">
              <a:buFontTx/>
              <a:buNone/>
            </a:pPr>
            <a:r>
              <a:rPr lang="en-US" altLang="en-US" sz="2400" b="1" u="sng" dirty="0">
                <a:solidFill>
                  <a:srgbClr val="0070C0"/>
                </a:solidFill>
                <a:latin typeface="Arial" panose="020B0604020202020204" pitchFamily="34" charset="0"/>
                <a:cs typeface="Arial" panose="020B0604020202020204" pitchFamily="34" charset="0"/>
              </a:rPr>
              <a:t>FIS</a:t>
            </a:r>
            <a:r>
              <a:rPr lang="en-US" altLang="en-US" sz="2400" dirty="0">
                <a:solidFill>
                  <a:srgbClr val="0070C0"/>
                </a:solidFill>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                         </a:t>
            </a:r>
          </a:p>
          <a:p>
            <a:pPr eaLnBrk="1" hangingPunct="1">
              <a:lnSpc>
                <a:spcPct val="110000"/>
              </a:lnSpc>
              <a:buFont typeface="Arial" panose="020B0604020202020204" pitchFamily="34" charset="0"/>
              <a:buChar char="•"/>
            </a:pPr>
            <a:r>
              <a:rPr lang="en-US" altLang="en-US" sz="2000" b="1" u="sng" dirty="0">
                <a:latin typeface="Arial" panose="020B0604020202020204" pitchFamily="34" charset="0"/>
                <a:cs typeface="Arial" panose="020B0604020202020204" pitchFamily="34" charset="0"/>
              </a:rPr>
              <a:t>ICR</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Precisions</a:t>
            </a:r>
          </a:p>
          <a:p>
            <a:pPr eaLnBrk="1" hangingPunct="1">
              <a:lnSpc>
                <a:spcPct val="120000"/>
              </a:lnSpc>
              <a:buFont typeface="Arial" panose="020B0604020202020204" pitchFamily="34" charset="0"/>
              <a:buChar char="•"/>
            </a:pPr>
            <a:r>
              <a:rPr lang="en-US" altLang="en-US" sz="2000" b="1" dirty="0">
                <a:solidFill>
                  <a:srgbClr val="0070C0"/>
                </a:solidFill>
                <a:latin typeface="Arial" panose="020B0604020202020204" pitchFamily="34" charset="0"/>
                <a:cs typeface="Arial" panose="020B0604020202020204" pitchFamily="34" charset="0"/>
              </a:rPr>
              <a:t>fis-ski.com </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Rules of FIS Points</a:t>
            </a:r>
          </a:p>
          <a:p>
            <a:pPr eaLnBrk="1" hangingPunct="1">
              <a:lnSpc>
                <a:spcPct val="120000"/>
              </a:lnSpc>
              <a:spcBef>
                <a:spcPts val="450"/>
              </a:spcBef>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WC &amp; COC rules</a:t>
            </a:r>
          </a:p>
          <a:p>
            <a:pPr eaLnBrk="1" hangingPunct="1">
              <a:lnSpc>
                <a:spcPct val="120000"/>
              </a:lnSpc>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FIS Equipment Rules</a:t>
            </a:r>
          </a:p>
          <a:p>
            <a:pPr eaLnBrk="1" hangingPunct="1">
              <a:lnSpc>
                <a:spcPct val="120000"/>
              </a:lnSpc>
              <a:spcBef>
                <a:spcPts val="450"/>
              </a:spcBef>
              <a:buFont typeface="Arial" panose="020B0604020202020204" pitchFamily="34" charset="0"/>
              <a:buChar char="•"/>
            </a:pPr>
            <a:r>
              <a:rPr lang="en-US" altLang="en-US" sz="2000" b="1" dirty="0">
                <a:latin typeface="Arial" panose="020B0604020202020204" pitchFamily="34" charset="0"/>
                <a:cs typeface="Arial" panose="020B0604020202020204" pitchFamily="34" charset="0"/>
              </a:rPr>
              <a:t>Calendar &amp; bylaws</a:t>
            </a:r>
          </a:p>
        </p:txBody>
      </p:sp>
      <p:sp>
        <p:nvSpPr>
          <p:cNvPr id="8196" name="Rectangle 4">
            <a:extLst>
              <a:ext uri="{FF2B5EF4-FFF2-40B4-BE49-F238E27FC236}">
                <a16:creationId xmlns:a16="http://schemas.microsoft.com/office/drawing/2014/main" id="{58C5B4D0-28A3-437A-8E73-DE45D8492B9F}"/>
              </a:ext>
            </a:extLst>
          </p:cNvPr>
          <p:cNvSpPr>
            <a:spLocks noGrp="1" noChangeArrowheads="1"/>
          </p:cNvSpPr>
          <p:nvPr>
            <p:ph type="body" sz="half" idx="4294967295"/>
          </p:nvPr>
        </p:nvSpPr>
        <p:spPr>
          <a:xfrm>
            <a:off x="4876800" y="1292225"/>
            <a:ext cx="4114800" cy="3886200"/>
          </a:xfrm>
        </p:spPr>
        <p:txBody>
          <a:bodyPr rtlCol="0">
            <a:normAutofit/>
          </a:bodyPr>
          <a:lstStyle/>
          <a:p>
            <a:pPr marL="246888" indent="-246888" eaLnBrk="1" fontAlgn="auto" hangingPunct="1">
              <a:spcAft>
                <a:spcPts val="0"/>
              </a:spcAft>
              <a:buFontTx/>
              <a:buNone/>
              <a:defRPr/>
            </a:pPr>
            <a:r>
              <a:rPr lang="en-US" sz="2400" b="1" u="sng" dirty="0">
                <a:solidFill>
                  <a:srgbClr val="0070C0"/>
                </a:solidFill>
                <a:latin typeface="Arial" pitchFamily="34" charset="0"/>
                <a:cs typeface="Arial" pitchFamily="34" charset="0"/>
              </a:rPr>
              <a:t>U.S. Ski &amp; Snowboard</a:t>
            </a:r>
            <a:r>
              <a:rPr lang="en-US" sz="2000" b="1" dirty="0">
                <a:solidFill>
                  <a:srgbClr val="0070C0"/>
                </a:solidFill>
                <a:latin typeface="Arial" pitchFamily="34" charset="0"/>
                <a:cs typeface="Arial" pitchFamily="34" charset="0"/>
              </a:rPr>
              <a:t>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Competition Guide &amp; </a:t>
            </a:r>
            <a:r>
              <a:rPr lang="en-US" sz="2000" b="1" u="sng" dirty="0">
                <a:latin typeface="Arial" pitchFamily="34" charset="0"/>
                <a:cs typeface="Arial" pitchFamily="34" charset="0"/>
              </a:rPr>
              <a:t>ACR</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U.S. Ski &amp; Snowboard Equipment Rules</a:t>
            </a:r>
          </a:p>
          <a:p>
            <a:pPr marL="246888" indent="-246888" eaLnBrk="1" fontAlgn="auto" hangingPunct="1">
              <a:lnSpc>
                <a:spcPct val="110000"/>
              </a:lnSpc>
              <a:spcAft>
                <a:spcPts val="0"/>
              </a:spcAft>
              <a:buFont typeface="Arial"/>
              <a:buChar char="•"/>
              <a:defRPr/>
            </a:pPr>
            <a:r>
              <a:rPr lang="en-US" sz="2000" b="1" dirty="0">
                <a:solidFill>
                  <a:srgbClr val="0070C0"/>
                </a:solidFill>
                <a:latin typeface="Arial" pitchFamily="34" charset="0"/>
                <a:cs typeface="Arial" pitchFamily="34" charset="0"/>
              </a:rPr>
              <a:t>usskiandsnowboard.org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Region/Division Links </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Region/Division Handbooks</a:t>
            </a:r>
          </a:p>
          <a:p>
            <a:pPr marL="246888" indent="-246888" eaLnBrk="1" fontAlgn="auto" hangingPunct="1">
              <a:lnSpc>
                <a:spcPct val="110000"/>
              </a:lnSpc>
              <a:spcAft>
                <a:spcPts val="0"/>
              </a:spcAft>
              <a:buFont typeface="Arial"/>
              <a:buChar char="•"/>
              <a:defRPr/>
            </a:pPr>
            <a:r>
              <a:rPr lang="en-US" sz="2000" b="1" dirty="0">
                <a:latin typeface="Arial" pitchFamily="34" charset="0"/>
                <a:cs typeface="Arial" pitchFamily="34" charset="0"/>
              </a:rPr>
              <a:t>Alpine Officials’ Manual</a:t>
            </a:r>
          </a:p>
          <a:p>
            <a:pPr marL="0" indent="0" eaLnBrk="1" fontAlgn="auto" hangingPunct="1">
              <a:spcAft>
                <a:spcPts val="0"/>
              </a:spcAft>
              <a:buFontTx/>
              <a:buNone/>
              <a:defRPr/>
            </a:pPr>
            <a:endParaRPr lang="en-US" sz="2000" b="1" dirty="0">
              <a:latin typeface="Arial" pitchFamily="34" charset="0"/>
              <a:cs typeface="Arial" pitchFamily="34" charset="0"/>
            </a:endParaRPr>
          </a:p>
          <a:p>
            <a:pPr marL="246888" indent="-246888" eaLnBrk="1" fontAlgn="auto" hangingPunct="1">
              <a:spcAft>
                <a:spcPts val="0"/>
              </a:spcAft>
              <a:buFont typeface="Arial"/>
              <a:buChar char="•"/>
              <a:defRPr/>
            </a:pPr>
            <a:endParaRPr lang="en-US" sz="2000" b="1" dirty="0">
              <a:latin typeface="Arial" pitchFamily="34" charset="0"/>
              <a:cs typeface="Arial" pitchFamily="34" charset="0"/>
            </a:endParaRPr>
          </a:p>
        </p:txBody>
      </p:sp>
      <p:sp>
        <p:nvSpPr>
          <p:cNvPr id="16390" name="TextBox 5">
            <a:extLst>
              <a:ext uri="{FF2B5EF4-FFF2-40B4-BE49-F238E27FC236}">
                <a16:creationId xmlns:a16="http://schemas.microsoft.com/office/drawing/2014/main" id="{2E639D77-E408-4BB5-AE33-340F9A9A2B0E}"/>
              </a:ext>
            </a:extLst>
          </p:cNvPr>
          <p:cNvSpPr txBox="1">
            <a:spLocks noChangeArrowheads="1"/>
          </p:cNvSpPr>
          <p:nvPr/>
        </p:nvSpPr>
        <p:spPr bwMode="auto">
          <a:xfrm>
            <a:off x="228600" y="5614988"/>
            <a:ext cx="7162800" cy="67627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Arial" panose="020B0604020202020204" pitchFamily="34" charset="0"/>
                <a:cs typeface="Arial" panose="020B0604020202020204" pitchFamily="34" charset="0"/>
              </a:rPr>
              <a:t>There is much information available to us - no one can possibly know it all.  What we SHOULD know is WHERE to find it. </a:t>
            </a:r>
            <a:endParaRPr lang="en-US" altLang="en-US" sz="2000" b="1" dirty="0">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85A67656-A748-4FBA-AEB0-DCC2A880B2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D0C83-7D37-4080-B02E-F593C510248E}"/>
              </a:ext>
            </a:extLst>
          </p:cNvPr>
          <p:cNvSpPr txBox="1"/>
          <p:nvPr/>
        </p:nvSpPr>
        <p:spPr>
          <a:xfrm>
            <a:off x="685800" y="152400"/>
            <a:ext cx="6781800" cy="646113"/>
          </a:xfrm>
          <a:prstGeom prst="rect">
            <a:avLst/>
          </a:prstGeom>
          <a:noFill/>
          <a:ln>
            <a:noFill/>
          </a:ln>
        </p:spPr>
        <p:txBody>
          <a:bodyPr wrap="square" anchor="ctr" anchorCtr="1">
            <a:spAutoFit/>
          </a:bodyPr>
          <a:lstStyle/>
          <a:p>
            <a:pPr>
              <a:defRPr/>
            </a:pPr>
            <a:r>
              <a:rPr lang="en-US" sz="36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COMPOSITION OF THE JURY</a:t>
            </a:r>
            <a:endParaRPr lang="en-US" sz="3600" dirty="0">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15E8B616-349F-4218-9447-E0AB71FCEF83}"/>
              </a:ext>
            </a:extLst>
          </p:cNvPr>
          <p:cNvSpPr txBox="1"/>
          <p:nvPr/>
        </p:nvSpPr>
        <p:spPr>
          <a:xfrm>
            <a:off x="533399" y="1202605"/>
            <a:ext cx="7985125" cy="5216813"/>
          </a:xfrm>
          <a:prstGeom prst="rect">
            <a:avLst/>
          </a:prstGeom>
          <a:noFill/>
          <a:ln>
            <a:noFill/>
          </a:ln>
        </p:spPr>
        <p:txBody>
          <a:bodyPr wrap="square" anchor="ctr" anchorCtr="1">
            <a:spAutoFit/>
          </a:bodyPr>
          <a:lstStyle/>
          <a:p>
            <a:pPr>
              <a:defRPr/>
            </a:pPr>
            <a:r>
              <a:rPr lang="en-US" sz="1900" b="1" dirty="0">
                <a:latin typeface="Arial" panose="020B0604020202020204" pitchFamily="34" charset="0"/>
                <a:cs typeface="Arial" panose="020B0604020202020204" pitchFamily="34" charset="0"/>
              </a:rPr>
              <a:t>The Jury for a technical event is comprised of the following officials:</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Technical Delegate</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Referee</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Chief of Race</a:t>
            </a:r>
          </a:p>
          <a:p>
            <a:pPr marL="342900" indent="-342900">
              <a:buFont typeface="Arial" panose="020B0604020202020204" pitchFamily="34" charset="0"/>
              <a:buChar char="•"/>
              <a:defRPr/>
            </a:pPr>
            <a:endParaRPr lang="en-US" sz="1900" b="1" dirty="0">
              <a:latin typeface="Arial" panose="020B0604020202020204" pitchFamily="34" charset="0"/>
              <a:cs typeface="Arial" panose="020B0604020202020204" pitchFamily="34" charset="0"/>
            </a:endParaRPr>
          </a:p>
          <a:p>
            <a:pPr>
              <a:defRPr/>
            </a:pPr>
            <a:r>
              <a:rPr lang="en-US" sz="1900" b="1" dirty="0">
                <a:latin typeface="Arial" panose="020B0604020202020204" pitchFamily="34" charset="0"/>
                <a:cs typeface="Arial" panose="020B0604020202020204" pitchFamily="34" charset="0"/>
              </a:rPr>
              <a:t>The Jury for a speed event is comprised of:</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Technical Delegate</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Referee</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Assistant Referee</a:t>
            </a:r>
          </a:p>
          <a:p>
            <a:pPr marL="342900" indent="-342900">
              <a:buFont typeface="Arial" panose="020B0604020202020204" pitchFamily="34" charset="0"/>
              <a:buChar char="•"/>
              <a:defRPr/>
            </a:pPr>
            <a:r>
              <a:rPr lang="en-US" sz="1900" b="1" dirty="0">
                <a:latin typeface="Arial" panose="020B0604020202020204" pitchFamily="34" charset="0"/>
                <a:cs typeface="Arial" panose="020B0604020202020204" pitchFamily="34" charset="0"/>
              </a:rPr>
              <a:t>Chief of Race</a:t>
            </a:r>
          </a:p>
          <a:p>
            <a:pPr marL="342900" indent="-342900">
              <a:buFont typeface="Arial" panose="020B0604020202020204" pitchFamily="34" charset="0"/>
              <a:buChar char="•"/>
              <a:defRPr/>
            </a:pPr>
            <a:endParaRPr lang="en-US" sz="1900" b="1" dirty="0">
              <a:latin typeface="Arial" panose="020B0604020202020204" pitchFamily="34" charset="0"/>
              <a:cs typeface="Arial" panose="020B0604020202020204" pitchFamily="34" charset="0"/>
            </a:endParaRPr>
          </a:p>
          <a:p>
            <a:pPr>
              <a:defRPr/>
            </a:pPr>
            <a:r>
              <a:rPr lang="en-US" sz="1900" b="1" dirty="0">
                <a:latin typeface="Arial" panose="020B0604020202020204" pitchFamily="34" charset="0"/>
                <a:cs typeface="Arial" panose="020B0604020202020204" pitchFamily="34" charset="0"/>
              </a:rPr>
              <a:t>NOTE: An Assistant Referee may be appointed for Parallel events if required in order to control both courses.  </a:t>
            </a:r>
          </a:p>
          <a:p>
            <a:pPr>
              <a:spcBef>
                <a:spcPts val="1200"/>
              </a:spcBef>
              <a:defRPr/>
            </a:pPr>
            <a:r>
              <a:rPr lang="en-US" sz="1900" b="1" dirty="0">
                <a:latin typeface="Arial" panose="020B0604020202020204" pitchFamily="34" charset="0"/>
                <a:cs typeface="Arial" panose="020B0604020202020204" pitchFamily="34" charset="0"/>
              </a:rPr>
              <a:t>An Assistant Referee may also be appointed for technical events, but only for training purposes.  When so appointed, the Assistant Referee has neither a voice nor a vote in Jury decisions.</a:t>
            </a:r>
          </a:p>
        </p:txBody>
      </p:sp>
      <p:pic>
        <p:nvPicPr>
          <p:cNvPr id="4" name="Content Placeholder 10">
            <a:extLst>
              <a:ext uri="{FF2B5EF4-FFF2-40B4-BE49-F238E27FC236}">
                <a16:creationId xmlns:a16="http://schemas.microsoft.com/office/drawing/2014/main" id="{DD4063EB-D16D-4F92-BCAD-7FA79D6E5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86609D-A13F-46D9-9929-C76F02EF77C8}"/>
              </a:ext>
            </a:extLst>
          </p:cNvPr>
          <p:cNvSpPr/>
          <p:nvPr/>
        </p:nvSpPr>
        <p:spPr>
          <a:xfrm>
            <a:off x="609600" y="152400"/>
            <a:ext cx="3921779" cy="523220"/>
          </a:xfrm>
          <a:prstGeom prst="rect">
            <a:avLst/>
          </a:prstGeom>
        </p:spPr>
        <p:txBody>
          <a:bodyPr wrap="none">
            <a:spAutoFit/>
          </a:bodyPr>
          <a:lstStyle/>
          <a:p>
            <a:pPr>
              <a:defRPr/>
            </a:pPr>
            <a: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JURY APPOINTMENT </a:t>
            </a: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61AB076-F1C0-4DB0-BBEC-D26AF52F4F5C}"/>
              </a:ext>
            </a:extLst>
          </p:cNvPr>
          <p:cNvSpPr/>
          <p:nvPr/>
        </p:nvSpPr>
        <p:spPr>
          <a:xfrm>
            <a:off x="614363" y="676275"/>
            <a:ext cx="8156575" cy="4708981"/>
          </a:xfrm>
          <a:prstGeom prst="rect">
            <a:avLst/>
          </a:prstGeom>
        </p:spPr>
        <p:txBody>
          <a:bodyPr>
            <a:spAutoFit/>
          </a:bodyPr>
          <a:lstStyle/>
          <a:p>
            <a:pPr algn="just">
              <a:spcBef>
                <a:spcPts val="1200"/>
              </a:spcBef>
              <a:spcAft>
                <a:spcPts val="0"/>
              </a:spcAft>
              <a:tabLst>
                <a:tab pos="1143000" algn="l"/>
              </a:tabLst>
              <a:defRPr/>
            </a:pPr>
            <a:r>
              <a:rPr lang="en-US" sz="20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Appointment of the Jury</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1200"/>
              </a:spcBef>
              <a:spcAft>
                <a:spcPts val="0"/>
              </a:spcAft>
              <a:buFont typeface="Arial" panose="020B0604020202020204" pitchFamily="34" charset="0"/>
              <a:buChar char="•"/>
              <a:tabLst>
                <a:tab pos="11430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FIS Office appoints the Jury for World Championships and Olympic Winter Games </a:t>
            </a:r>
            <a:r>
              <a:rPr lang="en-US" sz="2000" b="1" dirty="0">
                <a:latin typeface="Arial" panose="020B0604020202020204" pitchFamily="34" charset="0"/>
                <a:ea typeface="Times New Roman" panose="02020603050405020304" pitchFamily="18" charset="0"/>
                <a:cs typeface="Arial" panose="020B0604020202020204" pitchFamily="34" charset="0"/>
              </a:rPr>
              <a:t>[ICR 601.4.1]</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1200"/>
              </a:spcBef>
              <a:spcAft>
                <a:spcPts val="0"/>
              </a:spcAft>
              <a:buFont typeface="Arial" panose="020B0604020202020204" pitchFamily="34" charset="0"/>
              <a:buChar char="•"/>
              <a:defRPr/>
            </a:pPr>
            <a:r>
              <a:rPr lang="en-US" sz="2000" dirty="0">
                <a:latin typeface="Arial" panose="020B0604020202020204" pitchFamily="34" charset="0"/>
                <a:ea typeface="Times New Roman" panose="02020603050405020304" pitchFamily="18" charset="0"/>
                <a:cs typeface="Arial" panose="020B0604020202020204" pitchFamily="34" charset="0"/>
              </a:rPr>
              <a:t>Division/Region representatives appoint the Technical Delegate for other FIS and  Non-FIS events [</a:t>
            </a:r>
            <a:r>
              <a:rPr lang="en-US" sz="2000" b="1" dirty="0">
                <a:latin typeface="Arial" panose="020B0604020202020204" pitchFamily="34" charset="0"/>
                <a:ea typeface="Times New Roman" panose="02020603050405020304" pitchFamily="18" charset="0"/>
                <a:cs typeface="Arial" panose="020B0604020202020204" pitchFamily="34" charset="0"/>
              </a:rPr>
              <a:t>601.2, 601.2.3]</a:t>
            </a:r>
            <a:r>
              <a:rPr lang="en-US" sz="2000" dirty="0">
                <a:latin typeface="Arial" panose="020B0604020202020204" pitchFamily="34" charset="0"/>
                <a:ea typeface="Times New Roman" panose="02020603050405020304" pitchFamily="18" charset="0"/>
                <a:cs typeface="Arial" panose="020B0604020202020204" pitchFamily="34" charset="0"/>
              </a:rPr>
              <a:t>.  Upon appointment, the TD becomes a member of Organizing Committee (OC)</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Bef>
                <a:spcPts val="1200"/>
              </a:spcBef>
              <a:spcAft>
                <a:spcPts val="0"/>
              </a:spcAft>
              <a:buFont typeface="Arial" panose="020B0604020202020204" pitchFamily="34" charset="0"/>
              <a:buChar char="•"/>
              <a:defRPr/>
            </a:pPr>
            <a:r>
              <a:rPr lang="en-US" sz="2000" dirty="0">
                <a:latin typeface="Arial" panose="020B0604020202020204" pitchFamily="34" charset="0"/>
                <a:ea typeface="Times New Roman" panose="02020603050405020304" pitchFamily="18" charset="0"/>
                <a:cs typeface="Arial" panose="020B0604020202020204" pitchFamily="34" charset="0"/>
              </a:rPr>
              <a:t>The Technical Delegate appoints the Referee* and Assistant Referee* (speed events).  Upon their appointment, they become members of the Organizing Committee (OC)</a:t>
            </a:r>
          </a:p>
          <a:p>
            <a:pPr algn="just">
              <a:spcBef>
                <a:spcPts val="1200"/>
              </a:spcBef>
              <a:spcAft>
                <a:spcPts val="0"/>
              </a:spcAft>
              <a:defRPr/>
            </a:pPr>
            <a:r>
              <a:rPr lang="en-US" sz="2000" i="1" dirty="0">
                <a:latin typeface="Arial" panose="020B0604020202020204" pitchFamily="34" charset="0"/>
                <a:ea typeface="Times New Roman" panose="02020603050405020304" pitchFamily="18" charset="0"/>
                <a:cs typeface="Arial" panose="020B0604020202020204" pitchFamily="34" charset="0"/>
              </a:rPr>
              <a:t>* These officials are the athletes’ representatives and should be appointed from among the coaches present for the event &amp; with athletes in the field.</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Content Placeholder 10">
            <a:extLst>
              <a:ext uri="{FF2B5EF4-FFF2-40B4-BE49-F238E27FC236}">
                <a16:creationId xmlns:a16="http://schemas.microsoft.com/office/drawing/2014/main" id="{D12B42E9-130D-4630-AE68-87A2E565A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A0497-590F-E66B-7CEB-63CC15983BC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32A9C36-C215-848E-30E9-35D2D310D0B0}"/>
              </a:ext>
            </a:extLst>
          </p:cNvPr>
          <p:cNvSpPr/>
          <p:nvPr/>
        </p:nvSpPr>
        <p:spPr>
          <a:xfrm>
            <a:off x="609600" y="228600"/>
            <a:ext cx="5031570" cy="523220"/>
          </a:xfrm>
          <a:prstGeom prst="rect">
            <a:avLst/>
          </a:prstGeom>
        </p:spPr>
        <p:txBody>
          <a:bodyPr wrap="none">
            <a:spAutoFit/>
          </a:bodyPr>
          <a:lstStyle/>
          <a:p>
            <a:pPr>
              <a:defRPr/>
            </a:pPr>
            <a:r>
              <a:rPr lang="en-US" sz="28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JURY TENURE &amp; MEETINGS</a:t>
            </a:r>
            <a:endParaRPr lang="en-US" sz="28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2E6A14C-EA78-F661-35C7-916B43A73B90}"/>
              </a:ext>
            </a:extLst>
          </p:cNvPr>
          <p:cNvSpPr/>
          <p:nvPr/>
        </p:nvSpPr>
        <p:spPr>
          <a:xfrm>
            <a:off x="493712" y="914400"/>
            <a:ext cx="8156575" cy="3862596"/>
          </a:xfrm>
          <a:prstGeom prst="rect">
            <a:avLst/>
          </a:prstGeom>
        </p:spPr>
        <p:txBody>
          <a:bodyPr>
            <a:spAutoFit/>
          </a:bodyPr>
          <a:lstStyle/>
          <a:p>
            <a:pPr marL="457200" indent="-457200" algn="just">
              <a:spcBef>
                <a:spcPts val="600"/>
              </a:spcBef>
              <a:spcAft>
                <a:spcPts val="0"/>
              </a:spcAft>
              <a:tabLst>
                <a:tab pos="800100" algn="l"/>
              </a:tabLst>
              <a:defRPr/>
            </a:pPr>
            <a:r>
              <a:rPr lang="en-US" sz="20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Active tenure of the Jury </a:t>
            </a:r>
            <a:r>
              <a:rPr lang="en-US" sz="2000"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r>
              <a:rPr lang="en-US" sz="20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601.4.4]</a:t>
            </a:r>
            <a:endParaRPr lang="en-US" sz="2000"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marL="285750" lvl="1" indent="-285750" algn="just">
              <a:spcBef>
                <a:spcPts val="600"/>
              </a:spcBef>
              <a:spcAft>
                <a:spcPts val="0"/>
              </a:spcAft>
              <a:buFont typeface="Arial" panose="020B0604020202020204" pitchFamily="34" charset="0"/>
              <a:buChar char="•"/>
              <a:tabLst>
                <a:tab pos="1371600" algn="l"/>
              </a:tabLst>
              <a:defRPr/>
            </a:pPr>
            <a:r>
              <a:rPr lang="en-US" sz="2000" dirty="0">
                <a:latin typeface="Arial" panose="020B0604020202020204" pitchFamily="34" charset="0"/>
                <a:cs typeface="Arial" panose="020B0604020202020204" pitchFamily="34" charset="0"/>
              </a:rPr>
              <a:t>Begins with its first meeting </a:t>
            </a:r>
          </a:p>
          <a:p>
            <a:pPr marL="285750" lvl="1" indent="-285750" algn="just">
              <a:spcBef>
                <a:spcPts val="600"/>
              </a:spcBef>
              <a:spcAft>
                <a:spcPts val="0"/>
              </a:spcAft>
              <a:buFont typeface="Arial" panose="020B0604020202020204" pitchFamily="34" charset="0"/>
              <a:buChar char="•"/>
              <a:tabLst>
                <a:tab pos="1371600" algn="l"/>
              </a:tabLst>
              <a:defRPr/>
            </a:pPr>
            <a:r>
              <a:rPr lang="en-US" sz="2000" dirty="0">
                <a:latin typeface="Arial" panose="020B0604020202020204" pitchFamily="34" charset="0"/>
                <a:cs typeface="Arial" panose="020B0604020202020204" pitchFamily="34" charset="0"/>
              </a:rPr>
              <a:t>Ends, if no protests are submitted at the expiration of the protest deadlines as noted in Art. 643. </a:t>
            </a:r>
            <a:r>
              <a:rPr lang="en-US" sz="2000" b="1" dirty="0">
                <a:latin typeface="Arial" panose="020B0604020202020204" pitchFamily="34" charset="0"/>
                <a:cs typeface="Arial" panose="020B0604020202020204" pitchFamily="34" charset="0"/>
              </a:rPr>
              <a:t>[601.4.4.1, 601.4.4.2]       </a:t>
            </a:r>
          </a:p>
          <a:p>
            <a:pPr marL="0" lvl="1" algn="just">
              <a:spcBef>
                <a:spcPts val="1200"/>
              </a:spcBef>
              <a:spcAft>
                <a:spcPts val="0"/>
              </a:spcAft>
              <a:tabLst>
                <a:tab pos="1371600" algn="l"/>
              </a:tabLst>
              <a:defRPr/>
            </a:pPr>
            <a:r>
              <a:rPr lang="en-US" sz="2000" b="1" dirty="0">
                <a:solidFill>
                  <a:srgbClr val="0070C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When does the Jury meet?</a:t>
            </a:r>
          </a:p>
          <a:p>
            <a:pPr marL="285750" lvl="1" indent="-285750" algn="just">
              <a:spcBef>
                <a:spcPts val="600"/>
              </a:spcBef>
              <a:spcAft>
                <a:spcPts val="0"/>
              </a:spcAft>
              <a:buFont typeface="Arial" panose="020B0604020202020204" pitchFamily="34" charset="0"/>
              <a:buChar char="•"/>
              <a:tabLst>
                <a:tab pos="13716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 Prior to all Team Captains’ Meeting</a:t>
            </a:r>
          </a:p>
          <a:p>
            <a:pPr marL="285750" indent="-285750" algn="just">
              <a:spcBef>
                <a:spcPts val="600"/>
              </a:spcBef>
              <a:spcAft>
                <a:spcPts val="0"/>
              </a:spcAft>
              <a:buFont typeface="Arial" panose="020B0604020202020204" pitchFamily="34" charset="0"/>
              <a:buChar char="•"/>
              <a:defRPr/>
            </a:pPr>
            <a:r>
              <a:rPr lang="en-US" sz="2000" dirty="0">
                <a:latin typeface="Arial" panose="020B0604020202020204" pitchFamily="34" charset="0"/>
                <a:ea typeface="Times New Roman" panose="02020603050405020304" pitchFamily="18" charset="0"/>
                <a:cs typeface="Arial" panose="020B0604020202020204" pitchFamily="34" charset="0"/>
              </a:rPr>
              <a:t> After course inspections </a:t>
            </a:r>
          </a:p>
          <a:p>
            <a:pPr marL="342900" indent="-342900" algn="just">
              <a:spcBef>
                <a:spcPts val="600"/>
              </a:spcBef>
              <a:spcAft>
                <a:spcPts val="0"/>
              </a:spcAft>
              <a:buFont typeface="Arial" panose="020B0604020202020204" pitchFamily="34" charset="0"/>
              <a:buChar char="•"/>
              <a:defRPr/>
            </a:pPr>
            <a:r>
              <a:rPr lang="en-US" sz="2000" dirty="0">
                <a:latin typeface="Arial" panose="020B0604020202020204" pitchFamily="34" charset="0"/>
                <a:ea typeface="Times New Roman" panose="02020603050405020304" pitchFamily="18" charset="0"/>
                <a:cs typeface="Arial" panose="020B0604020202020204" pitchFamily="34" charset="0"/>
              </a:rPr>
              <a:t>After each run</a:t>
            </a:r>
          </a:p>
          <a:p>
            <a:pPr marL="342900" indent="-342900" algn="just">
              <a:spcBef>
                <a:spcPts val="600"/>
              </a:spcBef>
              <a:spcAft>
                <a:spcPts val="0"/>
              </a:spcAft>
              <a:buFont typeface="Arial" panose="020B0604020202020204" pitchFamily="34" charset="0"/>
              <a:buChar char="•"/>
              <a:defRPr/>
            </a:pPr>
            <a:r>
              <a:rPr lang="en-US" sz="2000" dirty="0">
                <a:latin typeface="Arial" panose="020B0604020202020204" pitchFamily="34" charset="0"/>
                <a:ea typeface="Times New Roman" panose="02020603050405020304" pitchFamily="18" charset="0"/>
                <a:cs typeface="Arial" panose="020B0604020202020204" pitchFamily="34" charset="0"/>
              </a:rPr>
              <a:t>End of race or in case of race halt</a:t>
            </a:r>
          </a:p>
          <a:p>
            <a:pPr marL="342900" indent="-342900" algn="just">
              <a:spcBef>
                <a:spcPts val="600"/>
              </a:spcBef>
              <a:spcAft>
                <a:spcPts val="0"/>
              </a:spcAft>
              <a:buFont typeface="Arial" panose="020B0604020202020204" pitchFamily="34" charset="0"/>
              <a:buChar char="•"/>
              <a:defRPr/>
            </a:pPr>
            <a:r>
              <a:rPr lang="en-US" sz="2000" dirty="0">
                <a:latin typeface="Arial" panose="020B0604020202020204" pitchFamily="34" charset="0"/>
                <a:ea typeface="Times New Roman" panose="02020603050405020304" pitchFamily="18" charset="0"/>
                <a:cs typeface="Arial" panose="020B0604020202020204" pitchFamily="34" charset="0"/>
              </a:rPr>
              <a:t>To rule on Protests when appropriate </a:t>
            </a:r>
            <a:r>
              <a:rPr lang="en-US" sz="2000" b="1" dirty="0">
                <a:latin typeface="Arial" panose="020B0604020202020204" pitchFamily="34" charset="0"/>
                <a:ea typeface="Times New Roman" panose="02020603050405020304" pitchFamily="18" charset="0"/>
                <a:cs typeface="Arial" panose="020B0604020202020204" pitchFamily="34" charset="0"/>
              </a:rPr>
              <a:t>[601.4.6.3, 646.1]</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Content Placeholder 10">
            <a:extLst>
              <a:ext uri="{FF2B5EF4-FFF2-40B4-BE49-F238E27FC236}">
                <a16:creationId xmlns:a16="http://schemas.microsoft.com/office/drawing/2014/main" id="{7F70FA8B-3EEF-E32C-BEB1-8732EE437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58755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EC190D-B7F7-4B7D-8F72-A35A5B52450D}"/>
              </a:ext>
            </a:extLst>
          </p:cNvPr>
          <p:cNvSpPr/>
          <p:nvPr/>
        </p:nvSpPr>
        <p:spPr>
          <a:xfrm>
            <a:off x="2282825" y="228600"/>
            <a:ext cx="4500563" cy="584200"/>
          </a:xfrm>
          <a:prstGeom prst="rect">
            <a:avLst/>
          </a:prstGeom>
        </p:spPr>
        <p:txBody>
          <a:bodyPr wrap="none">
            <a:spAutoFit/>
          </a:bodyPr>
          <a:lstStyle/>
          <a:p>
            <a:pPr algn="ctr">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DUTIES OF THE JURY</a:t>
            </a:r>
            <a:endParaRPr lang="en-US" sz="3200" dirty="0">
              <a:latin typeface="Arial Bold" panose="020B0704020202020204" pitchFamily="34" charset="0"/>
              <a:cs typeface="Arial Bold" panose="020B0704020202020204" pitchFamily="34" charset="0"/>
            </a:endParaRPr>
          </a:p>
        </p:txBody>
      </p:sp>
      <p:sp>
        <p:nvSpPr>
          <p:cNvPr id="3" name="Rectangle 2">
            <a:extLst>
              <a:ext uri="{FF2B5EF4-FFF2-40B4-BE49-F238E27FC236}">
                <a16:creationId xmlns:a16="http://schemas.microsoft.com/office/drawing/2014/main" id="{68FBA5D3-D1FF-4C6D-99F6-DD773465AC56}"/>
              </a:ext>
            </a:extLst>
          </p:cNvPr>
          <p:cNvSpPr/>
          <p:nvPr/>
        </p:nvSpPr>
        <p:spPr>
          <a:xfrm>
            <a:off x="457200" y="990600"/>
            <a:ext cx="8153400" cy="5678488"/>
          </a:xfrm>
          <a:prstGeom prst="rect">
            <a:avLst/>
          </a:prstGeom>
        </p:spPr>
        <p:txBody>
          <a:bodyPr>
            <a:spAutoFit/>
          </a:bodyPr>
          <a:lstStyle/>
          <a:p>
            <a:pPr marL="0" lvl="1" algn="just">
              <a:spcBef>
                <a:spcPts val="600"/>
              </a:spcBef>
              <a:spcAft>
                <a:spcPts val="0"/>
              </a:spcAft>
              <a:defRPr/>
            </a:pPr>
            <a:r>
              <a:rPr lang="en-US" sz="2200" dirty="0">
                <a:latin typeface="Arial" panose="020B0604020202020204" pitchFamily="34" charset="0"/>
                <a:ea typeface="Times New Roman" panose="02020603050405020304" pitchFamily="18" charset="0"/>
                <a:cs typeface="Arial" panose="020B0604020202020204" pitchFamily="34" charset="0"/>
              </a:rPr>
              <a:t>The Jury monitors the adherence to the rules throughout the entire race. </a:t>
            </a:r>
            <a:r>
              <a:rPr lang="en-US" sz="2200" b="1" dirty="0">
                <a:latin typeface="Arial" panose="020B0604020202020204" pitchFamily="34" charset="0"/>
                <a:ea typeface="Times New Roman" panose="02020603050405020304" pitchFamily="18" charset="0"/>
                <a:cs typeface="Arial" panose="020B0604020202020204" pitchFamily="34" charset="0"/>
              </a:rPr>
              <a:t>[601.4.6]</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marL="0" lvl="1" algn="just">
              <a:spcBef>
                <a:spcPts val="600"/>
              </a:spcBef>
              <a:spcAft>
                <a:spcPts val="0"/>
              </a:spcAft>
              <a:defRPr/>
            </a:pPr>
            <a:r>
              <a:rPr lang="en-US" sz="2200" dirty="0">
                <a:latin typeface="Arial" panose="020B0604020202020204" pitchFamily="34" charset="0"/>
                <a:ea typeface="Times New Roman" panose="02020603050405020304" pitchFamily="18" charset="0"/>
                <a:cs typeface="Arial" panose="020B0604020202020204" pitchFamily="34" charset="0"/>
              </a:rPr>
              <a:t>The duties of the Jury are varied and basically cover 3 areas: </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Technical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[601.4.6.1]:*  </a:t>
            </a:r>
            <a:r>
              <a:rPr lang="en-US" sz="2200" dirty="0">
                <a:latin typeface="Arial" panose="020B0604020202020204" pitchFamily="34" charset="0"/>
                <a:ea typeface="Times New Roman" panose="02020603050405020304" pitchFamily="18" charset="0"/>
                <a:cs typeface="Arial" panose="020B0604020202020204" pitchFamily="34" charset="0"/>
              </a:rPr>
              <a:t>Preparation for the actual event; e.g., course condition, checking course set, course inspection, debriefing Forerunners.</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Organizational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[601.4.6.2]:  </a:t>
            </a:r>
            <a:r>
              <a:rPr lang="en-US" sz="2200" dirty="0">
                <a:latin typeface="Arial" panose="020B0604020202020204" pitchFamily="34" charset="0"/>
                <a:ea typeface="Times New Roman" panose="02020603050405020304" pitchFamily="18" charset="0"/>
                <a:cs typeface="Arial" panose="020B0604020202020204" pitchFamily="34" charset="0"/>
              </a:rPr>
              <a:t>Ranking competitors, granting reruns, shortening course, termination of an event, etc. </a:t>
            </a:r>
          </a:p>
          <a:p>
            <a:pPr marL="342900" lvl="1" indent="-342900">
              <a:spcBef>
                <a:spcPts val="1200"/>
              </a:spcBef>
              <a:spcAft>
                <a:spcPts val="0"/>
              </a:spcAft>
              <a:buFont typeface="Arial" panose="020B0604020202020204" pitchFamily="34" charset="0"/>
              <a:buChar char="•"/>
              <a:defRPr/>
            </a:pPr>
            <a:r>
              <a:rPr lang="en-US" sz="2200" dirty="0">
                <a:latin typeface="Arial" panose="020B0604020202020204" pitchFamily="34" charset="0"/>
                <a:ea typeface="Times New Roman" panose="02020603050405020304" pitchFamily="18" charset="0"/>
                <a:cs typeface="Arial" panose="020B0604020202020204" pitchFamily="34" charset="0"/>
              </a:rPr>
              <a:t>Disciplinary Standpoint </a:t>
            </a:r>
            <a:r>
              <a:rPr lang="en-US" sz="2200" b="1" dirty="0">
                <a:latin typeface="Arial" panose="020B0604020202020204" pitchFamily="34" charset="0"/>
                <a:ea typeface="Times New Roman" panose="02020603050405020304" pitchFamily="18" charset="0"/>
                <a:cs typeface="Arial" panose="020B0604020202020204" pitchFamily="34" charset="0"/>
              </a:rPr>
              <a:t>[601.4.6.3]: </a:t>
            </a:r>
            <a:r>
              <a:rPr lang="en-US" sz="2200" dirty="0">
                <a:latin typeface="Arial" panose="020B0604020202020204" pitchFamily="34" charset="0"/>
                <a:ea typeface="Times New Roman" panose="02020603050405020304" pitchFamily="18" charset="0"/>
                <a:cs typeface="Arial" panose="020B0604020202020204" pitchFamily="34" charset="0"/>
              </a:rPr>
              <a:t> If necessary, excluding competitors, deciding on protests, imposing sanctions, etc. </a:t>
            </a:r>
          </a:p>
          <a:p>
            <a:pPr marL="0" lvl="1">
              <a:spcBef>
                <a:spcPts val="1200"/>
              </a:spcBef>
              <a:spcAft>
                <a:spcPts val="0"/>
              </a:spcAft>
              <a:defRPr/>
            </a:pPr>
            <a:r>
              <a:rPr lang="en-US" sz="2200" i="1"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Care should be taken to avoid situations that go beyond the inherent risks of the sport. Presence of timing equipment, terrain, weather, gate panels, gates, ability (or lack thereof), etc., are considered “inherent risks;” shovels, rakes, drills, tents, bamboo, poorly placed personnel are not.</a:t>
            </a:r>
            <a:endParaRPr lang="en-US"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8F2B9060-5E48-4285-BA11-CAC0D5DFF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ED94C5-51D0-46C5-9C0B-763AA26F1792}"/>
              </a:ext>
            </a:extLst>
          </p:cNvPr>
          <p:cNvSpPr/>
          <p:nvPr/>
        </p:nvSpPr>
        <p:spPr>
          <a:xfrm>
            <a:off x="762000" y="108918"/>
            <a:ext cx="7316787" cy="584200"/>
          </a:xfrm>
          <a:prstGeom prst="rect">
            <a:avLst/>
          </a:prstGeom>
        </p:spPr>
        <p:txBody>
          <a:bodyPr wrap="none">
            <a:spAutoFit/>
          </a:bodyPr>
          <a:lstStyle/>
          <a:p>
            <a:pPr algn="ctr">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ON-COURSE SECURITY MEASURES</a:t>
            </a:r>
            <a:endParaRPr lang="en-US" sz="3200" dirty="0">
              <a:latin typeface="Arial Bold" panose="020B0704020202020204" pitchFamily="34" charset="0"/>
              <a:cs typeface="Arial Bold" panose="020B0704020202020204" pitchFamily="34" charset="0"/>
            </a:endParaRPr>
          </a:p>
        </p:txBody>
      </p:sp>
      <p:sp>
        <p:nvSpPr>
          <p:cNvPr id="3" name="TextBox 2">
            <a:extLst>
              <a:ext uri="{FF2B5EF4-FFF2-40B4-BE49-F238E27FC236}">
                <a16:creationId xmlns:a16="http://schemas.microsoft.com/office/drawing/2014/main" id="{F157F60E-5493-4A9E-8A91-D273263E2103}"/>
              </a:ext>
            </a:extLst>
          </p:cNvPr>
          <p:cNvSpPr txBox="1"/>
          <p:nvPr/>
        </p:nvSpPr>
        <p:spPr>
          <a:xfrm>
            <a:off x="416689" y="694083"/>
            <a:ext cx="8617774" cy="5970865"/>
          </a:xfrm>
          <a:prstGeom prst="rect">
            <a:avLst/>
          </a:prstGeom>
          <a:noFill/>
          <a:ln>
            <a:noFill/>
          </a:ln>
        </p:spPr>
        <p:txBody>
          <a:bodyPr wrap="square" anchor="ctr" anchorCtr="1">
            <a:spAutoFit/>
          </a:bodyPr>
          <a:lstStyle/>
          <a:p>
            <a:pPr>
              <a:defRPr/>
            </a:pPr>
            <a:r>
              <a:rPr lang="en-US" sz="1900" dirty="0">
                <a:latin typeface="Arial" panose="020B0604020202020204" pitchFamily="34" charset="0"/>
                <a:cs typeface="Arial" panose="020B0604020202020204" pitchFamily="34" charset="0"/>
              </a:rPr>
              <a:t>In an attempt to provide good “on-course security measures” for all athletes, coaches, course workers, and officials, the Jury should verify the following:</a:t>
            </a:r>
          </a:p>
          <a:p>
            <a:pPr marL="342900" indent="-342900">
              <a:spcBef>
                <a:spcPts val="600"/>
              </a:spcBef>
              <a:buFont typeface="Wingdings" panose="05000000000000000000" pitchFamily="2" charset="2"/>
              <a:buChar char="v"/>
              <a:defRPr/>
            </a:pPr>
            <a:r>
              <a:rPr lang="en-US" sz="1900" dirty="0">
                <a:latin typeface="Arial" panose="020B0604020202020204" pitchFamily="34" charset="0"/>
                <a:cs typeface="Arial" panose="020B0604020202020204" pitchFamily="34" charset="0"/>
              </a:rPr>
              <a:t>Verify Gate Judges, course workers, required officials are in secure locations</a:t>
            </a:r>
          </a:p>
          <a:p>
            <a:pPr marL="342900" indent="-342900">
              <a:spcBef>
                <a:spcPts val="600"/>
              </a:spcBef>
              <a:buFont typeface="Wingdings" panose="05000000000000000000" pitchFamily="2" charset="2"/>
              <a:buChar char="v"/>
              <a:defRPr/>
            </a:pPr>
            <a:r>
              <a:rPr lang="en-US" sz="1900" dirty="0">
                <a:latin typeface="Arial" panose="020B0604020202020204" pitchFamily="34" charset="0"/>
                <a:cs typeface="Arial" panose="020B0604020202020204" pitchFamily="34" charset="0"/>
              </a:rPr>
              <a:t>Verify coaches have placed their gear (packs, loose skis, drills, etc.) away from anticipated spill zones and preferably behind the fencing</a:t>
            </a:r>
          </a:p>
          <a:p>
            <a:pPr marL="342900" indent="-342900">
              <a:spcBef>
                <a:spcPts val="600"/>
              </a:spcBef>
              <a:buFont typeface="Wingdings" panose="05000000000000000000" pitchFamily="2" charset="2"/>
              <a:buChar char="v"/>
              <a:defRPr/>
            </a:pPr>
            <a:r>
              <a:rPr lang="en-US" sz="1900" dirty="0">
                <a:latin typeface="Arial" panose="020B0604020202020204" pitchFamily="34" charset="0"/>
                <a:cs typeface="Arial" panose="020B0604020202020204" pitchFamily="34" charset="0"/>
              </a:rPr>
              <a:t>Verify coaches have their drills “in hand” or in a holster (and if not needed, in their packs behind the fencing)</a:t>
            </a:r>
          </a:p>
          <a:p>
            <a:pPr marL="342900" indent="-342900">
              <a:spcBef>
                <a:spcPts val="600"/>
              </a:spcBef>
              <a:buFont typeface="Wingdings" panose="05000000000000000000" pitchFamily="2" charset="2"/>
              <a:buChar char="v"/>
              <a:defRPr/>
            </a:pPr>
            <a:r>
              <a:rPr lang="en-US" sz="1900" dirty="0">
                <a:latin typeface="Arial" panose="020B0604020202020204" pitchFamily="34" charset="0"/>
                <a:cs typeface="Arial" panose="020B0604020202020204" pitchFamily="34" charset="0"/>
              </a:rPr>
              <a:t>Verify course maintenance equipment (drills, rakes, shovels, etc.) be either “in hand” or outside field of play.</a:t>
            </a:r>
          </a:p>
          <a:p>
            <a:pPr marL="342900" indent="-342900">
              <a:spcBef>
                <a:spcPts val="600"/>
              </a:spcBef>
              <a:buFont typeface="Wingdings" panose="05000000000000000000" pitchFamily="2" charset="2"/>
              <a:buChar char="v"/>
              <a:defRPr/>
            </a:pPr>
            <a:r>
              <a:rPr lang="en-US" sz="1900" dirty="0">
                <a:latin typeface="Arial" panose="020B0604020202020204" pitchFamily="34" charset="0"/>
                <a:cs typeface="Arial" panose="020B0604020202020204" pitchFamily="34" charset="0"/>
              </a:rPr>
              <a:t>Request coaches facilitate course maintenance in their area by enlisting assistance of nearby course workers and officials to avoid or improve course issues</a:t>
            </a:r>
          </a:p>
          <a:p>
            <a:pPr>
              <a:spcBef>
                <a:spcPts val="600"/>
              </a:spcBef>
              <a:defRPr/>
            </a:pPr>
            <a:r>
              <a:rPr lang="en-US" sz="1900" dirty="0">
                <a:latin typeface="Arial" panose="020B0604020202020204" pitchFamily="34" charset="0"/>
                <a:cs typeface="Arial" panose="020B0604020202020204" pitchFamily="34" charset="0"/>
              </a:rPr>
              <a:t>These are only a few items that should be considered when providing a fair and secure field of play.  They may not be found in any rule or reference books, but they are important! </a:t>
            </a:r>
          </a:p>
          <a:p>
            <a:pPr>
              <a:spcBef>
                <a:spcPts val="600"/>
              </a:spcBef>
              <a:defRPr/>
            </a:pPr>
            <a:r>
              <a:rPr lang="en-US" sz="1900" b="1" dirty="0">
                <a:latin typeface="Arial" panose="020B0604020202020204" pitchFamily="34" charset="0"/>
                <a:cs typeface="Arial" panose="020B0604020202020204" pitchFamily="34" charset="0"/>
              </a:rPr>
              <a:t>[As you review this section, please refer to the following videos: </a:t>
            </a:r>
          </a:p>
          <a:p>
            <a:pPr>
              <a:spcBef>
                <a:spcPts val="0"/>
              </a:spcBef>
              <a:defRPr/>
            </a:pPr>
            <a:r>
              <a:rPr lang="en-US" sz="1900" b="1" dirty="0">
                <a:latin typeface="Arial" panose="020B0604020202020204" pitchFamily="34" charset="0"/>
                <a:cs typeface="Arial" panose="020B0604020202020204" pitchFamily="34" charset="0"/>
              </a:rPr>
              <a:t>“Clean Hill Initiative” and “Clean Hill Initiative Revisited.”]</a:t>
            </a:r>
            <a:endParaRPr lang="en-US" sz="1900" dirty="0">
              <a:latin typeface="Arial" panose="020B0604020202020204" pitchFamily="34" charset="0"/>
              <a:cs typeface="Arial" panose="020B0604020202020204" pitchFamily="34" charset="0"/>
            </a:endParaRPr>
          </a:p>
        </p:txBody>
      </p:sp>
      <p:pic>
        <p:nvPicPr>
          <p:cNvPr id="5" name="Content Placeholder 10">
            <a:extLst>
              <a:ext uri="{FF2B5EF4-FFF2-40B4-BE49-F238E27FC236}">
                <a16:creationId xmlns:a16="http://schemas.microsoft.com/office/drawing/2014/main" id="{B91C9478-7A0E-434A-8806-34F31F212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DDBE6-9404-412A-8845-F560A0D0A7FC}"/>
              </a:ext>
            </a:extLst>
          </p:cNvPr>
          <p:cNvSpPr/>
          <p:nvPr/>
        </p:nvSpPr>
        <p:spPr>
          <a:xfrm>
            <a:off x="2514600" y="309563"/>
            <a:ext cx="4935538" cy="523875"/>
          </a:xfrm>
          <a:prstGeom prst="rect">
            <a:avLst/>
          </a:prstGeom>
        </p:spPr>
        <p:txBody>
          <a:bodyPr wrap="none">
            <a:spAutoFit/>
          </a:bodyPr>
          <a:lstStyle/>
          <a:p>
            <a:pPr>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THERE IS……….</a:t>
            </a:r>
          </a:p>
        </p:txBody>
      </p:sp>
      <p:pic>
        <p:nvPicPr>
          <p:cNvPr id="22531" name="Picture 3">
            <a:extLst>
              <a:ext uri="{FF2B5EF4-FFF2-40B4-BE49-F238E27FC236}">
                <a16:creationId xmlns:a16="http://schemas.microsoft.com/office/drawing/2014/main" id="{6D8E98A8-5078-472A-BDC7-E8935E4DE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028700"/>
            <a:ext cx="8543925"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C4E696-A427-27D8-8021-4E59A7D0F3CA}"/>
              </a:ext>
            </a:extLst>
          </p:cNvPr>
          <p:cNvSpPr>
            <a:spLocks noGrp="1"/>
          </p:cNvSpPr>
          <p:nvPr>
            <p:ph type="title" idx="4294967295"/>
          </p:nvPr>
        </p:nvSpPr>
        <p:spPr>
          <a:xfrm>
            <a:off x="419100" y="217488"/>
            <a:ext cx="8420100" cy="838200"/>
          </a:xfrm>
        </p:spPr>
        <p:txBody>
          <a:bodyPr/>
          <a:lstStyle/>
          <a:p>
            <a:pPr eaLnBrk="1" hangingPunct="1">
              <a:defRPr/>
            </a:pPr>
            <a:r>
              <a:rPr lang="en-US" altLang="en-US" sz="3000" b="1"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ALPINE OFFICIALS’ RESOURCE MATERIALS</a:t>
            </a:r>
          </a:p>
        </p:txBody>
      </p:sp>
      <p:sp>
        <p:nvSpPr>
          <p:cNvPr id="3" name="Content Placeholder 2">
            <a:extLst>
              <a:ext uri="{FF2B5EF4-FFF2-40B4-BE49-F238E27FC236}">
                <a16:creationId xmlns:a16="http://schemas.microsoft.com/office/drawing/2014/main" id="{1F9762CA-6E19-6B56-90E3-6FBFB1FDD113}"/>
              </a:ext>
            </a:extLst>
          </p:cNvPr>
          <p:cNvSpPr>
            <a:spLocks noGrp="1"/>
          </p:cNvSpPr>
          <p:nvPr>
            <p:ph idx="4294967295"/>
          </p:nvPr>
        </p:nvSpPr>
        <p:spPr>
          <a:xfrm>
            <a:off x="419100" y="1274763"/>
            <a:ext cx="8305800" cy="4306887"/>
          </a:xfrm>
        </p:spPr>
        <p:txBody>
          <a:bodyPr rtlCol="0">
            <a:noAutofit/>
          </a:bodyPr>
          <a:lstStyle/>
          <a:p>
            <a:pPr marL="0" indent="0" algn="just">
              <a:lnSpc>
                <a:spcPct val="100000"/>
              </a:lnSpc>
              <a:spcBef>
                <a:spcPts val="600"/>
              </a:spcBef>
              <a:spcAft>
                <a:spcPts val="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Alpine Officials’ resource materials are prepared to be accurate and in compliance with current rules and procedures while maintaining a nationwide outlook.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The content of the material is reviewed by senior Alpine Officials prior to being submitted for acceptance by appropriate U.S. Ski &amp; Snowboard authorities. </a:t>
            </a:r>
          </a:p>
          <a:p>
            <a:pPr marL="0" indent="0" algn="just">
              <a:lnSpc>
                <a:spcPct val="100000"/>
              </a:lnSpc>
              <a:spcBef>
                <a:spcPts val="1200"/>
              </a:spcBef>
              <a:spcAft>
                <a:spcPts val="1200"/>
              </a:spcAft>
              <a:buFont typeface="Euphemia" panose="020B0503040102020104" pitchFamily="34" charset="0"/>
              <a:buNone/>
              <a:defRPr/>
            </a:pPr>
            <a:r>
              <a:rPr 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If an item included in the resource materials appears to be in conflict with current rules and procedures, please contact U.S. Ski &amp; Snowboard Competition Services for clarification and/or interpretation. </a:t>
            </a:r>
          </a:p>
          <a:p>
            <a:pPr>
              <a:lnSpc>
                <a:spcPct val="100000"/>
              </a:lnSpc>
              <a:spcBef>
                <a:spcPts val="600"/>
              </a:spcBef>
              <a:buFont typeface="Arial" panose="020B0604020202020204" pitchFamily="34" charset="0"/>
              <a:buChar char="•"/>
              <a:defRPr/>
            </a:pPr>
            <a:endParaRPr lang="en-US" sz="2000" dirty="0">
              <a:cs typeface="Arial" panose="020B0604020202020204" pitchFamily="34" charset="0"/>
            </a:endParaRPr>
          </a:p>
          <a:p>
            <a:pPr marL="0" indent="0">
              <a:lnSpc>
                <a:spcPct val="110000"/>
              </a:lnSpc>
              <a:buFont typeface="Euphemia" panose="020B0503040102020104" pitchFamily="34" charset="0"/>
              <a:buNone/>
              <a:defRPr/>
            </a:pPr>
            <a:r>
              <a:rPr lang="en-US" sz="2000" b="1" dirty="0">
                <a:solidFill>
                  <a:srgbClr val="FF0000"/>
                </a:solidFill>
                <a:ea typeface="Times New Roman" panose="02020603050405020304" pitchFamily="18" charset="0"/>
                <a:cs typeface="Arial" panose="020B0604020202020204" pitchFamily="34" charset="0"/>
              </a:rPr>
              <a:t> </a:t>
            </a:r>
          </a:p>
          <a:p>
            <a:pPr marL="0" indent="0">
              <a:lnSpc>
                <a:spcPct val="110000"/>
              </a:lnSpc>
              <a:buFont typeface="Euphemia" panose="020B0503040102020104" pitchFamily="34" charset="0"/>
              <a:buNone/>
              <a:defRPr/>
            </a:pPr>
            <a:endParaRPr lang="en-US" sz="2000" dirty="0">
              <a:cs typeface="Arial" panose="020B0604020202020204" pitchFamily="34" charset="0"/>
            </a:endParaRPr>
          </a:p>
        </p:txBody>
      </p:sp>
      <p:pic>
        <p:nvPicPr>
          <p:cNvPr id="16388" name="Content Placeholder 10">
            <a:extLst>
              <a:ext uri="{FF2B5EF4-FFF2-40B4-BE49-F238E27FC236}">
                <a16:creationId xmlns:a16="http://schemas.microsoft.com/office/drawing/2014/main" id="{EECC4ABB-99DA-F7A3-A7CA-354082082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91343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19D0A8A1-1103-405C-BD75-6CF848164863}"/>
              </a:ext>
            </a:extLst>
          </p:cNvPr>
          <p:cNvSpPr>
            <a:spLocks noGrp="1" noChangeArrowheads="1"/>
          </p:cNvSpPr>
          <p:nvPr>
            <p:ph idx="4294967295"/>
          </p:nvPr>
        </p:nvSpPr>
        <p:spPr>
          <a:xfrm>
            <a:off x="457200" y="2438400"/>
            <a:ext cx="8229600" cy="2133600"/>
          </a:xfrm>
        </p:spPr>
        <p:txBody>
          <a:bodyPr rtlCol="0">
            <a:normAutofit/>
          </a:bodyPr>
          <a:lstStyle/>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REFEREE </a:t>
            </a:r>
          </a:p>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Jury Advisor at the Start</a:t>
            </a:r>
          </a:p>
          <a:p>
            <a:pPr marL="246888" indent="-246888" eaLnBrk="1" fontAlgn="auto" hangingPunct="1">
              <a:spcAft>
                <a:spcPts val="0"/>
              </a:spcAft>
              <a:buFont typeface="Arial"/>
              <a:buChar char="•"/>
              <a:defRPr/>
            </a:pPr>
            <a:endParaRPr lang="en-US" sz="4000" b="1" dirty="0">
              <a:latin typeface="Arial" charset="0"/>
              <a:cs typeface="Arial" charset="0"/>
            </a:endParaRPr>
          </a:p>
        </p:txBody>
      </p:sp>
      <p:sp>
        <p:nvSpPr>
          <p:cNvPr id="40963" name="TextBox 1">
            <a:extLst>
              <a:ext uri="{FF2B5EF4-FFF2-40B4-BE49-F238E27FC236}">
                <a16:creationId xmlns:a16="http://schemas.microsoft.com/office/drawing/2014/main" id="{B65B73A4-E1D4-4BBC-B577-EEC19C01F642}"/>
              </a:ext>
            </a:extLst>
          </p:cNvPr>
          <p:cNvSpPr txBox="1">
            <a:spLocks noChangeArrowheads="1"/>
          </p:cNvSpPr>
          <p:nvPr/>
        </p:nvSpPr>
        <p:spPr bwMode="auto">
          <a:xfrm>
            <a:off x="2895600" y="555172"/>
            <a:ext cx="3200400"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pic>
        <p:nvPicPr>
          <p:cNvPr id="40964" name="Content Placeholder 10">
            <a:extLst>
              <a:ext uri="{FF2B5EF4-FFF2-40B4-BE49-F238E27FC236}">
                <a16:creationId xmlns:a16="http://schemas.microsoft.com/office/drawing/2014/main" id="{50836BB2-D2B7-47F6-BFF0-87834A8C1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609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a:extLst>
              <a:ext uri="{FF2B5EF4-FFF2-40B4-BE49-F238E27FC236}">
                <a16:creationId xmlns:a16="http://schemas.microsoft.com/office/drawing/2014/main" id="{B2C99DC1-1CE3-447F-BF1F-9F9256A7E744}"/>
              </a:ext>
            </a:extLst>
          </p:cNvPr>
          <p:cNvSpPr txBox="1">
            <a:spLocks noChangeArrowheads="1"/>
          </p:cNvSpPr>
          <p:nvPr/>
        </p:nvSpPr>
        <p:spPr bwMode="auto">
          <a:xfrm>
            <a:off x="228600" y="1208088"/>
            <a:ext cx="3200400" cy="23082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solidFill>
                  <a:srgbClr val="0070C0"/>
                </a:solidFill>
                <a:latin typeface="Arial" panose="020B0604020202020204" pitchFamily="34" charset="0"/>
                <a:cs typeface="Arial" panose="020B0604020202020204" pitchFamily="34" charset="0"/>
              </a:rPr>
              <a:t>This form is used by both the Start &amp; Finish Referees.</a:t>
            </a:r>
          </a:p>
          <a:p>
            <a:endParaRPr lang="en-US" altLang="en-US" b="1" dirty="0">
              <a:solidFill>
                <a:srgbClr val="0070C0"/>
              </a:solidFill>
              <a:latin typeface="Arial" panose="020B0604020202020204" pitchFamily="34" charset="0"/>
              <a:cs typeface="Arial" panose="020B0604020202020204" pitchFamily="34" charset="0"/>
            </a:endParaRPr>
          </a:p>
          <a:p>
            <a:r>
              <a:rPr lang="en-US" altLang="en-US" b="1" dirty="0">
                <a:solidFill>
                  <a:srgbClr val="0070C0"/>
                </a:solidFill>
                <a:latin typeface="Arial" panose="020B0604020202020204" pitchFamily="34" charset="0"/>
                <a:cs typeface="Arial" panose="020B0604020202020204" pitchFamily="34" charset="0"/>
              </a:rPr>
              <a:t>Because of the importance of being able to review an event in “real time," this document </a:t>
            </a:r>
            <a:r>
              <a:rPr lang="en-US" altLang="en-US" b="1" u="sng" dirty="0">
                <a:solidFill>
                  <a:srgbClr val="0070C0"/>
                </a:solidFill>
                <a:latin typeface="Arial" panose="020B0604020202020204" pitchFamily="34" charset="0"/>
                <a:cs typeface="Arial" panose="020B0604020202020204" pitchFamily="34" charset="0"/>
              </a:rPr>
              <a:t>must not</a:t>
            </a:r>
            <a:r>
              <a:rPr lang="en-US" altLang="en-US" b="1" dirty="0">
                <a:solidFill>
                  <a:srgbClr val="0070C0"/>
                </a:solidFill>
                <a:latin typeface="Arial" panose="020B0604020202020204" pitchFamily="34" charset="0"/>
                <a:cs typeface="Arial" panose="020B0604020202020204" pitchFamily="34" charset="0"/>
              </a:rPr>
              <a:t> be pre-numbered.</a:t>
            </a:r>
          </a:p>
        </p:txBody>
      </p:sp>
      <p:pic>
        <p:nvPicPr>
          <p:cNvPr id="41987" name="Picture 2">
            <a:extLst>
              <a:ext uri="{FF2B5EF4-FFF2-40B4-BE49-F238E27FC236}">
                <a16:creationId xmlns:a16="http://schemas.microsoft.com/office/drawing/2014/main" id="{3F1B64F3-058F-49E7-AFCF-3862933009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87" b="3750"/>
          <a:stretch/>
        </p:blipFill>
        <p:spPr bwMode="auto">
          <a:xfrm>
            <a:off x="3962400" y="457200"/>
            <a:ext cx="4953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404812" y="66675"/>
            <a:ext cx="8510587" cy="771525"/>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REFEREE: Jury Advisor at the Start</a:t>
            </a:r>
          </a:p>
        </p:txBody>
      </p:sp>
      <p:sp>
        <p:nvSpPr>
          <p:cNvPr id="34820" name="Text Box 4">
            <a:extLst>
              <a:ext uri="{FF2B5EF4-FFF2-40B4-BE49-F238E27FC236}">
                <a16:creationId xmlns:a16="http://schemas.microsoft.com/office/drawing/2014/main" id="{C1EF5EF4-415A-4BC6-9E69-5585C47EA051}"/>
              </a:ext>
            </a:extLst>
          </p:cNvPr>
          <p:cNvSpPr txBox="1">
            <a:spLocks noChangeArrowheads="1"/>
          </p:cNvSpPr>
          <p:nvPr/>
        </p:nvSpPr>
        <p:spPr bwMode="auto">
          <a:xfrm>
            <a:off x="404813" y="865188"/>
            <a:ext cx="8010525" cy="570925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b="1" dirty="0">
                <a:solidFill>
                  <a:srgbClr val="0033CC"/>
                </a:solidFill>
                <a:effectLst>
                  <a:outerShdw blurRad="38100" dist="38100" dir="2700000" algn="tl">
                    <a:srgbClr val="C0C0C0"/>
                  </a:outerShdw>
                </a:effectLst>
                <a:latin typeface="Arial" charset="0"/>
              </a:rPr>
              <a:t>Job Duration &amp; Duties </a:t>
            </a:r>
            <a:r>
              <a:rPr lang="en-US" sz="2000" b="1" i="1" dirty="0">
                <a:effectLst>
                  <a:outerShdw blurRad="38100" dist="38100" dir="2700000" algn="tl">
                    <a:srgbClr val="C0C0C0"/>
                  </a:outerShdw>
                </a:effectLst>
                <a:latin typeface="Arial" charset="0"/>
              </a:rPr>
              <a:t>ACR/ICR </a:t>
            </a:r>
            <a:r>
              <a:rPr lang="en-US" sz="2000" i="1" dirty="0">
                <a:effectLst>
                  <a:outerShdw blurRad="38100" dist="38100" dir="2700000" algn="tl">
                    <a:srgbClr val="C0C0C0"/>
                  </a:outerShdw>
                </a:effectLst>
                <a:latin typeface="Arial" charset="0"/>
              </a:rPr>
              <a:t>U601.3.3 / 601.3.3</a:t>
            </a:r>
          </a:p>
          <a:p>
            <a:pPr fontAlgn="auto">
              <a:spcBef>
                <a:spcPts val="600"/>
              </a:spcBef>
              <a:spcAft>
                <a:spcPts val="0"/>
              </a:spcAft>
              <a:defRPr/>
            </a:pPr>
            <a:r>
              <a:rPr lang="en-US" sz="2000" dirty="0">
                <a:effectLst>
                  <a:outerShdw blurRad="38100" dist="38100" dir="2700000" algn="tl">
                    <a:srgbClr val="C0C0C0"/>
                  </a:outerShdw>
                </a:effectLst>
                <a:latin typeface="Arial" charset="0"/>
              </a:rPr>
              <a:t>The Start Referee remains at the start from the beginning of the official inspection time until the end of training/event.  </a:t>
            </a:r>
            <a:r>
              <a:rPr lang="en-US" sz="2000" i="1" dirty="0">
                <a:effectLst>
                  <a:outerShdw blurRad="38100" dist="38100" dir="2700000" algn="tl">
                    <a:srgbClr val="C0C0C0"/>
                  </a:outerShdw>
                </a:effectLst>
                <a:latin typeface="Arial" charset="0"/>
              </a:rPr>
              <a:t>The Start Referee’s tenure may be extended if required by the Jury in regards to settlement of a protest.</a:t>
            </a:r>
            <a:endParaRPr lang="en-US" sz="2000" dirty="0">
              <a:effectLst>
                <a:outerShdw blurRad="38100" dist="38100" dir="2700000" algn="tl">
                  <a:srgbClr val="C0C0C0"/>
                </a:outerShdw>
              </a:effectLst>
              <a:latin typeface="Arial" charset="0"/>
            </a:endParaRP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Makes sure regulations for the start and start organization are observed</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Determines late and false starts (early/late starts)</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Must be in communication with the Jury</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Reports names of competitors who did not start to the Referee</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Informs Jury of all start infringements: e.g., false or delayed starts</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Informs Jury of all equipment violations</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Ensures reserve (spare, high-numbered) unassigned bibs are available at the start </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If available, confirms “Stop the Bleed” kit is available in the start area</a:t>
            </a: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pic>
        <p:nvPicPr>
          <p:cNvPr id="2" name="Content Placeholder 10">
            <a:extLst>
              <a:ext uri="{FF2B5EF4-FFF2-40B4-BE49-F238E27FC236}">
                <a16:creationId xmlns:a16="http://schemas.microsoft.com/office/drawing/2014/main" id="{CBFEC3C7-C203-462E-B3C1-E0CEB97C6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404813" y="66675"/>
            <a:ext cx="8229600" cy="695325"/>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REGULATIONS</a:t>
            </a:r>
          </a:p>
        </p:txBody>
      </p:sp>
      <p:sp>
        <p:nvSpPr>
          <p:cNvPr id="34820" name="Text Box 4">
            <a:extLst>
              <a:ext uri="{FF2B5EF4-FFF2-40B4-BE49-F238E27FC236}">
                <a16:creationId xmlns:a16="http://schemas.microsoft.com/office/drawing/2014/main" id="{C1EF5EF4-415A-4BC6-9E69-5585C47EA051}"/>
              </a:ext>
            </a:extLst>
          </p:cNvPr>
          <p:cNvSpPr txBox="1">
            <a:spLocks noChangeArrowheads="1"/>
          </p:cNvSpPr>
          <p:nvPr/>
        </p:nvSpPr>
        <p:spPr bwMode="auto">
          <a:xfrm>
            <a:off x="255883" y="762000"/>
            <a:ext cx="8049917" cy="3693319"/>
          </a:xfrm>
          <a:prstGeom prst="rect">
            <a:avLst/>
          </a:prstGeom>
          <a:noFill/>
          <a:ln w="9525">
            <a:noFill/>
            <a:miter lim="800000"/>
            <a:headEnd/>
            <a:tailEnd/>
          </a:ln>
          <a:effectLst/>
        </p:spPr>
        <p:txBody>
          <a:bodyPr wrap="square">
            <a:spAutoFit/>
          </a:bodyPr>
          <a:lstStyle/>
          <a:p>
            <a:pPr marR="0" lvl="0" algn="just">
              <a:spcBef>
                <a:spcPts val="600"/>
              </a:spcBef>
              <a:spcAft>
                <a:spcPts val="0"/>
              </a:spcAft>
            </a:pPr>
            <a:r>
              <a:rPr lang="en-US" sz="2400" b="1" dirty="0">
                <a:effectLst/>
                <a:latin typeface="Arial" panose="020B0604020202020204" pitchFamily="34" charset="0"/>
                <a:ea typeface="Times New Roman" panose="02020603050405020304" pitchFamily="18" charset="0"/>
                <a:cs typeface="Arial" panose="020B0604020202020204" pitchFamily="34" charset="0"/>
              </a:rPr>
              <a:t>Start regulations are as follows: [601.3.3, U601.3.3, 613 </a:t>
            </a:r>
            <a:r>
              <a:rPr lang="en-US" sz="2400" b="1" i="1" dirty="0">
                <a:effectLst/>
                <a:latin typeface="Arial" panose="020B0604020202020204" pitchFamily="34" charset="0"/>
                <a:ea typeface="Times New Roman" panose="02020603050405020304" pitchFamily="18" charset="0"/>
                <a:cs typeface="Arial" panose="020B0604020202020204" pitchFamily="34" charset="0"/>
              </a:rPr>
              <a:t>et seq</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600"/>
              </a:spcBef>
              <a:spcAft>
                <a:spcPts val="0"/>
              </a:spcAft>
              <a:buFont typeface="Arial" panose="020B0604020202020204" pitchFamily="34" charset="0"/>
              <a:buChar char="•"/>
            </a:pPr>
            <a:r>
              <a:rPr lang="en-US" sz="2400" b="1" dirty="0">
                <a:effectLst/>
                <a:latin typeface="Arial" panose="020B0604020202020204" pitchFamily="34" charset="0"/>
                <a:ea typeface="Times New Roman" panose="02020603050405020304" pitchFamily="18" charset="0"/>
                <a:cs typeface="Arial" panose="020B0604020202020204" pitchFamily="34" charset="0"/>
              </a:rPr>
              <a:t>Basic regulations – Competitors:</a:t>
            </a:r>
          </a:p>
          <a:p>
            <a:pPr marL="628650" marR="0" lvl="1" indent="-171450" algn="just">
              <a:spcBef>
                <a:spcPts val="600"/>
              </a:spcBef>
              <a:spcAft>
                <a:spcPts val="0"/>
              </a:spcAft>
              <a:buFontTx/>
              <a:buChar char="-"/>
              <a:tabLst>
                <a:tab pos="154305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Must be given no advantage</a:t>
            </a:r>
          </a:p>
          <a:p>
            <a:pPr marL="628650" marR="0" lvl="1" indent="-171450" algn="just">
              <a:spcBef>
                <a:spcPts val="600"/>
              </a:spcBef>
              <a:spcAft>
                <a:spcPts val="0"/>
              </a:spcAft>
              <a:buFontTx/>
              <a:buChar char="-"/>
              <a:tabLst>
                <a:tab pos="154305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Must receive no outside help</a:t>
            </a:r>
          </a:p>
          <a:p>
            <a:pPr marL="628650" marR="0" lvl="1" indent="-171450" algn="just">
              <a:spcBef>
                <a:spcPts val="600"/>
              </a:spcBef>
              <a:spcAft>
                <a:spcPts val="0"/>
              </a:spcAft>
              <a:buFontTx/>
              <a:buChar char="-"/>
              <a:tabLst>
                <a:tab pos="154305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Must plant poles in front of the start line, or as  indicated</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628650" marR="0" lvl="1" indent="-171450" algn="just">
              <a:spcBef>
                <a:spcPts val="600"/>
              </a:spcBef>
              <a:spcAft>
                <a:spcPts val="0"/>
              </a:spcAft>
              <a:buFontTx/>
              <a:buChar char="-"/>
              <a:tabLst>
                <a:tab pos="154305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Cannot push off with start posts or other aids </a:t>
            </a:r>
          </a:p>
          <a:p>
            <a:pPr>
              <a:spcBef>
                <a:spcPts val="600"/>
              </a:spcBef>
            </a:pPr>
            <a:r>
              <a:rPr lang="en-US" sz="1200" dirty="0">
                <a:effectLst/>
                <a:latin typeface="Courier New" panose="02070309020205020404" pitchFamily="49" charset="0"/>
                <a:ea typeface="Times New Roman" panose="02020603050405020304" pitchFamily="18" charset="0"/>
                <a:cs typeface="Times New Roman" panose="02020603050405020304" pitchFamily="18" charset="0"/>
              </a:rPr>
              <a:t>   </a:t>
            </a: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pic>
        <p:nvPicPr>
          <p:cNvPr id="2" name="Content Placeholder 10">
            <a:extLst>
              <a:ext uri="{FF2B5EF4-FFF2-40B4-BE49-F238E27FC236}">
                <a16:creationId xmlns:a16="http://schemas.microsoft.com/office/drawing/2014/main" id="{CBFEC3C7-C203-462E-B3C1-E0CEB97C6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464208"/>
      </p:ext>
    </p:extLst>
  </p:cSld>
  <p:clrMapOvr>
    <a:masterClrMapping/>
  </p:clrMapOvr>
  <p:transition advTm="5000"/>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B7B11A9-9AA9-7421-940F-3AFDCE572FB0}"/>
            </a:ext>
          </a:extLst>
        </p:cNvPr>
        <p:cNvGrpSpPr/>
        <p:nvPr/>
      </p:nvGrpSpPr>
      <p:grpSpPr>
        <a:xfrm>
          <a:off x="0" y="0"/>
          <a:ext cx="0" cy="0"/>
          <a:chOff x="0" y="0"/>
          <a:chExt cx="0" cy="0"/>
        </a:xfrm>
      </p:grpSpPr>
      <p:sp>
        <p:nvSpPr>
          <p:cNvPr id="34819" name="Rectangle 3">
            <a:extLst>
              <a:ext uri="{FF2B5EF4-FFF2-40B4-BE49-F238E27FC236}">
                <a16:creationId xmlns:a16="http://schemas.microsoft.com/office/drawing/2014/main" id="{78B626A4-41DB-04A9-E59C-8C844E2F6A75}"/>
              </a:ext>
            </a:extLst>
          </p:cNvPr>
          <p:cNvSpPr>
            <a:spLocks noGrp="1" noChangeArrowheads="1"/>
          </p:cNvSpPr>
          <p:nvPr>
            <p:ph type="title" idx="4294967295"/>
          </p:nvPr>
        </p:nvSpPr>
        <p:spPr>
          <a:xfrm>
            <a:off x="319791" y="137319"/>
            <a:ext cx="8229600" cy="646113"/>
          </a:xfrm>
        </p:spPr>
        <p:txBody>
          <a:bodyPr rtlCol="0">
            <a:normAutofit fontScale="90000"/>
          </a:bodyPr>
          <a:lstStyle/>
          <a:p>
            <a:pPr eaLnBrk="1" fontAlgn="auto" hangingPunct="1">
              <a:spcAft>
                <a:spcPts val="0"/>
              </a:spcAft>
              <a:defRPr/>
            </a:pP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ADDITIONAL START REGULATIONS</a:t>
            </a:r>
          </a:p>
        </p:txBody>
      </p:sp>
      <p:sp>
        <p:nvSpPr>
          <p:cNvPr id="34820" name="Text Box 4">
            <a:extLst>
              <a:ext uri="{FF2B5EF4-FFF2-40B4-BE49-F238E27FC236}">
                <a16:creationId xmlns:a16="http://schemas.microsoft.com/office/drawing/2014/main" id="{432C2EB8-CAE3-8A7A-C073-FA6129012273}"/>
              </a:ext>
            </a:extLst>
          </p:cNvPr>
          <p:cNvSpPr txBox="1">
            <a:spLocks noChangeArrowheads="1"/>
          </p:cNvSpPr>
          <p:nvPr/>
        </p:nvSpPr>
        <p:spPr bwMode="auto">
          <a:xfrm>
            <a:off x="255883" y="762000"/>
            <a:ext cx="8797925" cy="5524589"/>
          </a:xfrm>
          <a:prstGeom prst="rect">
            <a:avLst/>
          </a:prstGeom>
          <a:noFill/>
          <a:ln w="9525">
            <a:noFill/>
            <a:miter lim="800000"/>
            <a:headEnd/>
            <a:tailEnd/>
          </a:ln>
          <a:effectLst/>
        </p:spPr>
        <p:txBody>
          <a:bodyPr wrap="square">
            <a:spAutoFit/>
          </a:bodyPr>
          <a:lstStyle/>
          <a:p>
            <a:pPr marL="339725" lvl="1" indent="-339725" algn="just">
              <a:spcBef>
                <a:spcPts val="600"/>
              </a:spcBef>
              <a:spcAft>
                <a:spcPts val="0"/>
              </a:spcAft>
              <a:buFont typeface="Arial" panose="020B0604020202020204" pitchFamily="34" charset="0"/>
              <a:buChar char="•"/>
              <a:tabLst>
                <a:tab pos="1371600" algn="l"/>
              </a:tabLst>
            </a:pPr>
            <a:r>
              <a:rPr lang="en-US" sz="2400" b="1" dirty="0">
                <a:latin typeface="Arial" panose="020B0604020202020204" pitchFamily="34" charset="0"/>
                <a:ea typeface="Times New Roman" panose="02020603050405020304" pitchFamily="18" charset="0"/>
                <a:cs typeface="Arial" panose="020B0604020202020204" pitchFamily="34" charset="0"/>
              </a:rPr>
              <a:t>Additional Regulations</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lvl="1" algn="just">
              <a:spcBef>
                <a:spcPts val="0"/>
              </a:spcBef>
              <a:spcAft>
                <a:spcPts val="0"/>
              </a:spcAft>
              <a:tabLst>
                <a:tab pos="13716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 - Valid/False Starts </a:t>
            </a:r>
            <a:r>
              <a:rPr lang="en-US" sz="2400" b="1" dirty="0">
                <a:effectLst/>
                <a:latin typeface="Arial" panose="020B0604020202020204" pitchFamily="34" charset="0"/>
                <a:ea typeface="Times New Roman" panose="02020603050405020304" pitchFamily="18" charset="0"/>
                <a:cs typeface="Arial" panose="020B0604020202020204" pitchFamily="34" charset="0"/>
              </a:rPr>
              <a:t>[613.6, 613.7, 805.1, 805.3, 805.4]</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p>
          <a:p>
            <a:pPr lvl="1" algn="just">
              <a:spcBef>
                <a:spcPts val="0"/>
              </a:spcBef>
              <a:spcAft>
                <a:spcPts val="0"/>
              </a:spcAft>
              <a:tabLst>
                <a:tab pos="1371600" algn="l"/>
              </a:tabLst>
            </a:pPr>
            <a:r>
              <a:rPr lang="en-US" sz="2400" dirty="0">
                <a:latin typeface="Arial" panose="020B0604020202020204" pitchFamily="34" charset="0"/>
                <a:ea typeface="Times New Roman" panose="02020603050405020304" pitchFamily="18" charset="0"/>
                <a:cs typeface="Arial" panose="020B0604020202020204" pitchFamily="34" charset="0"/>
              </a:rPr>
              <a:t> - “Provisional starts/reruns”*</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lvl="1" algn="just">
              <a:spcBef>
                <a:spcPts val="0"/>
              </a:spcBef>
              <a:spcAft>
                <a:spcPts val="0"/>
              </a:spcAft>
              <a:tabLst>
                <a:tab pos="1371600" algn="l"/>
              </a:tabLst>
            </a:pPr>
            <a:r>
              <a:rPr lang="en-US" sz="2400" dirty="0">
                <a:latin typeface="Arial" panose="020B0604020202020204" pitchFamily="34" charset="0"/>
                <a:ea typeface="Times New Roman" panose="02020603050405020304" pitchFamily="18" charset="0"/>
                <a:cs typeface="Arial" panose="020B0604020202020204" pitchFamily="34" charset="0"/>
              </a:rPr>
              <a:t> - </a:t>
            </a:r>
            <a:r>
              <a:rPr lang="en-US" sz="2400" dirty="0">
                <a:effectLst/>
                <a:latin typeface="Arial" panose="020B0604020202020204" pitchFamily="34" charset="0"/>
                <a:ea typeface="Times New Roman" panose="02020603050405020304" pitchFamily="18" charset="0"/>
                <a:cs typeface="Arial" panose="020B0604020202020204" pitchFamily="34" charset="0"/>
              </a:rPr>
              <a:t>Equipment Rules** </a:t>
            </a:r>
            <a:r>
              <a:rPr lang="en-US" sz="2400" b="1" dirty="0">
                <a:effectLst/>
                <a:latin typeface="Arial" panose="020B0604020202020204" pitchFamily="34" charset="0"/>
                <a:ea typeface="Times New Roman" panose="02020603050405020304" pitchFamily="18" charset="0"/>
                <a:cs typeface="Arial" panose="020B0604020202020204" pitchFamily="34" charset="0"/>
              </a:rPr>
              <a:t>[606 </a:t>
            </a:r>
            <a:r>
              <a:rPr lang="en-US" sz="2400" b="1" i="1" dirty="0">
                <a:effectLst/>
                <a:latin typeface="Arial" panose="020B0604020202020204" pitchFamily="34" charset="0"/>
                <a:ea typeface="Times New Roman" panose="02020603050405020304" pitchFamily="18" charset="0"/>
                <a:cs typeface="Arial" panose="020B0604020202020204" pitchFamily="34" charset="0"/>
              </a:rPr>
              <a:t>et seq</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           i.   Ski brakes required </a:t>
            </a:r>
            <a:r>
              <a:rPr lang="en-US" sz="2400" b="1" dirty="0">
                <a:effectLst/>
                <a:latin typeface="Arial" panose="020B0604020202020204" pitchFamily="34" charset="0"/>
                <a:ea typeface="Times New Roman" panose="02020603050405020304" pitchFamily="18" charset="0"/>
                <a:cs typeface="Arial" panose="020B0604020202020204" pitchFamily="34" charset="0"/>
              </a:rPr>
              <a:t>[606.3]</a:t>
            </a:r>
          </a:p>
          <a:p>
            <a:pPr marR="0" lvl="0" algn="just">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           ii.  Skis &amp; Boots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1031875" marR="0" lvl="0" indent="-1031875" algn="just">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           iii. Plomb or label on competition suits –                   </a:t>
            </a:r>
          </a:p>
          <a:p>
            <a:pPr marL="1031875" marR="0" lvl="0" indent="-1031875" algn="just">
              <a:spcBef>
                <a:spcPts val="0"/>
              </a:spcBef>
              <a:spcAft>
                <a:spcPts val="0"/>
              </a:spcAft>
            </a:pPr>
            <a:r>
              <a:rPr lang="en-US" sz="2400" b="1" dirty="0">
                <a:latin typeface="Arial" panose="020B0604020202020204" pitchFamily="34" charset="0"/>
                <a:ea typeface="Times New Roman" panose="02020603050405020304" pitchFamily="18" charset="0"/>
                <a:cs typeface="Arial" panose="020B0604020202020204" pitchFamily="34" charset="0"/>
              </a:rPr>
              <a:t>               [</a:t>
            </a:r>
            <a:r>
              <a:rPr lang="en-US" sz="2400" b="1" dirty="0">
                <a:effectLst/>
                <a:latin typeface="Arial" panose="020B0604020202020204" pitchFamily="34" charset="0"/>
                <a:ea typeface="Times New Roman" panose="02020603050405020304" pitchFamily="18" charset="0"/>
                <a:cs typeface="Arial" panose="020B0604020202020204" pitchFamily="34" charset="0"/>
              </a:rPr>
              <a:t>UPPER-LEVEL FIS</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a:effectLst/>
                <a:latin typeface="Arial" panose="020B0604020202020204" pitchFamily="34" charset="0"/>
                <a:ea typeface="Times New Roman" panose="02020603050405020304" pitchFamily="18" charset="0"/>
                <a:cs typeface="Arial" panose="020B0604020202020204" pitchFamily="34" charset="0"/>
              </a:rPr>
              <a:t>ONLY;</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a:effectLst/>
                <a:latin typeface="Arial" panose="020B0604020202020204" pitchFamily="34" charset="0"/>
                <a:ea typeface="Times New Roman" panose="02020603050405020304" pitchFamily="18" charset="0"/>
                <a:cs typeface="Arial" panose="020B0604020202020204" pitchFamily="34" charset="0"/>
              </a:rPr>
              <a:t>ICR 606.2.2]</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R="0" lvl="0" algn="just">
              <a:spcBef>
                <a:spcPts val="0"/>
              </a:spcBef>
              <a:spcAft>
                <a:spcPts val="0"/>
              </a:spcAft>
            </a:pPr>
            <a:r>
              <a:rPr lang="en-US" sz="2400" dirty="0">
                <a:effectLst/>
                <a:latin typeface="Arial" panose="020B0604020202020204" pitchFamily="34" charset="0"/>
                <a:ea typeface="Times New Roman" panose="02020603050405020304" pitchFamily="18" charset="0"/>
                <a:cs typeface="Arial" panose="020B0604020202020204" pitchFamily="34" charset="0"/>
              </a:rPr>
              <a:t>           iv. Helmets </a:t>
            </a:r>
          </a:p>
          <a:p>
            <a:pPr>
              <a:spcBef>
                <a:spcPts val="600"/>
              </a:spcBef>
            </a:pPr>
            <a:r>
              <a:rPr lang="en-US" sz="2400" dirty="0">
                <a:effectLst/>
                <a:latin typeface="Arial" panose="020B0604020202020204" pitchFamily="34" charset="0"/>
                <a:ea typeface="Times New Roman" panose="02020603050405020304" pitchFamily="18" charset="0"/>
                <a:cs typeface="Arial" panose="020B0604020202020204" pitchFamily="34" charset="0"/>
              </a:rPr>
              <a:t>The Start Referee:</a:t>
            </a:r>
          </a:p>
          <a:p>
            <a:pPr marL="342900" indent="-342900">
              <a:spcBef>
                <a:spcPts val="0"/>
              </a:spcBef>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*Notifies Jury and Timing prior to inserting an athlete who </a:t>
            </a:r>
          </a:p>
          <a:p>
            <a:pPr marL="347663" indent="-347663">
              <a:spcBef>
                <a:spcPts val="0"/>
              </a:spcBef>
            </a:pPr>
            <a:r>
              <a:rPr lang="en-US" sz="2400" dirty="0">
                <a:latin typeface="Arial" panose="020B0604020202020204" pitchFamily="34" charset="0"/>
                <a:ea typeface="Times New Roman" panose="02020603050405020304" pitchFamily="18" charset="0"/>
                <a:cs typeface="Arial" panose="020B0604020202020204" pitchFamily="34" charset="0"/>
              </a:rPr>
              <a:t>    has been granted a provisional or confirmed start or rerun </a:t>
            </a:r>
            <a:endParaRPr lang="en-US" sz="2400" dirty="0">
              <a:latin typeface="Courier New" panose="02070309020205020404" pitchFamily="49" charset="0"/>
              <a:ea typeface="Times New Roman" panose="02020603050405020304" pitchFamily="18" charset="0"/>
              <a:cs typeface="Times New Roman" panose="02020603050405020304" pitchFamily="18" charset="0"/>
            </a:endParaRPr>
          </a:p>
          <a:p>
            <a:pPr marL="342900" indent="-342900">
              <a:spcBef>
                <a:spcPts val="0"/>
              </a:spcBef>
              <a:buFont typeface="Arial" panose="020B0604020202020204" pitchFamily="34" charset="0"/>
              <a:buChar char="•"/>
            </a:pPr>
            <a:r>
              <a:rPr lang="en-US" sz="2400" dirty="0">
                <a:effectLst/>
                <a:latin typeface="Arial" panose="020B0604020202020204" pitchFamily="34" charset="0"/>
                <a:ea typeface="Times New Roman" panose="02020603050405020304" pitchFamily="18" charset="0"/>
                <a:cs typeface="Arial" panose="020B0604020202020204" pitchFamily="34" charset="0"/>
              </a:rPr>
              <a:t>**Records information regarding competitors who are “Not Permitted to Start” (NPS) </a:t>
            </a:r>
            <a:r>
              <a:rPr lang="en-US" sz="2400" b="1" dirty="0">
                <a:effectLst/>
                <a:latin typeface="Arial" panose="020B0604020202020204" pitchFamily="34" charset="0"/>
                <a:ea typeface="Times New Roman" panose="02020603050405020304" pitchFamily="18" charset="0"/>
                <a:cs typeface="Arial" panose="020B0604020202020204" pitchFamily="34" charset="0"/>
              </a:rPr>
              <a:t>[627]</a:t>
            </a:r>
            <a:r>
              <a:rPr lang="en-US" sz="2400" dirty="0">
                <a:effectLst/>
                <a:latin typeface="Arial" panose="020B0604020202020204" pitchFamily="34" charset="0"/>
                <a:ea typeface="Times New Roman" panose="02020603050405020304" pitchFamily="18" charset="0"/>
                <a:cs typeface="Arial" panose="020B0604020202020204" pitchFamily="34" charset="0"/>
              </a:rPr>
              <a:t>  </a:t>
            </a:r>
          </a:p>
          <a:p>
            <a:r>
              <a:rPr lang="en-US" sz="1200" dirty="0">
                <a:effectLst/>
                <a:latin typeface="Courier New" panose="02070309020205020404" pitchFamily="49" charset="0"/>
                <a:ea typeface="Times New Roman" panose="02020603050405020304" pitchFamily="18" charset="0"/>
                <a:cs typeface="Times New Roman" panose="02020603050405020304" pitchFamily="18" charset="0"/>
              </a:rPr>
              <a:t>   </a:t>
            </a:r>
          </a:p>
        </p:txBody>
      </p:sp>
      <p:sp>
        <p:nvSpPr>
          <p:cNvPr id="34821" name="Text Box 5">
            <a:extLst>
              <a:ext uri="{FF2B5EF4-FFF2-40B4-BE49-F238E27FC236}">
                <a16:creationId xmlns:a16="http://schemas.microsoft.com/office/drawing/2014/main" id="{88C57256-0251-2722-27DB-BCBCE8C552C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215697B7-43FC-CBBC-EE34-D74149574567}"/>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pic>
        <p:nvPicPr>
          <p:cNvPr id="2" name="Content Placeholder 10">
            <a:extLst>
              <a:ext uri="{FF2B5EF4-FFF2-40B4-BE49-F238E27FC236}">
                <a16:creationId xmlns:a16="http://schemas.microsoft.com/office/drawing/2014/main" id="{2A18E4E9-1B81-6C7E-DA04-E03EBEEC42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926394"/>
      </p:ext>
    </p:extLst>
  </p:cSld>
  <p:clrMapOvr>
    <a:masterClrMapping/>
  </p:clrMapOvr>
  <p:transition advTm="5000"/>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404813" y="66675"/>
            <a:ext cx="8229600" cy="771525"/>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REFEREE &amp; “NPS” </a:t>
            </a:r>
            <a:r>
              <a:rPr lang="en-US" sz="2000" b="1" i="1" dirty="0">
                <a:effectLst>
                  <a:outerShdw blurRad="38100" dist="38100" dir="2700000" algn="tl">
                    <a:srgbClr val="C0C0C0"/>
                  </a:outerShdw>
                </a:effectLst>
                <a:latin typeface="Arial" charset="0"/>
              </a:rPr>
              <a:t>ACR/ICR </a:t>
            </a:r>
            <a:r>
              <a:rPr lang="en-US" sz="2000" i="1" dirty="0">
                <a:effectLst>
                  <a:outerShdw blurRad="38100" dist="38100" dir="2700000" algn="tl">
                    <a:srgbClr val="C0C0C0"/>
                  </a:outerShdw>
                </a:effectLst>
                <a:latin typeface="Arial" charset="0"/>
              </a:rPr>
              <a:t>627</a:t>
            </a:r>
            <a:endParaRPr lang="en-US" sz="2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 name="TextBox 2">
            <a:extLst>
              <a:ext uri="{FF2B5EF4-FFF2-40B4-BE49-F238E27FC236}">
                <a16:creationId xmlns:a16="http://schemas.microsoft.com/office/drawing/2014/main" id="{13E79173-F3C9-4CEC-8303-2F57FBAE6F14}"/>
              </a:ext>
            </a:extLst>
          </p:cNvPr>
          <p:cNvSpPr txBox="1"/>
          <p:nvPr/>
        </p:nvSpPr>
        <p:spPr>
          <a:xfrm>
            <a:off x="509587" y="838200"/>
            <a:ext cx="8510587" cy="5754688"/>
          </a:xfrm>
          <a:prstGeom prst="rect">
            <a:avLst/>
          </a:prstGeom>
          <a:noFill/>
          <a:ln>
            <a:noFill/>
          </a:ln>
        </p:spPr>
        <p:txBody>
          <a:bodyPr anchor="ctr" anchorCtr="1">
            <a:spAutoFit/>
          </a:bodyPr>
          <a:lstStyle/>
          <a:p>
            <a:pPr>
              <a:defRPr/>
            </a:pPr>
            <a:r>
              <a:rPr lang="en-US" sz="1900" dirty="0">
                <a:latin typeface="Arial" panose="020B0604020202020204" pitchFamily="34" charset="0"/>
                <a:cs typeface="Arial" panose="020B0604020202020204" pitchFamily="34" charset="0"/>
              </a:rPr>
              <a:t>Provisions apply to </a:t>
            </a:r>
            <a:r>
              <a:rPr lang="en-US" sz="1900" u="sng" dirty="0">
                <a:latin typeface="Arial" panose="020B0604020202020204" pitchFamily="34" charset="0"/>
                <a:cs typeface="Arial" panose="020B0604020202020204" pitchFamily="34" charset="0"/>
              </a:rPr>
              <a:t>ALL</a:t>
            </a:r>
            <a:r>
              <a:rPr lang="en-US" sz="1900" dirty="0">
                <a:latin typeface="Arial" panose="020B0604020202020204" pitchFamily="34" charset="0"/>
                <a:cs typeface="Arial" panose="020B0604020202020204" pitchFamily="34" charset="0"/>
              </a:rPr>
              <a:t> Sanctioned Events: </a:t>
            </a:r>
            <a:r>
              <a:rPr lang="en-US" sz="1900" u="sng" dirty="0">
                <a:latin typeface="Arial" panose="020B0604020202020204" pitchFamily="34" charset="0"/>
                <a:cs typeface="Arial" panose="020B0604020202020204" pitchFamily="34" charset="0"/>
              </a:rPr>
              <a:t>Non-FIS and FIS</a:t>
            </a:r>
          </a:p>
          <a:p>
            <a:pPr>
              <a:spcBef>
                <a:spcPts val="600"/>
              </a:spcBef>
              <a:defRPr/>
            </a:pPr>
            <a:r>
              <a:rPr lang="en-US" sz="1900" dirty="0">
                <a:latin typeface="Arial" panose="020B0604020202020204" pitchFamily="34" charset="0"/>
                <a:cs typeface="Arial" panose="020B0604020202020204" pitchFamily="34" charset="0"/>
              </a:rPr>
              <a:t>A competitor will not be permitted to start in any competition, if the competitor:</a:t>
            </a:r>
          </a:p>
          <a:p>
            <a:pPr marL="285750" indent="-285750">
              <a:buFont typeface="Arial" panose="020B0604020202020204" pitchFamily="34" charset="0"/>
              <a:buChar char="•"/>
              <a:defRPr/>
            </a:pPr>
            <a:r>
              <a:rPr lang="en-US" sz="1900" dirty="0">
                <a:latin typeface="Arial" panose="020B0604020202020204" pitchFamily="34" charset="0"/>
                <a:cs typeface="Arial" panose="020B0604020202020204" pitchFamily="34" charset="0"/>
              </a:rPr>
              <a:t>Wears obscene names and/or symbols on clothing and equipment </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Behaves in an unsportsmanlike manner in the start area</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Violates the rules in regard to equipment</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Trains on a course closed for competitors</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Has not participated in at least one timed Downhill Training run</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Does not wear a helmet that conforms to the Specifications for Competition Equipment or does not have ski brakes on their skis</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Does not wear or carry an official start number</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Was Disqualified (DSQ), Did Not Start (DNS), Not Permitted to Start (NPS) or Did Not Finish (DNF)  in first run. </a:t>
            </a:r>
            <a:r>
              <a:rPr lang="en-US" sz="1900" i="1" dirty="0">
                <a:latin typeface="Arial" panose="020B0604020202020204" pitchFamily="34" charset="0"/>
                <a:cs typeface="Arial" panose="020B0604020202020204" pitchFamily="34" charset="0"/>
              </a:rPr>
              <a:t>Exception: Alpine Combined where Slalom is the first run.</a:t>
            </a:r>
          </a:p>
          <a:p>
            <a:pPr marL="285750" indent="-285750">
              <a:buFont typeface="Arial" panose="020B0604020202020204" pitchFamily="34" charset="0"/>
              <a:buChar char="•"/>
              <a:defRPr/>
            </a:pPr>
            <a:endParaRPr lang="en-US" sz="1900" dirty="0">
              <a:latin typeface="Arial" panose="020B0604020202020204" pitchFamily="34" charset="0"/>
              <a:cs typeface="Arial" panose="020B0604020202020204" pitchFamily="34" charset="0"/>
            </a:endParaRPr>
          </a:p>
          <a:p>
            <a:pPr>
              <a:defRPr/>
            </a:pPr>
            <a:r>
              <a:rPr lang="en-US" sz="1900" dirty="0">
                <a:latin typeface="Arial" panose="020B0604020202020204" pitchFamily="34" charset="0"/>
                <a:cs typeface="Arial" panose="020B0604020202020204" pitchFamily="34" charset="0"/>
              </a:rPr>
              <a:t>Additional for FIS ONLY</a:t>
            </a:r>
          </a:p>
          <a:p>
            <a:pPr marL="285750" indent="-285750">
              <a:buFont typeface="Arial" panose="020B0604020202020204" pitchFamily="34" charset="0"/>
              <a:buChar char="•"/>
              <a:defRPr/>
            </a:pPr>
            <a:r>
              <a:rPr lang="en-US" sz="1900" dirty="0">
                <a:latin typeface="Arial" panose="020B0604020202020204" pitchFamily="34" charset="0"/>
                <a:cs typeface="Arial" panose="020B0604020202020204" pitchFamily="34" charset="0"/>
              </a:rPr>
              <a:t>Violates FIS rules for commercial markings</a:t>
            </a:r>
          </a:p>
          <a:p>
            <a:pPr marL="285750" indent="-285750">
              <a:spcBef>
                <a:spcPts val="600"/>
              </a:spcBef>
              <a:buFont typeface="Arial" panose="020B0604020202020204" pitchFamily="34" charset="0"/>
              <a:buChar char="•"/>
              <a:defRPr/>
            </a:pPr>
            <a:r>
              <a:rPr lang="en-US" sz="1900" dirty="0">
                <a:latin typeface="Arial" panose="020B0604020202020204" pitchFamily="34" charset="0"/>
                <a:cs typeface="Arial" panose="020B0604020202020204" pitchFamily="34" charset="0"/>
              </a:rPr>
              <a:t>Refuses to undertake a FIS required medical examination</a:t>
            </a:r>
          </a:p>
        </p:txBody>
      </p:sp>
      <p:pic>
        <p:nvPicPr>
          <p:cNvPr id="2" name="Content Placeholder 10">
            <a:extLst>
              <a:ext uri="{FF2B5EF4-FFF2-40B4-BE49-F238E27FC236}">
                <a16:creationId xmlns:a16="http://schemas.microsoft.com/office/drawing/2014/main" id="{86106797-1046-42C7-A90D-C70F644CA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206374" y="66675"/>
            <a:ext cx="8731249" cy="771525"/>
          </a:xfrm>
        </p:spPr>
        <p:txBody>
          <a:bodyPr rtlCol="0">
            <a:normAutofit/>
          </a:bodyPr>
          <a:lstStyle/>
          <a:p>
            <a:pPr eaLnBrk="1" fontAlgn="auto" hangingPunct="1">
              <a:spcAft>
                <a:spcPts val="0"/>
              </a:spcAft>
              <a:defRPr/>
            </a:pPr>
            <a:r>
              <a:rPr lang="en-US" sz="3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REFEREE &amp; “NPS” CLARIFICATIONS  </a:t>
            </a: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 name="TextBox 2">
            <a:extLst>
              <a:ext uri="{FF2B5EF4-FFF2-40B4-BE49-F238E27FC236}">
                <a16:creationId xmlns:a16="http://schemas.microsoft.com/office/drawing/2014/main" id="{13E79173-F3C9-4CEC-8303-2F57FBAE6F14}"/>
              </a:ext>
            </a:extLst>
          </p:cNvPr>
          <p:cNvSpPr txBox="1"/>
          <p:nvPr/>
        </p:nvSpPr>
        <p:spPr>
          <a:xfrm>
            <a:off x="206375" y="967081"/>
            <a:ext cx="8731250" cy="5093702"/>
          </a:xfrm>
          <a:prstGeom prst="rect">
            <a:avLst/>
          </a:prstGeom>
          <a:noFill/>
          <a:ln>
            <a:noFill/>
          </a:ln>
        </p:spPr>
        <p:txBody>
          <a:bodyPr anchor="ctr" anchorCtr="1">
            <a:spAutoFit/>
          </a:bodyPr>
          <a:lstStyle/>
          <a:p>
            <a:pPr marL="457200" indent="-457200" eaLnBrk="1" fontAlgn="auto" hangingPunct="1">
              <a:spcBef>
                <a:spcPts val="1800"/>
              </a:spcBef>
              <a:spcAft>
                <a:spcPts val="0"/>
              </a:spcAft>
              <a:buFont typeface="Arial" panose="020B0604020202020204" pitchFamily="34" charset="0"/>
              <a:buChar char="•"/>
              <a:defRPr/>
            </a:pPr>
            <a:r>
              <a:rPr lang="en-US" altLang="en-US" sz="2800" dirty="0">
                <a:latin typeface="Arial" charset="0"/>
                <a:cs typeface="Arial" charset="0"/>
              </a:rPr>
              <a:t>Specifications for Competition Equipment [3.1.2.7.1] does not permit use of equipment which </a:t>
            </a:r>
          </a:p>
          <a:p>
            <a:pPr eaLnBrk="1" fontAlgn="auto" hangingPunct="1">
              <a:spcBef>
                <a:spcPts val="1800"/>
              </a:spcBef>
              <a:spcAft>
                <a:spcPts val="0"/>
              </a:spcAft>
              <a:defRPr/>
            </a:pPr>
            <a:r>
              <a:rPr lang="en-US" altLang="en-US" sz="2800" b="1" dirty="0">
                <a:solidFill>
                  <a:srgbClr val="3215AB"/>
                </a:solidFill>
                <a:latin typeface="Arial" charset="0"/>
                <a:cs typeface="Arial" charset="0"/>
              </a:rPr>
              <a:t>“</a:t>
            </a:r>
            <a:r>
              <a:rPr lang="en-US" altLang="en-US" sz="2800" b="1" i="1" dirty="0">
                <a:solidFill>
                  <a:srgbClr val="3215AB"/>
                </a:solidFill>
                <a:latin typeface="Arial" charset="0"/>
                <a:cs typeface="Arial" charset="0"/>
              </a:rPr>
              <a:t>increases the risk to the user or other persons when used for the purpose for which it was intended”  </a:t>
            </a:r>
          </a:p>
          <a:p>
            <a:pPr marL="457200" indent="-457200" eaLnBrk="1" fontAlgn="auto" hangingPunct="1">
              <a:spcBef>
                <a:spcPts val="1800"/>
              </a:spcBef>
              <a:spcAft>
                <a:spcPts val="0"/>
              </a:spcAft>
              <a:buFont typeface="Arial" panose="020B0604020202020204" pitchFamily="34" charset="0"/>
              <a:buChar char="•"/>
              <a:defRPr/>
            </a:pPr>
            <a:r>
              <a:rPr lang="en-US" altLang="en-US" sz="2800" i="1" dirty="0">
                <a:latin typeface="Arial" charset="0"/>
                <a:cs typeface="Arial" charset="0"/>
              </a:rPr>
              <a:t>This rule addresses a missing basket on a pole, etc.  </a:t>
            </a:r>
          </a:p>
          <a:p>
            <a:pPr marL="457200" indent="-457200" eaLnBrk="1" fontAlgn="auto" hangingPunct="1">
              <a:spcBef>
                <a:spcPts val="1800"/>
              </a:spcBef>
              <a:spcAft>
                <a:spcPts val="0"/>
              </a:spcAft>
              <a:buFont typeface="Arial" panose="020B0604020202020204" pitchFamily="34" charset="0"/>
              <a:buChar char="•"/>
              <a:defRPr/>
            </a:pPr>
            <a:r>
              <a:rPr lang="en-US" altLang="en-US" sz="2800" i="1" dirty="0">
                <a:latin typeface="Arial" charset="0"/>
                <a:cs typeface="Arial" charset="0"/>
              </a:rPr>
              <a:t>In addition, an “official start number” is </a:t>
            </a:r>
            <a:r>
              <a:rPr lang="en-US" altLang="en-US" sz="2800" i="1" u="sng" dirty="0">
                <a:latin typeface="Arial" charset="0"/>
                <a:cs typeface="Arial" charset="0"/>
              </a:rPr>
              <a:t>any bib issued by the local event organizer</a:t>
            </a:r>
            <a:r>
              <a:rPr lang="en-US" altLang="en-US" sz="2800" i="1" dirty="0">
                <a:latin typeface="Arial" charset="0"/>
                <a:cs typeface="Arial" charset="0"/>
              </a:rPr>
              <a:t>; this includes replacement bibs furnished by the Start Referee.</a:t>
            </a:r>
            <a:endParaRPr lang="en-US" sz="2800" dirty="0">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656D6177-51AA-4012-A5A3-ABE6E8D1F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F7F7-9B22-4E2F-97CF-F535D254DC61}"/>
              </a:ext>
            </a:extLst>
          </p:cNvPr>
          <p:cNvSpPr>
            <a:spLocks noGrp="1"/>
          </p:cNvSpPr>
          <p:nvPr>
            <p:ph type="title" idx="4294967295"/>
          </p:nvPr>
        </p:nvSpPr>
        <p:spPr>
          <a:xfrm>
            <a:off x="457200" y="76200"/>
            <a:ext cx="8229600" cy="944563"/>
          </a:xfrm>
        </p:spPr>
        <p:txBody>
          <a:bodyPr rtlCol="0">
            <a:normAutofit/>
          </a:bodyPr>
          <a:lstStyle/>
          <a:p>
            <a:pPr eaLnBrk="1" fontAlgn="auto" hangingPunct="1">
              <a:spcAft>
                <a:spcPts val="0"/>
              </a:spcAft>
              <a:defRPr/>
            </a:pPr>
            <a:r>
              <a:rPr 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RECORDING A “NPS” SITUATION: </a:t>
            </a:r>
            <a:br>
              <a:rPr lang="en-US" sz="2400" b="1"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 </a:t>
            </a:r>
            <a:r>
              <a:rPr lang="en-US" sz="2400" b="1" u="sng"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and</a:t>
            </a:r>
            <a:r>
              <a:rPr lang="en-US" sz="2400" b="1"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FIS EVENTS</a:t>
            </a:r>
          </a:p>
        </p:txBody>
      </p:sp>
      <p:sp>
        <p:nvSpPr>
          <p:cNvPr id="3" name="Content Placeholder 2">
            <a:extLst>
              <a:ext uri="{FF2B5EF4-FFF2-40B4-BE49-F238E27FC236}">
                <a16:creationId xmlns:a16="http://schemas.microsoft.com/office/drawing/2014/main" id="{8BBB393B-FC77-4744-A8A5-EE0FB699922E}"/>
              </a:ext>
            </a:extLst>
          </p:cNvPr>
          <p:cNvSpPr>
            <a:spLocks noGrp="1"/>
          </p:cNvSpPr>
          <p:nvPr>
            <p:ph idx="4294967295"/>
          </p:nvPr>
        </p:nvSpPr>
        <p:spPr>
          <a:xfrm>
            <a:off x="228600" y="1020763"/>
            <a:ext cx="8686800" cy="5456237"/>
          </a:xfrm>
        </p:spPr>
        <p:txBody>
          <a:bodyPr rtlCol="0">
            <a:normAutofit fontScale="85000" lnSpcReduction="20000"/>
          </a:bodyPr>
          <a:lstStyle/>
          <a:p>
            <a:pPr marL="0" indent="0" eaLnBrk="1" fontAlgn="auto" hangingPunct="1">
              <a:lnSpc>
                <a:spcPct val="120000"/>
              </a:lnSpc>
              <a:spcBef>
                <a:spcPts val="800"/>
              </a:spcBef>
              <a:spcAft>
                <a:spcPts val="0"/>
              </a:spcAft>
              <a:buFont typeface="Euphemia" panose="020B0503040102020104" pitchFamily="34" charset="0"/>
              <a:buNone/>
              <a:defRPr/>
            </a:pPr>
            <a:r>
              <a:rPr lang="en-US" sz="2000" dirty="0">
                <a:latin typeface="Arial" panose="020B0604020202020204" pitchFamily="34" charset="0"/>
                <a:cs typeface="Arial" panose="020B0604020202020204" pitchFamily="34" charset="0"/>
              </a:rPr>
              <a:t>Due to rule(s) violation(s), an athlete is not permitted to start (NPS)…this could apply to either run of a 2-run event</a:t>
            </a: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Athlete’s status is recorded by the Start Referee as “Not Permitted to Start” (NPS); reason must be stated</a:t>
            </a:r>
          </a:p>
          <a:p>
            <a:pPr marL="0" indent="0" eaLnBrk="1" fontAlgn="auto" hangingPunct="1">
              <a:lnSpc>
                <a:spcPct val="120000"/>
              </a:lnSpc>
              <a:spcBef>
                <a:spcPts val="0"/>
              </a:spcBef>
              <a:spcAft>
                <a:spcPts val="0"/>
              </a:spcAft>
              <a:buFont typeface="Arial" panose="020B0604020202020204" pitchFamily="34" charset="0"/>
              <a:buNone/>
              <a:defRPr/>
            </a:pPr>
            <a:r>
              <a:rPr lang="en-US" sz="2000" b="1" dirty="0">
                <a:solidFill>
                  <a:srgbClr val="3215AB"/>
                </a:solidFill>
                <a:latin typeface="Arial" panose="020B0604020202020204" pitchFamily="34" charset="0"/>
                <a:cs typeface="Arial" panose="020B0604020202020204" pitchFamily="34" charset="0"/>
              </a:rPr>
              <a:t>       Example:                                          Note suggestion to insert “name”</a:t>
            </a:r>
          </a:p>
          <a:p>
            <a:pPr marL="0" indent="0" eaLnBrk="1" fontAlgn="auto" hangingPunct="1">
              <a:lnSpc>
                <a:spcPct val="120000"/>
              </a:lnSpc>
              <a:spcBef>
                <a:spcPts val="0"/>
              </a:spcBef>
              <a:spcAft>
                <a:spcPts val="0"/>
              </a:spcAft>
              <a:buFont typeface="Arial" panose="020B0604020202020204" pitchFamily="34" charset="0"/>
              <a:buNone/>
              <a:defRPr/>
            </a:pPr>
            <a:endParaRPr lang="en-US" sz="2000" dirty="0">
              <a:solidFill>
                <a:srgbClr val="FF0000"/>
              </a:solidFill>
              <a:latin typeface="Arial" panose="020B0604020202020204" pitchFamily="34" charset="0"/>
              <a:cs typeface="Arial" panose="020B0604020202020204" pitchFamily="34" charset="0"/>
            </a:endParaRPr>
          </a:p>
          <a:p>
            <a:pPr marL="0" indent="0" eaLnBrk="1" fontAlgn="auto" hangingPunct="1">
              <a:lnSpc>
                <a:spcPct val="120000"/>
              </a:lnSpc>
              <a:spcBef>
                <a:spcPts val="0"/>
              </a:spcBef>
              <a:spcAft>
                <a:spcPts val="0"/>
              </a:spcAft>
              <a:buFont typeface="Arial" panose="020B0604020202020204" pitchFamily="34" charset="0"/>
              <a:buNone/>
              <a:defRPr/>
            </a:pPr>
            <a:endParaRPr lang="en-US" sz="2000" dirty="0">
              <a:solidFill>
                <a:srgbClr val="FF0000"/>
              </a:solidFill>
              <a:latin typeface="Arial" panose="020B0604020202020204" pitchFamily="34" charset="0"/>
              <a:cs typeface="Arial" panose="020B0604020202020204" pitchFamily="34" charset="0"/>
            </a:endParaRPr>
          </a:p>
          <a:p>
            <a:pPr marL="0" indent="0" eaLnBrk="1" fontAlgn="auto" hangingPunct="1">
              <a:lnSpc>
                <a:spcPct val="120000"/>
              </a:lnSpc>
              <a:spcBef>
                <a:spcPts val="0"/>
              </a:spcBef>
              <a:spcAft>
                <a:spcPts val="0"/>
              </a:spcAft>
              <a:buFont typeface="Arial" panose="020B0604020202020204" pitchFamily="34" charset="0"/>
              <a:buNone/>
              <a:defRPr/>
            </a:pPr>
            <a:endParaRPr lang="en-US" sz="2000" dirty="0">
              <a:solidFill>
                <a:srgbClr val="FF0000"/>
              </a:solidFill>
              <a:latin typeface="Arial" panose="020B0604020202020204" pitchFamily="34" charset="0"/>
              <a:cs typeface="Arial" panose="020B0604020202020204" pitchFamily="34" charset="0"/>
            </a:endParaRP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“NPS” must be noted on Report by the Referee as required</a:t>
            </a:r>
          </a:p>
          <a:p>
            <a:pPr marL="0" indent="0" eaLnBrk="1" fontAlgn="auto" hangingPunct="1">
              <a:lnSpc>
                <a:spcPct val="120000"/>
              </a:lnSpc>
              <a:spcBef>
                <a:spcPts val="0"/>
              </a:spcBef>
              <a:spcAft>
                <a:spcPts val="0"/>
              </a:spcAft>
              <a:buFont typeface="Arial" panose="020B0604020202020204" pitchFamily="34" charset="0"/>
              <a:buNone/>
              <a:defRPr/>
            </a:pPr>
            <a:r>
              <a:rPr lang="en-US" sz="2000" b="1" dirty="0">
                <a:solidFill>
                  <a:srgbClr val="FF0000"/>
                </a:solidFill>
                <a:latin typeface="Arial" panose="020B0604020202020204" pitchFamily="34" charset="0"/>
                <a:cs typeface="Arial" panose="020B0604020202020204" pitchFamily="34" charset="0"/>
              </a:rPr>
              <a:t>       </a:t>
            </a:r>
            <a:r>
              <a:rPr lang="en-US" sz="2000" b="1" dirty="0">
                <a:solidFill>
                  <a:srgbClr val="3215AB"/>
                </a:solidFill>
                <a:latin typeface="Arial" panose="020B0604020202020204" pitchFamily="34" charset="0"/>
                <a:cs typeface="Arial" panose="020B0604020202020204" pitchFamily="34" charset="0"/>
              </a:rPr>
              <a:t>Example: </a:t>
            </a:r>
            <a:r>
              <a:rPr lang="en-US" sz="2000" b="1" dirty="0">
                <a:solidFill>
                  <a:srgbClr val="FF0000"/>
                </a:solidFill>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eaLnBrk="1" fontAlgn="auto" hangingPunct="1">
              <a:lnSpc>
                <a:spcPct val="120000"/>
              </a:lnSpc>
              <a:spcBef>
                <a:spcPts val="800"/>
              </a:spcBef>
              <a:spcAft>
                <a:spcPts val="0"/>
              </a:spcAft>
              <a:buFontTx/>
              <a:buChar char="-"/>
              <a:defRPr/>
            </a:pPr>
            <a:endParaRPr lang="en-US" sz="2000" dirty="0">
              <a:latin typeface="Arial" panose="020B0604020202020204" pitchFamily="34" charset="0"/>
              <a:cs typeface="Arial" panose="020B0604020202020204" pitchFamily="34" charset="0"/>
            </a:endParaRPr>
          </a:p>
          <a:p>
            <a:pPr eaLnBrk="1" fontAlgn="auto" hangingPunct="1">
              <a:lnSpc>
                <a:spcPct val="120000"/>
              </a:lnSpc>
              <a:spcBef>
                <a:spcPts val="800"/>
              </a:spcBef>
              <a:spcAft>
                <a:spcPts val="0"/>
              </a:spcAft>
              <a:buFontTx/>
              <a:buChar char="-"/>
              <a:defRPr/>
            </a:pPr>
            <a:endParaRPr lang="en-US" sz="2000" dirty="0">
              <a:latin typeface="Arial" panose="020B0604020202020204" pitchFamily="34" charset="0"/>
              <a:cs typeface="Arial" panose="020B0604020202020204" pitchFamily="34" charset="0"/>
            </a:endParaRP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Applicable rule number must be noted for results</a:t>
            </a: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Software  includes designation for  “NPS”  </a:t>
            </a:r>
          </a:p>
          <a:p>
            <a:pPr eaLnBrk="1" fontAlgn="auto" hangingPunct="1">
              <a:lnSpc>
                <a:spcPct val="120000"/>
              </a:lnSpc>
              <a:spcBef>
                <a:spcPts val="800"/>
              </a:spcBef>
              <a:spcAft>
                <a:spcPts val="0"/>
              </a:spcAft>
              <a:buFontTx/>
              <a:buChar char="-"/>
              <a:defRPr/>
            </a:pPr>
            <a:r>
              <a:rPr lang="en-US" sz="2000" dirty="0">
                <a:latin typeface="Arial" panose="020B0604020202020204" pitchFamily="34" charset="0"/>
                <a:cs typeface="Arial" panose="020B0604020202020204" pitchFamily="34" charset="0"/>
              </a:rPr>
              <a:t>Technical Delegate must verify accuracy of Official Results (DNS, NPS, DSQ) and Penalty posted on U.S. Ski &amp; Snowboard/FIS websites</a:t>
            </a:r>
          </a:p>
          <a:p>
            <a:pPr marL="0" indent="0" eaLnBrk="1" fontAlgn="auto" hangingPunct="1">
              <a:lnSpc>
                <a:spcPct val="100000"/>
              </a:lnSpc>
              <a:spcBef>
                <a:spcPts val="900"/>
              </a:spcBef>
              <a:spcAft>
                <a:spcPts val="0"/>
              </a:spcAft>
              <a:buFont typeface="Arial" panose="020B0604020202020204" pitchFamily="34" charset="0"/>
              <a:buNone/>
              <a:defRPr/>
            </a:pPr>
            <a:r>
              <a:rPr lang="en-US" sz="2400" dirty="0"/>
              <a:t> </a:t>
            </a:r>
          </a:p>
          <a:p>
            <a:pPr marL="246888" indent="-246888" eaLnBrk="1" fontAlgn="auto" hangingPunct="1">
              <a:spcAft>
                <a:spcPts val="0"/>
              </a:spcAft>
              <a:defRPr/>
            </a:pPr>
            <a:endParaRPr lang="en-US" dirty="0"/>
          </a:p>
        </p:txBody>
      </p:sp>
      <p:pic>
        <p:nvPicPr>
          <p:cNvPr id="47108" name="Picture 8" descr="Screen Clipping">
            <a:extLst>
              <a:ext uri="{FF2B5EF4-FFF2-40B4-BE49-F238E27FC236}">
                <a16:creationId xmlns:a16="http://schemas.microsoft.com/office/drawing/2014/main" id="{E6C9FB61-FF7F-4714-8CB7-31AE9908D7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9800"/>
            <a:ext cx="259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descr="Screen Clipping">
            <a:extLst>
              <a:ext uri="{FF2B5EF4-FFF2-40B4-BE49-F238E27FC236}">
                <a16:creationId xmlns:a16="http://schemas.microsoft.com/office/drawing/2014/main" id="{C1B9B0A3-CB25-4773-B378-0195A545C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27438"/>
            <a:ext cx="61722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10">
            <a:extLst>
              <a:ext uri="{FF2B5EF4-FFF2-40B4-BE49-F238E27FC236}">
                <a16:creationId xmlns:a16="http://schemas.microsoft.com/office/drawing/2014/main" id="{6EDB518F-68E2-4D7B-9C01-27C01EB7E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14D75103-6028-4235-848D-32107198C1DF}"/>
              </a:ext>
            </a:extLst>
          </p:cNvPr>
          <p:cNvSpPr>
            <a:spLocks noGrp="1" noChangeArrowheads="1"/>
          </p:cNvSpPr>
          <p:nvPr>
            <p:ph type="title" idx="4294967295"/>
          </p:nvPr>
        </p:nvSpPr>
        <p:spPr>
          <a:xfrm>
            <a:off x="283845" y="120016"/>
            <a:ext cx="8229600" cy="839788"/>
          </a:xfrm>
        </p:spPr>
        <p:txBody>
          <a:bodyPr rtlCol="0">
            <a:normAutofit fontScale="90000"/>
          </a:bodyPr>
          <a:lstStyle/>
          <a:p>
            <a:pPr eaLnBrk="1" fontAlgn="auto" hangingPunct="1">
              <a:spcAft>
                <a:spcPts val="0"/>
              </a:spcAft>
              <a:defRPr/>
            </a:pP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START REFEREE: Reruns/Starts </a:t>
            </a: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2200" b="1" i="1" dirty="0">
                <a:effectLst>
                  <a:outerShdw blurRad="38100" dist="38100" dir="2700000" algn="tl">
                    <a:srgbClr val="C0C0C0"/>
                  </a:outerShdw>
                </a:effectLst>
                <a:latin typeface="Arial" charset="0"/>
              </a:rPr>
              <a:t>ACR/ICR </a:t>
            </a:r>
            <a:r>
              <a:rPr lang="en-US" sz="2200" i="1" dirty="0">
                <a:effectLst>
                  <a:outerShdw blurRad="38100" dist="38100" dir="2700000" algn="tl">
                    <a:srgbClr val="C0C0C0"/>
                  </a:outerShdw>
                </a:effectLst>
                <a:latin typeface="Arial" charset="0"/>
              </a:rPr>
              <a:t>623; 613.6; 805.3</a:t>
            </a:r>
            <a:endPar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4821" name="Text Box 5">
            <a:extLst>
              <a:ext uri="{FF2B5EF4-FFF2-40B4-BE49-F238E27FC236}">
                <a16:creationId xmlns:a16="http://schemas.microsoft.com/office/drawing/2014/main" id="{036079C6-C3FA-4BFA-B5D9-850CCB9E6673}"/>
              </a:ext>
            </a:extLst>
          </p:cNvPr>
          <p:cNvSpPr txBox="1">
            <a:spLocks noChangeArrowheads="1"/>
          </p:cNvSpPr>
          <p:nvPr/>
        </p:nvSpPr>
        <p:spPr bwMode="auto">
          <a:xfrm>
            <a:off x="4800600" y="15541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5" name="Text Box 9">
            <a:extLst>
              <a:ext uri="{FF2B5EF4-FFF2-40B4-BE49-F238E27FC236}">
                <a16:creationId xmlns:a16="http://schemas.microsoft.com/office/drawing/2014/main" id="{6D4824FA-A401-47B2-9CDB-3324976649CE}"/>
              </a:ext>
            </a:extLst>
          </p:cNvPr>
          <p:cNvSpPr txBox="1">
            <a:spLocks noChangeArrowheads="1"/>
          </p:cNvSpPr>
          <p:nvPr/>
        </p:nvSpPr>
        <p:spPr bwMode="auto">
          <a:xfrm>
            <a:off x="4800600" y="2849563"/>
            <a:ext cx="184150"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2000" i="1" dirty="0">
              <a:solidFill>
                <a:schemeClr val="accent2"/>
              </a:solidFill>
              <a:effectLst>
                <a:outerShdw blurRad="38100" dist="38100" dir="2700000" algn="tl">
                  <a:srgbClr val="C0C0C0"/>
                </a:outerShdw>
              </a:effectLst>
              <a:latin typeface="Arial" charset="0"/>
            </a:endParaRPr>
          </a:p>
        </p:txBody>
      </p:sp>
      <p:sp>
        <p:nvSpPr>
          <p:cNvPr id="34826" name="Rectangle 10">
            <a:extLst>
              <a:ext uri="{FF2B5EF4-FFF2-40B4-BE49-F238E27FC236}">
                <a16:creationId xmlns:a16="http://schemas.microsoft.com/office/drawing/2014/main" id="{06698DA5-06F4-4499-A7D3-A007BFE8A937}"/>
              </a:ext>
            </a:extLst>
          </p:cNvPr>
          <p:cNvSpPr>
            <a:spLocks noChangeArrowheads="1"/>
          </p:cNvSpPr>
          <p:nvPr/>
        </p:nvSpPr>
        <p:spPr bwMode="auto">
          <a:xfrm>
            <a:off x="2203450" y="3962400"/>
            <a:ext cx="5029200" cy="479425"/>
          </a:xfrm>
          <a:prstGeom prst="rect">
            <a:avLst/>
          </a:prstGeom>
          <a:noFill/>
          <a:ln w="9525">
            <a:noFill/>
            <a:miter lim="800000"/>
            <a:headEnd/>
            <a:tailEnd/>
          </a:ln>
          <a:effectLst/>
        </p:spPr>
        <p:txBody>
          <a:bodyPr>
            <a:spAutoFit/>
          </a:bodyPr>
          <a:lstStyle/>
          <a:p>
            <a:pPr marL="342900" indent="-342900" fontAlgn="auto">
              <a:lnSpc>
                <a:spcPct val="90000"/>
              </a:lnSpc>
              <a:spcBef>
                <a:spcPct val="20000"/>
              </a:spcBef>
              <a:spcAft>
                <a:spcPts val="0"/>
              </a:spcAft>
              <a:defRPr/>
            </a:pPr>
            <a:r>
              <a:rPr lang="en-US" sz="2800" dirty="0">
                <a:solidFill>
                  <a:srgbClr val="0033CC"/>
                </a:solidFill>
                <a:effectLst>
                  <a:outerShdw blurRad="38100" dist="38100" dir="2700000" algn="tl">
                    <a:srgbClr val="C0C0C0"/>
                  </a:outerShdw>
                </a:effectLst>
                <a:latin typeface="Arial" charset="0"/>
              </a:rPr>
              <a:t> </a:t>
            </a:r>
            <a:endParaRPr lang="en-US" sz="2000" i="1" dirty="0">
              <a:effectLst>
                <a:outerShdw blurRad="38100" dist="38100" dir="2700000" algn="tl">
                  <a:srgbClr val="C0C0C0"/>
                </a:outerShdw>
              </a:effectLst>
              <a:latin typeface="Arial" charset="0"/>
            </a:endParaRPr>
          </a:p>
        </p:txBody>
      </p:sp>
      <p:sp>
        <p:nvSpPr>
          <p:cNvPr id="5" name="TextBox 4">
            <a:extLst>
              <a:ext uri="{FF2B5EF4-FFF2-40B4-BE49-F238E27FC236}">
                <a16:creationId xmlns:a16="http://schemas.microsoft.com/office/drawing/2014/main" id="{27B7C56A-E373-44BA-90FB-27580AB5C681}"/>
              </a:ext>
            </a:extLst>
          </p:cNvPr>
          <p:cNvSpPr txBox="1"/>
          <p:nvPr/>
        </p:nvSpPr>
        <p:spPr>
          <a:xfrm>
            <a:off x="247650" y="993553"/>
            <a:ext cx="8648700" cy="5054600"/>
          </a:xfrm>
          <a:prstGeom prst="rect">
            <a:avLst/>
          </a:prstGeom>
          <a:noFill/>
          <a:ln>
            <a:noFill/>
          </a:ln>
        </p:spPr>
        <p:txBody>
          <a:bodyPr anchor="ctr" anchorCtr="1">
            <a:spAutoFit/>
          </a:bodyPr>
          <a:lstStyle/>
          <a:p>
            <a:pPr>
              <a:defRPr/>
            </a:pPr>
            <a:r>
              <a:rPr lang="en-US" dirty="0">
                <a:latin typeface="Arial" panose="020B0604020202020204" pitchFamily="34" charset="0"/>
                <a:cs typeface="Arial" panose="020B0604020202020204" pitchFamily="34" charset="0"/>
              </a:rPr>
              <a:t>Competitor who is obstructed while racing must stop immediately in order to request a rerun.  The request can also be made by the Team Captain.  Grounds for interference (obstruction)  are covered by </a:t>
            </a:r>
            <a:r>
              <a:rPr lang="en-US" b="1" dirty="0">
                <a:latin typeface="Arial" panose="020B0604020202020204" pitchFamily="34" charset="0"/>
                <a:cs typeface="Arial" panose="020B0604020202020204" pitchFamily="34" charset="0"/>
              </a:rPr>
              <a:t>ACR/ICR 623.2</a:t>
            </a:r>
            <a:r>
              <a:rPr lang="en-US" dirty="0">
                <a:latin typeface="Arial" panose="020B0604020202020204" pitchFamily="34" charset="0"/>
                <a:cs typeface="Arial" panose="020B0604020202020204" pitchFamily="34" charset="0"/>
              </a:rPr>
              <a:t>.  </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the Referee or another Jury member is unable to confirm the validity of a request for a rerun, a “provisional rerun” may be granted</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The competitor is allowed to start after reporting to the Start Referee and </a:t>
            </a:r>
            <a:r>
              <a:rPr lang="en-US" u="sng" dirty="0">
                <a:latin typeface="Arial" panose="020B0604020202020204" pitchFamily="34" charset="0"/>
                <a:cs typeface="Arial" panose="020B0604020202020204" pitchFamily="34" charset="0"/>
              </a:rPr>
              <a:t>inserted in the normal starting order</a:t>
            </a:r>
            <a:r>
              <a:rPr lang="en-US" dirty="0">
                <a:latin typeface="Arial" panose="020B0604020202020204" pitchFamily="34" charset="0"/>
                <a:cs typeface="Arial" panose="020B0604020202020204" pitchFamily="34" charset="0"/>
              </a:rPr>
              <a:t> (when competitor is physically “ready”)</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A “provisional rerun” remains valid even if slower than the obstructed run</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the competitor was already disqualified before the incident entitling the competitor to a rerun, the rerun is not valid. (</a:t>
            </a:r>
            <a:r>
              <a:rPr lang="en-US" b="1" dirty="0">
                <a:latin typeface="Arial" panose="020B0604020202020204" pitchFamily="34" charset="0"/>
                <a:cs typeface="Arial" panose="020B0604020202020204" pitchFamily="34" charset="0"/>
              </a:rPr>
              <a:t>ACR/ICR 623.3.2</a:t>
            </a:r>
            <a:r>
              <a:rPr lang="en-US" dirty="0">
                <a:latin typeface="Arial" panose="020B0604020202020204" pitchFamily="34" charset="0"/>
                <a:cs typeface="Arial" panose="020B0604020202020204" pitchFamily="34" charset="0"/>
              </a:rPr>
              <a:t>)</a:t>
            </a:r>
          </a:p>
          <a:p>
            <a:pPr marL="285750" indent="-285750">
              <a:spcBef>
                <a:spcPts val="900"/>
              </a:spcBef>
              <a:buFont typeface="Arial" panose="020B0604020202020204" pitchFamily="34" charset="0"/>
              <a:buChar char="•"/>
              <a:defRPr/>
            </a:pPr>
            <a:r>
              <a:rPr lang="en-US" dirty="0">
                <a:latin typeface="Arial" panose="020B0604020202020204" pitchFamily="34" charset="0"/>
                <a:cs typeface="Arial" panose="020B0604020202020204" pitchFamily="34" charset="0"/>
              </a:rPr>
              <a:t>If a competitor is not present or is not ready to start when called, the Start Referee may excuse the delay if it was due to “force majeure."  In case of doubt, the Jury may allow a “provisional start."</a:t>
            </a:r>
          </a:p>
          <a:p>
            <a:pPr>
              <a:spcBef>
                <a:spcPts val="900"/>
              </a:spcBef>
              <a:defRPr/>
            </a:pPr>
            <a:r>
              <a:rPr lang="en-US" b="1" dirty="0">
                <a:latin typeface="Arial" panose="020B0604020202020204" pitchFamily="34" charset="0"/>
                <a:cs typeface="Arial" panose="020B0604020202020204" pitchFamily="34" charset="0"/>
              </a:rPr>
              <a:t>NOTE: </a:t>
            </a:r>
            <a:r>
              <a:rPr lang="en-US" dirty="0">
                <a:latin typeface="Arial" panose="020B0604020202020204" pitchFamily="34" charset="0"/>
                <a:cs typeface="Arial" panose="020B0604020202020204" pitchFamily="34" charset="0"/>
              </a:rPr>
              <a:t>Competitors must be advised of “provisional” nature of a rerun or start.</a:t>
            </a:r>
          </a:p>
          <a:p>
            <a:pPr>
              <a:spcBef>
                <a:spcPts val="0"/>
              </a:spcBef>
              <a:defRPr/>
            </a:pPr>
            <a:r>
              <a:rPr lang="en-US" dirty="0">
                <a:latin typeface="Arial" panose="020B0604020202020204" pitchFamily="34" charset="0"/>
                <a:cs typeface="Arial" panose="020B0604020202020204" pitchFamily="34" charset="0"/>
              </a:rPr>
              <a:t>Failure to do so may indicate automatic acceptance of the runs.</a:t>
            </a:r>
          </a:p>
        </p:txBody>
      </p:sp>
      <p:pic>
        <p:nvPicPr>
          <p:cNvPr id="2" name="Content Placeholder 10">
            <a:extLst>
              <a:ext uri="{FF2B5EF4-FFF2-40B4-BE49-F238E27FC236}">
                <a16:creationId xmlns:a16="http://schemas.microsoft.com/office/drawing/2014/main" id="{E850A606-6FC6-4F83-9872-61BC1026C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9F52C-4036-CC13-6B17-507187D3423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8F88F8F-C8F0-2B9E-538E-B98AAE98D20E}"/>
              </a:ext>
            </a:extLst>
          </p:cNvPr>
          <p:cNvSpPr/>
          <p:nvPr/>
        </p:nvSpPr>
        <p:spPr>
          <a:xfrm>
            <a:off x="685800" y="192087"/>
            <a:ext cx="8458200" cy="1200329"/>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RULES ABOUT INTERFERENCE </a:t>
            </a:r>
          </a:p>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623.2.3 </a:t>
            </a:r>
            <a:endParaRPr lang="en-US" sz="3200" dirty="0">
              <a:latin typeface="Arial" panose="020B0604020202020204" pitchFamily="34" charset="0"/>
              <a:cs typeface="Arial" panose="020B0604020202020204" pitchFamily="34" charset="0"/>
            </a:endParaRPr>
          </a:p>
        </p:txBody>
      </p:sp>
      <p:sp>
        <p:nvSpPr>
          <p:cNvPr id="88068" name="TextBox 3">
            <a:extLst>
              <a:ext uri="{FF2B5EF4-FFF2-40B4-BE49-F238E27FC236}">
                <a16:creationId xmlns:a16="http://schemas.microsoft.com/office/drawing/2014/main" id="{4DE9E52F-04D9-6E89-A07F-7F974658179F}"/>
              </a:ext>
            </a:extLst>
          </p:cNvPr>
          <p:cNvSpPr txBox="1">
            <a:spLocks noChangeArrowheads="1"/>
          </p:cNvSpPr>
          <p:nvPr/>
        </p:nvSpPr>
        <p:spPr bwMode="auto">
          <a:xfrm>
            <a:off x="190500" y="2668588"/>
            <a:ext cx="7239000" cy="7080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dirty="0">
                <a:latin typeface="Arial" panose="020B0604020202020204" pitchFamily="34" charset="0"/>
                <a:cs typeface="Arial" panose="020B0604020202020204" pitchFamily="34" charset="0"/>
              </a:rPr>
              <a:t> </a:t>
            </a:r>
          </a:p>
          <a:p>
            <a:endParaRPr lang="en-US" alt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B4983CE-A2AD-B023-CDAA-F4CC633FB4D0}"/>
              </a:ext>
            </a:extLst>
          </p:cNvPr>
          <p:cNvSpPr txBox="1"/>
          <p:nvPr/>
        </p:nvSpPr>
        <p:spPr>
          <a:xfrm>
            <a:off x="194511" y="1392416"/>
            <a:ext cx="8458200" cy="2769989"/>
          </a:xfrm>
          <a:prstGeom prst="rect">
            <a:avLst/>
          </a:prstGeom>
          <a:noFill/>
          <a:ln>
            <a:noFill/>
          </a:ln>
        </p:spPr>
        <p:txBody>
          <a:bodyPr wrap="square" anchor="ctr" anchorCtr="1">
            <a:spAutoFit/>
          </a:bodyPr>
          <a:lstStyle/>
          <a:p>
            <a:pPr>
              <a:defRPr/>
            </a:pP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Interference is recognized as the “</a:t>
            </a:r>
            <a:r>
              <a:rPr lang="en-US" sz="2400" u="sng" dirty="0">
                <a:latin typeface="Arial" panose="020B0604020202020204" pitchFamily="34" charset="0"/>
                <a:cs typeface="Arial" panose="020B0604020202020204" pitchFamily="34" charset="0"/>
              </a:rPr>
              <a:t>blocking of the racing line</a:t>
            </a:r>
            <a:r>
              <a:rPr lang="en-US" sz="2400" dirty="0">
                <a:latin typeface="Arial" panose="020B0604020202020204" pitchFamily="34" charset="0"/>
                <a:cs typeface="Arial" panose="020B0604020202020204" pitchFamily="34" charset="0"/>
              </a:rPr>
              <a:t>” by any of the following:</a:t>
            </a:r>
          </a:p>
          <a:p>
            <a:pPr marL="806450" lvl="4" indent="-409575">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Official, spectator, animal, or </a:t>
            </a:r>
            <a:r>
              <a:rPr lang="en-US" sz="2400" u="sng" dirty="0">
                <a:latin typeface="Arial" panose="020B0604020202020204" pitchFamily="34" charset="0"/>
                <a:cs typeface="Arial" panose="020B0604020202020204" pitchFamily="34" charset="0"/>
              </a:rPr>
              <a:t>other</a:t>
            </a:r>
            <a:r>
              <a:rPr lang="en-US" sz="2400" dirty="0">
                <a:latin typeface="Arial" panose="020B0604020202020204" pitchFamily="34" charset="0"/>
                <a:cs typeface="Arial" panose="020B0604020202020204" pitchFamily="34" charset="0"/>
              </a:rPr>
              <a:t> object </a:t>
            </a:r>
          </a:p>
          <a:p>
            <a:pPr marL="806450" lvl="4" indent="-409575">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Fallen competitor who does not clear course</a:t>
            </a:r>
          </a:p>
          <a:p>
            <a:pPr marL="806450" lvl="4" indent="-409575">
              <a:spcBef>
                <a:spcPts val="1200"/>
              </a:spcBef>
              <a:buFont typeface="Arial" panose="020B0604020202020204" pitchFamily="34" charset="0"/>
              <a:buChar char="•"/>
            </a:pPr>
            <a:r>
              <a:rPr lang="en-US" sz="2400" b="1" dirty="0">
                <a:solidFill>
                  <a:srgbClr val="0033CC"/>
                </a:solidFill>
                <a:latin typeface="Arial" panose="020B0604020202020204" pitchFamily="34" charset="0"/>
                <a:cs typeface="Arial" panose="020B0604020202020204" pitchFamily="34" charset="0"/>
              </a:rPr>
              <a:t>Broken or detached pole caused by the competitor</a:t>
            </a:r>
            <a:endParaRPr lang="en-US" sz="2400" dirty="0">
              <a:solidFill>
                <a:srgbClr val="0033CC"/>
              </a:solidFill>
              <a:latin typeface="Arial" panose="020B060402020202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731D3E3C-024D-271A-96AC-F199676F72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14603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A330CF3-58F7-8D97-7F96-541CCFF29C36}"/>
              </a:ext>
            </a:extLst>
          </p:cNvPr>
          <p:cNvSpPr>
            <a:spLocks noGrp="1"/>
          </p:cNvSpPr>
          <p:nvPr>
            <p:ph type="title" idx="4294967295"/>
          </p:nvPr>
        </p:nvSpPr>
        <p:spPr>
          <a:xfrm>
            <a:off x="609600" y="152400"/>
            <a:ext cx="8229600" cy="990600"/>
          </a:xfrm>
        </p:spPr>
        <p:txBody>
          <a:bodyPr/>
          <a:lstStyle/>
          <a:p>
            <a:pPr eaLnBrk="1" hangingPunct="1">
              <a:defRPr/>
            </a:pPr>
            <a:r>
              <a:rPr lang="en-US" altLang="en-US" sz="3700" b="1"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OFFICIALS’ RESPONSIBILITY</a:t>
            </a:r>
          </a:p>
        </p:txBody>
      </p:sp>
      <p:sp>
        <p:nvSpPr>
          <p:cNvPr id="3" name="Content Placeholder 2">
            <a:extLst>
              <a:ext uri="{FF2B5EF4-FFF2-40B4-BE49-F238E27FC236}">
                <a16:creationId xmlns:a16="http://schemas.microsoft.com/office/drawing/2014/main" id="{8F701544-ED8B-0455-1B41-70FE1D60A34B}"/>
              </a:ext>
            </a:extLst>
          </p:cNvPr>
          <p:cNvSpPr>
            <a:spLocks noGrp="1"/>
          </p:cNvSpPr>
          <p:nvPr>
            <p:ph idx="4294967295"/>
          </p:nvPr>
        </p:nvSpPr>
        <p:spPr>
          <a:xfrm>
            <a:off x="533400" y="1447800"/>
            <a:ext cx="8305800" cy="4572000"/>
          </a:xfrm>
        </p:spPr>
        <p:txBody>
          <a:bodyPr rtlCol="0">
            <a:normAutofit fontScale="70000" lnSpcReduction="20000"/>
          </a:bodyPr>
          <a:lstStyle/>
          <a:p>
            <a:pPr marL="0" indent="0" eaLnBrk="1" fontAlgn="auto" hangingPunct="1">
              <a:lnSpc>
                <a:spcPct val="110000"/>
              </a:lnSpc>
              <a:spcAft>
                <a:spcPts val="0"/>
              </a:spcAft>
              <a:buFont typeface="Arial"/>
              <a:buNone/>
              <a:defRPr/>
            </a:pPr>
            <a:r>
              <a:rPr lang="en-US" b="1" dirty="0">
                <a:latin typeface="Arial" panose="020B0604020202020204" pitchFamily="34" charset="0"/>
                <a:cs typeface="Arial" panose="020B0604020202020204" pitchFamily="34" charset="0"/>
              </a:rPr>
              <a:t>It is the responsibility of every official, coach and competitor to </a:t>
            </a:r>
            <a:r>
              <a:rPr lang="en-US" b="1" i="1" u="sng" dirty="0">
                <a:solidFill>
                  <a:srgbClr val="0028A8"/>
                </a:solidFill>
                <a:latin typeface="Arial" panose="020B0604020202020204" pitchFamily="34" charset="0"/>
                <a:cs typeface="Arial" panose="020B0604020202020204" pitchFamily="34" charset="0"/>
              </a:rPr>
              <a:t>know</a:t>
            </a:r>
            <a:r>
              <a:rPr lang="en-US" b="1" i="1" dirty="0">
                <a:latin typeface="Arial" panose="020B0604020202020204" pitchFamily="34" charset="0"/>
                <a:cs typeface="Arial" panose="020B0604020202020204" pitchFamily="34" charset="0"/>
              </a:rPr>
              <a:t>, </a:t>
            </a:r>
            <a:r>
              <a:rPr lang="en-US" b="1" i="1" u="sng" dirty="0">
                <a:solidFill>
                  <a:srgbClr val="0028A8"/>
                </a:solidFill>
                <a:latin typeface="Arial" panose="020B0604020202020204" pitchFamily="34" charset="0"/>
                <a:cs typeface="Arial" panose="020B0604020202020204" pitchFamily="34" charset="0"/>
              </a:rPr>
              <a:t>understand</a:t>
            </a:r>
            <a:r>
              <a:rPr lang="en-US" b="1" i="1" dirty="0">
                <a:solidFill>
                  <a:srgbClr val="0028A8"/>
                </a:solidFill>
                <a:latin typeface="Arial" panose="020B0604020202020204" pitchFamily="34" charset="0"/>
                <a:cs typeface="Arial" panose="020B0604020202020204" pitchFamily="34" charset="0"/>
              </a:rPr>
              <a:t>,</a:t>
            </a:r>
            <a:r>
              <a:rPr lang="en-US" b="1" i="1" dirty="0">
                <a:latin typeface="Arial" panose="020B0604020202020204" pitchFamily="34" charset="0"/>
                <a:cs typeface="Arial" panose="020B0604020202020204" pitchFamily="34" charset="0"/>
              </a:rPr>
              <a:t> and </a:t>
            </a:r>
            <a:r>
              <a:rPr lang="en-US" b="1" i="1" u="sng" dirty="0">
                <a:solidFill>
                  <a:srgbClr val="0028A8"/>
                </a:solidFill>
                <a:latin typeface="Arial" panose="020B0604020202020204" pitchFamily="34" charset="0"/>
                <a:cs typeface="Arial" panose="020B0604020202020204" pitchFamily="34" charset="0"/>
              </a:rPr>
              <a:t>abide</a:t>
            </a:r>
            <a:r>
              <a:rPr lang="en-US" b="1" i="1" dirty="0">
                <a:latin typeface="Arial" panose="020B0604020202020204" pitchFamily="34" charset="0"/>
                <a:cs typeface="Arial" panose="020B0604020202020204" pitchFamily="34" charset="0"/>
              </a:rPr>
              <a:t> by </a:t>
            </a:r>
            <a:r>
              <a:rPr lang="en-US" b="1" dirty="0">
                <a:latin typeface="Arial" panose="020B0604020202020204" pitchFamily="34" charset="0"/>
                <a:cs typeface="Arial" panose="020B0604020202020204" pitchFamily="34" charset="0"/>
              </a:rPr>
              <a:t>the rules for the sport. These rules include, but are not limited to, current editions and “Precisions” of:</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U.S. Ski &amp; Snowboard </a:t>
            </a:r>
            <a:r>
              <a:rPr lang="en-US" b="1" u="sng" dirty="0">
                <a:latin typeface="Arial" panose="020B0604020202020204" pitchFamily="34" charset="0"/>
                <a:cs typeface="Arial" panose="020B0604020202020204" pitchFamily="34" charset="0"/>
              </a:rPr>
              <a:t>ACR</a:t>
            </a:r>
            <a:r>
              <a:rPr lang="en-US" b="1" dirty="0">
                <a:latin typeface="Arial" panose="020B0604020202020204" pitchFamily="34" charset="0"/>
                <a:cs typeface="Arial" panose="020B0604020202020204" pitchFamily="34" charset="0"/>
              </a:rPr>
              <a:t> </a:t>
            </a: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FIS </a:t>
            </a:r>
            <a:r>
              <a:rPr lang="en-US" b="1" u="sng" dirty="0">
                <a:latin typeface="Arial" panose="020B0604020202020204" pitchFamily="34" charset="0"/>
                <a:cs typeface="Arial" panose="020B0604020202020204" pitchFamily="34" charset="0"/>
              </a:rPr>
              <a:t>ICR</a:t>
            </a:r>
            <a:endParaRPr lang="en-US" b="1" dirty="0">
              <a:latin typeface="Arial" panose="020B0604020202020204" pitchFamily="34" charset="0"/>
              <a:cs typeface="Arial" panose="020B0604020202020204" pitchFamily="34" charset="0"/>
            </a:endParaRPr>
          </a:p>
          <a:p>
            <a:pPr eaLnBrk="1" fontAlgn="auto" hangingPunct="1">
              <a:lnSpc>
                <a:spcPct val="120000"/>
              </a:lnSpc>
              <a:spcBef>
                <a:spcPts val="2400"/>
              </a:spcBef>
              <a:spcAft>
                <a:spcPts val="0"/>
              </a:spcAft>
              <a:buFontTx/>
              <a:buChar char="-"/>
              <a:defRPr/>
            </a:pPr>
            <a:r>
              <a:rPr lang="en-US" b="1" dirty="0">
                <a:latin typeface="Arial" panose="020B0604020202020204" pitchFamily="34" charset="0"/>
                <a:cs typeface="Arial" panose="020B0604020202020204" pitchFamily="34" charset="0"/>
              </a:rPr>
              <a:t>Supplemental rules, such as </a:t>
            </a:r>
            <a:r>
              <a:rPr lang="en-US" b="1" u="sng" dirty="0">
                <a:latin typeface="Arial" panose="020B0604020202020204" pitchFamily="34" charset="0"/>
                <a:cs typeface="Arial" panose="020B0604020202020204" pitchFamily="34" charset="0"/>
              </a:rPr>
              <a:t>Equipment Specifications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of the FIS Points</a:t>
            </a:r>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Rules for the Alpine Continental Cups</a:t>
            </a:r>
            <a:r>
              <a:rPr lang="en-US" b="1" dirty="0">
                <a:latin typeface="Arial" panose="020B0604020202020204" pitchFamily="34" charset="0"/>
                <a:cs typeface="Arial" panose="020B0604020202020204" pitchFamily="34" charset="0"/>
              </a:rPr>
              <a:t>, etc. </a:t>
            </a:r>
          </a:p>
          <a:p>
            <a:pPr marL="0" indent="0" eaLnBrk="1" fontAlgn="auto" hangingPunct="1">
              <a:lnSpc>
                <a:spcPct val="120000"/>
              </a:lnSpc>
              <a:spcBef>
                <a:spcPts val="2400"/>
              </a:spcBef>
              <a:spcAft>
                <a:spcPts val="0"/>
              </a:spcAft>
              <a:buFont typeface="Arial" charset="0"/>
              <a:buNone/>
              <a:defRPr/>
            </a:pPr>
            <a:r>
              <a:rPr lang="en-US" b="1" dirty="0">
                <a:latin typeface="Arial" panose="020B0604020202020204" pitchFamily="34" charset="0"/>
                <a:cs typeface="Arial" panose="020B0604020202020204" pitchFamily="34" charset="0"/>
              </a:rPr>
              <a:t>Coaches, Program Directors, and other club officers are encouraged to provide the time and opportunity to instruct their athletes on the rules for the sport.</a:t>
            </a:r>
          </a:p>
        </p:txBody>
      </p:sp>
      <p:pic>
        <p:nvPicPr>
          <p:cNvPr id="17412" name="Content Placeholder 10">
            <a:extLst>
              <a:ext uri="{FF2B5EF4-FFF2-40B4-BE49-F238E27FC236}">
                <a16:creationId xmlns:a16="http://schemas.microsoft.com/office/drawing/2014/main" id="{A7CF26F7-79C9-95AB-EA16-B04C8AB4E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435519"/>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DB6831-58C9-F306-89F2-7950F148D890}"/>
              </a:ext>
            </a:extLst>
          </p:cNvPr>
          <p:cNvSpPr txBox="1"/>
          <p:nvPr/>
        </p:nvSpPr>
        <p:spPr>
          <a:xfrm>
            <a:off x="419100" y="274636"/>
            <a:ext cx="8305800" cy="523220"/>
          </a:xfrm>
          <a:prstGeom prst="rect">
            <a:avLst/>
          </a:prstGeom>
          <a:noFill/>
          <a:ln>
            <a:noFill/>
          </a:ln>
        </p:spPr>
        <p:txBody>
          <a:bodyPr wrap="square" anchor="ctr" anchorCtr="1">
            <a:spAutoFit/>
          </a:bodyPr>
          <a:lstStyle/>
          <a:p>
            <a:pPr>
              <a:defRPr/>
            </a:pPr>
            <a:r>
              <a:rPr lang="en-US" sz="2800" b="1" dirty="0">
                <a:solidFill>
                  <a:srgbClr val="080CB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START CLOCK &amp; VERBAL START COMMANDS</a:t>
            </a:r>
          </a:p>
        </p:txBody>
      </p:sp>
      <p:sp>
        <p:nvSpPr>
          <p:cNvPr id="71683" name="TextBox 2">
            <a:extLst>
              <a:ext uri="{FF2B5EF4-FFF2-40B4-BE49-F238E27FC236}">
                <a16:creationId xmlns:a16="http://schemas.microsoft.com/office/drawing/2014/main" id="{697EBF69-353A-952D-2E96-D560E745D3F2}"/>
              </a:ext>
            </a:extLst>
          </p:cNvPr>
          <p:cNvSpPr txBox="1">
            <a:spLocks noChangeArrowheads="1"/>
          </p:cNvSpPr>
          <p:nvPr/>
        </p:nvSpPr>
        <p:spPr bwMode="auto">
          <a:xfrm>
            <a:off x="212724" y="1115199"/>
            <a:ext cx="8702675"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800" b="1" u="sng" dirty="0">
                <a:latin typeface="Arial" panose="020B0604020202020204" pitchFamily="34" charset="0"/>
                <a:cs typeface="Arial" panose="020B0604020202020204" pitchFamily="34" charset="0"/>
              </a:rPr>
              <a:t>ACR U613.4</a:t>
            </a:r>
            <a:r>
              <a:rPr lang="en-US" altLang="en-US" sz="2800" b="1" dirty="0">
                <a:latin typeface="Arial" panose="020B0604020202020204" pitchFamily="34" charset="0"/>
                <a:cs typeface="Arial" panose="020B0604020202020204" pitchFamily="34" charset="0"/>
              </a:rPr>
              <a:t> clarifies the following:</a:t>
            </a:r>
          </a:p>
          <a:p>
            <a:pPr marL="457200" indent="-457200">
              <a:spcBef>
                <a:spcPts val="1200"/>
              </a:spcBef>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Use of a start clock </a:t>
            </a:r>
            <a:r>
              <a:rPr lang="en-US" altLang="en-US" sz="2800" b="1" u="sng" dirty="0">
                <a:latin typeface="Arial" panose="020B0604020202020204" pitchFamily="34" charset="0"/>
                <a:cs typeface="Arial" panose="020B0604020202020204" pitchFamily="34" charset="0"/>
              </a:rPr>
              <a:t>does not</a:t>
            </a:r>
            <a:r>
              <a:rPr lang="en-US" altLang="en-US" sz="2800" b="1" dirty="0">
                <a:latin typeface="Arial" panose="020B0604020202020204" pitchFamily="34" charset="0"/>
                <a:cs typeface="Arial" panose="020B0604020202020204" pitchFamily="34" charset="0"/>
              </a:rPr>
              <a:t> replace the requirement for </a:t>
            </a:r>
            <a:r>
              <a:rPr lang="en-US" altLang="en-US" sz="2800" b="1" u="sng" dirty="0">
                <a:latin typeface="Arial" panose="020B0604020202020204" pitchFamily="34" charset="0"/>
                <a:cs typeface="Arial" panose="020B0604020202020204" pitchFamily="34" charset="0"/>
              </a:rPr>
              <a:t>verbal</a:t>
            </a:r>
            <a:r>
              <a:rPr lang="en-US" altLang="en-US" sz="2800" b="1" dirty="0">
                <a:latin typeface="Arial" panose="020B0604020202020204" pitchFamily="34" charset="0"/>
                <a:cs typeface="Arial" panose="020B0604020202020204" pitchFamily="34" charset="0"/>
              </a:rPr>
              <a:t> start commands.</a:t>
            </a:r>
          </a:p>
          <a:p>
            <a:pPr marL="457200" indent="-457200">
              <a:spcBef>
                <a:spcPts val="1200"/>
              </a:spcBef>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Clarification applies to all U.S. Ski &amp; Snowboard-sanctioned </a:t>
            </a:r>
            <a:r>
              <a:rPr lang="en-US" altLang="en-US" sz="2800" b="1" u="sng" dirty="0">
                <a:latin typeface="Arial" panose="020B0604020202020204" pitchFamily="34" charset="0"/>
                <a:cs typeface="Arial" panose="020B0604020202020204" pitchFamily="34" charset="0"/>
              </a:rPr>
              <a:t>non-FIS</a:t>
            </a:r>
            <a:r>
              <a:rPr lang="en-US" altLang="en-US" sz="2800" b="1" dirty="0">
                <a:latin typeface="Arial" panose="020B0604020202020204" pitchFamily="34" charset="0"/>
                <a:cs typeface="Arial" panose="020B0604020202020204" pitchFamily="34" charset="0"/>
              </a:rPr>
              <a:t> events.</a:t>
            </a:r>
          </a:p>
          <a:p>
            <a:pPr>
              <a:spcBef>
                <a:spcPts val="1200"/>
              </a:spcBef>
            </a:pPr>
            <a:r>
              <a:rPr lang="en-US" altLang="en-US" sz="2800" b="1" u="sng" dirty="0">
                <a:latin typeface="Arial" panose="020B0604020202020204" pitchFamily="34" charset="0"/>
                <a:cs typeface="Arial" panose="020B0604020202020204" pitchFamily="34" charset="0"/>
              </a:rPr>
              <a:t>ICR 613.4</a:t>
            </a:r>
            <a:r>
              <a:rPr lang="en-US" altLang="en-US" sz="2800" b="1" dirty="0">
                <a:latin typeface="Arial" panose="020B0604020202020204" pitchFamily="34" charset="0"/>
                <a:cs typeface="Arial" panose="020B0604020202020204" pitchFamily="34" charset="0"/>
              </a:rPr>
              <a:t> requires verbal commands:</a:t>
            </a:r>
          </a:p>
          <a:p>
            <a:pPr marL="457200" indent="-457200">
              <a:spcBef>
                <a:spcPts val="1200"/>
              </a:spcBef>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“if a start clock is </a:t>
            </a:r>
            <a:r>
              <a:rPr lang="en-US" altLang="en-US" sz="2800" b="1" u="sng" dirty="0">
                <a:latin typeface="Arial" panose="020B0604020202020204" pitchFamily="34" charset="0"/>
                <a:cs typeface="Arial" panose="020B0604020202020204" pitchFamily="34" charset="0"/>
              </a:rPr>
              <a:t>not</a:t>
            </a:r>
            <a:r>
              <a:rPr lang="en-US" altLang="en-US" sz="2800" b="1" dirty="0">
                <a:latin typeface="Arial" panose="020B0604020202020204" pitchFamily="34" charset="0"/>
                <a:cs typeface="Arial" panose="020B0604020202020204" pitchFamily="34" charset="0"/>
              </a:rPr>
              <a:t> used.” </a:t>
            </a:r>
          </a:p>
          <a:p>
            <a:pPr marL="457200" indent="-457200">
              <a:spcBef>
                <a:spcPts val="1200"/>
              </a:spcBef>
              <a:buFont typeface="Arial" panose="020B0604020202020204" pitchFamily="34" charset="0"/>
              <a:buChar char="•"/>
            </a:pPr>
            <a:r>
              <a:rPr lang="en-US" altLang="en-US" sz="2800" b="1" dirty="0">
                <a:latin typeface="Arial" panose="020B0604020202020204" pitchFamily="34" charset="0"/>
                <a:cs typeface="Arial" panose="020B0604020202020204" pitchFamily="34" charset="0"/>
              </a:rPr>
              <a:t>There is no restriction to using both the verbal command </a:t>
            </a:r>
            <a:r>
              <a:rPr lang="en-US" altLang="en-US" sz="2800" b="1" u="sng" dirty="0">
                <a:latin typeface="Arial" panose="020B0604020202020204" pitchFamily="34" charset="0"/>
                <a:cs typeface="Arial" panose="020B0604020202020204" pitchFamily="34" charset="0"/>
              </a:rPr>
              <a:t>and</a:t>
            </a:r>
            <a:r>
              <a:rPr lang="en-US" altLang="en-US" sz="2800" b="1" dirty="0">
                <a:latin typeface="Arial" panose="020B0604020202020204" pitchFamily="34" charset="0"/>
                <a:cs typeface="Arial" panose="020B0604020202020204" pitchFamily="34" charset="0"/>
              </a:rPr>
              <a:t> a start clock at a </a:t>
            </a:r>
            <a:r>
              <a:rPr lang="en-US" altLang="en-US" sz="2800" b="1" u="sng" dirty="0">
                <a:latin typeface="Arial" panose="020B0604020202020204" pitchFamily="34" charset="0"/>
                <a:cs typeface="Arial" panose="020B0604020202020204" pitchFamily="34" charset="0"/>
              </a:rPr>
              <a:t>FIS</a:t>
            </a:r>
            <a:r>
              <a:rPr lang="en-US" altLang="en-US" sz="2800" b="1" dirty="0">
                <a:latin typeface="Arial" panose="020B0604020202020204" pitchFamily="34" charset="0"/>
                <a:cs typeface="Arial" panose="020B0604020202020204" pitchFamily="34" charset="0"/>
              </a:rPr>
              <a:t> event.</a:t>
            </a:r>
          </a:p>
        </p:txBody>
      </p:sp>
      <p:pic>
        <p:nvPicPr>
          <p:cNvPr id="71684" name="Content Placeholder 10">
            <a:extLst>
              <a:ext uri="{FF2B5EF4-FFF2-40B4-BE49-F238E27FC236}">
                <a16:creationId xmlns:a16="http://schemas.microsoft.com/office/drawing/2014/main" id="{CF9517FA-250E-C349-053B-0A4E2CF57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62687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AE444D8-A468-46C5-810D-58DD94AF4D9F}"/>
              </a:ext>
            </a:extLst>
          </p:cNvPr>
          <p:cNvSpPr>
            <a:spLocks noGrp="1" noChangeArrowheads="1"/>
          </p:cNvSpPr>
          <p:nvPr>
            <p:ph type="title" idx="4294967295"/>
          </p:nvPr>
        </p:nvSpPr>
        <p:spPr>
          <a:xfrm>
            <a:off x="914400" y="1219200"/>
            <a:ext cx="7772400" cy="687388"/>
          </a:xfrm>
        </p:spPr>
        <p:txBody>
          <a:bodyPr rtlCol="0">
            <a:normAutofit fontScale="90000"/>
          </a:bodyPr>
          <a:lstStyle/>
          <a:p>
            <a:pPr eaLnBrk="1" fontAlgn="auto" hangingPunct="1">
              <a:spcAft>
                <a:spcPts val="0"/>
              </a:spcAft>
              <a:defRPr/>
            </a:pPr>
            <a:br>
              <a:rPr lang="en-US" dirty="0">
                <a:effectLst>
                  <a:outerShdw blurRad="38100" dist="38100" dir="2700000" algn="tl">
                    <a:srgbClr val="C0C0C0"/>
                  </a:outerShdw>
                </a:effectLst>
              </a:rPr>
            </a:b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RULES OF THE START</a:t>
            </a:r>
            <a:br>
              <a:rPr lang="en-US" b="1" dirty="0">
                <a:solidFill>
                  <a:srgbClr val="3215AB"/>
                </a:solidFill>
                <a:effectLst>
                  <a:outerShdw blurRad="38100" dist="38100" dir="2700000" algn="tl">
                    <a:srgbClr val="C0C0C0"/>
                  </a:outerShdw>
                </a:effectLst>
              </a:rPr>
            </a:br>
            <a:r>
              <a:rPr lang="en-US" b="1" dirty="0">
                <a:effectLst>
                  <a:outerShdw blurRad="38100" dist="38100" dir="2700000" algn="tl">
                    <a:srgbClr val="C0C0C0"/>
                  </a:outerShdw>
                </a:effectLst>
              </a:rPr>
              <a:t> </a:t>
            </a:r>
            <a:r>
              <a:rPr lang="en-US" sz="2000" b="1" dirty="0">
                <a:effectLst>
                  <a:outerShdw blurRad="38100" dist="38100" dir="2700000" algn="tl">
                    <a:srgbClr val="C0C0C0"/>
                  </a:outerShdw>
                </a:effectLst>
                <a:latin typeface="Arial" panose="020B0604020202020204" pitchFamily="34" charset="0"/>
                <a:cs typeface="Arial" panose="020B0604020202020204" pitchFamily="34" charset="0"/>
              </a:rPr>
              <a:t>ACR/ICR  611.2.1.1,  613 </a:t>
            </a:r>
            <a:br>
              <a:rPr lang="en-US" sz="1800" b="1" dirty="0">
                <a:effectLst>
                  <a:outerShdw blurRad="38100" dist="38100" dir="2700000" algn="tl">
                    <a:srgbClr val="C0C0C0"/>
                  </a:outerShdw>
                </a:effectLst>
              </a:rPr>
            </a:br>
            <a:endParaRPr lang="en-US" sz="1800" b="1" dirty="0">
              <a:effectLst>
                <a:outerShdw blurRad="38100" dist="38100" dir="2700000" algn="tl">
                  <a:srgbClr val="C0C0C0"/>
                </a:outerShdw>
              </a:effectLst>
            </a:endParaRPr>
          </a:p>
        </p:txBody>
      </p:sp>
      <p:sp>
        <p:nvSpPr>
          <p:cNvPr id="35843" name="Rectangle 3">
            <a:extLst>
              <a:ext uri="{FF2B5EF4-FFF2-40B4-BE49-F238E27FC236}">
                <a16:creationId xmlns:a16="http://schemas.microsoft.com/office/drawing/2014/main" id="{AB484713-5F36-4403-80FC-3938AE747B16}"/>
              </a:ext>
            </a:extLst>
          </p:cNvPr>
          <p:cNvSpPr>
            <a:spLocks noGrp="1" noChangeArrowheads="1"/>
          </p:cNvSpPr>
          <p:nvPr>
            <p:ph type="body" idx="4294967295"/>
          </p:nvPr>
        </p:nvSpPr>
        <p:spPr>
          <a:xfrm>
            <a:off x="925513" y="1981200"/>
            <a:ext cx="7456487" cy="3575050"/>
          </a:xfrm>
        </p:spPr>
        <p:txBody>
          <a:bodyPr rtlCol="0">
            <a:normAutofit lnSpcReduction="10000"/>
          </a:bodyPr>
          <a:lstStyle/>
          <a:p>
            <a:pPr marL="246888" indent="-246888" eaLnBrk="1" fontAlgn="auto" hangingPunct="1">
              <a:spcAft>
                <a:spcPts val="0"/>
              </a:spcAft>
              <a:buFontTx/>
              <a:buNone/>
              <a:defRPr/>
            </a:pPr>
            <a:r>
              <a:rPr lang="en-US" b="1" dirty="0">
                <a:solidFill>
                  <a:srgbClr val="0070C0"/>
                </a:solidFill>
                <a:effectLst>
                  <a:outerShdw blurRad="38100" dist="38100" dir="2700000" algn="tl">
                    <a:srgbClr val="C0C0C0"/>
                  </a:outerShdw>
                </a:effectLst>
                <a:latin typeface="Arial" charset="0"/>
                <a:cs typeface="Arial" charset="0"/>
              </a:rPr>
              <a:t>Delayed Start: </a:t>
            </a:r>
            <a:r>
              <a:rPr lang="en-US" dirty="0">
                <a:effectLst>
                  <a:outerShdw blurRad="38100" dist="38100" dir="2700000" algn="tl">
                    <a:srgbClr val="C0C0C0"/>
                  </a:outerShdw>
                </a:effectLst>
                <a:latin typeface="Arial" charset="0"/>
                <a:cs typeface="Arial" charset="0"/>
              </a:rPr>
              <a:t>Not present when called to start – </a:t>
            </a:r>
            <a:r>
              <a:rPr lang="en-US" u="sng" dirty="0">
                <a:effectLst>
                  <a:outerShdw blurRad="38100" dist="38100" dir="2700000" algn="tl">
                    <a:srgbClr val="C0C0C0"/>
                  </a:outerShdw>
                </a:effectLst>
                <a:latin typeface="Arial" charset="0"/>
                <a:cs typeface="Arial" charset="0"/>
              </a:rPr>
              <a:t>sanction</a:t>
            </a:r>
            <a:r>
              <a:rPr lang="en-US" dirty="0">
                <a:effectLst>
                  <a:outerShdw blurRad="38100" dist="38100" dir="2700000" algn="tl">
                    <a:srgbClr val="C0C0C0"/>
                  </a:outerShdw>
                </a:effectLst>
                <a:latin typeface="Arial" charset="0"/>
                <a:cs typeface="Arial" charset="0"/>
              </a:rPr>
              <a:t> which could include DSQ!</a:t>
            </a:r>
          </a:p>
          <a:p>
            <a:pPr marL="246888" indent="-246888" eaLnBrk="1" fontAlgn="auto" hangingPunct="1">
              <a:spcAft>
                <a:spcPts val="0"/>
              </a:spcAft>
              <a:buFontTx/>
              <a:buNone/>
              <a:defRPr/>
            </a:pPr>
            <a:r>
              <a:rPr lang="en-US" sz="1800" b="1" i="1" dirty="0">
                <a:effectLst>
                  <a:outerShdw blurRad="38100" dist="38100" dir="2700000" algn="tl">
                    <a:srgbClr val="C0C0C0"/>
                  </a:outerShdw>
                </a:effectLst>
                <a:latin typeface="Arial" charset="0"/>
                <a:cs typeface="Arial" charset="0"/>
              </a:rPr>
              <a:t>ACR/ICR </a:t>
            </a:r>
            <a:r>
              <a:rPr lang="en-US" sz="1800" i="1" dirty="0">
                <a:effectLst>
                  <a:outerShdw blurRad="38100" dist="38100" dir="2700000" algn="tl">
                    <a:srgbClr val="C0C0C0"/>
                  </a:outerShdw>
                </a:effectLst>
                <a:latin typeface="Arial" charset="0"/>
                <a:cs typeface="Arial" charset="0"/>
              </a:rPr>
              <a:t> 613.6</a:t>
            </a:r>
          </a:p>
          <a:p>
            <a:pPr marL="246888" indent="-246888" eaLnBrk="1" fontAlgn="auto" hangingPunct="1">
              <a:spcAft>
                <a:spcPts val="0"/>
              </a:spcAft>
              <a:buFontTx/>
              <a:buNone/>
              <a:defRPr/>
            </a:pPr>
            <a:endParaRPr lang="en-US" dirty="0">
              <a:solidFill>
                <a:srgbClr val="FF0000"/>
              </a:solidFill>
              <a:effectLst>
                <a:outerShdw blurRad="38100" dist="38100" dir="2700000" algn="tl">
                  <a:srgbClr val="C0C0C0"/>
                </a:outerShdw>
              </a:effectLst>
              <a:latin typeface="Arial" charset="0"/>
              <a:cs typeface="Arial" charset="0"/>
            </a:endParaRPr>
          </a:p>
          <a:p>
            <a:pPr marL="246888" indent="-246888" eaLnBrk="1" fontAlgn="auto" hangingPunct="1">
              <a:spcAft>
                <a:spcPts val="0"/>
              </a:spcAft>
              <a:buFontTx/>
              <a:buNone/>
              <a:defRPr/>
            </a:pPr>
            <a:r>
              <a:rPr lang="en-US" b="1" dirty="0">
                <a:solidFill>
                  <a:srgbClr val="0070C0"/>
                </a:solidFill>
                <a:effectLst>
                  <a:outerShdw blurRad="38100" dist="38100" dir="2700000" algn="tl">
                    <a:srgbClr val="C0C0C0"/>
                  </a:outerShdw>
                </a:effectLst>
                <a:latin typeface="Arial" charset="0"/>
                <a:cs typeface="Arial" charset="0"/>
              </a:rPr>
              <a:t>False (early/late) Start: </a:t>
            </a:r>
            <a:r>
              <a:rPr lang="en-US" dirty="0">
                <a:effectLst>
                  <a:outerShdw blurRad="38100" dist="38100" dir="2700000" algn="tl">
                    <a:srgbClr val="C0C0C0"/>
                  </a:outerShdw>
                </a:effectLst>
                <a:latin typeface="Arial" charset="0"/>
                <a:cs typeface="Arial" charset="0"/>
              </a:rPr>
              <a:t>In the Gate; DNS within 10-second window (5 seconds before/5 seconds after “GO”) –  </a:t>
            </a:r>
            <a:r>
              <a:rPr lang="en-US" u="sng" dirty="0">
                <a:effectLst>
                  <a:outerShdw blurRad="38100" dist="38100" dir="2700000" algn="tl">
                    <a:srgbClr val="C0C0C0"/>
                  </a:outerShdw>
                </a:effectLst>
                <a:latin typeface="Arial" charset="0"/>
                <a:cs typeface="Arial" charset="0"/>
              </a:rPr>
              <a:t>disqualified</a:t>
            </a:r>
          </a:p>
          <a:p>
            <a:pPr marL="246888" indent="-246888" eaLnBrk="1" fontAlgn="auto" hangingPunct="1">
              <a:spcAft>
                <a:spcPts val="0"/>
              </a:spcAft>
              <a:buFontTx/>
              <a:buNone/>
              <a:defRPr/>
            </a:pPr>
            <a:r>
              <a:rPr lang="en-US" sz="1800" b="1" i="1" dirty="0">
                <a:effectLst>
                  <a:outerShdw blurRad="38100" dist="38100" dir="2700000" algn="tl">
                    <a:srgbClr val="C0C0C0"/>
                  </a:outerShdw>
                </a:effectLst>
                <a:latin typeface="Arial" charset="0"/>
                <a:cs typeface="Arial" charset="0"/>
              </a:rPr>
              <a:t>ACR/ICR  </a:t>
            </a:r>
            <a:r>
              <a:rPr lang="en-US" sz="1800" i="1" dirty="0">
                <a:effectLst>
                  <a:outerShdw blurRad="38100" dist="38100" dir="2700000" algn="tl">
                    <a:srgbClr val="C0C0C0"/>
                  </a:outerShdw>
                </a:effectLst>
                <a:latin typeface="Arial" charset="0"/>
                <a:cs typeface="Arial" charset="0"/>
              </a:rPr>
              <a:t>613.7</a:t>
            </a:r>
          </a:p>
          <a:p>
            <a:pPr marL="246888" indent="-246888" eaLnBrk="1" fontAlgn="auto" hangingPunct="1">
              <a:spcAft>
                <a:spcPts val="0"/>
              </a:spcAft>
              <a:buFontTx/>
              <a:buNone/>
              <a:defRPr/>
            </a:pPr>
            <a:endParaRPr lang="en-US" sz="2400" i="1" dirty="0">
              <a:solidFill>
                <a:srgbClr val="0033CC"/>
              </a:solidFill>
              <a:effectLst>
                <a:outerShdw blurRad="38100" dist="38100" dir="2700000" algn="tl">
                  <a:srgbClr val="C0C0C0"/>
                </a:outerShdw>
              </a:effectLst>
              <a:latin typeface="Arial" charset="0"/>
              <a:cs typeface="Arial" charset="0"/>
            </a:endParaRPr>
          </a:p>
        </p:txBody>
      </p:sp>
      <p:pic>
        <p:nvPicPr>
          <p:cNvPr id="2" name="Content Placeholder 10">
            <a:extLst>
              <a:ext uri="{FF2B5EF4-FFF2-40B4-BE49-F238E27FC236}">
                <a16:creationId xmlns:a16="http://schemas.microsoft.com/office/drawing/2014/main" id="{2846BC61-1B23-459C-9F99-D4B479FEE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92247401-6740-E52E-1CCA-F60CA858ACFF}"/>
              </a:ext>
            </a:extLst>
          </p:cNvPr>
          <p:cNvSpPr>
            <a:spLocks noGrp="1"/>
          </p:cNvSpPr>
          <p:nvPr>
            <p:ph type="title" idx="4294967295"/>
          </p:nvPr>
        </p:nvSpPr>
        <p:spPr>
          <a:xfrm>
            <a:off x="533400" y="152400"/>
            <a:ext cx="7237413" cy="1143000"/>
          </a:xfrm>
        </p:spPr>
        <p:txBody>
          <a:bodyPr rtlCol="0">
            <a:normAutofit/>
          </a:bodyPr>
          <a:lstStyle/>
          <a:p>
            <a:pPr eaLnBrk="1" fontAlgn="auto" hangingPunct="1">
              <a:spcAft>
                <a:spcPts val="0"/>
              </a:spcAft>
              <a:defRPr/>
            </a:pP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WHY DISQUALIFICATION?</a:t>
            </a:r>
          </a:p>
        </p:txBody>
      </p:sp>
      <p:sp>
        <p:nvSpPr>
          <p:cNvPr id="79875" name="Content Placeholder 2">
            <a:extLst>
              <a:ext uri="{FF2B5EF4-FFF2-40B4-BE49-F238E27FC236}">
                <a16:creationId xmlns:a16="http://schemas.microsoft.com/office/drawing/2014/main" id="{736223CB-9A81-8E84-AA7B-FF85A55505FD}"/>
              </a:ext>
            </a:extLst>
          </p:cNvPr>
          <p:cNvSpPr>
            <a:spLocks noGrp="1" noChangeArrowheads="1"/>
          </p:cNvSpPr>
          <p:nvPr>
            <p:ph idx="4294967295"/>
          </p:nvPr>
        </p:nvSpPr>
        <p:spPr>
          <a:xfrm>
            <a:off x="685800" y="1828800"/>
            <a:ext cx="8229600" cy="3233738"/>
          </a:xfrm>
        </p:spPr>
        <p:txBody>
          <a:bodyPr/>
          <a:lstStyle/>
          <a:p>
            <a:pPr eaLnBrk="1" hangingPunct="1">
              <a:lnSpc>
                <a:spcPct val="110000"/>
              </a:lnSpc>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In fixed interval events, course workers know they have a set time frame between competitors</a:t>
            </a:r>
          </a:p>
          <a:p>
            <a:pPr eaLnBrk="1" hangingPunct="1">
              <a:lnSpc>
                <a:spcPct val="110000"/>
              </a:lnSpc>
              <a:spcBef>
                <a:spcPts val="1800"/>
              </a:spcBef>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If a competitor leaves the start early or late, this time frame becomes compromised</a:t>
            </a:r>
          </a:p>
          <a:p>
            <a:pPr eaLnBrk="1" hangingPunct="1">
              <a:lnSpc>
                <a:spcPct val="110000"/>
              </a:lnSpc>
              <a:spcBef>
                <a:spcPts val="1800"/>
              </a:spcBef>
              <a:buFont typeface="Arial" panose="020B0604020202020204" pitchFamily="34" charset="0"/>
              <a:buChar char="•"/>
            </a:pPr>
            <a:r>
              <a:rPr lang="en-US" altLang="en-US" sz="2600" b="1" dirty="0">
                <a:solidFill>
                  <a:schemeClr val="tx1"/>
                </a:solidFill>
                <a:latin typeface="Arial" panose="020B0604020202020204" pitchFamily="34" charset="0"/>
                <a:cs typeface="Arial" panose="020B0604020202020204" pitchFamily="34" charset="0"/>
              </a:rPr>
              <a:t>A compromised time frame = </a:t>
            </a:r>
            <a:r>
              <a:rPr lang="en-US" altLang="en-US" sz="2600" b="1" u="sng" dirty="0">
                <a:solidFill>
                  <a:srgbClr val="002060"/>
                </a:solidFill>
                <a:latin typeface="Arial" panose="020B0604020202020204" pitchFamily="34" charset="0"/>
                <a:cs typeface="Arial" panose="020B0604020202020204" pitchFamily="34" charset="0"/>
              </a:rPr>
              <a:t>a possible hazard!</a:t>
            </a:r>
          </a:p>
        </p:txBody>
      </p:sp>
      <p:pic>
        <p:nvPicPr>
          <p:cNvPr id="79876" name="Content Placeholder 10">
            <a:extLst>
              <a:ext uri="{FF2B5EF4-FFF2-40B4-BE49-F238E27FC236}">
                <a16:creationId xmlns:a16="http://schemas.microsoft.com/office/drawing/2014/main" id="{2632FBA2-69C3-910F-434E-E23EC1B05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546084"/>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1957D70-0482-ADD0-BD33-6CC1CB806F5D}"/>
              </a:ext>
            </a:extLst>
          </p:cNvPr>
          <p:cNvSpPr>
            <a:spLocks noGrp="1" noChangeArrowheads="1"/>
          </p:cNvSpPr>
          <p:nvPr>
            <p:ph type="body" idx="4294967295"/>
          </p:nvPr>
        </p:nvSpPr>
        <p:spPr>
          <a:xfrm>
            <a:off x="547688" y="1365250"/>
            <a:ext cx="8229600" cy="4525963"/>
          </a:xfrm>
        </p:spPr>
        <p:txBody>
          <a:bodyPr rtlCol="0">
            <a:normAutofit/>
          </a:bodyPr>
          <a:lstStyle/>
          <a:p>
            <a:pPr marL="246888" indent="-246888" eaLnBrk="1" fontAlgn="auto" hangingPunct="1">
              <a:lnSpc>
                <a:spcPct val="80000"/>
              </a:lnSpc>
              <a:spcAft>
                <a:spcPts val="0"/>
              </a:spcAft>
              <a:buFont typeface="Euphemia" panose="020B0503040102020104" pitchFamily="34" charset="0"/>
              <a:buNone/>
              <a:defRPr/>
            </a:pPr>
            <a:endParaRPr lang="en-US" sz="2400" dirty="0">
              <a:latin typeface="Arial" charset="0"/>
              <a:cs typeface="Arial" charset="0"/>
            </a:endParaRPr>
          </a:p>
          <a:p>
            <a:pPr marL="274320"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DH, GS, and SG competitors leave the start gate at regular/set intervals pre-determined by the Jury</a:t>
            </a:r>
          </a:p>
          <a:p>
            <a:pPr marL="274320" indent="-246888" eaLnBrk="1" fontAlgn="auto" hangingPunct="1">
              <a:lnSpc>
                <a:spcPct val="100000"/>
              </a:lnSpc>
              <a:spcAft>
                <a:spcPts val="0"/>
              </a:spcAft>
              <a:buFont typeface="Euphemia" panose="020B0503040102020104" pitchFamily="34" charset="0"/>
              <a:buNone/>
              <a:defRPr/>
            </a:pPr>
            <a:endParaRPr lang="en-US" sz="2400" b="1" dirty="0">
              <a:solidFill>
                <a:schemeClr val="tx1"/>
              </a:solidFill>
              <a:latin typeface="Arial" charset="0"/>
              <a:cs typeface="Arial" charset="0"/>
            </a:endParaRPr>
          </a:p>
          <a:p>
            <a:pPr marL="274320"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DH Training starts must also be at regular intervals</a:t>
            </a:r>
          </a:p>
          <a:p>
            <a:pPr marL="246888" indent="-246888" eaLnBrk="1" fontAlgn="auto" hangingPunct="1">
              <a:lnSpc>
                <a:spcPct val="100000"/>
              </a:lnSpc>
              <a:spcAft>
                <a:spcPts val="0"/>
              </a:spcAft>
              <a:buFont typeface="Euphemia" panose="020B0503040102020104" pitchFamily="34" charset="0"/>
              <a:buNone/>
              <a:defRPr/>
            </a:pPr>
            <a:endParaRPr lang="en-US" sz="2400" b="1" dirty="0">
              <a:solidFill>
                <a:schemeClr val="tx1"/>
              </a:solidFill>
              <a:latin typeface="Arial" charset="0"/>
              <a:cs typeface="Arial" charset="0"/>
            </a:endParaRPr>
          </a:p>
          <a:p>
            <a:pPr marL="246888" indent="-246888" eaLnBrk="1" fontAlgn="auto" hangingPunct="1">
              <a:lnSpc>
                <a:spcPct val="100000"/>
              </a:lnSpc>
              <a:spcAft>
                <a:spcPts val="0"/>
              </a:spcAft>
              <a:buFont typeface="Euphemia" panose="020B0503040102020104" pitchFamily="34" charset="0"/>
              <a:buNone/>
              <a:defRPr/>
            </a:pPr>
            <a:r>
              <a:rPr lang="en-US" sz="2400" b="1" dirty="0">
                <a:solidFill>
                  <a:schemeClr val="tx1"/>
                </a:solidFill>
                <a:latin typeface="Arial" charset="0"/>
                <a:cs typeface="Arial" charset="0"/>
              </a:rPr>
              <a:t>Intervals apply to all race level</a:t>
            </a:r>
            <a:r>
              <a:rPr lang="en-US" sz="2400" dirty="0">
                <a:solidFill>
                  <a:schemeClr val="tx1"/>
                </a:solidFill>
                <a:latin typeface="Arial" charset="0"/>
                <a:cs typeface="Arial" charset="0"/>
              </a:rPr>
              <a:t>s</a:t>
            </a:r>
          </a:p>
        </p:txBody>
      </p:sp>
      <p:sp>
        <p:nvSpPr>
          <p:cNvPr id="2" name="Title 1">
            <a:extLst>
              <a:ext uri="{FF2B5EF4-FFF2-40B4-BE49-F238E27FC236}">
                <a16:creationId xmlns:a16="http://schemas.microsoft.com/office/drawing/2014/main" id="{70EBB295-7262-4FA6-3EBB-6388C9800AA4}"/>
              </a:ext>
            </a:extLst>
          </p:cNvPr>
          <p:cNvSpPr>
            <a:spLocks noGrp="1"/>
          </p:cNvSpPr>
          <p:nvPr>
            <p:ph type="title" idx="4294967295"/>
          </p:nvPr>
        </p:nvSpPr>
        <p:spPr>
          <a:xfrm>
            <a:off x="457200" y="228600"/>
            <a:ext cx="8229600" cy="1143000"/>
          </a:xfrm>
        </p:spPr>
        <p:txBody>
          <a:bodyPr rtlCol="0">
            <a:normAutofit fontScale="90000"/>
          </a:bodyPr>
          <a:lstStyle/>
          <a:p>
            <a:pPr eaLnBrk="1" fontAlgn="auto" hangingPunct="1">
              <a:spcAft>
                <a:spcPts val="0"/>
              </a:spcAft>
              <a:defRPr/>
            </a:pPr>
            <a:br>
              <a:rPr lang="en-US" b="1" dirty="0">
                <a:solidFill>
                  <a:srgbClr val="FF0000"/>
                </a:solidFill>
                <a:latin typeface="Arial" charset="0"/>
                <a:cs typeface="Arial" charset="0"/>
              </a:rPr>
            </a:br>
            <a:r>
              <a:rPr lang="en-US" b="1" dirty="0">
                <a:solidFill>
                  <a:srgbClr val="003399"/>
                </a:solidFill>
                <a:effectLst>
                  <a:outerShdw blurRad="38100" dist="38100" dir="2700000" algn="tl">
                    <a:srgbClr val="000000">
                      <a:alpha val="43137"/>
                    </a:srgbClr>
                  </a:outerShdw>
                </a:effectLst>
                <a:latin typeface="Arial" charset="0"/>
                <a:cs typeface="Arial" charset="0"/>
              </a:rPr>
              <a:t>REGULAR INTERVAL (Fixed):</a:t>
            </a:r>
            <a:br>
              <a:rPr lang="en-US" b="1" dirty="0">
                <a:solidFill>
                  <a:srgbClr val="002060"/>
                </a:solidFill>
                <a:effectLst>
                  <a:outerShdw blurRad="38100" dist="38100" dir="2700000" algn="tl">
                    <a:srgbClr val="000000">
                      <a:alpha val="43137"/>
                    </a:srgbClr>
                  </a:outerShdw>
                </a:effectLst>
                <a:latin typeface="Arial" charset="0"/>
                <a:cs typeface="Arial" charset="0"/>
              </a:rPr>
            </a:br>
            <a:endParaRPr lang="en-US" dirty="0">
              <a:solidFill>
                <a:srgbClr val="002060"/>
              </a:solidFill>
              <a:effectLst>
                <a:outerShdw blurRad="38100" dist="38100" dir="2700000" algn="tl">
                  <a:srgbClr val="000000">
                    <a:alpha val="43137"/>
                  </a:srgbClr>
                </a:outerShdw>
              </a:effectLst>
            </a:endParaRPr>
          </a:p>
        </p:txBody>
      </p:sp>
      <p:pic>
        <p:nvPicPr>
          <p:cNvPr id="72708" name="Content Placeholder 10">
            <a:extLst>
              <a:ext uri="{FF2B5EF4-FFF2-40B4-BE49-F238E27FC236}">
                <a16:creationId xmlns:a16="http://schemas.microsoft.com/office/drawing/2014/main" id="{466EEAF7-990D-A16A-75D3-F58074570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929149"/>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A4927FCE-9393-7603-8512-96D9DC39830D}"/>
              </a:ext>
            </a:extLst>
          </p:cNvPr>
          <p:cNvSpPr>
            <a:spLocks noGrp="1" noChangeArrowheads="1"/>
          </p:cNvSpPr>
          <p:nvPr>
            <p:ph type="body" idx="4294967295"/>
          </p:nvPr>
        </p:nvSpPr>
        <p:spPr>
          <a:xfrm>
            <a:off x="457200" y="1371600"/>
            <a:ext cx="8229600" cy="4525963"/>
          </a:xfrm>
        </p:spPr>
        <p:txBody>
          <a:bodyPr rtlCol="0">
            <a:normAutofit/>
          </a:bodyPr>
          <a:lstStyle/>
          <a:p>
            <a:pPr marL="246888" indent="-246888" eaLnBrk="1" fontAlgn="auto" hangingPunct="1">
              <a:lnSpc>
                <a:spcPct val="110000"/>
              </a:lnSpc>
              <a:spcAft>
                <a:spcPts val="0"/>
              </a:spcAft>
              <a:buFont typeface="Arial"/>
              <a:buChar char="•"/>
              <a:defRPr/>
            </a:pPr>
            <a:r>
              <a:rPr lang="en-US" sz="2400" b="1" dirty="0">
                <a:solidFill>
                  <a:schemeClr val="tx1"/>
                </a:solidFill>
                <a:latin typeface="Arial" charset="0"/>
                <a:cs typeface="Arial" charset="0"/>
              </a:rPr>
              <a:t>Regular Interval Start Command (DH, SG, GS)</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Starter begins sequence with a warning  “10 seconds”</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After a 5 second pause, starter counts down: </a:t>
            </a:r>
          </a:p>
          <a:p>
            <a:pPr marL="457200" lvl="1" indent="0" eaLnBrk="1" fontAlgn="auto" hangingPunct="1">
              <a:lnSpc>
                <a:spcPct val="110000"/>
              </a:lnSpc>
              <a:spcAft>
                <a:spcPts val="0"/>
              </a:spcAft>
              <a:buFont typeface="Euphemia" panose="020B0503040102020104" pitchFamily="34" charset="0"/>
              <a:buNone/>
              <a:defRPr/>
            </a:pPr>
            <a:r>
              <a:rPr lang="en-US" sz="2200" b="1" dirty="0">
                <a:solidFill>
                  <a:schemeClr val="tx1"/>
                </a:solidFill>
                <a:latin typeface="Arial" charset="0"/>
                <a:ea typeface="ＭＳ Ｐゴシック" pitchFamily="34" charset="-128"/>
                <a:cs typeface="Arial" charset="0"/>
              </a:rPr>
              <a:t>                    “5, 4 3, 2, 1, Go”</a:t>
            </a:r>
          </a:p>
          <a:p>
            <a:pPr marL="612648" lvl="1" indent="-246888" eaLnBrk="1" fontAlgn="auto" hangingPunct="1">
              <a:lnSpc>
                <a:spcPct val="110000"/>
              </a:lnSpc>
              <a:spcAft>
                <a:spcPts val="0"/>
              </a:spcAft>
              <a:buFont typeface="Arial"/>
              <a:buChar char="–"/>
              <a:defRPr/>
            </a:pPr>
            <a:r>
              <a:rPr lang="en-US" sz="2200" b="1" dirty="0">
                <a:solidFill>
                  <a:schemeClr val="tx1"/>
                </a:solidFill>
                <a:latin typeface="Arial" charset="0"/>
                <a:ea typeface="ＭＳ Ｐゴシック" pitchFamily="34" charset="-128"/>
                <a:cs typeface="Arial" charset="0"/>
              </a:rPr>
              <a:t>Racer may start </a:t>
            </a:r>
            <a:r>
              <a:rPr lang="en-US" sz="2200" b="1" u="sng" dirty="0">
                <a:solidFill>
                  <a:schemeClr val="tx1"/>
                </a:solidFill>
                <a:latin typeface="Arial" charset="0"/>
                <a:ea typeface="ＭＳ Ｐゴシック" pitchFamily="34" charset="-128"/>
                <a:cs typeface="Arial" charset="0"/>
              </a:rPr>
              <a:t>5 sec before</a:t>
            </a:r>
            <a:r>
              <a:rPr lang="en-US" sz="2200" b="1" dirty="0">
                <a:solidFill>
                  <a:schemeClr val="tx1"/>
                </a:solidFill>
                <a:latin typeface="Arial" charset="0"/>
                <a:ea typeface="ＭＳ Ｐゴシック" pitchFamily="34" charset="-128"/>
                <a:cs typeface="Arial" charset="0"/>
              </a:rPr>
              <a:t> until </a:t>
            </a:r>
            <a:r>
              <a:rPr lang="en-US" sz="2200" b="1" u="sng" dirty="0">
                <a:solidFill>
                  <a:schemeClr val="tx1"/>
                </a:solidFill>
                <a:latin typeface="Arial" charset="0"/>
                <a:ea typeface="ＭＳ Ｐゴシック" pitchFamily="34" charset="-128"/>
                <a:cs typeface="Arial" charset="0"/>
              </a:rPr>
              <a:t>5 sec after</a:t>
            </a:r>
            <a:r>
              <a:rPr lang="en-US" sz="2200" b="1" dirty="0">
                <a:solidFill>
                  <a:schemeClr val="tx1"/>
                </a:solidFill>
                <a:latin typeface="Arial" charset="0"/>
                <a:ea typeface="ＭＳ Ｐゴシック" pitchFamily="34" charset="-128"/>
                <a:cs typeface="Arial" charset="0"/>
              </a:rPr>
              <a:t> “Go”</a:t>
            </a:r>
          </a:p>
          <a:p>
            <a:pPr marL="612648" lvl="1" indent="-246888" eaLnBrk="1" fontAlgn="auto" hangingPunct="1">
              <a:lnSpc>
                <a:spcPct val="110000"/>
              </a:lnSpc>
              <a:spcAft>
                <a:spcPts val="0"/>
              </a:spcAft>
              <a:buFont typeface="Arial"/>
              <a:buChar char="–"/>
              <a:defRPr/>
            </a:pPr>
            <a:r>
              <a:rPr lang="en-US" sz="2200" b="1" u="sng" dirty="0">
                <a:solidFill>
                  <a:schemeClr val="tx1"/>
                </a:solidFill>
                <a:latin typeface="Arial" charset="0"/>
                <a:ea typeface="ＭＳ Ｐゴシック" pitchFamily="34" charset="-128"/>
                <a:cs typeface="Arial" charset="0"/>
              </a:rPr>
              <a:t>Failure to start</a:t>
            </a:r>
            <a:r>
              <a:rPr lang="en-US" sz="2200" b="1" dirty="0">
                <a:solidFill>
                  <a:schemeClr val="tx1"/>
                </a:solidFill>
                <a:latin typeface="Arial" charset="0"/>
                <a:ea typeface="ＭＳ Ｐゴシック" pitchFamily="34" charset="-128"/>
                <a:cs typeface="Arial" charset="0"/>
              </a:rPr>
              <a:t> within that </a:t>
            </a:r>
            <a:r>
              <a:rPr lang="en-US" sz="2200" b="1" u="sng" dirty="0">
                <a:solidFill>
                  <a:schemeClr val="tx1"/>
                </a:solidFill>
                <a:latin typeface="Arial" charset="0"/>
                <a:ea typeface="ＭＳ Ｐゴシック" pitchFamily="34" charset="-128"/>
                <a:cs typeface="Arial" charset="0"/>
              </a:rPr>
              <a:t>10-second window</a:t>
            </a:r>
            <a:r>
              <a:rPr lang="en-US" sz="2200" b="1" dirty="0">
                <a:solidFill>
                  <a:schemeClr val="tx1"/>
                </a:solidFill>
                <a:latin typeface="Arial" charset="0"/>
                <a:ea typeface="ＭＳ Ｐゴシック" pitchFamily="34" charset="-128"/>
                <a:cs typeface="Arial" charset="0"/>
              </a:rPr>
              <a:t> is an early or late start (</a:t>
            </a:r>
            <a:r>
              <a:rPr lang="en-US" sz="2200" b="1" u="sng" dirty="0">
                <a:solidFill>
                  <a:schemeClr val="tx1"/>
                </a:solidFill>
                <a:latin typeface="Arial" charset="0"/>
                <a:ea typeface="ＭＳ Ｐゴシック" pitchFamily="34" charset="-128"/>
                <a:cs typeface="Arial" charset="0"/>
              </a:rPr>
              <a:t>false start</a:t>
            </a:r>
            <a:r>
              <a:rPr lang="en-US" sz="2200" b="1" dirty="0">
                <a:solidFill>
                  <a:schemeClr val="tx1"/>
                </a:solidFill>
                <a:latin typeface="Arial" charset="0"/>
                <a:ea typeface="ＭＳ Ｐゴシック" pitchFamily="34" charset="-128"/>
                <a:cs typeface="Arial" charset="0"/>
              </a:rPr>
              <a:t>) and will result in DSQ </a:t>
            </a:r>
          </a:p>
          <a:p>
            <a:pPr marL="0" indent="0" eaLnBrk="1" fontAlgn="auto" hangingPunct="1">
              <a:lnSpc>
                <a:spcPct val="110000"/>
              </a:lnSpc>
              <a:spcAft>
                <a:spcPts val="0"/>
              </a:spcAft>
              <a:buFont typeface="Euphemia" panose="020B0503040102020104" pitchFamily="34" charset="0"/>
              <a:buNone/>
              <a:defRPr/>
            </a:pPr>
            <a:endParaRPr lang="en-US" sz="2200" b="1" dirty="0">
              <a:solidFill>
                <a:srgbClr val="0070C0"/>
              </a:solidFill>
              <a:latin typeface="Arial" charset="0"/>
              <a:cs typeface="Arial" charset="0"/>
            </a:endParaRPr>
          </a:p>
          <a:p>
            <a:pPr marL="0" indent="0" eaLnBrk="1" fontAlgn="auto" hangingPunct="1">
              <a:lnSpc>
                <a:spcPct val="110000"/>
              </a:lnSpc>
              <a:spcAft>
                <a:spcPts val="0"/>
              </a:spcAft>
              <a:buFont typeface="Euphemia" panose="020B0503040102020104" pitchFamily="34" charset="0"/>
              <a:buNone/>
              <a:defRPr/>
            </a:pPr>
            <a:r>
              <a:rPr lang="en-US" sz="2200" b="1" dirty="0">
                <a:solidFill>
                  <a:srgbClr val="003399"/>
                </a:solidFill>
                <a:latin typeface="Arial" charset="0"/>
                <a:cs typeface="Arial" charset="0"/>
              </a:rPr>
              <a:t>Start Referee must record competitor(s) failure to start properly and provide this information to the Jury</a:t>
            </a:r>
          </a:p>
        </p:txBody>
      </p:sp>
      <p:sp>
        <p:nvSpPr>
          <p:cNvPr id="40962" name="Rectangle 2">
            <a:extLst>
              <a:ext uri="{FF2B5EF4-FFF2-40B4-BE49-F238E27FC236}">
                <a16:creationId xmlns:a16="http://schemas.microsoft.com/office/drawing/2014/main" id="{40C62E2B-D21C-FC58-246D-1B062944E46C}"/>
              </a:ext>
            </a:extLst>
          </p:cNvPr>
          <p:cNvSpPr>
            <a:spLocks noGrp="1" noChangeArrowheads="1"/>
          </p:cNvSpPr>
          <p:nvPr>
            <p:ph type="title" idx="4294967295"/>
          </p:nvPr>
        </p:nvSpPr>
        <p:spPr>
          <a:xfrm>
            <a:off x="609600" y="152400"/>
            <a:ext cx="8229600" cy="1143000"/>
          </a:xfrm>
        </p:spPr>
        <p:txBody>
          <a:bodyPr rtlCol="0">
            <a:noAutofit/>
          </a:bodyPr>
          <a:lstStyle/>
          <a:p>
            <a:pPr eaLnBrk="1" fontAlgn="auto" hangingPunct="1">
              <a:spcAft>
                <a:spcPts val="0"/>
              </a:spcAft>
              <a:defRPr/>
            </a:pPr>
            <a:r>
              <a:rPr lang="en-US" altLang="en-US" sz="30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START COMMAND: Regular Intervals</a:t>
            </a:r>
          </a:p>
        </p:txBody>
      </p:sp>
      <p:pic>
        <p:nvPicPr>
          <p:cNvPr id="73732" name="Content Placeholder 10">
            <a:extLst>
              <a:ext uri="{FF2B5EF4-FFF2-40B4-BE49-F238E27FC236}">
                <a16:creationId xmlns:a16="http://schemas.microsoft.com/office/drawing/2014/main" id="{4B2035AB-6C51-47AD-14B3-6E929F345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570715"/>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4B6A42F-EC08-D344-099A-2724082E5A3F}"/>
              </a:ext>
            </a:extLst>
          </p:cNvPr>
          <p:cNvSpPr>
            <a:spLocks noGrp="1" noChangeArrowheads="1"/>
          </p:cNvSpPr>
          <p:nvPr>
            <p:ph type="title" idx="4294967295"/>
          </p:nvPr>
        </p:nvSpPr>
        <p:spPr>
          <a:xfrm>
            <a:off x="609600" y="152400"/>
            <a:ext cx="5942013" cy="1143000"/>
          </a:xfrm>
        </p:spPr>
        <p:txBody>
          <a:bodyPr rtlCol="0">
            <a:normAutofit/>
          </a:bodyPr>
          <a:lstStyle/>
          <a:p>
            <a:pPr eaLnBrk="1" fontAlgn="auto" hangingPunct="1">
              <a:spcAft>
                <a:spcPts val="0"/>
              </a:spcAft>
              <a:defRPr/>
            </a:pPr>
            <a:r>
              <a:rPr lang="en-US" altLang="en-US" dirty="0">
                <a:solidFill>
                  <a:srgbClr val="FF0000"/>
                </a:solidFill>
                <a:latin typeface="Arial Bold" pitchFamily="34" charset="0"/>
                <a:cs typeface="Arial Bold" pitchFamily="34" charset="0"/>
              </a:rPr>
              <a:t> </a:t>
            </a:r>
            <a:r>
              <a:rPr lang="en-US" altLang="en-US"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MINIMUM INTERVALS</a:t>
            </a:r>
          </a:p>
        </p:txBody>
      </p:sp>
      <p:sp>
        <p:nvSpPr>
          <p:cNvPr id="48131" name="Rectangle 3">
            <a:extLst>
              <a:ext uri="{FF2B5EF4-FFF2-40B4-BE49-F238E27FC236}">
                <a16:creationId xmlns:a16="http://schemas.microsoft.com/office/drawing/2014/main" id="{A7A3F515-A0BA-6750-778F-FE03333C8A47}"/>
              </a:ext>
            </a:extLst>
          </p:cNvPr>
          <p:cNvSpPr>
            <a:spLocks noGrp="1" noChangeArrowheads="1"/>
          </p:cNvSpPr>
          <p:nvPr>
            <p:ph type="body" idx="4294967295"/>
          </p:nvPr>
        </p:nvSpPr>
        <p:spPr>
          <a:xfrm>
            <a:off x="609600" y="1676400"/>
            <a:ext cx="8382000" cy="4525963"/>
          </a:xfrm>
        </p:spPr>
        <p:txBody>
          <a:bodyPr/>
          <a:lstStyle/>
          <a:p>
            <a:pPr marL="0" indent="0" eaLnBrk="1" hangingPunct="1">
              <a:buFont typeface="Euphemia" panose="020B0503040102020104" pitchFamily="34" charset="0"/>
              <a:buNone/>
              <a:defRPr/>
            </a:pPr>
            <a:r>
              <a:rPr lang="en-US" altLang="en-US" b="1" dirty="0">
                <a:solidFill>
                  <a:schemeClr val="tx1"/>
                </a:solidFill>
                <a:latin typeface="Arial" panose="020B0604020202020204" pitchFamily="34" charset="0"/>
                <a:cs typeface="Arial" panose="020B0604020202020204" pitchFamily="34" charset="0"/>
              </a:rPr>
              <a:t>Minimum intervals between consecutive competitor starts in a regular interval event are:</a:t>
            </a: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DH</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40 seconds, includes Downhill          </a:t>
            </a:r>
          </a:p>
          <a:p>
            <a:pPr marL="365125" lvl="1" indent="0" eaLnBrk="1" hangingPunct="1">
              <a:spcBef>
                <a:spcPts val="1200"/>
              </a:spcBef>
              <a:buFont typeface="Euphemia" panose="020B0503040102020104" pitchFamily="34" charset="0"/>
              <a:buNone/>
              <a:defRPr/>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Training (DHT)</a:t>
            </a:r>
          </a:p>
          <a:p>
            <a:pPr marL="365125" lvl="1" indent="0" eaLnBrk="1" hangingPunct="1">
              <a:spcBef>
                <a:spcPts val="1200"/>
              </a:spcBef>
              <a:buFont typeface="Euphemia" panose="020B0503040102020104" pitchFamily="34" charset="0"/>
              <a:buNone/>
              <a:defRPr/>
            </a:pPr>
            <a:endPar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SG</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40 seconds </a:t>
            </a:r>
          </a:p>
          <a:p>
            <a:pPr marL="365125" lvl="1" indent="0" eaLnBrk="1" hangingPunct="1">
              <a:spcBef>
                <a:spcPts val="1200"/>
              </a:spcBef>
              <a:buFont typeface="Euphemia" panose="020B0503040102020104" pitchFamily="34" charset="0"/>
              <a:buNone/>
              <a:defRPr/>
            </a:pPr>
            <a:endPar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lvl="1" eaLnBrk="1" hangingPunct="1">
              <a:spcBef>
                <a:spcPts val="1200"/>
              </a:spcBef>
              <a:defRPr/>
            </a:pPr>
            <a:r>
              <a:rPr lang="en-US" altLang="en-US" b="1" dirty="0">
                <a:solidFill>
                  <a:srgbClr val="0070C0"/>
                </a:solidFill>
                <a:latin typeface="Arial" panose="020B0604020202020204" pitchFamily="34" charset="0"/>
                <a:ea typeface="MS PGothic" panose="020B0600070205080204" pitchFamily="34" charset="-128"/>
                <a:cs typeface="Arial" panose="020B0604020202020204" pitchFamily="34" charset="0"/>
              </a:rPr>
              <a:t>GS</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 not less than 30 seconds</a:t>
            </a:r>
          </a:p>
        </p:txBody>
      </p:sp>
      <p:pic>
        <p:nvPicPr>
          <p:cNvPr id="74756" name="Content Placeholder 10">
            <a:extLst>
              <a:ext uri="{FF2B5EF4-FFF2-40B4-BE49-F238E27FC236}">
                <a16:creationId xmlns:a16="http://schemas.microsoft.com/office/drawing/2014/main" id="{F46E3BE4-4144-0CB1-E7B3-91C555180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62988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162C08F-E1D8-7CC4-32F2-E3830F803DF1}"/>
              </a:ext>
            </a:extLst>
          </p:cNvPr>
          <p:cNvSpPr>
            <a:spLocks noGrp="1" noChangeArrowheads="1"/>
          </p:cNvSpPr>
          <p:nvPr>
            <p:ph type="body" idx="4294967295"/>
          </p:nvPr>
        </p:nvSpPr>
        <p:spPr>
          <a:xfrm>
            <a:off x="381000" y="1382713"/>
            <a:ext cx="8534400" cy="3429000"/>
          </a:xfrm>
        </p:spPr>
        <p:txBody>
          <a:bodyPr rtlCol="0">
            <a:normAutofit fontScale="92500" lnSpcReduction="10000"/>
          </a:bodyPr>
          <a:lstStyle/>
          <a:p>
            <a:pPr marL="246888" indent="-246888" eaLnBrk="1" fontAlgn="auto" hangingPunct="1">
              <a:lnSpc>
                <a:spcPct val="80000"/>
              </a:lnSpc>
              <a:spcAft>
                <a:spcPts val="0"/>
              </a:spcAft>
              <a:buFont typeface="Euphemia" panose="020B0503040102020104" pitchFamily="34" charset="0"/>
              <a:buNone/>
              <a:defRPr/>
            </a:pPr>
            <a:endParaRPr lang="en-US" altLang="en-US" b="1" dirty="0">
              <a:latin typeface="Arial" charset="0"/>
              <a:cs typeface="Arial" charset="0"/>
            </a:endParaRPr>
          </a:p>
          <a:p>
            <a:pPr marL="0" indent="-246888" eaLnBrk="1" fontAlgn="auto" hangingPunct="1">
              <a:lnSpc>
                <a:spcPct val="110000"/>
              </a:lnSpc>
              <a:spcAft>
                <a:spcPts val="0"/>
              </a:spcAft>
              <a:buFont typeface="Euphemia" panose="020B0503040102020104" pitchFamily="34" charset="0"/>
              <a:buNone/>
              <a:defRPr/>
            </a:pPr>
            <a:r>
              <a:rPr lang="en-US" altLang="en-US" b="1" dirty="0">
                <a:solidFill>
                  <a:schemeClr val="tx1"/>
                </a:solidFill>
                <a:latin typeface="Arial" charset="0"/>
                <a:cs typeface="Arial" charset="0"/>
              </a:rPr>
              <a:t>SL competitors leave the start gate at </a:t>
            </a:r>
            <a:r>
              <a:rPr lang="en-US" altLang="en-US" b="1" u="sng" dirty="0">
                <a:solidFill>
                  <a:schemeClr val="tx1"/>
                </a:solidFill>
                <a:latin typeface="Arial" charset="0"/>
                <a:cs typeface="Arial" charset="0"/>
              </a:rPr>
              <a:t>irregular</a:t>
            </a:r>
            <a:r>
              <a:rPr lang="en-US" altLang="en-US" b="1" dirty="0">
                <a:solidFill>
                  <a:schemeClr val="tx1"/>
                </a:solidFill>
                <a:latin typeface="Arial" charset="0"/>
                <a:cs typeface="Arial" charset="0"/>
              </a:rPr>
              <a:t> intervals. </a:t>
            </a:r>
          </a:p>
          <a:p>
            <a:pPr marL="0" indent="-246888" eaLnBrk="1" fontAlgn="auto" hangingPunct="1">
              <a:lnSpc>
                <a:spcPct val="110000"/>
              </a:lnSpc>
              <a:spcAft>
                <a:spcPts val="0"/>
              </a:spcAft>
              <a:buFont typeface="Euphemia" panose="020B0503040102020104" pitchFamily="34" charset="0"/>
              <a:buNone/>
              <a:defRPr/>
            </a:pPr>
            <a:endParaRPr lang="en-US" altLang="en-US" b="1" dirty="0">
              <a:solidFill>
                <a:schemeClr val="tx1"/>
              </a:solidFill>
              <a:latin typeface="Arial" charset="0"/>
              <a:cs typeface="Arial" charset="0"/>
            </a:endParaRPr>
          </a:p>
          <a:p>
            <a:pPr marL="0" indent="-246888" eaLnBrk="1" fontAlgn="auto" hangingPunct="1">
              <a:lnSpc>
                <a:spcPct val="110000"/>
              </a:lnSpc>
              <a:spcAft>
                <a:spcPts val="0"/>
              </a:spcAft>
              <a:buFont typeface="Euphemia" panose="020B0503040102020104" pitchFamily="34" charset="0"/>
              <a:buNone/>
              <a:defRPr/>
            </a:pPr>
            <a:r>
              <a:rPr lang="en-US" altLang="en-US" b="1" dirty="0">
                <a:solidFill>
                  <a:schemeClr val="tx1"/>
                </a:solidFill>
                <a:latin typeface="Arial" charset="0"/>
                <a:cs typeface="Arial" charset="0"/>
              </a:rPr>
              <a:t>Chief of Timing &amp; Calculations or assistant – in agreement with the Jury – tells the Starter when each competitor should start.  </a:t>
            </a:r>
          </a:p>
          <a:p>
            <a:pPr marL="0" indent="-246888" eaLnBrk="1" fontAlgn="auto" hangingPunct="1">
              <a:lnSpc>
                <a:spcPct val="110000"/>
              </a:lnSpc>
              <a:spcAft>
                <a:spcPts val="0"/>
              </a:spcAft>
              <a:buFont typeface="Arial"/>
              <a:buChar char="•"/>
              <a:defRPr/>
            </a:pPr>
            <a:endParaRPr lang="en-US" altLang="en-US" dirty="0">
              <a:latin typeface="Arial" charset="0"/>
              <a:cs typeface="Arial" charset="0"/>
            </a:endParaRPr>
          </a:p>
        </p:txBody>
      </p:sp>
      <p:sp>
        <p:nvSpPr>
          <p:cNvPr id="2" name="Title 1">
            <a:extLst>
              <a:ext uri="{FF2B5EF4-FFF2-40B4-BE49-F238E27FC236}">
                <a16:creationId xmlns:a16="http://schemas.microsoft.com/office/drawing/2014/main" id="{D7B2F520-99FE-3865-C2A2-8EDB189CA8D5}"/>
              </a:ext>
            </a:extLst>
          </p:cNvPr>
          <p:cNvSpPr>
            <a:spLocks noGrp="1"/>
          </p:cNvSpPr>
          <p:nvPr>
            <p:ph type="title" idx="4294967295"/>
          </p:nvPr>
        </p:nvSpPr>
        <p:spPr>
          <a:xfrm>
            <a:off x="457200" y="228600"/>
            <a:ext cx="8458200" cy="1371600"/>
          </a:xfrm>
        </p:spPr>
        <p:txBody>
          <a:bodyPr rtlCol="0">
            <a:normAutofit fontScale="90000"/>
          </a:body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b="1" dirty="0">
                <a:solidFill>
                  <a:srgbClr val="003399"/>
                </a:solidFill>
                <a:effectLst>
                  <a:outerShdw blurRad="38100" dist="38100" dir="2700000" algn="tl">
                    <a:srgbClr val="000000">
                      <a:alpha val="43137"/>
                    </a:srgbClr>
                  </a:outerShdw>
                </a:effectLst>
                <a:latin typeface="Arial" charset="0"/>
                <a:cs typeface="Arial" charset="0"/>
              </a:rPr>
              <a:t>IRREGULAR INTERVAL (Non-Fixed)</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pic>
        <p:nvPicPr>
          <p:cNvPr id="75780" name="Content Placeholder 10">
            <a:extLst>
              <a:ext uri="{FF2B5EF4-FFF2-40B4-BE49-F238E27FC236}">
                <a16:creationId xmlns:a16="http://schemas.microsoft.com/office/drawing/2014/main" id="{D9475A91-8ACA-93B6-064D-00973CB9E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247024"/>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id="{72063CA0-B479-035B-CE9B-52423ED159D6}"/>
              </a:ext>
            </a:extLst>
          </p:cNvPr>
          <p:cNvSpPr>
            <a:spLocks noGrp="1" noChangeArrowheads="1"/>
          </p:cNvSpPr>
          <p:nvPr>
            <p:ph type="body" idx="4294967295"/>
          </p:nvPr>
        </p:nvSpPr>
        <p:spPr>
          <a:xfrm>
            <a:off x="1054100" y="1676400"/>
            <a:ext cx="7340600" cy="4087813"/>
          </a:xfrm>
        </p:spPr>
        <p:txBody>
          <a:bodyPr/>
          <a:lstStyle/>
          <a:p>
            <a:pPr eaLnBrk="1" hangingPunct="1">
              <a:buFontTx/>
              <a:buNone/>
            </a:pPr>
            <a:r>
              <a:rPr lang="en-US" altLang="en-US" b="1" dirty="0">
                <a:solidFill>
                  <a:srgbClr val="0070C0"/>
                </a:solidFill>
                <a:latin typeface="Arial" panose="020B0604020202020204" pitchFamily="34" charset="0"/>
                <a:cs typeface="Arial" panose="020B0604020202020204" pitchFamily="34" charset="0"/>
              </a:rPr>
              <a:t>Irregular Interval Starts (SL)</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Starter announces “Ready”</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Followed, a few seconds later, by “Go”</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As in regular interval event, racer has 10 seconds to start</a:t>
            </a:r>
          </a:p>
          <a:p>
            <a:pPr lvl="1" eaLnBrk="1" hangingPunct="1">
              <a:lnSpc>
                <a:spcPct val="100000"/>
              </a:lnSpc>
            </a:pP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Failure to start </a:t>
            </a:r>
            <a:r>
              <a:rPr lang="en-US" altLang="en-US" b="1" u="sng" dirty="0">
                <a:solidFill>
                  <a:schemeClr val="tx1"/>
                </a:solidFill>
                <a:latin typeface="Arial" panose="020B0604020202020204" pitchFamily="34" charset="0"/>
                <a:ea typeface="MS PGothic" panose="020B0600070205080204" pitchFamily="34" charset="-128"/>
                <a:cs typeface="Arial" panose="020B0604020202020204" pitchFamily="34" charset="0"/>
              </a:rPr>
              <a:t>within about 10 seconds</a:t>
            </a:r>
            <a:r>
              <a:rPr lang="en-US" altLang="en-US" b="1" dirty="0">
                <a:solidFill>
                  <a:schemeClr val="tx1"/>
                </a:solidFill>
                <a:latin typeface="Arial" panose="020B0604020202020204" pitchFamily="34" charset="0"/>
                <a:ea typeface="MS PGothic" panose="020B0600070205080204" pitchFamily="34" charset="-128"/>
                <a:cs typeface="Arial" panose="020B0604020202020204" pitchFamily="34" charset="0"/>
              </a:rPr>
              <a:t> is a “false start” and </a:t>
            </a:r>
            <a:r>
              <a:rPr lang="en-US" altLang="en-US" b="1" u="sng" dirty="0">
                <a:solidFill>
                  <a:schemeClr val="tx1"/>
                </a:solidFill>
                <a:latin typeface="Arial" panose="020B0604020202020204" pitchFamily="34" charset="0"/>
                <a:ea typeface="MS PGothic" panose="020B0600070205080204" pitchFamily="34" charset="-128"/>
                <a:cs typeface="Arial" panose="020B0604020202020204" pitchFamily="34" charset="0"/>
              </a:rPr>
              <a:t>results in DSQ</a:t>
            </a:r>
          </a:p>
          <a:p>
            <a:pPr eaLnBrk="1" hangingPunct="1">
              <a:buFontTx/>
              <a:buNone/>
            </a:pPr>
            <a:endParaRPr lang="en-US" altLang="en-US" dirty="0">
              <a:latin typeface="Arial" panose="020B0604020202020204" pitchFamily="34" charset="0"/>
              <a:cs typeface="Arial" panose="020B0604020202020204" pitchFamily="34" charset="0"/>
            </a:endParaRPr>
          </a:p>
        </p:txBody>
      </p:sp>
      <p:sp>
        <p:nvSpPr>
          <p:cNvPr id="39938" name="Rectangle 2">
            <a:extLst>
              <a:ext uri="{FF2B5EF4-FFF2-40B4-BE49-F238E27FC236}">
                <a16:creationId xmlns:a16="http://schemas.microsoft.com/office/drawing/2014/main" id="{A915977A-28DF-3847-F13C-E3546CE773BA}"/>
              </a:ext>
            </a:extLst>
          </p:cNvPr>
          <p:cNvSpPr>
            <a:spLocks noGrp="1" noChangeArrowheads="1"/>
          </p:cNvSpPr>
          <p:nvPr>
            <p:ph type="title" idx="4294967295"/>
          </p:nvPr>
        </p:nvSpPr>
        <p:spPr>
          <a:xfrm>
            <a:off x="609600" y="304800"/>
            <a:ext cx="8229600" cy="1143000"/>
          </a:xfrm>
        </p:spPr>
        <p:txBody>
          <a:bodyPr rtlCol="0">
            <a:normAutofit/>
          </a:bodyPr>
          <a:lstStyle/>
          <a:p>
            <a:pPr eaLnBrk="1" fontAlgn="auto" hangingPunct="1">
              <a:spcAft>
                <a:spcPts val="0"/>
              </a:spcAft>
              <a:defRPr/>
            </a:pPr>
            <a:r>
              <a:rPr lang="en-US" sz="3200" b="1" dirty="0">
                <a:solidFill>
                  <a:srgbClr val="003399"/>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START COMMAND: Irregular Intervals </a:t>
            </a:r>
            <a:endParaRPr lang="en-US" sz="3200" b="1" dirty="0">
              <a:solidFill>
                <a:srgbClr val="123AE4"/>
              </a:solidFill>
              <a:effectLst>
                <a:outerShdw blurRad="38100" dist="38100" dir="2700000" algn="tl">
                  <a:srgbClr val="000000">
                    <a:alpha val="43137"/>
                  </a:srgbClr>
                </a:outerShdw>
              </a:effectLst>
              <a:latin typeface="Arial Bold" pitchFamily="34" charset="0"/>
              <a:cs typeface="Arial Bold" pitchFamily="34" charset="0"/>
            </a:endParaRPr>
          </a:p>
        </p:txBody>
      </p:sp>
      <p:pic>
        <p:nvPicPr>
          <p:cNvPr id="77828" name="Content Placeholder 10">
            <a:extLst>
              <a:ext uri="{FF2B5EF4-FFF2-40B4-BE49-F238E27FC236}">
                <a16:creationId xmlns:a16="http://schemas.microsoft.com/office/drawing/2014/main" id="{323D4E40-BDDE-54D9-A75B-1E22DF70B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088982"/>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96C00D-4EF3-7E7A-5574-ED27B788D5F9}"/>
              </a:ext>
            </a:extLst>
          </p:cNvPr>
          <p:cNvSpPr txBox="1"/>
          <p:nvPr/>
        </p:nvSpPr>
        <p:spPr>
          <a:xfrm>
            <a:off x="228600" y="1219200"/>
            <a:ext cx="8564563" cy="4324261"/>
          </a:xfrm>
          <a:prstGeom prst="rect">
            <a:avLst/>
          </a:prstGeom>
          <a:noFill/>
          <a:ln>
            <a:noFill/>
          </a:ln>
        </p:spPr>
        <p:txBody>
          <a:bodyPr>
            <a:spAutoFit/>
          </a:bodyPr>
          <a:lstStyle/>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Start intervals may be longer for the first group in a scored event, and  they may also be longer for a pre-determined number of racers at the end of the field. </a:t>
            </a:r>
            <a:r>
              <a:rPr lang="en-US" sz="2000" i="1" dirty="0">
                <a:latin typeface="Arial" panose="020B0604020202020204" pitchFamily="34" charset="0"/>
                <a:ea typeface="Times New Roman" panose="02020603050405020304" pitchFamily="18" charset="0"/>
                <a:cs typeface="Arial" panose="020B0604020202020204" pitchFamily="34" charset="0"/>
              </a:rPr>
              <a:t>These start intervals, as well as the start intervals for the rest of the field must be published in the race day Program.</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indent="-342900">
              <a:spcBef>
                <a:spcPts val="12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dirty="0">
                <a:latin typeface="Arial" panose="020B0604020202020204" pitchFamily="34" charset="0"/>
                <a:ea typeface="Times New Roman" panose="02020603050405020304" pitchFamily="18" charset="0"/>
                <a:cs typeface="Arial" panose="020B0604020202020204" pitchFamily="34" charset="0"/>
              </a:rPr>
              <a:t>The Jury may adjust published start intervals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i="1" dirty="0">
                <a:latin typeface="Arial" panose="020B0604020202020204" pitchFamily="34" charset="0"/>
                <a:ea typeface="Times New Roman" panose="02020603050405020304" pitchFamily="18" charset="0"/>
                <a:cs typeface="Arial" panose="020B0604020202020204" pitchFamily="34" charset="0"/>
              </a:rPr>
              <a:t>Force majeure </a:t>
            </a:r>
            <a:r>
              <a:rPr lang="en-US" sz="2000" dirty="0">
                <a:latin typeface="Arial" panose="020B0604020202020204" pitchFamily="34" charset="0"/>
                <a:ea typeface="Times New Roman" panose="02020603050405020304" pitchFamily="18" charset="0"/>
                <a:cs typeface="Arial" panose="020B0604020202020204" pitchFamily="34" charset="0"/>
              </a:rPr>
              <a:t>may require changes to start intervals – e.g.,  events where Start Lists were prepared using random seeding </a:t>
            </a:r>
          </a:p>
          <a:p>
            <a:pPr marL="342900" indent="-342900">
              <a:spcBef>
                <a:spcPts val="1800"/>
              </a:spcBef>
              <a:spcAft>
                <a:spcPts val="0"/>
              </a:spcAft>
              <a:buFont typeface="Arial" panose="020B0604020202020204" pitchFamily="34" charset="0"/>
              <a:buChar char="•"/>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u="sng" dirty="0">
                <a:latin typeface="Arial" panose="020B0604020202020204" pitchFamily="34" charset="0"/>
                <a:ea typeface="Times New Roman" panose="02020603050405020304" pitchFamily="18" charset="0"/>
                <a:cs typeface="Arial" panose="020B0604020202020204" pitchFamily="34" charset="0"/>
              </a:rPr>
              <a:t>Team Captains </a:t>
            </a:r>
            <a:r>
              <a:rPr lang="en-US" sz="2000" dirty="0">
                <a:latin typeface="Arial" panose="020B0604020202020204" pitchFamily="34" charset="0"/>
                <a:ea typeface="Times New Roman" panose="02020603050405020304" pitchFamily="18" charset="0"/>
                <a:cs typeface="Arial" panose="020B0604020202020204" pitchFamily="34" charset="0"/>
              </a:rPr>
              <a:t>may request that the Start Referee increase the interval between individual competitor’s starts </a:t>
            </a:r>
          </a:p>
          <a:p>
            <a:pPr>
              <a:spcBef>
                <a:spcPts val="1800"/>
              </a:spcBef>
              <a:spcAft>
                <a:spcPts val="0"/>
              </a:spcAft>
              <a:tabLst>
                <a:tab pos="-914400" algn="l"/>
                <a:tab pos="-457200" algn="l"/>
                <a:tab pos="0" algn="l"/>
                <a:tab pos="731520" algn="l"/>
                <a:tab pos="1005840" algn="l"/>
                <a:tab pos="1143000" algn="l"/>
                <a:tab pos="1554480" algn="l"/>
                <a:tab pos="1828800" algn="l"/>
                <a:tab pos="2103120" algn="l"/>
                <a:tab pos="2377440" algn="l"/>
                <a:tab pos="2651760" algn="l"/>
                <a:tab pos="3200400" algn="l"/>
                <a:tab pos="3657600" algn="l"/>
                <a:tab pos="4114800" algn="l"/>
                <a:tab pos="4572000" algn="l"/>
                <a:tab pos="5029200" algn="l"/>
                <a:tab pos="5486400" algn="l"/>
                <a:tab pos="5943600" algn="l"/>
                <a:tab pos="6400800" algn="l"/>
              </a:tabLst>
              <a:defRPr/>
            </a:pPr>
            <a:r>
              <a:rPr lang="en-US" sz="2000" b="1" i="1" u="sng" dirty="0">
                <a:solidFill>
                  <a:srgbClr val="0033CC"/>
                </a:solidFill>
                <a:latin typeface="Arial" panose="020B0604020202020204" pitchFamily="34" charset="0"/>
                <a:ea typeface="Times New Roman" panose="02020603050405020304" pitchFamily="18" charset="0"/>
                <a:cs typeface="Arial" panose="020B0604020202020204" pitchFamily="34" charset="0"/>
              </a:rPr>
              <a:t>All</a:t>
            </a:r>
            <a:r>
              <a:rPr lang="en-US" sz="2000" b="1" i="1" dirty="0">
                <a:solidFill>
                  <a:srgbClr val="0033CC"/>
                </a:solidFill>
                <a:latin typeface="Arial" panose="020B0604020202020204" pitchFamily="34" charset="0"/>
                <a:ea typeface="Times New Roman" panose="02020603050405020304" pitchFamily="18" charset="0"/>
                <a:cs typeface="Arial" panose="020B0604020202020204" pitchFamily="34" charset="0"/>
              </a:rPr>
              <a:t> changes to start intervals must be communicated via Jury radio, as required; e.g., Jury, timing, Connection Coach(es), course crew.</a:t>
            </a:r>
            <a:endParaRPr lang="en-US" sz="2000" dirty="0">
              <a:solidFill>
                <a:srgbClr val="0033CC"/>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6803" name="Content Placeholder 10">
            <a:extLst>
              <a:ext uri="{FF2B5EF4-FFF2-40B4-BE49-F238E27FC236}">
                <a16:creationId xmlns:a16="http://schemas.microsoft.com/office/drawing/2014/main" id="{2AD967C4-F54B-936E-6DC8-B3A73D2CEC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AC510F19-D570-3880-FB13-3AE4EEFED66A}"/>
              </a:ext>
            </a:extLst>
          </p:cNvPr>
          <p:cNvSpPr txBox="1">
            <a:spLocks/>
          </p:cNvSpPr>
          <p:nvPr/>
        </p:nvSpPr>
        <p:spPr bwMode="auto">
          <a:xfrm>
            <a:off x="457200" y="182563"/>
            <a:ext cx="8458200" cy="1143000"/>
          </a:xfrm>
          <a:prstGeom prst="rect">
            <a:avLst/>
          </a:prstGeom>
          <a:noFill/>
          <a:ln>
            <a:noFill/>
          </a:ln>
        </p:spPr>
        <p:txBody>
          <a:bodyPr anchor="b">
            <a:normAutofit fontScale="82500" lnSpcReduction="2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br>
              <a:rPr lang="en-US" altLang="en-US" sz="4000" b="1" dirty="0">
                <a:solidFill>
                  <a:srgbClr val="FF0000"/>
                </a:solidFill>
                <a:effectLst>
                  <a:outerShdw blurRad="38100" dist="38100" dir="2700000" algn="tl">
                    <a:srgbClr val="000000">
                      <a:alpha val="43137"/>
                    </a:srgbClr>
                  </a:outerShdw>
                </a:effectLst>
                <a:latin typeface="Arial" charset="0"/>
                <a:cs typeface="Arial" charset="0"/>
              </a:rPr>
            </a:br>
            <a:r>
              <a:rPr lang="en-US" altLang="en-US" sz="4000" b="1" dirty="0">
                <a:solidFill>
                  <a:srgbClr val="003399"/>
                </a:solidFill>
                <a:effectLst>
                  <a:outerShdw blurRad="38100" dist="38100" dir="2700000" algn="tl">
                    <a:srgbClr val="000000">
                      <a:alpha val="43137"/>
                    </a:srgbClr>
                  </a:outerShdw>
                </a:effectLst>
                <a:latin typeface="Arial" charset="0"/>
                <a:cs typeface="Arial" charset="0"/>
              </a:rPr>
              <a:t>START INTERVALS: CHANGES </a:t>
            </a:r>
            <a:r>
              <a:rPr lang="en-US" altLang="en-US" b="1" dirty="0">
                <a:solidFill>
                  <a:srgbClr val="003399"/>
                </a:solidFill>
                <a:latin typeface="Arial" charset="0"/>
                <a:cs typeface="Arial" charset="0"/>
              </a:rPr>
              <a:t>  </a:t>
            </a:r>
            <a:br>
              <a:rPr lang="en-US" altLang="en-US" b="1" dirty="0">
                <a:solidFill>
                  <a:srgbClr val="003399"/>
                </a:solidFill>
                <a:latin typeface="Arial" charset="0"/>
                <a:cs typeface="Arial" charset="0"/>
              </a:rPr>
            </a:br>
            <a:endParaRPr lang="en-US" dirty="0">
              <a:solidFill>
                <a:srgbClr val="003399"/>
              </a:solidFill>
            </a:endParaRPr>
          </a:p>
        </p:txBody>
      </p:sp>
    </p:spTree>
    <p:extLst>
      <p:ext uri="{BB962C8B-B14F-4D97-AF65-F5344CB8AC3E}">
        <p14:creationId xmlns:p14="http://schemas.microsoft.com/office/powerpoint/2010/main" val="4111177245"/>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19D0A8A1-1103-405C-BD75-6CF848164863}"/>
              </a:ext>
            </a:extLst>
          </p:cNvPr>
          <p:cNvSpPr>
            <a:spLocks noGrp="1" noChangeArrowheads="1"/>
          </p:cNvSpPr>
          <p:nvPr>
            <p:ph idx="4294967295"/>
          </p:nvPr>
        </p:nvSpPr>
        <p:spPr>
          <a:xfrm>
            <a:off x="457200" y="2438400"/>
            <a:ext cx="8229600" cy="2133600"/>
          </a:xfrm>
        </p:spPr>
        <p:txBody>
          <a:bodyPr rtlCol="0">
            <a:normAutofit/>
          </a:bodyPr>
          <a:lstStyle/>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FINISH REFEREE </a:t>
            </a:r>
          </a:p>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Jury Advisor at the Finish</a:t>
            </a:r>
          </a:p>
          <a:p>
            <a:pPr marL="246888" indent="-246888" eaLnBrk="1" fontAlgn="auto" hangingPunct="1">
              <a:spcAft>
                <a:spcPts val="0"/>
              </a:spcAft>
              <a:buFont typeface="Arial"/>
              <a:buChar char="•"/>
              <a:defRPr/>
            </a:pPr>
            <a:endParaRPr lang="en-US" sz="4000" b="1" dirty="0">
              <a:latin typeface="Arial" charset="0"/>
              <a:cs typeface="Arial" charset="0"/>
            </a:endParaRPr>
          </a:p>
        </p:txBody>
      </p:sp>
      <p:sp>
        <p:nvSpPr>
          <p:cNvPr id="52227" name="TextBox 1">
            <a:extLst>
              <a:ext uri="{FF2B5EF4-FFF2-40B4-BE49-F238E27FC236}">
                <a16:creationId xmlns:a16="http://schemas.microsoft.com/office/drawing/2014/main" id="{7850D1F0-B36B-4F98-9421-B92ACB965200}"/>
              </a:ext>
            </a:extLst>
          </p:cNvPr>
          <p:cNvSpPr txBox="1">
            <a:spLocks noChangeArrowheads="1"/>
          </p:cNvSpPr>
          <p:nvPr/>
        </p:nvSpPr>
        <p:spPr bwMode="auto">
          <a:xfrm>
            <a:off x="2895600" y="555172"/>
            <a:ext cx="3200400" cy="1143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endParaRPr lang="en-US" altLang="en-US" dirty="0"/>
          </a:p>
        </p:txBody>
      </p:sp>
      <p:pic>
        <p:nvPicPr>
          <p:cNvPr id="52228" name="Content Placeholder 10">
            <a:extLst>
              <a:ext uri="{FF2B5EF4-FFF2-40B4-BE49-F238E27FC236}">
                <a16:creationId xmlns:a16="http://schemas.microsoft.com/office/drawing/2014/main" id="{74DE1EB1-A9BD-47B1-83A0-B361A07AE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609600"/>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733AB8C-46C5-5310-A03E-16FD1F42CA12}"/>
              </a:ext>
            </a:extLst>
          </p:cNvPr>
          <p:cNvSpPr>
            <a:spLocks noGrp="1"/>
          </p:cNvSpPr>
          <p:nvPr>
            <p:ph type="title" idx="4294967295"/>
          </p:nvPr>
        </p:nvSpPr>
        <p:spPr>
          <a:xfrm>
            <a:off x="457200" y="141288"/>
            <a:ext cx="8229600" cy="747712"/>
          </a:xfrm>
        </p:spPr>
        <p:txBody>
          <a:bodyPr>
            <a:normAutofit/>
          </a:bodyPr>
          <a:lstStyle/>
          <a:p>
            <a:pPr eaLnBrk="1" fontAlgn="auto" hangingPunct="1">
              <a:spcAft>
                <a:spcPts val="0"/>
              </a:spcAft>
              <a:defRPr/>
            </a:pPr>
            <a:r>
              <a:rPr lang="en-US"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APPLICATION OF RULES</a:t>
            </a:r>
          </a:p>
        </p:txBody>
      </p:sp>
      <p:sp>
        <p:nvSpPr>
          <p:cNvPr id="11267" name="Content Placeholder 2">
            <a:extLst>
              <a:ext uri="{FF2B5EF4-FFF2-40B4-BE49-F238E27FC236}">
                <a16:creationId xmlns:a16="http://schemas.microsoft.com/office/drawing/2014/main" id="{ACE6D34B-905A-A00F-BB54-56F3E1C1F5D4}"/>
              </a:ext>
            </a:extLst>
          </p:cNvPr>
          <p:cNvSpPr>
            <a:spLocks noGrp="1"/>
          </p:cNvSpPr>
          <p:nvPr>
            <p:ph idx="4294967295"/>
          </p:nvPr>
        </p:nvSpPr>
        <p:spPr>
          <a:xfrm>
            <a:off x="258763" y="914400"/>
            <a:ext cx="8626475" cy="5534025"/>
          </a:xfrm>
        </p:spPr>
        <p:txBody>
          <a:bodyPr rtlCol="0">
            <a:noAutofit/>
          </a:bodyPr>
          <a:lstStyle/>
          <a:p>
            <a:pPr eaLnBrk="1" hangingPunct="1">
              <a:lnSpc>
                <a:spcPct val="100000"/>
              </a:lnSpc>
              <a:buFont typeface="Arial" panose="020B0604020202020204" pitchFamily="34" charset="0"/>
              <a:buChar char="•"/>
              <a:defRPr/>
            </a:pPr>
            <a:r>
              <a:rPr lang="en-US" altLang="en-US" sz="1800" b="1" dirty="0">
                <a:latin typeface="Arial" panose="020B0604020202020204" pitchFamily="34" charset="0"/>
                <a:cs typeface="Arial" panose="020B0604020202020204" pitchFamily="34" charset="0"/>
              </a:rPr>
              <a:t>For all events scheduled as non-FIS events, applicable U.S. Ski &amp; Snowboard rules </a:t>
            </a:r>
            <a:r>
              <a:rPr lang="en-US" altLang="en-US" sz="1800" b="1" u="sng" dirty="0">
                <a:latin typeface="Arial" panose="020B0604020202020204" pitchFamily="34" charset="0"/>
                <a:cs typeface="Arial" panose="020B0604020202020204" pitchFamily="34" charset="0"/>
              </a:rPr>
              <a:t>must be considered</a:t>
            </a:r>
            <a:r>
              <a:rPr lang="en-US" altLang="en-US" sz="1800" b="1" dirty="0">
                <a:latin typeface="Arial" panose="020B0604020202020204" pitchFamily="34" charset="0"/>
                <a:cs typeface="Arial" panose="020B0604020202020204" pitchFamily="34" charset="0"/>
              </a:rPr>
              <a:t> and applied (</a:t>
            </a:r>
            <a:r>
              <a:rPr lang="en-US" altLang="en-US" sz="1800" b="1" u="sng" dirty="0">
                <a:latin typeface="Arial" panose="020B0604020202020204" pitchFamily="34" charset="0"/>
                <a:cs typeface="Arial" panose="020B0604020202020204" pitchFamily="34" charset="0"/>
              </a:rPr>
              <a:t>ACR</a:t>
            </a:r>
            <a:r>
              <a:rPr lang="en-US" altLang="en-US" sz="1800" b="1" dirty="0">
                <a:latin typeface="Arial" panose="020B0604020202020204" pitchFamily="34" charset="0"/>
                <a:cs typeface="Arial" panose="020B0604020202020204" pitchFamily="34" charset="0"/>
              </a:rPr>
              <a:t>)</a:t>
            </a:r>
          </a:p>
          <a:p>
            <a:pPr eaLnBrk="1" hangingPunct="1">
              <a:lnSpc>
                <a:spcPct val="100000"/>
              </a:lnSpc>
              <a:spcBef>
                <a:spcPts val="3000"/>
              </a:spcBef>
              <a:buFont typeface="Arial" panose="020B0604020202020204" pitchFamily="34" charset="0"/>
              <a:buChar char="•"/>
              <a:defRPr/>
            </a:pPr>
            <a:r>
              <a:rPr lang="en-US" altLang="en-US" sz="1800" b="1" dirty="0">
                <a:latin typeface="Arial" panose="020B0604020202020204" pitchFamily="34" charset="0"/>
                <a:cs typeface="Arial" panose="020B0604020202020204" pitchFamily="34" charset="0"/>
              </a:rPr>
              <a:t>For all events scheduled as FIS events, applicable rules of the FIS </a:t>
            </a:r>
            <a:r>
              <a:rPr lang="en-US" altLang="en-US" sz="1800" b="1" u="sng" dirty="0">
                <a:latin typeface="Arial" panose="020B0604020202020204" pitchFamily="34" charset="0"/>
                <a:cs typeface="Arial" panose="020B0604020202020204" pitchFamily="34" charset="0"/>
              </a:rPr>
              <a:t>must be considered</a:t>
            </a:r>
            <a:r>
              <a:rPr lang="en-US" altLang="en-US" sz="1800" b="1" dirty="0">
                <a:latin typeface="Arial" panose="020B0604020202020204" pitchFamily="34" charset="0"/>
                <a:cs typeface="Arial" panose="020B0604020202020204" pitchFamily="34" charset="0"/>
              </a:rPr>
              <a:t> and applied (</a:t>
            </a:r>
            <a:r>
              <a:rPr lang="en-US" altLang="en-US" sz="1800" b="1" u="sng" dirty="0">
                <a:latin typeface="Arial" panose="020B0604020202020204" pitchFamily="34" charset="0"/>
                <a:cs typeface="Arial" panose="020B0604020202020204" pitchFamily="34" charset="0"/>
              </a:rPr>
              <a:t>ICR</a:t>
            </a:r>
            <a:r>
              <a:rPr lang="en-US" altLang="en-US" sz="1800" b="1" dirty="0">
                <a:latin typeface="Arial" panose="020B0604020202020204" pitchFamily="34" charset="0"/>
                <a:cs typeface="Arial" panose="020B0604020202020204" pitchFamily="34" charset="0"/>
              </a:rPr>
              <a:t>)</a:t>
            </a:r>
          </a:p>
          <a:p>
            <a:pPr eaLnBrk="1" hangingPunct="1">
              <a:lnSpc>
                <a:spcPct val="100000"/>
              </a:lnSpc>
              <a:spcBef>
                <a:spcPts val="3000"/>
              </a:spcBef>
              <a:buFont typeface="Arial" panose="020B0604020202020204" pitchFamily="34" charset="0"/>
              <a:buChar char="•"/>
              <a:defRPr/>
            </a:pPr>
            <a:r>
              <a:rPr lang="en-US" altLang="en-US" sz="1800" b="1" dirty="0">
                <a:latin typeface="Arial" panose="020B0604020202020204" pitchFamily="34" charset="0"/>
                <a:cs typeface="Arial" panose="020B0604020202020204" pitchFamily="34" charset="0"/>
              </a:rPr>
              <a:t>In cases that are not addressed by the </a:t>
            </a:r>
            <a:r>
              <a:rPr lang="en-US" altLang="en-US" sz="1800" b="1" u="sng" dirty="0">
                <a:latin typeface="Arial" panose="020B0604020202020204" pitchFamily="34" charset="0"/>
                <a:cs typeface="Arial" panose="020B0604020202020204" pitchFamily="34" charset="0"/>
              </a:rPr>
              <a:t>ACR</a:t>
            </a:r>
            <a:r>
              <a:rPr lang="en-US" altLang="en-US" sz="1800" b="1" dirty="0">
                <a:latin typeface="Arial" panose="020B0604020202020204" pitchFamily="34" charset="0"/>
                <a:cs typeface="Arial" panose="020B0604020202020204" pitchFamily="34" charset="0"/>
              </a:rPr>
              <a:t> or by the </a:t>
            </a:r>
            <a:r>
              <a:rPr lang="en-US" altLang="en-US" sz="1800" b="1" u="sng" dirty="0">
                <a:latin typeface="Arial" panose="020B0604020202020204" pitchFamily="34" charset="0"/>
                <a:cs typeface="Arial" panose="020B0604020202020204" pitchFamily="34" charset="0"/>
              </a:rPr>
              <a:t>ICR</a:t>
            </a:r>
            <a:r>
              <a:rPr lang="en-US" altLang="en-US" sz="1800" b="1" dirty="0">
                <a:latin typeface="Arial" panose="020B0604020202020204" pitchFamily="34" charset="0"/>
                <a:cs typeface="Arial" panose="020B0604020202020204" pitchFamily="34" charset="0"/>
              </a:rPr>
              <a:t>, [601.4.7] or in cases where the rules must be interpreted, the authority for making such decisions will rest with the Competition Jury – all decisions </a:t>
            </a:r>
            <a:r>
              <a:rPr lang="en-US" altLang="en-US" sz="1800" b="1" u="sng" dirty="0">
                <a:latin typeface="Arial" panose="020B0604020202020204" pitchFamily="34" charset="0"/>
                <a:cs typeface="Arial" panose="020B0604020202020204" pitchFamily="34" charset="0"/>
              </a:rPr>
              <a:t>must</a:t>
            </a:r>
            <a:r>
              <a:rPr lang="en-US" altLang="en-US" sz="1800" b="1" dirty="0">
                <a:latin typeface="Arial" panose="020B0604020202020204" pitchFamily="34" charset="0"/>
                <a:cs typeface="Arial" panose="020B0604020202020204" pitchFamily="34" charset="0"/>
              </a:rPr>
              <a:t> </a:t>
            </a:r>
            <a:r>
              <a:rPr lang="en-US" altLang="en-US" sz="1800" b="1" u="sng" dirty="0">
                <a:latin typeface="Arial" panose="020B0604020202020204" pitchFamily="34" charset="0"/>
                <a:cs typeface="Arial" panose="020B0604020202020204" pitchFamily="34" charset="0"/>
              </a:rPr>
              <a:t>be</a:t>
            </a:r>
            <a:r>
              <a:rPr lang="en-US" altLang="en-US" sz="1800" b="1" dirty="0">
                <a:latin typeface="Arial" panose="020B0604020202020204" pitchFamily="34" charset="0"/>
                <a:cs typeface="Arial" panose="020B0604020202020204" pitchFamily="34" charset="0"/>
              </a:rPr>
              <a:t> </a:t>
            </a:r>
            <a:r>
              <a:rPr lang="en-US" altLang="en-US" sz="1800" b="1" u="sng" dirty="0">
                <a:latin typeface="Arial" panose="020B0604020202020204" pitchFamily="34" charset="0"/>
                <a:cs typeface="Arial" panose="020B0604020202020204" pitchFamily="34" charset="0"/>
              </a:rPr>
              <a:t>documented</a:t>
            </a:r>
            <a:r>
              <a:rPr lang="en-US" altLang="en-US" sz="1800" b="1" dirty="0">
                <a:latin typeface="Arial" panose="020B0604020202020204" pitchFamily="34" charset="0"/>
                <a:cs typeface="Arial" panose="020B0604020202020204" pitchFamily="34" charset="0"/>
              </a:rPr>
              <a:t>! </a:t>
            </a:r>
          </a:p>
          <a:p>
            <a:pPr marL="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endPar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1800" b="1" dirty="0">
                <a:solidFill>
                  <a:schemeClr val="tx1"/>
                </a:solidFill>
                <a:latin typeface="Arial" panose="020B0604020202020204" pitchFamily="34" charset="0"/>
                <a:ea typeface="Times New Roman" panose="02020603050405020304" pitchFamily="18" charset="0"/>
                <a:cs typeface="Arial" panose="020B0604020202020204" pitchFamily="34" charset="0"/>
              </a:rPr>
              <a:t>NOTE: </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601.4.9.4 further states the TD decides on questions not covered or insufficiently covered by the rules in so far as these have not already been decided by the Jury and “</a:t>
            </a:r>
            <a:r>
              <a:rPr lang="en-US" sz="1800" b="1" u="sng" dirty="0">
                <a:solidFill>
                  <a:schemeClr val="tx1"/>
                </a:solidFill>
                <a:latin typeface="Arial" panose="020B0604020202020204" pitchFamily="34" charset="0"/>
                <a:ea typeface="Times New Roman" panose="02020603050405020304" pitchFamily="18" charset="0"/>
                <a:cs typeface="Arial" panose="020B0604020202020204" pitchFamily="34" charset="0"/>
              </a:rPr>
              <a:t>do not fall within the scope of other authorities.</a:t>
            </a:r>
            <a:r>
              <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1800" i="1"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marL="0" indent="0" algn="just">
              <a:lnSpc>
                <a:spcPct val="100000"/>
              </a:lnSpc>
              <a:spcBef>
                <a:spcPts val="600"/>
              </a:spcBef>
              <a:spcAft>
                <a:spcPts val="600"/>
              </a:spcAft>
              <a:buFont typeface="Euphemia" panose="020B0503040102020104" pitchFamily="34" charset="0"/>
              <a:buNone/>
              <a:tabLst>
                <a:tab pos="457200" algn="l"/>
                <a:tab pos="571500" algn="l"/>
                <a:tab pos="685800" algn="l"/>
              </a:tabLst>
              <a:defRPr/>
            </a:pPr>
            <a:r>
              <a:rPr lang="en-US" sz="1800" i="1" dirty="0">
                <a:solidFill>
                  <a:schemeClr val="tx1"/>
                </a:solidFill>
                <a:latin typeface="Arial" panose="020B0604020202020204" pitchFamily="34" charset="0"/>
                <a:ea typeface="Times New Roman" panose="02020603050405020304" pitchFamily="18" charset="0"/>
                <a:cs typeface="Arial" panose="020B0604020202020204" pitchFamily="34" charset="0"/>
              </a:rPr>
              <a:t>If an issue arises that is not covered or is insufficiently covered by the ACR but is covered by other rules books that apply to our sport, defer to the “other authority”. e.g., FIS ICR, Equipment Rules, Rules of the Points.</a:t>
            </a:r>
            <a:endParaRPr lang="en-US"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316" name="Content Placeholder 10">
            <a:extLst>
              <a:ext uri="{FF2B5EF4-FFF2-40B4-BE49-F238E27FC236}">
                <a16:creationId xmlns:a16="http://schemas.microsoft.com/office/drawing/2014/main" id="{671CDDF6-84C9-5D94-CA06-75A80071C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621801"/>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7E7ADF3-1251-4CB0-B085-59F7B80657EC}"/>
              </a:ext>
            </a:extLst>
          </p:cNvPr>
          <p:cNvSpPr>
            <a:spLocks noGrp="1" noChangeArrowheads="1"/>
          </p:cNvSpPr>
          <p:nvPr>
            <p:ph type="title" idx="4294967295"/>
          </p:nvPr>
        </p:nvSpPr>
        <p:spPr>
          <a:xfrm>
            <a:off x="538163" y="128588"/>
            <a:ext cx="8301037" cy="709612"/>
          </a:xfrm>
        </p:spPr>
        <p:txBody>
          <a:bodyPr rtlCol="0">
            <a:normAutofit/>
          </a:bodyPr>
          <a:lstStyle/>
          <a:p>
            <a:pPr eaLnBrk="1" fontAlgn="auto" hangingPunct="1">
              <a:spcAft>
                <a:spcPts val="0"/>
              </a:spcAft>
              <a:defRPr/>
            </a:pPr>
            <a:r>
              <a:rPr lang="en-US" sz="3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FINISH REFEREE: Jury Advisor at the Finish </a:t>
            </a:r>
            <a:r>
              <a:rPr lang="en-US" sz="3000" b="1" i="1" dirty="0">
                <a:effectLst>
                  <a:outerShdw blurRad="38100" dist="38100" dir="2700000" algn="tl">
                    <a:srgbClr val="C0C0C0"/>
                  </a:outerShdw>
                </a:effectLst>
                <a:latin typeface="Arial" charset="0"/>
              </a:rPr>
              <a:t> </a:t>
            </a:r>
            <a:endParaRPr lang="en-US" sz="3000"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4036" name="Text Box 4">
            <a:extLst>
              <a:ext uri="{FF2B5EF4-FFF2-40B4-BE49-F238E27FC236}">
                <a16:creationId xmlns:a16="http://schemas.microsoft.com/office/drawing/2014/main" id="{5EE4EF95-27B0-4AE2-9B5E-9C7442F5AC5F}"/>
              </a:ext>
            </a:extLst>
          </p:cNvPr>
          <p:cNvSpPr txBox="1">
            <a:spLocks noChangeArrowheads="1"/>
          </p:cNvSpPr>
          <p:nvPr/>
        </p:nvSpPr>
        <p:spPr bwMode="auto">
          <a:xfrm>
            <a:off x="381000" y="991533"/>
            <a:ext cx="8001000" cy="467677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b="1" dirty="0">
                <a:solidFill>
                  <a:srgbClr val="0033CC"/>
                </a:solidFill>
                <a:effectLst>
                  <a:outerShdw blurRad="38100" dist="38100" dir="2700000" algn="tl">
                    <a:srgbClr val="C0C0C0"/>
                  </a:outerShdw>
                </a:effectLst>
                <a:latin typeface="Arial" charset="0"/>
              </a:rPr>
              <a:t>Job Duration &amp; Duties </a:t>
            </a:r>
            <a:r>
              <a:rPr lang="en-US" sz="2000" b="1" i="1" dirty="0">
                <a:effectLst>
                  <a:outerShdw blurRad="38100" dist="38100" dir="2700000" algn="tl">
                    <a:srgbClr val="C0C0C0"/>
                  </a:outerShdw>
                </a:effectLst>
                <a:latin typeface="Arial" charset="0"/>
              </a:rPr>
              <a:t>ACR/ICR </a:t>
            </a:r>
            <a:r>
              <a:rPr lang="en-US" sz="2000" i="1" dirty="0">
                <a:effectLst>
                  <a:outerShdw blurRad="38100" dist="38100" dir="2700000" algn="tl">
                    <a:srgbClr val="C0C0C0"/>
                  </a:outerShdw>
                </a:effectLst>
                <a:latin typeface="Arial" charset="0"/>
              </a:rPr>
              <a:t>U601.3.4 / 601.3.4</a:t>
            </a:r>
          </a:p>
          <a:p>
            <a:pPr fontAlgn="auto">
              <a:spcBef>
                <a:spcPts val="600"/>
              </a:spcBef>
              <a:spcAft>
                <a:spcPts val="0"/>
              </a:spcAft>
              <a:defRPr/>
            </a:pPr>
            <a:r>
              <a:rPr lang="en-US" sz="2000" dirty="0">
                <a:effectLst>
                  <a:outerShdw blurRad="38100" dist="38100" dir="2700000" algn="tl">
                    <a:srgbClr val="C0C0C0"/>
                  </a:outerShdw>
                </a:effectLst>
                <a:latin typeface="Arial" charset="0"/>
              </a:rPr>
              <a:t>The Finish Referee remains at the finish from the beginning of the official inspection time until the end of training/event.  </a:t>
            </a:r>
            <a:r>
              <a:rPr lang="en-US" sz="2000" i="1" dirty="0">
                <a:effectLst>
                  <a:outerShdw blurRad="38100" dist="38100" dir="2700000" algn="tl">
                    <a:srgbClr val="C0C0C0"/>
                  </a:outerShdw>
                </a:effectLst>
                <a:latin typeface="Arial" charset="0"/>
              </a:rPr>
              <a:t>The Finish Referee’s tenure may be extended if required by the Jury in regards to settlement of a protest.</a:t>
            </a:r>
            <a:endParaRPr lang="en-US" sz="2000" dirty="0">
              <a:effectLst>
                <a:outerShdw blurRad="38100" dist="38100" dir="2700000" algn="tl">
                  <a:srgbClr val="C0C0C0"/>
                </a:outerShdw>
              </a:effectLst>
              <a:latin typeface="Arial" charset="0"/>
            </a:endParaRP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Makes sure regulations for the finish and finish in-run and out-run are properly observed</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Supervises the Finish Controller, the timing, and the crowd control in the finish area</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Must be able to communicate immediately with the Jury</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Reports names of competitors who did not finish to the Referee</a:t>
            </a:r>
          </a:p>
          <a:p>
            <a:pPr marL="342900" indent="-342900" fontAlgn="auto">
              <a:spcBef>
                <a:spcPts val="600"/>
              </a:spcBef>
              <a:spcAft>
                <a:spcPts val="0"/>
              </a:spcAft>
              <a:buFont typeface="Arial" panose="020B0604020202020204" pitchFamily="34" charset="0"/>
              <a:buChar char="•"/>
              <a:defRPr/>
            </a:pPr>
            <a:r>
              <a:rPr lang="en-US" sz="2000" dirty="0">
                <a:effectLst>
                  <a:outerShdw blurRad="38100" dist="38100" dir="2700000" algn="tl">
                    <a:srgbClr val="C0C0C0"/>
                  </a:outerShdw>
                </a:effectLst>
                <a:latin typeface="Arial" charset="0"/>
              </a:rPr>
              <a:t>Informs Jury of all infringements against the rules.</a:t>
            </a:r>
          </a:p>
          <a:p>
            <a:pPr fontAlgn="auto">
              <a:spcBef>
                <a:spcPts val="0"/>
              </a:spcBef>
              <a:spcAft>
                <a:spcPts val="0"/>
              </a:spcAft>
              <a:defRPr/>
            </a:pPr>
            <a:endParaRPr lang="en-US" sz="2800" dirty="0">
              <a:solidFill>
                <a:srgbClr val="0033CC"/>
              </a:solidFill>
              <a:effectLst>
                <a:outerShdw blurRad="38100" dist="38100" dir="2700000" algn="tl">
                  <a:srgbClr val="C0C0C0"/>
                </a:outerShdw>
              </a:effectLst>
              <a:latin typeface="Arial" charset="0"/>
            </a:endParaRPr>
          </a:p>
        </p:txBody>
      </p:sp>
      <p:sp>
        <p:nvSpPr>
          <p:cNvPr id="53252" name="TextBox 1">
            <a:extLst>
              <a:ext uri="{FF2B5EF4-FFF2-40B4-BE49-F238E27FC236}">
                <a16:creationId xmlns:a16="http://schemas.microsoft.com/office/drawing/2014/main" id="{EBEA66A3-8700-4BB9-A719-94588955FFFF}"/>
              </a:ext>
            </a:extLst>
          </p:cNvPr>
          <p:cNvSpPr txBox="1">
            <a:spLocks noChangeArrowheads="1"/>
          </p:cNvSpPr>
          <p:nvPr/>
        </p:nvSpPr>
        <p:spPr bwMode="auto">
          <a:xfrm>
            <a:off x="538163" y="5668308"/>
            <a:ext cx="8388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1600" b="1" dirty="0">
                <a:solidFill>
                  <a:schemeClr val="tx1"/>
                </a:solidFill>
                <a:latin typeface="Arial" panose="020B0604020202020204" pitchFamily="34" charset="0"/>
                <a:cs typeface="Arial" panose="020B0604020202020204" pitchFamily="34" charset="0"/>
              </a:rPr>
              <a:t>*Finish Referee assumes the duties of the Finish Controller if one is not assigned.</a:t>
            </a:r>
          </a:p>
        </p:txBody>
      </p:sp>
      <p:pic>
        <p:nvPicPr>
          <p:cNvPr id="2" name="Content Placeholder 10">
            <a:extLst>
              <a:ext uri="{FF2B5EF4-FFF2-40B4-BE49-F238E27FC236}">
                <a16:creationId xmlns:a16="http://schemas.microsoft.com/office/drawing/2014/main" id="{66362114-D465-43BF-93E8-F07BDDC32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7E7ADF3-1251-4CB0-B085-59F7B80657EC}"/>
              </a:ext>
            </a:extLst>
          </p:cNvPr>
          <p:cNvSpPr>
            <a:spLocks noGrp="1" noChangeArrowheads="1"/>
          </p:cNvSpPr>
          <p:nvPr>
            <p:ph type="title" idx="4294967295"/>
          </p:nvPr>
        </p:nvSpPr>
        <p:spPr>
          <a:xfrm>
            <a:off x="538163" y="128588"/>
            <a:ext cx="8153400" cy="1066800"/>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FINISH CONTROLLER: </a:t>
            </a:r>
            <a:r>
              <a:rPr lang="en-US" sz="2200" b="1" i="1" dirty="0">
                <a:effectLst>
                  <a:outerShdw blurRad="38100" dist="38100" dir="2700000" algn="tl">
                    <a:srgbClr val="C0C0C0"/>
                  </a:outerShdw>
                </a:effectLst>
                <a:latin typeface="Arial" charset="0"/>
              </a:rPr>
              <a:t>ACR/ICR  </a:t>
            </a:r>
            <a:r>
              <a:rPr lang="en-US" sz="2200" i="1" dirty="0">
                <a:effectLst>
                  <a:outerShdw blurRad="38100" dist="38100" dir="2700000" algn="tl">
                    <a:srgbClr val="C0C0C0"/>
                  </a:outerShdw>
                </a:effectLst>
                <a:latin typeface="Arial" charset="0"/>
              </a:rPr>
              <a:t>612.6</a:t>
            </a:r>
            <a:br>
              <a:rPr lang="en-US" i="1" dirty="0">
                <a:effectLst>
                  <a:outerShdw blurRad="38100" dist="38100" dir="2700000" algn="tl">
                    <a:srgbClr val="C0C0C0"/>
                  </a:outerShdw>
                </a:effectLst>
                <a:latin typeface="Arial" charset="0"/>
              </a:rPr>
            </a:br>
            <a:endPar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C61F69F-3C66-4225-9F3C-EC8372752C6F}"/>
              </a:ext>
            </a:extLst>
          </p:cNvPr>
          <p:cNvSpPr txBox="1"/>
          <p:nvPr/>
        </p:nvSpPr>
        <p:spPr>
          <a:xfrm>
            <a:off x="452438" y="858838"/>
            <a:ext cx="8153400" cy="5140325"/>
          </a:xfrm>
          <a:prstGeom prst="rect">
            <a:avLst/>
          </a:prstGeom>
          <a:noFill/>
          <a:ln>
            <a:noFill/>
          </a:ln>
        </p:spPr>
        <p:txBody>
          <a:bodyPr anchor="ctr" anchorCtr="1">
            <a:spAutoFit/>
          </a:bodyPr>
          <a:lstStyle/>
          <a:p>
            <a:pPr>
              <a:spcBef>
                <a:spcPts val="1200"/>
              </a:spcBef>
              <a:defRPr/>
            </a:pPr>
            <a:r>
              <a:rPr lang="en-US" sz="2000" dirty="0">
                <a:effectLst>
                  <a:outerShdw blurRad="38100" dist="38100" dir="2700000" algn="tl">
                    <a:srgbClr val="C0C0C0"/>
                  </a:outerShdw>
                </a:effectLst>
                <a:latin typeface="Arial" charset="0"/>
              </a:rPr>
              <a:t>The Finish Controller, if assigned, remains at the finish from the beginning of the official inspection time until the end of training/event.  </a:t>
            </a:r>
            <a:r>
              <a:rPr lang="en-US" sz="2000" i="1" dirty="0">
                <a:effectLst>
                  <a:outerShdw blurRad="38100" dist="38100" dir="2700000" algn="tl">
                    <a:srgbClr val="C0C0C0"/>
                  </a:outerShdw>
                </a:effectLst>
                <a:latin typeface="Arial" charset="0"/>
              </a:rPr>
              <a:t>The Finish Controller’s tenure may be extended if required by the Jury in regards to settlement of a protest.</a:t>
            </a:r>
            <a:endParaRPr lang="en-US" sz="2000" dirty="0">
              <a:effectLst>
                <a:outerShdw blurRad="38100" dist="38100" dir="2700000" algn="tl">
                  <a:srgbClr val="C0C0C0"/>
                </a:outerShdw>
              </a:effectLst>
              <a:latin typeface="Arial" charset="0"/>
            </a:endParaRPr>
          </a:p>
          <a:p>
            <a:pPr>
              <a:spcBef>
                <a:spcPts val="1800"/>
              </a:spcBef>
              <a:defRPr/>
            </a:pPr>
            <a:r>
              <a:rPr lang="en-US" sz="2000" dirty="0">
                <a:effectLst>
                  <a:outerShdw blurRad="38100" dist="38100" dir="2700000" algn="tl">
                    <a:srgbClr val="C0C0C0"/>
                  </a:outerShdw>
                </a:effectLst>
                <a:latin typeface="Arial" charset="0"/>
              </a:rPr>
              <a:t>A Finish Controller is generally only assigned for upper-level events; e.g., World Cup, Olympic Winter Games.  </a:t>
            </a:r>
          </a:p>
          <a:p>
            <a:pPr>
              <a:spcBef>
                <a:spcPts val="1800"/>
              </a:spcBef>
              <a:defRPr/>
            </a:pPr>
            <a:r>
              <a:rPr lang="en-US" sz="2000" i="1" dirty="0">
                <a:solidFill>
                  <a:srgbClr val="3215AB"/>
                </a:solidFill>
                <a:effectLst>
                  <a:outerShdw blurRad="38100" dist="38100" dir="2700000" algn="tl">
                    <a:srgbClr val="C0C0C0"/>
                  </a:outerShdw>
                </a:effectLst>
                <a:latin typeface="Arial" charset="0"/>
              </a:rPr>
              <a:t>When a Finish Controller is </a:t>
            </a:r>
            <a:r>
              <a:rPr lang="en-US" sz="2000" i="1" u="sng" dirty="0">
                <a:solidFill>
                  <a:srgbClr val="3215AB"/>
                </a:solidFill>
                <a:effectLst>
                  <a:outerShdw blurRad="38100" dist="38100" dir="2700000" algn="tl">
                    <a:srgbClr val="C0C0C0"/>
                  </a:outerShdw>
                </a:effectLst>
                <a:latin typeface="Arial" charset="0"/>
              </a:rPr>
              <a:t>not</a:t>
            </a:r>
            <a:r>
              <a:rPr lang="en-US" sz="2000" i="1" dirty="0">
                <a:solidFill>
                  <a:srgbClr val="3215AB"/>
                </a:solidFill>
                <a:effectLst>
                  <a:outerShdw blurRad="38100" dist="38100" dir="2700000" algn="tl">
                    <a:srgbClr val="C0C0C0"/>
                  </a:outerShdw>
                </a:effectLst>
                <a:latin typeface="Arial" charset="0"/>
              </a:rPr>
              <a:t> assigned, the Finish Referee assumes the following duties</a:t>
            </a:r>
            <a:r>
              <a:rPr lang="en-US" sz="2000" dirty="0">
                <a:effectLst>
                  <a:outerShdw blurRad="38100" dist="38100" dir="2700000" algn="tl">
                    <a:srgbClr val="C0C0C0"/>
                  </a:outerShdw>
                </a:effectLst>
                <a:latin typeface="Arial" charset="0"/>
              </a:rPr>
              <a:t>:</a:t>
            </a:r>
          </a:p>
          <a:p>
            <a:pPr marL="285750" indent="-285750">
              <a:spcBef>
                <a:spcPts val="1200"/>
              </a:spcBef>
              <a:buFont typeface="Arial" panose="020B0604020202020204" pitchFamily="34" charset="0"/>
              <a:buChar char="•"/>
              <a:defRPr/>
            </a:pPr>
            <a:r>
              <a:rPr lang="en-US" sz="2000" dirty="0">
                <a:effectLst>
                  <a:outerShdw blurRad="38100" dist="38100" dir="2700000" algn="tl">
                    <a:srgbClr val="C0C0C0"/>
                  </a:outerShdw>
                </a:effectLst>
                <a:latin typeface="Arial" charset="0"/>
              </a:rPr>
              <a:t>Supervises the section between the last gate and the finish</a:t>
            </a:r>
          </a:p>
          <a:p>
            <a:pPr marL="285750" indent="-285750">
              <a:spcBef>
                <a:spcPts val="1200"/>
              </a:spcBef>
              <a:buFont typeface="Arial" panose="020B0604020202020204" pitchFamily="34" charset="0"/>
              <a:buChar char="•"/>
              <a:defRPr/>
            </a:pPr>
            <a:r>
              <a:rPr lang="en-US" sz="2000" dirty="0">
                <a:effectLst>
                  <a:outerShdw blurRad="38100" dist="38100" dir="2700000" algn="tl">
                    <a:srgbClr val="C0C0C0"/>
                  </a:outerShdw>
                </a:effectLst>
                <a:latin typeface="Arial" charset="0"/>
              </a:rPr>
              <a:t>Supervises the proper crossing of the finish line</a:t>
            </a:r>
          </a:p>
          <a:p>
            <a:pPr marL="285750" indent="-285750">
              <a:spcBef>
                <a:spcPts val="1200"/>
              </a:spcBef>
              <a:buFont typeface="Arial" panose="020B0604020202020204" pitchFamily="34" charset="0"/>
              <a:buChar char="•"/>
              <a:defRPr/>
            </a:pPr>
            <a:r>
              <a:rPr lang="en-US" sz="2000" dirty="0">
                <a:effectLst>
                  <a:outerShdw blurRad="38100" dist="38100" dir="2700000" algn="tl">
                    <a:srgbClr val="C0C0C0"/>
                  </a:outerShdw>
                </a:effectLst>
                <a:latin typeface="Arial" charset="0"/>
              </a:rPr>
              <a:t>Records the order of finishing of all racers who complete the course</a:t>
            </a:r>
          </a:p>
          <a:p>
            <a:pPr marL="285750" indent="-285750">
              <a:spcBef>
                <a:spcPts val="1200"/>
              </a:spcBef>
              <a:buFont typeface="Arial" panose="020B0604020202020204" pitchFamily="34" charset="0"/>
              <a:buChar char="•"/>
              <a:defRPr/>
            </a:pPr>
            <a:r>
              <a:rPr lang="en-US" sz="2000" dirty="0">
                <a:effectLst>
                  <a:outerShdw blurRad="38100" dist="38100" dir="2700000" algn="tl">
                    <a:srgbClr val="C0C0C0"/>
                  </a:outerShdw>
                </a:effectLst>
                <a:latin typeface="Arial" charset="0"/>
              </a:rPr>
              <a:t>Is able to communicate immediately with the Jury</a:t>
            </a:r>
          </a:p>
          <a:p>
            <a:pPr>
              <a:defRPr/>
            </a:pPr>
            <a:endParaRPr lang="en-US" dirty="0"/>
          </a:p>
        </p:txBody>
      </p:sp>
      <p:pic>
        <p:nvPicPr>
          <p:cNvPr id="3" name="Content Placeholder 10">
            <a:extLst>
              <a:ext uri="{FF2B5EF4-FFF2-40B4-BE49-F238E27FC236}">
                <a16:creationId xmlns:a16="http://schemas.microsoft.com/office/drawing/2014/main" id="{85EE2D75-C505-4489-B203-28E64D795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D95D-28BB-4ED4-B882-8459354FF721}"/>
              </a:ext>
            </a:extLst>
          </p:cNvPr>
          <p:cNvSpPr>
            <a:spLocks noGrp="1"/>
          </p:cNvSpPr>
          <p:nvPr>
            <p:ph type="title" idx="4294967295"/>
          </p:nvPr>
        </p:nvSpPr>
        <p:spPr>
          <a:xfrm>
            <a:off x="533400" y="76200"/>
            <a:ext cx="8229600" cy="69850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VALID FINISHES</a:t>
            </a:r>
          </a:p>
        </p:txBody>
      </p:sp>
      <p:sp>
        <p:nvSpPr>
          <p:cNvPr id="3" name="Content Placeholder 2">
            <a:extLst>
              <a:ext uri="{FF2B5EF4-FFF2-40B4-BE49-F238E27FC236}">
                <a16:creationId xmlns:a16="http://schemas.microsoft.com/office/drawing/2014/main" id="{F413DE43-B71C-4FAC-A540-206341E85680}"/>
              </a:ext>
            </a:extLst>
          </p:cNvPr>
          <p:cNvSpPr>
            <a:spLocks noGrp="1"/>
          </p:cNvSpPr>
          <p:nvPr>
            <p:ph idx="4294967295"/>
          </p:nvPr>
        </p:nvSpPr>
        <p:spPr>
          <a:xfrm>
            <a:off x="533400" y="914400"/>
            <a:ext cx="8229600" cy="5430838"/>
          </a:xfrm>
        </p:spPr>
        <p:txBody>
          <a:bodyPr rtlCol="0">
            <a:normAutofit/>
          </a:bodyPr>
          <a:lstStyle/>
          <a:p>
            <a:pPr marL="0" indent="0" eaLnBrk="1" fontAlgn="auto" hangingPunct="1">
              <a:lnSpc>
                <a:spcPct val="100000"/>
              </a:lnSpc>
              <a:spcBef>
                <a:spcPts val="0"/>
              </a:spcBef>
              <a:spcAft>
                <a:spcPts val="0"/>
              </a:spcAft>
              <a:buFont typeface="Arial" pitchFamily="34" charset="0"/>
              <a:buNone/>
              <a:defRPr/>
            </a:pPr>
            <a:r>
              <a:rPr lang="en-US" sz="1800" b="1" u="sng" dirty="0">
                <a:latin typeface="Arial" panose="020B0604020202020204" pitchFamily="34" charset="0"/>
                <a:cs typeface="Arial" panose="020B0604020202020204" pitchFamily="34" charset="0"/>
              </a:rPr>
              <a:t>ACR/ICR</a:t>
            </a:r>
            <a:r>
              <a:rPr lang="en-US" sz="1800" b="1" dirty="0">
                <a:latin typeface="Arial" panose="020B0604020202020204" pitchFamily="34" charset="0"/>
                <a:cs typeface="Arial" panose="020B0604020202020204" pitchFamily="34" charset="0"/>
              </a:rPr>
              <a:t> 611.3.1 </a:t>
            </a:r>
            <a:r>
              <a:rPr lang="en-US" sz="1800" dirty="0">
                <a:latin typeface="Arial" panose="020B0604020202020204" pitchFamily="34" charset="0"/>
                <a:cs typeface="Arial" panose="020B0604020202020204" pitchFamily="34" charset="0"/>
              </a:rPr>
              <a:t>states that in case of a fall at the finish </a:t>
            </a:r>
            <a:r>
              <a:rPr lang="en-US" sz="1800" u="sng" dirty="0">
                <a:latin typeface="Arial" panose="020B0604020202020204" pitchFamily="34" charset="0"/>
                <a:cs typeface="Arial" panose="020B0604020202020204" pitchFamily="34" charset="0"/>
              </a:rPr>
              <a:t>where competitor does not come to a full stop</a:t>
            </a:r>
            <a:r>
              <a:rPr lang="en-US" sz="1800" dirty="0">
                <a:latin typeface="Arial" panose="020B0604020202020204" pitchFamily="34" charset="0"/>
                <a:cs typeface="Arial" panose="020B0604020202020204" pitchFamily="34" charset="0"/>
              </a:rPr>
              <a:t>, </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the time maybe taken without both of the competitor’s feet having crossed the finish line</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for the registered time to become valid, the competitor must immediately cross the finish line with or without skis</a:t>
            </a:r>
            <a:endParaRPr lang="en-US" sz="1800" b="1" u="sng" dirty="0">
              <a:latin typeface="Arial" panose="020B0604020202020204" pitchFamily="34" charset="0"/>
              <a:cs typeface="Arial" panose="020B0604020202020204" pitchFamily="34" charset="0"/>
            </a:endParaRPr>
          </a:p>
          <a:p>
            <a:pPr marL="0" indent="0" eaLnBrk="1" fontAlgn="auto" hangingPunct="1">
              <a:lnSpc>
                <a:spcPct val="100000"/>
              </a:lnSpc>
              <a:spcBef>
                <a:spcPts val="0"/>
              </a:spcBef>
              <a:spcAft>
                <a:spcPts val="0"/>
              </a:spcAft>
              <a:buFont typeface="Arial" pitchFamily="34" charset="0"/>
              <a:buNone/>
              <a:defRPr/>
            </a:pPr>
            <a:endParaRPr lang="en-US" sz="1800" b="1" u="sng" dirty="0">
              <a:latin typeface="Arial" panose="020B0604020202020204" pitchFamily="34" charset="0"/>
              <a:cs typeface="Arial" panose="020B0604020202020204" pitchFamily="34" charset="0"/>
            </a:endParaRPr>
          </a:p>
          <a:p>
            <a:pPr marL="0" indent="0" eaLnBrk="1" fontAlgn="auto" hangingPunct="1">
              <a:lnSpc>
                <a:spcPct val="100000"/>
              </a:lnSpc>
              <a:spcBef>
                <a:spcPts val="0"/>
              </a:spcBef>
              <a:spcAft>
                <a:spcPts val="0"/>
              </a:spcAft>
              <a:buFont typeface="Arial" pitchFamily="34" charset="0"/>
              <a:buNone/>
              <a:defRPr/>
            </a:pPr>
            <a:r>
              <a:rPr lang="en-US" sz="1800" b="1" u="sng" dirty="0">
                <a:latin typeface="Arial" panose="020B0604020202020204" pitchFamily="34" charset="0"/>
                <a:cs typeface="Arial" panose="020B0604020202020204" pitchFamily="34" charset="0"/>
              </a:rPr>
              <a:t>ACR/ ICR</a:t>
            </a:r>
            <a:r>
              <a:rPr lang="en-US" sz="1800" b="1" dirty="0">
                <a:latin typeface="Arial" panose="020B0604020202020204" pitchFamily="34" charset="0"/>
                <a:cs typeface="Arial" panose="020B0604020202020204" pitchFamily="34" charset="0"/>
              </a:rPr>
              <a:t> 615.3</a:t>
            </a:r>
            <a:r>
              <a:rPr lang="en-US" sz="1800" dirty="0">
                <a:latin typeface="Arial" panose="020B0604020202020204" pitchFamily="34" charset="0"/>
                <a:cs typeface="Arial" panose="020B0604020202020204" pitchFamily="34" charset="0"/>
              </a:rPr>
              <a:t> states Finish line must be crossed:</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on both skis, or </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on one ski, or </a:t>
            </a:r>
          </a:p>
          <a:p>
            <a:pPr marL="246888" indent="-246888" eaLnBrk="1" fontAlgn="auto" hangingPunct="1">
              <a:lnSpc>
                <a:spcPct val="100000"/>
              </a:lnSpc>
              <a:spcBef>
                <a:spcPts val="0"/>
              </a:spcBef>
              <a:spcAft>
                <a:spcPts val="0"/>
              </a:spcAft>
              <a:buFont typeface="Arial"/>
              <a:buChar char="•"/>
              <a:defRPr/>
            </a:pPr>
            <a:r>
              <a:rPr lang="en-US" sz="1800" dirty="0">
                <a:latin typeface="Arial" panose="020B0604020202020204" pitchFamily="34" charset="0"/>
                <a:cs typeface="Arial" panose="020B0604020202020204" pitchFamily="34" charset="0"/>
              </a:rPr>
              <a:t>with both feet in case of a fall between the last gate and the finish line.  In this case, the time is taken when any part of the competitor’s </a:t>
            </a:r>
            <a:r>
              <a:rPr lang="en-US" sz="1800" b="1" u="sng" dirty="0">
                <a:solidFill>
                  <a:srgbClr val="3215AB"/>
                </a:solidFill>
                <a:latin typeface="Arial" panose="020B0604020202020204" pitchFamily="34" charset="0"/>
                <a:cs typeface="Arial" panose="020B0604020202020204" pitchFamily="34" charset="0"/>
              </a:rPr>
              <a:t>body</a:t>
            </a:r>
            <a:r>
              <a:rPr lang="en-US" sz="1800" dirty="0">
                <a:latin typeface="Arial" panose="020B0604020202020204" pitchFamily="34" charset="0"/>
                <a:cs typeface="Arial" panose="020B0604020202020204" pitchFamily="34" charset="0"/>
              </a:rPr>
              <a:t> stops the timekeeping system</a:t>
            </a:r>
          </a:p>
          <a:p>
            <a:pPr marL="0" indent="0" eaLnBrk="1" fontAlgn="auto" hangingPunct="1">
              <a:lnSpc>
                <a:spcPct val="100000"/>
              </a:lnSpc>
              <a:spcBef>
                <a:spcPts val="0"/>
              </a:spcBef>
              <a:spcAft>
                <a:spcPts val="0"/>
              </a:spcAft>
              <a:buFont typeface="Arial" pitchFamily="34" charset="0"/>
              <a:buNone/>
              <a:defRPr/>
            </a:pPr>
            <a:endParaRPr lang="en-US" sz="1800" b="1" u="sng" dirty="0">
              <a:latin typeface="Arial" panose="020B0604020202020204" pitchFamily="34" charset="0"/>
              <a:cs typeface="Arial" panose="020B0604020202020204" pitchFamily="34" charset="0"/>
            </a:endParaRPr>
          </a:p>
          <a:p>
            <a:pPr marL="0" indent="0" eaLnBrk="1" fontAlgn="auto" hangingPunct="1">
              <a:lnSpc>
                <a:spcPct val="100000"/>
              </a:lnSpc>
              <a:spcBef>
                <a:spcPts val="0"/>
              </a:spcBef>
              <a:spcAft>
                <a:spcPts val="0"/>
              </a:spcAft>
              <a:buFont typeface="Arial" pitchFamily="34" charset="0"/>
              <a:buNone/>
              <a:defRPr/>
            </a:pPr>
            <a:r>
              <a:rPr lang="en-US" sz="1800" b="1" u="sng" dirty="0">
                <a:latin typeface="Arial" panose="020B0604020202020204" pitchFamily="34" charset="0"/>
                <a:cs typeface="Arial" panose="020B0604020202020204" pitchFamily="34" charset="0"/>
              </a:rPr>
              <a:t>ACR</a:t>
            </a:r>
            <a:r>
              <a:rPr lang="en-US" sz="1800" b="1" dirty="0">
                <a:latin typeface="Arial" panose="020B0604020202020204" pitchFamily="34" charset="0"/>
                <a:cs typeface="Arial" panose="020B0604020202020204" pitchFamily="34" charset="0"/>
              </a:rPr>
              <a:t> U629.4</a:t>
            </a:r>
            <a:r>
              <a:rPr lang="en-US" sz="1800" dirty="0">
                <a:latin typeface="Arial" panose="020B0604020202020204" pitchFamily="34" charset="0"/>
                <a:cs typeface="Arial" panose="020B0604020202020204" pitchFamily="34" charset="0"/>
              </a:rPr>
              <a:t> state that a binding release more than 2 gates above the Finish line in SL, GS, or SG or more than 1 gate above the Finish line in DH shall be considered as a clear DSQ</a:t>
            </a:r>
            <a:endParaRPr lang="en-US" dirty="0"/>
          </a:p>
        </p:txBody>
      </p:sp>
      <p:pic>
        <p:nvPicPr>
          <p:cNvPr id="4" name="Content Placeholder 10">
            <a:extLst>
              <a:ext uri="{FF2B5EF4-FFF2-40B4-BE49-F238E27FC236}">
                <a16:creationId xmlns:a16="http://schemas.microsoft.com/office/drawing/2014/main" id="{410322B3-E2B8-469E-8E64-C6C32186D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D39A-EC1C-4832-B0A5-29F0CAB763B0}"/>
              </a:ext>
            </a:extLst>
          </p:cNvPr>
          <p:cNvSpPr>
            <a:spLocks noGrp="1"/>
          </p:cNvSpPr>
          <p:nvPr>
            <p:ph type="title" idx="4294967295"/>
          </p:nvPr>
        </p:nvSpPr>
        <p:spPr>
          <a:xfrm>
            <a:off x="1804988" y="177800"/>
            <a:ext cx="7339012" cy="1239838"/>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LOSS OF ONE SKI: </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FIS Only (614.2.4)</a:t>
            </a:r>
            <a:endParaRPr lang="en-US" b="1" u="sng" dirty="0">
              <a:solidFill>
                <a:srgbClr val="3215AB"/>
              </a:solidFill>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A0B1D4A9-CA9C-4E15-84C3-5BA7BB391812}"/>
              </a:ext>
            </a:extLst>
          </p:cNvPr>
          <p:cNvSpPr>
            <a:spLocks noGrp="1"/>
          </p:cNvSpPr>
          <p:nvPr>
            <p:ph idx="4294967295"/>
          </p:nvPr>
        </p:nvSpPr>
        <p:spPr>
          <a:xfrm>
            <a:off x="457200" y="1524000"/>
            <a:ext cx="8229600" cy="4525963"/>
          </a:xfrm>
        </p:spPr>
        <p:txBody>
          <a:bodyPr rtlCol="0">
            <a:normAutofit/>
          </a:bodyPr>
          <a:lstStyle/>
          <a:p>
            <a:pPr marL="0" indent="0" eaLnBrk="1" fontAlgn="auto" hangingPunct="1">
              <a:lnSpc>
                <a:spcPct val="100000"/>
              </a:lnSpc>
              <a:spcAft>
                <a:spcPts val="0"/>
              </a:spcAft>
              <a:buFont typeface="Arial" pitchFamily="34" charset="0"/>
              <a:buNone/>
              <a:defRPr/>
            </a:pPr>
            <a:r>
              <a:rPr lang="en-US" sz="2400" dirty="0">
                <a:solidFill>
                  <a:schemeClr val="tx1"/>
                </a:solidFill>
                <a:latin typeface="Arial" panose="020B0604020202020204" pitchFamily="34" charset="0"/>
                <a:cs typeface="Arial" panose="020B0604020202020204" pitchFamily="34" charset="0"/>
              </a:rPr>
              <a:t>If a competitor loses a ski without having committed a gate fault or without </a:t>
            </a:r>
            <a:r>
              <a:rPr lang="en-US" sz="2400" u="sng" dirty="0">
                <a:solidFill>
                  <a:schemeClr val="tx1"/>
                </a:solidFill>
                <a:latin typeface="Arial" panose="020B0604020202020204" pitchFamily="34" charset="0"/>
                <a:cs typeface="Arial" panose="020B0604020202020204" pitchFamily="34" charset="0"/>
              </a:rPr>
              <a:t>coming to a complete stop</a:t>
            </a:r>
            <a:r>
              <a:rPr lang="en-US" sz="2400" dirty="0">
                <a:solidFill>
                  <a:schemeClr val="tx1"/>
                </a:solidFill>
                <a:latin typeface="Arial" panose="020B0604020202020204" pitchFamily="34" charset="0"/>
                <a:cs typeface="Arial" panose="020B0604020202020204" pitchFamily="34" charset="0"/>
              </a:rPr>
              <a:t>, they may continue, as long as the competitor:</a:t>
            </a:r>
          </a:p>
          <a:p>
            <a:pPr marL="0" indent="0" eaLnBrk="1" fontAlgn="auto" hangingPunct="1">
              <a:lnSpc>
                <a:spcPct val="100000"/>
              </a:lnSpc>
              <a:spcAft>
                <a:spcPts val="0"/>
              </a:spcAft>
              <a:buFont typeface="Arial" pitchFamily="34" charset="0"/>
              <a:buNone/>
              <a:defRPr/>
            </a:pPr>
            <a:r>
              <a:rPr lang="en-US" sz="2400" dirty="0">
                <a:solidFill>
                  <a:schemeClr val="tx1"/>
                </a:solidFill>
                <a:latin typeface="Arial" panose="020B0604020202020204" pitchFamily="34" charset="0"/>
                <a:cs typeface="Arial" panose="020B0604020202020204" pitchFamily="34" charset="0"/>
              </a:rPr>
              <a:t>     - </a:t>
            </a:r>
            <a:r>
              <a:rPr lang="en-US" sz="2400" b="1" dirty="0">
                <a:solidFill>
                  <a:schemeClr val="tx1"/>
                </a:solidFill>
                <a:latin typeface="Arial" panose="020B0604020202020204" pitchFamily="34" charset="0"/>
                <a:cs typeface="Arial" panose="020B0604020202020204" pitchFamily="34" charset="0"/>
              </a:rPr>
              <a:t>does not interfere </a:t>
            </a:r>
            <a:r>
              <a:rPr lang="en-US" sz="2400" dirty="0">
                <a:solidFill>
                  <a:schemeClr val="tx1"/>
                </a:solidFill>
                <a:latin typeface="Arial" panose="020B0604020202020204" pitchFamily="34" charset="0"/>
                <a:cs typeface="Arial" panose="020B0604020202020204" pitchFamily="34" charset="0"/>
              </a:rPr>
              <a:t>with the run of the next competitor                </a:t>
            </a:r>
          </a:p>
          <a:p>
            <a:pPr marL="0" indent="0" eaLnBrk="1" fontAlgn="auto" hangingPunct="1">
              <a:lnSpc>
                <a:spcPct val="100000"/>
              </a:lnSpc>
              <a:spcAft>
                <a:spcPts val="0"/>
              </a:spcAft>
              <a:buFont typeface="Arial" pitchFamily="34" charset="0"/>
              <a:buNone/>
              <a:defRPr/>
            </a:pPr>
            <a:r>
              <a:rPr lang="en-US" sz="2400" dirty="0">
                <a:solidFill>
                  <a:schemeClr val="tx1"/>
                </a:solidFill>
                <a:latin typeface="Arial" panose="020B0604020202020204" pitchFamily="34" charset="0"/>
                <a:cs typeface="Arial" panose="020B0604020202020204" pitchFamily="34" charset="0"/>
              </a:rPr>
              <a:t>            or,</a:t>
            </a:r>
          </a:p>
          <a:p>
            <a:pPr marL="0" indent="0" eaLnBrk="1" fontAlgn="auto" hangingPunct="1">
              <a:lnSpc>
                <a:spcPct val="100000"/>
              </a:lnSpc>
              <a:spcAft>
                <a:spcPts val="0"/>
              </a:spcAft>
              <a:buFont typeface="Arial" pitchFamily="34" charset="0"/>
              <a:buNone/>
              <a:defRPr/>
            </a:pPr>
            <a:r>
              <a:rPr lang="en-US" sz="2400" dirty="0">
                <a:solidFill>
                  <a:schemeClr val="tx1"/>
                </a:solidFill>
                <a:latin typeface="Arial" panose="020B0604020202020204" pitchFamily="34" charset="0"/>
                <a:cs typeface="Arial" panose="020B0604020202020204" pitchFamily="34" charset="0"/>
              </a:rPr>
              <a:t>     - </a:t>
            </a:r>
            <a:r>
              <a:rPr lang="en-US" sz="2400" b="1" dirty="0">
                <a:solidFill>
                  <a:schemeClr val="tx1"/>
                </a:solidFill>
                <a:latin typeface="Arial" panose="020B0604020202020204" pitchFamily="34" charset="0"/>
                <a:cs typeface="Arial" panose="020B0604020202020204" pitchFamily="34" charset="0"/>
              </a:rPr>
              <a:t>has not been passed </a:t>
            </a:r>
            <a:r>
              <a:rPr lang="en-US" sz="2400" dirty="0">
                <a:solidFill>
                  <a:schemeClr val="tx1"/>
                </a:solidFill>
                <a:latin typeface="Arial" panose="020B0604020202020204" pitchFamily="34" charset="0"/>
                <a:cs typeface="Arial" panose="020B0604020202020204" pitchFamily="34" charset="0"/>
              </a:rPr>
              <a:t>by the next competitor.</a:t>
            </a:r>
          </a:p>
          <a:p>
            <a:pPr marL="246888" indent="-246888" eaLnBrk="1" fontAlgn="auto" hangingPunct="1">
              <a:lnSpc>
                <a:spcPct val="100000"/>
              </a:lnSpc>
              <a:spcAft>
                <a:spcPts val="0"/>
              </a:spcAft>
              <a:buFont typeface="Arial"/>
              <a:buChar char="•"/>
              <a:defRPr/>
            </a:pPr>
            <a:endParaRPr lang="en-US" sz="2400" dirty="0">
              <a:solidFill>
                <a:schemeClr val="tx1"/>
              </a:solidFill>
              <a:latin typeface="Arial" panose="020B0604020202020204" pitchFamily="34" charset="0"/>
              <a:cs typeface="Arial" panose="020B0604020202020204" pitchFamily="34" charset="0"/>
            </a:endParaRPr>
          </a:p>
          <a:p>
            <a:pPr marL="0" indent="0" eaLnBrk="1" fontAlgn="auto" hangingPunct="1">
              <a:lnSpc>
                <a:spcPct val="100000"/>
              </a:lnSpc>
              <a:spcAft>
                <a:spcPts val="0"/>
              </a:spcAft>
              <a:buFont typeface="Arial" pitchFamily="34" charset="0"/>
              <a:buNone/>
              <a:defRPr/>
            </a:pPr>
            <a:r>
              <a:rPr lang="en-US" sz="2400" i="1" dirty="0">
                <a:latin typeface="Arial" panose="020B0604020202020204" pitchFamily="34" charset="0"/>
                <a:cs typeface="Arial" panose="020B0604020202020204" pitchFamily="34" charset="0"/>
              </a:rPr>
              <a:t>Also see details in ICR Art. 615.3, 661.4.1, 804.3, 904.3.</a:t>
            </a:r>
          </a:p>
        </p:txBody>
      </p:sp>
      <p:pic>
        <p:nvPicPr>
          <p:cNvPr id="4" name="Content Placeholder 10">
            <a:extLst>
              <a:ext uri="{FF2B5EF4-FFF2-40B4-BE49-F238E27FC236}">
                <a16:creationId xmlns:a16="http://schemas.microsoft.com/office/drawing/2014/main" id="{CDE25511-5687-475D-AC4F-E565246BB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F629-5727-4F72-99D2-8E5824C948FC}"/>
              </a:ext>
            </a:extLst>
          </p:cNvPr>
          <p:cNvSpPr>
            <a:spLocks noGrp="1"/>
          </p:cNvSpPr>
          <p:nvPr>
            <p:ph type="title" idx="4294967295"/>
          </p:nvPr>
        </p:nvSpPr>
        <p:spPr>
          <a:xfrm>
            <a:off x="519113" y="381000"/>
            <a:ext cx="8229600" cy="889000"/>
          </a:xfrm>
        </p:spPr>
        <p:txBody>
          <a:bodyPr rtlCol="0">
            <a:normAutofit/>
          </a:bodyPr>
          <a:lstStyle/>
          <a:p>
            <a:pPr eaLnBrk="1" fontAlgn="auto" hangingPunct="1">
              <a:spcAft>
                <a:spcPts val="0"/>
              </a:spcAft>
              <a:defRPr/>
            </a:pPr>
            <a:r>
              <a:rPr lang="en-US" sz="27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INTERDICTION TO CONTINUE ON COURSE:</a:t>
            </a: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DOWNHILL, SUPER G, GIANT SLALOM, PARALLEL</a:t>
            </a:r>
          </a:p>
        </p:txBody>
      </p:sp>
      <p:sp>
        <p:nvSpPr>
          <p:cNvPr id="51203" name="Content Placeholder 2">
            <a:extLst>
              <a:ext uri="{FF2B5EF4-FFF2-40B4-BE49-F238E27FC236}">
                <a16:creationId xmlns:a16="http://schemas.microsoft.com/office/drawing/2014/main" id="{CB43123C-74BB-4277-8481-9A6CF3E0C503}"/>
              </a:ext>
            </a:extLst>
          </p:cNvPr>
          <p:cNvSpPr>
            <a:spLocks noGrp="1"/>
          </p:cNvSpPr>
          <p:nvPr>
            <p:ph idx="4294967295"/>
          </p:nvPr>
        </p:nvSpPr>
        <p:spPr>
          <a:xfrm>
            <a:off x="546100" y="1600201"/>
            <a:ext cx="8369300" cy="4114800"/>
          </a:xfrm>
        </p:spPr>
        <p:txBody>
          <a:bodyPr rtlCol="0">
            <a:normAutofit fontScale="92500" lnSpcReduction="10000"/>
          </a:bodyPr>
          <a:lstStyle/>
          <a:p>
            <a:pPr marL="246888" indent="-246888" eaLnBrk="1" fontAlgn="auto" hangingPunct="1">
              <a:lnSpc>
                <a:spcPct val="110000"/>
              </a:lnSpc>
              <a:spcBef>
                <a:spcPts val="1200"/>
              </a:spcBef>
              <a:spcAft>
                <a:spcPts val="0"/>
              </a:spcAft>
              <a:buFont typeface="Arial"/>
              <a:buChar char="•"/>
              <a:defRPr/>
            </a:pPr>
            <a:r>
              <a:rPr lang="en-US" sz="2600" dirty="0">
                <a:solidFill>
                  <a:schemeClr val="tx1"/>
                </a:solidFill>
                <a:latin typeface="Arial" pitchFamily="34" charset="0"/>
                <a:cs typeface="Arial" pitchFamily="34" charset="0"/>
              </a:rPr>
              <a:t>If a competitor misses a gate, they must </a:t>
            </a:r>
            <a:r>
              <a:rPr lang="en-US" sz="2600" u="sng" dirty="0">
                <a:solidFill>
                  <a:schemeClr val="tx1"/>
                </a:solidFill>
                <a:latin typeface="Arial" pitchFamily="34" charset="0"/>
                <a:cs typeface="Arial" pitchFamily="34" charset="0"/>
              </a:rPr>
              <a:t>no longer continue</a:t>
            </a:r>
            <a:r>
              <a:rPr lang="en-US" sz="2600" dirty="0">
                <a:solidFill>
                  <a:schemeClr val="tx1"/>
                </a:solidFill>
                <a:latin typeface="Arial" pitchFamily="34" charset="0"/>
                <a:cs typeface="Arial" pitchFamily="34" charset="0"/>
              </a:rPr>
              <a:t> through </a:t>
            </a:r>
            <a:r>
              <a:rPr lang="en-US" sz="2600" u="sng" dirty="0">
                <a:solidFill>
                  <a:schemeClr val="tx1"/>
                </a:solidFill>
                <a:latin typeface="Arial" pitchFamily="34" charset="0"/>
                <a:cs typeface="Arial" pitchFamily="34" charset="0"/>
              </a:rPr>
              <a:t>further</a:t>
            </a:r>
            <a:r>
              <a:rPr lang="en-US" sz="2600" dirty="0">
                <a:solidFill>
                  <a:schemeClr val="tx1"/>
                </a:solidFill>
                <a:latin typeface="Arial" pitchFamily="34" charset="0"/>
                <a:cs typeface="Arial" pitchFamily="34" charset="0"/>
              </a:rPr>
              <a:t> gates </a:t>
            </a:r>
            <a:r>
              <a:rPr lang="en-US" sz="2600" b="1" i="1" dirty="0">
                <a:solidFill>
                  <a:schemeClr val="tx1"/>
                </a:solidFill>
                <a:latin typeface="Arial" pitchFamily="34" charset="0"/>
                <a:cs typeface="Arial" pitchFamily="34" charset="0"/>
              </a:rPr>
              <a:t>ACR/ICR  614.2.2</a:t>
            </a:r>
          </a:p>
          <a:p>
            <a:pPr marL="246888" indent="-246888" eaLnBrk="1" fontAlgn="auto" hangingPunct="1">
              <a:lnSpc>
                <a:spcPct val="110000"/>
              </a:lnSpc>
              <a:spcBef>
                <a:spcPts val="1200"/>
              </a:spcBef>
              <a:spcAft>
                <a:spcPts val="0"/>
              </a:spcAft>
              <a:buFont typeface="Arial"/>
              <a:buChar char="•"/>
              <a:defRPr/>
            </a:pPr>
            <a:r>
              <a:rPr lang="en-US" sz="2600" dirty="0">
                <a:solidFill>
                  <a:schemeClr val="tx1"/>
                </a:solidFill>
                <a:latin typeface="Arial" pitchFamily="34" charset="0"/>
                <a:cs typeface="Arial" pitchFamily="34" charset="0"/>
              </a:rPr>
              <a:t>If a competitor’s </a:t>
            </a:r>
            <a:r>
              <a:rPr lang="en-US" sz="2600" u="sng" dirty="0">
                <a:solidFill>
                  <a:schemeClr val="tx1"/>
                </a:solidFill>
                <a:latin typeface="Arial" pitchFamily="34" charset="0"/>
                <a:cs typeface="Arial" pitchFamily="34" charset="0"/>
              </a:rPr>
              <a:t>skis come to a complete stop</a:t>
            </a:r>
            <a:r>
              <a:rPr lang="en-US" sz="2600" dirty="0">
                <a:solidFill>
                  <a:schemeClr val="tx1"/>
                </a:solidFill>
                <a:latin typeface="Arial" pitchFamily="34" charset="0"/>
                <a:cs typeface="Arial" pitchFamily="34" charset="0"/>
              </a:rPr>
              <a:t>, they must </a:t>
            </a:r>
            <a:r>
              <a:rPr lang="en-US" sz="2600" u="sng" dirty="0">
                <a:solidFill>
                  <a:schemeClr val="tx1"/>
                </a:solidFill>
                <a:latin typeface="Arial" pitchFamily="34" charset="0"/>
                <a:cs typeface="Arial" pitchFamily="34" charset="0"/>
              </a:rPr>
              <a:t>no longer continue </a:t>
            </a:r>
            <a:r>
              <a:rPr lang="en-US" sz="2600" dirty="0">
                <a:solidFill>
                  <a:schemeClr val="tx1"/>
                </a:solidFill>
                <a:latin typeface="Arial" pitchFamily="34" charset="0"/>
                <a:cs typeface="Arial" pitchFamily="34" charset="0"/>
              </a:rPr>
              <a:t>through </a:t>
            </a:r>
            <a:r>
              <a:rPr lang="en-US" sz="2600" u="sng" dirty="0">
                <a:solidFill>
                  <a:schemeClr val="tx1"/>
                </a:solidFill>
                <a:latin typeface="Arial" pitchFamily="34" charset="0"/>
                <a:cs typeface="Arial" pitchFamily="34" charset="0"/>
              </a:rPr>
              <a:t>previous</a:t>
            </a:r>
            <a:r>
              <a:rPr lang="en-US" sz="2600" dirty="0">
                <a:solidFill>
                  <a:schemeClr val="tx1"/>
                </a:solidFill>
                <a:latin typeface="Arial" pitchFamily="34" charset="0"/>
                <a:cs typeface="Arial" pitchFamily="34" charset="0"/>
              </a:rPr>
              <a:t> or </a:t>
            </a:r>
            <a:r>
              <a:rPr lang="en-US" sz="2600" u="sng" dirty="0">
                <a:solidFill>
                  <a:schemeClr val="tx1"/>
                </a:solidFill>
                <a:latin typeface="Arial" pitchFamily="34" charset="0"/>
                <a:cs typeface="Arial" pitchFamily="34" charset="0"/>
              </a:rPr>
              <a:t>further</a:t>
            </a:r>
            <a:r>
              <a:rPr lang="en-US" sz="2600" dirty="0">
                <a:solidFill>
                  <a:schemeClr val="tx1"/>
                </a:solidFill>
                <a:latin typeface="Arial" pitchFamily="34" charset="0"/>
                <a:cs typeface="Arial" pitchFamily="34" charset="0"/>
              </a:rPr>
              <a:t> gates. </a:t>
            </a:r>
            <a:r>
              <a:rPr lang="en-US" sz="2600" b="1" i="1" dirty="0">
                <a:solidFill>
                  <a:schemeClr val="tx1"/>
                </a:solidFill>
                <a:latin typeface="Arial" pitchFamily="34" charset="0"/>
                <a:cs typeface="Arial" pitchFamily="34" charset="0"/>
              </a:rPr>
              <a:t>ACR/ICR  614.2.3</a:t>
            </a:r>
          </a:p>
          <a:p>
            <a:pPr marL="246888" indent="-246888" eaLnBrk="1" fontAlgn="auto" hangingPunct="1">
              <a:lnSpc>
                <a:spcPct val="110000"/>
              </a:lnSpc>
              <a:spcBef>
                <a:spcPts val="1200"/>
              </a:spcBef>
              <a:spcAft>
                <a:spcPts val="0"/>
              </a:spcAft>
              <a:buFont typeface="Arial"/>
              <a:buChar char="•"/>
              <a:defRPr/>
            </a:pPr>
            <a:r>
              <a:rPr lang="en-US" sz="2600" dirty="0">
                <a:solidFill>
                  <a:schemeClr val="tx1"/>
                </a:solidFill>
                <a:latin typeface="Arial" pitchFamily="34" charset="0"/>
                <a:cs typeface="Arial" pitchFamily="34" charset="0"/>
              </a:rPr>
              <a:t>These rules are valid in </a:t>
            </a:r>
            <a:r>
              <a:rPr lang="en-US" sz="2600" u="sng" dirty="0">
                <a:solidFill>
                  <a:schemeClr val="tx1"/>
                </a:solidFill>
                <a:latin typeface="Arial" pitchFamily="34" charset="0"/>
                <a:cs typeface="Arial" pitchFamily="34" charset="0"/>
              </a:rPr>
              <a:t>all</a:t>
            </a:r>
            <a:r>
              <a:rPr lang="en-US" sz="2600" dirty="0">
                <a:solidFill>
                  <a:schemeClr val="tx1"/>
                </a:solidFill>
                <a:latin typeface="Arial" pitchFamily="34" charset="0"/>
                <a:cs typeface="Arial" pitchFamily="34" charset="0"/>
              </a:rPr>
              <a:t> Non-FIS and FIS events with a fixed start interval (DH, SG, GS) </a:t>
            </a:r>
          </a:p>
          <a:p>
            <a:pPr marL="246888" indent="-246888" eaLnBrk="1" fontAlgn="auto" hangingPunct="1">
              <a:lnSpc>
                <a:spcPct val="110000"/>
              </a:lnSpc>
              <a:spcBef>
                <a:spcPts val="1200"/>
              </a:spcBef>
              <a:spcAft>
                <a:spcPts val="0"/>
              </a:spcAft>
              <a:buFont typeface="Arial"/>
              <a:buChar char="•"/>
              <a:defRPr/>
            </a:pPr>
            <a:r>
              <a:rPr lang="en-US" sz="2600" b="1" dirty="0">
                <a:solidFill>
                  <a:srgbClr val="3215AB"/>
                </a:solidFill>
                <a:latin typeface="Arial" pitchFamily="34" charset="0"/>
                <a:cs typeface="Arial" pitchFamily="34" charset="0"/>
              </a:rPr>
              <a:t>Also applicable for </a:t>
            </a:r>
            <a:r>
              <a:rPr lang="en-US" sz="2600" b="1" u="sng" dirty="0">
                <a:solidFill>
                  <a:srgbClr val="3215AB"/>
                </a:solidFill>
                <a:latin typeface="Arial" pitchFamily="34" charset="0"/>
                <a:cs typeface="Arial" pitchFamily="34" charset="0"/>
              </a:rPr>
              <a:t>FIS</a:t>
            </a:r>
            <a:r>
              <a:rPr lang="en-US" sz="2600" b="1" dirty="0">
                <a:solidFill>
                  <a:srgbClr val="3215AB"/>
                </a:solidFill>
                <a:latin typeface="Arial" pitchFamily="34" charset="0"/>
                <a:cs typeface="Arial" pitchFamily="34" charset="0"/>
              </a:rPr>
              <a:t> Slalom</a:t>
            </a:r>
          </a:p>
          <a:p>
            <a:pPr marL="246888" indent="-246888" eaLnBrk="1" fontAlgn="auto" hangingPunct="1">
              <a:lnSpc>
                <a:spcPct val="110000"/>
              </a:lnSpc>
              <a:spcBef>
                <a:spcPts val="1200"/>
              </a:spcBef>
              <a:spcAft>
                <a:spcPts val="0"/>
              </a:spcAft>
              <a:buFont typeface="Arial"/>
              <a:buChar char="•"/>
              <a:defRPr/>
            </a:pPr>
            <a:r>
              <a:rPr lang="en-US" sz="2600" i="1" dirty="0">
                <a:solidFill>
                  <a:schemeClr val="tx1"/>
                </a:solidFill>
                <a:latin typeface="Arial" pitchFamily="34" charset="0"/>
                <a:cs typeface="Arial" pitchFamily="34" charset="0"/>
              </a:rPr>
              <a:t>Also applicable for non-FIS Parallel Brackets  </a:t>
            </a:r>
          </a:p>
          <a:p>
            <a:pPr marL="0" indent="0" eaLnBrk="1" fontAlgn="auto" hangingPunct="1">
              <a:lnSpc>
                <a:spcPct val="120000"/>
              </a:lnSpc>
              <a:spcBef>
                <a:spcPts val="1200"/>
              </a:spcBef>
              <a:spcAft>
                <a:spcPts val="0"/>
              </a:spcAft>
              <a:buFont typeface="Arial" pitchFamily="34" charset="0"/>
              <a:buNone/>
              <a:defRPr/>
            </a:pPr>
            <a:endPar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eaLnBrk="1" fontAlgn="auto" hangingPunct="1">
              <a:spcAft>
                <a:spcPts val="0"/>
              </a:spcAft>
              <a:buFont typeface="Arial" pitchFamily="34" charset="0"/>
              <a:buNone/>
              <a:defRPr/>
            </a:pPr>
            <a:endParaRPr lang="en-US" u="sng" dirty="0">
              <a:solidFill>
                <a:srgbClr val="005EA4"/>
              </a:solidFill>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163D36A4-DFDF-4F8C-87C4-AA143E639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B76AE55-C00D-4B67-A00A-EF431607481F}"/>
              </a:ext>
            </a:extLst>
          </p:cNvPr>
          <p:cNvSpPr>
            <a:spLocks noGrp="1"/>
          </p:cNvSpPr>
          <p:nvPr>
            <p:ph type="title" idx="4294967295"/>
          </p:nvPr>
        </p:nvSpPr>
        <p:spPr>
          <a:xfrm>
            <a:off x="381000" y="152400"/>
            <a:ext cx="7848600" cy="981794"/>
          </a:xfrm>
        </p:spPr>
        <p:txBody>
          <a:bodyPr rtlCol="0">
            <a:normAutofit/>
          </a:bodyPr>
          <a:lstStyle/>
          <a:p>
            <a:pPr eaLnBrk="1" fontAlgn="auto" hangingPunct="1">
              <a:spcAft>
                <a:spcPts val="0"/>
              </a:spcAft>
              <a:defRPr/>
            </a:pPr>
            <a:r>
              <a:rPr lang="en-US" altLang="en-US" sz="27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INTERDICTION TO CONTINUE ON COURSE: </a:t>
            </a:r>
            <a:br>
              <a:rPr lang="en-US" altLang="en-US" sz="29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7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SLALOM</a:t>
            </a:r>
          </a:p>
        </p:txBody>
      </p:sp>
      <p:sp>
        <p:nvSpPr>
          <p:cNvPr id="58371" name="Content Placeholder 2">
            <a:extLst>
              <a:ext uri="{FF2B5EF4-FFF2-40B4-BE49-F238E27FC236}">
                <a16:creationId xmlns:a16="http://schemas.microsoft.com/office/drawing/2014/main" id="{1CC33FF2-D235-4F56-BADB-39AE3277429E}"/>
              </a:ext>
            </a:extLst>
          </p:cNvPr>
          <p:cNvSpPr>
            <a:spLocks noGrp="1" noChangeArrowheads="1"/>
          </p:cNvSpPr>
          <p:nvPr>
            <p:ph idx="4294967295"/>
          </p:nvPr>
        </p:nvSpPr>
        <p:spPr>
          <a:xfrm>
            <a:off x="288925" y="1134194"/>
            <a:ext cx="8229600" cy="5571406"/>
          </a:xfrm>
        </p:spPr>
        <p:txBody>
          <a:bodyPr/>
          <a:lstStyle/>
          <a:p>
            <a:pPr marL="0" indent="0" eaLnBrk="1" hangingPunct="1">
              <a:lnSpc>
                <a:spcPct val="100000"/>
              </a:lnSpc>
              <a:buFont typeface="Euphemia" panose="020B0503040102020104" pitchFamily="34" charset="0"/>
              <a:buNone/>
            </a:pPr>
            <a:r>
              <a:rPr lang="en-US" altLang="en-US" b="1" dirty="0">
                <a:solidFill>
                  <a:schemeClr val="tx1"/>
                </a:solidFill>
                <a:latin typeface="Arial" panose="020B0604020202020204" pitchFamily="34" charset="0"/>
                <a:cs typeface="Arial" panose="020B0604020202020204" pitchFamily="34" charset="0"/>
              </a:rPr>
              <a:t>A competitor may hike* to complete passage of a missed gate in </a:t>
            </a:r>
            <a:r>
              <a:rPr lang="en-US" altLang="en-US" b="1" u="sng" dirty="0">
                <a:solidFill>
                  <a:schemeClr val="tx1"/>
                </a:solidFill>
                <a:latin typeface="Arial" panose="020B0604020202020204" pitchFamily="34" charset="0"/>
                <a:cs typeface="Arial" panose="020B0604020202020204" pitchFamily="34" charset="0"/>
              </a:rPr>
              <a:t>non-FIS</a:t>
            </a:r>
            <a:r>
              <a:rPr lang="en-US" altLang="en-US" b="1" dirty="0">
                <a:solidFill>
                  <a:schemeClr val="tx1"/>
                </a:solidFill>
                <a:latin typeface="Arial" panose="020B0604020202020204" pitchFamily="34" charset="0"/>
                <a:cs typeface="Arial" panose="020B0604020202020204" pitchFamily="34" charset="0"/>
              </a:rPr>
              <a:t> Slalom and </a:t>
            </a:r>
            <a:r>
              <a:rPr lang="en-US" altLang="en-US" b="1" u="sng" dirty="0">
                <a:solidFill>
                  <a:schemeClr val="tx1"/>
                </a:solidFill>
                <a:latin typeface="Arial" panose="020B0604020202020204" pitchFamily="34" charset="0"/>
                <a:cs typeface="Arial" panose="020B0604020202020204" pitchFamily="34" charset="0"/>
              </a:rPr>
              <a:t>non-FIS</a:t>
            </a:r>
            <a:r>
              <a:rPr lang="en-US" altLang="en-US" b="1" dirty="0">
                <a:solidFill>
                  <a:schemeClr val="tx1"/>
                </a:solidFill>
                <a:latin typeface="Arial" panose="020B0604020202020204" pitchFamily="34" charset="0"/>
                <a:cs typeface="Arial" panose="020B0604020202020204" pitchFamily="34" charset="0"/>
              </a:rPr>
              <a:t> Parallel Qualifications:</a:t>
            </a:r>
          </a:p>
          <a:p>
            <a:pPr marL="0" indent="0" eaLnBrk="1" hangingPunct="1">
              <a:lnSpc>
                <a:spcPct val="100000"/>
              </a:lnSpc>
              <a:buFont typeface="Arial" panose="020B0604020202020204" pitchFamily="34" charset="0"/>
              <a:buNone/>
            </a:pPr>
            <a:r>
              <a:rPr lang="en-US" altLang="en-US" b="1" dirty="0">
                <a:solidFill>
                  <a:schemeClr val="tx1"/>
                </a:solidFill>
                <a:latin typeface="Arial" panose="020B0604020202020204" pitchFamily="34" charset="0"/>
                <a:cs typeface="Arial" panose="020B0604020202020204" pitchFamily="34" charset="0"/>
              </a:rPr>
              <a:t>          - as long as the competitor</a:t>
            </a:r>
            <a:r>
              <a:rPr lang="en-US" altLang="en-US" b="1" dirty="0">
                <a:solidFill>
                  <a:srgbClr val="005EA4"/>
                </a:solidFill>
                <a:latin typeface="Arial" panose="020B0604020202020204" pitchFamily="34" charset="0"/>
                <a:cs typeface="Arial" panose="020B0604020202020204" pitchFamily="34" charset="0"/>
              </a:rPr>
              <a:t> </a:t>
            </a:r>
            <a:r>
              <a:rPr lang="en-US" altLang="en-US" b="1" dirty="0">
                <a:solidFill>
                  <a:srgbClr val="3215AB"/>
                </a:solidFill>
                <a:latin typeface="Arial" panose="020B0604020202020204" pitchFamily="34" charset="0"/>
                <a:cs typeface="Arial" panose="020B0604020202020204" pitchFamily="34" charset="0"/>
              </a:rPr>
              <a:t>does not 		   interfere</a:t>
            </a:r>
            <a:r>
              <a:rPr lang="en-US" altLang="en-US" b="1" dirty="0">
                <a:solidFill>
                  <a:srgbClr val="005EA4"/>
                </a:solidFill>
                <a:latin typeface="Arial" panose="020B0604020202020204" pitchFamily="34" charset="0"/>
                <a:cs typeface="Arial" panose="020B0604020202020204" pitchFamily="34" charset="0"/>
              </a:rPr>
              <a:t> </a:t>
            </a:r>
            <a:r>
              <a:rPr lang="en-US" altLang="en-US" b="1" dirty="0">
                <a:solidFill>
                  <a:schemeClr val="tx1"/>
                </a:solidFill>
                <a:latin typeface="Arial" panose="020B0604020202020204" pitchFamily="34" charset="0"/>
                <a:cs typeface="Arial" panose="020B0604020202020204" pitchFamily="34" charset="0"/>
              </a:rPr>
              <a:t>with the run of the next 	        </a:t>
            </a:r>
          </a:p>
          <a:p>
            <a:pPr marL="0" indent="0" eaLnBrk="1" hangingPunct="1">
              <a:lnSpc>
                <a:spcPct val="100000"/>
              </a:lnSpc>
              <a:spcBef>
                <a:spcPct val="0"/>
              </a:spcBef>
              <a:buFont typeface="Arial" panose="020B0604020202020204" pitchFamily="34" charset="0"/>
              <a:buNone/>
            </a:pPr>
            <a:r>
              <a:rPr lang="en-US" altLang="en-US" b="1" dirty="0">
                <a:solidFill>
                  <a:schemeClr val="tx1"/>
                </a:solidFill>
                <a:latin typeface="Arial" panose="020B0604020202020204" pitchFamily="34" charset="0"/>
                <a:cs typeface="Arial" panose="020B0604020202020204" pitchFamily="34" charset="0"/>
              </a:rPr>
              <a:t>            competitor or </a:t>
            </a:r>
          </a:p>
          <a:p>
            <a:pPr marL="0" indent="0" eaLnBrk="1" hangingPunct="1">
              <a:lnSpc>
                <a:spcPct val="100000"/>
              </a:lnSpc>
              <a:buFont typeface="Arial" panose="020B0604020202020204" pitchFamily="34" charset="0"/>
              <a:buNone/>
            </a:pPr>
            <a:r>
              <a:rPr lang="en-US" altLang="en-US" b="1" dirty="0">
                <a:solidFill>
                  <a:schemeClr val="tx1"/>
                </a:solidFill>
                <a:latin typeface="Arial" panose="020B0604020202020204" pitchFamily="34" charset="0"/>
                <a:cs typeface="Arial" panose="020B0604020202020204" pitchFamily="34" charset="0"/>
              </a:rPr>
              <a:t>	- </a:t>
            </a:r>
            <a:r>
              <a:rPr lang="en-US" altLang="en-US" b="1" dirty="0">
                <a:solidFill>
                  <a:srgbClr val="3215AB"/>
                </a:solidFill>
                <a:latin typeface="Arial" panose="020B0604020202020204" pitchFamily="34" charset="0"/>
                <a:cs typeface="Arial" panose="020B0604020202020204" pitchFamily="34" charset="0"/>
              </a:rPr>
              <a:t>has not been passed</a:t>
            </a:r>
            <a:r>
              <a:rPr lang="en-US" altLang="en-US" b="1" dirty="0">
                <a:solidFill>
                  <a:schemeClr val="tx1"/>
                </a:solidFill>
                <a:latin typeface="Arial" panose="020B0604020202020204" pitchFamily="34" charset="0"/>
                <a:cs typeface="Arial" panose="020B0604020202020204" pitchFamily="34" charset="0"/>
              </a:rPr>
              <a:t>.</a:t>
            </a:r>
            <a:r>
              <a:rPr lang="en-US" altLang="en-US" b="1" dirty="0">
                <a:solidFill>
                  <a:srgbClr val="005EA4"/>
                </a:solidFill>
                <a:latin typeface="Arial" panose="020B0604020202020204" pitchFamily="34" charset="0"/>
                <a:cs typeface="Arial" panose="020B0604020202020204" pitchFamily="34" charset="0"/>
              </a:rPr>
              <a:t> </a:t>
            </a:r>
          </a:p>
          <a:p>
            <a:pPr marL="0" indent="0" eaLnBrk="1" hangingPunct="1">
              <a:lnSpc>
                <a:spcPct val="100000"/>
              </a:lnSpc>
              <a:spcBef>
                <a:spcPts val="1800"/>
              </a:spcBef>
              <a:buFont typeface="Arial" panose="020B0604020202020204" pitchFamily="34" charset="0"/>
              <a:buNone/>
            </a:pPr>
            <a:r>
              <a:rPr lang="en-US" altLang="en-US" b="1" i="1" dirty="0">
                <a:solidFill>
                  <a:schemeClr val="tx1"/>
                </a:solidFill>
                <a:latin typeface="Arial" panose="020B0604020202020204" pitchFamily="34" charset="0"/>
                <a:cs typeface="Arial" panose="020B0604020202020204" pitchFamily="34" charset="0"/>
              </a:rPr>
              <a:t>A competitor who has been passed may not continue on course!</a:t>
            </a:r>
          </a:p>
          <a:p>
            <a:pPr marL="0" indent="0" eaLnBrk="1" hangingPunct="1">
              <a:lnSpc>
                <a:spcPct val="100000"/>
              </a:lnSpc>
              <a:spcBef>
                <a:spcPts val="1800"/>
              </a:spcBef>
              <a:buFont typeface="Arial" panose="020B0604020202020204" pitchFamily="34" charset="0"/>
              <a:buNone/>
            </a:pPr>
            <a:r>
              <a:rPr lang="en-US" altLang="en-US" sz="2000" b="1" i="1" dirty="0">
                <a:solidFill>
                  <a:schemeClr val="tx1"/>
                </a:solidFill>
                <a:latin typeface="Arial" panose="020B0604020202020204" pitchFamily="34" charset="0"/>
                <a:cs typeface="Arial" panose="020B0604020202020204" pitchFamily="34" charset="0"/>
              </a:rPr>
              <a:t>* NOTE: Hiking is not allowed in non-FIS Parallel Brackets, FIS Parallel Qualification and Brackets, or FIS Slalom!</a:t>
            </a:r>
          </a:p>
          <a:p>
            <a:pPr marL="0" indent="0" eaLnBrk="1" hangingPunct="1">
              <a:buFont typeface="Arial" panose="020B0604020202020204" pitchFamily="34" charset="0"/>
              <a:buNone/>
            </a:pPr>
            <a:r>
              <a:rPr lang="en-US" altLang="en-US" dirty="0">
                <a:solidFill>
                  <a:srgbClr val="005EA4"/>
                </a:solidFill>
                <a:latin typeface="Arial" panose="020B0604020202020204" pitchFamily="34" charset="0"/>
                <a:cs typeface="Arial" panose="020B0604020202020204" pitchFamily="34" charset="0"/>
              </a:rPr>
              <a:t>	</a:t>
            </a:r>
            <a:endParaRPr lang="en-US" altLang="en-US" dirty="0">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47B1A8B9-B607-4D14-A24E-6E536B6EB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5F94F-19A0-47A8-8F21-C599A346E6F3}"/>
              </a:ext>
            </a:extLst>
          </p:cNvPr>
          <p:cNvSpPr>
            <a:spLocks noGrp="1"/>
          </p:cNvSpPr>
          <p:nvPr>
            <p:ph type="title" idx="4294967295"/>
          </p:nvPr>
        </p:nvSpPr>
        <p:spPr>
          <a:xfrm>
            <a:off x="685800" y="152400"/>
            <a:ext cx="7567613" cy="1066800"/>
          </a:xfrm>
        </p:spPr>
        <p:txBody>
          <a:bodyPr rtlCol="0">
            <a:normAutofit fontScale="90000"/>
          </a:bodyPr>
          <a:lstStyle/>
          <a:p>
            <a:pPr eaLnBrk="1" fontAlgn="auto" hangingPunct="1">
              <a:spcAft>
                <a:spcPts val="0"/>
              </a:spcAft>
              <a:defRPr/>
            </a:pP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WHAT IS A “CONNECTION COACH?”</a:t>
            </a:r>
          </a:p>
        </p:txBody>
      </p:sp>
      <p:sp>
        <p:nvSpPr>
          <p:cNvPr id="3" name="Content Placeholder 2">
            <a:extLst>
              <a:ext uri="{FF2B5EF4-FFF2-40B4-BE49-F238E27FC236}">
                <a16:creationId xmlns:a16="http://schemas.microsoft.com/office/drawing/2014/main" id="{DA9D959B-4025-48CD-8DBC-23C957C9E19F}"/>
              </a:ext>
            </a:extLst>
          </p:cNvPr>
          <p:cNvSpPr>
            <a:spLocks noGrp="1"/>
          </p:cNvSpPr>
          <p:nvPr>
            <p:ph idx="4294967295"/>
          </p:nvPr>
        </p:nvSpPr>
        <p:spPr>
          <a:xfrm>
            <a:off x="163513" y="1447800"/>
            <a:ext cx="8839200" cy="4678363"/>
          </a:xfrm>
        </p:spPr>
        <p:txBody>
          <a:bodyPr rtlCol="0">
            <a:normAutofit/>
          </a:bodyPr>
          <a:lstStyle/>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One or two are appointed depending on type and category of event; e.g., U14 SG may only require 1 Connection Coach but a Nor-Am Cup SG may require 2 Connection Coaches</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Serve as liaison between all Team Captains and the Jury</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Serve as additional on-hill “Eyes of the Jury”</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May supervise yellow flag zones in DH and SG*</a:t>
            </a:r>
          </a:p>
          <a:p>
            <a:pPr marL="457200" lvl="3" indent="-246888" eaLnBrk="1" fontAlgn="auto" hangingPunct="1">
              <a:lnSpc>
                <a:spcPct val="100000"/>
              </a:lnSpc>
              <a:spcBef>
                <a:spcPts val="1200"/>
              </a:spcBef>
              <a:spcAft>
                <a:spcPts val="0"/>
              </a:spcAft>
              <a:buFont typeface="Arial" panose="020B0604020202020204" pitchFamily="34" charset="0"/>
              <a:buChar char="•"/>
              <a:defRPr/>
            </a:pPr>
            <a:r>
              <a:rPr lang="en-US" sz="2400" b="1" dirty="0">
                <a:latin typeface="Arial" panose="020B0604020202020204" pitchFamily="34" charset="0"/>
                <a:cs typeface="Arial" panose="020B0604020202020204" pitchFamily="34" charset="0"/>
              </a:rPr>
              <a:t>Have voice but no vote in Jury matters/decision</a:t>
            </a:r>
          </a:p>
          <a:p>
            <a:pPr marL="228600" lvl="3" indent="0" eaLnBrk="1" fontAlgn="auto" hangingPunct="1">
              <a:lnSpc>
                <a:spcPct val="100000"/>
              </a:lnSpc>
              <a:spcBef>
                <a:spcPts val="1200"/>
              </a:spcBef>
              <a:spcAft>
                <a:spcPts val="0"/>
              </a:spcAft>
              <a:buFont typeface="Arial" panose="020B0604020202020204" pitchFamily="34" charset="0"/>
              <a:buNone/>
              <a:defRPr/>
            </a:pPr>
            <a:r>
              <a:rPr lang="en-US" sz="2400" b="1" i="1" dirty="0">
                <a:latin typeface="Arial" panose="020B0604020202020204" pitchFamily="34" charset="0"/>
                <a:cs typeface="Arial" panose="020B0604020202020204" pitchFamily="34" charset="0"/>
              </a:rPr>
              <a:t>*Depending on terrain, Jury may also choose to appoint Connection Coach(es) for Giant Slalom events</a:t>
            </a:r>
          </a:p>
          <a:p>
            <a:pPr marL="246888" indent="-246888" eaLnBrk="1" fontAlgn="auto" hangingPunct="1">
              <a:spcAft>
                <a:spcPts val="0"/>
              </a:spcAft>
              <a:buFont typeface="Arial"/>
              <a:buChar char="•"/>
              <a:defRPr/>
            </a:pPr>
            <a:endParaRPr lang="en-US" dirty="0"/>
          </a:p>
        </p:txBody>
      </p:sp>
      <p:pic>
        <p:nvPicPr>
          <p:cNvPr id="4" name="Content Placeholder 10">
            <a:extLst>
              <a:ext uri="{FF2B5EF4-FFF2-40B4-BE49-F238E27FC236}">
                <a16:creationId xmlns:a16="http://schemas.microsoft.com/office/drawing/2014/main" id="{C0962BD3-EA13-4627-8CD8-53A460EFC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493922-9FEC-46EB-8E4D-49D24C7CD126}"/>
              </a:ext>
            </a:extLst>
          </p:cNvPr>
          <p:cNvSpPr/>
          <p:nvPr/>
        </p:nvSpPr>
        <p:spPr>
          <a:xfrm>
            <a:off x="685800" y="533400"/>
            <a:ext cx="6705600" cy="646113"/>
          </a:xfrm>
          <a:prstGeom prst="rect">
            <a:avLst/>
          </a:prstGeom>
        </p:spPr>
        <p:txBody>
          <a:bodyPr>
            <a:spAutoFit/>
          </a:bodyPr>
          <a:lstStyle/>
          <a:p>
            <a:pPr>
              <a:defRPr/>
            </a:pPr>
            <a:r>
              <a:rPr lang="en-US" sz="36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EVENT COMMUNICATION</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3BED869-CE2D-4112-A547-4070AADB6DD2}"/>
              </a:ext>
            </a:extLst>
          </p:cNvPr>
          <p:cNvSpPr txBox="1"/>
          <p:nvPr/>
        </p:nvSpPr>
        <p:spPr>
          <a:xfrm>
            <a:off x="685800" y="1295400"/>
            <a:ext cx="7239000" cy="4648200"/>
          </a:xfrm>
          <a:prstGeom prst="rect">
            <a:avLst/>
          </a:prstGeom>
          <a:noFill/>
          <a:ln>
            <a:noFill/>
          </a:ln>
        </p:spPr>
        <p:txBody>
          <a:bodyPr anchor="ctr" anchorCtr="1">
            <a:spAutoFit/>
          </a:bodyPr>
          <a:lstStyle/>
          <a:p>
            <a:pPr>
              <a:defRPr/>
            </a:pPr>
            <a:r>
              <a:rPr lang="en-US" sz="2000" dirty="0">
                <a:latin typeface="Arial" panose="020B0604020202020204" pitchFamily="34" charset="0"/>
                <a:cs typeface="Arial" panose="020B0604020202020204" pitchFamily="34" charset="0"/>
              </a:rPr>
              <a:t>Radios – with a reserved Jury channel – must be furnished for:</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Members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Jury Advisors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Connection Coaches (Eyes of the Jury)</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Course (monitors Jury channel) </a:t>
            </a:r>
          </a:p>
          <a:p>
            <a:pPr marL="342900" indent="-342900">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The following officials need the capability to </a:t>
            </a:r>
            <a:r>
              <a:rPr lang="en-US" sz="2000" b="1" u="sng" dirty="0">
                <a:latin typeface="Arial" panose="020B0604020202020204" pitchFamily="34" charset="0"/>
                <a:cs typeface="Arial" panose="020B0604020202020204" pitchFamily="34" charset="0"/>
              </a:rPr>
              <a:t>monitor</a:t>
            </a:r>
            <a:r>
              <a:rPr lang="en-US" sz="2000" dirty="0">
                <a:latin typeface="Arial" panose="020B0604020202020204" pitchFamily="34" charset="0"/>
                <a:cs typeface="Arial" panose="020B0604020202020204" pitchFamily="34" charset="0"/>
              </a:rPr>
              <a:t> the Jury channel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of Timing &amp; Calculations</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Ski Patrol</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Chief Gate Judge</a:t>
            </a:r>
          </a:p>
          <a:p>
            <a:pPr marL="342900" indent="-342900">
              <a:buFont typeface="Arial" panose="020B0604020202020204" pitchFamily="34" charset="0"/>
              <a:buChar char="•"/>
              <a:defRPr/>
            </a:pPr>
            <a:r>
              <a:rPr lang="en-US" sz="2000" dirty="0">
                <a:latin typeface="Arial" panose="020B0604020202020204" pitchFamily="34" charset="0"/>
                <a:cs typeface="Arial" panose="020B0604020202020204" pitchFamily="34" charset="0"/>
              </a:rPr>
              <a:t>Race Administrator</a:t>
            </a:r>
          </a:p>
          <a:p>
            <a:pPr>
              <a:defRPr/>
            </a:pPr>
            <a:endParaRPr lang="en-US" sz="2000" dirty="0">
              <a:latin typeface="Arial" panose="020B0604020202020204" pitchFamily="34" charset="0"/>
              <a:cs typeface="Arial" panose="020B0604020202020204" pitchFamily="34" charset="0"/>
            </a:endParaRPr>
          </a:p>
          <a:p>
            <a:pPr>
              <a:defRPr/>
            </a:pPr>
            <a:r>
              <a:rPr lang="en-US" b="1" dirty="0"/>
              <a:t>NOTE: Ski Patrol assigned to the start should be physically present at the start.</a:t>
            </a:r>
            <a:endParaRPr lang="en-US" dirty="0"/>
          </a:p>
        </p:txBody>
      </p:sp>
      <p:pic>
        <p:nvPicPr>
          <p:cNvPr id="2" name="Content Placeholder 10">
            <a:extLst>
              <a:ext uri="{FF2B5EF4-FFF2-40B4-BE49-F238E27FC236}">
                <a16:creationId xmlns:a16="http://schemas.microsoft.com/office/drawing/2014/main" id="{3411D5A4-13DF-4D57-9D58-3530BC40B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D731E5E-4822-42B1-AD68-C3C4CCAF9F6A}"/>
              </a:ext>
            </a:extLst>
          </p:cNvPr>
          <p:cNvSpPr>
            <a:spLocks noGrp="1" noChangeArrowheads="1"/>
          </p:cNvSpPr>
          <p:nvPr>
            <p:ph type="title" idx="4294967295"/>
          </p:nvPr>
        </p:nvSpPr>
        <p:spPr>
          <a:xfrm>
            <a:off x="609600" y="166688"/>
            <a:ext cx="8534400" cy="976312"/>
          </a:xfrm>
        </p:spPr>
        <p:txBody>
          <a:bodyPr rtlCol="0">
            <a:normAutofit fontScale="90000"/>
          </a:bodyPr>
          <a:lstStyle/>
          <a:p>
            <a:pPr eaLnBrk="1" fontAlgn="auto" hangingPunct="1">
              <a:spcBef>
                <a:spcPts val="600"/>
              </a:spcBef>
              <a:spcAft>
                <a:spcPts val="0"/>
              </a:spcAft>
              <a:defRPr/>
            </a:pPr>
            <a:br>
              <a:rPr lang="en-US" dirty="0"/>
            </a:b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a:t>
            </a:r>
            <a:br>
              <a:rPr lang="en-US" b="1" dirty="0">
                <a:solidFill>
                  <a:srgbClr val="FF0000"/>
                </a:solidFill>
                <a:effectLst>
                  <a:outerShdw blurRad="38100" dist="38100" dir="2700000" algn="tl">
                    <a:srgbClr val="C0C0C0"/>
                  </a:outerShdw>
                </a:effectLst>
                <a:latin typeface="Arial Bold" panose="020B0704020202020204" pitchFamily="34" charset="0"/>
                <a:cs typeface="Arial Bold" panose="020B0704020202020204" pitchFamily="34" charset="0"/>
              </a:rPr>
            </a:br>
            <a:r>
              <a:rPr lang="en-US" sz="2000" b="1" i="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ACR/ICR  705.5</a:t>
            </a:r>
          </a:p>
        </p:txBody>
      </p:sp>
      <p:sp>
        <p:nvSpPr>
          <p:cNvPr id="33795" name="Rectangle 3">
            <a:extLst>
              <a:ext uri="{FF2B5EF4-FFF2-40B4-BE49-F238E27FC236}">
                <a16:creationId xmlns:a16="http://schemas.microsoft.com/office/drawing/2014/main" id="{4A214215-1E53-4F6C-8C89-4264F945C36C}"/>
              </a:ext>
            </a:extLst>
          </p:cNvPr>
          <p:cNvSpPr>
            <a:spLocks noGrp="1" noChangeArrowheads="1"/>
          </p:cNvSpPr>
          <p:nvPr>
            <p:ph type="body" idx="4294967295"/>
          </p:nvPr>
        </p:nvSpPr>
        <p:spPr>
          <a:xfrm>
            <a:off x="457200" y="1219200"/>
            <a:ext cx="8382000" cy="5019675"/>
          </a:xfrm>
        </p:spPr>
        <p:txBody>
          <a:bodyPr rtlCol="0">
            <a:normAutofit fontScale="55000" lnSpcReduction="20000"/>
          </a:bodyPr>
          <a:lstStyle/>
          <a:p>
            <a:pPr marL="0" indent="0" eaLnBrk="1" fontAlgn="auto" hangingPunct="1">
              <a:lnSpc>
                <a:spcPct val="120000"/>
              </a:lnSpc>
              <a:spcAft>
                <a:spcPts val="0"/>
              </a:spcAft>
              <a:buFont typeface="Arial" pitchFamily="34" charset="0"/>
              <a:buNone/>
              <a:defRPr/>
            </a:pPr>
            <a:r>
              <a:rPr lang="en-US" altLang="en-US" sz="2900" dirty="0">
                <a:solidFill>
                  <a:schemeClr val="tx1"/>
                </a:solidFill>
                <a:latin typeface="Arial" pitchFamily="34" charset="0"/>
                <a:cs typeface="Arial" pitchFamily="34" charset="0"/>
              </a:rPr>
              <a:t>“Start Stop” is called via radio by Jury Member, Eyes of the Jury (a coach positioned at a yellow flag zone), or Jury Advisor when it is necessary to control the departure of the next racer – usually because the preceding racer has fallen and the racer or racer’s equipment is blocking the course.  “Start Stop” commands are applicable at all categories of events.</a:t>
            </a:r>
          </a:p>
          <a:p>
            <a:pPr marL="246888" indent="-246888" eaLnBrk="1" fontAlgn="auto" hangingPunct="1">
              <a:lnSpc>
                <a:spcPct val="120000"/>
              </a:lnSpc>
              <a:spcAft>
                <a:spcPts val="0"/>
              </a:spcAft>
              <a:buFont typeface="Arial"/>
              <a:buChar char="•"/>
              <a:defRPr/>
            </a:pPr>
            <a:r>
              <a:rPr lang="en-US" altLang="en-US" sz="2900" dirty="0">
                <a:solidFill>
                  <a:schemeClr val="tx1"/>
                </a:solidFill>
                <a:latin typeface="Arial" pitchFamily="34" charset="0"/>
                <a:cs typeface="Arial" pitchFamily="34" charset="0"/>
              </a:rPr>
              <a:t>On command, Start Referee closes start</a:t>
            </a:r>
          </a:p>
          <a:p>
            <a:pPr marL="246888" indent="-246888" eaLnBrk="1" fontAlgn="auto" hangingPunct="1">
              <a:lnSpc>
                <a:spcPct val="120000"/>
              </a:lnSpc>
              <a:spcAft>
                <a:spcPts val="0"/>
              </a:spcAft>
              <a:buFont typeface="Arial"/>
              <a:buChar char="•"/>
              <a:defRPr/>
            </a:pPr>
            <a:r>
              <a:rPr lang="en-US" altLang="en-US" sz="2900" dirty="0">
                <a:solidFill>
                  <a:schemeClr val="tx1"/>
                </a:solidFill>
                <a:latin typeface="Arial" pitchFamily="34" charset="0"/>
                <a:cs typeface="Arial" pitchFamily="34" charset="0"/>
              </a:rPr>
              <a:t>Start Referee states, in concise manner via Jury radio: </a:t>
            </a:r>
          </a:p>
          <a:p>
            <a:pPr marL="731837" lvl="2" indent="0" eaLnBrk="1" fontAlgn="auto" hangingPunct="1">
              <a:lnSpc>
                <a:spcPct val="120000"/>
              </a:lnSpc>
              <a:spcAft>
                <a:spcPts val="0"/>
              </a:spcAft>
              <a:buFont typeface="Euphemia" panose="020B0503040102020104" pitchFamily="34" charset="0"/>
              <a:buNone/>
              <a:defRPr/>
            </a:pPr>
            <a:r>
              <a:rPr lang="en-US" altLang="en-US" sz="2100" dirty="0">
                <a:solidFill>
                  <a:schemeClr val="tx1"/>
                </a:solidFill>
                <a:latin typeface="Arial" pitchFamily="34" charset="0"/>
                <a:cs typeface="Arial" pitchFamily="34" charset="0"/>
              </a:rPr>
              <a:t>  </a:t>
            </a:r>
            <a:r>
              <a:rPr lang="en-US" altLang="en-US" sz="1600" dirty="0">
                <a:solidFill>
                  <a:schemeClr val="tx1"/>
                </a:solidFill>
                <a:latin typeface="Arial" pitchFamily="34" charset="0"/>
                <a:cs typeface="Arial" pitchFamily="34" charset="0"/>
              </a:rPr>
              <a:t>  </a:t>
            </a:r>
            <a:r>
              <a:rPr lang="en-US" altLang="en-US" sz="2900" dirty="0">
                <a:solidFill>
                  <a:schemeClr val="tx1"/>
                </a:solidFill>
                <a:latin typeface="Arial" pitchFamily="34" charset="0"/>
                <a:cs typeface="Arial" pitchFamily="34" charset="0"/>
              </a:rPr>
              <a:t>Confirmation “Start Stop” was heard/understood</a:t>
            </a:r>
          </a:p>
          <a:p>
            <a:pPr marL="246888" indent="-246888" eaLnBrk="1" fontAlgn="auto" hangingPunct="1">
              <a:lnSpc>
                <a:spcPct val="120000"/>
              </a:lnSpc>
              <a:spcAft>
                <a:spcPts val="0"/>
              </a:spcAft>
              <a:buFontTx/>
              <a:buNone/>
              <a:defRPr/>
            </a:pPr>
            <a:r>
              <a:rPr lang="en-US" altLang="en-US" sz="2900" dirty="0">
                <a:solidFill>
                  <a:schemeClr val="tx1"/>
                </a:solidFill>
                <a:latin typeface="Arial" pitchFamily="34" charset="0"/>
                <a:cs typeface="Arial" pitchFamily="34" charset="0"/>
              </a:rPr>
              <a:t>		Bib # of last competitor started</a:t>
            </a:r>
          </a:p>
          <a:p>
            <a:pPr marL="246888" indent="-246888" eaLnBrk="1" fontAlgn="auto" hangingPunct="1">
              <a:lnSpc>
                <a:spcPct val="120000"/>
              </a:lnSpc>
              <a:spcAft>
                <a:spcPts val="0"/>
              </a:spcAft>
              <a:buFontTx/>
              <a:buNone/>
              <a:defRPr/>
            </a:pPr>
            <a:r>
              <a:rPr lang="en-US" altLang="en-US" sz="2900" dirty="0">
                <a:solidFill>
                  <a:schemeClr val="tx1"/>
                </a:solidFill>
                <a:latin typeface="Arial" pitchFamily="34" charset="0"/>
                <a:cs typeface="Arial" pitchFamily="34" charset="0"/>
              </a:rPr>
              <a:t>		Bib # of competitor held at start</a:t>
            </a:r>
          </a:p>
          <a:p>
            <a:pPr marL="246888" indent="-246888" eaLnBrk="1" fontAlgn="auto" hangingPunct="1">
              <a:lnSpc>
                <a:spcPct val="120000"/>
              </a:lnSpc>
              <a:spcBef>
                <a:spcPct val="35000"/>
              </a:spcBef>
              <a:spcAft>
                <a:spcPts val="0"/>
              </a:spcAft>
              <a:buFontTx/>
              <a:buNone/>
              <a:defRPr/>
            </a:pPr>
            <a:r>
              <a:rPr lang="en-US" altLang="en-US" sz="2900" i="1" dirty="0">
                <a:solidFill>
                  <a:schemeClr val="tx1"/>
                </a:solidFill>
                <a:latin typeface="Arial" pitchFamily="34" charset="0"/>
                <a:cs typeface="Arial" pitchFamily="34" charset="0"/>
              </a:rPr>
              <a:t>	Example: “</a:t>
            </a:r>
            <a:r>
              <a:rPr lang="en-US" altLang="en-US" sz="2900" b="1" i="1" dirty="0">
                <a:solidFill>
                  <a:schemeClr val="tx1"/>
                </a:solidFill>
                <a:latin typeface="Arial" pitchFamily="34" charset="0"/>
                <a:cs typeface="Arial" pitchFamily="34" charset="0"/>
              </a:rPr>
              <a:t>START STOP </a:t>
            </a:r>
            <a:r>
              <a:rPr lang="en-US" altLang="en-US" sz="2900" i="1" dirty="0">
                <a:solidFill>
                  <a:schemeClr val="tx1"/>
                </a:solidFill>
                <a:latin typeface="Arial" pitchFamily="34" charset="0"/>
                <a:cs typeface="Arial" pitchFamily="34" charset="0"/>
              </a:rPr>
              <a:t>confirmed, </a:t>
            </a:r>
          </a:p>
          <a:p>
            <a:pPr marL="246888" indent="-246888" eaLnBrk="1" fontAlgn="auto" hangingPunct="1">
              <a:lnSpc>
                <a:spcPct val="120000"/>
              </a:lnSpc>
              <a:spcAft>
                <a:spcPts val="0"/>
              </a:spcAft>
              <a:buFontTx/>
              <a:buNone/>
              <a:defRPr/>
            </a:pPr>
            <a:r>
              <a:rPr lang="en-US" altLang="en-US" sz="2900" i="1" dirty="0">
                <a:solidFill>
                  <a:schemeClr val="tx1"/>
                </a:solidFill>
                <a:latin typeface="Arial" pitchFamily="34" charset="0"/>
                <a:cs typeface="Arial" pitchFamily="34" charset="0"/>
              </a:rPr>
              <a:t>		     number 24 on course, 	</a:t>
            </a:r>
          </a:p>
          <a:p>
            <a:pPr marL="246888" indent="-246888" eaLnBrk="1" fontAlgn="auto" hangingPunct="1">
              <a:lnSpc>
                <a:spcPct val="120000"/>
              </a:lnSpc>
              <a:spcAft>
                <a:spcPts val="0"/>
              </a:spcAft>
              <a:buFontTx/>
              <a:buNone/>
              <a:defRPr/>
            </a:pPr>
            <a:r>
              <a:rPr lang="en-US" altLang="en-US" sz="2900" i="1" dirty="0">
                <a:solidFill>
                  <a:schemeClr val="tx1"/>
                </a:solidFill>
                <a:latin typeface="Arial" pitchFamily="34" charset="0"/>
                <a:cs typeface="Arial" pitchFamily="34" charset="0"/>
              </a:rPr>
              <a:t>                     number 25 at the start”</a:t>
            </a:r>
          </a:p>
          <a:p>
            <a:pPr marL="246888" indent="-246888" eaLnBrk="1" fontAlgn="auto" hangingPunct="1">
              <a:lnSpc>
                <a:spcPct val="120000"/>
              </a:lnSpc>
              <a:spcAft>
                <a:spcPts val="0"/>
              </a:spcAft>
              <a:buFontTx/>
              <a:buNone/>
              <a:defRPr/>
            </a:pPr>
            <a:r>
              <a:rPr lang="en-US" altLang="en-US" sz="2900" b="1" i="1" dirty="0">
                <a:solidFill>
                  <a:schemeClr val="tx1"/>
                </a:solidFill>
                <a:latin typeface="Arial" pitchFamily="34" charset="0"/>
                <a:cs typeface="Arial" pitchFamily="34" charset="0"/>
              </a:rPr>
              <a:t>Extra verbiage discouraged; Jury channel must be kept open!</a:t>
            </a:r>
          </a:p>
          <a:p>
            <a:pPr marL="246888" indent="-246888" eaLnBrk="1" fontAlgn="auto" hangingPunct="1">
              <a:spcAft>
                <a:spcPts val="0"/>
              </a:spcAft>
              <a:buFontTx/>
              <a:buNone/>
              <a:defRPr/>
            </a:pPr>
            <a:endParaRPr lang="en-US" altLang="en-US" i="1" dirty="0">
              <a:latin typeface="Arial" pitchFamily="34" charset="0"/>
              <a:cs typeface="Arial" pitchFamily="34" charset="0"/>
            </a:endParaRPr>
          </a:p>
        </p:txBody>
      </p:sp>
      <p:pic>
        <p:nvPicPr>
          <p:cNvPr id="2" name="Content Placeholder 10">
            <a:extLst>
              <a:ext uri="{FF2B5EF4-FFF2-40B4-BE49-F238E27FC236}">
                <a16:creationId xmlns:a16="http://schemas.microsoft.com/office/drawing/2014/main" id="{DD590D54-EEF9-412C-8002-CB1A17C8F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2AECBC7-39F7-4D29-9BC3-ECE25C24BBF7}"/>
              </a:ext>
            </a:extLst>
          </p:cNvPr>
          <p:cNvSpPr>
            <a:spLocks noGrp="1" noChangeArrowheads="1"/>
          </p:cNvSpPr>
          <p:nvPr>
            <p:ph type="title" idx="4294967295"/>
          </p:nvPr>
        </p:nvSpPr>
        <p:spPr>
          <a:xfrm>
            <a:off x="515938" y="152400"/>
            <a:ext cx="8610600" cy="990600"/>
          </a:xfrm>
        </p:spPr>
        <p:txBody>
          <a:bodyPr rtlCol="0">
            <a:normAutofit/>
          </a:bodyPr>
          <a:lstStyle/>
          <a:p>
            <a:pPr eaLnBrk="1" fontAlgn="auto" hangingPunct="1">
              <a:spcAft>
                <a:spcPts val="0"/>
              </a:spcAft>
              <a:defRPr/>
            </a:pPr>
            <a:r>
              <a:rPr lang="en-US" sz="3200"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“START STOP YELLOW FLAG”</a:t>
            </a:r>
          </a:p>
        </p:txBody>
      </p:sp>
      <p:sp>
        <p:nvSpPr>
          <p:cNvPr id="36867" name="Rectangle 3">
            <a:extLst>
              <a:ext uri="{FF2B5EF4-FFF2-40B4-BE49-F238E27FC236}">
                <a16:creationId xmlns:a16="http://schemas.microsoft.com/office/drawing/2014/main" id="{69FB4E08-FC5C-4D0B-A5B3-16999A68CC88}"/>
              </a:ext>
            </a:extLst>
          </p:cNvPr>
          <p:cNvSpPr>
            <a:spLocks noGrp="1" noChangeArrowheads="1"/>
          </p:cNvSpPr>
          <p:nvPr>
            <p:ph type="body" idx="4294967295"/>
          </p:nvPr>
        </p:nvSpPr>
        <p:spPr>
          <a:xfrm>
            <a:off x="457200" y="1295400"/>
            <a:ext cx="8305800" cy="4953000"/>
          </a:xfrm>
        </p:spPr>
        <p:txBody>
          <a:bodyPr rtlCol="0">
            <a:normAutofit fontScale="47500" lnSpcReduction="20000"/>
          </a:bodyPr>
          <a:lstStyle/>
          <a:p>
            <a:pPr marL="0" indent="-246888" eaLnBrk="1" fontAlgn="auto" hangingPunct="1">
              <a:lnSpc>
                <a:spcPct val="120000"/>
              </a:lnSpc>
              <a:spcAft>
                <a:spcPts val="0"/>
              </a:spcAft>
              <a:buFontTx/>
              <a:buNone/>
              <a:defRPr/>
            </a:pPr>
            <a:r>
              <a:rPr lang="en-US" altLang="en-US" sz="3800" dirty="0">
                <a:solidFill>
                  <a:schemeClr val="tx1"/>
                </a:solidFill>
                <a:latin typeface="Arial" pitchFamily="34" charset="0"/>
                <a:cs typeface="Arial" pitchFamily="34" charset="0"/>
              </a:rPr>
              <a:t>In order to control the departure of the next racer and stop the competitor(s) already on course – again because the preceding racer may have fallen, and the course may be blocked, Jury Member calling </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a:t>
            </a:r>
          </a:p>
          <a:p>
            <a:pPr marL="246888" indent="-246888" eaLnBrk="1" fontAlgn="auto" hangingPunct="1">
              <a:lnSpc>
                <a:spcPct val="120000"/>
              </a:lnSpc>
              <a:spcAft>
                <a:spcPts val="0"/>
              </a:spcAft>
              <a:buFontTx/>
              <a:buNone/>
              <a:defRPr/>
            </a:pPr>
            <a:r>
              <a:rPr lang="en-US" altLang="en-US" sz="3800" dirty="0">
                <a:latin typeface="Arial" pitchFamily="34" charset="0"/>
                <a:cs typeface="Arial" pitchFamily="34" charset="0"/>
              </a:rPr>
              <a:t>is responsible for calling:</a:t>
            </a:r>
          </a:p>
          <a:p>
            <a:pPr marL="246888" indent="-246888" algn="ctr" eaLnBrk="1" fontAlgn="auto" hangingPunct="1">
              <a:lnSpc>
                <a:spcPct val="120000"/>
              </a:lnSpc>
              <a:spcAft>
                <a:spcPts val="0"/>
              </a:spcAft>
              <a:buFontTx/>
              <a:buNone/>
              <a:defRPr/>
            </a:pPr>
            <a:r>
              <a:rPr lang="en-US" altLang="en-US" sz="3800" b="1" dirty="0">
                <a:solidFill>
                  <a:srgbClr val="3215AB"/>
                </a:solidFill>
                <a:latin typeface="Arial" pitchFamily="34" charset="0"/>
                <a:cs typeface="Arial" pitchFamily="34" charset="0"/>
              </a:rPr>
              <a:t>“START STOP YELLOW FLAG!”</a:t>
            </a:r>
          </a:p>
          <a:p>
            <a:pPr marL="0" indent="0" eaLnBrk="1" fontAlgn="auto" hangingPunct="1">
              <a:lnSpc>
                <a:spcPct val="120000"/>
              </a:lnSpc>
              <a:spcAft>
                <a:spcPts val="0"/>
              </a:spcAft>
              <a:buFont typeface="Arial" pitchFamily="34" charset="0"/>
              <a:buNone/>
              <a:defRPr/>
            </a:pPr>
            <a:endParaRPr lang="en-US" altLang="en-US" sz="3800" dirty="0">
              <a:solidFill>
                <a:schemeClr val="tx1"/>
              </a:solidFill>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r>
              <a:rPr lang="en-US" altLang="en-US" sz="3800" dirty="0">
                <a:solidFill>
                  <a:schemeClr val="tx1"/>
                </a:solidFill>
                <a:latin typeface="Arial" pitchFamily="34" charset="0"/>
                <a:cs typeface="Arial" pitchFamily="34" charset="0"/>
              </a:rPr>
              <a:t>On command, Start Referee immediately closes the start and states, in a concise manner via Jury radio: </a:t>
            </a:r>
          </a:p>
          <a:p>
            <a:pPr eaLnBrk="1" fontAlgn="auto" hangingPunct="1">
              <a:lnSpc>
                <a:spcPct val="120000"/>
              </a:lnSpc>
              <a:spcAft>
                <a:spcPts val="0"/>
              </a:spcAft>
              <a:buFont typeface="Wingdings" panose="05000000000000000000" pitchFamily="2" charset="2"/>
              <a:buChar char="Ø"/>
              <a:defRPr/>
            </a:pPr>
            <a:r>
              <a:rPr lang="en-US" altLang="en-US" sz="4000" dirty="0">
                <a:solidFill>
                  <a:schemeClr val="tx1"/>
                </a:solidFill>
                <a:latin typeface="Arial" pitchFamily="34" charset="0"/>
                <a:cs typeface="Arial" pitchFamily="34" charset="0"/>
              </a:rPr>
              <a:t>Confirmation “Start Stop” was heard/understood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last competitor started</a:t>
            </a:r>
          </a:p>
          <a:p>
            <a:pPr eaLnBrk="1" fontAlgn="auto" hangingPunct="1">
              <a:lnSpc>
                <a:spcPct val="120000"/>
              </a:lnSpc>
              <a:spcAft>
                <a:spcPts val="0"/>
              </a:spcAft>
              <a:buFont typeface="Wingdings" panose="05000000000000000000" pitchFamily="2" charset="2"/>
              <a:buChar char="Ø"/>
              <a:defRPr/>
            </a:pPr>
            <a:r>
              <a:rPr lang="en-US" altLang="en-US" sz="3800" dirty="0">
                <a:solidFill>
                  <a:schemeClr val="tx1"/>
                </a:solidFill>
                <a:latin typeface="Arial" pitchFamily="34" charset="0"/>
                <a:cs typeface="Arial" pitchFamily="34" charset="0"/>
              </a:rPr>
              <a:t>Bib # of competitor held at start</a:t>
            </a:r>
            <a:endParaRPr lang="en-US" altLang="en-US" b="1" dirty="0">
              <a:solidFill>
                <a:srgbClr val="FF0000"/>
              </a:solidFill>
              <a:latin typeface="Arial" pitchFamily="34" charset="0"/>
              <a:cs typeface="Arial" pitchFamily="34" charset="0"/>
            </a:endParaRPr>
          </a:p>
          <a:p>
            <a:pPr marL="246888" indent="-246888" eaLnBrk="1" fontAlgn="auto" hangingPunct="1">
              <a:spcAft>
                <a:spcPts val="0"/>
              </a:spcAft>
              <a:buFontTx/>
              <a:buNone/>
              <a:defRPr/>
            </a:pPr>
            <a:endParaRPr lang="en-US" altLang="en-US" dirty="0">
              <a:latin typeface="Arial" pitchFamily="34" charset="0"/>
              <a:cs typeface="Arial" pitchFamily="34" charset="0"/>
            </a:endParaRPr>
          </a:p>
        </p:txBody>
      </p:sp>
      <p:pic>
        <p:nvPicPr>
          <p:cNvPr id="2" name="Content Placeholder 10">
            <a:extLst>
              <a:ext uri="{FF2B5EF4-FFF2-40B4-BE49-F238E27FC236}">
                <a16:creationId xmlns:a16="http://schemas.microsoft.com/office/drawing/2014/main" id="{3DA386BF-4C72-4E57-9506-F32CC2203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7AE5-96FD-4D18-9304-2284C63D2404}"/>
              </a:ext>
            </a:extLst>
          </p:cNvPr>
          <p:cNvSpPr>
            <a:spLocks noGrp="1"/>
          </p:cNvSpPr>
          <p:nvPr>
            <p:ph type="title" idx="4294967295"/>
          </p:nvPr>
        </p:nvSpPr>
        <p:spPr>
          <a:xfrm>
            <a:off x="304800" y="152401"/>
            <a:ext cx="8534400" cy="714376"/>
          </a:xfrm>
        </p:spPr>
        <p:txBody>
          <a:bodyPr rtlCol="0">
            <a:no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 S</a:t>
            </a:r>
            <a:r>
              <a:rPr lang="en-US" sz="2800" b="1" cap="all"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ki &amp; Snowboard </a:t>
            </a: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CONCUSSION POLICY</a:t>
            </a:r>
          </a:p>
        </p:txBody>
      </p:sp>
      <p:sp>
        <p:nvSpPr>
          <p:cNvPr id="8195" name="Content Placeholder 2">
            <a:extLst>
              <a:ext uri="{FF2B5EF4-FFF2-40B4-BE49-F238E27FC236}">
                <a16:creationId xmlns:a16="http://schemas.microsoft.com/office/drawing/2014/main" id="{657D18EA-42F5-4D51-834C-88C3584D2190}"/>
              </a:ext>
            </a:extLst>
          </p:cNvPr>
          <p:cNvSpPr>
            <a:spLocks noGrp="1"/>
          </p:cNvSpPr>
          <p:nvPr>
            <p:ph idx="4294967295"/>
          </p:nvPr>
        </p:nvSpPr>
        <p:spPr>
          <a:xfrm>
            <a:off x="406400" y="866777"/>
            <a:ext cx="8432800" cy="5838822"/>
          </a:xfrm>
        </p:spPr>
        <p:txBody>
          <a:bodyPr rtlCol="0">
            <a:normAutofit/>
          </a:bodyPr>
          <a:lstStyle/>
          <a:p>
            <a:pPr marL="246888" indent="-246888" eaLnBrk="1" fontAlgn="auto" hangingPunct="1">
              <a:lnSpc>
                <a:spcPct val="100000"/>
              </a:lnSpc>
              <a:spcBef>
                <a:spcPts val="1200"/>
              </a:spcBef>
              <a:spcAft>
                <a:spcPts val="0"/>
              </a:spcAft>
              <a:buFont typeface="Arial"/>
              <a:buChar char="•"/>
              <a:defRPr/>
            </a:pPr>
            <a:r>
              <a:rPr lang="en-US" altLang="en-US" sz="2000" b="1" u="sng" dirty="0">
                <a:solidFill>
                  <a:schemeClr val="tx1"/>
                </a:solidFill>
                <a:latin typeface="Arial" pitchFamily="34" charset="0"/>
                <a:cs typeface="Arial" pitchFamily="34" charset="0"/>
              </a:rPr>
              <a:t>Any</a:t>
            </a:r>
            <a:r>
              <a:rPr lang="en-US" altLang="en-US" sz="2000" b="1" dirty="0">
                <a:solidFill>
                  <a:schemeClr val="tx1"/>
                </a:solidFill>
                <a:latin typeface="Arial" pitchFamily="34" charset="0"/>
                <a:cs typeface="Arial" pitchFamily="34" charset="0"/>
              </a:rPr>
              <a:t> U.S. Ski &amp; Snowboard athlete – including those with General, Non-Scored Athlete or Short-Term Alpine memberships – suspected of having sustained a concussion must be removed immediately from participation in U.S. Ski &amp; Snowboard sporting events (e.g., sanctioned training, practice, camps, competitions, or tryouts). </a:t>
            </a:r>
          </a:p>
          <a:p>
            <a:pPr marL="246888" indent="-246888" eaLnBrk="1" fontAlgn="auto" hangingPunct="1">
              <a:lnSpc>
                <a:spcPct val="100000"/>
              </a:lnSpc>
              <a:spcBef>
                <a:spcPts val="1200"/>
              </a:spcBef>
              <a:spcAft>
                <a:spcPts val="0"/>
              </a:spcAft>
              <a:buFont typeface="Arial"/>
              <a:buChar char="•"/>
              <a:defRPr/>
            </a:pPr>
            <a:r>
              <a:rPr lang="en-US" altLang="en-US" sz="2000" b="1" dirty="0">
                <a:solidFill>
                  <a:schemeClr val="tx1"/>
                </a:solidFill>
                <a:latin typeface="Arial" pitchFamily="34" charset="0"/>
                <a:cs typeface="Arial" pitchFamily="34" charset="0"/>
              </a:rPr>
              <a:t>The athlete will be prohibited from further participation until evaluated and cleared in writing to resume participation by a healthcare provider trained in evaluation and management of concussive head injuries within 3 years of date of evaluation. </a:t>
            </a:r>
          </a:p>
          <a:p>
            <a:pPr marL="246888" indent="-246888" eaLnBrk="1" fontAlgn="auto" hangingPunct="1">
              <a:lnSpc>
                <a:spcPct val="100000"/>
              </a:lnSpc>
              <a:spcBef>
                <a:spcPts val="1200"/>
              </a:spcBef>
              <a:spcAft>
                <a:spcPts val="0"/>
              </a:spcAft>
              <a:buFont typeface="Arial"/>
              <a:buChar char="•"/>
              <a:defRPr/>
            </a:pPr>
            <a:r>
              <a:rPr lang="en-US" altLang="en-US" sz="2000" b="1" dirty="0">
                <a:solidFill>
                  <a:schemeClr val="tx1"/>
                </a:solidFill>
                <a:latin typeface="Arial" pitchFamily="34" charset="0"/>
                <a:cs typeface="Arial" pitchFamily="34" charset="0"/>
              </a:rPr>
              <a:t>Upon removal of an athlete from participation for a suspected concussion, the Technical Delegate or member coach making the removal must inform U.S. Ski &amp; Snowboard Competition Services at </a:t>
            </a:r>
            <a:r>
              <a:rPr lang="en-US" altLang="en-US" sz="2000" b="1" dirty="0">
                <a:solidFill>
                  <a:srgbClr val="3215AB"/>
                </a:solidFill>
                <a:latin typeface="Arial" pitchFamily="34" charset="0"/>
                <a:cs typeface="Arial" pitchFamily="34" charset="0"/>
              </a:rPr>
              <a:t>jeff.weinman@usskiandsnowboard.org</a:t>
            </a:r>
            <a:r>
              <a:rPr lang="en-US" altLang="en-US" sz="2000" b="1" dirty="0">
                <a:solidFill>
                  <a:srgbClr val="0070C0"/>
                </a:solidFill>
                <a:latin typeface="Arial" pitchFamily="34" charset="0"/>
                <a:cs typeface="Arial" pitchFamily="34" charset="0"/>
              </a:rPr>
              <a:t>.   </a:t>
            </a:r>
          </a:p>
          <a:p>
            <a:pPr marL="246888" indent="-246888" eaLnBrk="1" fontAlgn="auto" hangingPunct="1">
              <a:lnSpc>
                <a:spcPct val="100000"/>
              </a:lnSpc>
              <a:spcBef>
                <a:spcPts val="1200"/>
              </a:spcBef>
              <a:spcAft>
                <a:spcPts val="0"/>
              </a:spcAft>
              <a:buFont typeface="Arial"/>
              <a:buChar char="•"/>
              <a:defRPr/>
            </a:pPr>
            <a:r>
              <a:rPr lang="en-US" altLang="en-US" sz="2000" b="1" dirty="0">
                <a:solidFill>
                  <a:schemeClr val="tx1"/>
                </a:solidFill>
                <a:latin typeface="Arial" pitchFamily="34" charset="0"/>
                <a:cs typeface="Arial" pitchFamily="34" charset="0"/>
              </a:rPr>
              <a:t>Athletes will be placed on a “Member Hold List."</a:t>
            </a:r>
          </a:p>
          <a:p>
            <a:pPr marL="0" indent="0" eaLnBrk="1" fontAlgn="auto" hangingPunct="1">
              <a:lnSpc>
                <a:spcPct val="120000"/>
              </a:lnSpc>
              <a:spcBef>
                <a:spcPts val="600"/>
              </a:spcBef>
              <a:spcAft>
                <a:spcPts val="0"/>
              </a:spcAft>
              <a:buFont typeface="Euphemia" panose="020B0503040102020104" pitchFamily="34" charset="0"/>
              <a:buNone/>
              <a:defRPr/>
            </a:pPr>
            <a:r>
              <a:rPr lang="en-US" altLang="en-US" sz="2000" b="1" i="1" dirty="0">
                <a:solidFill>
                  <a:schemeClr val="tx1"/>
                </a:solidFill>
                <a:latin typeface="Arial" pitchFamily="34" charset="0"/>
                <a:cs typeface="Arial" pitchFamily="34" charset="0"/>
              </a:rPr>
              <a:t> </a:t>
            </a:r>
          </a:p>
          <a:p>
            <a:pPr marL="0" indent="0" eaLnBrk="1" fontAlgn="auto" hangingPunct="1">
              <a:spcAft>
                <a:spcPts val="0"/>
              </a:spcAft>
              <a:buFont typeface="Arial" pitchFamily="34" charset="0"/>
              <a:buNone/>
              <a:defRPr/>
            </a:pPr>
            <a:endParaRPr lang="en-US" altLang="en-US" dirty="0">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F2900B38-E8D1-45EA-88AF-2D926F334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37B0AE1-8AD1-4DE5-8C5E-1C838095ABF4}"/>
              </a:ext>
            </a:extLst>
          </p:cNvPr>
          <p:cNvSpPr>
            <a:spLocks noGrp="1" noChangeArrowheads="1"/>
          </p:cNvSpPr>
          <p:nvPr>
            <p:ph type="title" idx="4294967295"/>
          </p:nvPr>
        </p:nvSpPr>
        <p:spPr>
          <a:xfrm>
            <a:off x="609600" y="152400"/>
            <a:ext cx="7772400" cy="1143000"/>
          </a:xfrm>
        </p:spPr>
        <p:txBody>
          <a:bodyPr rtlCol="0">
            <a:normAutofit/>
          </a:bodyPr>
          <a:lstStyle/>
          <a:p>
            <a:pPr eaLnBrk="1" fontAlgn="auto" hangingPunct="1">
              <a:spcAft>
                <a:spcPts val="0"/>
              </a:spcAft>
              <a:defRPr/>
            </a:pP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 or </a:t>
            </a:r>
            <a:b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br>
            <a:r>
              <a:rPr lang="en-US" altLang="en-US" sz="2800" dirty="0">
                <a:solidFill>
                  <a:srgbClr val="3215AB"/>
                </a:solidFill>
                <a:effectLst>
                  <a:outerShdw blurRad="38100" dist="38100" dir="2700000" algn="tl">
                    <a:srgbClr val="000000">
                      <a:alpha val="43137"/>
                    </a:srgbClr>
                  </a:outerShdw>
                </a:effectLst>
                <a:latin typeface="Arial Bold" pitchFamily="34" charset="0"/>
                <a:cs typeface="Arial Bold" pitchFamily="34" charset="0"/>
              </a:rPr>
              <a:t>“START STOP YELLOW FLAG” is called:</a:t>
            </a:r>
          </a:p>
        </p:txBody>
      </p:sp>
      <p:sp>
        <p:nvSpPr>
          <p:cNvPr id="53251" name="Rectangle 3">
            <a:extLst>
              <a:ext uri="{FF2B5EF4-FFF2-40B4-BE49-F238E27FC236}">
                <a16:creationId xmlns:a16="http://schemas.microsoft.com/office/drawing/2014/main" id="{0633C1E5-205B-4286-9715-4FA17840DBF9}"/>
              </a:ext>
            </a:extLst>
          </p:cNvPr>
          <p:cNvSpPr>
            <a:spLocks noGrp="1" noChangeArrowheads="1"/>
          </p:cNvSpPr>
          <p:nvPr>
            <p:ph type="body" idx="4294967295"/>
          </p:nvPr>
        </p:nvSpPr>
        <p:spPr>
          <a:xfrm>
            <a:off x="381000" y="1600200"/>
            <a:ext cx="8613775" cy="4800600"/>
          </a:xfrm>
        </p:spPr>
        <p:txBody>
          <a:bodyPr/>
          <a:lstStyle/>
          <a:p>
            <a:pPr eaLnBrk="1" hangingPunct="1">
              <a:lnSpc>
                <a:spcPct val="120000"/>
              </a:lnSpc>
              <a:buFontTx/>
              <a:buChar char="-"/>
              <a:defRPr/>
            </a:pPr>
            <a:r>
              <a:rPr lang="en-US" altLang="en-US" sz="2000" dirty="0">
                <a:latin typeface="Arial" panose="020B0604020202020204" pitchFamily="34" charset="0"/>
                <a:cs typeface="Arial" panose="020B0604020202020204" pitchFamily="34" charset="0"/>
              </a:rPr>
              <a:t>Ski Patrol assigned to the event and in radio contact with the Jury, is now on alert that medical assistance may be required.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If Jury Member calls for medical assistance, Ski Patrol assigned to the event first verifies that the course is clear, e.g.,</a:t>
            </a:r>
            <a:r>
              <a:rPr lang="en-US" altLang="en-US" sz="2000" i="1" dirty="0">
                <a:latin typeface="Arial" panose="020B0604020202020204" pitchFamily="34" charset="0"/>
                <a:cs typeface="Arial" panose="020B0604020202020204" pitchFamily="34" charset="0"/>
              </a:rPr>
              <a:t> </a:t>
            </a:r>
            <a:r>
              <a:rPr lang="en-US" altLang="en-US" sz="2000" b="1" i="1" u="sng" dirty="0">
                <a:latin typeface="Arial" panose="020B0604020202020204" pitchFamily="34" charset="0"/>
                <a:cs typeface="Arial" panose="020B0604020202020204" pitchFamily="34" charset="0"/>
              </a:rPr>
              <a:t>no racer is on course</a:t>
            </a:r>
            <a:r>
              <a:rPr lang="en-US" altLang="en-US" sz="2000" dirty="0">
                <a:latin typeface="Arial" panose="020B0604020202020204" pitchFamily="34" charset="0"/>
                <a:cs typeface="Arial" panose="020B0604020202020204" pitchFamily="34" charset="0"/>
              </a:rPr>
              <a:t>,   </a:t>
            </a:r>
          </a:p>
          <a:p>
            <a:pPr eaLnBrk="1" hangingPunct="1">
              <a:lnSpc>
                <a:spcPct val="120000"/>
              </a:lnSpc>
              <a:spcBef>
                <a:spcPts val="1200"/>
              </a:spcBef>
              <a:buFontTx/>
              <a:buChar char="-"/>
              <a:defRPr/>
            </a:pPr>
            <a:r>
              <a:rPr lang="en-US" altLang="en-US" sz="2000" dirty="0">
                <a:latin typeface="Arial" panose="020B0604020202020204" pitchFamily="34" charset="0"/>
                <a:cs typeface="Arial" panose="020B0604020202020204" pitchFamily="34" charset="0"/>
              </a:rPr>
              <a:t>Once Ski Patrol assigned to the event has verified the course is clear, the Ski Patrol responds to the call for medical assistance. </a:t>
            </a:r>
          </a:p>
          <a:p>
            <a:pPr marL="0" indent="0" eaLnBrk="1" hangingPunct="1">
              <a:lnSpc>
                <a:spcPct val="120000"/>
              </a:lnSpc>
              <a:spcBef>
                <a:spcPts val="1200"/>
              </a:spcBef>
              <a:buFont typeface="Euphemia" panose="020B0503040102020104" pitchFamily="34" charset="0"/>
              <a:buNone/>
              <a:defRPr/>
            </a:pPr>
            <a:endParaRPr lang="en-US" altLang="en-US" sz="2000" b="1" dirty="0">
              <a:solidFill>
                <a:srgbClr val="3215AB"/>
              </a:solidFill>
              <a:latin typeface="Arial" panose="020B0604020202020204" pitchFamily="34" charset="0"/>
              <a:cs typeface="Arial" panose="020B0604020202020204" pitchFamily="34" charset="0"/>
            </a:endParaRPr>
          </a:p>
          <a:p>
            <a:pPr marL="0" indent="0" eaLnBrk="1" hangingPunct="1">
              <a:lnSpc>
                <a:spcPct val="120000"/>
              </a:lnSpc>
              <a:spcBef>
                <a:spcPts val="1200"/>
              </a:spcBef>
              <a:buFont typeface="Euphemia" panose="020B0503040102020104" pitchFamily="34" charset="0"/>
              <a:buNone/>
              <a:defRPr/>
            </a:pPr>
            <a:r>
              <a:rPr lang="en-US" altLang="en-US" sz="2000" b="1" dirty="0">
                <a:solidFill>
                  <a:srgbClr val="3215AB"/>
                </a:solidFill>
                <a:latin typeface="Arial" panose="020B0604020202020204" pitchFamily="34" charset="0"/>
                <a:cs typeface="Arial" panose="020B0604020202020204" pitchFamily="34" charset="0"/>
              </a:rPr>
              <a:t>SKI PATROL ASSIGNED TO THE EVENT ARE THE FIRST RESPONDERS - </a:t>
            </a:r>
            <a:r>
              <a:rPr lang="en-US" altLang="en-US" sz="2000" b="1" i="1" u="sng" dirty="0">
                <a:solidFill>
                  <a:srgbClr val="3215AB"/>
                </a:solidFill>
                <a:latin typeface="Arial" panose="020B0604020202020204" pitchFamily="34" charset="0"/>
                <a:cs typeface="Arial" panose="020B0604020202020204" pitchFamily="34" charset="0"/>
              </a:rPr>
              <a:t>NOT</a:t>
            </a:r>
            <a:r>
              <a:rPr lang="en-US" altLang="en-US" sz="2000" b="1" i="1" dirty="0">
                <a:solidFill>
                  <a:srgbClr val="3215AB"/>
                </a:solidFill>
                <a:latin typeface="Arial" panose="020B0604020202020204" pitchFamily="34" charset="0"/>
                <a:cs typeface="Arial" panose="020B0604020202020204" pitchFamily="34" charset="0"/>
              </a:rPr>
              <a:t> COACHES / TRAINERS / OFFICIALS / PARENTS / other ATHLETES!  </a:t>
            </a:r>
            <a:endParaRPr lang="en-US" altLang="en-US" sz="2000" b="1" dirty="0">
              <a:solidFill>
                <a:srgbClr val="3215AB"/>
              </a:solidFill>
              <a:latin typeface="Arial" panose="020B0604020202020204" pitchFamily="34" charset="0"/>
              <a:cs typeface="Arial" panose="020B0604020202020204" pitchFamily="34" charset="0"/>
            </a:endParaRPr>
          </a:p>
          <a:p>
            <a:pPr algn="ctr" eaLnBrk="1" hangingPunct="1">
              <a:lnSpc>
                <a:spcPct val="120000"/>
              </a:lnSpc>
              <a:buFontTx/>
              <a:buNone/>
              <a:defRPr/>
            </a:pPr>
            <a:r>
              <a:rPr lang="en-US" altLang="en-US" sz="2000" b="1" dirty="0">
                <a:solidFill>
                  <a:srgbClr val="FF0000"/>
                </a:solidFill>
                <a:latin typeface="Arial" panose="020B0604020202020204" pitchFamily="34" charset="0"/>
                <a:cs typeface="Arial" panose="020B0604020202020204" pitchFamily="34" charset="0"/>
              </a:rPr>
              <a:t> </a:t>
            </a:r>
            <a:endParaRPr lang="en-US" altLang="en-US" sz="2000" b="1" i="1" dirty="0">
              <a:solidFill>
                <a:srgbClr val="FF0000"/>
              </a:solidFill>
              <a:latin typeface="Arial" panose="020B0604020202020204" pitchFamily="34" charset="0"/>
              <a:cs typeface="Arial" panose="020B0604020202020204" pitchFamily="34" charset="0"/>
            </a:endParaRPr>
          </a:p>
          <a:p>
            <a:pPr eaLnBrk="1" hangingPunct="1">
              <a:lnSpc>
                <a:spcPct val="120000"/>
              </a:lnSpc>
              <a:buFont typeface="Arial" panose="020B0604020202020204" pitchFamily="34" charset="0"/>
              <a:buChar char="•"/>
              <a:defRPr/>
            </a:pPr>
            <a:endParaRPr lang="en-US" altLang="en-US" sz="2000" b="1" dirty="0">
              <a:solidFill>
                <a:srgbClr val="FF0000"/>
              </a:solidFill>
              <a:latin typeface="Arial" panose="020B0604020202020204" pitchFamily="34" charset="0"/>
              <a:cs typeface="Arial" panose="020B0604020202020204" pitchFamily="34" charset="0"/>
            </a:endParaRPr>
          </a:p>
        </p:txBody>
      </p:sp>
      <p:pic>
        <p:nvPicPr>
          <p:cNvPr id="2" name="Content Placeholder 10">
            <a:extLst>
              <a:ext uri="{FF2B5EF4-FFF2-40B4-BE49-F238E27FC236}">
                <a16:creationId xmlns:a16="http://schemas.microsoft.com/office/drawing/2014/main" id="{4A61400E-9BF6-4504-9E41-981C6263F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D364E80-D8AF-4A20-A3AF-68116034C820}"/>
              </a:ext>
            </a:extLst>
          </p:cNvPr>
          <p:cNvSpPr>
            <a:spLocks noGrp="1" noChangeArrowheads="1"/>
          </p:cNvSpPr>
          <p:nvPr>
            <p:ph type="title" idx="4294967295"/>
          </p:nvPr>
        </p:nvSpPr>
        <p:spPr>
          <a:xfrm>
            <a:off x="457200" y="381000"/>
            <a:ext cx="8229600" cy="81915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REOPENING THE COURSE</a:t>
            </a:r>
          </a:p>
        </p:txBody>
      </p:sp>
      <p:sp>
        <p:nvSpPr>
          <p:cNvPr id="22531" name="Rectangle 3">
            <a:extLst>
              <a:ext uri="{FF2B5EF4-FFF2-40B4-BE49-F238E27FC236}">
                <a16:creationId xmlns:a16="http://schemas.microsoft.com/office/drawing/2014/main" id="{D21F95F9-43C8-4C39-8962-9624252E1F94}"/>
              </a:ext>
            </a:extLst>
          </p:cNvPr>
          <p:cNvSpPr>
            <a:spLocks noGrp="1" noChangeArrowheads="1"/>
          </p:cNvSpPr>
          <p:nvPr>
            <p:ph type="body" idx="4294967295"/>
          </p:nvPr>
        </p:nvSpPr>
        <p:spPr>
          <a:xfrm>
            <a:off x="495300" y="1371600"/>
            <a:ext cx="8382000" cy="4876800"/>
          </a:xfrm>
        </p:spPr>
        <p:txBody>
          <a:bodyPr rtlCol="0">
            <a:normAutofit fontScale="85000" lnSpcReduction="20000"/>
          </a:bodyPr>
          <a:lstStyle/>
          <a:p>
            <a:pPr marL="246888" indent="-246888" eaLnBrk="1" fontAlgn="auto" hangingPunct="1">
              <a:lnSpc>
                <a:spcPct val="120000"/>
              </a:lnSpc>
              <a:spcBef>
                <a:spcPts val="600"/>
              </a:spcBef>
              <a:spcAft>
                <a:spcPts val="0"/>
              </a:spcAft>
              <a:buFont typeface="Arial"/>
              <a:buChar char="•"/>
              <a:defRPr/>
            </a:pPr>
            <a:r>
              <a:rPr lang="en-US" dirty="0">
                <a:latin typeface="Arial" pitchFamily="34" charset="0"/>
                <a:cs typeface="Arial" pitchFamily="34" charset="0"/>
              </a:rPr>
              <a:t>The individual (Jury member, eyes of the Jury or Jury Advisor) who called the </a:t>
            </a:r>
            <a:r>
              <a:rPr lang="en-US" b="1" dirty="0">
                <a:solidFill>
                  <a:srgbClr val="3215AB"/>
                </a:solidFill>
                <a:latin typeface="Arial" pitchFamily="34" charset="0"/>
                <a:cs typeface="Arial" pitchFamily="34" charset="0"/>
              </a:rPr>
              <a:t>“START STOP” </a:t>
            </a:r>
            <a:r>
              <a:rPr lang="en-US" dirty="0">
                <a:latin typeface="Arial" pitchFamily="34" charset="0"/>
                <a:cs typeface="Arial" pitchFamily="34" charset="0"/>
              </a:rPr>
              <a:t>or </a:t>
            </a:r>
            <a:r>
              <a:rPr lang="en-US" b="1" dirty="0">
                <a:solidFill>
                  <a:srgbClr val="3215AB"/>
                </a:solidFill>
                <a:latin typeface="Arial" pitchFamily="34" charset="0"/>
                <a:cs typeface="Arial" pitchFamily="34" charset="0"/>
              </a:rPr>
              <a:t>“START STOP  YELLOW FLAG”</a:t>
            </a:r>
            <a:r>
              <a:rPr lang="en-US" dirty="0">
                <a:latin typeface="Arial" pitchFamily="34" charset="0"/>
                <a:cs typeface="Arial" pitchFamily="34" charset="0"/>
              </a:rPr>
              <a:t> is responsible for releasing the course hold.</a:t>
            </a:r>
          </a:p>
          <a:p>
            <a:pPr marL="246888" indent="-246888" eaLnBrk="1" fontAlgn="auto" hangingPunct="1">
              <a:lnSpc>
                <a:spcPct val="120000"/>
              </a:lnSpc>
              <a:spcBef>
                <a:spcPts val="1200"/>
              </a:spcBef>
              <a:spcAft>
                <a:spcPts val="0"/>
              </a:spcAft>
              <a:buFont typeface="Arial"/>
              <a:buChar char="•"/>
              <a:defRPr/>
            </a:pPr>
            <a:r>
              <a:rPr lang="en-US" dirty="0">
                <a:latin typeface="Arial" pitchFamily="34" charset="0"/>
                <a:cs typeface="Arial" pitchFamily="34" charset="0"/>
              </a:rPr>
              <a:t>The course is reopened at the </a:t>
            </a:r>
            <a:r>
              <a:rPr lang="en-US" u="sng" dirty="0">
                <a:latin typeface="Arial" pitchFamily="34" charset="0"/>
                <a:cs typeface="Arial" pitchFamily="34" charset="0"/>
              </a:rPr>
              <a:t>direction of the Jury</a:t>
            </a:r>
            <a:r>
              <a:rPr lang="en-US" dirty="0">
                <a:latin typeface="Arial" pitchFamily="34" charset="0"/>
                <a:cs typeface="Arial" pitchFamily="34" charset="0"/>
              </a:rPr>
              <a:t>: either from top to bottom, bottom to top, or from the position where the incident requiring the </a:t>
            </a:r>
            <a:r>
              <a:rPr lang="en-US" b="1" dirty="0">
                <a:solidFill>
                  <a:srgbClr val="3215AB"/>
                </a:solidFill>
                <a:latin typeface="Arial" pitchFamily="34" charset="0"/>
                <a:cs typeface="Arial" pitchFamily="34" charset="0"/>
              </a:rPr>
              <a:t>“START STOP” </a:t>
            </a:r>
            <a:r>
              <a:rPr lang="en-US" dirty="0">
                <a:latin typeface="Arial" pitchFamily="34" charset="0"/>
                <a:cs typeface="Arial" pitchFamily="34" charset="0"/>
              </a:rPr>
              <a:t>occurred.</a:t>
            </a:r>
          </a:p>
          <a:p>
            <a:pPr marL="246888" indent="-246888" eaLnBrk="1" fontAlgn="auto" hangingPunct="1">
              <a:lnSpc>
                <a:spcPct val="120000"/>
              </a:lnSpc>
              <a:spcBef>
                <a:spcPts val="1200"/>
              </a:spcBef>
              <a:spcAft>
                <a:spcPts val="0"/>
              </a:spcAft>
              <a:buFont typeface="Arial"/>
              <a:buChar char="•"/>
              <a:defRPr/>
            </a:pPr>
            <a:r>
              <a:rPr lang="en-US" i="1" dirty="0">
                <a:latin typeface="Arial" pitchFamily="34" charset="0"/>
                <a:cs typeface="Arial" pitchFamily="34" charset="0"/>
              </a:rPr>
              <a:t>Although the Technical Delegate may not be the official leading radio calls, the Technical Delegate is responsible for confirming that all Jury members, Jury Advisors, and Eyes of the Jury have reviewed and are aware of “start stop” and “start stop yellow flag stop” procedures. </a:t>
            </a:r>
          </a:p>
          <a:p>
            <a:pPr marL="246888" indent="-246888" eaLnBrk="1" fontAlgn="auto" hangingPunct="1">
              <a:lnSpc>
                <a:spcPct val="120000"/>
              </a:lnSpc>
              <a:spcBef>
                <a:spcPts val="1200"/>
              </a:spcBef>
              <a:spcAft>
                <a:spcPts val="0"/>
              </a:spcAft>
              <a:buFont typeface="Arial"/>
              <a:buChar char="•"/>
              <a:defRPr/>
            </a:pPr>
            <a:endParaRPr lang="en-US" altLang="en-US" dirty="0">
              <a:solidFill>
                <a:schemeClr val="tx1"/>
              </a:solidFill>
              <a:latin typeface="Arial" pitchFamily="34" charset="0"/>
              <a:cs typeface="Arial" pitchFamily="34" charset="0"/>
            </a:endParaRPr>
          </a:p>
          <a:p>
            <a:pPr marL="246888" indent="-246888" eaLnBrk="1" fontAlgn="auto" hangingPunct="1">
              <a:lnSpc>
                <a:spcPct val="120000"/>
              </a:lnSpc>
              <a:spcBef>
                <a:spcPts val="600"/>
              </a:spcBef>
              <a:spcAft>
                <a:spcPts val="0"/>
              </a:spcAft>
              <a:buFont typeface="Arial"/>
              <a:buChar char="•"/>
              <a:defRPr/>
            </a:pPr>
            <a:endParaRPr lang="en-US" i="1" dirty="0">
              <a:latin typeface="Arial" pitchFamily="34" charset="0"/>
              <a:cs typeface="Arial" pitchFamily="34" charset="0"/>
            </a:endParaRPr>
          </a:p>
          <a:p>
            <a:pPr marL="246888" indent="-246888" eaLnBrk="1" fontAlgn="auto" hangingPunct="1">
              <a:spcBef>
                <a:spcPts val="600"/>
              </a:spcBef>
              <a:spcAft>
                <a:spcPts val="0"/>
              </a:spcAft>
              <a:buFont typeface="Arial"/>
              <a:buChar char="•"/>
              <a:defRPr/>
            </a:pPr>
            <a:endParaRPr lang="en-US" i="1" dirty="0">
              <a:latin typeface="Arial" pitchFamily="34" charset="0"/>
              <a:cs typeface="Arial" pitchFamily="34" charset="0"/>
            </a:endParaRPr>
          </a:p>
        </p:txBody>
      </p:sp>
      <p:pic>
        <p:nvPicPr>
          <p:cNvPr id="2" name="Content Placeholder 10">
            <a:extLst>
              <a:ext uri="{FF2B5EF4-FFF2-40B4-BE49-F238E27FC236}">
                <a16:creationId xmlns:a16="http://schemas.microsoft.com/office/drawing/2014/main" id="{FAF5E1E9-8303-4542-94F2-30BF7ADEA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B198-858B-4FED-860E-6FC1A2BD9497}"/>
              </a:ext>
            </a:extLst>
          </p:cNvPr>
          <p:cNvSpPr>
            <a:spLocks noGrp="1"/>
          </p:cNvSpPr>
          <p:nvPr>
            <p:ph type="title" idx="4294967295"/>
          </p:nvPr>
        </p:nvSpPr>
        <p:spPr>
          <a:xfrm>
            <a:off x="533400" y="228600"/>
            <a:ext cx="8229600" cy="533400"/>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RADIO COMMUNICATION PROTOCOL</a:t>
            </a:r>
          </a:p>
        </p:txBody>
      </p:sp>
      <p:sp>
        <p:nvSpPr>
          <p:cNvPr id="40963" name="Content Placeholder 4">
            <a:extLst>
              <a:ext uri="{FF2B5EF4-FFF2-40B4-BE49-F238E27FC236}">
                <a16:creationId xmlns:a16="http://schemas.microsoft.com/office/drawing/2014/main" id="{7E64E465-4F6A-43EC-AFA1-339443CA04EA}"/>
              </a:ext>
            </a:extLst>
          </p:cNvPr>
          <p:cNvSpPr>
            <a:spLocks noGrp="1"/>
          </p:cNvSpPr>
          <p:nvPr>
            <p:ph idx="4294967295"/>
          </p:nvPr>
        </p:nvSpPr>
        <p:spPr>
          <a:xfrm>
            <a:off x="457200" y="914400"/>
            <a:ext cx="8229600" cy="5638800"/>
          </a:xfrm>
        </p:spPr>
        <p:txBody>
          <a:bodyPr rtlCol="0">
            <a:normAutofit fontScale="70000" lnSpcReduction="20000"/>
          </a:bodyPr>
          <a:lstStyle/>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CR generally leads communication.  However, in the case of a less experienced CR, the TD may assume this responsibility and provide the CR with a valuable educational experience.</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The TD should communicate with the Organizing Committee (OC) on who is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leading</a:t>
            </a:r>
            <a:r>
              <a:rPr lang="en-US" altLang="en-US" dirty="0">
                <a:solidFill>
                  <a:srgbClr val="3215AB"/>
                </a:solidFill>
                <a:latin typeface="Arial" pitchFamily="34" charset="0"/>
                <a:cs typeface="Arial" pitchFamily="34" charset="0"/>
              </a:rPr>
              <a:t>” </a:t>
            </a:r>
            <a:r>
              <a:rPr lang="en-US" altLang="en-US" dirty="0">
                <a:solidFill>
                  <a:schemeClr val="tx1"/>
                </a:solidFill>
                <a:latin typeface="Arial" pitchFamily="34" charset="0"/>
                <a:cs typeface="Arial" pitchFamily="34" charset="0"/>
              </a:rPr>
              <a:t>calls, or if they want the TD to lead.</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It is important that the Technical Delegate confer with the Chief of Race and respect area-specific race crew radio protocol; e.g., </a:t>
            </a:r>
            <a:r>
              <a:rPr lang="en-US" altLang="en-US" dirty="0">
                <a:solidFill>
                  <a:srgbClr val="3215AB"/>
                </a:solidFill>
                <a:latin typeface="Arial" pitchFamily="34" charset="0"/>
                <a:cs typeface="Arial" pitchFamily="34" charset="0"/>
              </a:rPr>
              <a:t>“</a:t>
            </a:r>
            <a:r>
              <a:rPr lang="en-US" altLang="en-US" b="1" dirty="0">
                <a:solidFill>
                  <a:srgbClr val="3215AB"/>
                </a:solidFill>
                <a:latin typeface="Arial" pitchFamily="34" charset="0"/>
                <a:cs typeface="Arial" pitchFamily="34" charset="0"/>
              </a:rPr>
              <a:t>Copy</a:t>
            </a:r>
            <a:r>
              <a:rPr lang="en-US" altLang="en-US" dirty="0">
                <a:solidFill>
                  <a:srgbClr val="3215AB"/>
                </a:solidFill>
                <a:latin typeface="Arial" pitchFamily="34" charset="0"/>
                <a:cs typeface="Arial" pitchFamily="34" charset="0"/>
              </a:rPr>
              <a:t>," “</a:t>
            </a:r>
            <a:r>
              <a:rPr lang="en-US" altLang="en-US" b="1" dirty="0">
                <a:solidFill>
                  <a:srgbClr val="3215AB"/>
                </a:solidFill>
                <a:latin typeface="Arial" pitchFamily="34" charset="0"/>
                <a:cs typeface="Arial" pitchFamily="34" charset="0"/>
              </a:rPr>
              <a:t>Acknowledged,</a:t>
            </a:r>
            <a:r>
              <a:rPr lang="en-US" altLang="en-US" dirty="0">
                <a:solidFill>
                  <a:srgbClr val="3215AB"/>
                </a:solidFill>
                <a:latin typeface="Arial" pitchFamily="34" charset="0"/>
                <a:cs typeface="Arial" pitchFamily="34" charset="0"/>
              </a:rPr>
              <a:t>” or “</a:t>
            </a:r>
            <a:r>
              <a:rPr lang="en-US" altLang="en-US" b="1" dirty="0">
                <a:solidFill>
                  <a:srgbClr val="3215AB"/>
                </a:solidFill>
                <a:latin typeface="Arial" pitchFamily="34" charset="0"/>
                <a:cs typeface="Arial" pitchFamily="34" charset="0"/>
              </a:rPr>
              <a:t>Confirmed</a:t>
            </a:r>
            <a:r>
              <a:rPr lang="en-US" altLang="en-US" dirty="0">
                <a:solidFill>
                  <a:srgbClr val="3215AB"/>
                </a:solidFill>
                <a:latin typeface="Arial" pitchFamily="34" charset="0"/>
                <a:cs typeface="Arial" pitchFamily="34" charset="0"/>
              </a:rPr>
              <a:t>."</a:t>
            </a:r>
          </a:p>
          <a:p>
            <a:pPr eaLnBrk="1" fontAlgn="auto" hangingPunct="1">
              <a:lnSpc>
                <a:spcPct val="120000"/>
              </a:lnSpc>
              <a:spcAft>
                <a:spcPts val="0"/>
              </a:spcAft>
              <a:buFont typeface="Arial" panose="020B0604020202020204" pitchFamily="34" charset="0"/>
              <a:buChar char="•"/>
              <a:defRPr/>
            </a:pPr>
            <a:r>
              <a:rPr lang="en-US" altLang="en-US" dirty="0">
                <a:solidFill>
                  <a:schemeClr val="tx1"/>
                </a:solidFill>
                <a:latin typeface="Arial" pitchFamily="34" charset="0"/>
                <a:cs typeface="Arial" pitchFamily="34" charset="0"/>
              </a:rPr>
              <a:t>ANY Jury member, Eyes of the Jury or Jury Advisor MAY call a “Start, Stop” when necessary to address critical situations.</a:t>
            </a:r>
            <a:r>
              <a:rPr lang="en-US" altLang="en-US"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No other official is authorized to call a “Start Stop”!  </a:t>
            </a:r>
          </a:p>
          <a:p>
            <a:pPr marL="0" indent="0" eaLnBrk="1" fontAlgn="auto" hangingPunct="1">
              <a:lnSpc>
                <a:spcPct val="120000"/>
              </a:lnSpc>
              <a:spcAft>
                <a:spcPts val="0"/>
              </a:spcAft>
              <a:buFont typeface="Euphemia" panose="020B0503040102020104" pitchFamily="34" charset="0"/>
              <a:buNone/>
              <a:defRPr/>
            </a:pPr>
            <a:r>
              <a:rPr lang="en-US" b="1" i="1" dirty="0">
                <a:latin typeface="Arial" panose="020B0604020202020204" pitchFamily="34" charset="0"/>
                <a:cs typeface="Arial" panose="020B0604020202020204" pitchFamily="34" charset="0"/>
              </a:rPr>
              <a:t>Failure to comply may result in a “walk over," effectively impairing the Start Referee’s ability to receive the transmission. </a:t>
            </a:r>
            <a:endParaRPr lang="en-US" b="1" dirty="0">
              <a:latin typeface="Arial" panose="020B0604020202020204" pitchFamily="34" charset="0"/>
              <a:cs typeface="Arial" panose="020B0604020202020204" pitchFamily="34" charset="0"/>
            </a:endParaRPr>
          </a:p>
          <a:p>
            <a:pPr eaLnBrk="1" fontAlgn="auto" hangingPunct="1">
              <a:lnSpc>
                <a:spcPct val="120000"/>
              </a:lnSpc>
              <a:spcAft>
                <a:spcPts val="0"/>
              </a:spcAft>
              <a:buFont typeface="Arial" panose="020B0604020202020204" pitchFamily="34" charset="0"/>
              <a:buChar char="•"/>
              <a:defRPr/>
            </a:pPr>
            <a:endParaRPr lang="en-US" alt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46888" indent="-246888" eaLnBrk="1" fontAlgn="auto" hangingPunct="1">
              <a:spcAft>
                <a:spcPts val="0"/>
              </a:spcAft>
              <a:defRPr/>
            </a:pPr>
            <a:endParaRPr lang="en-US" altLang="en-US" dirty="0">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0A198396-54C6-4CD5-8B4A-574CE6601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B198-858B-4FED-860E-6FC1A2BD9497}"/>
              </a:ext>
            </a:extLst>
          </p:cNvPr>
          <p:cNvSpPr>
            <a:spLocks noGrp="1"/>
          </p:cNvSpPr>
          <p:nvPr>
            <p:ph type="title" idx="4294967295"/>
          </p:nvPr>
        </p:nvSpPr>
        <p:spPr>
          <a:xfrm>
            <a:off x="533400" y="228600"/>
            <a:ext cx="8229600" cy="533400"/>
          </a:xfrm>
        </p:spPr>
        <p:txBody>
          <a:bodyPr rtlCol="0">
            <a:norm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RADIO COMMUNICATION PROTOCOL</a:t>
            </a:r>
          </a:p>
        </p:txBody>
      </p:sp>
      <p:sp>
        <p:nvSpPr>
          <p:cNvPr id="40963" name="Content Placeholder 4">
            <a:extLst>
              <a:ext uri="{FF2B5EF4-FFF2-40B4-BE49-F238E27FC236}">
                <a16:creationId xmlns:a16="http://schemas.microsoft.com/office/drawing/2014/main" id="{7E64E465-4F6A-43EC-AFA1-339443CA04EA}"/>
              </a:ext>
            </a:extLst>
          </p:cNvPr>
          <p:cNvSpPr>
            <a:spLocks noGrp="1"/>
          </p:cNvSpPr>
          <p:nvPr>
            <p:ph idx="4294967295"/>
          </p:nvPr>
        </p:nvSpPr>
        <p:spPr>
          <a:xfrm>
            <a:off x="-17721" y="1324289"/>
            <a:ext cx="8631606" cy="5018567"/>
          </a:xfrm>
        </p:spPr>
        <p:txBody>
          <a:bodyPr rtlCol="0">
            <a:normAutofit/>
          </a:bodyPr>
          <a:lstStyle/>
          <a:p>
            <a:pPr marL="554037" marR="0" indent="0" algn="just">
              <a:lnSpc>
                <a:spcPct val="100000"/>
              </a:lnSpc>
              <a:spcBef>
                <a:spcPts val="600"/>
              </a:spcBef>
              <a:spcAft>
                <a:spcPts val="0"/>
              </a:spcAft>
              <a:buNone/>
              <a:tabLst>
                <a:tab pos="1600200" algn="l"/>
                <a:tab pos="2971800" algn="ctr"/>
                <a:tab pos="54864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“START STOP” is the verbiage in the rule. </a:t>
            </a:r>
          </a:p>
          <a:p>
            <a:pPr marL="554037" marR="0" indent="0" algn="just">
              <a:lnSpc>
                <a:spcPct val="100000"/>
              </a:lnSpc>
              <a:spcBef>
                <a:spcPts val="600"/>
              </a:spcBef>
              <a:spcAft>
                <a:spcPts val="0"/>
              </a:spcAft>
              <a:buNone/>
              <a:tabLst>
                <a:tab pos="1600200" algn="l"/>
                <a:tab pos="2971800" algn="ctr"/>
                <a:tab pos="54864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554037" marR="0" indent="0" algn="just">
              <a:lnSpc>
                <a:spcPct val="100000"/>
              </a:lnSpc>
              <a:spcBef>
                <a:spcPts val="600"/>
              </a:spcBef>
              <a:spcAft>
                <a:spcPts val="0"/>
              </a:spcAft>
              <a:buNone/>
              <a:tabLst>
                <a:tab pos="1600200" algn="l"/>
                <a:tab pos="2971800" algn="ctr"/>
                <a:tab pos="5486400" algn="l"/>
              </a:tabLst>
            </a:pPr>
            <a:r>
              <a:rPr lang="en-US" b="1" dirty="0">
                <a:latin typeface="Arial" panose="020B0604020202020204" pitchFamily="34" charset="0"/>
                <a:ea typeface="Times New Roman" panose="02020603050405020304" pitchFamily="18" charset="0"/>
                <a:cs typeface="Arial" panose="020B0604020202020204" pitchFamily="34" charset="0"/>
              </a:rPr>
              <a:t>D</a:t>
            </a:r>
            <a:r>
              <a:rPr lang="en-US" b="1" dirty="0">
                <a:effectLst/>
                <a:latin typeface="Arial" panose="020B0604020202020204" pitchFamily="34" charset="0"/>
                <a:ea typeface="Times New Roman" panose="02020603050405020304" pitchFamily="18" charset="0"/>
                <a:cs typeface="Arial" panose="020B0604020202020204" pitchFamily="34" charset="0"/>
              </a:rPr>
              <a:t>epending on circumstances, an area may actually use “START STOP START STOP” (double command).</a:t>
            </a:r>
          </a:p>
          <a:p>
            <a:pPr marL="554037" marR="0" indent="0" algn="just">
              <a:lnSpc>
                <a:spcPct val="100000"/>
              </a:lnSpc>
              <a:spcBef>
                <a:spcPts val="600"/>
              </a:spcBef>
              <a:spcAft>
                <a:spcPts val="0"/>
              </a:spcAft>
              <a:buNone/>
              <a:tabLst>
                <a:tab pos="1600200" algn="l"/>
                <a:tab pos="2971800" algn="ctr"/>
                <a:tab pos="5486400" algn="l"/>
              </a:tabLst>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554037" marR="0" indent="0" algn="just">
              <a:lnSpc>
                <a:spcPct val="100000"/>
              </a:lnSpc>
              <a:spcBef>
                <a:spcPts val="600"/>
              </a:spcBef>
              <a:spcAft>
                <a:spcPts val="0"/>
              </a:spcAft>
              <a:buNone/>
              <a:tabLst>
                <a:tab pos="1600200" algn="l"/>
                <a:tab pos="2971800" algn="ctr"/>
                <a:tab pos="5486400" algn="l"/>
              </a:tabLst>
            </a:pPr>
            <a:r>
              <a:rPr lang="en-US" b="1" dirty="0">
                <a:effectLst/>
                <a:latin typeface="Arial" panose="020B0604020202020204" pitchFamily="34" charset="0"/>
                <a:ea typeface="Times New Roman" panose="02020603050405020304" pitchFamily="18" charset="0"/>
                <a:cs typeface="Arial" panose="020B0604020202020204" pitchFamily="34" charset="0"/>
              </a:rPr>
              <a:t>It is imperative that all event personnel authorized to call a stop start are made aware of an area’s existing radio protocols.</a:t>
            </a:r>
          </a:p>
          <a:p>
            <a:pPr marL="554037" marR="0" indent="0" algn="just">
              <a:lnSpc>
                <a:spcPct val="100000"/>
              </a:lnSpc>
              <a:spcBef>
                <a:spcPts val="600"/>
              </a:spcBef>
              <a:spcAft>
                <a:spcPts val="0"/>
              </a:spcAft>
              <a:buNone/>
              <a:tabLst>
                <a:tab pos="1600200" algn="l"/>
                <a:tab pos="2971800" algn="ctr"/>
                <a:tab pos="5486400" algn="l"/>
              </a:tabLst>
            </a:pPr>
            <a:endParaRPr lang="en-US" b="1" dirty="0">
              <a:solidFill>
                <a:srgbClr val="222222"/>
              </a:solidFill>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eaLnBrk="1" fontAlgn="auto" hangingPunct="1">
              <a:lnSpc>
                <a:spcPct val="120000"/>
              </a:lnSpc>
              <a:spcAft>
                <a:spcPts val="0"/>
              </a:spcAft>
              <a:buFont typeface="Arial" panose="020B0604020202020204" pitchFamily="34" charset="0"/>
              <a:buChar char="•"/>
              <a:defRPr/>
            </a:pPr>
            <a:endParaRPr lang="en-US" alt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246888" indent="-246888" eaLnBrk="1" fontAlgn="auto" hangingPunct="1">
              <a:spcAft>
                <a:spcPts val="0"/>
              </a:spcAft>
              <a:defRPr/>
            </a:pPr>
            <a:endParaRPr lang="en-US" altLang="en-US" dirty="0">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0A198396-54C6-4CD5-8B4A-574CE6601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173107"/>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182B3-14DB-4B58-B1F5-1FFF987587AE}"/>
              </a:ext>
            </a:extLst>
          </p:cNvPr>
          <p:cNvSpPr/>
          <p:nvPr/>
        </p:nvSpPr>
        <p:spPr>
          <a:xfrm>
            <a:off x="609600" y="609600"/>
            <a:ext cx="7696200" cy="4724400"/>
          </a:xfrm>
          <a:prstGeom prst="rect">
            <a:avLst/>
          </a:prstGeom>
        </p:spPr>
        <p:txBody>
          <a:bodyPr>
            <a:spAutoFit/>
          </a:bodyPr>
          <a:lstStyle/>
          <a:p>
            <a:pPr marL="1143000" indent="-342900">
              <a:spcBef>
                <a:spcPts val="600"/>
              </a:spcBef>
              <a:spcAft>
                <a:spcPts val="0"/>
              </a:spcAft>
              <a:tabLst>
                <a:tab pos="1143000" algn="l"/>
              </a:tabLst>
              <a:defRPr/>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00"/>
              </a:spcBef>
              <a:spcAft>
                <a:spcPts val="0"/>
              </a:spcAft>
              <a:tabLst>
                <a:tab pos="1143000" algn="l"/>
              </a:tabLst>
              <a:defRPr/>
            </a:pPr>
            <a:r>
              <a:rPr lang="en-US" sz="2800" b="1" dirty="0">
                <a:solidFill>
                  <a:srgbClr val="3215AB"/>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START STOP: Important Reminders</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lgn="just">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It is important to remember that “Start Stop” is called when necessary to address critical situations by:</a:t>
            </a:r>
          </a:p>
          <a:p>
            <a:pPr marL="342900" indent="-342900" algn="just">
              <a:spcBef>
                <a:spcPts val="30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member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Eyes of the Jury (Connection Coach, Chief of Course)  </a:t>
            </a:r>
          </a:p>
          <a:p>
            <a:pPr marL="342900" indent="-342900" algn="just">
              <a:spcBef>
                <a:spcPts val="1800"/>
              </a:spcBef>
              <a:spcAft>
                <a:spcPts val="0"/>
              </a:spcAft>
              <a:buFont typeface="Symbol" panose="05050102010706020507" pitchFamily="18" charset="2"/>
              <a:buChar char=""/>
              <a:tabLst>
                <a:tab pos="1143000" algn="l"/>
                <a:tab pos="1371600" algn="l"/>
              </a:tabLst>
              <a:defRPr/>
            </a:pPr>
            <a:r>
              <a:rPr lang="en-US" b="1" i="1" dirty="0">
                <a:latin typeface="Arial" panose="020B0604020202020204" pitchFamily="34" charset="0"/>
                <a:ea typeface="Times New Roman" panose="02020603050405020304" pitchFamily="18" charset="0"/>
                <a:cs typeface="Arial" panose="020B0604020202020204" pitchFamily="34" charset="0"/>
              </a:rPr>
              <a:t>ANY </a:t>
            </a:r>
            <a:r>
              <a:rPr lang="en-US" dirty="0">
                <a:latin typeface="Arial" panose="020B0604020202020204" pitchFamily="34" charset="0"/>
                <a:ea typeface="Times New Roman" panose="02020603050405020304" pitchFamily="18" charset="0"/>
                <a:cs typeface="Arial" panose="020B0604020202020204" pitchFamily="34" charset="0"/>
              </a:rPr>
              <a:t>Jury Advisor (Start Referee or Finish Referee </a:t>
            </a:r>
          </a:p>
          <a:p>
            <a:pPr>
              <a:spcBef>
                <a:spcPts val="180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	</a:t>
            </a:r>
          </a:p>
          <a:p>
            <a:pPr>
              <a:spcBef>
                <a:spcPts val="0"/>
              </a:spcBef>
              <a:spcAft>
                <a:spcPts val="0"/>
              </a:spcAft>
              <a:tabLst>
                <a:tab pos="1143000" algn="l"/>
              </a:tabLst>
              <a:defRPr/>
            </a:pPr>
            <a:r>
              <a:rPr lang="en-US" dirty="0">
                <a:latin typeface="Arial" panose="020B0604020202020204" pitchFamily="34" charset="0"/>
                <a:ea typeface="Times New Roman" panose="02020603050405020304" pitchFamily="18" charset="0"/>
                <a:cs typeface="Arial" panose="020B0604020202020204" pitchFamily="34" charset="0"/>
              </a:rPr>
              <a:t>No other official is authorized to call a “Start Stop."  Failure to comply may result in a “radio walk over” effectively impairing the Start Referee’s ability to receive the transmission.</a:t>
            </a:r>
          </a:p>
        </p:txBody>
      </p:sp>
      <p:pic>
        <p:nvPicPr>
          <p:cNvPr id="3" name="Content Placeholder 10">
            <a:extLst>
              <a:ext uri="{FF2B5EF4-FFF2-40B4-BE49-F238E27FC236}">
                <a16:creationId xmlns:a16="http://schemas.microsoft.com/office/drawing/2014/main" id="{C5CD309E-4D6F-423C-8883-333E40B36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7E8A-B674-4695-87CC-24126C315F8E}"/>
              </a:ext>
            </a:extLst>
          </p:cNvPr>
          <p:cNvSpPr>
            <a:spLocks noGrp="1"/>
          </p:cNvSpPr>
          <p:nvPr>
            <p:ph type="title" idx="4294967295"/>
          </p:nvPr>
        </p:nvSpPr>
        <p:spPr>
          <a:xfrm>
            <a:off x="381000" y="152400"/>
            <a:ext cx="8623300" cy="998538"/>
          </a:xfrm>
        </p:spPr>
        <p:txBody>
          <a:bodyPr rtlCol="0">
            <a:normAutofit fontScale="90000"/>
          </a:bodyPr>
          <a:lstStyle/>
          <a:p>
            <a:pPr eaLnBrk="1" fontAlgn="auto" hangingPunct="1">
              <a:spcAft>
                <a:spcPts val="0"/>
              </a:spcAft>
              <a:defRPr/>
            </a:pPr>
            <a:br>
              <a:rPr lang="en-US" sz="3200" dirty="0">
                <a:solidFill>
                  <a:srgbClr val="FF0000"/>
                </a:solidFill>
                <a:effectLst>
                  <a:outerShdw blurRad="38100" dist="38100" dir="2700000" algn="tl">
                    <a:srgbClr val="000000">
                      <a:alpha val="43137"/>
                    </a:srgbClr>
                  </a:outerShdw>
                </a:effectLst>
              </a:rPr>
            </a:br>
            <a: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Other Necessary and Planned Interruptions</a:t>
            </a:r>
            <a:br>
              <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endParaRPr 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E7C54931-69A3-462A-9215-474FFDDC1FDE}"/>
              </a:ext>
            </a:extLst>
          </p:cNvPr>
          <p:cNvSpPr>
            <a:spLocks noGrp="1"/>
          </p:cNvSpPr>
          <p:nvPr>
            <p:ph idx="4294967295"/>
          </p:nvPr>
        </p:nvSpPr>
        <p:spPr>
          <a:xfrm>
            <a:off x="381000" y="808038"/>
            <a:ext cx="8623300" cy="5402262"/>
          </a:xfrm>
        </p:spPr>
        <p:txBody>
          <a:bodyPr rtlCol="0">
            <a:normAutofit fontScale="92500"/>
          </a:bodyPr>
          <a:lstStyle/>
          <a:p>
            <a:pPr marL="0" indent="0" eaLnBrk="1" fontAlgn="auto" hangingPunct="1">
              <a:lnSpc>
                <a:spcPct val="11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Course Maintenance</a:t>
            </a:r>
          </a:p>
          <a:p>
            <a:pPr marL="0" indent="0" eaLnBrk="1" fontAlgn="auto" hangingPunct="1">
              <a:lnSpc>
                <a:spcPct val="120000"/>
              </a:lnSpc>
              <a:spcBef>
                <a:spcPts val="6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Most course maintenance issues do not require a start/stop. An exception is if a broken gate or other material pose an interference for competitors on the course.  Otherwise experienced race crew members can operate within the start interval.</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When it is necessary to have a hold for an extended period of time for course maintenance, the Chief of Course or another Jury member can inform the Start Referee to interrupt the race to complete the task.  </a:t>
            </a:r>
          </a:p>
          <a:p>
            <a:pPr marL="0" indent="0" eaLnBrk="1" fontAlgn="auto" hangingPunct="1">
              <a:lnSpc>
                <a:spcPct val="120000"/>
              </a:lnSpc>
              <a:spcBef>
                <a:spcPts val="1200"/>
              </a:spcBef>
              <a:spcAft>
                <a:spcPts val="0"/>
              </a:spcAft>
              <a:buFont typeface="Arial" pitchFamily="34" charset="0"/>
              <a:buNone/>
              <a:defRPr/>
            </a:pPr>
            <a:r>
              <a:rPr lang="en-US" sz="2400" dirty="0">
                <a:latin typeface="Arial" panose="020B0604020202020204" pitchFamily="34" charset="0"/>
                <a:cs typeface="Arial" panose="020B0604020202020204" pitchFamily="34" charset="0"/>
              </a:rPr>
              <a:t>On fixed interval events it is common to indicate the requested amount of time in terms of number of intervals - “We will need a 4- interval hold for maintenance.”</a:t>
            </a:r>
          </a:p>
          <a:p>
            <a:pPr marL="246888" indent="-246888" eaLnBrk="1" fontAlgn="auto" hangingPunct="1">
              <a:spcAft>
                <a:spcPts val="0"/>
              </a:spcAft>
              <a:defRPr/>
            </a:pPr>
            <a:endParaRPr lang="en-US" dirty="0"/>
          </a:p>
        </p:txBody>
      </p:sp>
      <p:pic>
        <p:nvPicPr>
          <p:cNvPr id="4" name="Content Placeholder 10">
            <a:extLst>
              <a:ext uri="{FF2B5EF4-FFF2-40B4-BE49-F238E27FC236}">
                <a16:creationId xmlns:a16="http://schemas.microsoft.com/office/drawing/2014/main" id="{6A69C898-3E22-49A1-A45C-576C65027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E1805A-EF21-4425-80FD-78D8BE5596E7}"/>
              </a:ext>
            </a:extLst>
          </p:cNvPr>
          <p:cNvSpPr>
            <a:spLocks noGrp="1"/>
          </p:cNvSpPr>
          <p:nvPr>
            <p:ph idx="4294967295"/>
          </p:nvPr>
        </p:nvSpPr>
        <p:spPr>
          <a:xfrm>
            <a:off x="304800" y="304800"/>
            <a:ext cx="8686800" cy="6248400"/>
          </a:xfrm>
        </p:spPr>
        <p:txBody>
          <a:bodyPr rtlCol="0">
            <a:normAutofit fontScale="62500" lnSpcReduction="20000"/>
          </a:bodyPr>
          <a:lstStyle/>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Timing Hold</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Timing hold information is passed along to the Jury and others by the Start Referee by:</a:t>
            </a:r>
          </a:p>
          <a:p>
            <a:pPr eaLnBrk="1" fontAlgn="auto" hangingPunct="1">
              <a:lnSpc>
                <a:spcPct val="120000"/>
              </a:lnSpc>
              <a:spcBef>
                <a:spcPts val="600"/>
              </a:spcBef>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Radio to Jury positions along the course and </a:t>
            </a:r>
          </a:p>
          <a:p>
            <a:pPr eaLnBrk="1" fontAlgn="auto" hangingPunct="1">
              <a:lnSpc>
                <a:spcPct val="120000"/>
              </a:lnSpc>
              <a:spcBef>
                <a:spcPts val="600"/>
              </a:spcBef>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Voice communication to those in the start area</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Start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designated start interval for “fixed interval” events GS/SG/DH </a:t>
            </a:r>
          </a:p>
          <a:p>
            <a:pPr eaLnBrk="1" fontAlgn="auto" hangingPunct="1">
              <a:lnSpc>
                <a:spcPct val="120000"/>
              </a:lnSpc>
              <a:spcBef>
                <a:spcPts val="600"/>
              </a:spcBef>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Start interval duration is listed on the program </a:t>
            </a:r>
          </a:p>
          <a:p>
            <a:pPr eaLnBrk="1" fontAlgn="auto" hangingPunct="1">
              <a:lnSpc>
                <a:spcPct val="120000"/>
              </a:lnSpc>
              <a:spcBef>
                <a:spcPts val="600"/>
              </a:spcBef>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Is the time planned between consecutive competitor starts </a:t>
            </a:r>
          </a:p>
          <a:p>
            <a:pPr eaLnBrk="1" fontAlgn="auto" hangingPunct="1">
              <a:lnSpc>
                <a:spcPct val="120000"/>
              </a:lnSpc>
              <a:spcBef>
                <a:spcPts val="600"/>
              </a:spcBef>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Knowledge of start intervals is critical for course workers and officials so they  know when it is clear to work or communicate between racers.  </a:t>
            </a:r>
          </a:p>
          <a:p>
            <a:pPr eaLnBrk="1" fontAlgn="auto" hangingPunct="1">
              <a:lnSpc>
                <a:spcPct val="120000"/>
              </a:lnSpc>
              <a:spcBef>
                <a:spcPts val="600"/>
              </a:spcBef>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Changes to the start interval MUST be communicated over the Jury channel by the Start Referee or Timing personnel</a:t>
            </a:r>
            <a:endParaRPr lang="en-US" u="sng" dirty="0">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endParaRPr lang="en-US" b="1" u="sng" dirty="0">
              <a:solidFill>
                <a:srgbClr val="3215AB"/>
              </a:solidFill>
              <a:latin typeface="Arial" panose="020B0604020202020204" pitchFamily="34" charset="0"/>
              <a:cs typeface="Arial" panose="020B0604020202020204" pitchFamily="34" charset="0"/>
            </a:endParaRPr>
          </a:p>
          <a:p>
            <a:pPr marL="0" indent="0" eaLnBrk="1" fontAlgn="auto" hangingPunct="1">
              <a:lnSpc>
                <a:spcPct val="120000"/>
              </a:lnSpc>
              <a:spcBef>
                <a:spcPts val="600"/>
              </a:spcBef>
              <a:spcAft>
                <a:spcPts val="0"/>
              </a:spcAft>
              <a:buFont typeface="Arial" pitchFamily="34" charset="0"/>
              <a:buNone/>
              <a:defRPr/>
            </a:pPr>
            <a:r>
              <a:rPr lang="en-US" b="1" u="sng" dirty="0">
                <a:solidFill>
                  <a:srgbClr val="3215AB"/>
                </a:solidFill>
                <a:latin typeface="Arial" panose="020B0604020202020204" pitchFamily="34" charset="0"/>
                <a:cs typeface="Arial" panose="020B0604020202020204" pitchFamily="34" charset="0"/>
              </a:rPr>
              <a:t>Finish Interval</a:t>
            </a:r>
            <a:r>
              <a:rPr lang="en-US" b="1" dirty="0">
                <a:solidFill>
                  <a:srgbClr val="3215AB"/>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finish interval is a decision to </a:t>
            </a:r>
            <a:r>
              <a:rPr lang="en-US" u="sng"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start another racer </a:t>
            </a:r>
          </a:p>
          <a:p>
            <a:pPr eaLnBrk="1" fontAlgn="auto" hangingPunct="1">
              <a:lnSpc>
                <a:spcPct val="120000"/>
              </a:lnSpc>
              <a:spcBef>
                <a:spcPts val="600"/>
              </a:spcBef>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Until the previous racer has completed their run  </a:t>
            </a:r>
          </a:p>
          <a:p>
            <a:pPr eaLnBrk="1" fontAlgn="auto" hangingPunct="1">
              <a:lnSpc>
                <a:spcPct val="120000"/>
              </a:lnSpc>
              <a:spcBef>
                <a:spcPts val="600"/>
              </a:spcBef>
              <a:spcAft>
                <a:spcPts val="0"/>
              </a:spcAft>
              <a:buFont typeface="Arial" panose="020B0604020202020204" pitchFamily="34" charset="0"/>
              <a:buChar char="•"/>
              <a:defRPr/>
            </a:pPr>
            <a:r>
              <a:rPr lang="en-US" dirty="0">
                <a:latin typeface="Arial" panose="020B0604020202020204" pitchFamily="34" charset="0"/>
                <a:cs typeface="Arial" panose="020B0604020202020204" pitchFamily="34" charset="0"/>
              </a:rPr>
              <a:t>The use of a finish interval for the last few remaining athletes on the start list may help eliminate unnecessary delays by minimizing the interference to an athlete due to issues on course prior to their start.</a:t>
            </a:r>
          </a:p>
          <a:p>
            <a:pPr marL="0" indent="0" eaLnBrk="1" fontAlgn="auto" hangingPunct="1">
              <a:spcAft>
                <a:spcPts val="0"/>
              </a:spcAft>
              <a:buFont typeface="Arial" pitchFamily="34" charset="0"/>
              <a:buNone/>
              <a:defRPr/>
            </a:pPr>
            <a:endParaRPr lang="en-US" dirty="0"/>
          </a:p>
          <a:p>
            <a:pPr marL="246888" indent="-246888" eaLnBrk="1" fontAlgn="auto" hangingPunct="1">
              <a:spcAft>
                <a:spcPts val="0"/>
              </a:spcAft>
              <a:defRPr/>
            </a:pPr>
            <a:endParaRPr lang="en-US" dirty="0"/>
          </a:p>
        </p:txBody>
      </p:sp>
      <p:pic>
        <p:nvPicPr>
          <p:cNvPr id="2" name="Content Placeholder 10">
            <a:extLst>
              <a:ext uri="{FF2B5EF4-FFF2-40B4-BE49-F238E27FC236}">
                <a16:creationId xmlns:a16="http://schemas.microsoft.com/office/drawing/2014/main" id="{6F5845BA-D821-47D1-84A9-EABF5D4BB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19D0A8A1-1103-405C-BD75-6CF848164863}"/>
              </a:ext>
            </a:extLst>
          </p:cNvPr>
          <p:cNvSpPr>
            <a:spLocks noGrp="1" noChangeArrowheads="1"/>
          </p:cNvSpPr>
          <p:nvPr>
            <p:ph idx="4294967295"/>
          </p:nvPr>
        </p:nvSpPr>
        <p:spPr>
          <a:xfrm>
            <a:off x="457200" y="2438400"/>
            <a:ext cx="8229600" cy="2133600"/>
          </a:xfrm>
        </p:spPr>
        <p:txBody>
          <a:bodyPr rtlCol="0">
            <a:normAutofit/>
          </a:bodyPr>
          <a:lstStyle/>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charset="0"/>
                <a:cs typeface="Arial" charset="0"/>
              </a:rPr>
              <a:t>Duties and Responsibilities </a:t>
            </a:r>
          </a:p>
          <a:p>
            <a:pPr marL="246888" indent="-246888" algn="ctr" eaLnBrk="1" fontAlgn="auto" hangingPunct="1">
              <a:spcAft>
                <a:spcPts val="0"/>
              </a:spcAft>
              <a:buFontTx/>
              <a:buNone/>
              <a:defRPr/>
            </a:pPr>
            <a:r>
              <a:rPr lang="en-US" sz="4000" b="1" dirty="0">
                <a:solidFill>
                  <a:srgbClr val="3215AB"/>
                </a:solidFill>
                <a:effectLst>
                  <a:outerShdw blurRad="38100" dist="38100" dir="2700000" algn="tl">
                    <a:srgbClr val="C0C0C0"/>
                  </a:outerShdw>
                </a:effectLst>
                <a:latin typeface="Arial" charset="0"/>
                <a:cs typeface="Arial" charset="0"/>
              </a:rPr>
              <a:t>of the Referee</a:t>
            </a:r>
          </a:p>
          <a:p>
            <a:pPr marL="246888" indent="-246888" eaLnBrk="1" fontAlgn="auto" hangingPunct="1">
              <a:spcAft>
                <a:spcPts val="0"/>
              </a:spcAft>
              <a:buFont typeface="Arial"/>
              <a:buChar char="•"/>
              <a:defRPr/>
            </a:pPr>
            <a:endParaRPr lang="en-US" sz="4000" b="1" dirty="0">
              <a:latin typeface="Arial" charset="0"/>
              <a:cs typeface="Arial" charset="0"/>
            </a:endParaRPr>
          </a:p>
        </p:txBody>
      </p:sp>
      <p:pic>
        <p:nvPicPr>
          <p:cNvPr id="59395" name="Content Placeholder 10">
            <a:extLst>
              <a:ext uri="{FF2B5EF4-FFF2-40B4-BE49-F238E27FC236}">
                <a16:creationId xmlns:a16="http://schemas.microsoft.com/office/drawing/2014/main" id="{A919F0A6-B40E-414E-B217-7A781D6D808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810000" y="609600"/>
            <a:ext cx="936625" cy="1174750"/>
          </a:xfrm>
        </p:spPr>
      </p:pic>
    </p:spTree>
  </p:cSld>
  <p:clrMapOvr>
    <a:masterClrMapping/>
  </p:clrMapOvr>
  <p:transition advTm="5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3328A60F-AD63-406D-A3D7-89DC1623925E}"/>
              </a:ext>
            </a:extLst>
          </p:cNvPr>
          <p:cNvSpPr txBox="1">
            <a:spLocks noChangeArrowheads="1"/>
          </p:cNvSpPr>
          <p:nvPr/>
        </p:nvSpPr>
        <p:spPr bwMode="auto">
          <a:xfrm>
            <a:off x="1443038" y="1700529"/>
            <a:ext cx="4953000" cy="5222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Draws start numbers</a:t>
            </a:r>
          </a:p>
        </p:txBody>
      </p:sp>
      <p:sp>
        <p:nvSpPr>
          <p:cNvPr id="27653" name="Text Box 5">
            <a:extLst>
              <a:ext uri="{FF2B5EF4-FFF2-40B4-BE49-F238E27FC236}">
                <a16:creationId xmlns:a16="http://schemas.microsoft.com/office/drawing/2014/main" id="{1ABB525C-69CA-457B-A2CE-73843535953C}"/>
              </a:ext>
            </a:extLst>
          </p:cNvPr>
          <p:cNvSpPr txBox="1">
            <a:spLocks noChangeArrowheads="1"/>
          </p:cNvSpPr>
          <p:nvPr/>
        </p:nvSpPr>
        <p:spPr bwMode="auto">
          <a:xfrm>
            <a:off x="1422400" y="2353466"/>
            <a:ext cx="6005512" cy="5222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Receives start and finish reports</a:t>
            </a:r>
          </a:p>
        </p:txBody>
      </p:sp>
      <p:sp>
        <p:nvSpPr>
          <p:cNvPr id="27655" name="Text Box 7">
            <a:extLst>
              <a:ext uri="{FF2B5EF4-FFF2-40B4-BE49-F238E27FC236}">
                <a16:creationId xmlns:a16="http://schemas.microsoft.com/office/drawing/2014/main" id="{8D6C1830-625C-425D-B9DC-641A67D90A88}"/>
              </a:ext>
            </a:extLst>
          </p:cNvPr>
          <p:cNvSpPr txBox="1">
            <a:spLocks noChangeArrowheads="1"/>
          </p:cNvSpPr>
          <p:nvPr/>
        </p:nvSpPr>
        <p:spPr bwMode="auto">
          <a:xfrm>
            <a:off x="1463358" y="4293078"/>
            <a:ext cx="7369175" cy="5222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Signs and posts the Report by the Referee</a:t>
            </a:r>
          </a:p>
        </p:txBody>
      </p:sp>
      <p:sp>
        <p:nvSpPr>
          <p:cNvPr id="27656" name="Rectangle 8">
            <a:extLst>
              <a:ext uri="{FF2B5EF4-FFF2-40B4-BE49-F238E27FC236}">
                <a16:creationId xmlns:a16="http://schemas.microsoft.com/office/drawing/2014/main" id="{5CBEE47E-1360-4806-AE90-72FFA393A97D}"/>
              </a:ext>
            </a:extLst>
          </p:cNvPr>
          <p:cNvSpPr>
            <a:spLocks noGrp="1" noChangeArrowheads="1"/>
          </p:cNvSpPr>
          <p:nvPr>
            <p:ph type="title" idx="4294967295"/>
          </p:nvPr>
        </p:nvSpPr>
        <p:spPr>
          <a:xfrm>
            <a:off x="608013" y="33338"/>
            <a:ext cx="8229600" cy="954087"/>
          </a:xfrm>
        </p:spPr>
        <p:txBody>
          <a:bodyPr rtlCol="0">
            <a:normAutofit fontScale="90000"/>
          </a:bodyPr>
          <a:lstStyle/>
          <a:p>
            <a:pPr eaLnBrk="1" fontAlgn="auto" hangingPunct="1">
              <a:spcAft>
                <a:spcPts val="0"/>
              </a:spcAft>
              <a:defRPr/>
            </a:pPr>
            <a:br>
              <a:rPr lang="en-US" sz="2400" dirty="0"/>
            </a:br>
            <a:br>
              <a:rPr lang="en-US" sz="2400" dirty="0"/>
            </a:br>
            <a:br>
              <a:rPr lang="en-US" sz="2400" dirty="0"/>
            </a:br>
            <a:br>
              <a:rPr lang="en-US" sz="2400" dirty="0"/>
            </a:br>
            <a:br>
              <a:rPr lang="en-US" sz="2400" dirty="0"/>
            </a:br>
            <a:br>
              <a:rPr lang="en-US" sz="2400" dirty="0"/>
            </a:br>
            <a:r>
              <a:rPr lang="en-US" b="1" dirty="0">
                <a:solidFill>
                  <a:srgbClr val="3215AB"/>
                </a:solidFill>
                <a:effectLst>
                  <a:outerShdw blurRad="38100" dist="38100" dir="2700000" algn="tl">
                    <a:srgbClr val="C0C0C0"/>
                  </a:outerShdw>
                </a:effectLst>
                <a:latin typeface="Arial Bold" panose="020B0704020202020204" pitchFamily="34" charset="0"/>
                <a:cs typeface="Arial Bold" panose="020B0704020202020204" pitchFamily="34" charset="0"/>
              </a:rPr>
              <a:t>Referee’s Job Description</a:t>
            </a:r>
            <a:br>
              <a:rPr lang="en-US" sz="2800" b="1" dirty="0">
                <a:latin typeface="Arial Bold" panose="020B0704020202020204" pitchFamily="34" charset="0"/>
                <a:cs typeface="Arial Bold" panose="020B0704020202020204" pitchFamily="34" charset="0"/>
              </a:rPr>
            </a:br>
            <a:r>
              <a:rPr lang="en-US" sz="2800" b="1" i="1" dirty="0">
                <a:solidFill>
                  <a:schemeClr val="tx2">
                    <a:lumMod val="75000"/>
                  </a:schemeClr>
                </a:solidFill>
                <a:effectLst>
                  <a:outerShdw blurRad="38100" dist="38100" dir="2700000" algn="tl">
                    <a:srgbClr val="C0C0C0"/>
                  </a:outerShdw>
                </a:effectLst>
                <a:latin typeface="Arial Bold" panose="020B0704020202020204" pitchFamily="34" charset="0"/>
                <a:cs typeface="Arial Bold" panose="020B0704020202020204" pitchFamily="34" charset="0"/>
              </a:rPr>
              <a:t>ACR/ICR  601.4.10</a:t>
            </a:r>
            <a:r>
              <a:rPr lang="en-US" sz="2400" dirty="0"/>
              <a:t>			</a:t>
            </a:r>
          </a:p>
        </p:txBody>
      </p:sp>
      <p:sp>
        <p:nvSpPr>
          <p:cNvPr id="11" name="Text Box 6">
            <a:extLst>
              <a:ext uri="{FF2B5EF4-FFF2-40B4-BE49-F238E27FC236}">
                <a16:creationId xmlns:a16="http://schemas.microsoft.com/office/drawing/2014/main" id="{303272CE-32F2-4A5A-ADE9-CA5FACD8B300}"/>
              </a:ext>
            </a:extLst>
          </p:cNvPr>
          <p:cNvSpPr txBox="1">
            <a:spLocks noChangeArrowheads="1"/>
          </p:cNvSpPr>
          <p:nvPr/>
        </p:nvSpPr>
        <p:spPr bwMode="auto">
          <a:xfrm>
            <a:off x="1422400" y="3077924"/>
            <a:ext cx="7010400" cy="9540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Reviews GJ cards for Faults and other notes, e.g., interference</a:t>
            </a:r>
          </a:p>
        </p:txBody>
      </p:sp>
      <p:sp>
        <p:nvSpPr>
          <p:cNvPr id="10" name="Text Box 7">
            <a:extLst>
              <a:ext uri="{FF2B5EF4-FFF2-40B4-BE49-F238E27FC236}">
                <a16:creationId xmlns:a16="http://schemas.microsoft.com/office/drawing/2014/main" id="{BDE75711-B4CC-422D-BF00-55307079972E}"/>
              </a:ext>
            </a:extLst>
          </p:cNvPr>
          <p:cNvSpPr txBox="1">
            <a:spLocks noChangeArrowheads="1"/>
          </p:cNvSpPr>
          <p:nvPr/>
        </p:nvSpPr>
        <p:spPr bwMode="auto">
          <a:xfrm>
            <a:off x="1473518" y="5044599"/>
            <a:ext cx="7369175" cy="954087"/>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Attends Jury meetings: votes and verifies their vote with a </a:t>
            </a:r>
            <a:r>
              <a:rPr lang="en-US" sz="2800" b="1" u="sng" dirty="0">
                <a:solidFill>
                  <a:srgbClr val="0070C0"/>
                </a:solidFill>
                <a:effectLst>
                  <a:outerShdw blurRad="38100" dist="38100" dir="2700000" algn="tl">
                    <a:srgbClr val="C0C0C0"/>
                  </a:outerShdw>
                </a:effectLst>
                <a:latin typeface="Arial" charset="0"/>
              </a:rPr>
              <a:t>signature</a:t>
            </a:r>
            <a:r>
              <a:rPr lang="en-US" sz="2800" b="1" dirty="0">
                <a:solidFill>
                  <a:srgbClr val="0070C0"/>
                </a:solidFill>
                <a:effectLst>
                  <a:outerShdw blurRad="38100" dist="38100" dir="2700000" algn="tl">
                    <a:srgbClr val="C0C0C0"/>
                  </a:outerShdw>
                </a:effectLst>
                <a:latin typeface="Arial" charset="0"/>
              </a:rPr>
              <a:t>!</a:t>
            </a:r>
          </a:p>
        </p:txBody>
      </p:sp>
      <p:pic>
        <p:nvPicPr>
          <p:cNvPr id="2" name="Content Placeholder 10">
            <a:extLst>
              <a:ext uri="{FF2B5EF4-FFF2-40B4-BE49-F238E27FC236}">
                <a16:creationId xmlns:a16="http://schemas.microsoft.com/office/drawing/2014/main" id="{A611E907-5D26-41EC-A828-FB508822F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a:extLst>
              <a:ext uri="{FF2B5EF4-FFF2-40B4-BE49-F238E27FC236}">
                <a16:creationId xmlns:a16="http://schemas.microsoft.com/office/drawing/2014/main" id="{9DBA9E19-E193-DAD9-4B77-BE5C67BB8336}"/>
              </a:ext>
            </a:extLst>
          </p:cNvPr>
          <p:cNvSpPr txBox="1">
            <a:spLocks noChangeArrowheads="1"/>
          </p:cNvSpPr>
          <p:nvPr/>
        </p:nvSpPr>
        <p:spPr bwMode="auto">
          <a:xfrm>
            <a:off x="1386840" y="1062692"/>
            <a:ext cx="6405880" cy="52322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2800" b="1" dirty="0">
                <a:solidFill>
                  <a:srgbClr val="0070C0"/>
                </a:solidFill>
                <a:effectLst>
                  <a:outerShdw blurRad="38100" dist="38100" dir="2700000" algn="tl">
                    <a:srgbClr val="C0C0C0"/>
                  </a:outerShdw>
                </a:effectLst>
                <a:latin typeface="Arial" charset="0"/>
              </a:rPr>
              <a:t>Attends Team Captains’ Meetings</a:t>
            </a:r>
          </a:p>
        </p:txBody>
      </p:sp>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3"/>
                                        </p:tgtEl>
                                        <p:attrNameLst>
                                          <p:attrName>style.visibility</p:attrName>
                                        </p:attrNameLst>
                                      </p:cBhvr>
                                      <p:to>
                                        <p:strVal val="visible"/>
                                      </p:to>
                                    </p:set>
                                    <p:anim calcmode="lin" valueType="num">
                                      <p:cBhvr additive="base">
                                        <p:cTn id="13" dur="500" fill="hold"/>
                                        <p:tgtEl>
                                          <p:spTgt spid="27653"/>
                                        </p:tgtEl>
                                        <p:attrNameLst>
                                          <p:attrName>ppt_x</p:attrName>
                                        </p:attrNameLst>
                                      </p:cBhvr>
                                      <p:tavLst>
                                        <p:tav tm="0">
                                          <p:val>
                                            <p:strVal val="0-#ppt_w/2"/>
                                          </p:val>
                                        </p:tav>
                                        <p:tav tm="100000">
                                          <p:val>
                                            <p:strVal val="#ppt_x"/>
                                          </p:val>
                                        </p:tav>
                                      </p:tavLst>
                                    </p:anim>
                                    <p:anim calcmode="lin" valueType="num">
                                      <p:cBhvr additive="base">
                                        <p:cTn id="14" dur="500" fill="hold"/>
                                        <p:tgtEl>
                                          <p:spTgt spid="2765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5"/>
                                        </p:tgtEl>
                                        <p:attrNameLst>
                                          <p:attrName>style.visibility</p:attrName>
                                        </p:attrNameLst>
                                      </p:cBhvr>
                                      <p:to>
                                        <p:strVal val="visible"/>
                                      </p:to>
                                    </p:set>
                                    <p:anim calcmode="lin" valueType="num">
                                      <p:cBhvr additive="base">
                                        <p:cTn id="25" dur="500" fill="hold"/>
                                        <p:tgtEl>
                                          <p:spTgt spid="27655"/>
                                        </p:tgtEl>
                                        <p:attrNameLst>
                                          <p:attrName>ppt_x</p:attrName>
                                        </p:attrNameLst>
                                      </p:cBhvr>
                                      <p:tavLst>
                                        <p:tav tm="0">
                                          <p:val>
                                            <p:strVal val="0-#ppt_w/2"/>
                                          </p:val>
                                        </p:tav>
                                        <p:tav tm="100000">
                                          <p:val>
                                            <p:strVal val="#ppt_x"/>
                                          </p:val>
                                        </p:tav>
                                      </p:tavLst>
                                    </p:anim>
                                    <p:anim calcmode="lin" valueType="num">
                                      <p:cBhvr additive="base">
                                        <p:cTn id="26" dur="500" fill="hold"/>
                                        <p:tgtEl>
                                          <p:spTgt spid="2765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3" grpId="0" autoUpdateAnimBg="0"/>
      <p:bldP spid="27655" grpId="0" autoUpdateAnimBg="0"/>
      <p:bldP spid="11" grpId="0" autoUpdateAnimBg="0"/>
      <p:bldP spid="10" grpId="0" autoUpdateAnimBg="0"/>
      <p:bldP spid="3"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605CB-6271-BD55-B999-8FCBAE167424}"/>
            </a:ext>
          </a:extLst>
        </p:cNvPr>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52753CB4-0135-7B15-46E1-5AED08ECDA42}"/>
              </a:ext>
            </a:extLst>
          </p:cNvPr>
          <p:cNvSpPr txBox="1">
            <a:spLocks noGrp="1"/>
          </p:cNvSpPr>
          <p:nvPr>
            <p:ph idx="4294967295"/>
          </p:nvPr>
        </p:nvSpPr>
        <p:spPr>
          <a:xfrm>
            <a:off x="375356" y="838200"/>
            <a:ext cx="8534400" cy="5391706"/>
          </a:xfrm>
        </p:spPr>
        <p:txBody>
          <a:bodyPr rtlCol="0">
            <a:noAutofit/>
          </a:bodyPr>
          <a:lstStyle/>
          <a:p>
            <a:pPr marL="0" marR="0" indent="0" algn="just">
              <a:lnSpc>
                <a:spcPct val="100000"/>
              </a:lnSpc>
              <a:spcBef>
                <a:spcPts val="0"/>
              </a:spcBef>
              <a:spcAft>
                <a:spcPts val="1200"/>
              </a:spcAft>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Course Setters must follow the rules governing course setting for the event being contested. They are obliged to set in accordance with the course protection plan set forth by the Homologation Report, and any additional request from the Jury and Chief of Course. </a:t>
            </a:r>
            <a:r>
              <a:rPr lang="en-US" sz="2400" b="1" i="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algn="just">
              <a:lnSpc>
                <a:spcPct val="100000"/>
              </a:lnSpc>
              <a:spcBef>
                <a:spcPts val="0"/>
              </a:spcBef>
              <a:spcAft>
                <a:spcPts val="1200"/>
              </a:spcAft>
              <a:buNone/>
            </a:pPr>
            <a:r>
              <a:rPr lang="en-US" sz="2400" b="1" dirty="0">
                <a:solidFill>
                  <a:srgbClr val="0000CC"/>
                </a:solidFill>
                <a:latin typeface="Arial" panose="020B0604020202020204" pitchFamily="34" charset="0"/>
                <a:ea typeface="Times New Roman" panose="02020603050405020304" pitchFamily="18" charset="0"/>
                <a:cs typeface="Arial" panose="020B0604020202020204" pitchFamily="34" charset="0"/>
              </a:rPr>
              <a:t>What is the “Homologation Report?”</a:t>
            </a:r>
          </a:p>
          <a:p>
            <a:pPr marL="0" marR="0" indent="0" algn="just">
              <a:lnSpc>
                <a:spcPct val="100000"/>
              </a:lnSpc>
              <a:spcBef>
                <a:spcPts val="0"/>
              </a:spcBef>
              <a:spcAft>
                <a:spcPts val="1200"/>
              </a:spcAft>
              <a:buNone/>
            </a:pPr>
            <a:r>
              <a:rPr lang="en-US" b="1" dirty="0"/>
              <a:t>The “Homologation Report” is a multi-page document containing maps, photos, reports, etc., describing an arena to be used for competitive skiing that has been inspected and approved by U.S. Ski &amp; Snowboard and/or FIS.</a:t>
            </a:r>
          </a:p>
          <a:p>
            <a:pPr marL="0" marR="0" indent="0" algn="just">
              <a:lnSpc>
                <a:spcPct val="100000"/>
              </a:lnSpc>
              <a:spcBef>
                <a:spcPts val="0"/>
              </a:spcBef>
              <a:spcAft>
                <a:spcPts val="1200"/>
              </a:spcAft>
              <a:buNone/>
            </a:pPr>
            <a:endParaRPr lang="en-US" sz="1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itle 1">
            <a:extLst>
              <a:ext uri="{FF2B5EF4-FFF2-40B4-BE49-F238E27FC236}">
                <a16:creationId xmlns:a16="http://schemas.microsoft.com/office/drawing/2014/main" id="{7046F9FF-7886-DA3B-9600-6ACBB0E0C26B}"/>
              </a:ext>
            </a:extLst>
          </p:cNvPr>
          <p:cNvSpPr txBox="1">
            <a:spLocks/>
          </p:cNvSpPr>
          <p:nvPr/>
        </p:nvSpPr>
        <p:spPr bwMode="auto">
          <a:xfrm>
            <a:off x="230596" y="192086"/>
            <a:ext cx="867916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defTabSz="685800" rtl="0" eaLnBrk="0" fontAlgn="base" hangingPunct="0">
              <a:lnSpc>
                <a:spcPct val="90000"/>
              </a:lnSpc>
              <a:spcBef>
                <a:spcPct val="0"/>
              </a:spcBef>
              <a:spcAft>
                <a:spcPct val="0"/>
              </a:spcAft>
              <a:defRPr sz="2700" kern="12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2pPr>
            <a:lvl3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3pPr>
            <a:lvl4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4pPr>
            <a:lvl5pPr algn="l" defTabSz="685800" rtl="0" eaLnBrk="0" fontAlgn="base" hangingPunct="0">
              <a:lnSpc>
                <a:spcPct val="90000"/>
              </a:lnSpc>
              <a:spcBef>
                <a:spcPct val="0"/>
              </a:spcBef>
              <a:spcAft>
                <a:spcPct val="0"/>
              </a:spcAft>
              <a:defRPr sz="2700">
                <a:solidFill>
                  <a:schemeClr val="tx2"/>
                </a:solidFill>
                <a:latin typeface="Century Gothic" panose="020B0502020202020204" pitchFamily="34" charset="0"/>
              </a:defRPr>
            </a:lvl5pPr>
            <a:lvl6pPr marL="457200" algn="l" defTabSz="685800" rtl="0" fontAlgn="base">
              <a:lnSpc>
                <a:spcPct val="90000"/>
              </a:lnSpc>
              <a:spcBef>
                <a:spcPct val="0"/>
              </a:spcBef>
              <a:spcAft>
                <a:spcPct val="0"/>
              </a:spcAft>
              <a:defRPr sz="2700">
                <a:solidFill>
                  <a:schemeClr val="tx2"/>
                </a:solidFill>
                <a:latin typeface="Century Gothic" panose="020B0502020202020204" pitchFamily="34" charset="0"/>
              </a:defRPr>
            </a:lvl6pPr>
            <a:lvl7pPr marL="914400" algn="l" defTabSz="685800" rtl="0" fontAlgn="base">
              <a:lnSpc>
                <a:spcPct val="90000"/>
              </a:lnSpc>
              <a:spcBef>
                <a:spcPct val="0"/>
              </a:spcBef>
              <a:spcAft>
                <a:spcPct val="0"/>
              </a:spcAft>
              <a:defRPr sz="2700">
                <a:solidFill>
                  <a:schemeClr val="tx2"/>
                </a:solidFill>
                <a:latin typeface="Century Gothic" panose="020B0502020202020204" pitchFamily="34" charset="0"/>
              </a:defRPr>
            </a:lvl7pPr>
            <a:lvl8pPr marL="1371600" algn="l" defTabSz="685800" rtl="0" fontAlgn="base">
              <a:lnSpc>
                <a:spcPct val="90000"/>
              </a:lnSpc>
              <a:spcBef>
                <a:spcPct val="0"/>
              </a:spcBef>
              <a:spcAft>
                <a:spcPct val="0"/>
              </a:spcAft>
              <a:defRPr sz="2700">
                <a:solidFill>
                  <a:schemeClr val="tx2"/>
                </a:solidFill>
                <a:latin typeface="Century Gothic" panose="020B0502020202020204" pitchFamily="34" charset="0"/>
              </a:defRPr>
            </a:lvl8pPr>
            <a:lvl9pPr marL="1828800" algn="l" defTabSz="685800" rtl="0" fontAlgn="base">
              <a:lnSpc>
                <a:spcPct val="90000"/>
              </a:lnSpc>
              <a:spcBef>
                <a:spcPct val="0"/>
              </a:spcBef>
              <a:spcAft>
                <a:spcPct val="0"/>
              </a:spcAft>
              <a:defRPr sz="2700">
                <a:solidFill>
                  <a:schemeClr val="tx2"/>
                </a:solidFill>
                <a:latin typeface="Century Gothic" panose="020B0502020202020204" pitchFamily="34" charset="0"/>
              </a:defRPr>
            </a:lvl9pPr>
          </a:lstStyle>
          <a:p>
            <a:pPr defTabSz="685983" eaLnBrk="1" fontAlgn="auto" hangingPunct="1">
              <a:spcAft>
                <a:spcPts val="0"/>
              </a:spcAft>
              <a:defRPr/>
            </a:pPr>
            <a:r>
              <a:rPr lang="en-US" altLang="en-US" sz="2600" b="1" dirty="0">
                <a:solidFill>
                  <a:srgbClr val="1A21A6"/>
                </a:solidFill>
                <a:effectLst>
                  <a:outerShdw blurRad="38100" dist="38100" dir="2700000" algn="tl">
                    <a:srgbClr val="000000">
                      <a:alpha val="43137"/>
                    </a:srgbClr>
                  </a:outerShdw>
                </a:effectLst>
                <a:latin typeface="Arial" charset="0"/>
                <a:cs typeface="Arial" charset="0"/>
              </a:rPr>
              <a:t>THE HOMOLOGATION REPORT</a:t>
            </a:r>
          </a:p>
        </p:txBody>
      </p:sp>
      <p:pic>
        <p:nvPicPr>
          <p:cNvPr id="5" name="Content Placeholder 10">
            <a:extLst>
              <a:ext uri="{FF2B5EF4-FFF2-40B4-BE49-F238E27FC236}">
                <a16:creationId xmlns:a16="http://schemas.microsoft.com/office/drawing/2014/main" id="{D70DE020-E215-A4E5-CDEF-20839E11C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08813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5DEDE-19C3-F1F1-65A8-92DDF21EC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512804-99C1-E258-353E-FCD86997AEB4}"/>
              </a:ext>
            </a:extLst>
          </p:cNvPr>
          <p:cNvSpPr>
            <a:spLocks noGrp="1"/>
          </p:cNvSpPr>
          <p:nvPr>
            <p:ph type="title" idx="4294967295"/>
          </p:nvPr>
        </p:nvSpPr>
        <p:spPr>
          <a:xfrm>
            <a:off x="304800" y="152401"/>
            <a:ext cx="8534400" cy="714376"/>
          </a:xfrm>
        </p:spPr>
        <p:txBody>
          <a:bodyPr rtlCol="0">
            <a:noAutofit/>
          </a:bodyPr>
          <a:lstStyle/>
          <a:p>
            <a:pPr eaLnBrk="1" fontAlgn="auto" hangingPunct="1">
              <a:spcAft>
                <a:spcPts val="0"/>
              </a:spcAft>
              <a:defRPr/>
            </a:pPr>
            <a:r>
              <a:rPr 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RETURN TO COMPETITION</a:t>
            </a:r>
          </a:p>
        </p:txBody>
      </p:sp>
      <p:sp>
        <p:nvSpPr>
          <p:cNvPr id="8195" name="Content Placeholder 2">
            <a:extLst>
              <a:ext uri="{FF2B5EF4-FFF2-40B4-BE49-F238E27FC236}">
                <a16:creationId xmlns:a16="http://schemas.microsoft.com/office/drawing/2014/main" id="{961E0863-2F40-60E5-37BE-235C803F46CB}"/>
              </a:ext>
            </a:extLst>
          </p:cNvPr>
          <p:cNvSpPr>
            <a:spLocks noGrp="1"/>
          </p:cNvSpPr>
          <p:nvPr>
            <p:ph idx="4294967295"/>
          </p:nvPr>
        </p:nvSpPr>
        <p:spPr>
          <a:xfrm>
            <a:off x="406400" y="866776"/>
            <a:ext cx="8432800" cy="5799137"/>
          </a:xfrm>
        </p:spPr>
        <p:txBody>
          <a:bodyPr rtlCol="0">
            <a:normAutofit fontScale="92500" lnSpcReduction="10000"/>
          </a:bodyPr>
          <a:lstStyle/>
          <a:p>
            <a:pPr marL="246888" indent="-246888" eaLnBrk="1" fontAlgn="auto" hangingPunct="1">
              <a:lnSpc>
                <a:spcPct val="110000"/>
              </a:lnSpc>
              <a:spcBef>
                <a:spcPts val="1200"/>
              </a:spcBef>
              <a:spcAft>
                <a:spcPts val="0"/>
              </a:spcAft>
              <a:buFont typeface="Arial"/>
              <a:buChar char="•"/>
              <a:defRPr/>
            </a:pPr>
            <a:r>
              <a:rPr lang="en-US" altLang="en-US" sz="2000" b="1" dirty="0">
                <a:solidFill>
                  <a:schemeClr val="tx1"/>
                </a:solidFill>
                <a:latin typeface="Arial" pitchFamily="34" charset="0"/>
                <a:cs typeface="Arial" pitchFamily="34" charset="0"/>
              </a:rPr>
              <a:t>Athletes medically cleared to resume participation must provide medical clearance. </a:t>
            </a:r>
          </a:p>
          <a:p>
            <a:pPr marL="0" indent="0" eaLnBrk="1" fontAlgn="auto" hangingPunct="1">
              <a:lnSpc>
                <a:spcPct val="110000"/>
              </a:lnSpc>
              <a:spcBef>
                <a:spcPts val="0"/>
              </a:spcBef>
              <a:spcAft>
                <a:spcPts val="0"/>
              </a:spcAft>
              <a:buNone/>
              <a:defRPr/>
            </a:pPr>
            <a:r>
              <a:rPr lang="en-US" altLang="en-US" sz="2000" b="1" i="1" dirty="0">
                <a:solidFill>
                  <a:srgbClr val="3215AB"/>
                </a:solidFill>
                <a:latin typeface="Arial" pitchFamily="34" charset="0"/>
                <a:cs typeface="Arial" pitchFamily="34" charset="0"/>
              </a:rPr>
              <a:t>(A “Head Injury Evaluation” is available in the “Master Packet of Forms” a/k/a MPF.)</a:t>
            </a:r>
            <a:endParaRPr lang="en-US" altLang="en-US" sz="2000" b="1" dirty="0">
              <a:solidFill>
                <a:srgbClr val="3215AB"/>
              </a:solidFill>
              <a:latin typeface="Arial" pitchFamily="34" charset="0"/>
              <a:cs typeface="Arial" pitchFamily="34" charset="0"/>
            </a:endParaRPr>
          </a:p>
          <a:p>
            <a:pPr marL="246888" indent="-246888" eaLnBrk="1" fontAlgn="auto" hangingPunct="1">
              <a:lnSpc>
                <a:spcPct val="110000"/>
              </a:lnSpc>
              <a:spcBef>
                <a:spcPts val="1200"/>
              </a:spcBef>
              <a:spcAft>
                <a:spcPts val="0"/>
              </a:spcAft>
              <a:buFont typeface="Arial"/>
              <a:buChar char="•"/>
              <a:defRPr/>
            </a:pPr>
            <a:r>
              <a:rPr lang="en-US" altLang="en-US" sz="2000" b="1" dirty="0">
                <a:solidFill>
                  <a:schemeClr val="tx1"/>
                </a:solidFill>
                <a:latin typeface="Arial" pitchFamily="34" charset="0"/>
                <a:cs typeface="Arial" pitchFamily="34" charset="0"/>
              </a:rPr>
              <a:t>For athletes </a:t>
            </a:r>
            <a:r>
              <a:rPr lang="en-US" altLang="en-US" sz="2000" b="1" u="sng" dirty="0">
                <a:solidFill>
                  <a:schemeClr val="tx1"/>
                </a:solidFill>
                <a:latin typeface="Arial" pitchFamily="34" charset="0"/>
                <a:cs typeface="Arial" pitchFamily="34" charset="0"/>
              </a:rPr>
              <a:t>under the age of 18</a:t>
            </a:r>
            <a:r>
              <a:rPr lang="en-US" altLang="en-US" sz="2000" b="1" dirty="0">
                <a:solidFill>
                  <a:schemeClr val="tx1"/>
                </a:solidFill>
                <a:latin typeface="Arial" pitchFamily="34" charset="0"/>
                <a:cs typeface="Arial" pitchFamily="34" charset="0"/>
              </a:rPr>
              <a:t>, the “Concussion Medical Evaluation Form” requesting  return to training/competition </a:t>
            </a:r>
            <a:r>
              <a:rPr lang="en-US" altLang="en-US" sz="2000" b="1" u="sng" dirty="0">
                <a:solidFill>
                  <a:schemeClr val="tx1"/>
                </a:solidFill>
                <a:latin typeface="Arial" pitchFamily="34" charset="0"/>
                <a:cs typeface="Arial" pitchFamily="34" charset="0"/>
              </a:rPr>
              <a:t>must be signed</a:t>
            </a:r>
            <a:r>
              <a:rPr lang="en-US" altLang="en-US" sz="2000" b="1" dirty="0">
                <a:solidFill>
                  <a:schemeClr val="tx1"/>
                </a:solidFill>
                <a:latin typeface="Arial" pitchFamily="34" charset="0"/>
                <a:cs typeface="Arial" pitchFamily="34" charset="0"/>
              </a:rPr>
              <a:t> by the  respective athlete’s parent/legal guardian.</a:t>
            </a:r>
            <a:endParaRPr lang="en-US" altLang="en-US" sz="2000" b="1" i="1" dirty="0">
              <a:solidFill>
                <a:schemeClr val="tx1"/>
              </a:solidFill>
              <a:latin typeface="Arial" pitchFamily="34" charset="0"/>
              <a:cs typeface="Arial" pitchFamily="34" charset="0"/>
            </a:endParaRPr>
          </a:p>
          <a:p>
            <a:pPr marL="246888" indent="-246888" eaLnBrk="1" fontAlgn="auto" hangingPunct="1">
              <a:lnSpc>
                <a:spcPct val="110000"/>
              </a:lnSpc>
              <a:spcBef>
                <a:spcPts val="1200"/>
              </a:spcBef>
              <a:spcAft>
                <a:spcPts val="0"/>
              </a:spcAft>
              <a:buFont typeface="Arial"/>
              <a:buChar char="•"/>
              <a:defRPr/>
            </a:pPr>
            <a:r>
              <a:rPr lang="en-US" altLang="en-US" sz="2000" b="1" i="1" dirty="0">
                <a:solidFill>
                  <a:schemeClr val="tx1"/>
                </a:solidFill>
                <a:latin typeface="Arial" pitchFamily="34" charset="0"/>
                <a:cs typeface="Arial" pitchFamily="34" charset="0"/>
              </a:rPr>
              <a:t>If necessary, properly executed medical clearance may be presented to and accepted by an on-site Jury.</a:t>
            </a:r>
          </a:p>
          <a:p>
            <a:pPr marL="0" indent="0" eaLnBrk="1" fontAlgn="auto" hangingPunct="1">
              <a:lnSpc>
                <a:spcPct val="110000"/>
              </a:lnSpc>
              <a:spcBef>
                <a:spcPts val="0"/>
              </a:spcBef>
              <a:spcAft>
                <a:spcPts val="0"/>
              </a:spcAft>
              <a:buNone/>
              <a:defRPr/>
            </a:pPr>
            <a:r>
              <a:rPr lang="en-US" altLang="en-US" sz="2000" b="1" i="1" dirty="0">
                <a:solidFill>
                  <a:srgbClr val="3215AB"/>
                </a:solidFill>
                <a:latin typeface="Arial" pitchFamily="34" charset="0"/>
                <a:cs typeface="Arial" pitchFamily="34" charset="0"/>
              </a:rPr>
              <a:t>(If an on-site Jury accepts a properly executed medical clearance, it must immediately so notify U.S. Ski &amp; Snowboard Competition Services.}</a:t>
            </a:r>
          </a:p>
          <a:p>
            <a:pPr marL="0" indent="0" eaLnBrk="1" fontAlgn="auto" hangingPunct="1">
              <a:lnSpc>
                <a:spcPct val="110000"/>
              </a:lnSpc>
              <a:spcBef>
                <a:spcPts val="1200"/>
              </a:spcBef>
              <a:spcAft>
                <a:spcPts val="0"/>
              </a:spcAft>
              <a:buFont typeface="Euphemia" panose="020B0503040102020104" pitchFamily="34" charset="0"/>
              <a:buNone/>
              <a:defRPr/>
            </a:pPr>
            <a:r>
              <a:rPr lang="en-US" altLang="en-US" sz="2000" b="1" i="1" dirty="0">
                <a:solidFill>
                  <a:schemeClr val="tx1"/>
                </a:solidFill>
                <a:latin typeface="Arial" pitchFamily="34" charset="0"/>
                <a:cs typeface="Arial" pitchFamily="34" charset="0"/>
              </a:rPr>
              <a:t>NOTE: A foreign athlete with a suspected concussion may be removed from competition.  Foreign athletes </a:t>
            </a:r>
            <a:r>
              <a:rPr lang="en-US" altLang="en-US" sz="2000" b="1" i="1" u="sng" dirty="0">
                <a:solidFill>
                  <a:schemeClr val="tx1"/>
                </a:solidFill>
                <a:latin typeface="Arial" pitchFamily="34" charset="0"/>
                <a:cs typeface="Arial" pitchFamily="34" charset="0"/>
              </a:rPr>
              <a:t>may not</a:t>
            </a:r>
            <a:r>
              <a:rPr lang="en-US" altLang="en-US" sz="2000" b="1" i="1" dirty="0">
                <a:solidFill>
                  <a:schemeClr val="tx1"/>
                </a:solidFill>
                <a:latin typeface="Arial" pitchFamily="34" charset="0"/>
                <a:cs typeface="Arial" pitchFamily="34" charset="0"/>
              </a:rPr>
              <a:t>, however, be placed on the Member Hold List unless they also have a U.S. Ski &amp; Snowboard membership. </a:t>
            </a:r>
          </a:p>
          <a:p>
            <a:pPr marL="0" indent="0" eaLnBrk="1" fontAlgn="auto" hangingPunct="1">
              <a:lnSpc>
                <a:spcPct val="110000"/>
              </a:lnSpc>
              <a:spcBef>
                <a:spcPts val="600"/>
              </a:spcBef>
              <a:spcAft>
                <a:spcPts val="0"/>
              </a:spcAft>
              <a:buFont typeface="Euphemia" panose="020B0503040102020104" pitchFamily="34" charset="0"/>
              <a:buNone/>
              <a:defRPr/>
            </a:pPr>
            <a:r>
              <a:rPr lang="en-US" altLang="en-US" sz="2000" b="1" i="1" dirty="0">
                <a:solidFill>
                  <a:schemeClr val="tx1"/>
                </a:solidFill>
                <a:latin typeface="Arial" pitchFamily="34" charset="0"/>
                <a:cs typeface="Arial" pitchFamily="34" charset="0"/>
              </a:rPr>
              <a:t> </a:t>
            </a:r>
          </a:p>
          <a:p>
            <a:pPr marL="0" indent="0" eaLnBrk="1" fontAlgn="auto" hangingPunct="1">
              <a:spcAft>
                <a:spcPts val="0"/>
              </a:spcAft>
              <a:buFont typeface="Arial" pitchFamily="34" charset="0"/>
              <a:buNone/>
              <a:defRPr/>
            </a:pPr>
            <a:endParaRPr lang="en-US" altLang="en-US" dirty="0">
              <a:latin typeface="Arial" pitchFamily="34" charset="0"/>
              <a:cs typeface="Arial" pitchFamily="34" charset="0"/>
            </a:endParaRPr>
          </a:p>
        </p:txBody>
      </p:sp>
      <p:pic>
        <p:nvPicPr>
          <p:cNvPr id="3" name="Content Placeholder 10">
            <a:extLst>
              <a:ext uri="{FF2B5EF4-FFF2-40B4-BE49-F238E27FC236}">
                <a16:creationId xmlns:a16="http://schemas.microsoft.com/office/drawing/2014/main" id="{1C4A365E-EC97-7F1D-36D7-8A36B12E2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051308"/>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B626-A29B-F897-936C-BCF809B9B17C}"/>
              </a:ext>
            </a:extLst>
          </p:cNvPr>
          <p:cNvSpPr>
            <a:spLocks noGrp="1"/>
          </p:cNvSpPr>
          <p:nvPr>
            <p:ph type="title"/>
          </p:nvPr>
        </p:nvSpPr>
        <p:spPr>
          <a:xfrm>
            <a:off x="609600" y="158750"/>
            <a:ext cx="7339012" cy="812800"/>
          </a:xfrm>
        </p:spPr>
        <p:txBody>
          <a:bodyPr/>
          <a:lstStyle/>
          <a:p>
            <a:pPr>
              <a:defRPr/>
            </a:pPr>
            <a:r>
              <a:rPr lang="en-US" altLang="en-US" b="1" dirty="0">
                <a:solidFill>
                  <a:srgbClr val="000099"/>
                </a:solidFill>
                <a:effectLst>
                  <a:outerShdw blurRad="38100" dist="38100" dir="2700000" algn="tl">
                    <a:srgbClr val="000000">
                      <a:alpha val="43137"/>
                    </a:srgbClr>
                  </a:outerShdw>
                </a:effectLst>
                <a:cs typeface="Arial" charset="0"/>
              </a:rPr>
              <a:t>TC MEETINGS – what &amp; why?</a:t>
            </a:r>
            <a:endParaRPr lang="en-US" dirty="0">
              <a:solidFill>
                <a:srgbClr val="000099"/>
              </a:solidFill>
            </a:endParaRPr>
          </a:p>
        </p:txBody>
      </p:sp>
      <p:sp>
        <p:nvSpPr>
          <p:cNvPr id="3" name="Text Placeholder 2">
            <a:extLst>
              <a:ext uri="{FF2B5EF4-FFF2-40B4-BE49-F238E27FC236}">
                <a16:creationId xmlns:a16="http://schemas.microsoft.com/office/drawing/2014/main" id="{5516B99C-D053-B9A7-DF44-E210384A8904}"/>
              </a:ext>
            </a:extLst>
          </p:cNvPr>
          <p:cNvSpPr>
            <a:spLocks noGrp="1"/>
          </p:cNvSpPr>
          <p:nvPr>
            <p:ph type="body" sz="quarter" idx="10"/>
          </p:nvPr>
        </p:nvSpPr>
        <p:spPr>
          <a:xfrm>
            <a:off x="609600" y="1060450"/>
            <a:ext cx="8153400" cy="5638800"/>
          </a:xfrm>
        </p:spPr>
        <p:txBody>
          <a:bodyPr/>
          <a:lstStyle/>
          <a:p>
            <a:pPr marL="0" indent="0">
              <a:lnSpc>
                <a:spcPct val="100000"/>
              </a:lnSpc>
              <a:buFont typeface="Euphemia" panose="020B0503040102020104" pitchFamily="34" charset="0"/>
              <a:buNone/>
              <a:defRPr/>
            </a:pPr>
            <a:r>
              <a:rPr lang="en-US" dirty="0">
                <a:latin typeface="Arial" panose="020B0604020202020204" pitchFamily="34" charset="0"/>
                <a:cs typeface="Arial" panose="020B0604020202020204" pitchFamily="34" charset="0"/>
              </a:rPr>
              <a:t>A Team Captains’ Meeting is: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meeting for Team Captains, Jury, and race officials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Meeting may be held </a:t>
            </a:r>
            <a:r>
              <a:rPr lang="en-US" u="sng" dirty="0">
                <a:latin typeface="Arial" panose="020B0604020202020204" pitchFamily="34" charset="0"/>
                <a:cs typeface="Arial" panose="020B0604020202020204" pitchFamily="34" charset="0"/>
              </a:rPr>
              <a:t>either in person or online</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An inseparable and mandatory part of the competition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Important for communication of Jury instructions, support of the OC, as well as conveying OC requests and information</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critical element for risk management and liability-related matters</a:t>
            </a:r>
          </a:p>
        </p:txBody>
      </p:sp>
      <p:pic>
        <p:nvPicPr>
          <p:cNvPr id="93188" name="Content Placeholder 10">
            <a:extLst>
              <a:ext uri="{FF2B5EF4-FFF2-40B4-BE49-F238E27FC236}">
                <a16:creationId xmlns:a16="http://schemas.microsoft.com/office/drawing/2014/main" id="{0A9F4833-A941-B459-D64F-4DD10BA5B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49759"/>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346FB-553F-BA50-F46B-6E3AC9F6C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2F5D8-93C8-5058-3CFB-4DAD9D1A8BE2}"/>
              </a:ext>
            </a:extLst>
          </p:cNvPr>
          <p:cNvSpPr>
            <a:spLocks noGrp="1"/>
          </p:cNvSpPr>
          <p:nvPr>
            <p:ph type="title"/>
          </p:nvPr>
        </p:nvSpPr>
        <p:spPr>
          <a:xfrm>
            <a:off x="609600" y="271603"/>
            <a:ext cx="7339012" cy="603250"/>
          </a:xfrm>
        </p:spPr>
        <p:txBody>
          <a:bodyPr/>
          <a:lstStyle/>
          <a:p>
            <a:pPr>
              <a:defRPr/>
            </a:pPr>
            <a:r>
              <a:rPr lang="en-US" b="1" dirty="0">
                <a:solidFill>
                  <a:srgbClr val="000099"/>
                </a:solidFill>
                <a:effectLst>
                  <a:outerShdw blurRad="38100" dist="38100" dir="2700000" algn="tl">
                    <a:srgbClr val="000000">
                      <a:alpha val="43137"/>
                    </a:srgbClr>
                  </a:outerShdw>
                </a:effectLst>
                <a:cs typeface="Arial" charset="0"/>
              </a:rPr>
              <a:t>PREPARING FOR THE DRAW</a:t>
            </a:r>
            <a:endParaRPr lang="en-US" dirty="0">
              <a:solidFill>
                <a:srgbClr val="000099"/>
              </a:solidFill>
            </a:endParaRPr>
          </a:p>
        </p:txBody>
      </p:sp>
      <p:sp>
        <p:nvSpPr>
          <p:cNvPr id="3" name="Text Placeholder 2">
            <a:extLst>
              <a:ext uri="{FF2B5EF4-FFF2-40B4-BE49-F238E27FC236}">
                <a16:creationId xmlns:a16="http://schemas.microsoft.com/office/drawing/2014/main" id="{43277F11-155D-76F4-9FC2-7A29412F3F33}"/>
              </a:ext>
            </a:extLst>
          </p:cNvPr>
          <p:cNvSpPr>
            <a:spLocks noGrp="1"/>
          </p:cNvSpPr>
          <p:nvPr>
            <p:ph type="body" sz="quarter" idx="10"/>
          </p:nvPr>
        </p:nvSpPr>
        <p:spPr>
          <a:xfrm>
            <a:off x="334962" y="1104900"/>
            <a:ext cx="8474075" cy="4648200"/>
          </a:xfrm>
        </p:spPr>
        <p:txBody>
          <a:bodyPr/>
          <a:lstStyle/>
          <a:p>
            <a:pPr marL="0" indent="0">
              <a:lnSpc>
                <a:spcPct val="100000"/>
              </a:lnSpc>
              <a:buNone/>
              <a:defRPr/>
            </a:pPr>
            <a:r>
              <a:rPr lang="en-US" sz="2000" dirty="0">
                <a:latin typeface="Arial" panose="020B0604020202020204" pitchFamily="34" charset="0"/>
                <a:cs typeface="Arial" panose="020B0604020202020204" pitchFamily="34" charset="0"/>
              </a:rPr>
              <a:t>The Draw must be conducted or confirmed at the Team Captains’ Meeting</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Preparation for a </a:t>
            </a:r>
            <a:r>
              <a:rPr lang="en-US" sz="2000" u="sng" dirty="0">
                <a:latin typeface="Arial" panose="020B0604020202020204" pitchFamily="34" charset="0"/>
                <a:cs typeface="Arial" panose="020B0604020202020204" pitchFamily="34" charset="0"/>
              </a:rPr>
              <a:t>scored</a:t>
            </a:r>
            <a:r>
              <a:rPr lang="en-US" sz="2000" dirty="0">
                <a:latin typeface="Arial" panose="020B0604020202020204" pitchFamily="34" charset="0"/>
                <a:cs typeface="Arial" panose="020B0604020202020204" pitchFamily="34" charset="0"/>
              </a:rPr>
              <a:t> event includes ranking the athletes in their earned event point order</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First group includes athletes ranked 1-15</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If there is more than one athlete ranked 15, the draw is increased to include the athletes with equal rank</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Remainder of field is ranked and starts in earned event point order</a:t>
            </a:r>
          </a:p>
          <a:p>
            <a:pPr>
              <a:lnSpc>
                <a:spcPct val="10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Unranked athletes (no earned event points) are grouped at the end; start positions are determined by a “Double Draw” or a “Computer-Generated Draw”</a:t>
            </a:r>
          </a:p>
        </p:txBody>
      </p:sp>
      <p:pic>
        <p:nvPicPr>
          <p:cNvPr id="93188" name="Content Placeholder 10">
            <a:extLst>
              <a:ext uri="{FF2B5EF4-FFF2-40B4-BE49-F238E27FC236}">
                <a16:creationId xmlns:a16="http://schemas.microsoft.com/office/drawing/2014/main" id="{23C4E8FD-CF64-7D72-1F7B-9D522494A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069186"/>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B626-A29B-F897-936C-BCF809B9B17C}"/>
              </a:ext>
            </a:extLst>
          </p:cNvPr>
          <p:cNvSpPr>
            <a:spLocks noGrp="1"/>
          </p:cNvSpPr>
          <p:nvPr>
            <p:ph type="title"/>
          </p:nvPr>
        </p:nvSpPr>
        <p:spPr>
          <a:xfrm>
            <a:off x="609600" y="158750"/>
            <a:ext cx="7339012" cy="603250"/>
          </a:xfrm>
        </p:spPr>
        <p:txBody>
          <a:bodyPr/>
          <a:lstStyle/>
          <a:p>
            <a:pPr>
              <a:defRPr/>
            </a:pPr>
            <a:r>
              <a:rPr lang="en-US" b="1" dirty="0">
                <a:solidFill>
                  <a:srgbClr val="000099"/>
                </a:solidFill>
                <a:effectLst>
                  <a:outerShdw blurRad="38100" dist="38100" dir="2700000" algn="tl">
                    <a:srgbClr val="000000">
                      <a:alpha val="43137"/>
                    </a:srgbClr>
                  </a:outerShdw>
                </a:effectLst>
                <a:cs typeface="Arial" charset="0"/>
              </a:rPr>
              <a:t>DRAW PROCEDURES</a:t>
            </a:r>
            <a:endParaRPr lang="en-US" dirty="0">
              <a:solidFill>
                <a:srgbClr val="000099"/>
              </a:solidFill>
            </a:endParaRPr>
          </a:p>
        </p:txBody>
      </p:sp>
      <p:sp>
        <p:nvSpPr>
          <p:cNvPr id="3" name="Text Placeholder 2">
            <a:extLst>
              <a:ext uri="{FF2B5EF4-FFF2-40B4-BE49-F238E27FC236}">
                <a16:creationId xmlns:a16="http://schemas.microsoft.com/office/drawing/2014/main" id="{5516B99C-D053-B9A7-DF44-E210384A8904}"/>
              </a:ext>
            </a:extLst>
          </p:cNvPr>
          <p:cNvSpPr>
            <a:spLocks noGrp="1"/>
          </p:cNvSpPr>
          <p:nvPr>
            <p:ph type="body" sz="quarter" idx="10"/>
          </p:nvPr>
        </p:nvSpPr>
        <p:spPr>
          <a:xfrm>
            <a:off x="365124" y="762000"/>
            <a:ext cx="8474075" cy="5638800"/>
          </a:xfrm>
        </p:spPr>
        <p:txBody>
          <a:bodyPr/>
          <a:lstStyle/>
          <a:p>
            <a:pPr>
              <a:lnSpc>
                <a:spcPct val="100000"/>
              </a:lnSpc>
              <a:spcBef>
                <a:spcPts val="1200"/>
              </a:spcBef>
              <a:buFont typeface="Arial" panose="020B0604020202020204" pitchFamily="34" charset="0"/>
              <a:buChar char="•"/>
              <a:defRPr/>
            </a:pPr>
            <a:r>
              <a:rPr lang="en-US" sz="2000" b="1" dirty="0">
                <a:effectLst/>
                <a:latin typeface="Arial" panose="020B0604020202020204" pitchFamily="34" charset="0"/>
                <a:ea typeface="Times New Roman" panose="02020603050405020304" pitchFamily="18" charset="0"/>
                <a:cs typeface="Arial" panose="020B0604020202020204" pitchFamily="34" charset="0"/>
              </a:rPr>
              <a:t>“Double Draw”: </a:t>
            </a:r>
            <a:r>
              <a:rPr lang="en-US" sz="2000" dirty="0">
                <a:effectLst/>
                <a:latin typeface="Arial" panose="020B0604020202020204" pitchFamily="34" charset="0"/>
                <a:ea typeface="Times New Roman" panose="02020603050405020304" pitchFamily="18" charset="0"/>
                <a:cs typeface="Arial" panose="020B0604020202020204" pitchFamily="34" charset="0"/>
              </a:rPr>
              <a:t>Simultaneous drawing of the competitor number (the place they hold on the seed board) and the bib number by the Referee(s). </a:t>
            </a:r>
            <a:r>
              <a:rPr lang="en-US" sz="2000" b="1" dirty="0">
                <a:effectLst/>
                <a:latin typeface="Arial" panose="020B0604020202020204" pitchFamily="34" charset="0"/>
                <a:ea typeface="Times New Roman" panose="02020603050405020304" pitchFamily="18" charset="0"/>
                <a:cs typeface="Arial" panose="020B0604020202020204" pitchFamily="34" charset="0"/>
              </a:rPr>
              <a:t>[621.8]</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87338" marR="0" lvl="1" indent="-287338" algn="just">
              <a:lnSpc>
                <a:spcPct val="100000"/>
              </a:lnSpc>
              <a:spcBef>
                <a:spcPts val="1200"/>
              </a:spcBef>
              <a:spcAft>
                <a:spcPts val="0"/>
              </a:spcAft>
              <a:buFont typeface="Arial" panose="020B0604020202020204" pitchFamily="34" charset="0"/>
              <a:buChar char="•"/>
            </a:pPr>
            <a:r>
              <a:rPr lang="en-US" sz="2000" b="1" dirty="0">
                <a:effectLst/>
                <a:latin typeface="Arial" panose="020B0604020202020204" pitchFamily="34" charset="0"/>
                <a:ea typeface="Times New Roman" panose="02020603050405020304" pitchFamily="18" charset="0"/>
                <a:cs typeface="Arial" panose="020B0604020202020204" pitchFamily="34" charset="0"/>
              </a:rPr>
              <a:t>“Computer-Generated Draw –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non-FIS events”</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The </a:t>
            </a:r>
            <a:r>
              <a:rPr lang="en-US" sz="2000" u="sng" dirty="0">
                <a:effectLst/>
                <a:latin typeface="Arial" panose="020B0604020202020204" pitchFamily="34" charset="0"/>
                <a:ea typeface="Times New Roman" panose="02020603050405020304" pitchFamily="18" charset="0"/>
                <a:cs typeface="Arial" panose="020B0604020202020204" pitchFamily="34" charset="0"/>
              </a:rPr>
              <a:t>Jury</a:t>
            </a:r>
            <a:r>
              <a:rPr lang="en-US" sz="2000" dirty="0">
                <a:effectLst/>
                <a:latin typeface="Arial" panose="020B0604020202020204" pitchFamily="34" charset="0"/>
                <a:ea typeface="Times New Roman" panose="02020603050405020304" pitchFamily="18" charset="0"/>
                <a:cs typeface="Arial" panose="020B0604020202020204" pitchFamily="34" charset="0"/>
              </a:rPr>
              <a:t> may authorize that the starting positions for first-seed competitors be determined by computer-generated draw in lieu of Double Draw. </a:t>
            </a:r>
            <a:r>
              <a:rPr lang="en-US" sz="2000" b="1" dirty="0">
                <a:effectLst/>
                <a:latin typeface="Arial" panose="020B0604020202020204" pitchFamily="34" charset="0"/>
                <a:ea typeface="Times New Roman" panose="02020603050405020304" pitchFamily="18" charset="0"/>
                <a:cs typeface="Arial" panose="020B0604020202020204" pitchFamily="34" charset="0"/>
              </a:rPr>
              <a:t>[621.9]</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p>
          <a:p>
            <a:pPr marL="287338" marR="0" lvl="1" indent="-287338" algn="just">
              <a:lnSpc>
                <a:spcPct val="100000"/>
              </a:lnSpc>
              <a:spcBef>
                <a:spcPts val="1200"/>
              </a:spcBef>
              <a:spcAft>
                <a:spcPts val="0"/>
              </a:spcAft>
              <a:buFont typeface="Arial" panose="020B0604020202020204" pitchFamily="34" charset="0"/>
              <a:buChar char="•"/>
            </a:pPr>
            <a:r>
              <a:rPr lang="en-US" sz="2000" b="1" dirty="0">
                <a:effectLst/>
                <a:latin typeface="Arial" panose="020B0604020202020204" pitchFamily="34" charset="0"/>
                <a:ea typeface="Times New Roman" panose="02020603050405020304" pitchFamily="18" charset="0"/>
                <a:cs typeface="Arial" panose="020B0604020202020204" pitchFamily="34" charset="0"/>
              </a:rPr>
              <a:t>“Computer-Generated Draw – </a:t>
            </a:r>
            <a:r>
              <a:rPr lang="en-US" sz="2000" b="1" u="sng" dirty="0">
                <a:effectLst/>
                <a:latin typeface="Arial" panose="020B0604020202020204" pitchFamily="34" charset="0"/>
                <a:ea typeface="Times New Roman" panose="02020603050405020304" pitchFamily="18" charset="0"/>
                <a:cs typeface="Arial" panose="020B0604020202020204" pitchFamily="34" charset="0"/>
              </a:rPr>
              <a:t>FIS events”</a:t>
            </a:r>
            <a:r>
              <a:rPr lang="en-US" sz="2000" b="1"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Team Captains’ acceptance is required; a signed (submitted) entry form is considered acceptance of a computer-generated draw at a FIS event.  </a:t>
            </a:r>
            <a:r>
              <a:rPr lang="en-US" sz="2000" b="1" dirty="0">
                <a:effectLst/>
                <a:latin typeface="Arial" panose="020B0604020202020204" pitchFamily="34" charset="0"/>
                <a:ea typeface="Times New Roman" panose="02020603050405020304" pitchFamily="18" charset="0"/>
                <a:cs typeface="Arial" panose="020B0604020202020204" pitchFamily="34" charset="0"/>
              </a:rPr>
              <a:t>[621.9]</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lgn="just">
              <a:lnSpc>
                <a:spcPct val="100000"/>
              </a:lnSpc>
              <a:spcBef>
                <a:spcPts val="1200"/>
              </a:spcBef>
              <a:spcAft>
                <a:spcPts val="0"/>
              </a:spcAft>
              <a:buNone/>
            </a:pPr>
            <a:r>
              <a:rPr lang="en-US" sz="2000" b="1" dirty="0">
                <a:effectLst/>
                <a:latin typeface="Arial" panose="020B0604020202020204" pitchFamily="34" charset="0"/>
                <a:ea typeface="Times New Roman" panose="02020603050405020304" pitchFamily="18" charset="0"/>
                <a:cs typeface="Arial" panose="020B0604020202020204" pitchFamily="34" charset="0"/>
              </a:rPr>
              <a:t>NOTE: </a:t>
            </a:r>
            <a:r>
              <a:rPr lang="en-US" sz="2000" dirty="0">
                <a:effectLst/>
                <a:latin typeface="Arial" panose="020B0604020202020204" pitchFamily="34" charset="0"/>
                <a:ea typeface="Times New Roman" panose="02020603050405020304" pitchFamily="18" charset="0"/>
                <a:cs typeface="Arial" panose="020B0604020202020204" pitchFamily="34" charset="0"/>
              </a:rPr>
              <a:t>It is important to remember that computer-generated draws are governed by a random identifier, and unless this identifier is changed prior to each draw, results of a draw involving the same competitors</a:t>
            </a:r>
            <a:r>
              <a:rPr lang="en-US" sz="2000" i="1"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may only have minimal changes.  </a:t>
            </a:r>
            <a:r>
              <a:rPr lang="en-US" sz="2000" i="1" dirty="0">
                <a:effectLst/>
                <a:latin typeface="Arial" panose="020B0604020202020204" pitchFamily="34" charset="0"/>
                <a:ea typeface="Times New Roman" panose="02020603050405020304" pitchFamily="18" charset="0"/>
                <a:cs typeface="Arial" panose="020B0604020202020204" pitchFamily="34" charset="0"/>
              </a:rPr>
              <a:t>Only the software writer has the access required to change the random identifier.</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3188" name="Content Placeholder 10">
            <a:extLst>
              <a:ext uri="{FF2B5EF4-FFF2-40B4-BE49-F238E27FC236}">
                <a16:creationId xmlns:a16="http://schemas.microsoft.com/office/drawing/2014/main" id="{0A9F4833-A941-B459-D64F-4DD10BA5B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993603"/>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B626-A29B-F897-936C-BCF809B9B17C}"/>
              </a:ext>
            </a:extLst>
          </p:cNvPr>
          <p:cNvSpPr>
            <a:spLocks noGrp="1"/>
          </p:cNvSpPr>
          <p:nvPr>
            <p:ph type="title"/>
          </p:nvPr>
        </p:nvSpPr>
        <p:spPr>
          <a:xfrm>
            <a:off x="303353" y="228600"/>
            <a:ext cx="7339012" cy="603250"/>
          </a:xfrm>
        </p:spPr>
        <p:txBody>
          <a:bodyPr/>
          <a:lstStyle/>
          <a:p>
            <a:pPr>
              <a:defRPr/>
            </a:pPr>
            <a:r>
              <a:rPr lang="en-US" b="1" dirty="0">
                <a:solidFill>
                  <a:srgbClr val="000099"/>
                </a:solidFill>
                <a:effectLst>
                  <a:outerShdw blurRad="38100" dist="38100" dir="2700000" algn="tl">
                    <a:srgbClr val="000000">
                      <a:alpha val="43137"/>
                    </a:srgbClr>
                  </a:outerShdw>
                </a:effectLst>
                <a:cs typeface="Arial" charset="0"/>
              </a:rPr>
              <a:t>GOLDEN RULE SEEDING</a:t>
            </a:r>
            <a:endParaRPr lang="en-US" dirty="0">
              <a:solidFill>
                <a:srgbClr val="000099"/>
              </a:solidFill>
            </a:endParaRPr>
          </a:p>
        </p:txBody>
      </p:sp>
      <p:sp>
        <p:nvSpPr>
          <p:cNvPr id="3" name="Text Placeholder 2">
            <a:extLst>
              <a:ext uri="{FF2B5EF4-FFF2-40B4-BE49-F238E27FC236}">
                <a16:creationId xmlns:a16="http://schemas.microsoft.com/office/drawing/2014/main" id="{5516B99C-D053-B9A7-DF44-E210384A8904}"/>
              </a:ext>
            </a:extLst>
          </p:cNvPr>
          <p:cNvSpPr>
            <a:spLocks noGrp="1"/>
          </p:cNvSpPr>
          <p:nvPr>
            <p:ph type="body" sz="quarter" idx="10"/>
          </p:nvPr>
        </p:nvSpPr>
        <p:spPr>
          <a:xfrm>
            <a:off x="266701" y="1123633"/>
            <a:ext cx="8115300" cy="4610734"/>
          </a:xfrm>
        </p:spPr>
        <p:txBody>
          <a:bodyPr/>
          <a:lstStyle/>
          <a:p>
            <a:pPr marL="0" lvl="1" indent="0" algn="just">
              <a:lnSpc>
                <a:spcPct val="100000"/>
              </a:lnSpc>
              <a:spcBef>
                <a:spcPts val="300"/>
              </a:spcBef>
              <a:spcAft>
                <a:spcPts val="0"/>
              </a:spcAft>
              <a:buNone/>
              <a:tabLst>
                <a:tab pos="17716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The “Golden Rule” is a U.S. Ski &amp; Snowboard rule </a:t>
            </a:r>
            <a:r>
              <a:rPr lang="en-US" sz="2000" dirty="0">
                <a:latin typeface="Arial" panose="020B0604020202020204" pitchFamily="34" charset="0"/>
                <a:ea typeface="Times New Roman" panose="02020603050405020304" pitchFamily="18" charset="0"/>
                <a:cs typeface="Arial" panose="020B0604020202020204" pitchFamily="34" charset="0"/>
              </a:rPr>
              <a:t>allowing:</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285750" lvl="1" indent="-285750" algn="just">
              <a:lnSpc>
                <a:spcPct val="100000"/>
              </a:lnSpc>
              <a:spcBef>
                <a:spcPts val="1200"/>
              </a:spcBef>
              <a:spcAft>
                <a:spcPts val="0"/>
              </a:spcAft>
              <a:buFont typeface="Arial" panose="020B0604020202020204" pitchFamily="34" charset="0"/>
              <a:buChar char="•"/>
              <a:tabLst>
                <a:tab pos="17716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Special seeding for adaptive athletes competing in U.S. Ski &amp; Snowboard events </a:t>
            </a:r>
          </a:p>
          <a:p>
            <a:pPr marL="285750" lvl="1" indent="-285750" algn="just">
              <a:lnSpc>
                <a:spcPct val="100000"/>
              </a:lnSpc>
              <a:spcBef>
                <a:spcPts val="1200"/>
              </a:spcBef>
              <a:spcAft>
                <a:spcPts val="0"/>
              </a:spcAft>
              <a:buFont typeface="Arial" panose="020B0604020202020204" pitchFamily="34" charset="0"/>
              <a:buChar char="•"/>
              <a:tabLst>
                <a:tab pos="177165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Intent is to encourage adaptive athlete participation in able-bodied events while allowing them a cleaner track upon which to compete. </a:t>
            </a:r>
            <a:r>
              <a:rPr lang="en-US" sz="2000" b="1" dirty="0">
                <a:effectLst/>
                <a:latin typeface="Arial" panose="020B0604020202020204" pitchFamily="34" charset="0"/>
                <a:ea typeface="Times New Roman" panose="02020603050405020304" pitchFamily="18" charset="0"/>
                <a:cs typeface="Arial" panose="020B0604020202020204" pitchFamily="34" charset="0"/>
              </a:rPr>
              <a:t>[U621.3.1, U621.11.3.2] </a:t>
            </a:r>
          </a:p>
          <a:p>
            <a:pPr marL="285750" lvl="1" indent="-285750" algn="just">
              <a:lnSpc>
                <a:spcPct val="100000"/>
              </a:lnSpc>
              <a:spcBef>
                <a:spcPts val="1200"/>
              </a:spcBef>
              <a:spcAft>
                <a:spcPts val="0"/>
              </a:spcAft>
              <a:buFont typeface="Arial" panose="020B0604020202020204" pitchFamily="34" charset="0"/>
              <a:buChar char="•"/>
              <a:tabLst>
                <a:tab pos="1771650" algn="l"/>
              </a:tabLst>
            </a:pPr>
            <a:r>
              <a:rPr lang="en-US" sz="2000" dirty="0">
                <a:latin typeface="Arial" panose="020B0604020202020204" pitchFamily="34" charset="0"/>
                <a:ea typeface="Times New Roman" panose="02020603050405020304" pitchFamily="18" charset="0"/>
                <a:cs typeface="Arial" panose="020B0604020202020204" pitchFamily="34" charset="0"/>
              </a:rPr>
              <a:t>Adaptive athletes are allowed to compete using the equipment appropriate to their disability.</a:t>
            </a:r>
          </a:p>
          <a:p>
            <a:pPr marL="0" lvl="1" indent="0" algn="just">
              <a:lnSpc>
                <a:spcPct val="100000"/>
              </a:lnSpc>
              <a:spcBef>
                <a:spcPts val="300"/>
              </a:spcBef>
              <a:spcAft>
                <a:spcPts val="0"/>
              </a:spcAft>
              <a:buNone/>
              <a:tabLst>
                <a:tab pos="1771650" algn="l"/>
              </a:tabLs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0" lvl="1" indent="0" algn="just">
              <a:lnSpc>
                <a:spcPct val="100000"/>
              </a:lnSpc>
              <a:spcBef>
                <a:spcPts val="300"/>
              </a:spcBef>
              <a:spcAft>
                <a:spcPts val="0"/>
              </a:spcAft>
              <a:buNone/>
              <a:tabLst>
                <a:tab pos="1771650" algn="l"/>
              </a:tabLst>
            </a:pPr>
            <a:r>
              <a:rPr lang="en-US" b="1" dirty="0">
                <a:solidFill>
                  <a:srgbClr val="3215AB"/>
                </a:solidFill>
                <a:effectLst/>
                <a:latin typeface="Arial" panose="020B0604020202020204" pitchFamily="34" charset="0"/>
                <a:ea typeface="Times New Roman" panose="02020603050405020304" pitchFamily="18" charset="0"/>
                <a:cs typeface="Arial" panose="020B0604020202020204" pitchFamily="34" charset="0"/>
              </a:rPr>
              <a:t>“Golden Rule” seeding is </a:t>
            </a:r>
            <a:r>
              <a:rPr lang="en-US" b="1" u="sng" dirty="0">
                <a:solidFill>
                  <a:srgbClr val="3215AB"/>
                </a:solidFill>
                <a:effectLst/>
                <a:latin typeface="Arial" panose="020B0604020202020204" pitchFamily="34" charset="0"/>
                <a:ea typeface="Times New Roman" panose="02020603050405020304" pitchFamily="18" charset="0"/>
                <a:cs typeface="Arial" panose="020B0604020202020204" pitchFamily="34" charset="0"/>
              </a:rPr>
              <a:t>not valid</a:t>
            </a:r>
            <a:r>
              <a:rPr lang="en-US" b="1" dirty="0">
                <a:solidFill>
                  <a:srgbClr val="3215AB"/>
                </a:solidFill>
                <a:effectLst/>
                <a:latin typeface="Arial" panose="020B0604020202020204" pitchFamily="34" charset="0"/>
                <a:ea typeface="Times New Roman" panose="02020603050405020304" pitchFamily="18" charset="0"/>
                <a:cs typeface="Arial" panose="020B0604020202020204" pitchFamily="34" charset="0"/>
              </a:rPr>
              <a:t> for FIS events.</a:t>
            </a:r>
          </a:p>
          <a:p>
            <a:pPr marL="0" marR="0" lvl="1" indent="0" algn="just">
              <a:lnSpc>
                <a:spcPct val="100000"/>
              </a:lnSpc>
              <a:spcBef>
                <a:spcPts val="0"/>
              </a:spcBef>
              <a:spcAft>
                <a:spcPts val="0"/>
              </a:spcAft>
              <a:buNone/>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Content Placeholder 10">
            <a:extLst>
              <a:ext uri="{FF2B5EF4-FFF2-40B4-BE49-F238E27FC236}">
                <a16:creationId xmlns:a16="http://schemas.microsoft.com/office/drawing/2014/main" id="{5DCB1BB2-C312-386D-34B8-7B2AAE8F6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809038"/>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B1191-F560-7700-3E8B-DC48222A0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F8C4D-7DFF-0675-E9A5-86124B075958}"/>
              </a:ext>
            </a:extLst>
          </p:cNvPr>
          <p:cNvSpPr>
            <a:spLocks noGrp="1"/>
          </p:cNvSpPr>
          <p:nvPr>
            <p:ph type="title"/>
          </p:nvPr>
        </p:nvSpPr>
        <p:spPr>
          <a:xfrm>
            <a:off x="254000" y="43816"/>
            <a:ext cx="7339012" cy="603250"/>
          </a:xfrm>
        </p:spPr>
        <p:txBody>
          <a:bodyPr/>
          <a:lstStyle/>
          <a:p>
            <a:pPr>
              <a:defRPr/>
            </a:pPr>
            <a:r>
              <a:rPr lang="en-US" b="1" dirty="0">
                <a:solidFill>
                  <a:srgbClr val="000099"/>
                </a:solidFill>
                <a:effectLst>
                  <a:outerShdw blurRad="38100" dist="38100" dir="2700000" algn="tl">
                    <a:srgbClr val="000000">
                      <a:alpha val="43137"/>
                    </a:srgbClr>
                  </a:outerShdw>
                </a:effectLst>
                <a:cs typeface="Arial" charset="0"/>
              </a:rPr>
              <a:t>MORE ABOUT THE GOLDEN RULE </a:t>
            </a:r>
            <a:endParaRPr lang="en-US" dirty="0">
              <a:solidFill>
                <a:srgbClr val="000099"/>
              </a:solidFill>
            </a:endParaRPr>
          </a:p>
        </p:txBody>
      </p:sp>
      <p:sp>
        <p:nvSpPr>
          <p:cNvPr id="3" name="Text Placeholder 2">
            <a:extLst>
              <a:ext uri="{FF2B5EF4-FFF2-40B4-BE49-F238E27FC236}">
                <a16:creationId xmlns:a16="http://schemas.microsoft.com/office/drawing/2014/main" id="{36AB2876-3191-D08E-062A-90C9CCE76871}"/>
              </a:ext>
            </a:extLst>
          </p:cNvPr>
          <p:cNvSpPr>
            <a:spLocks noGrp="1"/>
          </p:cNvSpPr>
          <p:nvPr>
            <p:ph type="body" sz="quarter" idx="10"/>
          </p:nvPr>
        </p:nvSpPr>
        <p:spPr>
          <a:xfrm>
            <a:off x="254000" y="647066"/>
            <a:ext cx="8610599" cy="5940425"/>
          </a:xfrm>
        </p:spPr>
        <p:txBody>
          <a:bodyPr/>
          <a:lstStyle/>
          <a:p>
            <a:pPr marL="285750" marR="0" lvl="1" indent="-285750" algn="just">
              <a:lnSpc>
                <a:spcPct val="100000"/>
              </a:lnSpc>
              <a:spcBef>
                <a:spcPts val="0"/>
              </a:spcBef>
              <a:spcAft>
                <a:spcPts val="0"/>
              </a:spcAft>
              <a:buFont typeface="Arial" panose="020B0604020202020204" pitchFamily="34" charset="0"/>
              <a:buChar char="•"/>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“Golden Rule” seeding applies to both first and second runs. </a:t>
            </a:r>
            <a:r>
              <a:rPr lang="en-US" sz="1800" b="1" dirty="0">
                <a:effectLst/>
                <a:latin typeface="Arial" panose="020B0604020202020204" pitchFamily="34" charset="0"/>
                <a:ea typeface="Times New Roman" panose="02020603050405020304" pitchFamily="18" charset="0"/>
                <a:cs typeface="Arial" panose="020B0604020202020204" pitchFamily="34" charset="0"/>
              </a:rPr>
              <a:t>[U621.11.3.2]</a:t>
            </a:r>
          </a:p>
          <a:p>
            <a:pPr marL="0" marR="0" lvl="1" indent="0" algn="just">
              <a:lnSpc>
                <a:spcPct val="100000"/>
              </a:lnSpc>
              <a:spcBef>
                <a:spcPts val="0"/>
              </a:spcBef>
              <a:spcAft>
                <a:spcPts val="0"/>
              </a:spcAft>
              <a:buNone/>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b="1" dirty="0">
                <a:latin typeface="Arial" panose="020B0604020202020204" pitchFamily="34" charset="0"/>
                <a:ea typeface="Times New Roman" panose="02020603050405020304" pitchFamily="18" charset="0"/>
                <a:cs typeface="Arial" panose="020B0604020202020204" pitchFamily="34" charset="0"/>
              </a:rPr>
              <a:t>      - First Run: </a:t>
            </a:r>
            <a:r>
              <a:rPr lang="en-US" sz="1800" dirty="0">
                <a:latin typeface="Arial" panose="020B0604020202020204" pitchFamily="34" charset="0"/>
                <a:ea typeface="Times New Roman" panose="02020603050405020304" pitchFamily="18" charset="0"/>
                <a:cs typeface="Arial" panose="020B0604020202020204" pitchFamily="34" charset="0"/>
              </a:rPr>
              <a:t>start after the first seed </a:t>
            </a:r>
          </a:p>
          <a:p>
            <a:pPr marL="574675" marR="0" lvl="1" indent="-574675" algn="just">
              <a:lnSpc>
                <a:spcPct val="100000"/>
              </a:lnSpc>
              <a:spcAft>
                <a:spcPts val="0"/>
              </a:spcAft>
              <a:buNone/>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      - </a:t>
            </a:r>
            <a:r>
              <a:rPr lang="en-US" sz="1800" b="1" dirty="0">
                <a:effectLst/>
                <a:latin typeface="Arial" panose="020B0604020202020204" pitchFamily="34" charset="0"/>
                <a:ea typeface="Times New Roman" panose="02020603050405020304" pitchFamily="18" charset="0"/>
                <a:cs typeface="Arial" panose="020B0604020202020204" pitchFamily="34" charset="0"/>
              </a:rPr>
              <a:t>Second Run: </a:t>
            </a:r>
            <a:r>
              <a:rPr lang="en-US" sz="1800" dirty="0">
                <a:effectLst/>
                <a:latin typeface="Arial" panose="020B0604020202020204" pitchFamily="34" charset="0"/>
                <a:ea typeface="Times New Roman" panose="02020603050405020304" pitchFamily="18" charset="0"/>
                <a:cs typeface="Arial" panose="020B0604020202020204" pitchFamily="34" charset="0"/>
              </a:rPr>
              <a:t>start after the 30 or 15 flip (bibbo) unless first-run time allows an earlier start position</a:t>
            </a:r>
          </a:p>
          <a:p>
            <a:pPr marL="0" marR="0" lvl="1" indent="0" algn="just">
              <a:lnSpc>
                <a:spcPct val="100000"/>
              </a:lnSpc>
              <a:spcBef>
                <a:spcPts val="1200"/>
              </a:spcBef>
              <a:spcAft>
                <a:spcPts val="0"/>
              </a:spcAft>
              <a:buNone/>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cs typeface="Arial" panose="020B0604020202020204" pitchFamily="34" charset="0"/>
              </a:rPr>
              <a:t>“</a:t>
            </a:r>
            <a:r>
              <a:rPr lang="en-US" sz="1800" dirty="0">
                <a:effectLst/>
                <a:latin typeface="Arial" panose="020B0604020202020204" pitchFamily="34" charset="0"/>
                <a:ea typeface="Times New Roman" panose="02020603050405020304" pitchFamily="18" charset="0"/>
                <a:cs typeface="Arial" panose="020B0604020202020204" pitchFamily="34" charset="0"/>
              </a:rPr>
              <a:t>Golden Rule” seeding also applies to </a:t>
            </a:r>
            <a:r>
              <a:rPr lang="en-US" sz="1800" b="1" dirty="0">
                <a:effectLst/>
                <a:latin typeface="Arial" panose="020B0604020202020204" pitchFamily="34" charset="0"/>
                <a:ea typeface="Times New Roman" panose="02020603050405020304" pitchFamily="18" charset="0"/>
                <a:cs typeface="Arial" panose="020B0604020202020204" pitchFamily="34" charset="0"/>
              </a:rPr>
              <a:t>first-run DNS, NPS, DNF, and DSQ </a:t>
            </a:r>
            <a:r>
              <a:rPr lang="en-US" sz="1800" dirty="0">
                <a:effectLst/>
                <a:latin typeface="Arial" panose="020B0604020202020204" pitchFamily="34" charset="0"/>
                <a:ea typeface="Times New Roman" panose="02020603050405020304" pitchFamily="18" charset="0"/>
                <a:cs typeface="Arial" panose="020B0604020202020204" pitchFamily="34" charset="0"/>
              </a:rPr>
              <a:t>athletes who wish to take a second run:</a:t>
            </a:r>
          </a:p>
          <a:p>
            <a:pPr marL="463550" marR="0" lvl="1" indent="46038" algn="just">
              <a:lnSpc>
                <a:spcPct val="100000"/>
              </a:lnSpc>
              <a:spcBef>
                <a:spcPts val="0"/>
              </a:spcBef>
              <a:spcAft>
                <a:spcPts val="0"/>
              </a:spcAft>
              <a:buFontTx/>
              <a:buChar char="-"/>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dirty="0">
                <a:latin typeface="Arial" panose="020B0604020202020204" pitchFamily="34" charset="0"/>
                <a:ea typeface="Times New Roman" panose="02020603050405020304" pitchFamily="18" charset="0"/>
                <a:cs typeface="Arial" panose="020B0604020202020204" pitchFamily="34" charset="0"/>
              </a:rPr>
              <a:t> Start in bib order</a:t>
            </a:r>
          </a:p>
          <a:p>
            <a:pPr marL="463550" marR="0" lvl="1" indent="46038" algn="just">
              <a:lnSpc>
                <a:spcPct val="100000"/>
              </a:lnSpc>
              <a:spcAft>
                <a:spcPts val="0"/>
              </a:spcAft>
              <a:buFontTx/>
              <a:buChar char="-"/>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dirty="0">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Start after the final first-run qualified competitor has completed</a:t>
            </a:r>
            <a:r>
              <a:rPr lang="en-US" sz="1800" dirty="0">
                <a:latin typeface="Arial" panose="020B0604020202020204" pitchFamily="34" charset="0"/>
                <a:ea typeface="Times New Roman" panose="02020603050405020304" pitchFamily="18" charset="0"/>
                <a:cs typeface="Arial" panose="020B0604020202020204" pitchFamily="34" charset="0"/>
              </a:rPr>
              <a:t> their run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lvl="1" indent="0" algn="just">
              <a:lnSpc>
                <a:spcPct val="100000"/>
              </a:lnSpc>
              <a:spcBef>
                <a:spcPts val="1200"/>
              </a:spcBef>
              <a:spcAft>
                <a:spcPts val="0"/>
              </a:spcAft>
              <a:buNone/>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b="1" kern="100" dirty="0">
                <a:latin typeface="Arial" panose="020B0604020202020204" pitchFamily="34" charset="0"/>
                <a:ea typeface="Calibri" panose="020F0502020204030204" pitchFamily="34" charset="0"/>
                <a:cs typeface="Arial" panose="020B0604020202020204" pitchFamily="34" charset="0"/>
              </a:rPr>
              <a:t>NOTE: </a:t>
            </a:r>
            <a:r>
              <a:rPr lang="en-US" sz="1800" b="1" kern="100" dirty="0">
                <a:effectLst/>
                <a:latin typeface="Arial" panose="020B0604020202020204" pitchFamily="34" charset="0"/>
                <a:ea typeface="Calibri" panose="020F0502020204030204" pitchFamily="34" charset="0"/>
                <a:cs typeface="Arial" panose="020B0604020202020204" pitchFamily="34" charset="0"/>
              </a:rPr>
              <a:t>Adaptive athletes who are </a:t>
            </a:r>
            <a:r>
              <a:rPr lang="en-US" sz="1800" b="1" u="sng" kern="100" dirty="0">
                <a:effectLst/>
                <a:latin typeface="Arial" panose="020B0604020202020204" pitchFamily="34" charset="0"/>
                <a:ea typeface="Calibri" panose="020F0502020204030204" pitchFamily="34" charset="0"/>
                <a:cs typeface="Arial" panose="020B0604020202020204" pitchFamily="34" charset="0"/>
              </a:rPr>
              <a:t>visually impaired </a:t>
            </a:r>
          </a:p>
          <a:p>
            <a:pPr marL="285750" lvl="1" indent="-285750" algn="just">
              <a:lnSpc>
                <a:spcPct val="100000"/>
              </a:lnSpc>
              <a:spcBef>
                <a:spcPts val="0"/>
              </a:spcBef>
              <a:spcAft>
                <a:spcPts val="0"/>
              </a:spcAft>
              <a:buFont typeface="Arial" panose="020B0604020202020204" pitchFamily="34" charset="0"/>
              <a:buChar char="•"/>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b="1" kern="100" dirty="0">
                <a:effectLst/>
                <a:latin typeface="Arial" panose="020B0604020202020204" pitchFamily="34" charset="0"/>
                <a:ea typeface="Calibri" panose="020F0502020204030204" pitchFamily="34" charset="0"/>
                <a:cs typeface="Arial" panose="020B0604020202020204" pitchFamily="34" charset="0"/>
              </a:rPr>
              <a:t>Will be accompanied by a guide </a:t>
            </a:r>
          </a:p>
          <a:p>
            <a:pPr marL="285750" lvl="1" indent="-285750" algn="just">
              <a:lnSpc>
                <a:spcPct val="100000"/>
              </a:lnSpc>
              <a:spcAft>
                <a:spcPts val="0"/>
              </a:spcAft>
              <a:buFont typeface="Arial" panose="020B0604020202020204" pitchFamily="34" charset="0"/>
              <a:buChar char="•"/>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b="1" kern="100" dirty="0">
                <a:effectLst/>
                <a:latin typeface="Arial" panose="020B0604020202020204" pitchFamily="34" charset="0"/>
                <a:ea typeface="Calibri" panose="020F0502020204030204" pitchFamily="34" charset="0"/>
                <a:cs typeface="Arial" panose="020B0604020202020204" pitchFamily="34" charset="0"/>
              </a:rPr>
              <a:t>The guide provides verbal instructions to the athlete </a:t>
            </a:r>
          </a:p>
          <a:p>
            <a:pPr marL="285750" lvl="1" indent="-285750" algn="just">
              <a:lnSpc>
                <a:spcPct val="100000"/>
              </a:lnSpc>
              <a:spcAft>
                <a:spcPts val="0"/>
              </a:spcAft>
              <a:buFont typeface="Arial" panose="020B0604020202020204" pitchFamily="34" charset="0"/>
              <a:buChar char="•"/>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b="1" kern="100" dirty="0">
                <a:effectLst/>
                <a:latin typeface="Arial" panose="020B0604020202020204" pitchFamily="34" charset="0"/>
                <a:ea typeface="Calibri" panose="020F0502020204030204" pitchFamily="34" charset="0"/>
                <a:cs typeface="Arial" panose="020B0604020202020204" pitchFamily="34" charset="0"/>
              </a:rPr>
              <a:t>The guide is accorded the same consideration as the athlete</a:t>
            </a:r>
          </a:p>
          <a:p>
            <a:pPr marL="285750" lvl="1" indent="-285750" algn="just">
              <a:lnSpc>
                <a:spcPct val="100000"/>
              </a:lnSpc>
              <a:spcAft>
                <a:spcPts val="0"/>
              </a:spcAft>
              <a:buFont typeface="Arial" panose="020B0604020202020204" pitchFamily="34" charset="0"/>
              <a:buChar char="•"/>
              <a:tabLst>
                <a:tab pos="-914400" algn="l"/>
                <a:tab pos="-457200" algn="l"/>
                <a:tab pos="365125" algn="l"/>
                <a:tab pos="1028700" algn="l"/>
                <a:tab pos="1085850" algn="l"/>
                <a:tab pos="1371600" algn="l"/>
                <a:tab pos="1428750" algn="l"/>
                <a:tab pos="1828800" algn="l"/>
                <a:tab pos="2286000" algn="l"/>
                <a:tab pos="2743200" algn="l"/>
                <a:tab pos="3200400" algn="l"/>
                <a:tab pos="3657600" algn="l"/>
                <a:tab pos="4114800" algn="l"/>
                <a:tab pos="4572000" algn="l"/>
                <a:tab pos="5029200" algn="l"/>
                <a:tab pos="5486400" algn="l"/>
                <a:tab pos="5943600" algn="l"/>
              </a:tabLst>
            </a:pPr>
            <a:r>
              <a:rPr lang="en-US" sz="1800" b="1" kern="100" dirty="0">
                <a:effectLst/>
                <a:latin typeface="Arial" panose="020B0604020202020204" pitchFamily="34" charset="0"/>
                <a:ea typeface="Calibri" panose="020F0502020204030204" pitchFamily="34" charset="0"/>
                <a:cs typeface="Arial" panose="020B0604020202020204" pitchFamily="34" charset="0"/>
              </a:rPr>
              <a:t>The Start Referee should skip a minimum of one start interval following the start of a visually impaired athlete and their guide</a:t>
            </a:r>
          </a:p>
          <a:p>
            <a:pPr marL="0" marR="0" indent="0">
              <a:lnSpc>
                <a:spcPct val="100000"/>
              </a:lnSpc>
              <a:spcBef>
                <a:spcPts val="1200"/>
              </a:spcBef>
              <a:spcAft>
                <a:spcPts val="0"/>
              </a:spcAft>
              <a:buNone/>
            </a:pPr>
            <a:r>
              <a:rPr lang="en-US" sz="1800" b="1" dirty="0">
                <a:effectLst/>
                <a:latin typeface="Arial" panose="020B0604020202020204" pitchFamily="34" charset="0"/>
                <a:ea typeface="Times New Roman" panose="02020603050405020304" pitchFamily="18" charset="0"/>
                <a:cs typeface="Arial" panose="020B0604020202020204" pitchFamily="34" charset="0"/>
              </a:rPr>
              <a:t>NOTE: In events for which </a:t>
            </a:r>
            <a:r>
              <a:rPr lang="en-US" sz="1800" b="1" u="sng" dirty="0">
                <a:effectLst/>
                <a:latin typeface="Arial" panose="020B0604020202020204" pitchFamily="34" charset="0"/>
                <a:ea typeface="Times New Roman" panose="02020603050405020304" pitchFamily="18" charset="0"/>
                <a:cs typeface="Arial" panose="020B0604020202020204" pitchFamily="34" charset="0"/>
              </a:rPr>
              <a:t>TRS</a:t>
            </a:r>
            <a:r>
              <a:rPr lang="en-US" sz="1800" b="1" dirty="0">
                <a:effectLst/>
                <a:latin typeface="Arial" panose="020B0604020202020204" pitchFamily="34" charset="0"/>
                <a:ea typeface="Times New Roman" panose="02020603050405020304" pitchFamily="18" charset="0"/>
                <a:cs typeface="Arial" panose="020B0604020202020204" pitchFamily="34" charset="0"/>
              </a:rPr>
              <a:t> seeding has been approved, adaptive athletes will start 16+ for all runs unless the initial start list preparation (random sort) /flip/butterfly procedures affords them an earlier start position.</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Content Placeholder 10">
            <a:extLst>
              <a:ext uri="{FF2B5EF4-FFF2-40B4-BE49-F238E27FC236}">
                <a16:creationId xmlns:a16="http://schemas.microsoft.com/office/drawing/2014/main" id="{8811263E-5794-C158-4025-9FA5308FD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993060"/>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B626-A29B-F897-936C-BCF809B9B17C}"/>
              </a:ext>
            </a:extLst>
          </p:cNvPr>
          <p:cNvSpPr>
            <a:spLocks noGrp="1"/>
          </p:cNvSpPr>
          <p:nvPr>
            <p:ph type="title"/>
          </p:nvPr>
        </p:nvSpPr>
        <p:spPr>
          <a:xfrm>
            <a:off x="228600" y="155575"/>
            <a:ext cx="7339012" cy="603250"/>
          </a:xfrm>
        </p:spPr>
        <p:txBody>
          <a:bodyPr/>
          <a:lstStyle/>
          <a:p>
            <a:pPr>
              <a:defRPr/>
            </a:pPr>
            <a:r>
              <a:rPr lang="en-US" b="1" dirty="0">
                <a:solidFill>
                  <a:srgbClr val="000099"/>
                </a:solidFill>
                <a:effectLst>
                  <a:outerShdw blurRad="38100" dist="38100" dir="2700000" algn="tl">
                    <a:srgbClr val="000000">
                      <a:alpha val="43137"/>
                    </a:srgbClr>
                  </a:outerShdw>
                </a:effectLst>
                <a:cs typeface="Arial" charset="0"/>
              </a:rPr>
              <a:t>ALTERNATE SEEDING SYSTEMS</a:t>
            </a:r>
            <a:endParaRPr lang="en-US" dirty="0">
              <a:solidFill>
                <a:srgbClr val="000099"/>
              </a:solidFill>
            </a:endParaRPr>
          </a:p>
        </p:txBody>
      </p:sp>
      <p:sp>
        <p:nvSpPr>
          <p:cNvPr id="3" name="Text Placeholder 2">
            <a:extLst>
              <a:ext uri="{FF2B5EF4-FFF2-40B4-BE49-F238E27FC236}">
                <a16:creationId xmlns:a16="http://schemas.microsoft.com/office/drawing/2014/main" id="{5516B99C-D053-B9A7-DF44-E210384A8904}"/>
              </a:ext>
            </a:extLst>
          </p:cNvPr>
          <p:cNvSpPr>
            <a:spLocks noGrp="1"/>
          </p:cNvSpPr>
          <p:nvPr>
            <p:ph type="body" sz="quarter" idx="10"/>
          </p:nvPr>
        </p:nvSpPr>
        <p:spPr>
          <a:xfrm>
            <a:off x="228600" y="762000"/>
            <a:ext cx="8610599" cy="5638800"/>
          </a:xfrm>
        </p:spPr>
        <p:txBody>
          <a:bodyPr/>
          <a:lstStyle/>
          <a:p>
            <a:pPr marL="0" marR="0" lvl="1" indent="0" algn="just">
              <a:lnSpc>
                <a:spcPct val="100000"/>
              </a:lnSpc>
              <a:spcBef>
                <a:spcPts val="0"/>
              </a:spcBef>
              <a:spcAft>
                <a:spcPts val="0"/>
              </a:spcAft>
              <a:buNone/>
              <a:tabLst>
                <a:tab pos="1771650" algn="l"/>
              </a:tabLst>
            </a:pPr>
            <a:r>
              <a:rPr lang="en-US" sz="2000" dirty="0">
                <a:latin typeface="Arial" panose="020B0604020202020204" pitchFamily="34" charset="0"/>
                <a:ea typeface="Times New Roman" panose="02020603050405020304" pitchFamily="18" charset="0"/>
                <a:cs typeface="Arial" panose="020B0604020202020204" pitchFamily="34" charset="0"/>
              </a:rPr>
              <a:t>The First Run Start List for a non-scored event is usually random sort by gender and class. The Second Run Start List is a flip within gender and class with no displacement of first-run NPS, DNS, DNF, DSQ athletes.</a:t>
            </a:r>
          </a:p>
          <a:p>
            <a:pPr marL="0" marR="0" lvl="1" indent="0" algn="just">
              <a:lnSpc>
                <a:spcPct val="100000"/>
              </a:lnSpc>
              <a:spcBef>
                <a:spcPts val="0"/>
              </a:spcBef>
              <a:spcAft>
                <a:spcPts val="0"/>
              </a:spcAft>
              <a:buNone/>
              <a:tabLst>
                <a:tab pos="1771650" algn="l"/>
              </a:tabLst>
            </a:pPr>
            <a:r>
              <a:rPr lang="en-US" sz="2000" dirty="0">
                <a:latin typeface="Arial" panose="020B0604020202020204" pitchFamily="34" charset="0"/>
                <a:ea typeface="Times New Roman" panose="02020603050405020304" pitchFamily="18" charset="0"/>
                <a:cs typeface="Arial" panose="020B0604020202020204" pitchFamily="34" charset="0"/>
              </a:rPr>
              <a:t> </a:t>
            </a:r>
          </a:p>
          <a:p>
            <a:pPr marL="0" marR="0" lvl="1" indent="0" algn="just">
              <a:lnSpc>
                <a:spcPct val="100000"/>
              </a:lnSpc>
              <a:spcBef>
                <a:spcPts val="0"/>
              </a:spcBef>
              <a:spcAft>
                <a:spcPts val="0"/>
              </a:spcAft>
              <a:buNone/>
              <a:tabLst>
                <a:tab pos="1771650" algn="l"/>
              </a:tabLst>
            </a:pPr>
            <a:r>
              <a:rPr lang="en-US" sz="2000" dirty="0">
                <a:latin typeface="Arial" panose="020B0604020202020204" pitchFamily="34" charset="0"/>
                <a:ea typeface="Times New Roman" panose="02020603050405020304" pitchFamily="18" charset="0"/>
                <a:cs typeface="Arial" panose="020B0604020202020204" pitchFamily="34" charset="0"/>
              </a:rPr>
              <a:t>Several Alternate Seeding Systems, e.g., TRS (Butterfly), Turton, etc., have been approved for U.S. Ski &amp; Snowboard </a:t>
            </a:r>
            <a:r>
              <a:rPr lang="en-US" sz="2000" u="sng" dirty="0">
                <a:latin typeface="Arial" panose="020B0604020202020204" pitchFamily="34" charset="0"/>
                <a:ea typeface="Times New Roman" panose="02020603050405020304" pitchFamily="18" charset="0"/>
                <a:cs typeface="Arial" panose="020B0604020202020204" pitchFamily="34" charset="0"/>
              </a:rPr>
              <a:t>non-scored</a:t>
            </a:r>
            <a:r>
              <a:rPr lang="en-US" sz="2000" dirty="0">
                <a:latin typeface="Arial" panose="020B0604020202020204" pitchFamily="34" charset="0"/>
                <a:ea typeface="Times New Roman" panose="02020603050405020304" pitchFamily="18" charset="0"/>
                <a:cs typeface="Arial" panose="020B0604020202020204" pitchFamily="34" charset="0"/>
              </a:rPr>
              <a:t> and </a:t>
            </a:r>
            <a:r>
              <a:rPr lang="en-US" sz="2000" u="sng" dirty="0">
                <a:latin typeface="Arial" panose="020B0604020202020204" pitchFamily="34" charset="0"/>
                <a:ea typeface="Times New Roman" panose="02020603050405020304" pitchFamily="18" charset="0"/>
                <a:cs typeface="Arial" panose="020B0604020202020204" pitchFamily="34" charset="0"/>
              </a:rPr>
              <a:t>scored</a:t>
            </a:r>
            <a:r>
              <a:rPr lang="en-US" sz="2000" dirty="0">
                <a:latin typeface="Arial" panose="020B0604020202020204" pitchFamily="34" charset="0"/>
                <a:ea typeface="Times New Roman" panose="02020603050405020304" pitchFamily="18" charset="0"/>
                <a:cs typeface="Arial" panose="020B0604020202020204" pitchFamily="34" charset="0"/>
              </a:rPr>
              <a:t> events.</a:t>
            </a:r>
          </a:p>
          <a:p>
            <a:pPr marL="0" marR="0" lvl="1" indent="0" algn="just">
              <a:lnSpc>
                <a:spcPct val="100000"/>
              </a:lnSpc>
              <a:spcBef>
                <a:spcPts val="0"/>
              </a:spcBef>
              <a:spcAft>
                <a:spcPts val="0"/>
              </a:spcAft>
              <a:buNone/>
              <a:tabLst>
                <a:tab pos="17716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lvl="1" indent="0" algn="just">
              <a:lnSpc>
                <a:spcPct val="100000"/>
              </a:lnSpc>
              <a:spcBef>
                <a:spcPts val="0"/>
              </a:spcBef>
              <a:spcAft>
                <a:spcPts val="0"/>
              </a:spcAft>
              <a:buNone/>
              <a:tabLst>
                <a:tab pos="1771650" algn="l"/>
              </a:tabLst>
            </a:pPr>
            <a:r>
              <a:rPr lang="en-US" sz="2000" dirty="0">
                <a:latin typeface="Arial" panose="020B0604020202020204" pitchFamily="34" charset="0"/>
                <a:ea typeface="Times New Roman" panose="02020603050405020304" pitchFamily="18" charset="0"/>
                <a:cs typeface="Arial" panose="020B0604020202020204" pitchFamily="34" charset="0"/>
              </a:rPr>
              <a:t>Details regarding these systems are available on the U.S. Ski &amp; Snowboard websites.</a:t>
            </a:r>
          </a:p>
          <a:p>
            <a:pPr marL="0" marR="0" lvl="1" indent="0" algn="just">
              <a:lnSpc>
                <a:spcPct val="100000"/>
              </a:lnSpc>
              <a:spcBef>
                <a:spcPts val="0"/>
              </a:spcBef>
              <a:spcAft>
                <a:spcPts val="0"/>
              </a:spcAft>
              <a:buNone/>
              <a:tabLst>
                <a:tab pos="17716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lvl="1" indent="0" algn="just">
              <a:lnSpc>
                <a:spcPct val="100000"/>
              </a:lnSpc>
              <a:spcBef>
                <a:spcPts val="0"/>
              </a:spcBef>
              <a:spcAft>
                <a:spcPts val="0"/>
              </a:spcAft>
              <a:buNone/>
              <a:tabLst>
                <a:tab pos="1771650" algn="l"/>
              </a:tabLst>
            </a:pPr>
            <a:r>
              <a:rPr lang="en-US" sz="2000" dirty="0">
                <a:latin typeface="Arial" panose="020B0604020202020204" pitchFamily="34" charset="0"/>
                <a:ea typeface="Times New Roman" panose="02020603050405020304" pitchFamily="18" charset="0"/>
                <a:cs typeface="Arial" panose="020B0604020202020204" pitchFamily="34" charset="0"/>
              </a:rPr>
              <a:t>Clubs wishing to use an Alternate Seeding System should contact their Divisional/Regional Office for details.</a:t>
            </a:r>
          </a:p>
          <a:p>
            <a:pPr marL="0" marR="0" lvl="1" indent="0" algn="just">
              <a:lnSpc>
                <a:spcPct val="100000"/>
              </a:lnSpc>
              <a:spcBef>
                <a:spcPts val="0"/>
              </a:spcBef>
              <a:spcAft>
                <a:spcPts val="0"/>
              </a:spcAft>
              <a:buNone/>
              <a:tabLst>
                <a:tab pos="1771650" algn="l"/>
              </a:tabLst>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0" lvl="1" indent="0" algn="just">
              <a:lnSpc>
                <a:spcPct val="100000"/>
              </a:lnSpc>
              <a:spcBef>
                <a:spcPts val="0"/>
              </a:spcBef>
              <a:spcAft>
                <a:spcPts val="0"/>
              </a:spcAft>
              <a:buNone/>
              <a:tabLst>
                <a:tab pos="1771650" algn="l"/>
              </a:tabLst>
            </a:pPr>
            <a:r>
              <a:rPr lang="en-US" sz="2000" dirty="0">
                <a:latin typeface="Arial" panose="020B0604020202020204" pitchFamily="34" charset="0"/>
                <a:ea typeface="Times New Roman" panose="02020603050405020304" pitchFamily="18" charset="0"/>
                <a:cs typeface="Arial" panose="020B0604020202020204" pitchFamily="34" charset="0"/>
              </a:rPr>
              <a:t>The use of an Alternate Seeding System must be noted on the event’s Race Announcement.</a:t>
            </a:r>
          </a:p>
          <a:p>
            <a:pPr marL="0" marR="0" lvl="1" indent="0" algn="just">
              <a:lnSpc>
                <a:spcPct val="100000"/>
              </a:lnSpc>
              <a:spcBef>
                <a:spcPts val="0"/>
              </a:spcBef>
              <a:spcAft>
                <a:spcPts val="0"/>
              </a:spcAft>
              <a:buNone/>
              <a:tabLst>
                <a:tab pos="17716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marR="0" lvl="1" indent="0" algn="just">
              <a:lnSpc>
                <a:spcPct val="100000"/>
              </a:lnSpc>
              <a:spcBef>
                <a:spcPts val="0"/>
              </a:spcBef>
              <a:spcAft>
                <a:spcPts val="0"/>
              </a:spcAft>
              <a:buNone/>
              <a:tabLst>
                <a:tab pos="177165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3188" name="Content Placeholder 10">
            <a:extLst>
              <a:ext uri="{FF2B5EF4-FFF2-40B4-BE49-F238E27FC236}">
                <a16:creationId xmlns:a16="http://schemas.microsoft.com/office/drawing/2014/main" id="{0A9F4833-A941-B459-D64F-4DD10BA5B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552190"/>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61BA30F-38F0-F1A9-D4CE-80C00F35064D}"/>
              </a:ext>
            </a:extLst>
          </p:cNvPr>
          <p:cNvSpPr>
            <a:spLocks noGrp="1"/>
          </p:cNvSpPr>
          <p:nvPr>
            <p:ph type="title"/>
          </p:nvPr>
        </p:nvSpPr>
        <p:spPr>
          <a:xfrm>
            <a:off x="288925" y="152400"/>
            <a:ext cx="8229600" cy="701675"/>
          </a:xfrm>
        </p:spPr>
        <p:txBody>
          <a:bodyPr/>
          <a:lstStyle/>
          <a:p>
            <a:pPr eaLnBrk="1" hangingPunct="1">
              <a:lnSpc>
                <a:spcPct val="100000"/>
              </a:lnSpc>
              <a:defRPr/>
            </a:pP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U.S. Ski &amp; Snowboard </a:t>
            </a:r>
            <a:r>
              <a:rPr lang="en-US" altLang="en-US" sz="2400" u="sng"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EXCEPTIONAL</a:t>
            </a: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 ATHLETE </a:t>
            </a:r>
            <a:b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b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SKI UP AGREEMENT</a:t>
            </a:r>
          </a:p>
        </p:txBody>
      </p:sp>
      <p:sp>
        <p:nvSpPr>
          <p:cNvPr id="78851" name="Content Placeholder 2">
            <a:extLst>
              <a:ext uri="{FF2B5EF4-FFF2-40B4-BE49-F238E27FC236}">
                <a16:creationId xmlns:a16="http://schemas.microsoft.com/office/drawing/2014/main" id="{1F9708BF-B184-69C6-2033-665BD71F2286}"/>
              </a:ext>
            </a:extLst>
          </p:cNvPr>
          <p:cNvSpPr>
            <a:spLocks noGrp="1" noChangeArrowheads="1"/>
          </p:cNvSpPr>
          <p:nvPr>
            <p:ph idx="4294967295"/>
          </p:nvPr>
        </p:nvSpPr>
        <p:spPr>
          <a:xfrm>
            <a:off x="187325" y="1295400"/>
            <a:ext cx="8847138" cy="4550884"/>
          </a:xfrm>
        </p:spPr>
        <p:txBody>
          <a:bodyPr/>
          <a:lstStyle/>
          <a:p>
            <a:pPr marL="0" indent="0" eaLnBrk="1" hangingPunct="1">
              <a:lnSpc>
                <a:spcPct val="100000"/>
              </a:lnSpc>
              <a:spcBef>
                <a:spcPts val="1200"/>
              </a:spcBef>
              <a:buNone/>
            </a:pPr>
            <a:r>
              <a:rPr lang="en-US" altLang="en-US" sz="2000" dirty="0">
                <a:latin typeface="Arial" panose="020B0604020202020204" pitchFamily="34" charset="0"/>
                <a:cs typeface="Arial" panose="020B0604020202020204" pitchFamily="34" charset="0"/>
              </a:rPr>
              <a:t>The</a:t>
            </a:r>
            <a:r>
              <a:rPr lang="en-US" altLang="en-US" sz="2000" b="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U.S. Ski &amp; Snowboard </a:t>
            </a:r>
            <a:r>
              <a:rPr lang="en-US" altLang="en-US" sz="2000" b="1" u="sng" dirty="0">
                <a:solidFill>
                  <a:srgbClr val="3232DC"/>
                </a:solidFill>
                <a:latin typeface="Arial" panose="020B0604020202020204" pitchFamily="34" charset="0"/>
                <a:cs typeface="Arial" panose="020B0604020202020204" pitchFamily="34" charset="0"/>
              </a:rPr>
              <a:t>Exceptional</a:t>
            </a:r>
            <a:r>
              <a:rPr lang="en-US" altLang="en-US" sz="2000" dirty="0">
                <a:latin typeface="Arial" panose="020B0604020202020204" pitchFamily="34" charset="0"/>
                <a:cs typeface="Arial" panose="020B0604020202020204" pitchFamily="34" charset="0"/>
              </a:rPr>
              <a:t> Athlete ‘Ski Up’ Assumption of Risk, Release and </a:t>
            </a:r>
            <a:r>
              <a:rPr lang="en-US" altLang="en-US" sz="2000" dirty="0">
                <a:solidFill>
                  <a:schemeClr val="tx1"/>
                </a:solidFill>
                <a:latin typeface="Arial" panose="020B0604020202020204" pitchFamily="34" charset="0"/>
                <a:cs typeface="Arial" panose="020B0604020202020204" pitchFamily="34" charset="0"/>
              </a:rPr>
              <a:t>Indemnity Agreement" is intended to accommodate the very top athletes. The Agreement allows exceptional athletes to: </a:t>
            </a:r>
          </a:p>
          <a:p>
            <a:pPr eaLnBrk="1" hangingPunct="1">
              <a:lnSpc>
                <a:spcPct val="100000"/>
              </a:lnSpc>
              <a:spcBef>
                <a:spcPts val="1200"/>
              </a:spcBef>
              <a:buFont typeface="Arial" panose="020B0604020202020204" pitchFamily="34" charset="0"/>
              <a:buChar char="•"/>
            </a:pPr>
            <a:r>
              <a:rPr lang="en-US" altLang="en-US" sz="2000" dirty="0">
                <a:solidFill>
                  <a:schemeClr val="tx1"/>
                </a:solidFill>
                <a:latin typeface="Arial" panose="020B0604020202020204" pitchFamily="34" charset="0"/>
                <a:cs typeface="Arial" panose="020B0604020202020204" pitchFamily="34" charset="0"/>
              </a:rPr>
              <a:t>Compete in an age group competition with a class of competitors which are older than the age group designated by U.S. Ski &amp; Snowboard </a:t>
            </a:r>
          </a:p>
          <a:p>
            <a:pPr eaLnBrk="1" hangingPunct="1">
              <a:lnSpc>
                <a:spcPct val="100000"/>
              </a:lnSpc>
              <a:spcBef>
                <a:spcPts val="1200"/>
              </a:spcBef>
              <a:buFont typeface="Arial" panose="020B0604020202020204" pitchFamily="34" charset="0"/>
              <a:buChar char="•"/>
            </a:pPr>
            <a:r>
              <a:rPr lang="en-US" altLang="en-US" sz="2000" b="1" i="1" dirty="0">
                <a:solidFill>
                  <a:schemeClr val="tx1"/>
                </a:solidFill>
                <a:latin typeface="Arial" panose="020B0604020202020204" pitchFamily="34" charset="0"/>
                <a:cs typeface="Arial" panose="020B0604020202020204" pitchFamily="34" charset="0"/>
              </a:rPr>
              <a:t>But only in the events in which they are normally eligible </a:t>
            </a:r>
          </a:p>
          <a:p>
            <a:pPr eaLnBrk="1" hangingPunct="1">
              <a:lnSpc>
                <a:spcPct val="100000"/>
              </a:lnSpc>
              <a:spcBef>
                <a:spcPts val="1200"/>
              </a:spcBef>
              <a:buFont typeface="Arial" panose="020B0604020202020204" pitchFamily="34" charset="0"/>
              <a:buChar char="•"/>
            </a:pPr>
            <a:r>
              <a:rPr lang="en-US" altLang="en-US" sz="2000" b="1" i="1" dirty="0">
                <a:solidFill>
                  <a:schemeClr val="tx1"/>
                </a:solidFill>
                <a:latin typeface="Arial" panose="020B0604020202020204" pitchFamily="34" charset="0"/>
                <a:cs typeface="Arial" panose="020B0604020202020204" pitchFamily="34" charset="0"/>
              </a:rPr>
              <a:t>Only in the specific competitions authorized by the </a:t>
            </a:r>
            <a:r>
              <a:rPr lang="en-US" altLang="en-US" sz="2000" b="1" i="1" u="sng" dirty="0">
                <a:solidFill>
                  <a:schemeClr val="tx1"/>
                </a:solidFill>
                <a:latin typeface="Arial" panose="020B0604020202020204" pitchFamily="34" charset="0"/>
                <a:cs typeface="Arial" panose="020B0604020202020204" pitchFamily="34" charset="0"/>
              </a:rPr>
              <a:t>U.S. Ski &amp; Snowboard National Development Director.  </a:t>
            </a:r>
          </a:p>
          <a:p>
            <a:pPr marL="0" indent="0" eaLnBrk="1" hangingPunct="1">
              <a:lnSpc>
                <a:spcPct val="100000"/>
              </a:lnSpc>
              <a:spcBef>
                <a:spcPts val="1200"/>
              </a:spcBef>
              <a:buNone/>
            </a:pPr>
            <a:r>
              <a:rPr lang="en-US" altLang="en-US" sz="2000" dirty="0">
                <a:latin typeface="Arial" panose="020B0604020202020204" pitchFamily="34" charset="0"/>
                <a:cs typeface="Arial" panose="020B0604020202020204" pitchFamily="34" charset="0"/>
              </a:rPr>
              <a:t>There are currently 2 types of Ski Up Agreements available. One is event specific and the other applies to the entire season. </a:t>
            </a:r>
            <a:r>
              <a:rPr lang="en-US" sz="2000" i="1" dirty="0">
                <a:effectLst/>
                <a:latin typeface="Arial" panose="020B0604020202020204" pitchFamily="34" charset="0"/>
                <a:ea typeface="Times New Roman" panose="02020603050405020304" pitchFamily="18" charset="0"/>
                <a:cs typeface="Arial" panose="020B0604020202020204" pitchFamily="34" charset="0"/>
              </a:rPr>
              <a:t>Contact Chip Knight, U.S. Ski &amp; Snowboard Alpine Development Director for details.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eaLnBrk="1" hangingPunct="1">
              <a:lnSpc>
                <a:spcPct val="100000"/>
              </a:lnSpc>
              <a:spcBef>
                <a:spcPts val="600"/>
              </a:spcBef>
              <a:buNone/>
            </a:pPr>
            <a:endParaRPr lang="en-US" altLang="en-US" sz="1800" dirty="0">
              <a:latin typeface="Arial" panose="020B0604020202020204" pitchFamily="34" charset="0"/>
              <a:cs typeface="Arial" panose="020B0604020202020204" pitchFamily="34" charset="0"/>
            </a:endParaRPr>
          </a:p>
        </p:txBody>
      </p:sp>
      <p:pic>
        <p:nvPicPr>
          <p:cNvPr id="78852" name="Content Placeholder 10">
            <a:extLst>
              <a:ext uri="{FF2B5EF4-FFF2-40B4-BE49-F238E27FC236}">
                <a16:creationId xmlns:a16="http://schemas.microsoft.com/office/drawing/2014/main" id="{6EEFA677-EB73-081B-0158-6780CD3E8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6114107"/>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63B06-4272-2205-5788-4C0169576A80}"/>
            </a:ext>
          </a:extLst>
        </p:cNvPr>
        <p:cNvGrpSpPr/>
        <p:nvPr/>
      </p:nvGrpSpPr>
      <p:grpSpPr>
        <a:xfrm>
          <a:off x="0" y="0"/>
          <a:ext cx="0" cy="0"/>
          <a:chOff x="0" y="0"/>
          <a:chExt cx="0" cy="0"/>
        </a:xfrm>
      </p:grpSpPr>
      <p:sp>
        <p:nvSpPr>
          <p:cNvPr id="20482" name="Title 1">
            <a:extLst>
              <a:ext uri="{FF2B5EF4-FFF2-40B4-BE49-F238E27FC236}">
                <a16:creationId xmlns:a16="http://schemas.microsoft.com/office/drawing/2014/main" id="{C262019E-DD79-B91F-50A1-CE1E36054D68}"/>
              </a:ext>
            </a:extLst>
          </p:cNvPr>
          <p:cNvSpPr>
            <a:spLocks noGrp="1"/>
          </p:cNvSpPr>
          <p:nvPr>
            <p:ph type="title"/>
          </p:nvPr>
        </p:nvSpPr>
        <p:spPr>
          <a:xfrm>
            <a:off x="288925" y="152400"/>
            <a:ext cx="8229600" cy="701675"/>
          </a:xfrm>
        </p:spPr>
        <p:txBody>
          <a:bodyPr/>
          <a:lstStyle/>
          <a:p>
            <a:pPr eaLnBrk="1" hangingPunct="1">
              <a:lnSpc>
                <a:spcPct val="100000"/>
              </a:lnSpc>
              <a:defRPr/>
            </a:pP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U.S. Ski &amp; Snowboard </a:t>
            </a:r>
            <a:r>
              <a:rPr lang="en-US" altLang="en-US" sz="2400" u="sng"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EXCEPTIONAL</a:t>
            </a: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 ATHLETE </a:t>
            </a:r>
            <a:b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b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SKI UP AGREEMENT application </a:t>
            </a:r>
          </a:p>
        </p:txBody>
      </p:sp>
      <p:sp>
        <p:nvSpPr>
          <p:cNvPr id="78851" name="Content Placeholder 2">
            <a:extLst>
              <a:ext uri="{FF2B5EF4-FFF2-40B4-BE49-F238E27FC236}">
                <a16:creationId xmlns:a16="http://schemas.microsoft.com/office/drawing/2014/main" id="{599B0D89-2211-E5C7-58E4-FDDE6C294E6B}"/>
              </a:ext>
            </a:extLst>
          </p:cNvPr>
          <p:cNvSpPr>
            <a:spLocks noGrp="1" noChangeArrowheads="1"/>
          </p:cNvSpPr>
          <p:nvPr>
            <p:ph idx="4294967295"/>
          </p:nvPr>
        </p:nvSpPr>
        <p:spPr>
          <a:xfrm>
            <a:off x="187325" y="990601"/>
            <a:ext cx="8847138" cy="5410200"/>
          </a:xfrm>
        </p:spPr>
        <p:txBody>
          <a:bodyPr/>
          <a:lstStyle/>
          <a:p>
            <a:pPr eaLnBrk="1" hangingPunct="1">
              <a:lnSpc>
                <a:spcPct val="100000"/>
              </a:lnSpc>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Ski-Up Agreements </a:t>
            </a:r>
            <a:r>
              <a:rPr lang="en-US" altLang="en-US" sz="2400" u="sng" dirty="0">
                <a:latin typeface="Arial" panose="020B0604020202020204" pitchFamily="34" charset="0"/>
                <a:cs typeface="Arial" panose="020B0604020202020204" pitchFamily="34" charset="0"/>
              </a:rPr>
              <a:t>cannot</a:t>
            </a:r>
            <a:r>
              <a:rPr lang="en-US" altLang="en-US" sz="2400" dirty="0">
                <a:latin typeface="Arial" panose="020B0604020202020204" pitchFamily="34" charset="0"/>
                <a:cs typeface="Arial" panose="020B0604020202020204" pitchFamily="34" charset="0"/>
              </a:rPr>
              <a:t> be applied for on-site</a:t>
            </a:r>
          </a:p>
          <a:p>
            <a:pPr eaLnBrk="1" hangingPunct="1">
              <a:lnSpc>
                <a:spcPct val="100000"/>
              </a:lnSpc>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Ski-Up Agreements </a:t>
            </a:r>
            <a:r>
              <a:rPr lang="en-US" altLang="en-US" sz="2400" u="sng" dirty="0">
                <a:latin typeface="Arial" panose="020B0604020202020204" pitchFamily="34" charset="0"/>
                <a:cs typeface="Arial" panose="020B0604020202020204" pitchFamily="34" charset="0"/>
              </a:rPr>
              <a:t>are not accepted</a:t>
            </a:r>
            <a:r>
              <a:rPr lang="en-US" altLang="en-US" sz="2400" dirty="0">
                <a:latin typeface="Arial" panose="020B0604020202020204" pitchFamily="34" charset="0"/>
                <a:cs typeface="Arial" panose="020B0604020202020204" pitchFamily="34" charset="0"/>
              </a:rPr>
              <a:t> by all U.S. Ski &amp; Snowboard Regions/Divisions</a:t>
            </a:r>
          </a:p>
          <a:p>
            <a:pPr eaLnBrk="1" hangingPunct="1">
              <a:lnSpc>
                <a:spcPct val="100000"/>
              </a:lnSpc>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 copy of an approved Ski-Up Agreement </a:t>
            </a:r>
            <a:r>
              <a:rPr lang="en-US" altLang="en-US" sz="2400" u="sng" dirty="0">
                <a:latin typeface="Arial" panose="020B0604020202020204" pitchFamily="34" charset="0"/>
                <a:cs typeface="Arial" panose="020B0604020202020204" pitchFamily="34" charset="0"/>
              </a:rPr>
              <a:t>must</a:t>
            </a:r>
            <a:r>
              <a:rPr lang="en-US" altLang="en-US" sz="2400" dirty="0">
                <a:latin typeface="Arial" panose="020B0604020202020204" pitchFamily="34" charset="0"/>
                <a:cs typeface="Arial" panose="020B0604020202020204" pitchFamily="34" charset="0"/>
              </a:rPr>
              <a:t> accompany the entry </a:t>
            </a:r>
          </a:p>
          <a:p>
            <a:pPr eaLnBrk="1" hangingPunct="1">
              <a:lnSpc>
                <a:spcPct val="100000"/>
              </a:lnSpc>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 Ski-Up Agreement should not be applicable for Forerunners</a:t>
            </a:r>
          </a:p>
          <a:p>
            <a:pPr eaLnBrk="1" hangingPunct="1">
              <a:lnSpc>
                <a:spcPct val="100000"/>
              </a:lnSpc>
              <a:spcBef>
                <a:spcPts val="12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If a Region/Division allows athletes to “ski down;” a similar process is in place</a:t>
            </a:r>
          </a:p>
          <a:p>
            <a:pPr eaLnBrk="1" hangingPunct="1">
              <a:lnSpc>
                <a:spcPct val="100000"/>
              </a:lnSpc>
              <a:spcBef>
                <a:spcPts val="600"/>
              </a:spcBef>
              <a:buFont typeface="Arial" panose="020B0604020202020204" pitchFamily="34" charset="0"/>
              <a:buChar char="•"/>
            </a:pPr>
            <a:r>
              <a:rPr lang="en-US" altLang="en-US" sz="2400" b="1" i="1" dirty="0">
                <a:solidFill>
                  <a:srgbClr val="3232DC"/>
                </a:solidFill>
                <a:latin typeface="Arial" panose="020B0604020202020204" pitchFamily="34" charset="0"/>
                <a:cs typeface="Arial" panose="020B0604020202020204" pitchFamily="34" charset="0"/>
              </a:rPr>
              <a:t>FIS does not recognize ski-up requests!</a:t>
            </a:r>
            <a:endParaRPr lang="en-US" altLang="en-US" sz="2400" dirty="0">
              <a:latin typeface="Arial" panose="020B0604020202020204" pitchFamily="34" charset="0"/>
              <a:cs typeface="Arial" panose="020B0604020202020204" pitchFamily="34" charset="0"/>
            </a:endParaRPr>
          </a:p>
          <a:p>
            <a:pPr marL="0" indent="0" eaLnBrk="1" hangingPunct="1">
              <a:lnSpc>
                <a:spcPct val="100000"/>
              </a:lnSpc>
              <a:spcBef>
                <a:spcPts val="600"/>
              </a:spcBef>
              <a:buNone/>
            </a:pPr>
            <a:r>
              <a:rPr lang="en-US" altLang="en-US" sz="2400" dirty="0">
                <a:latin typeface="Arial" panose="020B0604020202020204" pitchFamily="34" charset="0"/>
                <a:cs typeface="Arial" panose="020B0604020202020204" pitchFamily="34" charset="0"/>
              </a:rPr>
              <a:t>Contact appropriate Region/Division Office for a copy of the Agreement and for more information regarding the application process.</a:t>
            </a:r>
            <a:endParaRPr lang="en-US" altLang="en-US" sz="1800" dirty="0">
              <a:latin typeface="Arial" panose="020B0604020202020204" pitchFamily="34" charset="0"/>
              <a:cs typeface="Arial" panose="020B0604020202020204" pitchFamily="34" charset="0"/>
            </a:endParaRPr>
          </a:p>
          <a:p>
            <a:pPr marL="0" indent="0" eaLnBrk="1" hangingPunct="1">
              <a:lnSpc>
                <a:spcPct val="100000"/>
              </a:lnSpc>
              <a:spcBef>
                <a:spcPts val="600"/>
              </a:spcBef>
              <a:buNone/>
            </a:pPr>
            <a:endParaRPr lang="en-US" altLang="en-US" sz="1800" dirty="0">
              <a:latin typeface="Arial" panose="020B0604020202020204" pitchFamily="34" charset="0"/>
              <a:cs typeface="Arial" panose="020B0604020202020204" pitchFamily="34" charset="0"/>
            </a:endParaRPr>
          </a:p>
        </p:txBody>
      </p:sp>
      <p:pic>
        <p:nvPicPr>
          <p:cNvPr id="78852" name="Content Placeholder 10">
            <a:extLst>
              <a:ext uri="{FF2B5EF4-FFF2-40B4-BE49-F238E27FC236}">
                <a16:creationId xmlns:a16="http://schemas.microsoft.com/office/drawing/2014/main" id="{5501B8FB-B4C7-595E-17BC-117666B92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213468"/>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D1AA950-914D-483D-A859-63153D411650}"/>
              </a:ext>
            </a:extLst>
          </p:cNvPr>
          <p:cNvSpPr>
            <a:spLocks noGrp="1"/>
          </p:cNvSpPr>
          <p:nvPr>
            <p:ph type="title"/>
          </p:nvPr>
        </p:nvSpPr>
        <p:spPr>
          <a:xfrm>
            <a:off x="152400" y="-30163"/>
            <a:ext cx="8229600" cy="552451"/>
          </a:xfrm>
        </p:spPr>
        <p:txBody>
          <a:bodyPr/>
          <a:lstStyle/>
          <a:p>
            <a:pPr eaLnBrk="1" hangingPunct="1">
              <a:lnSpc>
                <a:spcPct val="100000"/>
              </a:lnSpc>
              <a:defRPr/>
            </a:pPr>
            <a:r>
              <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SKI UP AGREEMENT: C</a:t>
            </a:r>
            <a:r>
              <a:rPr lang="en-US" altLang="en-US" sz="2400" dirty="0">
                <a:solidFill>
                  <a:srgbClr val="000099"/>
                </a:solidFill>
                <a:effectLst>
                  <a:outerShdw blurRad="38100" dist="38100" dir="2700000" algn="tl">
                    <a:srgbClr val="000000">
                      <a:alpha val="43137"/>
                    </a:srgbClr>
                  </a:outerShdw>
                </a:effectLst>
                <a:latin typeface="Arial Bold" pitchFamily="34" charset="0"/>
                <a:cs typeface="Arial Bold" pitchFamily="34" charset="0"/>
              </a:rPr>
              <a:t>larifications</a:t>
            </a:r>
            <a:endParaRPr lang="en-US" altLang="en-US" sz="2400" cap="all" dirty="0">
              <a:solidFill>
                <a:srgbClr val="000099"/>
              </a:solidFill>
              <a:effectLst>
                <a:outerShdw blurRad="38100" dist="38100" dir="2700000" algn="tl">
                  <a:srgbClr val="000000">
                    <a:alpha val="43137"/>
                  </a:srgbClr>
                </a:outerShdw>
              </a:effectLst>
              <a:latin typeface="Arial Bold" pitchFamily="34" charset="0"/>
              <a:cs typeface="Arial Bold" pitchFamily="34" charset="0"/>
            </a:endParaRPr>
          </a:p>
        </p:txBody>
      </p:sp>
      <p:sp>
        <p:nvSpPr>
          <p:cNvPr id="77827" name="Content Placeholder 2">
            <a:extLst>
              <a:ext uri="{FF2B5EF4-FFF2-40B4-BE49-F238E27FC236}">
                <a16:creationId xmlns:a16="http://schemas.microsoft.com/office/drawing/2014/main" id="{7B72874C-01D5-90C3-67C0-B6A139E4E386}"/>
              </a:ext>
            </a:extLst>
          </p:cNvPr>
          <p:cNvSpPr>
            <a:spLocks noGrp="1" noChangeArrowheads="1"/>
          </p:cNvSpPr>
          <p:nvPr>
            <p:ph idx="4294967295"/>
          </p:nvPr>
        </p:nvSpPr>
        <p:spPr>
          <a:xfrm>
            <a:off x="152400" y="522288"/>
            <a:ext cx="8731250" cy="5954712"/>
          </a:xfrm>
        </p:spPr>
        <p:txBody>
          <a:bodyPr/>
          <a:lstStyle/>
          <a:p>
            <a:pPr marL="0" indent="0" eaLnBrk="1" hangingPunct="1">
              <a:lnSpc>
                <a:spcPct val="120000"/>
              </a:lnSpc>
              <a:spcBef>
                <a:spcPct val="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“but only in the events in which they are: </a:t>
            </a:r>
          </a:p>
          <a:p>
            <a:pPr marL="0" indent="0" eaLnBrk="1" hangingPunct="1">
              <a:lnSpc>
                <a:spcPct val="100000"/>
              </a:lnSpc>
              <a:spcBef>
                <a:spcPct val="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    - </a:t>
            </a:r>
            <a:r>
              <a:rPr lang="en-US" altLang="en-US" sz="2000" b="1" i="1" u="sng" dirty="0">
                <a:solidFill>
                  <a:schemeClr val="tx1"/>
                </a:solidFill>
                <a:latin typeface="Arial" panose="020B0604020202020204" pitchFamily="34" charset="0"/>
                <a:cs typeface="Arial" panose="020B0604020202020204" pitchFamily="34" charset="0"/>
              </a:rPr>
              <a:t>normally eligible</a:t>
            </a:r>
            <a:r>
              <a:rPr lang="en-US" altLang="en-US" sz="2000" b="1" i="1" dirty="0">
                <a:solidFill>
                  <a:schemeClr val="tx1"/>
                </a:solidFill>
                <a:latin typeface="Arial" panose="020B0604020202020204" pitchFamily="34" charset="0"/>
                <a:cs typeface="Arial" panose="020B0604020202020204" pitchFamily="34" charset="0"/>
              </a:rPr>
              <a:t> and </a:t>
            </a:r>
          </a:p>
          <a:p>
            <a:pPr marL="0" indent="0" eaLnBrk="1" hangingPunct="1">
              <a:lnSpc>
                <a:spcPct val="100000"/>
              </a:lnSpc>
              <a:spcBef>
                <a:spcPct val="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    - </a:t>
            </a:r>
            <a:r>
              <a:rPr lang="en-US" altLang="en-US" sz="2000" b="1" i="1" u="sng" dirty="0">
                <a:solidFill>
                  <a:schemeClr val="tx1"/>
                </a:solidFill>
                <a:latin typeface="Arial" panose="020B0604020202020204" pitchFamily="34" charset="0"/>
                <a:cs typeface="Arial" panose="020B0604020202020204" pitchFamily="34" charset="0"/>
              </a:rPr>
              <a:t>only in the specific competitions</a:t>
            </a:r>
            <a:r>
              <a:rPr lang="en-US" altLang="en-US" sz="2000" b="1" i="1" dirty="0">
                <a:solidFill>
                  <a:schemeClr val="tx1"/>
                </a:solidFill>
                <a:latin typeface="Arial" panose="020B0604020202020204" pitchFamily="34" charset="0"/>
                <a:cs typeface="Arial" panose="020B0604020202020204" pitchFamily="34" charset="0"/>
              </a:rPr>
              <a:t> authorized by the      </a:t>
            </a:r>
          </a:p>
          <a:p>
            <a:pPr marL="0" indent="0" eaLnBrk="1" hangingPunct="1">
              <a:lnSpc>
                <a:spcPct val="100000"/>
              </a:lnSpc>
              <a:spcBef>
                <a:spcPct val="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      U.S. Ski &amp; Snowboard National Development Director.“ </a:t>
            </a:r>
          </a:p>
          <a:p>
            <a:pPr marL="0" indent="0" eaLnBrk="1" hangingPunct="1">
              <a:lnSpc>
                <a:spcPct val="100000"/>
              </a:lnSpc>
              <a:spcBef>
                <a:spcPts val="600"/>
              </a:spcBef>
              <a:buFont typeface="Euphemia" panose="020B0503040102020104" pitchFamily="34" charset="0"/>
              <a:buNone/>
              <a:defRPr/>
            </a:pPr>
            <a:endParaRPr lang="en-US" altLang="en-US" sz="2000" b="1" i="1" dirty="0">
              <a:solidFill>
                <a:schemeClr val="tx1"/>
              </a:solidFill>
              <a:latin typeface="Arial" panose="020B0604020202020204" pitchFamily="34" charset="0"/>
              <a:cs typeface="Arial" panose="020B0604020202020204" pitchFamily="34" charset="0"/>
            </a:endParaRPr>
          </a:p>
          <a:p>
            <a:pPr marL="0" indent="0" eaLnBrk="1" hangingPunct="1">
              <a:lnSpc>
                <a:spcPct val="100000"/>
              </a:lnSpc>
              <a:spcBef>
                <a:spcPts val="600"/>
              </a:spcBef>
              <a:buFont typeface="Euphemia" panose="020B0503040102020104" pitchFamily="34" charset="0"/>
              <a:buNone/>
              <a:defRPr/>
            </a:pPr>
            <a:r>
              <a:rPr lang="en-US" altLang="en-US" sz="2000" b="1" i="1" dirty="0">
                <a:solidFill>
                  <a:schemeClr val="tx1"/>
                </a:solidFill>
                <a:latin typeface="Arial" panose="020B0604020202020204" pitchFamily="34" charset="0"/>
                <a:cs typeface="Arial" panose="020B0604020202020204" pitchFamily="34" charset="0"/>
              </a:rPr>
              <a:t>What does this mean?</a:t>
            </a:r>
          </a:p>
          <a:p>
            <a:pPr marL="576263" indent="-293688" algn="just">
              <a:lnSpc>
                <a:spcPct val="100000"/>
              </a:lnSpc>
              <a:spcBef>
                <a:spcPts val="0"/>
              </a:spcBef>
              <a:spcAft>
                <a:spcPts val="1200"/>
              </a:spcAft>
              <a:buFont typeface="Arial" panose="020B0604020202020204" pitchFamily="34" charset="0"/>
              <a:buChar char="•"/>
              <a:tabLst>
                <a:tab pos="576263" algn="l"/>
              </a:tabLst>
              <a:defRPr/>
            </a:pP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U14 and younger athletes are not “normally eligible” to participate in Downhill, so an </a:t>
            </a:r>
            <a:r>
              <a:rPr lang="en-US" sz="20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actual U12 or younger</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(by year of birth) athlete skiing up to U14 cannot compete/forerun in a Downhill</a:t>
            </a:r>
          </a:p>
          <a:p>
            <a:pPr marL="576263" indent="-293688" algn="just">
              <a:lnSpc>
                <a:spcPct val="100000"/>
              </a:lnSpc>
              <a:spcBef>
                <a:spcPts val="600"/>
              </a:spcBef>
              <a:spcAft>
                <a:spcPts val="1200"/>
              </a:spcAft>
              <a:buFont typeface="Arial" panose="020B0604020202020204" pitchFamily="34" charset="0"/>
              <a:buChar char="•"/>
              <a:tabLst>
                <a:tab pos="576263" algn="l"/>
              </a:tabLst>
              <a:defRPr/>
            </a:pP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U10 and younger athletes are not “normally eligible” to participate in Super G, so an </a:t>
            </a:r>
            <a:r>
              <a:rPr lang="en-US" sz="20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actual U10 or younger</a:t>
            </a: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 (by year of birth) athlete skiing up to U12 cannot compete/forerun in a Super G</a:t>
            </a:r>
          </a:p>
          <a:p>
            <a:pPr marL="576263" indent="-293688" algn="just">
              <a:lnSpc>
                <a:spcPct val="100000"/>
              </a:lnSpc>
              <a:spcBef>
                <a:spcPts val="600"/>
              </a:spcBef>
              <a:spcAft>
                <a:spcPts val="1200"/>
              </a:spcAft>
              <a:buFont typeface="Arial" panose="020B0604020202020204" pitchFamily="34" charset="0"/>
              <a:buChar char="•"/>
              <a:tabLst>
                <a:tab pos="576263" algn="l"/>
              </a:tabLst>
              <a:defRPr/>
            </a:pPr>
            <a:r>
              <a:rPr lang="en-US" sz="2000" dirty="0">
                <a:solidFill>
                  <a:schemeClr val="tx1"/>
                </a:solidFill>
                <a:latin typeface="Arial" panose="020B0604020202020204" pitchFamily="34" charset="0"/>
                <a:ea typeface="Times New Roman" panose="02020603050405020304" pitchFamily="18" charset="0"/>
                <a:cs typeface="Arial" panose="020B0604020202020204" pitchFamily="34" charset="0"/>
              </a:rPr>
              <a:t>National Development Director may limit a Ski Up to a particular event; e.g., may only ski up in Slalom</a:t>
            </a:r>
          </a:p>
        </p:txBody>
      </p:sp>
      <p:pic>
        <p:nvPicPr>
          <p:cNvPr id="79876" name="Content Placeholder 10">
            <a:extLst>
              <a:ext uri="{FF2B5EF4-FFF2-40B4-BE49-F238E27FC236}">
                <a16:creationId xmlns:a16="http://schemas.microsoft.com/office/drawing/2014/main" id="{126EE436-90BD-0D5D-D8A9-16789DE80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303182"/>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B626-A29B-F897-936C-BCF809B9B17C}"/>
              </a:ext>
            </a:extLst>
          </p:cNvPr>
          <p:cNvSpPr>
            <a:spLocks noGrp="1"/>
          </p:cNvSpPr>
          <p:nvPr>
            <p:ph type="title"/>
          </p:nvPr>
        </p:nvSpPr>
        <p:spPr>
          <a:xfrm>
            <a:off x="609600" y="158750"/>
            <a:ext cx="7339012" cy="812800"/>
          </a:xfrm>
        </p:spPr>
        <p:txBody>
          <a:bodyPr/>
          <a:lstStyle/>
          <a:p>
            <a:pPr>
              <a:defRPr/>
            </a:pPr>
            <a:r>
              <a:rPr lang="en-US" altLang="en-US" b="1" dirty="0">
                <a:solidFill>
                  <a:srgbClr val="000099"/>
                </a:solidFill>
                <a:effectLst>
                  <a:outerShdw blurRad="38100" dist="38100" dir="2700000" algn="tl">
                    <a:srgbClr val="000000">
                      <a:alpha val="43137"/>
                    </a:srgbClr>
                  </a:outerShdw>
                </a:effectLst>
                <a:cs typeface="Arial" charset="0"/>
              </a:rPr>
              <a:t>TC MEETINGS – what &amp; why?</a:t>
            </a:r>
            <a:endParaRPr lang="en-US" dirty="0">
              <a:solidFill>
                <a:srgbClr val="000099"/>
              </a:solidFill>
            </a:endParaRPr>
          </a:p>
        </p:txBody>
      </p:sp>
      <p:sp>
        <p:nvSpPr>
          <p:cNvPr id="3" name="Text Placeholder 2">
            <a:extLst>
              <a:ext uri="{FF2B5EF4-FFF2-40B4-BE49-F238E27FC236}">
                <a16:creationId xmlns:a16="http://schemas.microsoft.com/office/drawing/2014/main" id="{5516B99C-D053-B9A7-DF44-E210384A8904}"/>
              </a:ext>
            </a:extLst>
          </p:cNvPr>
          <p:cNvSpPr>
            <a:spLocks noGrp="1"/>
          </p:cNvSpPr>
          <p:nvPr>
            <p:ph type="body" sz="quarter" idx="10"/>
          </p:nvPr>
        </p:nvSpPr>
        <p:spPr>
          <a:xfrm>
            <a:off x="609600" y="1060450"/>
            <a:ext cx="8153400" cy="5638800"/>
          </a:xfrm>
        </p:spPr>
        <p:txBody>
          <a:bodyPr/>
          <a:lstStyle/>
          <a:p>
            <a:pPr marL="0" indent="0">
              <a:lnSpc>
                <a:spcPct val="100000"/>
              </a:lnSpc>
              <a:buFont typeface="Euphemia" panose="020B0503040102020104" pitchFamily="34" charset="0"/>
              <a:buNone/>
              <a:defRPr/>
            </a:pPr>
            <a:r>
              <a:rPr lang="en-US" dirty="0">
                <a:latin typeface="Arial" panose="020B0604020202020204" pitchFamily="34" charset="0"/>
                <a:cs typeface="Arial" panose="020B0604020202020204" pitchFamily="34" charset="0"/>
              </a:rPr>
              <a:t>A Team Captains’ Meeting is: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meeting for Team Captains, Jury, and race officials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Meeting may be held </a:t>
            </a:r>
            <a:r>
              <a:rPr lang="en-US" u="sng" dirty="0">
                <a:latin typeface="Arial" panose="020B0604020202020204" pitchFamily="34" charset="0"/>
                <a:cs typeface="Arial" panose="020B0604020202020204" pitchFamily="34" charset="0"/>
              </a:rPr>
              <a:t>either in person or online</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An inseparable and mandatory part of the competition   </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Important for communication of Jury instructions, support of the OC, as well as conveying OC requests and information</a:t>
            </a:r>
          </a:p>
          <a:p>
            <a:pPr>
              <a:lnSpc>
                <a:spcPct val="100000"/>
              </a:lnSpc>
              <a:buFont typeface="Arial" panose="020B0604020202020204" pitchFamily="34" charset="0"/>
              <a:buChar char="•"/>
              <a:defRPr/>
            </a:pPr>
            <a:r>
              <a:rPr lang="en-US" dirty="0">
                <a:latin typeface="Arial" panose="020B0604020202020204" pitchFamily="34" charset="0"/>
                <a:cs typeface="Arial" panose="020B0604020202020204" pitchFamily="34" charset="0"/>
              </a:rPr>
              <a:t>A critical element for risk management and liability-related matters</a:t>
            </a:r>
          </a:p>
        </p:txBody>
      </p:sp>
      <p:pic>
        <p:nvPicPr>
          <p:cNvPr id="93188" name="Content Placeholder 10">
            <a:extLst>
              <a:ext uri="{FF2B5EF4-FFF2-40B4-BE49-F238E27FC236}">
                <a16:creationId xmlns:a16="http://schemas.microsoft.com/office/drawing/2014/main" id="{0A9F4833-A941-B459-D64F-4DD10BA5B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02346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1D55-F086-D8D5-134A-BDD4B0B70928}"/>
              </a:ext>
            </a:extLst>
          </p:cNvPr>
          <p:cNvSpPr>
            <a:spLocks noGrp="1"/>
          </p:cNvSpPr>
          <p:nvPr>
            <p:ph type="title"/>
          </p:nvPr>
        </p:nvSpPr>
        <p:spPr>
          <a:xfrm>
            <a:off x="311150" y="304800"/>
            <a:ext cx="8729663" cy="914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b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SAFESPORT CODE</a:t>
            </a:r>
            <a:endParaRPr lang="en-US" sz="24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5BF218E5-9D04-B8D8-8895-AD045073FE62}"/>
              </a:ext>
            </a:extLst>
          </p:cNvPr>
          <p:cNvSpPr>
            <a:spLocks noGrp="1"/>
          </p:cNvSpPr>
          <p:nvPr>
            <p:ph type="body" sz="quarter" idx="10"/>
          </p:nvPr>
        </p:nvSpPr>
        <p:spPr>
          <a:xfrm>
            <a:off x="152400" y="1752600"/>
            <a:ext cx="8882063" cy="3695700"/>
          </a:xfrm>
        </p:spPr>
        <p:txBody>
          <a:bodyPr/>
          <a:lstStyle/>
          <a:p>
            <a:pPr marL="0" indent="0">
              <a:lnSpc>
                <a:spcPct val="115000"/>
              </a:lnSpc>
              <a:spcBef>
                <a:spcPts val="6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The following slides referring to MAAPP and SafeSport are:</a:t>
            </a:r>
          </a:p>
          <a:p>
            <a:pPr>
              <a:lnSpc>
                <a:spcPct val="115000"/>
              </a:lnSpc>
              <a:spcBef>
                <a:spcPts val="600"/>
              </a:spcBef>
              <a:spcAft>
                <a:spcPts val="600"/>
              </a:spcAft>
              <a:buFont typeface="Arial" panose="020B0604020202020204" pitchFamily="34" charset="0"/>
              <a:buChar char="•"/>
              <a:defRPr/>
            </a:pPr>
            <a:r>
              <a:rPr lang="en-US" sz="2400" u="sng" dirty="0">
                <a:ea typeface="Calibri" panose="020F0502020204030204" pitchFamily="34" charset="0"/>
                <a:cs typeface="Times New Roman" panose="02020603050405020304" pitchFamily="18" charset="0"/>
              </a:rPr>
              <a:t>Only a brief summary</a:t>
            </a:r>
            <a:r>
              <a:rPr lang="en-US" sz="2400" dirty="0">
                <a:ea typeface="Calibri" panose="020F0502020204030204" pitchFamily="34" charset="0"/>
                <a:cs typeface="Times New Roman" panose="02020603050405020304" pitchFamily="18" charset="0"/>
              </a:rPr>
              <a:t> of information found in many documents </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Documents will be updated as required</a:t>
            </a:r>
          </a:p>
          <a:p>
            <a:pPr>
              <a:lnSpc>
                <a:spcPct val="115000"/>
              </a:lnSpc>
              <a:spcBef>
                <a:spcPts val="1200"/>
              </a:spcBef>
              <a:spcAft>
                <a:spcPts val="600"/>
              </a:spcAft>
              <a:buFont typeface="Arial" panose="020B0604020202020204" pitchFamily="34" charset="0"/>
              <a:buChar char="•"/>
              <a:defRPr/>
            </a:pPr>
            <a:r>
              <a:rPr lang="en-US" sz="2400" dirty="0">
                <a:ea typeface="Calibri" panose="020F0502020204030204" pitchFamily="34" charset="0"/>
                <a:cs typeface="Times New Roman" panose="02020603050405020304" pitchFamily="18" charset="0"/>
              </a:rPr>
              <a:t>Please refer to links posted on the U.S. Ski &amp; Snowboard website for access to </a:t>
            </a:r>
            <a:r>
              <a:rPr lang="en-US" sz="2400" u="sng" dirty="0">
                <a:ea typeface="Calibri" panose="020F0502020204030204" pitchFamily="34" charset="0"/>
                <a:cs typeface="Times New Roman" panose="02020603050405020304" pitchFamily="18" charset="0"/>
              </a:rPr>
              <a:t>complete and current</a:t>
            </a:r>
            <a:r>
              <a:rPr lang="en-US" sz="2400" dirty="0">
                <a:ea typeface="Calibri" panose="020F0502020204030204" pitchFamily="34" charset="0"/>
                <a:cs typeface="Times New Roman" panose="02020603050405020304" pitchFamily="18" charset="0"/>
              </a:rPr>
              <a:t> information.</a:t>
            </a:r>
          </a:p>
          <a:p>
            <a:pPr marL="0" indent="0">
              <a:lnSpc>
                <a:spcPct val="115000"/>
              </a:lnSpc>
              <a:spcBef>
                <a:spcPts val="1200"/>
              </a:spcBef>
              <a:spcAft>
                <a:spcPts val="600"/>
              </a:spcAft>
              <a:buFont typeface="Euphemia" panose="020B0503040102020104" pitchFamily="34" charset="0"/>
              <a:buNone/>
              <a:defRPr/>
            </a:pPr>
            <a:r>
              <a:rPr lang="en-US" sz="2400" dirty="0">
                <a:ea typeface="Calibri" panose="020F0502020204030204" pitchFamily="34" charset="0"/>
                <a:cs typeface="Times New Roman" panose="02020603050405020304" pitchFamily="18" charset="0"/>
              </a:rPr>
              <a:t> </a:t>
            </a:r>
            <a:r>
              <a:rPr lang="en-US" sz="2000" b="1" dirty="0">
                <a:solidFill>
                  <a:srgbClr val="0033CC"/>
                </a:solidFill>
                <a:ea typeface="Calibri" panose="020F0502020204030204" pitchFamily="34" charset="0"/>
                <a:cs typeface="Times New Roman" panose="02020603050405020304" pitchFamily="18" charset="0"/>
              </a:rPr>
              <a:t>usskiandsnowboard.org/safesport-athlete-safety/safesport-resources</a:t>
            </a:r>
            <a:r>
              <a:rPr lang="en-US" sz="2000" dirty="0">
                <a:solidFill>
                  <a:srgbClr val="0033CC"/>
                </a:solidFill>
                <a:ea typeface="Calibri" panose="020F0502020204030204" pitchFamily="34" charset="0"/>
                <a:cs typeface="Times New Roman" panose="02020603050405020304" pitchFamily="18" charset="0"/>
              </a:rPr>
              <a:t> </a:t>
            </a:r>
            <a:endParaRPr lang="en-US" sz="2000" dirty="0">
              <a:solidFill>
                <a:srgbClr val="FF0000"/>
              </a:solidFill>
              <a:ea typeface="Calibri" panose="020F0502020204030204" pitchFamily="34" charset="0"/>
              <a:cs typeface="Times New Roman" panose="02020603050405020304" pitchFamily="18" charset="0"/>
            </a:endParaRPr>
          </a:p>
          <a:p>
            <a:pPr>
              <a:defRPr/>
            </a:pPr>
            <a:endParaRPr lang="en-US" dirty="0"/>
          </a:p>
        </p:txBody>
      </p:sp>
      <p:pic>
        <p:nvPicPr>
          <p:cNvPr id="16388" name="Content Placeholder 10">
            <a:extLst>
              <a:ext uri="{FF2B5EF4-FFF2-40B4-BE49-F238E27FC236}">
                <a16:creationId xmlns:a16="http://schemas.microsoft.com/office/drawing/2014/main" id="{BDD1CADA-8678-98ED-AC22-A8BC43777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868582"/>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0E7B855-F50C-4501-94EC-C59E93BDA7AD}"/>
              </a:ext>
            </a:extLst>
          </p:cNvPr>
          <p:cNvSpPr>
            <a:spLocks noGrp="1" noChangeArrowheads="1"/>
          </p:cNvSpPr>
          <p:nvPr>
            <p:ph type="title" idx="4294967295"/>
          </p:nvPr>
        </p:nvSpPr>
        <p:spPr>
          <a:xfrm>
            <a:off x="224584" y="202803"/>
            <a:ext cx="4181475" cy="519112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ormAutofit fontScale="90000"/>
          </a:bodyPr>
          <a:lstStyle/>
          <a:p>
            <a:pPr eaLnBrk="1" fontAlgn="auto" hangingPunct="1">
              <a:lnSpc>
                <a:spcPct val="100000"/>
              </a:lnSpc>
              <a:spcBef>
                <a:spcPts val="0"/>
              </a:spcBef>
              <a:spcAft>
                <a:spcPts val="0"/>
              </a:spcAft>
              <a:buClr>
                <a:schemeClr val="tx1"/>
              </a:buClr>
              <a:defRPr/>
            </a:pPr>
            <a:r>
              <a:rPr lang="en-US" sz="22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 BY THE REFEREE       </a:t>
            </a:r>
            <a:br>
              <a:rPr lang="en-US" sz="4000" dirty="0">
                <a:latin typeface="Arial Bold" pitchFamily="34" charset="0"/>
                <a:cs typeface="Arial Bold" pitchFamily="34" charset="0"/>
              </a:rPr>
            </a:br>
            <a:r>
              <a:rPr lang="en-US" sz="2400" dirty="0">
                <a:solidFill>
                  <a:srgbClr val="FF0000"/>
                </a:solidFill>
                <a:latin typeface="Arial Bold" pitchFamily="34" charset="0"/>
                <a:cs typeface="Arial Bold" pitchFamily="34" charset="0"/>
              </a:rPr>
              <a:t> </a:t>
            </a:r>
            <a:br>
              <a:rPr lang="en-US" sz="2400" dirty="0">
                <a:solidFill>
                  <a:srgbClr val="FF0000"/>
                </a:solidFill>
                <a:latin typeface="Arial Bold" pitchFamily="34" charset="0"/>
                <a:cs typeface="Arial Bold" pitchFamily="34" charset="0"/>
              </a:rPr>
            </a:br>
            <a:r>
              <a:rPr lang="en-US" sz="1600" dirty="0">
                <a:latin typeface="Arial Bold" pitchFamily="34" charset="0"/>
                <a:cs typeface="Arial Bold" pitchFamily="34" charset="0"/>
              </a:rPr>
              <a:t>This form must be completed for each classification gender for each run.</a:t>
            </a:r>
            <a:br>
              <a:rPr lang="en-US" sz="1600" dirty="0">
                <a:latin typeface="Arial Bold" pitchFamily="34" charset="0"/>
                <a:cs typeface="Arial Bold" pitchFamily="34" charset="0"/>
              </a:rPr>
            </a:br>
            <a:br>
              <a:rPr lang="en-US" sz="1600" dirty="0">
                <a:latin typeface="Arial Bold" pitchFamily="34" charset="0"/>
                <a:cs typeface="Arial Bold" pitchFamily="34" charset="0"/>
              </a:rPr>
            </a:br>
            <a:r>
              <a:rPr lang="en-US" sz="1600" dirty="0">
                <a:latin typeface="Arial Bold" pitchFamily="34" charset="0"/>
                <a:cs typeface="Arial Bold" pitchFamily="34" charset="0"/>
              </a:rPr>
              <a:t>Posted on Scoreboard/ Official Notice Board with date and time of posting as well as expiration time</a:t>
            </a:r>
            <a:br>
              <a:rPr lang="en-US" sz="1600" dirty="0">
                <a:latin typeface="Arial Bold" pitchFamily="34" charset="0"/>
                <a:cs typeface="Arial Bold" pitchFamily="34" charset="0"/>
              </a:rPr>
            </a:br>
            <a:br>
              <a:rPr lang="en-US" sz="1600" dirty="0">
                <a:latin typeface="Arial Bold" pitchFamily="34" charset="0"/>
                <a:cs typeface="Arial Bold" pitchFamily="34" charset="0"/>
              </a:rPr>
            </a:br>
            <a:r>
              <a:rPr lang="en-US" sz="1600" dirty="0">
                <a:solidFill>
                  <a:schemeClr val="tx1"/>
                </a:solidFill>
                <a:latin typeface="Arial Bold" pitchFamily="34" charset="0"/>
                <a:cs typeface="Arial Bold" pitchFamily="34" charset="0"/>
              </a:rPr>
              <a:t>Bib # </a:t>
            </a:r>
            <a:r>
              <a:rPr lang="en-US" sz="1600" u="sng" dirty="0">
                <a:solidFill>
                  <a:schemeClr val="tx1"/>
                </a:solidFill>
                <a:latin typeface="Arial Bold" pitchFamily="34" charset="0"/>
                <a:cs typeface="Arial Bold" pitchFamily="34" charset="0"/>
              </a:rPr>
              <a:t>as well as named athlete</a:t>
            </a:r>
            <a:r>
              <a:rPr lang="en-US" sz="1600" dirty="0">
                <a:solidFill>
                  <a:schemeClr val="tx1"/>
                </a:solidFill>
                <a:latin typeface="Arial Bold" pitchFamily="34" charset="0"/>
                <a:cs typeface="Arial Bold" pitchFamily="34" charset="0"/>
              </a:rPr>
              <a:t> must be reviewed by Team Captains </a:t>
            </a:r>
            <a:r>
              <a:rPr lang="en-US" sz="1600" i="1" u="sng" dirty="0">
                <a:solidFill>
                  <a:schemeClr val="tx1"/>
                </a:solidFill>
                <a:latin typeface="Arial Bold" pitchFamily="34" charset="0"/>
                <a:cs typeface="Arial Bold" pitchFamily="34" charset="0"/>
              </a:rPr>
              <a:t>regardless of whether or not</a:t>
            </a:r>
            <a:r>
              <a:rPr lang="en-US" sz="1600" dirty="0">
                <a:solidFill>
                  <a:schemeClr val="tx1"/>
                </a:solidFill>
                <a:latin typeface="Arial Bold" pitchFamily="34" charset="0"/>
                <a:cs typeface="Arial Bold" pitchFamily="34" charset="0"/>
              </a:rPr>
              <a:t> they feel one of their competitors may have committed a fault (DSQ)</a:t>
            </a:r>
            <a:br>
              <a:rPr lang="en-US" sz="1600" dirty="0">
                <a:solidFill>
                  <a:schemeClr val="tx1"/>
                </a:solidFill>
                <a:latin typeface="Arial Bold" pitchFamily="34" charset="0"/>
                <a:cs typeface="Arial Bold" pitchFamily="34" charset="0"/>
              </a:rPr>
            </a:br>
            <a:br>
              <a:rPr lang="en-US" sz="1600" dirty="0">
                <a:solidFill>
                  <a:schemeClr val="tx1"/>
                </a:solidFill>
                <a:latin typeface="Arial Bold" pitchFamily="34" charset="0"/>
                <a:cs typeface="Arial Bold" pitchFamily="34" charset="0"/>
              </a:rPr>
            </a:br>
            <a:r>
              <a:rPr lang="en-US" sz="1600" b="1" dirty="0">
                <a:solidFill>
                  <a:schemeClr val="tx1"/>
                </a:solidFill>
                <a:latin typeface="Arial Bold" pitchFamily="34" charset="0"/>
                <a:cs typeface="Arial Bold" pitchFamily="34" charset="0"/>
              </a:rPr>
              <a:t>Protest period is 15 minutes!</a:t>
            </a: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r>
              <a:rPr lang="en-US" sz="1600" b="1" u="sng" dirty="0">
                <a:solidFill>
                  <a:schemeClr val="tx1"/>
                </a:solidFill>
                <a:latin typeface="Arial Bold" pitchFamily="34" charset="0"/>
                <a:cs typeface="Arial Bold" pitchFamily="34" charset="0"/>
              </a:rPr>
              <a:t>Gate # + reason </a:t>
            </a:r>
            <a:r>
              <a:rPr lang="en-US" sz="1600" b="1" dirty="0">
                <a:solidFill>
                  <a:schemeClr val="tx1"/>
                </a:solidFill>
                <a:latin typeface="Arial Bold" pitchFamily="34" charset="0"/>
                <a:cs typeface="Arial Bold" pitchFamily="34" charset="0"/>
              </a:rPr>
              <a:t>or </a:t>
            </a:r>
            <a:r>
              <a:rPr lang="en-US" sz="1600" b="1" u="sng" dirty="0">
                <a:solidFill>
                  <a:schemeClr val="tx1"/>
                </a:solidFill>
                <a:latin typeface="Arial Bold" pitchFamily="34" charset="0"/>
                <a:cs typeface="Arial Bold" pitchFamily="34" charset="0"/>
              </a:rPr>
              <a:t>gate # &amp; rule # </a:t>
            </a:r>
            <a:r>
              <a:rPr lang="en-US" sz="1600" b="1" dirty="0">
                <a:solidFill>
                  <a:schemeClr val="tx1"/>
                </a:solidFill>
                <a:latin typeface="Arial Bold" pitchFamily="34" charset="0"/>
                <a:cs typeface="Arial Bold" pitchFamily="34" charset="0"/>
              </a:rPr>
              <a:t>are required.  </a:t>
            </a:r>
            <a:br>
              <a:rPr lang="en-US" sz="1600" b="1" dirty="0">
                <a:solidFill>
                  <a:schemeClr val="tx1"/>
                </a:solidFill>
                <a:latin typeface="Arial Bold" pitchFamily="34" charset="0"/>
                <a:cs typeface="Arial Bold" pitchFamily="34" charset="0"/>
              </a:rPr>
            </a:br>
            <a:r>
              <a:rPr lang="en-US" sz="1600" b="1" i="1" dirty="0">
                <a:solidFill>
                  <a:schemeClr val="tx1"/>
                </a:solidFill>
                <a:latin typeface="Arial Bold" pitchFamily="34" charset="0"/>
                <a:cs typeface="Arial Bold" pitchFamily="34" charset="0"/>
              </a:rPr>
              <a:t>Some DSQ’s </a:t>
            </a:r>
            <a:r>
              <a:rPr lang="en-US" sz="1600" b="1" i="1" u="sng" dirty="0">
                <a:solidFill>
                  <a:schemeClr val="tx1"/>
                </a:solidFill>
                <a:latin typeface="Arial Bold" pitchFamily="34" charset="0"/>
                <a:cs typeface="Arial Bold" pitchFamily="34" charset="0"/>
              </a:rPr>
              <a:t>require </a:t>
            </a:r>
            <a:r>
              <a:rPr lang="en-US" sz="1600" b="1" i="1" dirty="0">
                <a:solidFill>
                  <a:schemeClr val="tx1"/>
                </a:solidFill>
                <a:latin typeface="Arial Bold" pitchFamily="34" charset="0"/>
                <a:cs typeface="Arial Bold" pitchFamily="34" charset="0"/>
              </a:rPr>
              <a:t>a rule #; e.g., start DSQ’s 613.3 (pushed off from start) and 613.7 (false start).  </a:t>
            </a:r>
            <a:br>
              <a:rPr lang="en-US" sz="1600" b="1" dirty="0">
                <a:solidFill>
                  <a:schemeClr val="tx1"/>
                </a:solidFill>
                <a:latin typeface="Arial Bold" pitchFamily="34" charset="0"/>
                <a:cs typeface="Arial Bold" pitchFamily="34" charset="0"/>
              </a:rPr>
            </a:br>
            <a:br>
              <a:rPr lang="en-US" sz="1600" b="1" dirty="0">
                <a:solidFill>
                  <a:schemeClr val="tx1"/>
                </a:solidFill>
                <a:latin typeface="Arial Bold" pitchFamily="34" charset="0"/>
                <a:cs typeface="Arial Bold" pitchFamily="34" charset="0"/>
              </a:rPr>
            </a:br>
            <a:endParaRPr lang="en-US" altLang="en-US" sz="1600" b="1" dirty="0">
              <a:solidFill>
                <a:schemeClr val="tx1"/>
              </a:solidFill>
              <a:latin typeface="Arial Bold" pitchFamily="34" charset="0"/>
              <a:cs typeface="Arial Bold" pitchFamily="34" charset="0"/>
            </a:endParaRPr>
          </a:p>
        </p:txBody>
      </p:sp>
      <p:sp>
        <p:nvSpPr>
          <p:cNvPr id="28678" name="TextBox 5">
            <a:extLst>
              <a:ext uri="{FF2B5EF4-FFF2-40B4-BE49-F238E27FC236}">
                <a16:creationId xmlns:a16="http://schemas.microsoft.com/office/drawing/2014/main" id="{DD5D05BE-2493-40D8-94B1-B79AB4F0C54C}"/>
              </a:ext>
            </a:extLst>
          </p:cNvPr>
          <p:cNvSpPr txBox="1">
            <a:spLocks noChangeArrowheads="1"/>
          </p:cNvSpPr>
          <p:nvPr/>
        </p:nvSpPr>
        <p:spPr bwMode="auto">
          <a:xfrm>
            <a:off x="8174038" y="1444625"/>
            <a:ext cx="5476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FF0000"/>
                </a:solidFill>
                <a:latin typeface="Arial" panose="020B0604020202020204" pitchFamily="34" charset="0"/>
                <a:cs typeface="Arial" panose="020B0604020202020204" pitchFamily="34" charset="0"/>
              </a:rPr>
              <a:t>DATE</a:t>
            </a:r>
          </a:p>
        </p:txBody>
      </p:sp>
      <p:pic>
        <p:nvPicPr>
          <p:cNvPr id="62468" name="Picture 2" descr="Screen Clipping">
            <a:extLst>
              <a:ext uri="{FF2B5EF4-FFF2-40B4-BE49-F238E27FC236}">
                <a16:creationId xmlns:a16="http://schemas.microsoft.com/office/drawing/2014/main" id="{422FCD51-8FE1-4CD0-9972-FDFC4229E0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49"/>
          <a:stretch/>
        </p:blipFill>
        <p:spPr bwMode="auto">
          <a:xfrm>
            <a:off x="4594225" y="684867"/>
            <a:ext cx="424497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8F36960-6205-4A55-B4A5-85834E88740C}"/>
              </a:ext>
            </a:extLst>
          </p:cNvPr>
          <p:cNvSpPr txBox="1">
            <a:spLocks noChangeArrowheads="1"/>
          </p:cNvSpPr>
          <p:nvPr/>
        </p:nvSpPr>
        <p:spPr bwMode="auto">
          <a:xfrm>
            <a:off x="5562600" y="1135064"/>
            <a:ext cx="3124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SKI AREA                                           USA                ####</a:t>
            </a:r>
          </a:p>
        </p:txBody>
      </p:sp>
      <p:sp>
        <p:nvSpPr>
          <p:cNvPr id="5" name="TextBox 4">
            <a:extLst>
              <a:ext uri="{FF2B5EF4-FFF2-40B4-BE49-F238E27FC236}">
                <a16:creationId xmlns:a16="http://schemas.microsoft.com/office/drawing/2014/main" id="{644A3C29-C7B1-4F70-AA9E-E6001CFFFD94}"/>
              </a:ext>
            </a:extLst>
          </p:cNvPr>
          <p:cNvSpPr txBox="1">
            <a:spLocks noChangeArrowheads="1"/>
          </p:cNvSpPr>
          <p:nvPr/>
        </p:nvSpPr>
        <p:spPr bwMode="auto">
          <a:xfrm>
            <a:off x="5611018" y="1332054"/>
            <a:ext cx="302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YOUR EVENT                                                   DATE</a:t>
            </a:r>
            <a:endParaRPr lang="en-US" altLang="en-US" sz="900" b="1"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3FE085-CF08-44BA-AF59-C526375ABE3C}"/>
              </a:ext>
            </a:extLst>
          </p:cNvPr>
          <p:cNvSpPr txBox="1">
            <a:spLocks noChangeArrowheads="1"/>
          </p:cNvSpPr>
          <p:nvPr/>
        </p:nvSpPr>
        <p:spPr bwMode="auto">
          <a:xfrm>
            <a:off x="5611018" y="1512562"/>
            <a:ext cx="29511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LEVEL                   MEN                                   GS - 2</a:t>
            </a:r>
          </a:p>
        </p:txBody>
      </p:sp>
      <p:sp>
        <p:nvSpPr>
          <p:cNvPr id="9" name="TextBox 8">
            <a:extLst>
              <a:ext uri="{FF2B5EF4-FFF2-40B4-BE49-F238E27FC236}">
                <a16:creationId xmlns:a16="http://schemas.microsoft.com/office/drawing/2014/main" id="{12F244CC-59E6-4FCD-9E71-EB1E86AF49E8}"/>
              </a:ext>
            </a:extLst>
          </p:cNvPr>
          <p:cNvSpPr txBox="1">
            <a:spLocks noChangeArrowheads="1"/>
          </p:cNvSpPr>
          <p:nvPr/>
        </p:nvSpPr>
        <p:spPr bwMode="auto">
          <a:xfrm>
            <a:off x="4795838" y="2023269"/>
            <a:ext cx="4043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Narrow" panose="020B0606020202030204" pitchFamily="34" charset="0"/>
                <a:cs typeface="Arial" panose="020B0604020202020204" pitchFamily="34" charset="0"/>
              </a:rPr>
              <a:t>5    McBride, Brett                               </a:t>
            </a:r>
            <a:r>
              <a:rPr lang="en-US" altLang="en-US" sz="600" b="1" dirty="0">
                <a:solidFill>
                  <a:srgbClr val="3215AB"/>
                </a:solidFill>
                <a:latin typeface="Arial Narrow" panose="020B0606020202030204" pitchFamily="34" charset="0"/>
                <a:cs typeface="Arial" panose="020B0604020202020204" pitchFamily="34" charset="0"/>
              </a:rPr>
              <a:t>USA </a:t>
            </a:r>
            <a:r>
              <a:rPr lang="en-US" altLang="en-US" sz="900" b="1" dirty="0">
                <a:solidFill>
                  <a:srgbClr val="3215AB"/>
                </a:solidFill>
                <a:latin typeface="Arial Narrow" panose="020B0606020202030204" pitchFamily="34" charset="0"/>
                <a:cs typeface="Arial" panose="020B0604020202020204" pitchFamily="34" charset="0"/>
              </a:rPr>
              <a:t>   12        J. WILSON               STRADDLE</a:t>
            </a:r>
          </a:p>
        </p:txBody>
      </p:sp>
      <p:sp>
        <p:nvSpPr>
          <p:cNvPr id="14" name="TextBox 13">
            <a:extLst>
              <a:ext uri="{FF2B5EF4-FFF2-40B4-BE49-F238E27FC236}">
                <a16:creationId xmlns:a16="http://schemas.microsoft.com/office/drawing/2014/main" id="{B2F53C05-DE11-407C-835A-15DDD8D513C5}"/>
              </a:ext>
            </a:extLst>
          </p:cNvPr>
          <p:cNvSpPr txBox="1">
            <a:spLocks noChangeArrowheads="1"/>
          </p:cNvSpPr>
          <p:nvPr/>
        </p:nvSpPr>
        <p:spPr bwMode="auto">
          <a:xfrm>
            <a:off x="5572125" y="4438650"/>
            <a:ext cx="4111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101</a:t>
            </a:r>
          </a:p>
        </p:txBody>
      </p:sp>
      <p:sp>
        <p:nvSpPr>
          <p:cNvPr id="15" name="TextBox 14">
            <a:extLst>
              <a:ext uri="{FF2B5EF4-FFF2-40B4-BE49-F238E27FC236}">
                <a16:creationId xmlns:a16="http://schemas.microsoft.com/office/drawing/2014/main" id="{90CFF1C0-2F65-4184-9855-366885C4545E}"/>
              </a:ext>
            </a:extLst>
          </p:cNvPr>
          <p:cNvSpPr txBox="1">
            <a:spLocks noChangeArrowheads="1"/>
          </p:cNvSpPr>
          <p:nvPr/>
        </p:nvSpPr>
        <p:spPr bwMode="auto">
          <a:xfrm>
            <a:off x="5659438" y="4741863"/>
            <a:ext cx="13509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900" b="1" dirty="0">
                <a:solidFill>
                  <a:srgbClr val="3215AB"/>
                </a:solidFill>
                <a:latin typeface="Arial" panose="020B0604020202020204" pitchFamily="34" charset="0"/>
                <a:cs typeface="Arial" panose="020B0604020202020204" pitchFamily="34" charset="0"/>
              </a:rPr>
              <a:t>2     7        22     34</a:t>
            </a:r>
          </a:p>
        </p:txBody>
      </p:sp>
      <p:sp>
        <p:nvSpPr>
          <p:cNvPr id="16" name="TextBox 15">
            <a:extLst>
              <a:ext uri="{FF2B5EF4-FFF2-40B4-BE49-F238E27FC236}">
                <a16:creationId xmlns:a16="http://schemas.microsoft.com/office/drawing/2014/main" id="{56275604-6068-428C-A807-806D1C2D60FE}"/>
              </a:ext>
            </a:extLst>
          </p:cNvPr>
          <p:cNvSpPr txBox="1">
            <a:spLocks noChangeArrowheads="1"/>
          </p:cNvSpPr>
          <p:nvPr/>
        </p:nvSpPr>
        <p:spPr bwMode="auto">
          <a:xfrm>
            <a:off x="5246782" y="5347120"/>
            <a:ext cx="3421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Font typeface="Euphemia" panose="020B0503040102020104" pitchFamily="34" charset="0"/>
              <a:buChar char="›"/>
              <a:defRPr sz="2800">
                <a:solidFill>
                  <a:schemeClr val="tx2"/>
                </a:solidFill>
                <a:latin typeface="Century Gothic" panose="020B0502020202020204" pitchFamily="34" charset="0"/>
              </a:defRPr>
            </a:lvl1pPr>
            <a:lvl2pPr marL="742950" indent="-285750">
              <a:lnSpc>
                <a:spcPct val="90000"/>
              </a:lnSpc>
              <a:spcBef>
                <a:spcPts val="600"/>
              </a:spcBef>
              <a:buFont typeface="Euphemia" panose="020B0503040102020104" pitchFamily="34" charset="0"/>
              <a:buChar char="–"/>
              <a:defRPr sz="2400">
                <a:solidFill>
                  <a:schemeClr val="tx2"/>
                </a:solidFill>
                <a:latin typeface="Century Gothic" panose="020B0502020202020204" pitchFamily="34" charset="0"/>
              </a:defRPr>
            </a:lvl2pPr>
            <a:lvl3pPr marL="1143000" indent="-228600">
              <a:lnSpc>
                <a:spcPct val="90000"/>
              </a:lnSpc>
              <a:spcBef>
                <a:spcPts val="600"/>
              </a:spcBef>
              <a:buFont typeface="Euphemia" panose="020B0503040102020104" pitchFamily="34" charset="0"/>
              <a:buChar char="›"/>
              <a:defRPr sz="2000">
                <a:solidFill>
                  <a:schemeClr val="tx2"/>
                </a:solidFill>
                <a:latin typeface="Century Gothic" panose="020B0502020202020204" pitchFamily="34" charset="0"/>
              </a:defRPr>
            </a:lvl3pPr>
            <a:lvl4pPr marL="1600200" indent="-228600">
              <a:lnSpc>
                <a:spcPct val="90000"/>
              </a:lnSpc>
              <a:spcBef>
                <a:spcPts val="600"/>
              </a:spcBef>
              <a:buFont typeface="Arial" panose="020B0604020202020204" pitchFamily="34" charset="0"/>
              <a:buChar char="–"/>
              <a:defRPr>
                <a:solidFill>
                  <a:schemeClr val="tx2"/>
                </a:solidFill>
                <a:latin typeface="Century Gothic" panose="020B0502020202020204" pitchFamily="34" charset="0"/>
              </a:defRPr>
            </a:lvl4pPr>
            <a:lvl5pPr marL="2057400" indent="-228600">
              <a:lnSpc>
                <a:spcPct val="90000"/>
              </a:lnSpc>
              <a:spcBef>
                <a:spcPts val="600"/>
              </a:spcBef>
              <a:buFont typeface="Euphemia" panose="020B0503040102020104" pitchFamily="34" charset="0"/>
              <a:buChar char="›"/>
              <a:defRPr>
                <a:solidFill>
                  <a:schemeClr val="tx2"/>
                </a:solidFill>
                <a:latin typeface="Century Gothic" panose="020B0502020202020204" pitchFamily="34" charset="0"/>
              </a:defRPr>
            </a:lvl5pPr>
            <a:lvl6pPr marL="25146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6pPr>
            <a:lvl7pPr marL="29718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7pPr>
            <a:lvl8pPr marL="34290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8pPr>
            <a:lvl9pPr marL="3886200" indent="-228600" eaLnBrk="0" fontAlgn="base" hangingPunct="0">
              <a:lnSpc>
                <a:spcPct val="90000"/>
              </a:lnSpc>
              <a:spcBef>
                <a:spcPts val="600"/>
              </a:spcBef>
              <a:spcAft>
                <a:spcPct val="0"/>
              </a:spcAft>
              <a:buFont typeface="Euphemia" panose="020B0503040102020104" pitchFamily="34" charset="0"/>
              <a:buChar char="›"/>
              <a:defRPr>
                <a:solidFill>
                  <a:schemeClr val="tx2"/>
                </a:solidFill>
                <a:latin typeface="Century Gothic" panose="020B0502020202020204" pitchFamily="34" charset="0"/>
              </a:defRPr>
            </a:lvl9pPr>
          </a:lstStyle>
          <a:p>
            <a:pPr eaLnBrk="1" hangingPunct="1">
              <a:lnSpc>
                <a:spcPct val="100000"/>
              </a:lnSpc>
              <a:spcBef>
                <a:spcPct val="0"/>
              </a:spcBef>
              <a:buFontTx/>
              <a:buNone/>
            </a:pPr>
            <a:r>
              <a:rPr lang="en-US" altLang="en-US" sz="600" b="1" dirty="0">
                <a:solidFill>
                  <a:srgbClr val="3215AB"/>
                </a:solidFill>
                <a:latin typeface="Arial" panose="020B0604020202020204" pitchFamily="34" charset="0"/>
                <a:cs typeface="Arial" panose="020B0604020202020204" pitchFamily="34" charset="0"/>
              </a:rPr>
              <a:t>15:00</a:t>
            </a:r>
            <a:r>
              <a:rPr lang="en-US" altLang="en-US" sz="800" b="1" dirty="0">
                <a:solidFill>
                  <a:srgbClr val="3215AB"/>
                </a:solidFill>
                <a:latin typeface="Arial" panose="020B0604020202020204" pitchFamily="34" charset="0"/>
                <a:cs typeface="Arial" panose="020B0604020202020204" pitchFamily="34" charset="0"/>
              </a:rPr>
              <a:t>               </a:t>
            </a:r>
            <a:r>
              <a:rPr lang="en-US" altLang="en-US" sz="700" b="1" dirty="0">
                <a:solidFill>
                  <a:srgbClr val="3215AB"/>
                </a:solidFill>
                <a:latin typeface="Arial" panose="020B0604020202020204" pitchFamily="34" charset="0"/>
                <a:cs typeface="Arial" panose="020B0604020202020204" pitchFamily="34" charset="0"/>
              </a:rPr>
              <a:t>15:15     </a:t>
            </a:r>
            <a:r>
              <a:rPr lang="en-US" altLang="en-US" sz="800" b="1" dirty="0">
                <a:solidFill>
                  <a:srgbClr val="3215AB"/>
                </a:solidFill>
                <a:latin typeface="Arial" panose="020B0604020202020204" pitchFamily="34" charset="0"/>
                <a:cs typeface="Arial" panose="020B0604020202020204" pitchFamily="34" charset="0"/>
              </a:rPr>
              <a:t>             </a:t>
            </a:r>
            <a:r>
              <a:rPr lang="en-US" altLang="en-US" sz="700" b="1" dirty="0">
                <a:solidFill>
                  <a:srgbClr val="3215AB"/>
                </a:solidFill>
                <a:latin typeface="Arial" panose="020B0604020202020204" pitchFamily="34" charset="0"/>
                <a:cs typeface="Arial" panose="020B0604020202020204" pitchFamily="34" charset="0"/>
              </a:rPr>
              <a:t> 25.12.22</a:t>
            </a:r>
            <a:r>
              <a:rPr lang="en-US" altLang="en-US" sz="800" b="1" dirty="0">
                <a:solidFill>
                  <a:srgbClr val="3215AB"/>
                </a:solidFill>
                <a:latin typeface="Arial" panose="020B0604020202020204" pitchFamily="34" charset="0"/>
                <a:cs typeface="Arial" panose="020B0604020202020204" pitchFamily="34" charset="0"/>
              </a:rPr>
              <a:t>                       </a:t>
            </a:r>
            <a:r>
              <a:rPr lang="en-US" altLang="en-US" sz="700" b="1" dirty="0">
                <a:solidFill>
                  <a:srgbClr val="3215AB"/>
                </a:solidFill>
                <a:latin typeface="Arial" panose="020B0604020202020204" pitchFamily="34" charset="0"/>
                <a:cs typeface="Arial" panose="020B0604020202020204" pitchFamily="34" charset="0"/>
              </a:rPr>
              <a:t>S/REFEREE</a:t>
            </a:r>
          </a:p>
        </p:txBody>
      </p:sp>
      <p:sp>
        <p:nvSpPr>
          <p:cNvPr id="4" name="TextBox 3">
            <a:extLst>
              <a:ext uri="{FF2B5EF4-FFF2-40B4-BE49-F238E27FC236}">
                <a16:creationId xmlns:a16="http://schemas.microsoft.com/office/drawing/2014/main" id="{6DEB95F5-DB79-4326-8BEE-B0A8A8CFDC8A}"/>
              </a:ext>
            </a:extLst>
          </p:cNvPr>
          <p:cNvSpPr txBox="1">
            <a:spLocks noChangeArrowheads="1"/>
          </p:cNvSpPr>
          <p:nvPr/>
        </p:nvSpPr>
        <p:spPr bwMode="auto">
          <a:xfrm>
            <a:off x="4732338" y="3970338"/>
            <a:ext cx="2743200" cy="2301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900" b="1" dirty="0">
                <a:solidFill>
                  <a:srgbClr val="3215AB"/>
                </a:solidFill>
                <a:latin typeface="Arial Narrow" panose="020B0606020202030204" pitchFamily="34" charset="0"/>
                <a:cs typeface="Arial" panose="020B0604020202020204" pitchFamily="34" charset="0"/>
              </a:rPr>
              <a:t>  9   Johnson, Walter                            </a:t>
            </a:r>
            <a:r>
              <a:rPr lang="en-US" altLang="en-US" sz="700" b="1" dirty="0">
                <a:solidFill>
                  <a:srgbClr val="3215AB"/>
                </a:solidFill>
                <a:latin typeface="Arial Narrow" panose="020B0606020202030204" pitchFamily="34" charset="0"/>
                <a:cs typeface="Arial" panose="020B0604020202020204" pitchFamily="34" charset="0"/>
              </a:rPr>
              <a:t>USA   </a:t>
            </a:r>
            <a:r>
              <a:rPr lang="en-US" altLang="en-US" sz="800" b="1" dirty="0">
                <a:solidFill>
                  <a:srgbClr val="3215AB"/>
                </a:solidFill>
                <a:latin typeface="Arial Narrow" panose="020B0606020202030204" pitchFamily="34" charset="0"/>
                <a:cs typeface="Arial" panose="020B0604020202020204" pitchFamily="34" charset="0"/>
              </a:rPr>
              <a:t>No Helmet Sticker</a:t>
            </a:r>
            <a:endParaRPr lang="en-US" altLang="en-US" sz="800" dirty="0">
              <a:solidFill>
                <a:srgbClr val="3215AB"/>
              </a:solidFill>
            </a:endParaRPr>
          </a:p>
        </p:txBody>
      </p:sp>
      <p:cxnSp>
        <p:nvCxnSpPr>
          <p:cNvPr id="3" name="Straight Arrow Connector 2">
            <a:extLst>
              <a:ext uri="{FF2B5EF4-FFF2-40B4-BE49-F238E27FC236}">
                <a16:creationId xmlns:a16="http://schemas.microsoft.com/office/drawing/2014/main" id="{EA3329AD-4620-406E-97AF-130E58B4405F}"/>
              </a:ext>
            </a:extLst>
          </p:cNvPr>
          <p:cNvCxnSpPr>
            <a:cxnSpLocks/>
          </p:cNvCxnSpPr>
          <p:nvPr/>
        </p:nvCxnSpPr>
        <p:spPr>
          <a:xfrm flipV="1">
            <a:off x="4313238" y="2248111"/>
            <a:ext cx="3763962" cy="1908758"/>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0224EB4-D16A-4906-B25A-DC1BAFB1E9D1}"/>
              </a:ext>
            </a:extLst>
          </p:cNvPr>
          <p:cNvCxnSpPr>
            <a:cxnSpLocks/>
          </p:cNvCxnSpPr>
          <p:nvPr/>
        </p:nvCxnSpPr>
        <p:spPr>
          <a:xfrm flipV="1">
            <a:off x="2856173" y="2294871"/>
            <a:ext cx="3860539" cy="1763969"/>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5DB86530-F2E7-4980-8EE2-785EE6767D13}"/>
              </a:ext>
            </a:extLst>
          </p:cNvPr>
          <p:cNvSpPr txBox="1"/>
          <p:nvPr/>
        </p:nvSpPr>
        <p:spPr>
          <a:xfrm>
            <a:off x="198438" y="6029326"/>
            <a:ext cx="8855075" cy="769441"/>
          </a:xfrm>
          <a:prstGeom prst="rect">
            <a:avLst/>
          </a:prstGeom>
          <a:noFill/>
          <a:ln>
            <a:noFill/>
          </a:ln>
        </p:spPr>
        <p:txBody>
          <a:bodyPr wrap="square" rtlCol="0" anchor="ctr" anchorCtr="1">
            <a:spAutoFit/>
          </a:bodyPr>
          <a:lstStyle/>
          <a:p>
            <a:r>
              <a:rPr lang="en-US" sz="1400" b="1" dirty="0">
                <a:latin typeface="Arial" panose="020B0604020202020204" pitchFamily="34" charset="0"/>
                <a:cs typeface="Arial" panose="020B0604020202020204" pitchFamily="34" charset="0"/>
              </a:rPr>
              <a:t>Report by the Referee may be posted on an actual board or posted online (live-timing, WhatsApp, etc.).  DSQ’s may also be announced,  Team Captains must be advised of posting procedure that will be used.  </a:t>
            </a:r>
            <a:r>
              <a:rPr lang="en-US" sz="1400" b="1" i="1" dirty="0">
                <a:latin typeface="Arial" panose="020B0604020202020204" pitchFamily="34" charset="0"/>
                <a:cs typeface="Arial" panose="020B0604020202020204" pitchFamily="34" charset="0"/>
              </a:rPr>
              <a:t>Rules do not specify which procedure is preferred</a:t>
            </a:r>
            <a:r>
              <a:rPr lang="en-US" sz="1600" b="1" i="1" dirty="0">
                <a:latin typeface="Arial" panose="020B0604020202020204" pitchFamily="34" charset="0"/>
                <a:cs typeface="Arial" panose="020B0604020202020204" pitchFamily="34" charset="0"/>
              </a:rPr>
              <a:t>.</a:t>
            </a:r>
            <a:endParaRPr lang="en-US" sz="1600" b="1" dirty="0">
              <a:latin typeface="Arial" panose="020B0604020202020204" pitchFamily="34" charset="0"/>
              <a:cs typeface="Arial" panose="020B0604020202020204" pitchFamily="34" charset="0"/>
            </a:endParaRP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842E8CC-03D4-EE5E-9B41-CB85C067A904}"/>
            </a:ext>
          </a:extLst>
        </p:cNvPr>
        <p:cNvGrpSpPr/>
        <p:nvPr/>
      </p:nvGrpSpPr>
      <p:grpSpPr>
        <a:xfrm>
          <a:off x="0" y="0"/>
          <a:ext cx="0" cy="0"/>
          <a:chOff x="0" y="0"/>
          <a:chExt cx="0" cy="0"/>
        </a:xfrm>
      </p:grpSpPr>
      <p:sp>
        <p:nvSpPr>
          <p:cNvPr id="29698" name="Rectangle 2">
            <a:extLst>
              <a:ext uri="{FF2B5EF4-FFF2-40B4-BE49-F238E27FC236}">
                <a16:creationId xmlns:a16="http://schemas.microsoft.com/office/drawing/2014/main" id="{73A076D5-AEE5-1224-80B0-86D80D189F59}"/>
              </a:ext>
            </a:extLst>
          </p:cNvPr>
          <p:cNvSpPr>
            <a:spLocks noGrp="1" noChangeArrowheads="1"/>
          </p:cNvSpPr>
          <p:nvPr>
            <p:ph type="title" idx="4294967295"/>
          </p:nvPr>
        </p:nvSpPr>
        <p:spPr>
          <a:xfrm>
            <a:off x="399538" y="140524"/>
            <a:ext cx="7943850" cy="579438"/>
          </a:xfrm>
        </p:spPr>
        <p:txBody>
          <a:bodyPr rtlCol="0">
            <a:normAutofit fontScale="90000"/>
          </a:bodyPr>
          <a:lstStyle/>
          <a:p>
            <a:pPr eaLnBrk="1" fontAlgn="auto" hangingPunct="1">
              <a:spcAft>
                <a:spcPts val="0"/>
              </a:spcAft>
              <a:buClr>
                <a:schemeClr val="tx1"/>
              </a:buClr>
              <a:defRPr/>
            </a:pPr>
            <a:br>
              <a:rPr lang="en-US" altLang="en-US" sz="2800" dirty="0">
                <a:solidFill>
                  <a:schemeClr val="tx2">
                    <a:lumMod val="75000"/>
                  </a:schemeClr>
                </a:solidFill>
                <a:latin typeface="Arial Bold" pitchFamily="34" charset="0"/>
                <a:cs typeface="Arial Bold" pitchFamily="34" charset="0"/>
              </a:rPr>
            </a:br>
            <a:r>
              <a:rPr lang="en-US" altLang="en-US" sz="1600" dirty="0">
                <a:solidFill>
                  <a:srgbClr val="FF0000"/>
                </a:solidFill>
                <a:latin typeface="Arial Bold" pitchFamily="34" charset="0"/>
                <a:cs typeface="Arial Bold" pitchFamily="34" charset="0"/>
              </a:rPr>
              <a:t> </a:t>
            </a:r>
            <a:br>
              <a:rPr lang="en-US" altLang="en-US" sz="1600" dirty="0">
                <a:solidFill>
                  <a:srgbClr val="FF0000"/>
                </a:solidFill>
                <a:latin typeface="Arial Bold" pitchFamily="34" charset="0"/>
                <a:cs typeface="Arial Bold" pitchFamily="34" charset="0"/>
              </a:rPr>
            </a:br>
            <a:br>
              <a:rPr lang="en-US" altLang="en-US" sz="1600" dirty="0">
                <a:solidFill>
                  <a:srgbClr val="FF0000"/>
                </a:solidFill>
                <a:latin typeface="Arial Bold" pitchFamily="34" charset="0"/>
                <a:cs typeface="Arial Bold" pitchFamily="34" charset="0"/>
              </a:rPr>
            </a:br>
            <a:br>
              <a:rPr lang="en-US" altLang="en-US" sz="3100" b="1" dirty="0">
                <a:solidFill>
                  <a:srgbClr val="002060"/>
                </a:solidFill>
                <a:effectLst>
                  <a:outerShdw blurRad="38100" dist="38100" dir="2700000" algn="tl">
                    <a:srgbClr val="000000">
                      <a:alpha val="43137"/>
                    </a:srgbClr>
                  </a:outerShdw>
                </a:effectLst>
                <a:latin typeface="Arial Bold" pitchFamily="34" charset="0"/>
                <a:cs typeface="Arial Bold" pitchFamily="34" charset="0"/>
              </a:rPr>
            </a:br>
            <a:br>
              <a:rPr lang="en-US" altLang="en-US" sz="1200" b="1" dirty="0">
                <a:solidFill>
                  <a:srgbClr val="0070C0"/>
                </a:solidFill>
                <a:latin typeface="Arial Bold" pitchFamily="34" charset="0"/>
                <a:cs typeface="Arial Bold" pitchFamily="34" charset="0"/>
              </a:rPr>
            </a:br>
            <a:br>
              <a:rPr lang="en-US" altLang="en-US" sz="1200" b="1" dirty="0">
                <a:solidFill>
                  <a:srgbClr val="0070C0"/>
                </a:solidFill>
                <a:latin typeface="Arial Bold" pitchFamily="34" charset="0"/>
                <a:cs typeface="Arial Bold" pitchFamily="34" charset="0"/>
              </a:rPr>
            </a:br>
            <a:r>
              <a:rPr lang="en-US" altLang="en-US" sz="3100" b="1" dirty="0">
                <a:solidFill>
                  <a:srgbClr val="003399"/>
                </a:solidFill>
                <a:effectLst>
                  <a:outerShdw blurRad="38100" dist="38100" dir="2700000" algn="tl">
                    <a:srgbClr val="000000">
                      <a:alpha val="43137"/>
                    </a:srgbClr>
                  </a:outerShdw>
                </a:effectLst>
                <a:latin typeface="Arial Bold" pitchFamily="34" charset="0"/>
                <a:cs typeface="Arial Bold" pitchFamily="34" charset="0"/>
              </a:rPr>
              <a:t>REPORT BY THE REFEREE – Other versions</a:t>
            </a:r>
            <a:r>
              <a:rPr lang="en-US" altLang="en-US" sz="2000" b="1" dirty="0">
                <a:solidFill>
                  <a:schemeClr val="tx1"/>
                </a:solidFill>
                <a:latin typeface="Arial Bold" pitchFamily="34" charset="0"/>
                <a:cs typeface="Arial Bold" pitchFamily="34" charset="0"/>
              </a:rPr>
              <a:t> </a:t>
            </a:r>
            <a:endParaRPr lang="en-US" altLang="en-US" sz="2200" dirty="0">
              <a:solidFill>
                <a:schemeClr val="tx1"/>
              </a:solidFill>
              <a:latin typeface="Arial Bold" pitchFamily="34" charset="0"/>
              <a:cs typeface="Arial Bold" pitchFamily="34" charset="0"/>
            </a:endParaRPr>
          </a:p>
        </p:txBody>
      </p:sp>
      <p:sp>
        <p:nvSpPr>
          <p:cNvPr id="71683" name="TextBox 1">
            <a:extLst>
              <a:ext uri="{FF2B5EF4-FFF2-40B4-BE49-F238E27FC236}">
                <a16:creationId xmlns:a16="http://schemas.microsoft.com/office/drawing/2014/main" id="{24EC7C5D-0BCF-69D0-DBD7-1626E6F45A42}"/>
              </a:ext>
            </a:extLst>
          </p:cNvPr>
          <p:cNvSpPr txBox="1">
            <a:spLocks noChangeArrowheads="1"/>
          </p:cNvSpPr>
          <p:nvPr/>
        </p:nvSpPr>
        <p:spPr bwMode="auto">
          <a:xfrm>
            <a:off x="148131" y="1601788"/>
            <a:ext cx="4229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dirty="0">
                <a:latin typeface="Arial Bold" panose="020B0704020202020204" pitchFamily="34" charset="0"/>
                <a:cs typeface="Arial Bold" panose="020B0704020202020204" pitchFamily="34" charset="0"/>
              </a:rPr>
              <a:t> </a:t>
            </a:r>
          </a:p>
        </p:txBody>
      </p:sp>
      <p:sp>
        <p:nvSpPr>
          <p:cNvPr id="28678" name="TextBox 5">
            <a:extLst>
              <a:ext uri="{FF2B5EF4-FFF2-40B4-BE49-F238E27FC236}">
                <a16:creationId xmlns:a16="http://schemas.microsoft.com/office/drawing/2014/main" id="{3B4C3833-3A04-3261-EFA0-4B6C1435380A}"/>
              </a:ext>
            </a:extLst>
          </p:cNvPr>
          <p:cNvSpPr txBox="1">
            <a:spLocks noChangeArrowheads="1"/>
          </p:cNvSpPr>
          <p:nvPr/>
        </p:nvSpPr>
        <p:spPr bwMode="auto">
          <a:xfrm>
            <a:off x="8108950" y="1371600"/>
            <a:ext cx="5476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entury Gothic" panose="020B0502020202020204" pitchFamily="34" charset="0"/>
              </a:defRPr>
            </a:lvl1pPr>
            <a:lvl2pPr marL="742950" indent="-285750" defTabSz="457200">
              <a:defRPr>
                <a:solidFill>
                  <a:schemeClr val="tx1"/>
                </a:solidFill>
                <a:latin typeface="Century Gothic" panose="020B0502020202020204" pitchFamily="34" charset="0"/>
              </a:defRPr>
            </a:lvl2pPr>
            <a:lvl3pPr marL="1143000" indent="-228600" defTabSz="457200">
              <a:defRPr>
                <a:solidFill>
                  <a:schemeClr val="tx1"/>
                </a:solidFill>
                <a:latin typeface="Century Gothic" panose="020B0502020202020204" pitchFamily="34" charset="0"/>
              </a:defRPr>
            </a:lvl3pPr>
            <a:lvl4pPr marL="1600200" indent="-228600" defTabSz="457200">
              <a:defRPr>
                <a:solidFill>
                  <a:schemeClr val="tx1"/>
                </a:solidFill>
                <a:latin typeface="Century Gothic" panose="020B0502020202020204" pitchFamily="34" charset="0"/>
              </a:defRPr>
            </a:lvl4pPr>
            <a:lvl5pPr marL="2057400" indent="-228600" defTabSz="4572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900" b="1" dirty="0">
                <a:solidFill>
                  <a:srgbClr val="003399"/>
                </a:solidFill>
                <a:latin typeface="Arial" panose="020B0604020202020204" pitchFamily="34" charset="0"/>
                <a:cs typeface="Arial" panose="020B0604020202020204" pitchFamily="34" charset="0"/>
              </a:rPr>
              <a:t>DATE</a:t>
            </a:r>
          </a:p>
        </p:txBody>
      </p:sp>
      <p:sp>
        <p:nvSpPr>
          <p:cNvPr id="71694" name="TextBox 1">
            <a:extLst>
              <a:ext uri="{FF2B5EF4-FFF2-40B4-BE49-F238E27FC236}">
                <a16:creationId xmlns:a16="http://schemas.microsoft.com/office/drawing/2014/main" id="{C5B47DF4-865C-C64A-4742-8595463842EE}"/>
              </a:ext>
            </a:extLst>
          </p:cNvPr>
          <p:cNvSpPr txBox="1">
            <a:spLocks noChangeArrowheads="1"/>
          </p:cNvSpPr>
          <p:nvPr/>
        </p:nvSpPr>
        <p:spPr bwMode="auto">
          <a:xfrm>
            <a:off x="183163" y="1690819"/>
            <a:ext cx="387985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285750" indent="-285750" eaLnBrk="1" hangingPunct="1">
              <a:buFont typeface="Arial" panose="020B0604020202020204" pitchFamily="34" charset="0"/>
              <a:buChar char="•"/>
            </a:pPr>
            <a:r>
              <a:rPr lang="en-US" altLang="en-US" dirty="0">
                <a:latin typeface="Arial" panose="020B0604020202020204" pitchFamily="34" charset="0"/>
                <a:cs typeface="Arial" panose="020B0604020202020204" pitchFamily="34" charset="0"/>
              </a:rPr>
              <a:t>The </a:t>
            </a:r>
            <a:r>
              <a:rPr lang="en-US" altLang="en-US" u="sng" dirty="0">
                <a:latin typeface="Arial" panose="020B0604020202020204" pitchFamily="34" charset="0"/>
                <a:cs typeface="Arial" panose="020B0604020202020204" pitchFamily="34" charset="0"/>
              </a:rPr>
              <a:t>previous</a:t>
            </a:r>
            <a:r>
              <a:rPr lang="en-US" altLang="en-US" dirty="0">
                <a:latin typeface="Arial" panose="020B0604020202020204" pitchFamily="34" charset="0"/>
                <a:cs typeface="Arial" panose="020B0604020202020204" pitchFamily="34" charset="0"/>
              </a:rPr>
              <a:t> version is what is currently being supplied by Competition Services. It provides complete details for NPS situations.</a:t>
            </a:r>
          </a:p>
          <a:p>
            <a:pPr marL="285750" indent="-285750" eaLnBrk="1" hangingPunct="1">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This is the version posted on the FIS website.</a:t>
            </a:r>
          </a:p>
          <a:p>
            <a:pPr marL="285750" indent="-285750" eaLnBrk="1" hangingPunct="1">
              <a:spcBef>
                <a:spcPts val="12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VOLA and NAT/FIS Scoring Software (Split Second) also produce a version which will contain  entered data. Their version has a similar layout to this one.</a:t>
            </a:r>
          </a:p>
        </p:txBody>
      </p:sp>
      <p:pic>
        <p:nvPicPr>
          <p:cNvPr id="4" name="Picture 3">
            <a:extLst>
              <a:ext uri="{FF2B5EF4-FFF2-40B4-BE49-F238E27FC236}">
                <a16:creationId xmlns:a16="http://schemas.microsoft.com/office/drawing/2014/main" id="{473C96DE-17CB-2614-11F1-07C4544D145A}"/>
              </a:ext>
            </a:extLst>
          </p:cNvPr>
          <p:cNvPicPr>
            <a:picLocks noChangeAspect="1"/>
          </p:cNvPicPr>
          <p:nvPr/>
        </p:nvPicPr>
        <p:blipFill>
          <a:blip r:embed="rId3"/>
          <a:stretch>
            <a:fillRect/>
          </a:stretch>
        </p:blipFill>
        <p:spPr>
          <a:xfrm>
            <a:off x="4083269" y="751792"/>
            <a:ext cx="4889059" cy="5909438"/>
          </a:xfrm>
          <a:prstGeom prst="rect">
            <a:avLst/>
          </a:prstGeom>
        </p:spPr>
      </p:pic>
    </p:spTree>
    <p:extLst>
      <p:ext uri="{BB962C8B-B14F-4D97-AF65-F5344CB8AC3E}">
        <p14:creationId xmlns:p14="http://schemas.microsoft.com/office/powerpoint/2010/main" val="13604402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0-#ppt_w/2"/>
                                          </p:val>
                                        </p:tav>
                                        <p:tav tm="100000">
                                          <p:val>
                                            <p:strVal val="#ppt_x"/>
                                          </p:val>
                                        </p:tav>
                                      </p:tavLst>
                                    </p:anim>
                                    <p:anim calcmode="lin" valueType="num">
                                      <p:cBhvr additive="base">
                                        <p:cTn id="8"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C83386B-4C03-448B-B805-423785CA96E4}"/>
              </a:ext>
            </a:extLst>
          </p:cNvPr>
          <p:cNvSpPr>
            <a:spLocks noGrp="1"/>
          </p:cNvSpPr>
          <p:nvPr>
            <p:ph type="title" idx="4294967295"/>
          </p:nvPr>
        </p:nvSpPr>
        <p:spPr>
          <a:xfrm>
            <a:off x="228600" y="76200"/>
            <a:ext cx="8805863" cy="762000"/>
          </a:xfrm>
        </p:spPr>
        <p:txBody>
          <a:bodyPr>
            <a:normAutofit fontScale="90000"/>
          </a:bodyPr>
          <a:lstStyle/>
          <a:p>
            <a:pPr eaLnBrk="1" hangingPunct="1">
              <a:defRPr/>
            </a:pPr>
            <a:br>
              <a:rPr lang="en-US" altLang="en-US" dirty="0">
                <a:solidFill>
                  <a:srgbClr val="0066FF"/>
                </a:solidFill>
                <a:cs typeface="Arial" charset="0"/>
              </a:rPr>
            </a:br>
            <a:r>
              <a:rPr lang="en-US" altLang="en-US" sz="31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SCOREBOARD &amp; OFFICIAL NOTICE BOARD </a:t>
            </a:r>
            <a:endParaRPr lang="en-US" altLang="en-US" sz="3100" dirty="0">
              <a:solidFill>
                <a:srgbClr val="1A21A6"/>
              </a:solidFill>
              <a:latin typeface="Arial" panose="020B0604020202020204" pitchFamily="34" charset="0"/>
              <a:cs typeface="Arial" panose="020B0604020202020204" pitchFamily="34" charset="0"/>
            </a:endParaRPr>
          </a:p>
        </p:txBody>
      </p:sp>
      <p:sp>
        <p:nvSpPr>
          <p:cNvPr id="15363" name="Content Placeholder 2">
            <a:extLst>
              <a:ext uri="{FF2B5EF4-FFF2-40B4-BE49-F238E27FC236}">
                <a16:creationId xmlns:a16="http://schemas.microsoft.com/office/drawing/2014/main" id="{6791C70F-F244-44BA-B05A-EA266A081287}"/>
              </a:ext>
            </a:extLst>
          </p:cNvPr>
          <p:cNvSpPr>
            <a:spLocks noGrp="1" noChangeArrowheads="1"/>
          </p:cNvSpPr>
          <p:nvPr>
            <p:ph idx="4294967295"/>
          </p:nvPr>
        </p:nvSpPr>
        <p:spPr>
          <a:xfrm>
            <a:off x="228600" y="1066800"/>
            <a:ext cx="8382000" cy="5334000"/>
          </a:xfrm>
        </p:spPr>
        <p:txBody>
          <a:bodyPr/>
          <a:lstStyle/>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The scoreboard as well as the Official Notice Board are usually located at or near the finish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The OC may opt to only use an online platform for either/both of these items (live-timing, WhatsApp, etc.). </a:t>
            </a:r>
            <a:r>
              <a:rPr lang="en-US" sz="2000" i="1" dirty="0">
                <a:latin typeface="Arial" panose="020B0604020202020204" pitchFamily="34" charset="0"/>
                <a:ea typeface="Calibri" panose="020F0502020204030204" pitchFamily="34" charset="0"/>
                <a:cs typeface="Arial" panose="020B0604020202020204" pitchFamily="34" charset="0"/>
              </a:rPr>
              <a:t>Access information must be provided to Team Captains.</a:t>
            </a:r>
            <a:r>
              <a:rPr lang="en-US" sz="2000" dirty="0">
                <a:latin typeface="Arial" panose="020B0604020202020204" pitchFamily="34" charset="0"/>
                <a:ea typeface="Calibri" panose="020F0502020204030204" pitchFamily="34" charset="0"/>
                <a:cs typeface="Arial" panose="020B0604020202020204" pitchFamily="34" charset="0"/>
              </a:rPr>
              <a:t>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An Announcer may also be present and announcing DSQ’s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In each case – actual, verbal, or online – the rules are satisfied, and </a:t>
            </a:r>
            <a:r>
              <a:rPr lang="en-US" sz="2000" i="1" u="sng" dirty="0">
                <a:latin typeface="Arial" panose="020B0604020202020204" pitchFamily="34" charset="0"/>
                <a:ea typeface="Calibri" panose="020F0502020204030204" pitchFamily="34" charset="0"/>
                <a:cs typeface="Arial" panose="020B0604020202020204" pitchFamily="34" charset="0"/>
              </a:rPr>
              <a:t>unofficial</a:t>
            </a:r>
            <a:r>
              <a:rPr lang="en-US" sz="2000" dirty="0">
                <a:latin typeface="Arial" panose="020B0604020202020204" pitchFamily="34" charset="0"/>
                <a:ea typeface="Calibri" panose="020F0502020204030204" pitchFamily="34" charset="0"/>
                <a:cs typeface="Arial" panose="020B0604020202020204" pitchFamily="34" charset="0"/>
              </a:rPr>
              <a:t> results and other documents such as the Report by the Referee are made available for review </a:t>
            </a:r>
          </a:p>
          <a:p>
            <a:pPr marL="325437" indent="-342900" algn="just">
              <a:lnSpc>
                <a:spcPct val="100000"/>
              </a:lnSpc>
              <a:spcBef>
                <a:spcPts val="600"/>
              </a:spcBef>
              <a:spcAft>
                <a:spcPts val="6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System being used must be announced at the Team Captains’ Meeting</a:t>
            </a:r>
          </a:p>
          <a:p>
            <a:pPr marL="0" indent="0" algn="just">
              <a:lnSpc>
                <a:spcPct val="100000"/>
              </a:lnSpc>
              <a:spcBef>
                <a:spcPts val="600"/>
              </a:spcBef>
              <a:spcAft>
                <a:spcPts val="600"/>
              </a:spcAft>
              <a:buFont typeface="Euphemia" panose="020B0503040102020104" pitchFamily="34" charset="0"/>
              <a:buNone/>
              <a:defRPr/>
            </a:pPr>
            <a:r>
              <a:rPr lang="en-US" sz="2000" b="1" i="1" dirty="0">
                <a:solidFill>
                  <a:srgbClr val="0033CC"/>
                </a:solidFill>
                <a:latin typeface="Arial" panose="020B0604020202020204" pitchFamily="34" charset="0"/>
                <a:ea typeface="Calibri" panose="020F0502020204030204" pitchFamily="34" charset="0"/>
                <a:cs typeface="Arial" panose="020B0604020202020204" pitchFamily="34" charset="0"/>
              </a:rPr>
              <a:t>Rules do not specify which system – actual, acoustic, or online platform – is preferred.</a:t>
            </a:r>
          </a:p>
          <a:p>
            <a:pPr marL="0" indent="0" algn="just">
              <a:lnSpc>
                <a:spcPct val="100000"/>
              </a:lnSpc>
              <a:spcBef>
                <a:spcPts val="600"/>
              </a:spcBef>
              <a:spcAft>
                <a:spcPts val="600"/>
              </a:spcAft>
              <a:buNone/>
              <a:defRPr/>
            </a:pPr>
            <a:endParaRPr lang="en-US" sz="2000" b="1" dirty="0">
              <a:solidFill>
                <a:srgbClr val="0033CC"/>
              </a:solidFill>
              <a:latin typeface="Arial" panose="020B0604020202020204" pitchFamily="34" charset="0"/>
              <a:ea typeface="Calibri" panose="020F0502020204030204" pitchFamily="34" charset="0"/>
              <a:cs typeface="Arial" panose="020B0604020202020204" pitchFamily="34" charset="0"/>
            </a:endParaRPr>
          </a:p>
          <a:p>
            <a:pPr marL="0" indent="0">
              <a:buFont typeface="Euphemia" panose="020B0503040102020104" pitchFamily="34" charset="0"/>
              <a:buNone/>
              <a:defRPr/>
            </a:pPr>
            <a:endParaRPr lang="en-US" sz="2000" b="1" dirty="0"/>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28676" name="Content Placeholder 10">
            <a:extLst>
              <a:ext uri="{FF2B5EF4-FFF2-40B4-BE49-F238E27FC236}">
                <a16:creationId xmlns:a16="http://schemas.microsoft.com/office/drawing/2014/main" id="{7AF44072-EC74-41CF-B90C-C68EC2111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134829"/>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8AC03-8437-EB46-F676-668E2984F366}"/>
            </a:ext>
          </a:extLst>
        </p:cNvPr>
        <p:cNvGrpSpPr/>
        <p:nvPr/>
      </p:nvGrpSpPr>
      <p:grpSpPr>
        <a:xfrm>
          <a:off x="0" y="0"/>
          <a:ext cx="0" cy="0"/>
          <a:chOff x="0" y="0"/>
          <a:chExt cx="0" cy="0"/>
        </a:xfrm>
      </p:grpSpPr>
      <p:sp>
        <p:nvSpPr>
          <p:cNvPr id="15362" name="Title 1">
            <a:extLst>
              <a:ext uri="{FF2B5EF4-FFF2-40B4-BE49-F238E27FC236}">
                <a16:creationId xmlns:a16="http://schemas.microsoft.com/office/drawing/2014/main" id="{66F72731-535C-D587-EA2F-8C7913BADDCB}"/>
              </a:ext>
            </a:extLst>
          </p:cNvPr>
          <p:cNvSpPr>
            <a:spLocks noGrp="1"/>
          </p:cNvSpPr>
          <p:nvPr>
            <p:ph type="title" idx="4294967295"/>
          </p:nvPr>
        </p:nvSpPr>
        <p:spPr>
          <a:xfrm>
            <a:off x="228600" y="76200"/>
            <a:ext cx="8805863" cy="762000"/>
          </a:xfrm>
        </p:spPr>
        <p:txBody>
          <a:bodyPr>
            <a:normAutofit fontScale="90000"/>
          </a:bodyPr>
          <a:lstStyle/>
          <a:p>
            <a:pPr eaLnBrk="1" hangingPunct="1">
              <a:defRPr/>
            </a:pPr>
            <a:br>
              <a:rPr lang="en-US" altLang="en-US" dirty="0">
                <a:solidFill>
                  <a:srgbClr val="0066FF"/>
                </a:solidFill>
                <a:cs typeface="Arial" charset="0"/>
              </a:rPr>
            </a:br>
            <a:r>
              <a:rPr lang="en-US" altLang="en-US" sz="3100" b="1" dirty="0">
                <a:solidFill>
                  <a:srgbClr val="1A21A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INTERNET BASED POSTING PLATFORMS</a:t>
            </a:r>
            <a:endParaRPr lang="en-US" altLang="en-US" sz="3100" dirty="0">
              <a:solidFill>
                <a:srgbClr val="1A21A6"/>
              </a:solidFill>
              <a:latin typeface="Arial" panose="020B0604020202020204" pitchFamily="34" charset="0"/>
              <a:cs typeface="Arial" panose="020B0604020202020204" pitchFamily="34" charset="0"/>
            </a:endParaRPr>
          </a:p>
        </p:txBody>
      </p:sp>
      <p:sp>
        <p:nvSpPr>
          <p:cNvPr id="15363" name="Content Placeholder 2">
            <a:extLst>
              <a:ext uri="{FF2B5EF4-FFF2-40B4-BE49-F238E27FC236}">
                <a16:creationId xmlns:a16="http://schemas.microsoft.com/office/drawing/2014/main" id="{43215157-4241-7636-B4D9-678AE852E017}"/>
              </a:ext>
            </a:extLst>
          </p:cNvPr>
          <p:cNvSpPr>
            <a:spLocks noGrp="1" noChangeArrowheads="1"/>
          </p:cNvSpPr>
          <p:nvPr>
            <p:ph idx="4294967295"/>
          </p:nvPr>
        </p:nvSpPr>
        <p:spPr>
          <a:xfrm>
            <a:off x="228600" y="1066800"/>
            <a:ext cx="8382000" cy="4114800"/>
          </a:xfrm>
        </p:spPr>
        <p:txBody>
          <a:bodyPr/>
          <a:lstStyle/>
          <a:p>
            <a:pPr marL="0" indent="0">
              <a:lnSpc>
                <a:spcPct val="100000"/>
              </a:lnSpc>
              <a:spcBef>
                <a:spcPts val="1200"/>
              </a:spcBef>
              <a:spcAft>
                <a:spcPts val="1200"/>
              </a:spcAft>
              <a:buNone/>
              <a:defRPr/>
            </a:pPr>
            <a:r>
              <a:rPr lang="en-US" sz="2400" b="1" i="1" dirty="0">
                <a:latin typeface="Arial" panose="020B0604020202020204" pitchFamily="34" charset="0"/>
                <a:cs typeface="Arial" panose="020B0604020202020204" pitchFamily="34" charset="0"/>
              </a:rPr>
              <a:t>Any event that includes </a:t>
            </a:r>
            <a:r>
              <a:rPr lang="en-US" sz="2400" b="1" i="1" u="sng" dirty="0">
                <a:latin typeface="Arial" panose="020B0604020202020204" pitchFamily="34" charset="0"/>
                <a:cs typeface="Arial" panose="020B0604020202020204" pitchFamily="34" charset="0"/>
              </a:rPr>
              <a:t>U14 and younger </a:t>
            </a:r>
            <a:r>
              <a:rPr lang="en-US" sz="2400" b="1" i="1" dirty="0">
                <a:latin typeface="Arial" panose="020B0604020202020204" pitchFamily="34" charset="0"/>
                <a:cs typeface="Arial" panose="020B0604020202020204" pitchFamily="34" charset="0"/>
              </a:rPr>
              <a:t>athletes is not allowed to post "real-time" results or times on  an internet-based timing/result platform during the race. </a:t>
            </a:r>
          </a:p>
          <a:p>
            <a:pPr>
              <a:lnSpc>
                <a:spcPct val="100000"/>
              </a:lnSpc>
              <a:spcBef>
                <a:spcPts val="1200"/>
              </a:spcBef>
              <a:spcAft>
                <a:spcPts val="1200"/>
              </a:spcAft>
              <a:buFont typeface="Arial" panose="020B0604020202020204" pitchFamily="34" charset="0"/>
              <a:buChar char="•"/>
              <a:defRPr/>
            </a:pPr>
            <a:r>
              <a:rPr lang="en-US" sz="2400" b="1" i="1" dirty="0">
                <a:latin typeface="Arial" panose="020B0604020202020204" pitchFamily="34" charset="0"/>
                <a:cs typeface="Arial" panose="020B0604020202020204" pitchFamily="34" charset="0"/>
              </a:rPr>
              <a:t>Competitor lists: e.g., Club entries, Start Lists, Results, Referee Reports, etc., may be posted </a:t>
            </a:r>
          </a:p>
          <a:p>
            <a:pPr>
              <a:lnSpc>
                <a:spcPct val="100000"/>
              </a:lnSpc>
              <a:spcBef>
                <a:spcPts val="1200"/>
              </a:spcBef>
              <a:spcAft>
                <a:spcPts val="1200"/>
              </a:spcAft>
              <a:buFont typeface="Arial" panose="020B0604020202020204" pitchFamily="34" charset="0"/>
              <a:buChar char="•"/>
              <a:defRPr/>
            </a:pPr>
            <a:r>
              <a:rPr lang="en-US" sz="2400" b="1" i="1" dirty="0">
                <a:latin typeface="Arial" panose="020B0604020202020204" pitchFamily="34" charset="0"/>
                <a:cs typeface="Arial" panose="020B0604020202020204" pitchFamily="34" charset="0"/>
              </a:rPr>
              <a:t>Standings/times should be updated at the conclusion of the event</a:t>
            </a:r>
          </a:p>
          <a:p>
            <a:pPr marL="0" indent="0">
              <a:lnSpc>
                <a:spcPct val="100000"/>
              </a:lnSpc>
              <a:spcBef>
                <a:spcPts val="1200"/>
              </a:spcBef>
              <a:spcAft>
                <a:spcPts val="1200"/>
              </a:spcAft>
              <a:buNone/>
              <a:defRPr/>
            </a:pPr>
            <a:r>
              <a:rPr lang="en-US" sz="2400" b="1" dirty="0">
                <a:solidFill>
                  <a:schemeClr val="tx1"/>
                </a:solidFill>
                <a:latin typeface="Arial" panose="020B0604020202020204" pitchFamily="34" charset="0"/>
                <a:ea typeface="Calibri" panose="020F0502020204030204" pitchFamily="34" charset="0"/>
                <a:cs typeface="Arial" panose="020B0604020202020204" pitchFamily="34" charset="0"/>
              </a:rPr>
              <a:t>U612.4.1</a:t>
            </a:r>
          </a:p>
          <a:p>
            <a:pPr marL="0" indent="0">
              <a:buFont typeface="Euphemia" panose="020B0503040102020104" pitchFamily="34" charset="0"/>
              <a:buNone/>
              <a:defRPr/>
            </a:pPr>
            <a:endParaRPr lang="en-US" sz="2000" b="1" dirty="0"/>
          </a:p>
          <a:p>
            <a:pPr marL="0" indent="0" eaLnBrk="1" hangingPunct="1">
              <a:buFont typeface="Arial" panose="020B0604020202020204" pitchFamily="34" charset="0"/>
              <a:buNone/>
              <a:defRPr/>
            </a:pPr>
            <a:endParaRPr lang="en-US" altLang="en-US" dirty="0">
              <a:cs typeface="Arial" panose="020B0604020202020204" pitchFamily="34" charset="0"/>
            </a:endParaRPr>
          </a:p>
        </p:txBody>
      </p:sp>
      <p:pic>
        <p:nvPicPr>
          <p:cNvPr id="28676" name="Content Placeholder 10">
            <a:extLst>
              <a:ext uri="{FF2B5EF4-FFF2-40B4-BE49-F238E27FC236}">
                <a16:creationId xmlns:a16="http://schemas.microsoft.com/office/drawing/2014/main" id="{D75BFA34-D6C7-6503-9F8F-6FA383452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441694"/>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47CF-A06A-481F-9F32-06F4C98470CA}"/>
              </a:ext>
            </a:extLst>
          </p:cNvPr>
          <p:cNvSpPr>
            <a:spLocks noGrp="1"/>
          </p:cNvSpPr>
          <p:nvPr>
            <p:ph type="title" idx="4294967295"/>
          </p:nvPr>
        </p:nvSpPr>
        <p:spPr>
          <a:xfrm>
            <a:off x="609600" y="274638"/>
            <a:ext cx="8001000" cy="1143000"/>
          </a:xfrm>
        </p:spPr>
        <p:txBody>
          <a:bodyPr rtlCol="0">
            <a:normAutofit fontScale="90000"/>
          </a:bodyPr>
          <a:lstStyle/>
          <a:p>
            <a:pPr eaLnBrk="1" fontAlgn="auto" hangingPunct="1">
              <a:spcAft>
                <a:spcPts val="0"/>
              </a:spcAft>
              <a:defRPr/>
            </a:pPr>
            <a:br>
              <a:rPr lang="en-US" sz="3100" dirty="0">
                <a:solidFill>
                  <a:srgbClr val="3215AB"/>
                </a:solidFill>
              </a:rPr>
            </a:br>
            <a:r>
              <a:rPr lang="en-US" sz="31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NON-FIS SCORED EVENT:</a:t>
            </a:r>
            <a: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2nd-Run Tracking of 1</a:t>
            </a:r>
            <a:r>
              <a:rPr lang="en-US" sz="2400" b="1" baseline="30000"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 </a:t>
            </a: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Run DNS, NPS, DNF, DSQ Athletes  </a:t>
            </a:r>
            <a:br>
              <a:rPr lang="en-US" dirty="0">
                <a:solidFill>
                  <a:srgbClr val="3215AB"/>
                </a:solidFill>
                <a:latin typeface="Arial" panose="020B0604020202020204" pitchFamily="34" charset="0"/>
                <a:cs typeface="Arial" panose="020B0604020202020204" pitchFamily="34" charset="0"/>
              </a:rPr>
            </a:br>
            <a:endParaRPr lang="en-US" dirty="0">
              <a:solidFill>
                <a:srgbClr val="3215AB"/>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B8B8396-0691-4D82-99FE-9413380BC3C3}"/>
              </a:ext>
            </a:extLst>
          </p:cNvPr>
          <p:cNvSpPr>
            <a:spLocks noGrp="1"/>
          </p:cNvSpPr>
          <p:nvPr>
            <p:ph idx="4294967295"/>
          </p:nvPr>
        </p:nvSpPr>
        <p:spPr>
          <a:xfrm>
            <a:off x="304800" y="1295400"/>
            <a:ext cx="8610600" cy="4800600"/>
          </a:xfrm>
        </p:spPr>
        <p:txBody>
          <a:bodyPr lIns="0" rtlCol="0">
            <a:normAutofit fontScale="47500" lnSpcReduction="20000"/>
          </a:bodyPr>
          <a:lstStyle/>
          <a:p>
            <a:pPr marL="246888" indent="-246888" eaLnBrk="1" fontAlgn="auto" hangingPunct="1">
              <a:lnSpc>
                <a:spcPct val="120000"/>
              </a:lnSpc>
              <a:spcBef>
                <a:spcPts val="0"/>
              </a:spcBef>
              <a:spcAft>
                <a:spcPts val="0"/>
              </a:spcAft>
              <a:buFont typeface="Arial"/>
              <a:buChar char="•"/>
              <a:defRPr/>
            </a:pPr>
            <a:r>
              <a:rPr lang="en-US" sz="3300" b="1" dirty="0">
                <a:latin typeface="Arial" panose="020B0604020202020204" pitchFamily="34" charset="0"/>
                <a:cs typeface="Arial" panose="020B0604020202020204" pitchFamily="34" charset="0"/>
              </a:rPr>
              <a:t>The U.S. Ski &amp; Snowboard Technical Delegate Report requires documentation of these calculations, and for events where 1st-</a:t>
            </a:r>
            <a:r>
              <a:rPr lang="en-US" sz="3300" b="1" baseline="30000" dirty="0">
                <a:latin typeface="Arial" panose="020B0604020202020204" pitchFamily="34" charset="0"/>
                <a:cs typeface="Arial" panose="020B0604020202020204" pitchFamily="34" charset="0"/>
              </a:rPr>
              <a:t> </a:t>
            </a:r>
            <a:r>
              <a:rPr lang="en-US" sz="3300" b="1" dirty="0">
                <a:latin typeface="Arial" panose="020B0604020202020204" pitchFamily="34" charset="0"/>
                <a:cs typeface="Arial" panose="020B0604020202020204" pitchFamily="34" charset="0"/>
              </a:rPr>
              <a:t>run DNS, NPS, DNF, DSQ athletes are allowed to start in the 2nd run, this can create a unique challenge.  </a:t>
            </a:r>
          </a:p>
          <a:p>
            <a:pPr marL="246888" indent="-246888" eaLnBrk="1" fontAlgn="auto" hangingPunct="1">
              <a:lnSpc>
                <a:spcPct val="120000"/>
              </a:lnSpc>
              <a:spcBef>
                <a:spcPts val="1200"/>
              </a:spcBef>
              <a:spcAft>
                <a:spcPts val="0"/>
              </a:spcAft>
              <a:buFont typeface="Arial"/>
              <a:buChar char="•"/>
              <a:defRPr/>
            </a:pPr>
            <a:r>
              <a:rPr lang="en-US" sz="3300" b="1" dirty="0">
                <a:latin typeface="Arial" panose="020B0604020202020204" pitchFamily="34" charset="0"/>
                <a:cs typeface="Arial" panose="020B0604020202020204" pitchFamily="34" charset="0"/>
              </a:rPr>
              <a:t>The Chief of Timing &amp; Calculations and the Race Administrator account for all competitors.</a:t>
            </a:r>
          </a:p>
          <a:p>
            <a:pPr marL="246888" indent="-246888" eaLnBrk="1" fontAlgn="auto" hangingPunct="1">
              <a:lnSpc>
                <a:spcPct val="120000"/>
              </a:lnSpc>
              <a:spcBef>
                <a:spcPts val="1200"/>
              </a:spcBef>
              <a:spcAft>
                <a:spcPts val="0"/>
              </a:spcAft>
              <a:buFont typeface="Arial"/>
              <a:buChar char="•"/>
              <a:defRPr/>
            </a:pPr>
            <a:r>
              <a:rPr lang="en-US" sz="3300" b="1" dirty="0">
                <a:latin typeface="Arial" panose="020B0604020202020204" pitchFamily="34" charset="0"/>
                <a:cs typeface="Arial" panose="020B0604020202020204" pitchFamily="34" charset="0"/>
              </a:rPr>
              <a:t>Some Technical Delegates may instruct the Chief of Timing &amp; Calculations to stop recording after all valid 2nd-run starters have completed their run.  This method will result in an incomplete record of the event, so the following is suggested as an alternative procedure:</a:t>
            </a:r>
          </a:p>
          <a:p>
            <a:pPr marL="0" indent="0" eaLnBrk="1" fontAlgn="auto" hangingPunct="1">
              <a:lnSpc>
                <a:spcPct val="120000"/>
              </a:lnSpc>
              <a:spcBef>
                <a:spcPts val="600"/>
              </a:spcBef>
              <a:spcAft>
                <a:spcPts val="0"/>
              </a:spcAft>
              <a:buFont typeface="Arial"/>
              <a:buNone/>
              <a:defRPr/>
            </a:pPr>
            <a:r>
              <a:rPr lang="en-US" sz="3300" b="1" dirty="0">
                <a:latin typeface="Arial" panose="020B0604020202020204" pitchFamily="34" charset="0"/>
                <a:cs typeface="Arial" panose="020B0604020202020204" pitchFamily="34" charset="0"/>
              </a:rPr>
              <a:t>	1.  Start Referee notifies Timing when last qualified 2nd-run starter has left                          </a:t>
            </a:r>
          </a:p>
          <a:p>
            <a:pPr marL="0" indent="0" eaLnBrk="1" fontAlgn="auto" hangingPunct="1">
              <a:lnSpc>
                <a:spcPct val="120000"/>
              </a:lnSpc>
              <a:spcBef>
                <a:spcPts val="0"/>
              </a:spcBef>
              <a:spcAft>
                <a:spcPts val="0"/>
              </a:spcAft>
              <a:buFont typeface="Arial"/>
              <a:buNone/>
              <a:defRPr/>
            </a:pPr>
            <a:r>
              <a:rPr lang="en-US" sz="3300" b="1" dirty="0">
                <a:latin typeface="Arial" panose="020B0604020202020204" pitchFamily="34" charset="0"/>
                <a:cs typeface="Arial" panose="020B0604020202020204" pitchFamily="34" charset="0"/>
              </a:rPr>
              <a:t>                     the start   </a:t>
            </a:r>
          </a:p>
          <a:p>
            <a:pPr marL="0" indent="0" eaLnBrk="1" fontAlgn="auto" hangingPunct="1">
              <a:lnSpc>
                <a:spcPct val="120000"/>
              </a:lnSpc>
              <a:spcBef>
                <a:spcPts val="600"/>
              </a:spcBef>
              <a:spcAft>
                <a:spcPts val="0"/>
              </a:spcAft>
              <a:buFont typeface="Arial"/>
              <a:buNone/>
              <a:defRPr/>
            </a:pPr>
            <a:r>
              <a:rPr lang="en-US" sz="3300" b="1" dirty="0">
                <a:latin typeface="Arial" panose="020B0604020202020204" pitchFamily="34" charset="0"/>
                <a:cs typeface="Arial" panose="020B0604020202020204" pitchFamily="34" charset="0"/>
              </a:rPr>
              <a:t>	2.  Chief of Timing &amp; Calculations or assistant makes appropriate </a:t>
            </a:r>
          </a:p>
          <a:p>
            <a:pPr marL="0" indent="0" eaLnBrk="1" fontAlgn="auto" hangingPunct="1">
              <a:lnSpc>
                <a:spcPct val="120000"/>
              </a:lnSpc>
              <a:spcBef>
                <a:spcPts val="0"/>
              </a:spcBef>
              <a:spcAft>
                <a:spcPts val="0"/>
              </a:spcAft>
              <a:buFont typeface="Arial"/>
              <a:buNone/>
              <a:defRPr/>
            </a:pPr>
            <a:r>
              <a:rPr lang="en-US" sz="3300" b="1" dirty="0">
                <a:latin typeface="Arial" panose="020B0604020202020204" pitchFamily="34" charset="0"/>
                <a:cs typeface="Arial" panose="020B0604020202020204" pitchFamily="34" charset="0"/>
              </a:rPr>
              <a:t>                     notations in the DNS and DNF sections of the Report by the Referee</a:t>
            </a:r>
          </a:p>
          <a:p>
            <a:pPr marL="0" indent="0" eaLnBrk="1" fontAlgn="auto" hangingPunct="1">
              <a:lnSpc>
                <a:spcPct val="120000"/>
              </a:lnSpc>
              <a:spcBef>
                <a:spcPts val="0"/>
              </a:spcBef>
              <a:spcAft>
                <a:spcPts val="0"/>
              </a:spcAft>
              <a:buFont typeface="Arial"/>
              <a:buNone/>
              <a:defRPr/>
            </a:pPr>
            <a:r>
              <a:rPr lang="en-US" sz="3300" b="1" dirty="0">
                <a:latin typeface="Arial" panose="020B0604020202020204" pitchFamily="34" charset="0"/>
                <a:cs typeface="Arial" panose="020B0604020202020204" pitchFamily="34" charset="0"/>
              </a:rPr>
              <a:t> </a:t>
            </a:r>
            <a:endParaRPr lang="en-US" sz="3800" b="1" i="1" dirty="0">
              <a:solidFill>
                <a:srgbClr val="1A21A6"/>
              </a:solidFill>
              <a:latin typeface="Arial" panose="020B0604020202020204" pitchFamily="34" charset="0"/>
              <a:cs typeface="Arial" panose="020B0604020202020204" pitchFamily="34" charset="0"/>
            </a:endParaRPr>
          </a:p>
          <a:p>
            <a:pPr marL="0" indent="0" eaLnBrk="1" fontAlgn="auto" hangingPunct="1">
              <a:lnSpc>
                <a:spcPct val="120000"/>
              </a:lnSpc>
              <a:spcBef>
                <a:spcPts val="0"/>
              </a:spcBef>
              <a:spcAft>
                <a:spcPts val="0"/>
              </a:spcAft>
              <a:buFont typeface="Arial"/>
              <a:buNone/>
              <a:defRPr/>
            </a:pPr>
            <a:r>
              <a:rPr lang="en-US" sz="3800" b="1" i="1" u="sng" dirty="0">
                <a:solidFill>
                  <a:srgbClr val="1A21A6"/>
                </a:solidFill>
                <a:latin typeface="Arial" panose="020B0604020202020204" pitchFamily="34" charset="0"/>
                <a:cs typeface="Arial" panose="020B0604020202020204" pitchFamily="34" charset="0"/>
              </a:rPr>
              <a:t>NOTE</a:t>
            </a:r>
            <a:r>
              <a:rPr lang="en-US" sz="3800" b="1" i="1" dirty="0">
                <a:solidFill>
                  <a:srgbClr val="1A21A6"/>
                </a:solidFill>
                <a:latin typeface="Arial" panose="020B0604020202020204" pitchFamily="34" charset="0"/>
                <a:cs typeface="Arial" panose="020B0604020202020204" pitchFamily="34" charset="0"/>
              </a:rPr>
              <a:t>: This option does not apply at FIS events!</a:t>
            </a:r>
          </a:p>
          <a:p>
            <a:pPr marL="0" indent="0" eaLnBrk="1" fontAlgn="auto" hangingPunct="1">
              <a:lnSpc>
                <a:spcPct val="120000"/>
              </a:lnSpc>
              <a:spcAft>
                <a:spcPts val="0"/>
              </a:spcAft>
              <a:buFont typeface="Arial"/>
              <a:buNone/>
              <a:defRPr/>
            </a:pPr>
            <a:r>
              <a:rPr lang="en-US" dirty="0">
                <a:latin typeface="Arial" panose="020B0604020202020204" pitchFamily="34" charset="0"/>
                <a:cs typeface="Arial" panose="020B0604020202020204" pitchFamily="34" charset="0"/>
              </a:rPr>
              <a:t>	</a:t>
            </a:r>
          </a:p>
        </p:txBody>
      </p:sp>
      <p:pic>
        <p:nvPicPr>
          <p:cNvPr id="4" name="Content Placeholder 10">
            <a:extLst>
              <a:ext uri="{FF2B5EF4-FFF2-40B4-BE49-F238E27FC236}">
                <a16:creationId xmlns:a16="http://schemas.microsoft.com/office/drawing/2014/main" id="{F9F3D9D5-93F2-49D7-B2A7-C413BB9AC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3618-EF27-4361-9008-19CF1BA47292}"/>
              </a:ext>
            </a:extLst>
          </p:cNvPr>
          <p:cNvSpPr>
            <a:spLocks noGrp="1"/>
          </p:cNvSpPr>
          <p:nvPr>
            <p:ph type="title" idx="4294967295"/>
          </p:nvPr>
        </p:nvSpPr>
        <p:spPr>
          <a:xfrm>
            <a:off x="457200" y="228600"/>
            <a:ext cx="8229600" cy="1143000"/>
          </a:xfrm>
        </p:spPr>
        <p:txBody>
          <a:bodyPr rtlCol="0">
            <a:normAutofit/>
          </a:bodyPr>
          <a:lstStyle/>
          <a:p>
            <a:pPr eaLnBrk="1" fontAlgn="auto" hangingPunct="1">
              <a:spcAft>
                <a:spcPts val="0"/>
              </a:spcAft>
              <a:defRPr/>
            </a:pPr>
            <a:r>
              <a:rPr lang="en-US" sz="31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SCORED EVENT: </a:t>
            </a:r>
            <a:b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2nd-Run Tracking of 1</a:t>
            </a:r>
            <a:r>
              <a:rPr lang="en-US" sz="2400" b="1" baseline="30000"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
            </a:r>
            <a:r>
              <a:rPr lang="en-US" sz="2400"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-Run DNF, DSQ Athletes</a:t>
            </a:r>
          </a:p>
        </p:txBody>
      </p:sp>
      <p:sp>
        <p:nvSpPr>
          <p:cNvPr id="21507" name="Content Placeholder 2">
            <a:extLst>
              <a:ext uri="{FF2B5EF4-FFF2-40B4-BE49-F238E27FC236}">
                <a16:creationId xmlns:a16="http://schemas.microsoft.com/office/drawing/2014/main" id="{06DB4B3A-73E6-4B7B-BED2-94BE5F05F09F}"/>
              </a:ext>
            </a:extLst>
          </p:cNvPr>
          <p:cNvSpPr>
            <a:spLocks noGrp="1"/>
          </p:cNvSpPr>
          <p:nvPr>
            <p:ph idx="4294967295"/>
          </p:nvPr>
        </p:nvSpPr>
        <p:spPr>
          <a:xfrm>
            <a:off x="609600" y="1524000"/>
            <a:ext cx="8229600" cy="5105400"/>
          </a:xfrm>
        </p:spPr>
        <p:txBody>
          <a:bodyPr rtlCol="0">
            <a:normAutofit fontScale="70000" lnSpcReduction="20000"/>
          </a:bodyPr>
          <a:lstStyle/>
          <a:p>
            <a:pPr marL="0" indent="0" eaLnBrk="1" fontAlgn="auto" hangingPunct="1">
              <a:lnSpc>
                <a:spcPct val="120000"/>
              </a:lnSpc>
              <a:spcAft>
                <a:spcPts val="0"/>
              </a:spcAft>
              <a:buFont typeface="Arial" pitchFamily="34" charset="0"/>
              <a:buNone/>
              <a:defRPr/>
            </a:pPr>
            <a:r>
              <a:rPr lang="en-US" altLang="en-US" sz="2200" b="1" dirty="0">
                <a:latin typeface="Arial" pitchFamily="34" charset="0"/>
                <a:cs typeface="Arial" pitchFamily="34" charset="0"/>
              </a:rPr>
              <a:t>The following is suggested method.  Chief of Timing or assistant may use recording method of their choice; e.g., End 2</a:t>
            </a:r>
            <a:r>
              <a:rPr lang="en-US" altLang="en-US" sz="2200" b="1" baseline="30000" dirty="0">
                <a:latin typeface="Arial" pitchFamily="34" charset="0"/>
                <a:cs typeface="Arial" pitchFamily="34" charset="0"/>
              </a:rPr>
              <a:t>nd</a:t>
            </a:r>
            <a:r>
              <a:rPr lang="en-US" altLang="en-US" sz="2200" b="1" dirty="0">
                <a:latin typeface="Arial" pitchFamily="34" charset="0"/>
                <a:cs typeface="Arial" pitchFamily="34" charset="0"/>
              </a:rPr>
              <a:t> Run, Run 1 Racers.</a:t>
            </a: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endParaRPr lang="en-US" altLang="en-US" sz="1800" dirty="0">
              <a:latin typeface="Arial" pitchFamily="34" charset="0"/>
              <a:cs typeface="Arial" pitchFamily="34" charset="0"/>
            </a:endParaRPr>
          </a:p>
          <a:p>
            <a:pPr marL="0" indent="0" eaLnBrk="1" fontAlgn="auto" hangingPunct="1">
              <a:lnSpc>
                <a:spcPct val="120000"/>
              </a:lnSpc>
              <a:spcAft>
                <a:spcPts val="0"/>
              </a:spcAft>
              <a:buFont typeface="Arial" pitchFamily="34" charset="0"/>
              <a:buNone/>
              <a:defRPr/>
            </a:pPr>
            <a:r>
              <a:rPr lang="en-US" altLang="en-US" sz="1800" b="1" dirty="0">
                <a:latin typeface="Arial" pitchFamily="34" charset="0"/>
                <a:cs typeface="Arial" pitchFamily="34" charset="0"/>
              </a:rPr>
              <a:t>Report by the Referee will now concisely reflect how many </a:t>
            </a:r>
            <a:r>
              <a:rPr lang="en-US" altLang="en-US" sz="1800" b="1" u="sng" dirty="0">
                <a:latin typeface="Arial" pitchFamily="34" charset="0"/>
                <a:cs typeface="Arial" pitchFamily="34" charset="0"/>
              </a:rPr>
              <a:t>actual</a:t>
            </a:r>
            <a:r>
              <a:rPr lang="en-US" altLang="en-US" sz="1800" b="1" dirty="0">
                <a:latin typeface="Arial" pitchFamily="34" charset="0"/>
                <a:cs typeface="Arial" pitchFamily="34" charset="0"/>
              </a:rPr>
              <a:t> 2</a:t>
            </a:r>
            <a:r>
              <a:rPr lang="en-US" altLang="en-US" sz="1800" b="1" baseline="30000" dirty="0">
                <a:latin typeface="Arial" pitchFamily="34" charset="0"/>
                <a:cs typeface="Arial" pitchFamily="34" charset="0"/>
              </a:rPr>
              <a:t>nd</a:t>
            </a:r>
            <a:r>
              <a:rPr lang="en-US" altLang="en-US" sz="1800" b="1" dirty="0">
                <a:latin typeface="Arial" pitchFamily="34" charset="0"/>
                <a:cs typeface="Arial" pitchFamily="34" charset="0"/>
              </a:rPr>
              <a:t>-Run DNS and DNF competitors are to be considered in calculation of “Finishers/Total Ranked” on Result.</a:t>
            </a:r>
          </a:p>
          <a:p>
            <a:pPr marL="0" indent="0" eaLnBrk="1" fontAlgn="auto" hangingPunct="1">
              <a:lnSpc>
                <a:spcPct val="120000"/>
              </a:lnSpc>
              <a:spcAft>
                <a:spcPts val="0"/>
              </a:spcAft>
              <a:buFont typeface="Arial" pitchFamily="34" charset="0"/>
              <a:buNone/>
              <a:defRPr/>
            </a:pPr>
            <a:r>
              <a:rPr lang="en-US" altLang="en-US" sz="1800" dirty="0">
                <a:latin typeface="Arial" pitchFamily="34" charset="0"/>
                <a:cs typeface="Arial" pitchFamily="34" charset="0"/>
              </a:rPr>
              <a:t>		</a:t>
            </a:r>
          </a:p>
        </p:txBody>
      </p:sp>
      <p:pic>
        <p:nvPicPr>
          <p:cNvPr id="65540" name="Picture 3">
            <a:extLst>
              <a:ext uri="{FF2B5EF4-FFF2-40B4-BE49-F238E27FC236}">
                <a16:creationId xmlns:a16="http://schemas.microsoft.com/office/drawing/2014/main" id="{53CECA0B-417A-4069-AD99-F8E6BE9B3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0"/>
            <a:ext cx="50831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10">
            <a:extLst>
              <a:ext uri="{FF2B5EF4-FFF2-40B4-BE49-F238E27FC236}">
                <a16:creationId xmlns:a16="http://schemas.microsoft.com/office/drawing/2014/main" id="{616BF8AC-F75B-4135-AC00-579CEC9A7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5E0072E-A255-4D63-B801-31DB5F07BAA3}"/>
              </a:ext>
            </a:extLst>
          </p:cNvPr>
          <p:cNvSpPr>
            <a:spLocks noGrp="1" noChangeArrowheads="1"/>
          </p:cNvSpPr>
          <p:nvPr>
            <p:ph type="title" idx="4294967295"/>
          </p:nvPr>
        </p:nvSpPr>
        <p:spPr>
          <a:xfrm>
            <a:off x="582613" y="0"/>
            <a:ext cx="7772400" cy="129540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REFEREE: </a:t>
            </a: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A Member of the Jury</a:t>
            </a:r>
          </a:p>
        </p:txBody>
      </p:sp>
      <p:sp>
        <p:nvSpPr>
          <p:cNvPr id="29699" name="Rectangle 3">
            <a:extLst>
              <a:ext uri="{FF2B5EF4-FFF2-40B4-BE49-F238E27FC236}">
                <a16:creationId xmlns:a16="http://schemas.microsoft.com/office/drawing/2014/main" id="{5C5FFC30-D7D9-45EC-BFBF-0FBEC94FD9A9}"/>
              </a:ext>
            </a:extLst>
          </p:cNvPr>
          <p:cNvSpPr>
            <a:spLocks noGrp="1" noChangeArrowheads="1"/>
          </p:cNvSpPr>
          <p:nvPr>
            <p:ph type="body" idx="4294967295"/>
          </p:nvPr>
        </p:nvSpPr>
        <p:spPr>
          <a:xfrm>
            <a:off x="582613" y="1371600"/>
            <a:ext cx="8332787" cy="5181600"/>
          </a:xfrm>
        </p:spPr>
        <p:txBody>
          <a:bodyPr rtlCol="0">
            <a:normAutofit/>
          </a:bodyPr>
          <a:lstStyle/>
          <a:p>
            <a:pPr marL="246888" indent="-246888" eaLnBrk="1" fontAlgn="auto" hangingPunct="1">
              <a:lnSpc>
                <a:spcPts val="900"/>
              </a:lnSpc>
              <a:spcAft>
                <a:spcPts val="0"/>
              </a:spcAft>
              <a:buFontTx/>
              <a:buNone/>
              <a:defRPr/>
            </a:pPr>
            <a:endParaRPr lang="en-US" sz="2400" b="1" dirty="0">
              <a:solidFill>
                <a:srgbClr val="0070C0"/>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Tenure of the Jury</a:t>
            </a:r>
            <a:r>
              <a:rPr lang="en-US" sz="2400" b="1" dirty="0">
                <a:solidFill>
                  <a:srgbClr val="0033CC"/>
                </a:solidFill>
                <a:effectLst>
                  <a:outerShdw blurRad="38100" dist="38100" dir="2700000" algn="tl">
                    <a:srgbClr val="C0C0C0"/>
                  </a:outerShdw>
                </a:effectLst>
                <a:latin typeface="Arial" charset="0"/>
                <a:cs typeface="Arial" charset="0"/>
              </a:rPr>
              <a:t>	</a:t>
            </a:r>
            <a:r>
              <a:rPr lang="en-US" sz="2400" dirty="0">
                <a:solidFill>
                  <a:srgbClr val="0033CC"/>
                </a:solidFill>
                <a:effectLst>
                  <a:outerShdw blurRad="38100" dist="38100" dir="2700000" algn="tl">
                    <a:srgbClr val="C0C0C0"/>
                  </a:outerShdw>
                </a:effectLst>
                <a:latin typeface="Arial" charset="0"/>
                <a:cs typeface="Arial" charset="0"/>
              </a:rPr>
              <a:t>		</a:t>
            </a:r>
            <a:r>
              <a:rPr lang="en-US" sz="2400" b="1" dirty="0">
                <a:solidFill>
                  <a:srgbClr val="0070C0"/>
                </a:solidFill>
                <a:effectLst>
                  <a:outerShdw blurRad="38100" dist="38100" dir="2700000" algn="tl">
                    <a:srgbClr val="C0C0C0"/>
                  </a:outerShdw>
                </a:effectLst>
                <a:latin typeface="Arial" charset="0"/>
                <a:cs typeface="Arial" charset="0"/>
              </a:rPr>
              <a:t>Radios for all</a:t>
            </a:r>
          </a:p>
          <a:p>
            <a:pPr marL="246888" indent="-246888" eaLnBrk="1" fontAlgn="auto" hangingPunct="1">
              <a:lnSpc>
                <a:spcPts val="900"/>
              </a:lnSpc>
              <a:spcAft>
                <a:spcPts val="0"/>
              </a:spcAft>
              <a:buFontTx/>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601.4.4</a:t>
            </a:r>
            <a:r>
              <a:rPr lang="en-US" sz="1600" b="1" i="1" dirty="0">
                <a:effectLst>
                  <a:outerShdw blurRad="38100" dist="38100" dir="2700000" algn="tl">
                    <a:srgbClr val="C0C0C0"/>
                  </a:outerShdw>
                </a:effectLst>
                <a:latin typeface="Arial" charset="0"/>
                <a:cs typeface="Arial" charset="0"/>
              </a:rPr>
              <a:t> </a:t>
            </a:r>
            <a:r>
              <a:rPr lang="en-US" sz="1600" b="1" i="1" dirty="0">
                <a:solidFill>
                  <a:srgbClr val="0033CC"/>
                </a:solidFill>
                <a:effectLst>
                  <a:outerShdw blurRad="38100" dist="38100" dir="2700000" algn="tl">
                    <a:srgbClr val="C0C0C0"/>
                  </a:outerShdw>
                </a:effectLst>
                <a:latin typeface="Arial" charset="0"/>
                <a:cs typeface="Arial" charset="0"/>
              </a:rPr>
              <a:t>			</a:t>
            </a:r>
            <a:r>
              <a:rPr lang="en-US" sz="1600" b="1" i="1" dirty="0">
                <a:effectLst>
                  <a:outerShdw blurRad="38100" dist="38100" dir="2700000" algn="tl">
                    <a:srgbClr val="C0C0C0"/>
                  </a:outerShdw>
                </a:effectLst>
                <a:latin typeface="Arial" charset="0"/>
                <a:cs typeface="Arial" charset="0"/>
              </a:rPr>
              <a:t> 	ACR/ICR  </a:t>
            </a:r>
            <a:r>
              <a:rPr lang="en-US" sz="1600" i="1" dirty="0">
                <a:effectLst>
                  <a:outerShdw blurRad="38100" dist="38100" dir="2700000" algn="tl">
                    <a:srgbClr val="C0C0C0"/>
                  </a:outerShdw>
                </a:effectLst>
                <a:latin typeface="Arial" charset="0"/>
                <a:cs typeface="Arial" charset="0"/>
              </a:rPr>
              <a:t>601.4.8</a:t>
            </a:r>
          </a:p>
          <a:p>
            <a:pPr marL="246888" indent="-246888" eaLnBrk="1" fontAlgn="auto" hangingPunct="1">
              <a:lnSpc>
                <a:spcPts val="900"/>
              </a:lnSpc>
              <a:spcBef>
                <a:spcPct val="0"/>
              </a:spcBef>
              <a:spcAft>
                <a:spcPts val="0"/>
              </a:spcAft>
              <a:buFontTx/>
              <a:buNone/>
              <a:defRPr/>
            </a:pPr>
            <a:endParaRPr lang="en-US" sz="1600"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Bef>
                <a:spcPct val="0"/>
              </a:spcBef>
              <a:spcAft>
                <a:spcPts val="0"/>
              </a:spcAft>
              <a:buFontTx/>
              <a:buNone/>
              <a:defRPr/>
            </a:pPr>
            <a:endParaRPr lang="en-US" sz="2400" b="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endParaRPr lang="en-US" sz="2400" b="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Bef>
                <a:spcPct val="0"/>
              </a:spcBef>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Technical Duties</a:t>
            </a:r>
            <a:r>
              <a:rPr lang="en-US" sz="2400" b="1" dirty="0">
                <a:solidFill>
                  <a:srgbClr val="0033CC"/>
                </a:solidFill>
                <a:effectLst>
                  <a:outerShdw blurRad="38100" dist="38100" dir="2700000" algn="tl">
                    <a:srgbClr val="C0C0C0"/>
                  </a:outerShdw>
                </a:effectLst>
                <a:latin typeface="Arial" charset="0"/>
                <a:cs typeface="Arial" charset="0"/>
              </a:rPr>
              <a:t>	</a:t>
            </a:r>
            <a:r>
              <a:rPr lang="en-US" sz="2400" dirty="0">
                <a:solidFill>
                  <a:srgbClr val="0033CC"/>
                </a:solidFill>
                <a:effectLst>
                  <a:outerShdw blurRad="38100" dist="38100" dir="2700000" algn="tl">
                    <a:srgbClr val="C0C0C0"/>
                  </a:outerShdw>
                </a:effectLst>
                <a:latin typeface="Arial" charset="0"/>
                <a:cs typeface="Arial" charset="0"/>
              </a:rPr>
              <a:t>		</a:t>
            </a:r>
            <a:r>
              <a:rPr lang="en-US" sz="2400" b="1" dirty="0">
                <a:solidFill>
                  <a:srgbClr val="0070C0"/>
                </a:solidFill>
                <a:effectLst>
                  <a:outerShdw blurRad="38100" dist="38100" dir="2700000" algn="tl">
                    <a:srgbClr val="C0C0C0"/>
                  </a:outerShdw>
                </a:effectLst>
                <a:latin typeface="Arial" charset="0"/>
                <a:cs typeface="Arial" charset="0"/>
              </a:rPr>
              <a:t>Jury Minutes</a:t>
            </a:r>
          </a:p>
          <a:p>
            <a:pPr marL="246888" indent="-246888" eaLnBrk="1" fontAlgn="auto" hangingPunct="1">
              <a:lnSpc>
                <a:spcPts val="900"/>
              </a:lnSpc>
              <a:spcAft>
                <a:spcPts val="0"/>
              </a:spcAft>
              <a:buFontTx/>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601.4.6.1</a:t>
            </a:r>
            <a:r>
              <a:rPr lang="en-US" sz="1800" b="1" i="1" dirty="0">
                <a:solidFill>
                  <a:srgbClr val="0033CC"/>
                </a:solidFill>
                <a:effectLst>
                  <a:outerShdw blurRad="38100" dist="38100" dir="2700000" algn="tl">
                    <a:srgbClr val="C0C0C0"/>
                  </a:outerShdw>
                </a:effectLst>
                <a:latin typeface="Arial" charset="0"/>
                <a:cs typeface="Arial" charset="0"/>
              </a:rPr>
              <a:t>	</a:t>
            </a:r>
            <a:r>
              <a:rPr lang="en-US" b="1" i="1" dirty="0">
                <a:solidFill>
                  <a:srgbClr val="0033CC"/>
                </a:solidFill>
                <a:effectLst>
                  <a:outerShdw blurRad="38100" dist="38100" dir="2700000" algn="tl">
                    <a:srgbClr val="C0C0C0"/>
                  </a:outerShdw>
                </a:effectLst>
                <a:latin typeface="Arial" charset="0"/>
                <a:cs typeface="Arial" charset="0"/>
              </a:rPr>
              <a:t>			</a:t>
            </a: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601.4.5.4, 601.4.5.5</a:t>
            </a:r>
            <a:r>
              <a:rPr lang="en-US" sz="1800" i="1" dirty="0">
                <a:effectLst>
                  <a:outerShdw blurRad="38100" dist="38100" dir="2700000" algn="tl">
                    <a:srgbClr val="C0C0C0"/>
                  </a:outerShdw>
                </a:effectLst>
                <a:latin typeface="Arial" charset="0"/>
                <a:cs typeface="Arial" charset="0"/>
              </a:rPr>
              <a:t> </a:t>
            </a:r>
          </a:p>
          <a:p>
            <a:pPr marL="246888" indent="-246888" eaLnBrk="1" fontAlgn="auto" hangingPunct="1">
              <a:lnSpc>
                <a:spcPts val="900"/>
              </a:lnSpc>
              <a:spcBef>
                <a:spcPct val="0"/>
              </a:spcBef>
              <a:spcAft>
                <a:spcPts val="0"/>
              </a:spcAft>
              <a:buFontTx/>
              <a:buNone/>
              <a:defRPr/>
            </a:pPr>
            <a:endParaRPr lang="en-US" sz="1600" dirty="0">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endParaRPr lang="en-US" sz="2400" b="1" dirty="0">
              <a:solidFill>
                <a:srgbClr val="0070C0"/>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Organizational Duties</a:t>
            </a:r>
            <a:r>
              <a:rPr lang="en-US" sz="2400" dirty="0">
                <a:solidFill>
                  <a:srgbClr val="0070C0"/>
                </a:solidFill>
                <a:effectLst>
                  <a:outerShdw blurRad="38100" dist="38100" dir="2700000" algn="tl">
                    <a:srgbClr val="C0C0C0"/>
                  </a:outerShdw>
                </a:effectLst>
                <a:latin typeface="Arial" charset="0"/>
                <a:cs typeface="Arial" charset="0"/>
              </a:rPr>
              <a:t>	</a:t>
            </a:r>
            <a:r>
              <a:rPr lang="en-US" sz="2400" dirty="0">
                <a:solidFill>
                  <a:srgbClr val="0033CC"/>
                </a:solidFill>
                <a:effectLst>
                  <a:outerShdw blurRad="38100" dist="38100" dir="2700000" algn="tl">
                    <a:srgbClr val="C0C0C0"/>
                  </a:outerShdw>
                </a:effectLst>
                <a:latin typeface="Arial" charset="0"/>
                <a:cs typeface="Arial" charset="0"/>
              </a:rPr>
              <a:t>	</a:t>
            </a:r>
            <a:r>
              <a:rPr lang="en-US" sz="2400" b="1" dirty="0">
                <a:solidFill>
                  <a:srgbClr val="0070C0"/>
                </a:solidFill>
                <a:effectLst>
                  <a:outerShdw blurRad="38100" dist="38100" dir="2700000" algn="tl">
                    <a:srgbClr val="C0C0C0"/>
                  </a:outerShdw>
                </a:effectLst>
                <a:latin typeface="Arial" charset="0"/>
                <a:cs typeface="Arial" charset="0"/>
              </a:rPr>
              <a:t>Course Inspection</a:t>
            </a:r>
          </a:p>
          <a:p>
            <a:pPr marL="246888" indent="-246888" eaLnBrk="1" fontAlgn="auto" hangingPunct="1">
              <a:lnSpc>
                <a:spcPts val="900"/>
              </a:lnSpc>
              <a:spcAft>
                <a:spcPts val="0"/>
              </a:spcAft>
              <a:buFontTx/>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601.4.6.2    			</a:t>
            </a:r>
            <a:r>
              <a:rPr lang="en-US" sz="1600" b="1" i="1" dirty="0">
                <a:effectLst>
                  <a:outerShdw blurRad="38100" dist="38100" dir="2700000" algn="tl">
                    <a:srgbClr val="C0C0C0"/>
                  </a:outerShdw>
                </a:effectLst>
                <a:latin typeface="Arial" charset="0"/>
                <a:cs typeface="Arial" charset="0"/>
              </a:rPr>
              <a:t> ACR/ICR  </a:t>
            </a:r>
            <a:r>
              <a:rPr lang="en-US" sz="1600" i="1" dirty="0">
                <a:effectLst>
                  <a:outerShdw blurRad="38100" dist="38100" dir="2700000" algn="tl">
                    <a:srgbClr val="C0C0C0"/>
                  </a:outerShdw>
                </a:effectLst>
                <a:latin typeface="Arial" charset="0"/>
                <a:cs typeface="Arial" charset="0"/>
              </a:rPr>
              <a:t>614.3.1</a:t>
            </a:r>
            <a:r>
              <a:rPr lang="en-US" sz="1600" i="1" dirty="0">
                <a:solidFill>
                  <a:srgbClr val="0033CC"/>
                </a:solidFill>
                <a:effectLst>
                  <a:outerShdw blurRad="38100" dist="38100" dir="2700000" algn="tl">
                    <a:srgbClr val="C0C0C0"/>
                  </a:outerShdw>
                </a:effectLst>
                <a:latin typeface="Arial" charset="0"/>
                <a:cs typeface="Arial" charset="0"/>
              </a:rPr>
              <a:t>	</a:t>
            </a:r>
            <a:r>
              <a:rPr lang="en-US" sz="1600" i="1" dirty="0">
                <a:solidFill>
                  <a:schemeClr val="tx1"/>
                </a:solidFill>
                <a:effectLst>
                  <a:outerShdw blurRad="38100" dist="38100" dir="2700000" algn="tl">
                    <a:srgbClr val="C0C0C0"/>
                  </a:outerShdw>
                </a:effectLst>
                <a:latin typeface="Arial" charset="0"/>
                <a:cs typeface="Arial" charset="0"/>
              </a:rPr>
              <a:t>601.4.6.1	</a:t>
            </a:r>
          </a:p>
          <a:p>
            <a:pPr marL="246888" indent="-246888" eaLnBrk="1" fontAlgn="auto" hangingPunct="1">
              <a:lnSpc>
                <a:spcPts val="900"/>
              </a:lnSpc>
              <a:spcAft>
                <a:spcPts val="0"/>
              </a:spcAft>
              <a:buFontTx/>
              <a:buNone/>
              <a:defRPr/>
            </a:pPr>
            <a:endParaRPr lang="en-US" sz="1600" b="1" i="1" dirty="0">
              <a:solidFill>
                <a:srgbClr val="0070C0"/>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endParaRPr lang="en-US" sz="1600" b="1" i="1" dirty="0">
              <a:solidFill>
                <a:srgbClr val="0070C0"/>
              </a:solidFill>
              <a:effectLst>
                <a:outerShdw blurRad="38100" dist="38100" dir="2700000" algn="tl">
                  <a:srgbClr val="C0C0C0"/>
                </a:outerShdw>
              </a:effectLst>
              <a:latin typeface="Arial" charset="0"/>
              <a:cs typeface="Arial" charset="0"/>
            </a:endParaRPr>
          </a:p>
          <a:p>
            <a:pPr marL="246888" indent="-246888" eaLnBrk="1" fontAlgn="auto" hangingPunct="1">
              <a:lnSpc>
                <a:spcPts val="900"/>
              </a:lnSpc>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Disciplinary Duties		Sanctions</a:t>
            </a:r>
          </a:p>
          <a:p>
            <a:pPr marL="246888" indent="-246888" eaLnBrk="1" fontAlgn="auto" hangingPunct="1">
              <a:lnSpc>
                <a:spcPts val="900"/>
              </a:lnSpc>
              <a:spcAft>
                <a:spcPts val="0"/>
              </a:spcAft>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601.4.6.3				</a:t>
            </a: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223, 224</a:t>
            </a:r>
          </a:p>
          <a:p>
            <a:pPr marL="246888" indent="-246888" eaLnBrk="1" fontAlgn="auto" hangingPunct="1">
              <a:lnSpc>
                <a:spcPts val="900"/>
              </a:lnSpc>
              <a:spcAft>
                <a:spcPts val="0"/>
              </a:spcAft>
              <a:buFontTx/>
              <a:buNone/>
              <a:defRPr/>
            </a:pPr>
            <a:endParaRPr lang="en-US" sz="1600" i="1" dirty="0">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Aft>
                <a:spcPts val="0"/>
              </a:spcAft>
              <a:buFontTx/>
              <a:buNone/>
              <a:defRPr/>
            </a:pPr>
            <a:r>
              <a:rPr lang="en-US" sz="2400" b="1" dirty="0">
                <a:solidFill>
                  <a:srgbClr val="0070C0"/>
                </a:solidFill>
                <a:effectLst>
                  <a:outerShdw blurRad="38100" dist="38100" dir="2700000" algn="tl">
                    <a:srgbClr val="C0C0C0"/>
                  </a:outerShdw>
                </a:effectLst>
                <a:latin typeface="Arial" charset="0"/>
                <a:cs typeface="Arial" charset="0"/>
              </a:rPr>
              <a:t>Protests				 </a:t>
            </a:r>
            <a:endParaRPr lang="en-US" sz="2400"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Bef>
                <a:spcPts val="600"/>
              </a:spcBef>
              <a:spcAft>
                <a:spcPts val="0"/>
              </a:spcAft>
              <a:buNone/>
              <a:defRPr/>
            </a:pPr>
            <a:r>
              <a:rPr lang="en-US" sz="1600" b="1" i="1" dirty="0">
                <a:effectLst>
                  <a:outerShdw blurRad="38100" dist="38100" dir="2700000" algn="tl">
                    <a:srgbClr val="C0C0C0"/>
                  </a:outerShdw>
                </a:effectLst>
                <a:latin typeface="Arial" charset="0"/>
                <a:cs typeface="Arial" charset="0"/>
              </a:rPr>
              <a:t>ACR/ICR  </a:t>
            </a:r>
            <a:r>
              <a:rPr lang="en-US" sz="1600" i="1" dirty="0">
                <a:effectLst>
                  <a:outerShdw blurRad="38100" dist="38100" dir="2700000" algn="tl">
                    <a:srgbClr val="C0C0C0"/>
                  </a:outerShdw>
                </a:effectLst>
                <a:latin typeface="Arial" charset="0"/>
                <a:cs typeface="Arial" charset="0"/>
              </a:rPr>
              <a:t>640 - 646</a:t>
            </a:r>
          </a:p>
          <a:p>
            <a:pPr marL="246888" indent="-246888" eaLnBrk="1" fontAlgn="auto" hangingPunct="1">
              <a:lnSpc>
                <a:spcPct val="80000"/>
              </a:lnSpc>
              <a:spcAft>
                <a:spcPts val="0"/>
              </a:spcAft>
              <a:buFontTx/>
              <a:buNone/>
              <a:defRPr/>
            </a:pPr>
            <a:endParaRPr lang="en-US" sz="1400" i="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Bef>
                <a:spcPct val="0"/>
              </a:spcBef>
              <a:spcAft>
                <a:spcPts val="0"/>
              </a:spcAft>
              <a:buFontTx/>
              <a:buNone/>
              <a:defRPr/>
            </a:pPr>
            <a:endParaRPr lang="en-US" sz="1400" i="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Aft>
                <a:spcPts val="0"/>
              </a:spcAft>
              <a:buFont typeface="Arial"/>
              <a:buChar char="•"/>
              <a:defRPr/>
            </a:pPr>
            <a:endParaRPr lang="en-US" dirty="0">
              <a:latin typeface="Arial" charset="0"/>
              <a:cs typeface="Arial" charset="0"/>
            </a:endParaRPr>
          </a:p>
        </p:txBody>
      </p:sp>
      <p:pic>
        <p:nvPicPr>
          <p:cNvPr id="2" name="Content Placeholder 10">
            <a:extLst>
              <a:ext uri="{FF2B5EF4-FFF2-40B4-BE49-F238E27FC236}">
                <a16:creationId xmlns:a16="http://schemas.microsoft.com/office/drawing/2014/main" id="{4634F9E3-C24D-498A-B225-DE38CD1F6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41FAE-E64B-F087-3898-B3B7F823A34B}"/>
            </a:ext>
          </a:extLst>
        </p:cNvPr>
        <p:cNvGrpSpPr/>
        <p:nvPr/>
      </p:nvGrpSpPr>
      <p:grpSpPr>
        <a:xfrm>
          <a:off x="0" y="0"/>
          <a:ext cx="0" cy="0"/>
          <a:chOff x="0" y="0"/>
          <a:chExt cx="0" cy="0"/>
        </a:xfrm>
      </p:grpSpPr>
      <p:sp>
        <p:nvSpPr>
          <p:cNvPr id="29698" name="Rectangle 2">
            <a:extLst>
              <a:ext uri="{FF2B5EF4-FFF2-40B4-BE49-F238E27FC236}">
                <a16:creationId xmlns:a16="http://schemas.microsoft.com/office/drawing/2014/main" id="{FB693DA5-C1DC-800D-4E74-4775509B3711}"/>
              </a:ext>
            </a:extLst>
          </p:cNvPr>
          <p:cNvSpPr>
            <a:spLocks noGrp="1" noChangeArrowheads="1"/>
          </p:cNvSpPr>
          <p:nvPr>
            <p:ph type="title" idx="4294967295"/>
          </p:nvPr>
        </p:nvSpPr>
        <p:spPr>
          <a:xfrm>
            <a:off x="582613" y="0"/>
            <a:ext cx="7772400" cy="1295400"/>
          </a:xfrm>
        </p:spPr>
        <p:txBody>
          <a:bodyPr rtlCol="0">
            <a:normAutofit/>
          </a:bodyPr>
          <a:lstStyle/>
          <a:p>
            <a:pPr eaLnBrk="1" fontAlgn="auto" hangingPunct="1">
              <a:spcAft>
                <a:spcPts val="0"/>
              </a:spcAft>
              <a:defRPr/>
            </a:pP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REFEREE: </a:t>
            </a:r>
            <a:b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b="1"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Counting Gates</a:t>
            </a:r>
          </a:p>
        </p:txBody>
      </p:sp>
      <p:sp>
        <p:nvSpPr>
          <p:cNvPr id="29699" name="Rectangle 3">
            <a:extLst>
              <a:ext uri="{FF2B5EF4-FFF2-40B4-BE49-F238E27FC236}">
                <a16:creationId xmlns:a16="http://schemas.microsoft.com/office/drawing/2014/main" id="{F81EA7FF-836B-9833-4D63-36C0BB8FAE27}"/>
              </a:ext>
            </a:extLst>
          </p:cNvPr>
          <p:cNvSpPr>
            <a:spLocks noGrp="1" noChangeArrowheads="1"/>
          </p:cNvSpPr>
          <p:nvPr>
            <p:ph type="body" idx="4294967295"/>
          </p:nvPr>
        </p:nvSpPr>
        <p:spPr>
          <a:xfrm>
            <a:off x="582613" y="1371600"/>
            <a:ext cx="8104187" cy="4572000"/>
          </a:xfrm>
        </p:spPr>
        <p:txBody>
          <a:bodyPr rtlCol="0">
            <a:normAutofit/>
          </a:bodyPr>
          <a:lstStyle/>
          <a:p>
            <a:pPr marL="246888" indent="-246888" eaLnBrk="1" fontAlgn="auto" hangingPunct="1">
              <a:lnSpc>
                <a:spcPts val="900"/>
              </a:lnSpc>
              <a:spcAft>
                <a:spcPts val="0"/>
              </a:spcAft>
              <a:buFontTx/>
              <a:buNone/>
              <a:defRPr/>
            </a:pPr>
            <a:endParaRPr lang="en-US" sz="2400" b="1" dirty="0">
              <a:solidFill>
                <a:srgbClr val="0070C0"/>
              </a:solidFill>
              <a:effectLst>
                <a:outerShdw blurRad="38100" dist="38100" dir="2700000" algn="tl">
                  <a:srgbClr val="C0C0C0"/>
                </a:outerShdw>
              </a:effectLst>
              <a:latin typeface="Arial" charset="0"/>
              <a:cs typeface="Arial" charset="0"/>
            </a:endParaRPr>
          </a:p>
          <a:p>
            <a:pPr marL="0" indent="0">
              <a:lnSpc>
                <a:spcPct val="100000"/>
              </a:lnSpc>
              <a:buNone/>
            </a:pPr>
            <a:r>
              <a:rPr lang="en-US" sz="2000" b="1" dirty="0">
                <a:latin typeface="Arial" panose="020B0604020202020204" pitchFamily="34" charset="0"/>
                <a:cs typeface="Arial" panose="020B0604020202020204" pitchFamily="34" charset="0"/>
              </a:rPr>
              <a:t>The Referee must be prepared to report the number of actual gates and direction changes to the Jury, timing personnel, and the Head Gate Judge.  </a:t>
            </a:r>
            <a:r>
              <a:rPr lang="en-US" sz="2000" b="1" i="1" dirty="0">
                <a:latin typeface="Arial" panose="020B0604020202020204" pitchFamily="34" charset="0"/>
                <a:cs typeface="Arial" panose="020B0604020202020204" pitchFamily="34" charset="0"/>
              </a:rPr>
              <a:t>These counts (gates/direction changes) are confirmed by the Technical Delegate. </a:t>
            </a:r>
            <a:endParaRPr lang="en-US" sz="2000" b="1" dirty="0">
              <a:latin typeface="Arial" panose="020B0604020202020204" pitchFamily="34" charset="0"/>
              <a:cs typeface="Arial" panose="020B0604020202020204" pitchFamily="34" charset="0"/>
            </a:endParaRPr>
          </a:p>
          <a:p>
            <a:pPr marL="0" indent="0">
              <a:lnSpc>
                <a:spcPct val="100000"/>
              </a:lnSpc>
              <a:buNone/>
            </a:pPr>
            <a:r>
              <a:rPr lang="en-US" sz="2000" b="1" dirty="0">
                <a:latin typeface="Arial" panose="020B0604020202020204" pitchFamily="34" charset="0"/>
                <a:cs typeface="Arial" panose="020B0604020202020204" pitchFamily="34" charset="0"/>
              </a:rPr>
              <a:t>The individual counting or confirming gate/direction change counts must remember:</a:t>
            </a:r>
            <a:endParaRPr lang="en-US" sz="2000" dirty="0">
              <a:latin typeface="Arial" panose="020B0604020202020204" pitchFamily="34" charset="0"/>
              <a:cs typeface="Arial" panose="020B0604020202020204" pitchFamily="34" charset="0"/>
            </a:endParaRPr>
          </a:p>
          <a:p>
            <a:pPr lvl="0">
              <a:lnSpc>
                <a:spcPct val="100000"/>
              </a:lnSpc>
              <a:buFont typeface="Arial" panose="020B0604020202020204" pitchFamily="34" charset="0"/>
              <a:buChar char="•"/>
            </a:pPr>
            <a:r>
              <a:rPr lang="en-US" sz="2000" b="1" dirty="0">
                <a:latin typeface="Arial" panose="020B0604020202020204" pitchFamily="34" charset="0"/>
                <a:cs typeface="Arial" panose="020B0604020202020204" pitchFamily="34" charset="0"/>
              </a:rPr>
              <a:t>Start gate is </a:t>
            </a:r>
            <a:r>
              <a:rPr lang="en-US" sz="2000" b="1" u="sng" dirty="0">
                <a:latin typeface="Arial" panose="020B0604020202020204" pitchFamily="34" charset="0"/>
                <a:cs typeface="Arial" panose="020B0604020202020204" pitchFamily="34" charset="0"/>
              </a:rPr>
              <a:t>not</a:t>
            </a:r>
            <a:r>
              <a:rPr lang="en-US" sz="2000" b="1" dirty="0">
                <a:latin typeface="Arial" panose="020B0604020202020204" pitchFamily="34" charset="0"/>
                <a:cs typeface="Arial" panose="020B0604020202020204" pitchFamily="34" charset="0"/>
              </a:rPr>
              <a:t> included in the gate count [614.1.2.3]</a:t>
            </a:r>
          </a:p>
          <a:p>
            <a:pPr lvl="0">
              <a:lnSpc>
                <a:spcPct val="100000"/>
              </a:lnSpc>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Finish line is </a:t>
            </a:r>
            <a:r>
              <a:rPr lang="en-US" sz="2000" b="1" u="sng" dirty="0">
                <a:latin typeface="Arial" panose="020B0604020202020204" pitchFamily="34" charset="0"/>
                <a:cs typeface="Arial" panose="020B0604020202020204" pitchFamily="34" charset="0"/>
              </a:rPr>
              <a:t>not</a:t>
            </a:r>
            <a:r>
              <a:rPr lang="en-US" sz="2000" b="1" dirty="0">
                <a:latin typeface="Arial" panose="020B0604020202020204" pitchFamily="34" charset="0"/>
                <a:cs typeface="Arial" panose="020B0604020202020204" pitchFamily="34" charset="0"/>
              </a:rPr>
              <a:t> included in the gate count [614.1.2.3]</a:t>
            </a:r>
            <a:endParaRPr lang="en-US" sz="2000" dirty="0">
              <a:latin typeface="Arial" panose="020B0604020202020204" pitchFamily="34" charset="0"/>
              <a:cs typeface="Arial" panose="020B0604020202020204" pitchFamily="34" charset="0"/>
            </a:endParaRPr>
          </a:p>
          <a:p>
            <a:pPr>
              <a:lnSpc>
                <a:spcPct val="100000"/>
              </a:lnSpc>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Delays are </a:t>
            </a:r>
            <a:r>
              <a:rPr lang="en-US" sz="2000" b="1" u="sng" dirty="0">
                <a:latin typeface="Arial" panose="020B0604020202020204" pitchFamily="34" charset="0"/>
                <a:cs typeface="Arial" panose="020B0604020202020204" pitchFamily="34" charset="0"/>
              </a:rPr>
              <a:t>not</a:t>
            </a:r>
            <a:r>
              <a:rPr lang="en-US" sz="2000" b="1" dirty="0">
                <a:latin typeface="Arial" panose="020B0604020202020204" pitchFamily="34" charset="0"/>
                <a:cs typeface="Arial" panose="020B0604020202020204" pitchFamily="34" charset="0"/>
              </a:rPr>
              <a:t> counted as direction changes</a:t>
            </a:r>
            <a:r>
              <a:rPr lang="en-US" b="1" dirty="0"/>
              <a:t> </a:t>
            </a:r>
            <a:endParaRPr lang="en-US" sz="1400" i="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Bef>
                <a:spcPct val="0"/>
              </a:spcBef>
              <a:spcAft>
                <a:spcPts val="0"/>
              </a:spcAft>
              <a:buFontTx/>
              <a:buNone/>
              <a:defRPr/>
            </a:pPr>
            <a:endParaRPr lang="en-US" sz="1400" i="1" dirty="0">
              <a:solidFill>
                <a:srgbClr val="0033CC"/>
              </a:solidFill>
              <a:effectLst>
                <a:outerShdw blurRad="38100" dist="38100" dir="2700000" algn="tl">
                  <a:srgbClr val="C0C0C0"/>
                </a:outerShdw>
              </a:effectLst>
              <a:latin typeface="Arial" charset="0"/>
              <a:cs typeface="Arial" charset="0"/>
            </a:endParaRPr>
          </a:p>
          <a:p>
            <a:pPr marL="246888" indent="-246888" eaLnBrk="1" fontAlgn="auto" hangingPunct="1">
              <a:lnSpc>
                <a:spcPct val="80000"/>
              </a:lnSpc>
              <a:spcAft>
                <a:spcPts val="0"/>
              </a:spcAft>
              <a:buFont typeface="Arial"/>
              <a:buChar char="•"/>
              <a:defRPr/>
            </a:pPr>
            <a:endParaRPr lang="en-US" dirty="0">
              <a:latin typeface="Arial" charset="0"/>
              <a:cs typeface="Arial" charset="0"/>
            </a:endParaRPr>
          </a:p>
        </p:txBody>
      </p:sp>
      <p:pic>
        <p:nvPicPr>
          <p:cNvPr id="2" name="Content Placeholder 10">
            <a:extLst>
              <a:ext uri="{FF2B5EF4-FFF2-40B4-BE49-F238E27FC236}">
                <a16:creationId xmlns:a16="http://schemas.microsoft.com/office/drawing/2014/main" id="{00DC4A58-B68B-4CC2-68F1-C4F60F11D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560857"/>
      </p:ext>
    </p:extLst>
  </p:cSld>
  <p:clrMapOvr>
    <a:masterClrMapping/>
  </p:clrMapOvr>
  <p:transition advTm="500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76233C9-43D5-40C3-A249-39F9A8A9462A}"/>
              </a:ext>
            </a:extLst>
          </p:cNvPr>
          <p:cNvSpPr>
            <a:spLocks noGrp="1" noChangeArrowheads="1"/>
          </p:cNvSpPr>
          <p:nvPr>
            <p:ph type="title" idx="4294967295"/>
          </p:nvPr>
        </p:nvSpPr>
        <p:spPr>
          <a:xfrm>
            <a:off x="457200" y="304800"/>
            <a:ext cx="7772400" cy="762000"/>
          </a:xfrm>
        </p:spPr>
        <p:txBody>
          <a:bodyPr/>
          <a:lstStyle/>
          <a:p>
            <a:pPr eaLnBrk="1" hangingPunct="1"/>
            <a:r>
              <a:rPr lang="en-US" altLang="en-US" sz="4000" b="1" dirty="0">
                <a:solidFill>
                  <a:srgbClr val="3215AB"/>
                </a:solidFill>
                <a:latin typeface="Arial Bold" panose="020B0704020202020204" pitchFamily="34" charset="0"/>
                <a:cs typeface="Arial Bold" panose="020B0704020202020204" pitchFamily="34" charset="0"/>
              </a:rPr>
              <a:t>WHAT IS </a:t>
            </a:r>
            <a:r>
              <a:rPr lang="en-US" altLang="en-US" sz="4000" b="1" i="1" dirty="0">
                <a:solidFill>
                  <a:srgbClr val="3215AB"/>
                </a:solidFill>
                <a:latin typeface="Arial Bold" panose="020B0704020202020204" pitchFamily="34" charset="0"/>
                <a:cs typeface="Arial Bold" panose="020B0704020202020204" pitchFamily="34" charset="0"/>
              </a:rPr>
              <a:t>FORCE MAJEURE?</a:t>
            </a:r>
          </a:p>
        </p:txBody>
      </p:sp>
      <p:sp>
        <p:nvSpPr>
          <p:cNvPr id="23555" name="Rectangle 3">
            <a:extLst>
              <a:ext uri="{FF2B5EF4-FFF2-40B4-BE49-F238E27FC236}">
                <a16:creationId xmlns:a16="http://schemas.microsoft.com/office/drawing/2014/main" id="{A54EB534-9707-418F-9304-C85E0D3A88A2}"/>
              </a:ext>
            </a:extLst>
          </p:cNvPr>
          <p:cNvSpPr>
            <a:spLocks noGrp="1" noChangeArrowheads="1"/>
          </p:cNvSpPr>
          <p:nvPr>
            <p:ph type="body" idx="4294967295"/>
          </p:nvPr>
        </p:nvSpPr>
        <p:spPr>
          <a:xfrm>
            <a:off x="479384" y="1219200"/>
            <a:ext cx="8436015" cy="4953000"/>
          </a:xfrm>
        </p:spPr>
        <p:txBody>
          <a:bodyPr rtlCol="0">
            <a:normAutofit/>
          </a:bodyPr>
          <a:lstStyle/>
          <a:p>
            <a:pPr marL="0" marR="0" lvl="0" indent="0" algn="just">
              <a:lnSpc>
                <a:spcPct val="100000"/>
              </a:lnSpc>
              <a:spcBef>
                <a:spcPts val="0"/>
              </a:spcBef>
              <a:spcAft>
                <a:spcPts val="0"/>
              </a:spcAft>
              <a:buNone/>
              <a:tabLst>
                <a:tab pos="742950" algn="l"/>
                <a:tab pos="1143000" algn="l"/>
                <a:tab pos="1276350" algn="l"/>
              </a:tabLst>
            </a:pPr>
            <a:r>
              <a:rPr lang="en-US" sz="2000" spc="15" dirty="0">
                <a:solidFill>
                  <a:srgbClr val="303336"/>
                </a:solidFill>
                <a:effectLst/>
                <a:latin typeface="Arial" panose="020B0604020202020204" pitchFamily="34" charset="0"/>
                <a:ea typeface="Times New Roman" panose="02020603050405020304" pitchFamily="18" charset="0"/>
                <a:cs typeface="Arial" panose="020B0604020202020204" pitchFamily="34" charset="0"/>
              </a:rPr>
              <a:t>In Alpine competitions, "force majeure" describes those uncontrollable/unexpected events (such as extreme weather, extreme surface conditions) that are not the fault of any party and that make it difficult or impossible to carry out an event. </a:t>
            </a:r>
          </a:p>
          <a:p>
            <a:pPr marL="0" marR="0" lvl="0" indent="0" algn="just">
              <a:lnSpc>
                <a:spcPct val="100000"/>
              </a:lnSpc>
              <a:spcBef>
                <a:spcPts val="0"/>
              </a:spcBef>
              <a:spcAft>
                <a:spcPts val="0"/>
              </a:spcAft>
              <a:buNone/>
              <a:tabLst>
                <a:tab pos="742950" algn="l"/>
                <a:tab pos="1143000" algn="l"/>
                <a:tab pos="1276350" algn="l"/>
              </a:tabLst>
            </a:pPr>
            <a:endParaRPr lang="en-US" sz="2000" i="1" spc="15" dirty="0">
              <a:solidFill>
                <a:srgbClr val="303336"/>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just">
              <a:lnSpc>
                <a:spcPct val="100000"/>
              </a:lnSpc>
              <a:spcBef>
                <a:spcPts val="0"/>
              </a:spcBef>
              <a:spcAft>
                <a:spcPts val="0"/>
              </a:spcAft>
              <a:buNone/>
              <a:tabLst>
                <a:tab pos="742950" algn="l"/>
                <a:tab pos="1143000" algn="l"/>
                <a:tab pos="1276350" algn="l"/>
              </a:tabLst>
            </a:pPr>
            <a:r>
              <a:rPr lang="en-US" sz="2000" i="1" dirty="0">
                <a:effectLst/>
                <a:latin typeface="Arial" panose="020B0604020202020204" pitchFamily="34" charset="0"/>
                <a:ea typeface="Times New Roman" panose="02020603050405020304" pitchFamily="18" charset="0"/>
                <a:cs typeface="Arial" panose="020B0604020202020204" pitchFamily="34" charset="0"/>
              </a:rPr>
              <a:t>Force majeure is “</a:t>
            </a:r>
            <a:r>
              <a:rPr lang="en-US" sz="2000" i="1" u="sng" dirty="0">
                <a:effectLst/>
                <a:latin typeface="Arial" panose="020B0604020202020204" pitchFamily="34" charset="0"/>
                <a:ea typeface="Times New Roman" panose="02020603050405020304" pitchFamily="18" charset="0"/>
                <a:cs typeface="Arial" panose="020B0604020202020204" pitchFamily="34" charset="0"/>
              </a:rPr>
              <a:t>uncontrollable and unexpected</a:t>
            </a:r>
            <a:r>
              <a:rPr lang="en-US" sz="2000" i="1" dirty="0">
                <a:effectLst/>
                <a:latin typeface="Arial" panose="020B0604020202020204" pitchFamily="34" charset="0"/>
                <a:ea typeface="Times New Roman" panose="02020603050405020304" pitchFamily="18" charset="0"/>
                <a:cs typeface="Arial" panose="020B0604020202020204" pitchFamily="34" charset="0"/>
              </a:rPr>
              <a:t>”; it is not “planned”.</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0000"/>
              </a:lnSpc>
              <a:spcBef>
                <a:spcPts val="0"/>
              </a:spcBef>
              <a:spcAft>
                <a:spcPts val="0"/>
              </a:spcAft>
              <a:buFont typeface="Symbol" panose="05050102010706020507" pitchFamily="18" charset="2"/>
              <a:buChar char=""/>
              <a:tabLst>
                <a:tab pos="742950" algn="l"/>
                <a:tab pos="13716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An unexpected weather occurrence that requires a program/course/assignment change is </a:t>
            </a:r>
            <a:r>
              <a:rPr lang="en-US" sz="2000" i="1" dirty="0">
                <a:effectLst/>
                <a:latin typeface="Arial" panose="020B0604020202020204" pitchFamily="34" charset="0"/>
                <a:ea typeface="Times New Roman" panose="02020603050405020304" pitchFamily="18" charset="0"/>
                <a:cs typeface="Arial" panose="020B0604020202020204" pitchFamily="34" charset="0"/>
              </a:rPr>
              <a:t>force majeure</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0000"/>
              </a:lnSpc>
              <a:spcBef>
                <a:spcPts val="600"/>
              </a:spcBef>
              <a:spcAft>
                <a:spcPts val="0"/>
              </a:spcAft>
              <a:buFont typeface="Symbol" panose="05050102010706020507" pitchFamily="18" charset="2"/>
              <a:buChar char=""/>
              <a:tabLst>
                <a:tab pos="742950" algn="l"/>
                <a:tab pos="11430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A last-minute ski area management decree is </a:t>
            </a:r>
            <a:r>
              <a:rPr lang="en-US" sz="2000" i="1" dirty="0">
                <a:effectLst/>
                <a:latin typeface="Arial" panose="020B0604020202020204" pitchFamily="34" charset="0"/>
                <a:ea typeface="Times New Roman" panose="02020603050405020304" pitchFamily="18" charset="0"/>
                <a:cs typeface="Arial" panose="020B0604020202020204" pitchFamily="34" charset="0"/>
              </a:rPr>
              <a:t>force majeure</a:t>
            </a:r>
          </a:p>
          <a:p>
            <a:pPr marL="342900" marR="0" lvl="0" indent="-342900">
              <a:lnSpc>
                <a:spcPct val="100000"/>
              </a:lnSpc>
              <a:spcBef>
                <a:spcPts val="600"/>
              </a:spcBef>
              <a:spcAft>
                <a:spcPts val="0"/>
              </a:spcAft>
              <a:buFont typeface="Symbol" panose="05050102010706020507" pitchFamily="18" charset="2"/>
              <a:buChar char=""/>
              <a:tabLst>
                <a:tab pos="742950" algn="l"/>
                <a:tab pos="1143000" algn="l"/>
              </a:tabLst>
            </a:pPr>
            <a:endParaRPr lang="en-US" sz="2000" i="1" dirty="0">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0000"/>
              </a:lnSpc>
              <a:spcBef>
                <a:spcPts val="600"/>
              </a:spcBef>
              <a:spcAft>
                <a:spcPts val="0"/>
              </a:spcAft>
              <a:buNone/>
              <a:tabLst>
                <a:tab pos="742950" algn="l"/>
                <a:tab pos="1143000" algn="l"/>
              </a:tabLst>
            </a:pPr>
            <a:r>
              <a:rPr lang="en-US" sz="2000" b="1" dirty="0">
                <a:solidFill>
                  <a:srgbClr val="3215AB"/>
                </a:solidFill>
                <a:latin typeface="Arial" panose="020B0604020202020204" pitchFamily="34" charset="0"/>
                <a:ea typeface="Times New Roman" panose="02020603050405020304" pitchFamily="18" charset="0"/>
                <a:cs typeface="Arial" panose="020B0604020202020204" pitchFamily="34" charset="0"/>
              </a:rPr>
              <a:t>NOTE: In situations where application of </a:t>
            </a:r>
            <a:r>
              <a:rPr lang="en-US" sz="2000" b="1" i="1" dirty="0">
                <a:solidFill>
                  <a:srgbClr val="3215AB"/>
                </a:solidFill>
                <a:latin typeface="Arial" panose="020B0604020202020204" pitchFamily="34" charset="0"/>
                <a:ea typeface="Times New Roman" panose="02020603050405020304" pitchFamily="18" charset="0"/>
                <a:cs typeface="Arial" panose="020B0604020202020204" pitchFamily="34" charset="0"/>
              </a:rPr>
              <a:t>force majeure </a:t>
            </a:r>
            <a:r>
              <a:rPr lang="en-US" sz="2000" b="1" dirty="0">
                <a:solidFill>
                  <a:srgbClr val="3215AB"/>
                </a:solidFill>
                <a:latin typeface="Arial" panose="020B0604020202020204" pitchFamily="34" charset="0"/>
                <a:ea typeface="Times New Roman" panose="02020603050405020304" pitchFamily="18" charset="0"/>
                <a:cs typeface="Arial" panose="020B0604020202020204" pitchFamily="34" charset="0"/>
              </a:rPr>
              <a:t>is required, e.g. replacing a speed training run with a freeskiing session, Jury Minutes must document the reason for its application.</a:t>
            </a:r>
            <a:endParaRPr lang="en-US" sz="2000" b="1" dirty="0">
              <a:solidFill>
                <a:srgbClr val="3215AB"/>
              </a:solidFill>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nSpc>
                <a:spcPct val="100000"/>
              </a:lnSpc>
              <a:spcBef>
                <a:spcPts val="600"/>
              </a:spcBef>
              <a:spcAft>
                <a:spcPts val="0"/>
              </a:spcAft>
              <a:buFont typeface="Symbol" panose="05050102010706020507" pitchFamily="18" charset="2"/>
              <a:buChar char=""/>
              <a:tabLst>
                <a:tab pos="742950" algn="l"/>
                <a:tab pos="1143000" algn="l"/>
              </a:tabLst>
            </a:pPr>
            <a:endParaRPr lang="en-US" sz="2000" i="1" dirty="0">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0000"/>
              </a:lnSpc>
              <a:spcBef>
                <a:spcPts val="600"/>
              </a:spcBef>
              <a:spcAft>
                <a:spcPts val="0"/>
              </a:spcAft>
              <a:buNone/>
              <a:tabLst>
                <a:tab pos="742950" algn="l"/>
                <a:tab pos="11430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 name="Content Placeholder 10">
            <a:extLst>
              <a:ext uri="{FF2B5EF4-FFF2-40B4-BE49-F238E27FC236}">
                <a16:creationId xmlns:a16="http://schemas.microsoft.com/office/drawing/2014/main" id="{39FA8314-BC86-4885-8BD1-515680E85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76233C9-43D5-40C3-A249-39F9A8A9462A}"/>
              </a:ext>
            </a:extLst>
          </p:cNvPr>
          <p:cNvSpPr>
            <a:spLocks noGrp="1" noChangeArrowheads="1"/>
          </p:cNvSpPr>
          <p:nvPr>
            <p:ph type="title" idx="4294967295"/>
          </p:nvPr>
        </p:nvSpPr>
        <p:spPr>
          <a:xfrm>
            <a:off x="1371600" y="304800"/>
            <a:ext cx="7772400" cy="762000"/>
          </a:xfrm>
        </p:spPr>
        <p:txBody>
          <a:bodyPr/>
          <a:lstStyle/>
          <a:p>
            <a:pPr eaLnBrk="1" hangingPunct="1"/>
            <a:r>
              <a:rPr lang="en-US" altLang="en-US" sz="4000" b="1" dirty="0">
                <a:solidFill>
                  <a:srgbClr val="3215AB"/>
                </a:solidFill>
                <a:latin typeface="Arial Bold" panose="020B0704020202020204" pitchFamily="34" charset="0"/>
                <a:cs typeface="Arial Bold" panose="020B0704020202020204" pitchFamily="34" charset="0"/>
              </a:rPr>
              <a:t>WHAT IS DUE PROCESS?</a:t>
            </a:r>
          </a:p>
        </p:txBody>
      </p:sp>
      <p:sp>
        <p:nvSpPr>
          <p:cNvPr id="23555" name="Rectangle 3">
            <a:extLst>
              <a:ext uri="{FF2B5EF4-FFF2-40B4-BE49-F238E27FC236}">
                <a16:creationId xmlns:a16="http://schemas.microsoft.com/office/drawing/2014/main" id="{A54EB534-9707-418F-9304-C85E0D3A88A2}"/>
              </a:ext>
            </a:extLst>
          </p:cNvPr>
          <p:cNvSpPr>
            <a:spLocks noGrp="1" noChangeArrowheads="1"/>
          </p:cNvSpPr>
          <p:nvPr>
            <p:ph type="body" idx="4294967295"/>
          </p:nvPr>
        </p:nvSpPr>
        <p:spPr>
          <a:xfrm>
            <a:off x="533400" y="1287463"/>
            <a:ext cx="8229600" cy="4953000"/>
          </a:xfrm>
        </p:spPr>
        <p:txBody>
          <a:bodyPr rtlCol="0">
            <a:normAutofit fontScale="85000" lnSpcReduction="10000"/>
          </a:bodyPr>
          <a:lstStyle/>
          <a:p>
            <a:pPr marL="246888" indent="-246888" eaLnBrk="1" fontAlgn="auto" hangingPunct="1">
              <a:lnSpc>
                <a:spcPct val="120000"/>
              </a:lnSpc>
              <a:spcAft>
                <a:spcPts val="0"/>
              </a:spcAft>
              <a:buFontTx/>
              <a:buNone/>
              <a:defRPr/>
            </a:pPr>
            <a:r>
              <a:rPr lang="en-US" altLang="en-US" dirty="0">
                <a:latin typeface="Arial" pitchFamily="34" charset="0"/>
                <a:cs typeface="Arial" pitchFamily="34" charset="0"/>
              </a:rPr>
              <a:t>	</a:t>
            </a:r>
            <a:r>
              <a:rPr lang="en-US" altLang="en-US"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Due Process </a:t>
            </a:r>
            <a:r>
              <a:rPr lang="en-US" altLang="en-US" b="1" dirty="0">
                <a:latin typeface="Arial" panose="020B0604020202020204" pitchFamily="34" charset="0"/>
                <a:cs typeface="Arial" panose="020B0604020202020204" pitchFamily="34" charset="0"/>
              </a:rPr>
              <a:t>is "the conduct of formal proceedings according to established rules and principles for the protection and enforcement of private rights, including notice and the right to a fair hearing, before a tribunal with the power to decide the case." </a:t>
            </a:r>
          </a:p>
          <a:p>
            <a:pPr marL="246888" indent="-246888" eaLnBrk="1" fontAlgn="auto" hangingPunct="1">
              <a:lnSpc>
                <a:spcPct val="120000"/>
              </a:lnSpc>
              <a:spcBef>
                <a:spcPts val="0"/>
              </a:spcBef>
              <a:spcAft>
                <a:spcPts val="0"/>
              </a:spcAft>
              <a:buFontTx/>
              <a:buNone/>
              <a:defRPr/>
            </a:pPr>
            <a:r>
              <a:rPr lang="en-US" altLang="en-US" b="1" dirty="0">
                <a:latin typeface="Arial" panose="020B0604020202020204" pitchFamily="34" charset="0"/>
                <a:cs typeface="Arial" panose="020B0604020202020204" pitchFamily="34" charset="0"/>
              </a:rPr>
              <a:t>	</a:t>
            </a:r>
          </a:p>
          <a:p>
            <a:pPr marL="246888" indent="-246888" eaLnBrk="1" fontAlgn="auto" hangingPunct="1">
              <a:lnSpc>
                <a:spcPct val="120000"/>
              </a:lnSpc>
              <a:spcAft>
                <a:spcPts val="0"/>
              </a:spcAft>
              <a:buFontTx/>
              <a:buNone/>
              <a:defRPr/>
            </a:pPr>
            <a:r>
              <a:rPr lang="en-US" altLang="en-US" b="1" dirty="0">
                <a:latin typeface="Arial" panose="020B0604020202020204" pitchFamily="34" charset="0"/>
                <a:cs typeface="Arial" panose="020B0604020202020204" pitchFamily="34" charset="0"/>
              </a:rPr>
              <a:t>	The Jury shall provide the athlete a full and complete opportunity to hear evidence being considered and to present the athlete’s side of the case before imposing any sanctions.</a:t>
            </a:r>
          </a:p>
          <a:p>
            <a:pPr marL="246888" indent="-246888" eaLnBrk="1" fontAlgn="auto" hangingPunct="1">
              <a:lnSpc>
                <a:spcPct val="120000"/>
              </a:lnSpc>
              <a:spcAft>
                <a:spcPts val="0"/>
              </a:spcAft>
              <a:buFontTx/>
              <a:buNone/>
              <a:defRPr/>
            </a:pPr>
            <a:r>
              <a:rPr lang="en-US" altLang="en-US" dirty="0">
                <a:latin typeface="Arial" panose="020B0604020202020204" pitchFamily="34" charset="0"/>
                <a:cs typeface="Arial" panose="020B0604020202020204" pitchFamily="34" charset="0"/>
              </a:rPr>
              <a:t>	</a:t>
            </a:r>
            <a:r>
              <a:rPr lang="en-US" b="1" i="1"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b="1" dirty="0">
                <a:effectLst>
                  <a:outerShdw blurRad="38100" dist="38100" dir="2700000" algn="tl">
                    <a:srgbClr val="C0C0C0"/>
                  </a:outerShdw>
                </a:effectLst>
                <a:latin typeface="Arial" panose="020B0604020202020204" pitchFamily="34" charset="0"/>
                <a:cs typeface="Arial" panose="020B0604020202020204" pitchFamily="34" charset="0"/>
              </a:rPr>
              <a:t>ACR/ICR</a:t>
            </a:r>
            <a:r>
              <a:rPr lang="en-US" altLang="en-US" b="1" dirty="0">
                <a:latin typeface="Arial" panose="020B0604020202020204" pitchFamily="34" charset="0"/>
                <a:cs typeface="Arial" panose="020B0604020202020204" pitchFamily="34" charset="0"/>
              </a:rPr>
              <a:t>: 224.7 &amp; 646.2</a:t>
            </a:r>
          </a:p>
        </p:txBody>
      </p:sp>
      <p:pic>
        <p:nvPicPr>
          <p:cNvPr id="2" name="Content Placeholder 10">
            <a:extLst>
              <a:ext uri="{FF2B5EF4-FFF2-40B4-BE49-F238E27FC236}">
                <a16:creationId xmlns:a16="http://schemas.microsoft.com/office/drawing/2014/main" id="{39FA8314-BC86-4885-8BD1-515680E85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185520"/>
      </p:ext>
    </p:extLst>
  </p:cSld>
  <p:clrMapOvr>
    <a:masterClrMapping/>
  </p:clrMapOvr>
  <p:transition advTm="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3EB6-EC8F-A04B-A550-6B37BE33AAF7}"/>
              </a:ext>
            </a:extLst>
          </p:cNvPr>
          <p:cNvSpPr>
            <a:spLocks noGrp="1"/>
          </p:cNvSpPr>
          <p:nvPr>
            <p:ph type="title"/>
          </p:nvPr>
        </p:nvSpPr>
        <p:spPr>
          <a:xfrm>
            <a:off x="414338" y="212725"/>
            <a:ext cx="8729662" cy="533400"/>
          </a:xfrm>
        </p:spPr>
        <p:txBody>
          <a:bodyPr/>
          <a:lstStyle/>
          <a:p>
            <a:pPr>
              <a:defRPr/>
            </a:pPr>
            <a:r>
              <a:rPr lang="en-US" sz="2400" b="1" dirty="0">
                <a:solidFill>
                  <a:srgbClr val="0028A8"/>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MINOR ATHLETE ABUSE PREVENTION POLICY (MAAPP)</a:t>
            </a:r>
            <a:endParaRPr lang="en-US" sz="2400" dirty="0">
              <a:solidFill>
                <a:srgbClr val="0028A8"/>
              </a:solidFill>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D5A166CD-30D1-843F-E519-F9B7F2329A10}"/>
              </a:ext>
            </a:extLst>
          </p:cNvPr>
          <p:cNvSpPr>
            <a:spLocks noGrp="1"/>
          </p:cNvSpPr>
          <p:nvPr>
            <p:ph type="body" sz="quarter" idx="10"/>
          </p:nvPr>
        </p:nvSpPr>
        <p:spPr>
          <a:xfrm>
            <a:off x="209550" y="1454935"/>
            <a:ext cx="8728075" cy="4495800"/>
          </a:xfrm>
        </p:spPr>
        <p:txBody>
          <a:bodyPr/>
          <a:lstStyle/>
          <a:p>
            <a:pPr marL="325437" indent="-342900" algn="just">
              <a:lnSpc>
                <a:spcPct val="100000"/>
              </a:lnSpc>
              <a:spcBef>
                <a:spcPts val="6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“In-Program Contact” within the Olympic &amp; Paralympic movement</a:t>
            </a:r>
          </a:p>
          <a:p>
            <a:pPr marL="325437" indent="-342900"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Its implementation is required for the U.S. Olympic &amp; Paralympic Committee IUSOPC), National Governing Bodies (NGB), Member Clubs (also known as Local Affiliated Organizations or LAO), and Paralympic Sport Organizations (PSO)</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MAAPP applies to all U.S. Ski &amp; Snowboard employees, contractors, athletes, officials, and members</a:t>
            </a:r>
          </a:p>
          <a:p>
            <a:pPr marL="338138" indent="-338138" algn="just">
              <a:lnSpc>
                <a:spcPct val="100000"/>
              </a:lnSpc>
              <a:spcBef>
                <a:spcPts val="1200"/>
              </a:spcBef>
              <a:spcAft>
                <a:spcPts val="0"/>
              </a:spcAft>
              <a:buFont typeface="Arial" panose="020B0604020202020204" pitchFamily="34" charset="0"/>
              <a:buChar char="•"/>
              <a:defRPr/>
            </a:pPr>
            <a:r>
              <a:rPr lang="en-US" sz="2000" dirty="0">
                <a:solidFill>
                  <a:schemeClr val="tx1"/>
                </a:solidFill>
                <a:ea typeface="Calibri" panose="020F0502020204030204" pitchFamily="34" charset="0"/>
                <a:cs typeface="Times New Roman" panose="02020603050405020304" pitchFamily="18" charset="0"/>
              </a:rPr>
              <a:t>It also applies to participating non-members, e.g., foreign officials, timing companies, volunteers, and any adult participants</a:t>
            </a:r>
          </a:p>
          <a:p>
            <a:pPr marL="0" indent="0" algn="just">
              <a:lnSpc>
                <a:spcPct val="100000"/>
              </a:lnSpc>
              <a:spcBef>
                <a:spcPts val="1200"/>
              </a:spcBef>
              <a:spcAft>
                <a:spcPts val="0"/>
              </a:spcAft>
              <a:buNone/>
              <a:defRPr/>
            </a:pPr>
            <a:r>
              <a:rPr lang="en-US" sz="2300" b="1"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MAAPP should be implemented alongside the SafeSport Code.</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688975" indent="-688975" algn="just">
              <a:lnSpc>
                <a:spcPct val="100000"/>
              </a:lnSpc>
              <a:spcBef>
                <a:spcPts val="600"/>
              </a:spcBef>
              <a:spcAft>
                <a:spcPts val="0"/>
              </a:spcAft>
              <a:buFont typeface="Euphemia" panose="020B0503040102020104" pitchFamily="34" charset="0"/>
              <a:buNone/>
              <a:defRPr/>
            </a:pPr>
            <a:endParaRPr lang="en-US" sz="2000" dirty="0">
              <a:solidFill>
                <a:schemeClr val="tx1"/>
              </a:solidFill>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Font typeface="Euphemia" panose="020B0503040102020104" pitchFamily="34" charset="0"/>
              <a:buNone/>
              <a:defRPr/>
            </a:pPr>
            <a:endParaRPr lang="en-US" sz="2000" dirty="0">
              <a:ea typeface="Calibri" panose="020F0502020204030204" pitchFamily="34" charset="0"/>
              <a:cs typeface="Times New Roman" panose="02020603050405020304" pitchFamily="18" charset="0"/>
            </a:endParaRPr>
          </a:p>
          <a:p>
            <a:pPr>
              <a:defRPr/>
            </a:pPr>
            <a:endParaRPr lang="en-US" dirty="0"/>
          </a:p>
        </p:txBody>
      </p:sp>
      <p:pic>
        <p:nvPicPr>
          <p:cNvPr id="18436" name="Content Placeholder 10">
            <a:extLst>
              <a:ext uri="{FF2B5EF4-FFF2-40B4-BE49-F238E27FC236}">
                <a16:creationId xmlns:a16="http://schemas.microsoft.com/office/drawing/2014/main" id="{B38D1F43-832C-A335-8B2E-F869AE6DD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253828"/>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76233C9-43D5-40C3-A249-39F9A8A9462A}"/>
              </a:ext>
            </a:extLst>
          </p:cNvPr>
          <p:cNvSpPr>
            <a:spLocks noGrp="1" noChangeArrowheads="1"/>
          </p:cNvSpPr>
          <p:nvPr>
            <p:ph type="title" idx="4294967295"/>
          </p:nvPr>
        </p:nvSpPr>
        <p:spPr>
          <a:xfrm>
            <a:off x="508000" y="20320"/>
            <a:ext cx="7772400" cy="762000"/>
          </a:xfrm>
        </p:spPr>
        <p:txBody>
          <a:bodyPr/>
          <a:lstStyle/>
          <a:p>
            <a:pPr eaLnBrk="1" hangingPunct="1"/>
            <a:r>
              <a:rPr lang="en-US" altLang="en-US" sz="4000" b="1" dirty="0">
                <a:solidFill>
                  <a:srgbClr val="3215AB"/>
                </a:solidFill>
                <a:latin typeface="Arial Bold" panose="020B0704020202020204" pitchFamily="34" charset="0"/>
                <a:cs typeface="Arial Bold" panose="020B0704020202020204" pitchFamily="34" charset="0"/>
              </a:rPr>
              <a:t>SANCTIONS</a:t>
            </a:r>
          </a:p>
        </p:txBody>
      </p:sp>
      <p:sp>
        <p:nvSpPr>
          <p:cNvPr id="23555" name="Rectangle 3">
            <a:extLst>
              <a:ext uri="{FF2B5EF4-FFF2-40B4-BE49-F238E27FC236}">
                <a16:creationId xmlns:a16="http://schemas.microsoft.com/office/drawing/2014/main" id="{A54EB534-9707-418F-9304-C85E0D3A88A2}"/>
              </a:ext>
            </a:extLst>
          </p:cNvPr>
          <p:cNvSpPr>
            <a:spLocks noGrp="1" noChangeArrowheads="1"/>
          </p:cNvSpPr>
          <p:nvPr>
            <p:ph type="body" idx="4294967295"/>
          </p:nvPr>
        </p:nvSpPr>
        <p:spPr>
          <a:xfrm>
            <a:off x="543560" y="807720"/>
            <a:ext cx="8229600" cy="5669280"/>
          </a:xfrm>
        </p:spPr>
        <p:txBody>
          <a:bodyPr rtlCol="0">
            <a:normAutofit fontScale="62500" lnSpcReduction="20000"/>
          </a:bodyPr>
          <a:lstStyle/>
          <a:p>
            <a:pPr marL="0" marR="0" lvl="0" indent="0" algn="just">
              <a:lnSpc>
                <a:spcPct val="120000"/>
              </a:lnSpc>
              <a:spcBef>
                <a:spcPts val="600"/>
              </a:spcBef>
              <a:spcAft>
                <a:spcPts val="0"/>
              </a:spcAft>
              <a:buNone/>
              <a:tabLst>
                <a:tab pos="1274445" algn="l"/>
              </a:tabLst>
            </a:pPr>
            <a:r>
              <a:rPr lang="en-US" altLang="en-US" dirty="0">
                <a:latin typeface="Arial" panose="020B0604020202020204" pitchFamily="34" charset="0"/>
                <a:cs typeface="Arial" pitchFamily="34" charset="0"/>
              </a:rPr>
              <a:t>A sanction </a:t>
            </a:r>
            <a:r>
              <a:rPr lang="en-US" altLang="en-US" u="sng" dirty="0">
                <a:latin typeface="Arial" panose="020B0604020202020204" pitchFamily="34" charset="0"/>
                <a:cs typeface="Arial" pitchFamily="34" charset="0"/>
              </a:rPr>
              <a:t>may or may not include disqualification</a:t>
            </a:r>
            <a:r>
              <a:rPr lang="en-US" altLang="en-US" dirty="0">
                <a:latin typeface="Arial" panose="020B0604020202020204" pitchFamily="34" charset="0"/>
                <a:cs typeface="Arial" pitchFamily="34" charset="0"/>
              </a:rPr>
              <a:t>*. Jury members need to be aware of the rules that apply to sanctions as defined by </a:t>
            </a:r>
            <a:r>
              <a:rPr lang="en-US" altLang="en-US" b="1" dirty="0">
                <a:latin typeface="Arial" panose="020B0604020202020204" pitchFamily="34" charset="0"/>
                <a:cs typeface="Arial" pitchFamily="34" charset="0"/>
              </a:rPr>
              <a:t>Art. 223</a:t>
            </a:r>
          </a:p>
          <a:p>
            <a:pPr marL="0" marR="0" lvl="0" indent="0" algn="just">
              <a:lnSpc>
                <a:spcPct val="120000"/>
              </a:lnSpc>
              <a:spcBef>
                <a:spcPts val="1800"/>
              </a:spcBef>
              <a:spcAft>
                <a:spcPts val="0"/>
              </a:spcAft>
              <a:buNone/>
              <a:tabLst>
                <a:tab pos="1274445" algn="l"/>
              </a:tabLst>
            </a:pPr>
            <a:r>
              <a:rPr lang="en-US" altLang="en-US" dirty="0">
                <a:latin typeface="Arial" pitchFamily="34" charset="0"/>
                <a:cs typeface="Arial" pitchFamily="34" charset="0"/>
              </a:rPr>
              <a:t>Items to consider regarding sanctions are:</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Jury needs to follow Procedural Guidelines as defined by </a:t>
            </a:r>
            <a:r>
              <a:rPr lang="en-US" altLang="en-US" b="1" dirty="0">
                <a:latin typeface="Arial" pitchFamily="34" charset="0"/>
                <a:cs typeface="Arial" pitchFamily="34" charset="0"/>
              </a:rPr>
              <a:t>Art. 224</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Accused has the right to be heard</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All facts must be available and presented</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Jury should consider/discuss all options</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Sanction should fit the “crime”</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With the exception of verbal sanctions and withdrawal of accreditation, the Jury decision must be documented</a:t>
            </a:r>
          </a:p>
          <a:p>
            <a:pPr marR="0" lvl="0" algn="just">
              <a:lnSpc>
                <a:spcPct val="120000"/>
              </a:lnSpc>
              <a:spcBef>
                <a:spcPts val="600"/>
              </a:spcBef>
              <a:spcAft>
                <a:spcPts val="0"/>
              </a:spcAft>
              <a:buFont typeface="Arial" panose="020B0604020202020204" pitchFamily="34" charset="0"/>
              <a:buChar char="•"/>
              <a:tabLst>
                <a:tab pos="1274445" algn="l"/>
              </a:tabLst>
            </a:pPr>
            <a:r>
              <a:rPr lang="en-US" altLang="en-US" dirty="0">
                <a:latin typeface="Arial" pitchFamily="34" charset="0"/>
                <a:cs typeface="Arial" pitchFamily="34" charset="0"/>
              </a:rPr>
              <a:t>Minutes must contain signatures of Jury members with record of their vote </a:t>
            </a:r>
            <a:r>
              <a:rPr lang="en-US" altLang="en-US" b="1" dirty="0">
                <a:latin typeface="Arial" panose="020B0604020202020204" pitchFamily="34" charset="0"/>
                <a:cs typeface="Arial" pitchFamily="34" charset="0"/>
              </a:rPr>
              <a:t>[601.4.5.5] </a:t>
            </a:r>
          </a:p>
          <a:p>
            <a:pPr marL="0" marR="0" lvl="0" indent="0" algn="just">
              <a:lnSpc>
                <a:spcPct val="120000"/>
              </a:lnSpc>
              <a:spcBef>
                <a:spcPts val="1200"/>
              </a:spcBef>
              <a:spcAft>
                <a:spcPts val="0"/>
              </a:spcAft>
              <a:buNone/>
              <a:tabLst>
                <a:tab pos="1274445" algn="l"/>
              </a:tabLst>
            </a:pPr>
            <a:r>
              <a:rPr lang="en-US" altLang="en-US" b="1" dirty="0">
                <a:latin typeface="Arial" panose="020B0604020202020204" pitchFamily="34" charset="0"/>
                <a:cs typeface="Arial" pitchFamily="34" charset="0"/>
              </a:rPr>
              <a:t>*NOTE: Competitors shall only be disqualified if their mistake would result in an advantage for them with regard to the end result, unless the Rules state otherwise in an individual case. e.g., False start (early/late); gate fault. [223.3.3]</a:t>
            </a:r>
            <a:r>
              <a:rPr lang="en-US" altLang="en-US" dirty="0">
                <a:latin typeface="Arial" panose="020B0604020202020204" pitchFamily="34" charset="0"/>
                <a:cs typeface="Arial"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2" name="Content Placeholder 10">
            <a:extLst>
              <a:ext uri="{FF2B5EF4-FFF2-40B4-BE49-F238E27FC236}">
                <a16:creationId xmlns:a16="http://schemas.microsoft.com/office/drawing/2014/main" id="{39FA8314-BC86-4885-8BD1-515680E85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935234"/>
      </p:ext>
    </p:extLst>
  </p:cSld>
  <p:clrMapOvr>
    <a:masterClrMapping/>
  </p:clrMapOvr>
  <p:transition advTm="500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84B41ED-6CDC-D674-88AF-DC63691C73B8}"/>
              </a:ext>
            </a:extLst>
          </p:cNvPr>
          <p:cNvSpPr>
            <a:spLocks noGrp="1"/>
          </p:cNvSpPr>
          <p:nvPr>
            <p:ph type="title" idx="4294967295"/>
          </p:nvPr>
        </p:nvSpPr>
        <p:spPr>
          <a:xfrm>
            <a:off x="457200" y="304800"/>
            <a:ext cx="6173788" cy="857250"/>
          </a:xfrm>
        </p:spPr>
        <p:txBody>
          <a:bodyPr rtlCol="0">
            <a:normAutofit fontScale="90000"/>
          </a:bodyPr>
          <a:lstStyle/>
          <a:p>
            <a:pPr defTabSz="685983" eaLnBrk="1" fontAlgn="auto" hangingPunct="1">
              <a:spcAft>
                <a:spcPts val="0"/>
              </a:spcAft>
              <a:defRPr/>
            </a:pPr>
            <a:r>
              <a:rPr lang="en-US" altLang="en-US" sz="3200" b="1" dirty="0">
                <a:solidFill>
                  <a:srgbClr val="160EB2"/>
                </a:solidFill>
                <a:effectLst>
                  <a:outerShdw blurRad="38100" dist="38100" dir="2700000" algn="tl">
                    <a:srgbClr val="000000">
                      <a:alpha val="43137"/>
                    </a:srgbClr>
                  </a:outerShdw>
                </a:effectLst>
                <a:latin typeface="Arial" charset="0"/>
                <a:cs typeface="Arial" charset="0"/>
              </a:rPr>
              <a:t>UNDERSTANDING COLLECTIVE OFFENSES</a:t>
            </a:r>
            <a:r>
              <a:rPr lang="en-US" altLang="en-US" sz="3200" b="1" dirty="0">
                <a:solidFill>
                  <a:srgbClr val="160EB2"/>
                </a:solidFill>
                <a:latin typeface="Arial" charset="0"/>
                <a:cs typeface="Arial" charset="0"/>
              </a:rPr>
              <a:t> (224.3)</a:t>
            </a:r>
          </a:p>
        </p:txBody>
      </p:sp>
      <p:sp>
        <p:nvSpPr>
          <p:cNvPr id="18438" name="TextBox 2">
            <a:extLst>
              <a:ext uri="{FF2B5EF4-FFF2-40B4-BE49-F238E27FC236}">
                <a16:creationId xmlns:a16="http://schemas.microsoft.com/office/drawing/2014/main" id="{4C1275F4-796E-23E7-E7A4-900736594B5B}"/>
              </a:ext>
            </a:extLst>
          </p:cNvPr>
          <p:cNvSpPr txBox="1">
            <a:spLocks noChangeArrowheads="1"/>
          </p:cNvSpPr>
          <p:nvPr/>
        </p:nvSpPr>
        <p:spPr bwMode="auto">
          <a:xfrm>
            <a:off x="609600" y="1600200"/>
            <a:ext cx="7924800" cy="4092575"/>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Collective offenses occur when several persons:</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Commit the same offense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At the same time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Under the same circumstances</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Jury’s decision as to one offender may be considered binding upon all offenders.</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Written decision shall include:</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Names of all offenders concerned</a:t>
            </a:r>
          </a:p>
          <a:p>
            <a:pPr marL="285750" indent="-285750" eaLnBrk="1" fontAlgn="auto" hangingPunct="1">
              <a:spcBef>
                <a:spcPts val="0"/>
              </a:spcBef>
              <a:spcAft>
                <a:spcPts val="0"/>
              </a:spcAft>
              <a:buFont typeface="Arial" panose="020B0604020202020204" pitchFamily="34" charset="0"/>
              <a:buChar char="•"/>
              <a:defRPr/>
            </a:pPr>
            <a:r>
              <a:rPr lang="en-US" altLang="en-US" sz="2000" b="1" dirty="0">
                <a:latin typeface="Arial" panose="020B0604020202020204" pitchFamily="34" charset="0"/>
                <a:sym typeface="Arial" panose="020B0604020202020204" pitchFamily="34" charset="0"/>
              </a:rPr>
              <a:t>Scope of the penalty to be assed upon each of them</a:t>
            </a:r>
          </a:p>
          <a:p>
            <a:pPr eaLnBrk="1" fontAlgn="auto" hangingPunct="1">
              <a:spcBef>
                <a:spcPts val="0"/>
              </a:spcBef>
              <a:spcAft>
                <a:spcPts val="0"/>
              </a:spcAft>
              <a:defRPr/>
            </a:pPr>
            <a:endParaRPr lang="en-US" altLang="en-US" sz="2000" b="1" dirty="0">
              <a:latin typeface="Arial" panose="020B0604020202020204" pitchFamily="34" charset="0"/>
              <a:sym typeface="Arial" panose="020B0604020202020204" pitchFamily="34" charset="0"/>
            </a:endParaRPr>
          </a:p>
          <a:p>
            <a:pPr eaLnBrk="1" fontAlgn="auto" hangingPunct="1">
              <a:spcBef>
                <a:spcPts val="0"/>
              </a:spcBef>
              <a:spcAft>
                <a:spcPts val="0"/>
              </a:spcAft>
              <a:defRPr/>
            </a:pPr>
            <a:r>
              <a:rPr lang="en-US" altLang="en-US" sz="2000" b="1" dirty="0">
                <a:latin typeface="Arial" panose="020B0604020202020204" pitchFamily="34" charset="0"/>
                <a:sym typeface="Arial" panose="020B0604020202020204" pitchFamily="34" charset="0"/>
              </a:rPr>
              <a:t>Decision will be delivered to each offender.  </a:t>
            </a:r>
          </a:p>
        </p:txBody>
      </p:sp>
      <p:pic>
        <p:nvPicPr>
          <p:cNvPr id="56324" name="Content Placeholder 10">
            <a:extLst>
              <a:ext uri="{FF2B5EF4-FFF2-40B4-BE49-F238E27FC236}">
                <a16:creationId xmlns:a16="http://schemas.microsoft.com/office/drawing/2014/main" id="{87A9640F-B2B8-C1E7-8B36-3CD202C5E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760400"/>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C4095D9-1772-4589-A301-23DF51992C2F}"/>
              </a:ext>
            </a:extLst>
          </p:cNvPr>
          <p:cNvSpPr>
            <a:spLocks noGrp="1" noChangeArrowheads="1"/>
          </p:cNvSpPr>
          <p:nvPr>
            <p:ph type="title" idx="4294967295"/>
          </p:nvPr>
        </p:nvSpPr>
        <p:spPr>
          <a:xfrm>
            <a:off x="1600200" y="228600"/>
            <a:ext cx="6934200" cy="685800"/>
          </a:xfrm>
        </p:spPr>
        <p:txBody>
          <a:bodyPr rtlCol="0">
            <a:normAutofit/>
          </a:bodyPr>
          <a:lstStyle/>
          <a:p>
            <a:pPr eaLnBrk="1" fontAlgn="auto" hangingPunct="1">
              <a:spcAft>
                <a:spcPts val="0"/>
              </a:spcAft>
              <a:defRPr/>
            </a:pPr>
            <a:r>
              <a:rPr lang="en-US" b="1" cap="all" dirty="0">
                <a:solidFill>
                  <a:srgbClr val="3215AB"/>
                </a:solidFill>
                <a:effectLst>
                  <a:outerShdw blurRad="38100" dist="38100" dir="2700000" algn="tl">
                    <a:srgbClr val="C0C0C0"/>
                  </a:outerShdw>
                </a:effectLst>
                <a:latin typeface="Arial" panose="020B0604020202020204" pitchFamily="34" charset="0"/>
                <a:cs typeface="Arial" panose="020B0604020202020204" pitchFamily="34" charset="0"/>
              </a:rPr>
              <a:t>Equipment Rules</a:t>
            </a:r>
          </a:p>
        </p:txBody>
      </p:sp>
      <p:sp>
        <p:nvSpPr>
          <p:cNvPr id="30723" name="Rectangle 3">
            <a:extLst>
              <a:ext uri="{FF2B5EF4-FFF2-40B4-BE49-F238E27FC236}">
                <a16:creationId xmlns:a16="http://schemas.microsoft.com/office/drawing/2014/main" id="{D2689A48-F816-483C-9208-A681BCCC27BD}"/>
              </a:ext>
            </a:extLst>
          </p:cNvPr>
          <p:cNvSpPr>
            <a:spLocks noGrp="1" noChangeArrowheads="1"/>
          </p:cNvSpPr>
          <p:nvPr>
            <p:ph type="body" idx="4294967295"/>
          </p:nvPr>
        </p:nvSpPr>
        <p:spPr>
          <a:xfrm>
            <a:off x="457200" y="1143000"/>
            <a:ext cx="8577263" cy="4986338"/>
          </a:xfrm>
        </p:spPr>
        <p:txBody>
          <a:bodyPr rtlCol="0">
            <a:normAutofit/>
          </a:bodyPr>
          <a:lstStyle/>
          <a:p>
            <a:pPr marL="246888" indent="-246888" eaLnBrk="1" fontAlgn="auto" hangingPunct="1">
              <a:spcAft>
                <a:spcPts val="0"/>
              </a:spcAft>
              <a:buFontTx/>
              <a:buNone/>
              <a:defRPr/>
            </a:pPr>
            <a:r>
              <a:rPr lang="en-US" sz="2400" b="1" i="1" dirty="0">
                <a:solidFill>
                  <a:srgbClr val="005EA4"/>
                </a:solidFill>
                <a:effectLst>
                  <a:outerShdw blurRad="38100" dist="38100" dir="2700000" algn="tl">
                    <a:srgbClr val="C0C0C0"/>
                  </a:outerShdw>
                </a:effectLst>
                <a:latin typeface="Arial" charset="0"/>
                <a:cs typeface="Arial" charset="0"/>
              </a:rPr>
              <a:t>U.S. Ski &amp; Snowboard/FIS</a:t>
            </a:r>
            <a:r>
              <a:rPr lang="en-US" sz="2400" b="1" i="1" dirty="0">
                <a:solidFill>
                  <a:srgbClr val="0070C0"/>
                </a:solidFill>
                <a:effectLst>
                  <a:outerShdw blurRad="38100" dist="38100" dir="2700000" algn="tl">
                    <a:srgbClr val="C0C0C0"/>
                  </a:outerShdw>
                </a:effectLst>
                <a:latin typeface="Arial" charset="0"/>
                <a:cs typeface="Arial" charset="0"/>
              </a:rPr>
              <a:t> </a:t>
            </a:r>
            <a:r>
              <a:rPr lang="en-US" sz="2400" b="1" i="1" dirty="0">
                <a:solidFill>
                  <a:srgbClr val="005EA4"/>
                </a:solidFill>
                <a:effectLst>
                  <a:outerShdw blurRad="38100" dist="38100" dir="2700000" algn="tl">
                    <a:srgbClr val="C0C0C0"/>
                  </a:outerShdw>
                </a:effectLst>
                <a:latin typeface="Arial" charset="0"/>
                <a:cs typeface="Arial" charset="0"/>
              </a:rPr>
              <a:t>Additional rules</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Stand Height</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Boot Height</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Radius</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Profile Width: front of &amp; under binding</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Ski Length</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Helmets – required for U.S. Ski &amp; Snowboard and FIS DH, SG, GS, SL &amp; P Competitors and Forerunners</a:t>
            </a:r>
          </a:p>
          <a:p>
            <a:pPr marL="246888" indent="-246888" eaLnBrk="1" fontAlgn="auto" hangingPunct="1">
              <a:lnSpc>
                <a:spcPct val="120000"/>
              </a:lnSpc>
              <a:spcBef>
                <a:spcPts val="600"/>
              </a:spcBef>
              <a:spcAft>
                <a:spcPts val="0"/>
              </a:spcAft>
              <a:buFont typeface="Arial"/>
              <a:buChar char="•"/>
              <a:defRPr/>
            </a:pPr>
            <a:r>
              <a:rPr lang="en-US" sz="2400" b="1" dirty="0">
                <a:latin typeface="Arial" charset="0"/>
                <a:cs typeface="Arial" charset="0"/>
              </a:rPr>
              <a:t>Protective Armor – Forearms, Shins &amp; Knees, Back Protectors </a:t>
            </a:r>
            <a:r>
              <a:rPr lang="en-US" sz="2400" b="1" dirty="0">
                <a:solidFill>
                  <a:srgbClr val="FF0000"/>
                </a:solidFill>
                <a:latin typeface="Arial" charset="0"/>
                <a:cs typeface="Arial" charset="0"/>
              </a:rPr>
              <a:t> </a:t>
            </a:r>
            <a:endParaRPr lang="en-US" sz="2400" b="1" dirty="0">
              <a:latin typeface="Arial" charset="0"/>
              <a:cs typeface="Arial" charset="0"/>
            </a:endParaRPr>
          </a:p>
          <a:p>
            <a:pPr marL="246888" indent="-246888" eaLnBrk="1" fontAlgn="auto" hangingPunct="1">
              <a:spcAft>
                <a:spcPts val="0"/>
              </a:spcAft>
              <a:buFontTx/>
              <a:buNone/>
              <a:defRPr/>
            </a:pPr>
            <a:endParaRPr lang="en-US" sz="2400" dirty="0">
              <a:latin typeface="Arial" charset="0"/>
              <a:cs typeface="Arial" charset="0"/>
            </a:endParaRPr>
          </a:p>
        </p:txBody>
      </p:sp>
      <p:pic>
        <p:nvPicPr>
          <p:cNvPr id="2" name="Content Placeholder 10">
            <a:extLst>
              <a:ext uri="{FF2B5EF4-FFF2-40B4-BE49-F238E27FC236}">
                <a16:creationId xmlns:a16="http://schemas.microsoft.com/office/drawing/2014/main" id="{98C36A55-7429-4163-9BFC-321CA3F4B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42B1435-AD71-444E-901D-33F6FA0C9AB3}"/>
              </a:ext>
            </a:extLst>
          </p:cNvPr>
          <p:cNvSpPr>
            <a:spLocks noGrp="1"/>
          </p:cNvSpPr>
          <p:nvPr>
            <p:ph type="title" idx="4294967295"/>
          </p:nvPr>
        </p:nvSpPr>
        <p:spPr>
          <a:xfrm>
            <a:off x="573088" y="152400"/>
            <a:ext cx="8448675" cy="747713"/>
          </a:xfrm>
        </p:spPr>
        <p:txBody>
          <a:bodyPr rtlCol="0">
            <a:normAutofit fontScale="90000"/>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COMPETITION EQUIPMENT - SANCTIONS</a:t>
            </a:r>
          </a:p>
        </p:txBody>
      </p:sp>
      <p:sp>
        <p:nvSpPr>
          <p:cNvPr id="21507" name="Content Placeholder 2">
            <a:extLst>
              <a:ext uri="{FF2B5EF4-FFF2-40B4-BE49-F238E27FC236}">
                <a16:creationId xmlns:a16="http://schemas.microsoft.com/office/drawing/2014/main" id="{3A510335-5825-465B-87F3-337F9AADC220}"/>
              </a:ext>
            </a:extLst>
          </p:cNvPr>
          <p:cNvSpPr>
            <a:spLocks noGrp="1"/>
          </p:cNvSpPr>
          <p:nvPr>
            <p:ph idx="4294967295"/>
          </p:nvPr>
        </p:nvSpPr>
        <p:spPr>
          <a:xfrm>
            <a:off x="450850" y="1066800"/>
            <a:ext cx="8235950" cy="5313363"/>
          </a:xfrm>
        </p:spPr>
        <p:txBody>
          <a:bodyPr rtlCol="0">
            <a:normAutofit lnSpcReduction="10000"/>
          </a:bodyPr>
          <a:lstStyle/>
          <a:p>
            <a:pPr eaLnBrk="1" fontAlgn="auto" hangingPunct="1">
              <a:lnSpc>
                <a:spcPct val="120000"/>
              </a:lnSpc>
              <a:spcBef>
                <a:spcPts val="600"/>
              </a:spcBef>
              <a:spcAft>
                <a:spcPts val="0"/>
              </a:spcAft>
              <a:buFont typeface="Arial" panose="020B0604020202020204" pitchFamily="34" charset="0"/>
              <a:buChar char="•"/>
              <a:defRPr/>
            </a:pPr>
            <a:r>
              <a:rPr lang="en-US" b="1" dirty="0"/>
              <a:t>Equipment violations are subject to disqualification and other sanctions as determined by the Jury  </a:t>
            </a:r>
          </a:p>
          <a:p>
            <a:pPr eaLnBrk="1" fontAlgn="auto" hangingPunct="1">
              <a:lnSpc>
                <a:spcPct val="120000"/>
              </a:lnSpc>
              <a:spcBef>
                <a:spcPts val="600"/>
              </a:spcBef>
              <a:spcAft>
                <a:spcPts val="0"/>
              </a:spcAft>
              <a:buFont typeface="Arial" panose="020B0604020202020204" pitchFamily="34" charset="0"/>
              <a:buChar char="•"/>
              <a:defRPr/>
            </a:pPr>
            <a:r>
              <a:rPr lang="en-US" b="1" dirty="0"/>
              <a:t>Sanction may be against the individual competitor </a:t>
            </a:r>
          </a:p>
          <a:p>
            <a:pPr eaLnBrk="1" fontAlgn="auto" hangingPunct="1">
              <a:lnSpc>
                <a:spcPct val="120000"/>
              </a:lnSpc>
              <a:spcBef>
                <a:spcPts val="600"/>
              </a:spcBef>
              <a:spcAft>
                <a:spcPts val="0"/>
              </a:spcAft>
              <a:buFont typeface="Arial" panose="020B0604020202020204" pitchFamily="34" charset="0"/>
              <a:buChar char="•"/>
              <a:defRPr/>
            </a:pPr>
            <a:r>
              <a:rPr lang="en-US" b="1" dirty="0"/>
              <a:t>Sanction may also be against the competitor’s coach if it is determined that the coach was complicit in the use of equipment known to be in violation of the rules</a:t>
            </a:r>
          </a:p>
          <a:p>
            <a:pPr marL="246888" indent="-246888" eaLnBrk="1" fontAlgn="auto" hangingPunct="1">
              <a:spcBef>
                <a:spcPts val="600"/>
              </a:spcBef>
              <a:spcAft>
                <a:spcPts val="0"/>
              </a:spcAft>
              <a:buFont typeface="Arial" charset="0"/>
              <a:buChar char="•"/>
              <a:defRPr/>
            </a:pPr>
            <a:endParaRPr lang="en-US" altLang="en-US" dirty="0">
              <a:latin typeface="Arial" charset="0"/>
              <a:cs typeface="Arial" charset="0"/>
            </a:endParaRPr>
          </a:p>
        </p:txBody>
      </p:sp>
      <p:pic>
        <p:nvPicPr>
          <p:cNvPr id="2" name="Content Placeholder 10">
            <a:extLst>
              <a:ext uri="{FF2B5EF4-FFF2-40B4-BE49-F238E27FC236}">
                <a16:creationId xmlns:a16="http://schemas.microsoft.com/office/drawing/2014/main" id="{AEAD5DF2-E92D-4220-9ADD-68BA78729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42B1435-AD71-444E-901D-33F6FA0C9AB3}"/>
              </a:ext>
            </a:extLst>
          </p:cNvPr>
          <p:cNvSpPr>
            <a:spLocks noGrp="1"/>
          </p:cNvSpPr>
          <p:nvPr>
            <p:ph type="title" idx="4294967295"/>
          </p:nvPr>
        </p:nvSpPr>
        <p:spPr>
          <a:xfrm>
            <a:off x="573088" y="152400"/>
            <a:ext cx="8448675" cy="747713"/>
          </a:xfrm>
        </p:spPr>
        <p:txBody>
          <a:bodyPr rtlCol="0">
            <a:normAutofit fontScale="90000"/>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COMPETITION EQUIPMENT - PROTESTS</a:t>
            </a:r>
          </a:p>
        </p:txBody>
      </p:sp>
      <p:sp>
        <p:nvSpPr>
          <p:cNvPr id="21507" name="Content Placeholder 2">
            <a:extLst>
              <a:ext uri="{FF2B5EF4-FFF2-40B4-BE49-F238E27FC236}">
                <a16:creationId xmlns:a16="http://schemas.microsoft.com/office/drawing/2014/main" id="{3A510335-5825-465B-87F3-337F9AADC220}"/>
              </a:ext>
            </a:extLst>
          </p:cNvPr>
          <p:cNvSpPr>
            <a:spLocks noGrp="1"/>
          </p:cNvSpPr>
          <p:nvPr>
            <p:ph idx="4294967295"/>
          </p:nvPr>
        </p:nvSpPr>
        <p:spPr>
          <a:xfrm>
            <a:off x="450850" y="931863"/>
            <a:ext cx="8693150" cy="5638800"/>
          </a:xfrm>
        </p:spPr>
        <p:txBody>
          <a:bodyPr rtlCol="0">
            <a:normAutofit fontScale="92500" lnSpcReduction="10000"/>
          </a:bodyPr>
          <a:lstStyle/>
          <a:p>
            <a:pPr marL="246888" indent="-246888" eaLnBrk="1" fontAlgn="auto" hangingPunct="1">
              <a:lnSpc>
                <a:spcPct val="120000"/>
              </a:lnSpc>
              <a:spcBef>
                <a:spcPts val="600"/>
              </a:spcBef>
              <a:spcAft>
                <a:spcPts val="0"/>
              </a:spcAft>
              <a:buFont typeface="Arial"/>
              <a:buChar char="•"/>
              <a:defRPr/>
            </a:pPr>
            <a:r>
              <a:rPr lang="en-US" altLang="en-US" b="1" dirty="0">
                <a:latin typeface="Arial" charset="0"/>
                <a:cs typeface="Arial" charset="0"/>
              </a:rPr>
              <a:t>Equipment is the responsibility of the athlete and in the case of a minor, their parents or guardians  </a:t>
            </a:r>
          </a:p>
          <a:p>
            <a:pPr marL="246888" indent="-246888" eaLnBrk="1" fontAlgn="auto" hangingPunct="1">
              <a:lnSpc>
                <a:spcPct val="120000"/>
              </a:lnSpc>
              <a:spcBef>
                <a:spcPts val="1200"/>
              </a:spcBef>
              <a:spcAft>
                <a:spcPts val="0"/>
              </a:spcAft>
              <a:buFont typeface="Arial"/>
              <a:buChar char="•"/>
              <a:defRPr/>
            </a:pPr>
            <a:r>
              <a:rPr lang="en-US" altLang="en-US" b="1" dirty="0">
                <a:latin typeface="Arial" charset="0"/>
                <a:cs typeface="Arial" charset="0"/>
              </a:rPr>
              <a:t>Equipment must be maintained and utilized in accordance with manufacturer’s instructions  </a:t>
            </a:r>
          </a:p>
          <a:p>
            <a:pPr marL="246888" indent="-246888" eaLnBrk="1" fontAlgn="auto" hangingPunct="1">
              <a:lnSpc>
                <a:spcPct val="120000"/>
              </a:lnSpc>
              <a:spcBef>
                <a:spcPts val="1200"/>
              </a:spcBef>
              <a:spcAft>
                <a:spcPts val="0"/>
              </a:spcAft>
              <a:buFont typeface="Arial"/>
              <a:buChar char="•"/>
              <a:defRPr/>
            </a:pPr>
            <a:r>
              <a:rPr lang="en-US" altLang="en-US" b="1" dirty="0">
                <a:latin typeface="Arial" charset="0"/>
                <a:cs typeface="Arial" charset="0"/>
              </a:rPr>
              <a:t>Protests against equipment at a U.S. Ski &amp; Snowboard </a:t>
            </a:r>
            <a:r>
              <a:rPr lang="en-US" altLang="en-US" b="1" u="sng" dirty="0">
                <a:latin typeface="Arial" charset="0"/>
                <a:cs typeface="Arial" charset="0"/>
              </a:rPr>
              <a:t>non-FIS</a:t>
            </a:r>
            <a:r>
              <a:rPr lang="en-US" altLang="en-US" b="1" dirty="0">
                <a:latin typeface="Arial" charset="0"/>
                <a:cs typeface="Arial" charset="0"/>
              </a:rPr>
              <a:t> event must be handled in accordance with current </a:t>
            </a:r>
            <a:r>
              <a:rPr lang="en-US" altLang="en-US" b="1" u="sng" dirty="0">
                <a:latin typeface="Arial" charset="0"/>
                <a:cs typeface="Arial" charset="0"/>
              </a:rPr>
              <a:t>U.S. Ski &amp; Snowboard Equipment Control/Protest Guidelines</a:t>
            </a:r>
            <a:r>
              <a:rPr lang="en-US" altLang="en-US" b="1" dirty="0">
                <a:latin typeface="Arial" charset="0"/>
                <a:cs typeface="Arial" charset="0"/>
              </a:rPr>
              <a:t> </a:t>
            </a:r>
          </a:p>
          <a:p>
            <a:pPr marL="246888" indent="-246888" eaLnBrk="1" fontAlgn="auto" hangingPunct="1">
              <a:lnSpc>
                <a:spcPct val="120000"/>
              </a:lnSpc>
              <a:spcBef>
                <a:spcPts val="1200"/>
              </a:spcBef>
              <a:spcAft>
                <a:spcPts val="0"/>
              </a:spcAft>
              <a:buFont typeface="Arial"/>
              <a:buChar char="•"/>
              <a:defRPr/>
            </a:pPr>
            <a:r>
              <a:rPr lang="en-US" altLang="en-US" b="1" dirty="0">
                <a:latin typeface="Arial" charset="0"/>
                <a:cs typeface="Arial" charset="0"/>
              </a:rPr>
              <a:t>Protests against equipment at a </a:t>
            </a:r>
            <a:r>
              <a:rPr lang="en-US" altLang="en-US" b="1" u="sng" dirty="0">
                <a:latin typeface="Arial" charset="0"/>
                <a:cs typeface="Arial" charset="0"/>
              </a:rPr>
              <a:t>FIS</a:t>
            </a:r>
            <a:r>
              <a:rPr lang="en-US" altLang="en-US" b="1" dirty="0">
                <a:latin typeface="Arial" charset="0"/>
                <a:cs typeface="Arial" charset="0"/>
              </a:rPr>
              <a:t> event must be handled in accordance with current </a:t>
            </a:r>
            <a:r>
              <a:rPr lang="en-US" altLang="en-US" b="1" u="sng" dirty="0">
                <a:latin typeface="Arial" charset="0"/>
                <a:cs typeface="Arial" charset="0"/>
              </a:rPr>
              <a:t>FIS rules</a:t>
            </a:r>
            <a:endParaRPr lang="en-US" altLang="en-US" b="1" dirty="0">
              <a:latin typeface="Arial" charset="0"/>
              <a:cs typeface="Arial" charset="0"/>
            </a:endParaRPr>
          </a:p>
          <a:p>
            <a:pPr marL="0" indent="0" eaLnBrk="1" fontAlgn="auto" hangingPunct="1">
              <a:lnSpc>
                <a:spcPct val="120000"/>
              </a:lnSpc>
              <a:spcBef>
                <a:spcPts val="600"/>
              </a:spcBef>
              <a:spcAft>
                <a:spcPts val="0"/>
              </a:spcAft>
              <a:buFont typeface="Arial" charset="0"/>
              <a:buNone/>
              <a:defRPr/>
            </a:pPr>
            <a:r>
              <a:rPr lang="en-US" b="1" dirty="0"/>
              <a:t> </a:t>
            </a:r>
          </a:p>
          <a:p>
            <a:pPr marL="246888" indent="-246888" eaLnBrk="1" fontAlgn="auto" hangingPunct="1">
              <a:spcBef>
                <a:spcPts val="600"/>
              </a:spcBef>
              <a:spcAft>
                <a:spcPts val="0"/>
              </a:spcAft>
              <a:buFont typeface="Arial" charset="0"/>
              <a:buChar char="•"/>
              <a:defRPr/>
            </a:pPr>
            <a:endParaRPr lang="en-US" altLang="en-US" dirty="0">
              <a:latin typeface="Arial" charset="0"/>
              <a:cs typeface="Arial" charset="0"/>
            </a:endParaRPr>
          </a:p>
        </p:txBody>
      </p:sp>
      <p:pic>
        <p:nvPicPr>
          <p:cNvPr id="2" name="Content Placeholder 10">
            <a:extLst>
              <a:ext uri="{FF2B5EF4-FFF2-40B4-BE49-F238E27FC236}">
                <a16:creationId xmlns:a16="http://schemas.microsoft.com/office/drawing/2014/main" id="{B8DD0291-79CD-488E-8712-74B5A18D8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1AD5BB1-9362-4609-B613-1CB2EEACFD55}"/>
              </a:ext>
            </a:extLst>
          </p:cNvPr>
          <p:cNvSpPr>
            <a:spLocks noGrp="1"/>
          </p:cNvSpPr>
          <p:nvPr>
            <p:ph type="title" idx="4294967295"/>
          </p:nvPr>
        </p:nvSpPr>
        <p:spPr>
          <a:xfrm>
            <a:off x="685800" y="381000"/>
            <a:ext cx="8642350" cy="635000"/>
          </a:xfrm>
        </p:spPr>
        <p:txBody>
          <a:bodyPr rtlCol="0">
            <a:normAutofit fontScale="90000"/>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CONTROL: </a:t>
            </a:r>
            <a:b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 </a:t>
            </a:r>
            <a:r>
              <a:rPr lang="en-US" altLang="en-US" sz="2800" b="1" cap="all"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Ski &amp; Snowboard </a:t>
            </a:r>
            <a:r>
              <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a:t>
            </a: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Events</a:t>
            </a:r>
            <a:endPar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2667420-252F-4571-BAFE-B10435CAD6B0}"/>
              </a:ext>
            </a:extLst>
          </p:cNvPr>
          <p:cNvSpPr>
            <a:spLocks noGrp="1"/>
          </p:cNvSpPr>
          <p:nvPr>
            <p:ph idx="4294967295"/>
          </p:nvPr>
        </p:nvSpPr>
        <p:spPr>
          <a:xfrm>
            <a:off x="420688" y="1447800"/>
            <a:ext cx="8543925" cy="4724400"/>
          </a:xfrm>
        </p:spPr>
        <p:txBody>
          <a:bodyPr rtlCol="0">
            <a:normAutofit/>
          </a:bodyPr>
          <a:lstStyle/>
          <a:p>
            <a:pPr marL="246888" indent="-246888" eaLnBrk="1" fontAlgn="auto" hangingPunct="1">
              <a:lnSpc>
                <a:spcPct val="100000"/>
              </a:lnSpc>
              <a:spcBef>
                <a:spcPts val="1800"/>
              </a:spcBef>
              <a:spcAft>
                <a:spcPts val="0"/>
              </a:spcAft>
              <a:buFont typeface="Arial" charset="0"/>
              <a:buChar char="•"/>
              <a:defRPr/>
            </a:pPr>
            <a:r>
              <a:rPr lang="en-US" sz="2000" dirty="0">
                <a:latin typeface="Arial" panose="020B0604020202020204" pitchFamily="34" charset="0"/>
                <a:cs typeface="Arial" panose="020B0604020202020204" pitchFamily="34" charset="0"/>
              </a:rPr>
              <a:t>Skis must be marked by the manufacture with both the length and the radius. Unmarked skis will be grounds for disqualification</a:t>
            </a:r>
          </a:p>
          <a:p>
            <a:pPr marL="246888" indent="-246888" eaLnBrk="1" fontAlgn="auto" hangingPunct="1">
              <a:lnSpc>
                <a:spcPct val="100000"/>
              </a:lnSpc>
              <a:spcBef>
                <a:spcPts val="1800"/>
              </a:spcBef>
              <a:spcAft>
                <a:spcPts val="0"/>
              </a:spcAft>
              <a:buFont typeface="Arial" charset="0"/>
              <a:buChar char="•"/>
              <a:defRPr/>
            </a:pPr>
            <a:r>
              <a:rPr lang="en-US" sz="2000" u="sng" dirty="0">
                <a:latin typeface="Arial" panose="020B0604020202020204" pitchFamily="34" charset="0"/>
                <a:cs typeface="Arial" panose="020B0604020202020204" pitchFamily="34" charset="0"/>
              </a:rPr>
              <a:t>U.S. Ski &amp; Snowboard scored</a:t>
            </a:r>
            <a:r>
              <a:rPr lang="en-US" sz="2000" dirty="0">
                <a:latin typeface="Arial" panose="020B0604020202020204" pitchFamily="34" charset="0"/>
                <a:cs typeface="Arial" panose="020B0604020202020204" pitchFamily="34" charset="0"/>
              </a:rPr>
              <a:t> alpine events, competition equipment will be subject to unannounced control</a:t>
            </a:r>
          </a:p>
          <a:p>
            <a:pPr marL="246888" indent="-246888" eaLnBrk="1" fontAlgn="auto" hangingPunct="1">
              <a:lnSpc>
                <a:spcPct val="100000"/>
              </a:lnSpc>
              <a:spcBef>
                <a:spcPts val="1800"/>
              </a:spcBef>
              <a:spcAft>
                <a:spcPts val="0"/>
              </a:spcAft>
              <a:buFont typeface="Arial" charset="0"/>
              <a:buChar char="•"/>
              <a:defRPr/>
            </a:pPr>
            <a:r>
              <a:rPr lang="en-US" sz="2000" u="sng" dirty="0">
                <a:latin typeface="Arial" panose="020B0604020202020204" pitchFamily="34" charset="0"/>
                <a:cs typeface="Arial" panose="020B0604020202020204" pitchFamily="34" charset="0"/>
              </a:rPr>
              <a:t>U.S. Ski &amp; Snowboard non-scored</a:t>
            </a:r>
            <a:r>
              <a:rPr lang="en-US" sz="2000" dirty="0">
                <a:latin typeface="Arial" panose="020B0604020202020204" pitchFamily="34" charset="0"/>
                <a:cs typeface="Arial" panose="020B0604020202020204" pitchFamily="34" charset="0"/>
              </a:rPr>
              <a:t> technical events (GS and SL), equipment control will be dealt with </a:t>
            </a:r>
            <a:r>
              <a:rPr lang="en-US" sz="2000" u="sng" dirty="0">
                <a:latin typeface="Arial" panose="020B0604020202020204" pitchFamily="34" charset="0"/>
                <a:cs typeface="Arial" panose="020B0604020202020204" pitchFamily="34" charset="0"/>
              </a:rPr>
              <a:t>only</a:t>
            </a:r>
            <a:r>
              <a:rPr lang="en-US" sz="2000" dirty="0">
                <a:latin typeface="Arial" panose="020B0604020202020204" pitchFamily="34" charset="0"/>
                <a:cs typeface="Arial" panose="020B0604020202020204" pitchFamily="34" charset="0"/>
              </a:rPr>
              <a:t> on a protest basis.  </a:t>
            </a:r>
            <a:r>
              <a:rPr lang="en-US" sz="2000" b="1" i="1" dirty="0">
                <a:solidFill>
                  <a:srgbClr val="3215AB"/>
                </a:solidFill>
                <a:latin typeface="Arial" panose="020B0604020202020204" pitchFamily="34" charset="0"/>
                <a:cs typeface="Arial" panose="020B0604020202020204" pitchFamily="34" charset="0"/>
              </a:rPr>
              <a:t>However, the Jury cannot ignore obvious infractions. </a:t>
            </a:r>
          </a:p>
          <a:p>
            <a:pPr marL="246888" indent="-246888" eaLnBrk="1" fontAlgn="auto" hangingPunct="1">
              <a:lnSpc>
                <a:spcPct val="100000"/>
              </a:lnSpc>
              <a:spcBef>
                <a:spcPts val="1800"/>
              </a:spcBef>
              <a:spcAft>
                <a:spcPts val="0"/>
              </a:spcAft>
              <a:buFont typeface="Arial" charset="0"/>
              <a:buChar char="•"/>
              <a:defRPr/>
            </a:pPr>
            <a:r>
              <a:rPr lang="en-US" sz="2000" dirty="0">
                <a:latin typeface="Arial" panose="020B0604020202020204" pitchFamily="34" charset="0"/>
                <a:cs typeface="Arial" panose="020B0604020202020204" pitchFamily="34" charset="0"/>
              </a:rPr>
              <a:t>In the case of all speed events (SG and DH, scored and non-scored) where the Jury has allowed control of equipment at the start for compliance, the athlete will not be allowed to start if their equipment does not meet the current marked specifications.</a:t>
            </a:r>
          </a:p>
          <a:p>
            <a:pPr marL="0" indent="0" eaLnBrk="1" fontAlgn="auto" hangingPunct="1">
              <a:spcBef>
                <a:spcPts val="300"/>
              </a:spcBef>
              <a:spcAft>
                <a:spcPts val="0"/>
              </a:spcAft>
              <a:buFont typeface="Arial" charset="0"/>
              <a:buNone/>
              <a:defRPr/>
            </a:pPr>
            <a:endParaRPr lang="en-US" dirty="0"/>
          </a:p>
          <a:p>
            <a:pPr marL="246888" indent="-246888" eaLnBrk="1" fontAlgn="auto" hangingPunct="1">
              <a:spcAft>
                <a:spcPts val="0"/>
              </a:spcAft>
              <a:buFont typeface="Arial" charset="0"/>
              <a:buChar char="•"/>
              <a:defRPr/>
            </a:pPr>
            <a:endParaRPr lang="en-US" dirty="0"/>
          </a:p>
        </p:txBody>
      </p:sp>
      <p:pic>
        <p:nvPicPr>
          <p:cNvPr id="2" name="Content Placeholder 10">
            <a:extLst>
              <a:ext uri="{FF2B5EF4-FFF2-40B4-BE49-F238E27FC236}">
                <a16:creationId xmlns:a16="http://schemas.microsoft.com/office/drawing/2014/main" id="{E3BE60AD-501D-4658-90C8-DAC37E02A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1AD5BB1-9362-4609-B613-1CB2EEACFD55}"/>
              </a:ext>
            </a:extLst>
          </p:cNvPr>
          <p:cNvSpPr>
            <a:spLocks noGrp="1"/>
          </p:cNvSpPr>
          <p:nvPr>
            <p:ph type="title" idx="4294967295"/>
          </p:nvPr>
        </p:nvSpPr>
        <p:spPr>
          <a:xfrm>
            <a:off x="685800" y="381000"/>
            <a:ext cx="8642350" cy="635000"/>
          </a:xfrm>
        </p:spPr>
        <p:txBody>
          <a:bodyPr rtlCol="0">
            <a:normAutofit fontScale="90000"/>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CONTROL: </a:t>
            </a:r>
            <a:b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 </a:t>
            </a:r>
            <a:r>
              <a:rPr lang="en-US" altLang="en-US" sz="2800" b="1" cap="all"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Ski &amp; Snowboard </a:t>
            </a:r>
            <a:r>
              <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a:t>
            </a:r>
            <a:r>
              <a:rPr lang="en-US" altLang="en-US" sz="28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Events (continued)</a:t>
            </a:r>
            <a:endParaRPr lang="en-US" altLang="en-US" sz="28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92667420-252F-4571-BAFE-B10435CAD6B0}"/>
              </a:ext>
            </a:extLst>
          </p:cNvPr>
          <p:cNvSpPr>
            <a:spLocks noGrp="1"/>
          </p:cNvSpPr>
          <p:nvPr>
            <p:ph idx="4294967295"/>
          </p:nvPr>
        </p:nvSpPr>
        <p:spPr>
          <a:xfrm>
            <a:off x="381000" y="1151965"/>
            <a:ext cx="8543925" cy="5334000"/>
          </a:xfrm>
        </p:spPr>
        <p:txBody>
          <a:bodyPr rtlCol="0">
            <a:normAutofit fontScale="77500" lnSpcReduction="20000"/>
          </a:bodyPr>
          <a:lstStyle/>
          <a:p>
            <a:pPr marL="246888" indent="-246888" eaLnBrk="1" fontAlgn="auto" hangingPunct="1">
              <a:lnSpc>
                <a:spcPct val="120000"/>
              </a:lnSpc>
              <a:spcBef>
                <a:spcPts val="1200"/>
              </a:spcBef>
              <a:spcAft>
                <a:spcPts val="0"/>
              </a:spcAft>
              <a:buFont typeface="Arial" charset="0"/>
              <a:buChar char="•"/>
              <a:defRPr/>
            </a:pPr>
            <a:r>
              <a:rPr lang="en-US" sz="2900" dirty="0">
                <a:latin typeface="Arial" panose="020B0604020202020204" pitchFamily="34" charset="0"/>
                <a:cs typeface="Arial" panose="020B0604020202020204" pitchFamily="34" charset="0"/>
              </a:rPr>
              <a:t>Unless </a:t>
            </a:r>
            <a:r>
              <a:rPr lang="en-US" sz="2900" u="sng" dirty="0">
                <a:latin typeface="Arial" panose="020B0604020202020204" pitchFamily="34" charset="0"/>
                <a:cs typeface="Arial" panose="020B0604020202020204" pitchFamily="34" charset="0"/>
              </a:rPr>
              <a:t>clear</a:t>
            </a:r>
            <a:r>
              <a:rPr lang="en-US" sz="2900" dirty="0">
                <a:latin typeface="Arial" panose="020B0604020202020204" pitchFamily="34" charset="0"/>
                <a:cs typeface="Arial" panose="020B0604020202020204" pitchFamily="34" charset="0"/>
              </a:rPr>
              <a:t> violation of equipment rules exists, e.g., no helmet, attached helmet camera, camera mount, missing or broken ski brakes, missing basket *, etc., the Start Referee must not refuse an athlete’s right to start. </a:t>
            </a:r>
          </a:p>
          <a:p>
            <a:pPr marL="0" indent="0" eaLnBrk="1" fontAlgn="auto" hangingPunct="1">
              <a:lnSpc>
                <a:spcPct val="120000"/>
              </a:lnSpc>
              <a:spcBef>
                <a:spcPts val="1200"/>
              </a:spcBef>
              <a:spcAft>
                <a:spcPts val="0"/>
              </a:spcAft>
              <a:buNone/>
              <a:defRPr/>
            </a:pPr>
            <a:r>
              <a:rPr lang="en-US" altLang="en-US" sz="2900" dirty="0">
                <a:latin typeface="Arial" charset="0"/>
                <a:cs typeface="Arial" charset="0"/>
              </a:rPr>
              <a:t>*Specifications for Competition Equipment [3.1.2.7.1] does not permit use of equipment which </a:t>
            </a:r>
            <a:r>
              <a:rPr lang="en-US" altLang="en-US" sz="2900" b="1" dirty="0">
                <a:solidFill>
                  <a:srgbClr val="3215AB"/>
                </a:solidFill>
                <a:latin typeface="Arial" charset="0"/>
                <a:cs typeface="Arial" charset="0"/>
              </a:rPr>
              <a:t>“</a:t>
            </a:r>
            <a:r>
              <a:rPr lang="en-US" altLang="en-US" sz="2900" b="1" i="1" dirty="0">
                <a:solidFill>
                  <a:srgbClr val="3215AB"/>
                </a:solidFill>
                <a:latin typeface="Arial" charset="0"/>
                <a:cs typeface="Arial" charset="0"/>
              </a:rPr>
              <a:t>increases the risk to the user or other persons when used for the purpose for which it was intended”.  </a:t>
            </a:r>
            <a:r>
              <a:rPr lang="en-US" altLang="en-US" sz="2900" dirty="0">
                <a:solidFill>
                  <a:srgbClr val="3215AB"/>
                </a:solidFill>
                <a:latin typeface="Arial" charset="0"/>
                <a:cs typeface="Arial" charset="0"/>
              </a:rPr>
              <a:t>This </a:t>
            </a:r>
            <a:r>
              <a:rPr lang="en-US" altLang="en-US" sz="2900" dirty="0">
                <a:latin typeface="Arial" charset="0"/>
                <a:cs typeface="Arial" charset="0"/>
              </a:rPr>
              <a:t>addresses a missing basket on a pole, etc.)</a:t>
            </a:r>
            <a:endParaRPr lang="en-US" altLang="en-US" sz="2900" b="1" i="1" dirty="0">
              <a:solidFill>
                <a:srgbClr val="3215AB"/>
              </a:solidFill>
              <a:latin typeface="Arial" charset="0"/>
              <a:cs typeface="Arial" charset="0"/>
            </a:endParaRPr>
          </a:p>
          <a:p>
            <a:pPr marL="246888" indent="-246888" eaLnBrk="1" fontAlgn="auto" hangingPunct="1">
              <a:lnSpc>
                <a:spcPct val="120000"/>
              </a:lnSpc>
              <a:spcBef>
                <a:spcPts val="1200"/>
              </a:spcBef>
              <a:spcAft>
                <a:spcPts val="0"/>
              </a:spcAft>
              <a:buFont typeface="Arial" charset="0"/>
              <a:buChar char="•"/>
              <a:defRPr/>
            </a:pPr>
            <a:r>
              <a:rPr lang="en-US" sz="2900" dirty="0">
                <a:latin typeface="Arial" panose="020B0604020202020204" pitchFamily="34" charset="0"/>
                <a:cs typeface="Arial" panose="020B0604020202020204" pitchFamily="34" charset="0"/>
              </a:rPr>
              <a:t>An athlete in a U.S. Ski &amp; Snowboard </a:t>
            </a:r>
            <a:r>
              <a:rPr lang="en-US" sz="2900" u="sng" dirty="0">
                <a:latin typeface="Arial" panose="020B0604020202020204" pitchFamily="34" charset="0"/>
                <a:cs typeface="Arial" panose="020B0604020202020204" pitchFamily="34" charset="0"/>
              </a:rPr>
              <a:t>non-FIS</a:t>
            </a:r>
            <a:r>
              <a:rPr lang="en-US" sz="2900" dirty="0">
                <a:latin typeface="Arial" panose="020B0604020202020204" pitchFamily="34" charset="0"/>
                <a:cs typeface="Arial" panose="020B0604020202020204" pitchFamily="34" charset="0"/>
              </a:rPr>
              <a:t> event is allowed to personalize their helmet with the application of bling, stickers, etc. </a:t>
            </a:r>
          </a:p>
          <a:p>
            <a:pPr marL="246888" indent="-246888" eaLnBrk="1" fontAlgn="auto" hangingPunct="1">
              <a:lnSpc>
                <a:spcPct val="120000"/>
              </a:lnSpc>
              <a:spcBef>
                <a:spcPts val="1200"/>
              </a:spcBef>
              <a:spcAft>
                <a:spcPts val="0"/>
              </a:spcAft>
              <a:buFont typeface="Arial" charset="0"/>
              <a:buChar char="•"/>
              <a:defRPr/>
            </a:pPr>
            <a:r>
              <a:rPr lang="en-US" sz="2900" dirty="0">
                <a:effectLst/>
                <a:latin typeface="Arial" panose="020B0604020202020204" pitchFamily="34" charset="0"/>
                <a:ea typeface="Times New Roman" panose="02020603050405020304" pitchFamily="18" charset="0"/>
                <a:cs typeface="Arial" panose="020B0604020202020204" pitchFamily="34" charset="0"/>
              </a:rPr>
              <a:t>The helmets shall have no spoilers nor protruding parts: this includes, but is not limited to cameras and camera mounts!</a:t>
            </a:r>
            <a:endParaRPr lang="en-US" sz="2900" dirty="0">
              <a:latin typeface="Arial" panose="020B0604020202020204" pitchFamily="34" charset="0"/>
              <a:cs typeface="Arial" panose="020B0604020202020204" pitchFamily="34" charset="0"/>
            </a:endParaRPr>
          </a:p>
          <a:p>
            <a:pPr marL="246888" indent="-246888" eaLnBrk="1" fontAlgn="auto" hangingPunct="1">
              <a:spcBef>
                <a:spcPts val="0"/>
              </a:spcBef>
              <a:spcAft>
                <a:spcPts val="0"/>
              </a:spcAft>
              <a:buFont typeface="Arial" charset="0"/>
              <a:buChar char="•"/>
              <a:defRPr/>
            </a:pPr>
            <a:endParaRPr lang="en-US" sz="1600" dirty="0"/>
          </a:p>
          <a:p>
            <a:pPr marL="0" indent="0" eaLnBrk="1" fontAlgn="auto" hangingPunct="1">
              <a:spcBef>
                <a:spcPts val="300"/>
              </a:spcBef>
              <a:spcAft>
                <a:spcPts val="0"/>
              </a:spcAft>
              <a:buFont typeface="Arial" charset="0"/>
              <a:buNone/>
              <a:defRPr/>
            </a:pPr>
            <a:endParaRPr lang="en-US" dirty="0"/>
          </a:p>
          <a:p>
            <a:pPr marL="246888" indent="-246888" eaLnBrk="1" fontAlgn="auto" hangingPunct="1">
              <a:spcAft>
                <a:spcPts val="0"/>
              </a:spcAft>
              <a:buFont typeface="Arial" charset="0"/>
              <a:buChar char="•"/>
              <a:defRPr/>
            </a:pPr>
            <a:endParaRPr lang="en-US" dirty="0"/>
          </a:p>
        </p:txBody>
      </p:sp>
      <p:pic>
        <p:nvPicPr>
          <p:cNvPr id="2" name="Content Placeholder 10">
            <a:extLst>
              <a:ext uri="{FF2B5EF4-FFF2-40B4-BE49-F238E27FC236}">
                <a16:creationId xmlns:a16="http://schemas.microsoft.com/office/drawing/2014/main" id="{2FF21A31-4DCF-410B-887D-637E2B6E3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89ACA-0732-8125-E579-1373D2941818}"/>
            </a:ext>
          </a:extLst>
        </p:cNvPr>
        <p:cNvGrpSpPr/>
        <p:nvPr/>
      </p:nvGrpSpPr>
      <p:grpSpPr>
        <a:xfrm>
          <a:off x="0" y="0"/>
          <a:ext cx="0" cy="0"/>
          <a:chOff x="0" y="0"/>
          <a:chExt cx="0" cy="0"/>
        </a:xfrm>
      </p:grpSpPr>
      <p:sp>
        <p:nvSpPr>
          <p:cNvPr id="22530" name="Title 1">
            <a:extLst>
              <a:ext uri="{FF2B5EF4-FFF2-40B4-BE49-F238E27FC236}">
                <a16:creationId xmlns:a16="http://schemas.microsoft.com/office/drawing/2014/main" id="{43CDCF1C-0B1D-7C02-873A-4152A80366AE}"/>
              </a:ext>
            </a:extLst>
          </p:cNvPr>
          <p:cNvSpPr>
            <a:spLocks noGrp="1"/>
          </p:cNvSpPr>
          <p:nvPr>
            <p:ph type="title" idx="4294967295"/>
          </p:nvPr>
        </p:nvSpPr>
        <p:spPr>
          <a:xfrm>
            <a:off x="587375" y="134356"/>
            <a:ext cx="8642350" cy="990601"/>
          </a:xfrm>
        </p:spPr>
        <p:txBody>
          <a:bodyPr rtlCol="0">
            <a:normAutofit/>
          </a:bodyPr>
          <a:lstStyle/>
          <a:p>
            <a:pPr eaLnBrk="1" fontAlgn="auto" hangingPunct="1">
              <a:spcAft>
                <a:spcPts val="0"/>
              </a:spcAft>
              <a:defRPr/>
            </a:pPr>
            <a: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CONTROL:</a:t>
            </a:r>
            <a:br>
              <a:rPr lang="en-US" altLang="en-US" sz="32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2700"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Start &amp; Finish Referee Responsibilities - All Events: </a:t>
            </a:r>
            <a:endParaRPr lang="en-US" altLang="en-US" sz="2700" b="1" u="sng"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 name="Content Placeholder 2">
            <a:extLst>
              <a:ext uri="{FF2B5EF4-FFF2-40B4-BE49-F238E27FC236}">
                <a16:creationId xmlns:a16="http://schemas.microsoft.com/office/drawing/2014/main" id="{C656D203-82D6-F783-6101-0C9FD5EDC274}"/>
              </a:ext>
            </a:extLst>
          </p:cNvPr>
          <p:cNvSpPr>
            <a:spLocks noGrp="1"/>
          </p:cNvSpPr>
          <p:nvPr>
            <p:ph idx="4294967295"/>
          </p:nvPr>
        </p:nvSpPr>
        <p:spPr>
          <a:xfrm>
            <a:off x="381000" y="1151965"/>
            <a:ext cx="8543925" cy="5334000"/>
          </a:xfrm>
        </p:spPr>
        <p:txBody>
          <a:bodyPr rtlCol="0">
            <a:normAutofit fontScale="77500" lnSpcReduction="20000"/>
          </a:bodyPr>
          <a:lstStyle/>
          <a:p>
            <a:pPr marL="0" indent="0" eaLnBrk="1" fontAlgn="auto" hangingPunct="1">
              <a:lnSpc>
                <a:spcPct val="120000"/>
              </a:lnSpc>
              <a:spcBef>
                <a:spcPts val="1200"/>
              </a:spcBef>
              <a:spcAft>
                <a:spcPts val="0"/>
              </a:spcAft>
              <a:buNone/>
              <a:defRPr/>
            </a:pPr>
            <a:r>
              <a:rPr lang="en-US" sz="2900" dirty="0">
                <a:latin typeface="Arial" panose="020B0604020202020204" pitchFamily="34" charset="0"/>
                <a:cs typeface="Arial" panose="020B0604020202020204" pitchFamily="34" charset="0"/>
              </a:rPr>
              <a:t>It is essential that the Start and Finish Referee communicate with and report their findings to the competition Jury.</a:t>
            </a:r>
          </a:p>
          <a:p>
            <a:pPr marL="0" indent="0" eaLnBrk="1" fontAlgn="auto" hangingPunct="1">
              <a:lnSpc>
                <a:spcPct val="120000"/>
              </a:lnSpc>
              <a:spcBef>
                <a:spcPts val="1200"/>
              </a:spcBef>
              <a:spcAft>
                <a:spcPts val="0"/>
              </a:spcAft>
              <a:buNone/>
              <a:defRPr/>
            </a:pPr>
            <a:r>
              <a:rPr lang="en-US" sz="2900" dirty="0">
                <a:latin typeface="Arial" panose="020B0604020202020204" pitchFamily="34" charset="0"/>
                <a:cs typeface="Arial" panose="020B0604020202020204" pitchFamily="34" charset="0"/>
              </a:rPr>
              <a:t>The Start and Finish Referees critical responsibilities regarding equipment include: </a:t>
            </a:r>
          </a:p>
          <a:p>
            <a:pPr eaLnBrk="1" fontAlgn="auto" hangingPunct="1">
              <a:lnSpc>
                <a:spcPct val="120000"/>
              </a:lnSpc>
              <a:spcBef>
                <a:spcPts val="600"/>
              </a:spcBef>
              <a:spcAft>
                <a:spcPts val="0"/>
              </a:spcAft>
              <a:buFont typeface="Arial" panose="020B0604020202020204" pitchFamily="34" charset="0"/>
              <a:buChar char="•"/>
              <a:defRPr/>
            </a:pPr>
            <a:r>
              <a:rPr lang="en-US" sz="2900" dirty="0">
                <a:latin typeface="Arial" panose="020B0604020202020204" pitchFamily="34" charset="0"/>
                <a:cs typeface="Arial" panose="020B0604020202020204" pitchFamily="34" charset="0"/>
              </a:rPr>
              <a:t>Monitoring equipment</a:t>
            </a:r>
          </a:p>
          <a:p>
            <a:pPr eaLnBrk="1" fontAlgn="auto" hangingPunct="1">
              <a:lnSpc>
                <a:spcPct val="120000"/>
              </a:lnSpc>
              <a:spcBef>
                <a:spcPts val="1200"/>
              </a:spcBef>
              <a:spcAft>
                <a:spcPts val="0"/>
              </a:spcAft>
              <a:buFont typeface="Arial" panose="020B0604020202020204" pitchFamily="34" charset="0"/>
              <a:buChar char="•"/>
              <a:defRPr/>
            </a:pPr>
            <a:r>
              <a:rPr lang="en-US" sz="2900" dirty="0">
                <a:latin typeface="Arial" panose="020B0604020202020204" pitchFamily="34" charset="0"/>
                <a:cs typeface="Arial" panose="020B0604020202020204" pitchFamily="34" charset="0"/>
              </a:rPr>
              <a:t>Notifying the Jury of possible protests against equipment </a:t>
            </a:r>
          </a:p>
          <a:p>
            <a:pPr eaLnBrk="1" fontAlgn="auto" hangingPunct="1">
              <a:lnSpc>
                <a:spcPct val="120000"/>
              </a:lnSpc>
              <a:spcBef>
                <a:spcPts val="1200"/>
              </a:spcBef>
              <a:spcAft>
                <a:spcPts val="0"/>
              </a:spcAft>
              <a:buFont typeface="Arial" panose="020B0604020202020204" pitchFamily="34" charset="0"/>
              <a:buChar char="•"/>
              <a:defRPr/>
            </a:pPr>
            <a:r>
              <a:rPr lang="en-US" sz="2900" dirty="0">
                <a:latin typeface="Arial" panose="020B0604020202020204" pitchFamily="34" charset="0"/>
                <a:cs typeface="Arial" panose="020B0604020202020204" pitchFamily="34" charset="0"/>
              </a:rPr>
              <a:t>Notifying the Jury of possible infractions of equipment regulations</a:t>
            </a:r>
          </a:p>
          <a:p>
            <a:pPr marL="0" indent="0" eaLnBrk="1" fontAlgn="auto" hangingPunct="1">
              <a:lnSpc>
                <a:spcPct val="120000"/>
              </a:lnSpc>
              <a:spcBef>
                <a:spcPts val="1200"/>
              </a:spcBef>
              <a:spcAft>
                <a:spcPts val="0"/>
              </a:spcAft>
              <a:buNone/>
              <a:defRPr/>
            </a:pPr>
            <a:r>
              <a:rPr lang="en-US" sz="2900" dirty="0">
                <a:latin typeface="Arial" panose="020B0604020202020204" pitchFamily="34" charset="0"/>
                <a:cs typeface="Arial" panose="020B0604020202020204" pitchFamily="34" charset="0"/>
              </a:rPr>
              <a:t>In addition:</a:t>
            </a:r>
          </a:p>
          <a:p>
            <a:pPr eaLnBrk="1" fontAlgn="auto" hangingPunct="1">
              <a:lnSpc>
                <a:spcPct val="120000"/>
              </a:lnSpc>
              <a:spcBef>
                <a:spcPts val="600"/>
              </a:spcBef>
              <a:spcAft>
                <a:spcPts val="0"/>
              </a:spcAft>
              <a:buFont typeface="Arial" panose="020B0604020202020204" pitchFamily="34" charset="0"/>
              <a:buChar char="•"/>
              <a:defRPr/>
            </a:pPr>
            <a:r>
              <a:rPr lang="en-US" sz="2900" dirty="0">
                <a:latin typeface="Arial" panose="020B0604020202020204" pitchFamily="34" charset="0"/>
                <a:cs typeface="Arial" panose="020B0604020202020204" pitchFamily="34" charset="0"/>
              </a:rPr>
              <a:t>Communication is critical for equipment control</a:t>
            </a:r>
          </a:p>
          <a:p>
            <a:pPr eaLnBrk="1" fontAlgn="auto" hangingPunct="1">
              <a:lnSpc>
                <a:spcPct val="120000"/>
              </a:lnSpc>
              <a:spcBef>
                <a:spcPts val="1200"/>
              </a:spcBef>
              <a:spcAft>
                <a:spcPts val="0"/>
              </a:spcAft>
              <a:buFont typeface="Arial" panose="020B0604020202020204" pitchFamily="34" charset="0"/>
              <a:buChar char="•"/>
              <a:defRPr/>
            </a:pPr>
            <a:r>
              <a:rPr lang="en-US" sz="2900" dirty="0">
                <a:latin typeface="Arial" panose="020B0604020202020204" pitchFamily="34" charset="0"/>
                <a:cs typeface="Arial" panose="020B0604020202020204" pitchFamily="34" charset="0"/>
              </a:rPr>
              <a:t>Start and Finish Referee responsibilities should be reviewed by the TD at each event </a:t>
            </a:r>
          </a:p>
          <a:p>
            <a:pPr eaLnBrk="1" fontAlgn="auto" hangingPunct="1">
              <a:lnSpc>
                <a:spcPct val="120000"/>
              </a:lnSpc>
              <a:spcBef>
                <a:spcPts val="1200"/>
              </a:spcBef>
              <a:spcAft>
                <a:spcPts val="0"/>
              </a:spcAft>
              <a:buFont typeface="Arial" panose="020B0604020202020204" pitchFamily="34" charset="0"/>
              <a:buChar char="•"/>
              <a:defRPr/>
            </a:pPr>
            <a:r>
              <a:rPr lang="en-US" sz="2900" dirty="0">
                <a:latin typeface="Arial" panose="020B0604020202020204" pitchFamily="34" charset="0"/>
                <a:cs typeface="Arial" panose="020B0604020202020204" pitchFamily="34" charset="0"/>
              </a:rPr>
              <a:t>TD instructions to these individuals must be clear </a:t>
            </a:r>
            <a:endParaRPr lang="en-US" sz="1600" dirty="0"/>
          </a:p>
          <a:p>
            <a:pPr marL="0" indent="0" eaLnBrk="1" fontAlgn="auto" hangingPunct="1">
              <a:spcBef>
                <a:spcPts val="300"/>
              </a:spcBef>
              <a:spcAft>
                <a:spcPts val="0"/>
              </a:spcAft>
              <a:buFont typeface="Arial" charset="0"/>
              <a:buNone/>
              <a:defRPr/>
            </a:pPr>
            <a:endParaRPr lang="en-US" dirty="0"/>
          </a:p>
          <a:p>
            <a:pPr marL="246888" indent="-246888" eaLnBrk="1" fontAlgn="auto" hangingPunct="1">
              <a:spcAft>
                <a:spcPts val="0"/>
              </a:spcAft>
              <a:buFont typeface="Arial" charset="0"/>
              <a:buChar char="•"/>
              <a:defRPr/>
            </a:pPr>
            <a:endParaRPr lang="en-US" dirty="0"/>
          </a:p>
        </p:txBody>
      </p:sp>
      <p:pic>
        <p:nvPicPr>
          <p:cNvPr id="2" name="Content Placeholder 10">
            <a:extLst>
              <a:ext uri="{FF2B5EF4-FFF2-40B4-BE49-F238E27FC236}">
                <a16:creationId xmlns:a16="http://schemas.microsoft.com/office/drawing/2014/main" id="{F476F121-62BC-3EB8-BB63-61C9B3A5B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496682"/>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F2350ED-BBF6-4E5C-A8F2-1C0ED26D25FE}"/>
              </a:ext>
            </a:extLst>
          </p:cNvPr>
          <p:cNvSpPr>
            <a:spLocks noGrp="1"/>
          </p:cNvSpPr>
          <p:nvPr>
            <p:ph type="title" idx="4294967295"/>
          </p:nvPr>
        </p:nvSpPr>
        <p:spPr>
          <a:xfrm>
            <a:off x="381000" y="223838"/>
            <a:ext cx="8558213" cy="635000"/>
          </a:xfrm>
        </p:spPr>
        <p:txBody>
          <a:bodyPr rtlCol="0">
            <a:normAutofit fontScale="90000"/>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PROTESTS – Pre-requisites:</a:t>
            </a:r>
          </a:p>
        </p:txBody>
      </p:sp>
      <p:sp>
        <p:nvSpPr>
          <p:cNvPr id="3" name="Content Placeholder 2">
            <a:extLst>
              <a:ext uri="{FF2B5EF4-FFF2-40B4-BE49-F238E27FC236}">
                <a16:creationId xmlns:a16="http://schemas.microsoft.com/office/drawing/2014/main" id="{61277CBA-76B6-45F4-8A5B-A8280F1976B9}"/>
              </a:ext>
            </a:extLst>
          </p:cNvPr>
          <p:cNvSpPr>
            <a:spLocks noGrp="1"/>
          </p:cNvSpPr>
          <p:nvPr>
            <p:ph idx="4294967295"/>
          </p:nvPr>
        </p:nvSpPr>
        <p:spPr>
          <a:xfrm>
            <a:off x="360363" y="990600"/>
            <a:ext cx="8578850" cy="5453063"/>
          </a:xfrm>
        </p:spPr>
        <p:txBody>
          <a:bodyPr rtlCol="0">
            <a:normAutofit/>
          </a:bodyPr>
          <a:lstStyle/>
          <a:p>
            <a:pPr marL="0" lvl="1" indent="-246888" eaLnBrk="1" fontAlgn="auto" hangingPunct="1">
              <a:lnSpc>
                <a:spcPct val="100000"/>
              </a:lnSpc>
              <a:spcBef>
                <a:spcPts val="12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 The athlete </a:t>
            </a:r>
            <a:r>
              <a:rPr lang="en-US" u="sng" dirty="0">
                <a:latin typeface="Arial Narrow" panose="020B0606020202030204" pitchFamily="34" charset="0"/>
                <a:cs typeface="Arial" panose="020B0604020202020204" pitchFamily="34" charset="0"/>
              </a:rPr>
              <a:t>must compete or intend to compete </a:t>
            </a:r>
            <a:r>
              <a:rPr lang="en-US" dirty="0">
                <a:latin typeface="Arial Narrow" panose="020B0606020202030204" pitchFamily="34" charset="0"/>
                <a:cs typeface="Arial" panose="020B0604020202020204" pitchFamily="34" charset="0"/>
              </a:rPr>
              <a:t>on the suspect  </a:t>
            </a:r>
          </a:p>
          <a:p>
            <a:pPr marL="0" lvl="1" indent="0" eaLnBrk="1" fontAlgn="auto" hangingPunct="1">
              <a:lnSpc>
                <a:spcPct val="100000"/>
              </a:lnSpc>
              <a:spcBef>
                <a:spcPts val="1200"/>
              </a:spcBef>
              <a:spcAft>
                <a:spcPts val="0"/>
              </a:spcAft>
              <a:buNone/>
              <a:defRPr/>
            </a:pPr>
            <a:r>
              <a:rPr lang="en-US" dirty="0">
                <a:latin typeface="Arial Narrow" panose="020B0606020202030204" pitchFamily="34" charset="0"/>
                <a:cs typeface="Arial" panose="020B0604020202020204" pitchFamily="34" charset="0"/>
              </a:rPr>
              <a:t>     equipment</a:t>
            </a:r>
          </a:p>
          <a:p>
            <a:pPr marL="285750" lvl="1" indent="-246888" eaLnBrk="1" fontAlgn="auto" hangingPunct="1">
              <a:lnSpc>
                <a:spcPct val="100000"/>
              </a:lnSpc>
              <a:spcBef>
                <a:spcPts val="12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The Coach or Team Captain who observes the equipment that is suspect </a:t>
            </a:r>
            <a:r>
              <a:rPr lang="en-US" u="sng" dirty="0">
                <a:latin typeface="Arial Narrow" panose="020B0606020202030204" pitchFamily="34" charset="0"/>
                <a:cs typeface="Arial" panose="020B0604020202020204" pitchFamily="34" charset="0"/>
              </a:rPr>
              <a:t>must alert the Start Referee of the intention to protest</a:t>
            </a:r>
            <a:r>
              <a:rPr lang="en-US" dirty="0">
                <a:latin typeface="Arial Narrow" panose="020B0606020202030204" pitchFamily="34" charset="0"/>
                <a:cs typeface="Arial" panose="020B0604020202020204" pitchFamily="34" charset="0"/>
              </a:rPr>
              <a:t> the equipment being used by that competitor</a:t>
            </a:r>
          </a:p>
          <a:p>
            <a:pPr marL="285750" lvl="1" indent="-246888" eaLnBrk="1" fontAlgn="auto" hangingPunct="1">
              <a:lnSpc>
                <a:spcPct val="100000"/>
              </a:lnSpc>
              <a:spcBef>
                <a:spcPts val="12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The Coach or Team Captain </a:t>
            </a:r>
            <a:r>
              <a:rPr lang="en-US" u="sng" dirty="0">
                <a:latin typeface="Arial Narrow" panose="020B0606020202030204" pitchFamily="34" charset="0"/>
                <a:cs typeface="Arial" panose="020B0604020202020204" pitchFamily="34" charset="0"/>
              </a:rPr>
              <a:t>must formalize the protest</a:t>
            </a:r>
            <a:r>
              <a:rPr lang="en-US" dirty="0">
                <a:latin typeface="Arial Narrow" panose="020B0606020202030204" pitchFamily="34" charset="0"/>
                <a:cs typeface="Arial" panose="020B0604020202020204" pitchFamily="34" charset="0"/>
              </a:rPr>
              <a:t>, at the end of the run, with the </a:t>
            </a:r>
            <a:r>
              <a:rPr lang="en-US" u="sng" dirty="0">
                <a:latin typeface="Arial Narrow" panose="020B0606020202030204" pitchFamily="34" charset="0"/>
                <a:cs typeface="Arial" panose="020B0604020202020204" pitchFamily="34" charset="0"/>
              </a:rPr>
              <a:t>written protest and the $100 (one hundred USD) protest fee</a:t>
            </a:r>
          </a:p>
          <a:p>
            <a:pPr marL="38862" lvl="1" indent="0" eaLnBrk="1" fontAlgn="auto" hangingPunct="1">
              <a:lnSpc>
                <a:spcPct val="100000"/>
              </a:lnSpc>
              <a:spcBef>
                <a:spcPts val="300"/>
              </a:spcBef>
              <a:spcAft>
                <a:spcPts val="0"/>
              </a:spcAft>
              <a:buNone/>
              <a:defRPr/>
            </a:pPr>
            <a:endParaRPr lang="en-US" sz="1800" dirty="0"/>
          </a:p>
          <a:p>
            <a:pPr marL="612648" lvl="1" indent="-246888" eaLnBrk="1" fontAlgn="auto" hangingPunct="1">
              <a:spcBef>
                <a:spcPts val="0"/>
              </a:spcBef>
              <a:spcAft>
                <a:spcPts val="0"/>
              </a:spcAft>
              <a:buFont typeface="Arial" charset="0"/>
              <a:buChar char="–"/>
              <a:defRPr/>
            </a:pPr>
            <a:endParaRPr lang="en-US" sz="1800" dirty="0"/>
          </a:p>
        </p:txBody>
      </p:sp>
      <p:pic>
        <p:nvPicPr>
          <p:cNvPr id="2" name="Content Placeholder 10">
            <a:extLst>
              <a:ext uri="{FF2B5EF4-FFF2-40B4-BE49-F238E27FC236}">
                <a16:creationId xmlns:a16="http://schemas.microsoft.com/office/drawing/2014/main" id="{65BFAAA1-08C6-4C44-870C-41269719F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3FFDB-0C35-8276-F533-1E63337686AC}"/>
            </a:ext>
          </a:extLst>
        </p:cNvPr>
        <p:cNvGrpSpPr/>
        <p:nvPr/>
      </p:nvGrpSpPr>
      <p:grpSpPr>
        <a:xfrm>
          <a:off x="0" y="0"/>
          <a:ext cx="0" cy="0"/>
          <a:chOff x="0" y="0"/>
          <a:chExt cx="0" cy="0"/>
        </a:xfrm>
      </p:grpSpPr>
      <p:sp>
        <p:nvSpPr>
          <p:cNvPr id="23554" name="Title 1">
            <a:extLst>
              <a:ext uri="{FF2B5EF4-FFF2-40B4-BE49-F238E27FC236}">
                <a16:creationId xmlns:a16="http://schemas.microsoft.com/office/drawing/2014/main" id="{DD709177-E670-E18D-7F6B-A48FACB58FD6}"/>
              </a:ext>
            </a:extLst>
          </p:cNvPr>
          <p:cNvSpPr>
            <a:spLocks noGrp="1"/>
          </p:cNvSpPr>
          <p:nvPr>
            <p:ph type="title" idx="4294967295"/>
          </p:nvPr>
        </p:nvSpPr>
        <p:spPr>
          <a:xfrm>
            <a:off x="381000" y="223838"/>
            <a:ext cx="8558213" cy="635000"/>
          </a:xfrm>
        </p:spPr>
        <p:txBody>
          <a:bodyPr rtlCol="0">
            <a:normAutofit fontScale="90000"/>
          </a:bodyPr>
          <a:lstStyle/>
          <a:p>
            <a:pPr eaLnBrk="1" fontAlgn="auto" hangingPunct="1">
              <a:spcAft>
                <a:spcPts val="0"/>
              </a:spcAft>
              <a:defRPr/>
            </a:pPr>
            <a:r>
              <a:rPr lang="en-US" altLang="en-US" b="1" dirty="0">
                <a:solidFill>
                  <a:srgbClr val="3215AB"/>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PROTESTS – After a Start:</a:t>
            </a:r>
          </a:p>
        </p:txBody>
      </p:sp>
      <p:sp>
        <p:nvSpPr>
          <p:cNvPr id="3" name="Content Placeholder 2">
            <a:extLst>
              <a:ext uri="{FF2B5EF4-FFF2-40B4-BE49-F238E27FC236}">
                <a16:creationId xmlns:a16="http://schemas.microsoft.com/office/drawing/2014/main" id="{802D9B19-3875-5154-5315-FBCF79241996}"/>
              </a:ext>
            </a:extLst>
          </p:cNvPr>
          <p:cNvSpPr>
            <a:spLocks noGrp="1"/>
          </p:cNvSpPr>
          <p:nvPr>
            <p:ph idx="4294967295"/>
          </p:nvPr>
        </p:nvSpPr>
        <p:spPr>
          <a:xfrm>
            <a:off x="360363" y="990600"/>
            <a:ext cx="8578850" cy="5453063"/>
          </a:xfrm>
        </p:spPr>
        <p:txBody>
          <a:bodyPr rtlCol="0">
            <a:normAutofit/>
          </a:bodyPr>
          <a:lstStyle/>
          <a:p>
            <a:pPr marL="285750" lvl="1" indent="-246888" eaLnBrk="1" fontAlgn="auto" hangingPunct="1">
              <a:lnSpc>
                <a:spcPct val="100000"/>
              </a:lnSpc>
              <a:spcBef>
                <a:spcPts val="12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If the athlete has </a:t>
            </a:r>
            <a:r>
              <a:rPr lang="en-US" u="sng" dirty="0">
                <a:latin typeface="Arial Narrow" panose="020B0606020202030204" pitchFamily="34" charset="0"/>
                <a:cs typeface="Arial" panose="020B0604020202020204" pitchFamily="34" charset="0"/>
              </a:rPr>
              <a:t>started</a:t>
            </a:r>
            <a:r>
              <a:rPr lang="en-US" dirty="0">
                <a:latin typeface="Arial Narrow" panose="020B0606020202030204" pitchFamily="34" charset="0"/>
                <a:cs typeface="Arial" panose="020B0604020202020204" pitchFamily="34" charset="0"/>
              </a:rPr>
              <a:t>, the </a:t>
            </a:r>
            <a:r>
              <a:rPr lang="en-US" u="sng" dirty="0">
                <a:latin typeface="Arial Narrow" panose="020B0606020202030204" pitchFamily="34" charset="0"/>
                <a:cs typeface="Arial" panose="020B0604020202020204" pitchFamily="34" charset="0"/>
              </a:rPr>
              <a:t>Start Referee alerts the Finish Referee and the Jury</a:t>
            </a:r>
            <a:r>
              <a:rPr lang="en-US" dirty="0">
                <a:latin typeface="Arial Narrow" panose="020B0606020202030204" pitchFamily="34" charset="0"/>
                <a:cs typeface="Arial" panose="020B0604020202020204" pitchFamily="34" charset="0"/>
              </a:rPr>
              <a:t>, that there is a </a:t>
            </a:r>
            <a:r>
              <a:rPr lang="en-US" u="sng" dirty="0">
                <a:latin typeface="Arial Narrow" panose="020B0606020202030204" pitchFamily="34" charset="0"/>
                <a:cs typeface="Arial" panose="020B0604020202020204" pitchFamily="34" charset="0"/>
              </a:rPr>
              <a:t>pending protest</a:t>
            </a:r>
            <a:r>
              <a:rPr lang="en-US" dirty="0">
                <a:latin typeface="Arial Narrow" panose="020B0606020202030204" pitchFamily="34" charset="0"/>
                <a:cs typeface="Arial" panose="020B0604020202020204" pitchFamily="34" charset="0"/>
              </a:rPr>
              <a:t> against equipment. </a:t>
            </a:r>
          </a:p>
          <a:p>
            <a:pPr marL="285750" lvl="1" indent="-246888" eaLnBrk="1" fontAlgn="auto" hangingPunct="1">
              <a:lnSpc>
                <a:spcPct val="100000"/>
              </a:lnSpc>
              <a:spcBef>
                <a:spcPts val="12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The </a:t>
            </a:r>
            <a:r>
              <a:rPr lang="en-US" u="sng" dirty="0">
                <a:latin typeface="Arial Narrow" panose="020B0606020202030204" pitchFamily="34" charset="0"/>
                <a:cs typeface="Arial" panose="020B0604020202020204" pitchFamily="34" charset="0"/>
              </a:rPr>
              <a:t>equipment</a:t>
            </a:r>
            <a:r>
              <a:rPr lang="en-US" dirty="0">
                <a:latin typeface="Arial Narrow" panose="020B0606020202030204" pitchFamily="34" charset="0"/>
                <a:cs typeface="Arial" panose="020B0604020202020204" pitchFamily="34" charset="0"/>
              </a:rPr>
              <a:t> must be </a:t>
            </a:r>
            <a:r>
              <a:rPr lang="en-US" u="sng" dirty="0">
                <a:latin typeface="Arial Narrow" panose="020B0606020202030204" pitchFamily="34" charset="0"/>
                <a:cs typeface="Arial" panose="020B0604020202020204" pitchFamily="34" charset="0"/>
              </a:rPr>
              <a:t>evaluated or confiscated for evaluation</a:t>
            </a:r>
            <a:r>
              <a:rPr lang="en-US" dirty="0">
                <a:latin typeface="Arial Narrow" panose="020B0606020202030204" pitchFamily="34" charset="0"/>
                <a:cs typeface="Arial" panose="020B0604020202020204" pitchFamily="34" charset="0"/>
              </a:rPr>
              <a:t> when the competitor </a:t>
            </a:r>
            <a:r>
              <a:rPr lang="en-US" u="sng" dirty="0">
                <a:latin typeface="Arial Narrow" panose="020B0606020202030204" pitchFamily="34" charset="0"/>
                <a:cs typeface="Arial" panose="020B0604020202020204" pitchFamily="34" charset="0"/>
              </a:rPr>
              <a:t>arrives in the finish</a:t>
            </a:r>
          </a:p>
          <a:p>
            <a:pPr marL="285750" lvl="1" indent="-246888" eaLnBrk="1" fontAlgn="auto" hangingPunct="1">
              <a:lnSpc>
                <a:spcPct val="100000"/>
              </a:lnSpc>
              <a:spcBef>
                <a:spcPts val="12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Finish Referee should </a:t>
            </a:r>
            <a:r>
              <a:rPr lang="en-US" u="sng" dirty="0">
                <a:latin typeface="Arial Narrow" panose="020B0606020202030204" pitchFamily="34" charset="0"/>
                <a:cs typeface="Arial" panose="020B0604020202020204" pitchFamily="34" charset="0"/>
              </a:rPr>
              <a:t>stop the competitor </a:t>
            </a:r>
            <a:r>
              <a:rPr lang="en-US" dirty="0">
                <a:latin typeface="Arial Narrow" panose="020B0606020202030204" pitchFamily="34" charset="0"/>
                <a:cs typeface="Arial" panose="020B0604020202020204" pitchFamily="34" charset="0"/>
              </a:rPr>
              <a:t>with suspect equipment and </a:t>
            </a:r>
            <a:r>
              <a:rPr lang="en-US" u="sng" dirty="0">
                <a:latin typeface="Arial Narrow" panose="020B0606020202030204" pitchFamily="34" charset="0"/>
                <a:cs typeface="Arial" panose="020B0604020202020204" pitchFamily="34" charset="0"/>
              </a:rPr>
              <a:t>confiscate</a:t>
            </a:r>
            <a:r>
              <a:rPr lang="en-US" dirty="0">
                <a:latin typeface="Arial Narrow" panose="020B0606020202030204" pitchFamily="34" charset="0"/>
                <a:cs typeface="Arial" panose="020B0604020202020204" pitchFamily="34" charset="0"/>
              </a:rPr>
              <a:t> the suspect equipment </a:t>
            </a:r>
            <a:r>
              <a:rPr lang="en-US" u="sng" dirty="0">
                <a:latin typeface="Arial Narrow" panose="020B0606020202030204" pitchFamily="34" charset="0"/>
                <a:cs typeface="Arial" panose="020B0604020202020204" pitchFamily="34" charset="0"/>
              </a:rPr>
              <a:t>pending</a:t>
            </a:r>
            <a:r>
              <a:rPr lang="en-US" dirty="0">
                <a:latin typeface="Arial Narrow" panose="020B0606020202030204" pitchFamily="34" charset="0"/>
                <a:cs typeface="Arial" panose="020B0604020202020204" pitchFamily="34" charset="0"/>
              </a:rPr>
              <a:t> the filing of the </a:t>
            </a:r>
            <a:r>
              <a:rPr lang="en-US" u="sng" dirty="0">
                <a:latin typeface="Arial Narrow" panose="020B0606020202030204" pitchFamily="34" charset="0"/>
                <a:cs typeface="Arial" panose="020B0604020202020204" pitchFamily="34" charset="0"/>
              </a:rPr>
              <a:t>formal protest </a:t>
            </a:r>
            <a:r>
              <a:rPr lang="en-US" dirty="0">
                <a:latin typeface="Arial Narrow" panose="020B0606020202030204" pitchFamily="34" charset="0"/>
                <a:cs typeface="Arial" panose="020B0604020202020204" pitchFamily="34" charset="0"/>
              </a:rPr>
              <a:t>and </a:t>
            </a:r>
            <a:r>
              <a:rPr lang="en-US" u="sng" dirty="0">
                <a:latin typeface="Arial Narrow" panose="020B0606020202030204" pitchFamily="34" charset="0"/>
                <a:cs typeface="Arial" panose="020B0604020202020204" pitchFamily="34" charset="0"/>
              </a:rPr>
              <a:t>Jury review</a:t>
            </a:r>
            <a:r>
              <a:rPr lang="en-US" dirty="0">
                <a:latin typeface="Arial Narrow" panose="020B0606020202030204" pitchFamily="34" charset="0"/>
                <a:cs typeface="Arial" panose="020B0604020202020204" pitchFamily="34" charset="0"/>
              </a:rPr>
              <a:t>. </a:t>
            </a:r>
          </a:p>
          <a:p>
            <a:pPr marL="285750" lvl="1" indent="-246888" eaLnBrk="1" fontAlgn="auto" hangingPunct="1">
              <a:lnSpc>
                <a:spcPct val="100000"/>
              </a:lnSpc>
              <a:spcBef>
                <a:spcPts val="1200"/>
              </a:spcBef>
              <a:spcAft>
                <a:spcPts val="0"/>
              </a:spcAft>
              <a:buFont typeface="Arial" pitchFamily="34" charset="0"/>
              <a:buChar char="•"/>
              <a:defRPr/>
            </a:pPr>
            <a:r>
              <a:rPr lang="en-US" u="sng" dirty="0">
                <a:latin typeface="Arial Narrow" panose="020B0606020202030204" pitchFamily="34" charset="0"/>
                <a:cs typeface="Arial" panose="020B0604020202020204" pitchFamily="34" charset="0"/>
              </a:rPr>
              <a:t>Confiscation</a:t>
            </a:r>
            <a:r>
              <a:rPr lang="en-US" dirty="0">
                <a:latin typeface="Arial Narrow" panose="020B0606020202030204" pitchFamily="34" charset="0"/>
                <a:cs typeface="Arial" panose="020B0604020202020204" pitchFamily="34" charset="0"/>
              </a:rPr>
              <a:t> should be </a:t>
            </a:r>
            <a:r>
              <a:rPr lang="en-US" u="sng" dirty="0">
                <a:latin typeface="Arial Narrow" panose="020B0606020202030204" pitchFamily="34" charset="0"/>
                <a:cs typeface="Arial" panose="020B0604020202020204" pitchFamily="34" charset="0"/>
              </a:rPr>
              <a:t>witnessed</a:t>
            </a:r>
            <a:r>
              <a:rPr lang="en-US" dirty="0">
                <a:latin typeface="Arial Narrow" panose="020B0606020202030204" pitchFamily="34" charset="0"/>
                <a:cs typeface="Arial" panose="020B0604020202020204" pitchFamily="34" charset="0"/>
              </a:rPr>
              <a:t> </a:t>
            </a:r>
          </a:p>
          <a:p>
            <a:pPr marL="285750" lvl="1" indent="-246888" eaLnBrk="1" fontAlgn="auto" hangingPunct="1">
              <a:lnSpc>
                <a:spcPct val="100000"/>
              </a:lnSpc>
              <a:spcBef>
                <a:spcPts val="1200"/>
              </a:spcBef>
              <a:spcAft>
                <a:spcPts val="0"/>
              </a:spcAft>
              <a:buFont typeface="Arial" pitchFamily="34" charset="0"/>
              <a:buChar char="•"/>
              <a:defRPr/>
            </a:pPr>
            <a:r>
              <a:rPr lang="en-US" dirty="0">
                <a:latin typeface="Arial Narrow" panose="020B0606020202030204" pitchFamily="34" charset="0"/>
                <a:cs typeface="Arial" panose="020B0604020202020204" pitchFamily="34" charset="0"/>
              </a:rPr>
              <a:t>Third-party </a:t>
            </a:r>
            <a:r>
              <a:rPr lang="en-US" u="sng" dirty="0">
                <a:latin typeface="Arial Narrow" panose="020B0606020202030204" pitchFamily="34" charset="0"/>
                <a:cs typeface="Arial" panose="020B0604020202020204" pitchFamily="34" charset="0"/>
              </a:rPr>
              <a:t>access</a:t>
            </a:r>
            <a:r>
              <a:rPr lang="en-US" dirty="0">
                <a:latin typeface="Arial Narrow" panose="020B0606020202030204" pitchFamily="34" charset="0"/>
                <a:cs typeface="Arial" panose="020B0604020202020204" pitchFamily="34" charset="0"/>
              </a:rPr>
              <a:t> to the confiscated equipment must be </a:t>
            </a:r>
            <a:r>
              <a:rPr lang="en-US" u="sng" dirty="0">
                <a:latin typeface="Arial Narrow" panose="020B0606020202030204" pitchFamily="34" charset="0"/>
                <a:cs typeface="Arial" panose="020B0604020202020204" pitchFamily="34" charset="0"/>
              </a:rPr>
              <a:t>avoided</a:t>
            </a:r>
          </a:p>
          <a:p>
            <a:pPr marL="38862" lvl="1" indent="0" eaLnBrk="1" fontAlgn="auto" hangingPunct="1">
              <a:lnSpc>
                <a:spcPct val="100000"/>
              </a:lnSpc>
              <a:spcBef>
                <a:spcPts val="1200"/>
              </a:spcBef>
              <a:spcAft>
                <a:spcPts val="0"/>
              </a:spcAft>
              <a:buNone/>
              <a:defRPr/>
            </a:pPr>
            <a:r>
              <a:rPr lang="en-US" b="1" dirty="0">
                <a:solidFill>
                  <a:srgbClr val="3215AB"/>
                </a:solidFill>
                <a:latin typeface="Arial Narrow" panose="020B0606020202030204" pitchFamily="34" charset="0"/>
                <a:cs typeface="Arial" panose="020B0604020202020204" pitchFamily="34" charset="0"/>
              </a:rPr>
              <a:t>NOTE: Equipment protests cannot be considered or accepted if the suspect equipment has left the finish area.</a:t>
            </a:r>
          </a:p>
          <a:p>
            <a:pPr marL="365760" lvl="1" indent="-246888" eaLnBrk="1" fontAlgn="auto" hangingPunct="1">
              <a:spcBef>
                <a:spcPts val="0"/>
              </a:spcBef>
              <a:spcAft>
                <a:spcPts val="0"/>
              </a:spcAft>
              <a:buFont typeface="Arial" pitchFamily="34" charset="0"/>
              <a:buChar char="•"/>
              <a:defRPr/>
            </a:pPr>
            <a:endParaRPr lang="en-US" sz="1800" dirty="0"/>
          </a:p>
          <a:p>
            <a:pPr marL="612648" lvl="1" indent="-246888" eaLnBrk="1" fontAlgn="auto" hangingPunct="1">
              <a:spcBef>
                <a:spcPts val="0"/>
              </a:spcBef>
              <a:spcAft>
                <a:spcPts val="0"/>
              </a:spcAft>
              <a:buFont typeface="Arial" charset="0"/>
              <a:buChar char="–"/>
              <a:defRPr/>
            </a:pPr>
            <a:endParaRPr lang="en-US" sz="1800" dirty="0"/>
          </a:p>
        </p:txBody>
      </p:sp>
      <p:pic>
        <p:nvPicPr>
          <p:cNvPr id="2" name="Content Placeholder 10">
            <a:extLst>
              <a:ext uri="{FF2B5EF4-FFF2-40B4-BE49-F238E27FC236}">
                <a16:creationId xmlns:a16="http://schemas.microsoft.com/office/drawing/2014/main" id="{B0E76BDA-A184-09F3-B73F-B37ECC3D1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139086"/>
      </p:ext>
    </p:extLst>
  </p:cSld>
  <p:clrMapOvr>
    <a:masterClrMapping/>
  </p:clrMapOvr>
  <p:transition spd="med">
    <p:fade/>
  </p:transition>
</p:sld>
</file>

<file path=ppt/theme/theme1.xml><?xml version="1.0" encoding="utf-8"?>
<a:theme xmlns:a="http://schemas.openxmlformats.org/drawingml/2006/main" name="Snowflakes design template">
  <a:themeElements>
    <a:clrScheme name="Custom 1">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1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3.xml><?xml version="1.0" encoding="utf-8"?>
<a:theme xmlns:a="http://schemas.openxmlformats.org/drawingml/2006/main" name="3_Snowflakes design template">
  <a:themeElements>
    <a:clrScheme name="Custom 7">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082BEF-5D22-48D1-B091-D463C6A2DA3C}">
  <ds:schemaRefs>
    <ds:schemaRef ds:uri="40262f94-9f35-4ac3-9a90-690165a166b7"/>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a4f35948-e619-41b3-aa29-22878b09cfd2"/>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3.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4844</TotalTime>
  <Words>20846</Words>
  <Application>Microsoft Office PowerPoint</Application>
  <PresentationFormat>On-screen Show (4:3)</PresentationFormat>
  <Paragraphs>1585</Paragraphs>
  <Slides>182</Slides>
  <Notes>85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182</vt:i4>
      </vt:variant>
    </vt:vector>
  </HeadingPairs>
  <TitlesOfParts>
    <vt:vector size="198" baseType="lpstr">
      <vt:lpstr>Arial</vt:lpstr>
      <vt:lpstr>Arial Bold</vt:lpstr>
      <vt:lpstr>Arial Narrow</vt:lpstr>
      <vt:lpstr>Calibri</vt:lpstr>
      <vt:lpstr>Century Gothic</vt:lpstr>
      <vt:lpstr>Comic Sans MS</vt:lpstr>
      <vt:lpstr>Courier New</vt:lpstr>
      <vt:lpstr>Euphemia</vt:lpstr>
      <vt:lpstr>Mistral</vt:lpstr>
      <vt:lpstr>Symbol</vt:lpstr>
      <vt:lpstr>Tahoma</vt:lpstr>
      <vt:lpstr>Times New Roman</vt:lpstr>
      <vt:lpstr>Wingdings</vt:lpstr>
      <vt:lpstr>Snowflakes design template</vt:lpstr>
      <vt:lpstr>1_Snowflakes design template</vt:lpstr>
      <vt:lpstr>3_Snowflakes design template</vt:lpstr>
      <vt:lpstr>PowerPoint Presentation</vt:lpstr>
      <vt:lpstr>IMPORTANT NOTICE</vt:lpstr>
      <vt:lpstr>ALPINE OFFICIALS’ RESOURCE MATERIALS</vt:lpstr>
      <vt:lpstr>OFFICIALS’ RESPONSIBILITY</vt:lpstr>
      <vt:lpstr>APPLICATION OF RULES</vt:lpstr>
      <vt:lpstr>U.S. Ski &amp; Snowboard CONCUSSION POLICY</vt:lpstr>
      <vt:lpstr> RETURN TO COMPETITION</vt:lpstr>
      <vt:lpstr>MINOR ATHLETE ABUSE PREVENTION POLICY (MAAPP) SAFESPORT CODE</vt:lpstr>
      <vt:lpstr>MINOR ATHLETE ABUSE PREVENTION POLICY (MAAPP)</vt:lpstr>
      <vt:lpstr>SAFESPORT CODE</vt:lpstr>
      <vt:lpstr>ADMINISTRATION PER MAAPP &amp; SAFESPORT:  LOCAL ORGANIZING COMMITTEE (LOC)</vt:lpstr>
      <vt:lpstr>ADMINISTRATION PER MAAPP &amp; SAFESPORT:  LOCAL ORGANIZING COMMITTEE (LOC)</vt:lpstr>
      <vt:lpstr>ADMINISTRATION PER MAAPP &amp; SAFESPORT:  LOCAL ORGANIZING COMMITTEE (LOC)</vt:lpstr>
      <vt:lpstr>ADDITIONAL REQUIREMENTS</vt:lpstr>
      <vt:lpstr>ADDITIONAL REQUIREMENTS</vt:lpstr>
      <vt:lpstr>ADDITIONAL REQUIREMENTS</vt:lpstr>
      <vt:lpstr>Please Note:</vt:lpstr>
      <vt:lpstr>Please Note:</vt:lpstr>
      <vt:lpstr>PowerPoint Presentation</vt:lpstr>
      <vt:lpstr>MEMBERSHIP &amp; CERTIFICATIONS</vt:lpstr>
      <vt:lpstr>COACHES’ MEMBERSHIP REQUIREMENT</vt:lpstr>
      <vt:lpstr>  CONTENT: JURY ADVISORS AND REFEREE   </vt:lpstr>
      <vt:lpstr>Resources and 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 REFEREE: Jury Advisor at the Start</vt:lpstr>
      <vt:lpstr>START REGULATIONS</vt:lpstr>
      <vt:lpstr>  ADDITIONAL START REGULATIONS</vt:lpstr>
      <vt:lpstr>START REFEREE &amp; “NPS” ACR/ICR 627</vt:lpstr>
      <vt:lpstr>START REFEREE &amp; “NPS” CLARIFICATIONS  </vt:lpstr>
      <vt:lpstr>RECORDING A “NPS” SITUATION:  Non-FIS and FIS EVENTS</vt:lpstr>
      <vt:lpstr>  START REFEREE: Reruns/Starts  ACR/ICR 623; 613.6; 805.3</vt:lpstr>
      <vt:lpstr>PowerPoint Presentation</vt:lpstr>
      <vt:lpstr>PowerPoint Presentation</vt:lpstr>
      <vt:lpstr> RULES OF THE START  ACR/ICR  611.2.1.1,  613  </vt:lpstr>
      <vt:lpstr>WHY DISQUALIFICATION?</vt:lpstr>
      <vt:lpstr> REGULAR INTERVAL (Fixed): </vt:lpstr>
      <vt:lpstr>START COMMAND: Regular Intervals</vt:lpstr>
      <vt:lpstr> MINIMUM INTERVALS</vt:lpstr>
      <vt:lpstr> IRREGULAR INTERVAL (Non-Fixed)   </vt:lpstr>
      <vt:lpstr>START COMMAND: Irregular Intervals </vt:lpstr>
      <vt:lpstr>PowerPoint Presentation</vt:lpstr>
      <vt:lpstr>PowerPoint Presentation</vt:lpstr>
      <vt:lpstr>FINISH REFEREE: Jury Advisor at the Finish  </vt:lpstr>
      <vt:lpstr>FINISH CONTROLLER: ACR/ICR  612.6 </vt:lpstr>
      <vt:lpstr>VALID FINISHES</vt:lpstr>
      <vt:lpstr>LOSS OF ONE SKI:  FIS Only (614.2.4)</vt:lpstr>
      <vt:lpstr>INTERDICTION TO CONTINUE ON COURSE:  DOWNHILL, SUPER G, GIANT SLALOM, PARALLEL</vt:lpstr>
      <vt:lpstr>INTERDICTION TO CONTINUE ON COURSE:  SLALOM</vt:lpstr>
      <vt:lpstr>WHAT IS A “CONNECTION COACH?”</vt:lpstr>
      <vt:lpstr>PowerPoint Presentation</vt:lpstr>
      <vt:lpstr> “START STOP!” ACR/ICR  705.5</vt:lpstr>
      <vt:lpstr>“START STOP YELLOW FLAG”</vt:lpstr>
      <vt:lpstr>“START STOP” or  “START STOP YELLOW FLAG” is called:</vt:lpstr>
      <vt:lpstr>REOPENING THE COURSE</vt:lpstr>
      <vt:lpstr>RADIO COMMUNICATION PROTOCOL</vt:lpstr>
      <vt:lpstr>RADIO COMMUNICATION PROTOCOL</vt:lpstr>
      <vt:lpstr>PowerPoint Presentation</vt:lpstr>
      <vt:lpstr> Other Necessary and Planned Interruptions </vt:lpstr>
      <vt:lpstr>PowerPoint Presentation</vt:lpstr>
      <vt:lpstr>PowerPoint Presentation</vt:lpstr>
      <vt:lpstr>      Referee’s Job Description ACR/ICR  601.4.10   </vt:lpstr>
      <vt:lpstr>PowerPoint Presentation</vt:lpstr>
      <vt:lpstr>TC MEETINGS – what &amp; why?</vt:lpstr>
      <vt:lpstr>PREPARING FOR THE DRAW</vt:lpstr>
      <vt:lpstr>DRAW PROCEDURES</vt:lpstr>
      <vt:lpstr>GOLDEN RULE SEEDING</vt:lpstr>
      <vt:lpstr>MORE ABOUT THE GOLDEN RULE </vt:lpstr>
      <vt:lpstr>ALTERNATE SEEDING SYSTEMS</vt:lpstr>
      <vt:lpstr>U.S. Ski &amp; Snowboard EXCEPTIONAL ATHLETE  SKI UP AGREEMENT</vt:lpstr>
      <vt:lpstr>U.S. Ski &amp; Snowboard EXCEPTIONAL ATHLETE  SKI UP AGREEMENT application </vt:lpstr>
      <vt:lpstr>SKI UP AGREEMENT: Clarifications</vt:lpstr>
      <vt:lpstr>TC MEETINGS – what &amp; why?</vt:lpstr>
      <vt:lpstr>REPORT BY THE REFEREE          This form must be completed for each classification gender for each run.  Posted on Scoreboard/ Official Notice Board with date and time of posting as well as expiration time  Bib # as well as named athlete must be reviewed by Team Captains regardless of whether or not they feel one of their competitors may have committed a fault (DSQ)  Protest period is 15 minutes!  Gate # + reason or gate # &amp; rule # are required.   Some DSQ’s require a rule #; e.g., start DSQ’s 613.3 (pushed off from start) and 613.7 (false start).    </vt:lpstr>
      <vt:lpstr>       REPORT BY THE REFEREE – Other versions </vt:lpstr>
      <vt:lpstr> SCOREBOARD &amp; OFFICIAL NOTICE BOARD </vt:lpstr>
      <vt:lpstr> INTERNET BASED POSTING PLATFORMS</vt:lpstr>
      <vt:lpstr> NON-FIS SCORED EVENT:  2nd-Run Tracking of 1st Run DNS, NPS, DNF, DSQ Athletes   </vt:lpstr>
      <vt:lpstr>SCORED EVENT:  2nd-Run Tracking of 1st-Run DNF, DSQ Athletes</vt:lpstr>
      <vt:lpstr>REFEREE:  A Member of the Jury</vt:lpstr>
      <vt:lpstr>REFEREE:  Counting Gates</vt:lpstr>
      <vt:lpstr>WHAT IS FORCE MAJEURE?</vt:lpstr>
      <vt:lpstr>WHAT IS DUE PROCESS?</vt:lpstr>
      <vt:lpstr>SANCTIONS</vt:lpstr>
      <vt:lpstr>UNDERSTANDING COLLECTIVE OFFENSES (224.3)</vt:lpstr>
      <vt:lpstr>Equipment Rules</vt:lpstr>
      <vt:lpstr>COMPETITION EQUIPMENT - SANCTIONS</vt:lpstr>
      <vt:lpstr>COMPETITION EQUIPMENT - PROTESTS</vt:lpstr>
      <vt:lpstr>EQUIPMENT CONTROL:  U.S. Ski &amp; Snowboard non-FIS Events</vt:lpstr>
      <vt:lpstr>EQUIPMENT CONTROL:  U.S. Ski &amp; Snowboard non-FIS Events (continued)</vt:lpstr>
      <vt:lpstr>EQUIPMENT CONTROL: Start &amp; Finish Referee Responsibilities - All Events: </vt:lpstr>
      <vt:lpstr>EQUIPMENT PROTESTS – Pre-requisites:</vt:lpstr>
      <vt:lpstr>EQUIPMENT PROTESTS – After a Start:</vt:lpstr>
      <vt:lpstr>EQUIPMENT PROTESTS/TESTING:</vt:lpstr>
      <vt:lpstr>EQUIPMENT CONTROL: FIS Events</vt:lpstr>
      <vt:lpstr>NEW SPECIFICATIONS: FIS Events (FIS Specifications for Alpine Competition Equipment)</vt:lpstr>
      <vt:lpstr>SUSPECT EQUIPMENT/PROTESTS:  FIS Events</vt:lpstr>
      <vt:lpstr>COMPETITORS’ PROTECTIVE MEASURES </vt:lpstr>
      <vt:lpstr>HELMETS</vt:lpstr>
      <vt:lpstr>NECESSARY COURSE CHANGES:  MADE/APPROVED BY JURY </vt:lpstr>
      <vt:lpstr>WHO MAY TAKE A SECOND RUN?</vt:lpstr>
      <vt:lpstr> </vt:lpstr>
      <vt:lpstr>Event Scenarios: Part I</vt:lpstr>
      <vt:lpstr>   Event Scenarios: Part II – FLIP 30 is Standard                    </vt:lpstr>
      <vt:lpstr>By the Numbers: How is this done?</vt:lpstr>
      <vt:lpstr>Event Scenarios: Part III</vt:lpstr>
      <vt:lpstr>Event Scenarios: Part IV</vt:lpstr>
      <vt:lpstr>Event Scenarios: Part V</vt:lpstr>
      <vt:lpstr>Event Scenarios: Part VI</vt:lpstr>
      <vt:lpstr>  Event Scenarios: Part VII       There is an offset in bib #’s and start #’s:    - Bib #109 actually starts #3   - Gate Judge Card lists a fault for Bib #3       What must the Referee verify?</vt:lpstr>
      <vt:lpstr>Event Scenarios: Part VIII</vt:lpstr>
      <vt:lpstr>PowerPoint Presentation</vt:lpstr>
      <vt:lpstr>Event Scenarios: Part IX</vt:lpstr>
      <vt:lpstr>Event Scenarios: Part X</vt:lpstr>
      <vt:lpstr>Event Scenarios: Part XI</vt:lpstr>
      <vt:lpstr>Event Scenarios: Part XI (cont.)</vt:lpstr>
      <vt:lpstr>Event Scenarios: Part XII</vt:lpstr>
      <vt:lpstr>Event Scenarios: Part XIII</vt:lpstr>
      <vt:lpstr>Event Scenarios: Part XIV</vt:lpstr>
      <vt:lpstr>IMPORTANT POINTS TO REMEMBER</vt:lpstr>
      <vt:lpstr>PowerPoint Presentation</vt:lpstr>
      <vt:lpstr>  Jury Advisors (Start Referee and Finish Referee) and the Referee must have a basic knowledge of event procedures and rule changes/clarifications.   In order to provide a more comprehensive Update and Review, the following slides contain information relative to other event positions.   Please refer to the original document posted on the U.S. Ski &amp; Snowboard website for complete update and review information.  There may be some repetition of information that has already been addressed. Your patience with our attempts to reinforce this information is greatly appreciated. </vt:lpstr>
      <vt:lpstr> </vt:lpstr>
      <vt:lpstr>SLALOM POLES</vt:lpstr>
      <vt:lpstr>TD’S DAILY ALLOWANCE &amp; MILEAGE   </vt:lpstr>
      <vt:lpstr> </vt:lpstr>
      <vt:lpstr>EQUIPMENT SPECIFICATIONS (FIS Specifications for Alpine Competition Equipment </vt:lpstr>
      <vt:lpstr>  </vt:lpstr>
      <vt:lpstr>NOTE ABOUT EQUIPMENT </vt:lpstr>
      <vt:lpstr>ADDITIONAL EQUIPMENT NOTES</vt:lpstr>
      <vt:lpstr>PowerPoint Presentation</vt:lpstr>
      <vt:lpstr>TIMING &amp; DATA TECHNICAL REPORT (TDTR) </vt:lpstr>
      <vt:lpstr>HEAD TAX:  CALCULATION/VERIFICATION/PAYMENT  </vt:lpstr>
      <vt:lpstr>REGIONAL DEVELOPMENT TEAMS – Fee Waivers   </vt:lpstr>
      <vt:lpstr>U.S. SKI &amp; SNOWBOARD FIRST REPORT OF ACCIDENT   </vt:lpstr>
      <vt:lpstr>U.S. SKI &amp; SNOWBOARD FIRST REPORT OF ACCIDENT   </vt:lpstr>
      <vt:lpstr>PowerPoint Presentation</vt:lpstr>
      <vt:lpstr>ELECTRONIC TIMING  </vt:lpstr>
      <vt:lpstr>INTERDICTION TO CONTINUE  </vt:lpstr>
      <vt:lpstr>GROUNDS FOR INTERFERENCE  </vt:lpstr>
      <vt:lpstr>PowerPoint Presentation</vt:lpstr>
      <vt:lpstr>VERIFICATIONS: MEMBERSHIP, ETC. </vt:lpstr>
      <vt:lpstr>ADDITIONAL COACH REQUIREMENTS</vt:lpstr>
      <vt:lpstr> FORERUNNERS  </vt:lpstr>
      <vt:lpstr> FORERUNNERS  </vt:lpstr>
      <vt:lpstr> FORERUNNERS  </vt:lpstr>
      <vt:lpstr>  </vt:lpstr>
      <vt:lpstr>PowerPoint Presentation</vt:lpstr>
      <vt:lpstr>PowerPoint Presentation</vt:lpstr>
      <vt:lpstr>RACE ARENA versus RACE VENUE</vt:lpstr>
      <vt:lpstr>Please 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DUE PROCESS – ACR/ICR Art. 224.7</vt:lpstr>
      <vt:lpstr>POLICY FOR DUE PROCESS</vt:lpstr>
      <vt:lpstr>NO ADVANTAGE – NO DSQ!</vt:lpstr>
      <vt:lpstr>PowerPoint Presentation</vt:lpstr>
      <vt:lpstr>PROVISIONAL RERUNS</vt:lpstr>
      <vt:lpstr>COLLECTIVE OFFENSES [224.3]</vt:lpstr>
      <vt:lpstr> U12 &amp; U14 AGE GROUP RULES REVIEW</vt:lpstr>
      <vt:lpstr>WHAT IS “FORCE MAJEURE?”</vt:lpstr>
      <vt:lpstr>  TENURE OF THE JURY  [601.4.4.2]</vt:lpstr>
      <vt:lpstr>JURY MEMBER SECTION:</vt:lpstr>
      <vt:lpstr> EVENT RELATED DOCUMENTS</vt:lpstr>
      <vt:lpstr>PowerPoint Presentation</vt:lpstr>
      <vt:lpstr>  Welcome to U.S. Ski &amp; Snowboard  Alpine Officials’  Jury Advisor &amp; Referee   Certification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363</cp:revision>
  <dcterms:created xsi:type="dcterms:W3CDTF">2017-05-23T14:43:27Z</dcterms:created>
  <dcterms:modified xsi:type="dcterms:W3CDTF">2025-09-04T17:58:41Z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