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083" r:id="rId5"/>
  </p:sldMasterIdLst>
  <p:notesMasterIdLst>
    <p:notesMasterId r:id="rId130"/>
  </p:notesMasterIdLst>
  <p:handoutMasterIdLst>
    <p:handoutMasterId r:id="rId131"/>
  </p:handoutMasterIdLst>
  <p:sldIdLst>
    <p:sldId id="263" r:id="rId6"/>
    <p:sldId id="575" r:id="rId7"/>
    <p:sldId id="740" r:id="rId8"/>
    <p:sldId id="650" r:id="rId9"/>
    <p:sldId id="925" r:id="rId10"/>
    <p:sldId id="719" r:id="rId11"/>
    <p:sldId id="691" r:id="rId12"/>
    <p:sldId id="720" r:id="rId13"/>
    <p:sldId id="737" r:id="rId14"/>
    <p:sldId id="780" r:id="rId15"/>
    <p:sldId id="730" r:id="rId16"/>
    <p:sldId id="523" r:id="rId17"/>
    <p:sldId id="265" r:id="rId18"/>
    <p:sldId id="599" r:id="rId19"/>
    <p:sldId id="784" r:id="rId20"/>
    <p:sldId id="313" r:id="rId21"/>
    <p:sldId id="782" r:id="rId22"/>
    <p:sldId id="314" r:id="rId23"/>
    <p:sldId id="381" r:id="rId24"/>
    <p:sldId id="382" r:id="rId25"/>
    <p:sldId id="383" r:id="rId26"/>
    <p:sldId id="384" r:id="rId27"/>
    <p:sldId id="475" r:id="rId28"/>
    <p:sldId id="783" r:id="rId29"/>
    <p:sldId id="385" r:id="rId30"/>
    <p:sldId id="315" r:id="rId31"/>
    <p:sldId id="751" r:id="rId32"/>
    <p:sldId id="750" r:id="rId33"/>
    <p:sldId id="767" r:id="rId34"/>
    <p:sldId id="768" r:id="rId35"/>
    <p:sldId id="316" r:id="rId36"/>
    <p:sldId id="496" r:id="rId37"/>
    <p:sldId id="497" r:id="rId38"/>
    <p:sldId id="754" r:id="rId39"/>
    <p:sldId id="757" r:id="rId40"/>
    <p:sldId id="755" r:id="rId41"/>
    <p:sldId id="769" r:id="rId42"/>
    <p:sldId id="317" r:id="rId43"/>
    <p:sldId id="756" r:id="rId44"/>
    <p:sldId id="318" r:id="rId45"/>
    <p:sldId id="759" r:id="rId46"/>
    <p:sldId id="758" r:id="rId47"/>
    <p:sldId id="319" r:id="rId48"/>
    <p:sldId id="320" r:id="rId49"/>
    <p:sldId id="281" r:id="rId50"/>
    <p:sldId id="321" r:id="rId51"/>
    <p:sldId id="322" r:id="rId52"/>
    <p:sldId id="760" r:id="rId53"/>
    <p:sldId id="577" r:id="rId54"/>
    <p:sldId id="324" r:id="rId55"/>
    <p:sldId id="323" r:id="rId56"/>
    <p:sldId id="325" r:id="rId57"/>
    <p:sldId id="761" r:id="rId58"/>
    <p:sldId id="326" r:id="rId59"/>
    <p:sldId id="840" r:id="rId60"/>
    <p:sldId id="327" r:id="rId61"/>
    <p:sldId id="762" r:id="rId62"/>
    <p:sldId id="528" r:id="rId63"/>
    <p:sldId id="359" r:id="rId64"/>
    <p:sldId id="763" r:id="rId65"/>
    <p:sldId id="447" r:id="rId66"/>
    <p:sldId id="448" r:id="rId67"/>
    <p:sldId id="527" r:id="rId68"/>
    <p:sldId id="764" r:id="rId69"/>
    <p:sldId id="583" r:id="rId70"/>
    <p:sldId id="628" r:id="rId71"/>
    <p:sldId id="449" r:id="rId72"/>
    <p:sldId id="753" r:id="rId73"/>
    <p:sldId id="473" r:id="rId74"/>
    <p:sldId id="351" r:id="rId75"/>
    <p:sldId id="488" r:id="rId76"/>
    <p:sldId id="489" r:id="rId77"/>
    <p:sldId id="490" r:id="rId78"/>
    <p:sldId id="491" r:id="rId79"/>
    <p:sldId id="389" r:id="rId80"/>
    <p:sldId id="390" r:id="rId81"/>
    <p:sldId id="839" r:id="rId82"/>
    <p:sldId id="270" r:id="rId83"/>
    <p:sldId id="814" r:id="rId84"/>
    <p:sldId id="815" r:id="rId85"/>
    <p:sldId id="816" r:id="rId86"/>
    <p:sldId id="817" r:id="rId87"/>
    <p:sldId id="818" r:id="rId88"/>
    <p:sldId id="923" r:id="rId89"/>
    <p:sldId id="926" r:id="rId90"/>
    <p:sldId id="291" r:id="rId91"/>
    <p:sldId id="820" r:id="rId92"/>
    <p:sldId id="821" r:id="rId93"/>
    <p:sldId id="904" r:id="rId94"/>
    <p:sldId id="927" r:id="rId95"/>
    <p:sldId id="905" r:id="rId96"/>
    <p:sldId id="906" r:id="rId97"/>
    <p:sldId id="823" r:id="rId98"/>
    <p:sldId id="824" r:id="rId99"/>
    <p:sldId id="825" r:id="rId100"/>
    <p:sldId id="826" r:id="rId101"/>
    <p:sldId id="827" r:id="rId102"/>
    <p:sldId id="829" r:id="rId103"/>
    <p:sldId id="830" r:id="rId104"/>
    <p:sldId id="501" r:id="rId105"/>
    <p:sldId id="831" r:id="rId106"/>
    <p:sldId id="812" r:id="rId107"/>
    <p:sldId id="752" r:id="rId108"/>
    <p:sldId id="744" r:id="rId109"/>
    <p:sldId id="645" r:id="rId110"/>
    <p:sldId id="832" r:id="rId111"/>
    <p:sldId id="833" r:id="rId112"/>
    <p:sldId id="813" r:id="rId113"/>
    <p:sldId id="834" r:id="rId114"/>
    <p:sldId id="835" r:id="rId115"/>
    <p:sldId id="836" r:id="rId116"/>
    <p:sldId id="635" r:id="rId117"/>
    <p:sldId id="293" r:id="rId118"/>
    <p:sldId id="294" r:id="rId119"/>
    <p:sldId id="631" r:id="rId120"/>
    <p:sldId id="521" r:id="rId121"/>
    <p:sldId id="334" r:id="rId122"/>
    <p:sldId id="837" r:id="rId123"/>
    <p:sldId id="644" r:id="rId124"/>
    <p:sldId id="533" r:id="rId125"/>
    <p:sldId id="558" r:id="rId126"/>
    <p:sldId id="518" r:id="rId127"/>
    <p:sldId id="838" r:id="rId128"/>
    <p:sldId id="302" r:id="rId1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354AB-7343-4584-3040-BC6E379C1D58}" name="Christopher Ogilvie" initials="CO" userId="954e3bfe28491eb5" providerId="Windows Live"/>
  <p188:author id="{A0F9FFF3-18A3-E02B-0B6E-096FDB7B858B}" name="Thelma Hoessler" initials="TH" userId="S::thelma.hoessler@lakeplacid2023.com::02a26e2c-750f-4a8e-958a-21b4d865e1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A21A6"/>
    <a:srgbClr val="0066FF"/>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118" autoAdjust="0"/>
  </p:normalViewPr>
  <p:slideViewPr>
    <p:cSldViewPr>
      <p:cViewPr varScale="1">
        <p:scale>
          <a:sx n="50" d="100"/>
          <a:sy n="50" d="100"/>
        </p:scale>
        <p:origin x="812" y="52"/>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40352"/>
    </p:cViewPr>
  </p:sorterViewPr>
  <p:notesViewPr>
    <p:cSldViewPr>
      <p:cViewPr varScale="1">
        <p:scale>
          <a:sx n="70" d="100"/>
          <a:sy n="70" d="100"/>
        </p:scale>
        <p:origin x="3048"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handoutMaster" Target="handoutMasters/handoutMaster1.xml"/><Relationship Id="rId136" Type="http://schemas.microsoft.com/office/2018/10/relationships/authors" Targe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3FBE9-1D25-4226-84E7-33D8B28E42B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C8A96BDE-6E76-4672-AA30-396AC35024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BDC0278-87DB-45FF-9D85-0F79331B7EA2}" type="datetimeFigureOut">
              <a:rPr lang="en-US"/>
              <a:pPr>
                <a:defRPr/>
              </a:pPr>
              <a:t>9/4/2025</a:t>
            </a:fld>
            <a:endParaRPr lang="en-US" dirty="0"/>
          </a:p>
        </p:txBody>
      </p:sp>
      <p:sp>
        <p:nvSpPr>
          <p:cNvPr id="4" name="Footer Placeholder 3">
            <a:extLst>
              <a:ext uri="{FF2B5EF4-FFF2-40B4-BE49-F238E27FC236}">
                <a16:creationId xmlns:a16="http://schemas.microsoft.com/office/drawing/2014/main" id="{F77A44AA-83F0-464C-B6E3-734CC3DA575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9B9D36A0-71D0-4075-8D33-6196A310C85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46DB6-F01E-4714-8008-EF34E41F6E0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CA426-014C-46D7-99D4-E5E09A95540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62BF849C-0CD5-4F42-B88B-9F0257F102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708A205-102B-424D-94E3-ADBCF8C42656}" type="datetimeFigureOut">
              <a:rPr lang="en-US"/>
              <a:pPr>
                <a:defRPr/>
              </a:pPr>
              <a:t>9/4/2025</a:t>
            </a:fld>
            <a:endParaRPr lang="en-US" dirty="0"/>
          </a:p>
        </p:txBody>
      </p:sp>
      <p:sp>
        <p:nvSpPr>
          <p:cNvPr id="4" name="Slide Image Placeholder 3">
            <a:extLst>
              <a:ext uri="{FF2B5EF4-FFF2-40B4-BE49-F238E27FC236}">
                <a16:creationId xmlns:a16="http://schemas.microsoft.com/office/drawing/2014/main" id="{9C7EA5FB-4D89-4699-BD6D-DA409F9247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D269048-37C0-43F6-817F-E0FF229F02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56C511-46E9-48C2-9D1D-6801AA9CA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CDF6597-0FB8-4D2A-BAAD-B51530D0A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CA0FDDE-A140-45D8-B339-5EEDD5FDBC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F60F4DE-2A84-43F0-A835-1634F2A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C2E0611-9693-4BF3-B18A-6D769265E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Additional presentations are to be inserted at clinic instructor(s) discretion.</a:t>
            </a:r>
            <a:endParaRPr lang="en-US" altLang="en-US" b="1" dirty="0">
              <a:solidFill>
                <a:srgbClr val="0070C0"/>
              </a:solidFill>
              <a:latin typeface="Calibri" panose="020F0502020204030204" pitchFamily="34" charset="0"/>
            </a:endParaRPr>
          </a:p>
          <a:p>
            <a:endParaRPr lang="en-US" altLang="en-US" dirty="0"/>
          </a:p>
        </p:txBody>
      </p:sp>
      <p:sp>
        <p:nvSpPr>
          <p:cNvPr id="9220" name="Slide Number Placeholder 3">
            <a:extLst>
              <a:ext uri="{FF2B5EF4-FFF2-40B4-BE49-F238E27FC236}">
                <a16:creationId xmlns:a16="http://schemas.microsoft.com/office/drawing/2014/main" id="{EEE0A75A-DD8D-4321-ABDE-0C341600A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DFE32B-D79E-40B6-B15D-07AD54EE14BA}"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8393-349E-B945-FBE9-B0B65F5C160B}"/>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0BF1C84-5628-38DA-C2E7-D0C82255DF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6A1BC0F-1CDB-1540-1668-09CF57134C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26E3570B-45F3-6302-A0FD-0CF73006E3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15</a:t>
            </a:fld>
            <a:endParaRPr lang="en-US" altLang="en-US" dirty="0"/>
          </a:p>
        </p:txBody>
      </p:sp>
    </p:spTree>
    <p:extLst>
      <p:ext uri="{BB962C8B-B14F-4D97-AF65-F5344CB8AC3E}">
        <p14:creationId xmlns:p14="http://schemas.microsoft.com/office/powerpoint/2010/main" val="166818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343ABB-4FD9-47E3-9505-18FBEBF93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8F1A2F6-958C-4566-9DFF-10AFB2636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2EAF23BC-AACE-4C70-AF8C-D28094C217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16</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4C81-639A-1DFF-C97F-304D7AC217B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4F80131-46ED-28F3-F9DD-526CEEDBB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EEA8E01-706F-35BC-84DC-7B2F48F8EC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7A8E3105-B83E-3353-742B-ACB3D9C7FB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17</a:t>
            </a:fld>
            <a:endParaRPr lang="en-US" altLang="en-US" dirty="0"/>
          </a:p>
        </p:txBody>
      </p:sp>
    </p:spTree>
    <p:extLst>
      <p:ext uri="{BB962C8B-B14F-4D97-AF65-F5344CB8AC3E}">
        <p14:creationId xmlns:p14="http://schemas.microsoft.com/office/powerpoint/2010/main" val="184413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58232CC-0C82-4792-B589-CEB92354A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9A6E706-16BE-4770-991D-4C8141B245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2AF52D10-CD9C-4BE5-B813-3F8821C8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C032C3-4C3E-4D02-9262-E0E3AC3D1F78}" type="slidenum">
              <a:rPr lang="en-US" altLang="en-US" smtClean="0"/>
              <a:pPr/>
              <a:t>18</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23</a:t>
            </a:fld>
            <a:endParaRPr lang="en-US" altLang="en-US" dirty="0"/>
          </a:p>
        </p:txBody>
      </p:sp>
    </p:spTree>
    <p:extLst>
      <p:ext uri="{BB962C8B-B14F-4D97-AF65-F5344CB8AC3E}">
        <p14:creationId xmlns:p14="http://schemas.microsoft.com/office/powerpoint/2010/main" val="20845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97608-BEC0-EF2B-BDEB-527C7FA8B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CC470-ED11-DAC5-43E0-57044C440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AE78E-DC4A-142E-1BD6-B4FA55E8B9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710BB9-0635-8956-CC38-D1ED87EADCE0}"/>
              </a:ext>
            </a:extLst>
          </p:cNvPr>
          <p:cNvSpPr>
            <a:spLocks noGrp="1"/>
          </p:cNvSpPr>
          <p:nvPr>
            <p:ph type="sldNum" sz="quarter" idx="5"/>
          </p:nvPr>
        </p:nvSpPr>
        <p:spPr/>
        <p:txBody>
          <a:bodyPr/>
          <a:lstStyle/>
          <a:p>
            <a:pPr>
              <a:defRPr/>
            </a:pPr>
            <a:fld id="{BCA0FDDE-A140-45D8-B339-5EEDD5FDBC0A}" type="slidenum">
              <a:rPr lang="en-US" altLang="en-US" smtClean="0"/>
              <a:pPr>
                <a:defRPr/>
              </a:pPr>
              <a:t>24</a:t>
            </a:fld>
            <a:endParaRPr lang="en-US" altLang="en-US" dirty="0"/>
          </a:p>
        </p:txBody>
      </p:sp>
    </p:spTree>
    <p:extLst>
      <p:ext uri="{BB962C8B-B14F-4D97-AF65-F5344CB8AC3E}">
        <p14:creationId xmlns:p14="http://schemas.microsoft.com/office/powerpoint/2010/main" val="420330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27</a:t>
            </a:fld>
            <a:endParaRPr lang="en-US" altLang="en-US" dirty="0"/>
          </a:p>
        </p:txBody>
      </p:sp>
    </p:spTree>
    <p:extLst>
      <p:ext uri="{BB962C8B-B14F-4D97-AF65-F5344CB8AC3E}">
        <p14:creationId xmlns:p14="http://schemas.microsoft.com/office/powerpoint/2010/main" val="365356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Environmental agencies require that “course chemicals/salt” be referred to as “snow hardening agents” and “dye” be referred to as “snow hardening agents.” (Many states forbid the use of “salt” and “chemicals” in their forests.) </a:t>
            </a:r>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28</a:t>
            </a:fld>
            <a:endParaRPr lang="en-US" altLang="en-US" dirty="0"/>
          </a:p>
        </p:txBody>
      </p:sp>
    </p:spTree>
    <p:extLst>
      <p:ext uri="{BB962C8B-B14F-4D97-AF65-F5344CB8AC3E}">
        <p14:creationId xmlns:p14="http://schemas.microsoft.com/office/powerpoint/2010/main" val="62262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4EAC8DB-6A60-026D-DBAA-57710D962B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5D74C46-3E58-A9A8-F843-D51A0E899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published rules/accepted procedures were followed, deviated from, or ignored.</a:t>
            </a:r>
          </a:p>
        </p:txBody>
      </p:sp>
      <p:sp>
        <p:nvSpPr>
          <p:cNvPr id="14340" name="Slide Number Placeholder 3">
            <a:extLst>
              <a:ext uri="{FF2B5EF4-FFF2-40B4-BE49-F238E27FC236}">
                <a16:creationId xmlns:a16="http://schemas.microsoft.com/office/drawing/2014/main" id="{419D1D27-E8AF-D245-44C8-A922D658D5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DAA1E4B-9089-4D0D-9D11-DCC2094C006E}" type="slidenum">
              <a:rPr lang="en-US" altLang="en-US" smtClean="0"/>
              <a:pPr/>
              <a:t>5</a:t>
            </a:fld>
            <a:endParaRPr lang="en-US" altLang="en-US" dirty="0"/>
          </a:p>
        </p:txBody>
      </p:sp>
    </p:spTree>
    <p:extLst>
      <p:ext uri="{BB962C8B-B14F-4D97-AF65-F5344CB8AC3E}">
        <p14:creationId xmlns:p14="http://schemas.microsoft.com/office/powerpoint/2010/main" val="1847528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73D50B3-7AF5-422A-AADD-B5FA79D5C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970BB9B-BDE4-4F9E-8735-5541E3E89C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6564" name="Slide Number Placeholder 3">
            <a:extLst>
              <a:ext uri="{FF2B5EF4-FFF2-40B4-BE49-F238E27FC236}">
                <a16:creationId xmlns:a16="http://schemas.microsoft.com/office/drawing/2014/main" id="{D4E13F02-25C9-4090-832C-70C45AD1E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CBDD92-D955-4161-9136-FCD39C8DAC42}" type="slidenum">
              <a:rPr lang="en-US" altLang="en-US" smtClean="0"/>
              <a:pPr/>
              <a:t>32</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D924A9B-3DEC-40C2-B1D9-68185EF74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24C53B5-BD7B-48F7-90F9-5C02660F3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68612" name="Slide Number Placeholder 3">
            <a:extLst>
              <a:ext uri="{FF2B5EF4-FFF2-40B4-BE49-F238E27FC236}">
                <a16:creationId xmlns:a16="http://schemas.microsoft.com/office/drawing/2014/main" id="{B184202D-6F26-476D-A261-F389D902A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E25B49-4DB0-4F93-BAAF-0CA583B070CC}" type="slidenum">
              <a:rPr lang="en-US" altLang="en-US" smtClean="0"/>
              <a:pPr/>
              <a:t>33</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34</a:t>
            </a:fld>
            <a:endParaRPr lang="en-US" altLang="en-US" dirty="0"/>
          </a:p>
        </p:txBody>
      </p:sp>
    </p:spTree>
    <p:extLst>
      <p:ext uri="{BB962C8B-B14F-4D97-AF65-F5344CB8AC3E}">
        <p14:creationId xmlns:p14="http://schemas.microsoft.com/office/powerpoint/2010/main" val="50414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35</a:t>
            </a:fld>
            <a:endParaRPr lang="en-US" altLang="en-US" dirty="0"/>
          </a:p>
        </p:txBody>
      </p:sp>
    </p:spTree>
    <p:extLst>
      <p:ext uri="{BB962C8B-B14F-4D97-AF65-F5344CB8AC3E}">
        <p14:creationId xmlns:p14="http://schemas.microsoft.com/office/powerpoint/2010/main" val="223052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36</a:t>
            </a:fld>
            <a:endParaRPr lang="en-US" altLang="en-US" dirty="0"/>
          </a:p>
        </p:txBody>
      </p:sp>
    </p:spTree>
    <p:extLst>
      <p:ext uri="{BB962C8B-B14F-4D97-AF65-F5344CB8AC3E}">
        <p14:creationId xmlns:p14="http://schemas.microsoft.com/office/powerpoint/2010/main" val="574682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E92F70A-03CE-4CE9-A9D8-E50B15D4CD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0D46C23-7CE9-425C-A1F8-BFFA4D3003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E211FA2C-CA88-4041-9109-7EB5467C5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722BECF-FA9E-461B-BF38-2E678E118A8A}" type="slidenum">
              <a:rPr lang="en-US" altLang="en-US" smtClean="0"/>
              <a:pPr/>
              <a:t>37</a:t>
            </a:fld>
            <a:endParaRPr lang="en-US" altLang="en-US" dirty="0"/>
          </a:p>
        </p:txBody>
      </p:sp>
    </p:spTree>
    <p:extLst>
      <p:ext uri="{BB962C8B-B14F-4D97-AF65-F5344CB8AC3E}">
        <p14:creationId xmlns:p14="http://schemas.microsoft.com/office/powerpoint/2010/main" val="238877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38</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599CC87-1FE1-4ACE-B8E6-A1310C303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0254D51-5064-409D-A201-DE04FC2FBB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E15E66B-3146-42C0-B11C-34AC662FD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4A46C7-A020-49E0-9DC6-20476E44157E}" type="slidenum">
              <a:rPr lang="en-US" altLang="en-US" smtClean="0"/>
              <a:pPr/>
              <a:t>39</a:t>
            </a:fld>
            <a:endParaRPr lang="en-US" altLang="en-US" dirty="0"/>
          </a:p>
        </p:txBody>
      </p:sp>
    </p:spTree>
    <p:extLst>
      <p:ext uri="{BB962C8B-B14F-4D97-AF65-F5344CB8AC3E}">
        <p14:creationId xmlns:p14="http://schemas.microsoft.com/office/powerpoint/2010/main" val="3495759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40</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41</a:t>
            </a:fld>
            <a:endParaRPr lang="en-US" altLang="en-US" dirty="0"/>
          </a:p>
        </p:txBody>
      </p:sp>
    </p:spTree>
    <p:extLst>
      <p:ext uri="{BB962C8B-B14F-4D97-AF65-F5344CB8AC3E}">
        <p14:creationId xmlns:p14="http://schemas.microsoft.com/office/powerpoint/2010/main" val="398974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20F83E-F9AE-898B-8EB3-B989E578E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26FB77-25CF-69A9-F99C-FDECE6DF7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75F5F6CE-5803-B1DC-2942-E138199F4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3849C2-6771-42E4-8EB3-E00EF0A27D6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718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CA8C9B-CE0B-465E-9FE1-753D28A259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12D5D59-06AB-4ED2-8E59-EEBC631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3D43C806-2F68-4C13-A9D1-AC505F8C91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0943CF1-EC2B-4D30-BA20-3D06C2EFDE53}" type="slidenum">
              <a:rPr lang="en-US" altLang="en-US" smtClean="0"/>
              <a:pPr/>
              <a:t>42</a:t>
            </a:fld>
            <a:endParaRPr lang="en-US" altLang="en-US" dirty="0"/>
          </a:p>
        </p:txBody>
      </p:sp>
    </p:spTree>
    <p:extLst>
      <p:ext uri="{BB962C8B-B14F-4D97-AF65-F5344CB8AC3E}">
        <p14:creationId xmlns:p14="http://schemas.microsoft.com/office/powerpoint/2010/main" val="4158980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DF5309C-86E1-454A-B511-2A3596F7D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F92DC4-D81C-43F4-81AD-1D6206355B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marR="0" algn="just">
              <a:spcBef>
                <a:spcPts val="500"/>
              </a:spcBef>
              <a:spcAft>
                <a:spcPts val="0"/>
              </a:spcAft>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592199DE-2FBD-4121-8057-940BC27D7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BD869D2-A80E-41E7-A6C5-4ADF1F648627}" type="slidenum">
              <a:rPr lang="en-US" altLang="en-US" smtClean="0"/>
              <a:pPr/>
              <a:t>43</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FD22DC1-3860-4023-822B-B61B61F47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23C75-2393-4E04-B961-6FC26CB137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4E6CC879-82DB-4D8F-BE30-82F51837B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791D89-ED92-4F94-AF6B-C75518D389DE}" type="slidenum">
              <a:rPr lang="en-US" altLang="en-US" smtClean="0"/>
              <a:pPr/>
              <a:t>44</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45</a:t>
            </a:fld>
            <a:endParaRPr lang="en-US" altLang="en-US" dirty="0"/>
          </a:p>
        </p:txBody>
      </p:sp>
    </p:spTree>
    <p:extLst>
      <p:ext uri="{BB962C8B-B14F-4D97-AF65-F5344CB8AC3E}">
        <p14:creationId xmlns:p14="http://schemas.microsoft.com/office/powerpoint/2010/main" val="2581742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46</a:t>
            </a:fld>
            <a:endParaRPr lang="en-US" altLang="en-US" dirty="0"/>
          </a:p>
        </p:txBody>
      </p:sp>
    </p:spTree>
    <p:extLst>
      <p:ext uri="{BB962C8B-B14F-4D97-AF65-F5344CB8AC3E}">
        <p14:creationId xmlns:p14="http://schemas.microsoft.com/office/powerpoint/2010/main" val="334161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47</a:t>
            </a:fld>
            <a:endParaRPr lang="en-US" altLang="en-US" dirty="0"/>
          </a:p>
        </p:txBody>
      </p:sp>
    </p:spTree>
    <p:extLst>
      <p:ext uri="{BB962C8B-B14F-4D97-AF65-F5344CB8AC3E}">
        <p14:creationId xmlns:p14="http://schemas.microsoft.com/office/powerpoint/2010/main" val="172471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48</a:t>
            </a:fld>
            <a:endParaRPr lang="en-US" altLang="en-US" dirty="0"/>
          </a:p>
        </p:txBody>
      </p:sp>
    </p:spTree>
    <p:extLst>
      <p:ext uri="{BB962C8B-B14F-4D97-AF65-F5344CB8AC3E}">
        <p14:creationId xmlns:p14="http://schemas.microsoft.com/office/powerpoint/2010/main" val="292185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49</a:t>
            </a:fld>
            <a:endParaRPr lang="en-US" altLang="en-US" dirty="0"/>
          </a:p>
        </p:txBody>
      </p:sp>
    </p:spTree>
    <p:extLst>
      <p:ext uri="{BB962C8B-B14F-4D97-AF65-F5344CB8AC3E}">
        <p14:creationId xmlns:p14="http://schemas.microsoft.com/office/powerpoint/2010/main" val="1899077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51</a:t>
            </a:fld>
            <a:endParaRPr lang="en-US" altLang="en-US" dirty="0"/>
          </a:p>
        </p:txBody>
      </p:sp>
    </p:spTree>
    <p:extLst>
      <p:ext uri="{BB962C8B-B14F-4D97-AF65-F5344CB8AC3E}">
        <p14:creationId xmlns:p14="http://schemas.microsoft.com/office/powerpoint/2010/main" val="1810465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52</a:t>
            </a:fld>
            <a:endParaRPr lang="en-US" altLang="en-US" dirty="0"/>
          </a:p>
        </p:txBody>
      </p:sp>
    </p:spTree>
    <p:extLst>
      <p:ext uri="{BB962C8B-B14F-4D97-AF65-F5344CB8AC3E}">
        <p14:creationId xmlns:p14="http://schemas.microsoft.com/office/powerpoint/2010/main" val="240223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194653D-1A76-F0F2-EDB4-A1A37D8E5C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4DAD8E5-7626-46C6-22FD-BE56D6B93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4143240-D460-D42B-17C8-9988028F3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C3188-1330-4827-BB8C-DC8F16CB6018}"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6398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53</a:t>
            </a:fld>
            <a:endParaRPr lang="en-US" altLang="en-US" dirty="0"/>
          </a:p>
        </p:txBody>
      </p:sp>
    </p:spTree>
    <p:extLst>
      <p:ext uri="{BB962C8B-B14F-4D97-AF65-F5344CB8AC3E}">
        <p14:creationId xmlns:p14="http://schemas.microsoft.com/office/powerpoint/2010/main" val="1293598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54</a:t>
            </a:fld>
            <a:endParaRPr lang="en-US" altLang="en-US" dirty="0"/>
          </a:p>
        </p:txBody>
      </p:sp>
    </p:spTree>
    <p:extLst>
      <p:ext uri="{BB962C8B-B14F-4D97-AF65-F5344CB8AC3E}">
        <p14:creationId xmlns:p14="http://schemas.microsoft.com/office/powerpoint/2010/main" val="2543398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1599-21D9-15CE-9C60-FDD17BE1E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100F1-0312-FA6B-106B-56329F08A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30688-84CD-275E-B308-F66F9DA2B2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D5D355-23CF-5152-C786-17946800AEF0}"/>
              </a:ext>
            </a:extLst>
          </p:cNvPr>
          <p:cNvSpPr>
            <a:spLocks noGrp="1"/>
          </p:cNvSpPr>
          <p:nvPr>
            <p:ph type="sldNum" sz="quarter" idx="5"/>
          </p:nvPr>
        </p:nvSpPr>
        <p:spPr/>
        <p:txBody>
          <a:bodyPr/>
          <a:lstStyle/>
          <a:p>
            <a:pPr>
              <a:defRPr/>
            </a:pPr>
            <a:fld id="{BCA0FDDE-A140-45D8-B339-5EEDD5FDBC0A}" type="slidenum">
              <a:rPr lang="en-US" altLang="en-US" smtClean="0"/>
              <a:pPr>
                <a:defRPr/>
              </a:pPr>
              <a:t>55</a:t>
            </a:fld>
            <a:endParaRPr lang="en-US" altLang="en-US" dirty="0"/>
          </a:p>
        </p:txBody>
      </p:sp>
    </p:spTree>
    <p:extLst>
      <p:ext uri="{BB962C8B-B14F-4D97-AF65-F5344CB8AC3E}">
        <p14:creationId xmlns:p14="http://schemas.microsoft.com/office/powerpoint/2010/main" val="3038404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57</a:t>
            </a:fld>
            <a:endParaRPr lang="en-US" altLang="en-US" dirty="0"/>
          </a:p>
        </p:txBody>
      </p:sp>
    </p:spTree>
    <p:extLst>
      <p:ext uri="{BB962C8B-B14F-4D97-AF65-F5344CB8AC3E}">
        <p14:creationId xmlns:p14="http://schemas.microsoft.com/office/powerpoint/2010/main" val="4053507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59</a:t>
            </a:fld>
            <a:endParaRPr lang="en-US" altLang="en-US" dirty="0"/>
          </a:p>
        </p:txBody>
      </p:sp>
    </p:spTree>
    <p:extLst>
      <p:ext uri="{BB962C8B-B14F-4D97-AF65-F5344CB8AC3E}">
        <p14:creationId xmlns:p14="http://schemas.microsoft.com/office/powerpoint/2010/main" val="1584467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60</a:t>
            </a:fld>
            <a:endParaRPr lang="en-US" altLang="en-US" dirty="0"/>
          </a:p>
        </p:txBody>
      </p:sp>
    </p:spTree>
    <p:extLst>
      <p:ext uri="{BB962C8B-B14F-4D97-AF65-F5344CB8AC3E}">
        <p14:creationId xmlns:p14="http://schemas.microsoft.com/office/powerpoint/2010/main" val="1694731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30526F8-FFCC-45A6-BDD9-4E58462A9D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BCE4F38-A49D-4A76-8FD3-C6788B80C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B238F2C-232C-41C3-A659-ABF51BD7E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3D68F-923C-4DF2-B84C-79988EA881B7}" type="slidenum">
              <a:rPr lang="en-US" altLang="en-US" smtClean="0"/>
              <a:pPr/>
              <a:t>68</a:t>
            </a:fld>
            <a:endParaRPr lang="en-US" altLang="en-US" dirty="0"/>
          </a:p>
        </p:txBody>
      </p:sp>
    </p:spTree>
    <p:extLst>
      <p:ext uri="{BB962C8B-B14F-4D97-AF65-F5344CB8AC3E}">
        <p14:creationId xmlns:p14="http://schemas.microsoft.com/office/powerpoint/2010/main" val="3595774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77</a:t>
            </a:fld>
            <a:endParaRPr lang="en-US" altLang="en-US" dirty="0"/>
          </a:p>
        </p:txBody>
      </p:sp>
    </p:spTree>
    <p:extLst>
      <p:ext uri="{BB962C8B-B14F-4D97-AF65-F5344CB8AC3E}">
        <p14:creationId xmlns:p14="http://schemas.microsoft.com/office/powerpoint/2010/main" val="1227215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E6300B5-340F-3640-429D-44E0967EF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6589140-C39D-0626-2460-52A865346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78489771-765E-9CA6-E5BC-98E23FF8E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2B01B5-3C4B-4AC8-83CB-6E8378D3EA41}" type="slidenum">
              <a:rPr lang="en-US" altLang="en-US" smtClean="0"/>
              <a:pPr/>
              <a:t>78</a:t>
            </a:fld>
            <a:endParaRPr lang="en-US" altLang="en-US" dirty="0"/>
          </a:p>
        </p:txBody>
      </p:sp>
    </p:spTree>
    <p:extLst>
      <p:ext uri="{BB962C8B-B14F-4D97-AF65-F5344CB8AC3E}">
        <p14:creationId xmlns:p14="http://schemas.microsoft.com/office/powerpoint/2010/main" val="655494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2D470FF-CB8F-B3F6-8EF3-7A71F41C3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9EF3F1B-2F80-28D4-C6FA-C140A1E67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4189B414-6424-9421-434D-9DDEE12C5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0989904-E5F1-403D-B81B-A4BF8844F764}" type="slidenum">
              <a:rPr lang="en-US" altLang="en-US" smtClean="0"/>
              <a:pPr/>
              <a:t>79</a:t>
            </a:fld>
            <a:endParaRPr lang="en-US" altLang="en-US" dirty="0"/>
          </a:p>
        </p:txBody>
      </p:sp>
    </p:spTree>
    <p:extLst>
      <p:ext uri="{BB962C8B-B14F-4D97-AF65-F5344CB8AC3E}">
        <p14:creationId xmlns:p14="http://schemas.microsoft.com/office/powerpoint/2010/main" val="275951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AE03278-86D6-9556-9244-9D75CBD1C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1AB63-D057-C5A6-80F8-5490EAC86F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548647A7-7F37-A709-F8E1-B96002D07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B73723-0DDC-4952-9C7D-7F1E30BA791F}" type="slidenum">
              <a:rPr lang="en-US" altLang="en-US" smtClean="0">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3407426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A5FB9CE-E315-A4CC-1D92-38394C6248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2BC9243-632D-8314-E90C-7D755A691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4CE38999-14F0-BA77-F2CB-E8CDE90E92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CA877CE-580B-4414-859B-8F58333FC444}" type="slidenum">
              <a:rPr lang="en-US" altLang="en-US" smtClean="0"/>
              <a:pPr/>
              <a:t>80</a:t>
            </a:fld>
            <a:endParaRPr lang="en-US" altLang="en-US" dirty="0"/>
          </a:p>
        </p:txBody>
      </p:sp>
    </p:spTree>
    <p:extLst>
      <p:ext uri="{BB962C8B-B14F-4D97-AF65-F5344CB8AC3E}">
        <p14:creationId xmlns:p14="http://schemas.microsoft.com/office/powerpoint/2010/main" val="3032172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736F40-51E7-94C5-AE25-10DA549BC2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6B5068E-6B7A-F1FE-8867-F74F536A5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8BC55F20-EDC9-93E3-2AA2-05657E4B86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9AF30A6-7024-4BE5-9A39-EB072DD423BC}" type="slidenum">
              <a:rPr lang="en-US" altLang="en-US" smtClean="0"/>
              <a:pPr/>
              <a:t>82</a:t>
            </a:fld>
            <a:endParaRPr lang="en-US" altLang="en-US" dirty="0"/>
          </a:p>
        </p:txBody>
      </p:sp>
    </p:spTree>
    <p:extLst>
      <p:ext uri="{BB962C8B-B14F-4D97-AF65-F5344CB8AC3E}">
        <p14:creationId xmlns:p14="http://schemas.microsoft.com/office/powerpoint/2010/main" val="2180975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0BABC04-4FDE-61C1-484D-2715D478F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4B26AEB-F240-E670-710D-F8B28B163C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14EBCAF0-59F9-DEFE-66A7-8C8F7A6B3D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6A92284-7BC7-4E70-9245-C076AB68E6FE}" type="slidenum">
              <a:rPr lang="en-US" altLang="en-US" smtClean="0"/>
              <a:pPr/>
              <a:t>83</a:t>
            </a:fld>
            <a:endParaRPr lang="en-US" altLang="en-US" dirty="0"/>
          </a:p>
        </p:txBody>
      </p:sp>
    </p:spTree>
    <p:extLst>
      <p:ext uri="{BB962C8B-B14F-4D97-AF65-F5344CB8AC3E}">
        <p14:creationId xmlns:p14="http://schemas.microsoft.com/office/powerpoint/2010/main" val="1305939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E67D95F-6CC5-1AE9-BB53-1EF096B1CC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1240A0D-71DE-DD09-07C0-4EF7208090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27B33B8-6F27-E788-E0D9-DF1E0BCB6B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7117A5F-243D-4787-88B2-952D03A6729F}" type="slidenum">
              <a:rPr lang="en-US" altLang="en-US" smtClean="0"/>
              <a:pPr/>
              <a:t>84</a:t>
            </a:fld>
            <a:endParaRPr lang="en-US" altLang="en-US" dirty="0"/>
          </a:p>
        </p:txBody>
      </p:sp>
    </p:spTree>
    <p:extLst>
      <p:ext uri="{BB962C8B-B14F-4D97-AF65-F5344CB8AC3E}">
        <p14:creationId xmlns:p14="http://schemas.microsoft.com/office/powerpoint/2010/main" val="16258238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85</a:t>
            </a:fld>
            <a:endParaRPr lang="en-US" altLang="en-US" dirty="0"/>
          </a:p>
        </p:txBody>
      </p:sp>
    </p:spTree>
    <p:extLst>
      <p:ext uri="{BB962C8B-B14F-4D97-AF65-F5344CB8AC3E}">
        <p14:creationId xmlns:p14="http://schemas.microsoft.com/office/powerpoint/2010/main" val="28011989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86</a:t>
            </a:fld>
            <a:endParaRPr lang="en-US" altLang="en-US" dirty="0"/>
          </a:p>
        </p:txBody>
      </p:sp>
    </p:spTree>
    <p:extLst>
      <p:ext uri="{BB962C8B-B14F-4D97-AF65-F5344CB8AC3E}">
        <p14:creationId xmlns:p14="http://schemas.microsoft.com/office/powerpoint/2010/main" val="24016792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D50BE21-4AC6-69AD-C095-F2B1D13BD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B5B9BD6-98DB-44BD-9B4D-613C32563D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00A1E87-65F5-AC1C-728A-D42FD40920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EB407F5-A023-4BEF-9EC0-8088B3DCA07E}" type="slidenum">
              <a:rPr lang="en-US" altLang="en-US" smtClean="0"/>
              <a:pPr/>
              <a:t>87</a:t>
            </a:fld>
            <a:endParaRPr lang="en-US" altLang="en-US" dirty="0"/>
          </a:p>
        </p:txBody>
      </p:sp>
    </p:spTree>
    <p:extLst>
      <p:ext uri="{BB962C8B-B14F-4D97-AF65-F5344CB8AC3E}">
        <p14:creationId xmlns:p14="http://schemas.microsoft.com/office/powerpoint/2010/main" val="2676296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5307DB1-831E-D8A8-036A-F457CB8F27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17D794A-5F7E-1C7F-17AF-628641B38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B9BE3F3F-C2FD-3467-FCB0-779F97D0B0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CFAAD0D-EE26-458E-9129-F7DAE13D69A4}" type="slidenum">
              <a:rPr lang="en-US" altLang="en-US" smtClean="0"/>
              <a:pPr/>
              <a:t>88</a:t>
            </a:fld>
            <a:endParaRPr lang="en-US" altLang="en-US" dirty="0"/>
          </a:p>
        </p:txBody>
      </p:sp>
    </p:spTree>
    <p:extLst>
      <p:ext uri="{BB962C8B-B14F-4D97-AF65-F5344CB8AC3E}">
        <p14:creationId xmlns:p14="http://schemas.microsoft.com/office/powerpoint/2010/main" val="40262036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F88CE24-3DC2-3902-B85E-C7CAEEC75C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95B89EC-4B8A-BE60-D425-CB00D93F4F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04E8B63D-8472-B93A-96D3-C1F51BA25C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FFE3DF3-377F-4E20-887E-5811DAD40F67}" type="slidenum">
              <a:rPr lang="en-US" altLang="en-US" smtClean="0"/>
              <a:pPr/>
              <a:t>89</a:t>
            </a:fld>
            <a:endParaRPr lang="en-US" altLang="en-US"/>
          </a:p>
        </p:txBody>
      </p:sp>
    </p:spTree>
    <p:extLst>
      <p:ext uri="{BB962C8B-B14F-4D97-AF65-F5344CB8AC3E}">
        <p14:creationId xmlns:p14="http://schemas.microsoft.com/office/powerpoint/2010/main" val="2186916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30F3823-F6CB-F7F6-86E0-A12BFA9467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F4912CB-9796-7BC3-43B0-12F69CF00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49635B91-DB82-97DB-2AB8-4F187AEA3A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D121128-629A-452C-A7FA-C80D1F3A1346}" type="slidenum">
              <a:rPr lang="en-US" altLang="en-US" smtClean="0"/>
              <a:pPr/>
              <a:t>90</a:t>
            </a:fld>
            <a:endParaRPr lang="en-US" altLang="en-US"/>
          </a:p>
        </p:txBody>
      </p:sp>
    </p:spTree>
    <p:extLst>
      <p:ext uri="{BB962C8B-B14F-4D97-AF65-F5344CB8AC3E}">
        <p14:creationId xmlns:p14="http://schemas.microsoft.com/office/powerpoint/2010/main" val="133004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C4E9131-5475-A46E-C9B7-EFC19E4E7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6228ABD2-9EC5-ABBC-0E60-F29F390B5E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0C46C603-402E-0869-1B35-4DFF670243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520880-740D-42FF-BEA5-EF9D14EB6EFB}" type="slidenum">
              <a:rPr lang="en-US" altLang="en-US" smtClean="0">
                <a:solidFill>
                  <a:srgbClr val="000000"/>
                </a:solidFill>
              </a:rPr>
              <a:pPr/>
              <a:t>10</a:t>
            </a:fld>
            <a:endParaRPr lang="en-US" altLang="en-US" dirty="0">
              <a:solidFill>
                <a:srgbClr val="000000"/>
              </a:solidFill>
            </a:endParaRPr>
          </a:p>
        </p:txBody>
      </p:sp>
    </p:spTree>
    <p:extLst>
      <p:ext uri="{BB962C8B-B14F-4D97-AF65-F5344CB8AC3E}">
        <p14:creationId xmlns:p14="http://schemas.microsoft.com/office/powerpoint/2010/main" val="667743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4D7BF87-0E38-7E66-1130-A11B1170DF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EC79B39-4B24-93BF-899E-E9BCD80110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A0E7DE9B-2CC0-A09A-1063-F1A286DD36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AC92659-BCA1-4E80-9977-F2C8658A0923}" type="slidenum">
              <a:rPr lang="en-US" altLang="en-US" smtClean="0"/>
              <a:pPr/>
              <a:t>91</a:t>
            </a:fld>
            <a:endParaRPr lang="en-US" altLang="en-US"/>
          </a:p>
        </p:txBody>
      </p:sp>
    </p:spTree>
    <p:extLst>
      <p:ext uri="{BB962C8B-B14F-4D97-AF65-F5344CB8AC3E}">
        <p14:creationId xmlns:p14="http://schemas.microsoft.com/office/powerpoint/2010/main" val="320849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2EB509F-3E6B-F058-C11C-56D1041A78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1333D20-8496-DDCB-E85B-18021B8EBB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D6165EEC-C642-F127-0D2E-F324F7C47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D24AD16-83A9-4995-BD31-4DE0C9106D47}" type="slidenum">
              <a:rPr lang="en-US" altLang="en-US" smtClean="0"/>
              <a:pPr/>
              <a:t>92</a:t>
            </a:fld>
            <a:endParaRPr lang="en-US" altLang="en-US"/>
          </a:p>
        </p:txBody>
      </p:sp>
    </p:spTree>
    <p:extLst>
      <p:ext uri="{BB962C8B-B14F-4D97-AF65-F5344CB8AC3E}">
        <p14:creationId xmlns:p14="http://schemas.microsoft.com/office/powerpoint/2010/main" val="655379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5550DD5-B9D9-7D33-DDF8-BE3EE3FC42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024B5E3-8316-6BAA-8BA7-0932BA367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948AE5E1-28E3-ED0F-32FA-4C23D921C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856FC0A-73EA-40E6-A4E2-FFA9483ACFF7}" type="slidenum">
              <a:rPr lang="en-US" altLang="en-US" smtClean="0"/>
              <a:pPr/>
              <a:t>93</a:t>
            </a:fld>
            <a:endParaRPr lang="en-US" altLang="en-US" dirty="0"/>
          </a:p>
        </p:txBody>
      </p:sp>
    </p:spTree>
    <p:extLst>
      <p:ext uri="{BB962C8B-B14F-4D97-AF65-F5344CB8AC3E}">
        <p14:creationId xmlns:p14="http://schemas.microsoft.com/office/powerpoint/2010/main" val="3349333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ADFECFC-6FC2-E7C5-E16F-4018AE16E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FA997D8-DC8E-E869-ACD5-19417F74A9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2D70A483-4525-FB08-6688-75648D089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41A3DE-0055-422F-B93C-F9638C810D33}" type="slidenum">
              <a:rPr lang="en-US" altLang="en-US" smtClean="0"/>
              <a:pPr/>
              <a:t>94</a:t>
            </a:fld>
            <a:endParaRPr lang="en-US" altLang="en-US" dirty="0"/>
          </a:p>
        </p:txBody>
      </p:sp>
    </p:spTree>
    <p:extLst>
      <p:ext uri="{BB962C8B-B14F-4D97-AF65-F5344CB8AC3E}">
        <p14:creationId xmlns:p14="http://schemas.microsoft.com/office/powerpoint/2010/main" val="5888564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888FCCD-E6EE-5B42-8E56-E5BB16B28D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63E0D0D-DFCC-C3A1-A59F-444591F13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a16="http://schemas.microsoft.com/office/drawing/2014/main" id="{E76E30CB-364F-63CA-25E8-A3B20E3800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34036C-E56D-41B0-BEB3-3AA5FBAD2950}" type="slidenum">
              <a:rPr lang="en-US" altLang="en-US" smtClean="0"/>
              <a:pPr/>
              <a:t>95</a:t>
            </a:fld>
            <a:endParaRPr lang="en-US" altLang="en-US" dirty="0"/>
          </a:p>
        </p:txBody>
      </p:sp>
    </p:spTree>
    <p:extLst>
      <p:ext uri="{BB962C8B-B14F-4D97-AF65-F5344CB8AC3E}">
        <p14:creationId xmlns:p14="http://schemas.microsoft.com/office/powerpoint/2010/main" val="2900783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1870BD9-5DC8-D5F4-0E30-893DE178C2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6770A8A-1581-27F1-31F0-DFDB457567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DB25078D-4AD1-6747-F3F2-A30A69CE1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49CE0D9-B194-45DD-B514-52F8C86731C1}" type="slidenum">
              <a:rPr lang="en-US" altLang="en-US" smtClean="0"/>
              <a:pPr/>
              <a:t>97</a:t>
            </a:fld>
            <a:endParaRPr lang="en-US" altLang="en-US" dirty="0"/>
          </a:p>
        </p:txBody>
      </p:sp>
    </p:spTree>
    <p:extLst>
      <p:ext uri="{BB962C8B-B14F-4D97-AF65-F5344CB8AC3E}">
        <p14:creationId xmlns:p14="http://schemas.microsoft.com/office/powerpoint/2010/main" val="15634975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8122053-6962-DC44-6CE9-6B071349E7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66512F0-7851-0EB3-0255-2780C5846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9D33B02A-3777-3C34-563D-1CACAFD0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95894A1-8D08-4183-B88A-F3D6E12C39DD}" type="slidenum">
              <a:rPr lang="en-US" altLang="en-US" smtClean="0"/>
              <a:pPr/>
              <a:t>98</a:t>
            </a:fld>
            <a:endParaRPr lang="en-US" altLang="en-US" dirty="0"/>
          </a:p>
        </p:txBody>
      </p:sp>
    </p:spTree>
    <p:extLst>
      <p:ext uri="{BB962C8B-B14F-4D97-AF65-F5344CB8AC3E}">
        <p14:creationId xmlns:p14="http://schemas.microsoft.com/office/powerpoint/2010/main" val="14431549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62F391-1FC9-BC14-4845-FD1C3EAA2E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B2658ED-C52A-BD16-EC27-5A5FE65DA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37ED82D9-000F-8BED-1E32-6389A09E2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3A7F35D-A098-42BF-A849-9F027DC4AE0E}" type="slidenum">
              <a:rPr lang="en-US" altLang="en-US" smtClean="0"/>
              <a:pPr/>
              <a:t>99</a:t>
            </a:fld>
            <a:endParaRPr lang="en-US" altLang="en-US" dirty="0"/>
          </a:p>
        </p:txBody>
      </p:sp>
    </p:spTree>
    <p:extLst>
      <p:ext uri="{BB962C8B-B14F-4D97-AF65-F5344CB8AC3E}">
        <p14:creationId xmlns:p14="http://schemas.microsoft.com/office/powerpoint/2010/main" val="35552086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9B0F1A-C52D-58BA-64A7-949844F77D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FF30E28-1EBD-8344-018B-47D498C53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4CE5A627-E97D-C7B6-B6A4-5C17C2B4C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E9808E0-737A-4D6F-ABFA-BB9C3850675D}" type="slidenum">
              <a:rPr lang="en-US" altLang="en-US" smtClean="0"/>
              <a:pPr/>
              <a:t>100</a:t>
            </a:fld>
            <a:endParaRPr lang="en-US" altLang="en-US" dirty="0"/>
          </a:p>
        </p:txBody>
      </p:sp>
    </p:spTree>
    <p:extLst>
      <p:ext uri="{BB962C8B-B14F-4D97-AF65-F5344CB8AC3E}">
        <p14:creationId xmlns:p14="http://schemas.microsoft.com/office/powerpoint/2010/main" val="1987648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CDFE7DB-D72F-A63A-2A2A-4E25808AC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C454491-CC95-813B-E27A-5771B463DD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973630F6-00A3-1462-6554-EF5D656313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70B621E-9EEB-462C-86B3-049A51CCAAB8}" type="slidenum">
              <a:rPr lang="en-US" altLang="en-US" smtClean="0"/>
              <a:pPr/>
              <a:t>101</a:t>
            </a:fld>
            <a:endParaRPr lang="en-US" altLang="en-US" dirty="0"/>
          </a:p>
        </p:txBody>
      </p:sp>
    </p:spTree>
    <p:extLst>
      <p:ext uri="{BB962C8B-B14F-4D97-AF65-F5344CB8AC3E}">
        <p14:creationId xmlns:p14="http://schemas.microsoft.com/office/powerpoint/2010/main" val="415568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AC3BFAB-1CBD-45BD-9A11-1EB1BC8B5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A55A654-06E0-457A-AA3C-772CFF31E4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0A8B90A6-4A19-415A-A338-D4EB69925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2BC202E-91D6-459F-BA52-6169B0C86567}" type="slidenum">
              <a:rPr lang="en-US" altLang="en-US" smtClean="0"/>
              <a:pPr/>
              <a:t>12</a:t>
            </a:fld>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F470CB9-7697-5537-F766-98A87D208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874618E-699A-8A14-553F-0301F9C077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32E02789-10C1-1630-A82A-556388136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1CC5BA-38C6-44CC-9F38-DEBACFC86504}" type="slidenum">
              <a:rPr lang="en-US" altLang="en-US" smtClean="0"/>
              <a:pPr/>
              <a:t>102</a:t>
            </a:fld>
            <a:endParaRPr lang="en-US" altLang="en-US" dirty="0"/>
          </a:p>
        </p:txBody>
      </p:sp>
    </p:spTree>
    <p:extLst>
      <p:ext uri="{BB962C8B-B14F-4D97-AF65-F5344CB8AC3E}">
        <p14:creationId xmlns:p14="http://schemas.microsoft.com/office/powerpoint/2010/main" val="16237580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F7217FE-B291-AA77-76E9-4FFBD5FC52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244A77F-D7FD-D0B9-3571-87B60D4320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9156" name="Slide Number Placeholder 3">
            <a:extLst>
              <a:ext uri="{FF2B5EF4-FFF2-40B4-BE49-F238E27FC236}">
                <a16:creationId xmlns:a16="http://schemas.microsoft.com/office/drawing/2014/main" id="{F91A3B39-470E-A76C-BDC4-104C00D65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445DB8-3EF2-41B7-9F68-D02336C27558}" type="slidenum">
              <a:rPr lang="en-US" altLang="en-US" smtClean="0"/>
              <a:pPr/>
              <a:t>103</a:t>
            </a:fld>
            <a:endParaRPr lang="en-US" altLang="en-US" dirty="0"/>
          </a:p>
        </p:txBody>
      </p:sp>
    </p:spTree>
    <p:extLst>
      <p:ext uri="{BB962C8B-B14F-4D97-AF65-F5344CB8AC3E}">
        <p14:creationId xmlns:p14="http://schemas.microsoft.com/office/powerpoint/2010/main" val="5702209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9BEE460-C9F8-1AE9-049F-4092A968E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88BBFF1-33A6-E469-738E-34354CAF31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718BF01D-40B2-6F78-8314-C4BF788E9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EAF8A42-DC08-40C8-B1C0-825BFC7F57D3}" type="slidenum">
              <a:rPr lang="en-US" altLang="en-US" smtClean="0"/>
              <a:pPr/>
              <a:t>104</a:t>
            </a:fld>
            <a:endParaRPr lang="en-US" altLang="en-US" dirty="0"/>
          </a:p>
        </p:txBody>
      </p:sp>
    </p:spTree>
    <p:extLst>
      <p:ext uri="{BB962C8B-B14F-4D97-AF65-F5344CB8AC3E}">
        <p14:creationId xmlns:p14="http://schemas.microsoft.com/office/powerpoint/2010/main" val="1154369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47E8737-01B4-308B-E496-A02685917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C9F204E-FC8C-5E81-C54E-608789B9BB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a:extLst>
              <a:ext uri="{FF2B5EF4-FFF2-40B4-BE49-F238E27FC236}">
                <a16:creationId xmlns:a16="http://schemas.microsoft.com/office/drawing/2014/main" id="{772BD599-5C0A-D49E-9340-A79DA3A201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9C4CECD-A911-48B5-8796-955225D855C6}" type="slidenum">
              <a:rPr lang="en-US" altLang="en-US" smtClean="0">
                <a:solidFill>
                  <a:srgbClr val="000000"/>
                </a:solidFill>
              </a:rPr>
              <a:pPr/>
              <a:t>106</a:t>
            </a:fld>
            <a:endParaRPr lang="en-US" altLang="en-US" dirty="0">
              <a:solidFill>
                <a:srgbClr val="000000"/>
              </a:solidFill>
            </a:endParaRPr>
          </a:p>
        </p:txBody>
      </p:sp>
    </p:spTree>
    <p:extLst>
      <p:ext uri="{BB962C8B-B14F-4D97-AF65-F5344CB8AC3E}">
        <p14:creationId xmlns:p14="http://schemas.microsoft.com/office/powerpoint/2010/main" val="21884183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B052D79-6E4E-CA2C-8BDE-0A7297C2F3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C471B15-88A2-8B7A-8FE1-129F18FAD2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a:extLst>
              <a:ext uri="{FF2B5EF4-FFF2-40B4-BE49-F238E27FC236}">
                <a16:creationId xmlns:a16="http://schemas.microsoft.com/office/drawing/2014/main" id="{0E7F5934-C5D5-2486-1BBA-A24E2F1B88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82E842D-D29C-47B4-8D14-2BA64271CDD2}" type="slidenum">
              <a:rPr lang="en-US" altLang="en-US" smtClean="0"/>
              <a:pPr/>
              <a:t>107</a:t>
            </a:fld>
            <a:endParaRPr lang="en-US" altLang="en-US" dirty="0"/>
          </a:p>
        </p:txBody>
      </p:sp>
    </p:spTree>
    <p:extLst>
      <p:ext uri="{BB962C8B-B14F-4D97-AF65-F5344CB8AC3E}">
        <p14:creationId xmlns:p14="http://schemas.microsoft.com/office/powerpoint/2010/main" val="34192876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3EBBFA-5A2B-498D-0418-FC5410056C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2C4F878-6547-6C1A-6E88-F145C682E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a:extLst>
              <a:ext uri="{FF2B5EF4-FFF2-40B4-BE49-F238E27FC236}">
                <a16:creationId xmlns:a16="http://schemas.microsoft.com/office/drawing/2014/main" id="{7F95886A-EF93-6388-2FE3-39496C0D8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0F8732F-BC31-426B-A862-F940CB1723C9}" type="slidenum">
              <a:rPr lang="en-US" altLang="en-US" smtClean="0"/>
              <a:pPr/>
              <a:t>108</a:t>
            </a:fld>
            <a:endParaRPr lang="en-US" altLang="en-US" dirty="0"/>
          </a:p>
        </p:txBody>
      </p:sp>
    </p:spTree>
    <p:extLst>
      <p:ext uri="{BB962C8B-B14F-4D97-AF65-F5344CB8AC3E}">
        <p14:creationId xmlns:p14="http://schemas.microsoft.com/office/powerpoint/2010/main" val="1253899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5FDE7F2-FC4B-F581-F682-E7C7C9B43E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13F5E00-5204-408B-06F2-9C60F22A92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an OC chooses to use their own provider to provide liability insurance, a transmittal # will not be issued. In addition, U.S. Ski &amp; Snowboard’s secondary insurance will not be available for an injured athlete, coach, official, etc.</a:t>
            </a:r>
          </a:p>
        </p:txBody>
      </p:sp>
      <p:sp>
        <p:nvSpPr>
          <p:cNvPr id="60420" name="Slide Number Placeholder 3">
            <a:extLst>
              <a:ext uri="{FF2B5EF4-FFF2-40B4-BE49-F238E27FC236}">
                <a16:creationId xmlns:a16="http://schemas.microsoft.com/office/drawing/2014/main" id="{C8631976-888D-8C0E-62EA-FF4D3F7FAD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6501196-89A5-4E13-B642-BA5EE6CFC0E7}" type="slidenum">
              <a:rPr lang="en-US" altLang="en-US" smtClean="0"/>
              <a:pPr/>
              <a:t>109</a:t>
            </a:fld>
            <a:endParaRPr lang="en-US" altLang="en-US" dirty="0"/>
          </a:p>
        </p:txBody>
      </p:sp>
    </p:spTree>
    <p:extLst>
      <p:ext uri="{BB962C8B-B14F-4D97-AF65-F5344CB8AC3E}">
        <p14:creationId xmlns:p14="http://schemas.microsoft.com/office/powerpoint/2010/main" val="10285753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546C9B9-DA28-4ACF-149F-7328F14D9D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492332A-7FF3-4DAE-472C-A920C80C98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a:extLst>
              <a:ext uri="{FF2B5EF4-FFF2-40B4-BE49-F238E27FC236}">
                <a16:creationId xmlns:a16="http://schemas.microsoft.com/office/drawing/2014/main" id="{8540FB74-FC74-360C-3A2F-D6A0518A10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2DA1452-C948-42D5-AE03-E7F78EB4ADAD}" type="slidenum">
              <a:rPr lang="en-US" altLang="en-US" smtClean="0"/>
              <a:pPr/>
              <a:t>110</a:t>
            </a:fld>
            <a:endParaRPr lang="en-US" altLang="en-US" dirty="0"/>
          </a:p>
        </p:txBody>
      </p:sp>
    </p:spTree>
    <p:extLst>
      <p:ext uri="{BB962C8B-B14F-4D97-AF65-F5344CB8AC3E}">
        <p14:creationId xmlns:p14="http://schemas.microsoft.com/office/powerpoint/2010/main" val="32583625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73C145B-E617-6625-55FA-869948F8B4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7855523-3504-DBCC-A079-355C249C5A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a:extLst>
              <a:ext uri="{FF2B5EF4-FFF2-40B4-BE49-F238E27FC236}">
                <a16:creationId xmlns:a16="http://schemas.microsoft.com/office/drawing/2014/main" id="{3B685CC3-E210-D258-7E87-7BB2CD16B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0466347-5484-49F5-9086-01456E520702}" type="slidenum">
              <a:rPr lang="en-US" altLang="en-US" smtClean="0"/>
              <a:pPr/>
              <a:t>111</a:t>
            </a:fld>
            <a:endParaRPr lang="en-US" altLang="en-US" dirty="0"/>
          </a:p>
        </p:txBody>
      </p:sp>
    </p:spTree>
    <p:extLst>
      <p:ext uri="{BB962C8B-B14F-4D97-AF65-F5344CB8AC3E}">
        <p14:creationId xmlns:p14="http://schemas.microsoft.com/office/powerpoint/2010/main" val="32898108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B003327-D85B-F446-6D4B-C2A9F44CA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971FACE-A3CF-BE59-59E7-34D3D0BEC7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a:extLst>
              <a:ext uri="{FF2B5EF4-FFF2-40B4-BE49-F238E27FC236}">
                <a16:creationId xmlns:a16="http://schemas.microsoft.com/office/drawing/2014/main" id="{FD518D48-FA6C-A07D-2CA1-2AB65482CE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7E8C2B8-E2AE-421F-BE38-40C2A2E97122}" type="slidenum">
              <a:rPr lang="en-US" altLang="en-US" smtClean="0"/>
              <a:pPr/>
              <a:t>112</a:t>
            </a:fld>
            <a:endParaRPr lang="en-US" altLang="en-US" dirty="0"/>
          </a:p>
        </p:txBody>
      </p:sp>
    </p:spTree>
    <p:extLst>
      <p:ext uri="{BB962C8B-B14F-4D97-AF65-F5344CB8AC3E}">
        <p14:creationId xmlns:p14="http://schemas.microsoft.com/office/powerpoint/2010/main" val="235191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DADAA56-B7AB-4A75-BD75-55CE08170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1D2F77C-63C8-4D60-B6BF-CA5AF9B74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222EB9D3-09B4-481B-8787-3D2A935E4F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FE84FF-04CB-4D10-93B6-A60A152D47AD}" type="slidenum">
              <a:rPr lang="en-US" altLang="en-US" smtClean="0"/>
              <a:pPr/>
              <a:t>13</a:t>
            </a:fld>
            <a:endParaRPr lang="en-US"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F993298-2755-0329-2C78-4E5C7AE7B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3D0FA64-2025-29C1-3E0D-B892694E81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a:extLst>
              <a:ext uri="{FF2B5EF4-FFF2-40B4-BE49-F238E27FC236}">
                <a16:creationId xmlns:a16="http://schemas.microsoft.com/office/drawing/2014/main" id="{8664254E-31AA-AD54-37F9-A8221FD52D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86B7EEE-EE7D-4273-A71E-E4A7FD36EBD3}" type="slidenum">
              <a:rPr lang="en-US" altLang="en-US" smtClean="0"/>
              <a:pPr/>
              <a:t>115</a:t>
            </a:fld>
            <a:endParaRPr lang="en-US" altLang="en-US" dirty="0"/>
          </a:p>
        </p:txBody>
      </p:sp>
    </p:spTree>
    <p:extLst>
      <p:ext uri="{BB962C8B-B14F-4D97-AF65-F5344CB8AC3E}">
        <p14:creationId xmlns:p14="http://schemas.microsoft.com/office/powerpoint/2010/main" val="40127798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CD145C7-0188-7C55-3893-AED09BA66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949CF9C-5968-A3F0-759A-547854F876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Witnessed by the Jury! Do you grant a “provisional” or do you grant an automatic “rerun” which will require no further Jury action?</a:t>
            </a:r>
          </a:p>
        </p:txBody>
      </p:sp>
      <p:sp>
        <p:nvSpPr>
          <p:cNvPr id="75780" name="Slide Number Placeholder 3">
            <a:extLst>
              <a:ext uri="{FF2B5EF4-FFF2-40B4-BE49-F238E27FC236}">
                <a16:creationId xmlns:a16="http://schemas.microsoft.com/office/drawing/2014/main" id="{2C900D1B-93B4-CAF2-D655-EBB0CF42CC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BFD6FE6-25F5-408E-9B84-AD93FEF452AB}" type="slidenum">
              <a:rPr lang="en-US" altLang="en-US" smtClean="0"/>
              <a:pPr/>
              <a:t>118</a:t>
            </a:fld>
            <a:endParaRPr lang="en-US" altLang="en-US" dirty="0"/>
          </a:p>
        </p:txBody>
      </p:sp>
    </p:spTree>
    <p:extLst>
      <p:ext uri="{BB962C8B-B14F-4D97-AF65-F5344CB8AC3E}">
        <p14:creationId xmlns:p14="http://schemas.microsoft.com/office/powerpoint/2010/main" val="74333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041490B-5EDB-E2B6-5032-A12EEC0FC5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A7C4239-6C76-40E7-3BC6-8BD3599F27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a:extLst>
              <a:ext uri="{FF2B5EF4-FFF2-40B4-BE49-F238E27FC236}">
                <a16:creationId xmlns:a16="http://schemas.microsoft.com/office/drawing/2014/main" id="{F6D1243F-2A2A-6DFB-355B-DA85A5A0B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B7CCDD4-9AB4-41C3-8AAB-B87A61EDC93D}" type="slidenum">
              <a:rPr lang="en-US" altLang="en-US" smtClean="0"/>
              <a:pPr/>
              <a:t>120</a:t>
            </a:fld>
            <a:endParaRPr lang="en-US" altLang="en-US" dirty="0"/>
          </a:p>
        </p:txBody>
      </p:sp>
    </p:spTree>
    <p:extLst>
      <p:ext uri="{BB962C8B-B14F-4D97-AF65-F5344CB8AC3E}">
        <p14:creationId xmlns:p14="http://schemas.microsoft.com/office/powerpoint/2010/main" val="24248137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586F09C-FBD2-8A33-84F1-33924B58A1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0465B41-7359-A095-AE72-9130B830D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Your team playing in the Super Bowl does not constitute </a:t>
            </a:r>
            <a:r>
              <a:rPr lang="en-US" altLang="en-US" i="1" dirty="0"/>
              <a:t>force majeure!</a:t>
            </a:r>
            <a:endParaRPr lang="en-US" altLang="en-US" dirty="0"/>
          </a:p>
        </p:txBody>
      </p:sp>
      <p:sp>
        <p:nvSpPr>
          <p:cNvPr id="80900" name="Slide Number Placeholder 3">
            <a:extLst>
              <a:ext uri="{FF2B5EF4-FFF2-40B4-BE49-F238E27FC236}">
                <a16:creationId xmlns:a16="http://schemas.microsoft.com/office/drawing/2014/main" id="{8BA53B6F-6693-402A-407C-C2540FB6BB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92F74ED-1711-4B67-BA87-08E68E5C6447}" type="slidenum">
              <a:rPr lang="en-US" altLang="en-US" smtClean="0"/>
              <a:pPr/>
              <a:t>121</a:t>
            </a:fld>
            <a:endParaRPr lang="en-US" altLang="en-US" dirty="0"/>
          </a:p>
        </p:txBody>
      </p:sp>
    </p:spTree>
    <p:extLst>
      <p:ext uri="{BB962C8B-B14F-4D97-AF65-F5344CB8AC3E}">
        <p14:creationId xmlns:p14="http://schemas.microsoft.com/office/powerpoint/2010/main" val="16328676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667DE77-E489-4588-5647-B060E3601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BCCBDEDE-D7F9-C084-CFF0-5FAB847E6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5FC26CED-5E93-E534-50F8-6A532661A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447CEEA-9234-4596-9BD4-25B4B757578F}" type="slidenum">
              <a:rPr lang="en-US" altLang="en-US" smtClean="0"/>
              <a:pPr/>
              <a:t>123</a:t>
            </a:fld>
            <a:endParaRPr lang="en-US" altLang="en-US" dirty="0"/>
          </a:p>
        </p:txBody>
      </p:sp>
    </p:spTree>
    <p:extLst>
      <p:ext uri="{BB962C8B-B14F-4D97-AF65-F5344CB8AC3E}">
        <p14:creationId xmlns:p14="http://schemas.microsoft.com/office/powerpoint/2010/main" val="16808816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93C53F7-9AE9-458A-9C43-91A8E035C3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A33897C-DCA4-4BE5-8045-20BC49624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0052" name="Slide Number Placeholder 3">
            <a:extLst>
              <a:ext uri="{FF2B5EF4-FFF2-40B4-BE49-F238E27FC236}">
                <a16:creationId xmlns:a16="http://schemas.microsoft.com/office/drawing/2014/main" id="{6928AA2B-04A6-4642-BAF5-14177E92B6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3C6601-8A3D-477B-85CE-0A4982C8D039}" type="slidenum">
              <a:rPr lang="en-US" altLang="en-US" smtClean="0"/>
              <a:pPr/>
              <a:t>124</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B2FC05-A628-433F-8015-7E75B6E6F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10B62B-BEA5-4BDB-B293-7FB35334D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AB574F0F-D49D-43DD-B764-F9A2DCDC74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D256614-21A4-4272-801F-3DB5F265BABD}" type="slidenum">
              <a:rPr lang="en-US" altLang="en-US" smtClean="0"/>
              <a:pPr/>
              <a:t>14</a:t>
            </a:fld>
            <a:endParaRPr lang="en-US" altLang="en-US" dirty="0"/>
          </a:p>
        </p:txBody>
      </p:sp>
    </p:spTree>
    <p:extLst>
      <p:ext uri="{BB962C8B-B14F-4D97-AF65-F5344CB8AC3E}">
        <p14:creationId xmlns:p14="http://schemas.microsoft.com/office/powerpoint/2010/main" val="181588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4051">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lstStyle>
            <a:lvl1pPr marL="0" indent="0" algn="l">
              <a:spcBef>
                <a:spcPts val="0"/>
              </a:spcBef>
              <a:buNone/>
              <a:defRPr sz="240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0968477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1276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4"/>
        <p:cNvGrpSpPr/>
        <p:nvPr/>
      </p:nvGrpSpPr>
      <p:grpSpPr>
        <a:xfrm>
          <a:off x="0" y="0"/>
          <a:ext cx="0" cy="0"/>
          <a:chOff x="0" y="0"/>
          <a:chExt cx="0" cy="0"/>
        </a:xfrm>
      </p:grpSpPr>
      <p:sp>
        <p:nvSpPr>
          <p:cNvPr id="2" name="Shape 8">
            <a:extLst>
              <a:ext uri="{FF2B5EF4-FFF2-40B4-BE49-F238E27FC236}">
                <a16:creationId xmlns:a16="http://schemas.microsoft.com/office/drawing/2014/main" id="{CD46003E-BF74-49D3-B95F-4E3F8A6634EE}"/>
              </a:ext>
            </a:extLst>
          </p:cNvPr>
          <p:cNvSpPr txBox="1">
            <a:spLocks noGrp="1"/>
          </p:cNvSpPr>
          <p:nvPr>
            <p:ph type="sldNum" idx="10"/>
          </p:nvPr>
        </p:nvSpPr>
        <p:spPr/>
        <p:txBody>
          <a:bodyPr/>
          <a:lstStyle>
            <a:lvl1pPr>
              <a:defRPr/>
            </a:lvl1pPr>
          </a:lstStyle>
          <a:p>
            <a:pPr>
              <a:defRPr/>
            </a:pPr>
            <a:fld id="{6D63EED1-3F78-42AF-BDE5-1BAEB34FAA01}" type="slidenum">
              <a:rPr lang="en-US" altLang="en-US"/>
              <a:pPr>
                <a:defRPr/>
              </a:pPr>
              <a:t>‹#›</a:t>
            </a:fld>
            <a:endParaRPr lang="en-US" altLang="en-US" dirty="0"/>
          </a:p>
        </p:txBody>
      </p:sp>
    </p:spTree>
    <p:extLst>
      <p:ext uri="{BB962C8B-B14F-4D97-AF65-F5344CB8AC3E}">
        <p14:creationId xmlns:p14="http://schemas.microsoft.com/office/powerpoint/2010/main" val="23630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257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1343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6096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B19411-37FA-4467-9E7D-91595A6FE3D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72BAE-C469-4EEA-922B-8C6E4ADCF17F}"/>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3F68C1-B2BD-4F3F-8CD4-30D0B6480D4E}"/>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087A3687-5171-452D-9D40-4F73EF28FDE4}" type="datetime1">
              <a:rPr lang="en-US"/>
              <a:pPr>
                <a:defRPr/>
              </a:pPr>
              <a:t>9/4/2025</a:t>
            </a:fld>
            <a:endParaRPr lang="en-US" dirty="0"/>
          </a:p>
        </p:txBody>
      </p:sp>
      <p:sp>
        <p:nvSpPr>
          <p:cNvPr id="5" name="Footer Placeholder 4">
            <a:extLst>
              <a:ext uri="{FF2B5EF4-FFF2-40B4-BE49-F238E27FC236}">
                <a16:creationId xmlns:a16="http://schemas.microsoft.com/office/drawing/2014/main" id="{21189705-6923-4955-A5D3-572807A24B84}"/>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825"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0F8815C2-3F44-4660-83A6-37030EF2D9E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2E1CC181-A63F-4168-8DEA-BA9C7DF28A5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Lst>
  <p:transition spd="med">
    <p:fade/>
  </p:transition>
  <p:hf sldNum="0" hdr="0" dt="0"/>
  <p:txStyles>
    <p:title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p:titleStyle>
    <p:bodyStyle>
      <a:lvl1pPr marL="184150" indent="-184150" algn="l" defTabSz="685800" rtl="0" eaLnBrk="0" fontAlgn="base" hangingPunct="0">
        <a:lnSpc>
          <a:spcPct val="90000"/>
        </a:lnSpc>
        <a:spcBef>
          <a:spcPts val="1050"/>
        </a:spcBef>
        <a:spcAft>
          <a:spcPct val="0"/>
        </a:spcAft>
        <a:buFont typeface="Euphemia" panose="020B0503040102020104" pitchFamily="34" charset="0"/>
        <a:buChar char="›"/>
        <a:defRPr sz="2100" kern="1200">
          <a:solidFill>
            <a:schemeClr val="tx2"/>
          </a:solidFill>
          <a:latin typeface="+mn-lt"/>
          <a:ea typeface="+mn-ea"/>
          <a:cs typeface="+mn-cs"/>
        </a:defRPr>
      </a:lvl1pPr>
      <a:lvl2pPr marL="458788" indent="-184150" algn="l" defTabSz="685800" rtl="0" eaLnBrk="0" fontAlgn="base" hangingPunct="0">
        <a:lnSpc>
          <a:spcPct val="90000"/>
        </a:lnSpc>
        <a:spcBef>
          <a:spcPts val="450"/>
        </a:spcBef>
        <a:spcAft>
          <a:spcPct val="0"/>
        </a:spcAft>
        <a:buFont typeface="Euphemia" panose="020B0503040102020104" pitchFamily="34" charset="0"/>
        <a:buChar char="–"/>
        <a:defRPr kern="1200">
          <a:solidFill>
            <a:schemeClr val="tx2"/>
          </a:solidFill>
          <a:latin typeface="+mn-lt"/>
          <a:ea typeface="+mn-ea"/>
          <a:cs typeface="+mn-cs"/>
        </a:defRPr>
      </a:lvl2pPr>
      <a:lvl3pPr marL="733425" indent="-184150" algn="l" defTabSz="685800" rtl="0" eaLnBrk="0" fontAlgn="base" hangingPunct="0">
        <a:lnSpc>
          <a:spcPct val="90000"/>
        </a:lnSpc>
        <a:spcBef>
          <a:spcPts val="450"/>
        </a:spcBef>
        <a:spcAft>
          <a:spcPct val="0"/>
        </a:spcAft>
        <a:buFont typeface="Euphemia" panose="020B0503040102020104" pitchFamily="34" charset="0"/>
        <a:buChar char="›"/>
        <a:defRPr sz="1500" kern="1200">
          <a:solidFill>
            <a:schemeClr val="tx2"/>
          </a:solidFill>
          <a:latin typeface="+mn-lt"/>
          <a:ea typeface="+mn-ea"/>
          <a:cs typeface="+mn-cs"/>
        </a:defRPr>
      </a:lvl3pPr>
      <a:lvl4pPr marL="1008063" indent="-184150" algn="l" defTabSz="685800" rtl="0" eaLnBrk="0" fontAlgn="base" hangingPunct="0">
        <a:lnSpc>
          <a:spcPct val="90000"/>
        </a:lnSpc>
        <a:spcBef>
          <a:spcPts val="450"/>
        </a:spcBef>
        <a:spcAft>
          <a:spcPct val="0"/>
        </a:spcAft>
        <a:buFont typeface="Arial" panose="020B0604020202020204" pitchFamily="34" charset="0"/>
        <a:buChar char="–"/>
        <a:defRPr sz="1300" kern="1200">
          <a:solidFill>
            <a:schemeClr val="tx2"/>
          </a:solidFill>
          <a:latin typeface="+mn-lt"/>
          <a:ea typeface="+mn-ea"/>
          <a:cs typeface="+mn-cs"/>
        </a:defRPr>
      </a:lvl4pPr>
      <a:lvl5pPr marL="1282700" indent="-184150" algn="l" defTabSz="685800" rtl="0" eaLnBrk="0" fontAlgn="base" hangingPunct="0">
        <a:lnSpc>
          <a:spcPct val="90000"/>
        </a:lnSpc>
        <a:spcBef>
          <a:spcPts val="450"/>
        </a:spcBef>
        <a:spcAft>
          <a:spcPct val="0"/>
        </a:spcAft>
        <a:buFont typeface="Euphemia" panose="020B0503040102020104" pitchFamily="34" charset="0"/>
        <a:buChar char="›"/>
        <a:defRPr sz="1300" kern="1200">
          <a:solidFill>
            <a:schemeClr val="tx2"/>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AE929A-3F4F-A66F-B28F-29E929FF502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E89ABC-F709-53EA-6600-3A91D9BFD74E}"/>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A05A96-C554-6A8D-4753-D9B61478625F}"/>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56B6503-103C-4BA3-B70C-759447827F6D}" type="datetime1">
              <a:rPr lang="en-US"/>
              <a:pPr>
                <a:defRPr/>
              </a:pPr>
              <a:t>9/4/2025</a:t>
            </a:fld>
            <a:endParaRPr lang="en-US" dirty="0"/>
          </a:p>
        </p:txBody>
      </p:sp>
      <p:sp>
        <p:nvSpPr>
          <p:cNvPr id="5" name="Footer Placeholder 4">
            <a:extLst>
              <a:ext uri="{FF2B5EF4-FFF2-40B4-BE49-F238E27FC236}">
                <a16:creationId xmlns:a16="http://schemas.microsoft.com/office/drawing/2014/main" id="{203D976A-8CA5-BDFC-3C1E-EC03988BD813}"/>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2153C74-113D-08F6-249A-584CB456951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68B876E-7FF5-479A-95C0-47CB66582863}" type="slidenum">
              <a:rPr lang="en-US" altLang="en-US"/>
              <a:pPr>
                <a:defRPr/>
              </a:pPr>
              <a:t>‹#›</a:t>
            </a:fld>
            <a:endParaRPr lang="en-US" altLang="en-US" dirty="0"/>
          </a:p>
        </p:txBody>
      </p:sp>
    </p:spTree>
    <p:extLst>
      <p:ext uri="{BB962C8B-B14F-4D97-AF65-F5344CB8AC3E}">
        <p14:creationId xmlns:p14="http://schemas.microsoft.com/office/powerpoint/2010/main" val="1143786868"/>
      </p:ext>
    </p:extLst>
  </p:cSld>
  <p:clrMap bg1="lt1" tx1="dk1" bg2="lt2" tx2="dk2" accent1="accent1" accent2="accent2" accent3="accent3" accent4="accent4" accent5="accent5" accent6="accent6" hlink="hlink" folHlink="folHlink"/>
  <p:sldLayoutIdLst>
    <p:sldLayoutId id="2147484084" r:id="rId1"/>
    <p:sldLayoutId id="2147484085" r:id="rId2"/>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2247E4-B5F2-4DDE-BEA3-238AB20161AC}"/>
              </a:ext>
            </a:extLst>
          </p:cNvPr>
          <p:cNvSpPr>
            <a:spLocks noGrp="1"/>
          </p:cNvSpPr>
          <p:nvPr>
            <p:ph type="ctrTitle" idx="4294967295"/>
          </p:nvPr>
        </p:nvSpPr>
        <p:spPr>
          <a:xfrm>
            <a:off x="1600200" y="2105025"/>
            <a:ext cx="6248400" cy="2249487"/>
          </a:xfrm>
        </p:spPr>
        <p:txBody>
          <a:bodyPr rtlCol="0">
            <a:noAutofit/>
          </a:bodyPr>
          <a:lstStyle/>
          <a:p>
            <a:pPr algn="ctr" defTabSz="685983" eaLnBrk="1" fontAlgn="auto" hangingPunct="1">
              <a:lnSpc>
                <a:spcPct val="100000"/>
              </a:lnSpc>
              <a:spcBef>
                <a:spcPts val="1200"/>
              </a:spcBef>
              <a:spcAft>
                <a:spcPts val="0"/>
              </a:spcAft>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COURSE</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2">
            <a:extLst>
              <a:ext uri="{FF2B5EF4-FFF2-40B4-BE49-F238E27FC236}">
                <a16:creationId xmlns:a16="http://schemas.microsoft.com/office/drawing/2014/main" id="{D0796FFD-239B-412B-9132-4D1283066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49275"/>
            <a:ext cx="3968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C4D94F10-A4EC-40F9-BA86-833E82C2845E}"/>
              </a:ext>
            </a:extLst>
          </p:cNvPr>
          <p:cNvSpPr>
            <a:spLocks noChangeArrowheads="1"/>
          </p:cNvSpPr>
          <p:nvPr/>
        </p:nvSpPr>
        <p:spPr bwMode="auto">
          <a:xfrm>
            <a:off x="1219200" y="45720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“Clean Hill Initiative Revisited,”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r>
              <a:rPr lang="en-US" altLang="en-US" b="1" dirty="0">
                <a:solidFill>
                  <a:srgbClr val="FF0000"/>
                </a:solidFill>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E304-DC53-3D72-BCA3-C7034999BB84}"/>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5E865D7-2A18-EA73-8BC1-BE65F17CFC89}"/>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223.2.1 </a:t>
            </a:r>
            <a:r>
              <a:rPr lang="en-US" sz="2000" kern="100" dirty="0">
                <a:ea typeface="Calibri" panose="020F0502020204030204" pitchFamily="34" charset="0"/>
                <a:cs typeface="Arial" panose="020B0604020202020204" pitchFamily="34" charset="0"/>
              </a:rPr>
              <a:t>includes </a:t>
            </a:r>
            <a:r>
              <a:rPr lang="en-US" sz="2000" b="1" kern="100" dirty="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parking lots, warmup areas, warmup courses, etc., </a:t>
            </a:r>
            <a:r>
              <a:rPr lang="en-US" sz="2000" b="1" i="1" u="sng" dirty="0"/>
              <a:t>unless rules state otherwise</a:t>
            </a:r>
            <a:r>
              <a:rPr lang="en-US" sz="2000" i="1" dirty="0"/>
              <a:t>; e.g., U14 regulation which prohibits waxing application on ski resort property.</a:t>
            </a:r>
            <a:endParaRPr lang="en-US" sz="2000" dirty="0"/>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177070169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6DD91A-EFCA-6BE6-9B87-972BA7B84230}"/>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27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CCFF7251-EFAC-29FC-6D3A-906FC7898B2D}"/>
              </a:ext>
            </a:extLst>
          </p:cNvPr>
          <p:cNvSpPr>
            <a:spLocks noGrp="1" noChangeArrowheads="1"/>
          </p:cNvSpPr>
          <p:nvPr>
            <p:ph idx="4294967295"/>
          </p:nvPr>
        </p:nvSpPr>
        <p:spPr>
          <a:xfrm>
            <a:off x="188913" y="676275"/>
            <a:ext cx="8783637" cy="5648325"/>
          </a:xfrm>
        </p:spPr>
        <p:txBody>
          <a:bodyPr/>
          <a:lstStyle/>
          <a:p>
            <a:pPr marL="0" indent="0" algn="just">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b="1" u="sng" kern="100" dirty="0">
                <a:latin typeface="Arial" panose="020B0604020202020204" pitchFamily="34" charset="0"/>
                <a:ea typeface="Calibri" panose="020F0502020204030204" pitchFamily="34" charset="0"/>
                <a:cs typeface="Arial" panose="020B0604020202020204" pitchFamily="34" charset="0"/>
              </a:rPr>
              <a:t>FIS events</a:t>
            </a:r>
            <a:r>
              <a:rPr lang="en-US" sz="2400" b="1"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U.S. Ski &amp; Snowboard membership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FIS inscription </a:t>
            </a:r>
            <a:r>
              <a:rPr lang="en-US" sz="2400" b="1" u="sng" kern="100" dirty="0">
                <a:latin typeface="Arial" panose="020B0604020202020204" pitchFamily="34" charset="0"/>
                <a:ea typeface="Calibri" panose="020F0502020204030204" pitchFamily="34" charset="0"/>
                <a:cs typeface="Arial" panose="020B0604020202020204" pitchFamily="34" charset="0"/>
              </a:rPr>
              <a:t>or</a:t>
            </a:r>
            <a:r>
              <a:rPr lang="en-US" sz="2400"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membership in a foreign federation recognized by FIS.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In cases of </a:t>
            </a:r>
            <a:r>
              <a:rPr lang="en-US" sz="2400" i="1" kern="100" dirty="0">
                <a:latin typeface="Arial" panose="020B0604020202020204" pitchFamily="34" charset="0"/>
                <a:ea typeface="Calibri" panose="020F0502020204030204" pitchFamily="34" charset="0"/>
                <a:cs typeface="Arial" panose="020B0604020202020204" pitchFamily="34" charset="0"/>
              </a:rPr>
              <a:t>force majeure</a:t>
            </a:r>
            <a:r>
              <a:rPr lang="en-US" sz="2400" kern="100" dirty="0">
                <a:latin typeface="Arial" panose="020B0604020202020204" pitchFamily="34" charset="0"/>
                <a:ea typeface="Calibri" panose="020F0502020204030204" pitchFamily="34" charset="0"/>
                <a:cs typeface="Arial" panose="020B0604020202020204" pitchFamily="34" charset="0"/>
              </a:rPr>
              <a:t>, where a sufficient number of FIS-inscribed forerunners are not available, an eligible U.S. Ski &amp; Snowboard member may forerun after signing a FIS Athlete’s Declaration. </a:t>
            </a:r>
            <a:r>
              <a:rPr lang="en-US" sz="2400" b="1" kern="100" dirty="0">
                <a:latin typeface="Arial" panose="020B0604020202020204" pitchFamily="34" charset="0"/>
                <a:ea typeface="Calibri" panose="020F0502020204030204" pitchFamily="34" charset="0"/>
                <a:cs typeface="Arial" panose="020B0604020202020204" pitchFamily="34" charset="0"/>
              </a:rPr>
              <a:t>[</a:t>
            </a:r>
            <a:r>
              <a:rPr lang="en-US" sz="2400" kern="100" dirty="0">
                <a:latin typeface="Arial" panose="020B0604020202020204" pitchFamily="34" charset="0"/>
                <a:ea typeface="Calibri" panose="020F0502020204030204" pitchFamily="34" charset="0"/>
                <a:cs typeface="Arial" panose="020B0604020202020204" pitchFamily="34" charset="0"/>
              </a:rPr>
              <a:t>605.1</a:t>
            </a:r>
            <a:r>
              <a:rPr lang="en-US" sz="2400" b="1" kern="100" dirty="0">
                <a:latin typeface="Arial" panose="020B0604020202020204" pitchFamily="34" charset="0"/>
                <a:ea typeface="Calibri" panose="020F0502020204030204" pitchFamily="34" charset="0"/>
                <a:cs typeface="Arial" panose="020B0604020202020204" pitchFamily="34" charset="0"/>
              </a:rPr>
              <a:t>] </a:t>
            </a: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  FIS Athlete Declaration requires a parent or legal guardian’s signature for an athlete who is not of legal age.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b="1" i="1" kern="100" dirty="0">
              <a:solidFill>
                <a:srgbClr val="003399"/>
              </a:solidFill>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kern="100" dirty="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41988" name="Content Placeholder 10">
            <a:extLst>
              <a:ext uri="{FF2B5EF4-FFF2-40B4-BE49-F238E27FC236}">
                <a16:creationId xmlns:a16="http://schemas.microsoft.com/office/drawing/2014/main" id="{C9031FDD-4A63-8FD3-3341-685281F8D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630690"/>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A54CC66-6FCD-1555-2D0A-184774D5770A}"/>
              </a:ext>
            </a:extLst>
          </p:cNvPr>
          <p:cNvSpPr>
            <a:spLocks noGrp="1"/>
          </p:cNvSpPr>
          <p:nvPr>
            <p:ph type="title" idx="4294967295"/>
          </p:nvPr>
        </p:nvSpPr>
        <p:spPr>
          <a:xfrm>
            <a:off x="285750" y="28575"/>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sz="2700" b="1" dirty="0">
                <a:solidFill>
                  <a:srgbClr val="0028A8"/>
                </a:solidFill>
                <a:effectLst>
                  <a:outerShdw blurRad="38100" dist="38100" dir="2700000" algn="tl">
                    <a:srgbClr val="000000">
                      <a:alpha val="43137"/>
                    </a:srgbClr>
                  </a:outerShdw>
                </a:effectLst>
                <a:cs typeface="Arial" charset="0"/>
              </a:rPr>
              <a:t>FORERUNNERS</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207C7713-8665-FCC5-F3DB-EBF9439563DE}"/>
              </a:ext>
            </a:extLst>
          </p:cNvPr>
          <p:cNvSpPr>
            <a:spLocks noGrp="1" noChangeArrowheads="1"/>
          </p:cNvSpPr>
          <p:nvPr>
            <p:ph idx="4294967295"/>
          </p:nvPr>
        </p:nvSpPr>
        <p:spPr>
          <a:xfrm>
            <a:off x="234950" y="676275"/>
            <a:ext cx="8783638" cy="5989638"/>
          </a:xfrm>
        </p:spPr>
        <p:txBody>
          <a:bodyPr/>
          <a:lstStyle/>
          <a:p>
            <a:pPr marL="0" indent="0" algn="just">
              <a:lnSpc>
                <a:spcPct val="100000"/>
              </a:lnSpc>
              <a:spcBef>
                <a:spcPts val="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Adult Forerunners – Minor Participants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indent="0" algn="just">
              <a:lnSpc>
                <a:spcPct val="100000"/>
              </a:lnSpc>
              <a:spcBef>
                <a:spcPts val="600"/>
              </a:spcBef>
              <a:spcAft>
                <a:spcPts val="60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must be accompanied by: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 parent or legal guardian or </a:t>
            </a:r>
          </a:p>
          <a:p>
            <a:pPr marL="519113" indent="-519113"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(e.g., Coach w/Official, Official, Volunteer, Masters w/requirements).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600"/>
              </a:spcBef>
              <a:spcAft>
                <a:spcPts val="600"/>
              </a:spcAft>
              <a:buFont typeface="Euphemia" panose="020B0503040102020104" pitchFamily="34" charset="0"/>
              <a:buNone/>
              <a:defRPr/>
            </a:pPr>
            <a:r>
              <a:rPr lang="en-US" sz="1800" kern="100" dirty="0">
                <a:latin typeface="Arial" panose="020B0604020202020204" pitchFamily="34" charset="0"/>
                <a:ea typeface="Calibri" panose="020F0502020204030204" pitchFamily="34"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44036" name="Content Placeholder 10">
            <a:extLst>
              <a:ext uri="{FF2B5EF4-FFF2-40B4-BE49-F238E27FC236}">
                <a16:creationId xmlns:a16="http://schemas.microsoft.com/office/drawing/2014/main" id="{52E49D56-3203-83F1-ECD1-789E89F5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182823"/>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383954-97FC-E02E-FF54-1AE8659A28DA}"/>
              </a:ext>
            </a:extLst>
          </p:cNvPr>
          <p:cNvSpPr>
            <a:spLocks noGrp="1"/>
          </p:cNvSpPr>
          <p:nvPr>
            <p:ph type="title"/>
          </p:nvPr>
        </p:nvSpPr>
        <p:spPr>
          <a:xfrm>
            <a:off x="0" y="133350"/>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en-US" sz="2000" b="1" dirty="0">
              <a:solidFill>
                <a:srgbClr val="1A21A6"/>
              </a:solidFill>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BC5DAEF-2BCE-5038-9A85-5452923CDB79}"/>
              </a:ext>
            </a:extLst>
          </p:cNvPr>
          <p:cNvSpPr txBox="1"/>
          <p:nvPr/>
        </p:nvSpPr>
        <p:spPr>
          <a:xfrm>
            <a:off x="247650" y="381000"/>
            <a:ext cx="8270875" cy="6078538"/>
          </a:xfrm>
          <a:prstGeom prst="rect">
            <a:avLst/>
          </a:prstGeom>
          <a:noFill/>
          <a:ln>
            <a:noFill/>
          </a:ln>
        </p:spPr>
        <p:txBody>
          <a:bodyPr>
            <a:spAutoFit/>
          </a:bodyPr>
          <a:lstStyle/>
          <a:p>
            <a:pPr marL="228600" indent="-228600">
              <a:spcBef>
                <a:spcPts val="0"/>
              </a:spcBef>
              <a:spcAft>
                <a:spcPts val="0"/>
              </a:spcAft>
              <a:tabLst>
                <a:tab pos="228600" algn="l"/>
                <a:tab pos="4572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LIST OF APPROVED FORERUNNERS </a:t>
            </a:r>
            <a:endParaRPr lang="en-US" sz="2400"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Bef>
                <a:spcPts val="0"/>
              </a:spcBef>
              <a:spcAft>
                <a:spcPts val="0"/>
              </a:spcAft>
              <a:tabLst>
                <a:tab pos="228600" algn="l"/>
                <a:tab pos="4572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66738" indent="-393700">
              <a:spcBef>
                <a:spcPts val="0"/>
              </a:spcBef>
              <a:spcAft>
                <a:spcPts val="0"/>
              </a:spcAft>
              <a:buFont typeface="Arial" panose="020B0604020202020204" pitchFamily="34" charset="0"/>
              <a:buChar char="•"/>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membership status: applicable, current, or pending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a Condensed Start List is being generated and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the race result software does not provide enough space to list the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a:t>
            </a:r>
          </a:p>
          <a:p>
            <a:pPr marL="228600" algn="just">
              <a:spcBef>
                <a:spcPts val="600"/>
              </a:spcBef>
              <a:spcAft>
                <a:spcPts val="600"/>
              </a:spcAft>
              <a:defRPr/>
            </a:pPr>
            <a:r>
              <a:rPr lang="en-US" sz="2000" b="1" i="1" dirty="0">
                <a:solidFill>
                  <a:srgbClr val="1A21A6"/>
                </a:solidFill>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algn="just">
              <a:spcBef>
                <a:spcPts val="600"/>
              </a:spcBef>
              <a:spcAft>
                <a:spcPts val="600"/>
              </a:spcAf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46084" name="Content Placeholder 10">
            <a:extLst>
              <a:ext uri="{FF2B5EF4-FFF2-40B4-BE49-F238E27FC236}">
                <a16:creationId xmlns:a16="http://schemas.microsoft.com/office/drawing/2014/main" id="{AD06F102-A9C2-7CBD-6CD0-F282E433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603638"/>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10">
            <a:extLst>
              <a:ext uri="{FF2B5EF4-FFF2-40B4-BE49-F238E27FC236}">
                <a16:creationId xmlns:a16="http://schemas.microsoft.com/office/drawing/2014/main" id="{38D4359A-E3BC-FD4A-0893-E412F2559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F9E02D0-DC2D-AA2D-349D-18AF4719A2F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48132" name="Title 1">
            <a:extLst>
              <a:ext uri="{FF2B5EF4-FFF2-40B4-BE49-F238E27FC236}">
                <a16:creationId xmlns:a16="http://schemas.microsoft.com/office/drawing/2014/main" id="{BA4AC8C4-DCEC-C575-D661-E3FD06E52067}"/>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3D7D84F-F47B-E896-C0DE-26CD9189E8F8}"/>
              </a:ext>
            </a:extLst>
          </p:cNvPr>
          <p:cNvSpPr>
            <a:spLocks noGrp="1"/>
          </p:cNvSpPr>
          <p:nvPr>
            <p:ph type="body" sz="quarter" idx="10"/>
          </p:nvPr>
        </p:nvSpPr>
        <p:spPr>
          <a:xfrm>
            <a:off x="440531" y="446087"/>
            <a:ext cx="8153400" cy="5459412"/>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ALL </a:t>
            </a:r>
            <a:r>
              <a:rPr lang="en-US" sz="32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NON-FIS</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EVENTS </a:t>
            </a:r>
          </a:p>
          <a:p>
            <a:pPr marL="0" indent="0" algn="just">
              <a:lnSpc>
                <a:spcPct val="100000"/>
              </a:lnSpc>
              <a:spcBef>
                <a:spcPts val="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is not valid for FIS events.) </a:t>
            </a:r>
            <a:endPar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Athletes who have been granted Golden Rule seeding may compete using the equipment appropriate to their disability.</a:t>
            </a: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Adaptive athletes who are visually impaired will be accompanied by a guide.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provides verbal instructions to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is accorded the same consideration as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should skip a minimum of one start interval following the start of a visually impaired athlete and their guide.</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must notify Jury of any interval changes.</a:t>
            </a:r>
          </a:p>
          <a:p>
            <a:pPr>
              <a:defRPr/>
            </a:pPr>
            <a:endParaRPr lang="en-US" dirty="0"/>
          </a:p>
        </p:txBody>
      </p:sp>
    </p:spTree>
    <p:extLst>
      <p:ext uri="{BB962C8B-B14F-4D97-AF65-F5344CB8AC3E}">
        <p14:creationId xmlns:p14="http://schemas.microsoft.com/office/powerpoint/2010/main" val="483353240"/>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10">
            <a:extLst>
              <a:ext uri="{FF2B5EF4-FFF2-40B4-BE49-F238E27FC236}">
                <a16:creationId xmlns:a16="http://schemas.microsoft.com/office/drawing/2014/main" id="{1AA5E8A5-C007-9610-8076-C0837E7D0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13F0363-4D11-48F9-E3C8-D9911317CE2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50180" name="Title 1">
            <a:extLst>
              <a:ext uri="{FF2B5EF4-FFF2-40B4-BE49-F238E27FC236}">
                <a16:creationId xmlns:a16="http://schemas.microsoft.com/office/drawing/2014/main" id="{467CABA8-0391-8700-489C-081836396CFB}"/>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BD1DF8E-D803-C473-E6E5-1081C4718189}"/>
              </a:ext>
            </a:extLst>
          </p:cNvPr>
          <p:cNvSpPr>
            <a:spLocks noGrp="1"/>
          </p:cNvSpPr>
          <p:nvPr>
            <p:ph type="body" sz="quarter" idx="10"/>
          </p:nvPr>
        </p:nvSpPr>
        <p:spPr>
          <a:xfrm>
            <a:off x="457200" y="177800"/>
            <a:ext cx="8229600" cy="6488113"/>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 UPDATE &amp;</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CLARIFICATION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using</a:t>
            </a:r>
            <a:r>
              <a:rPr lang="en-US" sz="1800" dirty="0">
                <a:latin typeface="Arial" panose="020B0604020202020204" pitchFamily="34" charset="0"/>
                <a:ea typeface="Times New Roman" panose="02020603050405020304" pitchFamily="18" charset="0"/>
                <a:cs typeface="Arial" panose="020B0604020202020204" pitchFamily="34" charset="0"/>
              </a:rPr>
              <a:t> TRS (Butterfly) Seeding:</a:t>
            </a:r>
          </a:p>
          <a:p>
            <a:pPr marL="234950" indent="-234950"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Athletes who have been granted Golden Rule Seeding will be seeded 16th+ in </a:t>
            </a:r>
            <a:r>
              <a:rPr lang="en-US" sz="1800" u="sng" dirty="0">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1800" dirty="0">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not using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TRS (Butterfly) Seeding: </a:t>
            </a:r>
          </a:p>
          <a:p>
            <a:pPr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For all events, </a:t>
            </a:r>
            <a:r>
              <a:rPr lang="en-US" sz="1800" u="sng" dirty="0">
                <a:latin typeface="Arial" panose="020B0604020202020204" pitchFamily="34" charset="0"/>
                <a:ea typeface="Times New Roman" panose="02020603050405020304" pitchFamily="18" charset="0"/>
                <a:cs typeface="Arial" panose="020B0604020202020204" pitchFamily="34" charset="0"/>
              </a:rPr>
              <a:t>First Run</a:t>
            </a:r>
            <a:r>
              <a:rPr lang="en-US" sz="1800" dirty="0">
                <a:latin typeface="Arial" panose="020B0604020202020204" pitchFamily="34" charset="0"/>
                <a:ea typeface="Times New Roman" panose="02020603050405020304" pitchFamily="18" charset="0"/>
                <a:cs typeface="Arial" panose="020B0604020202020204" pitchFamily="34" charset="0"/>
              </a:rPr>
              <a:t> U621.3.1: Adaptive athletes will be seeded in special groups with start order: 16-20, 36-40, 56-60, etc., or by seed points, whichever is more favorable. (Placement within groups is by national point ranking.)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30</a:t>
            </a:r>
            <a:r>
              <a:rPr lang="en-US" sz="1800" dirty="0">
                <a:latin typeface="Arial" panose="020B0604020202020204" pitchFamily="34" charset="0"/>
                <a:ea typeface="Times New Roman" panose="02020603050405020304" pitchFamily="18" charset="0"/>
                <a:cs typeface="Arial" panose="020B0604020202020204" pitchFamily="34" charset="0"/>
              </a:rPr>
              <a:t> U621.11.3.2: Adaptive athlete groups will start in the 31st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15</a:t>
            </a:r>
            <a:r>
              <a:rPr lang="en-US" sz="1800" dirty="0">
                <a:latin typeface="Arial" panose="020B0604020202020204" pitchFamily="34" charset="0"/>
                <a:ea typeface="Times New Roman" panose="02020603050405020304" pitchFamily="18" charset="0"/>
                <a:cs typeface="Arial" panose="020B0604020202020204" pitchFamily="34" charset="0"/>
              </a:rPr>
              <a:t>: Adaptive athlete groups will start in the 16th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Adaptive athletes who are shown as DNS, DNF, DSQ, or NPS in the first run can start in the second run with their original bib immediately after the last qualified competitor has completed their run. </a:t>
            </a:r>
          </a:p>
          <a:p>
            <a:pPr marL="342900" indent="-342900" algn="just">
              <a:spcBef>
                <a:spcPts val="600"/>
              </a:spcBef>
              <a:spcAft>
                <a:spcPts val="600"/>
              </a:spcAft>
              <a:buFont typeface="Times New Roman" panose="02020603050405020304" pitchFamily="18" charset="0"/>
              <a:buChar char="-"/>
              <a:tabLst>
                <a:tab pos="228600" algn="l"/>
                <a:tab pos="1028700" algn="l"/>
              </a:tabLst>
              <a:defRP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val="2765279572"/>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0">
            <a:extLst>
              <a:ext uri="{FF2B5EF4-FFF2-40B4-BE49-F238E27FC236}">
                <a16:creationId xmlns:a16="http://schemas.microsoft.com/office/drawing/2014/main" id="{2A11318B-5AFD-B3CF-C01F-B7850B3A4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8FB3C5C-B351-79A5-3BF5-13FFE7346785}"/>
              </a:ext>
            </a:extLst>
          </p:cNvPr>
          <p:cNvSpPr>
            <a:spLocks noGrp="1"/>
          </p:cNvSpPr>
          <p:nvPr>
            <p:ph type="title"/>
          </p:nvPr>
        </p:nvSpPr>
        <p:spPr>
          <a:xfrm>
            <a:off x="638175" y="152400"/>
            <a:ext cx="8505825" cy="533400"/>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versus RACE VENUE</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01E31B6-EB4A-66FC-E1A1-E827C89FE0D1}"/>
              </a:ext>
            </a:extLst>
          </p:cNvPr>
          <p:cNvSpPr>
            <a:spLocks noGrp="1"/>
          </p:cNvSpPr>
          <p:nvPr>
            <p:ph type="body" sz="quarter" idx="10"/>
          </p:nvPr>
        </p:nvSpPr>
        <p:spPr>
          <a:xfrm>
            <a:off x="319088" y="685800"/>
            <a:ext cx="8505825" cy="5980113"/>
          </a:xfrm>
        </p:spPr>
        <p:txBody>
          <a:bodyPr/>
          <a:lstStyle/>
          <a:p>
            <a:pPr marL="0" indent="0">
              <a:lnSpc>
                <a:spcPct val="100000"/>
              </a:lnSpc>
              <a:spcBef>
                <a:spcPts val="300"/>
              </a:spcBef>
              <a:spcAft>
                <a:spcPts val="300"/>
              </a:spcAft>
              <a:buFont typeface="Euphemia" panose="020B0503040102020104" pitchFamily="34" charset="0"/>
              <a:buNone/>
              <a:defRPr/>
            </a:pPr>
            <a:r>
              <a:rPr lang="en-US" sz="1800" dirty="0">
                <a:latin typeface="Arial" panose="020B0604020202020204" pitchFamily="34" charset="0"/>
                <a:ea typeface="Calibri" panose="020F0502020204030204" pitchFamily="34" charset="0"/>
                <a:cs typeface="Arial" panose="020B0604020202020204" pitchFamily="34" charset="0"/>
              </a:rPr>
              <a:t>The Jury is responsible for technical matters within 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b="1" dirty="0">
                <a:latin typeface="Arial" panose="020B0604020202020204" pitchFamily="34" charset="0"/>
                <a:ea typeface="Calibri" panose="020F0502020204030204" pitchFamily="34" charset="0"/>
                <a:cs typeface="Arial" panose="020B0604020202020204" pitchFamily="34" charset="0"/>
              </a:rPr>
              <a:t>[601.4] </a:t>
            </a:r>
            <a:r>
              <a:rPr lang="en-US" sz="1800" dirty="0">
                <a:latin typeface="Arial" panose="020B0604020202020204" pitchFamily="34" charset="0"/>
                <a:ea typeface="Calibri" panose="020F0502020204030204" pitchFamily="34" charset="0"/>
                <a:cs typeface="Arial" panose="020B0604020202020204" pitchFamily="34" charset="0"/>
              </a:rPr>
              <a:t>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 </a:t>
            </a:r>
            <a:r>
              <a:rPr lang="en-US" sz="1800" dirty="0">
                <a:latin typeface="Arial" panose="020B0604020202020204" pitchFamily="34" charset="0"/>
                <a:ea typeface="Calibri" panose="020F0502020204030204" pitchFamily="34" charset="0"/>
                <a:cs typeface="Arial" panose="020B0604020202020204" pitchFamily="34" charset="0"/>
              </a:rPr>
              <a:t>are defined as the “race arena” which is accepted as being those areas which the Jury inspects and accepts as being suitable for competitors’ presence: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within</a:t>
            </a:r>
            <a:r>
              <a:rPr lang="en-US" sz="1800" dirty="0">
                <a:latin typeface="Arial" panose="020B0604020202020204" pitchFamily="34" charset="0"/>
                <a:ea typeface="Calibri" panose="020F0502020204030204" pitchFamily="34" charset="0"/>
                <a:cs typeface="Arial" panose="020B0604020202020204" pitchFamily="34" charset="0"/>
              </a:rPr>
              <a:t> (the side-to-side fencing)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without</a:t>
            </a:r>
            <a:r>
              <a:rPr lang="en-US" sz="1800" dirty="0">
                <a:latin typeface="Arial" panose="020B0604020202020204" pitchFamily="34" charset="0"/>
                <a:ea typeface="Calibri" panose="020F0502020204030204" pitchFamily="34" charset="0"/>
                <a:cs typeface="Arial" panose="020B0604020202020204" pitchFamily="34" charset="0"/>
              </a:rPr>
              <a:t> (start area and finish arena) the confines of the competition area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any location connected with the competition </a:t>
            </a:r>
            <a:r>
              <a:rPr lang="en-US" sz="1800" b="1" dirty="0">
                <a:latin typeface="Arial" panose="020B0604020202020204" pitchFamily="34" charset="0"/>
                <a:ea typeface="Calibri" panose="020F0502020204030204" pitchFamily="34" charset="0"/>
                <a:cs typeface="Arial" panose="020B0604020202020204" pitchFamily="34" charset="0"/>
              </a:rPr>
              <a:t>[223.2.1]</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a:t>
            </a:r>
            <a:r>
              <a:rPr lang="en-US" sz="1800" dirty="0">
                <a:latin typeface="Arial" panose="020B0604020202020204" pitchFamily="34" charset="0"/>
                <a:ea typeface="Calibri" panose="020F0502020204030204" pitchFamily="34" charset="0"/>
                <a:cs typeface="Arial" panose="020B0604020202020204" pitchFamily="34" charset="0"/>
              </a:rPr>
              <a:t> inspect and accept:  </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start and finish areas as well as the ingress and egress to these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racecourse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type and placement of the on-hill competitor security</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ingress and egress to areas where media meets with athletes, coaches (upper-level events)</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 not</a:t>
            </a:r>
            <a:r>
              <a:rPr lang="en-US" sz="1800" dirty="0">
                <a:latin typeface="Arial" panose="020B0604020202020204" pitchFamily="34" charset="0"/>
                <a:ea typeface="Calibri" panose="020F0502020204030204" pitchFamily="34" charset="0"/>
                <a:cs typeface="Arial" panose="020B0604020202020204" pitchFamily="34" charset="0"/>
              </a:rPr>
              <a:t> inspect or accept:</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lift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parking lots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cafeterias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terrain parks, public trails, team meeting rooms, warmup area, warmup courses, etc.</a:t>
            </a:r>
          </a:p>
          <a:p>
            <a:pPr>
              <a:defRPr/>
            </a:pPr>
            <a:endParaRPr lang="en-US" dirty="0"/>
          </a:p>
        </p:txBody>
      </p:sp>
    </p:spTree>
    <p:extLst>
      <p:ext uri="{BB962C8B-B14F-4D97-AF65-F5344CB8AC3E}">
        <p14:creationId xmlns:p14="http://schemas.microsoft.com/office/powerpoint/2010/main" val="548452912"/>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D092-4EBD-CCFF-52D2-697B91D85C1B}"/>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Please Note</a:t>
            </a:r>
            <a:r>
              <a:rPr lang="en-US"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C5C1817-8196-CC8F-1F56-BE003ABD0A32}"/>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latin typeface="Arial" panose="020B0604020202020204" pitchFamily="34" charset="0"/>
                <a:ea typeface="Calibri" panose="020F0502020204030204" pitchFamily="34" charset="0"/>
                <a:cs typeface="Arial" panose="020B0604020202020204" pitchFamily="34" charset="0"/>
              </a:rPr>
              <a:t>223.2.1 </a:t>
            </a:r>
            <a:r>
              <a:rPr lang="en-US" sz="2000" kern="100" dirty="0">
                <a:latin typeface="Arial" panose="020B0604020202020204" pitchFamily="34" charset="0"/>
                <a:ea typeface="Calibri" panose="020F0502020204030204" pitchFamily="34" charset="0"/>
                <a:cs typeface="Arial" panose="020B0604020202020204" pitchFamily="34" charset="0"/>
              </a:rPr>
              <a:t>includes </a:t>
            </a:r>
            <a:r>
              <a:rPr lang="en-US" sz="2000" b="1" kern="100" dirty="0">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 </a:t>
            </a:r>
            <a:r>
              <a:rPr lang="en-US" sz="2000" b="1" i="1" u="sng" dirty="0">
                <a:latin typeface="Arial" panose="020B0604020202020204" pitchFamily="34" charset="0"/>
                <a:cs typeface="Arial" panose="020B0604020202020204" pitchFamily="34" charset="0"/>
              </a:rPr>
              <a:t>unless rules state otherwise</a:t>
            </a:r>
            <a:r>
              <a:rPr lang="en-US" sz="2000" i="1" dirty="0">
                <a:latin typeface="Arial" panose="020B0604020202020204" pitchFamily="34" charset="0"/>
                <a:cs typeface="Arial" panose="020B0604020202020204" pitchFamily="34" charset="0"/>
              </a:rPr>
              <a:t>; e.g., U14 regulation which prohibits waxing application on ski resort property.</a:t>
            </a:r>
            <a:endParaRPr lang="en-US" sz="20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1938754332"/>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B0368-580C-3644-BD15-851C8DA3B881}"/>
              </a:ext>
            </a:extLst>
          </p:cNvPr>
          <p:cNvSpPr txBox="1"/>
          <p:nvPr/>
        </p:nvSpPr>
        <p:spPr>
          <a:xfrm>
            <a:off x="419100" y="246063"/>
            <a:ext cx="8305800" cy="6094412"/>
          </a:xfrm>
          <a:prstGeom prst="rect">
            <a:avLst/>
          </a:prstGeom>
          <a:noFill/>
          <a:ln>
            <a:noFill/>
          </a:ln>
        </p:spPr>
        <p:txBody>
          <a:bodyPr>
            <a:spAutoFit/>
          </a:bodyPr>
          <a:lstStyle/>
          <a:p>
            <a:pPr marL="228600" indent="-228600" algn="just">
              <a:spcBef>
                <a:spcPts val="600"/>
              </a:spcBef>
              <a:spcAft>
                <a:spcPts val="600"/>
              </a:spcAft>
              <a:defRPr/>
            </a:pPr>
            <a:r>
              <a:rPr lang="en-US" sz="24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START NUMBER or BIB NUMBER</a:t>
            </a:r>
          </a:p>
          <a:p>
            <a:pPr algn="just">
              <a:spcBef>
                <a:spcPts val="600"/>
              </a:spcBef>
              <a:spcAft>
                <a:spcPts val="600"/>
              </a:spcAft>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617.3.3</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If two or more competitors have the same time or the same number of points, the competitor with the higher start number must be listed first on the official list of results.</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breaks a tie in time by defaulting to an athlete’s actual “start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interprets the “start number” to be the “bib number” and breaks a tie in time by defaulting to an athlete’s actual “bib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defRPr/>
            </a:pP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Refer to these defaults when inserting an athlete in a start order or assigning an out-of-sequence bib:</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inserting an athlete after the first group and assigning 15A will affect Split Second's tie breaking capability because Split Second will not accept the start number + alpha character.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6 Bib 106</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and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20 Bib 20</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(Bib 106 will be ranked before Bib 20 regardless of the earlier start.) </a:t>
            </a: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endParaRPr lang="en-US" kern="100" dirty="0">
              <a:latin typeface="Arial" panose="020B0604020202020204" pitchFamily="34" charset="0"/>
              <a:ea typeface="Calibri" panose="020F0502020204030204" pitchFamily="34" charset="0"/>
              <a:cs typeface="Arial" panose="020B0604020202020204" pitchFamily="34" charset="0"/>
            </a:endParaRPr>
          </a:p>
        </p:txBody>
      </p:sp>
      <p:pic>
        <p:nvPicPr>
          <p:cNvPr id="55299" name="Content Placeholder 10">
            <a:extLst>
              <a:ext uri="{FF2B5EF4-FFF2-40B4-BE49-F238E27FC236}">
                <a16:creationId xmlns:a16="http://schemas.microsoft.com/office/drawing/2014/main" id="{F1BC4D33-C72E-F004-F7C7-C16E924EB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09114"/>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10">
            <a:extLst>
              <a:ext uri="{FF2B5EF4-FFF2-40B4-BE49-F238E27FC236}">
                <a16:creationId xmlns:a16="http://schemas.microsoft.com/office/drawing/2014/main" id="{26B9B1D3-17C0-6DEB-51E9-CE315139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06DBDB9-341D-F2A6-BE6B-29D409D3ADF0}"/>
              </a:ext>
            </a:extLst>
          </p:cNvPr>
          <p:cNvSpPr>
            <a:spLocks noGrp="1"/>
          </p:cNvSpPr>
          <p:nvPr>
            <p:ph type="body" sz="quarter" idx="10"/>
          </p:nvPr>
        </p:nvSpPr>
        <p:spPr>
          <a:xfrm>
            <a:off x="273050" y="204786"/>
            <a:ext cx="8245475" cy="5815013"/>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HELMET</a:t>
            </a:r>
            <a:r>
              <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RULES</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400" kern="100" dirty="0">
                <a:latin typeface="Arial" panose="020B0604020202020204" pitchFamily="34" charset="0"/>
                <a:ea typeface="Calibri" panose="020F0502020204030204" pitchFamily="34" charset="0"/>
                <a:cs typeface="Arial" panose="020B0604020202020204" pitchFamily="34" charset="0"/>
              </a:rPr>
              <a:t>Soft ear protection is only permitted for helmets used in Slalom. </a:t>
            </a:r>
            <a:r>
              <a:rPr lang="en-US" sz="2400" i="1" kern="100" dirty="0">
                <a:latin typeface="Arial" panose="020B0604020202020204" pitchFamily="34" charset="0"/>
                <a:ea typeface="Calibri" panose="020F0502020204030204" pitchFamily="34" charset="0"/>
                <a:cs typeface="Arial" panose="020B0604020202020204" pitchFamily="34" charset="0"/>
              </a:rPr>
              <a:t>Soft ear protection is not allowed in Parallel events. </a:t>
            </a:r>
            <a:r>
              <a:rPr lang="en-US" sz="2400" b="1" kern="100" dirty="0">
                <a:latin typeface="Arial" panose="020B0604020202020204" pitchFamily="34" charset="0"/>
                <a:ea typeface="Calibri" panose="020F0502020204030204" pitchFamily="34" charset="0"/>
                <a:cs typeface="Arial" panose="020B0604020202020204" pitchFamily="34" charset="0"/>
              </a:rPr>
              <a:t>[U707, U807, U907, U1007, U1233, Helmet Rules] </a:t>
            </a: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400" b="1" kern="100" dirty="0">
                <a:latin typeface="Arial" panose="020B0604020202020204" pitchFamily="34" charset="0"/>
                <a:ea typeface="Calibri" panose="020F0502020204030204" pitchFamily="34" charset="0"/>
                <a:cs typeface="Arial" panose="020B0604020202020204" pitchFamily="34" charset="0"/>
              </a:rPr>
              <a:t>U1233</a:t>
            </a:r>
            <a:r>
              <a:rPr lang="en-US" sz="2400" kern="100" dirty="0">
                <a:latin typeface="Arial" panose="020B0604020202020204" pitchFamily="34" charset="0"/>
                <a:ea typeface="Calibri" panose="020F0502020204030204" pitchFamily="34" charset="0"/>
                <a:cs typeface="Arial" panose="020B0604020202020204" pitchFamily="34" charset="0"/>
              </a:rPr>
              <a:t>: In the case of issues or items not covered in Art. 1220-1233, the rules for Slalom (Art. 800) or Giant Slalom (Art. 900) must be considered.</a:t>
            </a:r>
          </a:p>
          <a:p>
            <a:pPr marL="268287" indent="-285750" algn="just">
              <a:lnSpc>
                <a:spcPct val="100000"/>
              </a:lnSpc>
              <a:spcBef>
                <a:spcPts val="600"/>
              </a:spcBef>
              <a:spcAft>
                <a:spcPts val="0"/>
              </a:spcAft>
              <a:buFont typeface="Arial" panose="020B0604020202020204" pitchFamily="34" charset="0"/>
              <a:buChar char="•"/>
              <a:defRPr/>
            </a:pPr>
            <a:r>
              <a:rPr lang="en-US" sz="2400" b="1" kern="100" dirty="0">
                <a:latin typeface="Arial" panose="020B0604020202020204" pitchFamily="34" charset="0"/>
                <a:ea typeface="Calibri" panose="020F0502020204030204" pitchFamily="34" charset="0"/>
                <a:cs typeface="Arial" panose="020B0604020202020204" pitchFamily="34" charset="0"/>
              </a:rPr>
              <a:t>Reminder: </a:t>
            </a:r>
            <a:r>
              <a:rPr lang="en-US" sz="2400" kern="100" dirty="0">
                <a:latin typeface="Arial" panose="020B0604020202020204" pitchFamily="34" charset="0"/>
                <a:ea typeface="Calibri" panose="020F0502020204030204" pitchFamily="34" charset="0"/>
                <a:cs typeface="Arial" panose="020B0604020202020204" pitchFamily="34" charset="0"/>
              </a:rPr>
              <a:t>For all events, (FIS, non-FIS scored and non-scored):</a:t>
            </a:r>
          </a:p>
          <a:p>
            <a:pPr marL="457200" indent="-457200" algn="just">
              <a:lnSpc>
                <a:spcPct val="100000"/>
              </a:lnSpc>
              <a:spcBef>
                <a:spcPts val="0"/>
              </a:spcBef>
              <a:spcAft>
                <a:spcPts val="0"/>
              </a:spcAft>
              <a:buFont typeface="Euphemia" panose="020B0503040102020104" pitchFamily="34" charset="0"/>
              <a:buNone/>
              <a:defRPr/>
            </a:pPr>
            <a:r>
              <a:rPr lang="en-US" sz="2400" kern="100" dirty="0">
                <a:latin typeface="Arial" panose="020B0604020202020204" pitchFamily="34" charset="0"/>
                <a:ea typeface="Calibri" panose="020F0502020204030204" pitchFamily="34" charset="0"/>
                <a:cs typeface="Arial" panose="020B0604020202020204" pitchFamily="34" charset="0"/>
              </a:rPr>
              <a:t>    - helmet-mounted cameras </a:t>
            </a:r>
            <a:r>
              <a:rPr lang="en-US" sz="2400" u="sng" kern="100" dirty="0">
                <a:latin typeface="Arial" panose="020B0604020202020204" pitchFamily="34" charset="0"/>
                <a:ea typeface="Calibri" panose="020F0502020204030204" pitchFamily="34" charset="0"/>
                <a:cs typeface="Arial" panose="020B0604020202020204" pitchFamily="34" charset="0"/>
              </a:rPr>
              <a:t>and/or their mounts</a:t>
            </a:r>
            <a:r>
              <a:rPr lang="en-US" sz="2400" kern="100" dirty="0">
                <a:latin typeface="Arial" panose="020B0604020202020204" pitchFamily="34" charset="0"/>
                <a:ea typeface="Calibri" panose="020F0502020204030204" pitchFamily="34" charset="0"/>
                <a:cs typeface="Arial" panose="020B0604020202020204" pitchFamily="34" charset="0"/>
              </a:rPr>
              <a:t> are not   </a:t>
            </a:r>
          </a:p>
          <a:p>
            <a:pPr marL="457200" indent="-457200" algn="just">
              <a:lnSpc>
                <a:spcPct val="100000"/>
              </a:lnSpc>
              <a:spcBef>
                <a:spcPts val="0"/>
              </a:spcBef>
              <a:spcAft>
                <a:spcPts val="0"/>
              </a:spcAft>
              <a:buFont typeface="Euphemia" panose="020B0503040102020104" pitchFamily="34" charset="0"/>
              <a:buNone/>
              <a:defRPr/>
            </a:pPr>
            <a:r>
              <a:rPr lang="en-US" sz="2400" kern="100" dirty="0">
                <a:latin typeface="Arial" panose="020B0604020202020204" pitchFamily="34" charset="0"/>
                <a:ea typeface="Calibri" panose="020F0502020204030204" pitchFamily="34" charset="0"/>
                <a:cs typeface="Arial" panose="020B0604020202020204" pitchFamily="34" charset="0"/>
              </a:rPr>
              <a:t>       allowed for use </a:t>
            </a:r>
            <a:r>
              <a:rPr lang="en-US" sz="2400" u="sng" kern="100" dirty="0">
                <a:latin typeface="Arial" panose="020B0604020202020204" pitchFamily="34" charset="0"/>
                <a:ea typeface="Calibri" panose="020F0502020204030204" pitchFamily="34" charset="0"/>
                <a:cs typeface="Arial" panose="020B0604020202020204" pitchFamily="34" charset="0"/>
              </a:rPr>
              <a:t>by either competitors or forerunners</a:t>
            </a:r>
            <a:r>
              <a:rPr lang="en-US" sz="2400" kern="1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defRPr/>
            </a:pPr>
            <a:r>
              <a:rPr lang="en-US" sz="2400" kern="100" dirty="0">
                <a:latin typeface="Arial" panose="020B0604020202020204" pitchFamily="34" charset="0"/>
                <a:ea typeface="Calibri" panose="020F0502020204030204" pitchFamily="34" charset="0"/>
                <a:cs typeface="Arial" panose="020B0604020202020204" pitchFamily="34" charset="0"/>
              </a:rPr>
              <a:t>    -  helmets shall have no spoilers nor protruding parts.</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598753"/>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0">
            <a:extLst>
              <a:ext uri="{FF2B5EF4-FFF2-40B4-BE49-F238E27FC236}">
                <a16:creationId xmlns:a16="http://schemas.microsoft.com/office/drawing/2014/main" id="{9C2FC85B-23D4-0EDA-FC1C-15187B039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3552ED11-4383-32F1-6080-B8C86CEAFF1E}"/>
              </a:ext>
            </a:extLst>
          </p:cNvPr>
          <p:cNvSpPr>
            <a:spLocks noGrp="1"/>
          </p:cNvSpPr>
          <p:nvPr>
            <p:ph type="body" sz="quarter" idx="10"/>
          </p:nvPr>
        </p:nvSpPr>
        <p:spPr>
          <a:xfrm>
            <a:off x="296863" y="22225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a:t>
            </a:r>
            <a:r>
              <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RUN</a:t>
            </a:r>
            <a:endPar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u="sng" dirty="0">
                <a:latin typeface="Arial" panose="020B0604020202020204" pitchFamily="34" charset="0"/>
                <a:ea typeface="Times New Roman" panose="02020603050405020304" pitchFamily="18" charset="0"/>
                <a:cs typeface="Arial" panose="020B0604020202020204" pitchFamily="34" charset="0"/>
              </a:rPr>
              <a:t>must</a:t>
            </a:r>
            <a:r>
              <a:rPr lang="en-US" sz="2000" dirty="0">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u="sng" dirty="0">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In exceptional cases, a </a:t>
            </a:r>
            <a:r>
              <a:rPr lang="en-US" sz="2000" u="sng" dirty="0">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dirty="0">
                <a:latin typeface="Arial" panose="020B0604020202020204" pitchFamily="34" charset="0"/>
                <a:ea typeface="Times New Roman" panose="02020603050405020304" pitchFamily="18" charset="0"/>
                <a:cs typeface="Arial" panose="020B0604020202020204" pitchFamily="34" charset="0"/>
              </a:rPr>
              <a:t> in lieu of an official training run.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All</a:t>
            </a:r>
            <a:r>
              <a:rPr lang="en-US" sz="2000" dirty="0">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28A8"/>
                </a:solidFill>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or through the Organizing Committee’s provider.   </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7165081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COURSE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951712"/>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B4160-5AB4-A474-4218-EF6814F6E438}"/>
              </a:ext>
            </a:extLst>
          </p:cNvPr>
          <p:cNvSpPr>
            <a:spLocks noGrp="1"/>
          </p:cNvSpPr>
          <p:nvPr>
            <p:ph type="body" sz="quarter" idx="10"/>
          </p:nvPr>
        </p:nvSpPr>
        <p:spPr>
          <a:xfrm>
            <a:off x="533400" y="512763"/>
            <a:ext cx="8610600" cy="5830887"/>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a:t>
            </a:r>
            <a:r>
              <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The Jury members for a </a:t>
            </a:r>
            <a:r>
              <a:rPr lang="en-US" sz="2200" u="sng" dirty="0">
                <a:latin typeface="Arial" panose="020B0604020202020204" pitchFamily="34" charset="0"/>
                <a:ea typeface="Times New Roman" panose="02020603050405020304" pitchFamily="18" charset="0"/>
                <a:cs typeface="Arial" panose="020B0604020202020204" pitchFamily="34" charset="0"/>
              </a:rPr>
              <a:t>sanctioned</a:t>
            </a:r>
            <a:r>
              <a:rPr lang="en-US" sz="2200" dirty="0">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r>
              <a:rPr lang="en-US" sz="2200" i="1" dirty="0">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200" u="sng" dirty="0">
                <a:latin typeface="Arial" panose="020B0604020202020204" pitchFamily="34" charset="0"/>
                <a:ea typeface="Times New Roman" panose="02020603050405020304" pitchFamily="18" charset="0"/>
                <a:cs typeface="Arial" panose="020B0604020202020204" pitchFamily="34" charset="0"/>
              </a:rPr>
              <a:t>sanctioned</a:t>
            </a:r>
            <a:r>
              <a:rPr lang="en-US" sz="2200" dirty="0">
                <a:latin typeface="Arial" panose="020B0604020202020204" pitchFamily="34" charset="0"/>
                <a:ea typeface="Times New Roman" panose="02020603050405020304" pitchFamily="18" charset="0"/>
                <a:cs typeface="Arial" panose="020B0604020202020204" pitchFamily="34" charset="0"/>
              </a:rPr>
              <a:t> SkillsQuest events is available in the Master Packet of Forms.  </a:t>
            </a:r>
          </a:p>
          <a:p>
            <a:pPr>
              <a:lnSpc>
                <a:spcPct val="100000"/>
              </a:lnSpc>
              <a:spcBef>
                <a:spcPts val="600"/>
              </a:spcBef>
              <a:spcAft>
                <a:spcPts val="0"/>
              </a:spcAft>
              <a:buFont typeface="Arial" panose="020B0604020202020204" pitchFamily="34" charset="0"/>
              <a:buChar char="•"/>
              <a:tabLst>
                <a:tab pos="228600" algn="l"/>
                <a:tab pos="10287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A Roster of SkillsQuest Participants and the SkillsQuest Score Card (</a:t>
            </a:r>
            <a:r>
              <a:rPr lang="en-US" sz="2200" b="1" dirty="0">
                <a:solidFill>
                  <a:srgbClr val="003399"/>
                </a:solidFill>
                <a:latin typeface="Arial" panose="020B0604020202020204" pitchFamily="34" charset="0"/>
                <a:ea typeface="Times New Roman" panose="02020603050405020304" pitchFamily="18" charset="0"/>
                <a:cs typeface="Arial" panose="020B0604020202020204" pitchFamily="34" charset="0"/>
              </a:rPr>
              <a:t>usskiandsnowboard.org/index.php/sport-programs/skillsquest</a:t>
            </a:r>
            <a:r>
              <a:rPr lang="en-US" sz="2200" dirty="0">
                <a:latin typeface="Arial" panose="020B0604020202020204" pitchFamily="34" charset="0"/>
                <a:ea typeface="Times New Roman" panose="02020603050405020304" pitchFamily="18" charset="0"/>
                <a:cs typeface="Arial" panose="020B0604020202020204" pitchFamily="34" charset="0"/>
              </a:rPr>
              <a:t>)</a:t>
            </a:r>
          </a:p>
          <a:p>
            <a:pPr>
              <a:lnSpc>
                <a:spcPct val="100000"/>
              </a:lnSpc>
              <a:spcBef>
                <a:spcPts val="600"/>
              </a:spcBef>
              <a:spcAft>
                <a:spcPts val="0"/>
              </a:spcAft>
              <a:buFont typeface="Arial" panose="020B0604020202020204" pitchFamily="34" charset="0"/>
              <a:buChar char="•"/>
              <a:tabLst>
                <a:tab pos="228600" algn="l"/>
                <a:tab pos="1028700" algn="l"/>
              </a:tabLst>
              <a:defRPr/>
            </a:pPr>
            <a:r>
              <a:rPr lang="en-US" sz="2200" dirty="0">
                <a:latin typeface="Arial" panose="020B0604020202020204" pitchFamily="34" charset="0"/>
                <a:ea typeface="Times New Roman" panose="02020603050405020304" pitchFamily="18" charset="0"/>
                <a:cs typeface="Arial" panose="020B0604020202020204" pitchFamily="34" charset="0"/>
              </a:rPr>
              <a:t>must be submitted to </a:t>
            </a:r>
            <a:r>
              <a:rPr lang="en-US" sz="2200" b="1" dirty="0">
                <a:solidFill>
                  <a:srgbClr val="003399"/>
                </a:solidFill>
                <a:latin typeface="Arial" panose="020B0604020202020204" pitchFamily="34" charset="0"/>
                <a:ea typeface="Times New Roman" panose="02020603050405020304" pitchFamily="18" charset="0"/>
                <a:cs typeface="Arial" panose="020B0604020202020204" pitchFamily="34" charset="0"/>
              </a:rPr>
              <a:t>jeff.weinman@usskiandsnowboard.org</a:t>
            </a:r>
            <a:r>
              <a:rPr lang="en-US" sz="2200" dirty="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endParaRPr lang="en-US" sz="1800" b="1" dirty="0">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 </a:t>
            </a:r>
            <a:endParaRPr lang="en-US" sz="1800" dirty="0">
              <a:ea typeface="Times New Roman" panose="02020603050405020304" pitchFamily="18" charset="0"/>
            </a:endParaRPr>
          </a:p>
          <a:p>
            <a:pPr>
              <a:defRPr/>
            </a:pPr>
            <a:endParaRPr lang="en-US" dirty="0"/>
          </a:p>
        </p:txBody>
      </p:sp>
      <p:pic>
        <p:nvPicPr>
          <p:cNvPr id="61443" name="Content Placeholder 10">
            <a:extLst>
              <a:ext uri="{FF2B5EF4-FFF2-40B4-BE49-F238E27FC236}">
                <a16:creationId xmlns:a16="http://schemas.microsoft.com/office/drawing/2014/main" id="{76F4A3C7-C40A-D9CC-1E83-1A917AAFB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13" y="61166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038994"/>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10">
            <a:extLst>
              <a:ext uri="{FF2B5EF4-FFF2-40B4-BE49-F238E27FC236}">
                <a16:creationId xmlns:a16="http://schemas.microsoft.com/office/drawing/2014/main" id="{208DEB2F-42D8-B22E-AE5F-A4497B213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AABCC7E8-C731-087A-8DB3-71E13A7C9D60}"/>
              </a:ext>
            </a:extLst>
          </p:cNvPr>
          <p:cNvSpPr>
            <a:spLocks noGrp="1"/>
          </p:cNvSpPr>
          <p:nvPr>
            <p:ph type="body" sz="quarter" idx="10"/>
          </p:nvPr>
        </p:nvSpPr>
        <p:spPr>
          <a:xfrm>
            <a:off x="295275" y="762000"/>
            <a:ext cx="8245475" cy="5257800"/>
          </a:xfrm>
        </p:spPr>
        <p:txBody>
          <a:bodyPr/>
          <a:lstStyle/>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9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a:t>
            </a:r>
            <a:r>
              <a:rPr lang="en-US" sz="2900"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9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p>
          <a:p>
            <a:pPr marL="0" indent="0" algn="just">
              <a:lnSpc>
                <a:spcPct val="100000"/>
              </a:lnSpc>
              <a:spcBef>
                <a:spcPts val="120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non-championship</a:t>
            </a:r>
            <a:r>
              <a:rPr lang="en-US" sz="2000" dirty="0">
                <a:latin typeface="Arial" panose="020B0604020202020204" pitchFamily="34" charset="0"/>
                <a:ea typeface="Times New Roman" panose="02020603050405020304" pitchFamily="18" charset="0"/>
                <a:cs typeface="Arial" panose="020B0604020202020204" pitchFamily="34" charset="0"/>
              </a:rPr>
              <a:t> events.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FIS further restricts its use to FIS Level 3 and FIS Level 4 </a:t>
            </a:r>
            <a:r>
              <a:rPr lang="en-US" sz="2000" u="sng" dirty="0">
                <a:latin typeface="Arial" panose="020B0604020202020204" pitchFamily="34" charset="0"/>
                <a:ea typeface="Times New Roman" panose="02020603050405020304" pitchFamily="18" charset="0"/>
                <a:cs typeface="Arial" panose="020B0604020202020204" pitchFamily="34" charset="0"/>
              </a:rPr>
              <a:t>only</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 application for the use of wireless timing at U.S. Ski &amp; Snowboard events has been drafted, and a link to the application is available in the Master Packet of Forms (MPF).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jjett@cjtiming.com</a:t>
            </a:r>
            <a:r>
              <a:rPr lang="en-US" sz="2000" dirty="0">
                <a:latin typeface="Arial" panose="020B0604020202020204" pitchFamily="34" charset="0"/>
                <a:ea typeface="Times New Roman" panose="02020603050405020304" pitchFamily="18" charset="0"/>
                <a:cs typeface="Arial" panose="020B0604020202020204" pitchFamily="34" charset="0"/>
              </a:rPr>
              <a:t>) or Matt Howard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matt.p1timing@gmail.com</a:t>
            </a:r>
            <a:r>
              <a:rPr lang="en-US" sz="2000" dirty="0">
                <a:latin typeface="Arial" panose="020B0604020202020204" pitchFamily="34" charset="0"/>
                <a:ea typeface="Times New Roman" panose="02020603050405020304" pitchFamily="18" charset="0"/>
                <a:cs typeface="Arial" panose="020B0604020202020204" pitchFamily="34" charset="0"/>
              </a:rPr>
              <a:t>) for details. </a:t>
            </a:r>
          </a:p>
        </p:txBody>
      </p:sp>
    </p:spTree>
    <p:extLst>
      <p:ext uri="{BB962C8B-B14F-4D97-AF65-F5344CB8AC3E}">
        <p14:creationId xmlns:p14="http://schemas.microsoft.com/office/powerpoint/2010/main" val="1979955796"/>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10">
            <a:extLst>
              <a:ext uri="{FF2B5EF4-FFF2-40B4-BE49-F238E27FC236}">
                <a16:creationId xmlns:a16="http://schemas.microsoft.com/office/drawing/2014/main" id="{B4B6E2FE-5BFB-5831-6C2C-2266E0288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18562A1-BD02-4B3D-3945-75392960F78A}"/>
              </a:ext>
            </a:extLst>
          </p:cNvPr>
          <p:cNvSpPr>
            <a:spLocks noGrp="1"/>
          </p:cNvSpPr>
          <p:nvPr>
            <p:ph type="body" sz="quarter" idx="10"/>
          </p:nvPr>
        </p:nvSpPr>
        <p:spPr>
          <a:xfrm>
            <a:off x="447675" y="533400"/>
            <a:ext cx="8248650" cy="4343400"/>
          </a:xfrm>
        </p:spPr>
        <p:txBody>
          <a:bodyPr/>
          <a:lstStyle/>
          <a:p>
            <a:pPr marL="0" indent="0" algn="just">
              <a:lnSpc>
                <a:spcPct val="100000"/>
              </a:lnSpc>
              <a:spcBef>
                <a:spcPts val="600"/>
              </a:spcBef>
              <a:spcAft>
                <a:spcPts val="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SUPPLEMENTARY REPORT </a:t>
            </a:r>
            <a:r>
              <a:rPr lang="en-US" sz="24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 an </a:t>
            </a:r>
          </a:p>
          <a:p>
            <a:pPr marL="0" indent="0">
              <a:lnSpc>
                <a:spcPct val="100000"/>
              </a:lnSpc>
              <a:spcBef>
                <a:spcPts val="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ADDITIONAL REPORT OF THE TECHNICAL</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DELEGATE</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 </a:t>
            </a:r>
            <a:r>
              <a:rPr lang="en-US" sz="2400" b="1" u="sng" dirty="0">
                <a:latin typeface="Arial" panose="020B0604020202020204" pitchFamily="34" charset="0"/>
                <a:ea typeface="Times New Roman" panose="02020603050405020304" pitchFamily="18" charset="0"/>
                <a:cs typeface="Arial" panose="020B0604020202020204" pitchFamily="34" charset="0"/>
              </a:rPr>
              <a:t>Supplementary Report</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filed by the Technical Delegate to </a:t>
            </a:r>
            <a:r>
              <a:rPr lang="en-US" sz="2400" u="sng" dirty="0">
                <a:latin typeface="Arial" panose="020B0604020202020204" pitchFamily="34" charset="0"/>
                <a:ea typeface="Times New Roman" panose="02020603050405020304" pitchFamily="18" charset="0"/>
                <a:cs typeface="Arial" panose="020B0604020202020204" pitchFamily="34" charset="0"/>
              </a:rPr>
              <a:t>document event anomalies</a:t>
            </a:r>
            <a:r>
              <a:rPr lang="en-US" sz="2400" dirty="0">
                <a:latin typeface="Arial" panose="020B0604020202020204" pitchFamily="34" charset="0"/>
                <a:ea typeface="Times New Roman" panose="02020603050405020304" pitchFamily="18" charset="0"/>
                <a:cs typeface="Arial" panose="020B0604020202020204" pitchFamily="34" charset="0"/>
              </a:rPr>
              <a:t>. Under some circumstances, the Referee may also be required to file a Supplementary Report.</a:t>
            </a: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An </a:t>
            </a:r>
            <a:r>
              <a:rPr lang="en-US" sz="2400" b="1" u="sng" dirty="0">
                <a:latin typeface="Arial" panose="020B0604020202020204" pitchFamily="34" charset="0"/>
                <a:ea typeface="Times New Roman" panose="02020603050405020304" pitchFamily="18" charset="0"/>
                <a:cs typeface="Arial" panose="020B0604020202020204" pitchFamily="34" charset="0"/>
              </a:rPr>
              <a:t>Additional Report of the Technical Delegate</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used to </a:t>
            </a:r>
            <a:r>
              <a:rPr lang="en-US" sz="2400" u="sng" dirty="0">
                <a:latin typeface="Arial" panose="020B0604020202020204" pitchFamily="34" charset="0"/>
                <a:ea typeface="Times New Roman" panose="02020603050405020304" pitchFamily="18" charset="0"/>
                <a:cs typeface="Arial" panose="020B0604020202020204" pitchFamily="34" charset="0"/>
              </a:rPr>
              <a:t>address issues that may or may not require re-homologation</a:t>
            </a:r>
            <a:r>
              <a:rPr lang="en-US" sz="2400" dirty="0">
                <a:latin typeface="Arial" panose="020B0604020202020204" pitchFamily="34" charset="0"/>
                <a:ea typeface="Times New Roman" panose="02020603050405020304" pitchFamily="18" charset="0"/>
                <a:cs typeface="Arial" panose="020B0604020202020204" pitchFamily="34" charset="0"/>
              </a:rPr>
              <a:t> of a racecourse.</a:t>
            </a:r>
          </a:p>
        </p:txBody>
      </p:sp>
    </p:spTree>
    <p:extLst>
      <p:ext uri="{BB962C8B-B14F-4D97-AF65-F5344CB8AC3E}">
        <p14:creationId xmlns:p14="http://schemas.microsoft.com/office/powerpoint/2010/main" val="3240561181"/>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C3147B6-C5AA-BBC8-1ACF-CA4844799985}"/>
              </a:ext>
            </a:extLst>
          </p:cNvPr>
          <p:cNvSpPr>
            <a:spLocks noGrp="1"/>
          </p:cNvSpPr>
          <p:nvPr>
            <p:ph type="title" idx="4294967295"/>
          </p:nvPr>
        </p:nvSpPr>
        <p:spPr>
          <a:xfrm>
            <a:off x="609600" y="76200"/>
            <a:ext cx="7772400" cy="11430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a:t>
            </a: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PROCESS – ACR/ICR Art. 224.7</a:t>
            </a:r>
          </a:p>
        </p:txBody>
      </p:sp>
      <p:sp>
        <p:nvSpPr>
          <p:cNvPr id="28675" name="Content Placeholder 2">
            <a:extLst>
              <a:ext uri="{FF2B5EF4-FFF2-40B4-BE49-F238E27FC236}">
                <a16:creationId xmlns:a16="http://schemas.microsoft.com/office/drawing/2014/main" id="{EB2B07C5-0249-CE2B-CA9C-A3127906B5FA}"/>
              </a:ext>
            </a:extLst>
          </p:cNvPr>
          <p:cNvSpPr>
            <a:spLocks noGrp="1"/>
          </p:cNvSpPr>
          <p:nvPr>
            <p:ph idx="4294967295"/>
          </p:nvPr>
        </p:nvSpPr>
        <p:spPr>
          <a:xfrm>
            <a:off x="609600" y="1295400"/>
            <a:ext cx="8229600" cy="5059363"/>
          </a:xfrm>
        </p:spPr>
        <p:txBody>
          <a:bodyPr rtlCol="0">
            <a:noAutofit/>
          </a:bodyPr>
          <a:lstStyle/>
          <a:p>
            <a:pPr marL="0" indent="0" eaLnBrk="1" hangingPunct="1">
              <a:lnSpc>
                <a:spcPct val="100000"/>
              </a:lnSpc>
              <a:spcBef>
                <a:spcPts val="6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Prior to the imposition of a penalty (except in cases of verbal reprimands and withdrawal of accreditation), the person accused of an offense shall be given opportunity to present a defense at a hearing, verbally or in writing. </a:t>
            </a:r>
          </a:p>
          <a:p>
            <a:pPr marL="0" indent="0" eaLnBrk="1" hangingPunct="1">
              <a:lnSpc>
                <a:spcPct val="100000"/>
              </a:lnSpc>
              <a:spcBef>
                <a:spcPts val="12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Defense can include, but is not limited to the following:</a:t>
            </a:r>
          </a:p>
          <a:p>
            <a:pPr eaLnBrk="1" hangingPunct="1">
              <a:lnSpc>
                <a:spcPct val="100000"/>
              </a:lnSpc>
              <a:spcBef>
                <a:spcPts val="0"/>
              </a:spcBef>
              <a:buFont typeface="Arial" panose="020B0604020202020204" pitchFamily="34" charset="0"/>
              <a:buChar char="•"/>
              <a:defRPr/>
            </a:pPr>
            <a:r>
              <a:rPr lang="en-US" sz="2200" b="1" dirty="0">
                <a:latin typeface="Arial" panose="020B0604020202020204" pitchFamily="34" charset="0"/>
                <a:cs typeface="Arial" panose="020B0604020202020204" pitchFamily="34" charset="0"/>
              </a:rPr>
              <a:t>Calling witnesses, e.g., Athlete, Coach, Gate Judge</a:t>
            </a:r>
          </a:p>
          <a:p>
            <a:pPr eaLnBrk="1" hangingPunct="1">
              <a:lnSpc>
                <a:spcPct val="100000"/>
              </a:lnSpc>
              <a:spcBef>
                <a:spcPts val="0"/>
              </a:spcBef>
              <a:buFont typeface="Arial" panose="020B0604020202020204" pitchFamily="34" charset="0"/>
              <a:buChar char="•"/>
              <a:defRPr/>
            </a:pPr>
            <a:r>
              <a:rPr lang="en-US" sz="2200" b="1" dirty="0">
                <a:latin typeface="Arial" panose="020B0604020202020204" pitchFamily="34" charset="0"/>
                <a:cs typeface="Arial" panose="020B0604020202020204" pitchFamily="34" charset="0"/>
              </a:rPr>
              <a:t>Questioning  witnesses upon whose testimony the Jury relies</a:t>
            </a:r>
          </a:p>
          <a:p>
            <a:pPr marL="0" indent="0" eaLnBrk="1" hangingPunct="1">
              <a:lnSpc>
                <a:spcPct val="100000"/>
              </a:lnSpc>
              <a:spcBef>
                <a:spcPts val="12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hearing all testimony. </a:t>
            </a:r>
            <a:endParaRPr lang="en-US" sz="2200" b="1" i="1" dirty="0">
              <a:latin typeface="Arial" panose="020B0604020202020204" pitchFamily="34" charset="0"/>
              <a:cs typeface="Arial" panose="020B0604020202020204" pitchFamily="34" charset="0"/>
            </a:endParaRPr>
          </a:p>
        </p:txBody>
      </p:sp>
      <p:pic>
        <p:nvPicPr>
          <p:cNvPr id="67588" name="Content Placeholder 10">
            <a:extLst>
              <a:ext uri="{FF2B5EF4-FFF2-40B4-BE49-F238E27FC236}">
                <a16:creationId xmlns:a16="http://schemas.microsoft.com/office/drawing/2014/main" id="{7BA5B211-C69F-E688-C52E-135F96344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426070"/>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0578A1A-7871-C113-6289-4862B439190A}"/>
              </a:ext>
            </a:extLst>
          </p:cNvPr>
          <p:cNvSpPr>
            <a:spLocks noGrp="1" noChangeArrowheads="1"/>
          </p:cNvSpPr>
          <p:nvPr>
            <p:ph type="title" idx="4294967295"/>
          </p:nvPr>
        </p:nvSpPr>
        <p:spPr>
          <a:xfrm>
            <a:off x="729916" y="287336"/>
            <a:ext cx="7339013" cy="736601"/>
          </a:xfrm>
        </p:spPr>
        <p:txBody>
          <a:bodyPr/>
          <a:lstStyle/>
          <a:p>
            <a:pPr eaLnBrk="1" hangingPunct="1">
              <a:defRPr/>
            </a:pPr>
            <a:r>
              <a:rPr lang="en-US" altLang="en-US" dirty="0">
                <a:solidFill>
                  <a:srgbClr val="0028A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POLICY FOR DUE PROCESS</a:t>
            </a:r>
          </a:p>
        </p:txBody>
      </p:sp>
      <p:sp>
        <p:nvSpPr>
          <p:cNvPr id="3" name="Content Placeholder 2">
            <a:extLst>
              <a:ext uri="{FF2B5EF4-FFF2-40B4-BE49-F238E27FC236}">
                <a16:creationId xmlns:a16="http://schemas.microsoft.com/office/drawing/2014/main" id="{09E8D9D5-C229-7C85-9E68-54FA28789573}"/>
              </a:ext>
            </a:extLst>
          </p:cNvPr>
          <p:cNvSpPr>
            <a:spLocks noGrp="1"/>
          </p:cNvSpPr>
          <p:nvPr>
            <p:ph idx="4294967295"/>
          </p:nvPr>
        </p:nvSpPr>
        <p:spPr>
          <a:xfrm>
            <a:off x="546894" y="1295400"/>
            <a:ext cx="8229600" cy="4525963"/>
          </a:xfrm>
        </p:spPr>
        <p:txBody>
          <a:bodyPr/>
          <a:lstStyle/>
          <a:p>
            <a:pPr marL="0" indent="0" eaLnBrk="1" hangingPunct="1">
              <a:buFont typeface="Arial" panose="020B0604020202020204" pitchFamily="34" charset="0"/>
              <a:buNone/>
              <a:defRPr/>
            </a:pPr>
            <a:r>
              <a:rPr lang="en-US" sz="2000" b="1" dirty="0">
                <a:latin typeface="Arial" panose="020B0604020202020204" pitchFamily="34" charset="0"/>
                <a:cs typeface="Arial" panose="020B0604020202020204" pitchFamily="34" charset="0"/>
              </a:rPr>
              <a:t>The Jury must adhere to this policy: </a:t>
            </a:r>
          </a:p>
          <a:p>
            <a:pPr marL="457200" lvl="2" indent="-457200" eaLnBrk="1" hangingPunct="1">
              <a:lnSpc>
                <a:spcPct val="100000"/>
              </a:lnSpc>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Consider infraction.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Hear and consider </a:t>
            </a:r>
            <a:r>
              <a:rPr lang="en-US" sz="2000" b="1" u="sng" dirty="0">
                <a:latin typeface="Arial" panose="020B0604020202020204" pitchFamily="34" charset="0"/>
                <a:cs typeface="Arial" panose="020B0604020202020204" pitchFamily="34" charset="0"/>
              </a:rPr>
              <a:t>all</a:t>
            </a:r>
            <a:r>
              <a:rPr lang="en-US" sz="2000" b="1" dirty="0">
                <a:latin typeface="Arial" panose="020B0604020202020204" pitchFamily="34" charset="0"/>
                <a:cs typeface="Arial" panose="020B0604020202020204" pitchFamily="34" charset="0"/>
              </a:rPr>
              <a:t> testimony and other evidence. </a:t>
            </a:r>
          </a:p>
          <a:p>
            <a:pPr marL="457200" lvl="2" indent="-457200" eaLnBrk="1" hangingPunct="1">
              <a:lnSpc>
                <a:spcPct val="100000"/>
              </a:lnSpc>
              <a:spcBef>
                <a:spcPts val="9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Allow accused </a:t>
            </a:r>
            <a:r>
              <a:rPr lang="en-US" sz="2000" b="1" dirty="0">
                <a:latin typeface="Arial" panose="020B0604020202020204" pitchFamily="34" charset="0"/>
                <a:cs typeface="Arial" panose="020B0604020202020204" pitchFamily="34" charset="0"/>
              </a:rPr>
              <a:t>person the opportunity to present a defense     and review all evidence (question all witnesses, etc.)</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Deliberate.</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Make a fair decision.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Review, vote, and sign prepared Jury Minutes documenting the decision.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Notify affected parties. (FIS Office will address sanctions that involve a monetary sanction.)</a:t>
            </a:r>
          </a:p>
          <a:p>
            <a:pPr eaLnBrk="1" hangingPunct="1">
              <a:defRPr/>
            </a:pPr>
            <a:endParaRPr lang="en-US" dirty="0"/>
          </a:p>
        </p:txBody>
      </p:sp>
      <p:pic>
        <p:nvPicPr>
          <p:cNvPr id="68612" name="Content Placeholder 10">
            <a:extLst>
              <a:ext uri="{FF2B5EF4-FFF2-40B4-BE49-F238E27FC236}">
                <a16:creationId xmlns:a16="http://schemas.microsoft.com/office/drawing/2014/main" id="{B14EAA9D-EBA2-B458-6BD0-4E0E7C307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516223"/>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10">
            <a:extLst>
              <a:ext uri="{FF2B5EF4-FFF2-40B4-BE49-F238E27FC236}">
                <a16:creationId xmlns:a16="http://schemas.microsoft.com/office/drawing/2014/main" id="{233F4395-9890-DB3C-31FF-D9EA5D852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8A7386F-256F-2E16-4088-B98AFAC62132}"/>
              </a:ext>
            </a:extLst>
          </p:cNvPr>
          <p:cNvSpPr>
            <a:spLocks noGrp="1"/>
          </p:cNvSpPr>
          <p:nvPr>
            <p:ph type="title"/>
          </p:nvPr>
        </p:nvSpPr>
        <p:spPr>
          <a:xfrm>
            <a:off x="457200" y="192087"/>
            <a:ext cx="8458200" cy="646113"/>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DSQ!</a:t>
            </a:r>
            <a:endParaRPr lang="en-US" dirty="0"/>
          </a:p>
        </p:txBody>
      </p:sp>
      <p:sp>
        <p:nvSpPr>
          <p:cNvPr id="4" name="Text Placeholder 3">
            <a:extLst>
              <a:ext uri="{FF2B5EF4-FFF2-40B4-BE49-F238E27FC236}">
                <a16:creationId xmlns:a16="http://schemas.microsoft.com/office/drawing/2014/main" id="{2C10D028-D8C3-26A6-A6D0-51071DE4EE9C}"/>
              </a:ext>
            </a:extLst>
          </p:cNvPr>
          <p:cNvSpPr>
            <a:spLocks noGrp="1"/>
          </p:cNvSpPr>
          <p:nvPr>
            <p:ph type="body" sz="quarter" idx="10"/>
          </p:nvPr>
        </p:nvSpPr>
        <p:spPr>
          <a:xfrm>
            <a:off x="228600" y="931863"/>
            <a:ext cx="8458200" cy="5583237"/>
          </a:xfrm>
        </p:spPr>
        <p:txBody>
          <a:bodyPr/>
          <a:lstStyle/>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 addresses offences for which a sanction – not necessarily a disqualification – may apply.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223.3.3 states: “Competitors shall only be disqualified if their mistake would result in an advantage for them with regard to the end result; unless the Rules state otherwise in an individual case.”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629.2 – jeopardizes the security of persons or property or causes actual injury or damage;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pass through a gate correctly in accordance with Art.661.4;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start within the time limits defined by Art. 613.7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a:t>
            </a:r>
            <a:r>
              <a:rPr lang="en-US" sz="2000" b="1" i="1" u="sng" dirty="0">
                <a:solidFill>
                  <a:srgbClr val="001F82"/>
                </a:solidFill>
                <a:latin typeface="Arial" panose="020B0604020202020204" pitchFamily="34" charset="0"/>
                <a:ea typeface="Times New Roman" panose="02020603050405020304" pitchFamily="18" charset="0"/>
                <a:cs typeface="Arial" panose="020B0604020202020204" pitchFamily="34" charset="0"/>
              </a:rPr>
              <a:t>may or may not</a:t>
            </a: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 include disqualification. [Art. 223.1.1; Art. 223.3.2]</a:t>
            </a:r>
            <a:endParaRPr lang="en-US" sz="2000" b="1" dirty="0">
              <a:solidFill>
                <a:srgbClr val="001F82"/>
              </a:solidFill>
              <a:latin typeface="Arial" panose="020B0604020202020204" pitchFamily="34" charset="0"/>
              <a:ea typeface="Times New Roman" panose="02020603050405020304" pitchFamily="18" charset="0"/>
              <a:cs typeface="Arial" panose="020B0604020202020204" pitchFamily="34" charset="0"/>
            </a:endParaRPr>
          </a:p>
          <a:p>
            <a:pPr marL="571500" indent="-342900" algn="just">
              <a:lnSpc>
                <a:spcPct val="120000"/>
              </a:lnSpc>
              <a:spcBef>
                <a:spcPts val="600"/>
              </a:spcBef>
              <a:spcAft>
                <a:spcPts val="600"/>
              </a:spcAft>
              <a:buFont typeface="Arial" panose="020B0604020202020204" pitchFamily="34" charset="0"/>
              <a:buChar char="•"/>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a:defRPr/>
            </a:pPr>
            <a:endParaRPr lang="en-US" dirty="0"/>
          </a:p>
        </p:txBody>
      </p:sp>
    </p:spTree>
    <p:extLst>
      <p:ext uri="{BB962C8B-B14F-4D97-AF65-F5344CB8AC3E}">
        <p14:creationId xmlns:p14="http://schemas.microsoft.com/office/powerpoint/2010/main" val="4196893451"/>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a:extLst>
              <a:ext uri="{FF2B5EF4-FFF2-40B4-BE49-F238E27FC236}">
                <a16:creationId xmlns:a16="http://schemas.microsoft.com/office/drawing/2014/main" id="{34F035D3-83EA-8B46-BA92-090698A2D3CE}"/>
              </a:ext>
            </a:extLst>
          </p:cNvPr>
          <p:cNvSpPr txBox="1">
            <a:spLocks noChangeArrowheads="1"/>
          </p:cNvSpPr>
          <p:nvPr/>
        </p:nvSpPr>
        <p:spPr bwMode="auto">
          <a:xfrm>
            <a:off x="190500" y="1084263"/>
            <a:ext cx="8763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An athlete who is granted a provisional start that is later found to be unjustified is subject to “sanction”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Depending on circumstances, the sanction </a:t>
            </a:r>
            <a:r>
              <a:rPr lang="en-US" altLang="en-US" sz="2400" u="sng" dirty="0">
                <a:latin typeface="Arial" panose="020B0604020202020204" pitchFamily="34" charset="0"/>
                <a:cs typeface="Arial" panose="020B0604020202020204" pitchFamily="34" charset="0"/>
              </a:rPr>
              <a:t>may</a:t>
            </a:r>
            <a:r>
              <a:rPr lang="en-US" altLang="en-US" sz="2400" dirty="0">
                <a:latin typeface="Arial" panose="020B0604020202020204" pitchFamily="34" charset="0"/>
                <a:cs typeface="Arial" panose="020B0604020202020204" pitchFamily="34" charset="0"/>
              </a:rPr>
              <a:t> include DSQ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Prior to imposing DSQ, Jury must decide whether or not the later start provided an unfair advantage, e.g., improved weather conditions.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competitor shall only be disqualified if his mistake would result in an advantage for him with regard to the end result, unless the Rules state otherwise in an individual case. e.g., gate fault; early/late starts. </a:t>
            </a:r>
            <a:r>
              <a:rPr lang="en-US" altLang="en-US" sz="2400" b="1" dirty="0">
                <a:latin typeface="Arial" panose="020B0604020202020204" pitchFamily="34" charset="0"/>
                <a:cs typeface="Arial" panose="020B0604020202020204" pitchFamily="34" charset="0"/>
              </a:rPr>
              <a:t>[223.3.3]</a:t>
            </a:r>
            <a:r>
              <a:rPr lang="en-US" altLang="en-US" sz="2400" dirty="0">
                <a:latin typeface="Arial" panose="020B0604020202020204" pitchFamily="34" charset="0"/>
                <a:cs typeface="Arial" panose="020B0604020202020204" pitchFamily="34" charset="0"/>
              </a:rPr>
              <a:t>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If a provisional start is not approved, the competitor’s status </a:t>
            </a:r>
            <a:r>
              <a:rPr lang="en-US" altLang="en-US" sz="2400" u="sng" dirty="0">
                <a:latin typeface="Arial" panose="020B0604020202020204" pitchFamily="34" charset="0"/>
                <a:cs typeface="Arial" panose="020B0604020202020204" pitchFamily="34" charset="0"/>
              </a:rPr>
              <a:t>must not</a:t>
            </a:r>
            <a:r>
              <a:rPr lang="en-US" altLang="en-US" sz="2400" dirty="0">
                <a:latin typeface="Arial" panose="020B0604020202020204" pitchFamily="34" charset="0"/>
                <a:cs typeface="Arial" panose="020B0604020202020204" pitchFamily="34" charset="0"/>
              </a:rPr>
              <a:t> be changed to </a:t>
            </a:r>
            <a:r>
              <a:rPr lang="en-US" altLang="en-US" sz="2400" b="1" u="sng" dirty="0">
                <a:latin typeface="Arial" panose="020B0604020202020204" pitchFamily="34" charset="0"/>
                <a:cs typeface="Arial" panose="020B0604020202020204" pitchFamily="34" charset="0"/>
              </a:rPr>
              <a:t>DNS</a:t>
            </a:r>
            <a:r>
              <a:rPr lang="en-US" altLang="en-US" sz="240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672D98D0-ABDA-D25F-8729-C8C107A38F5B}"/>
              </a:ext>
            </a:extLst>
          </p:cNvPr>
          <p:cNvSpPr/>
          <p:nvPr/>
        </p:nvSpPr>
        <p:spPr>
          <a:xfrm>
            <a:off x="304800" y="371475"/>
            <a:ext cx="8267700" cy="523875"/>
          </a:xfrm>
          <a:prstGeom prst="rect">
            <a:avLst/>
          </a:prstGeom>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charset="0"/>
                <a:cs typeface="Arial" charset="0"/>
              </a:rPr>
              <a:t>PROVISIONAL</a:t>
            </a:r>
            <a:r>
              <a:rPr lang="en-US" altLang="en-US" sz="2800" b="1" dirty="0">
                <a:solidFill>
                  <a:srgbClr val="0028A8"/>
                </a:solidFill>
                <a:effectLst>
                  <a:outerShdw blurRad="38100" dist="38100" dir="2700000" algn="tl">
                    <a:srgbClr val="000000">
                      <a:alpha val="43137"/>
                    </a:srgbClr>
                  </a:outerShdw>
                </a:effectLst>
                <a:latin typeface="Arial" charset="0"/>
                <a:cs typeface="Arial" charset="0"/>
              </a:rPr>
              <a:t> STARTS – IMPORTANT POINTS</a:t>
            </a:r>
          </a:p>
        </p:txBody>
      </p:sp>
      <p:pic>
        <p:nvPicPr>
          <p:cNvPr id="71684" name="Content Placeholder 10">
            <a:extLst>
              <a:ext uri="{FF2B5EF4-FFF2-40B4-BE49-F238E27FC236}">
                <a16:creationId xmlns:a16="http://schemas.microsoft.com/office/drawing/2014/main" id="{08587913-E381-D93C-861F-C05911087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15593"/>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9647E71-D6F0-5003-2015-195D7F52F7C4}"/>
              </a:ext>
            </a:extLst>
          </p:cNvPr>
          <p:cNvSpPr>
            <a:spLocks noGrp="1"/>
          </p:cNvSpPr>
          <p:nvPr>
            <p:ph type="title" idx="4294967295"/>
          </p:nvPr>
        </p:nvSpPr>
        <p:spPr>
          <a:xfrm>
            <a:off x="449263" y="152400"/>
            <a:ext cx="8229600" cy="696913"/>
          </a:xfrm>
        </p:spPr>
        <p:txBody>
          <a:bodyPr/>
          <a:lstStyle/>
          <a:p>
            <a:pPr eaLnBrk="1" hangingPunct="1">
              <a:defRPr/>
            </a:pP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RERUNS</a:t>
            </a:r>
          </a:p>
        </p:txBody>
      </p:sp>
      <p:sp>
        <p:nvSpPr>
          <p:cNvPr id="74755" name="Content Placeholder 2">
            <a:extLst>
              <a:ext uri="{FF2B5EF4-FFF2-40B4-BE49-F238E27FC236}">
                <a16:creationId xmlns:a16="http://schemas.microsoft.com/office/drawing/2014/main" id="{ACB7A398-3090-D226-5990-6E80F0B038DB}"/>
              </a:ext>
            </a:extLst>
          </p:cNvPr>
          <p:cNvSpPr>
            <a:spLocks noGrp="1"/>
          </p:cNvSpPr>
          <p:nvPr>
            <p:ph idx="4294967295"/>
          </p:nvPr>
        </p:nvSpPr>
        <p:spPr>
          <a:xfrm>
            <a:off x="422275" y="873125"/>
            <a:ext cx="8493125" cy="5832475"/>
          </a:xfrm>
        </p:spPr>
        <p:txBody>
          <a:bodyPr/>
          <a:lstStyle/>
          <a:p>
            <a:pPr marL="0" indent="0" eaLnBrk="1" hangingPunct="1">
              <a:lnSpc>
                <a:spcPct val="100000"/>
              </a:lnSpc>
              <a:spcBef>
                <a:spcPct val="0"/>
              </a:spcBef>
              <a:buFont typeface="Arial" panose="020B0604020202020204" pitchFamily="34" charset="0"/>
              <a:buNone/>
              <a:defRPr/>
            </a:pPr>
            <a:r>
              <a:rPr lang="en-US" altLang="en-US" sz="2000" dirty="0">
                <a:latin typeface="Arial" panose="020B0604020202020204" pitchFamily="34" charset="0"/>
                <a:cs typeface="Arial" panose="020B0604020202020204" pitchFamily="34" charset="0"/>
              </a:rPr>
              <a:t>When making a determination on validity of a provisional rerun, Jury must evaluate the following, many of which are included in the very </a:t>
            </a:r>
            <a:r>
              <a:rPr lang="en-US" altLang="en-US" sz="2000" u="sng" dirty="0">
                <a:latin typeface="Arial" panose="020B0604020202020204" pitchFamily="34" charset="0"/>
                <a:cs typeface="Arial" panose="020B0604020202020204" pitchFamily="34" charset="0"/>
              </a:rPr>
              <a:t>clear</a:t>
            </a:r>
            <a:r>
              <a:rPr lang="en-US" altLang="en-US" sz="2000" dirty="0">
                <a:latin typeface="Arial" panose="020B0604020202020204" pitchFamily="34" charset="0"/>
                <a:cs typeface="Arial" panose="020B0604020202020204" pitchFamily="34" charset="0"/>
              </a:rPr>
              <a:t> provisions of 623:</a:t>
            </a:r>
          </a:p>
          <a:p>
            <a:pPr eaLnBrk="1" hangingPunct="1">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the competitor cross the finish line?  </a:t>
            </a:r>
            <a:r>
              <a:rPr lang="en-US" sz="2000" i="1" dirty="0">
                <a:latin typeface="Arial" panose="020B0604020202020204" pitchFamily="34" charset="0"/>
                <a:cs typeface="Arial" panose="020B0604020202020204" pitchFamily="34" charset="0"/>
              </a:rPr>
              <a:t>Unless the claimed obstruction occurred in close proximity to the finish line and the competitor’s racing speed did not allow sufficient time for the competitor to avoid crossing the finish line, the Jury </a:t>
            </a:r>
            <a:r>
              <a:rPr lang="en-US" sz="2000" i="1" u="sng" dirty="0">
                <a:latin typeface="Arial" panose="020B0604020202020204" pitchFamily="34" charset="0"/>
                <a:cs typeface="Arial" panose="020B0604020202020204" pitchFamily="34" charset="0"/>
              </a:rPr>
              <a:t>may</a:t>
            </a:r>
            <a:r>
              <a:rPr lang="en-US" sz="2000" i="1" dirty="0">
                <a:latin typeface="Arial" panose="020B0604020202020204" pitchFamily="34" charset="0"/>
                <a:cs typeface="Arial" panose="020B0604020202020204" pitchFamily="34" charset="0"/>
              </a:rPr>
              <a:t> consider the run is over.</a:t>
            </a:r>
            <a:endParaRPr lang="en-US" sz="2000" dirty="0">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When interference did not occur in immediate proximity to the finish line, did the competitor stop immediately after the obstruction or interference occurred and </a:t>
            </a:r>
            <a:r>
              <a:rPr lang="en-US" sz="2000" i="1" dirty="0">
                <a:latin typeface="Arial" panose="020B0604020202020204" pitchFamily="34" charset="0"/>
                <a:cs typeface="Arial" panose="020B0604020202020204" pitchFamily="34" charset="0"/>
              </a:rPr>
              <a:t>report the incident to the nearest Gate Judge, Jury Advisor, or Jury member?</a:t>
            </a:r>
            <a:endParaRPr lang="en-US" sz="2000" dirty="0">
              <a:latin typeface="Arial" panose="020B0604020202020204" pitchFamily="34" charset="0"/>
              <a:cs typeface="Arial" panose="020B0604020202020204" pitchFamily="34" charset="0"/>
            </a:endParaRPr>
          </a:p>
          <a:p>
            <a:pPr eaLnBrk="1" hangingPunct="1">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Does the claimed obstruction/interference meet the requirements of 623.1.2 (Technical Failure), 623.1.3 (Yellow Flag) or 623.2 (Grounds for Interference)?</a:t>
            </a:r>
          </a:p>
          <a:p>
            <a:pPr eaLnBrk="1" hangingPunct="1">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a “similar incident” occur that caused significant loss of speed or lengthening of the racing line and consequently affect the competitor’s time?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623.2.6</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eaLnBrk="1" hangingPunct="1">
              <a:defRPr/>
            </a:pPr>
            <a:endParaRPr lang="en-US" altLang="en-US" sz="1750" dirty="0">
              <a:cs typeface="Arial" panose="020B0604020202020204" pitchFamily="34" charset="0"/>
            </a:endParaRPr>
          </a:p>
        </p:txBody>
      </p:sp>
      <p:pic>
        <p:nvPicPr>
          <p:cNvPr id="73732" name="Content Placeholder 10">
            <a:extLst>
              <a:ext uri="{FF2B5EF4-FFF2-40B4-BE49-F238E27FC236}">
                <a16:creationId xmlns:a16="http://schemas.microsoft.com/office/drawing/2014/main" id="{1DBD0967-FD0E-F69D-FF45-120671B82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70844"/>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a:extLst>
              <a:ext uri="{FF2B5EF4-FFF2-40B4-BE49-F238E27FC236}">
                <a16:creationId xmlns:a16="http://schemas.microsoft.com/office/drawing/2014/main" id="{C8EABF2D-4379-CF03-1640-F75CF4AA2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47800"/>
            <a:ext cx="7756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57EBD6C-614A-6DDC-01AD-A7FA5D0B37B3}"/>
              </a:ext>
            </a:extLst>
          </p:cNvPr>
          <p:cNvSpPr txBox="1">
            <a:spLocks/>
          </p:cNvSpPr>
          <p:nvPr/>
        </p:nvSpPr>
        <p:spPr bwMode="auto">
          <a:xfrm>
            <a:off x="800100" y="273050"/>
            <a:ext cx="7650163" cy="914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lgn="ctr" eaLnBrk="1" fontAlgn="auto" hangingPunct="1">
              <a:spcAft>
                <a:spcPts val="0"/>
              </a:spcAft>
              <a:defRPr/>
            </a:pP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RERUN</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b="1" dirty="0">
              <a:solidFill>
                <a:srgbClr val="3215A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909138"/>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10">
            <a:extLst>
              <a:ext uri="{FF2B5EF4-FFF2-40B4-BE49-F238E27FC236}">
                <a16:creationId xmlns:a16="http://schemas.microsoft.com/office/drawing/2014/main" id="{D1806984-0044-82A6-E4D8-F78BCDD4D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2C6F557-9027-9B09-48B2-6FD369C7DFF2}"/>
              </a:ext>
            </a:extLst>
          </p:cNvPr>
          <p:cNvSpPr>
            <a:spLocks noGrp="1"/>
          </p:cNvSpPr>
          <p:nvPr>
            <p:ph type="title"/>
          </p:nvPr>
        </p:nvSpPr>
        <p:spPr>
          <a:xfrm>
            <a:off x="914400" y="212140"/>
            <a:ext cx="7339012" cy="660400"/>
          </a:xfrm>
        </p:spPr>
        <p:txBody>
          <a:bodyPr/>
          <a:lstStyle/>
          <a:p>
            <a:pPr>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COLLECTIVE OFFENSES [224.3]</a:t>
            </a:r>
            <a:endParaRPr lang="en-US" dirty="0">
              <a:solidFill>
                <a:srgbClr val="003399"/>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EA7EBCA6-0881-DDD9-B11A-F16F71BA659C}"/>
              </a:ext>
            </a:extLst>
          </p:cNvPr>
          <p:cNvSpPr>
            <a:spLocks noGrp="1"/>
          </p:cNvSpPr>
          <p:nvPr>
            <p:ph type="body" sz="quarter" idx="10"/>
          </p:nvPr>
        </p:nvSpPr>
        <p:spPr>
          <a:xfrm>
            <a:off x="914400" y="1095375"/>
            <a:ext cx="7620000" cy="5570538"/>
          </a:xfrm>
        </p:spPr>
        <p:txBody>
          <a:bodyPr/>
          <a:lstStyle/>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Commit the same offense</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At the same time</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Under the same circumstances</a:t>
            </a:r>
          </a:p>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Jury’s decision as to one offender may be considered binding upon all offenders</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Written decision shall include:</a:t>
            </a:r>
          </a:p>
          <a:p>
            <a:pPr marL="1143000" lvl="2" indent="-228600">
              <a:lnSpc>
                <a:spcPct val="115000"/>
              </a:lnSpc>
              <a:spcAft>
                <a:spcPts val="600"/>
              </a:spcAft>
              <a:buFont typeface="Times New Roman" panose="02020603050405020304" pitchFamily="18" charset="0"/>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Names of all offenders concerned</a:t>
            </a:r>
          </a:p>
          <a:p>
            <a:pPr marL="1143000" lvl="2" indent="-228600">
              <a:lnSpc>
                <a:spcPct val="115000"/>
              </a:lnSpc>
              <a:spcAft>
                <a:spcPts val="600"/>
              </a:spcAft>
              <a:buFont typeface="Times New Roman" panose="02020603050405020304" pitchFamily="18" charset="0"/>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Scope of the penalty to be assessed upon each of them</a:t>
            </a:r>
          </a:p>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Decision will be delivered to each offender.</a:t>
            </a:r>
          </a:p>
          <a:p>
            <a:pPr>
              <a:defRPr/>
            </a:pPr>
            <a:endParaRPr lang="en-US" dirty="0"/>
          </a:p>
        </p:txBody>
      </p:sp>
    </p:spTree>
    <p:extLst>
      <p:ext uri="{BB962C8B-B14F-4D97-AF65-F5344CB8AC3E}">
        <p14:creationId xmlns:p14="http://schemas.microsoft.com/office/powerpoint/2010/main" val="62419876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7" y="1218229"/>
            <a:ext cx="8175625" cy="5087938"/>
          </a:xfrm>
        </p:spPr>
        <p:txBody>
          <a:bodyPr rtlCol="0">
            <a:normAutofit fontScale="92500" lnSpcReduction="10000"/>
          </a:bodyPr>
          <a:lstStyle/>
          <a:p>
            <a:pPr marL="0" indent="0">
              <a:lnSpc>
                <a:spcPct val="120000"/>
              </a:lnSpc>
              <a:spcBef>
                <a:spcPts val="0"/>
              </a:spcBef>
              <a:buNone/>
              <a:defRPr/>
            </a:pPr>
            <a:r>
              <a:rPr lang="en-US" sz="2400" dirty="0">
                <a:latin typeface="Arial" panose="020B0604020202020204" pitchFamily="34" charset="0"/>
                <a:cs typeface="Arial" panose="020B0604020202020204" pitchFamily="34" charset="0"/>
              </a:rPr>
              <a:t>The Chief of Course </a:t>
            </a:r>
            <a:r>
              <a:rPr lang="en-US" sz="2400" dirty="0">
                <a:effectLst/>
                <a:latin typeface="Arial" panose="020B0604020202020204" pitchFamily="34" charset="0"/>
                <a:ea typeface="Times New Roman" panose="02020603050405020304" pitchFamily="18" charset="0"/>
                <a:cs typeface="Arial" panose="020B0604020202020204" pitchFamily="34" charset="0"/>
              </a:rPr>
              <a:t>must know, understand, and abide by the rules and should participate in Team Captains’ Meetings, Jury inspections, and Jury meetings.</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Course at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U.S. Ski &amp; Snowboard-sanctioned events  </a:t>
            </a:r>
            <a:r>
              <a:rPr lang="en-US"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hold a current U.S. Ski &amp; Snowboard Official membership and be currently certified in one of the following categories:</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Course</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Chief of Race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Referee  </a:t>
            </a:r>
          </a:p>
          <a:p>
            <a:pPr>
              <a:lnSpc>
                <a:spcPct val="120000"/>
              </a:lnSpc>
              <a:spcBef>
                <a:spcPts val="0"/>
              </a:spcBef>
              <a:buFont typeface="Arial" panose="020B0604020202020204" pitchFamily="34" charset="0"/>
              <a:buChar char="•"/>
              <a:defRPr/>
            </a:pPr>
            <a:r>
              <a:rPr lang="en-US" dirty="0">
                <a:latin typeface="Arial" panose="020B0604020202020204" pitchFamily="34" charset="0"/>
                <a:cs typeface="Arial" panose="020B0604020202020204" pitchFamily="34" charset="0"/>
              </a:rPr>
              <a:t>Technical Delegate  </a:t>
            </a:r>
          </a:p>
          <a:p>
            <a:pPr marL="0" indent="0">
              <a:lnSpc>
                <a:spcPct val="120000"/>
              </a:lnSpc>
              <a:spcBef>
                <a:spcPts val="0"/>
              </a:spcBef>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lnSpc>
                <a:spcPct val="12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Chief of Course must attend a </a:t>
            </a:r>
            <a:r>
              <a:rPr lang="en-US" u="sng" dirty="0">
                <a:latin typeface="Arial" panose="020B0604020202020204" pitchFamily="34" charset="0"/>
                <a:cs typeface="Arial" panose="020B0604020202020204" pitchFamily="34" charset="0"/>
              </a:rPr>
              <a:t>yearly</a:t>
            </a:r>
            <a:r>
              <a:rPr lang="en-US" dirty="0">
                <a:latin typeface="Arial" panose="020B0604020202020204" pitchFamily="34" charset="0"/>
                <a:cs typeface="Arial" panose="020B0604020202020204" pitchFamily="34" charset="0"/>
              </a:rPr>
              <a:t> U.S. Ski &amp; Snowboard-approved Continuing Education Clinic (Update &amp; Review) prior to serving as a Chief of Course.</a:t>
            </a:r>
            <a:endParaRPr lang="en-US" i="1"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94494" y="192087"/>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a:t>
            </a:r>
          </a:p>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Qualifications &amp; Responsibilities</a:t>
            </a:r>
          </a:p>
        </p:txBody>
      </p:sp>
      <p:pic>
        <p:nvPicPr>
          <p:cNvPr id="5" name="Content Placeholder 10">
            <a:extLst>
              <a:ext uri="{FF2B5EF4-FFF2-40B4-BE49-F238E27FC236}">
                <a16:creationId xmlns:a16="http://schemas.microsoft.com/office/drawing/2014/main" id="{0D59CDE7-4D88-48C8-93AD-BA3DE10A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A68FC34-F3CD-9C61-18CE-E52332AF1CDF}"/>
              </a:ext>
            </a:extLst>
          </p:cNvPr>
          <p:cNvSpPr>
            <a:spLocks noGrp="1"/>
          </p:cNvSpPr>
          <p:nvPr>
            <p:ph type="title" idx="4294967295"/>
          </p:nvPr>
        </p:nvSpPr>
        <p:spPr>
          <a:xfrm>
            <a:off x="285750" y="152400"/>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U12 &amp; U14 AGE GROUP RULES REVIEW</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22423696-FD7A-046F-8692-13744C98DE7B}"/>
              </a:ext>
            </a:extLst>
          </p:cNvPr>
          <p:cNvSpPr>
            <a:spLocks noGrp="1" noChangeArrowheads="1"/>
          </p:cNvSpPr>
          <p:nvPr>
            <p:ph idx="4294967295"/>
          </p:nvPr>
        </p:nvSpPr>
        <p:spPr>
          <a:xfrm>
            <a:off x="285750" y="827088"/>
            <a:ext cx="8686800" cy="5838825"/>
          </a:xfrm>
        </p:spPr>
        <p:txBody>
          <a:bodyPr/>
          <a:lstStyle/>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U12 and under competitors are only allowed to use one (1) pair of skis </a:t>
            </a:r>
            <a:r>
              <a:rPr lang="en-US" sz="2000" u="sng" dirty="0">
                <a:latin typeface="Arial" panose="020B0604020202020204" pitchFamily="34" charset="0"/>
                <a:cs typeface="Arial" panose="020B0604020202020204" pitchFamily="34" charset="0"/>
              </a:rPr>
              <a:t>in the race arena</a:t>
            </a:r>
            <a:r>
              <a:rPr lang="en-US" sz="2000" dirty="0">
                <a:latin typeface="Arial" panose="020B0604020202020204" pitchFamily="34" charset="0"/>
                <a:cs typeface="Arial" panose="020B0604020202020204" pitchFamily="34" charset="0"/>
              </a:rPr>
              <a:t> (inspections and competition). </a:t>
            </a:r>
            <a:r>
              <a:rPr lang="en-US" sz="2000" b="1" i="1" dirty="0">
                <a:solidFill>
                  <a:srgbClr val="001F82"/>
                </a:solidFill>
                <a:latin typeface="Arial" panose="020B0604020202020204" pitchFamily="34" charset="0"/>
                <a:cs typeface="Arial" panose="020B0604020202020204" pitchFamily="34" charset="0"/>
              </a:rPr>
              <a:t>This mandate is not intended to preclude an athlete using a different pair of skis to freeski while not in the race arena.</a:t>
            </a:r>
            <a:r>
              <a:rPr lang="en-US" sz="2000" b="1" dirty="0">
                <a:solidFill>
                  <a:srgbClr val="001F82"/>
                </a:solidFill>
                <a:latin typeface="Arial" panose="020B0604020202020204" pitchFamily="34" charset="0"/>
                <a:cs typeface="Arial" panose="020B0604020202020204" pitchFamily="34" charset="0"/>
              </a:rPr>
              <a:t>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Parents, coaches or technicians are not allowed to furnish additional pairs of skis for use during race day inspections or competition.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Non-compliance may result in NPS or depending on circumstance, DSQ (proven violation after start).  </a:t>
            </a:r>
            <a:r>
              <a:rPr lang="en-US" sz="2000" b="1" dirty="0">
                <a:solidFill>
                  <a:srgbClr val="FF0000"/>
                </a:solidFill>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 PREPARATION:</a:t>
            </a:r>
            <a:endParaRPr lang="en-US" sz="20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benches are not allowed in U14 and younger race arenas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application is not allowed at U14 and younger competition venues. </a:t>
            </a:r>
          </a:p>
          <a:p>
            <a:pPr marL="0" indent="0">
              <a:lnSpc>
                <a:spcPct val="100000"/>
              </a:lnSpc>
              <a:spcBef>
                <a:spcPts val="600"/>
              </a:spcBef>
              <a:buFont typeface="Euphemia" panose="020B0503040102020104" pitchFamily="34" charset="0"/>
              <a:buNone/>
              <a:defRPr/>
            </a:pPr>
            <a:r>
              <a:rPr lang="en-US" sz="2000" b="1" i="1" dirty="0">
                <a:solidFill>
                  <a:srgbClr val="0028A8"/>
                </a:solidFill>
                <a:latin typeface="Arial" panose="020B0604020202020204" pitchFamily="34" charset="0"/>
                <a:cs typeface="Arial" panose="020B0604020202020204" pitchFamily="34" charset="0"/>
              </a:rPr>
              <a:t>The “competition venue” is defined as the “ski resort property.”</a:t>
            </a:r>
            <a:endParaRPr lang="en-US" sz="2000" b="1" dirty="0">
              <a:solidFill>
                <a:srgbClr val="0028A8"/>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77828" name="Content Placeholder 10">
            <a:extLst>
              <a:ext uri="{FF2B5EF4-FFF2-40B4-BE49-F238E27FC236}">
                <a16:creationId xmlns:a16="http://schemas.microsoft.com/office/drawing/2014/main" id="{D122A0F2-433F-A4F7-60B5-C5304B682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906351"/>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8A2C-DA91-2F45-71A9-0BC4222EC0FD}"/>
              </a:ext>
            </a:extLst>
          </p:cNvPr>
          <p:cNvSpPr>
            <a:spLocks noGrp="1"/>
          </p:cNvSpPr>
          <p:nvPr>
            <p:ph type="title"/>
          </p:nvPr>
        </p:nvSpPr>
        <p:spPr>
          <a:xfrm>
            <a:off x="457200" y="177800"/>
            <a:ext cx="8077200" cy="736600"/>
          </a:xfrm>
        </p:spPr>
        <p:txBody>
          <a:bodyPr/>
          <a:lstStyle/>
          <a:p>
            <a:pPr>
              <a:defRPr/>
            </a:pPr>
            <a:r>
              <a:rPr lang="en-US" altLang="en-US" sz="28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sz="2800"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sz="28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 </a:t>
            </a:r>
            <a:r>
              <a:rPr lang="en-US" altLang="en-US" sz="2800"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sz="28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t>
            </a:r>
            <a:endParaRPr lang="en-US" sz="2800" dirty="0">
              <a:solidFill>
                <a:srgbClr val="0028A8"/>
              </a:solidFill>
            </a:endParaRPr>
          </a:p>
        </p:txBody>
      </p:sp>
      <p:sp>
        <p:nvSpPr>
          <p:cNvPr id="3" name="Text Placeholder 2">
            <a:extLst>
              <a:ext uri="{FF2B5EF4-FFF2-40B4-BE49-F238E27FC236}">
                <a16:creationId xmlns:a16="http://schemas.microsoft.com/office/drawing/2014/main" id="{7A5E7C00-98B6-18C3-74A7-2771C11A3457}"/>
              </a:ext>
            </a:extLst>
          </p:cNvPr>
          <p:cNvSpPr>
            <a:spLocks noGrp="1"/>
          </p:cNvSpPr>
          <p:nvPr>
            <p:ph type="body" sz="quarter" idx="10"/>
          </p:nvPr>
        </p:nvSpPr>
        <p:spPr>
          <a:xfrm>
            <a:off x="457200" y="1219200"/>
            <a:ext cx="8229600" cy="5181600"/>
          </a:xfrm>
        </p:spPr>
        <p:txBody>
          <a:bodyPr/>
          <a:lstStyle/>
          <a:p>
            <a:pPr marL="0" indent="0" algn="just">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"force majeure"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Force majeure is “uncontrollable and unexpected”; force majeure is not “planned.”</a:t>
            </a: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Jury Minutes are required!</a:t>
            </a:r>
            <a:endParaRPr lang="en-US" sz="2400" dirty="0">
              <a:latin typeface="Arial" panose="020B0604020202020204" pitchFamily="34" charset="0"/>
              <a:cs typeface="Arial" panose="020B0604020202020204" pitchFamily="34" charset="0"/>
            </a:endParaRPr>
          </a:p>
        </p:txBody>
      </p:sp>
      <p:pic>
        <p:nvPicPr>
          <p:cNvPr id="79876" name="Content Placeholder 10">
            <a:extLst>
              <a:ext uri="{FF2B5EF4-FFF2-40B4-BE49-F238E27FC236}">
                <a16:creationId xmlns:a16="http://schemas.microsoft.com/office/drawing/2014/main" id="{7F533A2C-FDB6-1385-7FB7-CE5C7BFCF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186312"/>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6D00D5A-2060-F610-DDFD-9E3B922AFEF2}"/>
              </a:ext>
            </a:extLst>
          </p:cNvPr>
          <p:cNvSpPr>
            <a:spLocks noGrp="1"/>
          </p:cNvSpPr>
          <p:nvPr>
            <p:ph type="title" idx="4294967295"/>
          </p:nvPr>
        </p:nvSpPr>
        <p:spPr>
          <a:xfrm>
            <a:off x="381000" y="152400"/>
            <a:ext cx="8763000" cy="685800"/>
          </a:xfrm>
        </p:spPr>
        <p:txBody>
          <a:bodyPr>
            <a:noAutofit/>
          </a:bodyPr>
          <a:lstStyle/>
          <a:p>
            <a:pPr eaLnBrk="1" hangingPunct="1">
              <a:defRPr/>
            </a:pPr>
            <a:br>
              <a:rPr lang="en-US" altLang="en-US" sz="2800" dirty="0">
                <a:solidFill>
                  <a:srgbClr val="0066FF"/>
                </a:solidFill>
                <a:latin typeface="Arial" panose="020B0604020202020204" pitchFamily="34" charset="0"/>
                <a:cs typeface="Arial" panose="020B0604020202020204" pitchFamily="34" charset="0"/>
              </a:rPr>
            </a:br>
            <a:r>
              <a:rPr lang="en-US" altLang="en-US" sz="28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TENURE</a:t>
            </a:r>
            <a:r>
              <a:rPr lang="en-US" altLang="en-US" sz="28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JURY  [601.4.4.2]</a:t>
            </a:r>
            <a:endParaRPr lang="en-US" altLang="en-US" sz="2800" dirty="0">
              <a:latin typeface="Arial" panose="020B0604020202020204" pitchFamily="34" charset="0"/>
              <a:cs typeface="Arial" panose="020B0604020202020204" pitchFamily="34" charset="0"/>
            </a:endParaRPr>
          </a:p>
        </p:txBody>
      </p:sp>
      <p:sp>
        <p:nvSpPr>
          <p:cNvPr id="18435" name="Content Placeholder 2">
            <a:extLst>
              <a:ext uri="{FF2B5EF4-FFF2-40B4-BE49-F238E27FC236}">
                <a16:creationId xmlns:a16="http://schemas.microsoft.com/office/drawing/2014/main" id="{9FEEEAA5-0535-4365-6A4E-8A1D60E334B6}"/>
              </a:ext>
            </a:extLst>
          </p:cNvPr>
          <p:cNvSpPr>
            <a:spLocks noGrp="1" noChangeArrowheads="1"/>
          </p:cNvSpPr>
          <p:nvPr>
            <p:ph idx="4294967295"/>
          </p:nvPr>
        </p:nvSpPr>
        <p:spPr>
          <a:xfrm>
            <a:off x="495300" y="990600"/>
            <a:ext cx="8496300" cy="5327650"/>
          </a:xfrm>
        </p:spPr>
        <p:txBody>
          <a:bodyPr/>
          <a:lstStyle/>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The active tenure of the Jury begins with its first meeting and ends, if no protests are submitted, at the expiration of the protest deadlines as noted in Art. 643 (Deadlines for Submittal).  </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If protests are submitted, the tenure of the Jury ends after settlement of all submitted protests.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A Jury may re-evaluate a previous decision (Art. 640.2) but </a:t>
            </a:r>
          </a:p>
          <a:p>
            <a:pPr marL="0" indent="0">
              <a:lnSpc>
                <a:spcPct val="100000"/>
              </a:lnSpc>
              <a:spcBef>
                <a:spcPts val="60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their tenure </a:t>
            </a:r>
            <a:r>
              <a:rPr lang="en-US" sz="2200" u="sng" dirty="0">
                <a:latin typeface="Arial" panose="020B0604020202020204" pitchFamily="34" charset="0"/>
                <a:cs typeface="Arial" panose="020B0604020202020204" pitchFamily="34" charset="0"/>
              </a:rPr>
              <a:t>has not ended</a:t>
            </a:r>
            <a:r>
              <a:rPr lang="en-US" sz="2200" dirty="0">
                <a:latin typeface="Arial" panose="020B0604020202020204" pitchFamily="34" charset="0"/>
                <a:cs typeface="Arial" panose="020B0604020202020204" pitchFamily="34" charset="0"/>
              </a:rPr>
              <a:t> as outlined in Art. 601.4.4.2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an actual decision </a:t>
            </a:r>
            <a:r>
              <a:rPr lang="en-US" sz="2200" u="sng" dirty="0">
                <a:latin typeface="Arial" panose="020B0604020202020204" pitchFamily="34" charset="0"/>
                <a:cs typeface="Arial" panose="020B0604020202020204" pitchFamily="34" charset="0"/>
              </a:rPr>
              <a:t>has been rendered</a:t>
            </a:r>
            <a:r>
              <a:rPr lang="en-US" sz="2200" dirty="0">
                <a:latin typeface="Arial" panose="020B0604020202020204" pitchFamily="34" charset="0"/>
                <a:cs typeface="Arial" panose="020B0604020202020204" pitchFamily="34" charset="0"/>
              </a:rPr>
              <a:t>; e.g., terminating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a competition, not confirming a provisional start or provisional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rerun.</a:t>
            </a: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81924" name="Content Placeholder 10">
            <a:extLst>
              <a:ext uri="{FF2B5EF4-FFF2-40B4-BE49-F238E27FC236}">
                <a16:creationId xmlns:a16="http://schemas.microsoft.com/office/drawing/2014/main" id="{B3C26B02-F6D1-2B93-D598-9A95B71E5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855177"/>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AD3F7F9-F4DA-2900-D4E8-365672F45E55}"/>
              </a:ext>
            </a:extLst>
          </p:cNvPr>
          <p:cNvSpPr>
            <a:spLocks noGrp="1"/>
          </p:cNvSpPr>
          <p:nvPr>
            <p:ph type="title" idx="4294967295"/>
          </p:nvPr>
        </p:nvSpPr>
        <p:spPr>
          <a:xfrm>
            <a:off x="1510506" y="141288"/>
            <a:ext cx="6173787" cy="857250"/>
          </a:xfrm>
        </p:spPr>
        <p:txBody>
          <a:bodyPr rtlCol="0">
            <a:normAutofit/>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MEMBER SECTION:</a:t>
            </a:r>
          </a:p>
        </p:txBody>
      </p:sp>
      <p:sp>
        <p:nvSpPr>
          <p:cNvPr id="22" name="TextBox 21">
            <a:extLst>
              <a:ext uri="{FF2B5EF4-FFF2-40B4-BE49-F238E27FC236}">
                <a16:creationId xmlns:a16="http://schemas.microsoft.com/office/drawing/2014/main" id="{3FB1379D-6125-4E3B-8DBF-6E7403F7305A}"/>
              </a:ext>
            </a:extLst>
          </p:cNvPr>
          <p:cNvSpPr txBox="1">
            <a:spLocks noChangeArrowheads="1"/>
          </p:cNvSpPr>
          <p:nvPr/>
        </p:nvSpPr>
        <p:spPr bwMode="auto">
          <a:xfrm>
            <a:off x="2878138" y="4368800"/>
            <a:ext cx="293052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i="1" dirty="0">
                <a:solidFill>
                  <a:srgbClr val="160EB2"/>
                </a:solidFill>
                <a:sym typeface="Arial" panose="020B0604020202020204" pitchFamily="34" charset="0"/>
              </a:rPr>
              <a:t>VOTES MUST BE RECORDED!</a:t>
            </a:r>
          </a:p>
        </p:txBody>
      </p:sp>
      <p:sp>
        <p:nvSpPr>
          <p:cNvPr id="25" name="TextBox 24">
            <a:extLst>
              <a:ext uri="{FF2B5EF4-FFF2-40B4-BE49-F238E27FC236}">
                <a16:creationId xmlns:a16="http://schemas.microsoft.com/office/drawing/2014/main" id="{3E2E2D70-3A78-C848-E5B5-7BA1722C0BF9}"/>
              </a:ext>
            </a:extLst>
          </p:cNvPr>
          <p:cNvSpPr txBox="1">
            <a:spLocks noChangeArrowheads="1"/>
          </p:cNvSpPr>
          <p:nvPr/>
        </p:nvSpPr>
        <p:spPr bwMode="auto">
          <a:xfrm>
            <a:off x="5227638" y="4368800"/>
            <a:ext cx="2132012"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“YES”  or     “NO”</a:t>
            </a:r>
          </a:p>
        </p:txBody>
      </p:sp>
      <p:sp>
        <p:nvSpPr>
          <p:cNvPr id="16406" name="TextBox 27">
            <a:extLst>
              <a:ext uri="{FF2B5EF4-FFF2-40B4-BE49-F238E27FC236}">
                <a16:creationId xmlns:a16="http://schemas.microsoft.com/office/drawing/2014/main" id="{B1E7F589-56D0-0BD3-F81F-68E518E4EAEB}"/>
              </a:ext>
            </a:extLst>
          </p:cNvPr>
          <p:cNvSpPr txBox="1">
            <a:spLocks noChangeArrowheads="1"/>
          </p:cNvSpPr>
          <p:nvPr/>
        </p:nvSpPr>
        <p:spPr bwMode="auto">
          <a:xfrm>
            <a:off x="1411288" y="4011613"/>
            <a:ext cx="586422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Notice that form requests: SURNAME / FIRST NAME</a:t>
            </a:r>
          </a:p>
        </p:txBody>
      </p:sp>
      <p:sp>
        <p:nvSpPr>
          <p:cNvPr id="82950" name="TextBox 1">
            <a:extLst>
              <a:ext uri="{FF2B5EF4-FFF2-40B4-BE49-F238E27FC236}">
                <a16:creationId xmlns:a16="http://schemas.microsoft.com/office/drawing/2014/main" id="{67FA42A4-CA49-8CD5-B93E-3703A7848AC3}"/>
              </a:ext>
            </a:extLst>
          </p:cNvPr>
          <p:cNvSpPr txBox="1">
            <a:spLocks noChangeArrowheads="1"/>
          </p:cNvSpPr>
          <p:nvPr/>
        </p:nvSpPr>
        <p:spPr bwMode="auto">
          <a:xfrm>
            <a:off x="123824" y="4530323"/>
            <a:ext cx="894715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Arial" panose="020B0604020202020204" pitchFamily="34" charset="0"/>
                <a:cs typeface="Arial" panose="020B0604020202020204" pitchFamily="34" charset="0"/>
              </a:rPr>
              <a:t>PLEASE NOTE: “Jury members with voting right”</a:t>
            </a:r>
          </a:p>
          <a:p>
            <a:pPr>
              <a:spcBef>
                <a:spcPts val="500"/>
              </a:spcBef>
            </a:pPr>
            <a:r>
              <a:rPr lang="en-US" altLang="en-US" b="1" i="1" dirty="0">
                <a:latin typeface="Arial" panose="020B0604020202020204" pitchFamily="34" charset="0"/>
                <a:cs typeface="Arial" panose="020B0604020202020204" pitchFamily="34" charset="0"/>
              </a:rPr>
              <a:t>Start &amp; Finish Referee are Jury members </a:t>
            </a:r>
            <a:r>
              <a:rPr lang="en-US" altLang="en-US" b="1" i="1" u="sng" dirty="0">
                <a:latin typeface="Arial" panose="020B0604020202020204" pitchFamily="34" charset="0"/>
                <a:cs typeface="Arial" panose="020B0604020202020204" pitchFamily="34" charset="0"/>
              </a:rPr>
              <a:t>only</a:t>
            </a:r>
            <a:r>
              <a:rPr lang="en-US" altLang="en-US" b="1" i="1" dirty="0">
                <a:latin typeface="Arial" panose="020B0604020202020204" pitchFamily="34" charset="0"/>
                <a:cs typeface="Arial" panose="020B0604020202020204" pitchFamily="34" charset="0"/>
              </a:rPr>
              <a:t> for OWG and WSC!</a:t>
            </a:r>
            <a:endParaRPr lang="en-US" altLang="en-US" dirty="0">
              <a:latin typeface="Arial" panose="020B0604020202020204" pitchFamily="34" charset="0"/>
              <a:cs typeface="Arial" panose="020B0604020202020204" pitchFamily="34" charset="0"/>
            </a:endParaRPr>
          </a:p>
          <a:p>
            <a:pPr>
              <a:spcBef>
                <a:spcPts val="500"/>
              </a:spcBef>
            </a:pPr>
            <a:r>
              <a:rPr lang="en-US" altLang="en-US" b="1" i="1" dirty="0">
                <a:latin typeface="Arial" panose="020B0604020202020204" pitchFamily="34" charset="0"/>
                <a:cs typeface="Arial" panose="020B0604020202020204" pitchFamily="34" charset="0"/>
              </a:rPr>
              <a:t>Listing Start &amp; Finish Referee and marking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means the official voted: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it does not mean the official does not have voting rights.</a:t>
            </a:r>
          </a:p>
          <a:p>
            <a:pPr>
              <a:spcBef>
                <a:spcPts val="500"/>
              </a:spcBef>
            </a:pPr>
            <a:r>
              <a:rPr lang="en-US" altLang="en-US" b="1" i="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in attendance, the Chief of Course is listed under “Others Present;” does not sign the minutes and has no vote!</a:t>
            </a:r>
          </a:p>
        </p:txBody>
      </p:sp>
      <p:pic>
        <p:nvPicPr>
          <p:cNvPr id="82951" name="Picture 2">
            <a:extLst>
              <a:ext uri="{FF2B5EF4-FFF2-40B4-BE49-F238E27FC236}">
                <a16:creationId xmlns:a16="http://schemas.microsoft.com/office/drawing/2014/main" id="{D1057695-5E45-D9DA-3E05-E1BC70845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549993"/>
            <a:ext cx="7673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84D6148-9366-E7D0-CE0F-95F19A952BF3}"/>
              </a:ext>
            </a:extLst>
          </p:cNvPr>
          <p:cNvSpPr txBox="1">
            <a:spLocks noChangeArrowheads="1"/>
          </p:cNvSpPr>
          <p:nvPr/>
        </p:nvSpPr>
        <p:spPr bwMode="auto">
          <a:xfrm>
            <a:off x="2592388" y="2036763"/>
            <a:ext cx="15906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TD’s Name</a:t>
            </a:r>
          </a:p>
        </p:txBody>
      </p:sp>
      <p:sp>
        <p:nvSpPr>
          <p:cNvPr id="10" name="TextBox 9">
            <a:extLst>
              <a:ext uri="{FF2B5EF4-FFF2-40B4-BE49-F238E27FC236}">
                <a16:creationId xmlns:a16="http://schemas.microsoft.com/office/drawing/2014/main" id="{A361C158-2121-07B5-9BE5-B24E186DE0BF}"/>
              </a:ext>
            </a:extLst>
          </p:cNvPr>
          <p:cNvSpPr txBox="1">
            <a:spLocks noChangeArrowheads="1"/>
          </p:cNvSpPr>
          <p:nvPr/>
        </p:nvSpPr>
        <p:spPr bwMode="auto">
          <a:xfrm>
            <a:off x="2592388" y="2311400"/>
            <a:ext cx="132397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RF’s Name</a:t>
            </a:r>
          </a:p>
        </p:txBody>
      </p:sp>
      <p:sp>
        <p:nvSpPr>
          <p:cNvPr id="13" name="TextBox 12">
            <a:extLst>
              <a:ext uri="{FF2B5EF4-FFF2-40B4-BE49-F238E27FC236}">
                <a16:creationId xmlns:a16="http://schemas.microsoft.com/office/drawing/2014/main" id="{F313C120-354E-FA55-D770-8E414B58DDB9}"/>
              </a:ext>
            </a:extLst>
          </p:cNvPr>
          <p:cNvSpPr txBox="1">
            <a:spLocks noChangeArrowheads="1"/>
          </p:cNvSpPr>
          <p:nvPr/>
        </p:nvSpPr>
        <p:spPr bwMode="auto">
          <a:xfrm>
            <a:off x="2597150" y="2573338"/>
            <a:ext cx="16287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NAME/NAT </a:t>
            </a:r>
          </a:p>
        </p:txBody>
      </p:sp>
      <p:sp>
        <p:nvSpPr>
          <p:cNvPr id="21" name="TextBox 20">
            <a:extLst>
              <a:ext uri="{FF2B5EF4-FFF2-40B4-BE49-F238E27FC236}">
                <a16:creationId xmlns:a16="http://schemas.microsoft.com/office/drawing/2014/main" id="{6BD03DE8-120D-76D8-D36C-432AC8BE0C60}"/>
              </a:ext>
            </a:extLst>
          </p:cNvPr>
          <p:cNvSpPr txBox="1">
            <a:spLocks noChangeArrowheads="1"/>
          </p:cNvSpPr>
          <p:nvPr/>
        </p:nvSpPr>
        <p:spPr bwMode="auto">
          <a:xfrm>
            <a:off x="2597150" y="3176588"/>
            <a:ext cx="1485900"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endParaRPr lang="en-US" altLang="en-US" sz="1200" i="1" dirty="0">
              <a:solidFill>
                <a:schemeClr val="accent6">
                  <a:lumMod val="50000"/>
                </a:schemeClr>
              </a:solidFill>
              <a:sym typeface="Arial" panose="020B0604020202020204" pitchFamily="34" charset="0"/>
            </a:endParaRPr>
          </a:p>
        </p:txBody>
      </p:sp>
      <p:sp>
        <p:nvSpPr>
          <p:cNvPr id="20" name="TextBox 19">
            <a:extLst>
              <a:ext uri="{FF2B5EF4-FFF2-40B4-BE49-F238E27FC236}">
                <a16:creationId xmlns:a16="http://schemas.microsoft.com/office/drawing/2014/main" id="{54DCE920-6427-B729-F8DA-02D69A7A1568}"/>
              </a:ext>
            </a:extLst>
          </p:cNvPr>
          <p:cNvSpPr txBox="1">
            <a:spLocks noChangeArrowheads="1"/>
          </p:cNvSpPr>
          <p:nvPr/>
        </p:nvSpPr>
        <p:spPr bwMode="auto">
          <a:xfrm>
            <a:off x="2582863" y="3470275"/>
            <a:ext cx="1471612"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p>
        </p:txBody>
      </p:sp>
      <p:sp>
        <p:nvSpPr>
          <p:cNvPr id="17" name="TextBox 16">
            <a:extLst>
              <a:ext uri="{FF2B5EF4-FFF2-40B4-BE49-F238E27FC236}">
                <a16:creationId xmlns:a16="http://schemas.microsoft.com/office/drawing/2014/main" id="{97918A94-BE53-7B49-DF5D-D21073386189}"/>
              </a:ext>
            </a:extLst>
          </p:cNvPr>
          <p:cNvSpPr txBox="1">
            <a:spLocks noChangeArrowheads="1"/>
          </p:cNvSpPr>
          <p:nvPr/>
        </p:nvSpPr>
        <p:spPr bwMode="auto">
          <a:xfrm>
            <a:off x="2584450" y="2865438"/>
            <a:ext cx="1576388"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CR’s Name</a:t>
            </a:r>
          </a:p>
        </p:txBody>
      </p:sp>
      <p:sp>
        <p:nvSpPr>
          <p:cNvPr id="8" name="TextBox 7">
            <a:extLst>
              <a:ext uri="{FF2B5EF4-FFF2-40B4-BE49-F238E27FC236}">
                <a16:creationId xmlns:a16="http://schemas.microsoft.com/office/drawing/2014/main" id="{C6A27026-AE36-FAF0-48F1-B33061BEAF43}"/>
              </a:ext>
            </a:extLst>
          </p:cNvPr>
          <p:cNvSpPr txBox="1">
            <a:spLocks noChangeArrowheads="1"/>
          </p:cNvSpPr>
          <p:nvPr/>
        </p:nvSpPr>
        <p:spPr bwMode="auto">
          <a:xfrm>
            <a:off x="4765675" y="203676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2" name="TextBox 11">
            <a:extLst>
              <a:ext uri="{FF2B5EF4-FFF2-40B4-BE49-F238E27FC236}">
                <a16:creationId xmlns:a16="http://schemas.microsoft.com/office/drawing/2014/main" id="{CEA5CE67-BC87-D7A1-2A72-45EB5CD8E557}"/>
              </a:ext>
            </a:extLst>
          </p:cNvPr>
          <p:cNvSpPr txBox="1">
            <a:spLocks noChangeArrowheads="1"/>
          </p:cNvSpPr>
          <p:nvPr/>
        </p:nvSpPr>
        <p:spPr bwMode="auto">
          <a:xfrm>
            <a:off x="4765675" y="2339975"/>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8" name="TextBox 17">
            <a:extLst>
              <a:ext uri="{FF2B5EF4-FFF2-40B4-BE49-F238E27FC236}">
                <a16:creationId xmlns:a16="http://schemas.microsoft.com/office/drawing/2014/main" id="{13A4AAFA-37B6-D231-6FF1-D801F4A311BB}"/>
              </a:ext>
            </a:extLst>
          </p:cNvPr>
          <p:cNvSpPr txBox="1">
            <a:spLocks noChangeArrowheads="1"/>
          </p:cNvSpPr>
          <p:nvPr/>
        </p:nvSpPr>
        <p:spPr bwMode="auto">
          <a:xfrm>
            <a:off x="4754563" y="2873375"/>
            <a:ext cx="547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9" name="TextBox 8">
            <a:extLst>
              <a:ext uri="{FF2B5EF4-FFF2-40B4-BE49-F238E27FC236}">
                <a16:creationId xmlns:a16="http://schemas.microsoft.com/office/drawing/2014/main" id="{1656315A-763F-5F4D-AA1D-A3BE51AC09C7}"/>
              </a:ext>
            </a:extLst>
          </p:cNvPr>
          <p:cNvSpPr txBox="1">
            <a:spLocks noChangeArrowheads="1"/>
          </p:cNvSpPr>
          <p:nvPr/>
        </p:nvSpPr>
        <p:spPr bwMode="auto">
          <a:xfrm>
            <a:off x="6270625" y="20462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5" name="TextBox 14">
            <a:extLst>
              <a:ext uri="{FF2B5EF4-FFF2-40B4-BE49-F238E27FC236}">
                <a16:creationId xmlns:a16="http://schemas.microsoft.com/office/drawing/2014/main" id="{B5C1E673-3BE3-ECFC-D5A8-2F9734DB103D}"/>
              </a:ext>
            </a:extLst>
          </p:cNvPr>
          <p:cNvSpPr txBox="1">
            <a:spLocks noChangeArrowheads="1"/>
          </p:cNvSpPr>
          <p:nvPr/>
        </p:nvSpPr>
        <p:spPr bwMode="auto">
          <a:xfrm>
            <a:off x="6270625" y="23383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6" name="TextBox 15">
            <a:extLst>
              <a:ext uri="{FF2B5EF4-FFF2-40B4-BE49-F238E27FC236}">
                <a16:creationId xmlns:a16="http://schemas.microsoft.com/office/drawing/2014/main" id="{473AB102-5F36-34C6-BC21-D275EB4166CA}"/>
              </a:ext>
            </a:extLst>
          </p:cNvPr>
          <p:cNvSpPr txBox="1">
            <a:spLocks noChangeArrowheads="1"/>
          </p:cNvSpPr>
          <p:nvPr/>
        </p:nvSpPr>
        <p:spPr bwMode="auto">
          <a:xfrm>
            <a:off x="6259513" y="248761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 DH/SG/WC SL &amp; GS</a:t>
            </a:r>
          </a:p>
        </p:txBody>
      </p:sp>
      <p:sp>
        <p:nvSpPr>
          <p:cNvPr id="19" name="TextBox 18">
            <a:extLst>
              <a:ext uri="{FF2B5EF4-FFF2-40B4-BE49-F238E27FC236}">
                <a16:creationId xmlns:a16="http://schemas.microsoft.com/office/drawing/2014/main" id="{F322270E-40F5-3BFC-11FB-C0DCFF012D09}"/>
              </a:ext>
            </a:extLst>
          </p:cNvPr>
          <p:cNvSpPr txBox="1">
            <a:spLocks noChangeArrowheads="1"/>
          </p:cNvSpPr>
          <p:nvPr/>
        </p:nvSpPr>
        <p:spPr bwMode="auto">
          <a:xfrm>
            <a:off x="6259513" y="2909888"/>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cxnSp>
        <p:nvCxnSpPr>
          <p:cNvPr id="6" name="Straight Arrow Connector 5">
            <a:extLst>
              <a:ext uri="{FF2B5EF4-FFF2-40B4-BE49-F238E27FC236}">
                <a16:creationId xmlns:a16="http://schemas.microsoft.com/office/drawing/2014/main" id="{419EACFC-9E6D-725E-42E1-087720511B00}"/>
              </a:ext>
            </a:extLst>
          </p:cNvPr>
          <p:cNvCxnSpPr>
            <a:cxnSpLocks/>
          </p:cNvCxnSpPr>
          <p:nvPr/>
        </p:nvCxnSpPr>
        <p:spPr>
          <a:xfrm>
            <a:off x="1295400" y="3948113"/>
            <a:ext cx="0" cy="7207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D9DF814E-D27D-61EC-EBE8-AF74FE7106B7}"/>
              </a:ext>
            </a:extLst>
          </p:cNvPr>
          <p:cNvCxnSpPr>
            <a:cxnSpLocks/>
          </p:cNvCxnSpPr>
          <p:nvPr/>
        </p:nvCxnSpPr>
        <p:spPr>
          <a:xfrm>
            <a:off x="5715000" y="3771900"/>
            <a:ext cx="0" cy="6318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4882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10" grpId="0"/>
      <p:bldP spid="13" grpId="0"/>
      <p:bldP spid="21" grpId="0"/>
      <p:bldP spid="20" grpId="0"/>
      <p:bldP spid="17" grpId="0"/>
      <p:bldP spid="8" grpId="0"/>
      <p:bldP spid="12" grpId="0"/>
      <p:bldP spid="18" grpId="0"/>
      <p:bldP spid="9" grpId="0"/>
      <p:bldP spid="15" grpId="0"/>
      <p:bldP spid="16" grpId="0"/>
      <p:bldP spid="1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4AAA6BDC-58B8-4006-B19B-A9B68FEAFF74}"/>
              </a:ext>
            </a:extLst>
          </p:cNvPr>
          <p:cNvSpPr>
            <a:spLocks noGrp="1"/>
          </p:cNvSpPr>
          <p:nvPr>
            <p:ph idx="4294967295"/>
          </p:nvPr>
        </p:nvSpPr>
        <p:spPr>
          <a:xfrm>
            <a:off x="457200" y="762000"/>
            <a:ext cx="8039100" cy="4191000"/>
          </a:xfrm>
        </p:spPr>
        <p:txBody>
          <a:bodyPr rtlCol="0" anchor="ctr">
            <a:noAutofit/>
          </a:bodyPr>
          <a:lstStyle/>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Chief of Course is</a:t>
            </a: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the connection between a resort’s mountain operations department and the Jury and Organizing Committee. </a:t>
            </a:r>
          </a:p>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Chief of Course needs to know their racecourse and various snow preparation techniques. They should be able to evaluate racecourses set under their jurisdiction.</a:t>
            </a:r>
          </a:p>
          <a:p>
            <a:pPr marL="0" indent="0" algn="just">
              <a:lnSpc>
                <a:spcPct val="120000"/>
              </a:lnSpc>
              <a:spcBef>
                <a:spcPts val="600"/>
              </a:spcBef>
              <a:spcAft>
                <a:spcPts val="600"/>
              </a:spcAft>
              <a:buFont typeface="Euphemia" panose="020B0503040102020104" pitchFamily="34" charset="0"/>
              <a:buNone/>
              <a:defRPr/>
            </a:pPr>
            <a:r>
              <a:rPr lang="en-US" sz="20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event led by a Chief of Course who plans, prepares, anticipates problems, and organizes crews accordingly will assist in delivering an event that will be fun, will be fair, and will be enjoyed by all participants</a:t>
            </a:r>
            <a:r>
              <a:rPr lang="en-US" sz="19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29027" name="Picture 2">
            <a:extLst>
              <a:ext uri="{FF2B5EF4-FFF2-40B4-BE49-F238E27FC236}">
                <a16:creationId xmlns:a16="http://schemas.microsoft.com/office/drawing/2014/main" id="{3C2AB452-9A87-4F80-9E9F-7ACB88E91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30324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84188" y="1066800"/>
            <a:ext cx="8175625" cy="5087938"/>
          </a:xfrm>
        </p:spPr>
        <p:txBody>
          <a:bodyPr rtlCol="0">
            <a:normAutofit/>
          </a:bodyPr>
          <a:lstStyle/>
          <a:p>
            <a:pPr marL="0" marR="0" indent="0" algn="just">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 Chief of Course:</a:t>
            </a:r>
          </a:p>
          <a:p>
            <a:pPr marR="0" algn="just">
              <a:lnSpc>
                <a:spcPct val="100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acquires required knowledge and skills through education and experience </a:t>
            </a:r>
          </a:p>
          <a:p>
            <a:pPr marR="0" algn="just">
              <a:lnSpc>
                <a:spcPct val="100000"/>
              </a:lnSpc>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must be familiar with local snow conditions on the terrain concerned</a:t>
            </a:r>
          </a:p>
          <a:p>
            <a:pPr marR="0" algn="just">
              <a:lnSpc>
                <a:spcPct val="100000"/>
              </a:lnSpc>
              <a:spcBef>
                <a:spcPts val="600"/>
              </a:spcBef>
              <a:spcAft>
                <a:spcPts val="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s responsible for the preparation of the event arena in accordance with the directives and decisions of the Jury and as indicated on the homologation report   </a:t>
            </a:r>
          </a:p>
          <a:p>
            <a:pPr marR="0" algn="just">
              <a:lnSpc>
                <a:spcPct val="100000"/>
              </a:lnSpc>
              <a:spcBef>
                <a:spcPts val="600"/>
              </a:spcBef>
              <a:spcAft>
                <a:spcPts val="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is often affiliated with or has a strong relationship with the resort and should be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local authority</a:t>
            </a:r>
            <a:r>
              <a:rPr lang="en-US" sz="2000" dirty="0">
                <a:effectLst/>
                <a:latin typeface="Arial" panose="020B0604020202020204" pitchFamily="34" charset="0"/>
                <a:ea typeface="Times New Roman" panose="02020603050405020304" pitchFamily="18" charset="0"/>
                <a:cs typeface="Arial" panose="020B0604020202020204" pitchFamily="34" charset="0"/>
              </a:rPr>
              <a:t>” regarding area weather patterns, availability of resources, and existing snow conditions </a:t>
            </a:r>
          </a:p>
          <a:p>
            <a:pPr marL="0" marR="0" indent="0" algn="just">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1314450" algn="l"/>
              </a:tabLst>
            </a:pPr>
            <a:r>
              <a:rPr lang="en-US" sz="2000" spc="-20" dirty="0">
                <a:effectLst/>
                <a:latin typeface="Arial" panose="020B0604020202020204" pitchFamily="34" charset="0"/>
                <a:ea typeface="Times New Roman" panose="02020603050405020304" pitchFamily="18" charset="0"/>
                <a:cs typeface="Arial" panose="020B0604020202020204" pitchFamily="34" charset="0"/>
              </a:rPr>
              <a:t>It is important that those wishing to become proficient as a Chief of Course, seek multiple opportunities to work under “experts” on the race hill and gain knowledge that may apply to the ski area where an individual may serve as Chief of Course.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EDUCATION </a:t>
            </a:r>
          </a:p>
        </p:txBody>
      </p:sp>
      <p:pic>
        <p:nvPicPr>
          <p:cNvPr id="5" name="Content Placeholder 10">
            <a:extLst>
              <a:ext uri="{FF2B5EF4-FFF2-40B4-BE49-F238E27FC236}">
                <a16:creationId xmlns:a16="http://schemas.microsoft.com/office/drawing/2014/main" id="{5596A645-EB3C-4042-B2BB-F16393CBD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9105F5FB-D016-43B1-80F8-CD309DACF58C}"/>
              </a:ext>
            </a:extLst>
          </p:cNvPr>
          <p:cNvSpPr>
            <a:spLocks noGrp="1" noChangeArrowheads="1"/>
          </p:cNvSpPr>
          <p:nvPr>
            <p:ph idx="4294967295"/>
          </p:nvPr>
        </p:nvSpPr>
        <p:spPr>
          <a:xfrm>
            <a:off x="304800" y="990600"/>
            <a:ext cx="8382000" cy="5235752"/>
          </a:xfrm>
        </p:spPr>
        <p:txBody>
          <a:bodyPr/>
          <a:lstStyle/>
          <a:p>
            <a:pPr marL="0" marR="0" indent="0" algn="just">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The Chief of Course is the connection between a resort’s mountain operations department and the Jury and:</a:t>
            </a:r>
          </a:p>
          <a:p>
            <a:pPr marR="0" algn="just">
              <a:lnSpc>
                <a:spcPct val="100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457200" algn="l"/>
                <a:tab pos="571500" algn="l"/>
                <a:tab pos="742950" algn="l"/>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needs to </a:t>
            </a:r>
            <a:r>
              <a:rPr lang="en-US" sz="1800" u="sng" dirty="0">
                <a:effectLst/>
                <a:latin typeface="Arial" panose="020B0604020202020204" pitchFamily="34" charset="0"/>
                <a:ea typeface="Times New Roman" panose="02020603050405020304" pitchFamily="18" charset="0"/>
                <a:cs typeface="Arial" panose="020B0604020202020204" pitchFamily="34" charset="0"/>
              </a:rPr>
              <a:t>establish early communication</a:t>
            </a:r>
            <a:r>
              <a:rPr lang="en-US" sz="1800" dirty="0">
                <a:effectLst/>
                <a:latin typeface="Arial" panose="020B0604020202020204" pitchFamily="34" charset="0"/>
                <a:ea typeface="Times New Roman" panose="02020603050405020304" pitchFamily="18" charset="0"/>
                <a:cs typeface="Arial" panose="020B0604020202020204" pitchFamily="34" charset="0"/>
              </a:rPr>
              <a:t> with ski area management, including Mountain Operations (grooming and snowmaking), Lift Operations, Race Department, and Ski Patrol</a:t>
            </a:r>
          </a:p>
          <a:p>
            <a:pPr marL="0" marR="0" indent="0" algn="just">
              <a:lnSpc>
                <a:spcPct val="100000"/>
              </a:lnSpc>
              <a:spcBef>
                <a:spcPts val="0"/>
              </a:spcBef>
              <a:spcAft>
                <a:spcPts val="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needs to know the racecourse and snow preparation and should be able to evaluate the racecourses set under their jurisdiction</a:t>
            </a:r>
          </a:p>
          <a:p>
            <a:pPr marL="171450" lvl="2" indent="-171450" algn="just">
              <a:lnSpc>
                <a:spcPct val="100000"/>
              </a:lnSpc>
              <a:spcBef>
                <a:spcPts val="0"/>
              </a:spcBef>
              <a:spcAft>
                <a:spcPts val="0"/>
              </a:spcAft>
              <a:buFont typeface="Arial" panose="020B0604020202020204" pitchFamily="34" charset="0"/>
              <a:buChar char="•"/>
              <a:tabLst>
                <a:tab pos="1314450" algn="l"/>
              </a:tabLst>
            </a:pPr>
            <a:endParaRPr lang="en-US" sz="1800" u="sng" dirty="0">
              <a:latin typeface="Arial" panose="020B0604020202020204" pitchFamily="34" charset="0"/>
              <a:ea typeface="Times New Roman" panose="02020603050405020304" pitchFamily="18" charset="0"/>
              <a:cs typeface="Arial" panose="020B0604020202020204" pitchFamily="34" charset="0"/>
            </a:endParaRPr>
          </a:p>
          <a:p>
            <a:pPr marL="171450" lvl="2" indent="-171450" algn="just">
              <a:lnSpc>
                <a:spcPct val="100000"/>
              </a:lnSpc>
              <a:spcBef>
                <a:spcPts val="0"/>
              </a:spcBef>
              <a:spcAft>
                <a:spcPts val="0"/>
              </a:spcAft>
              <a:buFont typeface="Arial" panose="020B0604020202020204" pitchFamily="34" charset="0"/>
              <a:buChar char="•"/>
              <a:tabLst>
                <a:tab pos="1314450" algn="l"/>
              </a:tabLst>
            </a:pPr>
            <a:r>
              <a:rPr lang="en-US" sz="1800" u="sng" dirty="0">
                <a:effectLst/>
                <a:latin typeface="Arial" panose="020B0604020202020204" pitchFamily="34" charset="0"/>
                <a:ea typeface="Times New Roman" panose="02020603050405020304" pitchFamily="18" charset="0"/>
                <a:cs typeface="Arial" panose="020B0604020202020204" pitchFamily="34" charset="0"/>
              </a:rPr>
              <a:t>responsibilities include the start and finish areas and the timing installations</a:t>
            </a:r>
            <a:r>
              <a:rPr lang="en-US" sz="1800" dirty="0">
                <a:effectLst/>
                <a:latin typeface="Arial" panose="020B0604020202020204" pitchFamily="34" charset="0"/>
                <a:ea typeface="Times New Roman" panose="02020603050405020304" pitchFamily="18" charset="0"/>
                <a:cs typeface="Arial" panose="020B0604020202020204" pitchFamily="34" charset="0"/>
              </a:rPr>
              <a:t> and the actual race trail.</a:t>
            </a:r>
          </a:p>
          <a:p>
            <a:pPr marL="0" marR="0" indent="0" algn="just">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171450" marR="0" lvl="2"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must work with Course Setters and have ample help to assist the Course Setters for all runs.  This includes supervising the cleanup immediately following the event. </a:t>
            </a:r>
          </a:p>
          <a:p>
            <a:pPr marL="0" marR="0" indent="0">
              <a:lnSpc>
                <a:spcPct val="100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2"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Successful completion of these responsibilities requires organization, leadership, personnel, and equipment.</a:t>
            </a:r>
          </a:p>
          <a:p>
            <a:pPr marL="0" marR="0" indent="0" algn="just">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lvl="2" indent="0" algn="just">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E071161-04EF-442A-ADD6-5F22F351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E536B2A-EDD6-41F4-9288-E1067D6DE204}"/>
              </a:ext>
            </a:extLst>
          </p:cNvPr>
          <p:cNvSpPr txBox="1">
            <a:spLocks/>
          </p:cNvSpPr>
          <p:nvPr/>
        </p:nvSpPr>
        <p:spPr bwMode="auto">
          <a:xfrm>
            <a:off x="155574" y="104775"/>
            <a:ext cx="8759825" cy="752475"/>
          </a:xfrm>
          <a:prstGeom prst="rect">
            <a:avLst/>
          </a:prstGeom>
          <a:noFill/>
          <a:ln>
            <a:noFill/>
          </a:ln>
        </p:spPr>
        <p:txBody>
          <a:bodyPr anchor="b">
            <a:normAutofit fontScale="97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 OF THE CHIEF OF COURSE</a:t>
            </a:r>
          </a:p>
        </p:txBody>
      </p:sp>
    </p:spTree>
    <p:extLst>
      <p:ext uri="{BB962C8B-B14F-4D97-AF65-F5344CB8AC3E}">
        <p14:creationId xmlns:p14="http://schemas.microsoft.com/office/powerpoint/2010/main" val="49057114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E8643-037A-2B0D-C3C2-E7A67D814433}"/>
            </a:ext>
          </a:extLst>
        </p:cNvPr>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88174E20-B420-CFDC-F292-3BFCD540C422}"/>
              </a:ext>
            </a:extLst>
          </p:cNvPr>
          <p:cNvSpPr>
            <a:spLocks noGrp="1" noChangeArrowheads="1"/>
          </p:cNvSpPr>
          <p:nvPr>
            <p:ph idx="4294967295"/>
          </p:nvPr>
        </p:nvSpPr>
        <p:spPr>
          <a:xfrm>
            <a:off x="304800" y="990600"/>
            <a:ext cx="8382000" cy="5235752"/>
          </a:xfrm>
        </p:spPr>
        <p:txBody>
          <a:bodyPr/>
          <a:lstStyle/>
          <a:p>
            <a:pPr marR="0" algn="just">
              <a:lnSpc>
                <a:spcPct val="100000"/>
              </a:lnSpc>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Chief of Race should be permanently stationed at the Start. </a:t>
            </a:r>
          </a:p>
          <a:p>
            <a:pPr marR="0" algn="just">
              <a:lnSpc>
                <a:spcPct val="100000"/>
              </a:lnSpc>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Chief of Course has to </a:t>
            </a:r>
            <a:r>
              <a:rPr lang="en-US" sz="2400" u="sng" dirty="0">
                <a:latin typeface="Arial" panose="020B0604020202020204" pitchFamily="34" charset="0"/>
                <a:cs typeface="Arial" panose="020B0604020202020204" pitchFamily="34" charset="0"/>
              </a:rPr>
              <a:t>temporarily</a:t>
            </a:r>
            <a:r>
              <a:rPr lang="en-US" sz="2400" dirty="0">
                <a:latin typeface="Arial" panose="020B0604020202020204" pitchFamily="34" charset="0"/>
                <a:cs typeface="Arial" panose="020B0604020202020204" pitchFamily="34" charset="0"/>
              </a:rPr>
              <a:t> leave the start area, they should appoint a replacement who has the proper certification and knowledge of the event being contested. </a:t>
            </a:r>
          </a:p>
          <a:p>
            <a:pPr marR="0" algn="just">
              <a:lnSpc>
                <a:spcPct val="100000"/>
              </a:lnSpc>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the Chief of Course has to </a:t>
            </a:r>
            <a:r>
              <a:rPr lang="en-US" sz="2400" u="sng" dirty="0">
                <a:latin typeface="Arial" panose="020B0604020202020204" pitchFamily="34" charset="0"/>
                <a:cs typeface="Arial" panose="020B0604020202020204" pitchFamily="34" charset="0"/>
              </a:rPr>
              <a:t>permanently</a:t>
            </a:r>
            <a:r>
              <a:rPr lang="en-US" sz="2400" dirty="0">
                <a:latin typeface="Arial" panose="020B0604020202020204" pitchFamily="34" charset="0"/>
                <a:cs typeface="Arial" panose="020B0604020202020204" pitchFamily="34" charset="0"/>
              </a:rPr>
              <a:t> leave the start, membership/certification/update requirements must be respected for their replacement.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lvl="2" indent="0" algn="just">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defRPr/>
            </a:pPr>
            <a:endParaRPr lang="en-US" altLang="en-US" sz="2400"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altLang="en-US" dirty="0">
              <a:ea typeface="Calibri" panose="020F0502020204030204" pitchFamily="34" charset="0"/>
              <a:cs typeface="Arial" panose="020B0604020202020204" pitchFamily="34" charset="0"/>
            </a:endParaRPr>
          </a:p>
        </p:txBody>
      </p:sp>
      <p:pic>
        <p:nvPicPr>
          <p:cNvPr id="29699" name="Content Placeholder 10">
            <a:extLst>
              <a:ext uri="{FF2B5EF4-FFF2-40B4-BE49-F238E27FC236}">
                <a16:creationId xmlns:a16="http://schemas.microsoft.com/office/drawing/2014/main" id="{F6349320-263B-5F26-013D-77CBC746F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FCA5843-B546-7B77-D952-674DE0488CC4}"/>
              </a:ext>
            </a:extLst>
          </p:cNvPr>
          <p:cNvSpPr txBox="1">
            <a:spLocks/>
          </p:cNvSpPr>
          <p:nvPr/>
        </p:nvSpPr>
        <p:spPr bwMode="auto">
          <a:xfrm>
            <a:off x="155574" y="104775"/>
            <a:ext cx="8759825" cy="752475"/>
          </a:xfrm>
          <a:prstGeom prst="rect">
            <a:avLst/>
          </a:prstGeom>
          <a:noFill/>
          <a:ln>
            <a:noFill/>
          </a:ln>
        </p:spPr>
        <p:txBody>
          <a:bodyPr anchor="b">
            <a:normAutofit fontScale="97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28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RESPONSIBILITIES OF THE CHIEF OF COURSE</a:t>
            </a:r>
          </a:p>
        </p:txBody>
      </p:sp>
    </p:spTree>
    <p:extLst>
      <p:ext uri="{BB962C8B-B14F-4D97-AF65-F5344CB8AC3E}">
        <p14:creationId xmlns:p14="http://schemas.microsoft.com/office/powerpoint/2010/main" val="27427656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51293" y="951150"/>
            <a:ext cx="8534400" cy="5449650"/>
          </a:xfrm>
        </p:spPr>
        <p:txBody>
          <a:bodyPr rtlCol="0">
            <a:noAutofit/>
          </a:bodyPr>
          <a:lstStyle/>
          <a:p>
            <a:pPr marL="0" marR="0" lvl="0" indent="0" algn="just">
              <a:lnSpc>
                <a:spcPct val="100000"/>
              </a:lnSpc>
              <a:spcBef>
                <a:spcPts val="0"/>
              </a:spcBef>
              <a:spcAft>
                <a:spcPts val="600"/>
              </a:spcAft>
              <a:buNone/>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Chief of Course and the </a:t>
            </a:r>
            <a:r>
              <a:rPr lang="en-US" sz="2000" dirty="0">
                <a:effectLst/>
                <a:latin typeface="Arial" panose="020B0604020202020204" pitchFamily="34" charset="0"/>
                <a:ea typeface="Times New Roman" panose="02020603050405020304" pitchFamily="18" charset="0"/>
                <a:cs typeface="Arial" panose="020B0604020202020204" pitchFamily="34" charset="0"/>
              </a:rPr>
              <a:t>Course Setters need to follow the directives of the Jury. If the racecourse has been set prior to the Team Captains’ Meeting, they are required to provide a report for the Team Captains concerning the course set.</a:t>
            </a:r>
          </a:p>
          <a:p>
            <a:pPr marL="0" marR="0" indent="0" algn="just">
              <a:lnSpc>
                <a:spcPct val="100000"/>
              </a:lnSpc>
              <a:spcBef>
                <a:spcPts val="120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In order to set a course appropriately, the course setter must respect the terrain, the snow cover, and the ability of the participating competitors.</a:t>
            </a:r>
          </a:p>
          <a:p>
            <a:pPr marL="0" indent="0">
              <a:lnSpc>
                <a:spcPct val="100000"/>
              </a:lnSpc>
              <a:spcBef>
                <a:spcPts val="1200"/>
              </a:spcBef>
              <a:spcAft>
                <a:spcPts val="0"/>
              </a:spcAft>
              <a:buNone/>
            </a:pPr>
            <a:r>
              <a:rPr lang="en-US" sz="2000" dirty="0">
                <a:latin typeface="Arial" panose="020B0604020202020204" pitchFamily="34" charset="0"/>
                <a:cs typeface="Arial" panose="020B0604020202020204" pitchFamily="34" charset="0"/>
              </a:rPr>
              <a:t>The Chief of Course can assist Course Setters by answering questions related to the terrain, snow cover/conditions, and other factors associated with the race arena.</a:t>
            </a:r>
          </a:p>
          <a:p>
            <a:pPr marL="0" marR="0" indent="0" algn="just">
              <a:lnSpc>
                <a:spcPct val="100000"/>
              </a:lnSpc>
              <a:spcBef>
                <a:spcPts val="120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Depending on the age group of participating competitors/level of competition, racecourses are required to be set within U.S. Ski &amp; Snowboard and FIS specifications regarding gate count, width between the poles of each gate, distance between successive gates, and restrictions applied to vertical combinations (flushes and hairpins).</a:t>
            </a:r>
          </a:p>
          <a:p>
            <a:pPr marL="0" marR="0" indent="0" algn="just">
              <a:lnSpc>
                <a:spcPct val="100000"/>
              </a:lnSpc>
              <a:spcBef>
                <a:spcPts val="120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R</a:t>
            </a:r>
            <a:r>
              <a:rPr lang="en-US" sz="2000" dirty="0">
                <a:effectLst/>
                <a:latin typeface="Arial" panose="020B0604020202020204" pitchFamily="34" charset="0"/>
                <a:ea typeface="Times New Roman" panose="02020603050405020304" pitchFamily="18" charset="0"/>
                <a:cs typeface="Arial" panose="020B0604020202020204" pitchFamily="34" charset="0"/>
              </a:rPr>
              <a:t>acecourses should have rhythm and preferred line should be obvious. </a:t>
            </a: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75356" y="329866"/>
            <a:ext cx="838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CHIEF OF COURSE  &amp; COURSE SETTERS</a:t>
            </a:r>
          </a:p>
        </p:txBody>
      </p:sp>
      <p:pic>
        <p:nvPicPr>
          <p:cNvPr id="5" name="Content Placeholder 10">
            <a:extLst>
              <a:ext uri="{FF2B5EF4-FFF2-40B4-BE49-F238E27FC236}">
                <a16:creationId xmlns:a16="http://schemas.microsoft.com/office/drawing/2014/main" id="{6E8A56D0-11CB-429F-B686-17281252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05CB-6271-BD55-B999-8FCBAE167424}"/>
            </a:ext>
          </a:extLst>
        </p:cNvPr>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2753CB4-0135-7B15-46E1-5AED08ECDA42}"/>
              </a:ext>
            </a:extLst>
          </p:cNvPr>
          <p:cNvSpPr txBox="1">
            <a:spLocks noGrp="1"/>
          </p:cNvSpPr>
          <p:nvPr>
            <p:ph idx="4294967295"/>
          </p:nvPr>
        </p:nvSpPr>
        <p:spPr>
          <a:xfrm>
            <a:off x="375356" y="838200"/>
            <a:ext cx="8534400" cy="5391706"/>
          </a:xfrm>
        </p:spPr>
        <p:txBody>
          <a:bodyPr rtlCol="0">
            <a:noAutofit/>
          </a:bodyPr>
          <a:lstStyle/>
          <a:p>
            <a:pPr marL="0" marR="0" indent="0" algn="just">
              <a:lnSpc>
                <a:spcPct val="100000"/>
              </a:lnSpc>
              <a:spcBef>
                <a:spcPts val="0"/>
              </a:spcBef>
              <a:spcAft>
                <a:spcPts val="12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Course Setters must follow the rules governing course setting for the event being contested. They are obliged to set in accordance with the course protection plan set forth by the Homologation Report, and any additional request from the Jury and Chief of Course. </a:t>
            </a:r>
            <a:r>
              <a:rPr lang="en-US" sz="24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lgn="just">
              <a:lnSpc>
                <a:spcPct val="100000"/>
              </a:lnSpc>
              <a:spcBef>
                <a:spcPts val="0"/>
              </a:spcBef>
              <a:spcAft>
                <a:spcPts val="1200"/>
              </a:spcAft>
              <a:buNone/>
            </a:pP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What is the “Homologation Report?”</a:t>
            </a:r>
          </a:p>
          <a:p>
            <a:pPr marL="0" marR="0" indent="0" algn="just">
              <a:lnSpc>
                <a:spcPct val="100000"/>
              </a:lnSpc>
              <a:spcBef>
                <a:spcPts val="0"/>
              </a:spcBef>
              <a:spcAft>
                <a:spcPts val="1200"/>
              </a:spcAft>
              <a:buNone/>
            </a:pPr>
            <a:r>
              <a:rPr lang="en-US" b="1" dirty="0"/>
              <a:t>The “Homologation Report” is a multi-page document containing maps, photos, reports, etc., describing an arena to be used for competitive skiing that has been inspected and approved by U.S. Ski &amp; Snowboard and/or FIS.</a:t>
            </a:r>
          </a:p>
          <a:p>
            <a:pPr marL="0" marR="0" indent="0" algn="just">
              <a:lnSpc>
                <a:spcPct val="100000"/>
              </a:lnSpc>
              <a:spcBef>
                <a:spcPts val="0"/>
              </a:spcBef>
              <a:spcAft>
                <a:spcPts val="1200"/>
              </a:spcAft>
              <a:buNone/>
            </a:pPr>
            <a:r>
              <a:rPr lang="en-US" sz="2400" b="1" dirty="0">
                <a:solidFill>
                  <a:srgbClr val="0033CC"/>
                </a:solidFill>
                <a:latin typeface="Arial" panose="020B0604020202020204" pitchFamily="34" charset="0"/>
                <a:ea typeface="Times New Roman" panose="02020603050405020304" pitchFamily="18" charset="0"/>
                <a:cs typeface="Arial" panose="020B0604020202020204" pitchFamily="34" charset="0"/>
              </a:rPr>
              <a:t>Counting Gates:</a:t>
            </a:r>
          </a:p>
          <a:p>
            <a:pPr marL="0" indent="0" algn="just">
              <a:lnSpc>
                <a:spcPct val="100000"/>
              </a:lnSpc>
              <a:spcBef>
                <a:spcPts val="0"/>
              </a:spcBef>
              <a:spcAft>
                <a:spcPts val="1200"/>
              </a:spcAft>
              <a:buNone/>
            </a:pPr>
            <a:r>
              <a:rPr lang="en-US" sz="2400" dirty="0">
                <a:latin typeface="Arial" panose="020B0604020202020204" pitchFamily="34" charset="0"/>
                <a:cs typeface="Arial" panose="020B0604020202020204" pitchFamily="34" charset="0"/>
              </a:rPr>
              <a:t>The Start Gate and the Finish Line </a:t>
            </a:r>
            <a:r>
              <a:rPr lang="en-US" sz="2400" u="sng" dirty="0">
                <a:latin typeface="Arial" panose="020B0604020202020204" pitchFamily="34" charset="0"/>
                <a:cs typeface="Arial" panose="020B0604020202020204" pitchFamily="34" charset="0"/>
              </a:rPr>
              <a:t>are not</a:t>
            </a:r>
            <a:r>
              <a:rPr lang="en-US" sz="2400" dirty="0">
                <a:latin typeface="Arial" panose="020B0604020202020204" pitchFamily="34" charset="0"/>
                <a:cs typeface="Arial" panose="020B0604020202020204" pitchFamily="34" charset="0"/>
              </a:rPr>
              <a:t> included in actual gate counts! </a:t>
            </a:r>
            <a:r>
              <a:rPr lang="en-US" sz="2400" b="1" dirty="0">
                <a:latin typeface="Arial" panose="020B0604020202020204" pitchFamily="34" charset="0"/>
                <a:cs typeface="Arial" panose="020B0604020202020204" pitchFamily="34" charset="0"/>
              </a:rPr>
              <a:t>[614.1.2.3]</a:t>
            </a:r>
            <a:endParaRPr lang="en-US" sz="2400" dirty="0">
              <a:latin typeface="Arial" panose="020B0604020202020204" pitchFamily="34" charset="0"/>
              <a:cs typeface="Arial" panose="020B0604020202020204" pitchFamily="34" charset="0"/>
            </a:endParaRPr>
          </a:p>
          <a:p>
            <a:pPr marL="0" marR="0" indent="0" algn="just">
              <a:lnSpc>
                <a:spcPct val="100000"/>
              </a:lnSpc>
              <a:spcBef>
                <a:spcPts val="0"/>
              </a:spcBef>
              <a:spcAft>
                <a:spcPts val="1200"/>
              </a:spcAft>
              <a:buNone/>
            </a:pPr>
            <a:endParaRPr lang="en-U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7046F9FF-7886-DA3B-9600-6ACBB0E0C26B}"/>
              </a:ext>
            </a:extLst>
          </p:cNvPr>
          <p:cNvSpPr txBox="1">
            <a:spLocks/>
          </p:cNvSpPr>
          <p:nvPr/>
        </p:nvSpPr>
        <p:spPr bwMode="auto">
          <a:xfrm>
            <a:off x="230596" y="192086"/>
            <a:ext cx="867916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600" b="1" dirty="0">
                <a:solidFill>
                  <a:srgbClr val="1A21A6"/>
                </a:solidFill>
                <a:effectLst>
                  <a:outerShdw blurRad="38100" dist="38100" dir="2700000" algn="tl">
                    <a:srgbClr val="000000">
                      <a:alpha val="43137"/>
                    </a:srgbClr>
                  </a:outerShdw>
                </a:effectLst>
                <a:latin typeface="Arial" charset="0"/>
                <a:cs typeface="Arial" charset="0"/>
              </a:rPr>
              <a:t>COURSE SETTERS &amp; THE HOMOLOGATION REPORT</a:t>
            </a:r>
          </a:p>
        </p:txBody>
      </p:sp>
      <p:pic>
        <p:nvPicPr>
          <p:cNvPr id="5" name="Content Placeholder 10">
            <a:extLst>
              <a:ext uri="{FF2B5EF4-FFF2-40B4-BE49-F238E27FC236}">
                <a16:creationId xmlns:a16="http://schemas.microsoft.com/office/drawing/2014/main" id="{D70DE020-E215-A4E5-CDEF-20839E11C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34994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271461" y="749300"/>
            <a:ext cx="8601075" cy="6051550"/>
          </a:xfrm>
        </p:spPr>
        <p:txBody>
          <a:bodyPr rtlCol="0">
            <a:normAutofit fontScale="92500" lnSpcReduction="10000"/>
          </a:bodyPr>
          <a:lstStyle/>
          <a:p>
            <a:pPr marL="0" marR="0" lvl="0" indent="0" algn="just">
              <a:lnSpc>
                <a:spcPct val="110000"/>
              </a:lnSpc>
              <a:spcBef>
                <a:spcPts val="0"/>
              </a:spcBef>
              <a:spcAft>
                <a:spcPts val="0"/>
              </a:spcAft>
              <a:buNone/>
              <a:tabLst>
                <a:tab pos="914400" algn="l"/>
                <a:tab pos="102870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Course Workers/Volunteers must: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600"/>
              </a:spcAft>
              <a:buFont typeface="Arial" panose="020B0604020202020204" pitchFamily="34" charset="0"/>
              <a:buChar char="•"/>
              <a:tabLst>
                <a:tab pos="1314450" algn="l"/>
              </a:tabLst>
            </a:pPr>
            <a:r>
              <a:rPr lang="en-US" sz="1900" dirty="0">
                <a:latin typeface="Arial" panose="020B0604020202020204" pitchFamily="34" charset="0"/>
                <a:ea typeface="Times New Roman" panose="02020603050405020304" pitchFamily="18" charset="0"/>
                <a:cs typeface="Arial" panose="020B0604020202020204" pitchFamily="34" charset="0"/>
              </a:rPr>
              <a:t>Be p</a:t>
            </a:r>
            <a:r>
              <a:rPr lang="en-US" sz="1900" dirty="0">
                <a:effectLst/>
                <a:latin typeface="Arial" panose="020B0604020202020204" pitchFamily="34" charset="0"/>
                <a:ea typeface="Times New Roman" panose="02020603050405020304" pitchFamily="18" charset="0"/>
                <a:cs typeface="Arial" panose="020B0604020202020204" pitchFamily="34" charset="0"/>
              </a:rPr>
              <a:t>roperly trained and equipped for their tasks </a:t>
            </a:r>
          </a:p>
          <a:p>
            <a:pPr marR="0" lvl="0" algn="just">
              <a:lnSpc>
                <a:spcPct val="110000"/>
              </a:lnSpc>
              <a:spcBef>
                <a:spcPts val="0"/>
              </a:spcBef>
              <a:spcAft>
                <a:spcPts val="600"/>
              </a:spcAft>
              <a:buFont typeface="Arial" panose="020B0604020202020204" pitchFamily="34" charset="0"/>
              <a:buChar char="•"/>
              <a:tabLst>
                <a:tab pos="1314450" algn="l"/>
              </a:tabLst>
            </a:pPr>
            <a:r>
              <a:rPr lang="en-US" sz="1900" dirty="0">
                <a:latin typeface="Arial" panose="020B0604020202020204" pitchFamily="34" charset="0"/>
                <a:ea typeface="Times New Roman" panose="02020603050405020304" pitchFamily="18" charset="0"/>
                <a:cs typeface="Arial" panose="020B0604020202020204" pitchFamily="34" charset="0"/>
              </a:rPr>
              <a:t>Have strong</a:t>
            </a:r>
            <a:r>
              <a:rPr lang="en-US" sz="1900" dirty="0">
                <a:effectLst/>
                <a:latin typeface="Arial" panose="020B0604020202020204" pitchFamily="34" charset="0"/>
                <a:ea typeface="Times New Roman" panose="02020603050405020304" pitchFamily="18" charset="0"/>
                <a:cs typeface="Arial" panose="020B0604020202020204" pitchFamily="34" charset="0"/>
              </a:rPr>
              <a:t> skiing skills to perform required tasks with ability to competently maneuver steep slopes while carrying equipment, materials, and heavy loads</a:t>
            </a:r>
          </a:p>
          <a:p>
            <a:pPr marR="0" lvl="0">
              <a:lnSpc>
                <a:spcPct val="110000"/>
              </a:lnSpc>
              <a:spcBef>
                <a:spcPts val="0"/>
              </a:spcBef>
              <a:spcAft>
                <a:spcPts val="60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Be supervised by trained, experienced crew leaders or the Chief of Course</a:t>
            </a:r>
          </a:p>
          <a:p>
            <a:pPr marR="0" lvl="0">
              <a:lnSpc>
                <a:spcPct val="110000"/>
              </a:lnSpc>
              <a:spcBef>
                <a:spcPts val="0"/>
              </a:spcBef>
              <a:spcAft>
                <a:spcPts val="60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Be trained in the proper use of racecourse maintenance equipment </a:t>
            </a:r>
          </a:p>
          <a:p>
            <a:pPr marR="0" lvl="0">
              <a:lnSpc>
                <a:spcPct val="110000"/>
              </a:lnSpc>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Be Trained in proper radio communication procedures</a:t>
            </a:r>
          </a:p>
          <a:p>
            <a:pPr marR="0" lvl="0">
              <a:lnSpc>
                <a:spcPct val="110000"/>
              </a:lnSpc>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Be aware of details for improved margin of racecourse security</a:t>
            </a:r>
            <a:r>
              <a:rPr lang="en-US" sz="1900" dirty="0">
                <a:latin typeface="Arial" panose="020B0604020202020204" pitchFamily="34" charset="0"/>
                <a:ea typeface="Times New Roman" panose="02020603050405020304" pitchFamily="18" charset="0"/>
                <a:cs typeface="Arial" panose="020B0604020202020204" pitchFamily="34" charset="0"/>
              </a:rPr>
              <a:t>, e.g.:</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 </a:t>
            </a:r>
            <a:r>
              <a:rPr lang="en-US" sz="1900" dirty="0">
                <a:effectLst/>
                <a:latin typeface="Arial" panose="020B0604020202020204" pitchFamily="34" charset="0"/>
                <a:ea typeface="Times New Roman" panose="02020603050405020304" pitchFamily="18" charset="0"/>
                <a:cs typeface="Arial" panose="020B0604020202020204" pitchFamily="34" charset="0"/>
              </a:rPr>
              <a:t>Daily Program (schedule), including training, and forerunner and racer start </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times </a:t>
            </a:r>
          </a:p>
          <a:p>
            <a:pPr marL="0" marR="0" lvl="0" indent="0">
              <a:lnSpc>
                <a:spcPct val="110000"/>
              </a:lnSpc>
              <a:spcBef>
                <a:spcPts val="0"/>
              </a:spcBef>
              <a:spcAft>
                <a:spcPts val="0"/>
              </a:spcAft>
              <a:buNone/>
              <a:tabLst>
                <a:tab pos="68580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 Course inspection techniques authorized for competitors</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 </a:t>
            </a:r>
            <a:r>
              <a:rPr lang="en-US" sz="1900" u="sng" dirty="0">
                <a:effectLst/>
                <a:latin typeface="Arial" panose="020B0604020202020204" pitchFamily="34" charset="0"/>
                <a:ea typeface="Times New Roman" panose="02020603050405020304" pitchFamily="18" charset="0"/>
                <a:cs typeface="Arial" panose="020B0604020202020204" pitchFamily="34" charset="0"/>
              </a:rPr>
              <a:t>Start intervals</a:t>
            </a:r>
            <a:r>
              <a:rPr lang="en-US" sz="1900" dirty="0">
                <a:effectLst/>
                <a:latin typeface="Arial" panose="020B0604020202020204" pitchFamily="34" charset="0"/>
                <a:ea typeface="Times New Roman" panose="02020603050405020304" pitchFamily="18" charset="0"/>
                <a:cs typeface="Arial" panose="020B0604020202020204" pitchFamily="34" charset="0"/>
              </a:rPr>
              <a:t> – time planned between the consecutive forerunner and </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competitor starts; (</a:t>
            </a:r>
            <a:r>
              <a:rPr lang="en-US" sz="1900" dirty="0">
                <a:effectLst/>
                <a:latin typeface="Arial" panose="020B0604020202020204" pitchFamily="34" charset="0"/>
                <a:ea typeface="Calibri" panose="020F0502020204030204" pitchFamily="34" charset="0"/>
                <a:cs typeface="Arial" panose="020B0604020202020204" pitchFamily="34" charset="0"/>
              </a:rPr>
              <a:t>critical for course workers and officials to know when it is </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Calibri" panose="020F0502020204030204" pitchFamily="34" charset="0"/>
                <a:cs typeface="Arial" panose="020B0604020202020204" pitchFamily="34" charset="0"/>
              </a:rPr>
              <a:t>       </a:t>
            </a:r>
            <a:r>
              <a:rPr lang="en-US" sz="1900" dirty="0">
                <a:effectLst/>
                <a:latin typeface="Arial" panose="020B0604020202020204" pitchFamily="34" charset="0"/>
                <a:ea typeface="Calibri" panose="020F0502020204030204" pitchFamily="34" charset="0"/>
                <a:cs typeface="Arial" panose="020B0604020202020204" pitchFamily="34" charset="0"/>
              </a:rPr>
              <a:t>clear to work or communicate between starts)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1.)  DHT, DH, SG: Regular (fixed) with a minimum of 40 seconds</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2.)  GS: Regular (fixed) with a minimum of 30 seconds</a:t>
            </a:r>
          </a:p>
          <a:p>
            <a:pPr marL="0" marR="0" lvl="0" indent="0">
              <a:lnSpc>
                <a:spcPct val="110000"/>
              </a:lnSpc>
              <a:spcBef>
                <a:spcPts val="0"/>
              </a:spcBef>
              <a:spcAft>
                <a:spcPts val="0"/>
              </a:spcAft>
              <a:buNone/>
              <a:tabLst>
                <a:tab pos="685800" algn="l"/>
                <a:tab pos="1600200"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3.)  SL: Irregular (nonfixed) as determined by the Jury</a:t>
            </a:r>
          </a:p>
          <a:p>
            <a:pPr marL="0" marR="0" lvl="0" indent="0" algn="just">
              <a:lnSpc>
                <a:spcPct val="110000"/>
              </a:lnSpc>
              <a:spcBef>
                <a:spcPts val="0"/>
              </a:spcBef>
              <a:spcAft>
                <a:spcPts val="0"/>
              </a:spcAft>
              <a:buNone/>
              <a:tabLst>
                <a:tab pos="685800" algn="l"/>
                <a:tab pos="1600200" algn="l"/>
                <a:tab pos="2971800" algn="ctr"/>
                <a:tab pos="5486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 Location of staging areas, e.g., replacement poles and/or equipment</a:t>
            </a:r>
          </a:p>
          <a:p>
            <a:pPr marL="0" marR="0" lvl="0" indent="0" algn="just">
              <a:lnSpc>
                <a:spcPct val="110000"/>
              </a:lnSpc>
              <a:spcBef>
                <a:spcPts val="0"/>
              </a:spcBef>
              <a:spcAft>
                <a:spcPts val="0"/>
              </a:spcAft>
              <a:buNone/>
              <a:tabLst>
                <a:tab pos="685800" algn="l"/>
                <a:tab pos="1600200" algn="l"/>
                <a:tab pos="2971800" algn="ctr"/>
                <a:tab pos="5486400" algn="l"/>
              </a:tabLst>
            </a:pPr>
            <a:r>
              <a:rPr lang="en-US" sz="1900" dirty="0">
                <a:latin typeface="Arial" panose="020B0604020202020204" pitchFamily="34" charset="0"/>
                <a:ea typeface="Times New Roman" panose="02020603050405020304" pitchFamily="18" charset="0"/>
                <a:cs typeface="Arial" panose="020B0604020202020204" pitchFamily="34" charset="0"/>
              </a:rPr>
              <a:t>     - </a:t>
            </a:r>
            <a:r>
              <a:rPr lang="en-US" sz="1900" dirty="0">
                <a:effectLst/>
                <a:latin typeface="Arial" panose="020B0604020202020204" pitchFamily="34" charset="0"/>
                <a:ea typeface="Times New Roman" panose="02020603050405020304" pitchFamily="18" charset="0"/>
                <a:cs typeface="Arial" panose="020B0604020202020204" pitchFamily="34" charset="0"/>
              </a:rPr>
              <a:t>List of course positions and related terminology</a:t>
            </a:r>
          </a:p>
          <a:p>
            <a:pPr marL="0" marR="0" lvl="0" indent="0" algn="just">
              <a:lnSpc>
                <a:spcPct val="110000"/>
              </a:lnSpc>
              <a:spcBef>
                <a:spcPts val="0"/>
              </a:spcBef>
              <a:spcAft>
                <a:spcPts val="0"/>
              </a:spcAft>
              <a:buNone/>
              <a:tabLst>
                <a:tab pos="685800" algn="l"/>
                <a:tab pos="1600200" algn="l"/>
                <a:tab pos="2971800" algn="ctr"/>
                <a:tab pos="5486400" algn="l"/>
              </a:tabLst>
            </a:pPr>
            <a:r>
              <a:rPr lang="en-US" sz="1900" dirty="0">
                <a:latin typeface="Arial" panose="020B0604020202020204" pitchFamily="34" charset="0"/>
                <a:ea typeface="Times New Roman" panose="02020603050405020304" pitchFamily="18" charset="0"/>
                <a:cs typeface="Arial" panose="020B0604020202020204" pitchFamily="34" charset="0"/>
              </a:rPr>
              <a:t>     - </a:t>
            </a:r>
            <a:r>
              <a:rPr lang="en-US" sz="1900" dirty="0">
                <a:effectLst/>
                <a:latin typeface="Arial" panose="020B0604020202020204" pitchFamily="34" charset="0"/>
                <a:ea typeface="Times New Roman" panose="02020603050405020304" pitchFamily="18" charset="0"/>
                <a:cs typeface="Arial" panose="020B0604020202020204" pitchFamily="34" charset="0"/>
              </a:rPr>
              <a:t>“Start Stop” and “Start Stop Yellow Flag” protocol</a:t>
            </a:r>
          </a:p>
          <a:p>
            <a:pPr>
              <a:lnSpc>
                <a:spcPct val="120000"/>
              </a:lnSpc>
              <a:spcBef>
                <a:spcPts val="500"/>
              </a:spcBef>
              <a:buFont typeface="Arial" panose="020B0604020202020204" pitchFamily="34" charset="0"/>
              <a:buChar char="•"/>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0999" y="571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CHIEF </a:t>
            </a:r>
            <a:r>
              <a:rPr lang="en-US" altLang="en-US" sz="2800" b="1" dirty="0">
                <a:solidFill>
                  <a:srgbClr val="0033CC"/>
                </a:solidFill>
                <a:effectLst>
                  <a:outerShdw blurRad="38100" dist="38100" dir="2700000" algn="tl">
                    <a:srgbClr val="000000">
                      <a:alpha val="43137"/>
                    </a:srgbClr>
                  </a:outerShdw>
                </a:effectLst>
                <a:latin typeface="Arial" charset="0"/>
                <a:cs typeface="Arial" charset="0"/>
              </a:rPr>
              <a:t>OF</a:t>
            </a: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 COURSE &amp; COURSE WORKERS</a:t>
            </a:r>
          </a:p>
        </p:txBody>
      </p:sp>
      <p:pic>
        <p:nvPicPr>
          <p:cNvPr id="2" name="Content Placeholder 10">
            <a:extLst>
              <a:ext uri="{FF2B5EF4-FFF2-40B4-BE49-F238E27FC236}">
                <a16:creationId xmlns:a16="http://schemas.microsoft.com/office/drawing/2014/main" id="{1CF69BC7-7D77-7CA9-0FB0-F9CFA64BC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sz="4000"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472113"/>
          </a:xfrm>
        </p:spPr>
        <p:txBody>
          <a:bodyPr rtlCol="0">
            <a:normAutofit fontScale="47500" lnSpcReduction="20000"/>
          </a:bodyPr>
          <a:lstStyle/>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levels of events.</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3800" dirty="0">
                <a:solidFill>
                  <a:schemeClr val="tx1"/>
                </a:solidFill>
                <a:latin typeface="Arial" pitchFamily="34" charset="0"/>
                <a:cs typeface="Arial" pitchFamily="34" charset="0"/>
              </a:rPr>
              <a:t>Start Referee states, in concise manner via Jury radio:     </a:t>
            </a:r>
          </a:p>
          <a:p>
            <a:pPr marL="0" indent="0" eaLnBrk="1" fontAlgn="auto" hangingPunct="1">
              <a:lnSpc>
                <a:spcPct val="120000"/>
              </a:lnSpc>
              <a:spcAft>
                <a:spcPts val="0"/>
              </a:spcAft>
              <a:buFont typeface="Euphemia" panose="020B0503040102020104" pitchFamily="34" charset="0"/>
              <a:buNone/>
              <a:defRPr/>
            </a:pPr>
            <a:r>
              <a:rPr lang="en-US" altLang="en-US" sz="3800" dirty="0">
                <a:solidFill>
                  <a:schemeClr val="tx1"/>
                </a:solidFill>
                <a:latin typeface="Arial" pitchFamily="34" charset="0"/>
                <a:cs typeface="Arial" pitchFamily="34" charset="0"/>
              </a:rPr>
              <a:t>          Confirmation “Start Stop” was heard/understood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3800" i="1" dirty="0">
                <a:solidFill>
                  <a:schemeClr val="tx1"/>
                </a:solidFill>
                <a:latin typeface="Arial" pitchFamily="34" charset="0"/>
                <a:cs typeface="Arial" pitchFamily="34" charset="0"/>
              </a:rPr>
              <a:t>	Example: “</a:t>
            </a:r>
            <a:r>
              <a:rPr lang="en-US" altLang="en-US" sz="3800" b="1" i="1" dirty="0">
                <a:solidFill>
                  <a:schemeClr val="tx1"/>
                </a:solidFill>
                <a:latin typeface="Arial" pitchFamily="34" charset="0"/>
                <a:cs typeface="Arial" pitchFamily="34" charset="0"/>
              </a:rPr>
              <a:t>START STOP </a:t>
            </a:r>
            <a:r>
              <a:rPr lang="en-US" altLang="en-US" sz="38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38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38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A6611881-C120-418E-8DDB-3960665F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algn="ct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that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5612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5" name="Content Placeholder 10">
            <a:extLst>
              <a:ext uri="{FF2B5EF4-FFF2-40B4-BE49-F238E27FC236}">
                <a16:creationId xmlns:a16="http://schemas.microsoft.com/office/drawing/2014/main" id="{91F3829A-D5DF-4ECB-AB86-E6FB3420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YELLOW FLAG”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a:t>
            </a:r>
            <a:r>
              <a:rPr lang="en-US" altLang="en-US" sz="2000" i="1" dirty="0">
                <a:latin typeface="Arial" panose="020B0604020202020204" pitchFamily="34" charset="0"/>
                <a:cs typeface="Arial" panose="020B0604020202020204" pitchFamily="34" charset="0"/>
              </a:rPr>
              <a:t>e.g.: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that it has a clear course, it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3148E24-583D-4315-8B9C-03B6D645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103427" name="Rectangle 3">
            <a:extLst>
              <a:ext uri="{FF2B5EF4-FFF2-40B4-BE49-F238E27FC236}">
                <a16:creationId xmlns:a16="http://schemas.microsoft.com/office/drawing/2014/main" id="{324EB326-899D-48E3-B62B-E436C406385D}"/>
              </a:ext>
            </a:extLst>
          </p:cNvPr>
          <p:cNvSpPr>
            <a:spLocks noGrp="1" noChangeArrowheads="1"/>
          </p:cNvSpPr>
          <p:nvPr>
            <p:ph type="body" idx="4294967295"/>
          </p:nvPr>
        </p:nvSpPr>
        <p:spPr>
          <a:xfrm>
            <a:off x="495300" y="1371600"/>
            <a:ext cx="8420100" cy="4876800"/>
          </a:xfrm>
        </p:spPr>
        <p:txBody>
          <a:bodyPr/>
          <a:lstStyle/>
          <a:p>
            <a:pPr marL="246063" indent="-246063" eaLnBrk="1" hangingPunct="1">
              <a:lnSpc>
                <a:spcPct val="120000"/>
              </a:lnSpc>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individual (Jury member, eyes of the Jury or Jury Advisor) who called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or </a:t>
            </a:r>
            <a:r>
              <a:rPr lang="en-US" altLang="en-US" b="1" dirty="0">
                <a:solidFill>
                  <a:srgbClr val="3215AB"/>
                </a:solidFill>
                <a:latin typeface="Arial" panose="020B0604020202020204" pitchFamily="34" charset="0"/>
                <a:cs typeface="Arial" panose="020B0604020202020204" pitchFamily="34" charset="0"/>
              </a:rPr>
              <a:t>“START STOP YELLOW FLAG”</a:t>
            </a:r>
            <a:r>
              <a:rPr lang="en-US" altLang="en-US" dirty="0">
                <a:latin typeface="Arial" panose="020B0604020202020204" pitchFamily="34" charset="0"/>
                <a:cs typeface="Arial" panose="020B0604020202020204" pitchFamily="34" charset="0"/>
              </a:rPr>
              <a:t> is responsible for releasing the course hold.</a:t>
            </a:r>
          </a:p>
          <a:p>
            <a:pPr marL="246063" indent="-246063" eaLnBrk="1" hangingPunct="1">
              <a:lnSpc>
                <a:spcPct val="120000"/>
              </a:lnSpc>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The course is reopened at the </a:t>
            </a:r>
            <a:r>
              <a:rPr lang="en-US" altLang="en-US" u="sng" dirty="0">
                <a:latin typeface="Arial" panose="020B0604020202020204" pitchFamily="34" charset="0"/>
                <a:cs typeface="Arial" panose="020B0604020202020204" pitchFamily="34" charset="0"/>
              </a:rPr>
              <a:t>direction of the Jury</a:t>
            </a:r>
            <a:r>
              <a:rPr lang="en-US" altLang="en-US" dirty="0">
                <a:latin typeface="Arial" panose="020B0604020202020204" pitchFamily="34" charset="0"/>
                <a:cs typeface="Arial" panose="020B0604020202020204" pitchFamily="34" charset="0"/>
              </a:rPr>
              <a:t>: either from top to bottom, bottom to top or from the position where the incident requiring the </a:t>
            </a:r>
            <a:r>
              <a:rPr lang="en-US" altLang="en-US" b="1" dirty="0">
                <a:solidFill>
                  <a:srgbClr val="3215AB"/>
                </a:solidFill>
                <a:latin typeface="Arial" panose="020B0604020202020204" pitchFamily="34" charset="0"/>
                <a:cs typeface="Arial" panose="020B0604020202020204" pitchFamily="34" charset="0"/>
              </a:rPr>
              <a:t>“START STOP” </a:t>
            </a:r>
            <a:r>
              <a:rPr lang="en-US" altLang="en-US" dirty="0">
                <a:latin typeface="Arial" panose="020B0604020202020204" pitchFamily="34" charset="0"/>
                <a:cs typeface="Arial" panose="020B0604020202020204" pitchFamily="34" charset="0"/>
              </a:rPr>
              <a:t>occurred.</a:t>
            </a:r>
          </a:p>
          <a:p>
            <a:pPr marL="246063" indent="-246063" eaLnBrk="1" hangingPunct="1">
              <a:lnSpc>
                <a:spcPct val="120000"/>
              </a:lnSpc>
              <a:spcBef>
                <a:spcPts val="1200"/>
              </a:spcBef>
              <a:buFont typeface="Arial" panose="020B0604020202020204" pitchFamily="34" charset="0"/>
              <a:buChar char="•"/>
            </a:pPr>
            <a:r>
              <a:rPr lang="en-US" altLang="en-US" i="1" dirty="0">
                <a:latin typeface="Arial" panose="020B0604020202020204" pitchFamily="34" charset="0"/>
                <a:cs typeface="Arial" panose="020B0604020202020204" pitchFamily="34" charset="0"/>
              </a:rPr>
              <a:t>Although the Technical Delegate may not be the official leading radio calls, the Technical Delegate is responsible for confirming that all Jury members, Jury Advisors, and Eyes of the Jury have reviewed and are aware of “Start Stop” and “Start Stop Yellow Flag” procedures. </a:t>
            </a: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1200"/>
              </a:spcBef>
              <a:buFont typeface="Arial" panose="020B0604020202020204" pitchFamily="34" charset="0"/>
              <a:buChar char="•"/>
            </a:pPr>
            <a:endParaRPr lang="en-US" altLang="en-US" dirty="0">
              <a:solidFill>
                <a:schemeClr val="tx1"/>
              </a:solidFill>
              <a:latin typeface="Arial" panose="020B0604020202020204" pitchFamily="34" charset="0"/>
              <a:cs typeface="Arial" panose="020B0604020202020204" pitchFamily="34" charset="0"/>
            </a:endParaRPr>
          </a:p>
          <a:p>
            <a:pPr marL="246063" indent="-246063" eaLnBrk="1" hangingPunct="1">
              <a:lnSpc>
                <a:spcPct val="120000"/>
              </a:lnSpc>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marL="246063" indent="-246063" eaLnBrk="1" hangingPunct="1">
              <a:spcBef>
                <a:spcPts val="600"/>
              </a:spcBef>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AF0B4355-B33A-4993-8314-DAB85BDA4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274290"/>
            <a:ext cx="7696200" cy="6309420"/>
          </a:xfrm>
          <a:prstGeom prst="rect">
            <a:avLst/>
          </a:prstGeom>
          <a:noFill/>
        </p:spPr>
        <p:txBody>
          <a:bodyPr>
            <a:spAutoFit/>
          </a:bodyPr>
          <a:lstStyle/>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and failure to comply may result in a “radio walk-over” effectively impairing the Start Referee’s ability to receive the transmission.</a:t>
            </a:r>
          </a:p>
          <a:p>
            <a:pPr>
              <a:spcBef>
                <a:spcPts val="0"/>
              </a:spcBef>
              <a:spcAft>
                <a:spcPts val="0"/>
              </a:spcAft>
              <a:tabLst>
                <a:tab pos="1143000" algn="l"/>
              </a:tabLst>
              <a:defRPr/>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tabLst>
                <a:tab pos="1143000" algn="l"/>
              </a:tabLst>
              <a:defRPr/>
            </a:pPr>
            <a:r>
              <a:rPr lang="en-US" sz="1800" b="1" dirty="0">
                <a:effectLst/>
                <a:latin typeface="Arial" panose="020B0604020202020204" pitchFamily="34" charset="0"/>
                <a:ea typeface="Times New Roman" panose="02020603050405020304" pitchFamily="18" charset="0"/>
                <a:cs typeface="Arial" panose="020B0604020202020204" pitchFamily="34" charset="0"/>
              </a:rPr>
              <a:t>“START STOP” is the verbiage in the rule. However, depending on circumstances, an area may actually use “START STOP / START STOP” (double command). </a:t>
            </a:r>
            <a:r>
              <a:rPr lang="en-US" b="1" dirty="0">
                <a:latin typeface="Arial" panose="020B0604020202020204" pitchFamily="34" charset="0"/>
                <a:cs typeface="Arial" panose="020B0604020202020204" pitchFamily="34" charset="0"/>
              </a:rPr>
              <a:t>It is imperative that all event personnel authorized to call a Stop Start are made aware of an area's existing radio protocols.</a:t>
            </a:r>
          </a:p>
          <a:p>
            <a:pPr>
              <a:spcBef>
                <a:spcPts val="0"/>
              </a:spcBef>
              <a:spcAft>
                <a:spcPts val="0"/>
              </a:spcAft>
              <a:tabLst>
                <a:tab pos="11430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3F8039D6-1219-468B-B56A-EFCC09D3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7C04-671B-B713-F3C9-688FFB9663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74A764-8D88-8EFB-7E33-F8721D536115}"/>
              </a:ext>
            </a:extLst>
          </p:cNvPr>
          <p:cNvSpPr/>
          <p:nvPr/>
        </p:nvSpPr>
        <p:spPr>
          <a:xfrm>
            <a:off x="609600" y="274290"/>
            <a:ext cx="7696200" cy="5293757"/>
          </a:xfrm>
          <a:prstGeom prst="rect">
            <a:avLst/>
          </a:prstGeom>
          <a:noFill/>
        </p:spPr>
        <p:txBody>
          <a:bodyPr>
            <a:spAutoFit/>
          </a:bodyPr>
          <a:lstStyle/>
          <a:p>
            <a:pPr algn="ctr">
              <a:spcBef>
                <a:spcPts val="600"/>
              </a:spcBef>
              <a:spcAft>
                <a:spcPts val="0"/>
              </a:spcAft>
              <a:tabLst>
                <a:tab pos="1143000" algn="l"/>
              </a:tabLs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START STOP: Chief of Race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sz="3200" b="1" dirty="0">
                <a:latin typeface="Arial" panose="020B0604020202020204" pitchFamily="34" charset="0"/>
                <a:cs typeface="Arial" panose="020B0604020202020204" pitchFamily="34" charset="0"/>
              </a:rPr>
              <a:t>It is strongly recommended that the Chief of Course reports over the dedicated race crew channel:</a:t>
            </a:r>
          </a:p>
          <a:p>
            <a:pPr algn="just">
              <a:spcBef>
                <a:spcPts val="0"/>
              </a:spcBef>
              <a:spcAft>
                <a:spcPts val="0"/>
              </a:spcAft>
              <a:tabLst>
                <a:tab pos="1143000" algn="l"/>
              </a:tabLst>
              <a:defRPr/>
            </a:pPr>
            <a:endParaRPr lang="en-US" sz="3200" b="1" dirty="0">
              <a:latin typeface="Arial" panose="020B0604020202020204" pitchFamily="34" charset="0"/>
              <a:cs typeface="Arial" panose="020B0604020202020204" pitchFamily="34" charset="0"/>
            </a:endParaRPr>
          </a:p>
          <a:p>
            <a:pPr marL="285750" indent="-285750" algn="just">
              <a:spcBef>
                <a:spcPts val="0"/>
              </a:spcBef>
              <a:spcAft>
                <a:spcPts val="0"/>
              </a:spcAft>
              <a:buFont typeface="Arial" panose="020B0604020202020204" pitchFamily="34" charset="0"/>
              <a:buChar char="•"/>
              <a:tabLst>
                <a:tab pos="1143000" algn="l"/>
              </a:tabLst>
              <a:defRPr/>
            </a:pPr>
            <a:r>
              <a:rPr lang="en-US" sz="3200" b="1" dirty="0">
                <a:latin typeface="Arial" panose="020B0604020202020204" pitchFamily="34" charset="0"/>
                <a:cs typeface="Arial" panose="020B0604020202020204" pitchFamily="34" charset="0"/>
              </a:rPr>
              <a:t> that a “Start Stop” has been called </a:t>
            </a:r>
          </a:p>
          <a:p>
            <a:pPr algn="just">
              <a:spcBef>
                <a:spcPts val="0"/>
              </a:spcBef>
              <a:spcAft>
                <a:spcPts val="0"/>
              </a:spcAft>
              <a:tabLst>
                <a:tab pos="1143000" algn="l"/>
              </a:tabLst>
              <a:defRPr/>
            </a:pP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marL="406400" indent="-406400" algn="just">
              <a:spcBef>
                <a:spcPts val="0"/>
              </a:spcBef>
              <a:spcAft>
                <a:spcPts val="0"/>
              </a:spcAft>
              <a:buFont typeface="Arial" panose="020B0604020202020204" pitchFamily="34" charset="0"/>
              <a:buChar char="•"/>
              <a:tabLst>
                <a:tab pos="1143000" algn="l"/>
              </a:tabLst>
              <a:defRPr/>
            </a:pPr>
            <a:r>
              <a:rPr lang="en-US" sz="3200" b="1" dirty="0">
                <a:latin typeface="Arial" panose="020B0604020202020204" pitchFamily="34" charset="0"/>
                <a:cs typeface="Arial" panose="020B0604020202020204" pitchFamily="34" charset="0"/>
              </a:rPr>
              <a:t>that a “Start Stop” has been lifted,   and the race is scheduled to restart; e.g., “</a:t>
            </a:r>
            <a:r>
              <a:rPr lang="en-US" sz="3200" b="1" u="sng" dirty="0">
                <a:latin typeface="Arial" panose="020B0604020202020204" pitchFamily="34" charset="0"/>
                <a:cs typeface="Arial" panose="020B0604020202020204" pitchFamily="34" charset="0"/>
              </a:rPr>
              <a:t>Hot Track</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B8F53CBC-1583-21DE-9129-ADBF749E5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7294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85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dirty="0">
                <a:solidFill>
                  <a:schemeClr val="tx1"/>
                </a:solidFill>
                <a:latin typeface="Arial" pitchFamily="34" charset="0"/>
                <a:cs typeface="Arial" pitchFamily="34" charset="0"/>
              </a:rPr>
              <a:t>The following protocol is intended for </a:t>
            </a:r>
            <a:r>
              <a:rPr lang="en-US" altLang="en-US" u="sng" dirty="0">
                <a:solidFill>
                  <a:schemeClr val="tx1"/>
                </a:solidFill>
                <a:latin typeface="Arial" pitchFamily="34" charset="0"/>
                <a:cs typeface="Arial" pitchFamily="34" charset="0"/>
              </a:rPr>
              <a:t>review</a:t>
            </a:r>
            <a:r>
              <a:rPr lang="en-US" altLang="en-US" dirty="0">
                <a:solidFill>
                  <a:schemeClr val="tx1"/>
                </a:solidFill>
                <a:latin typeface="Arial" pitchFamily="34" charset="0"/>
                <a:cs typeface="Arial" pitchFamily="34" charset="0"/>
              </a:rPr>
              <a:t> and use as a </a:t>
            </a:r>
            <a:r>
              <a:rPr lang="en-US" altLang="en-US" u="sng" dirty="0">
                <a:solidFill>
                  <a:schemeClr val="tx1"/>
                </a:solidFill>
                <a:latin typeface="Arial" pitchFamily="34" charset="0"/>
                <a:cs typeface="Arial" pitchFamily="34" charset="0"/>
              </a:rPr>
              <a:t>working</a:t>
            </a:r>
            <a:r>
              <a:rPr lang="en-US" altLang="en-US" dirty="0">
                <a:solidFill>
                  <a:schemeClr val="tx1"/>
                </a:solidFill>
                <a:latin typeface="Arial" pitchFamily="34" charset="0"/>
                <a:cs typeface="Arial" pitchFamily="34" charset="0"/>
              </a:rPr>
              <a:t> document to be enhanced and revised in an effort to promote the clearest, most expedited communication for races.</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104452" name="Content Placeholder 10">
            <a:extLst>
              <a:ext uri="{FF2B5EF4-FFF2-40B4-BE49-F238E27FC236}">
                <a16:creationId xmlns:a16="http://schemas.microsoft.com/office/drawing/2014/main" id="{9F98EBA9-B2D3-4D65-AEB1-E00311BF5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988050"/>
            <a:ext cx="59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52400" y="685800"/>
            <a:ext cx="8915400" cy="6172200"/>
          </a:xfrm>
        </p:spPr>
        <p:txBody>
          <a:bodyPr rtlCol="0">
            <a:normAutofit fontScale="92500" lnSpcReduction="20000"/>
          </a:bodyPr>
          <a:lstStyle/>
          <a:p>
            <a:pPr marL="0" marR="0" lvl="1" indent="0">
              <a:lnSpc>
                <a:spcPct val="120000"/>
              </a:lnSpc>
              <a:spcBef>
                <a:spcPts val="0"/>
              </a:spcBef>
              <a:spcAft>
                <a:spcPts val="0"/>
              </a:spcAft>
              <a:buNone/>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The ideal racecourse should be maintained so all competitors have an equal opportunity regardless of start position.  </a:t>
            </a:r>
          </a:p>
          <a:p>
            <a:pPr marL="0" marR="0" lvl="1" indent="0">
              <a:lnSpc>
                <a:spcPct val="120000"/>
              </a:lnSpc>
              <a:spcBef>
                <a:spcPts val="1200"/>
              </a:spcBef>
              <a:spcAft>
                <a:spcPts val="0"/>
              </a:spcAft>
              <a:buNone/>
              <a:tabLst>
                <a:tab pos="1028700" algn="l"/>
                <a:tab pos="1314450" algn="l"/>
              </a:tabLst>
            </a:pPr>
            <a:r>
              <a:rPr lang="en-US" sz="2100" dirty="0">
                <a:latin typeface="Arial" panose="020B0604020202020204" pitchFamily="34" charset="0"/>
                <a:ea typeface="Times New Roman" panose="02020603050405020304" pitchFamily="18" charset="0"/>
                <a:cs typeface="Arial" panose="020B0604020202020204" pitchFamily="34" charset="0"/>
              </a:rPr>
              <a:t>Chief of Course must c</a:t>
            </a:r>
            <a:r>
              <a:rPr lang="en-US" sz="2100" dirty="0">
                <a:effectLst/>
                <a:latin typeface="Arial" panose="020B0604020202020204" pitchFamily="34" charset="0"/>
                <a:ea typeface="Times New Roman" panose="02020603050405020304" pitchFamily="18" charset="0"/>
                <a:cs typeface="Arial" panose="020B0604020202020204" pitchFamily="34" charset="0"/>
              </a:rPr>
              <a:t>ooperate with:</a:t>
            </a:r>
          </a:p>
          <a:p>
            <a:pPr marL="342900" marR="0" lvl="1" indent="-342900">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Organizing Committee (OC), </a:t>
            </a:r>
          </a:p>
          <a:p>
            <a:pPr marL="342900" marR="0" lvl="1" indent="-342900">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Ski area management</a:t>
            </a:r>
          </a:p>
          <a:p>
            <a:pPr marL="342900" marR="0" lvl="1" indent="-342900">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Mountain maintenance, slope grooming, snowmaking  </a:t>
            </a:r>
          </a:p>
          <a:p>
            <a:pPr marL="0" marR="0" lvl="1" indent="0">
              <a:lnSpc>
                <a:spcPct val="120000"/>
              </a:lnSpc>
              <a:spcBef>
                <a:spcPts val="1200"/>
              </a:spcBef>
              <a:spcAft>
                <a:spcPts val="0"/>
              </a:spcAft>
              <a:buNone/>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Pre-season course </a:t>
            </a:r>
            <a:r>
              <a:rPr lang="en-US" sz="2100" dirty="0">
                <a:latin typeface="Arial" panose="020B0604020202020204" pitchFamily="34" charset="0"/>
                <a:ea typeface="Times New Roman" panose="02020603050405020304" pitchFamily="18" charset="0"/>
                <a:cs typeface="Arial" panose="020B0604020202020204" pitchFamily="34" charset="0"/>
              </a:rPr>
              <a:t>p</a:t>
            </a:r>
            <a:r>
              <a:rPr lang="en-US" sz="2100" dirty="0">
                <a:effectLst/>
                <a:latin typeface="Arial" panose="020B0604020202020204" pitchFamily="34" charset="0"/>
                <a:ea typeface="Times New Roman" panose="02020603050405020304" pitchFamily="18" charset="0"/>
                <a:cs typeface="Arial" panose="020B0604020202020204" pitchFamily="34" charset="0"/>
              </a:rPr>
              <a:t>reparation includes clearing brush/tall grass, obstacles, and if available early season snowmaking.</a:t>
            </a:r>
          </a:p>
          <a:p>
            <a:pPr marL="0" marR="0" lvl="1" indent="0">
              <a:lnSpc>
                <a:spcPct val="120000"/>
              </a:lnSpc>
              <a:spcBef>
                <a:spcPts val="1200"/>
              </a:spcBef>
              <a:spcAft>
                <a:spcPts val="0"/>
              </a:spcAft>
              <a:buNone/>
              <a:tabLst>
                <a:tab pos="1028700" algn="l"/>
                <a:tab pos="1314450" algn="l"/>
              </a:tabLst>
            </a:pPr>
            <a:r>
              <a:rPr lang="en-US" sz="2100" dirty="0">
                <a:latin typeface="Arial" panose="020B0604020202020204" pitchFamily="34" charset="0"/>
                <a:ea typeface="Times New Roman" panose="02020603050405020304" pitchFamily="18" charset="0"/>
                <a:cs typeface="Arial" panose="020B0604020202020204" pitchFamily="34" charset="0"/>
              </a:rPr>
              <a:t>Race season course maintenance includes mixing </a:t>
            </a:r>
            <a:r>
              <a:rPr lang="en-US" sz="2100" dirty="0">
                <a:effectLst/>
                <a:latin typeface="Arial" panose="020B0604020202020204" pitchFamily="34" charset="0"/>
                <a:ea typeface="Times New Roman" panose="02020603050405020304" pitchFamily="18" charset="0"/>
                <a:cs typeface="Arial" panose="020B0604020202020204" pitchFamily="34" charset="0"/>
              </a:rPr>
              <a:t>snow types and managing grooming to establish a consistent surface  </a:t>
            </a:r>
          </a:p>
          <a:p>
            <a:pPr marL="0" marR="0" lvl="1" indent="0">
              <a:lnSpc>
                <a:spcPct val="120000"/>
              </a:lnSpc>
              <a:spcBef>
                <a:spcPts val="1200"/>
              </a:spcBef>
              <a:spcAft>
                <a:spcPts val="0"/>
              </a:spcAft>
              <a:buNone/>
              <a:tabLst>
                <a:tab pos="1028700" algn="l"/>
                <a:tab pos="1314450" algn="l"/>
              </a:tabLst>
            </a:pPr>
            <a:r>
              <a:rPr lang="en-US" sz="2100" dirty="0">
                <a:latin typeface="Arial" panose="020B0604020202020204" pitchFamily="34" charset="0"/>
                <a:ea typeface="Times New Roman" panose="02020603050405020304" pitchFamily="18" charset="0"/>
                <a:cs typeface="Arial" panose="020B0604020202020204" pitchFamily="34" charset="0"/>
              </a:rPr>
              <a:t>Grooming prior to race day </a:t>
            </a:r>
          </a:p>
          <a:p>
            <a:pPr marL="338138" marR="0" lvl="1" indent="-338138">
              <a:lnSpc>
                <a:spcPct val="120000"/>
              </a:lnSpc>
              <a:spcBef>
                <a:spcPts val="0"/>
              </a:spcBef>
              <a:spcAft>
                <a:spcPts val="0"/>
              </a:spcAft>
              <a:buFont typeface="Arial" panose="020B0604020202020204" pitchFamily="34" charset="0"/>
              <a:buChar char="•"/>
              <a:tabLst>
                <a:tab pos="1028700" algn="l"/>
                <a:tab pos="131445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Slow track speed</a:t>
            </a:r>
          </a:p>
          <a:p>
            <a:pPr marL="338138" marR="0" lvl="0" indent="-338138">
              <a:lnSpc>
                <a:spcPct val="120000"/>
              </a:lnSpc>
              <a:spcBef>
                <a:spcPts val="0"/>
              </a:spcBef>
              <a:spcAft>
                <a:spcPts val="0"/>
              </a:spcAft>
              <a:buFont typeface="Arial" panose="020B0604020202020204" pitchFamily="34" charset="0"/>
              <a:buChar char="•"/>
              <a:tabLst>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Tiller bar and blade control</a:t>
            </a:r>
          </a:p>
          <a:p>
            <a:pPr marL="338138" marR="0" lvl="0" indent="-338138">
              <a:lnSpc>
                <a:spcPct val="120000"/>
              </a:lnSpc>
              <a:spcBef>
                <a:spcPts val="0"/>
              </a:spcBef>
              <a:spcAft>
                <a:spcPts val="0"/>
              </a:spcAft>
              <a:buFont typeface="Arial" panose="020B0604020202020204" pitchFamily="34" charset="0"/>
              <a:buChar char="•"/>
              <a:tabLst>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Reverse till versus forward till</a:t>
            </a:r>
          </a:p>
          <a:p>
            <a:pPr marL="338138" marR="0" lvl="0" indent="-338138">
              <a:lnSpc>
                <a:spcPct val="120000"/>
              </a:lnSpc>
              <a:spcBef>
                <a:spcPts val="0"/>
              </a:spcBef>
              <a:spcAft>
                <a:spcPts val="0"/>
              </a:spcAft>
              <a:buFont typeface="Arial" panose="020B0604020202020204" pitchFamily="34" charset="0"/>
              <a:buChar char="•"/>
              <a:tabLst>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Down pressure</a:t>
            </a:r>
          </a:p>
          <a:p>
            <a:pPr marL="0" marR="0" lvl="0" indent="0">
              <a:lnSpc>
                <a:spcPct val="120000"/>
              </a:lnSpc>
              <a:spcBef>
                <a:spcPts val="1200"/>
              </a:spcBef>
              <a:spcAft>
                <a:spcPts val="0"/>
              </a:spcAft>
              <a:buNone/>
              <a:tabLst>
                <a:tab pos="1600200" algn="l"/>
              </a:tabLst>
            </a:pPr>
            <a:r>
              <a:rPr lang="en-US" dirty="0">
                <a:latin typeface="Arial" panose="020B0604020202020204" pitchFamily="34" charset="0"/>
                <a:ea typeface="Times New Roman" panose="02020603050405020304" pitchFamily="18" charset="0"/>
                <a:cs typeface="Arial" panose="020B0604020202020204" pitchFamily="34" charset="0"/>
              </a:rPr>
              <a:t>Managing snow depth is required for:</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20000"/>
              </a:lnSpc>
              <a:spcBef>
                <a:spcPts val="0"/>
              </a:spcBef>
              <a:spcAft>
                <a:spcPts val="0"/>
              </a:spcAft>
              <a:buFont typeface="Arial" panose="020B0604020202020204" pitchFamily="34" charset="0"/>
              <a:buChar char="•"/>
              <a:tabLst>
                <a:tab pos="1600200" algn="l"/>
                <a:tab pos="18859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Adequate track condition (approximately 24 inches)</a:t>
            </a:r>
          </a:p>
          <a:p>
            <a:pPr marR="0" lvl="0">
              <a:lnSpc>
                <a:spcPct val="120000"/>
              </a:lnSpc>
              <a:spcBef>
                <a:spcPts val="0"/>
              </a:spcBef>
              <a:spcAft>
                <a:spcPts val="0"/>
              </a:spcAft>
              <a:buFont typeface="Arial" panose="020B0604020202020204" pitchFamily="34" charset="0"/>
              <a:buChar char="•"/>
              <a:tabLst>
                <a:tab pos="1600200" algn="l"/>
                <a:tab pos="18859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Adequate depth for fence installations (approximately 24 inches)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52400" y="133350"/>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&amp; THE TRACK  </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19063" y="1151467"/>
            <a:ext cx="8915400" cy="4876800"/>
          </a:xfrm>
        </p:spPr>
        <p:txBody>
          <a:bodyPr rtlCol="0">
            <a:normAutofit/>
          </a:bodyPr>
          <a:lstStyle/>
          <a:p>
            <a:pPr marL="395288" marR="0" lvl="3" indent="-338138">
              <a:lnSpc>
                <a:spcPct val="100000"/>
              </a:lnSpc>
              <a:spcBef>
                <a:spcPts val="600"/>
              </a:spcBef>
              <a:spcAft>
                <a:spcPts val="600"/>
              </a:spcAft>
              <a:buNone/>
              <a:tabLst>
                <a:tab pos="1600200" algn="l"/>
                <a:tab pos="1943100" algn="l"/>
              </a:tabLst>
            </a:pPr>
            <a:r>
              <a:rPr lang="en-US" sz="2000" dirty="0">
                <a:latin typeface="Arial" panose="020B0604020202020204" pitchFamily="34" charset="0"/>
                <a:ea typeface="Times New Roman" panose="02020603050405020304" pitchFamily="18" charset="0"/>
                <a:cs typeface="Arial" panose="020B0604020202020204" pitchFamily="34" charset="0"/>
              </a:rPr>
              <a:t>Proper course preparation and maintenance requires adequate, trained staff. </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Fence Crews: A-Net, B-Net, C-Net, Crowd Control, etc.</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Section Chiefs</a:t>
            </a:r>
          </a:p>
          <a:p>
            <a:pPr marL="395288" marR="0" lvl="4" indent="-338138">
              <a:lnSpc>
                <a:spcPct val="100000"/>
              </a:lnSpc>
              <a:spcBef>
                <a:spcPts val="600"/>
              </a:spcBef>
              <a:spcAft>
                <a:spcPts val="600"/>
              </a:spcAft>
              <a:buFont typeface="Arial" panose="020B0604020202020204" pitchFamily="34" charset="0"/>
              <a:buChar char="•"/>
              <a:tabLst>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Workers</a:t>
            </a:r>
          </a:p>
          <a:p>
            <a:pPr marL="395288" marR="0" lvl="4" indent="-338138">
              <a:lnSpc>
                <a:spcPct val="100000"/>
              </a:lnSpc>
              <a:spcBef>
                <a:spcPts val="600"/>
              </a:spcBef>
              <a:spcAft>
                <a:spcPts val="600"/>
              </a:spcAft>
              <a:buFont typeface="Arial" panose="020B0604020202020204" pitchFamily="34" charset="0"/>
              <a:buChar char="•"/>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Slip Crews: </a:t>
            </a:r>
          </a:p>
          <a:p>
            <a:pPr marL="395288" marR="0" lvl="4" indent="0">
              <a:lnSpc>
                <a:spcPct val="100000"/>
              </a:lnSpc>
              <a:spcBef>
                <a:spcPts val="600"/>
              </a:spcBef>
              <a:spcAft>
                <a:spcPts val="60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Figuring the slip crew #’s: </a:t>
            </a:r>
          </a:p>
          <a:p>
            <a:pPr marL="395288" marR="0" lvl="4" indent="0">
              <a:lnSpc>
                <a:spcPct val="100000"/>
              </a:lnSpc>
              <a:spcBef>
                <a:spcPts val="0"/>
              </a:spcBef>
              <a:spcAft>
                <a:spcPts val="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Lift time</a:t>
            </a:r>
            <a:r>
              <a:rPr lang="en-US" sz="2000" dirty="0">
                <a:effectLst/>
                <a:latin typeface="Arial" panose="020B0604020202020204" pitchFamily="34" charset="0"/>
                <a:ea typeface="Times New Roman" panose="02020603050405020304" pitchFamily="18" charset="0"/>
                <a:cs typeface="Arial" panose="020B0604020202020204" pitchFamily="34" charset="0"/>
              </a:rPr>
              <a:t>, intervals, sections, travel time)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 of slippers per group X</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0">
              <a:lnSpc>
                <a:spcPct val="100000"/>
              </a:lnSpc>
              <a:spcBef>
                <a:spcPts val="0"/>
              </a:spcBef>
              <a:spcAft>
                <a:spcPts val="0"/>
              </a:spcAft>
              <a:buNone/>
              <a:tabLst>
                <a:tab pos="1485900" algn="l"/>
                <a:tab pos="188595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Lap time</a:t>
            </a:r>
            <a:r>
              <a:rPr lang="en-US" sz="2000" dirty="0">
                <a:effectLst/>
                <a:latin typeface="Arial" panose="020B0604020202020204" pitchFamily="34" charset="0"/>
                <a:ea typeface="Times New Roman" panose="02020603050405020304" pitchFamily="18" charset="0"/>
                <a:cs typeface="Arial" panose="020B0604020202020204" pitchFamily="34" charset="0"/>
              </a:rPr>
              <a:t> (include # of slipper pullouts + time to lift base + time on lift)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X </a:t>
            </a:r>
          </a:p>
          <a:p>
            <a:pPr marL="395288" marR="0" lvl="4" indent="0">
              <a:lnSpc>
                <a:spcPct val="100000"/>
              </a:lnSpc>
              <a:spcBef>
                <a:spcPts val="0"/>
              </a:spcBef>
              <a:spcAft>
                <a:spcPts val="0"/>
              </a:spcAft>
              <a:buNone/>
              <a:tabLst>
                <a:tab pos="1485900" algn="l"/>
                <a:tab pos="1885950" algn="l"/>
              </a:tabLst>
            </a:pPr>
            <a:r>
              <a:rPr lang="en-US" sz="2000" b="1" u="sng" dirty="0">
                <a:effectLst/>
                <a:latin typeface="Arial" panose="020B0604020202020204" pitchFamily="34" charset="0"/>
                <a:ea typeface="Times New Roman" panose="02020603050405020304" pitchFamily="18" charset="0"/>
                <a:cs typeface="Arial" panose="020B0604020202020204" pitchFamily="34" charset="0"/>
              </a:rPr>
              <a:t>Slipping interval</a:t>
            </a:r>
            <a:r>
              <a:rPr lang="en-US" sz="2000" dirty="0">
                <a:effectLst/>
                <a:latin typeface="Arial" panose="020B0604020202020204" pitchFamily="34" charset="0"/>
                <a:ea typeface="Times New Roman" panose="02020603050405020304" pitchFamily="18" charset="0"/>
                <a:cs typeface="Arial" panose="020B0604020202020204" pitchFamily="34" charset="0"/>
              </a:rPr>
              <a:t> + minimum reserve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 # of slippers</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395288" marR="0" lvl="4" indent="0">
              <a:lnSpc>
                <a:spcPct val="100000"/>
              </a:lnSpc>
              <a:spcBef>
                <a:spcPts val="0"/>
              </a:spcBef>
              <a:spcAft>
                <a:spcPts val="0"/>
              </a:spcAft>
              <a:buNone/>
              <a:tabLst>
                <a:tab pos="1485900" algn="l"/>
                <a:tab pos="18859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57150" marR="0" lvl="4" indent="0">
              <a:lnSpc>
                <a:spcPct val="100000"/>
              </a:lnSpc>
              <a:spcBef>
                <a:spcPts val="600"/>
              </a:spcBef>
              <a:spcAft>
                <a:spcPts val="600"/>
              </a:spcAft>
              <a:buNone/>
              <a:tabLst>
                <a:tab pos="1485900" algn="l"/>
                <a:tab pos="18859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Also important to have a course maintenance and staffing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Snow Plan</a:t>
            </a:r>
            <a:r>
              <a:rPr lang="en-US" sz="2000" dirty="0">
                <a:effectLst/>
                <a:latin typeface="Arial" panose="020B0604020202020204" pitchFamily="34" charset="0"/>
                <a:ea typeface="Times New Roman" panose="02020603050405020304" pitchFamily="18" charset="0"/>
                <a:cs typeface="Arial" panose="020B0604020202020204" pitchFamily="34" charset="0"/>
              </a:rPr>
              <a:t> (If required by changing weather/course conditions)</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52400" y="133350"/>
            <a:ext cx="8610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STAFF  </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3410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0" y="1066800"/>
            <a:ext cx="8653463" cy="5219788"/>
          </a:xfrm>
        </p:spPr>
        <p:txBody>
          <a:bodyPr rtlCol="0">
            <a:normAutofit fontScale="92500" lnSpcReduction="10000"/>
          </a:bodyPr>
          <a:lstStyle/>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Gates and panels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Fencing and protection devices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Drills (kept in holsters when not in use!) and proper bits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Snow hardening agents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Course coloring agents and sprayers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Shovels and rakes</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Timing installations and security/protection</a:t>
            </a:r>
          </a:p>
          <a:p>
            <a:pPr marL="463550" marR="0" lvl="4" indent="-406400">
              <a:lnSpc>
                <a:spcPct val="110000"/>
              </a:lnSpc>
              <a:spcBef>
                <a:spcPts val="0"/>
              </a:spcBef>
              <a:spcAft>
                <a:spcPts val="400"/>
              </a:spcAft>
              <a:buFont typeface="Arial" panose="020B0604020202020204" pitchFamily="34" charset="0"/>
              <a:buChar char="•"/>
              <a:tabLst>
                <a:tab pos="1600200" algn="l"/>
              </a:tabLst>
            </a:pPr>
            <a:r>
              <a:rPr lang="en-US" sz="2100" dirty="0">
                <a:effectLst/>
                <a:latin typeface="Arial" panose="020B0604020202020204" pitchFamily="34" charset="0"/>
                <a:ea typeface="Times New Roman" panose="02020603050405020304" pitchFamily="18" charset="0"/>
                <a:cs typeface="Arial" panose="020B0604020202020204" pitchFamily="34" charset="0"/>
              </a:rPr>
              <a:t>Additional equipment as needed</a:t>
            </a:r>
          </a:p>
          <a:p>
            <a:pPr marL="0" marR="0" indent="0">
              <a:lnSpc>
                <a:spcPct val="110000"/>
              </a:lnSpc>
              <a:spcBef>
                <a:spcPts val="0"/>
              </a:spcBef>
              <a:spcAft>
                <a:spcPts val="0"/>
              </a:spcAft>
              <a:buNone/>
              <a:tabLst>
                <a:tab pos="1600200" algn="l"/>
              </a:tabLs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0000"/>
              </a:lnSpc>
              <a:spcBef>
                <a:spcPts val="0"/>
              </a:spcBef>
              <a:spcAft>
                <a:spcPts val="0"/>
              </a:spcAft>
              <a:buNone/>
              <a:tabLst>
                <a:tab pos="1257300" algn="l"/>
                <a:tab pos="1600200" algn="l"/>
              </a:tabLst>
            </a:pPr>
            <a:r>
              <a:rPr lang="en-US" b="1" dirty="0">
                <a:latin typeface="Arial" panose="020B0604020202020204" pitchFamily="34" charset="0"/>
                <a:ea typeface="Times New Roman" panose="02020603050405020304" pitchFamily="18" charset="0"/>
                <a:cs typeface="Arial" panose="020B0604020202020204" pitchFamily="34" charset="0"/>
              </a:rPr>
              <a:t>“Clean Hill Initiative”: </a:t>
            </a:r>
            <a:r>
              <a:rPr lang="en-US" dirty="0">
                <a:effectLst/>
                <a:latin typeface="Arial" panose="020B0604020202020204" pitchFamily="34" charset="0"/>
                <a:ea typeface="Times New Roman" panose="02020603050405020304" pitchFamily="18" charset="0"/>
                <a:cs typeface="Arial" panose="020B0604020202020204" pitchFamily="34" charset="0"/>
              </a:rPr>
              <a:t>equipment, clothing, backpacks, supplies, etc., not in use must be secured, outside the fencing, and away from potential spill zones.</a:t>
            </a:r>
          </a:p>
          <a:p>
            <a:pPr marL="0" marR="0" lvl="0" indent="0">
              <a:lnSpc>
                <a:spcPct val="110000"/>
              </a:lnSpc>
              <a:spcBef>
                <a:spcPts val="0"/>
              </a:spcBef>
              <a:spcAft>
                <a:spcPts val="0"/>
              </a:spcAft>
              <a:buNone/>
              <a:tabLst>
                <a:tab pos="1257300" algn="l"/>
                <a:tab pos="1600200" algn="l"/>
              </a:tabLs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20000"/>
              </a:lnSpc>
              <a:spcBef>
                <a:spcPts val="0"/>
              </a:spcBef>
              <a:spcAft>
                <a:spcPts val="0"/>
              </a:spcAft>
              <a:buNone/>
              <a:tabLst>
                <a:tab pos="1257300" algn="l"/>
                <a:tab pos="16002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Post Race Clean up: </a:t>
            </a:r>
            <a:r>
              <a:rPr lang="en-US" dirty="0">
                <a:effectLst/>
                <a:latin typeface="Arial" panose="020B0604020202020204" pitchFamily="34" charset="0"/>
                <a:ea typeface="Times New Roman" panose="02020603050405020304" pitchFamily="18" charset="0"/>
                <a:cs typeface="Arial" panose="020B0604020202020204" pitchFamily="34" charset="0"/>
              </a:rPr>
              <a:t>After the run or the race, the hill should be cleaned of equipment and debris. </a:t>
            </a:r>
            <a:r>
              <a:rPr lang="en-US" b="1" dirty="0">
                <a:effectLst/>
                <a:latin typeface="Arial" panose="020B0604020202020204" pitchFamily="34" charset="0"/>
                <a:ea typeface="Times New Roman" panose="02020603050405020304" pitchFamily="18" charset="0"/>
                <a:cs typeface="Arial" panose="020B0604020202020204" pitchFamily="34" charset="0"/>
              </a:rPr>
              <a:t>[</a:t>
            </a:r>
            <a:r>
              <a:rPr lang="en-US" dirty="0">
                <a:effectLst/>
                <a:latin typeface="Arial" panose="020B0604020202020204" pitchFamily="34" charset="0"/>
                <a:ea typeface="Times New Roman" panose="02020603050405020304" pitchFamily="18" charset="0"/>
                <a:cs typeface="Arial" panose="020B0604020202020204" pitchFamily="34" charset="0"/>
              </a:rPr>
              <a:t>Refer to “Race Arena Dismantling Recommendations” in the Master Packet of Forms (MPF) on the US Ski and Snowboard website</a:t>
            </a:r>
            <a:r>
              <a:rPr lang="en-US" b="1" dirty="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RACECOURSE MATERIALS</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09831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0A345-86C2-97B4-9B61-960824A0503D}"/>
              </a:ext>
            </a:extLst>
          </p:cNvPr>
          <p:cNvSpPr txBox="1"/>
          <p:nvPr/>
        </p:nvSpPr>
        <p:spPr>
          <a:xfrm>
            <a:off x="457200" y="1674673"/>
            <a:ext cx="8061325" cy="3508653"/>
          </a:xfrm>
          <a:prstGeom prst="rect">
            <a:avLst/>
          </a:prstGeom>
          <a:noFill/>
          <a:ln>
            <a:noFill/>
          </a:ln>
        </p:spPr>
        <p:txBody>
          <a:bodyPr wrap="square">
            <a:spAutoFit/>
          </a:bodyPr>
          <a:lstStyle/>
          <a:p>
            <a:pPr marR="0" lvl="0" algn="just">
              <a:spcBef>
                <a:spcPts val="0"/>
              </a:spcBef>
              <a:spcAft>
                <a:spcPts val="0"/>
              </a:spcAft>
              <a:tabLst>
                <a:tab pos="1257300" algn="l"/>
                <a:tab pos="1600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On-hill security/protection installations require specific knowledge and experience and should follow this creed: </a:t>
            </a:r>
          </a:p>
          <a:p>
            <a:pPr marR="0" lvl="0" algn="just">
              <a:spcBef>
                <a:spcPts val="0"/>
              </a:spcBef>
              <a:spcAft>
                <a:spcPts val="0"/>
              </a:spcAft>
              <a:tabLst>
                <a:tab pos="1257300" algn="l"/>
                <a:tab pos="1600200" algn="l"/>
              </a:tabLst>
            </a:pPr>
            <a:endParaRPr lang="en-US" sz="2400" b="1" u="sng"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257300" algn="l"/>
                <a:tab pos="16002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ADA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1600200" algn="l"/>
                <a:tab pos="1657350" algn="l"/>
                <a:tab pos="28575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A</a:t>
            </a:r>
            <a:r>
              <a:rPr lang="en-US" sz="2400" dirty="0">
                <a:effectLst/>
                <a:latin typeface="Arial" panose="020B0604020202020204" pitchFamily="34" charset="0"/>
                <a:ea typeface="Times New Roman" panose="02020603050405020304" pitchFamily="18" charset="0"/>
                <a:cs typeface="Arial" panose="020B0604020202020204" pitchFamily="34" charset="0"/>
              </a:rPr>
              <a:t>void the obstacle </a:t>
            </a:r>
          </a:p>
          <a:p>
            <a:pPr marL="342900" marR="0" lvl="0" indent="-342900" algn="just">
              <a:spcBef>
                <a:spcPts val="1800"/>
              </a:spcBef>
              <a:spcAft>
                <a:spcPts val="1800"/>
              </a:spcAft>
              <a:buFont typeface="Arial" panose="020B0604020202020204" pitchFamily="34" charset="0"/>
              <a:buChar char="•"/>
              <a:tabLst>
                <a:tab pos="1600200" algn="l"/>
                <a:tab pos="1657350" algn="l"/>
                <a:tab pos="2857500" algn="l"/>
              </a:tabLst>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D</a:t>
            </a:r>
            <a:r>
              <a:rPr lang="en-US" sz="2400" dirty="0">
                <a:effectLst/>
                <a:latin typeface="Arial" panose="020B0604020202020204" pitchFamily="34" charset="0"/>
                <a:ea typeface="Times New Roman" panose="02020603050405020304" pitchFamily="18" charset="0"/>
                <a:cs typeface="Arial" panose="020B0604020202020204" pitchFamily="34" charset="0"/>
              </a:rPr>
              <a:t>eflect a fallen competitor away from an obstacle </a:t>
            </a:r>
          </a:p>
          <a:p>
            <a:pPr marL="342900" indent="-342900">
              <a:buFont typeface="Arial" panose="020B0604020202020204" pitchFamily="34" charset="0"/>
              <a:buChar char="•"/>
            </a:pPr>
            <a:r>
              <a:rPr lang="en-US" sz="2400" b="1" u="sng" dirty="0">
                <a:effectLst/>
                <a:latin typeface="Arial" panose="020B0604020202020204" pitchFamily="34" charset="0"/>
                <a:ea typeface="Times New Roman" panose="02020603050405020304" pitchFamily="18" charset="0"/>
                <a:cs typeface="Arial" panose="020B0604020202020204" pitchFamily="34" charset="0"/>
              </a:rPr>
              <a:t>A</a:t>
            </a:r>
            <a:r>
              <a:rPr lang="en-US" sz="2400" dirty="0">
                <a:effectLst/>
                <a:latin typeface="Arial" panose="020B0604020202020204" pitchFamily="34" charset="0"/>
                <a:ea typeface="Times New Roman" panose="02020603050405020304" pitchFamily="18" charset="0"/>
                <a:cs typeface="Arial" panose="020B0604020202020204" pitchFamily="34" charset="0"/>
              </a:rPr>
              <a:t>bsorb the energy to stop a fallen competitor before the competitor reaches the obstacle</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CB46D178-0B0F-63D3-B441-4C888875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12DB808-436C-6386-F551-8DFB4C29EBD6}"/>
              </a:ext>
            </a:extLst>
          </p:cNvPr>
          <p:cNvSpPr txBox="1">
            <a:spLocks/>
          </p:cNvSpPr>
          <p:nvPr/>
        </p:nvSpPr>
        <p:spPr bwMode="auto">
          <a:xfrm>
            <a:off x="130969" y="76200"/>
            <a:ext cx="8882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ON-HILL SECURITY/PROTECTION INSTALLATIONS</a:t>
            </a:r>
          </a:p>
        </p:txBody>
      </p:sp>
    </p:spTree>
    <p:extLst>
      <p:ext uri="{BB962C8B-B14F-4D97-AF65-F5344CB8AC3E}">
        <p14:creationId xmlns:p14="http://schemas.microsoft.com/office/powerpoint/2010/main" val="400534372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D001C6-48BF-D6F7-9DB1-893E31709E7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BDA52A27-A006-8BFC-30D4-714048C32928}"/>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6AF93990-9681-552E-CED3-EC6140656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2078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0A345-86C2-97B4-9B61-960824A0503D}"/>
              </a:ext>
            </a:extLst>
          </p:cNvPr>
          <p:cNvSpPr txBox="1"/>
          <p:nvPr/>
        </p:nvSpPr>
        <p:spPr>
          <a:xfrm>
            <a:off x="304800" y="1143000"/>
            <a:ext cx="8382000" cy="4708981"/>
          </a:xfrm>
          <a:prstGeom prst="rect">
            <a:avLst/>
          </a:prstGeom>
          <a:noFill/>
          <a:ln>
            <a:noFill/>
          </a:ln>
        </p:spPr>
        <p:txBody>
          <a:bodyPr wrap="square">
            <a:spAutoFit/>
          </a:bodyPr>
          <a:lstStyle/>
          <a:p>
            <a:pPr marR="0" lvl="0" algn="just">
              <a:spcBef>
                <a:spcPts val="600"/>
              </a:spcBef>
              <a:spcAft>
                <a:spcPts val="600"/>
              </a:spcAft>
              <a:tabLst>
                <a:tab pos="1257300" algn="l"/>
                <a:tab pos="28575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Sources for security/protection installation information are as follows: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Homologation requirements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Jury inspection requests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Manufacturer’s recommendations</a:t>
            </a:r>
          </a:p>
          <a:p>
            <a:pPr marL="742950" marR="0" lvl="1" indent="-285750" algn="just">
              <a:spcBef>
                <a:spcPts val="600"/>
              </a:spcBef>
              <a:spcAft>
                <a:spcPts val="600"/>
              </a:spcAft>
              <a:buFont typeface="+mj-lt"/>
              <a:buAutoNum type="alphaLcPeriod"/>
              <a:tabLst>
                <a:tab pos="16002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Historical knowledge of the piste</a:t>
            </a:r>
          </a:p>
          <a:p>
            <a:pPr>
              <a:spcBef>
                <a:spcPts val="6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 FIS or U.S. Ski &amp; Snowboard appoint Technical Advisors for upper-level competitions, e.g., World Cup, Continental Cup, and National Championships. </a:t>
            </a:r>
          </a:p>
          <a:p>
            <a:pPr>
              <a:spcBef>
                <a:spcPts val="60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Technical Advisors work with the organizers in advance of the competition to prepare the racecourse and verify the availability of necessary on-hill competitor security/protection equipment</a:t>
            </a:r>
            <a:endParaRPr lang="en-US" sz="2000" b="1"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CB46D178-0B0F-63D3-B441-4C8888759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12DB808-436C-6386-F551-8DFB4C29EBD6}"/>
              </a:ext>
            </a:extLst>
          </p:cNvPr>
          <p:cNvSpPr txBox="1">
            <a:spLocks/>
          </p:cNvSpPr>
          <p:nvPr/>
        </p:nvSpPr>
        <p:spPr bwMode="auto">
          <a:xfrm>
            <a:off x="130969" y="76200"/>
            <a:ext cx="8882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ON-HILL SECURITY/PROTECTION SOURCES</a:t>
            </a:r>
          </a:p>
        </p:txBody>
      </p:sp>
    </p:spTree>
    <p:extLst>
      <p:ext uri="{BB962C8B-B14F-4D97-AF65-F5344CB8AC3E}">
        <p14:creationId xmlns:p14="http://schemas.microsoft.com/office/powerpoint/2010/main" val="163922174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52778" y="1008856"/>
            <a:ext cx="8601075" cy="5715794"/>
          </a:xfrm>
        </p:spPr>
        <p:txBody>
          <a:bodyPr rtlCol="0">
            <a:normAutofit fontScale="40000" lnSpcReduction="20000"/>
          </a:bodyPr>
          <a:lstStyle/>
          <a:p>
            <a:pPr marL="0" marR="0" lvl="0" indent="0" algn="just">
              <a:lnSpc>
                <a:spcPct val="120000"/>
              </a:lnSpc>
              <a:spcBef>
                <a:spcPts val="0"/>
              </a:spcBef>
              <a:spcAft>
                <a:spcPts val="0"/>
              </a:spcAft>
              <a:buNone/>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A “race track” is a s</a:t>
            </a:r>
            <a:r>
              <a:rPr lang="en-US" sz="4200" dirty="0">
                <a:effectLst/>
                <a:latin typeface="Arial" panose="020B0604020202020204" pitchFamily="34" charset="0"/>
                <a:ea typeface="Times New Roman" panose="02020603050405020304" pitchFamily="18" charset="0"/>
                <a:cs typeface="Arial" panose="020B0604020202020204" pitchFamily="34" charset="0"/>
              </a:rPr>
              <a:t>equence of gates through which the competitor passes.  </a:t>
            </a:r>
          </a:p>
          <a:p>
            <a:pPr marR="0" lvl="0" algn="just">
              <a:lnSpc>
                <a:spcPct val="120000"/>
              </a:lnSpc>
              <a:spcBef>
                <a:spcPts val="0"/>
              </a:spcBef>
              <a:spcAft>
                <a:spcPts val="0"/>
              </a:spcAft>
              <a:buFont typeface="Arial" panose="020B0604020202020204" pitchFamily="34" charset="0"/>
              <a:buChar char="•"/>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G</a:t>
            </a:r>
            <a:r>
              <a:rPr lang="en-US" sz="4200" dirty="0">
                <a:effectLst/>
                <a:latin typeface="Arial" panose="020B0604020202020204" pitchFamily="34" charset="0"/>
                <a:ea typeface="Times New Roman" panose="02020603050405020304" pitchFamily="18" charset="0"/>
                <a:cs typeface="Arial" panose="020B0604020202020204" pitchFamily="34" charset="0"/>
              </a:rPr>
              <a:t>ates are set in accordance with specifications stipulated by U.S Ski and Snowboard and/or FIS </a:t>
            </a:r>
          </a:p>
          <a:p>
            <a:pPr marR="0" lvl="0" algn="just">
              <a:lnSpc>
                <a:spcPct val="120000"/>
              </a:lnSpc>
              <a:spcBef>
                <a:spcPts val="0"/>
              </a:spcBef>
              <a:spcAft>
                <a:spcPts val="0"/>
              </a:spcAft>
              <a:buFont typeface="Arial" panose="020B0604020202020204" pitchFamily="34" charset="0"/>
              <a:buChar char="•"/>
              <a:tabLst>
                <a:tab pos="914400" algn="l"/>
              </a:tabLst>
            </a:pPr>
            <a:r>
              <a:rPr lang="en-US" sz="4200" dirty="0">
                <a:latin typeface="Arial" panose="020B0604020202020204" pitchFamily="34" charset="0"/>
                <a:ea typeface="Times New Roman" panose="02020603050405020304" pitchFamily="18" charset="0"/>
                <a:cs typeface="Arial" panose="020B0604020202020204" pitchFamily="34" charset="0"/>
              </a:rPr>
              <a:t>Gates </a:t>
            </a:r>
            <a:r>
              <a:rPr lang="en-US" sz="4200" dirty="0">
                <a:effectLst/>
                <a:latin typeface="Arial" panose="020B0604020202020204" pitchFamily="34" charset="0"/>
                <a:ea typeface="Times New Roman" panose="02020603050405020304" pitchFamily="18" charset="0"/>
                <a:cs typeface="Arial" panose="020B0604020202020204" pitchFamily="34" charset="0"/>
              </a:rPr>
              <a:t>are particular to the event being contested, DH, SG, GS, SL, or P. </a:t>
            </a:r>
          </a:p>
          <a:p>
            <a:pPr marR="0" lvl="0" algn="just">
              <a:lnSpc>
                <a:spcPct val="120000"/>
              </a:lnSpc>
              <a:spcBef>
                <a:spcPts val="0"/>
              </a:spcBef>
              <a:spcAft>
                <a:spcPts val="0"/>
              </a:spcAft>
              <a:buFont typeface="Arial" panose="020B0604020202020204" pitchFamily="34" charset="0"/>
              <a:buChar char="•"/>
              <a:tabLst>
                <a:tab pos="914400" algn="l"/>
              </a:tabLst>
            </a:pP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20000"/>
              </a:lnSpc>
              <a:spcBef>
                <a:spcPts val="0"/>
              </a:spcBef>
              <a:spcAft>
                <a:spcPts val="0"/>
              </a:spcAft>
              <a:buNone/>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The following resources will assist the Chief of Race to understand these specifications:</a:t>
            </a:r>
          </a:p>
          <a:p>
            <a:pPr marR="0" algn="just">
              <a:lnSpc>
                <a:spcPct val="120000"/>
              </a:lnSpc>
              <a:spcBef>
                <a:spcPts val="0"/>
              </a:spcBef>
              <a:spcAft>
                <a:spcPts val="0"/>
              </a:spcAft>
              <a:buFont typeface="Arial" panose="020B0604020202020204" pitchFamily="34" charset="0"/>
              <a:buChar char="•"/>
              <a:tabLst>
                <a:tab pos="0" algn="l"/>
              </a:tabLst>
            </a:pPr>
            <a:r>
              <a:rPr lang="en-US" sz="4200" b="1" u="sng" dirty="0">
                <a:effectLst/>
                <a:latin typeface="Arial" panose="020B0604020202020204" pitchFamily="34" charset="0"/>
                <a:ea typeface="Times New Roman" panose="02020603050405020304" pitchFamily="18" charset="0"/>
                <a:cs typeface="Arial" panose="020B0604020202020204" pitchFamily="34" charset="0"/>
              </a:rPr>
              <a:t>Non-FIS</a:t>
            </a:r>
            <a:r>
              <a:rPr lang="en-US" sz="4200" dirty="0">
                <a:effectLst/>
                <a:latin typeface="Arial" panose="020B0604020202020204" pitchFamily="34" charset="0"/>
                <a:ea typeface="Times New Roman" panose="02020603050405020304" pitchFamily="18" charset="0"/>
                <a:cs typeface="Arial" panose="020B0604020202020204" pitchFamily="34" charset="0"/>
              </a:rPr>
              <a:t> events: 2026 Alpine Competition Guide Course Setting </a:t>
            </a:r>
            <a:r>
              <a:rPr lang="en-US" sz="4200" dirty="0">
                <a:latin typeface="Arial" panose="020B0604020202020204" pitchFamily="34" charset="0"/>
                <a:ea typeface="Times New Roman" panose="02020603050405020304" pitchFamily="18" charset="0"/>
                <a:cs typeface="Arial" panose="020B0604020202020204" pitchFamily="34" charset="0"/>
              </a:rPr>
              <a:t>S</a:t>
            </a:r>
            <a:r>
              <a:rPr lang="en-US" sz="4200" dirty="0">
                <a:effectLst/>
                <a:latin typeface="Arial" panose="020B0604020202020204" pitchFamily="34" charset="0"/>
                <a:ea typeface="Times New Roman" panose="02020603050405020304" pitchFamily="18" charset="0"/>
                <a:cs typeface="Arial" panose="020B0604020202020204" pitchFamily="34" charset="0"/>
              </a:rPr>
              <a:t>pecifications. Gate count is decided by the distance between gates (turning poles); specific gate combinations may also be required.</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20000"/>
              </a:lnSpc>
              <a:spcBef>
                <a:spcPts val="600"/>
              </a:spcBef>
              <a:spcAft>
                <a:spcPts val="0"/>
              </a:spcAft>
              <a:buFont typeface="Arial" panose="020B0604020202020204" pitchFamily="34" charset="0"/>
              <a:buChar char="•"/>
              <a:tabLst>
                <a:tab pos="0" algn="l"/>
              </a:tabLst>
            </a:pPr>
            <a:r>
              <a:rPr lang="en-US" sz="4200" b="1" u="sng" dirty="0">
                <a:effectLst/>
                <a:latin typeface="Arial" panose="020B0604020202020204" pitchFamily="34" charset="0"/>
                <a:ea typeface="Times New Roman" panose="02020603050405020304" pitchFamily="18" charset="0"/>
                <a:cs typeface="Arial" panose="020B0604020202020204" pitchFamily="34" charset="0"/>
              </a:rPr>
              <a:t>FIS-event</a:t>
            </a:r>
            <a:r>
              <a:rPr lang="en-US" sz="4200" dirty="0">
                <a:effectLst/>
                <a:latin typeface="Arial" panose="020B0604020202020204" pitchFamily="34" charset="0"/>
                <a:ea typeface="Times New Roman" panose="02020603050405020304" pitchFamily="18" charset="0"/>
                <a:cs typeface="Arial" panose="020B0604020202020204" pitchFamily="34" charset="0"/>
              </a:rPr>
              <a:t> SG, GS and SL gate counts are based on direction changes.  The required number is calculated on a percentage of vertical drop.  </a:t>
            </a:r>
            <a:r>
              <a:rPr lang="en-US" sz="4200" b="1" i="1" dirty="0">
                <a:effectLst/>
                <a:latin typeface="Arial" panose="020B0604020202020204" pitchFamily="34" charset="0"/>
                <a:ea typeface="Times New Roman" panose="02020603050405020304" pitchFamily="18" charset="0"/>
                <a:cs typeface="Arial" panose="020B0604020202020204" pitchFamily="34" charset="0"/>
              </a:rPr>
              <a:t>FIS DH gate count is based on what is required</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p>
          <a:p>
            <a:pPr marL="1371600" marR="0" lvl="3" indent="0" algn="just">
              <a:lnSpc>
                <a:spcPct val="120000"/>
              </a:lnSpc>
              <a:spcBef>
                <a:spcPts val="0"/>
              </a:spcBef>
              <a:spcAft>
                <a:spcPts val="0"/>
              </a:spcAft>
              <a:buNone/>
              <a:tabLst>
                <a:tab pos="914400" algn="l"/>
              </a:tabLst>
            </a:pP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p>
            <a:pPr marL="169863" marR="0" lvl="3" indent="-169863" algn="just">
              <a:lnSpc>
                <a:spcPct val="120000"/>
              </a:lnSpc>
              <a:spcBef>
                <a:spcPts val="0"/>
              </a:spcBef>
              <a:spcAft>
                <a:spcPts val="0"/>
              </a:spcAft>
              <a:buNone/>
              <a:tabLst>
                <a:tab pos="914400" algn="l"/>
              </a:tabLst>
            </a:pPr>
            <a:r>
              <a:rPr lang="en-US" sz="4200" b="1" dirty="0">
                <a:effectLst/>
                <a:latin typeface="Arial" panose="020B0604020202020204" pitchFamily="34" charset="0"/>
                <a:ea typeface="Times New Roman" panose="02020603050405020304" pitchFamily="18" charset="0"/>
                <a:cs typeface="Arial" panose="020B0604020202020204" pitchFamily="34" charset="0"/>
              </a:rPr>
              <a:t>Restrictions: </a:t>
            </a:r>
          </a:p>
          <a:p>
            <a:pPr marL="169863" marR="0" lvl="3" indent="-169863" algn="just">
              <a:lnSpc>
                <a:spcPct val="120000"/>
              </a:lnSpc>
              <a:spcBef>
                <a:spcPts val="0"/>
              </a:spcBef>
              <a:spcAft>
                <a:spcPts val="0"/>
              </a:spcAft>
              <a:buFont typeface="Arial" panose="020B0604020202020204" pitchFamily="34" charset="0"/>
              <a:buChar char="•"/>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Width between the poles of each gate</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69863" marR="0" lvl="3" indent="-169863" algn="just">
              <a:lnSpc>
                <a:spcPct val="120000"/>
              </a:lnSpc>
              <a:spcBef>
                <a:spcPts val="0"/>
              </a:spcBef>
              <a:spcAft>
                <a:spcPts val="0"/>
              </a:spcAft>
              <a:buFont typeface="Arial" panose="020B0604020202020204" pitchFamily="34" charset="0"/>
              <a:buChar char="•"/>
              <a:tabLst>
                <a:tab pos="914400" algn="l"/>
              </a:tabLst>
            </a:pPr>
            <a:r>
              <a:rPr lang="en-US" sz="4200" dirty="0">
                <a:effectLst/>
                <a:latin typeface="Arial" panose="020B0604020202020204" pitchFamily="34" charset="0"/>
                <a:ea typeface="Times New Roman" panose="02020603050405020304" pitchFamily="18" charset="0"/>
                <a:cs typeface="Arial" panose="020B0604020202020204" pitchFamily="34" charset="0"/>
              </a:rPr>
              <a:t>Distance between turning poles of two successive gates</a:t>
            </a:r>
          </a:p>
          <a:p>
            <a:pPr marL="273050" marR="0" indent="0">
              <a:lnSpc>
                <a:spcPct val="120000"/>
              </a:lnSpc>
              <a:spcBef>
                <a:spcPts val="0"/>
              </a:spcBef>
              <a:spcAft>
                <a:spcPts val="0"/>
              </a:spcAft>
              <a:buNone/>
              <a:tabLst>
                <a:tab pos="914400" algn="l"/>
              </a:tabLst>
            </a:pP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None/>
              <a:tabLst>
                <a:tab pos="914400" algn="l"/>
              </a:tabLst>
            </a:pPr>
            <a:r>
              <a:rPr lang="en-US" sz="4200" b="1" dirty="0">
                <a:solidFill>
                  <a:srgbClr val="1A21A6"/>
                </a:solidFill>
                <a:latin typeface="Arial" panose="020B0604020202020204" pitchFamily="34" charset="0"/>
                <a:ea typeface="Times New Roman" panose="02020603050405020304" pitchFamily="18" charset="0"/>
                <a:cs typeface="Arial" panose="020B0604020202020204" pitchFamily="34" charset="0"/>
              </a:rPr>
              <a:t>Discuss the </a:t>
            </a:r>
            <a:r>
              <a:rPr lang="en-US" sz="4200" b="1" dirty="0">
                <a:solidFill>
                  <a:srgbClr val="1A21A6"/>
                </a:solidFill>
                <a:effectLst/>
                <a:latin typeface="Arial" panose="020B0604020202020204" pitchFamily="34" charset="0"/>
                <a:ea typeface="Times New Roman" panose="02020603050405020304" pitchFamily="18" charset="0"/>
                <a:cs typeface="Arial" panose="020B0604020202020204" pitchFamily="34" charset="0"/>
              </a:rPr>
              <a:t>restrictions that are applied to vertical combinations (SL flushes, hairpins, and delays).</a:t>
            </a:r>
          </a:p>
          <a:p>
            <a:pPr marL="0" indent="0">
              <a:lnSpc>
                <a:spcPct val="120000"/>
              </a:lnSpc>
              <a:spcBef>
                <a:spcPts val="600"/>
              </a:spcBef>
              <a:buFont typeface="Euphemia" panose="020B0503040102020104" pitchFamily="34" charset="0"/>
              <a:buNone/>
              <a:defRPr/>
            </a:pPr>
            <a:r>
              <a:rPr lang="en-US" sz="3200" b="1" dirty="0">
                <a:solidFill>
                  <a:srgbClr val="1A21A6"/>
                </a:solidFill>
                <a:latin typeface="Arial" panose="020B0604020202020204" pitchFamily="34" charset="0"/>
                <a:cs typeface="Arial" panose="020B0604020202020204" pitchFamily="34" charset="0"/>
              </a:rPr>
              <a:t> </a:t>
            </a:r>
            <a:endParaRPr lang="en-US" sz="32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WHAT IS THE RACE TRACK?</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276727"/>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PREPARATION &amp;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228600" y="882316"/>
            <a:ext cx="8729663" cy="5943600"/>
          </a:xfrm>
        </p:spPr>
        <p:txBody>
          <a:bodyPr rtlCol="0">
            <a:noAutofit/>
          </a:bodyPr>
          <a:lstStyle/>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Co-ordinate course preparation </a:t>
            </a:r>
            <a:r>
              <a:rPr lang="en-US" sz="2000" dirty="0">
                <a:latin typeface="Arial" panose="020B0604020202020204" pitchFamily="34" charset="0"/>
                <a:cs typeface="Arial" panose="020B0604020202020204" pitchFamily="34" charset="0"/>
              </a:rPr>
              <a:t>with area personnel  </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Grooming: What type of grooming is required?  When can it be done?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Snow Hardening Agents to be used, if any?  Some areas do not allow the use of salt/chemicals.  </a:t>
            </a: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Start/Finish Area preparations</a:t>
            </a: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611.2, 613,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Start Gate specifications/dimensions: </a:t>
            </a:r>
            <a:r>
              <a:rPr lang="en-US" sz="2000" b="1" dirty="0">
                <a:latin typeface="Arial" panose="020B0604020202020204" pitchFamily="34" charset="0"/>
                <a:cs typeface="Arial" panose="020B0604020202020204" pitchFamily="34" charset="0"/>
              </a:rPr>
              <a:t>[15.2 </a:t>
            </a:r>
            <a:r>
              <a:rPr lang="en-US" sz="2000" dirty="0">
                <a:latin typeface="Arial" panose="020B0604020202020204" pitchFamily="34" charset="0"/>
                <a:cs typeface="Arial" panose="020B0604020202020204" pitchFamily="34" charset="0"/>
              </a:rPr>
              <a:t>FIS Alpine Skiing Timing Booklet</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2000" b="1" dirty="0">
                <a:latin typeface="Arial" panose="020B0604020202020204" pitchFamily="34" charset="0"/>
                <a:cs typeface="Arial" panose="020B0604020202020204" pitchFamily="34" charset="0"/>
              </a:rPr>
              <a:t>Finish</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615.1, 615.2, </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Speed events: no less than 15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events: no less than 10 m wide</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Widths may be decreased by the Jury for technical reasons or because of terrain</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Finish line must be dyed horizontally with coloring substance, so it is clearly visible to approaching competitor.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Spectator control  </a:t>
            </a:r>
          </a:p>
          <a:p>
            <a:pPr>
              <a:lnSpc>
                <a:spcPct val="100000"/>
              </a:lnSpc>
              <a:spcBef>
                <a:spcPts val="5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Fencing and competitor security measures </a:t>
            </a:r>
            <a:r>
              <a:rPr lang="en-US" sz="2000" b="1"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AOM</a:t>
            </a:r>
            <a:r>
              <a:rPr lang="en-US" sz="2000" dirty="0">
                <a:latin typeface="Arial" panose="020B0604020202020204" pitchFamily="34" charset="0"/>
                <a:cs typeface="Arial" panose="020B0604020202020204" pitchFamily="34" charset="0"/>
              </a:rPr>
              <a:t> Chapter VII</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B7B5720-FCFF-44BE-B61B-ABAEEE35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8B5271-AB8B-4332-AC85-752DFB8DC417}"/>
              </a:ext>
            </a:extLst>
          </p:cNvPr>
          <p:cNvSpPr>
            <a:spLocks noGrp="1"/>
          </p:cNvSpPr>
          <p:nvPr>
            <p:ph type="title" idx="4294967295"/>
          </p:nvPr>
        </p:nvSpPr>
        <p:spPr>
          <a:xfrm>
            <a:off x="228600" y="342900"/>
            <a:ext cx="8382000" cy="533400"/>
          </a:xfrm>
        </p:spPr>
        <p:txBody>
          <a:bodyPr rtlCol="0">
            <a:noAutofit/>
          </a:bodyPr>
          <a:lstStyle/>
          <a:p>
            <a:pPr defTabSz="685983" eaLnBrk="1" fontAlgn="auto" hangingPunct="1">
              <a:spcBef>
                <a:spcPts val="0"/>
              </a:spcBef>
              <a:spcAft>
                <a:spcPts val="0"/>
              </a:spcAft>
              <a:buClr>
                <a:srgbClr val="17365D"/>
              </a:buClr>
              <a:defRPr/>
            </a:pPr>
            <a:r>
              <a:rPr lang="en-US" sz="36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rPr>
              <a:t>COURSE SETTING</a:t>
            </a:r>
            <a:endParaRPr lang="en-US" sz="2800" b="1" dirty="0">
              <a:solidFill>
                <a:srgbClr val="1A21A6"/>
              </a:solidFill>
              <a:effectLst>
                <a:outerShdw blurRad="38100" dist="38100" dir="2700000" algn="tl">
                  <a:srgbClr val="000000">
                    <a:alpha val="43137"/>
                  </a:srgbClr>
                </a:outerShdw>
              </a:effectLst>
              <a:latin typeface="Arial Bold" pitchFamily="34" charset="0"/>
              <a:cs typeface="Arial Bold" pitchFamily="34" charset="0"/>
              <a:sym typeface="Arial"/>
            </a:endParaRPr>
          </a:p>
        </p:txBody>
      </p:sp>
      <p:sp>
        <p:nvSpPr>
          <p:cNvPr id="14339" name="Content Placeholder 2">
            <a:extLst>
              <a:ext uri="{FF2B5EF4-FFF2-40B4-BE49-F238E27FC236}">
                <a16:creationId xmlns:a16="http://schemas.microsoft.com/office/drawing/2014/main" id="{0462E1BC-0185-4130-8723-FD0D14A0B6E8}"/>
              </a:ext>
            </a:extLst>
          </p:cNvPr>
          <p:cNvSpPr txBox="1">
            <a:spLocks noGrp="1"/>
          </p:cNvSpPr>
          <p:nvPr>
            <p:ph idx="4294967295"/>
          </p:nvPr>
        </p:nvSpPr>
        <p:spPr>
          <a:xfrm>
            <a:off x="304800" y="990600"/>
            <a:ext cx="8534400" cy="5334000"/>
          </a:xfrm>
        </p:spPr>
        <p:txBody>
          <a:bodyPr rtlCol="0">
            <a:noAutofit/>
          </a:bodyPr>
          <a:lstStyle/>
          <a:p>
            <a:pPr marL="0" indent="0">
              <a:lnSpc>
                <a:spcPct val="100000"/>
              </a:lnSpc>
              <a:spcBef>
                <a:spcPts val="1200"/>
              </a:spcBef>
              <a:buFont typeface="Euphemia" panose="020B0503040102020104" pitchFamily="34" charset="0"/>
              <a:buNone/>
              <a:defRPr/>
            </a:pPr>
            <a:r>
              <a:rPr lang="en-US" sz="2400" b="1" dirty="0">
                <a:latin typeface="Arial" panose="020B0604020202020204" pitchFamily="34" charset="0"/>
                <a:cs typeface="Arial" panose="020B0604020202020204" pitchFamily="34" charset="0"/>
              </a:rPr>
              <a:t>Co-ordinate with Course Setters: </a:t>
            </a: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Course setting is not only an ability, it is also an art that can best be learned through experience; there is no Study Guide for Course Setting.  Coaches’ Education materials address particulars related to course setting.</a:t>
            </a:r>
          </a:p>
          <a:p>
            <a:pPr marL="0" indent="0">
              <a:lnSpc>
                <a:spcPct val="100000"/>
              </a:lnSpc>
              <a:spcBef>
                <a:spcPts val="1200"/>
              </a:spcBef>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Assistance for Course Setters includes:</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Transportation to the start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Equipment needed/available</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Assistance </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614.1.2.1</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A7E77027-42BF-4892-89C2-CC781B0AA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382000" cy="5484813"/>
          </a:xfrm>
        </p:spPr>
        <p:txBody>
          <a:bodyPr rtlCol="0">
            <a:normAutofit lnSpcReduction="10000"/>
          </a:bodyPr>
          <a:lstStyle/>
          <a:p>
            <a:pPr marL="1371600" marR="0" lvl="3" indent="-1314450" algn="just">
              <a:lnSpc>
                <a:spcPct val="110000"/>
              </a:lnSpc>
              <a:spcBef>
                <a:spcPts val="0"/>
              </a:spcBef>
              <a:spcAft>
                <a:spcPts val="0"/>
              </a:spcAft>
              <a:buNone/>
              <a:tabLst>
                <a:tab pos="131445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Track should be set as follows: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To the appropriate level of competition.</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Have a variety of turns that involve a skillful use of the terrain.</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Difficult sections should not be set right at the beginning or at the end of course.</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Be technically challenging.</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Should require complete turns.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Have rhythm and the preferred line should be obvious.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u="sng" dirty="0">
                <a:effectLst/>
                <a:latin typeface="Arial" panose="020B0604020202020204" pitchFamily="34" charset="0"/>
                <a:ea typeface="Times New Roman" panose="02020603050405020304" pitchFamily="18" charset="0"/>
                <a:cs typeface="Arial" panose="020B0604020202020204" pitchFamily="34" charset="0"/>
              </a:rPr>
              <a:t>Should lead competitor through the center of the finish</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Be legal but also fair and appropriate for all competitors.</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u="sng" dirty="0">
                <a:effectLst/>
                <a:latin typeface="Arial" panose="020B0604020202020204" pitchFamily="34" charset="0"/>
                <a:ea typeface="Times New Roman" panose="02020603050405020304" pitchFamily="18" charset="0"/>
                <a:cs typeface="Arial" panose="020B0604020202020204" pitchFamily="34" charset="0"/>
              </a:rPr>
              <a:t>Be set in agreement with the Homologation Report’s security plan</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marL="463550" marR="0" lvl="1" indent="-406400" algn="just">
              <a:lnSpc>
                <a:spcPct val="110000"/>
              </a:lnSpc>
              <a:spcBef>
                <a:spcPts val="0"/>
              </a:spcBef>
              <a:spcAft>
                <a:spcPts val="300"/>
              </a:spcAft>
              <a:buFont typeface="Arial" panose="020B0604020202020204" pitchFamily="34" charset="0"/>
              <a:buChar char="•"/>
              <a:tabLst>
                <a:tab pos="1600200" algn="l"/>
              </a:tabLst>
            </a:pPr>
            <a:r>
              <a:rPr lang="en-US" sz="2200" dirty="0">
                <a:effectLst/>
                <a:latin typeface="Arial" panose="020B0604020202020204" pitchFamily="34" charset="0"/>
                <a:ea typeface="Times New Roman" panose="02020603050405020304" pitchFamily="18" charset="0"/>
                <a:cs typeface="Arial" panose="020B0604020202020204" pitchFamily="34" charset="0"/>
              </a:rPr>
              <a:t>Situations that may increase the inherent risk of the sport should be avoided.</a:t>
            </a:r>
          </a:p>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HOW SHOULD THE RACE TRACK BE SET?</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12479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381001" y="914400"/>
            <a:ext cx="8653462" cy="5484813"/>
          </a:xfrm>
        </p:spPr>
        <p:txBody>
          <a:bodyPr rtlCol="0">
            <a:normAutofit/>
          </a:bodyPr>
          <a:lstStyle/>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Care should be taken to avoid situations that </a:t>
            </a:r>
            <a:r>
              <a:rPr lang="en-US" sz="2000" b="1" u="sng" dirty="0">
                <a:latin typeface="Arial" panose="020B0604020202020204" pitchFamily="34" charset="0"/>
                <a:cs typeface="Arial" panose="020B0604020202020204" pitchFamily="34" charset="0"/>
              </a:rPr>
              <a:t>go beyond</a:t>
            </a:r>
            <a:r>
              <a:rPr lang="en-US" sz="2000" dirty="0">
                <a:latin typeface="Arial" panose="020B0604020202020204" pitchFamily="34" charset="0"/>
                <a:cs typeface="Arial" panose="020B0604020202020204" pitchFamily="34" charset="0"/>
              </a:rPr>
              <a:t> the inherent risks of the sport. </a:t>
            </a:r>
          </a:p>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What are the “inherent risks” of the sport?</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timing equipment </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Terrain</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Weather</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Gate panels</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Gates</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Ability (or lack thereof) etc.</a:t>
            </a:r>
          </a:p>
          <a:p>
            <a:pPr marL="0" lvl="1" indent="0">
              <a:spcBef>
                <a:spcPts val="1200"/>
              </a:spcBef>
              <a:spcAft>
                <a:spcPts val="0"/>
              </a:spcAft>
              <a:buNone/>
              <a:defRPr/>
            </a:pPr>
            <a:r>
              <a:rPr lang="en-US" sz="2000" dirty="0">
                <a:latin typeface="Arial" panose="020B0604020202020204" pitchFamily="34" charset="0"/>
                <a:cs typeface="Arial" panose="020B0604020202020204" pitchFamily="34" charset="0"/>
              </a:rPr>
              <a:t>What situations go beyond the inherent risks of the sport?</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course maintenance equipment: shovels, rakes, etc.</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Unholstered drills </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Presence of tents, chairs, etc.</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Use of bamboo</a:t>
            </a:r>
          </a:p>
          <a:p>
            <a:pPr marL="342900" lvl="1" indent="-342900">
              <a:spcBef>
                <a:spcPts val="0"/>
              </a:spcBef>
              <a:spcAft>
                <a:spcPts val="4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Poorly placed personnel  </a:t>
            </a:r>
          </a:p>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INHERENT RISKS OF THE SPORT</a:t>
            </a:r>
          </a:p>
        </p:txBody>
      </p:sp>
      <p:pic>
        <p:nvPicPr>
          <p:cNvPr id="5" name="Content Placeholder 10">
            <a:extLst>
              <a:ext uri="{FF2B5EF4-FFF2-40B4-BE49-F238E27FC236}">
                <a16:creationId xmlns:a16="http://schemas.microsoft.com/office/drawing/2014/main" id="{253725A2-7099-4C06-919A-80782B90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76933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11846" y="915193"/>
            <a:ext cx="8382000" cy="5484813"/>
          </a:xfrm>
        </p:spPr>
        <p:txBody>
          <a:bodyPr rtlCol="0">
            <a:normAutofit/>
          </a:bodyPr>
          <a:lstStyle/>
          <a:p>
            <a:pPr marL="463550" indent="-406400">
              <a:lnSpc>
                <a:spcPct val="120000"/>
              </a:lnSpc>
              <a:spcBef>
                <a:spcPts val="600"/>
              </a:spcBef>
              <a:buFont typeface="Euphemia" panose="020B0503040102020104" pitchFamily="34" charset="0"/>
              <a:buNone/>
              <a:defRPr/>
            </a:pPr>
            <a:endParaRPr lang="en-US" sz="4900" dirty="0">
              <a:solidFill>
                <a:srgbClr val="1A21A6"/>
              </a:solidFill>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B13C75-DAAD-948A-4B22-C370E4EAD838}"/>
              </a:ext>
            </a:extLst>
          </p:cNvPr>
          <p:cNvSpPr txBox="1"/>
          <p:nvPr/>
        </p:nvSpPr>
        <p:spPr>
          <a:xfrm>
            <a:off x="38100" y="754"/>
            <a:ext cx="7581900" cy="584775"/>
          </a:xfrm>
          <a:prstGeom prst="rect">
            <a:avLst/>
          </a:prstGeom>
          <a:noFill/>
          <a:ln>
            <a:noFill/>
          </a:ln>
        </p:spPr>
        <p:txBody>
          <a:bodyPr wrap="square" rtlCol="0" anchor="ctr" anchorCtr="1">
            <a:spAutoFit/>
          </a:bodyPr>
          <a:lstStyle/>
          <a:p>
            <a:r>
              <a:rPr lang="en-US"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COURSE SETTING MATRIX  </a:t>
            </a:r>
          </a:p>
        </p:txBody>
      </p:sp>
      <p:sp>
        <p:nvSpPr>
          <p:cNvPr id="4" name="TextBox 3">
            <a:extLst>
              <a:ext uri="{FF2B5EF4-FFF2-40B4-BE49-F238E27FC236}">
                <a16:creationId xmlns:a16="http://schemas.microsoft.com/office/drawing/2014/main" id="{0312B34C-AA91-D7BF-846A-D7E6A07147E1}"/>
              </a:ext>
            </a:extLst>
          </p:cNvPr>
          <p:cNvSpPr txBox="1"/>
          <p:nvPr/>
        </p:nvSpPr>
        <p:spPr>
          <a:xfrm>
            <a:off x="228600" y="5718473"/>
            <a:ext cx="8686800" cy="1077218"/>
          </a:xfrm>
          <a:prstGeom prst="rect">
            <a:avLst/>
          </a:prstGeom>
          <a:noFill/>
          <a:ln>
            <a:noFill/>
          </a:ln>
        </p:spPr>
        <p:txBody>
          <a:bodyPr wrap="square" rtlCol="0" anchor="ctr" anchorCtr="1">
            <a:spAutoFit/>
          </a:bodyPr>
          <a:lstStyle/>
          <a:p>
            <a:r>
              <a:rPr lang="en-US" sz="1600" b="1" dirty="0">
                <a:latin typeface="Arial" panose="020B0604020202020204" pitchFamily="34" charset="0"/>
                <a:cs typeface="Arial" panose="020B0604020202020204" pitchFamily="34" charset="0"/>
              </a:rPr>
              <a:t>Please note these specifications only apply to course setting; they </a:t>
            </a:r>
            <a:r>
              <a:rPr lang="en-US" sz="1600" b="1" u="sng" dirty="0">
                <a:latin typeface="Arial" panose="020B0604020202020204" pitchFamily="34" charset="0"/>
                <a:cs typeface="Arial" panose="020B0604020202020204" pitchFamily="34" charset="0"/>
              </a:rPr>
              <a:t>DO NOT </a:t>
            </a:r>
            <a:r>
              <a:rPr lang="en-US" sz="1600" b="1" dirty="0">
                <a:latin typeface="Arial" panose="020B0604020202020204" pitchFamily="34" charset="0"/>
                <a:cs typeface="Arial" panose="020B0604020202020204" pitchFamily="34" charset="0"/>
              </a:rPr>
              <a:t>apply to maximum vertical drop. Unless an athlete is competing with a “Ski Up Agreement,” they are not permitted to compete in events where the vertical drop exceeds the allowance for their chronological age group. (Bold font = Changes for Season 2026.)</a:t>
            </a:r>
          </a:p>
        </p:txBody>
      </p:sp>
      <p:pic>
        <p:nvPicPr>
          <p:cNvPr id="5" name="Picture 4">
            <a:extLst>
              <a:ext uri="{FF2B5EF4-FFF2-40B4-BE49-F238E27FC236}">
                <a16:creationId xmlns:a16="http://schemas.microsoft.com/office/drawing/2014/main" id="{762C4894-2AF2-886B-B24A-FBCFF53BC29C}"/>
              </a:ext>
            </a:extLst>
          </p:cNvPr>
          <p:cNvPicPr>
            <a:picLocks noChangeAspect="1"/>
          </p:cNvPicPr>
          <p:nvPr/>
        </p:nvPicPr>
        <p:blipFill>
          <a:blip r:embed="rId3"/>
          <a:stretch>
            <a:fillRect/>
          </a:stretch>
        </p:blipFill>
        <p:spPr>
          <a:xfrm>
            <a:off x="228600" y="585528"/>
            <a:ext cx="8763000" cy="5132945"/>
          </a:xfrm>
          <a:prstGeom prst="rect">
            <a:avLst/>
          </a:prstGeom>
        </p:spPr>
      </p:pic>
    </p:spTree>
    <p:extLst>
      <p:ext uri="{BB962C8B-B14F-4D97-AF65-F5344CB8AC3E}">
        <p14:creationId xmlns:p14="http://schemas.microsoft.com/office/powerpoint/2010/main" val="348872302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11846" y="915193"/>
            <a:ext cx="8382000" cy="5484813"/>
          </a:xfrm>
        </p:spPr>
        <p:txBody>
          <a:bodyPr rtlCol="0">
            <a:normAutofit fontScale="92500" lnSpcReduction="10000"/>
          </a:bodyPr>
          <a:lstStyle/>
          <a:p>
            <a:pPr marL="0" indent="0" defTabSz="685983" eaLnBrk="1" fontAlgn="auto" hangingPunct="1">
              <a:lnSpc>
                <a:spcPct val="110000"/>
              </a:lnSpc>
              <a:spcBef>
                <a:spcPts val="422"/>
              </a:spcBef>
              <a:spcAft>
                <a:spcPts val="0"/>
              </a:spcAft>
              <a:buClr>
                <a:srgbClr val="17375E"/>
              </a:buClr>
              <a:buNone/>
              <a:defRPr/>
            </a:pPr>
            <a:r>
              <a:rPr lang="en-US" altLang="en-US" sz="2000" dirty="0">
                <a:solidFill>
                  <a:srgbClr val="17375E"/>
                </a:solidFill>
                <a:latin typeface="Arial" panose="020B0604020202020204" pitchFamily="34" charset="0"/>
                <a:cs typeface="Arial" panose="020B0604020202020204" pitchFamily="34" charset="0"/>
              </a:rPr>
              <a:t>The Technical Delegate will use the Course Setting Matrix as a verification process that all requirements of the hill for the specific event have been met.</a:t>
            </a:r>
          </a:p>
          <a:p>
            <a:pPr marL="0" indent="0" defTabSz="685983" eaLnBrk="1" fontAlgn="auto" hangingPunct="1">
              <a:lnSpc>
                <a:spcPct val="110000"/>
              </a:lnSpc>
              <a:spcBef>
                <a:spcPts val="1200"/>
              </a:spcBef>
              <a:spcAft>
                <a:spcPts val="0"/>
              </a:spcAft>
              <a:buClr>
                <a:srgbClr val="17375E"/>
              </a:buClr>
              <a:buNone/>
              <a:defRPr/>
            </a:pPr>
            <a:r>
              <a:rPr lang="en-US" altLang="en-US" sz="2000" dirty="0">
                <a:solidFill>
                  <a:srgbClr val="17375E"/>
                </a:solidFill>
                <a:latin typeface="Arial" panose="020B0604020202020204" pitchFamily="34" charset="0"/>
                <a:cs typeface="Arial" panose="020B0604020202020204" pitchFamily="34" charset="0"/>
              </a:rPr>
              <a:t>The Chief of Course must be familiar with the Course Setting Matrix and all its contents. In addition, it is critical that the Chief of Course understand the following points:</a:t>
            </a:r>
          </a:p>
          <a:p>
            <a:pPr defTabSz="685983" eaLnBrk="1" fontAlgn="auto" hangingPunct="1">
              <a:lnSpc>
                <a:spcPct val="110000"/>
              </a:lnSpc>
              <a:spcBef>
                <a:spcPts val="1200"/>
              </a:spcBef>
              <a:spcAft>
                <a:spcPts val="0"/>
              </a:spcAft>
              <a:buClr>
                <a:srgbClr val="17375E"/>
              </a:buClr>
              <a:buFont typeface="Arial" panose="020B0604020202020204" pitchFamily="34" charset="0"/>
              <a:buChar char="•"/>
              <a:defRPr/>
            </a:pPr>
            <a:r>
              <a:rPr lang="en-US" altLang="en-US" sz="2000" dirty="0">
                <a:solidFill>
                  <a:srgbClr val="17375E"/>
                </a:solidFill>
                <a:latin typeface="Arial" panose="020B0604020202020204" pitchFamily="34" charset="0"/>
                <a:cs typeface="Arial" panose="020B0604020202020204" pitchFamily="34" charset="0"/>
              </a:rPr>
              <a:t>Being familiar with the matrix can provide important details you must follow to prepare the hill for your event</a:t>
            </a:r>
          </a:p>
          <a:p>
            <a:pPr defTabSz="685983" eaLnBrk="1" fontAlgn="auto" hangingPunct="1">
              <a:lnSpc>
                <a:spcPct val="110000"/>
              </a:lnSpc>
              <a:spcBef>
                <a:spcPts val="1200"/>
              </a:spcBef>
              <a:spcAft>
                <a:spcPts val="0"/>
              </a:spcAft>
              <a:buClr>
                <a:srgbClr val="17375E"/>
              </a:buClr>
              <a:buFont typeface="Arial" panose="020B0604020202020204" pitchFamily="34" charset="0"/>
              <a:buChar char="•"/>
              <a:defRPr/>
            </a:pPr>
            <a:r>
              <a:rPr lang="en-US" altLang="en-US" sz="2000" dirty="0">
                <a:solidFill>
                  <a:srgbClr val="17375E"/>
                </a:solidFill>
                <a:latin typeface="Arial" panose="020B0604020202020204" pitchFamily="34" charset="0"/>
                <a:cs typeface="Arial" panose="020B0604020202020204" pitchFamily="34" charset="0"/>
              </a:rPr>
              <a:t>Understanding the age groups competing is paramount to preparing the proper length of course </a:t>
            </a:r>
          </a:p>
          <a:p>
            <a:pPr marL="176213" lvl="1" indent="-176213" defTabSz="685983" eaLnBrk="1" fontAlgn="auto" hangingPunct="1">
              <a:lnSpc>
                <a:spcPct val="110000"/>
              </a:lnSpc>
              <a:spcBef>
                <a:spcPts val="1200"/>
              </a:spcBef>
              <a:spcAft>
                <a:spcPts val="0"/>
              </a:spcAft>
              <a:buClr>
                <a:srgbClr val="17375E"/>
              </a:buClr>
              <a:buFont typeface="Arial" panose="020B0604020202020204" pitchFamily="34" charset="0"/>
              <a:buChar char="•"/>
              <a:defRPr/>
            </a:pPr>
            <a:r>
              <a:rPr lang="en-US" altLang="en-US" sz="2000" dirty="0">
                <a:solidFill>
                  <a:srgbClr val="17375E"/>
                </a:solidFill>
                <a:latin typeface="Arial" panose="020B0604020202020204" pitchFamily="34" charset="0"/>
                <a:cs typeface="Arial" panose="020B0604020202020204" pitchFamily="34" charset="0"/>
              </a:rPr>
              <a:t>Being aware of variations in the rules is also important, as some events may have age specific rules. (e.g. multi-age group event)</a:t>
            </a:r>
          </a:p>
          <a:p>
            <a:pPr marL="0" indent="0" defTabSz="685983" eaLnBrk="1" fontAlgn="auto" hangingPunct="1">
              <a:lnSpc>
                <a:spcPct val="110000"/>
              </a:lnSpc>
              <a:spcBef>
                <a:spcPts val="422"/>
              </a:spcBef>
              <a:spcAft>
                <a:spcPts val="0"/>
              </a:spcAft>
              <a:buClr>
                <a:srgbClr val="17375E"/>
              </a:buClr>
              <a:buNone/>
              <a:defRPr/>
            </a:pPr>
            <a:endParaRPr lang="en-US" altLang="en-US" sz="2000" dirty="0">
              <a:solidFill>
                <a:srgbClr val="17375E"/>
              </a:solidFill>
              <a:latin typeface="Arial" panose="020B0604020202020204" pitchFamily="34" charset="0"/>
              <a:cs typeface="Arial" panose="020B0604020202020204" pitchFamily="34" charset="0"/>
            </a:endParaRPr>
          </a:p>
          <a:p>
            <a:pPr marL="0" indent="0" defTabSz="685983" eaLnBrk="1" fontAlgn="auto" hangingPunct="1">
              <a:lnSpc>
                <a:spcPct val="110000"/>
              </a:lnSpc>
              <a:spcBef>
                <a:spcPts val="422"/>
              </a:spcBef>
              <a:spcAft>
                <a:spcPts val="0"/>
              </a:spcAft>
              <a:buClr>
                <a:srgbClr val="17375E"/>
              </a:buClr>
              <a:buNone/>
              <a:defRPr/>
            </a:pPr>
            <a:r>
              <a:rPr lang="en-US" altLang="en-US" sz="2000" b="1" dirty="0">
                <a:solidFill>
                  <a:srgbClr val="17375E"/>
                </a:solidFill>
                <a:latin typeface="Arial" panose="020B0604020202020204" pitchFamily="34" charset="0"/>
                <a:cs typeface="Arial" panose="020B0604020202020204" pitchFamily="34" charset="0"/>
              </a:rPr>
              <a:t>PLEASE NOTE: </a:t>
            </a:r>
            <a:r>
              <a:rPr lang="en-US" altLang="en-US" sz="2000" dirty="0">
                <a:solidFill>
                  <a:srgbClr val="17375E"/>
                </a:solidFill>
                <a:latin typeface="Arial" panose="020B0604020202020204" pitchFamily="34" charset="0"/>
                <a:cs typeface="Arial" panose="020B0604020202020204" pitchFamily="34" charset="0"/>
              </a:rPr>
              <a:t>This Course Setting Matrix does not replace the homologation of the venue. It is an additional guide to use on your homologated venue.</a:t>
            </a:r>
          </a:p>
          <a:p>
            <a:pPr marL="185215" indent="-185215" defTabSz="685983" eaLnBrk="1" fontAlgn="auto" hangingPunct="1">
              <a:spcBef>
                <a:spcPts val="422"/>
              </a:spcBef>
              <a:spcAft>
                <a:spcPts val="0"/>
              </a:spcAft>
              <a:buClr>
                <a:srgbClr val="17375E"/>
              </a:buClr>
              <a:defRPr/>
            </a:pPr>
            <a:endParaRPr lang="en-US" altLang="en-US" sz="1801" dirty="0">
              <a:solidFill>
                <a:srgbClr val="17375E"/>
              </a:solidFill>
              <a:latin typeface="Arial" panose="020B0604020202020204" pitchFamily="34" charset="0"/>
              <a:cs typeface="Arial" panose="020B0604020202020204" pitchFamily="34" charset="0"/>
            </a:endParaRPr>
          </a:p>
          <a:p>
            <a:pPr marL="459853" lvl="1" indent="-185215" defTabSz="685983" eaLnBrk="1" fontAlgn="auto" hangingPunct="1">
              <a:spcBef>
                <a:spcPts val="422"/>
              </a:spcBef>
              <a:spcAft>
                <a:spcPts val="0"/>
              </a:spcAft>
              <a:buClr>
                <a:srgbClr val="17375E"/>
              </a:buClr>
              <a:defRPr/>
            </a:pPr>
            <a:endParaRPr lang="en-US" altLang="en-US" sz="1801" dirty="0">
              <a:solidFill>
                <a:srgbClr val="17375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B13C75-DAAD-948A-4B22-C370E4EAD838}"/>
              </a:ext>
            </a:extLst>
          </p:cNvPr>
          <p:cNvSpPr txBox="1"/>
          <p:nvPr/>
        </p:nvSpPr>
        <p:spPr>
          <a:xfrm>
            <a:off x="0" y="196384"/>
            <a:ext cx="8077200" cy="523220"/>
          </a:xfrm>
          <a:prstGeom prst="rect">
            <a:avLst/>
          </a:prstGeom>
          <a:noFill/>
          <a:ln>
            <a:noFill/>
          </a:ln>
        </p:spPr>
        <p:txBody>
          <a:bodyPr wrap="square" rtlCol="0" anchor="ctr" anchorCtr="1">
            <a:spAutoFit/>
          </a:bodyPr>
          <a:lstStyle/>
          <a:p>
            <a:r>
              <a:rPr lang="en-US" sz="28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COURSE SETTING MATRIX (Cont.)</a:t>
            </a:r>
          </a:p>
        </p:txBody>
      </p:sp>
    </p:spTree>
    <p:extLst>
      <p:ext uri="{BB962C8B-B14F-4D97-AF65-F5344CB8AC3E}">
        <p14:creationId xmlns:p14="http://schemas.microsoft.com/office/powerpoint/2010/main" val="238567953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66700" y="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THE “TRACK” AND THE RULES </a:t>
            </a:r>
          </a:p>
        </p:txBody>
      </p:sp>
      <p:sp>
        <p:nvSpPr>
          <p:cNvPr id="6" name="TextBox 5">
            <a:extLst>
              <a:ext uri="{FF2B5EF4-FFF2-40B4-BE49-F238E27FC236}">
                <a16:creationId xmlns:a16="http://schemas.microsoft.com/office/drawing/2014/main" id="{34331590-774F-7520-0896-75DB555F305C}"/>
              </a:ext>
            </a:extLst>
          </p:cNvPr>
          <p:cNvSpPr txBox="1"/>
          <p:nvPr/>
        </p:nvSpPr>
        <p:spPr>
          <a:xfrm>
            <a:off x="266700" y="704850"/>
            <a:ext cx="8496300" cy="5432256"/>
          </a:xfrm>
          <a:prstGeom prst="rect">
            <a:avLst/>
          </a:prstGeom>
          <a:noFill/>
          <a:ln>
            <a:noFill/>
          </a:ln>
        </p:spPr>
        <p:txBody>
          <a:bodyPr wrap="square">
            <a:spAutoFit/>
          </a:bodyPr>
          <a:lstStyle/>
          <a:p>
            <a:pPr marR="0" lvl="0" algn="just">
              <a:spcBef>
                <a:spcPts val="0"/>
              </a:spcBef>
              <a:spcAft>
                <a:spcPts val="0"/>
              </a:spcAft>
              <a:tabLst>
                <a:tab pos="685800" algn="l"/>
                <a:tab pos="1028700" algn="l"/>
                <a:tab pos="11430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Dimensions:</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Minimum and maximum vertical drop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Minimum width of the racecourse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Width and separation of the gates per U.S. Ski &amp; Snowboard ACR and FIS ICR</a:t>
            </a:r>
          </a:p>
          <a:p>
            <a:pPr marL="225425" marR="0" lvl="1" indent="-225425" algn="just">
              <a:spcBef>
                <a:spcPts val="0"/>
              </a:spcBef>
              <a:spcAft>
                <a:spcPts val="0"/>
              </a:spcAft>
              <a:buFont typeface="Arial" panose="020B0604020202020204" pitchFamily="34" charset="0"/>
              <a:buChar char="•"/>
              <a:tabLst>
                <a:tab pos="225425"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Timing requirements (Manual and Electronic) per U.S. Ski &amp; Snowboard ACR, “FIS Timing Booklet” and FIS ICR</a:t>
            </a:r>
          </a:p>
          <a:p>
            <a:pPr marL="1600200" marR="0" algn="just">
              <a:spcBef>
                <a:spcPts val="0"/>
              </a:spcBef>
              <a:spcAft>
                <a:spcPts val="0"/>
              </a:spcAft>
              <a:tabLst>
                <a:tab pos="6858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685800" algn="l"/>
                <a:tab pos="1028700" algn="l"/>
                <a:tab pos="11430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Some applicable rules for review:</a:t>
            </a:r>
          </a:p>
          <a:p>
            <a:pPr marL="225425" marR="0" lvl="1" indent="-225425" algn="just">
              <a:spcBef>
                <a:spcPts val="0"/>
              </a:spcBef>
              <a:spcAft>
                <a:spcPts val="0"/>
              </a:spcAft>
              <a:buFont typeface="Arial" panose="020B0604020202020204" pitchFamily="34" charset="0"/>
              <a:buChar char="•"/>
              <a:tabLst>
                <a:tab pos="685800" algn="l"/>
                <a:tab pos="131445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Single Pole Slalom and Single Gate Giant Slalom (Refer to current U.S. Ski &amp; Snowboard ACR and FIS ICR).</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Where must you install </a:t>
            </a:r>
            <a:r>
              <a:rPr lang="en-US" u="sng" dirty="0">
                <a:effectLst/>
                <a:latin typeface="Arial" panose="020B0604020202020204" pitchFamily="34" charset="0"/>
                <a:ea typeface="Times New Roman" panose="02020603050405020304" pitchFamily="18" charset="0"/>
                <a:cs typeface="Arial" panose="020B0604020202020204" pitchFamily="34" charset="0"/>
              </a:rPr>
              <a:t>both</a:t>
            </a:r>
            <a:r>
              <a:rPr lang="en-US" dirty="0">
                <a:effectLst/>
                <a:latin typeface="Arial" panose="020B0604020202020204" pitchFamily="34" charset="0"/>
                <a:ea typeface="Times New Roman" panose="02020603050405020304" pitchFamily="18" charset="0"/>
                <a:cs typeface="Arial" panose="020B0604020202020204" pitchFamily="34" charset="0"/>
              </a:rPr>
              <a:t> outside poles/gates and turning poles/gates?  </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What is the “gate line” for Single Pole Slalom and Single Gate Giant Slalom?</a:t>
            </a:r>
          </a:p>
          <a:p>
            <a:pPr marL="225425" marR="0" lvl="2">
              <a:spcBef>
                <a:spcPts val="60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b="1" u="sng" dirty="0">
                <a:effectLst/>
                <a:latin typeface="Arial" panose="020B0604020202020204" pitchFamily="34" charset="0"/>
                <a:ea typeface="Times New Roman" panose="02020603050405020304" pitchFamily="18" charset="0"/>
                <a:cs typeface="Arial" panose="020B0604020202020204" pitchFamily="34" charset="0"/>
              </a:rPr>
              <a:t>Non-FIS Slalom only!</a:t>
            </a:r>
          </a:p>
          <a:p>
            <a:pPr marL="225425" marR="0" lvl="2">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In which event, and under what circumstances, may a competitor “hike”?</a:t>
            </a:r>
            <a:endParaRPr lang="en-US" b="1" u="sng" dirty="0">
              <a:effectLst/>
              <a:latin typeface="Arial" panose="020B0604020202020204" pitchFamily="34" charset="0"/>
              <a:ea typeface="Times New Roman" panose="02020603050405020304" pitchFamily="18" charset="0"/>
              <a:cs typeface="Arial" panose="020B0604020202020204" pitchFamily="34" charset="0"/>
            </a:endParaRPr>
          </a:p>
          <a:p>
            <a:pPr marL="463550" marR="0" lvl="2" indent="-238125">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How far does a competitor have to hike to complete “clear passage” when they miss a single-pole gate? </a:t>
            </a:r>
          </a:p>
          <a:p>
            <a:pPr marL="463550" marR="0" lvl="2" indent="-238125">
              <a:spcBef>
                <a:spcPts val="0"/>
              </a:spcBef>
              <a:spcAft>
                <a:spcPts val="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  How far does a competitor have to hike to complete “clear passage” when they miss a gate comprised of two poles? </a:t>
            </a:r>
          </a:p>
        </p:txBody>
      </p:sp>
      <p:pic>
        <p:nvPicPr>
          <p:cNvPr id="2" name="Content Placeholder 10">
            <a:extLst>
              <a:ext uri="{FF2B5EF4-FFF2-40B4-BE49-F238E27FC236}">
                <a16:creationId xmlns:a16="http://schemas.microsoft.com/office/drawing/2014/main" id="{A8B11DCF-6A33-01E6-81B0-7C4E7AFB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66700" y="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THE “TRACK” AND THE RULES </a:t>
            </a:r>
          </a:p>
        </p:txBody>
      </p:sp>
      <p:sp>
        <p:nvSpPr>
          <p:cNvPr id="6" name="TextBox 5">
            <a:extLst>
              <a:ext uri="{FF2B5EF4-FFF2-40B4-BE49-F238E27FC236}">
                <a16:creationId xmlns:a16="http://schemas.microsoft.com/office/drawing/2014/main" id="{34331590-774F-7520-0896-75DB555F305C}"/>
              </a:ext>
            </a:extLst>
          </p:cNvPr>
          <p:cNvSpPr txBox="1"/>
          <p:nvPr/>
        </p:nvSpPr>
        <p:spPr>
          <a:xfrm>
            <a:off x="392819" y="915729"/>
            <a:ext cx="8610600" cy="5786199"/>
          </a:xfrm>
          <a:prstGeom prst="rect">
            <a:avLst/>
          </a:prstGeom>
          <a:noFill/>
          <a:ln>
            <a:noFill/>
          </a:ln>
        </p:spPr>
        <p:txBody>
          <a:bodyPr wrap="square">
            <a:spAutoFit/>
          </a:bodyPr>
          <a:lstStyle/>
          <a:p>
            <a:pPr marL="0" marR="0" lvl="2">
              <a:spcBef>
                <a:spcPts val="0"/>
              </a:spcBef>
              <a:spcAft>
                <a:spcPts val="400"/>
              </a:spcAft>
              <a:tabLst>
                <a:tab pos="-914400" algn="l"/>
                <a:tab pos="-457200" algn="l"/>
                <a:tab pos="0" algn="l"/>
                <a:tab pos="731520" algn="l"/>
                <a:tab pos="1005840" algn="l"/>
                <a:tab pos="1314450" algn="l"/>
                <a:tab pos="1600200" algn="l"/>
                <a:tab pos="1828800" algn="l"/>
                <a:tab pos="2103120" algn="l"/>
                <a:tab pos="2171700" algn="l"/>
                <a:tab pos="237744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Additional rules that should be addressed are: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rules for events with multiple age groups</a:t>
            </a: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latin typeface="Arial" panose="020B0604020202020204" pitchFamily="34" charset="0"/>
                <a:ea typeface="Times New Roman" panose="02020603050405020304" pitchFamily="18" charset="0"/>
                <a:cs typeface="Arial" panose="020B0604020202020204" pitchFamily="34" charset="0"/>
              </a:rPr>
              <a:t>Vertical drop requirement for events with multiple age groups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Differences between gate counts/setting for non-FIS and FIS events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Start/Finish preparation and course setting for Parallel events </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Supervision of the Training</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Rights of the Jury During Competition: Race Arena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Start Area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Finish Area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Homologations: Course, Gate Panels, Poles, Timing Equipment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Downhill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Slalom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Giant Slalom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Super G racecourse and its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Preparing the Parallel racecourse and “dimensions”</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25425" marR="0" lvl="1" indent="-225425">
              <a:spcBef>
                <a:spcPts val="0"/>
              </a:spcBef>
              <a:spcAft>
                <a:spcPts val="400"/>
              </a:spcAft>
              <a:buFont typeface="Arial" panose="020B0604020202020204" pitchFamily="34" charset="0"/>
              <a:buChar char="•"/>
              <a:tabLst>
                <a:tab pos="-914400" algn="l"/>
                <a:tab pos="-457200" algn="l"/>
                <a:tab pos="0" algn="l"/>
                <a:tab pos="731520" algn="l"/>
                <a:tab pos="1005840" algn="l"/>
                <a:tab pos="1314450" algn="l"/>
                <a:tab pos="1600200" algn="l"/>
                <a:tab pos="1828800" algn="l"/>
                <a:tab pos="2103120" algn="l"/>
                <a:tab pos="2377440" algn="l"/>
                <a:tab pos="2743200" algn="l"/>
                <a:tab pos="3200400" algn="l"/>
                <a:tab pos="3657600" algn="l"/>
                <a:tab pos="4114800" algn="l"/>
                <a:tab pos="4572000" algn="l"/>
                <a:tab pos="5029200" algn="l"/>
                <a:tab pos="5486400" algn="l"/>
                <a:tab pos="5943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Inspection and Training (on the racecourse)</a:t>
            </a:r>
          </a:p>
        </p:txBody>
      </p:sp>
      <p:pic>
        <p:nvPicPr>
          <p:cNvPr id="2" name="Content Placeholder 10">
            <a:extLst>
              <a:ext uri="{FF2B5EF4-FFF2-40B4-BE49-F238E27FC236}">
                <a16:creationId xmlns:a16="http://schemas.microsoft.com/office/drawing/2014/main" id="{5E5FD136-8AC2-83FC-C07F-AC5DAAC9D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3595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397D37-EA97-DF81-BE32-195CE0378254}"/>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OFFICIALS</a:t>
            </a: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RESPONSIBILITY</a:t>
            </a:r>
          </a:p>
        </p:txBody>
      </p:sp>
      <p:sp>
        <p:nvSpPr>
          <p:cNvPr id="3" name="Content Placeholder 2">
            <a:extLst>
              <a:ext uri="{FF2B5EF4-FFF2-40B4-BE49-F238E27FC236}">
                <a16:creationId xmlns:a16="http://schemas.microsoft.com/office/drawing/2014/main" id="{01EBD475-B8E3-1DEB-1085-EC69F5C02281}"/>
              </a:ext>
            </a:extLst>
          </p:cNvPr>
          <p:cNvSpPr>
            <a:spLocks noGrp="1"/>
          </p:cNvSpPr>
          <p:nvPr>
            <p:ph idx="4294967295"/>
          </p:nvPr>
        </p:nvSpPr>
        <p:spPr>
          <a:xfrm>
            <a:off x="533400" y="1447800"/>
            <a:ext cx="8305800" cy="45720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6388" name="Content Placeholder 10">
            <a:extLst>
              <a:ext uri="{FF2B5EF4-FFF2-40B4-BE49-F238E27FC236}">
                <a16:creationId xmlns:a16="http://schemas.microsoft.com/office/drawing/2014/main" id="{8AD6766C-AA8F-1CFF-A63F-F488B856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021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254000" y="1524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U.S. SKI &amp; SNOWBOARD COURSE APPROVAL INVENTORY  </a:t>
            </a:r>
          </a:p>
        </p:txBody>
      </p:sp>
      <p:sp>
        <p:nvSpPr>
          <p:cNvPr id="3" name="TextBox 2">
            <a:extLst>
              <a:ext uri="{FF2B5EF4-FFF2-40B4-BE49-F238E27FC236}">
                <a16:creationId xmlns:a16="http://schemas.microsoft.com/office/drawing/2014/main" id="{07E1E789-2892-3FB9-FA94-A3758CFC4312}"/>
              </a:ext>
            </a:extLst>
          </p:cNvPr>
          <p:cNvSpPr txBox="1"/>
          <p:nvPr/>
        </p:nvSpPr>
        <p:spPr>
          <a:xfrm>
            <a:off x="265289" y="1066800"/>
            <a:ext cx="8099778" cy="5832366"/>
          </a:xfrm>
          <a:prstGeom prst="rect">
            <a:avLst/>
          </a:prstGeom>
          <a:noFill/>
          <a:ln>
            <a:noFill/>
          </a:ln>
        </p:spPr>
        <p:txBody>
          <a:bodyPr wrap="square">
            <a:spAutoFit/>
          </a:bodyPr>
          <a:lstStyle/>
          <a:p>
            <a:pPr marR="0" lvl="0">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U.S. Ski &amp; Snowboard Course Approval (Inventory available on U.S. Ski &amp; Snowboard /FIS websites) is:</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all U.S. Ski &amp; Snowboard Downhill (DH), Super G (SG), Giant Slalom (GS), Slalom (SL), and Parallel (P) events, both scored and non-scored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Required for U.S. Ski &amp; Snowboard Masters events   </a:t>
            </a:r>
          </a:p>
          <a:p>
            <a:pPr marL="395288" marR="0" indent="-395288" algn="just">
              <a:spcBef>
                <a:spcPts val="0"/>
              </a:spcBef>
              <a:spcAft>
                <a:spcPts val="600"/>
              </a:spcAft>
              <a:buFont typeface="Arial" panose="020B0604020202020204" pitchFamily="34" charset="0"/>
              <a:buChar char="•"/>
              <a:tabLst>
                <a:tab pos="395288"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Course setting needs to conform to the inspection report and U.S. Ski &amp; Snowboard/FIS requirements </a:t>
            </a:r>
          </a:p>
          <a:p>
            <a:pPr marL="1314450" marR="0" indent="-28575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Current FIS course homologations supersede existing U.S. Ski &amp; Snowboard course approvals, provided no major changes have taken place on the racecourse and re-inspection is current.</a:t>
            </a:r>
          </a:p>
          <a:p>
            <a:pPr marR="0" lvl="0" algn="just">
              <a:spcBef>
                <a:spcPts val="0"/>
              </a:spcBef>
              <a:spcAft>
                <a:spcPts val="0"/>
              </a:spcAft>
              <a:tabLst>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314450" algn="l"/>
              </a:tabLst>
            </a:pPr>
            <a:r>
              <a:rPr lang="en-US" sz="2000" b="1" dirty="0">
                <a:solidFill>
                  <a:srgbClr val="0033CC"/>
                </a:solidFill>
                <a:effectLst/>
                <a:latin typeface="Arial" panose="020B0604020202020204" pitchFamily="34" charset="0"/>
                <a:ea typeface="Times New Roman" panose="02020603050405020304" pitchFamily="18" charset="0"/>
                <a:cs typeface="Arial" panose="020B0604020202020204" pitchFamily="34" charset="0"/>
              </a:rPr>
              <a:t>As noted, FIS course homologations supersede U.S. Ski &amp; Snowboard course approvals. If a FIS course homologation is declared void, any existing U.S. Ski &amp; Snowboard course approval is also void.</a:t>
            </a:r>
          </a:p>
          <a:p>
            <a:pPr marL="1257300" marR="0" algn="just">
              <a:spcBef>
                <a:spcPts val="0"/>
              </a:spcBef>
              <a:spcAft>
                <a:spcPts val="0"/>
              </a:spcAft>
              <a:tabLst>
                <a:tab pos="13144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F3B9ECF5-EAEE-1B50-7D88-981173188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9996" y="81486"/>
            <a:ext cx="8610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FIS HOMOLOGATION INVENTORY </a:t>
            </a:r>
            <a:r>
              <a:rPr lang="en-US" altLang="en-US" sz="2400" b="1" dirty="0">
                <a:solidFill>
                  <a:srgbClr val="1A21A6"/>
                </a:solidFill>
                <a:effectLst>
                  <a:outerShdw blurRad="38100" dist="38100" dir="2700000" algn="tl">
                    <a:srgbClr val="000000">
                      <a:alpha val="43137"/>
                    </a:srgbClr>
                  </a:outerShdw>
                </a:effectLst>
                <a:latin typeface="Arial" charset="0"/>
                <a:cs typeface="Arial" charset="0"/>
              </a:rPr>
              <a:t> </a:t>
            </a:r>
          </a:p>
        </p:txBody>
      </p:sp>
      <p:sp>
        <p:nvSpPr>
          <p:cNvPr id="3" name="TextBox 2">
            <a:extLst>
              <a:ext uri="{FF2B5EF4-FFF2-40B4-BE49-F238E27FC236}">
                <a16:creationId xmlns:a16="http://schemas.microsoft.com/office/drawing/2014/main" id="{07E1E789-2892-3FB9-FA94-A3758CFC4312}"/>
              </a:ext>
            </a:extLst>
          </p:cNvPr>
          <p:cNvSpPr txBox="1"/>
          <p:nvPr/>
        </p:nvSpPr>
        <p:spPr>
          <a:xfrm>
            <a:off x="163160" y="584774"/>
            <a:ext cx="8763000" cy="6170920"/>
          </a:xfrm>
          <a:prstGeom prst="rect">
            <a:avLst/>
          </a:prstGeom>
          <a:noFill/>
          <a:ln>
            <a:noFill/>
          </a:ln>
        </p:spPr>
        <p:txBody>
          <a:bodyPr wrap="square">
            <a:spAutoFit/>
          </a:bodyPr>
          <a:lstStyle/>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FIS calendared events are to be held on racecourses that are homologated (approved) in advance by the FIS</a:t>
            </a: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Homologation requests are directed to the U.S. Ski &amp; Snowboard representative of the FIS Alpine Racecourses Subcommittee; </a:t>
            </a:r>
            <a:r>
              <a:rPr lang="en-US" sz="1900" i="1" dirty="0">
                <a:effectLst/>
                <a:latin typeface="Arial" panose="020B0604020202020204" pitchFamily="34" charset="0"/>
                <a:ea typeface="Times New Roman" panose="02020603050405020304" pitchFamily="18" charset="0"/>
                <a:cs typeface="Arial" panose="020B0604020202020204" pitchFamily="34" charset="0"/>
              </a:rPr>
              <a:t>not to FIS!</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Downhill (DH) and Super G (SG) courses must be re-homologated every 5 seasons.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Downhill (DH) and Super G (SG) events must be held on currently homologated hill.</a:t>
            </a:r>
          </a:p>
          <a:p>
            <a:pPr marL="519113" marR="0" indent="-349250">
              <a:spcBef>
                <a:spcPts val="0"/>
              </a:spcBef>
              <a:spcAft>
                <a:spcPts val="0"/>
              </a:spcAft>
              <a:buFont typeface="Arial" panose="020B0604020202020204" pitchFamily="34" charset="0"/>
              <a:buChar char="•"/>
              <a:tabLst>
                <a:tab pos="1027113" algn="l"/>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Slalom (SL) and Giant Slalom (GS) courses must be re-homologated every 10 seasons. </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169863" marR="0">
              <a:spcBef>
                <a:spcPts val="600"/>
              </a:spcBef>
              <a:spcAft>
                <a:spcPts val="600"/>
              </a:spcAft>
              <a:tabLst>
                <a:tab pos="1027113" algn="l"/>
                <a:tab pos="1028700" algn="l"/>
              </a:tabLst>
            </a:pPr>
            <a:r>
              <a:rPr lang="en-US" sz="1900" i="1" dirty="0">
                <a:latin typeface="Arial" panose="020B0604020202020204" pitchFamily="34" charset="0"/>
                <a:ea typeface="Times New Roman" panose="02020603050405020304" pitchFamily="18" charset="0"/>
                <a:cs typeface="Arial" panose="020B0604020202020204" pitchFamily="34" charset="0"/>
              </a:rPr>
              <a:t>Homologations will expire on July 1 of the 5</a:t>
            </a:r>
            <a:r>
              <a:rPr lang="en-US" sz="1900" i="1" baseline="30000" dirty="0">
                <a:latin typeface="Arial" panose="020B0604020202020204" pitchFamily="34" charset="0"/>
                <a:ea typeface="Times New Roman" panose="02020603050405020304" pitchFamily="18" charset="0"/>
                <a:cs typeface="Arial" panose="020B0604020202020204" pitchFamily="34" charset="0"/>
              </a:rPr>
              <a:t>th</a:t>
            </a:r>
            <a:r>
              <a:rPr lang="en-US" sz="1900" i="1" dirty="0">
                <a:latin typeface="Arial" panose="020B0604020202020204" pitchFamily="34" charset="0"/>
                <a:ea typeface="Times New Roman" panose="02020603050405020304" pitchFamily="18" charset="0"/>
                <a:cs typeface="Arial" panose="020B0604020202020204" pitchFamily="34" charset="0"/>
              </a:rPr>
              <a:t> or 10</a:t>
            </a:r>
            <a:r>
              <a:rPr lang="en-US" sz="1900" i="1" baseline="30000" dirty="0">
                <a:latin typeface="Arial" panose="020B0604020202020204" pitchFamily="34" charset="0"/>
                <a:ea typeface="Times New Roman" panose="02020603050405020304" pitchFamily="18" charset="0"/>
                <a:cs typeface="Arial" panose="020B0604020202020204" pitchFamily="34" charset="0"/>
              </a:rPr>
              <a:t>th</a:t>
            </a:r>
            <a:r>
              <a:rPr lang="en-US" sz="1900" i="1" dirty="0">
                <a:latin typeface="Arial" panose="020B0604020202020204" pitchFamily="34" charset="0"/>
                <a:ea typeface="Times New Roman" panose="02020603050405020304" pitchFamily="18" charset="0"/>
                <a:cs typeface="Arial" panose="020B0604020202020204" pitchFamily="34" charset="0"/>
              </a:rPr>
              <a:t> season.</a:t>
            </a:r>
            <a:endParaRPr lang="en-US" sz="1900" i="1" dirty="0">
              <a:effectLst/>
              <a:latin typeface="Arial" panose="020B0604020202020204" pitchFamily="34" charset="0"/>
              <a:ea typeface="Times New Roman" panose="02020603050405020304" pitchFamily="18" charset="0"/>
              <a:cs typeface="Arial" panose="020B0604020202020204" pitchFamily="34" charset="0"/>
            </a:endParaRPr>
          </a:p>
          <a:p>
            <a:pPr marL="169863" marR="0">
              <a:spcBef>
                <a:spcPts val="0"/>
              </a:spcBef>
              <a:spcAft>
                <a:spcPts val="0"/>
              </a:spcAft>
              <a:tabLst>
                <a:tab pos="1027113" algn="l"/>
                <a:tab pos="1028700" algn="l"/>
              </a:tabLst>
            </a:pPr>
            <a:r>
              <a:rPr lang="en-US" sz="1900" i="1" dirty="0">
                <a:effectLst/>
                <a:latin typeface="Arial" panose="020B0604020202020204" pitchFamily="34" charset="0"/>
                <a:ea typeface="Times New Roman" panose="02020603050405020304" pitchFamily="18" charset="0"/>
                <a:cs typeface="Arial" panose="020B0604020202020204" pitchFamily="34" charset="0"/>
              </a:rPr>
              <a:t>In cases of force majeure, Slalom (SL) and Giant Slalom (GS) events may be staged on replacement hills. These hills are required to meet standards of original homologation, and </a:t>
            </a:r>
            <a:r>
              <a:rPr lang="en-US" sz="1900" i="1" u="sng" dirty="0">
                <a:effectLst/>
                <a:latin typeface="Arial" panose="020B0604020202020204" pitchFamily="34" charset="0"/>
                <a:ea typeface="Times New Roman" panose="02020603050405020304" pitchFamily="18" charset="0"/>
                <a:cs typeface="Arial" panose="020B0604020202020204" pitchFamily="34" charset="0"/>
              </a:rPr>
              <a:t>Jury Minutes must be generated to document the need for the replacement</a:t>
            </a:r>
            <a:r>
              <a:rPr lang="en-US" sz="1900" u="sng" dirty="0">
                <a:effectLst/>
                <a:latin typeface="Arial" panose="020B0604020202020204" pitchFamily="34" charset="0"/>
                <a:ea typeface="Times New Roman" panose="02020603050405020304" pitchFamily="18" charset="0"/>
                <a:cs typeface="Arial" panose="020B0604020202020204" pitchFamily="34" charset="0"/>
              </a:rPr>
              <a:t>.</a:t>
            </a:r>
          </a:p>
          <a:p>
            <a:pPr marL="169863" marR="0">
              <a:spcBef>
                <a:spcPts val="600"/>
              </a:spcBef>
              <a:spcAft>
                <a:spcPts val="0"/>
              </a:spcAft>
              <a:tabLst>
                <a:tab pos="1028700" algn="l"/>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All courses – DH, SG, GS, and SL – must be re-homologated whenever there have been major modifications to the hill including, but not limited to: </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Erosion, landslides of overgrowth</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Construction of buildings or chairlifts</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Construction of shelters, parks, roads, tracks, etc. </a:t>
            </a:r>
          </a:p>
          <a:p>
            <a:pPr marL="519113" marR="0" indent="-349250">
              <a:spcBef>
                <a:spcPts val="0"/>
              </a:spcBef>
              <a:spcAft>
                <a:spcPts val="0"/>
              </a:spcAft>
              <a:buFont typeface="Arial" panose="020B0604020202020204" pitchFamily="34" charset="0"/>
              <a:buChar char="•"/>
              <a:tabLst>
                <a:tab pos="1028700" algn="l"/>
                <a:tab pos="1314450" algn="l"/>
                <a:tab pos="16002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Installation of snowmaking hydrants, snow retention fences, etc.  </a:t>
            </a:r>
          </a:p>
        </p:txBody>
      </p:sp>
      <p:pic>
        <p:nvPicPr>
          <p:cNvPr id="2" name="Content Placeholder 10">
            <a:extLst>
              <a:ext uri="{FF2B5EF4-FFF2-40B4-BE49-F238E27FC236}">
                <a16:creationId xmlns:a16="http://schemas.microsoft.com/office/drawing/2014/main" id="{14AA6D2A-ED26-BB14-8B39-C686B48AB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971643"/>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HOMOLOGATION FILES</a:t>
            </a:r>
          </a:p>
        </p:txBody>
      </p:sp>
      <p:sp>
        <p:nvSpPr>
          <p:cNvPr id="3" name="TextBox 2">
            <a:extLst>
              <a:ext uri="{FF2B5EF4-FFF2-40B4-BE49-F238E27FC236}">
                <a16:creationId xmlns:a16="http://schemas.microsoft.com/office/drawing/2014/main" id="{07E1E789-2892-3FB9-FA94-A3758CFC4312}"/>
              </a:ext>
            </a:extLst>
          </p:cNvPr>
          <p:cNvSpPr txBox="1"/>
          <p:nvPr/>
        </p:nvSpPr>
        <p:spPr>
          <a:xfrm>
            <a:off x="304800" y="881366"/>
            <a:ext cx="8382000" cy="5478423"/>
          </a:xfrm>
          <a:prstGeom prst="rect">
            <a:avLst/>
          </a:prstGeom>
          <a:noFill/>
          <a:ln>
            <a:noFill/>
          </a:ln>
        </p:spPr>
        <p:txBody>
          <a:bodyPr wrap="square">
            <a:spAutoFit/>
          </a:bodyPr>
          <a:lstStyle/>
          <a:p>
            <a:pPr marL="0" marR="0">
              <a:spcBef>
                <a:spcPts val="0"/>
              </a:spcBef>
              <a:spcAft>
                <a:spcPts val="0"/>
              </a:spcAft>
              <a:tabLst>
                <a:tab pos="6858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Homologation files are available for review on the following websites; these – </a:t>
            </a:r>
            <a:r>
              <a:rPr lang="en-US" sz="2000" u="sng" dirty="0">
                <a:effectLst/>
                <a:latin typeface="Arial" panose="020B0604020202020204" pitchFamily="34" charset="0"/>
                <a:ea typeface="Times New Roman" panose="02020603050405020304" pitchFamily="18" charset="0"/>
                <a:cs typeface="Arial" panose="020B0604020202020204" pitchFamily="34" charset="0"/>
              </a:rPr>
              <a:t>not paper copies or copies posted on independent websites</a:t>
            </a:r>
            <a:r>
              <a:rPr lang="en-US" sz="2000" dirty="0">
                <a:effectLst/>
                <a:latin typeface="Arial" panose="020B0604020202020204" pitchFamily="34" charset="0"/>
                <a:ea typeface="Times New Roman" panose="02020603050405020304" pitchFamily="18" charset="0"/>
                <a:cs typeface="Arial" panose="020B0604020202020204" pitchFamily="34" charset="0"/>
              </a:rPr>
              <a:t> – are 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only</a:t>
            </a:r>
            <a:r>
              <a:rPr lang="en-US" sz="2000" dirty="0">
                <a:effectLst/>
                <a:latin typeface="Arial" panose="020B0604020202020204" pitchFamily="34" charset="0"/>
                <a:ea typeface="Times New Roman" panose="02020603050405020304" pitchFamily="18" charset="0"/>
                <a:cs typeface="Arial" panose="020B0604020202020204" pitchFamily="34" charset="0"/>
              </a:rPr>
              <a:t> valid sources for verification of a course homologation:</a:t>
            </a:r>
          </a:p>
          <a:p>
            <a:pPr marL="395288" marR="0">
              <a:spcBef>
                <a:spcPts val="0"/>
              </a:spcBef>
              <a:spcAft>
                <a:spcPts val="0"/>
              </a:spcAft>
            </a:pPr>
            <a:r>
              <a:rPr lang="en-US" sz="2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media.usskiandsnowboard.org/CompServices/Homologation/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6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Login is required: </a:t>
            </a:r>
            <a:r>
              <a:rPr lang="en-US" sz="2000" b="1" dirty="0">
                <a:effectLst/>
                <a:latin typeface="Arial" panose="020B0604020202020204" pitchFamily="34" charset="0"/>
                <a:ea typeface="Times New Roman" panose="02020603050405020304" pitchFamily="18" charset="0"/>
                <a:cs typeface="Arial" panose="020B0604020202020204" pitchFamily="34" charset="0"/>
              </a:rPr>
              <a:t>User ID = homologation; Password = Allout2022!)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1200"/>
              </a:spcBef>
              <a:spcAft>
                <a:spcPts val="0"/>
              </a:spcAft>
            </a:pPr>
            <a:r>
              <a:rPr lang="en-US" sz="2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fis-ski.com/DB/alpine-skiing/homologations.html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95288" marR="0">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Maps, photos, reports, etc. are not accessible at this site.)</a:t>
            </a:r>
          </a:p>
          <a:p>
            <a:pPr marL="457200" marR="0" indent="0" algn="just">
              <a:spcBef>
                <a:spcPts val="600"/>
              </a:spcBef>
              <a:spcAft>
                <a:spcPts val="600"/>
              </a:spcAft>
              <a:tabLst>
                <a:tab pos="228600" algn="l"/>
                <a:tab pos="457200" algn="l"/>
                <a:tab pos="10287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A new inspection of an existing course (FIS or National) voids the previous homologation of an existing course.</a:t>
            </a:r>
          </a:p>
          <a:p>
            <a:pPr marL="457200" marR="0" algn="just">
              <a:spcBef>
                <a:spcPts val="60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An Organizer should not depend entirely on the homologation of a racecourse by the FIS and ignore exceptional snow and weather conditions. Natural conditions like insufficient snow depth, unfavorable surface snow conditions, dense fog, heavy snowfall, or rain may make the trail unsuitable for holding a specified competition. </a:t>
            </a:r>
          </a:p>
        </p:txBody>
      </p:sp>
      <p:pic>
        <p:nvPicPr>
          <p:cNvPr id="2" name="Content Placeholder 10">
            <a:extLst>
              <a:ext uri="{FF2B5EF4-FFF2-40B4-BE49-F238E27FC236}">
                <a16:creationId xmlns:a16="http://schemas.microsoft.com/office/drawing/2014/main" id="{3E873FED-7341-B203-70E0-798F60C14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613836"/>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109537" y="656164"/>
            <a:ext cx="8924926" cy="5830007"/>
          </a:xfrm>
        </p:spPr>
        <p:txBody>
          <a:bodyPr rtlCol="0">
            <a:normAutofit fontScale="92500"/>
          </a:bodyPr>
          <a:lstStyle/>
          <a:p>
            <a:pPr marL="0" marR="0" indent="0" algn="just">
              <a:spcBef>
                <a:spcPts val="0"/>
              </a:spcBef>
              <a:spcAft>
                <a:spcPts val="0"/>
              </a:spcAft>
              <a:buNone/>
              <a:tabLst>
                <a:tab pos="457200" algn="l"/>
                <a:tab pos="685800" algn="l"/>
                <a:tab pos="1028700" algn="l"/>
                <a:tab pos="548640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Suggested list of supplies: </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60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Gates – Adequate numbers &amp; spares		Banners: Start, Finish, Sponsors, etc./Banner Supports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GS &amp; SL racecourse: adequate numbers	Radios/communication equip.; spare batteries, chargers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5715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DH &amp; SG racecourse: adequate numbers 	External speaker mics for radios (if required) </a:t>
            </a:r>
            <a:endParaRPr lang="en-US" sz="1800" dirty="0">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5715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Gate Panels and Spares (DH, SG, GS) 	Security Measures: as needed		</a:t>
            </a:r>
          </a:p>
          <a:p>
            <a:pPr marL="0" marR="0" indent="0">
              <a:spcBef>
                <a:spcPts val="0"/>
              </a:spcBef>
              <a:spcAft>
                <a:spcPts val="0"/>
              </a:spcAft>
              <a:buNone/>
              <a:tabLst>
                <a:tab pos="571500" algn="l"/>
                <a:tab pos="685800" algn="l"/>
                <a:tab pos="914400" algn="l"/>
                <a:tab pos="1028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Wrenches/Gate Keys			           “Willy Bags” &amp; filling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571500" algn="l"/>
                <a:tab pos="685800" algn="l"/>
                <a:tab pos="914400" algn="l"/>
                <a:tab pos="1028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(if screw-in gate bases are being used) 	Air Fences and inflating device (leaf blower)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5715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Tool kit (pliers, screwdriver, etc.)	Scoreboard and/or Official Notice Board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Water, as required for course preparation	Tags/stickers for numbering gates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5486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Snow hardening agent for snow treatment     Tape: Duct, electrical, fabric, etc.</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Buckets &amp; spreaders for snow treatment	Plastic garbage bags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Course coloring agent and sprayers	Timekeeping Equipment: Electronic and Manual/Hand</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Drills: Extra batteries, chargers, spares 	Finish Timekeeping Equipment protection measures</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Drill Bits: Proper size for gate base		Signage: “Trail Closed,” etc., and Barriers, as needed</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Wedges, hammers/mallets, pine boughs	Crowd Control System</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1028700" algn="l"/>
                <a:tab pos="3200400" algn="l"/>
                <a:tab pos="38925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Shovels and rakes (steel, grain scoop, etc.)	Public Address System</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685800" algn="l"/>
                <a:tab pos="914400" algn="l"/>
                <a:tab pos="10287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Heavy Twine/baling wire; zip ties, bumblebee rope, hi-vis flagging, B-Net or A-Net repair twine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tabLst>
                <a:tab pos="-914400" algn="l"/>
                <a:tab pos="457200" algn="l"/>
                <a:tab pos="685800" algn="l"/>
                <a:tab pos="914400" algn="l"/>
                <a:tab pos="10287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914400" algn="l"/>
                <a:tab pos="457200" algn="l"/>
                <a:tab pos="685800" algn="l"/>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HAVE EXTRAS READILY AVAILABLE!</a:t>
            </a:r>
          </a:p>
          <a:p>
            <a:pPr marL="0" marR="0" indent="0">
              <a:spcBef>
                <a:spcPts val="0"/>
              </a:spcBef>
              <a:spcAft>
                <a:spcPts val="0"/>
              </a:spcAft>
              <a:buNone/>
              <a:tabLst>
                <a:tab pos="-914400" algn="l"/>
                <a:tab pos="457200" algn="l"/>
                <a:tab pos="685800" algn="l"/>
                <a:tab pos="914400" algn="l"/>
                <a:tab pos="10287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914400" algn="l"/>
                <a:tab pos="457200" algn="l"/>
                <a:tab pos="685800" algn="l"/>
                <a:tab pos="914400" algn="l"/>
                <a:tab pos="10287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a:t>
            </a:r>
            <a:r>
              <a:rPr lang="en-US" sz="1800" dirty="0">
                <a:effectLst/>
                <a:latin typeface="Arial" panose="020B0604020202020204" pitchFamily="34" charset="0"/>
                <a:ea typeface="Times New Roman" panose="02020603050405020304" pitchFamily="18" charset="0"/>
                <a:cs typeface="Arial" panose="020B0604020202020204" pitchFamily="34" charset="0"/>
              </a:rPr>
              <a:t>Tags/stickers should not be applied in close proximity to gate flag attachment areas. </a:t>
            </a:r>
            <a:r>
              <a:rPr lang="en-US" sz="1800" dirty="0">
                <a:latin typeface="Arial" panose="020B0604020202020204" pitchFamily="34" charset="0"/>
                <a:ea typeface="Times New Roman" panose="02020603050405020304" pitchFamily="18" charset="0"/>
                <a:cs typeface="Arial" panose="020B0604020202020204" pitchFamily="34" charset="0"/>
              </a:rPr>
              <a:t>Sticky residue will build up and may inhibit gate flag release.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fontAlgn="auto" hangingPunct="1">
              <a:lnSpc>
                <a:spcPct val="120000"/>
              </a:lnSpc>
              <a:spcBef>
                <a:spcPts val="600"/>
              </a:spcBef>
              <a:spcAft>
                <a:spcPts val="0"/>
              </a:spcAft>
              <a:buNone/>
              <a:defRPr/>
            </a:pPr>
            <a:endParaRPr lang="en-US" sz="7200" dirty="0">
              <a:latin typeface="Arial" panose="020B0604020202020204" pitchFamily="34" charset="0"/>
              <a:cs typeface="Arial" panose="020B0604020202020204" pitchFamily="34" charset="0"/>
            </a:endParaRP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12360" y="9347"/>
            <a:ext cx="892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RACECOURSE MATERIALS  </a:t>
            </a:r>
          </a:p>
        </p:txBody>
      </p:sp>
      <p:pic>
        <p:nvPicPr>
          <p:cNvPr id="6" name="Content Placeholder 10">
            <a:extLst>
              <a:ext uri="{FF2B5EF4-FFF2-40B4-BE49-F238E27FC236}">
                <a16:creationId xmlns:a16="http://schemas.microsoft.com/office/drawing/2014/main" id="{E56CA761-D7DC-4A73-9599-C5C999BA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40E84EE1-3A5B-4323-BD23-8642C6ED93ED}"/>
              </a:ext>
            </a:extLst>
          </p:cNvPr>
          <p:cNvSpPr txBox="1">
            <a:spLocks noGrp="1"/>
          </p:cNvSpPr>
          <p:nvPr>
            <p:ph idx="4294967295"/>
          </p:nvPr>
        </p:nvSpPr>
        <p:spPr>
          <a:xfrm>
            <a:off x="439738" y="1219200"/>
            <a:ext cx="8594725" cy="3715215"/>
          </a:xfrm>
        </p:spPr>
        <p:txBody>
          <a:bodyPr rtlCol="0">
            <a:normAutofit/>
          </a:bodyPr>
          <a:lstStyle/>
          <a:p>
            <a:pPr marL="0" marR="0" indent="0" algn="just">
              <a:lnSpc>
                <a:spcPct val="100000"/>
              </a:lnSpc>
              <a:spcBef>
                <a:spcPts val="600"/>
              </a:spcBef>
              <a:spcAft>
                <a:spcPts val="600"/>
              </a:spcAft>
              <a:buNone/>
              <a:tabLst>
                <a:tab pos="685800" algn="l"/>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Factors to Consider for appropriate race arena construction</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Type of event</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Number, age, size, speed, and ability level of competitors</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Nature of racecourse</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Available personnel</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conditions</a:t>
            </a:r>
          </a:p>
          <a:p>
            <a:pPr marL="628650" marR="0" lvl="1" indent="-171450" algn="just">
              <a:lnSpc>
                <a:spcPct val="100000"/>
              </a:lnSpc>
              <a:spcBef>
                <a:spcPts val="600"/>
              </a:spcBef>
              <a:spcAft>
                <a:spcPts val="600"/>
              </a:spcAft>
              <a:buFont typeface="Arial" panose="020B0604020202020204" pitchFamily="34" charset="0"/>
              <a:buChar char="•"/>
              <a:tabLst>
                <a:tab pos="685800" algn="l"/>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Anticipated weather</a:t>
            </a:r>
          </a:p>
          <a:p>
            <a:pPr marL="185215" indent="-185215" defTabSz="685983" eaLnBrk="1" fontAlgn="auto" hangingPunct="1">
              <a:spcBef>
                <a:spcPts val="422"/>
              </a:spcBef>
              <a:spcAft>
                <a:spcPts val="0"/>
              </a:spcAft>
              <a:buClr>
                <a:srgbClr val="17375E"/>
              </a:buClr>
              <a:defRPr/>
            </a:pPr>
            <a:endParaRPr lang="en-US" altLang="en-US" sz="2101" dirty="0">
              <a:solidFill>
                <a:srgbClr val="17375E"/>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181770" y="0"/>
            <a:ext cx="885269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800" b="1" dirty="0">
                <a:solidFill>
                  <a:srgbClr val="1A21A6"/>
                </a:solidFill>
                <a:effectLst>
                  <a:outerShdw blurRad="38100" dist="38100" dir="2700000" algn="tl">
                    <a:srgbClr val="000000">
                      <a:alpha val="43137"/>
                    </a:srgbClr>
                  </a:outerShdw>
                </a:effectLst>
                <a:latin typeface="Arial" charset="0"/>
                <a:cs typeface="Arial" charset="0"/>
              </a:rPr>
              <a:t>RACE ARENA CONSTRUCTION</a:t>
            </a:r>
          </a:p>
        </p:txBody>
      </p:sp>
      <p:pic>
        <p:nvPicPr>
          <p:cNvPr id="5" name="Content Placeholder 10">
            <a:extLst>
              <a:ext uri="{FF2B5EF4-FFF2-40B4-BE49-F238E27FC236}">
                <a16:creationId xmlns:a16="http://schemas.microsoft.com/office/drawing/2014/main" id="{21EADCAF-AD70-41B7-9BC8-51658CB8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28600" y="76201"/>
            <a:ext cx="8610600" cy="646114"/>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START AREA &amp; THE START LINE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42094" y="750537"/>
            <a:ext cx="8534400" cy="5791201"/>
          </a:xfrm>
        </p:spPr>
        <p:txBody>
          <a:bodyPr rtlCol="0">
            <a:normAutofit fontScale="77500" lnSpcReduction="20000"/>
          </a:bodyPr>
          <a:lstStyle/>
          <a:p>
            <a:pPr marL="501650" marR="0" indent="-501650" algn="just">
              <a:lnSpc>
                <a:spcPct val="120000"/>
              </a:lnSpc>
              <a:spcBef>
                <a:spcPts val="0"/>
              </a:spcBef>
              <a:spcAft>
                <a:spcPts val="600"/>
              </a:spcAft>
              <a:buNone/>
              <a:tabLst>
                <a:tab pos="685800" algn="l"/>
                <a:tab pos="1028700" algn="l"/>
              </a:tabLst>
            </a:pPr>
            <a:r>
              <a:rPr lang="en-US" sz="2600" b="1" u="sng" dirty="0">
                <a:effectLst/>
                <a:latin typeface="Arial" panose="020B0604020202020204" pitchFamily="34" charset="0"/>
                <a:ea typeface="Times New Roman" panose="02020603050405020304" pitchFamily="18" charset="0"/>
                <a:cs typeface="Arial" panose="020B0604020202020204" pitchFamily="34" charset="0"/>
              </a:rPr>
              <a:t>Start Area</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latin typeface="Arial" panose="020B0604020202020204" pitchFamily="34" charset="0"/>
                <a:ea typeface="Times New Roman" panose="02020603050405020304" pitchFamily="18" charset="0"/>
                <a:cs typeface="Arial" panose="020B0604020202020204" pitchFamily="34" charset="0"/>
              </a:rPr>
              <a:t>Is an i</a:t>
            </a:r>
            <a:r>
              <a:rPr lang="en-US" sz="2600" dirty="0">
                <a:effectLst/>
                <a:latin typeface="Arial" panose="020B0604020202020204" pitchFamily="34" charset="0"/>
                <a:ea typeface="Times New Roman" panose="02020603050405020304" pitchFamily="18" charset="0"/>
                <a:cs typeface="Arial" panose="020B0604020202020204" pitchFamily="34" charset="0"/>
              </a:rPr>
              <a:t>ntegral and important part of the racecourse: </a:t>
            </a:r>
            <a:r>
              <a:rPr lang="en-US" sz="2600" dirty="0">
                <a:latin typeface="Arial" panose="020B0604020202020204" pitchFamily="34" charset="0"/>
                <a:ea typeface="Times New Roman" panose="02020603050405020304" pitchFamily="18" charset="0"/>
                <a:cs typeface="Arial" panose="020B0604020202020204" pitchFamily="34" charset="0"/>
              </a:rPr>
              <a:t>should be </a:t>
            </a:r>
            <a:r>
              <a:rPr lang="en-US" sz="2600" dirty="0">
                <a:effectLst/>
                <a:latin typeface="Arial" panose="020B0604020202020204" pitchFamily="34" charset="0"/>
                <a:ea typeface="Times New Roman" panose="02020603050405020304" pitchFamily="18" charset="0"/>
                <a:cs typeface="Arial" panose="020B0604020202020204" pitchFamily="34" charset="0"/>
              </a:rPr>
              <a:t>carefully planned and prepared</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latin typeface="Arial" panose="020B0604020202020204" pitchFamily="34" charset="0"/>
                <a:ea typeface="Times New Roman" panose="02020603050405020304" pitchFamily="18" charset="0"/>
                <a:cs typeface="Arial" panose="020B0604020202020204" pitchFamily="34" charset="0"/>
              </a:rPr>
              <a:t>Must be c</a:t>
            </a:r>
            <a:r>
              <a:rPr lang="en-US" sz="2600" dirty="0">
                <a:effectLst/>
                <a:latin typeface="Arial" panose="020B0604020202020204" pitchFamily="34" charset="0"/>
                <a:ea typeface="Times New Roman" panose="02020603050405020304" pitchFamily="18" charset="0"/>
                <a:cs typeface="Arial" panose="020B0604020202020204" pitchFamily="34" charset="0"/>
              </a:rPr>
              <a:t>losed off from public</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Needs to be sheltered or near a sheltered area</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Needs sufficient area for competitors, coaches, service personnel, extra clothing/equipment</a:t>
            </a:r>
          </a:p>
          <a:p>
            <a:pPr marL="225425" marR="0" lvl="1" indent="-225425" algn="just">
              <a:lnSpc>
                <a:spcPct val="120000"/>
              </a:lnSpc>
              <a:spcBef>
                <a:spcPts val="0"/>
              </a:spcBef>
              <a:spcAft>
                <a:spcPts val="0"/>
              </a:spcAft>
              <a:buFont typeface="Arial" panose="020B0604020202020204" pitchFamily="34" charset="0"/>
              <a:buChar char="•"/>
              <a:tabLst>
                <a:tab pos="685800" algn="l"/>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Should have an Exit other than through the start gate</a:t>
            </a:r>
          </a:p>
          <a:p>
            <a:pPr marL="685800" marR="0" indent="0" algn="just">
              <a:lnSpc>
                <a:spcPct val="120000"/>
              </a:lnSpc>
              <a:spcBef>
                <a:spcPts val="0"/>
              </a:spcBef>
              <a:spcAft>
                <a:spcPts val="0"/>
              </a:spcAft>
              <a:buNone/>
              <a:tabLst>
                <a:tab pos="685800" algn="l"/>
                <a:tab pos="1028700" algn="l"/>
                <a:tab pos="1200150" algn="l"/>
              </a:tabLst>
            </a:pPr>
            <a:endParaRPr lang="en-US" sz="2600" dirty="0">
              <a:latin typeface="Arial" panose="020B0604020202020204" pitchFamily="34" charset="0"/>
              <a:ea typeface="Times New Roman" panose="02020603050405020304" pitchFamily="18" charset="0"/>
              <a:cs typeface="Arial" panose="020B0604020202020204" pitchFamily="34" charset="0"/>
            </a:endParaRPr>
          </a:p>
          <a:p>
            <a:pPr marL="685800" marR="0" indent="-685800" algn="just">
              <a:lnSpc>
                <a:spcPct val="120000"/>
              </a:lnSpc>
              <a:spcBef>
                <a:spcPts val="0"/>
              </a:spcBef>
              <a:spcAft>
                <a:spcPts val="600"/>
              </a:spcAft>
              <a:buNone/>
              <a:tabLst>
                <a:tab pos="685800" algn="l"/>
                <a:tab pos="1028700" algn="l"/>
                <a:tab pos="1200150" algn="l"/>
              </a:tabLst>
            </a:pPr>
            <a:r>
              <a:rPr lang="en-US" sz="2600" b="1" u="sng" dirty="0">
                <a:effectLst/>
                <a:latin typeface="Arial" panose="020B0604020202020204" pitchFamily="34" charset="0"/>
                <a:ea typeface="Times New Roman" panose="02020603050405020304" pitchFamily="18" charset="0"/>
                <a:cs typeface="Arial" panose="020B0604020202020204" pitchFamily="34" charset="0"/>
              </a:rPr>
              <a:t>Start Line and Start Gate</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Location should be well considered.</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u="sng" dirty="0">
                <a:effectLst/>
                <a:latin typeface="Arial" panose="020B0604020202020204" pitchFamily="34" charset="0"/>
                <a:ea typeface="Times New Roman" panose="02020603050405020304" pitchFamily="18" charset="0"/>
                <a:cs typeface="Arial" panose="020B0604020202020204" pitchFamily="34" charset="0"/>
              </a:rPr>
              <a:t>Requires a level start platform</a:t>
            </a:r>
            <a:r>
              <a:rPr lang="en-US" sz="2600" dirty="0">
                <a:effectLst/>
                <a:latin typeface="Arial" panose="020B0604020202020204" pitchFamily="34" charset="0"/>
                <a:ea typeface="Times New Roman" panose="02020603050405020304" pitchFamily="18" charset="0"/>
                <a:cs typeface="Arial" panose="020B0604020202020204" pitchFamily="34" charset="0"/>
              </a:rPr>
              <a:t> and start area with restricted access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Start gate preparation and equipment must be in accordance with rules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Requires proper surface preparation to limit deterioration (Start Pads or watered-down start deck)</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Start gate must lead competitors onto the course through the first gates</a:t>
            </a:r>
          </a:p>
          <a:p>
            <a:pPr marL="225425" marR="0" lvl="0" indent="-225425" algn="just">
              <a:lnSpc>
                <a:spcPct val="120000"/>
              </a:lnSpc>
              <a:spcBef>
                <a:spcPts val="0"/>
              </a:spcBef>
              <a:spcAft>
                <a:spcPts val="0"/>
              </a:spcAft>
              <a:buFont typeface="Arial" panose="020B0604020202020204" pitchFamily="34" charset="0"/>
              <a:buChar char="•"/>
              <a:tabLst>
                <a:tab pos="914400" algn="l"/>
                <a:tab pos="1314450" algn="l"/>
              </a:tabLst>
            </a:pPr>
            <a:r>
              <a:rPr lang="en-US" sz="2600" dirty="0">
                <a:effectLst/>
                <a:latin typeface="Arial" panose="020B0604020202020204" pitchFamily="34" charset="0"/>
                <a:ea typeface="Times New Roman" panose="02020603050405020304" pitchFamily="18" charset="0"/>
                <a:cs typeface="Arial" panose="020B0604020202020204" pitchFamily="34" charset="0"/>
              </a:rPr>
              <a:t>Track from the start line to the first gate must be prepared and maintained as well as the racecourse</a:t>
            </a:r>
          </a:p>
          <a:p>
            <a:pPr marL="0" indent="0" eaLnBrk="1" fontAlgn="auto" hangingPunct="1">
              <a:spcAft>
                <a:spcPts val="0"/>
              </a:spcAft>
              <a:buNone/>
              <a:defRPr/>
            </a:pPr>
            <a:endParaRPr lang="en-US" dirty="0"/>
          </a:p>
        </p:txBody>
      </p:sp>
      <p:pic>
        <p:nvPicPr>
          <p:cNvPr id="4" name="Content Placeholder 10">
            <a:extLst>
              <a:ext uri="{FF2B5EF4-FFF2-40B4-BE49-F238E27FC236}">
                <a16:creationId xmlns:a16="http://schemas.microsoft.com/office/drawing/2014/main" id="{04FABB30-824B-4599-87C9-B817CD238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8350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FINISH AREA &amp; THE FINISH LINE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28600" y="1066799"/>
            <a:ext cx="8534400" cy="5257801"/>
          </a:xfrm>
        </p:spPr>
        <p:txBody>
          <a:bodyPr rtlCol="0">
            <a:normAutofit fontScale="85000" lnSpcReduction="10000"/>
          </a:bodyPr>
          <a:lstStyle/>
          <a:p>
            <a:pPr marL="0" marR="0" lvl="0" indent="0" algn="just">
              <a:lnSpc>
                <a:spcPct val="120000"/>
              </a:lnSpc>
              <a:spcBef>
                <a:spcPts val="0"/>
              </a:spcBef>
              <a:spcAft>
                <a:spcPts val="0"/>
              </a:spcAft>
              <a:buNone/>
              <a:tabLst>
                <a:tab pos="685800" algn="l"/>
                <a:tab pos="102870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Finish Area</a:t>
            </a:r>
          </a:p>
          <a:p>
            <a:pPr marL="225425" marR="0" lvl="3" indent="-225425" algn="just">
              <a:lnSpc>
                <a:spcPct val="120000"/>
              </a:lnSpc>
              <a:spcBef>
                <a:spcPts val="60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Conforms to current requirements of U.S. Ski &amp; Snowboard and/or FIS</a:t>
            </a:r>
          </a:p>
          <a:p>
            <a:pPr marL="225425" marR="0" indent="-225425" algn="just">
              <a:lnSpc>
                <a:spcPct val="120000"/>
              </a:lnSpc>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lnSpc>
                <a:spcPct val="120000"/>
              </a:lnSpc>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enough length and width to allow competitors to stop</a:t>
            </a:r>
          </a:p>
          <a:p>
            <a:pPr marL="225425" marR="0" indent="-225425" algn="just">
              <a:lnSpc>
                <a:spcPct val="120000"/>
              </a:lnSpc>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lnSpc>
                <a:spcPct val="120000"/>
              </a:lnSpc>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access and egress for officials, competitors, and course crew</a:t>
            </a:r>
          </a:p>
          <a:p>
            <a:pPr marL="225425" marR="0" indent="-225425" algn="just">
              <a:lnSpc>
                <a:spcPct val="120000"/>
              </a:lnSpc>
              <a:spcBef>
                <a:spcPts val="0"/>
              </a:spcBef>
              <a:spcAft>
                <a:spcPts val="0"/>
              </a:spcAft>
              <a:buNone/>
              <a:tabLst>
                <a:tab pos="685800" algn="l"/>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25425" marR="0" lvl="3" indent="-225425" algn="just">
              <a:lnSpc>
                <a:spcPct val="120000"/>
              </a:lnSpc>
              <a:spcBef>
                <a:spcPts val="0"/>
              </a:spcBef>
              <a:spcAft>
                <a:spcPts val="0"/>
              </a:spcAft>
              <a:buFont typeface="Arial" panose="020B0604020202020204" pitchFamily="34" charset="0"/>
              <a:buChar char="•"/>
              <a:tabLst>
                <a:tab pos="685800" algn="l"/>
                <a:tab pos="131445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Requires adjacent areas to accommodate timing, scoreboard, media, and spectators</a:t>
            </a:r>
          </a:p>
          <a:p>
            <a:pPr marL="2330450" marR="0" indent="0" algn="just">
              <a:lnSpc>
                <a:spcPct val="120000"/>
              </a:lnSpc>
              <a:spcBef>
                <a:spcPts val="0"/>
              </a:spcBef>
              <a:spcAft>
                <a:spcPts val="0"/>
              </a:spcAft>
              <a:buNone/>
              <a:tabLst>
                <a:tab pos="685800" algn="l"/>
                <a:tab pos="1314450" algn="l"/>
              </a:tabLst>
            </a:pPr>
            <a:endParaRPr lang="en-US" sz="18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None/>
              <a:tabLst>
                <a:tab pos="112713" algn="l"/>
                <a:tab pos="685800" algn="l"/>
                <a:tab pos="2514600" algn="l"/>
              </a:tabLst>
            </a:pPr>
            <a:r>
              <a:rPr lang="en-US" sz="1800" b="1" u="sng" dirty="0">
                <a:latin typeface="Arial" panose="020B0604020202020204" pitchFamily="34" charset="0"/>
                <a:ea typeface="Times New Roman" panose="02020603050405020304" pitchFamily="18" charset="0"/>
                <a:cs typeface="Arial" panose="020B0604020202020204" pitchFamily="34" charset="0"/>
              </a:rPr>
              <a:t>Finish Line</a:t>
            </a:r>
            <a:endParaRPr lang="en-US" sz="1800" b="1" u="sng"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60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The last gate needs to direct competitors to the middle of the finish line.</a:t>
            </a:r>
          </a:p>
          <a:p>
            <a:pPr marL="0" marR="0" indent="0" algn="just">
              <a:lnSpc>
                <a:spcPct val="12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Vertical poles or banners may be installed to identify location; horizontal </a:t>
            </a:r>
          </a:p>
          <a:p>
            <a:pPr marL="0" marR="0" lvl="3" indent="0" algn="just">
              <a:lnSpc>
                <a:spcPct val="120000"/>
              </a:lnSpc>
              <a:spcBef>
                <a:spcPts val="0"/>
              </a:spcBef>
              <a:spcAft>
                <a:spcPts val="0"/>
              </a:spcAft>
              <a:buNone/>
              <a:tabLst>
                <a:tab pos="112713" algn="l"/>
                <a:tab pos="685800" algn="l"/>
                <a:tab pos="25146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banner may be attached to vertical posts</a:t>
            </a:r>
          </a:p>
          <a:p>
            <a:pPr marL="0" marR="0" indent="0" algn="just">
              <a:lnSpc>
                <a:spcPct val="12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Finish line must be clearly marked with a coloring agent</a:t>
            </a:r>
          </a:p>
          <a:p>
            <a:pPr marL="0" marR="0" indent="0" algn="just">
              <a:lnSpc>
                <a:spcPct val="12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All finish installations must be located and secured to protect competitors</a:t>
            </a:r>
          </a:p>
          <a:p>
            <a:pPr marL="0" marR="0" indent="0" algn="just">
              <a:lnSpc>
                <a:spcPct val="120000"/>
              </a:lnSpc>
              <a:spcBef>
                <a:spcPts val="0"/>
              </a:spcBef>
              <a:spcAft>
                <a:spcPts val="0"/>
              </a:spcAft>
              <a:buNone/>
              <a:tabLst>
                <a:tab pos="112713" algn="l"/>
                <a:tab pos="685800" algn="l"/>
                <a:tab pos="2514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3" indent="0" algn="just">
              <a:lnSpc>
                <a:spcPct val="120000"/>
              </a:lnSpc>
              <a:spcBef>
                <a:spcPts val="0"/>
              </a:spcBef>
              <a:spcAft>
                <a:spcPts val="0"/>
              </a:spcAft>
              <a:buFont typeface="Arial" panose="020B0604020202020204" pitchFamily="34" charset="0"/>
              <a:buChar char="•"/>
              <a:tabLst>
                <a:tab pos="112713" algn="l"/>
                <a:tab pos="6858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Must be prepared and maintained as well as rest of racecourse</a:t>
            </a:r>
          </a:p>
        </p:txBody>
      </p:sp>
      <p:pic>
        <p:nvPicPr>
          <p:cNvPr id="4" name="Content Placeholder 10">
            <a:extLst>
              <a:ext uri="{FF2B5EF4-FFF2-40B4-BE49-F238E27FC236}">
                <a16:creationId xmlns:a16="http://schemas.microsoft.com/office/drawing/2014/main" id="{DA2846C0-937D-4E28-AF94-9EE19D3F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10067"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PREPARATION SUGGESTIONS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98248" y="1142999"/>
            <a:ext cx="8856662" cy="5181601"/>
          </a:xfrm>
        </p:spPr>
        <p:txBody>
          <a:bodyPr rtlCol="0">
            <a:normAutofit fontScale="92500"/>
          </a:bodyPr>
          <a:lstStyle/>
          <a:p>
            <a:pPr marL="57150" marR="0" lvl="4" indent="0" algn="just">
              <a:lnSpc>
                <a:spcPct val="110000"/>
              </a:lnSpc>
              <a:spcBef>
                <a:spcPts val="0"/>
              </a:spcBef>
              <a:spcAft>
                <a:spcPts val="0"/>
              </a:spcAft>
              <a:buNone/>
              <a:tabLst>
                <a:tab pos="1028700" algn="l"/>
              </a:tabLst>
            </a:pPr>
            <a:r>
              <a:rPr lang="en-US" sz="1900" b="1" u="sng" dirty="0">
                <a:effectLst/>
                <a:latin typeface="Arial" panose="020B0604020202020204" pitchFamily="34" charset="0"/>
                <a:ea typeface="Times New Roman" panose="02020603050405020304" pitchFamily="18" charset="0"/>
                <a:cs typeface="Arial" panose="020B0604020202020204" pitchFamily="34" charset="0"/>
              </a:rPr>
              <a:t>Advance work: A KEY ELEMENT!</a:t>
            </a:r>
            <a:endParaRPr lang="en-US" sz="1900" b="1" u="sng" dirty="0">
              <a:latin typeface="Arial" panose="020B0604020202020204" pitchFamily="34" charset="0"/>
              <a:ea typeface="Times New Roman" panose="02020603050405020304" pitchFamily="18" charset="0"/>
              <a:cs typeface="Arial" panose="020B0604020202020204" pitchFamily="34" charset="0"/>
            </a:endParaRPr>
          </a:p>
          <a:p>
            <a:pPr marL="395288" marR="0" lvl="4" indent="-338138" algn="just">
              <a:lnSpc>
                <a:spcPct val="110000"/>
              </a:lnSpc>
              <a:spcBef>
                <a:spcPts val="0"/>
              </a:spcBef>
              <a:spcAft>
                <a:spcPts val="60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Organizing Committee should consider the recommendations of the area management and the consideration of the skiing public</a:t>
            </a:r>
          </a:p>
          <a:p>
            <a:pPr marL="395288" marR="0" lvl="4" indent="-338138" algn="just">
              <a:lnSpc>
                <a:spcPct val="110000"/>
              </a:lnSpc>
              <a:spcBef>
                <a:spcPts val="0"/>
              </a:spcBef>
              <a:spcAft>
                <a:spcPts val="0"/>
              </a:spcAft>
              <a:buFont typeface="Arial" panose="020B0604020202020204" pitchFamily="34" charset="0"/>
              <a:buChar char="•"/>
              <a:tabLst>
                <a:tab pos="10287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Keep area management and mountain operations informed, involved, and committed.</a:t>
            </a:r>
          </a:p>
          <a:p>
            <a:pPr marL="0" marR="0" indent="0" algn="just">
              <a:lnSpc>
                <a:spcPct val="110000"/>
              </a:lnSpc>
              <a:spcBef>
                <a:spcPts val="0"/>
              </a:spcBef>
              <a:spcAft>
                <a:spcPts val="0"/>
              </a:spcAft>
              <a:buNone/>
              <a:tabLst>
                <a:tab pos="1028700" algn="l"/>
              </a:tabLst>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10000"/>
              </a:lnSpc>
              <a:spcBef>
                <a:spcPts val="0"/>
              </a:spcBef>
              <a:spcAft>
                <a:spcPts val="0"/>
              </a:spcAft>
              <a:buNone/>
              <a:tabLst>
                <a:tab pos="1028700" algn="l"/>
              </a:tabLst>
            </a:pPr>
            <a:r>
              <a:rPr lang="en-US" sz="1900" b="1" u="sng" dirty="0">
                <a:effectLst/>
                <a:latin typeface="Arial" panose="020B0604020202020204" pitchFamily="34" charset="0"/>
                <a:ea typeface="Times New Roman" panose="02020603050405020304" pitchFamily="18" charset="0"/>
                <a:cs typeface="Arial" panose="020B0604020202020204" pitchFamily="34" charset="0"/>
              </a:rPr>
              <a:t>Actual Preparation</a:t>
            </a:r>
          </a:p>
          <a:p>
            <a:pPr marL="395288" marR="0" lvl="5" indent="-338138" algn="just">
              <a:lnSpc>
                <a:spcPct val="110000"/>
              </a:lnSpc>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Clear obstacles from slope and course – prior to first snowfall</a:t>
            </a:r>
          </a:p>
          <a:p>
            <a:pPr marL="395288" marR="0" lvl="5" indent="-338138" algn="just">
              <a:lnSpc>
                <a:spcPct val="110000"/>
              </a:lnSpc>
              <a:spcBef>
                <a:spcPts val="0"/>
              </a:spcBef>
              <a:spcAft>
                <a:spcPts val="6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Slopes used by recreational skiers </a:t>
            </a:r>
            <a:r>
              <a:rPr lang="en-US" sz="1900" dirty="0">
                <a:latin typeface="Arial" panose="020B0604020202020204" pitchFamily="34" charset="0"/>
                <a:ea typeface="Times New Roman" panose="02020603050405020304" pitchFamily="18" charset="0"/>
                <a:cs typeface="Arial" panose="020B0604020202020204" pitchFamily="34" charset="0"/>
              </a:rPr>
              <a:t>need to be </a:t>
            </a:r>
            <a:r>
              <a:rPr lang="en-US" sz="1900" dirty="0">
                <a:effectLst/>
                <a:latin typeface="Arial" panose="020B0604020202020204" pitchFamily="34" charset="0"/>
                <a:ea typeface="Times New Roman" panose="02020603050405020304" pitchFamily="18" charset="0"/>
                <a:cs typeface="Arial" panose="020B0604020202020204" pitchFamily="34" charset="0"/>
              </a:rPr>
              <a:t>groomed on a regular basis to provide good density; provide input to area management on scheduling  </a:t>
            </a:r>
          </a:p>
          <a:p>
            <a:pPr marL="395288" marR="0" lvl="5" indent="-338138" algn="just">
              <a:lnSpc>
                <a:spcPct val="110000"/>
              </a:lnSpc>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Surface should be as firm and smooth as possible prior to race day </a:t>
            </a:r>
          </a:p>
          <a:p>
            <a:pPr marL="631825" marR="0" lvl="2" indent="-236538" algn="just">
              <a:lnSpc>
                <a:spcPct val="110000"/>
              </a:lnSpc>
              <a:spcBef>
                <a:spcPts val="0"/>
              </a:spcBef>
              <a:spcAft>
                <a:spcPts val="40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Mogul cutting, use grooming machines well in advance of event</a:t>
            </a:r>
          </a:p>
          <a:p>
            <a:pPr marL="631825" marR="0" lvl="2" indent="-236538" algn="just">
              <a:lnSpc>
                <a:spcPct val="110000"/>
              </a:lnSpc>
              <a:spcBef>
                <a:spcPts val="0"/>
              </a:spcBef>
              <a:spcAft>
                <a:spcPts val="40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- 12 hours is required for reworked snow to properly “set;” </a:t>
            </a:r>
            <a:r>
              <a:rPr lang="en-US" sz="1900" i="1" dirty="0">
                <a:effectLst/>
                <a:latin typeface="Arial" panose="020B0604020202020204" pitchFamily="34" charset="0"/>
                <a:ea typeface="Times New Roman" panose="02020603050405020304" pitchFamily="18" charset="0"/>
                <a:cs typeface="Arial" panose="020B0604020202020204" pitchFamily="34" charset="0"/>
              </a:rPr>
              <a:t>air temperature and snowfall are important considerations when estimating required setting time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631825" marR="0" lvl="2" indent="-236538" algn="just">
              <a:lnSpc>
                <a:spcPct val="110000"/>
              </a:lnSpc>
              <a:spcBef>
                <a:spcPts val="0"/>
              </a:spcBef>
              <a:spcAft>
                <a:spcPts val="0"/>
              </a:spcAft>
              <a:buNone/>
              <a:tabLst>
                <a:tab pos="631825" algn="l"/>
                <a:tab pos="15430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Keep in mind it is often better to “wait” for conditions/temperatures to stabilize</a:t>
            </a: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6E5BF7BB-F169-9D8E-11A3-25F32A9C5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3340" y="192087"/>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MECHANICAL PREPARATIONS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3340" y="1109309"/>
            <a:ext cx="8416925" cy="5486400"/>
          </a:xfrm>
        </p:spPr>
        <p:txBody>
          <a:bodyPr rtlCol="0">
            <a:normAutofit/>
          </a:bodyPr>
          <a:lstStyle/>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Mechanical preparations are dependent on the ski area “rolling stock”, (snowcats, winch cats, etc.) the snow conditions, and anticipated weather conditions</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ski area employee in charge of grooming is generally the most knowledgeable source of information relative to the needs of the slope</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Well in advance of the event, the Chief of Course </a:t>
            </a:r>
            <a:r>
              <a:rPr lang="en-US" sz="2000" dirty="0">
                <a:effectLst/>
                <a:latin typeface="Arial" panose="020B0604020202020204" pitchFamily="34" charset="0"/>
                <a:ea typeface="Times New Roman" panose="02020603050405020304" pitchFamily="18" charset="0"/>
                <a:cs typeface="Arial" panose="020B0604020202020204" pitchFamily="34" charset="0"/>
              </a:rPr>
              <a:t>should discuss preparation of the racecourse with personnel in charge of slope maintenance</a:t>
            </a:r>
          </a:p>
          <a:p>
            <a:pPr marR="0" algn="just">
              <a:lnSpc>
                <a:spcPct val="100000"/>
              </a:lnSpc>
              <a:spcBef>
                <a:spcPts val="0"/>
              </a:spcBef>
              <a:spcAft>
                <a:spcPts val="0"/>
              </a:spcAft>
              <a:buFont typeface="Arial" panose="020B0604020202020204" pitchFamily="34" charset="0"/>
              <a:buChar char="•"/>
              <a:tabLst>
                <a:tab pos="1028700" algn="l"/>
                <a:tab pos="13144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0000"/>
              </a:lnSpc>
              <a:spcBef>
                <a:spcPts val="0"/>
              </a:spcBef>
              <a:spcAft>
                <a:spcPts val="0"/>
              </a:spcAft>
              <a:buFont typeface="Arial" panose="020B0604020202020204" pitchFamily="34" charset="0"/>
              <a:buChar char="•"/>
              <a:tabLst>
                <a:tab pos="10287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Communication </a:t>
            </a:r>
            <a:r>
              <a:rPr lang="en-US" sz="2000" dirty="0">
                <a:effectLst/>
                <a:latin typeface="Arial" panose="020B0604020202020204" pitchFamily="34" charset="0"/>
                <a:ea typeface="Times New Roman" panose="02020603050405020304" pitchFamily="18" charset="0"/>
                <a:cs typeface="Arial" panose="020B0604020202020204" pitchFamily="34" charset="0"/>
              </a:rPr>
              <a:t>will help establish that the grooming staff is aware of current snow preparation requirements and how these requirements differ between preparation for competition and preparation for recreation </a:t>
            </a: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33928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87940" y="93485"/>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MECHANICAL PREPARATIONS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08872" y="932656"/>
            <a:ext cx="8575060" cy="5410200"/>
          </a:xfrm>
        </p:spPr>
        <p:txBody>
          <a:bodyPr rtlCol="0">
            <a:normAutofit lnSpcReduction="10000"/>
          </a:bodyPr>
          <a:lstStyle/>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Track</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1800" dirty="0">
                <a:effectLst/>
                <a:latin typeface="Arial" panose="020B0604020202020204" pitchFamily="34" charset="0"/>
                <a:ea typeface="Times New Roman" panose="02020603050405020304" pitchFamily="18" charset="0"/>
                <a:cs typeface="Arial" panose="020B0604020202020204" pitchFamily="34" charset="0"/>
              </a:rPr>
              <a:t> can be used early in the season to develop a base. This provides initial compaction and provides a rough surface to which future snow can adhere. This may also help in consolidating deep, dry snowfalls until they can be worked more intensely. With care, track packing may provide enough consolidation and adhesion for new snow to adhere to a frozen base.</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Tiller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Bar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is hydraulic powered to apply significant down pressure and turn over the snowpack. It is the standard grooming device for most ski areas with modern grooming equipment. It leaves a smooth or slightly rippled surface, but if worked in very deep snowfalls, it may leave layers of compacted snow. Continuous packing is necessary during heavy storms or a sufficient period of time must be allowed after grooming to allow top layers to “set.”</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b="1" i="1" dirty="0">
                <a:effectLst/>
                <a:latin typeface="Arial" panose="020B0604020202020204" pitchFamily="34" charset="0"/>
                <a:ea typeface="Times New Roman" panose="02020603050405020304" pitchFamily="18" charset="0"/>
                <a:cs typeface="Arial" panose="020B0604020202020204" pitchFamily="34" charset="0"/>
              </a:rPr>
              <a:t>Cutter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Bar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or</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effectLst/>
                <a:latin typeface="Arial" panose="020B0604020202020204" pitchFamily="34" charset="0"/>
                <a:ea typeface="Times New Roman" panose="02020603050405020304" pitchFamily="18" charset="0"/>
                <a:cs typeface="Arial" panose="020B0604020202020204" pitchFamily="34" charset="0"/>
              </a:rPr>
              <a:t>Blade</a:t>
            </a:r>
            <a:r>
              <a:rPr lang="en-US" sz="1800" dirty="0">
                <a:effectLst/>
                <a:latin typeface="Arial" panose="020B0604020202020204" pitchFamily="34" charset="0"/>
                <a:ea typeface="Times New Roman" panose="02020603050405020304" pitchFamily="18" charset="0"/>
                <a:cs typeface="Arial" panose="020B0604020202020204" pitchFamily="34" charset="0"/>
              </a:rPr>
              <a:t> is used to “cut” moguls and move/turn over snow and should be followed up by finish grooming to leave a skiable surface. This type of grooming requires skilled operators.</a:t>
            </a:r>
          </a:p>
          <a:p>
            <a:pPr marL="395288" marR="0" indent="-338138" algn="just">
              <a:lnSpc>
                <a:spcPct val="110000"/>
              </a:lnSpc>
              <a:spcBef>
                <a:spcPts val="0"/>
              </a:spcBef>
              <a:spcAft>
                <a:spcPts val="600"/>
              </a:spcAft>
              <a:buFont typeface="Arial" panose="020B0604020202020204" pitchFamily="34" charset="0"/>
              <a:buChar char="•"/>
              <a:tabLst>
                <a:tab pos="395288"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Certain level of events requires that racecourses be prepared with the use of a </a:t>
            </a:r>
            <a:r>
              <a:rPr lang="en-US" sz="1800" b="1" dirty="0">
                <a:effectLst/>
                <a:latin typeface="Arial" panose="020B0604020202020204" pitchFamily="34" charset="0"/>
                <a:ea typeface="Times New Roman" panose="02020603050405020304" pitchFamily="18" charset="0"/>
                <a:cs typeface="Arial" panose="020B0604020202020204" pitchFamily="34" charset="0"/>
              </a:rPr>
              <a:t>Water</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Injection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Bar or by spraying water on the track in conjunction with grooming</a:t>
            </a:r>
            <a:r>
              <a:rPr lang="en-US" sz="1800" dirty="0">
                <a:effectLst/>
                <a:latin typeface="Arial" panose="020B0604020202020204" pitchFamily="34" charset="0"/>
                <a:ea typeface="Times New Roman" panose="02020603050405020304" pitchFamily="18" charset="0"/>
                <a:cs typeface="Arial" panose="020B0604020202020204" pitchFamily="34" charset="0"/>
              </a:rPr>
              <a:t>. These techniques add water to the racecourse and, when set, provides a denser racing surface.</a:t>
            </a:r>
          </a:p>
          <a:p>
            <a:pPr marL="1130300" marR="0" indent="0" algn="just">
              <a:spcBef>
                <a:spcPts val="0"/>
              </a:spcBef>
              <a:spcAft>
                <a:spcPts val="0"/>
              </a:spcAft>
              <a:buNone/>
              <a:tabLst>
                <a:tab pos="1314450" algn="l"/>
              </a:tabLst>
            </a:pP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lnSpc>
                <a:spcPct val="120000"/>
              </a:lnSpc>
              <a:spcBef>
                <a:spcPts val="600"/>
              </a:spcBef>
              <a:buNone/>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0790EBEE-9BA4-48B2-960C-BE02C99F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66686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33AB8C-46C5-5310-A03E-16FD1F42CA12}"/>
              </a:ext>
            </a:extLst>
          </p:cNvPr>
          <p:cNvSpPr>
            <a:spLocks noGrp="1"/>
          </p:cNvSpPr>
          <p:nvPr>
            <p:ph type="title" idx="4294967295"/>
          </p:nvPr>
        </p:nvSpPr>
        <p:spPr>
          <a:xfrm>
            <a:off x="457200" y="141288"/>
            <a:ext cx="8229600" cy="747712"/>
          </a:xfrm>
        </p:spPr>
        <p:txBody>
          <a:bodyPr>
            <a:normAutofit/>
          </a:bodyPr>
          <a:lstStyle/>
          <a:p>
            <a:pPr eaLnBrk="1" fontAlgn="auto" hangingPunct="1">
              <a:spcAft>
                <a:spcPts val="0"/>
              </a:spcAft>
              <a:defRPr/>
            </a:pPr>
            <a:r>
              <a:rPr 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ACE6D34B-905A-A00F-BB54-56F3E1C1F5D4}"/>
              </a:ext>
            </a:extLst>
          </p:cNvPr>
          <p:cNvSpPr>
            <a:spLocks noGrp="1"/>
          </p:cNvSpPr>
          <p:nvPr>
            <p:ph idx="4294967295"/>
          </p:nvPr>
        </p:nvSpPr>
        <p:spPr>
          <a:xfrm>
            <a:off x="258763" y="914400"/>
            <a:ext cx="8626475" cy="5534025"/>
          </a:xfrm>
        </p:spPr>
        <p:txBody>
          <a:bodyPr rtlCol="0">
            <a:noAutofit/>
          </a:bodyPr>
          <a:lstStyle/>
          <a:p>
            <a:pPr eaLnBrk="1" hangingPunct="1">
              <a:lnSpc>
                <a:spcPct val="100000"/>
              </a:lnSpc>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non-FIS events, applicable U.S. Ski &amp; Snowboard rules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FIS events, applicable rules of the FIS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In cases that are not addressed by the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 or by the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 [601.4.7] or in cases where the rules must be interpreted, the authority for making such decisions will rest with the Competition Jury – all decisions </a:t>
            </a:r>
            <a:r>
              <a:rPr lang="en-US" altLang="en-US" sz="1800" b="1" u="sng" dirty="0">
                <a:latin typeface="Arial" panose="020B0604020202020204" pitchFamily="34" charset="0"/>
                <a:cs typeface="Arial" panose="020B0604020202020204" pitchFamily="34" charset="0"/>
              </a:rPr>
              <a:t>must</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be</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documented</a:t>
            </a:r>
            <a:r>
              <a:rPr lang="en-US" altLang="en-US" sz="1800" b="1" dirty="0">
                <a:latin typeface="Arial" panose="020B0604020202020204" pitchFamily="34"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NOTE: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601.4.9.4 further states the TD decides on questions not covered or insufficiently covered by the rules in so far as these have not already been decided by the Jury and “</a:t>
            </a:r>
            <a:r>
              <a:rPr lang="en-US" sz="1800" b="1" u="sng" dirty="0">
                <a:solidFill>
                  <a:schemeClr val="tx1"/>
                </a:solidFill>
                <a:latin typeface="Arial" panose="020B0604020202020204" pitchFamily="34" charset="0"/>
                <a:ea typeface="Times New Roman" panose="02020603050405020304" pitchFamily="18" charset="0"/>
                <a:cs typeface="Arial" panose="020B0604020202020204" pitchFamily="34" charset="0"/>
              </a:rPr>
              <a:t>do not fall within the scope of other authorities.</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If an issue arises that is not covered or is insufficiently covered by the ACR but is covered by other rules books that apply to our sport, defer to the “other authority”. e.g., FIS ICR, Equipment Rules, Rules of the Points.</a:t>
            </a: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316" name="Content Placeholder 10">
            <a:extLst>
              <a:ext uri="{FF2B5EF4-FFF2-40B4-BE49-F238E27FC236}">
                <a16:creationId xmlns:a16="http://schemas.microsoft.com/office/drawing/2014/main" id="{671CDDF6-84C9-5D94-CA06-75A80071C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48198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PREPARATION ISSUES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219075" y="914400"/>
            <a:ext cx="8416925" cy="5334000"/>
          </a:xfrm>
        </p:spPr>
        <p:txBody>
          <a:bodyPr rtlCol="0">
            <a:normAutofit/>
          </a:bodyPr>
          <a:lstStyle/>
          <a:p>
            <a:pPr marL="0" marR="0" lvl="0" indent="0" algn="just">
              <a:lnSpc>
                <a:spcPct val="100000"/>
              </a:lnSpc>
              <a:spcBef>
                <a:spcPts val="0"/>
              </a:spcBef>
              <a:spcAft>
                <a:spcPts val="0"/>
              </a:spcAft>
              <a:buNone/>
              <a:tabLst>
                <a:tab pos="131445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Mechanical Preparation Issues</a:t>
            </a:r>
            <a:r>
              <a:rPr lang="en-US" sz="1800" dirty="0">
                <a:effectLst/>
                <a:latin typeface="Arial" panose="020B0604020202020204" pitchFamily="34" charset="0"/>
                <a:ea typeface="Times New Roman" panose="02020603050405020304" pitchFamily="18" charset="0"/>
                <a:cs typeface="Arial" panose="020B0604020202020204" pitchFamily="34" charset="0"/>
              </a:rPr>
              <a:t>.  Mechanical preparation is quick and usually effective, but machines have limitations. </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Compacting power is diminished on very steep slopes </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Control of the machine may be difficult in some conditions</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Some machines do not maneuver or pack well on a sidehill</a:t>
            </a:r>
          </a:p>
          <a:p>
            <a:pPr marL="282575" marR="0" indent="-282575" algn="just">
              <a:lnSpc>
                <a:spcPct val="100000"/>
              </a:lnSpc>
              <a:spcBef>
                <a:spcPts val="0"/>
              </a:spcBef>
              <a:spcAft>
                <a:spcPts val="400"/>
              </a:spcAft>
              <a:buFont typeface="Arial" panose="020B0604020202020204" pitchFamily="34" charset="0"/>
              <a:buChar char="•"/>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Under some circumstances, </a:t>
            </a:r>
            <a:r>
              <a:rPr lang="en-US" sz="1800" dirty="0">
                <a:latin typeface="Arial" panose="020B0604020202020204" pitchFamily="34" charset="0"/>
                <a:ea typeface="Times New Roman" panose="02020603050405020304" pitchFamily="18" charset="0"/>
                <a:cs typeface="Arial" panose="020B0604020202020204" pitchFamily="34" charset="0"/>
              </a:rPr>
              <a:t>use of machines </a:t>
            </a:r>
            <a:r>
              <a:rPr lang="en-US" sz="1800" dirty="0">
                <a:effectLst/>
                <a:latin typeface="Arial" panose="020B0604020202020204" pitchFamily="34" charset="0"/>
                <a:ea typeface="Times New Roman" panose="02020603050405020304" pitchFamily="18" charset="0"/>
                <a:cs typeface="Arial" panose="020B0604020202020204" pitchFamily="34" charset="0"/>
              </a:rPr>
              <a:t>can damage the prepared track</a:t>
            </a:r>
          </a:p>
          <a:p>
            <a:pPr marL="0" marR="0" indent="0" algn="just">
              <a:lnSpc>
                <a:spcPct val="100000"/>
              </a:lnSpc>
              <a:spcBef>
                <a:spcPts val="0"/>
              </a:spcBef>
              <a:spcAft>
                <a:spcPts val="0"/>
              </a:spcAft>
              <a:buNone/>
              <a:tabLst>
                <a:tab pos="12001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If insufficient time for the surface to be slipped by skis after working, machinery is best kept off the racecourse until the depth of new snow can no longer be handled by working on skis </a:t>
            </a:r>
          </a:p>
          <a:p>
            <a:pPr marL="1028700" marR="0" algn="just">
              <a:lnSpc>
                <a:spcPct val="100000"/>
              </a:lnSpc>
              <a:spcBef>
                <a:spcPts val="0"/>
              </a:spcBef>
              <a:spcAft>
                <a:spcPts val="0"/>
              </a:spcAft>
              <a:tabLst>
                <a:tab pos="13144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914400" algn="l"/>
                <a:tab pos="1314450" algn="l"/>
              </a:tabLst>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Manual Preparation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Manual preparation may be required i</a:t>
            </a:r>
            <a:r>
              <a:rPr lang="en-US" sz="1800" dirty="0">
                <a:effectLst/>
                <a:latin typeface="Arial" panose="020B0604020202020204" pitchFamily="34" charset="0"/>
                <a:ea typeface="Times New Roman" panose="02020603050405020304" pitchFamily="18" charset="0"/>
                <a:cs typeface="Arial" panose="020B0604020202020204" pitchFamily="34" charset="0"/>
              </a:rPr>
              <a:t>f machines are not available, or their use would be ineffective under the following conditions:</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Snow cover is very thin</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slope is too steep for effective machine use</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Crust layer will support skis but break under machines,</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Racecourse is covered with old unpacked snow </a:t>
            </a:r>
          </a:p>
          <a:p>
            <a:pPr marL="282575" marR="0" lvl="1" indent="-282575" algn="just">
              <a:lnSpc>
                <a:spcPct val="100000"/>
              </a:lnSpc>
              <a:spcBef>
                <a:spcPts val="0"/>
              </a:spcBef>
              <a:spcAft>
                <a:spcPts val="400"/>
              </a:spcAft>
              <a:buFont typeface="Arial" panose="020B0604020202020204" pitchFamily="34" charset="0"/>
              <a:buChar char="•"/>
              <a:tabLst>
                <a:tab pos="914400" algn="l"/>
                <a:tab pos="16002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Great depth of new snow on top of a prepared surface</a:t>
            </a:r>
          </a:p>
        </p:txBody>
      </p:sp>
      <p:pic>
        <p:nvPicPr>
          <p:cNvPr id="4" name="Content Placeholder 10">
            <a:extLst>
              <a:ext uri="{FF2B5EF4-FFF2-40B4-BE49-F238E27FC236}">
                <a16:creationId xmlns:a16="http://schemas.microsoft.com/office/drawing/2014/main" id="{888B1A9B-A6B5-406B-98AA-7B1FB750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211137" y="0"/>
            <a:ext cx="8721725" cy="606425"/>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MANUAL PREPARATION</a:t>
            </a:r>
          </a:p>
        </p:txBody>
      </p:sp>
      <p:sp>
        <p:nvSpPr>
          <p:cNvPr id="5" name="TextBox 4">
            <a:extLst>
              <a:ext uri="{FF2B5EF4-FFF2-40B4-BE49-F238E27FC236}">
                <a16:creationId xmlns:a16="http://schemas.microsoft.com/office/drawing/2014/main" id="{311E0262-D74C-43D4-5D9A-A659660A7D58}"/>
              </a:ext>
            </a:extLst>
          </p:cNvPr>
          <p:cNvSpPr txBox="1"/>
          <p:nvPr/>
        </p:nvSpPr>
        <p:spPr>
          <a:xfrm>
            <a:off x="211137" y="519720"/>
            <a:ext cx="8721724" cy="5811847"/>
          </a:xfrm>
          <a:prstGeom prst="rect">
            <a:avLst/>
          </a:prstGeom>
          <a:noFill/>
          <a:ln>
            <a:noFill/>
          </a:ln>
        </p:spPr>
        <p:txBody>
          <a:bodyPr wrap="square">
            <a:spAutoFit/>
          </a:bodyPr>
          <a:lstStyle/>
          <a:p>
            <a:pPr marR="0" lvl="1" indent="-231775" algn="just">
              <a:spcBef>
                <a:spcPts val="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Boot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2000" b="1" i="1" dirty="0">
                <a:latin typeface="Arial" panose="020B0604020202020204" pitchFamily="34" charset="0"/>
                <a:ea typeface="Times New Roman" panose="02020603050405020304" pitchFamily="18" charset="0"/>
                <a:cs typeface="Arial" panose="020B0604020202020204" pitchFamily="34" charset="0"/>
              </a:rPr>
              <a:t> – to be effective as possible: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Should </a:t>
            </a:r>
            <a:r>
              <a:rPr lang="en-US" sz="2000" dirty="0">
                <a:effectLst/>
                <a:latin typeface="Arial" panose="020B0604020202020204" pitchFamily="34" charset="0"/>
                <a:ea typeface="Times New Roman" panose="02020603050405020304" pitchFamily="18" charset="0"/>
                <a:cs typeface="Arial" panose="020B0604020202020204" pitchFamily="34" charset="0"/>
              </a:rPr>
              <a:t>be done several days in advance</a:t>
            </a: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Several passes over the slope are usually needed </a:t>
            </a: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Boot holes should be left open and not packed or slipped over until two days before the event or beginning of training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racecourse should then be ski packed on the day before the event, and the ridges should not be slipped</a:t>
            </a:r>
          </a:p>
          <a:p>
            <a:pPr marR="0" lvl="1" indent="-231775" algn="just">
              <a:spcBef>
                <a:spcPts val="60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Ski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Packing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 is necessary when: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T</a:t>
            </a:r>
            <a:r>
              <a:rPr lang="en-US" sz="2000" dirty="0">
                <a:effectLst/>
                <a:latin typeface="Arial" panose="020B0604020202020204" pitchFamily="34" charset="0"/>
                <a:ea typeface="Times New Roman" panose="02020603050405020304" pitchFamily="18" charset="0"/>
                <a:cs typeface="Arial" panose="020B0604020202020204" pitchFamily="34" charset="0"/>
              </a:rPr>
              <a:t>here is very thin snow cover</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lvl="1" indent="-231775" algn="just">
              <a:spcBef>
                <a:spcPts val="0"/>
              </a:spcBef>
              <a:spcAft>
                <a:spcPts val="40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Racecourse n</a:t>
            </a:r>
            <a:r>
              <a:rPr lang="en-US" sz="2000" dirty="0">
                <a:effectLst/>
                <a:latin typeface="Arial" panose="020B0604020202020204" pitchFamily="34" charset="0"/>
                <a:ea typeface="Times New Roman" panose="02020603050405020304" pitchFamily="18" charset="0"/>
                <a:cs typeface="Arial" panose="020B0604020202020204" pitchFamily="34" charset="0"/>
              </a:rPr>
              <a:t>eeds smoothing after being boot packed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solated areas cannot be reached by machinery, or machinery is not available</a:t>
            </a:r>
          </a:p>
          <a:p>
            <a:pPr marR="0" lvl="1" indent="-231775" algn="just">
              <a:spcBef>
                <a:spcPts val="600"/>
              </a:spcBef>
              <a:spcAft>
                <a:spcPts val="0"/>
              </a:spcAft>
              <a:tabLst>
                <a:tab pos="1314450" algn="l"/>
                <a:tab pos="1600200" algn="l"/>
              </a:tabLst>
            </a:pPr>
            <a:r>
              <a:rPr lang="en-US" sz="2000" b="1" i="1" dirty="0">
                <a:effectLst/>
                <a:latin typeface="Arial" panose="020B0604020202020204" pitchFamily="34" charset="0"/>
                <a:ea typeface="Times New Roman" panose="02020603050405020304" pitchFamily="18" charset="0"/>
                <a:cs typeface="Arial" panose="020B0604020202020204" pitchFamily="34" charset="0"/>
              </a:rPr>
              <a:t>Side</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effectLst/>
                <a:latin typeface="Arial" panose="020B0604020202020204" pitchFamily="34" charset="0"/>
                <a:ea typeface="Times New Roman" panose="02020603050405020304" pitchFamily="18" charset="0"/>
                <a:cs typeface="Arial" panose="020B0604020202020204" pitchFamily="34" charset="0"/>
              </a:rPr>
              <a:t>Slipping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 is required for:</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F</a:t>
            </a:r>
            <a:r>
              <a:rPr lang="en-US" sz="2000" dirty="0">
                <a:effectLst/>
                <a:latin typeface="Arial" panose="020B0604020202020204" pitchFamily="34" charset="0"/>
                <a:ea typeface="Times New Roman" panose="02020603050405020304" pitchFamily="18" charset="0"/>
                <a:cs typeface="Arial" panose="020B0604020202020204" pitchFamily="34" charset="0"/>
              </a:rPr>
              <a:t>inal smoothing of the racecourse </a:t>
            </a:r>
          </a:p>
          <a:p>
            <a:pPr marR="0" lvl="1" indent="-231775" algn="just">
              <a:spcBef>
                <a:spcPts val="0"/>
              </a:spcBef>
              <a:spcAft>
                <a:spcPts val="0"/>
              </a:spcAft>
              <a:buFont typeface="Arial" panose="020B0604020202020204" pitchFamily="34" charset="0"/>
              <a:buChar char="•"/>
              <a:tabLst>
                <a:tab pos="1314450" algn="l"/>
                <a:tab pos="1600200" algn="l"/>
              </a:tabLst>
            </a:pPr>
            <a:r>
              <a:rPr lang="en-US" sz="2000" dirty="0">
                <a:latin typeface="Arial" panose="020B0604020202020204" pitchFamily="34" charset="0"/>
                <a:ea typeface="Times New Roman" panose="02020603050405020304" pitchFamily="18" charset="0"/>
                <a:cs typeface="Arial" panose="020B0604020202020204" pitchFamily="34" charset="0"/>
              </a:rPr>
              <a:t>R</a:t>
            </a:r>
            <a:r>
              <a:rPr lang="en-US" sz="2000" dirty="0">
                <a:effectLst/>
                <a:latin typeface="Arial" panose="020B0604020202020204" pitchFamily="34" charset="0"/>
                <a:ea typeface="Times New Roman" panose="02020603050405020304" pitchFamily="18" charset="0"/>
                <a:cs typeface="Arial" panose="020B0604020202020204" pitchFamily="34" charset="0"/>
              </a:rPr>
              <a:t>emoving loose snow from the track</a:t>
            </a:r>
          </a:p>
          <a:p>
            <a:pPr marL="225425" marR="0">
              <a:spcBef>
                <a:spcPts val="600"/>
              </a:spcBef>
              <a:spcAft>
                <a:spcPts val="0"/>
              </a:spcAft>
              <a:tabLst>
                <a:tab pos="514350" algn="l"/>
              </a:tabLst>
            </a:pPr>
            <a:r>
              <a:rPr lang="en-US" sz="20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The Chief of Course must be able to evaluate conditions and react appropriately. This is a critical piece for a successful event.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C3575F92-DE24-886E-9360-834D6CD3B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SPECIAL SITUATIONS</a:t>
            </a:r>
          </a:p>
        </p:txBody>
      </p:sp>
      <p:sp>
        <p:nvSpPr>
          <p:cNvPr id="4" name="TextBox 3">
            <a:extLst>
              <a:ext uri="{FF2B5EF4-FFF2-40B4-BE49-F238E27FC236}">
                <a16:creationId xmlns:a16="http://schemas.microsoft.com/office/drawing/2014/main" id="{F20978B3-73C2-E1C7-F452-0AAA1975BB1A}"/>
              </a:ext>
            </a:extLst>
          </p:cNvPr>
          <p:cNvSpPr txBox="1"/>
          <p:nvPr/>
        </p:nvSpPr>
        <p:spPr>
          <a:xfrm>
            <a:off x="304800" y="1100157"/>
            <a:ext cx="8305800" cy="4857740"/>
          </a:xfrm>
          <a:prstGeom prst="rect">
            <a:avLst/>
          </a:prstGeom>
          <a:noFill/>
          <a:ln>
            <a:noFill/>
          </a:ln>
        </p:spPr>
        <p:txBody>
          <a:bodyPr wrap="square">
            <a:spAutoFit/>
          </a:bodyPr>
          <a:lstStyle/>
          <a:p>
            <a:pPr marR="0" lvl="4" indent="-1828800" algn="just">
              <a:spcBef>
                <a:spcPts val="0"/>
              </a:spcBef>
              <a:spcAft>
                <a:spcPts val="0"/>
              </a:spcAft>
              <a:tabLst>
                <a:tab pos="102870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New Snow Is Expected Overnight</a:t>
            </a:r>
          </a:p>
          <a:p>
            <a:pPr marL="338138" marR="0" lvl="5" indent="-338138" algn="just">
              <a:spcBef>
                <a:spcPts val="0"/>
              </a:spcBef>
              <a:spcAft>
                <a:spcPts val="4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Defer course setting until morning</a:t>
            </a:r>
          </a:p>
          <a:p>
            <a:pPr marL="338138" marR="0" lvl="5" indent="-338138" algn="just">
              <a:spcBef>
                <a:spcPts val="0"/>
              </a:spcBef>
              <a:spcAft>
                <a:spcPts val="40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Snow Cat crews should constantly be packing new snow as it falls </a:t>
            </a:r>
          </a:p>
          <a:p>
            <a:pPr marL="338138" marR="0" lvl="5" indent="-338138" algn="just">
              <a:spcBef>
                <a:spcPts val="0"/>
              </a:spcBef>
              <a:spcAft>
                <a:spcPts val="0"/>
              </a:spcAft>
              <a:buFont typeface="Arial" panose="020B0604020202020204" pitchFamily="34" charset="0"/>
              <a:buChar char="•"/>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Racecourse maintenance crews should be prepared to begin work on the racecourse as early as possible to move new snow off to the sides of the actual track - if it is not too deep or heavy</a:t>
            </a:r>
          </a:p>
          <a:p>
            <a:pPr marL="338138" marR="0" indent="-338138" algn="just">
              <a:spcBef>
                <a:spcPts val="0"/>
              </a:spcBef>
              <a:spcAft>
                <a:spcPts val="0"/>
              </a:spcAft>
            </a:pP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5" algn="just">
              <a:spcBef>
                <a:spcPts val="0"/>
              </a:spcBef>
              <a:spcAft>
                <a:spcPts val="0"/>
              </a:spcAft>
              <a:tabLst>
                <a:tab pos="1314450"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Consider use of the designed “SNOW PLAN” </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Excess Snow</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r>
              <a:rPr lang="en-US" sz="1900" b="1" dirty="0">
                <a:effectLst/>
                <a:latin typeface="Arial" panose="020B0604020202020204" pitchFamily="34" charset="0"/>
                <a:ea typeface="Times New Roman" panose="02020603050405020304" pitchFamily="18" charset="0"/>
                <a:cs typeface="Arial" panose="020B0604020202020204" pitchFamily="34" charset="0"/>
              </a:rPr>
              <a:t>Fall</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0" marR="0" lvl="5" algn="just">
              <a:spcBef>
                <a:spcPts val="0"/>
              </a:spcBef>
              <a:spcAft>
                <a:spcPts val="0"/>
              </a:spcAft>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With more than a very light coating of new, very dry snow, it is recommended</a:t>
            </a: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that the first slipping crews clear a wide area away from and on both sides of the track.  </a:t>
            </a:r>
          </a:p>
          <a:p>
            <a:pPr marL="0" marR="0" lvl="5" algn="just">
              <a:spcBef>
                <a:spcPts val="0"/>
              </a:spcBef>
              <a:spcAft>
                <a:spcPts val="0"/>
              </a:spcAft>
              <a:tabLst>
                <a:tab pos="1314450" algn="l"/>
              </a:tabLst>
            </a:pP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0" marR="0" lvl="5" algn="just">
              <a:spcBef>
                <a:spcPts val="0"/>
              </a:spcBef>
              <a:spcAft>
                <a:spcPts val="0"/>
              </a:spcAft>
              <a:tabLst>
                <a:tab pos="131445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This will create an area for placement of snow removed from the actual track.  </a:t>
            </a:r>
            <a:r>
              <a:rPr lang="en-US" sz="1900" i="1" dirty="0">
                <a:effectLst/>
                <a:latin typeface="Arial" panose="020B0604020202020204" pitchFamily="34" charset="0"/>
                <a:ea typeface="Times New Roman" panose="02020603050405020304" pitchFamily="18" charset="0"/>
                <a:cs typeface="Arial" panose="020B0604020202020204" pitchFamily="34" charset="0"/>
              </a:rPr>
              <a:t>Starting from the center of the track will create “berms” which can then, “set up,” and create removal difficulties.</a:t>
            </a:r>
            <a:r>
              <a:rPr lang="en-US" sz="1900" dirty="0">
                <a:effectLst/>
                <a:latin typeface="Arial" panose="020B0604020202020204" pitchFamily="34" charset="0"/>
                <a:ea typeface="Times New Roman" panose="02020603050405020304" pitchFamily="18" charset="0"/>
                <a:cs typeface="Arial" panose="020B0604020202020204" pitchFamily="34" charset="0"/>
              </a:rPr>
              <a:t>  </a:t>
            </a:r>
          </a:p>
          <a:p>
            <a:pPr marL="45720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B7120313-3220-D873-44A3-1A76692D0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1113"/>
            <a:ext cx="8416925" cy="6746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SPECIAL SITUATIONS</a:t>
            </a:r>
          </a:p>
        </p:txBody>
      </p:sp>
      <p:sp>
        <p:nvSpPr>
          <p:cNvPr id="4" name="TextBox 3">
            <a:extLst>
              <a:ext uri="{FF2B5EF4-FFF2-40B4-BE49-F238E27FC236}">
                <a16:creationId xmlns:a16="http://schemas.microsoft.com/office/drawing/2014/main" id="{F20978B3-73C2-E1C7-F452-0AAA1975BB1A}"/>
              </a:ext>
            </a:extLst>
          </p:cNvPr>
          <p:cNvSpPr txBox="1"/>
          <p:nvPr/>
        </p:nvSpPr>
        <p:spPr>
          <a:xfrm>
            <a:off x="282222" y="787251"/>
            <a:ext cx="8305800" cy="5283498"/>
          </a:xfrm>
          <a:prstGeom prst="rect">
            <a:avLst/>
          </a:prstGeom>
          <a:noFill/>
          <a:ln>
            <a:noFill/>
          </a:ln>
        </p:spPr>
        <p:txBody>
          <a:bodyPr wrap="square">
            <a:spAutoFit/>
          </a:bodyPr>
          <a:lstStyle/>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Inspection:</a:t>
            </a:r>
            <a:r>
              <a:rPr lang="en-US" dirty="0">
                <a:effectLst/>
                <a:latin typeface="Arial" panose="020B0604020202020204" pitchFamily="34" charset="0"/>
                <a:ea typeface="Times New Roman" panose="02020603050405020304" pitchFamily="18" charset="0"/>
                <a:cs typeface="Arial" panose="020B0604020202020204" pitchFamily="34" charset="0"/>
              </a:rPr>
              <a:t>  The same “setting up” can also occur if snow is allowed to pile up at the gate bases.  Solutions include: </a:t>
            </a:r>
          </a:p>
          <a:p>
            <a:pPr marL="511175" marR="0" lvl="5" indent="-285750" algn="just">
              <a:spcBef>
                <a:spcPts val="0"/>
              </a:spcBef>
              <a:spcAft>
                <a:spcPts val="400"/>
              </a:spcAft>
              <a:buFont typeface="Arial" panose="020B0604020202020204" pitchFamily="34" charset="0"/>
              <a:buChar char="•"/>
              <a:tabLst>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Have </a:t>
            </a:r>
            <a:r>
              <a:rPr lang="en-US" dirty="0">
                <a:effectLst/>
                <a:latin typeface="Arial" panose="020B0604020202020204" pitchFamily="34" charset="0"/>
                <a:ea typeface="Times New Roman" panose="02020603050405020304" pitchFamily="18" charset="0"/>
                <a:cs typeface="Arial" panose="020B0604020202020204" pitchFamily="34" charset="0"/>
              </a:rPr>
              <a:t>course workers use grain scoops to remove the excess snow   </a:t>
            </a:r>
          </a:p>
          <a:p>
            <a:pPr marL="511175" marR="0" lvl="5" indent="-285750" algn="just">
              <a:spcBef>
                <a:spcPts val="0"/>
              </a:spcBef>
              <a:spcAft>
                <a:spcPts val="400"/>
              </a:spcAft>
              <a:buFont typeface="Arial" panose="020B0604020202020204" pitchFamily="34" charset="0"/>
              <a:buChar char="•"/>
              <a:tabLst>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Have a course crew worker/official instruct the competitors to flatly sideslip when moving through the course </a:t>
            </a:r>
          </a:p>
          <a:p>
            <a:pPr marL="225425" marR="0" lvl="5" algn="just">
              <a:spcBef>
                <a:spcPts val="0"/>
              </a:spcBef>
              <a:spcAft>
                <a:spcPts val="0"/>
              </a:spcAft>
              <a:tabLst>
                <a:tab pos="1314450" algn="l"/>
              </a:tabLst>
            </a:pPr>
            <a:r>
              <a:rPr lang="en-US" b="1" dirty="0">
                <a:latin typeface="Arial" panose="020B0604020202020204" pitchFamily="34" charset="0"/>
                <a:ea typeface="Times New Roman" panose="02020603050405020304" pitchFamily="18" charset="0"/>
                <a:cs typeface="Arial" panose="020B0604020202020204" pitchFamily="34" charset="0"/>
              </a:rPr>
              <a:t>NOTE: </a:t>
            </a:r>
            <a:r>
              <a:rPr lang="en-US" dirty="0">
                <a:latin typeface="Arial" panose="020B0604020202020204" pitchFamily="34" charset="0"/>
                <a:ea typeface="Times New Roman" panose="02020603050405020304" pitchFamily="18" charset="0"/>
                <a:cs typeface="Arial" panose="020B0604020202020204" pitchFamily="34" charset="0"/>
              </a:rPr>
              <a:t>W</a:t>
            </a:r>
            <a:r>
              <a:rPr lang="en-US" dirty="0">
                <a:effectLst/>
                <a:latin typeface="Arial" panose="020B0604020202020204" pitchFamily="34" charset="0"/>
                <a:ea typeface="Times New Roman" panose="02020603050405020304" pitchFamily="18" charset="0"/>
                <a:cs typeface="Arial" panose="020B0604020202020204" pitchFamily="34" charset="0"/>
              </a:rPr>
              <a:t>edging will create piles of loose snow (duff).  </a:t>
            </a:r>
          </a:p>
          <a:p>
            <a:pPr marL="519113" marR="0" indent="-293688" algn="just">
              <a:spcBef>
                <a:spcPts val="0"/>
              </a:spcBef>
              <a:spcAft>
                <a:spcPts val="0"/>
              </a:spcAft>
            </a:pPr>
            <a:r>
              <a:rPr lang="en-US" i="1" dirty="0">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During the race:</a:t>
            </a:r>
            <a:r>
              <a:rPr lang="en-US" dirty="0">
                <a:effectLst/>
                <a:latin typeface="Arial" panose="020B0604020202020204" pitchFamily="34" charset="0"/>
                <a:ea typeface="Times New Roman" panose="02020603050405020304" pitchFamily="18" charset="0"/>
                <a:cs typeface="Arial" panose="020B0604020202020204" pitchFamily="34" charset="0"/>
              </a:rPr>
              <a:t>  The goal is to maintain a course that is equitable for all competitors, and course slippers should be reminded of this goal.  </a:t>
            </a:r>
          </a:p>
          <a:p>
            <a:pPr marL="511175" marR="0" lvl="5" indent="-285750" algn="just">
              <a:spcBef>
                <a:spcPts val="0"/>
              </a:spcBef>
              <a:spcAft>
                <a:spcPts val="400"/>
              </a:spcAft>
              <a:buFont typeface="Arial" panose="020B0604020202020204" pitchFamily="34" charset="0"/>
              <a:buChar char="•"/>
              <a:tabLst>
                <a:tab pos="131445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As competitors pass through the course, berms may develop either at the base of the gates or in the track. </a:t>
            </a:r>
            <a:r>
              <a:rPr lang="en-US" i="1" dirty="0">
                <a:effectLst/>
                <a:latin typeface="Arial" panose="020B0604020202020204" pitchFamily="34" charset="0"/>
                <a:ea typeface="Times New Roman" panose="02020603050405020304" pitchFamily="18" charset="0"/>
                <a:cs typeface="Arial" panose="020B0604020202020204" pitchFamily="34" charset="0"/>
              </a:rPr>
              <a:t>Note the track will not require as much “grinding off” of roughness (berms) as it will smoothing out of loose snow. </a:t>
            </a:r>
          </a:p>
          <a:p>
            <a:pPr marL="511175" marR="0" lvl="5" indent="-285750" algn="just">
              <a:spcBef>
                <a:spcPts val="0"/>
              </a:spcBef>
              <a:spcAft>
                <a:spcPts val="400"/>
              </a:spcAft>
              <a:buFont typeface="Arial" panose="020B0604020202020204" pitchFamily="34" charset="0"/>
              <a:buChar char="•"/>
              <a:tabLst>
                <a:tab pos="1314450" algn="l"/>
              </a:tabLst>
            </a:pPr>
            <a:r>
              <a:rPr lang="en-US" dirty="0">
                <a:latin typeface="Arial" panose="020B0604020202020204" pitchFamily="34" charset="0"/>
                <a:ea typeface="Times New Roman" panose="02020603050405020304" pitchFamily="18" charset="0"/>
                <a:cs typeface="Arial" panose="020B0604020202020204" pitchFamily="34" charset="0"/>
              </a:rPr>
              <a:t>H</a:t>
            </a:r>
            <a:r>
              <a:rPr lang="en-US" dirty="0">
                <a:effectLst/>
                <a:latin typeface="Arial" panose="020B0604020202020204" pitchFamily="34" charset="0"/>
                <a:ea typeface="Times New Roman" panose="02020603050405020304" pitchFamily="18" charset="0"/>
                <a:cs typeface="Arial" panose="020B0604020202020204" pitchFamily="34" charset="0"/>
              </a:rPr>
              <a:t>ave “spotters” who, keeping competitors’ start intervals in mind, can be positioned along the course so they can easily either move to or call for required course repair.</a:t>
            </a:r>
          </a:p>
          <a:p>
            <a:pPr marL="225425" marR="0" lvl="5" algn="just">
              <a:spcBef>
                <a:spcPts val="0"/>
              </a:spcBef>
              <a:spcAft>
                <a:spcPts val="0"/>
              </a:spcAft>
              <a:tabLst>
                <a:tab pos="131445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NOTE: </a:t>
            </a:r>
            <a:r>
              <a:rPr lang="en-US" dirty="0">
                <a:effectLst/>
                <a:latin typeface="Arial" panose="020B0604020202020204" pitchFamily="34" charset="0"/>
                <a:ea typeface="Times New Roman" panose="02020603050405020304" pitchFamily="18" charset="0"/>
                <a:cs typeface="Arial" panose="020B0604020202020204" pitchFamily="34" charset="0"/>
              </a:rPr>
              <a:t>Smoothing the track makes it erode more evenly, but remember that smoothing the berm or “The Low Line” is an important task that the Chief of Course and their crew should perform.        </a:t>
            </a:r>
          </a:p>
        </p:txBody>
      </p:sp>
      <p:pic>
        <p:nvPicPr>
          <p:cNvPr id="2" name="Content Placeholder 10">
            <a:extLst>
              <a:ext uri="{FF2B5EF4-FFF2-40B4-BE49-F238E27FC236}">
                <a16:creationId xmlns:a16="http://schemas.microsoft.com/office/drawing/2014/main" id="{B9F14F6D-16C5-F7DA-C0FD-BE41FB608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19687"/>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304800"/>
            <a:ext cx="8416925" cy="598487"/>
          </a:xfrm>
        </p:spPr>
        <p:txBody>
          <a:bodyPr/>
          <a:lstStyle/>
          <a:p>
            <a:pPr eaLnBrk="1" hangingPunct="1">
              <a:defRPr/>
            </a:pPr>
            <a:r>
              <a:rPr lang="en-US" altLang="en-US" sz="32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193675" y="1210908"/>
            <a:ext cx="8734778" cy="5178779"/>
          </a:xfrm>
        </p:spPr>
        <p:txBody>
          <a:bodyPr rtlCol="0">
            <a:normAutofit/>
          </a:bodyPr>
          <a:lstStyle/>
          <a:p>
            <a:pPr marL="0" marR="0" lvl="0" indent="0" algn="just">
              <a:lnSpc>
                <a:spcPct val="100000"/>
              </a:lnSpc>
              <a:spcBef>
                <a:spcPts val="0"/>
              </a:spcBef>
              <a:spcAft>
                <a:spcPts val="0"/>
              </a:spcAft>
              <a:buNone/>
              <a:tabLst>
                <a:tab pos="1028700" algn="l"/>
              </a:tabLst>
            </a:pPr>
            <a:r>
              <a:rPr lang="en-US" sz="2400" b="1" dirty="0">
                <a:effectLst/>
                <a:latin typeface="Arial" panose="020B0604020202020204" pitchFamily="34" charset="0"/>
                <a:ea typeface="Times New Roman" panose="02020603050405020304" pitchFamily="18" charset="0"/>
                <a:cs typeface="Arial" panose="020B0604020202020204" pitchFamily="34" charset="0"/>
              </a:rPr>
              <a:t>Thin Snow Cover.  </a:t>
            </a:r>
          </a:p>
          <a:p>
            <a:pPr algn="just">
              <a:lnSpc>
                <a:spcPct val="100000"/>
              </a:lnSpc>
              <a:spcBef>
                <a:spcPts val="0"/>
              </a:spcBef>
              <a:spcAft>
                <a:spcPts val="400"/>
              </a:spcAft>
              <a:buFont typeface="Arial" panose="020B0604020202020204" pitchFamily="34" charset="0"/>
              <a:buChar char="•"/>
              <a:tabLst>
                <a:tab pos="10287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Dry snow/thinly covered areas can be sprayed with water, making the available snow becomes more resistant to ski traffic </a:t>
            </a:r>
          </a:p>
          <a:p>
            <a:pPr algn="just">
              <a:lnSpc>
                <a:spcPct val="100000"/>
              </a:lnSpc>
              <a:spcBef>
                <a:spcPts val="0"/>
              </a:spcBef>
              <a:spcAft>
                <a:spcPts val="0"/>
              </a:spcAft>
              <a:buFont typeface="Arial" panose="020B0604020202020204" pitchFamily="34" charset="0"/>
              <a:buChar char="•"/>
              <a:tabLst>
                <a:tab pos="10287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The air temperature should be considered before using water as a preparation agent because in order to be efficient,</a:t>
            </a:r>
          </a:p>
          <a:p>
            <a:pPr marL="0" indent="0" algn="just">
              <a:lnSpc>
                <a:spcPct val="100000"/>
              </a:lnSpc>
              <a:spcBef>
                <a:spcPts val="0"/>
              </a:spcBef>
              <a:spcAft>
                <a:spcPts val="0"/>
              </a:spcAft>
              <a:buNone/>
              <a:tabLst>
                <a:tab pos="1028700" algn="l"/>
              </a:tabLst>
            </a:pPr>
            <a:r>
              <a:rPr lang="en-US" sz="2400" dirty="0">
                <a:latin typeface="Arial" panose="020B0604020202020204" pitchFamily="34" charset="0"/>
                <a:ea typeface="Times New Roman" panose="02020603050405020304" pitchFamily="18" charset="0"/>
                <a:cs typeface="Arial" panose="020B0604020202020204" pitchFamily="34" charset="0"/>
              </a:rPr>
              <a:t>    -  </a:t>
            </a:r>
            <a:r>
              <a:rPr lang="en-US" sz="2400" dirty="0">
                <a:effectLst/>
                <a:latin typeface="Arial" panose="020B0604020202020204" pitchFamily="34" charset="0"/>
                <a:ea typeface="Times New Roman" panose="02020603050405020304" pitchFamily="18" charset="0"/>
                <a:cs typeface="Arial" panose="020B0604020202020204" pitchFamily="34" charset="0"/>
              </a:rPr>
              <a:t>it must refreeze either by contact with air below 32 degrees F </a:t>
            </a:r>
          </a:p>
          <a:p>
            <a:pPr marL="0" indent="0" algn="just">
              <a:lnSpc>
                <a:spcPct val="100000"/>
              </a:lnSpc>
              <a:spcBef>
                <a:spcPts val="0"/>
              </a:spcBef>
              <a:spcAft>
                <a:spcPts val="0"/>
              </a:spcAft>
              <a:buNone/>
              <a:tabLst>
                <a:tab pos="1028700" algn="l"/>
              </a:tabLst>
            </a:pPr>
            <a:r>
              <a:rPr lang="en-US" sz="2400" dirty="0">
                <a:latin typeface="Arial" panose="020B0604020202020204" pitchFamily="34" charset="0"/>
                <a:ea typeface="Times New Roman" panose="02020603050405020304" pitchFamily="18" charset="0"/>
                <a:cs typeface="Arial" panose="020B0604020202020204" pitchFamily="34" charset="0"/>
              </a:rPr>
              <a:t>    -  </a:t>
            </a:r>
            <a:r>
              <a:rPr lang="en-US" sz="2400" dirty="0">
                <a:effectLst/>
                <a:latin typeface="Arial" panose="020B0604020202020204" pitchFamily="34" charset="0"/>
                <a:ea typeface="Times New Roman" panose="02020603050405020304" pitchFamily="18" charset="0"/>
                <a:cs typeface="Arial" panose="020B0604020202020204" pitchFamily="34" charset="0"/>
              </a:rPr>
              <a:t>reaction with a snow hardening agent or </a:t>
            </a:r>
          </a:p>
          <a:p>
            <a:pPr marL="0" indent="0" algn="just">
              <a:lnSpc>
                <a:spcPct val="100000"/>
              </a:lnSpc>
              <a:spcBef>
                <a:spcPts val="0"/>
              </a:spcBef>
              <a:spcAft>
                <a:spcPts val="0"/>
              </a:spcAft>
              <a:buNone/>
              <a:tabLst>
                <a:tab pos="1028700" algn="l"/>
              </a:tabLst>
            </a:pPr>
            <a:r>
              <a:rPr lang="en-US" sz="2400" dirty="0">
                <a:latin typeface="Arial" panose="020B0604020202020204" pitchFamily="34" charset="0"/>
                <a:ea typeface="Times New Roman" panose="02020603050405020304" pitchFamily="18" charset="0"/>
                <a:cs typeface="Arial" panose="020B0604020202020204" pitchFamily="34" charset="0"/>
              </a:rPr>
              <a:t>    -  </a:t>
            </a:r>
            <a:r>
              <a:rPr lang="en-US" sz="2400" dirty="0">
                <a:effectLst/>
                <a:latin typeface="Arial" panose="020B0604020202020204" pitchFamily="34" charset="0"/>
                <a:ea typeface="Times New Roman" panose="02020603050405020304" pitchFamily="18" charset="0"/>
                <a:cs typeface="Arial" panose="020B0604020202020204" pitchFamily="34" charset="0"/>
              </a:rPr>
              <a:t>by contact with a lower and colder portion of the snowpack   </a:t>
            </a:r>
          </a:p>
          <a:p>
            <a:pPr marL="0" indent="0" algn="just">
              <a:lnSpc>
                <a:spcPct val="100000"/>
              </a:lnSpc>
              <a:spcBef>
                <a:spcPts val="600"/>
              </a:spcBef>
              <a:spcAft>
                <a:spcPts val="0"/>
              </a:spcAft>
              <a:buNone/>
              <a:tabLst>
                <a:tab pos="1028700" algn="l"/>
              </a:tabLst>
            </a:pPr>
            <a:r>
              <a:rPr lang="en-US" sz="2400" b="1" dirty="0">
                <a:latin typeface="Arial" panose="020B0604020202020204" pitchFamily="34" charset="0"/>
                <a:ea typeface="Times New Roman" panose="02020603050405020304" pitchFamily="18" charset="0"/>
                <a:cs typeface="Arial" panose="020B0604020202020204" pitchFamily="34" charset="0"/>
              </a:rPr>
              <a:t>NOTE: </a:t>
            </a:r>
            <a:r>
              <a:rPr lang="en-US" sz="2400" dirty="0">
                <a:effectLst/>
                <a:latin typeface="Arial" panose="020B0604020202020204" pitchFamily="34" charset="0"/>
                <a:ea typeface="Times New Roman" panose="02020603050405020304" pitchFamily="18" charset="0"/>
                <a:cs typeface="Arial" panose="020B0604020202020204" pitchFamily="34" charset="0"/>
              </a:rPr>
              <a:t>When applying water, using less than what you think may be required, is recommended.</a:t>
            </a:r>
          </a:p>
          <a:p>
            <a:pPr marL="1130300" marR="0" indent="0" algn="just">
              <a:lnSpc>
                <a:spcPct val="100000"/>
              </a:lnSpc>
              <a:spcBef>
                <a:spcPts val="0"/>
              </a:spcBef>
              <a:spcAft>
                <a:spcPts val="0"/>
              </a:spcAft>
              <a:buNone/>
              <a:tabLst>
                <a:tab pos="9715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buNone/>
              <a:tabLst>
                <a:tab pos="97155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None/>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576963A0-42C1-E14C-47CF-0D1FF2424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A939-29C3-77D5-AC18-8F8804B1F6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A6BEEA-4ED0-AFD2-4D4B-FA285A9EDE9C}"/>
              </a:ext>
            </a:extLst>
          </p:cNvPr>
          <p:cNvSpPr>
            <a:spLocks noGrp="1"/>
          </p:cNvSpPr>
          <p:nvPr>
            <p:ph idx="4294967295"/>
          </p:nvPr>
        </p:nvSpPr>
        <p:spPr>
          <a:xfrm>
            <a:off x="204611" y="228600"/>
            <a:ext cx="8734778" cy="6169379"/>
          </a:xfrm>
        </p:spPr>
        <p:txBody>
          <a:bodyPr rtlCol="0">
            <a:normAutofit lnSpcReduction="10000"/>
          </a:bodyPr>
          <a:lstStyle/>
          <a:p>
            <a:pPr marL="1130300" marR="0" indent="0" algn="just">
              <a:lnSpc>
                <a:spcPct val="100000"/>
              </a:lnSpc>
              <a:spcBef>
                <a:spcPts val="0"/>
              </a:spcBef>
              <a:spcAft>
                <a:spcPts val="0"/>
              </a:spcAft>
              <a:buNone/>
              <a:tabLst>
                <a:tab pos="97155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600"/>
              </a:spcBef>
              <a:spcAft>
                <a:spcPts val="0"/>
              </a:spcAft>
              <a:buNone/>
              <a:tabLst>
                <a:tab pos="971550" algn="l"/>
              </a:tabLst>
            </a:pPr>
            <a:r>
              <a:rPr lang="en-US" sz="2400" b="1" dirty="0">
                <a:effectLst/>
                <a:latin typeface="Arial" panose="020B0604020202020204" pitchFamily="34" charset="0"/>
                <a:ea typeface="Times New Roman" panose="02020603050405020304" pitchFamily="18" charset="0"/>
                <a:cs typeface="Arial" panose="020B0604020202020204" pitchFamily="34" charset="0"/>
              </a:rPr>
              <a:t>In specific situations: </a:t>
            </a:r>
          </a:p>
          <a:p>
            <a:pPr marR="0" algn="just">
              <a:lnSpc>
                <a:spcPct val="110000"/>
              </a:lnSpc>
              <a:spcBef>
                <a:spcPts val="600"/>
              </a:spcBef>
              <a:spcAft>
                <a:spcPts val="0"/>
              </a:spcAft>
              <a:buFont typeface="Arial" panose="020B0604020202020204" pitchFamily="34" charset="0"/>
              <a:buChar char="•"/>
              <a:tabLst>
                <a:tab pos="971550" algn="l"/>
              </a:tabLst>
            </a:pPr>
            <a:r>
              <a:rPr lang="en-US" sz="2400" dirty="0">
                <a:latin typeface="Arial" panose="020B0604020202020204" pitchFamily="34" charset="0"/>
                <a:ea typeface="Times New Roman" panose="02020603050405020304" pitchFamily="18" charset="0"/>
                <a:cs typeface="Arial" panose="020B0604020202020204" pitchFamily="34" charset="0"/>
              </a:rPr>
              <a:t>A</a:t>
            </a:r>
            <a:r>
              <a:rPr lang="en-US" sz="2400" dirty="0">
                <a:effectLst/>
                <a:latin typeface="Arial" panose="020B0604020202020204" pitchFamily="34" charset="0"/>
                <a:ea typeface="Times New Roman" panose="02020603050405020304" pitchFamily="18" charset="0"/>
                <a:cs typeface="Arial" panose="020B0604020202020204" pitchFamily="34" charset="0"/>
              </a:rPr>
              <a:t>pplication of snow hardening agents to loose snow will create a more durable racing surface</a:t>
            </a:r>
          </a:p>
          <a:p>
            <a:pPr marR="0" algn="just">
              <a:lnSpc>
                <a:spcPct val="110000"/>
              </a:lnSpc>
              <a:spcBef>
                <a:spcPts val="600"/>
              </a:spcBef>
              <a:spcAft>
                <a:spcPts val="0"/>
              </a:spcAft>
              <a:buFont typeface="Arial" panose="020B0604020202020204" pitchFamily="34" charset="0"/>
              <a:buChar char="•"/>
              <a:tabLst>
                <a:tab pos="97155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In other situations, a shovel, some loose snow, application of a snow hardening agent, and a propane torch (weed burner) can suffice.  </a:t>
            </a:r>
          </a:p>
          <a:p>
            <a:pPr marL="169863" marR="0" indent="0" algn="just">
              <a:lnSpc>
                <a:spcPct val="110000"/>
              </a:lnSpc>
              <a:spcBef>
                <a:spcPts val="600"/>
              </a:spcBef>
              <a:spcAft>
                <a:spcPts val="0"/>
              </a:spcAft>
              <a:buNone/>
              <a:tabLst>
                <a:tab pos="97155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The loose snow is “cooked” with a periodic sprinkling of the snow hardening agent into the heated area, and as the melting of snow crystals creates free water, crystals beneath are percolated and refrozen.  </a:t>
            </a:r>
          </a:p>
          <a:p>
            <a:pPr marL="169863" marR="0" indent="0" algn="just">
              <a:lnSpc>
                <a:spcPct val="110000"/>
              </a:lnSpc>
              <a:spcBef>
                <a:spcPts val="600"/>
              </a:spcBef>
              <a:spcAft>
                <a:spcPts val="0"/>
              </a:spcAft>
              <a:buNone/>
              <a:tabLst>
                <a:tab pos="971550" algn="l"/>
              </a:tabLst>
            </a:pPr>
            <a:r>
              <a:rPr lang="en-US" sz="2400" b="1" i="1" dirty="0">
                <a:effectLst/>
                <a:latin typeface="Arial" panose="020B0604020202020204" pitchFamily="34" charset="0"/>
                <a:ea typeface="Times New Roman" panose="02020603050405020304" pitchFamily="18" charset="0"/>
                <a:cs typeface="Arial" panose="020B0604020202020204" pitchFamily="34" charset="0"/>
              </a:rPr>
              <a:t>Such a patch is useful in cases of rock that cannot be physically moved.</a:t>
            </a:r>
            <a:r>
              <a:rPr lang="en-US" sz="2400" dirty="0">
                <a:effectLst/>
                <a:latin typeface="Arial" panose="020B0604020202020204" pitchFamily="34" charset="0"/>
                <a:ea typeface="Times New Roman" panose="02020603050405020304" pitchFamily="18" charset="0"/>
                <a:cs typeface="Arial" panose="020B0604020202020204" pitchFamily="34" charset="0"/>
              </a:rPr>
              <a:t>  This process takes time and it is suggested that these areas be cordoned off prior to competitor’s course inspection in order to protect them during the actual inspection.   </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indent="0">
              <a:lnSpc>
                <a:spcPct val="100000"/>
              </a:lnSpc>
              <a:spcBef>
                <a:spcPts val="600"/>
              </a:spcBef>
              <a:buNone/>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DA84FBA2-1219-8281-D303-22F3EB52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00727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20826" y="142699"/>
            <a:ext cx="8416925" cy="598487"/>
          </a:xfrm>
        </p:spPr>
        <p:txBody>
          <a:bodyPr/>
          <a:lstStyle/>
          <a:p>
            <a:pPr eaLnBrk="1" hangingPunct="1">
              <a:defRPr/>
            </a:pPr>
            <a:r>
              <a:rPr lang="en-US" altLang="en-US" sz="32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6" name="TextBox 5">
            <a:extLst>
              <a:ext uri="{FF2B5EF4-FFF2-40B4-BE49-F238E27FC236}">
                <a16:creationId xmlns:a16="http://schemas.microsoft.com/office/drawing/2014/main" id="{E8385AE0-01ED-8013-14EA-B2FD41A98D1D}"/>
              </a:ext>
            </a:extLst>
          </p:cNvPr>
          <p:cNvSpPr txBox="1"/>
          <p:nvPr/>
        </p:nvSpPr>
        <p:spPr>
          <a:xfrm>
            <a:off x="120826" y="1021060"/>
            <a:ext cx="8686800" cy="4791055"/>
          </a:xfrm>
          <a:prstGeom prst="rect">
            <a:avLst/>
          </a:prstGeom>
          <a:noFill/>
          <a:ln>
            <a:noFill/>
          </a:ln>
        </p:spPr>
        <p:txBody>
          <a:bodyPr wrap="square">
            <a:spAutoFit/>
          </a:bodyPr>
          <a:lstStyle/>
          <a:p>
            <a:pPr marL="169863" marR="0" algn="just">
              <a:spcBef>
                <a:spcPts val="0"/>
              </a:spcBef>
              <a:spcAft>
                <a:spcPts val="0"/>
              </a:spcAft>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Ice Patches can </a:t>
            </a:r>
            <a:r>
              <a:rPr lang="en-US" sz="2000" dirty="0">
                <a:latin typeface="Arial" panose="020B0604020202020204" pitchFamily="34" charset="0"/>
                <a:ea typeface="Times New Roman" panose="02020603050405020304" pitchFamily="18" charset="0"/>
                <a:cs typeface="Arial" panose="020B0604020202020204" pitchFamily="34" charset="0"/>
              </a:rPr>
              <a:t>be treated as follows</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512762" marR="0" indent="-342900" algn="just">
              <a:spcBef>
                <a:spcPts val="0"/>
              </a:spcBef>
              <a:spcAft>
                <a:spcPts val="60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Tilled or aggressively raked to add “texture” to the ice </a:t>
            </a:r>
          </a:p>
          <a:p>
            <a:pPr marL="512762" marR="0" indent="-342900" algn="just">
              <a:spcBef>
                <a:spcPts val="0"/>
              </a:spcBef>
              <a:spcAft>
                <a:spcPts val="60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Industrial-type propane torches can be used to partially melt relatively large areas to allow loose snow to adhere </a:t>
            </a:r>
          </a:p>
          <a:p>
            <a:pPr marL="512762" marR="0" indent="-342900" algn="just">
              <a:spcBef>
                <a:spcPts val="0"/>
              </a:spcBef>
              <a:spcAft>
                <a:spcPts val="0"/>
              </a:spcAft>
              <a:buFont typeface="Arial" panose="020B0604020202020204" pitchFamily="34" charset="0"/>
              <a:buChar char="•"/>
              <a:tabLst>
                <a:tab pos="10287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may be recommended.  Snow hardening agents can be used when:</a:t>
            </a:r>
          </a:p>
          <a:p>
            <a:pPr marR="0" lvl="0" algn="just">
              <a:spcBef>
                <a:spcPts val="0"/>
              </a:spcBef>
              <a:spcAft>
                <a:spcPts val="400"/>
              </a:spcAft>
              <a:tabLst>
                <a:tab pos="723900" algn="l"/>
                <a:tab pos="13144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  </a:t>
            </a:r>
            <a:r>
              <a:rPr lang="en-US" sz="2000" u="sng" dirty="0">
                <a:effectLst/>
                <a:latin typeface="Arial" panose="020B0604020202020204" pitchFamily="34" charset="0"/>
                <a:ea typeface="Times New Roman" panose="02020603050405020304" pitchFamily="18" charset="0"/>
                <a:cs typeface="Arial" panose="020B0604020202020204" pitchFamily="34" charset="0"/>
              </a:rPr>
              <a:t>Adequate moisture exists</a:t>
            </a:r>
            <a:r>
              <a:rPr lang="en-US" sz="2000" dirty="0">
                <a:effectLst/>
                <a:latin typeface="Arial" panose="020B0604020202020204" pitchFamily="34" charset="0"/>
                <a:ea typeface="Times New Roman" panose="02020603050405020304" pitchFamily="18" charset="0"/>
                <a:cs typeface="Arial" panose="020B0604020202020204" pitchFamily="34" charset="0"/>
              </a:rPr>
              <a:t> in the snowpack and/or </a:t>
            </a:r>
          </a:p>
          <a:p>
            <a:pPr marR="0" lvl="0" algn="just">
              <a:spcBef>
                <a:spcPts val="0"/>
              </a:spcBef>
              <a:spcAft>
                <a:spcPts val="0"/>
              </a:spcAft>
              <a:tabLst>
                <a:tab pos="7239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a:effectLst/>
                <a:latin typeface="Arial" panose="020B0604020202020204" pitchFamily="34" charset="0"/>
                <a:ea typeface="Times New Roman" panose="02020603050405020304" pitchFamily="18" charset="0"/>
                <a:cs typeface="Arial" panose="020B0604020202020204" pitchFamily="34" charset="0"/>
              </a:rPr>
              <a:t>Melting of ice is sufficient for new snow to adhere in a variety of </a:t>
            </a:r>
          </a:p>
          <a:p>
            <a:pPr marR="0" lvl="0" algn="just">
              <a:spcBef>
                <a:spcPts val="0"/>
              </a:spcBef>
              <a:spcAft>
                <a:spcPts val="0"/>
              </a:spcAft>
              <a:tabLst>
                <a:tab pos="723900" algn="l"/>
                <a:tab pos="131445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situations including:</a:t>
            </a:r>
          </a:p>
          <a:p>
            <a:pPr marL="1139825" marR="0" lvl="4" indent="-338138" algn="just">
              <a:spcBef>
                <a:spcPts val="0"/>
              </a:spcBef>
              <a:spcAft>
                <a:spcPts val="0"/>
              </a:spcAft>
              <a:buFont typeface="+mj-lt"/>
              <a:buAutoNum type="alphaLcPeriod"/>
              <a:tabLst>
                <a:tab pos="1543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When snow is sticky </a:t>
            </a:r>
          </a:p>
          <a:p>
            <a:pPr marL="1139825" marR="0" lvl="4" indent="-338138" algn="just">
              <a:spcBef>
                <a:spcPts val="0"/>
              </a:spcBef>
              <a:spcAft>
                <a:spcPts val="0"/>
              </a:spcAft>
              <a:buFont typeface="+mj-lt"/>
              <a:buAutoNum type="alphaLcPeriod"/>
              <a:tabLst>
                <a:tab pos="15430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is too soft or wet due to mild weather and/or rain</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801687" marR="0" lvl="4" algn="just">
              <a:spcBef>
                <a:spcPts val="0"/>
              </a:spcBef>
              <a:spcAft>
                <a:spcPts val="0"/>
              </a:spcAft>
              <a:tabLst>
                <a:tab pos="154305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169863" marR="0" lvl="4" algn="just">
              <a:spcBef>
                <a:spcPts val="0"/>
              </a:spcBef>
              <a:spcAft>
                <a:spcPts val="0"/>
              </a:spcAft>
              <a:tabLst>
                <a:tab pos="1543050" algn="l"/>
              </a:tabLst>
            </a:pPr>
            <a:r>
              <a:rPr lang="en-US" sz="2000" b="1" dirty="0">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can only be effective in the presence of free water occurring due to melting snow crystals</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50E1BEDD-4CB4-9BCE-8781-C8545F6E9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193675" y="192087"/>
            <a:ext cx="8416925" cy="598487"/>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PLAN – SNOW HARDENING AGENTS</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76200" y="609600"/>
            <a:ext cx="8991600" cy="6019800"/>
          </a:xfrm>
        </p:spPr>
        <p:txBody>
          <a:bodyPr rtlCol="0">
            <a:normAutofit/>
          </a:bodyPr>
          <a:lstStyle/>
          <a:p>
            <a:pPr marL="0" indent="0">
              <a:lnSpc>
                <a:spcPct val="120000"/>
              </a:lnSpc>
              <a:spcBef>
                <a:spcPts val="600"/>
              </a:spcBef>
              <a:buFont typeface="Euphemia" panose="020B0503040102020104" pitchFamily="34" charset="0"/>
              <a:buNone/>
              <a:defRPr/>
            </a:pPr>
            <a:r>
              <a:rPr lang="en-US" sz="67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sp>
        <p:nvSpPr>
          <p:cNvPr id="6" name="TextBox 5">
            <a:extLst>
              <a:ext uri="{FF2B5EF4-FFF2-40B4-BE49-F238E27FC236}">
                <a16:creationId xmlns:a16="http://schemas.microsoft.com/office/drawing/2014/main" id="{E8385AE0-01ED-8013-14EA-B2FD41A98D1D}"/>
              </a:ext>
            </a:extLst>
          </p:cNvPr>
          <p:cNvSpPr txBox="1"/>
          <p:nvPr/>
        </p:nvSpPr>
        <p:spPr>
          <a:xfrm>
            <a:off x="76200" y="982176"/>
            <a:ext cx="8534400" cy="4893647"/>
          </a:xfrm>
          <a:prstGeom prst="rect">
            <a:avLst/>
          </a:prstGeom>
          <a:noFill/>
          <a:ln>
            <a:noFill/>
          </a:ln>
        </p:spPr>
        <p:txBody>
          <a:bodyPr wrap="square">
            <a:spAutoFit/>
          </a:bodyPr>
          <a:lstStyle/>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Sunshine is a great source of energy for creating needed water</a:t>
            </a:r>
          </a:p>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Overcast skies, low humidity, and evaporative wind on the </a:t>
            </a:r>
            <a:r>
              <a:rPr lang="en-US" sz="2000" dirty="0">
                <a:latin typeface="Arial" panose="020B0604020202020204" pitchFamily="34" charset="0"/>
                <a:ea typeface="Times New Roman" panose="02020603050405020304" pitchFamily="18" charset="0"/>
                <a:cs typeface="Arial" panose="020B0604020202020204" pitchFamily="34" charset="0"/>
              </a:rPr>
              <a:t>racecourse</a:t>
            </a:r>
            <a:r>
              <a:rPr lang="en-US" sz="2000" dirty="0">
                <a:effectLst/>
                <a:latin typeface="Arial" panose="020B0604020202020204" pitchFamily="34" charset="0"/>
                <a:ea typeface="Times New Roman" panose="02020603050405020304" pitchFamily="18" charset="0"/>
                <a:cs typeface="Arial" panose="020B0604020202020204" pitchFamily="34" charset="0"/>
              </a:rPr>
              <a:t> can create conditions where snow hardening agents are effective to only a shallow depth, even with temperatures well above freezing</a:t>
            </a:r>
          </a:p>
          <a:p>
            <a:pPr marL="512763" marR="0" indent="-342900" algn="just">
              <a:spcBef>
                <a:spcPts val="0"/>
              </a:spcBef>
              <a:spcAft>
                <a:spcPts val="12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agents can “run out” of free water, resulting in a breakable crust that can lead to holes in the course.  </a:t>
            </a:r>
          </a:p>
          <a:p>
            <a:pPr marL="169863"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It is important to prepare snow hardening agent test patches to verify enough penetration depth exists for a structurally solid surface. </a:t>
            </a:r>
          </a:p>
          <a:p>
            <a:pPr marL="1543050" marR="0" algn="just">
              <a:spcBef>
                <a:spcPts val="0"/>
              </a:spcBef>
              <a:spcAft>
                <a:spcPts val="12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169863" marR="0" algn="just">
              <a:spcBef>
                <a:spcPts val="0"/>
              </a:spcBef>
              <a:spcAft>
                <a:spcPts val="12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NOTE:</a:t>
            </a:r>
            <a:r>
              <a:rPr lang="en-US" sz="2000" dirty="0">
                <a:effectLst/>
                <a:latin typeface="Arial" panose="020B0604020202020204" pitchFamily="34" charset="0"/>
                <a:ea typeface="Times New Roman" panose="02020603050405020304" pitchFamily="18" charset="0"/>
                <a:cs typeface="Arial" panose="020B0604020202020204" pitchFamily="34" charset="0"/>
              </a:rPr>
              <a:t>  Organizers should work with ski area management regarding types of snow hardening agents allowed by the area/local environmental agencies/regulations.</a:t>
            </a: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 name="Content Placeholder 10">
            <a:extLst>
              <a:ext uri="{FF2B5EF4-FFF2-40B4-BE49-F238E27FC236}">
                <a16:creationId xmlns:a16="http://schemas.microsoft.com/office/drawing/2014/main" id="{6BFCAE73-B675-549D-7637-8F7F5D7DB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35763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BC718B2-D233-4665-8536-D258CFC2DD6C}"/>
              </a:ext>
            </a:extLst>
          </p:cNvPr>
          <p:cNvSpPr>
            <a:spLocks noGrp="1"/>
          </p:cNvSpPr>
          <p:nvPr>
            <p:ph type="title"/>
          </p:nvPr>
        </p:nvSpPr>
        <p:spPr>
          <a:xfrm>
            <a:off x="533400" y="76200"/>
            <a:ext cx="8416925" cy="646113"/>
          </a:xfrm>
        </p:spPr>
        <p:txBody>
          <a:bodyPr/>
          <a:lstStyle/>
          <a:p>
            <a:pPr eaLnBrk="1" hangingPunct="1">
              <a:defRPr/>
            </a:pPr>
            <a:r>
              <a:rPr lang="en-US" altLang="en-US"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APPLICATION OF SNOW HARDENING AGENTS  </a:t>
            </a:r>
          </a:p>
        </p:txBody>
      </p:sp>
      <p:sp>
        <p:nvSpPr>
          <p:cNvPr id="3" name="Content Placeholder 2">
            <a:extLst>
              <a:ext uri="{FF2B5EF4-FFF2-40B4-BE49-F238E27FC236}">
                <a16:creationId xmlns:a16="http://schemas.microsoft.com/office/drawing/2014/main" id="{BF9CD3BE-14E3-41ED-9E3E-A268E1B19C2D}"/>
              </a:ext>
            </a:extLst>
          </p:cNvPr>
          <p:cNvSpPr>
            <a:spLocks noGrp="1"/>
          </p:cNvSpPr>
          <p:nvPr>
            <p:ph idx="4294967295"/>
          </p:nvPr>
        </p:nvSpPr>
        <p:spPr>
          <a:xfrm>
            <a:off x="579437" y="874713"/>
            <a:ext cx="7985125" cy="5791200"/>
          </a:xfrm>
        </p:spPr>
        <p:txBody>
          <a:bodyPr rtlCol="0">
            <a:normAutofit/>
          </a:bodyPr>
          <a:lstStyle/>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Upper layer of snow is ski packed and then smoothed with skis or rakes and shovels</a:t>
            </a:r>
          </a:p>
          <a:p>
            <a:pPr marL="11303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section to be prepared is “salted” by hand or with a spreader</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Snow hardening agent is scattered on the surface and then covered with a thin layer of snow by side slipping or shoveling </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treated area should extend beyond (outside) the track itself</a:t>
            </a:r>
          </a:p>
          <a:p>
            <a:pPr marL="1028700" marR="0" indent="0">
              <a:lnSpc>
                <a:spcPct val="100000"/>
              </a:lnSpc>
              <a:spcBef>
                <a:spcPts val="0"/>
              </a:spcBef>
              <a:spcAft>
                <a:spcPts val="0"/>
              </a:spcAft>
              <a:buNone/>
              <a:tabLst>
                <a:tab pos="13144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Start and finish areas should also be prepared in the same manner as the racecourse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None/>
              <a:tabLst>
                <a:tab pos="1314450" algn="l"/>
                <a:tab pos="28575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A treated racecourse may become smooth only after several skiers use it so advance preparation for an adequate number of forerunners will assist in providing an even surface for all competitors</a:t>
            </a:r>
          </a:p>
          <a:p>
            <a:pPr marL="273050" marR="0" indent="0">
              <a:lnSpc>
                <a:spcPct val="1000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0"/>
              </a:spcBef>
              <a:spcAft>
                <a:spcPts val="0"/>
              </a:spcAft>
              <a:buFont typeface="Arial" panose="020B0604020202020204" pitchFamily="34" charset="0"/>
              <a:buChar char="•"/>
              <a:tabLst>
                <a:tab pos="1314450" algn="l"/>
                <a:tab pos="28575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Warmup/training areas, if available, should be treated in the same manner as the racecourse.</a:t>
            </a: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lnSpc>
                <a:spcPct val="120000"/>
              </a:lnSpc>
              <a:spcBef>
                <a:spcPts val="600"/>
              </a:spcBef>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561BB36E-018B-4FD5-A0D1-AA68BADC8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304800" y="162653"/>
            <a:ext cx="8610600" cy="520290"/>
          </a:xfrm>
        </p:spPr>
        <p:txBody>
          <a:bodyPr rtlCol="0">
            <a:noAutofit/>
          </a:bodyPr>
          <a:lstStyle/>
          <a:p>
            <a:pPr eaLnBrk="1" fontAlgn="auto" hangingPunct="1">
              <a:spcAft>
                <a:spcPts val="0"/>
              </a:spcAft>
              <a:defRPr/>
            </a:pPr>
            <a:r>
              <a:rPr lang="en-US" altLang="en-US" sz="36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HARDENING AGENT ISSUES </a:t>
            </a:r>
            <a:endPar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152400" y="565758"/>
            <a:ext cx="8763000" cy="6105526"/>
          </a:xfrm>
        </p:spPr>
        <p:txBody>
          <a:bodyPr/>
          <a:lstStyle/>
          <a:p>
            <a:pPr marL="57150" marR="0"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Preparation of the run with snow hardening agents, if done in due time, is more effective than applying water because it allows the snow to become moist and even.  However, the following should be noted:</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Granular spring snow may be hardened by the use of additives</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With new snowfall, the snow needs to be treated and compressed during, or immediately after the snowfall to take advantage of the humidity in the new snow</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using snow hardening agents, </a:t>
            </a:r>
            <a:r>
              <a:rPr lang="en-US" sz="1800" b="1" dirty="0">
                <a:effectLst/>
                <a:latin typeface="Arial" panose="020B0604020202020204" pitchFamily="34" charset="0"/>
                <a:ea typeface="Times New Roman" panose="02020603050405020304" pitchFamily="18" charset="0"/>
                <a:cs typeface="Arial" panose="020B0604020202020204" pitchFamily="34" charset="0"/>
              </a:rPr>
              <a:t>prepare several test patches</a:t>
            </a:r>
            <a:r>
              <a:rPr lang="en-US" sz="1800" dirty="0">
                <a:effectLst/>
                <a:latin typeface="Arial" panose="020B0604020202020204" pitchFamily="34" charset="0"/>
                <a:ea typeface="Times New Roman" panose="02020603050405020304" pitchFamily="18" charset="0"/>
                <a:cs typeface="Arial" panose="020B0604020202020204" pitchFamily="34" charset="0"/>
              </a:rPr>
              <a:t> adjacent to the course in order to evaluate the effectiveness of the snow hardening agents</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Snow hardening agents are generally not recommended for use with dry snow at low temperatures</a:t>
            </a:r>
          </a:p>
          <a:p>
            <a:pPr marL="228600" indent="-1714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snow hardening agents are used, snow hardens differently at varying depths and lasts for differing amounts of time. Refer to historical reactions of snow hardening agents and test patches  </a:t>
            </a:r>
          </a:p>
          <a:p>
            <a:pPr marL="228600" indent="-171450" algn="just">
              <a:lnSpc>
                <a:spcPct val="100000"/>
              </a:lnSpc>
              <a:spcBef>
                <a:spcPts val="0"/>
              </a:spcBef>
              <a:spcAft>
                <a:spcPts val="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time is short, or if a run needs overnight preparation with cold and loose snow, water and snow hardening agents may be used in combination. In this case, the </a:t>
            </a:r>
            <a:r>
              <a:rPr lang="en-US" sz="1800" i="1" dirty="0">
                <a:effectLst/>
                <a:latin typeface="Arial" panose="020B0604020202020204" pitchFamily="34" charset="0"/>
                <a:ea typeface="Times New Roman" panose="02020603050405020304" pitchFamily="18" charset="0"/>
                <a:cs typeface="Arial" panose="020B0604020202020204" pitchFamily="34" charset="0"/>
              </a:rPr>
              <a:t>piste: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Should be boot packed or track packed, windrowed, </a:t>
            </a:r>
            <a:r>
              <a:rPr lang="en-US" sz="1800" dirty="0">
                <a:latin typeface="Arial" panose="020B0604020202020204" pitchFamily="34" charset="0"/>
                <a:ea typeface="Times New Roman" panose="02020603050405020304" pitchFamily="18" charset="0"/>
                <a:cs typeface="Arial" panose="020B0604020202020204" pitchFamily="34" charset="0"/>
              </a:rPr>
              <a:t>etc., to </a:t>
            </a:r>
            <a:r>
              <a:rPr lang="en-US" sz="1800" dirty="0">
                <a:effectLst/>
                <a:latin typeface="Arial" panose="020B0604020202020204" pitchFamily="34" charset="0"/>
                <a:ea typeface="Times New Roman" panose="02020603050405020304" pitchFamily="18" charset="0"/>
                <a:cs typeface="Arial" panose="020B0604020202020204" pitchFamily="34" charset="0"/>
              </a:rPr>
              <a:t>“open” the surface      </a:t>
            </a: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Water should be applied to “open” the surface  </a:t>
            </a: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  </a:t>
            </a:r>
            <a:r>
              <a:rPr lang="en-US" sz="1800" dirty="0">
                <a:effectLst/>
                <a:latin typeface="Arial" panose="020B0604020202020204" pitchFamily="34" charset="0"/>
                <a:ea typeface="Times New Roman" panose="02020603050405020304" pitchFamily="18" charset="0"/>
                <a:cs typeface="Arial" panose="020B0604020202020204" pitchFamily="34" charset="0"/>
              </a:rPr>
              <a:t>Run should be worked in small areas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57150" marR="0" indent="0" algn="just">
              <a:lnSpc>
                <a:spcPct val="100000"/>
              </a:lnSpc>
              <a:spcBef>
                <a:spcPts val="0"/>
              </a:spcBef>
              <a:spcAft>
                <a:spcPts val="0"/>
              </a:spcAft>
              <a:buNone/>
              <a:tabLst>
                <a:tab pos="15430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Mixture of water should be immediately boot packed or tilled into the snow </a:t>
            </a:r>
          </a:p>
          <a:p>
            <a:pPr marL="57150" marR="0" indent="0" algn="just">
              <a:lnSpc>
                <a:spcPct val="100000"/>
              </a:lnSpc>
              <a:spcBef>
                <a:spcPts val="0"/>
              </a:spcBef>
              <a:spcAft>
                <a:spcPts val="0"/>
              </a:spcAft>
              <a:buNone/>
              <a:tabLst>
                <a:tab pos="154305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and then ski packed to make it smooth</a:t>
            </a:r>
          </a:p>
          <a:p>
            <a:pPr marL="57150" marR="0" indent="0" algn="just">
              <a:spcBef>
                <a:spcPts val="0"/>
              </a:spcBef>
              <a:spcAft>
                <a:spcPts val="0"/>
              </a:spcAft>
              <a:buNone/>
              <a:tabLst>
                <a:tab pos="131445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7150" marR="0" indent="0" algn="just">
              <a:spcBef>
                <a:spcPts val="0"/>
              </a:spcBef>
              <a:spcAft>
                <a:spcPts val="0"/>
              </a:spcAft>
              <a:buNone/>
              <a:tabLst>
                <a:tab pos="131445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p>
            <a:pPr eaLnBrk="1" hangingPunct="1">
              <a:lnSpc>
                <a:spcPct val="120000"/>
              </a:lnSpc>
              <a:spcBef>
                <a:spcPts val="450"/>
              </a:spcBef>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67B5-52B7-7CAF-133F-386605482C3A}"/>
              </a:ext>
            </a:extLst>
          </p:cNvPr>
          <p:cNvSpPr>
            <a:spLocks noGrp="1"/>
          </p:cNvSpPr>
          <p:nvPr>
            <p:ph type="title"/>
          </p:nvPr>
        </p:nvSpPr>
        <p:spPr>
          <a:xfrm>
            <a:off x="311150" y="304800"/>
            <a:ext cx="8729663" cy="914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65B02EF-DCB4-012C-E253-FE4063D74FBF}"/>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E4C4FC6D-E8AF-A165-F027-B7AC3FC1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97166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266700" y="65881"/>
            <a:ext cx="8610600" cy="646113"/>
          </a:xfrm>
        </p:spPr>
        <p:txBody>
          <a:bodyPr rtlCol="0">
            <a:noAutofit/>
          </a:bodyPr>
          <a:lstStyle/>
          <a:p>
            <a:pPr eaLnBrk="1" fontAlgn="auto" hangingPunct="1">
              <a:spcAft>
                <a:spcPts val="0"/>
              </a:spcAft>
              <a:defRPr/>
            </a:pPr>
            <a:r>
              <a:rPr lang="en-US" altLang="en-US" sz="36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SNOW HARDENING AGENT ISSUES </a:t>
            </a:r>
            <a:endPar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655A005B-E9B9-4D5D-A950-9EAD90C77094}"/>
              </a:ext>
            </a:extLst>
          </p:cNvPr>
          <p:cNvSpPr>
            <a:spLocks noGrp="1" noChangeArrowheads="1"/>
          </p:cNvSpPr>
          <p:nvPr>
            <p:ph idx="4294967295"/>
          </p:nvPr>
        </p:nvSpPr>
        <p:spPr>
          <a:xfrm>
            <a:off x="28222" y="711994"/>
            <a:ext cx="8763000" cy="5737226"/>
          </a:xfrm>
        </p:spPr>
        <p:txBody>
          <a:bodyPr/>
          <a:lstStyle/>
          <a:p>
            <a:pPr marL="57150" marR="0" indent="0" algn="just">
              <a:lnSpc>
                <a:spcPct val="100000"/>
              </a:lnSpc>
              <a:spcBef>
                <a:spcPts val="0"/>
              </a:spcBef>
              <a:spcAft>
                <a:spcPts val="0"/>
              </a:spcAft>
              <a:buNone/>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Although snow hardening agents may be used in varying amounts on certain sections of Giant Slalom, Super G and Downhill  racecourses, it is best to prepare an entire Slalom racecourse evenly. </a:t>
            </a:r>
          </a:p>
          <a:p>
            <a:pPr marL="34290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When damp or wet snow that does not freeze because of existing mild temperatures, rain, or a rise in temperatures during the day, compact snow may be obtained with snow hardening agents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342900" marR="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Very wet, rippled snow is usually found in the spring when there is warm, rainy weather or when rainfall mixes with snow. In this case, much deeper preparation is needed before snow hardening agents are spread and must be repeated after spreading. </a:t>
            </a:r>
          </a:p>
          <a:p>
            <a:pPr marL="342900" marR="0" indent="-285750" algn="just">
              <a:lnSpc>
                <a:spcPct val="100000"/>
              </a:lnSpc>
              <a:spcBef>
                <a:spcPts val="0"/>
              </a:spcBef>
              <a:spcAft>
                <a:spcPts val="400"/>
              </a:spcAft>
              <a:buFont typeface="Arial" panose="020B0604020202020204" pitchFamily="34" charset="0"/>
              <a:buChar char="•"/>
              <a:tabLst>
                <a:tab pos="131445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If the snow is very humid, it may be necessary to use a different snow hardening agent.  </a:t>
            </a:r>
          </a:p>
          <a:p>
            <a:pPr marL="342900" lvl="3" indent="-285750" algn="just">
              <a:lnSpc>
                <a:spcPct val="100000"/>
              </a:lnSpc>
              <a:spcBef>
                <a:spcPts val="0"/>
              </a:spcBef>
              <a:spcAft>
                <a:spcPts val="400"/>
              </a:spcAft>
              <a:buFont typeface="Arial" panose="020B0604020202020204" pitchFamily="34" charset="0"/>
              <a:buChar char="•"/>
              <a:tabLst>
                <a:tab pos="1314450" algn="l"/>
                <a:tab pos="1714500" algn="l"/>
                <a:tab pos="2514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 racecourse may need to be softened when rainfall is followed by a sudden freeze - a difficult situation that generally requires machine work by experienced operators. </a:t>
            </a:r>
          </a:p>
          <a:p>
            <a:pPr marL="57150" marR="0" indent="0" algn="just">
              <a:lnSpc>
                <a:spcPct val="100000"/>
              </a:lnSpc>
              <a:spcBef>
                <a:spcPts val="400"/>
              </a:spcBef>
              <a:spcAft>
                <a:spcPts val="0"/>
              </a:spcAft>
              <a:buNone/>
              <a:tabLst>
                <a:tab pos="131445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NOTE:</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Prior to “setting”, some “snow hardening agents” can damage equipment.  In addition, traces of some “snow hardening agents” can be transferred from on-hill clothing/equipment to travel clothing/equipment and may cause airport security alerts.</a:t>
            </a:r>
            <a:r>
              <a:rPr lang="en-US" sz="1800" i="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20000"/>
              </a:lnSpc>
              <a:spcBef>
                <a:spcPts val="450"/>
              </a:spcBef>
              <a:buFont typeface="Arial" panose="020B0604020202020204" pitchFamily="34" charset="0"/>
              <a:buChar char="•"/>
            </a:pPr>
            <a:endParaRPr lang="en-US" altLang="en-US" sz="2000" b="1"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638DE34F-6A62-4030-8122-933466B18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372962"/>
      </p:ext>
    </p:extLst>
  </p:cSld>
  <p:clrMapOvr>
    <a:masterClrMapping/>
  </p:clrMapOvr>
  <p:transition advTm="5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152400" y="192087"/>
            <a:ext cx="8534400" cy="523220"/>
          </a:xfrm>
          <a:prstGeom prst="rect">
            <a:avLst/>
          </a:prstGeom>
          <a:noFill/>
          <a:ln>
            <a:noFill/>
          </a:ln>
        </p:spPr>
        <p:txBody>
          <a:bodyPr wrap="square" anchor="ctr" anchorCtr="1">
            <a:spAutoFit/>
          </a:bodyPr>
          <a:lstStyle/>
          <a:p>
            <a:pPr marR="0" lvl="0">
              <a:spcBef>
                <a:spcPts val="0"/>
              </a:spcBef>
              <a:spcAft>
                <a:spcPts val="0"/>
              </a:spcAft>
              <a:tabLst>
                <a:tab pos="685800" algn="l"/>
                <a:tab pos="1028700" algn="l"/>
              </a:tabLst>
            </a:pPr>
            <a:r>
              <a:rPr lang="en-US" altLang="en-US" sz="28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MAINTENANCE SUGGESTIONS </a:t>
            </a:r>
            <a:endParaRPr lang="en-US" sz="2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14300" y="838200"/>
            <a:ext cx="8915400" cy="5714385"/>
          </a:xfrm>
          <a:prstGeom prst="rect">
            <a:avLst/>
          </a:prstGeom>
          <a:noFill/>
          <a:ln>
            <a:noFill/>
          </a:ln>
        </p:spPr>
        <p:txBody>
          <a:bodyPr wrap="square" anchor="ctr" anchorCtr="1">
            <a:spAutoFit/>
          </a:bodyPr>
          <a:lstStyle/>
          <a:p>
            <a:pPr algn="just">
              <a:spcBef>
                <a:spcPts val="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Objective is to make the racecourse as equitable for the last competitor out of the start gate as it was for the first competitor. </a:t>
            </a:r>
          </a:p>
          <a:p>
            <a:pPr marR="0" lvl="0" algn="just">
              <a:spcBef>
                <a:spcPts val="600"/>
              </a:spcBef>
              <a:spcAft>
                <a:spcPts val="0"/>
              </a:spcAft>
              <a:tabLst>
                <a:tab pos="1028700" algn="l"/>
              </a:tabLst>
            </a:pPr>
            <a:r>
              <a:rPr lang="en-US" dirty="0">
                <a:latin typeface="Arial" panose="020B0604020202020204" pitchFamily="34" charset="0"/>
                <a:ea typeface="Times New Roman" panose="02020603050405020304" pitchFamily="18" charset="0"/>
                <a:cs typeface="Arial" panose="020B0604020202020204" pitchFamily="34" charset="0"/>
              </a:rPr>
              <a:t>Maintenance </a:t>
            </a:r>
            <a:r>
              <a:rPr lang="en-US" dirty="0">
                <a:effectLst/>
                <a:latin typeface="Arial" panose="020B0604020202020204" pitchFamily="34" charset="0"/>
                <a:ea typeface="Times New Roman" panose="02020603050405020304" pitchFamily="18" charset="0"/>
                <a:cs typeface="Arial" panose="020B0604020202020204" pitchFamily="34" charset="0"/>
              </a:rPr>
              <a:t>begins with the preparation of the slope and ends after the last competitor has crossed the finish line and all installations have been removed. </a:t>
            </a:r>
          </a:p>
          <a:p>
            <a:pPr marR="0" lvl="0" algn="just">
              <a:spcBef>
                <a:spcPts val="60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Potential problem areas should be anticipated and proper planning should be undertaken to avoid problems. </a:t>
            </a: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Constant racecourse maintenance work is necessary during the race to slip or shove out ruts, holes, and “chatter marks” from the turning areas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Properly prepared, undisturbed, snow density should be consistent within  the  snowpack</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Watch for even and predictable erosion developing  in the turns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300"/>
              </a:spcAft>
              <a:buFont typeface="Arial" panose="020B0604020202020204" pitchFamily="34" charset="0"/>
              <a:buChar char="•"/>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An area of snowpack that has set, then disturbed by machine and not yet well “glued together” may require additional effort to maintain a smooth racing surface</a:t>
            </a: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60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Uneven erosion caused by slight variances in snowpack density is generally manageable with skis and/or tools.  In some cases, attempting erosion control may be more damaging as the area may be fragile due to lack of bonding. It is important to catch deterioration early as bonding may be possible with packing in new/wet snow or in colder temperatures, sprinkling with water and adding snow. </a:t>
            </a:r>
            <a:endParaRPr lang="en-US" dirty="0">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41A5D55B-DF6A-40CC-88B9-7709E00FF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304801" y="187980"/>
            <a:ext cx="6252033" cy="584775"/>
          </a:xfrm>
          <a:prstGeom prst="rect">
            <a:avLst/>
          </a:prstGeom>
        </p:spPr>
        <p:txBody>
          <a:bodyPr wrap="none">
            <a:spAutoFit/>
          </a:bodyPr>
          <a:lstStyle/>
          <a:p>
            <a:pPr>
              <a:defRPr/>
            </a:pPr>
            <a:r>
              <a:rPr lang="en-US" altLang="en-US" sz="3200" dirty="0">
                <a:solidFill>
                  <a:srgbClr val="1A21A6"/>
                </a:solidFill>
                <a:effectLst>
                  <a:outerShdw blurRad="38100" dist="38100" dir="2700000" algn="tl">
                    <a:srgbClr val="000000">
                      <a:alpha val="43137"/>
                    </a:srgbClr>
                  </a:outerShdw>
                </a:effectLst>
                <a:latin typeface="Arial Bold" pitchFamily="34" charset="0"/>
                <a:cs typeface="Arial Bold" pitchFamily="34" charset="0"/>
              </a:rPr>
              <a:t>RACECOURSE MAINTENANCE</a:t>
            </a:r>
            <a:endParaRPr lang="en-US" sz="3200" dirty="0">
              <a:solidFill>
                <a:srgbClr val="1A21A6"/>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185735" y="888542"/>
            <a:ext cx="8653464" cy="5454314"/>
          </a:xfrm>
          <a:prstGeom prst="rect">
            <a:avLst/>
          </a:prstGeom>
        </p:spPr>
        <p:txBody>
          <a:bodyPr wrap="square">
            <a:spAutoFit/>
          </a:bodyPr>
          <a:lstStyle/>
          <a:p>
            <a:pPr marR="0" lvl="0" algn="just">
              <a:spcBef>
                <a:spcPts val="0"/>
              </a:spcBef>
              <a:spcAft>
                <a:spcPts val="600"/>
              </a:spcAft>
              <a:tabLst>
                <a:tab pos="914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If pre-race preparation has succeeded, maintaining the racecourse during the race will be easier. Part of maintenance is preparation for the next day's training or race.</a:t>
            </a:r>
          </a:p>
          <a:p>
            <a:pPr marR="0" lvl="0" algn="just">
              <a:spcBef>
                <a:spcPts val="0"/>
              </a:spcBef>
              <a:spcAft>
                <a:spcPts val="0"/>
              </a:spcAft>
              <a:tabLst>
                <a:tab pos="914400"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As with other race operations, racecourse maintenance is more effective if:</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It is properly organized</a:t>
            </a:r>
          </a:p>
          <a:p>
            <a:pPr marL="282575" marR="0" lvl="1" indent="-282575" algn="just">
              <a:spcBef>
                <a:spcPts val="0"/>
              </a:spcBef>
              <a:spcAft>
                <a:spcPts val="0"/>
              </a:spcAft>
              <a:buFont typeface="Arial" panose="020B0604020202020204" pitchFamily="34" charset="0"/>
              <a:buChar char="•"/>
            </a:pPr>
            <a:r>
              <a:rPr lang="en-US" sz="1900" dirty="0">
                <a:latin typeface="Arial" panose="020B0604020202020204" pitchFamily="34" charset="0"/>
                <a:ea typeface="Times New Roman" panose="02020603050405020304" pitchFamily="18" charset="0"/>
                <a:cs typeface="Arial" panose="020B0604020202020204" pitchFamily="34" charset="0"/>
              </a:rPr>
              <a:t>W</a:t>
            </a:r>
            <a:r>
              <a:rPr lang="en-US" sz="1900" dirty="0">
                <a:effectLst/>
                <a:latin typeface="Arial" panose="020B0604020202020204" pitchFamily="34" charset="0"/>
                <a:ea typeface="Times New Roman" panose="02020603050405020304" pitchFamily="18" charset="0"/>
                <a:cs typeface="Arial" panose="020B0604020202020204" pitchFamily="34" charset="0"/>
              </a:rPr>
              <a:t>orkers are shown leadership and coordination, and are properly trained</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Communication is in place to lessen response delays or assigned task errors</a:t>
            </a:r>
          </a:p>
          <a:p>
            <a:pPr marL="282575" marR="0" lvl="1" indent="-282575" algn="just">
              <a:spcBef>
                <a:spcPts val="0"/>
              </a:spcBef>
              <a:spcAft>
                <a:spcPts val="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Racecourse maintenance work is done by several crews under the direction of an experienced leader and staffed by skiers with the ability and skill for the job</a:t>
            </a:r>
          </a:p>
          <a:p>
            <a:pPr marL="282575" marR="0" lvl="1" indent="-282575" algn="just">
              <a:spcBef>
                <a:spcPts val="0"/>
              </a:spcBef>
              <a:spcAft>
                <a:spcPts val="40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Crews are assigned a section of the racecourse that they will work continuously, or they rotate down the racecourse and move from one section to another. </a:t>
            </a:r>
            <a:r>
              <a:rPr lang="en-US" sz="1900" i="1" dirty="0">
                <a:effectLst/>
                <a:latin typeface="Arial" panose="020B0604020202020204" pitchFamily="34" charset="0"/>
                <a:ea typeface="Times New Roman" panose="02020603050405020304" pitchFamily="18" charset="0"/>
                <a:cs typeface="Arial" panose="020B0604020202020204" pitchFamily="34" charset="0"/>
              </a:rPr>
              <a:t>If a rotation system is used, one crew should always be either already at the start or on the lift headed for the start.</a:t>
            </a:r>
          </a:p>
          <a:p>
            <a:pPr algn="just">
              <a:spcBef>
                <a:spcPts val="0"/>
              </a:spcBef>
              <a:spcAft>
                <a:spcPts val="0"/>
              </a:spcAft>
              <a:tabLst>
                <a:tab pos="-914400" algn="l"/>
                <a:tab pos="-457200" algn="l"/>
                <a:tab pos="-274320" algn="l"/>
                <a:tab pos="1143000" algn="l"/>
              </a:tabLst>
              <a:defRPr/>
            </a:pPr>
            <a:r>
              <a:rPr lang="en-US" sz="1900" i="1" dirty="0">
                <a:effectLst/>
                <a:latin typeface="Arial" panose="020B0604020202020204" pitchFamily="34" charset="0"/>
                <a:ea typeface="Times New Roman" panose="02020603050405020304" pitchFamily="18" charset="0"/>
                <a:cs typeface="Arial" panose="020B0604020202020204" pitchFamily="34" charset="0"/>
              </a:rPr>
              <a:t>Remember that maintenance of the start and finish areas is as important as that of the racecourse. </a:t>
            </a:r>
          </a:p>
          <a:p>
            <a:pPr algn="just">
              <a:lnSpc>
                <a:spcPct val="95000"/>
              </a:lnSpc>
              <a:spcBef>
                <a:spcPts val="0"/>
              </a:spcBef>
              <a:spcAft>
                <a:spcPts val="0"/>
              </a:spcAft>
              <a:tabLst>
                <a:tab pos="-914400" algn="l"/>
                <a:tab pos="-457200" algn="l"/>
                <a:tab pos="-274320" algn="l"/>
                <a:tab pos="11430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10">
            <a:extLst>
              <a:ext uri="{FF2B5EF4-FFF2-40B4-BE49-F238E27FC236}">
                <a16:creationId xmlns:a16="http://schemas.microsoft.com/office/drawing/2014/main" id="{44CF3D37-5793-4250-98A2-1CC057D2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304800" y="152400"/>
            <a:ext cx="4648200"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SECURITY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428713" y="1018321"/>
            <a:ext cx="8286574" cy="5324535"/>
          </a:xfrm>
          <a:prstGeom prst="rect">
            <a:avLst/>
          </a:prstGeom>
          <a:noFill/>
          <a:ln>
            <a:noFill/>
          </a:ln>
        </p:spPr>
        <p:txBody>
          <a:bodyPr wrap="square" anchor="ctr" anchorCtr="1">
            <a:spAutoFit/>
          </a:bodyPr>
          <a:lstStyle/>
          <a:p>
            <a:pPr marR="0" lvl="0" algn="just">
              <a:spcBef>
                <a:spcPts val="0"/>
              </a:spcBef>
              <a:spcAft>
                <a:spcPts val="60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Security of all competition participants – Coaches, Competitors, Officials, and Volunteers, as well as the efficiency of a racecourse crew are core concerns.   The more qualified racecourse crew members who have access to radio communication, the better, but racecourse crew member should be familiar with the race program/schedule includes but is not limited to the following: </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Competitors’ course inspection times</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Time when coaches, etc., must be in place and cease movement</a:t>
            </a:r>
          </a:p>
          <a:p>
            <a:pPr marL="285750" marR="0" lvl="0" indent="-285750" algn="just">
              <a:spcBef>
                <a:spcPts val="0"/>
              </a:spcBef>
              <a:spcAft>
                <a:spcPts val="60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Event start times: Forerunners, Competitors</a:t>
            </a:r>
          </a:p>
          <a:p>
            <a:pPr marL="285750" marR="0" lvl="0" indent="-285750" algn="just">
              <a:spcBef>
                <a:spcPts val="0"/>
              </a:spcBef>
              <a:spcAft>
                <a:spcPts val="0"/>
              </a:spcAft>
              <a:buFont typeface="Arial" panose="020B0604020202020204" pitchFamily="34" charset="0"/>
              <a:buChar char="•"/>
              <a:tabLst>
                <a:tab pos="1028700" algn="l"/>
              </a:tabLst>
            </a:pPr>
            <a:r>
              <a:rPr lang="en-US" sz="2000" dirty="0">
                <a:latin typeface="Arial" panose="020B0604020202020204" pitchFamily="34" charset="0"/>
                <a:ea typeface="Times New Roman" panose="02020603050405020304" pitchFamily="18" charset="0"/>
                <a:cs typeface="Arial" panose="020B0604020202020204" pitchFamily="34" charset="0"/>
              </a:rPr>
              <a:t>Intervals </a:t>
            </a:r>
            <a:r>
              <a:rPr lang="en-US" sz="2000" dirty="0">
                <a:effectLst/>
                <a:latin typeface="Arial" panose="020B0604020202020204" pitchFamily="34" charset="0"/>
                <a:ea typeface="Times New Roman" panose="02020603050405020304" pitchFamily="18" charset="0"/>
                <a:cs typeface="Arial" panose="020B0604020202020204" pitchFamily="34" charset="0"/>
              </a:rPr>
              <a:t>between consecutive starts for forerunners and competitors in Downhill Training, Downhill, Super G and Giant Slalom (fixed)</a:t>
            </a: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a:spcBef>
                <a:spcPts val="0"/>
              </a:spcBef>
              <a:spcAft>
                <a:spcPts val="0"/>
              </a:spcAft>
              <a:buFont typeface="Arial" panose="020B0604020202020204" pitchFamily="34" charset="0"/>
              <a:buChar char="•"/>
              <a:tabLst>
                <a:tab pos="10287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0287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Knowing the available time between starts permits the racecourse crew to make better use of their time and preserves the margin of their security in performing their duties during the event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173302" y="170768"/>
            <a:ext cx="4648200"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SECURITY</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73302" y="663211"/>
            <a:ext cx="8437298" cy="5663089"/>
          </a:xfrm>
          <a:prstGeom prst="rect">
            <a:avLst/>
          </a:prstGeom>
          <a:noFill/>
          <a:ln>
            <a:noFill/>
          </a:ln>
        </p:spPr>
        <p:txBody>
          <a:bodyPr wrap="square" anchor="ctr" anchorCtr="1">
            <a:spAutoFit/>
          </a:bodyPr>
          <a:lstStyle/>
          <a:p>
            <a:pPr marR="0" lvl="0" algn="just">
              <a:spcBef>
                <a:spcPts val="0"/>
              </a:spcBef>
              <a:spcAft>
                <a:spcPts val="0"/>
              </a:spcAft>
              <a:tabLst>
                <a:tab pos="1028700" algn="l"/>
              </a:tabLst>
            </a:pPr>
            <a:r>
              <a:rPr lang="en-US" dirty="0">
                <a:effectLst/>
                <a:latin typeface="Arial" panose="020B0604020202020204" pitchFamily="34" charset="0"/>
                <a:ea typeface="Times New Roman" panose="02020603050405020304" pitchFamily="18" charset="0"/>
                <a:cs typeface="Arial" panose="020B0604020202020204" pitchFamily="34" charset="0"/>
              </a:rPr>
              <a:t>The Chief of Course should always be aware of actual start intervals: Both those published in the Program as well as any changes approved by the Jury.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All racecourse crew members should be aware of changes to published/announced start intervals and must communicate that to other competition workers, e.g., Gate Judges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It is common to have a longer start interval for the first group (usually 15 competitors); if the event is televised, this interval is lengthened </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During the main portion of the competition field, the start interval may be shortened; only exceptions to shortening are the minimums as dictated by the type of event: DHT, DH, SG, and GS</a:t>
            </a:r>
          </a:p>
          <a:p>
            <a:pPr marL="282575" marR="0" lvl="1" indent="-282575" algn="just">
              <a:spcBef>
                <a:spcPts val="0"/>
              </a:spcBef>
              <a:spcAft>
                <a:spcPts val="60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It is common and recommended that the start interval for a final group of competitors (typically 3 to 5) be lengthened to reduce the possibility of a rerun required by issues beyond the control of the competitor on course, e.g., obstruction created by a fallen competitor, and/or required gate repair/replacement, and/or required course repairs</a:t>
            </a:r>
          </a:p>
          <a:p>
            <a:pPr marL="0" marR="0" lvl="1" algn="just">
              <a:spcBef>
                <a:spcPts val="0"/>
              </a:spcBef>
              <a:spcAft>
                <a:spcPts val="400"/>
              </a:spcAft>
            </a:pPr>
            <a:r>
              <a:rPr lang="en-US" b="1" dirty="0">
                <a:effectLst/>
                <a:latin typeface="Arial" panose="020B0604020202020204" pitchFamily="34" charset="0"/>
                <a:ea typeface="Times New Roman" panose="02020603050405020304" pitchFamily="18" charset="0"/>
                <a:cs typeface="Arial" panose="020B0604020202020204" pitchFamily="34" charset="0"/>
              </a:rPr>
              <a:t>NOTE: </a:t>
            </a:r>
            <a:r>
              <a:rPr lang="en-US" dirty="0">
                <a:effectLst/>
                <a:latin typeface="Arial" panose="020B0604020202020204" pitchFamily="34" charset="0"/>
                <a:ea typeface="Times New Roman" panose="02020603050405020304" pitchFamily="18" charset="0"/>
                <a:cs typeface="Arial" panose="020B0604020202020204" pitchFamily="34" charset="0"/>
              </a:rPr>
              <a:t>For events using random seeding, a </a:t>
            </a:r>
            <a:r>
              <a:rPr lang="en-US" u="sng" dirty="0">
                <a:effectLst/>
                <a:latin typeface="Arial" panose="020B0604020202020204" pitchFamily="34" charset="0"/>
                <a:ea typeface="Times New Roman" panose="02020603050405020304" pitchFamily="18" charset="0"/>
                <a:cs typeface="Arial" panose="020B0604020202020204" pitchFamily="34" charset="0"/>
              </a:rPr>
              <a:t>Team Captain</a:t>
            </a:r>
            <a:r>
              <a:rPr lang="en-US" dirty="0">
                <a:effectLst/>
                <a:latin typeface="Arial" panose="020B0604020202020204" pitchFamily="34" charset="0"/>
                <a:ea typeface="Times New Roman" panose="02020603050405020304" pitchFamily="18" charset="0"/>
                <a:cs typeface="Arial" panose="020B0604020202020204" pitchFamily="34" charset="0"/>
              </a:rPr>
              <a:t> may request that the Start Referee increase the start interval prior to an individual athlete’s start. The Start Referee must notify the Jury, timing, course crews, etc., of any start interval changes.</a:t>
            </a:r>
          </a:p>
        </p:txBody>
      </p:sp>
      <p:pic>
        <p:nvPicPr>
          <p:cNvPr id="5" name="Content Placeholder 10">
            <a:extLst>
              <a:ext uri="{FF2B5EF4-FFF2-40B4-BE49-F238E27FC236}">
                <a16:creationId xmlns:a16="http://schemas.microsoft.com/office/drawing/2014/main" id="{B1C60ED4-9FA3-433F-820C-529AFAA20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191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76200" y="152400"/>
            <a:ext cx="5845595"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MAINTENANCE  </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0" y="644070"/>
            <a:ext cx="8729663" cy="6109365"/>
          </a:xfrm>
          <a:prstGeom prst="rect">
            <a:avLst/>
          </a:prstGeom>
          <a:noFill/>
          <a:ln>
            <a:noFill/>
          </a:ln>
        </p:spPr>
        <p:txBody>
          <a:bodyPr wrap="square" anchor="ctr" anchorCtr="1">
            <a:spAutoFit/>
          </a:bodyPr>
          <a:lstStyle/>
          <a:p>
            <a:pPr marL="169863" marR="0" algn="just">
              <a:spcBef>
                <a:spcPts val="0"/>
              </a:spcBef>
              <a:spcAft>
                <a:spcPts val="600"/>
              </a:spcAft>
              <a:tabLst>
                <a:tab pos="169863" algn="l"/>
              </a:tabLst>
            </a:pPr>
            <a:r>
              <a:rPr lang="en-US" sz="1900" b="1" dirty="0">
                <a:effectLst/>
                <a:latin typeface="Arial" panose="020B0604020202020204" pitchFamily="34" charset="0"/>
                <a:ea typeface="Times New Roman" panose="02020603050405020304" pitchFamily="18" charset="0"/>
                <a:cs typeface="Arial" panose="020B0604020202020204" pitchFamily="34" charset="0"/>
              </a:rPr>
              <a:t>Repairing damage.  </a:t>
            </a:r>
            <a:r>
              <a:rPr lang="en-US" sz="1900" dirty="0">
                <a:effectLst/>
                <a:latin typeface="Arial" panose="020B0604020202020204" pitchFamily="34" charset="0"/>
                <a:ea typeface="Times New Roman" panose="02020603050405020304" pitchFamily="18" charset="0"/>
                <a:cs typeface="Arial" panose="020B0604020202020204" pitchFamily="34" charset="0"/>
              </a:rPr>
              <a:t>With sufficient organization and course crew education, it should not be necessary to interrupt the race for maintenance for more than brief intervals. </a:t>
            </a:r>
          </a:p>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Should an interruption be needed, the delay must be approved by the Jury and announced to all officials, competitors and coaches. </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Competitors’ course inspections may damage a racecourse more than race or training runs will and may necessitate repair before the race or training run can start</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Establish a communication system to make sure racecourse is clear of all competitors so that maintenance work can start</a:t>
            </a:r>
          </a:p>
          <a:p>
            <a:pPr marL="512763" marR="0" indent="-342900" algn="just">
              <a:spcBef>
                <a:spcPts val="0"/>
              </a:spcBef>
              <a:spcAft>
                <a:spcPts val="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Turns, landing areas after jumps, flats, and traverses are all areas that require regular maintenance</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169863" marR="0" algn="just">
              <a:spcBef>
                <a:spcPts val="0"/>
              </a:spcBef>
              <a:spcAft>
                <a:spcPts val="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     - Some sections only need side slipping </a:t>
            </a:r>
          </a:p>
          <a:p>
            <a:pPr marL="169863" marR="0" algn="just">
              <a:spcBef>
                <a:spcPts val="0"/>
              </a:spcBef>
              <a:spcAft>
                <a:spcPts val="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 O</a:t>
            </a:r>
            <a:r>
              <a:rPr lang="en-US" sz="1900" dirty="0">
                <a:effectLst/>
                <a:latin typeface="Arial" panose="020B0604020202020204" pitchFamily="34" charset="0"/>
                <a:ea typeface="Times New Roman" panose="02020603050405020304" pitchFamily="18" charset="0"/>
                <a:cs typeface="Arial" panose="020B0604020202020204" pitchFamily="34" charset="0"/>
              </a:rPr>
              <a:t>ther s</a:t>
            </a:r>
            <a:r>
              <a:rPr lang="en-US" sz="1900" dirty="0">
                <a:latin typeface="Arial" panose="020B0604020202020204" pitchFamily="34" charset="0"/>
                <a:ea typeface="Times New Roman" panose="02020603050405020304" pitchFamily="18" charset="0"/>
                <a:cs typeface="Arial" panose="020B0604020202020204" pitchFamily="34" charset="0"/>
              </a:rPr>
              <a:t>ections</a:t>
            </a:r>
            <a:r>
              <a:rPr lang="en-US" sz="1900" dirty="0">
                <a:effectLst/>
                <a:latin typeface="Arial" panose="020B0604020202020204" pitchFamily="34" charset="0"/>
                <a:ea typeface="Times New Roman" panose="02020603050405020304" pitchFamily="18" charset="0"/>
                <a:cs typeface="Arial" panose="020B0604020202020204" pitchFamily="34" charset="0"/>
              </a:rPr>
              <a:t> may require major work with shovels, torches, water, and  </a:t>
            </a:r>
          </a:p>
          <a:p>
            <a:pPr marL="169863" marR="0" algn="just">
              <a:spcBef>
                <a:spcPts val="0"/>
              </a:spcBef>
              <a:spcAft>
                <a:spcPts val="60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snow hardening agents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Maintenance work should be done as soon as possible so a developing problem is not aggravated</a:t>
            </a:r>
          </a:p>
          <a:p>
            <a:pPr marL="512763" marR="0" indent="-342900" algn="just">
              <a:spcBef>
                <a:spcPts val="0"/>
              </a:spcBef>
              <a:spcAft>
                <a:spcPts val="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Major repair work should be completed after the last run of the day. </a:t>
            </a:r>
          </a:p>
          <a:p>
            <a:pPr marL="169863" marR="0" algn="just">
              <a:spcBef>
                <a:spcPts val="0"/>
              </a:spcBef>
              <a:spcAft>
                <a:spcPts val="600"/>
              </a:spcAft>
              <a:tabLst>
                <a:tab pos="169863" algn="l"/>
              </a:tabLst>
            </a:pPr>
            <a:r>
              <a:rPr lang="en-US" sz="1900" dirty="0">
                <a:latin typeface="Arial" panose="020B0604020202020204" pitchFamily="34" charset="0"/>
                <a:ea typeface="Times New Roman" panose="02020603050405020304" pitchFamily="18" charset="0"/>
                <a:cs typeface="Arial" panose="020B0604020202020204" pitchFamily="34" charset="0"/>
              </a:rPr>
              <a:t>     </a:t>
            </a:r>
            <a:r>
              <a:rPr lang="en-US" sz="1900" dirty="0">
                <a:effectLst/>
                <a:latin typeface="Arial" panose="020B0604020202020204" pitchFamily="34" charset="0"/>
                <a:ea typeface="Times New Roman" panose="02020603050405020304" pitchFamily="18" charset="0"/>
                <a:cs typeface="Arial" panose="020B0604020202020204" pitchFamily="34" charset="0"/>
              </a:rPr>
              <a:t>This will allow the racecourse to “set” overnight</a:t>
            </a:r>
            <a:endParaRPr lang="en-US" sz="2000" i="1"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38962"/>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211312" y="119101"/>
            <a:ext cx="5884687" cy="646331"/>
          </a:xfrm>
          <a:prstGeom prst="rect">
            <a:avLst/>
          </a:prstGeom>
          <a:noFill/>
          <a:ln>
            <a:noFill/>
          </a:ln>
        </p:spPr>
        <p:txBody>
          <a:bodyPr wrap="square" anchor="ctr" anchorCtr="1">
            <a:spAutoFit/>
          </a:bodyPr>
          <a:lstStyle/>
          <a:p>
            <a:pPr>
              <a:defRPr/>
            </a:pPr>
            <a:r>
              <a:rPr lang="en-US" sz="36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COURSE MAINTENANCE  </a:t>
            </a:r>
            <a:endParaRPr lang="en-US" sz="3600" dirty="0">
              <a:solidFill>
                <a:srgbClr val="1A21A6"/>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115181" y="851371"/>
            <a:ext cx="8740775" cy="5155257"/>
          </a:xfrm>
          <a:prstGeom prst="rect">
            <a:avLst/>
          </a:prstGeom>
          <a:noFill/>
          <a:ln>
            <a:noFill/>
          </a:ln>
        </p:spPr>
        <p:txBody>
          <a:bodyPr wrap="square" anchor="ctr" anchorCtr="1">
            <a:spAutoFit/>
          </a:bodyPr>
          <a:lstStyle/>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The Chief of Course should be aware of alternate racecourses and the range of the track within the Homologation. Due to extremes in weather/climate changes, alterations to slope use, vertical drop, and location of start and timing installations may be required. Anticipating challenges, the Chief of Course may need to:</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higher start locations, and higher finish/timing installations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Have additional timing/communication cables to allow greater range of timing/finish line locations</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use of alternate courses, even moving events to alternate nearby resorts. (Moving to an alternate resort will require a new Schedule Agreement. Alternate DH and SG courses must be appropriately homologated.)</a:t>
            </a:r>
          </a:p>
          <a:p>
            <a:pPr marL="512763" marR="0" indent="-342900" algn="just">
              <a:spcBef>
                <a:spcPts val="0"/>
              </a:spcBef>
              <a:spcAft>
                <a:spcPts val="600"/>
              </a:spcAft>
              <a:buFont typeface="Arial" panose="020B0604020202020204" pitchFamily="34" charset="0"/>
              <a:buChar char="•"/>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Consider construction of mobile timing buildings during the off season</a:t>
            </a:r>
          </a:p>
          <a:p>
            <a:pPr marL="169863" marR="0" algn="just">
              <a:spcBef>
                <a:spcPts val="0"/>
              </a:spcBef>
              <a:spcAft>
                <a:spcPts val="600"/>
              </a:spcAft>
              <a:tabLst>
                <a:tab pos="169863"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Coordination within the Organizing Committee can result in successful completion of events/schedule due to being prepared and knowing your alternatives.</a:t>
            </a:r>
          </a:p>
        </p:txBody>
      </p:sp>
      <p:pic>
        <p:nvPicPr>
          <p:cNvPr id="5" name="Content Placeholder 10">
            <a:extLst>
              <a:ext uri="{FF2B5EF4-FFF2-40B4-BE49-F238E27FC236}">
                <a16:creationId xmlns:a16="http://schemas.microsoft.com/office/drawing/2014/main" id="{4CBB8943-D589-4B81-87C1-0CA7923F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14684"/>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235303" y="152400"/>
            <a:ext cx="5968237" cy="584775"/>
          </a:xfrm>
          <a:prstGeom prst="rect">
            <a:avLst/>
          </a:prstGeom>
        </p:spPr>
        <p:txBody>
          <a:bodyPr wrap="none">
            <a:spAutoFit/>
          </a:bodyPr>
          <a:lstStyle/>
          <a:p>
            <a:pPr algn="ctr">
              <a:defRPr/>
            </a:pPr>
            <a:r>
              <a:rPr lang="en-US" sz="3200" b="1" dirty="0">
                <a:solidFill>
                  <a:srgbClr val="1A21A6"/>
                </a:solidFill>
                <a:effectLst>
                  <a:outerShdw blurRad="38100" dist="38100" dir="2700000" algn="tl">
                    <a:srgbClr val="C0C0C0"/>
                  </a:outerShdw>
                </a:effectLst>
                <a:latin typeface="Arial Bold" panose="020B0704020202020204" pitchFamily="34" charset="0"/>
                <a:cs typeface="Arial Bold" panose="020B0704020202020204" pitchFamily="34" charset="0"/>
              </a:rPr>
              <a:t>RACE ARENA DISMANTLING </a:t>
            </a:r>
            <a:endParaRPr lang="en-US" sz="3200" dirty="0">
              <a:solidFill>
                <a:srgbClr val="1A21A6"/>
              </a:solidFill>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226836" y="914400"/>
            <a:ext cx="8799160" cy="5262979"/>
          </a:xfrm>
          <a:prstGeom prst="rect">
            <a:avLst/>
          </a:prstGeom>
        </p:spPr>
        <p:txBody>
          <a:bodyPr wrap="square">
            <a:spAutoFit/>
          </a:bodyPr>
          <a:lstStyle/>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Race arena dismantling is outside the jurisdiction of the Jury; it is the responsibility of the Organizing Club and Ski Area.  However, unless a race arena is being kept intact for future competitions/training, dismantling is required, and the assistance of Team Captains/Teams may be requested.   </a:t>
            </a: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Dismantling requires the presence of many individuals and inasmuch as their focus is directed towards proper dismantling, transport, and storage of required course materials, the following process is strongly recommended:</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Entrance to start area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controlled so only those assisting in race arena dismantling are able to access the race arena</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Crossings</a:t>
            </a:r>
            <a:r>
              <a:rPr lang="en-US" sz="1800" dirty="0">
                <a:effectLst/>
                <a:latin typeface="Arial" panose="020B0604020202020204" pitchFamily="34" charset="0"/>
                <a:ea typeface="Times New Roman" panose="02020603050405020304" pitchFamily="18" charset="0"/>
                <a:cs typeface="Arial" panose="020B0604020202020204" pitchFamily="34" charset="0"/>
              </a:rPr>
              <a:t> that would allow individuals to enter the race arena at a place below the start should be controlled in an effort to eliminate entrance</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Finish arena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controlled so only those assisting in race arena dismantling are able to gain access to the race arena</a:t>
            </a:r>
          </a:p>
          <a:p>
            <a:pPr marL="342900" marR="0" lvl="0" indent="-342900" algn="just">
              <a:spcBef>
                <a:spcPts val="0"/>
              </a:spcBef>
              <a:spcAft>
                <a:spcPts val="600"/>
              </a:spcAft>
              <a:buFont typeface="Symbol" panose="05050102010706020507" pitchFamily="18" charset="2"/>
              <a:buChar char=""/>
            </a:pPr>
            <a:r>
              <a:rPr lang="en-US" sz="1800" u="sng" dirty="0">
                <a:effectLst/>
                <a:latin typeface="Arial" panose="020B0604020202020204" pitchFamily="34" charset="0"/>
                <a:ea typeface="Times New Roman" panose="02020603050405020304" pitchFamily="18" charset="0"/>
                <a:cs typeface="Arial" panose="020B0604020202020204" pitchFamily="34" charset="0"/>
              </a:rPr>
              <a:t>Finish arena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effectLst/>
                <a:latin typeface="Arial" panose="020B0604020202020204" pitchFamily="34" charset="0"/>
                <a:ea typeface="Times New Roman" panose="02020603050405020304" pitchFamily="18" charset="0"/>
                <a:cs typeface="Arial" panose="020B0604020202020204" pitchFamily="34" charset="0"/>
              </a:rPr>
              <a:t>crossings</a:t>
            </a:r>
            <a:r>
              <a:rPr lang="en-US" sz="1800" dirty="0">
                <a:effectLst/>
                <a:latin typeface="Arial" panose="020B0604020202020204" pitchFamily="34" charset="0"/>
                <a:ea typeface="Times New Roman" panose="02020603050405020304" pitchFamily="18" charset="0"/>
                <a:cs typeface="Arial" panose="020B0604020202020204" pitchFamily="34" charset="0"/>
              </a:rPr>
              <a:t>, and </a:t>
            </a:r>
            <a:r>
              <a:rPr lang="en-US" sz="1800" u="sng" dirty="0">
                <a:effectLst/>
                <a:latin typeface="Arial" panose="020B0604020202020204" pitchFamily="34" charset="0"/>
                <a:ea typeface="Times New Roman" panose="02020603050405020304" pitchFamily="18" charset="0"/>
                <a:cs typeface="Arial" panose="020B0604020202020204" pitchFamily="34" charset="0"/>
              </a:rPr>
              <a:t>start area</a:t>
            </a:r>
            <a:r>
              <a:rPr lang="en-US" sz="1800" dirty="0">
                <a:effectLst/>
                <a:latin typeface="Arial" panose="020B0604020202020204" pitchFamily="34" charset="0"/>
                <a:ea typeface="Times New Roman" panose="02020603050405020304" pitchFamily="18" charset="0"/>
                <a:cs typeface="Arial" panose="020B0604020202020204" pitchFamily="34" charset="0"/>
              </a:rPr>
              <a:t> should be dismantled in the listed order </a:t>
            </a:r>
          </a:p>
          <a:p>
            <a:pPr marR="0" algn="just">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The above process should be fully explained at the Team Captains’ Meeting and such discussion should be referenced in applicable Team Captains’ Meeting Minutes.  The process should also be posted on the event’s Official Notice Board.</a:t>
            </a:r>
          </a:p>
        </p:txBody>
      </p:sp>
      <p:pic>
        <p:nvPicPr>
          <p:cNvPr id="5" name="Content Placeholder 10">
            <a:extLst>
              <a:ext uri="{FF2B5EF4-FFF2-40B4-BE49-F238E27FC236}">
                <a16:creationId xmlns:a16="http://schemas.microsoft.com/office/drawing/2014/main" id="{70D6CF78-4AEF-EE73-F72B-F44611E0A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E12C3E5-70E6-D7E2-8CB6-3E71D08B301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1058863"/>
            <a:ext cx="7620000" cy="5581650"/>
          </a:xfrm>
        </p:spPr>
      </p:pic>
      <p:sp>
        <p:nvSpPr>
          <p:cNvPr id="4" name="Title 1">
            <a:extLst>
              <a:ext uri="{FF2B5EF4-FFF2-40B4-BE49-F238E27FC236}">
                <a16:creationId xmlns:a16="http://schemas.microsoft.com/office/drawing/2014/main" id="{2DF0825A-13D5-47A1-A0D5-628B7008EAF6}"/>
              </a:ext>
            </a:extLst>
          </p:cNvPr>
          <p:cNvSpPr txBox="1">
            <a:spLocks/>
          </p:cNvSpPr>
          <p:nvPr/>
        </p:nvSpPr>
        <p:spPr bwMode="auto">
          <a:xfrm>
            <a:off x="381000" y="133350"/>
            <a:ext cx="838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3000" b="1" dirty="0">
                <a:solidFill>
                  <a:srgbClr val="1A21A6"/>
                </a:solidFill>
                <a:effectLst>
                  <a:outerShdw blurRad="38100" dist="38100" dir="2700000" algn="tl">
                    <a:srgbClr val="000000">
                      <a:alpha val="43137"/>
                    </a:srgbClr>
                  </a:outerShdw>
                </a:effectLst>
                <a:latin typeface="Arial" charset="0"/>
                <a:cs typeface="Arial" charset="0"/>
              </a:rPr>
              <a:t>RACE ARENA DISMANTLING</a:t>
            </a:r>
          </a:p>
        </p:txBody>
      </p:sp>
      <p:pic>
        <p:nvPicPr>
          <p:cNvPr id="6" name="Content Placeholder 10">
            <a:extLst>
              <a:ext uri="{FF2B5EF4-FFF2-40B4-BE49-F238E27FC236}">
                <a16:creationId xmlns:a16="http://schemas.microsoft.com/office/drawing/2014/main" id="{A1707667-2FE4-482F-904E-35BE7F369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936055"/>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solidFill>
                <a:srgbClr val="1A21A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838200" y="1217613"/>
            <a:ext cx="7239000" cy="440055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also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FBC2DF94-76E8-4BFA-8E30-18503753A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EB9A-0926-43D9-677A-E47880C29584}"/>
              </a:ext>
            </a:extLst>
          </p:cNvPr>
          <p:cNvSpPr>
            <a:spLocks noGrp="1"/>
          </p:cNvSpPr>
          <p:nvPr>
            <p:ph type="title"/>
          </p:nvPr>
        </p:nvSpPr>
        <p:spPr>
          <a:xfrm>
            <a:off x="414338" y="212725"/>
            <a:ext cx="8729662" cy="533400"/>
          </a:xfrm>
        </p:spPr>
        <p:txBody>
          <a:bodyPr/>
          <a:lstStyle/>
          <a:p>
            <a:pPr>
              <a:defRPr/>
            </a:pPr>
            <a:r>
              <a:rPr lang="en-US" sz="24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569C2C4-D434-AD3E-56FA-1109D0C93A44}"/>
              </a:ext>
            </a:extLst>
          </p:cNvPr>
          <p:cNvSpPr>
            <a:spLocks noGrp="1"/>
          </p:cNvSpPr>
          <p:nvPr>
            <p:ph type="body" sz="quarter" idx="10"/>
          </p:nvPr>
        </p:nvSpPr>
        <p:spPr>
          <a:xfrm>
            <a:off x="207962" y="746125"/>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0" indent="0">
              <a:lnSpc>
                <a:spcPct val="100000"/>
              </a:lnSpc>
              <a:spcBef>
                <a:spcPts val="600"/>
              </a:spcBef>
              <a:spcAft>
                <a:spcPts val="0"/>
              </a:spcAft>
              <a:buFont typeface="Euphemia" panose="020B0503040102020104" pitchFamily="34" charset="0"/>
              <a:buNone/>
              <a:defRPr/>
            </a:pPr>
            <a:r>
              <a:rPr lang="en-US" sz="2000" b="1" i="1" dirty="0">
                <a:solidFill>
                  <a:srgbClr val="0033CC"/>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MAAPP should be implemented alongside the SafeSport Code.</a:t>
            </a:r>
            <a:endParaRPr lang="en-US" sz="20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1449DD31-6695-40E1-DB16-AEBAD5F2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53707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533400" y="990600"/>
            <a:ext cx="7772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a:t>
            </a:r>
            <a:r>
              <a:rPr lang="en-US" altLang="en-US" sz="2400" b="1" dirty="0">
                <a:solidFill>
                  <a:schemeClr val="tx1"/>
                </a:solidFill>
                <a:latin typeface="Arial" panose="020B0604020202020204" pitchFamily="34" charset="0"/>
                <a:cs typeface="Arial" panose="020B0604020202020204" pitchFamily="34" charset="0"/>
              </a:rPr>
              <a:t>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NO YELLOW FLAG</a:t>
            </a:r>
          </a:p>
          <a:p>
            <a:pPr eaLnBrk="1" hangingPunct="1">
              <a:lnSpc>
                <a:spcPct val="100000"/>
              </a:lnSpc>
              <a:buFont typeface="Euphemia" panose="020B0503040102020104" pitchFamily="34" charset="0"/>
              <a:buNone/>
              <a:defRPr/>
            </a:pPr>
            <a:r>
              <a:rPr lang="en-US" sz="1800" b="1" dirty="0">
                <a:solidFill>
                  <a:schemeClr val="tx1"/>
                </a:solidFill>
                <a:latin typeface="Arial" panose="020B0604020202020204" pitchFamily="34" charset="0"/>
                <a:cs typeface="Arial" panose="020B0604020202020204" pitchFamily="34" charset="0"/>
              </a:rPr>
              <a:t>Example (Slalom event)</a:t>
            </a:r>
            <a:endParaRPr lang="en-US" altLang="en-US" sz="2400" dirty="0">
              <a:solidFill>
                <a:schemeClr val="tx1"/>
              </a:solidFill>
              <a:latin typeface="Arial" panose="020B0604020202020204" pitchFamily="34" charset="0"/>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Start Stop”</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 Start Stop confirmed, number 33 on 	    	   course, number 34 at the start”</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This is the TD, racer 33 is a DNF, equipment 	   	   blocking the course</a:t>
            </a:r>
            <a:r>
              <a:rPr lang="en-US" altLang="en-US" sz="1800" i="1" dirty="0">
                <a:solidFill>
                  <a:schemeClr val="tx1"/>
                </a:solidFill>
                <a:latin typeface="Arial" panose="020B0604020202020204" pitchFamily="34" charset="0"/>
                <a:ea typeface="MS PGothic" panose="020B0600070205080204" pitchFamily="34" charset="-128"/>
                <a:cs typeface="Arial" panose="020B0604020202020204" pitchFamily="34" charset="0"/>
              </a:rPr>
              <a:t>”</a:t>
            </a:r>
            <a:endPar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Copy”</a:t>
            </a:r>
          </a:p>
          <a:p>
            <a:pPr lvl="2" eaLnBrk="1" hangingPunct="1">
              <a:lnSpc>
                <a:spcPct val="100000"/>
              </a:lnSpc>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TD</a:t>
            </a:r>
            <a:r>
              <a:rPr lang="en-US" altLang="en-US" sz="1800"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“Course clear, Start Start. ( or resume Start) 	  	   Clear to send #34, out”</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a:t>
            </a:r>
            <a:r>
              <a:rPr lang="en-US" altLang="en-US" sz="1800" b="1" i="1" dirty="0">
                <a:solidFill>
                  <a:schemeClr val="tx1">
                    <a:lumMod val="65000"/>
                    <a:lumOff val="35000"/>
                  </a:schemeClr>
                </a:solidFill>
                <a:latin typeface="Arial" panose="020B0604020202020204" pitchFamily="34" charset="0"/>
                <a:ea typeface="MS PGothic" panose="020B0600070205080204" pitchFamily="34" charset="-128"/>
                <a:cs typeface="Arial" panose="020B0604020202020204" pitchFamily="34" charset="0"/>
              </a:rPr>
              <a:t>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 Copy, Start Start, racer 34 in gate</a:t>
            </a:r>
          </a:p>
          <a:p>
            <a:pPr lvl="2" eaLnBrk="1" hangingPunct="1">
              <a:lnSpc>
                <a:spcPct val="100000"/>
              </a:lnSpc>
              <a:spcBef>
                <a:spcPts val="900"/>
              </a:spcBef>
              <a:buFont typeface="Arial" panose="020B0604020202020204" pitchFamily="34" charset="0"/>
              <a:buChar char="•"/>
              <a:defRPr/>
            </a:pPr>
            <a:r>
              <a:rPr lang="en-US" altLang="en-US" sz="1800" b="1" dirty="0">
                <a:solidFill>
                  <a:schemeClr val="tx1"/>
                </a:solidFill>
                <a:latin typeface="Arial" panose="020B0604020202020204" pitchFamily="34" charset="0"/>
                <a:ea typeface="MS PGothic" panose="020B0600070205080204" pitchFamily="34" charset="-128"/>
                <a:cs typeface="Arial" panose="020B0604020202020204" pitchFamily="34" charset="0"/>
              </a:rPr>
              <a:t>SR  - 	 “</a:t>
            </a:r>
            <a:r>
              <a:rPr lang="en-US" altLang="en-US" sz="1800" b="1" i="1" dirty="0">
                <a:solidFill>
                  <a:schemeClr val="tx1">
                    <a:lumMod val="65000"/>
                    <a:lumOff val="35000"/>
                  </a:schemeClr>
                </a:solidFill>
                <a:latin typeface="Arial" panose="020B0604020202020204" pitchFamily="34" charset="0"/>
                <a:cs typeface="Arial" panose="020B0604020202020204" pitchFamily="34" charset="0"/>
              </a:rPr>
              <a:t>Racer 34 on course, Out”</a:t>
            </a:r>
          </a:p>
          <a:p>
            <a:pPr marL="0" indent="0" eaLnBrk="1" hangingPunct="1">
              <a:buFont typeface="Euphemia" panose="020B0503040102020104" pitchFamily="34" charset="0"/>
              <a:buNone/>
              <a:defRPr/>
            </a:pPr>
            <a:r>
              <a:rPr lang="en-US" altLang="en-US" sz="1800" b="1" dirty="0">
                <a:solidFill>
                  <a:schemeClr val="tx1"/>
                </a:solidFill>
                <a:latin typeface="Arial" panose="020B0604020202020204" pitchFamily="34" charset="0"/>
                <a:cs typeface="Arial" panose="020B0604020202020204" pitchFamily="34" charset="0"/>
              </a:rPr>
              <a:t>Note: </a:t>
            </a:r>
            <a:br>
              <a:rPr lang="en-US" altLang="en-US" sz="1700" b="1" dirty="0">
                <a:solidFill>
                  <a:schemeClr val="tx1"/>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It is not necessary to have the Start Referee announce each bib number in </a:t>
            </a:r>
            <a:br>
              <a:rPr lang="en-US" altLang="en-US" sz="1600" b="1" dirty="0">
                <a:solidFill>
                  <a:srgbClr val="3215AB"/>
                </a:solidFill>
                <a:latin typeface="Arial" panose="020B0604020202020204" pitchFamily="34" charset="0"/>
                <a:cs typeface="Arial" panose="020B0604020202020204" pitchFamily="34" charset="0"/>
              </a:rPr>
            </a:br>
            <a:r>
              <a:rPr lang="en-US" altLang="en-US" sz="1600" b="1" dirty="0">
                <a:solidFill>
                  <a:srgbClr val="3215AB"/>
                </a:solidFill>
                <a:latin typeface="Arial" panose="020B0604020202020204" pitchFamily="34" charset="0"/>
                <a:cs typeface="Arial" panose="020B0604020202020204" pitchFamily="34" charset="0"/>
              </a:rPr>
              <a:t>the gate unless the there is a change to the running order such as a re-run insertion.</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AFC7C8F6-0CE8-4906-8B94-3074AAE7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107524" name="Content Placeholder 2">
            <a:extLst>
              <a:ext uri="{FF2B5EF4-FFF2-40B4-BE49-F238E27FC236}">
                <a16:creationId xmlns:a16="http://schemas.microsoft.com/office/drawing/2014/main" id="{41F6CA63-B019-4E72-9CC0-40DB74036904}"/>
              </a:ext>
            </a:extLst>
          </p:cNvPr>
          <p:cNvSpPr txBox="1">
            <a:spLocks noChangeArrowheads="1"/>
          </p:cNvSpPr>
          <p:nvPr/>
        </p:nvSpPr>
        <p:spPr bwMode="auto">
          <a:xfrm>
            <a:off x="496888" y="1046163"/>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50"/>
              </a:spcBef>
              <a:buFont typeface="Euphemia" panose="020B0503040102020104" pitchFamily="34" charset="0"/>
              <a:buChar char="›"/>
              <a:defRPr sz="2100">
                <a:solidFill>
                  <a:schemeClr val="tx2"/>
                </a:solidFill>
                <a:latin typeface="Century Gothic" panose="020B0502020202020204" pitchFamily="34" charset="0"/>
              </a:defRPr>
            </a:lvl1pPr>
            <a:lvl2pPr marL="611188" indent="-246063">
              <a:lnSpc>
                <a:spcPct val="90000"/>
              </a:lnSpc>
              <a:spcBef>
                <a:spcPts val="450"/>
              </a:spcBef>
              <a:buFont typeface="Euphemia" panose="020B0503040102020104" pitchFamily="34" charset="0"/>
              <a:buChar char="–"/>
              <a:defRPr>
                <a:solidFill>
                  <a:schemeClr val="tx2"/>
                </a:solidFill>
                <a:latin typeface="Century Gothic" panose="020B0502020202020204" pitchFamily="34" charset="0"/>
              </a:defRPr>
            </a:lvl2pPr>
            <a:lvl3pPr marL="977900" indent="-246063">
              <a:lnSpc>
                <a:spcPct val="90000"/>
              </a:lnSpc>
              <a:spcBef>
                <a:spcPts val="450"/>
              </a:spcBef>
              <a:buFont typeface="Euphemia" panose="020B0503040102020104" pitchFamily="34" charset="0"/>
              <a:buChar char="›"/>
              <a:defRPr sz="1500">
                <a:solidFill>
                  <a:schemeClr val="tx2"/>
                </a:solidFill>
                <a:latin typeface="Century Gothic" panose="020B0502020202020204" pitchFamily="34" charset="0"/>
              </a:defRPr>
            </a:lvl3pPr>
            <a:lvl4pPr marL="1343025" indent="-246063">
              <a:lnSpc>
                <a:spcPct val="90000"/>
              </a:lnSpc>
              <a:spcBef>
                <a:spcPts val="450"/>
              </a:spcBef>
              <a:buFont typeface="Arial" panose="020B0604020202020204" pitchFamily="34" charset="0"/>
              <a:buChar char="–"/>
              <a:defRPr sz="1300">
                <a:solidFill>
                  <a:schemeClr val="tx2"/>
                </a:solidFill>
                <a:latin typeface="Century Gothic" panose="020B0502020202020204" pitchFamily="34" charset="0"/>
              </a:defRPr>
            </a:lvl4pPr>
            <a:lvl5pPr marL="1709738" indent="-246063">
              <a:lnSpc>
                <a:spcPct val="90000"/>
              </a:lnSpc>
              <a:spcBef>
                <a:spcPts val="450"/>
              </a:spcBef>
              <a:buFont typeface="Euphemia" panose="020B0503040102020104" pitchFamily="34" charset="0"/>
              <a:buChar char="›"/>
              <a:defRPr sz="1300">
                <a:solidFill>
                  <a:schemeClr val="tx2"/>
                </a:solidFill>
                <a:latin typeface="Century Gothic" panose="020B0502020202020204" pitchFamily="34" charset="0"/>
              </a:defRPr>
            </a:lvl5pPr>
            <a:lvl6pPr marL="21669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6pPr>
            <a:lvl7pPr marL="26241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7pPr>
            <a:lvl8pPr marL="30813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8pPr>
            <a:lvl9pPr marL="3538538" indent="-246063" eaLnBrk="0" fontAlgn="base" hangingPunct="0">
              <a:lnSpc>
                <a:spcPct val="90000"/>
              </a:lnSpc>
              <a:spcBef>
                <a:spcPts val="450"/>
              </a:spcBef>
              <a:spcAft>
                <a:spcPct val="0"/>
              </a:spcAft>
              <a:buFont typeface="Euphemia" panose="020B0503040102020104" pitchFamily="34" charset="0"/>
              <a:buChar char="›"/>
              <a:defRPr sz="1300">
                <a:solidFill>
                  <a:schemeClr val="tx2"/>
                </a:solidFill>
                <a:latin typeface="Century Gothic" panose="020B0502020202020204" pitchFamily="34" charset="0"/>
              </a:defRPr>
            </a:lvl9pPr>
          </a:lstStyle>
          <a:p>
            <a:pPr eaLnBrk="1" hangingPunct="1">
              <a:lnSpc>
                <a:spcPct val="100000"/>
              </a:lnSpc>
              <a:spcBef>
                <a:spcPts val="1400"/>
              </a:spcBef>
              <a:buFont typeface="Euphemia" panose="020B0503040102020104" pitchFamily="34" charset="0"/>
              <a:buNone/>
            </a:pPr>
            <a:r>
              <a:rPr lang="en-US" altLang="en-US" sz="2400" b="1" u="sng" dirty="0">
                <a:solidFill>
                  <a:srgbClr val="000000"/>
                </a:solidFill>
                <a:latin typeface="Arial" panose="020B0604020202020204" pitchFamily="34" charset="0"/>
                <a:cs typeface="Arial" panose="020B0604020202020204" pitchFamily="34" charset="0"/>
              </a:rPr>
              <a:t>Start Stop </a:t>
            </a:r>
            <a:r>
              <a:rPr lang="en-US" altLang="en-US" sz="1800" b="1" dirty="0">
                <a:solidFill>
                  <a:srgbClr val="404040"/>
                </a:solidFill>
                <a:latin typeface="Arial" panose="020B0604020202020204" pitchFamily="34" charset="0"/>
                <a:cs typeface="Arial" panose="020B0604020202020204" pitchFamily="34" charset="0"/>
              </a:rPr>
              <a:t>YELLOW FLAG </a:t>
            </a:r>
            <a:br>
              <a:rPr lang="en-US" altLang="en-US" sz="1800" b="1" dirty="0">
                <a:solidFill>
                  <a:srgbClr val="404040"/>
                </a:solidFill>
                <a:latin typeface="Arial" panose="020B0604020202020204" pitchFamily="34" charset="0"/>
                <a:cs typeface="Arial" panose="020B0604020202020204" pitchFamily="34" charset="0"/>
              </a:rPr>
            </a:br>
            <a:br>
              <a:rPr lang="en-US" altLang="en-US" sz="2000" b="1" dirty="0">
                <a:solidFill>
                  <a:schemeClr val="tx1"/>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(GS or Speed Event) </a:t>
            </a:r>
            <a:br>
              <a:rPr lang="en-US" altLang="en-US" sz="1800" b="1" dirty="0">
                <a:solidFill>
                  <a:srgbClr val="000000"/>
                </a:solidFill>
                <a:latin typeface="Arial" panose="020B0604020202020204" pitchFamily="34" charset="0"/>
                <a:cs typeface="Arial" panose="020B0604020202020204" pitchFamily="34" charset="0"/>
              </a:rPr>
            </a:br>
            <a:r>
              <a:rPr lang="en-US" altLang="en-US" sz="1800" b="1" dirty="0">
                <a:solidFill>
                  <a:srgbClr val="000000"/>
                </a:solidFill>
                <a:latin typeface="Arial" panose="020B0604020202020204" pitchFamily="34" charset="0"/>
                <a:cs typeface="Arial" panose="020B0604020202020204" pitchFamily="34" charset="0"/>
              </a:rPr>
              <a:t>Start Stop Yellow Flag</a:t>
            </a:r>
            <a:br>
              <a:rPr lang="en-US" altLang="en-US" sz="1800" b="1" dirty="0">
                <a:solidFill>
                  <a:schemeClr val="tx1"/>
                </a:solidFill>
                <a:latin typeface="Arial" panose="020B0604020202020204" pitchFamily="34" charset="0"/>
                <a:cs typeface="Arial" panose="020B0604020202020204" pitchFamily="34" charset="0"/>
              </a:rPr>
            </a:br>
            <a:endParaRPr lang="en-US" altLang="en-US" sz="1800" b="1" dirty="0">
              <a:solidFill>
                <a:schemeClr val="tx1"/>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Review “Who” May Call “Start Stop "or “Start Stop Yellow Flag”</a:t>
            </a:r>
            <a:br>
              <a:rPr lang="en-US" altLang="en-US" b="1" dirty="0">
                <a:solidFill>
                  <a:schemeClr val="tx1"/>
                </a:solidFill>
                <a:latin typeface="Arial" panose="020B0604020202020204" pitchFamily="34" charset="0"/>
                <a:cs typeface="Arial" panose="020B0604020202020204" pitchFamily="34" charset="0"/>
              </a:rPr>
            </a:br>
            <a:endParaRPr lang="en-US" altLang="en-US"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 typeface="Euphemia" panose="020B0503040102020104" pitchFamily="34" charset="0"/>
              <a:buNone/>
            </a:pPr>
            <a:r>
              <a:rPr lang="en-US" altLang="en-US" sz="1600" b="1" dirty="0">
                <a:solidFill>
                  <a:srgbClr val="0070C0"/>
                </a:solidFill>
                <a:latin typeface="Arial" panose="020B0604020202020204" pitchFamily="34" charset="0"/>
                <a:cs typeface="Arial" panose="020B0604020202020204" pitchFamily="34" charset="0"/>
              </a:rPr>
              <a:t>           	         </a:t>
            </a:r>
            <a:r>
              <a:rPr lang="en-US" altLang="en-US" sz="1800" b="1" dirty="0">
                <a:solidFill>
                  <a:srgbClr val="3215AB"/>
                </a:solidFill>
                <a:latin typeface="Arial" panose="020B0604020202020204" pitchFamily="34" charset="0"/>
                <a:cs typeface="Arial" panose="020B0604020202020204" pitchFamily="34" charset="0"/>
              </a:rPr>
              <a:t>Jury Member/Eyes Jury/Jury Advisor</a:t>
            </a:r>
            <a:br>
              <a:rPr lang="en-US" altLang="en-US" sz="1800" b="1" dirty="0">
                <a:solidFill>
                  <a:srgbClr val="0070C0"/>
                </a:solidFill>
                <a:latin typeface="Arial" panose="020B0604020202020204" pitchFamily="34" charset="0"/>
                <a:cs typeface="Arial" panose="020B0604020202020204" pitchFamily="34" charset="0"/>
              </a:rPr>
            </a:br>
            <a:endParaRPr lang="en-US" altLang="en-US" sz="16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Yellow Flag location (s)</a:t>
            </a:r>
            <a:br>
              <a:rPr lang="en-US" altLang="en-US" sz="1400" b="1" dirty="0">
                <a:solidFill>
                  <a:schemeClr val="tx1"/>
                </a:solidFill>
                <a:latin typeface="Arial" panose="020B0604020202020204" pitchFamily="34" charset="0"/>
                <a:cs typeface="Arial" panose="020B0604020202020204" pitchFamily="34" charset="0"/>
              </a:rPr>
            </a:br>
            <a:br>
              <a:rPr lang="en-US" altLang="en-US" sz="1400" b="1" dirty="0">
                <a:solidFill>
                  <a:schemeClr val="tx1"/>
                </a:solidFill>
                <a:latin typeface="Arial" panose="020B0604020202020204" pitchFamily="34" charset="0"/>
                <a:cs typeface="Arial" panose="020B0604020202020204" pitchFamily="34" charset="0"/>
              </a:rPr>
            </a:br>
            <a:r>
              <a:rPr lang="en-US" altLang="en-US" sz="1400" b="1" dirty="0">
                <a:solidFill>
                  <a:schemeClr val="tx1"/>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Identify Yellow Flag location(s) and or # (s). If an incident 	occurs it is important to clearly state the incident position 	and Yellow Flag (location, or #) to avoid “Yellow Flagging "of 	an athlete below the incident site of the “Start Stop”</a:t>
            </a:r>
            <a:br>
              <a:rPr lang="en-US" altLang="en-US" sz="1400" b="1" dirty="0">
                <a:solidFill>
                  <a:srgbClr val="0070C0"/>
                </a:solidFill>
                <a:latin typeface="Arial" panose="020B0604020202020204" pitchFamily="34" charset="0"/>
                <a:cs typeface="Arial" panose="020B0604020202020204" pitchFamily="34" charset="0"/>
              </a:rPr>
            </a:br>
            <a:endParaRPr lang="en-US" altLang="en-US" sz="1400" b="1" dirty="0">
              <a:solidFill>
                <a:srgbClr val="0070C0"/>
              </a:solidFill>
              <a:latin typeface="Arial" panose="020B0604020202020204" pitchFamily="34" charset="0"/>
              <a:cs typeface="Arial" panose="020B0604020202020204" pitchFamily="34" charset="0"/>
            </a:endParaRPr>
          </a:p>
          <a:p>
            <a:pPr lvl="1">
              <a:lnSpc>
                <a:spcPct val="100000"/>
              </a:lnSpc>
              <a:spcBef>
                <a:spcPct val="0"/>
              </a:spcBef>
              <a:buFont typeface="Arial" panose="020B0604020202020204" pitchFamily="34" charset="0"/>
              <a:buChar char="•"/>
            </a:pPr>
            <a:endParaRPr lang="en-US" altLang="en-US" sz="1600" b="1" dirty="0">
              <a:solidFill>
                <a:srgbClr val="0070C0"/>
              </a:solidFill>
              <a:latin typeface="Arial" panose="020B0604020202020204" pitchFamily="34" charset="0"/>
              <a:cs typeface="Arial" panose="020B0604020202020204" pitchFamily="34" charset="0"/>
            </a:endParaRPr>
          </a:p>
        </p:txBody>
      </p:sp>
      <p:pic>
        <p:nvPicPr>
          <p:cNvPr id="107525" name="Picture 6">
            <a:extLst>
              <a:ext uri="{FF2B5EF4-FFF2-40B4-BE49-F238E27FC236}">
                <a16:creationId xmlns:a16="http://schemas.microsoft.com/office/drawing/2014/main" id="{41BDE787-FA89-4624-A9B0-17AA22C1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668419" y="919957"/>
            <a:ext cx="6540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702C9DCB-6851-4A12-943E-27A79732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08050"/>
            <a:ext cx="8689975"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a:t>
            </a: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br>
              <a:rPr lang="en-US" altLang="en-US" sz="1800" b="1" dirty="0">
                <a:solidFill>
                  <a:schemeClr val="tx1">
                    <a:lumMod val="75000"/>
                    <a:lumOff val="25000"/>
                  </a:schemeClr>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Example (GS or Speed Event) </a:t>
            </a:r>
            <a:r>
              <a:rPr lang="en-US" altLang="en-US" sz="1600" b="1" dirty="0">
                <a:solidFill>
                  <a:srgbClr val="0070C0"/>
                </a:solidFill>
                <a:latin typeface="Arial" panose="020B0604020202020204" pitchFamily="34" charset="0"/>
                <a:cs typeface="Arial" panose="020B0604020202020204" pitchFamily="34" charset="0"/>
              </a:rPr>
              <a:t>Includes Jury Member/Eyes Jury/Jury Advisor</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8548" name="Picture 5">
            <a:extLst>
              <a:ext uri="{FF2B5EF4-FFF2-40B4-BE49-F238E27FC236}">
                <a16:creationId xmlns:a16="http://schemas.microsoft.com/office/drawing/2014/main" id="{D979BBA4-DB80-49D2-8D13-FE64CBA7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1F2CFDF-36C2-4BA5-BC42-47CCB616744E}"/>
              </a:ext>
            </a:extLst>
          </p:cNvPr>
          <p:cNvGraphicFramePr>
            <a:graphicFrameLocks noGrp="1"/>
          </p:cNvGraphicFramePr>
          <p:nvPr/>
        </p:nvGraphicFramePr>
        <p:xfrm>
          <a:off x="550863" y="2032000"/>
          <a:ext cx="7986712" cy="3981452"/>
        </p:xfrm>
        <a:graphic>
          <a:graphicData uri="http://schemas.openxmlformats.org/drawingml/2006/table">
            <a:tbl>
              <a:tblPr/>
              <a:tblGrid>
                <a:gridCol w="3140075">
                  <a:extLst>
                    <a:ext uri="{9D8B030D-6E8A-4147-A177-3AD203B41FA5}">
                      <a16:colId xmlns:a16="http://schemas.microsoft.com/office/drawing/2014/main" val="3098719643"/>
                    </a:ext>
                  </a:extLst>
                </a:gridCol>
                <a:gridCol w="4846637">
                  <a:extLst>
                    <a:ext uri="{9D8B030D-6E8A-4147-A177-3AD203B41FA5}">
                      <a16:colId xmlns:a16="http://schemas.microsoft.com/office/drawing/2014/main" val="859903678"/>
                    </a:ext>
                  </a:extLst>
                </a:gridCol>
              </a:tblGrid>
              <a:tr h="335276">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80388"/>
                  </a:ext>
                </a:extLst>
              </a:tr>
              <a:tr h="68090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Stop, Start Stop, Yellow Flag, @ ( Identify Flag location, or the assigned Yellow Flag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781326"/>
                  </a:ext>
                </a:extLst>
              </a:tr>
              <a:tr h="790425">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“Copy, Start is stopped. Racer 56 on course, holding 57. Yellow flag 56!”</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56427"/>
                  </a:ext>
                </a:extLst>
              </a:tr>
              <a:tr h="614248">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Eyes of Jury</a:t>
                      </a:r>
                    </a:p>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Yellow Flag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Yellow Flag out, 56 is  stopped. Racer 56 will return to start for a rerun”</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8194"/>
                  </a:ext>
                </a:extLst>
              </a:tr>
              <a:tr h="335276">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If Medical is not required</a:t>
                      </a: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93655099"/>
                  </a:ext>
                </a:extLst>
              </a:tr>
              <a:tr h="62853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  -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“Racer 55 is a DNF. Continue hold for B-net/ course repair”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8194581"/>
                  </a:ext>
                </a:extLst>
              </a:tr>
              <a:tr h="59678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3429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342900" marR="0" lvl="1" indent="0" algn="l" defTabSz="914400" rtl="0" eaLnBrk="1" fontAlgn="base" latinLnBrk="0" hangingPunct="1">
                        <a:lnSpc>
                          <a:spcPct val="100000"/>
                        </a:lnSpc>
                        <a:spcBef>
                          <a:spcPct val="0"/>
                        </a:spcBef>
                        <a:spcAft>
                          <a:spcPct val="0"/>
                        </a:spcAft>
                        <a:buClrTx/>
                        <a:buSzTx/>
                        <a:buFontTx/>
                        <a:buNone/>
                        <a:tabLst/>
                      </a:pP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 Copy, holding 57 at start for course repair.</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L="91447" marR="91447" marT="45718" marB="45718"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9835286"/>
                  </a:ext>
                </a:extLst>
              </a:tr>
            </a:tbl>
          </a:graphicData>
        </a:graphic>
      </p:graphicFrame>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9060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09572" name="Picture 5">
            <a:extLst>
              <a:ext uri="{FF2B5EF4-FFF2-40B4-BE49-F238E27FC236}">
                <a16:creationId xmlns:a16="http://schemas.microsoft.com/office/drawing/2014/main" id="{CEE5FD5F-78C9-4D3C-BBD1-250BC226B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5300BD5-EE40-4928-A085-23D078415CCB}"/>
              </a:ext>
            </a:extLst>
          </p:cNvPr>
          <p:cNvGraphicFramePr>
            <a:graphicFrameLocks noGrp="1"/>
          </p:cNvGraphicFramePr>
          <p:nvPr/>
        </p:nvGraphicFramePr>
        <p:xfrm>
          <a:off x="379413" y="1981200"/>
          <a:ext cx="8534400" cy="3844928"/>
        </p:xfrm>
        <a:graphic>
          <a:graphicData uri="http://schemas.openxmlformats.org/drawingml/2006/table">
            <a:tbl>
              <a:tblPr/>
              <a:tblGrid>
                <a:gridCol w="3506787">
                  <a:extLst>
                    <a:ext uri="{9D8B030D-6E8A-4147-A177-3AD203B41FA5}">
                      <a16:colId xmlns:a16="http://schemas.microsoft.com/office/drawing/2014/main" val="951890801"/>
                    </a:ext>
                  </a:extLst>
                </a:gridCol>
                <a:gridCol w="5027613">
                  <a:extLst>
                    <a:ext uri="{9D8B030D-6E8A-4147-A177-3AD203B41FA5}">
                      <a16:colId xmlns:a16="http://schemas.microsoft.com/office/drawing/2014/main" val="2021517711"/>
                    </a:ext>
                  </a:extLst>
                </a:gridCol>
              </a:tblGrid>
              <a:tr h="33521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9504638"/>
                  </a:ext>
                </a:extLst>
              </a:tr>
              <a:tr h="335218">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If medical is required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required at (location).” </a:t>
                      </a:r>
                      <a:endParaRPr kumimoji="0" lang="en-US" altLang="en-US" sz="1600" b="0" i="1"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8048961"/>
                  </a:ext>
                </a:extLst>
              </a:tr>
              <a:tr h="579412">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notified; in route to (location).”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487180"/>
                  </a:ext>
                </a:extLst>
              </a:tr>
              <a:tr h="369872">
                <a:tc gridSpan="2">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 athlete is transported and repairs are complete)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953337869"/>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Jury Member</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“Athlete being transported. Repair is complete. (location) is clear. Resume start.” </a:t>
                      </a:r>
                      <a:b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0796282"/>
                  </a:ext>
                </a:extLst>
              </a:tr>
              <a:tr h="822897">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(location) is clear. Finish (or nearest exit location) please notify when medical exits the course.”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8617674"/>
                  </a:ext>
                </a:extLst>
              </a:tr>
              <a:tr h="579412">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Finish Referee (or nearest exit location)  -</a:t>
                      </a: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1" u="none" strike="noStrike" cap="none" normalizeH="0" baseline="0" dirty="0">
                          <a:ln>
                            <a:noFill/>
                          </a:ln>
                          <a:solidFill>
                            <a:srgbClr val="595959"/>
                          </a:solidFill>
                          <a:effectLst/>
                          <a:latin typeface="Arial" panose="020B0604020202020204" pitchFamily="34" charset="0"/>
                          <a:cs typeface="Arial" panose="020B0604020202020204" pitchFamily="34" charset="0"/>
                        </a:rPr>
                        <a:t>“</a:t>
                      </a: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Medical is clear.” </a:t>
                      </a:r>
                      <a:br>
                        <a:rPr kumimoji="0" lang="en-US" altLang="en-US" sz="1600" b="0" i="1" u="none" strike="noStrike" cap="none" normalizeH="0" baseline="0" dirty="0">
                          <a:ln>
                            <a:noFill/>
                          </a:ln>
                          <a:solidFill>
                            <a:srgbClr val="404040"/>
                          </a:solidFill>
                          <a:effectLst/>
                          <a:latin typeface="Arial" panose="020B0604020202020204" pitchFamily="34" charset="0"/>
                          <a:cs typeface="Arial" panose="020B0604020202020204" pitchFamily="34" charset="0"/>
                        </a:rPr>
                      </a:b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89" marB="4568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338616"/>
                  </a:ext>
                </a:extLst>
              </a:tr>
            </a:tbl>
          </a:graphicData>
        </a:graphic>
      </p:graphicFrame>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C7E593-8671-4291-907F-322B4180A962}"/>
              </a:ext>
            </a:extLst>
          </p:cNvPr>
          <p:cNvSpPr>
            <a:spLocks noGrp="1"/>
          </p:cNvSpPr>
          <p:nvPr>
            <p:ph type="title" idx="4294967295"/>
          </p:nvPr>
        </p:nvSpPr>
        <p:spPr>
          <a:xfrm>
            <a:off x="301625" y="173038"/>
            <a:ext cx="7772400" cy="887412"/>
          </a:xfrm>
        </p:spPr>
        <p:txBody>
          <a:bodyPr rtlCol="0">
            <a:normAutofit/>
          </a:bodyPr>
          <a:lstStyle/>
          <a:p>
            <a:pPr eaLnBrk="1" fontAlgn="auto" hangingPunct="1">
              <a:spcAft>
                <a:spcPts val="0"/>
              </a:spcAft>
              <a:defRPr/>
            </a:pPr>
            <a:r>
              <a:rPr lang="en-US"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Radio Protocol Suggestio</a:t>
            </a:r>
            <a:r>
              <a:rPr lang="en-US" dirty="0">
                <a:solidFill>
                  <a:srgbClr val="3215AB"/>
                </a:solidFill>
                <a:latin typeface="Arial Bold" pitchFamily="34" charset="0"/>
                <a:cs typeface="Arial Bold" pitchFamily="34" charset="0"/>
              </a:rPr>
              <a:t>ns</a:t>
            </a:r>
          </a:p>
        </p:txBody>
      </p:sp>
      <p:sp>
        <p:nvSpPr>
          <p:cNvPr id="5" name="Content Placeholder 2">
            <a:extLst>
              <a:ext uri="{FF2B5EF4-FFF2-40B4-BE49-F238E27FC236}">
                <a16:creationId xmlns:a16="http://schemas.microsoft.com/office/drawing/2014/main" id="{389C6B69-8931-4867-85C7-7B210C3875BE}"/>
              </a:ext>
            </a:extLst>
          </p:cNvPr>
          <p:cNvSpPr txBox="1">
            <a:spLocks noChangeArrowheads="1"/>
          </p:cNvSpPr>
          <p:nvPr/>
        </p:nvSpPr>
        <p:spPr bwMode="auto">
          <a:xfrm>
            <a:off x="301625" y="946150"/>
            <a:ext cx="868997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lnSpc>
                <a:spcPct val="100000"/>
              </a:lnSpc>
              <a:buFont typeface="Euphemia" panose="020B0503040102020104" pitchFamily="34" charset="0"/>
              <a:buNone/>
              <a:defRPr/>
            </a:pPr>
            <a:r>
              <a:rPr lang="en-US" altLang="en-US" sz="2400" b="1" u="sng" dirty="0">
                <a:solidFill>
                  <a:schemeClr val="tx1"/>
                </a:solidFill>
                <a:latin typeface="Arial" panose="020B0604020202020204" pitchFamily="34" charset="0"/>
                <a:cs typeface="Arial" panose="020B0604020202020204" pitchFamily="34" charset="0"/>
              </a:rPr>
              <a:t>Start Stop </a:t>
            </a:r>
            <a:r>
              <a:rPr lang="en-US" altLang="en-US" sz="1800" b="1" dirty="0">
                <a:solidFill>
                  <a:schemeClr val="tx1">
                    <a:lumMod val="75000"/>
                    <a:lumOff val="25000"/>
                  </a:schemeClr>
                </a:solidFill>
                <a:latin typeface="Arial" panose="020B0604020202020204" pitchFamily="34" charset="0"/>
                <a:cs typeface="Arial" panose="020B0604020202020204" pitchFamily="34" charset="0"/>
              </a:rPr>
              <a:t>YELLOW FLAG</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Example (cont.)</a:t>
            </a:r>
          </a:p>
          <a:p>
            <a:pPr eaLnBrk="1" hangingPunct="1">
              <a:lnSpc>
                <a:spcPct val="100000"/>
              </a:lnSpc>
              <a:buFont typeface="Euphemia" panose="020B0503040102020104" pitchFamily="34" charset="0"/>
              <a:buNone/>
              <a:defRPr/>
            </a:pPr>
            <a:r>
              <a:rPr lang="en-US" altLang="en-US" sz="18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110596" name="Picture 5">
            <a:extLst>
              <a:ext uri="{FF2B5EF4-FFF2-40B4-BE49-F238E27FC236}">
                <a16:creationId xmlns:a16="http://schemas.microsoft.com/office/drawing/2014/main" id="{FC6BD7BD-E755-4E75-963A-E6301AAC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61737">
            <a:off x="7553325" y="301626"/>
            <a:ext cx="720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F95C45BC-5C04-465F-909A-FA66B7E83935}"/>
              </a:ext>
            </a:extLst>
          </p:cNvPr>
          <p:cNvGraphicFramePr>
            <a:graphicFrameLocks noGrp="1"/>
          </p:cNvGraphicFramePr>
          <p:nvPr/>
        </p:nvGraphicFramePr>
        <p:xfrm>
          <a:off x="379413" y="2016125"/>
          <a:ext cx="8534400" cy="2225675"/>
        </p:xfrm>
        <a:graphic>
          <a:graphicData uri="http://schemas.openxmlformats.org/drawingml/2006/table">
            <a:tbl>
              <a:tblPr/>
              <a:tblGrid>
                <a:gridCol w="3125787">
                  <a:extLst>
                    <a:ext uri="{9D8B030D-6E8A-4147-A177-3AD203B41FA5}">
                      <a16:colId xmlns:a16="http://schemas.microsoft.com/office/drawing/2014/main" val="3725029437"/>
                    </a:ext>
                  </a:extLst>
                </a:gridCol>
                <a:gridCol w="5408613">
                  <a:extLst>
                    <a:ext uri="{9D8B030D-6E8A-4147-A177-3AD203B41FA5}">
                      <a16:colId xmlns:a16="http://schemas.microsoft.com/office/drawing/2014/main" val="3920621289"/>
                    </a:ext>
                  </a:extLst>
                </a:gridCol>
              </a:tblGrid>
              <a:tr h="335258">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Jury Member</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04040"/>
                          </a:solidFill>
                          <a:effectLst/>
                          <a:latin typeface="Arial" panose="020B0604020202020204" pitchFamily="34" charset="0"/>
                          <a:cs typeface="Arial" panose="020B0604020202020204" pitchFamily="34" charset="0"/>
                        </a:rPr>
                        <a:t>Radio Communication</a:t>
                      </a:r>
                      <a:endParaRPr kumimoji="0" lang="en-US" altLang="en-US" sz="1600" b="0" i="0" u="none" strike="noStrike" cap="none" normalizeH="0" baseline="0" dirty="0">
                        <a:ln>
                          <a:noFill/>
                        </a:ln>
                        <a:solidFill>
                          <a:srgbClr val="FFFFFF"/>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864119"/>
                  </a:ext>
                </a:extLst>
              </a:tr>
              <a:tr h="1311070">
                <a:tc>
                  <a:txBody>
                    <a:bodyPr/>
                    <a:lstStyle>
                      <a:lvl1pPr marL="285750" indent="-28575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None/>
                        <a:tabLst/>
                      </a:pPr>
                      <a:b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Confirm course is clear. Please clear from the finish up. Timing?” (Each Jury member/Eyes of the Jury/Jury Advisor clears their section moving up the hill). </a:t>
                      </a:r>
                      <a:b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dirty="0">
                        <a:ln>
                          <a:noFill/>
                        </a:ln>
                        <a:solidFill>
                          <a:srgbClr val="000000"/>
                        </a:solidFill>
                        <a:effectLst/>
                        <a:latin typeface="Century Gothic" panose="020B0502020202020204" pitchFamily="34" charset="0"/>
                      </a:endParaRP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5303530"/>
                  </a:ext>
                </a:extLst>
              </a:tr>
              <a:tr h="579347">
                <a:tc>
                  <a:txBody>
                    <a:bodyPr/>
                    <a:lstStyle>
                      <a:lvl1pPr marL="285750" indent="-285750" defTabSz="685800">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defTabSz="68580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defTabSz="6858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defTabSz="6858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defTabSz="6858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defTabSz="6858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285750" marR="0" lvl="0" indent="-285750" algn="l" defTabSz="6858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Start Referee - </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tc>
                  <a:txBody>
                    <a:bodyPr/>
                    <a:lstStyle>
                      <a:lvl1pPr>
                        <a:lnSpc>
                          <a:spcPct val="90000"/>
                        </a:lnSpc>
                        <a:spcBef>
                          <a:spcPts val="1050"/>
                        </a:spcBef>
                        <a:buFont typeface="Euphemia" panose="020B0503040102020104" pitchFamily="34" charset="0"/>
                        <a:defRPr sz="1900">
                          <a:solidFill>
                            <a:schemeClr val="tx2"/>
                          </a:solidFill>
                          <a:latin typeface="Century Gothic" panose="020B0502020202020204" pitchFamily="34" charset="0"/>
                        </a:defRPr>
                      </a:lvl1pPr>
                      <a:lvl2pPr marL="742950" indent="-285750">
                        <a:lnSpc>
                          <a:spcPct val="90000"/>
                        </a:lnSpc>
                        <a:spcBef>
                          <a:spcPts val="450"/>
                        </a:spcBef>
                        <a:buFont typeface="Euphemia" panose="020B0503040102020104" pitchFamily="34" charset="0"/>
                        <a:defRPr sz="1600">
                          <a:solidFill>
                            <a:schemeClr val="tx2"/>
                          </a:solidFill>
                          <a:latin typeface="Century Gothic" panose="020B0502020202020204" pitchFamily="34" charset="0"/>
                        </a:defRPr>
                      </a:lvl2pPr>
                      <a:lvl3pPr marL="1143000" indent="-228600">
                        <a:lnSpc>
                          <a:spcPct val="90000"/>
                        </a:lnSpc>
                        <a:spcBef>
                          <a:spcPts val="450"/>
                        </a:spcBef>
                        <a:buFont typeface="Euphemia" panose="020B0503040102020104" pitchFamily="34" charset="0"/>
                        <a:defRPr sz="1300">
                          <a:solidFill>
                            <a:schemeClr val="tx2"/>
                          </a:solidFill>
                          <a:latin typeface="Century Gothic" panose="020B0502020202020204" pitchFamily="34" charset="0"/>
                        </a:defRPr>
                      </a:lvl3pPr>
                      <a:lvl4pPr marL="1600200" indent="-228600">
                        <a:lnSpc>
                          <a:spcPct val="90000"/>
                        </a:lnSpc>
                        <a:spcBef>
                          <a:spcPts val="450"/>
                        </a:spcBef>
                        <a:buFont typeface="Arial" panose="020B0604020202020204" pitchFamily="34" charset="0"/>
                        <a:defRPr sz="1100">
                          <a:solidFill>
                            <a:schemeClr val="tx2"/>
                          </a:solidFill>
                          <a:latin typeface="Century Gothic" panose="020B0502020202020204" pitchFamily="34" charset="0"/>
                        </a:defRPr>
                      </a:lvl4pPr>
                      <a:lvl5pPr marL="2057400" indent="-228600">
                        <a:lnSpc>
                          <a:spcPct val="90000"/>
                        </a:lnSpc>
                        <a:spcBef>
                          <a:spcPts val="450"/>
                        </a:spcBef>
                        <a:buFont typeface="Euphemia" panose="020B0503040102020104" pitchFamily="34" charset="0"/>
                        <a:defRPr sz="1100">
                          <a:solidFill>
                            <a:schemeClr val="tx2"/>
                          </a:solidFill>
                          <a:latin typeface="Century Gothic" panose="020B0502020202020204" pitchFamily="34" charset="0"/>
                        </a:defRPr>
                      </a:lvl5pPr>
                      <a:lvl6pPr marL="25146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6pPr>
                      <a:lvl7pPr marL="29718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7pPr>
                      <a:lvl8pPr marL="34290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8pPr>
                      <a:lvl9pPr marL="3886200" indent="-228600" eaLnBrk="0" fontAlgn="base" hangingPunct="0">
                        <a:lnSpc>
                          <a:spcPct val="90000"/>
                        </a:lnSpc>
                        <a:spcBef>
                          <a:spcPts val="450"/>
                        </a:spcBef>
                        <a:spcAft>
                          <a:spcPct val="0"/>
                        </a:spcAft>
                        <a:buFont typeface="Euphemia" panose="020B0503040102020104" pitchFamily="34" charset="0"/>
                        <a:defRPr sz="1100">
                          <a:solidFill>
                            <a:schemeClr val="tx2"/>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404040"/>
                          </a:solidFill>
                          <a:effectLst/>
                          <a:latin typeface="Arial" panose="020B0604020202020204" pitchFamily="34" charset="0"/>
                          <a:cs typeface="Arial" panose="020B0604020202020204" pitchFamily="34" charset="0"/>
                        </a:rPr>
                        <a:t>“Start is clear, resuming with racer 57 on next interval.”</a:t>
                      </a:r>
                    </a:p>
                  </a:txBody>
                  <a:tcPr marT="45709" marB="45709" horzOverflow="overflow">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1665571"/>
                  </a:ext>
                </a:extLst>
              </a:tr>
            </a:tbl>
          </a:graphicData>
        </a:graphic>
      </p:graphicFrame>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 Stop.” An exception is if a broken gate or other material create an interference for the competitor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a:t>
            </a:r>
            <a:r>
              <a:rPr lang="en-US" sz="2400" b="1" dirty="0">
                <a:latin typeface="Arial" panose="020B0604020202020204" pitchFamily="34" charset="0"/>
                <a:cs typeface="Arial" panose="020B0604020202020204" pitchFamily="34" charset="0"/>
              </a:rPr>
              <a:t>“We will need a 4-interval hold for maintenance.”</a:t>
            </a:r>
          </a:p>
          <a:p>
            <a:pPr marL="246888" indent="-246888" eaLnBrk="1" fontAlgn="auto" hangingPunct="1">
              <a:spcAft>
                <a:spcPts val="0"/>
              </a:spcAft>
              <a:defRPr/>
            </a:pPr>
            <a:endParaRPr lang="en-US" dirty="0"/>
          </a:p>
        </p:txBody>
      </p:sp>
      <p:pic>
        <p:nvPicPr>
          <p:cNvPr id="5" name="Content Placeholder 10">
            <a:extLst>
              <a:ext uri="{FF2B5EF4-FFF2-40B4-BE49-F238E27FC236}">
                <a16:creationId xmlns:a16="http://schemas.microsoft.com/office/drawing/2014/main" id="{94DC7054-7262-4E76-9110-15A8D2AA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228600" y="192087"/>
            <a:ext cx="8686800" cy="6248400"/>
          </a:xfrm>
        </p:spPr>
        <p:txBody>
          <a:bodyPr rtlCol="0">
            <a:normAutofit lnSpcReduction="100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 radio to Jury positions along the course and voice communication to those in the start area.  ANY Jury member or Jury Advisor may call a Start, Stop when necessary to address critical situations.</a:t>
            </a:r>
            <a:endParaRPr lang="en-US" u="sng" dirty="0">
              <a:latin typeface="Arial" panose="020B0604020202020204" pitchFamily="34" charset="0"/>
              <a:cs typeface="Arial" panose="020B0604020202020204" pitchFamily="34" charset="0"/>
            </a:endParaRPr>
          </a:p>
          <a:p>
            <a:pPr marL="0" indent="0" eaLnBrk="1" fontAlgn="auto" hangingPunct="1">
              <a:lnSpc>
                <a:spcPct val="11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is the time planned between consecutive competitor starts. The start interval duration should be listed on the program as it is critical for course workers and officials to know when it is clear to work or communicate between racers.  Changes to the start interval MUST be communicated over the jury channel by the Start Referee or Timing. </a:t>
            </a:r>
            <a:endParaRPr lang="en-US" u="sng" dirty="0">
              <a:latin typeface="Arial" panose="020B0604020202020204" pitchFamily="34" charset="0"/>
              <a:cs typeface="Arial" panose="020B0604020202020204" pitchFamily="34" charset="0"/>
            </a:endParaRPr>
          </a:p>
          <a:p>
            <a:pPr marL="0" indent="0" eaLnBrk="1" fontAlgn="auto" hangingPunct="1">
              <a:lnSpc>
                <a:spcPct val="11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start one racer after the completion of the run by the previous racer.  The use of a finish interval, though not required, for the last few remaining athletes on the start list may help eliminate unnecessary delays by minimizing the interference of an athlete due to occurring issues on course prior to their start.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Euphemia" panose="020B0503040102020104" pitchFamily="34" charset="0"/>
              <a:buNone/>
              <a:defRPr/>
            </a:pPr>
            <a:endParaRPr lang="en-US" dirty="0"/>
          </a:p>
        </p:txBody>
      </p:sp>
      <p:pic>
        <p:nvPicPr>
          <p:cNvPr id="4" name="Content Placeholder 10">
            <a:extLst>
              <a:ext uri="{FF2B5EF4-FFF2-40B4-BE49-F238E27FC236}">
                <a16:creationId xmlns:a16="http://schemas.microsoft.com/office/drawing/2014/main" id="{439079A3-6776-4303-AD5D-A6DAD2C9D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C8E8D-C09F-9C36-9D07-209F88DA53D0}"/>
              </a:ext>
            </a:extLst>
          </p:cNvPr>
          <p:cNvSpPr>
            <a:spLocks noGrp="1"/>
          </p:cNvSpPr>
          <p:nvPr>
            <p:ph type="title"/>
          </p:nvPr>
        </p:nvSpPr>
        <p:spPr>
          <a:xfrm>
            <a:off x="242637" y="1524000"/>
            <a:ext cx="8658726" cy="4242604"/>
          </a:xfrm>
        </p:spPr>
        <p:txBody>
          <a:bodyPr/>
          <a:lstStyle/>
          <a:p>
            <a:pPr marL="228600">
              <a:lnSpc>
                <a:spcPct val="100000"/>
              </a:lnSpc>
              <a:spcBef>
                <a:spcPts val="600"/>
              </a:spcBef>
              <a:spcAft>
                <a:spcPts val="6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Chief of Course must have a basic knowledge of event procedures and rule changes/clarifications.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In order to provide a more comprehensive Update and Review, the following slides contain information relative to other event positions.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for complete update and review information.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There may be some repetition of information that has already been addressed. Your patience with our attempts to reinforce this information is greatly appreciated.</a:t>
            </a:r>
            <a:br>
              <a:rPr lang="en-US" sz="18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br>
            <a:endParaRPr lang="en-US" sz="2000" b="1" dirty="0">
              <a:solidFill>
                <a:srgbClr val="FF0000"/>
              </a:solidFill>
              <a:cs typeface="Arial" panose="020B0604020202020204" pitchFamily="34" charset="0"/>
            </a:endParaRPr>
          </a:p>
        </p:txBody>
      </p:sp>
      <p:pic>
        <p:nvPicPr>
          <p:cNvPr id="252931" name="Content Placeholder 10">
            <a:extLst>
              <a:ext uri="{FF2B5EF4-FFF2-40B4-BE49-F238E27FC236}">
                <a16:creationId xmlns:a16="http://schemas.microsoft.com/office/drawing/2014/main" id="{0B6A1125-2C90-F3D9-AE17-790936858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EBA1A8-6B0E-5887-05E5-EEE9AD46F3A8}"/>
              </a:ext>
            </a:extLst>
          </p:cNvPr>
          <p:cNvSpPr txBox="1"/>
          <p:nvPr/>
        </p:nvSpPr>
        <p:spPr>
          <a:xfrm>
            <a:off x="533400" y="164297"/>
            <a:ext cx="7772400" cy="954107"/>
          </a:xfrm>
          <a:prstGeom prst="rect">
            <a:avLst/>
          </a:prstGeom>
          <a:noFill/>
          <a:ln>
            <a:noFill/>
          </a:ln>
        </p:spPr>
        <p:txBody>
          <a:bodyPr wrap="square" rtlCol="0" anchor="ctr" anchorCtr="1">
            <a:spAutoFit/>
          </a:bodyPr>
          <a:lstStyle/>
          <a:p>
            <a:pPr algn="ctr">
              <a:spcAft>
                <a:spcPts val="600"/>
              </a:spcAft>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 UPDATE &amp; REVIEW:</a:t>
            </a:r>
            <a:br>
              <a:rPr lang="en-US" sz="20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FOR ALPINE OFFICIALS</a:t>
            </a:r>
            <a:endParaRPr lang="en-US" sz="2400" dirty="0"/>
          </a:p>
        </p:txBody>
      </p:sp>
    </p:spTree>
    <p:extLst>
      <p:ext uri="{BB962C8B-B14F-4D97-AF65-F5344CB8AC3E}">
        <p14:creationId xmlns:p14="http://schemas.microsoft.com/office/powerpoint/2010/main" val="1467713803"/>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14A1076-3F85-8594-7CDE-7C94D9A4C3A6}"/>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05958F67-E799-B2F0-2EDC-70AC59EC8F22}"/>
              </a:ext>
            </a:extLst>
          </p:cNvPr>
          <p:cNvSpPr>
            <a:spLocks noGrp="1"/>
          </p:cNvSpPr>
          <p:nvPr>
            <p:ph idx="4294967295"/>
          </p:nvPr>
        </p:nvSpPr>
        <p:spPr>
          <a:xfrm>
            <a:off x="563563" y="2590800"/>
            <a:ext cx="8229600" cy="2260600"/>
          </a:xfrm>
        </p:spPr>
        <p:txBody>
          <a:bodyPr rtlCol="0">
            <a:normAutofit fontScale="92500" lnSpcReduction="100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Euphemia" panose="020B0503040102020104" pitchFamily="34" charset="0"/>
              <a:buNone/>
              <a:defRPr/>
            </a:pPr>
            <a:r>
              <a:rPr lang="en-US" sz="36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7172" name="Content Placeholder 10">
            <a:extLst>
              <a:ext uri="{FF2B5EF4-FFF2-40B4-BE49-F238E27FC236}">
                <a16:creationId xmlns:a16="http://schemas.microsoft.com/office/drawing/2014/main" id="{C7B3DAAB-692F-B810-6F6D-3D2EBF7CA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0CD47720-DB79-0D08-D3B7-92558879E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93F1E37-EBE5-E95B-7358-6CBC610C4ED6}"/>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3131501532"/>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B50-A477-439A-295B-9B66A585B02E}"/>
              </a:ext>
            </a:extLst>
          </p:cNvPr>
          <p:cNvSpPr>
            <a:spLocks noGrp="1"/>
          </p:cNvSpPr>
          <p:nvPr>
            <p:ph type="title"/>
          </p:nvPr>
        </p:nvSpPr>
        <p:spPr>
          <a:xfrm>
            <a:off x="120316" y="188076"/>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 POLES</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2CC768-5B2D-D0E4-EB15-275A0978F463}"/>
              </a:ext>
            </a:extLst>
          </p:cNvPr>
          <p:cNvSpPr>
            <a:spLocks noGrp="1"/>
          </p:cNvSpPr>
          <p:nvPr>
            <p:ph type="body" sz="quarter" idx="10"/>
          </p:nvPr>
        </p:nvSpPr>
        <p:spPr>
          <a:xfrm>
            <a:off x="152400" y="738188"/>
            <a:ext cx="8882063" cy="5927725"/>
          </a:xfrm>
        </p:spPr>
        <p:txBody>
          <a:bodyPr/>
          <a:lstStyle/>
          <a:p>
            <a:pPr marL="0" indent="0">
              <a:lnSpc>
                <a:spcPct val="100000"/>
              </a:lnSpc>
              <a:buFont typeface="Euphemia" panose="020B0503040102020104" pitchFamily="34" charset="0"/>
              <a:buNone/>
              <a:defRPr/>
            </a:pPr>
            <a:r>
              <a:rPr lang="en-US" sz="2000" b="1" dirty="0">
                <a:latin typeface="Arial" panose="020B0604020202020204" pitchFamily="34" charset="0"/>
                <a:cs typeface="Arial" panose="020B0604020202020204" pitchFamily="34" charset="0"/>
              </a:rPr>
              <a:t>U680.2.1.1</a:t>
            </a:r>
            <a:endParaRPr lang="en-US" sz="2000" dirty="0">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Slalom poles must be contrasting, alternating colors.*</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Turning pole must be a flex pole.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For </a:t>
            </a:r>
            <a:r>
              <a:rPr lang="en-US" sz="2000" b="1" u="sng" dirty="0">
                <a:latin typeface="Arial" panose="020B0604020202020204" pitchFamily="34" charset="0"/>
                <a:cs typeface="Arial" panose="020B0604020202020204" pitchFamily="34" charset="0"/>
              </a:rPr>
              <a:t>scored</a:t>
            </a:r>
            <a:r>
              <a:rPr lang="en-US" sz="2000" dirty="0">
                <a:latin typeface="Arial" panose="020B0604020202020204" pitchFamily="34" charset="0"/>
                <a:cs typeface="Arial" panose="020B0604020202020204" pitchFamily="34" charset="0"/>
              </a:rPr>
              <a:t> U14 events, 72" gates are allowed. </a:t>
            </a:r>
          </a:p>
          <a:p>
            <a:pPr marL="0" indent="0">
              <a:lnSpc>
                <a:spcPct val="10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*This change allows an Organizing Committee the flexibility to use colors other than red and blue. </a:t>
            </a:r>
            <a:r>
              <a:rPr lang="en-US" sz="2000" b="1" cap="all"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228600" algn="l"/>
                <a:tab pos="742950" algn="l"/>
                <a:tab pos="10287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INTERNET-BASED TIMING/RESULT PLATFORMS</a:t>
            </a:r>
          </a:p>
          <a:p>
            <a:pPr marL="0" indent="0">
              <a:lnSpc>
                <a:spcPct val="100000"/>
              </a:lnSpc>
              <a:spcBef>
                <a:spcPts val="600"/>
              </a:spcBef>
              <a:buNone/>
              <a:defRPr/>
            </a:pPr>
            <a:r>
              <a:rPr lang="en-US" sz="2000" b="1" dirty="0">
                <a:latin typeface="Arial" panose="020B0604020202020204" pitchFamily="34" charset="0"/>
                <a:cs typeface="Arial" panose="020B0604020202020204" pitchFamily="34" charset="0"/>
              </a:rPr>
              <a:t>U612.4.1</a:t>
            </a:r>
            <a:endParaRPr lang="en-US" sz="2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event that includes U14 and younger athletes is not allowed to post "real-time" results or times on an internet-based timing/result platform during the race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Competitor lists: e.g., Club entries, Start Lists, Results, Referee Reports, may be posted </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Standings/times should be updated at the conclusion of the event.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pic>
        <p:nvPicPr>
          <p:cNvPr id="9220" name="Content Placeholder 10">
            <a:extLst>
              <a:ext uri="{FF2B5EF4-FFF2-40B4-BE49-F238E27FC236}">
                <a16:creationId xmlns:a16="http://schemas.microsoft.com/office/drawing/2014/main" id="{5E16DE9F-BE5C-FF1A-1C97-6DB68FB9C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69897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DD21-6AB6-FEE1-7137-8E6376A0435E}"/>
              </a:ext>
            </a:extLst>
          </p:cNvPr>
          <p:cNvSpPr>
            <a:spLocks noGrp="1"/>
          </p:cNvSpPr>
          <p:nvPr>
            <p:ph type="title"/>
          </p:nvPr>
        </p:nvSpPr>
        <p:spPr>
          <a:xfrm>
            <a:off x="342900" y="109538"/>
            <a:ext cx="7339013" cy="736600"/>
          </a:xfrm>
        </p:spPr>
        <p:txBody>
          <a:bodyPr/>
          <a:lstStyle/>
          <a:p>
            <a:pPr>
              <a:defRPr/>
            </a:pPr>
            <a:r>
              <a:rPr lang="en-US"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B6F4A1B-9712-1E57-E432-03F87B998B9E}"/>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race arena/venue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F4B34E1D-7F6B-11E6-20F5-21A8DEE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9274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C483-F0CD-A680-D694-3B2B0F821D1A}"/>
              </a:ext>
            </a:extLst>
          </p:cNvPr>
          <p:cNvSpPr>
            <a:spLocks noGrp="1"/>
          </p:cNvSpPr>
          <p:nvPr>
            <p:ph type="title"/>
          </p:nvPr>
        </p:nvSpPr>
        <p:spPr>
          <a:xfrm>
            <a:off x="206375" y="44450"/>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TD’S DAILY ALLOWANCE &amp; MILEAGE   </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93423E-867D-7A63-87A7-C8E6388E9520}"/>
              </a:ext>
            </a:extLst>
          </p:cNvPr>
          <p:cNvSpPr>
            <a:spLocks noGrp="1"/>
          </p:cNvSpPr>
          <p:nvPr>
            <p:ph type="body" sz="quarter" idx="10"/>
          </p:nvPr>
        </p:nvSpPr>
        <p:spPr>
          <a:xfrm>
            <a:off x="130175" y="577850"/>
            <a:ext cx="8882063" cy="5975350"/>
          </a:xfrm>
        </p:spPr>
        <p:txBody>
          <a:bodyPr/>
          <a:lstStyle/>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amount of the daily allowance for which a Technical Delegate may submit an invoice has been increased to $150 per travel/race arena inspection/training/competition day.</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If multiple tasks are completed in one day, e.g., travel and race arena inspection, only 1 daily allowance may be invoiced.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An actual “travel day” is a one-way trip of five or more hours; two one-way trips of less than five hours only equal one day.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Current IRS-approved mileage is $.70 per mile, but it may be adjusted for events January 1; please verify and calculate mileage based on the current IRS-approved amount.</a:t>
            </a:r>
          </a:p>
          <a:p>
            <a:pPr marL="0" indent="0">
              <a:buFont typeface="Euphemia" panose="020B0503040102020104" pitchFamily="34" charset="0"/>
              <a:buNone/>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ALPINE OFFICIALS’ CONTINUING EDUCATION (UPDATE &amp; REVIEW) </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Certified Alpine Officials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Continuing Education Clinic (Update &amp; Review).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Delegates and Race Administrators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certification-specific Workshop.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These requirements must be met prior to being appointed to officiate at any U.S. Ski &amp; Snowboard sanctioned event.</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2780364449"/>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66394C2-C652-FAC0-7BD6-590E16BC9D5C}"/>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FA694B40-A49B-5814-15DC-EA998A1BD9B4}"/>
              </a:ext>
            </a:extLst>
          </p:cNvPr>
          <p:cNvSpPr>
            <a:spLocks noGrp="1"/>
          </p:cNvSpPr>
          <p:nvPr>
            <p:ph idx="4294967295"/>
          </p:nvPr>
        </p:nvSpPr>
        <p:spPr>
          <a:xfrm>
            <a:off x="381000" y="1539875"/>
            <a:ext cx="8229600" cy="4525963"/>
          </a:xfrm>
        </p:spPr>
        <p:txBody>
          <a:bodyPr rtlCol="0">
            <a:normAutofit/>
          </a:bodyPr>
          <a:lstStyle/>
          <a:p>
            <a:pPr marL="0" indent="0" algn="ctr" eaLnBrk="1" fontAlgn="auto" hangingPunct="1">
              <a:spcAft>
                <a:spcPts val="0"/>
              </a:spcAft>
              <a:buFont typeface="Arial" charset="0"/>
              <a:buNone/>
              <a:defRPr/>
            </a:pPr>
            <a:endParaRPr lang="en-US" sz="4800" dirty="0">
              <a:solidFill>
                <a:srgbClr val="FF0000"/>
              </a:solidFill>
              <a:latin typeface="Mistral" pitchFamily="66" charset="0"/>
              <a:cs typeface="Arial" charset="0"/>
            </a:endParaRP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3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13316" name="Content Placeholder 10">
            <a:extLst>
              <a:ext uri="{FF2B5EF4-FFF2-40B4-BE49-F238E27FC236}">
                <a16:creationId xmlns:a16="http://schemas.microsoft.com/office/drawing/2014/main" id="{E86CEE6F-C3A7-0BC9-DC12-FD552323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D8BADE67-B875-2FD7-2B77-EB42E142C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AB763C-CF27-72DF-F4FA-437014B2E400}"/>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2580948521"/>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F5C0-ABB4-3997-D935-3E42C5BB29EA}"/>
              </a:ext>
            </a:extLst>
          </p:cNvPr>
          <p:cNvSpPr>
            <a:spLocks noGrp="1"/>
          </p:cNvSpPr>
          <p:nvPr>
            <p:ph type="title"/>
          </p:nvPr>
        </p:nvSpPr>
        <p:spPr>
          <a:xfrm>
            <a:off x="295275" y="304800"/>
            <a:ext cx="8729663" cy="954088"/>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EQUIPMENT SPECIFICATIONS</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(FIS Specifications for Alpine Competition Equipment</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33C53A8-584C-520A-C326-E8B284DEA004}"/>
              </a:ext>
            </a:extLst>
          </p:cNvPr>
          <p:cNvSpPr>
            <a:spLocks noGrp="1"/>
          </p:cNvSpPr>
          <p:nvPr>
            <p:ph type="body" sz="quarter" idx="10"/>
          </p:nvPr>
        </p:nvSpPr>
        <p:spPr>
          <a:xfrm>
            <a:off x="381000" y="1371600"/>
            <a:ext cx="8653463" cy="4970463"/>
          </a:xfrm>
        </p:spPr>
        <p:txBody>
          <a:bodyPr/>
          <a:lstStyle/>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Airbags:</a:t>
            </a:r>
            <a:r>
              <a:rPr lang="en-US" sz="2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the exception of Nor-Am Cup, Far East Cup, and Junior World Championships, where it is </a:t>
            </a:r>
            <a:r>
              <a:rPr lang="en-US" sz="2200" u="sng" dirty="0">
                <a:latin typeface="Arial" panose="020B0604020202020204" pitchFamily="34" charset="0"/>
                <a:cs typeface="Arial" panose="020B0604020202020204" pitchFamily="34" charset="0"/>
              </a:rPr>
              <a:t>strongly</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recommended</a:t>
            </a:r>
            <a:r>
              <a:rPr lang="en-US" sz="2200" dirty="0">
                <a:latin typeface="Arial" panose="020B0604020202020204" pitchFamily="34" charset="0"/>
                <a:cs typeface="Arial" panose="020B0604020202020204" pitchFamily="34" charset="0"/>
              </a:rPr>
              <a:t>, competitors must use an airbag for all </a:t>
            </a:r>
            <a:r>
              <a:rPr lang="en-US" sz="2200" u="sng" dirty="0">
                <a:latin typeface="Arial" panose="020B0604020202020204" pitchFamily="34" charset="0"/>
                <a:cs typeface="Arial" panose="020B0604020202020204" pitchFamily="34" charset="0"/>
              </a:rPr>
              <a:t>FIS Level 0 and Level 1 speed events</a:t>
            </a:r>
            <a:r>
              <a:rPr lang="en-US" sz="2200" dirty="0">
                <a:latin typeface="Arial" panose="020B0604020202020204" pitchFamily="34" charset="0"/>
                <a:cs typeface="Arial" panose="020B0604020202020204" pitchFamily="34" charset="0"/>
              </a:rPr>
              <a:t>. (3.5.2.4; FIS Specifications for Alpine Competition Equipment)</a:t>
            </a:r>
          </a:p>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Cut-Resistant Undergarment Pants</a:t>
            </a:r>
            <a:r>
              <a:rPr lang="en-US" sz="2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a minimum protection level of 3 Stars, cut-resistant undergarment pants are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Level 0 and Level 1 events (technical and speed).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Use of the undergarment is strongly recommended at other levels of competition. </a:t>
            </a:r>
          </a:p>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note: “</a:t>
            </a:r>
            <a:r>
              <a:rPr lang="en-US" sz="2200" i="1" dirty="0">
                <a:latin typeface="Arial" panose="020B0604020202020204" pitchFamily="34" charset="0"/>
                <a:cs typeface="Arial" panose="020B0604020202020204" pitchFamily="34" charset="0"/>
              </a:rPr>
              <a:t>Cut-resistant undergarment is intended to provide </a:t>
            </a:r>
            <a:r>
              <a:rPr lang="en-US" sz="2200" i="1" u="sng" dirty="0">
                <a:latin typeface="Arial" panose="020B0604020202020204" pitchFamily="34" charset="0"/>
                <a:cs typeface="Arial" panose="020B0604020202020204" pitchFamily="34" charset="0"/>
              </a:rPr>
              <a:t>supplementary</a:t>
            </a:r>
            <a:r>
              <a:rPr lang="en-US" sz="2200" i="1" dirty="0">
                <a:latin typeface="Arial" panose="020B0604020202020204" pitchFamily="34" charset="0"/>
                <a:cs typeface="Arial" panose="020B0604020202020204" pitchFamily="34" charset="0"/>
              </a:rPr>
              <a:t> protection and not </a:t>
            </a:r>
            <a:r>
              <a:rPr lang="en-US" sz="2200" i="1" u="sng" dirty="0">
                <a:latin typeface="Arial" panose="020B0604020202020204" pitchFamily="34" charset="0"/>
                <a:cs typeface="Arial" panose="020B0604020202020204" pitchFamily="34" charset="0"/>
              </a:rPr>
              <a:t>infinite</a:t>
            </a:r>
            <a:r>
              <a:rPr lang="en-US" sz="2200" i="1" dirty="0">
                <a:latin typeface="Arial" panose="020B0604020202020204" pitchFamily="34" charset="0"/>
                <a:cs typeface="Arial" panose="020B0604020202020204" pitchFamily="34" charset="0"/>
              </a:rPr>
              <a:t> cut protection.” </a:t>
            </a:r>
            <a:r>
              <a:rPr lang="en-US" sz="2200" dirty="0">
                <a:latin typeface="Arial" panose="020B0604020202020204" pitchFamily="34" charset="0"/>
                <a:cs typeface="Arial" panose="020B0604020202020204" pitchFamily="34" charset="0"/>
              </a:rPr>
              <a:t> </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(3.5.3.4; FIS Specifications for Alpine Competition Equipment</a:t>
            </a:r>
            <a:r>
              <a:rPr lang="en-US" sz="2200" dirty="0"/>
              <a:t>)</a:t>
            </a:r>
          </a:p>
          <a:p>
            <a:pPr>
              <a:defRPr/>
            </a:pPr>
            <a:endParaRPr lang="en-US" sz="2000" dirty="0"/>
          </a:p>
          <a:p>
            <a:pPr marL="0" indent="0">
              <a:buFont typeface="Euphemia" panose="020B0503040102020104" pitchFamily="34" charset="0"/>
              <a:buNone/>
              <a:defRPr/>
            </a:pPr>
            <a:endParaRPr lang="en-US" dirty="0"/>
          </a:p>
        </p:txBody>
      </p:sp>
      <p:pic>
        <p:nvPicPr>
          <p:cNvPr id="14340" name="Content Placeholder 10">
            <a:extLst>
              <a:ext uri="{FF2B5EF4-FFF2-40B4-BE49-F238E27FC236}">
                <a16:creationId xmlns:a16="http://schemas.microsoft.com/office/drawing/2014/main" id="{35BF0D02-73BB-49BF-3666-E8E4AF2E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47176"/>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F6F9-E4CF-B317-F3B8-4C462A4C334B}"/>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AB3940E-85EE-163B-6203-3408776126B9}"/>
              </a:ext>
            </a:extLst>
          </p:cNvPr>
          <p:cNvSpPr>
            <a:spLocks noGrp="1"/>
          </p:cNvSpPr>
          <p:nvPr>
            <p:ph type="body" sz="quarter" idx="10"/>
          </p:nvPr>
        </p:nvSpPr>
        <p:spPr>
          <a:xfrm>
            <a:off x="501650" y="531813"/>
            <a:ext cx="8137525" cy="5868987"/>
          </a:xfrm>
        </p:spPr>
        <p:txBody>
          <a:bodyPr/>
          <a:lstStyle/>
          <a:p>
            <a:pPr marL="0" indent="0">
              <a:buFont typeface="Euphemia" panose="020B0503040102020104" pitchFamily="34" charset="0"/>
              <a:buNone/>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Shin Pads (Carbon Shin Shells)</a:t>
            </a:r>
            <a:r>
              <a:rPr lang="en-US" sz="24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No additional rigid parts are allowed to be worn as shin pads inside the boot.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To treat medical issues, additional protection pads, as soft padding, can be approved by FIS.</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Those pads must be made of soft material (e.g., gel, foam) and be flexible in all directions.</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Additionally, they cannot have a preformed, curved shape adapted to the leg.</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Their size must not exceed the height and width of the ski boot tongue. (3.5.4</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FIS Specifications for Alpine Equipment)</a:t>
            </a:r>
          </a:p>
          <a:p>
            <a:pPr marL="0" indent="0">
              <a:buFont typeface="Euphemia" panose="020B0503040102020104" pitchFamily="34" charset="0"/>
              <a:buNone/>
              <a:defRPr/>
            </a:pPr>
            <a:endParaRPr lang="en-US" dirty="0"/>
          </a:p>
        </p:txBody>
      </p:sp>
      <p:pic>
        <p:nvPicPr>
          <p:cNvPr id="16388" name="Content Placeholder 10">
            <a:extLst>
              <a:ext uri="{FF2B5EF4-FFF2-40B4-BE49-F238E27FC236}">
                <a16:creationId xmlns:a16="http://schemas.microsoft.com/office/drawing/2014/main" id="{3786AE0C-7692-7A55-34BC-DD5E4C969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372313"/>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DBE5-3C4D-D28A-31D0-11745099CF74}"/>
              </a:ext>
            </a:extLst>
          </p:cNvPr>
          <p:cNvSpPr>
            <a:spLocks noGrp="1"/>
          </p:cNvSpPr>
          <p:nvPr>
            <p:ph type="title"/>
          </p:nvPr>
        </p:nvSpPr>
        <p:spPr>
          <a:xfrm>
            <a:off x="207168" y="265113"/>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NOTE ABOUT COMPETITION EQUIPMENT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FE3F91-54B1-D124-96A5-6949477C18F1}"/>
              </a:ext>
            </a:extLst>
          </p:cNvPr>
          <p:cNvSpPr>
            <a:spLocks noGrp="1"/>
          </p:cNvSpPr>
          <p:nvPr>
            <p:ph type="body" sz="quarter" idx="10"/>
          </p:nvPr>
        </p:nvSpPr>
        <p:spPr>
          <a:xfrm>
            <a:off x="394494" y="1041400"/>
            <a:ext cx="8382000" cy="5486400"/>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The term “competition equipment” implies: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All items of equipment used by athletes in competitive skiing.</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includes all clothing and implements that serve a technical function.</a:t>
            </a:r>
          </a:p>
          <a:p>
            <a:pPr>
              <a:lnSpc>
                <a:spcPct val="100000"/>
              </a:lnSpc>
              <a:buFont typeface="Arial" panose="020B0604020202020204" pitchFamily="34" charset="0"/>
              <a:buChar char="•"/>
              <a:defRPr/>
            </a:pPr>
            <a:r>
              <a:rPr lang="en-US" sz="2400" i="1" dirty="0">
                <a:latin typeface="Arial" panose="020B0604020202020204" pitchFamily="34" charset="0"/>
                <a:cs typeface="Arial" panose="020B0604020202020204" pitchFamily="34" charset="0"/>
              </a:rPr>
              <a:t>Equipment is the responsibility of the individual competitor and, if applicable, their parents/legal guardians.</a:t>
            </a:r>
          </a:p>
          <a:p>
            <a:pPr marL="0" indent="0">
              <a:lnSpc>
                <a:spcPct val="100000"/>
              </a:lnSpc>
              <a:buFont typeface="Euphemia" panose="020B0503040102020104" pitchFamily="34" charset="0"/>
              <a:buNone/>
              <a:defRPr/>
            </a:pPr>
            <a:r>
              <a:rPr lang="en-US" sz="24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This applies to all U.S. Ski &amp; Snowboard sanctioned events: non-FIS </a:t>
            </a:r>
            <a:r>
              <a:rPr lang="en-US" sz="24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and</a:t>
            </a:r>
            <a:r>
              <a:rPr lang="en-US" sz="24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FIS.</a:t>
            </a:r>
            <a:endParaRPr lang="en-US" sz="2400" b="1"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18436" name="Content Placeholder 10">
            <a:extLst>
              <a:ext uri="{FF2B5EF4-FFF2-40B4-BE49-F238E27FC236}">
                <a16:creationId xmlns:a16="http://schemas.microsoft.com/office/drawing/2014/main" id="{5C63D5A8-BE8B-599E-8E09-63043C8A2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351800"/>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E52-C090-E1F1-E025-11D1BA6919D8}"/>
              </a:ext>
            </a:extLst>
          </p:cNvPr>
          <p:cNvSpPr>
            <a:spLocks noGrp="1"/>
          </p:cNvSpPr>
          <p:nvPr>
            <p:ph type="title"/>
          </p:nvPr>
        </p:nvSpPr>
        <p:spPr>
          <a:xfrm>
            <a:off x="377825" y="177800"/>
            <a:ext cx="8001000" cy="584200"/>
          </a:xfrm>
        </p:spPr>
        <p:txBody>
          <a:bodyPr/>
          <a:lstStyle/>
          <a:p>
            <a:pPr>
              <a:defRPr/>
            </a:pPr>
            <a:r>
              <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EQUIPMENT NOTES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DED6E03-9D15-3D8E-4121-CA23750A3D5B}"/>
              </a:ext>
            </a:extLst>
          </p:cNvPr>
          <p:cNvSpPr>
            <a:spLocks noGrp="1"/>
          </p:cNvSpPr>
          <p:nvPr>
            <p:ph type="body" sz="quarter" idx="10"/>
          </p:nvPr>
        </p:nvSpPr>
        <p:spPr>
          <a:xfrm>
            <a:off x="339725" y="770020"/>
            <a:ext cx="8464550" cy="5706979"/>
          </a:xfrm>
        </p:spPr>
        <p:txBody>
          <a:bodyPr/>
          <a:lstStyle/>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Competitors are allowed to protect all parts of the body with so-called protectors in all events.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It remains in the athlete's/NSA's discretion and responsibility to individually decide about the use of protectors.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Downhill, protectors may not be integrated into the competition suit. </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all events these protectors must be worn </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underneath</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conforming competition suit. [3.5 FIS Specifications for Alpine Competition Equipment]</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400" u="sng" dirty="0">
                <a:solidFill>
                  <a:schemeClr val="tx1"/>
                </a:solidFill>
                <a:latin typeface="Arial" panose="020B0604020202020204" pitchFamily="34" charset="0"/>
                <a:ea typeface="Calibri" panose="020F0502020204030204" pitchFamily="34" charset="0"/>
                <a:cs typeface="Arial" panose="020B0604020202020204" pitchFamily="34" charset="0"/>
              </a:rPr>
              <a:t>only exception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is forearm protection used in SG, GS and SL and shin protection used in SL. </a:t>
            </a:r>
          </a:p>
          <a:p>
            <a:pPr marL="342900" indent="-342900" algn="just">
              <a:lnSpc>
                <a:spcPct val="100000"/>
              </a:lnSpc>
              <a:spcBef>
                <a:spcPts val="300"/>
              </a:spcBef>
              <a:spcAft>
                <a:spcPts val="300"/>
              </a:spcAft>
              <a:buFont typeface="Symbol" panose="05050102010706020507" pitchFamily="18" charset="2"/>
              <a:buChar char=""/>
              <a:defRPr/>
            </a:pPr>
            <a:r>
              <a:rPr lang="en-US" sz="2400" b="1" u="sng" dirty="0">
                <a:solidFill>
                  <a:srgbClr val="0028A8"/>
                </a:solidFill>
                <a:latin typeface="Arial" panose="020B0604020202020204" pitchFamily="34" charset="0"/>
                <a:ea typeface="Calibri" panose="020F0502020204030204" pitchFamily="34" charset="0"/>
                <a:cs typeface="Arial" panose="020B0604020202020204" pitchFamily="34" charset="0"/>
              </a:rPr>
              <a:t>There is no exception for knee braces; they must be worn underneath the competition suit. </a:t>
            </a:r>
            <a:endParaRPr lang="en-US" sz="2400" b="1" dirty="0">
              <a:solidFill>
                <a:srgbClr val="0028A8"/>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20484" name="Content Placeholder 10">
            <a:extLst>
              <a:ext uri="{FF2B5EF4-FFF2-40B4-BE49-F238E27FC236}">
                <a16:creationId xmlns:a16="http://schemas.microsoft.com/office/drawing/2014/main" id="{D6906DE8-784A-D1EE-1AE3-AED20A1AF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702853"/>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43EA6-A1F6-3671-9D88-59B50E3AA4CE}"/>
              </a:ext>
            </a:extLst>
          </p:cNvPr>
          <p:cNvSpPr>
            <a:spLocks noGrp="1"/>
          </p:cNvSpPr>
          <p:nvPr>
            <p:ph idx="4294967295"/>
          </p:nvPr>
        </p:nvSpPr>
        <p:spPr>
          <a:xfrm>
            <a:off x="434975" y="2209800"/>
            <a:ext cx="8229600" cy="2667000"/>
          </a:xfrm>
        </p:spPr>
        <p:txBody>
          <a:bodyPr rtlCol="0">
            <a:normAutofit fontScale="92500" lnSpcReduction="10000"/>
          </a:bodyPr>
          <a:lstStyle/>
          <a:p>
            <a:pPr marL="0" indent="0" algn="ctr" eaLnBrk="1" fontAlgn="auto" hangingPunct="1">
              <a:spcAft>
                <a:spcPts val="0"/>
              </a:spcAft>
              <a:buFont typeface="Arial" charset="0"/>
              <a:buNone/>
              <a:defRPr/>
            </a:pP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21507" name="Content Placeholder 10">
            <a:extLst>
              <a:ext uri="{FF2B5EF4-FFF2-40B4-BE49-F238E27FC236}">
                <a16:creationId xmlns:a16="http://schemas.microsoft.com/office/drawing/2014/main" id="{71258A7F-F0EB-763D-7414-17C31D94B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a:extLst>
              <a:ext uri="{FF2B5EF4-FFF2-40B4-BE49-F238E27FC236}">
                <a16:creationId xmlns:a16="http://schemas.microsoft.com/office/drawing/2014/main" id="{FFA07599-3A3B-5226-F75C-5917B1AB2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F08A9C-D9B1-EA90-CCF9-EA8402B6C77B}"/>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2941867753"/>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12BD-22E2-45AF-5F1A-D15DCFE77C77}"/>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TIMING &amp; DATA TECHNICAL REPORT (TDTR)</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45BE9F9-A5A8-7861-FF98-C38C7E92F5E1}"/>
              </a:ext>
            </a:extLst>
          </p:cNvPr>
          <p:cNvSpPr>
            <a:spLocks noGrp="1"/>
          </p:cNvSpPr>
          <p:nvPr>
            <p:ph type="body" sz="quarter" idx="10"/>
          </p:nvPr>
        </p:nvSpPr>
        <p:spPr>
          <a:xfrm>
            <a:off x="177800" y="825500"/>
            <a:ext cx="8729663" cy="548640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A Timing Data Technical Report (TDTR) is required for all levels of competition/all events, both non-FIS and FIS</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FIS TDTR software is used for preparing and submitting the report.  </a:t>
            </a:r>
          </a:p>
          <a:p>
            <a:pPr>
              <a:buFont typeface="Arial" panose="020B0604020202020204" pitchFamily="34" charset="0"/>
              <a:buChar char="•"/>
              <a:defRPr/>
            </a:pPr>
            <a:r>
              <a:rPr lang="en-US" sz="2400" i="1" dirty="0">
                <a:latin typeface="Arial" panose="020B0604020202020204" pitchFamily="34" charset="0"/>
                <a:cs typeface="Arial" panose="020B0604020202020204" pitchFamily="34" charset="0"/>
              </a:rPr>
              <a:t>Software is available for Windows 10, 11, and macOS 10.14+; it is updated as required.</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If an event requires calculation of a replacement time (EET), copies of all calculations </a:t>
            </a:r>
            <a:r>
              <a:rPr lang="en-US" sz="2400" u="sng"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be included with the Timing &amp; Data Technical Report (TDTR) submitted to:</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results@fis-ski.com </a:t>
            </a:r>
            <a:r>
              <a:rPr lang="en-US" sz="2400" b="1" u="sng" dirty="0">
                <a:latin typeface="Arial" panose="020B0604020202020204" pitchFamily="34" charset="0"/>
                <a:cs typeface="Arial" panose="020B0604020202020204" pitchFamily="34" charset="0"/>
              </a:rPr>
              <a:t>or</a:t>
            </a: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janez.flere@fis-ski.com</a:t>
            </a:r>
            <a:endParaRPr lang="en-US" sz="2400" dirty="0">
              <a:solidFill>
                <a:srgbClr val="003399"/>
              </a:solidFill>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tdtr@usskiandsnowboard.org</a:t>
            </a:r>
            <a:endParaRPr lang="en-US" sz="2400" dirty="0">
              <a:solidFill>
                <a:srgbClr val="003399"/>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Copy of the calculation must also be included in the PDF “Event Document Packets.”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2532" name="Content Placeholder 10">
            <a:extLst>
              <a:ext uri="{FF2B5EF4-FFF2-40B4-BE49-F238E27FC236}">
                <a16:creationId xmlns:a16="http://schemas.microsoft.com/office/drawing/2014/main" id="{87B57740-AE65-753B-758D-EF9AC650B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021614"/>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32D6-246D-AA58-EA16-9C06D0D27268}"/>
              </a:ext>
            </a:extLst>
          </p:cNvPr>
          <p:cNvSpPr>
            <a:spLocks noGrp="1"/>
          </p:cNvSpPr>
          <p:nvPr>
            <p:ph type="title"/>
          </p:nvPr>
        </p:nvSpPr>
        <p:spPr>
          <a:xfrm>
            <a:off x="184150" y="131763"/>
            <a:ext cx="8729663" cy="914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HEAD TAX: </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CALCULATION/VERIFICATION/PAYMENT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DA7466-C609-0370-5080-A64295DA5D3B}"/>
              </a:ext>
            </a:extLst>
          </p:cNvPr>
          <p:cNvSpPr>
            <a:spLocks noGrp="1"/>
          </p:cNvSpPr>
          <p:nvPr>
            <p:ph type="body" sz="quarter" idx="10"/>
          </p:nvPr>
        </p:nvSpPr>
        <p:spPr>
          <a:xfrm>
            <a:off x="207168" y="1058195"/>
            <a:ext cx="8729663" cy="5668042"/>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Regardless of whether or not the registration system of choice calculates and submits required Head Tax: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Organizing Committee is responsible for calculation, verification, and payment of all National, Regional, and Divisional Head Taxes.</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Head Tax payments are due within </a:t>
            </a:r>
            <a:r>
              <a:rPr lang="en-US" sz="2400" b="1" u="sng" dirty="0">
                <a:latin typeface="Arial" panose="020B0604020202020204" pitchFamily="34" charset="0"/>
                <a:cs typeface="Arial" panose="020B0604020202020204" pitchFamily="34" charset="0"/>
              </a:rPr>
              <a:t>14 days (2 weeks)</a:t>
            </a:r>
            <a:r>
              <a:rPr lang="en-US" sz="2400" dirty="0">
                <a:latin typeface="Arial" panose="020B0604020202020204" pitchFamily="34" charset="0"/>
                <a:cs typeface="Arial" panose="020B0604020202020204" pitchFamily="34" charset="0"/>
              </a:rPr>
              <a:t> after the event.</a:t>
            </a:r>
            <a:r>
              <a:rPr lang="en-US" sz="2400" i="1" dirty="0">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defRPr/>
            </a:pPr>
            <a:r>
              <a:rPr lang="en-US" sz="2400" b="1" dirty="0">
                <a:solidFill>
                  <a:srgbClr val="0028A8"/>
                </a:solidFill>
                <a:latin typeface="Arial" panose="020B0604020202020204" pitchFamily="34" charset="0"/>
                <a:cs typeface="Arial" panose="020B0604020202020204" pitchFamily="34" charset="0"/>
              </a:rPr>
              <a:t>All late payments to U.S. &amp; Snowboard shall accrue interest at a rate of one and one-half percent (1.5%) per month, or the maximum rate permitted by law, whichever is less, until paid in full. </a:t>
            </a:r>
          </a:p>
          <a:p>
            <a:pPr marL="0" indent="0">
              <a:lnSpc>
                <a:spcPct val="100000"/>
              </a:lnSpc>
              <a:buFont typeface="Euphemia" panose="020B0503040102020104" pitchFamily="34" charset="0"/>
              <a:buNone/>
              <a:defRPr/>
            </a:pPr>
            <a:r>
              <a:rPr lang="en-US" sz="2400" b="1" i="1" dirty="0">
                <a:latin typeface="Arial" panose="020B0604020202020204" pitchFamily="34" charset="0"/>
                <a:cs typeface="Arial" panose="020B0604020202020204" pitchFamily="34" charset="0"/>
              </a:rPr>
              <a:t>Organizers who fail to submit head taxes risk loss of Club Certification and the ability to host other competitions until coming into compliance.</a:t>
            </a:r>
            <a:endParaRPr lang="en-US" sz="24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4580" name="Content Placeholder 10">
            <a:extLst>
              <a:ext uri="{FF2B5EF4-FFF2-40B4-BE49-F238E27FC236}">
                <a16:creationId xmlns:a16="http://schemas.microsoft.com/office/drawing/2014/main" id="{993D2165-3943-F007-C45C-448DD6975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420280"/>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82A0-DF0E-16BD-E0DF-B41F42B3B578}"/>
              </a:ext>
            </a:extLst>
          </p:cNvPr>
          <p:cNvSpPr>
            <a:spLocks noGrp="1"/>
          </p:cNvSpPr>
          <p:nvPr>
            <p:ph type="title"/>
          </p:nvPr>
        </p:nvSpPr>
        <p:spPr>
          <a:xfrm>
            <a:off x="179388" y="214313"/>
            <a:ext cx="8729662"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REGIONAL DEVELOPMENT TEAMS – F</a:t>
            </a:r>
            <a:r>
              <a:rPr lang="en-US" sz="2800" b="1">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ee </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Waivers </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1DBC0D31-7717-A85C-EB15-858BD7D6E6B6}"/>
              </a:ext>
            </a:extLst>
          </p:cNvPr>
          <p:cNvSpPr>
            <a:spLocks noGrp="1"/>
          </p:cNvSpPr>
          <p:nvPr>
            <p:ph type="body" sz="quarter" idx="10"/>
          </p:nvPr>
        </p:nvSpPr>
        <p:spPr>
          <a:xfrm>
            <a:off x="206375" y="1128713"/>
            <a:ext cx="8729663" cy="5424487"/>
          </a:xfrm>
        </p:spPr>
        <p:txBody>
          <a:bodyPr/>
          <a:lstStyle/>
          <a:p>
            <a:pPr>
              <a:lnSpc>
                <a:spcPct val="100000"/>
              </a:lnSpc>
              <a:buFont typeface="Arial" panose="020B0604020202020204" pitchFamily="34" charset="0"/>
              <a:buChar char="•"/>
              <a:defRPr/>
            </a:pPr>
            <a:r>
              <a:rPr lang="en-US" sz="2400" b="1" u="sng" dirty="0"/>
              <a:t>Named</a:t>
            </a:r>
            <a:r>
              <a:rPr lang="en-US" sz="2400" b="1" dirty="0"/>
              <a:t> members of the U.S. Regional Development Teams are entitled to waived event fees (entry and lift).</a:t>
            </a:r>
          </a:p>
          <a:p>
            <a:pPr>
              <a:lnSpc>
                <a:spcPct val="100000"/>
              </a:lnSpc>
              <a:buFont typeface="Arial" panose="020B0604020202020204" pitchFamily="34" charset="0"/>
              <a:buChar char="•"/>
              <a:defRPr/>
            </a:pPr>
            <a:r>
              <a:rPr lang="en-US" sz="2400" b="1" dirty="0"/>
              <a:t>These athletes are exempt from payment of U.S. Ski &amp; Snowboard National Head Tax</a:t>
            </a:r>
          </a:p>
          <a:p>
            <a:pPr>
              <a:lnSpc>
                <a:spcPct val="100000"/>
              </a:lnSpc>
              <a:buFont typeface="Arial" panose="020B0604020202020204" pitchFamily="34" charset="0"/>
              <a:buChar char="•"/>
              <a:defRPr/>
            </a:pPr>
            <a:r>
              <a:rPr lang="en-US" sz="2400" b="1" dirty="0"/>
              <a:t>Refer to MPF 52: Head Tax Waived Athletes.</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 List is current as of September 1, 2025</a:t>
            </a:r>
          </a:p>
          <a:p>
            <a:pPr marL="0" indent="0">
              <a:lnSpc>
                <a:spcPct val="100000"/>
              </a:lnSpc>
              <a:buFont typeface="Euphemia" panose="020B0503040102020104" pitchFamily="34" charset="0"/>
              <a:buNone/>
              <a:defRPr/>
            </a:pPr>
            <a:r>
              <a:rPr lang="en-US" sz="2400" b="1" dirty="0">
                <a:ea typeface="Times New Roman" panose="02020603050405020304" pitchFamily="18" charset="0"/>
              </a:rPr>
              <a:t>    - If confirmation is required, contact Competition </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Services</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D8244B35-456A-8A32-D77C-C39A9BD1B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21915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7EA5-0EC6-3210-BE8D-F887CDBAF4B1}"/>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6ECCD67-F790-9E1B-CE19-AECAAF39EE77}"/>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983C2895-C42C-150E-8D68-4EA5E740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450673"/>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661A-4147-982D-D1C6-570F3BDB7CAF}"/>
              </a:ext>
            </a:extLst>
          </p:cNvPr>
          <p:cNvSpPr>
            <a:spLocks noGrp="1"/>
          </p:cNvSpPr>
          <p:nvPr>
            <p:ph type="title"/>
          </p:nvPr>
        </p:nvSpPr>
        <p:spPr>
          <a:xfrm>
            <a:off x="177800" y="144463"/>
            <a:ext cx="8729663" cy="5413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33152B-28E1-E863-FD4E-D760F9D01D2E}"/>
              </a:ext>
            </a:extLst>
          </p:cNvPr>
          <p:cNvSpPr>
            <a:spLocks noGrp="1"/>
          </p:cNvSpPr>
          <p:nvPr>
            <p:ph type="body" sz="quarter" idx="10"/>
          </p:nvPr>
        </p:nvSpPr>
        <p:spPr>
          <a:xfrm>
            <a:off x="177800" y="804863"/>
            <a:ext cx="8856663" cy="5507037"/>
          </a:xfrm>
        </p:spPr>
        <p:txBody>
          <a:bodyPr/>
          <a:lstStyle/>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Report is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injuries involving athletes, coaches, officials, or spectators where an insurance claim may be filed.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national federation affiliation</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whether or not Ski Patrol evacuation was required.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be completed as fully as possible.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only contain facts; speculation should be avoided.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a:t>
            </a:r>
            <a:r>
              <a:rPr lang="en-US" sz="2200" u="sng" dirty="0">
                <a:latin typeface="Arial" panose="020B0604020202020204" pitchFamily="34" charset="0"/>
                <a:cs typeface="Arial" panose="020B0604020202020204" pitchFamily="34" charset="0"/>
              </a:rPr>
              <a:t>must be filed online</a:t>
            </a:r>
            <a:r>
              <a:rPr lang="en-US" sz="2200" dirty="0">
                <a:latin typeface="Arial" panose="020B0604020202020204" pitchFamily="34" charset="0"/>
                <a:cs typeface="Arial" panose="020B0604020202020204" pitchFamily="34" charset="0"/>
              </a:rPr>
              <a:t>; instructions and required reporting form may be found under “Participant Accident” at </a:t>
            </a:r>
          </a:p>
          <a:p>
            <a:pPr marL="0" indent="0">
              <a:lnSpc>
                <a:spcPct val="100000"/>
              </a:lnSpc>
              <a:spcBef>
                <a:spcPts val="600"/>
              </a:spcBef>
              <a:buFont typeface="Euphemia" panose="020B0503040102020104" pitchFamily="34" charset="0"/>
              <a:buNone/>
              <a:defRPr/>
            </a:pPr>
            <a:r>
              <a:rPr lang="en-US" sz="2200" b="1" dirty="0">
                <a:solidFill>
                  <a:srgbClr val="003399"/>
                </a:solidFill>
                <a:latin typeface="Arial" panose="020B0604020202020204" pitchFamily="34" charset="0"/>
                <a:cs typeface="Arial" panose="020B0604020202020204" pitchFamily="34" charset="0"/>
              </a:rPr>
              <a:t>usskiandsnowboard.org/sport-development/club-development/club-insurance</a:t>
            </a:r>
            <a:r>
              <a:rPr lang="en-US" sz="2200" dirty="0">
                <a:solidFill>
                  <a:srgbClr val="003399"/>
                </a:solidFill>
                <a:latin typeface="Arial" panose="020B0604020202020204" pitchFamily="34" charset="0"/>
                <a:cs typeface="Arial" panose="020B0604020202020204" pitchFamily="34" charset="0"/>
              </a:rPr>
              <a:t>  </a:t>
            </a:r>
          </a:p>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Copies of the filing instructions as well as a </a:t>
            </a:r>
            <a:r>
              <a:rPr lang="en-US" sz="2200" u="sng" dirty="0">
                <a:latin typeface="Arial" panose="020B0604020202020204" pitchFamily="34" charset="0"/>
                <a:cs typeface="Arial" panose="020B0604020202020204" pitchFamily="34" charset="0"/>
              </a:rPr>
              <a:t>sample</a:t>
            </a:r>
            <a:r>
              <a:rPr lang="en-US" sz="2200" dirty="0">
                <a:latin typeface="Arial" panose="020B0604020202020204" pitchFamily="34" charset="0"/>
                <a:cs typeface="Arial" panose="020B0604020202020204" pitchFamily="34" charset="0"/>
              </a:rPr>
              <a:t> of the reporting form are available in the Master Packet of Forms. The sample of the reporting form is intended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for gathering required data prior to online filing.</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43009EBD-DD5F-8BC8-D588-D39FC9C58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620017"/>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09B2-962A-921B-1268-2149F0E4CB61}"/>
              </a:ext>
            </a:extLst>
          </p:cNvPr>
          <p:cNvSpPr>
            <a:spLocks noGrp="1"/>
          </p:cNvSpPr>
          <p:nvPr>
            <p:ph type="title"/>
          </p:nvPr>
        </p:nvSpPr>
        <p:spPr>
          <a:xfrm>
            <a:off x="177800" y="144463"/>
            <a:ext cx="8729663" cy="4651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3E5C2F1-FBD8-CDFD-D4E5-82EFE57836BC}"/>
              </a:ext>
            </a:extLst>
          </p:cNvPr>
          <p:cNvSpPr>
            <a:spLocks noGrp="1"/>
          </p:cNvSpPr>
          <p:nvPr>
            <p:ph type="body" sz="quarter" idx="10"/>
          </p:nvPr>
        </p:nvSpPr>
        <p:spPr>
          <a:xfrm>
            <a:off x="287338" y="674688"/>
            <a:ext cx="8475662" cy="6038850"/>
          </a:xfrm>
        </p:spPr>
        <p:txBody>
          <a:bodyPr/>
          <a:lstStyle/>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at a minimum, include the following:</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Injured party name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National ID or member number</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date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information</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Competition information, as applicable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occur </a:t>
            </a:r>
            <a:r>
              <a:rPr lang="en-US" sz="2200" u="sng" dirty="0">
                <a:latin typeface="Arial" panose="020B0604020202020204" pitchFamily="34" charset="0"/>
                <a:cs typeface="Arial" panose="020B0604020202020204" pitchFamily="34" charset="0"/>
              </a:rPr>
              <a:t>within the competition arena</a:t>
            </a:r>
            <a:r>
              <a:rPr lang="en-US" sz="2200" dirty="0">
                <a:latin typeface="Arial" panose="020B0604020202020204" pitchFamily="34" charset="0"/>
                <a:cs typeface="Arial" panose="020B0604020202020204" pitchFamily="34" charset="0"/>
              </a:rPr>
              <a:t> (including Start and Finish areas) should be submitted by the Technical “Director” or an event official.</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take place </a:t>
            </a:r>
            <a:r>
              <a:rPr lang="en-US" sz="2200" u="sng" dirty="0">
                <a:latin typeface="Arial" panose="020B0604020202020204" pitchFamily="34" charset="0"/>
                <a:cs typeface="Arial" panose="020B0604020202020204" pitchFamily="34" charset="0"/>
              </a:rPr>
              <a:t>outside of the competition arena</a:t>
            </a:r>
            <a:r>
              <a:rPr lang="en-US" sz="2200" dirty="0">
                <a:latin typeface="Arial" panose="020B0604020202020204" pitchFamily="34" charset="0"/>
                <a:cs typeface="Arial" panose="020B0604020202020204" pitchFamily="34" charset="0"/>
              </a:rPr>
              <a:t> must be submitted by a coach, parent, or the respective athlete.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A copy of the submitted report will be emailed to the filing individual; confirmation of approval or denial of the claim will be provided when available.</a:t>
            </a:r>
          </a:p>
          <a:p>
            <a:pPr marL="0" indent="0">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NOTE: First Report(s) of Injury for named U.S. Ski Team members will be filed by U.S. Ski &amp; Snowboard staff.</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39940" name="Content Placeholder 10">
            <a:extLst>
              <a:ext uri="{FF2B5EF4-FFF2-40B4-BE49-F238E27FC236}">
                <a16:creationId xmlns:a16="http://schemas.microsoft.com/office/drawing/2014/main" id="{10882763-D384-EC73-8A12-65747AC69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6260"/>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10">
            <a:extLst>
              <a:ext uri="{FF2B5EF4-FFF2-40B4-BE49-F238E27FC236}">
                <a16:creationId xmlns:a16="http://schemas.microsoft.com/office/drawing/2014/main" id="{46FC801E-4CD8-60EB-31CB-3CB5188E0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E0605F3-F957-C297-F743-C308F26A2446}"/>
              </a:ext>
            </a:extLst>
          </p:cNvPr>
          <p:cNvSpPr>
            <a:spLocks noGrp="1"/>
          </p:cNvSpPr>
          <p:nvPr>
            <p:ph type="body" sz="quarter" idx="10"/>
          </p:nvPr>
        </p:nvSpPr>
        <p:spPr>
          <a:xfrm>
            <a:off x="287338" y="381000"/>
            <a:ext cx="8761412" cy="5827713"/>
          </a:xfrm>
        </p:spPr>
        <p:txBody>
          <a:bodyPr/>
          <a:lstStyle/>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a:t>
            </a:r>
          </a:p>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Report Filing Requirement at FIS Events </a:t>
            </a:r>
          </a:p>
          <a:p>
            <a:pPr marL="0" indent="0">
              <a:lnSpc>
                <a:spcPct val="100000"/>
              </a:lnSpc>
              <a:spcBef>
                <a:spcPts val="0"/>
              </a:spcBef>
              <a:spcAft>
                <a:spcPts val="0"/>
              </a:spcAft>
              <a:buFont typeface="Euphemia" panose="020B0503040102020104" pitchFamily="34" charset="0"/>
              <a:buNone/>
              <a:defRPr/>
            </a:pPr>
            <a:endParaRPr lang="en-US" sz="24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Euphemia" panose="020B0503040102020104" pitchFamily="34" charset="0"/>
              <a:buNone/>
              <a:defRPr/>
            </a:pPr>
            <a:r>
              <a:rPr lang="en-US" sz="2400" u="sng" dirty="0">
                <a:latin typeface="Arial" panose="020B0604020202020204" pitchFamily="34" charset="0"/>
                <a:cs typeface="Arial" panose="020B0604020202020204" pitchFamily="34" charset="0"/>
              </a:rPr>
              <a:t>FIS Technical Delegates</a:t>
            </a:r>
            <a:r>
              <a:rPr lang="en-US" sz="2400" dirty="0">
                <a:latin typeface="Arial" panose="020B0604020202020204" pitchFamily="34" charset="0"/>
                <a:cs typeface="Arial" panose="020B0604020202020204" pitchFamily="34" charset="0"/>
              </a:rPr>
              <a:t>, regardless of their national affiliation:</a:t>
            </a:r>
          </a:p>
          <a:p>
            <a:pPr>
              <a:lnSpc>
                <a:spcPct val="100000"/>
              </a:lnSpc>
              <a:spcBef>
                <a:spcPts val="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Are </a:t>
            </a:r>
            <a:r>
              <a:rPr lang="en-US" sz="2400" u="sng" dirty="0">
                <a:latin typeface="Arial" panose="020B0604020202020204" pitchFamily="34" charset="0"/>
                <a:cs typeface="Arial" panose="020B0604020202020204" pitchFamily="34" charset="0"/>
              </a:rPr>
              <a:t>only responsible</a:t>
            </a:r>
            <a:r>
              <a:rPr lang="en-US" sz="2400" dirty="0">
                <a:latin typeface="Arial" panose="020B0604020202020204" pitchFamily="34" charset="0"/>
                <a:cs typeface="Arial" panose="020B0604020202020204" pitchFamily="34" charset="0"/>
              </a:rPr>
              <a:t> for the accuracy and submittal of </a:t>
            </a:r>
            <a:r>
              <a:rPr lang="en-US" sz="2400" u="sng" dirty="0">
                <a:latin typeface="Arial" panose="020B0604020202020204" pitchFamily="34" charset="0"/>
                <a:cs typeface="Arial" panose="020B0604020202020204" pitchFamily="34" charset="0"/>
              </a:rPr>
              <a:t>FIS documents</a:t>
            </a:r>
            <a:r>
              <a:rPr lang="en-US" sz="2400" dirty="0">
                <a:latin typeface="Arial" panose="020B0604020202020204" pitchFamily="34" charset="0"/>
                <a:cs typeface="Arial" panose="020B0604020202020204" pitchFamily="34" charset="0"/>
              </a:rPr>
              <a:t>. </a:t>
            </a:r>
          </a:p>
          <a:p>
            <a:pPr>
              <a:lnSpc>
                <a:spcPct val="100000"/>
              </a:lnSpc>
              <a:spcBef>
                <a:spcPts val="12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accuracy and submittal of any additional documentation that may be required by the NGB are the sole responsibility of the Race Administrator and/or the Organizing Committee; e.g.,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Results/Penalty based on National Points</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U.S. First Report of Accident (as noted in the filing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instructions)</a:t>
            </a:r>
          </a:p>
        </p:txBody>
      </p:sp>
    </p:spTree>
    <p:extLst>
      <p:ext uri="{BB962C8B-B14F-4D97-AF65-F5344CB8AC3E}">
        <p14:creationId xmlns:p14="http://schemas.microsoft.com/office/powerpoint/2010/main" val="834797366"/>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54B-FCE8-1716-1805-5ECC245C8A14}"/>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ELECTRONIC TIMING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827D4CC-1DF7-8FFD-18AE-70A5B41F2A78}"/>
              </a:ext>
            </a:extLst>
          </p:cNvPr>
          <p:cNvSpPr>
            <a:spLocks noGrp="1"/>
          </p:cNvSpPr>
          <p:nvPr>
            <p:ph type="body" sz="quarter" idx="10"/>
          </p:nvPr>
        </p:nvSpPr>
        <p:spPr>
          <a:xfrm>
            <a:off x="177800" y="855662"/>
            <a:ext cx="8758238" cy="5697537"/>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Time of day times must be immediately and automatically sequentially recorded on printed strips </a:t>
            </a:r>
            <a:r>
              <a:rPr lang="en-US" sz="2400" b="1" u="sng" dirty="0">
                <a:latin typeface="Arial" panose="020B0604020202020204" pitchFamily="34" charset="0"/>
                <a:cs typeface="Arial" panose="020B0604020202020204" pitchFamily="34" charset="0"/>
              </a:rPr>
              <a:t>or memorized electronically</a:t>
            </a:r>
            <a:r>
              <a:rPr lang="en-US" sz="2400" dirty="0">
                <a:latin typeface="Arial" panose="020B0604020202020204" pitchFamily="34" charset="0"/>
                <a:cs typeface="Arial" panose="020B0604020202020204" pitchFamily="34" charset="0"/>
              </a:rPr>
              <a:t>. (U611.2.1; 611.2.1 adds “for level 3 and 4, is acceptable.”)     </a:t>
            </a:r>
          </a:p>
          <a:p>
            <a:pPr marL="0" indent="0">
              <a:lnSpc>
                <a:spcPct val="100000"/>
              </a:lnSpc>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a:t>
            </a:r>
            <a:r>
              <a:rPr lang="en-US" sz="28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TIMEKEEPER</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Chief Timekeeper must publish unofficial times as quickly as possible (on the </a:t>
            </a:r>
            <a:r>
              <a:rPr lang="en-US" sz="2400" u="sng" dirty="0">
                <a:latin typeface="Arial" panose="020B0604020202020204" pitchFamily="34" charset="0"/>
                <a:cs typeface="Arial" panose="020B0604020202020204" pitchFamily="34" charset="0"/>
              </a:rPr>
              <a:t>scoreboard</a:t>
            </a:r>
            <a:r>
              <a:rPr lang="en-US" sz="2400" dirty="0">
                <a:latin typeface="Arial" panose="020B0604020202020204" pitchFamily="34" charset="0"/>
                <a:cs typeface="Arial" panose="020B0604020202020204" pitchFamily="34" charset="0"/>
              </a:rPr>
              <a:t>, etc.)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If electric timing fails, the Chief Timekeeper must communicate immediately with the Start Referee and the TD. </a:t>
            </a:r>
          </a:p>
          <a:p>
            <a:pPr>
              <a:lnSpc>
                <a:spcPct val="100000"/>
              </a:lnSpc>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The equivalent Electronic Time report must be prepared. The Jury must control and approve it. The report may also be shown to the representative of the nations concerned</a:t>
            </a:r>
            <a:r>
              <a:rPr lang="en-US" sz="2400" dirty="0">
                <a:latin typeface="Arial" panose="020B0604020202020204" pitchFamily="34" charset="0"/>
                <a:cs typeface="Arial" panose="020B0604020202020204" pitchFamily="34" charset="0"/>
              </a:rPr>
              <a:t>. (U612.4; 612.4 requires Jury control and approval.)</a:t>
            </a:r>
          </a:p>
          <a:p>
            <a:pPr marL="0" indent="0">
              <a:buFont typeface="Euphemia" panose="020B0503040102020104" pitchFamily="34" charset="0"/>
              <a:buNone/>
              <a:defRPr/>
            </a:pPr>
            <a:r>
              <a:rPr lang="en-US" b="1" dirty="0"/>
              <a:t> </a:t>
            </a: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8676" name="Content Placeholder 10">
            <a:extLst>
              <a:ext uri="{FF2B5EF4-FFF2-40B4-BE49-F238E27FC236}">
                <a16:creationId xmlns:a16="http://schemas.microsoft.com/office/drawing/2014/main" id="{AAC8778B-12FE-42DE-FE57-14475C505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43320"/>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DA6D-55C7-CBF5-2D9D-E580DADF358E}"/>
              </a:ext>
            </a:extLst>
          </p:cNvPr>
          <p:cNvSpPr>
            <a:spLocks noGrp="1"/>
          </p:cNvSpPr>
          <p:nvPr>
            <p:ph type="title"/>
          </p:nvPr>
        </p:nvSpPr>
        <p:spPr>
          <a:xfrm>
            <a:off x="239713" y="381000"/>
            <a:ext cx="8729662" cy="646113"/>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INTERDICTION TO CONTINUE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48C8E50-ED0F-9B42-54FF-9EDEC4632100}"/>
              </a:ext>
            </a:extLst>
          </p:cNvPr>
          <p:cNvSpPr>
            <a:spLocks noGrp="1"/>
          </p:cNvSpPr>
          <p:nvPr>
            <p:ph type="body" sz="quarter" idx="10"/>
          </p:nvPr>
        </p:nvSpPr>
        <p:spPr>
          <a:xfrm>
            <a:off x="239713" y="1481138"/>
            <a:ext cx="8340725" cy="4476750"/>
          </a:xfrm>
        </p:spPr>
        <p:txBody>
          <a:bodyPr/>
          <a:lstStyle/>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competitor’s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come to a complete stop, they must no longer continue through previous or further gates.</a:t>
            </a:r>
          </a:p>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continues without their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coming to a complete stop: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they must not interfere with the run of the next  </a:t>
            </a:r>
          </a:p>
          <a:p>
            <a:pPr marL="0" indent="0">
              <a:lnSpc>
                <a:spcPct val="10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      competitor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or be passed by the next competitor (614.2.3)</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0724" name="Content Placeholder 10">
            <a:extLst>
              <a:ext uri="{FF2B5EF4-FFF2-40B4-BE49-F238E27FC236}">
                <a16:creationId xmlns:a16="http://schemas.microsoft.com/office/drawing/2014/main" id="{9F84100B-CC31-21A2-D9DF-F0654CD77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63844"/>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E18D-9BF3-786C-FA08-AF8E042AA9D6}"/>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GROUNDS FOR INTERFERENCE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6F65E7C-B96D-5749-A4D7-C4F1132F0B4A}"/>
              </a:ext>
            </a:extLst>
          </p:cNvPr>
          <p:cNvSpPr>
            <a:spLocks noGrp="1"/>
          </p:cNvSpPr>
          <p:nvPr>
            <p:ph type="body" sz="quarter" idx="10"/>
          </p:nvPr>
        </p:nvSpPr>
        <p:spPr>
          <a:xfrm>
            <a:off x="177800" y="855663"/>
            <a:ext cx="8758238" cy="581025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Blocking of the course has been replaced by blocking of the </a:t>
            </a:r>
            <a:r>
              <a:rPr lang="en-US" sz="2400" b="1" dirty="0">
                <a:latin typeface="Arial" panose="020B0604020202020204" pitchFamily="34" charset="0"/>
                <a:cs typeface="Arial" panose="020B0604020202020204" pitchFamily="34" charset="0"/>
              </a:rPr>
              <a:t>“</a:t>
            </a:r>
            <a:r>
              <a:rPr lang="en-US" sz="2400" b="1" u="sng" dirty="0">
                <a:latin typeface="Arial" panose="020B0604020202020204" pitchFamily="34" charset="0"/>
                <a:cs typeface="Arial" panose="020B0604020202020204" pitchFamily="34" charset="0"/>
              </a:rPr>
              <a:t>racing</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line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both articles.  (623.2.1 and 623.2.2)</a:t>
            </a:r>
          </a:p>
          <a:p>
            <a:pPr>
              <a:lnSpc>
                <a:spcPct val="100000"/>
              </a:lnSpc>
              <a:spcBef>
                <a:spcPts val="1200"/>
              </a:spcBef>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Clarification of the intent of Art. 623.2.3</a:t>
            </a:r>
            <a:r>
              <a:rPr lang="en-US" sz="2400" dirty="0">
                <a:latin typeface="Arial" panose="020B0604020202020204" pitchFamily="34" charset="0"/>
                <a:cs typeface="Arial" panose="020B0604020202020204" pitchFamily="34" charset="0"/>
              </a:rPr>
              <a:t>: Blocking of the </a:t>
            </a:r>
            <a:r>
              <a:rPr lang="en-US" sz="2400" b="1" u="sng" dirty="0">
                <a:latin typeface="Arial" panose="020B0604020202020204" pitchFamily="34" charset="0"/>
                <a:cs typeface="Arial" panose="020B0604020202020204" pitchFamily="34" charset="0"/>
              </a:rPr>
              <a:t>racing line </a:t>
            </a:r>
            <a:r>
              <a:rPr lang="en-US" sz="2400" dirty="0">
                <a:latin typeface="Arial" panose="020B0604020202020204" pitchFamily="34" charset="0"/>
                <a:cs typeface="Arial" panose="020B0604020202020204" pitchFamily="34" charset="0"/>
              </a:rPr>
              <a:t>by a broken or detached pole </a:t>
            </a:r>
            <a:r>
              <a:rPr lang="en-US" sz="2400" b="1" u="sng" dirty="0">
                <a:latin typeface="Arial" panose="020B0604020202020204" pitchFamily="34" charset="0"/>
                <a:cs typeface="Arial" panose="020B0604020202020204" pitchFamily="34" charset="0"/>
              </a:rPr>
              <a:t>caused by the competitor</a:t>
            </a:r>
            <a:r>
              <a:rPr lang="en-US" sz="2400" dirty="0">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This applies to all non-FIS events as well as FIS Level 1, 2, 3, 4 events.</a:t>
            </a:r>
          </a:p>
          <a:p>
            <a:pPr marL="0" indent="0">
              <a:lnSpc>
                <a:spcPct val="100000"/>
              </a:lnSpc>
              <a:spcBef>
                <a:spcPts val="600"/>
              </a:spcBef>
              <a:buFont typeface="Euphemia" panose="020B0503040102020104" pitchFamily="34" charset="0"/>
              <a:buNone/>
              <a:defRPr/>
            </a:pPr>
            <a:endParaRPr lang="en-US" sz="2400" b="1" dirty="0">
              <a:latin typeface="Arial" panose="020B0604020202020204" pitchFamily="34" charset="0"/>
              <a:cs typeface="Arial" panose="020B0604020202020204" pitchFamily="34" charset="0"/>
            </a:endParaRPr>
          </a:p>
          <a:p>
            <a:pPr marL="0" indent="0">
              <a:lnSpc>
                <a:spcPct val="100000"/>
              </a:lnSpc>
              <a:spcBef>
                <a:spcPts val="1200"/>
              </a:spcBef>
              <a:buFont typeface="Euphemia" panose="020B0503040102020104" pitchFamily="34" charset="0"/>
              <a:buNone/>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CANCELLATIONS OR POSTPONEMENT - Clarification</a:t>
            </a:r>
          </a:p>
          <a:p>
            <a:pPr marL="0" indent="0">
              <a:lnSpc>
                <a:spcPct val="100000"/>
              </a:lnSpc>
              <a:spcBef>
                <a:spcPts val="6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Observing applicable deadlines,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Postponements must always have a future date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Otherwise, the event is considered canceled.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2772" name="Content Placeholder 10">
            <a:extLst>
              <a:ext uri="{FF2B5EF4-FFF2-40B4-BE49-F238E27FC236}">
                <a16:creationId xmlns:a16="http://schemas.microsoft.com/office/drawing/2014/main" id="{CAD80D4D-6A46-653E-4838-1BCF7393C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05786"/>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A9D4D-9CC1-7079-06FA-BDE5807196F3}"/>
              </a:ext>
            </a:extLst>
          </p:cNvPr>
          <p:cNvSpPr>
            <a:spLocks noGrp="1"/>
          </p:cNvSpPr>
          <p:nvPr>
            <p:ph idx="4294967295"/>
          </p:nvPr>
        </p:nvSpPr>
        <p:spPr>
          <a:xfrm>
            <a:off x="434975" y="2209800"/>
            <a:ext cx="8229600" cy="2667000"/>
          </a:xfrm>
        </p:spPr>
        <p:txBody>
          <a:bodyPr rtlCol="0">
            <a:normAutofit fontScale="925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REVIEW &amp; CLARIFICATION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34819" name="Content Placeholder 10">
            <a:extLst>
              <a:ext uri="{FF2B5EF4-FFF2-40B4-BE49-F238E27FC236}">
                <a16:creationId xmlns:a16="http://schemas.microsoft.com/office/drawing/2014/main" id="{95BA0512-E0EB-02A2-AF33-53C33F0D9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a:extLst>
              <a:ext uri="{FF2B5EF4-FFF2-40B4-BE49-F238E27FC236}">
                <a16:creationId xmlns:a16="http://schemas.microsoft.com/office/drawing/2014/main" id="{416D2C96-B4AE-4E08-C964-39868EC32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C37FDC-9C1F-85E3-D6F8-6C313EF2DB1F}"/>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4005085421"/>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EBD9-C5AE-24FF-6142-E6B78D61DE04}"/>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VERIFICATIONS: MEMBERSHIP, ETC.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7C3979D-B55F-ED37-9116-253522E32186}"/>
              </a:ext>
            </a:extLst>
          </p:cNvPr>
          <p:cNvSpPr>
            <a:spLocks noGrp="1"/>
          </p:cNvSpPr>
          <p:nvPr>
            <p:ph type="body" sz="quarter" idx="10"/>
          </p:nvPr>
        </p:nvSpPr>
        <p:spPr>
          <a:xfrm>
            <a:off x="177800" y="855663"/>
            <a:ext cx="8340725" cy="5486400"/>
          </a:xfrm>
        </p:spPr>
        <p:txBody>
          <a:bodyPr/>
          <a:lstStyle/>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that membership status for all named officials, coaches, forerunners, and competitors is current and not “Pending.”</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named officials, coaches, and adult forerunners on the Central Disciplinary List.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athletes on the Membership Hold List.</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These verifications are required prior to granting event credentials and race arena/venue access.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BB2BC9BE-7652-53E2-C41C-73AAD5F63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79650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4B19-5DCC-5DD4-E326-1D00E07543DA}"/>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COACH REQUIREMENTS</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9148BD-0080-5EA7-B3F5-4D5E3B95FF75}"/>
              </a:ext>
            </a:extLst>
          </p:cNvPr>
          <p:cNvSpPr>
            <a:spLocks noGrp="1"/>
          </p:cNvSpPr>
          <p:nvPr>
            <p:ph type="body" sz="quarter" idx="10"/>
          </p:nvPr>
        </p:nvSpPr>
        <p:spPr>
          <a:xfrm>
            <a:off x="177800" y="855663"/>
            <a:ext cx="8585200" cy="5810250"/>
          </a:xfrm>
        </p:spPr>
        <p:txBody>
          <a:bodyPr/>
          <a:lstStyle/>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Pursuit of coach certification is required for all coach members.</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Effective Season 2026, “</a:t>
            </a:r>
            <a:r>
              <a:rPr lang="en-US" sz="2200" u="sng" dirty="0">
                <a:latin typeface="Arial" panose="020B0604020202020204" pitchFamily="34" charset="0"/>
                <a:cs typeface="Arial" panose="020B0604020202020204" pitchFamily="34" charset="0"/>
              </a:rPr>
              <a:t>Active</a:t>
            </a:r>
            <a:r>
              <a:rPr lang="en-US" sz="2200" dirty="0">
                <a:latin typeface="Arial" panose="020B0604020202020204" pitchFamily="34" charset="0"/>
                <a:cs typeface="Arial" panose="020B0604020202020204" pitchFamily="34" charset="0"/>
              </a:rPr>
              <a:t>” coach certification will be required in order to </a:t>
            </a:r>
            <a:r>
              <a:rPr lang="en-US" sz="2200" u="sng" dirty="0">
                <a:latin typeface="Arial" panose="020B0604020202020204" pitchFamily="34" charset="0"/>
                <a:cs typeface="Arial" panose="020B0604020202020204" pitchFamily="34" charset="0"/>
              </a:rPr>
              <a:t>register</a:t>
            </a:r>
            <a:r>
              <a:rPr lang="en-US" sz="2200" dirty="0">
                <a:latin typeface="Arial" panose="020B0604020202020204" pitchFamily="34" charset="0"/>
                <a:cs typeface="Arial" panose="020B0604020202020204" pitchFamily="34" charset="0"/>
              </a:rPr>
              <a:t> for a U.S. Ski &amp; Snowboard sanctioned competition and be </a:t>
            </a:r>
            <a:r>
              <a:rPr lang="en-US" sz="2200" u="sng" dirty="0">
                <a:latin typeface="Arial" panose="020B0604020202020204" pitchFamily="34" charset="0"/>
                <a:cs typeface="Arial" panose="020B0604020202020204" pitchFamily="34" charset="0"/>
              </a:rPr>
              <a:t>granted race arena/venue access</a:t>
            </a:r>
            <a:r>
              <a:rPr lang="en-US" sz="2200" dirty="0">
                <a:latin typeface="Arial" panose="020B0604020202020204" pitchFamily="34" charset="0"/>
                <a:cs typeface="Arial" panose="020B0604020202020204" pitchFamily="34" charset="0"/>
              </a:rPr>
              <a:t>. </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their </a:t>
            </a:r>
            <a:r>
              <a:rPr lang="en-US" sz="2200" u="sng" dirty="0">
                <a:latin typeface="Arial" panose="020B0604020202020204" pitchFamily="34" charset="0"/>
                <a:cs typeface="Arial" panose="020B0604020202020204" pitchFamily="34" charset="0"/>
              </a:rPr>
              <a:t>first season</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new</a:t>
            </a:r>
            <a:r>
              <a:rPr lang="en-US" sz="2200" dirty="0">
                <a:latin typeface="Arial" panose="020B0604020202020204" pitchFamily="34" charset="0"/>
                <a:cs typeface="Arial" panose="020B0604020202020204" pitchFamily="34" charset="0"/>
              </a:rPr>
              <a:t> coaches who have never been certified, being “</a:t>
            </a:r>
            <a:r>
              <a:rPr lang="en-US" sz="2200" u="sng" dirty="0">
                <a:latin typeface="Arial" panose="020B0604020202020204" pitchFamily="34" charset="0"/>
                <a:cs typeface="Arial" panose="020B0604020202020204" pitchFamily="34" charset="0"/>
              </a:rPr>
              <a:t>In Progress</a:t>
            </a:r>
            <a:r>
              <a:rPr lang="en-US" sz="2200" dirty="0">
                <a:latin typeface="Arial" panose="020B0604020202020204" pitchFamily="34" charset="0"/>
                <a:cs typeface="Arial" panose="020B0604020202020204" pitchFamily="34" charset="0"/>
              </a:rPr>
              <a:t>" towards their Level 100 certification will meet this requirement. </a:t>
            </a:r>
          </a:p>
          <a:p>
            <a:pPr algn="just">
              <a:lnSpc>
                <a:spcPct val="10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Level 200</a:t>
            </a:r>
            <a:r>
              <a:rPr lang="en-US" sz="2200" dirty="0">
                <a:latin typeface="Arial" panose="020B0604020202020204" pitchFamily="34" charset="0"/>
                <a:cs typeface="Arial" panose="020B0604020202020204" pitchFamily="34" charset="0"/>
              </a:rPr>
              <a:t> Coaches will be </a:t>
            </a:r>
            <a:r>
              <a:rPr lang="en-US" sz="2200" u="sng" dirty="0">
                <a:latin typeface="Arial" panose="020B0604020202020204" pitchFamily="34" charset="0"/>
                <a:cs typeface="Arial" panose="020B0604020202020204" pitchFamily="34" charset="0"/>
              </a:rPr>
              <a:t>required</a:t>
            </a:r>
            <a:r>
              <a:rPr lang="en-US" sz="2200" dirty="0">
                <a:latin typeface="Arial" panose="020B0604020202020204" pitchFamily="34" charset="0"/>
                <a:cs typeface="Arial" panose="020B0604020202020204" pitchFamily="34" charset="0"/>
              </a:rPr>
              <a:t> to be a </a:t>
            </a:r>
            <a:r>
              <a:rPr lang="en-US" sz="2200" u="sng" dirty="0">
                <a:latin typeface="Arial" panose="020B0604020202020204" pitchFamily="34" charset="0"/>
                <a:cs typeface="Arial" panose="020B0604020202020204" pitchFamily="34" charset="0"/>
              </a:rPr>
              <a:t>certified Referee</a:t>
            </a:r>
            <a:r>
              <a:rPr lang="en-US" sz="2200" dirty="0">
                <a:latin typeface="Arial" panose="020B0604020202020204" pitchFamily="34" charset="0"/>
                <a:cs typeface="Arial" panose="020B0604020202020204" pitchFamily="34" charset="0"/>
              </a:rPr>
              <a:t>.</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Sport Education CE (continuing education) completion is separate from required yearly attendance at an Alpine Officials' Continuing Education (Update &amp; Review). </a:t>
            </a:r>
            <a:r>
              <a:rPr lang="en-US" sz="2200" b="1" i="1" dirty="0">
                <a:latin typeface="Arial" panose="020B0604020202020204" pitchFamily="34" charset="0"/>
                <a:cs typeface="Arial" panose="020B0604020202020204" pitchFamily="34" charset="0"/>
              </a:rPr>
              <a:t>Attendance at both is required.</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additional details, contact</a:t>
            </a:r>
            <a:r>
              <a:rPr lang="en-US" sz="2200" b="1" dirty="0">
                <a:latin typeface="Arial" panose="020B0604020202020204" pitchFamily="34" charset="0"/>
                <a:cs typeface="Arial" panose="020B0604020202020204" pitchFamily="34" charset="0"/>
              </a:rPr>
              <a:t> </a:t>
            </a:r>
            <a:r>
              <a:rPr lang="en-US" sz="2200" b="1" dirty="0">
                <a:solidFill>
                  <a:srgbClr val="0028A8"/>
                </a:solidFill>
                <a:latin typeface="Arial" panose="020B0604020202020204" pitchFamily="34" charset="0"/>
                <a:cs typeface="Arial" panose="020B0604020202020204" pitchFamily="34" charset="0"/>
              </a:rPr>
              <a:t>sporteducation@usskiandsnowboard.org</a:t>
            </a:r>
            <a:r>
              <a:rPr lang="en-US"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39EAD2A7-B8E6-A96D-3CE7-753DDED7B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001539"/>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EC0F5C-4400-DCED-36B5-3ACF9160C308}"/>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  </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39162E81-FF23-AAF3-6AD3-C4A24F0E51B2}"/>
              </a:ext>
            </a:extLst>
          </p:cNvPr>
          <p:cNvSpPr>
            <a:spLocks noGrp="1" noChangeArrowheads="1"/>
          </p:cNvSpPr>
          <p:nvPr>
            <p:ph idx="4294967295"/>
          </p:nvPr>
        </p:nvSpPr>
        <p:spPr>
          <a:xfrm>
            <a:off x="188913" y="676275"/>
            <a:ext cx="8783637" cy="5648325"/>
          </a:xfrm>
        </p:spPr>
        <p:txBody>
          <a:bodyPr/>
          <a:lstStyle/>
          <a:p>
            <a:pPr marL="0" indent="0" algn="just">
              <a:lnSpc>
                <a:spcPct val="100000"/>
              </a:lnSpc>
              <a:spcBef>
                <a:spcPts val="600"/>
              </a:spcBef>
              <a:spcAft>
                <a:spcPts val="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u="sng" kern="100" dirty="0">
                <a:latin typeface="Arial" panose="020B0604020202020204" pitchFamily="34" charset="0"/>
                <a:ea typeface="Calibri" panose="020F0502020204030204" pitchFamily="34" charset="0"/>
                <a:cs typeface="Arial" panose="020B0604020202020204" pitchFamily="34" charset="0"/>
              </a:rPr>
              <a:t>U.S. Ski &amp; Snowboard event</a:t>
            </a:r>
            <a:r>
              <a:rPr lang="en-US" sz="2000" kern="100" dirty="0">
                <a:latin typeface="Arial" panose="020B0604020202020204" pitchFamily="34" charset="0"/>
                <a:ea typeface="Calibri" panose="020F0502020204030204" pitchFamily="34" charset="0"/>
                <a:cs typeface="Arial" panose="020B0604020202020204" pitchFamily="34" charset="0"/>
              </a:rPr>
              <a:t>: Forerunners must hold a current U.S. Ski &amp; Snowboard membership: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Competitor</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Coach</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Official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Volunteer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Master w/Requirements</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Non-Scored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Short-Term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General</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a:t>
            </a:r>
            <a:r>
              <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000" i="1" kern="100" dirty="0">
                <a:solidFill>
                  <a:srgbClr val="003399"/>
                </a:solidFill>
                <a:latin typeface="Arial" panose="020B0604020202020204" pitchFamily="34" charset="0"/>
                <a:ea typeface="Calibri" panose="020F0502020204030204" pitchFamily="34"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In addition, regardless of the type of membership, an event’s equipment and vertical drop regulations apply to </a:t>
            </a:r>
            <a:r>
              <a:rPr lang="en-US" sz="2000" b="1" i="1" u="sng" kern="100" dirty="0">
                <a:solidFill>
                  <a:srgbClr val="003399"/>
                </a:solidFill>
                <a:latin typeface="Arial" panose="020B0604020202020204" pitchFamily="34" charset="0"/>
                <a:ea typeface="Calibri" panose="020F0502020204030204" pitchFamily="34" charset="0"/>
                <a:cs typeface="Arial" panose="020B0604020202020204" pitchFamily="34" charset="0"/>
              </a:rPr>
              <a:t>all</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 forerunners.</a:t>
            </a:r>
            <a:endPar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9940" name="Content Placeholder 10">
            <a:extLst>
              <a:ext uri="{FF2B5EF4-FFF2-40B4-BE49-F238E27FC236}">
                <a16:creationId xmlns:a16="http://schemas.microsoft.com/office/drawing/2014/main" id="{5134A40B-5D87-BE0B-6E66-C460A6BCC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170702"/>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2.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CC3133-147C-4786-9084-3A6DE9D46DB5}">
  <ds:schemaRef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http://purl.org/dc/dcmitype/"/>
    <ds:schemaRef ds:uri="http://schemas.microsoft.com/office/infopath/2007/PartnerControls"/>
    <ds:schemaRef ds:uri="http://schemas.openxmlformats.org/package/2006/metadata/core-properties"/>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8236</TotalTime>
  <Words>16224</Words>
  <Application>Microsoft Office PowerPoint</Application>
  <PresentationFormat>On-screen Show (4:3)</PresentationFormat>
  <Paragraphs>1237</Paragraphs>
  <Slides>124</Slides>
  <Notes>85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124</vt:i4>
      </vt:variant>
    </vt:vector>
  </HeadingPairs>
  <TitlesOfParts>
    <vt:vector size="137" baseType="lpstr">
      <vt:lpstr>Arial</vt:lpstr>
      <vt:lpstr>Arial Bold</vt:lpstr>
      <vt:lpstr>Calibri</vt:lpstr>
      <vt:lpstr>Century Gothic</vt:lpstr>
      <vt:lpstr>Comic Sans MS</vt:lpstr>
      <vt:lpstr>Courier New</vt:lpstr>
      <vt:lpstr>Euphemia</vt:lpstr>
      <vt:lpstr>Mistral</vt:lpstr>
      <vt:lpstr>Symbol</vt:lpstr>
      <vt:lpstr>Times New Roman</vt:lpstr>
      <vt:lpstr>Wingdings</vt:lpstr>
      <vt:lpstr>Snowflakes design template</vt:lpstr>
      <vt:lpstr>2_Snowflakes design template</vt:lpstr>
      <vt:lpstr>SEASON 2026  CHIEF OF COURSE</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Please Note:</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“START STOP!” ACR/ICR  705.5</vt:lpstr>
      <vt:lpstr>“START STOP YELLOW FLAG”</vt:lpstr>
      <vt:lpstr>“START STOP” or  “START STOP YELLOW FLAG” is called:</vt:lpstr>
      <vt:lpstr>REOPENING THE COURSE</vt:lpstr>
      <vt:lpstr>PowerPoint Presentation</vt:lpstr>
      <vt:lpstr>PowerPoint Presentation</vt:lpstr>
      <vt:lpstr>RADIO COMMUNICATION PROTOCOL</vt:lpstr>
      <vt:lpstr>PowerPoint Presentation</vt:lpstr>
      <vt:lpstr>PowerPoint Presentation</vt:lpstr>
      <vt:lpstr>PowerPoint Presentation</vt:lpstr>
      <vt:lpstr>PowerPoint Presentation</vt:lpstr>
      <vt:lpstr>PowerPoint Presentation</vt:lpstr>
      <vt:lpstr>PowerPoint Presentation</vt:lpstr>
      <vt:lpstr>COURSE PREPARATION &amp; SETTING</vt:lpstr>
      <vt:lpstr>COURSE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AREA &amp; THE START LINE  </vt:lpstr>
      <vt:lpstr>FINISH AREA &amp; THE FINISH LINE </vt:lpstr>
      <vt:lpstr>RACECOURSE PREPARATION SUGGESTIONS</vt:lpstr>
      <vt:lpstr>MECHANICAL PREPARATIONS</vt:lpstr>
      <vt:lpstr>MECHANICAL PREPARATIONS</vt:lpstr>
      <vt:lpstr>RACECOURSE PREPARATION ISSUES</vt:lpstr>
      <vt:lpstr>RACECOURSE MANUAL PREPARATION</vt:lpstr>
      <vt:lpstr>SPECIAL SITUATIONS</vt:lpstr>
      <vt:lpstr>SPECIAL SITUATIONS</vt:lpstr>
      <vt:lpstr>SNOW PLAN </vt:lpstr>
      <vt:lpstr>PowerPoint Presentation</vt:lpstr>
      <vt:lpstr>SNOW PLAN </vt:lpstr>
      <vt:lpstr>SNOW PLAN – SNOW HARDENING AGENTS</vt:lpstr>
      <vt:lpstr>APPLICATION OF SNOW HARDENING AGENTS  </vt:lpstr>
      <vt:lpstr>SNOW HARDENING AGENT ISSUES </vt:lpstr>
      <vt:lpstr>SNOW HARDENING AGENT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Protocol Suggestions</vt:lpstr>
      <vt:lpstr>Radio Protocol Suggestions</vt:lpstr>
      <vt:lpstr>Radio Protocol Suggestions</vt:lpstr>
      <vt:lpstr>Radio Protocol Suggestions</vt:lpstr>
      <vt:lpstr>Radio Protocol Suggestions</vt:lpstr>
      <vt:lpstr> Necessary and Planned Interruptions </vt:lpstr>
      <vt:lpstr>PowerPoint Presentation</vt:lpstr>
      <vt:lpstr>The Chief of Course must have a basic knowledge of event procedures and rule changes/clarifications.   In order to provide a more comprehensive Update and Review, the following slides contain information relative to other event positions.   Please refer to the original document posted on the U.S. Ski &amp; Snowboard website for complete update and review information.  There may be some repetition of information that has already been addressed. Your patience with our attempts to reinforce this information is greatly appreciated. </vt:lpstr>
      <vt:lpstr> </vt:lpstr>
      <vt:lpstr>SLALOM POLES</vt:lpstr>
      <vt:lpstr>TD’S DAILY ALLOWANCE &amp; MILEAGE   </vt:lpstr>
      <vt:lpstr> </vt:lpstr>
      <vt:lpstr>EQUIPMENT SPECIFICATIONS (FIS Specifications for Alpine Competition Equipment </vt:lpstr>
      <vt:lpstr>  </vt:lpstr>
      <vt:lpstr>NOTE ABOUT COMPETITION EQUIPMENT  </vt:lpstr>
      <vt:lpstr>ADDITIONAL EQUIPMENT NOTES</vt:lpstr>
      <vt:lpstr>PowerPoint Presentation</vt:lpstr>
      <vt:lpstr>TIMING &amp; DATA TECHNICAL REPORT (TDTR) </vt:lpstr>
      <vt:lpstr>HEAD TAX:  CALCULATION/VERIFICATION/PAYMENT  </vt:lpstr>
      <vt:lpstr>REGIONAL DEVELOPMENT TEAMS – F ee Waivers   </vt:lpstr>
      <vt:lpstr>U.S. SKI &amp; SNOWBOARD FIRST REPORT OF ACCIDENT   </vt:lpstr>
      <vt:lpstr>U.S. SKI &amp; SNOWBOARD FIRST REPORT OF ACCIDENT   </vt:lpstr>
      <vt:lpstr>PowerPoint Presentation</vt:lpstr>
      <vt:lpstr>ELECTRONIC TIMING  </vt:lpstr>
      <vt:lpstr>INTERDICTION TO CONTINUE  </vt:lpstr>
      <vt:lpstr>GROUNDS FOR INTERFERENCE  </vt:lpstr>
      <vt:lpstr>PowerPoint Presentation</vt:lpstr>
      <vt:lpstr>VERIFICATIONS: MEMBERSHIP, ETC. </vt:lpstr>
      <vt:lpstr>ADDITIONAL COACH REQUIREMENTS</vt:lpstr>
      <vt:lpstr> FORERUNNERS  </vt:lpstr>
      <vt:lpstr> FORERUNNERS  </vt:lpstr>
      <vt:lpstr> FORERUNNERS  </vt:lpstr>
      <vt:lpstr>  </vt:lpstr>
      <vt:lpstr>PowerPoint Presentation</vt:lpstr>
      <vt:lpstr>PowerPoint Presentation</vt:lpstr>
      <vt:lpstr>RACE ARENA versus RACE VENUE</vt:lpstr>
      <vt:lpstr>Please Note:</vt:lpstr>
      <vt:lpstr>PowerPoint Presentation</vt:lpstr>
      <vt:lpstr>PowerPoint Presentation</vt:lpstr>
      <vt:lpstr>PowerPoint Presentation</vt:lpstr>
      <vt:lpstr>PowerPoint Presentation</vt:lpstr>
      <vt:lpstr>PowerPoint Presentation</vt:lpstr>
      <vt:lpstr>PowerPoint Presentation</vt:lpstr>
      <vt:lpstr>DUE PROCESS – ACR/ICR Art. 224.7</vt:lpstr>
      <vt:lpstr>POLICY FOR DUE PROCESS</vt:lpstr>
      <vt:lpstr>NO ADVANTAGE – NO DSQ!</vt:lpstr>
      <vt:lpstr>PowerPoint Presentation</vt:lpstr>
      <vt:lpstr>PROVISIONAL RERUNS</vt:lpstr>
      <vt:lpstr>PowerPoint Presentation</vt:lpstr>
      <vt:lpstr>COLLECTIVE OFFENSES [224.3]</vt:lpstr>
      <vt:lpstr> U12 &amp; U14 AGE GROUP RULES REVIEW</vt:lpstr>
      <vt:lpstr>WHAT IS “FORCE MAJEURE”?</vt:lpstr>
      <vt:lpstr>  TENURE OF THE JURY  [601.4.4.2]</vt:lpstr>
      <vt:lpstr>JURY MEMBER SECTION: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322</cp:revision>
  <dcterms:created xsi:type="dcterms:W3CDTF">2017-05-23T14:43:27Z</dcterms:created>
  <dcterms:modified xsi:type="dcterms:W3CDTF">2025-09-04T16:07:36Z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