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 id="2147484604" r:id="rId4"/>
  </p:sldMasterIdLst>
  <p:notesMasterIdLst>
    <p:notesMasterId r:id="rId152"/>
  </p:notesMasterIdLst>
  <p:handoutMasterIdLst>
    <p:handoutMasterId r:id="rId153"/>
  </p:handoutMasterIdLst>
  <p:sldIdLst>
    <p:sldId id="263" r:id="rId5"/>
    <p:sldId id="575" r:id="rId6"/>
    <p:sldId id="648" r:id="rId7"/>
    <p:sldId id="650" r:id="rId8"/>
    <p:sldId id="925" r:id="rId9"/>
    <p:sldId id="649" r:id="rId10"/>
    <p:sldId id="700" r:id="rId11"/>
    <p:sldId id="701" r:id="rId12"/>
    <p:sldId id="702" r:id="rId13"/>
    <p:sldId id="703" r:id="rId14"/>
    <p:sldId id="735" r:id="rId15"/>
    <p:sldId id="706" r:id="rId16"/>
    <p:sldId id="710" r:id="rId17"/>
    <p:sldId id="779" r:id="rId18"/>
    <p:sldId id="691" r:id="rId19"/>
    <p:sldId id="265" r:id="rId20"/>
    <p:sldId id="266" r:id="rId21"/>
    <p:sldId id="267" r:id="rId22"/>
    <p:sldId id="268" r:id="rId23"/>
    <p:sldId id="319" r:id="rId24"/>
    <p:sldId id="270" r:id="rId25"/>
    <p:sldId id="651" r:id="rId26"/>
    <p:sldId id="271" r:id="rId27"/>
    <p:sldId id="272" r:id="rId28"/>
    <p:sldId id="273" r:id="rId29"/>
    <p:sldId id="767" r:id="rId30"/>
    <p:sldId id="274" r:id="rId31"/>
    <p:sldId id="275" r:id="rId32"/>
    <p:sldId id="276" r:id="rId33"/>
    <p:sldId id="277" r:id="rId34"/>
    <p:sldId id="278" r:id="rId35"/>
    <p:sldId id="279" r:id="rId36"/>
    <p:sldId id="280" r:id="rId37"/>
    <p:sldId id="308" r:id="rId38"/>
    <p:sldId id="309" r:id="rId39"/>
    <p:sldId id="310" r:id="rId40"/>
    <p:sldId id="311" r:id="rId41"/>
    <p:sldId id="312" r:id="rId42"/>
    <p:sldId id="313" r:id="rId43"/>
    <p:sldId id="314" r:id="rId44"/>
    <p:sldId id="315" r:id="rId45"/>
    <p:sldId id="316" r:id="rId46"/>
    <p:sldId id="317" r:id="rId47"/>
    <p:sldId id="281" r:id="rId48"/>
    <p:sldId id="282" r:id="rId49"/>
    <p:sldId id="283" r:id="rId50"/>
    <p:sldId id="284" r:id="rId51"/>
    <p:sldId id="285" r:id="rId52"/>
    <p:sldId id="893" r:id="rId53"/>
    <p:sldId id="286" r:id="rId54"/>
    <p:sldId id="287" r:id="rId55"/>
    <p:sldId id="288" r:id="rId56"/>
    <p:sldId id="289" r:id="rId57"/>
    <p:sldId id="290" r:id="rId58"/>
    <p:sldId id="291" r:id="rId59"/>
    <p:sldId id="321" r:id="rId60"/>
    <p:sldId id="292" r:id="rId61"/>
    <p:sldId id="293" r:id="rId62"/>
    <p:sldId id="294" r:id="rId63"/>
    <p:sldId id="320" r:id="rId64"/>
    <p:sldId id="295" r:id="rId65"/>
    <p:sldId id="296" r:id="rId66"/>
    <p:sldId id="297" r:id="rId67"/>
    <p:sldId id="298" r:id="rId68"/>
    <p:sldId id="711" r:id="rId69"/>
    <p:sldId id="299" r:id="rId70"/>
    <p:sldId id="300" r:id="rId71"/>
    <p:sldId id="301" r:id="rId72"/>
    <p:sldId id="302" r:id="rId73"/>
    <p:sldId id="303" r:id="rId74"/>
    <p:sldId id="793" r:id="rId75"/>
    <p:sldId id="768" r:id="rId76"/>
    <p:sldId id="792" r:id="rId77"/>
    <p:sldId id="403" r:id="rId78"/>
    <p:sldId id="392" r:id="rId79"/>
    <p:sldId id="748" r:id="rId80"/>
    <p:sldId id="750" r:id="rId81"/>
    <p:sldId id="412" r:id="rId82"/>
    <p:sldId id="601" r:id="rId83"/>
    <p:sldId id="789" r:id="rId84"/>
    <p:sldId id="600" r:id="rId85"/>
    <p:sldId id="790" r:id="rId86"/>
    <p:sldId id="408" r:id="rId87"/>
    <p:sldId id="307" r:id="rId88"/>
    <p:sldId id="306" r:id="rId89"/>
    <p:sldId id="406" r:id="rId90"/>
    <p:sldId id="791" r:id="rId91"/>
    <p:sldId id="839" r:id="rId92"/>
    <p:sldId id="896" r:id="rId93"/>
    <p:sldId id="922" r:id="rId94"/>
    <p:sldId id="902" r:id="rId95"/>
    <p:sldId id="815" r:id="rId96"/>
    <p:sldId id="903" r:id="rId97"/>
    <p:sldId id="923" r:id="rId98"/>
    <p:sldId id="679" r:id="rId99"/>
    <p:sldId id="904" r:id="rId100"/>
    <p:sldId id="775" r:id="rId101"/>
    <p:sldId id="819" r:id="rId102"/>
    <p:sldId id="926" r:id="rId103"/>
    <p:sldId id="928" r:id="rId104"/>
    <p:sldId id="905" r:id="rId105"/>
    <p:sldId id="929" r:id="rId106"/>
    <p:sldId id="821" r:id="rId107"/>
    <p:sldId id="823" r:id="rId108"/>
    <p:sldId id="824" r:id="rId109"/>
    <p:sldId id="906" r:id="rId110"/>
    <p:sldId id="818" r:id="rId111"/>
    <p:sldId id="907" r:id="rId112"/>
    <p:sldId id="908" r:id="rId113"/>
    <p:sldId id="501" r:id="rId114"/>
    <p:sldId id="909" r:id="rId115"/>
    <p:sldId id="812" r:id="rId116"/>
    <p:sldId id="752" r:id="rId117"/>
    <p:sldId id="910" r:id="rId118"/>
    <p:sldId id="570" r:id="rId119"/>
    <p:sldId id="751" r:id="rId120"/>
    <p:sldId id="645" r:id="rId121"/>
    <p:sldId id="911" r:id="rId122"/>
    <p:sldId id="765" r:id="rId123"/>
    <p:sldId id="754" r:id="rId124"/>
    <p:sldId id="755" r:id="rId125"/>
    <p:sldId id="756" r:id="rId126"/>
    <p:sldId id="757" r:id="rId127"/>
    <p:sldId id="912" r:id="rId128"/>
    <p:sldId id="827" r:id="rId129"/>
    <p:sldId id="760" r:id="rId130"/>
    <p:sldId id="813" r:id="rId131"/>
    <p:sldId id="771" r:id="rId132"/>
    <p:sldId id="914" r:id="rId133"/>
    <p:sldId id="915" r:id="rId134"/>
    <p:sldId id="916" r:id="rId135"/>
    <p:sldId id="774" r:id="rId136"/>
    <p:sldId id="635" r:id="rId137"/>
    <p:sldId id="918" r:id="rId138"/>
    <p:sldId id="919" r:id="rId139"/>
    <p:sldId id="631" r:id="rId140"/>
    <p:sldId id="521" r:id="rId141"/>
    <p:sldId id="920" r:id="rId142"/>
    <p:sldId id="644" r:id="rId143"/>
    <p:sldId id="533" r:id="rId144"/>
    <p:sldId id="558" r:id="rId145"/>
    <p:sldId id="518" r:id="rId146"/>
    <p:sldId id="921" r:id="rId147"/>
    <p:sldId id="549" r:id="rId148"/>
    <p:sldId id="519" r:id="rId149"/>
    <p:sldId id="692" r:id="rId150"/>
    <p:sldId id="318" r:id="rId15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2880">
          <p15:clr>
            <a:srgbClr val="A4A3A4"/>
          </p15:clr>
        </p15:guide>
        <p15:guide id="6" pos="755">
          <p15:clr>
            <a:srgbClr val="A4A3A4"/>
          </p15:clr>
        </p15:guide>
        <p15:guide id="7" pos="53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BA5230-9706-AF8B-3C9C-FC03AC6FC1C3}" name="D Verdun" initials="DV" userId="2687cefd8bf51a4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CC"/>
    <a:srgbClr val="123AE4"/>
    <a:srgbClr val="1034CE"/>
    <a:srgbClr val="080CB0"/>
    <a:srgbClr val="003399"/>
    <a:srgbClr val="3116A2"/>
    <a:srgbClr val="1309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939A0D-F1B3-42C0-9818-3086751B202B}" v="137" dt="2024-08-07T01:00:38.8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973" autoAdjust="0"/>
    <p:restoredTop sz="80471" autoAdjust="0"/>
  </p:normalViewPr>
  <p:slideViewPr>
    <p:cSldViewPr>
      <p:cViewPr varScale="1">
        <p:scale>
          <a:sx n="55" d="100"/>
          <a:sy n="55" d="100"/>
        </p:scale>
        <p:origin x="764" y="44"/>
      </p:cViewPr>
      <p:guideLst>
        <p:guide orient="horz" pos="2160"/>
        <p:guide orient="horz" pos="1008"/>
        <p:guide orient="horz" pos="3888"/>
        <p:guide orient="horz" pos="321"/>
        <p:guide pos="2880"/>
        <p:guide pos="755"/>
        <p:guide pos="5381"/>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76" d="100"/>
          <a:sy n="76" d="100"/>
        </p:scale>
        <p:origin x="32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presProps" Target="presProps.xml"/><Relationship Id="rId159" Type="http://schemas.microsoft.com/office/2018/10/relationships/authors" Target="author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slide" Target="slides/slide141.xml"/><Relationship Id="rId153"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1.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5A6C06-7D95-491B-F9BD-5BD74BB23E6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3701FF95-9340-C4F1-D1E7-857ED256D7BC}"/>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16EFDAE-7382-4B09-BA3F-3541D98C5050}" type="datetimeFigureOut">
              <a:rPr lang="en-US"/>
              <a:pPr>
                <a:defRPr/>
              </a:pPr>
              <a:t>9/4/2025</a:t>
            </a:fld>
            <a:endParaRPr lang="en-US" dirty="0"/>
          </a:p>
        </p:txBody>
      </p:sp>
      <p:sp>
        <p:nvSpPr>
          <p:cNvPr id="4" name="Footer Placeholder 3">
            <a:extLst>
              <a:ext uri="{FF2B5EF4-FFF2-40B4-BE49-F238E27FC236}">
                <a16:creationId xmlns:a16="http://schemas.microsoft.com/office/drawing/2014/main" id="{75915A1F-F398-6A3C-34C2-2F075627572B}"/>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EF1C8F0A-D452-AD7A-CB81-83D8918C968D}"/>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ED0C4E2-782E-45F6-A2E5-E0F0A199CDBD}"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F60E29-3C2E-3FAA-7D4A-A6D6E86E166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solidFill>
                  <a:schemeClr val="tx1"/>
                </a:solidFill>
                <a:latin typeface="+mn-lt"/>
              </a:defRPr>
            </a:lvl1pPr>
          </a:lstStyle>
          <a:p>
            <a:pPr>
              <a:defRPr/>
            </a:pPr>
            <a:endParaRPr lang="en-US" dirty="0"/>
          </a:p>
        </p:txBody>
      </p:sp>
      <p:sp>
        <p:nvSpPr>
          <p:cNvPr id="3" name="Date Placeholder 2">
            <a:extLst>
              <a:ext uri="{FF2B5EF4-FFF2-40B4-BE49-F238E27FC236}">
                <a16:creationId xmlns:a16="http://schemas.microsoft.com/office/drawing/2014/main" id="{49854C97-744E-93FB-6419-FCF8CC4D785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solidFill>
                  <a:schemeClr val="tx1"/>
                </a:solidFill>
                <a:latin typeface="+mn-lt"/>
              </a:defRPr>
            </a:lvl1pPr>
          </a:lstStyle>
          <a:p>
            <a:pPr>
              <a:defRPr/>
            </a:pPr>
            <a:fld id="{03935EE4-C222-4C15-9BDF-2724AC0FE5B4}" type="datetimeFigureOut">
              <a:rPr lang="en-US"/>
              <a:pPr>
                <a:defRPr/>
              </a:pPr>
              <a:t>9/4/2025</a:t>
            </a:fld>
            <a:endParaRPr lang="en-US" dirty="0"/>
          </a:p>
        </p:txBody>
      </p:sp>
      <p:sp>
        <p:nvSpPr>
          <p:cNvPr id="4" name="Slide Image Placeholder 3">
            <a:extLst>
              <a:ext uri="{FF2B5EF4-FFF2-40B4-BE49-F238E27FC236}">
                <a16:creationId xmlns:a16="http://schemas.microsoft.com/office/drawing/2014/main" id="{67A36D38-8B8B-8AFB-B765-E4D4CF558FE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A934FA49-FFEA-D6E0-CDDF-3596728777D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33C4183-B768-001D-36B4-3248EF0C452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solidFill>
                  <a:schemeClr val="tx1"/>
                </a:solidFill>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25830812-5F53-5578-CA17-5356CA97BBB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7CD080D-969F-4C12-B219-54A2F29EE07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2"/>
        </a:solidFill>
        <a:latin typeface="+mn-lt"/>
        <a:ea typeface="+mn-ea"/>
        <a:cs typeface="+mn-cs"/>
      </a:defRPr>
    </a:lvl1pPr>
    <a:lvl2pPr marL="457200" algn="l" rtl="0" eaLnBrk="0" fontAlgn="base" hangingPunct="0">
      <a:spcBef>
        <a:spcPct val="30000"/>
      </a:spcBef>
      <a:spcAft>
        <a:spcPct val="0"/>
      </a:spcAft>
      <a:defRPr sz="1200" kern="1200">
        <a:solidFill>
          <a:schemeClr val="tx2"/>
        </a:solidFill>
        <a:latin typeface="+mn-lt"/>
        <a:ea typeface="+mn-ea"/>
        <a:cs typeface="+mn-cs"/>
      </a:defRPr>
    </a:lvl2pPr>
    <a:lvl3pPr marL="914400" algn="l" rtl="0" eaLnBrk="0" fontAlgn="base" hangingPunct="0">
      <a:spcBef>
        <a:spcPct val="30000"/>
      </a:spcBef>
      <a:spcAft>
        <a:spcPct val="0"/>
      </a:spcAft>
      <a:defRPr sz="1200" kern="1200">
        <a:solidFill>
          <a:schemeClr val="tx2"/>
        </a:solidFill>
        <a:latin typeface="+mn-lt"/>
        <a:ea typeface="+mn-ea"/>
        <a:cs typeface="+mn-cs"/>
      </a:defRPr>
    </a:lvl3pPr>
    <a:lvl4pPr marL="1371600" algn="l" rtl="0" eaLnBrk="0" fontAlgn="base" hangingPunct="0">
      <a:spcBef>
        <a:spcPct val="30000"/>
      </a:spcBef>
      <a:spcAft>
        <a:spcPct val="0"/>
      </a:spcAft>
      <a:defRPr sz="1200" kern="1200">
        <a:solidFill>
          <a:schemeClr val="tx2"/>
        </a:solidFill>
        <a:latin typeface="+mn-lt"/>
        <a:ea typeface="+mn-ea"/>
        <a:cs typeface="+mn-cs"/>
      </a:defRPr>
    </a:lvl4pPr>
    <a:lvl5pPr marL="1828800" algn="l" rtl="0" eaLnBrk="0" fontAlgn="base" hangingPunct="0">
      <a:spcBef>
        <a:spcPct val="30000"/>
      </a:spcBef>
      <a:spcAft>
        <a:spcPct val="0"/>
      </a:spcAft>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B370A54C-E259-470E-FB3F-056A386C82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94E4E34-8720-3A59-C9F4-F312B2278A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latin typeface="Calibri" panose="020F0502020204030204" pitchFamily="34" charset="0"/>
              </a:rPr>
              <a:t>Additional TC Education PPT’s may be inserted as deemed appropriate by clinician. If inserted during this presentation, they should be inserted prior to “Update &amp; Review.” </a:t>
            </a:r>
            <a:endParaRPr lang="en-US" altLang="en-US" b="1" dirty="0">
              <a:solidFill>
                <a:srgbClr val="0070C0"/>
              </a:solidFill>
              <a:latin typeface="Calibri" panose="020F0502020204030204" pitchFamily="34" charset="0"/>
            </a:endParaRPr>
          </a:p>
          <a:p>
            <a:endParaRPr lang="en-US" altLang="en-US" dirty="0"/>
          </a:p>
        </p:txBody>
      </p:sp>
      <p:sp>
        <p:nvSpPr>
          <p:cNvPr id="14340" name="Slide Number Placeholder 3">
            <a:extLst>
              <a:ext uri="{FF2B5EF4-FFF2-40B4-BE49-F238E27FC236}">
                <a16:creationId xmlns:a16="http://schemas.microsoft.com/office/drawing/2014/main" id="{65DE3AD9-4A75-6F32-062E-E0F802C96C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06CB605-6A1A-4C87-9BB4-E24C5C7B5281}" type="slidenum">
              <a:rPr lang="en-US" altLang="en-US" smtClean="0"/>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4ECBCF5B-3DC5-77B7-602B-3571DF575F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E9B1AD22-50FE-2757-B5FE-FC03083121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6868" name="Slide Number Placeholder 3">
            <a:extLst>
              <a:ext uri="{FF2B5EF4-FFF2-40B4-BE49-F238E27FC236}">
                <a16:creationId xmlns:a16="http://schemas.microsoft.com/office/drawing/2014/main" id="{4C895BA9-6231-3F1A-BE62-6ABE929C7B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0" hangingPunct="0"/>
            <a:fld id="{1175D19F-C1FC-4D97-A230-C6A659C67629}" type="slidenum">
              <a:rPr lang="en-US" altLang="en-US" smtClean="0">
                <a:solidFill>
                  <a:srgbClr val="000000"/>
                </a:solidFill>
                <a:latin typeface="Times" panose="02020603050405020304" pitchFamily="18" charset="0"/>
              </a:rPr>
              <a:pPr eaLnBrk="0" hangingPunct="0"/>
              <a:t>16</a:t>
            </a:fld>
            <a:endParaRPr lang="en-US" altLang="en-US" dirty="0">
              <a:solidFill>
                <a:srgbClr val="000000"/>
              </a:solidFill>
              <a:latin typeface="Times"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 practicing time math with attendees at this point, using exercises from the TC-1 Study Guide</a:t>
            </a:r>
          </a:p>
        </p:txBody>
      </p:sp>
      <p:sp>
        <p:nvSpPr>
          <p:cNvPr id="4" name="Slide Number Placeholder 3"/>
          <p:cNvSpPr>
            <a:spLocks noGrp="1"/>
          </p:cNvSpPr>
          <p:nvPr>
            <p:ph type="sldNum" sz="quarter" idx="5"/>
          </p:nvPr>
        </p:nvSpPr>
        <p:spPr/>
        <p:txBody>
          <a:bodyPr/>
          <a:lstStyle/>
          <a:p>
            <a:pPr>
              <a:defRPr/>
            </a:pPr>
            <a:fld id="{27CD080D-969F-4C12-B219-54A2F29EE077}" type="slidenum">
              <a:rPr lang="en-US" altLang="en-US" smtClean="0"/>
              <a:pPr>
                <a:defRPr/>
              </a:pPr>
              <a:t>21</a:t>
            </a:fld>
            <a:endParaRPr lang="en-US" altLang="en-US" dirty="0"/>
          </a:p>
        </p:txBody>
      </p:sp>
    </p:spTree>
    <p:extLst>
      <p:ext uri="{BB962C8B-B14F-4D97-AF65-F5344CB8AC3E}">
        <p14:creationId xmlns:p14="http://schemas.microsoft.com/office/powerpoint/2010/main" val="2488192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292B407B-83A3-F809-D589-16785C4DF3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3FAD514D-59A0-3D39-477D-7DE8A36250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4036" name="Slide Number Placeholder 3">
            <a:extLst>
              <a:ext uri="{FF2B5EF4-FFF2-40B4-BE49-F238E27FC236}">
                <a16:creationId xmlns:a16="http://schemas.microsoft.com/office/drawing/2014/main" id="{D390B46D-1FC8-4FDE-29BB-A6B2985C09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50C35F3B-0EB4-41A1-AF4C-3D49432A6BD3}" type="slidenum">
              <a:rPr lang="en-US" altLang="en-US" smtClean="0"/>
              <a:pPr/>
              <a:t>22</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Suggestion</a:t>
            </a:r>
            <a:r>
              <a:rPr lang="en-US" dirty="0"/>
              <a:t>: After discussing this slide, this might be a good place to review the </a:t>
            </a:r>
            <a:r>
              <a:rPr lang="en-US" b="1" dirty="0"/>
              <a:t>Replacement Time (EET)</a:t>
            </a:r>
            <a:r>
              <a:rPr lang="en-US" dirty="0"/>
              <a:t> presentation before continuing with the remainder of this presentation. Alternatively, present all supplemental PowerPoints at the end.</a:t>
            </a:r>
          </a:p>
        </p:txBody>
      </p:sp>
      <p:sp>
        <p:nvSpPr>
          <p:cNvPr id="4" name="Slide Number Placeholder 3"/>
          <p:cNvSpPr>
            <a:spLocks noGrp="1"/>
          </p:cNvSpPr>
          <p:nvPr>
            <p:ph type="sldNum" sz="quarter" idx="5"/>
          </p:nvPr>
        </p:nvSpPr>
        <p:spPr/>
        <p:txBody>
          <a:bodyPr/>
          <a:lstStyle/>
          <a:p>
            <a:pPr>
              <a:defRPr/>
            </a:pPr>
            <a:fld id="{27CD080D-969F-4C12-B219-54A2F29EE077}" type="slidenum">
              <a:rPr lang="en-US" altLang="en-US" smtClean="0"/>
              <a:pPr>
                <a:defRPr/>
              </a:pPr>
              <a:t>33</a:t>
            </a:fld>
            <a:endParaRPr lang="en-US" altLang="en-US" dirty="0"/>
          </a:p>
        </p:txBody>
      </p:sp>
    </p:spTree>
    <p:extLst>
      <p:ext uri="{BB962C8B-B14F-4D97-AF65-F5344CB8AC3E}">
        <p14:creationId xmlns:p14="http://schemas.microsoft.com/office/powerpoint/2010/main" val="3039226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Seeding language can be confirmed on page 22 of Season 2025 Alpine Competition Guide; page number in Season 2026 Alpine Competition Guide should be similar but is not known at this time.</a:t>
            </a:r>
          </a:p>
        </p:txBody>
      </p:sp>
      <p:sp>
        <p:nvSpPr>
          <p:cNvPr id="4" name="Slide Number Placeholder 3"/>
          <p:cNvSpPr>
            <a:spLocks noGrp="1"/>
          </p:cNvSpPr>
          <p:nvPr>
            <p:ph type="sldNum" sz="quarter" idx="5"/>
          </p:nvPr>
        </p:nvSpPr>
        <p:spPr/>
        <p:txBody>
          <a:bodyPr/>
          <a:lstStyle/>
          <a:p>
            <a:pPr>
              <a:defRPr/>
            </a:pPr>
            <a:fld id="{27CD080D-969F-4C12-B219-54A2F29EE077}" type="slidenum">
              <a:rPr lang="en-US" altLang="en-US" smtClean="0"/>
              <a:pPr>
                <a:defRPr/>
              </a:pPr>
              <a:t>35</a:t>
            </a:fld>
            <a:endParaRPr lang="en-US" altLang="en-US" dirty="0"/>
          </a:p>
        </p:txBody>
      </p:sp>
    </p:spTree>
    <p:extLst>
      <p:ext uri="{BB962C8B-B14F-4D97-AF65-F5344CB8AC3E}">
        <p14:creationId xmlns:p14="http://schemas.microsoft.com/office/powerpoint/2010/main" val="398481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Suggestion</a:t>
            </a:r>
            <a:r>
              <a:rPr lang="en-US" dirty="0"/>
              <a:t>: After discussing this slide, this might be a good place to review the </a:t>
            </a:r>
            <a:r>
              <a:rPr lang="en-US" b="1" dirty="0"/>
              <a:t>Race Points &amp; Penalty </a:t>
            </a:r>
            <a:r>
              <a:rPr lang="en-US" dirty="0"/>
              <a:t>presentation before continuing with the remainder of this presentation. Alternatively, present all supplemental PowerPoints at the end.</a:t>
            </a:r>
          </a:p>
          <a:p>
            <a:endParaRPr lang="en-US" dirty="0"/>
          </a:p>
        </p:txBody>
      </p:sp>
      <p:sp>
        <p:nvSpPr>
          <p:cNvPr id="4" name="Slide Number Placeholder 3"/>
          <p:cNvSpPr>
            <a:spLocks noGrp="1"/>
          </p:cNvSpPr>
          <p:nvPr>
            <p:ph type="sldNum" sz="quarter" idx="5"/>
          </p:nvPr>
        </p:nvSpPr>
        <p:spPr/>
        <p:txBody>
          <a:bodyPr/>
          <a:lstStyle/>
          <a:p>
            <a:pPr>
              <a:defRPr/>
            </a:pPr>
            <a:fld id="{27CD080D-969F-4C12-B219-54A2F29EE077}" type="slidenum">
              <a:rPr lang="en-US" altLang="en-US" smtClean="0"/>
              <a:pPr>
                <a:defRPr/>
              </a:pPr>
              <a:t>37</a:t>
            </a:fld>
            <a:endParaRPr lang="en-US" altLang="en-US" dirty="0"/>
          </a:p>
        </p:txBody>
      </p:sp>
    </p:spTree>
    <p:extLst>
      <p:ext uri="{BB962C8B-B14F-4D97-AF65-F5344CB8AC3E}">
        <p14:creationId xmlns:p14="http://schemas.microsoft.com/office/powerpoint/2010/main" val="1898861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CD080D-969F-4C12-B219-54A2F29EE077}" type="slidenum">
              <a:rPr lang="en-US" altLang="en-US" smtClean="0"/>
              <a:pPr>
                <a:defRPr/>
              </a:pPr>
              <a:t>43</a:t>
            </a:fld>
            <a:endParaRPr lang="en-US" altLang="en-US" dirty="0"/>
          </a:p>
        </p:txBody>
      </p:sp>
    </p:spTree>
    <p:extLst>
      <p:ext uri="{BB962C8B-B14F-4D97-AF65-F5344CB8AC3E}">
        <p14:creationId xmlns:p14="http://schemas.microsoft.com/office/powerpoint/2010/main" val="3735057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CD080D-969F-4C12-B219-54A2F29EE077}" type="slidenum">
              <a:rPr lang="en-US" altLang="en-US" smtClean="0"/>
              <a:pPr>
                <a:defRPr/>
              </a:pPr>
              <a:t>45</a:t>
            </a:fld>
            <a:endParaRPr lang="en-US" altLang="en-US" dirty="0"/>
          </a:p>
        </p:txBody>
      </p:sp>
    </p:spTree>
    <p:extLst>
      <p:ext uri="{BB962C8B-B14F-4D97-AF65-F5344CB8AC3E}">
        <p14:creationId xmlns:p14="http://schemas.microsoft.com/office/powerpoint/2010/main" val="3552192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611.3.1, 615.3</a:t>
            </a:r>
          </a:p>
        </p:txBody>
      </p:sp>
      <p:sp>
        <p:nvSpPr>
          <p:cNvPr id="4" name="Slide Number Placeholder 3"/>
          <p:cNvSpPr>
            <a:spLocks noGrp="1"/>
          </p:cNvSpPr>
          <p:nvPr>
            <p:ph type="sldNum" sz="quarter" idx="5"/>
          </p:nvPr>
        </p:nvSpPr>
        <p:spPr/>
        <p:txBody>
          <a:bodyPr/>
          <a:lstStyle/>
          <a:p>
            <a:pPr>
              <a:defRPr/>
            </a:pPr>
            <a:fld id="{27CD080D-969F-4C12-B219-54A2F29EE077}" type="slidenum">
              <a:rPr lang="en-US" altLang="en-US" smtClean="0"/>
              <a:pPr>
                <a:defRPr/>
              </a:pPr>
              <a:t>46</a:t>
            </a:fld>
            <a:endParaRPr lang="en-US" altLang="en-US" dirty="0"/>
          </a:p>
        </p:txBody>
      </p:sp>
    </p:spTree>
    <p:extLst>
      <p:ext uri="{BB962C8B-B14F-4D97-AF65-F5344CB8AC3E}">
        <p14:creationId xmlns:p14="http://schemas.microsoft.com/office/powerpoint/2010/main" val="2218781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C87B2A6B-67B9-BB2F-89FF-DBD679260F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a:extLst>
              <a:ext uri="{FF2B5EF4-FFF2-40B4-BE49-F238E27FC236}">
                <a16:creationId xmlns:a16="http://schemas.microsoft.com/office/drawing/2014/main" id="{B2336C79-0F6D-B2A6-226D-8C9E74D372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4EAC8DB-6A60-026D-DBAA-57710D962B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A5D74C46-3E58-A9A8-F843-D51A0E899B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NOTE: Legal review may include to what extent rules/accepted procedures were followed, deviated from, or ignored.</a:t>
            </a:r>
          </a:p>
        </p:txBody>
      </p:sp>
      <p:sp>
        <p:nvSpPr>
          <p:cNvPr id="14340" name="Slide Number Placeholder 3">
            <a:extLst>
              <a:ext uri="{FF2B5EF4-FFF2-40B4-BE49-F238E27FC236}">
                <a16:creationId xmlns:a16="http://schemas.microsoft.com/office/drawing/2014/main" id="{419D1D27-E8AF-D245-44C8-A922D658D5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DAA1E4B-9089-4D0D-9D11-DCC2094C006E}" type="slidenum">
              <a:rPr lang="en-US" altLang="en-US" smtClean="0"/>
              <a:pPr/>
              <a:t>5</a:t>
            </a:fld>
            <a:endParaRPr lang="en-US" altLang="en-US" dirty="0"/>
          </a:p>
        </p:txBody>
      </p:sp>
    </p:spTree>
    <p:extLst>
      <p:ext uri="{BB962C8B-B14F-4D97-AF65-F5344CB8AC3E}">
        <p14:creationId xmlns:p14="http://schemas.microsoft.com/office/powerpoint/2010/main" val="198977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8200065A-01FA-977F-D246-25D0C5742B49}"/>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SIGNATURE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95FB3-0A57-0399-5A38-F76A189E8034}"/>
            </a:ext>
          </a:extLst>
        </p:cNvPr>
        <p:cNvGrpSpPr/>
        <p:nvPr/>
      </p:nvGrpSpPr>
      <p:grpSpPr>
        <a:xfrm>
          <a:off x="0" y="0"/>
          <a:ext cx="0" cy="0"/>
          <a:chOff x="0" y="0"/>
          <a:chExt cx="0" cy="0"/>
        </a:xfrm>
      </p:grpSpPr>
      <p:sp>
        <p:nvSpPr>
          <p:cNvPr id="72706" name="Rectangle 2">
            <a:extLst>
              <a:ext uri="{FF2B5EF4-FFF2-40B4-BE49-F238E27FC236}">
                <a16:creationId xmlns:a16="http://schemas.microsoft.com/office/drawing/2014/main" id="{4640F42E-AA32-AFA4-162B-C0905A932F4C}"/>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SIGNATURE</a:t>
            </a:r>
          </a:p>
        </p:txBody>
      </p:sp>
    </p:spTree>
    <p:extLst>
      <p:ext uri="{BB962C8B-B14F-4D97-AF65-F5344CB8AC3E}">
        <p14:creationId xmlns:p14="http://schemas.microsoft.com/office/powerpoint/2010/main" val="954612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CD080D-969F-4C12-B219-54A2F29EE077}" type="slidenum">
              <a:rPr lang="en-US" altLang="en-US" smtClean="0"/>
              <a:pPr>
                <a:defRPr/>
              </a:pPr>
              <a:t>63</a:t>
            </a:fld>
            <a:endParaRPr lang="en-US" altLang="en-US" dirty="0"/>
          </a:p>
        </p:txBody>
      </p:sp>
    </p:spTree>
    <p:extLst>
      <p:ext uri="{BB962C8B-B14F-4D97-AF65-F5344CB8AC3E}">
        <p14:creationId xmlns:p14="http://schemas.microsoft.com/office/powerpoint/2010/main" val="727039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22BC042A-C992-F8E0-3A2C-D60E5765F5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5F3FBE21-1324-56D2-E6B3-30D155BFE2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slide is included for general information. If region/division does not use TRS (Butterfly), please skip.</a:t>
            </a:r>
          </a:p>
        </p:txBody>
      </p:sp>
      <p:sp>
        <p:nvSpPr>
          <p:cNvPr id="99332" name="Slide Number Placeholder 3">
            <a:extLst>
              <a:ext uri="{FF2B5EF4-FFF2-40B4-BE49-F238E27FC236}">
                <a16:creationId xmlns:a16="http://schemas.microsoft.com/office/drawing/2014/main" id="{ADC3595D-9FAA-3A70-1E11-FE841DDD8E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EFCB733-6430-4E3F-9601-850CFB8F0753}" type="slidenum">
              <a:rPr lang="en-US" altLang="en-US" smtClean="0"/>
              <a:pPr/>
              <a:t>75</a:t>
            </a:fld>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4CF8A7EC-2F52-39D7-7B07-FC5AD1999A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DFA92FAE-9317-09F4-D05F-3444814949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slide is included for general information; skip if not pertinent to your division.</a:t>
            </a:r>
          </a:p>
        </p:txBody>
      </p:sp>
      <p:sp>
        <p:nvSpPr>
          <p:cNvPr id="101380" name="Slide Number Placeholder 3">
            <a:extLst>
              <a:ext uri="{FF2B5EF4-FFF2-40B4-BE49-F238E27FC236}">
                <a16:creationId xmlns:a16="http://schemas.microsoft.com/office/drawing/2014/main" id="{7DFDB6B2-172B-F5F0-3A8E-4552EA9ED8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6F34472E-6032-41DD-B115-67A849AA0498}" type="slidenum">
              <a:rPr lang="en-US" altLang="en-US" smtClean="0"/>
              <a:pPr/>
              <a:t>76</a:t>
            </a:fld>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64EF5E99-676C-FB53-0FF9-56814A0FE1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43690215-4CE0-45E9-5C9C-700EA9A7B3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slide is included for general information.</a:t>
            </a:r>
          </a:p>
        </p:txBody>
      </p:sp>
      <p:sp>
        <p:nvSpPr>
          <p:cNvPr id="103428" name="Slide Number Placeholder 3">
            <a:extLst>
              <a:ext uri="{FF2B5EF4-FFF2-40B4-BE49-F238E27FC236}">
                <a16:creationId xmlns:a16="http://schemas.microsoft.com/office/drawing/2014/main" id="{8C0973D2-5DF0-DC7B-6C54-A426D4B782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C003A57-55CB-4F33-9CF0-AF52A8852826}" type="slidenum">
              <a:rPr lang="en-US" altLang="en-US" smtClean="0"/>
              <a:pPr/>
              <a:t>77</a:t>
            </a:fld>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69E86C15-014F-0D56-1517-3A1EF5A43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AFD46DBF-B2DF-86E1-BD86-138DBA81C4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8548" name="Slide Number Placeholder 3">
            <a:extLst>
              <a:ext uri="{FF2B5EF4-FFF2-40B4-BE49-F238E27FC236}">
                <a16:creationId xmlns:a16="http://schemas.microsoft.com/office/drawing/2014/main" id="{5323BD66-84BA-AA9A-7A25-7039F92C92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6C2FABE-2C31-47DD-9ABD-492090D9F68F}" type="slidenum">
              <a:rPr lang="en-US" altLang="en-US" smtClean="0"/>
              <a:pPr/>
              <a:t>79</a:t>
            </a:fld>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FF5A5A21-66E0-A0D0-F2BE-DC48FEF07D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3E6153ED-592C-1A0D-A096-BA9114FBAC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0596" name="Slide Number Placeholder 3">
            <a:extLst>
              <a:ext uri="{FF2B5EF4-FFF2-40B4-BE49-F238E27FC236}">
                <a16:creationId xmlns:a16="http://schemas.microsoft.com/office/drawing/2014/main" id="{71714073-9EC2-A0CF-3697-6A3A804599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286CC24-A981-4A95-A077-4E62C8C93A33}" type="slidenum">
              <a:rPr lang="en-US" altLang="en-US" smtClean="0"/>
              <a:pPr/>
              <a:t>80</a:t>
            </a:fld>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59652DA2-C27E-8F5E-2810-AF267291B5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15D87F1B-59B6-457B-DF18-6EF1CD89FC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2644" name="Slide Number Placeholder 3">
            <a:extLst>
              <a:ext uri="{FF2B5EF4-FFF2-40B4-BE49-F238E27FC236}">
                <a16:creationId xmlns:a16="http://schemas.microsoft.com/office/drawing/2014/main" id="{94D4E820-A78F-BE12-50E7-83C46D0A46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4111CAC-4557-4BF8-8C29-2BFEC9C06A1E}" type="slidenum">
              <a:rPr lang="en-US" altLang="en-US" smtClean="0"/>
              <a:pPr/>
              <a:t>81</a:t>
            </a:fld>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8B3D00A6-4829-4013-5782-2C7895A91F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a:extLst>
              <a:ext uri="{FF2B5EF4-FFF2-40B4-BE49-F238E27FC236}">
                <a16:creationId xmlns:a16="http://schemas.microsoft.com/office/drawing/2014/main" id="{FBB666B3-3D34-4176-3FE7-D8C08FE585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F578CC98-1982-3905-DC40-C4CB97B90D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20AE1AEA-641E-15A8-888B-0DDA3DB678E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a:extLst>
              <a:ext uri="{FF2B5EF4-FFF2-40B4-BE49-F238E27FC236}">
                <a16:creationId xmlns:a16="http://schemas.microsoft.com/office/drawing/2014/main" id="{4ACAA135-281A-365D-164B-DBB5822140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BE4CF674-8F0B-4983-AF62-6D0B239EC613}" type="slidenum">
              <a:rPr lang="en-US" altLang="en-US" smtClean="0">
                <a:solidFill>
                  <a:srgbClr val="000000"/>
                </a:solidFill>
              </a:rPr>
              <a:pPr/>
              <a:t>6</a:t>
            </a:fld>
            <a:endParaRPr lang="en-US" altLang="en-US" dirty="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CD080D-969F-4C12-B219-54A2F29EE077}" type="slidenum">
              <a:rPr lang="en-US" altLang="en-US" smtClean="0"/>
              <a:pPr>
                <a:defRPr/>
              </a:pPr>
              <a:t>85</a:t>
            </a:fld>
            <a:endParaRPr lang="en-US" altLang="en-US" dirty="0"/>
          </a:p>
        </p:txBody>
      </p:sp>
    </p:spTree>
    <p:extLst>
      <p:ext uri="{BB962C8B-B14F-4D97-AF65-F5344CB8AC3E}">
        <p14:creationId xmlns:p14="http://schemas.microsoft.com/office/powerpoint/2010/main" val="2574343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Consider leading class through 2</a:t>
            </a:r>
            <a:r>
              <a:rPr lang="en-US" b="1" baseline="30000" dirty="0"/>
              <a:t>nd</a:t>
            </a:r>
            <a:r>
              <a:rPr lang="en-US" b="1" dirty="0"/>
              <a:t> Run Start List exercise from Study Guide</a:t>
            </a:r>
          </a:p>
        </p:txBody>
      </p:sp>
      <p:sp>
        <p:nvSpPr>
          <p:cNvPr id="4" name="Slide Number Placeholder 3"/>
          <p:cNvSpPr>
            <a:spLocks noGrp="1"/>
          </p:cNvSpPr>
          <p:nvPr>
            <p:ph type="sldNum" sz="quarter" idx="5"/>
          </p:nvPr>
        </p:nvSpPr>
        <p:spPr/>
        <p:txBody>
          <a:bodyPr/>
          <a:lstStyle/>
          <a:p>
            <a:pPr>
              <a:defRPr/>
            </a:pPr>
            <a:fld id="{27CD080D-969F-4C12-B219-54A2F29EE077}" type="slidenum">
              <a:rPr lang="en-US" altLang="en-US" smtClean="0"/>
              <a:pPr>
                <a:defRPr/>
              </a:pPr>
              <a:t>86</a:t>
            </a:fld>
            <a:endParaRPr lang="en-US" altLang="en-US" dirty="0"/>
          </a:p>
        </p:txBody>
      </p:sp>
    </p:spTree>
    <p:extLst>
      <p:ext uri="{BB962C8B-B14F-4D97-AF65-F5344CB8AC3E}">
        <p14:creationId xmlns:p14="http://schemas.microsoft.com/office/powerpoint/2010/main" val="22010640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88CF1E9C-54AB-50F2-9983-7084FD03B8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EAE0387F-EFFC-AB1D-069B-6BC31CB26C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This is the suggested point for inserting available TC PowerPoints that have not already been viewed: “Race Points &amp; Penalty;” “Replacement Times;” “Preparing a TDTR.”</a:t>
            </a:r>
          </a:p>
        </p:txBody>
      </p:sp>
      <p:sp>
        <p:nvSpPr>
          <p:cNvPr id="122884" name="Slide Number Placeholder 3">
            <a:extLst>
              <a:ext uri="{FF2B5EF4-FFF2-40B4-BE49-F238E27FC236}">
                <a16:creationId xmlns:a16="http://schemas.microsoft.com/office/drawing/2014/main" id="{9AE19353-9901-04E6-871B-F6DD24A26F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C81DC54-26C7-48AE-B603-168489362B8D}" type="slidenum">
              <a:rPr lang="en-US" altLang="en-US" smtClean="0"/>
              <a:pPr/>
              <a:t>87</a:t>
            </a:fld>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88</a:t>
            </a:fld>
            <a:endParaRPr lang="en-US" altLang="en-US" dirty="0"/>
          </a:p>
        </p:txBody>
      </p:sp>
    </p:spTree>
    <p:extLst>
      <p:ext uri="{BB962C8B-B14F-4D97-AF65-F5344CB8AC3E}">
        <p14:creationId xmlns:p14="http://schemas.microsoft.com/office/powerpoint/2010/main" val="3734682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a:extLst>
              <a:ext uri="{FF2B5EF4-FFF2-40B4-BE49-F238E27FC236}">
                <a16:creationId xmlns:a16="http://schemas.microsoft.com/office/drawing/2014/main" id="{4AA62B4E-4D44-7AEA-B90D-C7EC4A69F1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Notes Placeholder 2">
            <a:extLst>
              <a:ext uri="{FF2B5EF4-FFF2-40B4-BE49-F238E27FC236}">
                <a16:creationId xmlns:a16="http://schemas.microsoft.com/office/drawing/2014/main" id="{C62F9E6C-BD22-4ECB-0E2A-CC599C0EF9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54980" name="Slide Number Placeholder 3">
            <a:extLst>
              <a:ext uri="{FF2B5EF4-FFF2-40B4-BE49-F238E27FC236}">
                <a16:creationId xmlns:a16="http://schemas.microsoft.com/office/drawing/2014/main" id="{4D5558E6-FD1B-41CC-F609-CA24C834B4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6D0093B-5B19-49F3-B727-628678628ED5}" type="slidenum">
              <a:rPr lang="en-US" altLang="en-US" smtClean="0"/>
              <a:pPr/>
              <a:t>89</a:t>
            </a:fld>
            <a:endParaRPr lang="en-US" altLang="en-US" dirty="0"/>
          </a:p>
        </p:txBody>
      </p:sp>
    </p:spTree>
    <p:extLst>
      <p:ext uri="{BB962C8B-B14F-4D97-AF65-F5344CB8AC3E}">
        <p14:creationId xmlns:p14="http://schemas.microsoft.com/office/powerpoint/2010/main" val="2792327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12D470FF-CB8F-B3F6-8EF3-7A71F41C37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9EF3F1B-2F80-28D4-C6FA-C140A1E670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4" name="Slide Number Placeholder 3">
            <a:extLst>
              <a:ext uri="{FF2B5EF4-FFF2-40B4-BE49-F238E27FC236}">
                <a16:creationId xmlns:a16="http://schemas.microsoft.com/office/drawing/2014/main" id="{4189B414-6424-9421-434D-9DDEE12C5F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10989904-E5F1-403D-B81B-A4BF8844F764}" type="slidenum">
              <a:rPr lang="en-US" altLang="en-US" smtClean="0"/>
              <a:pPr/>
              <a:t>90</a:t>
            </a:fld>
            <a:endParaRPr lang="en-US" altLang="en-US" dirty="0"/>
          </a:p>
        </p:txBody>
      </p:sp>
    </p:spTree>
    <p:extLst>
      <p:ext uri="{BB962C8B-B14F-4D97-AF65-F5344CB8AC3E}">
        <p14:creationId xmlns:p14="http://schemas.microsoft.com/office/powerpoint/2010/main" val="28401259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a:extLst>
              <a:ext uri="{FF2B5EF4-FFF2-40B4-BE49-F238E27FC236}">
                <a16:creationId xmlns:a16="http://schemas.microsoft.com/office/drawing/2014/main" id="{629A947C-1993-B565-6858-83282042CE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Notes Placeholder 2">
            <a:extLst>
              <a:ext uri="{FF2B5EF4-FFF2-40B4-BE49-F238E27FC236}">
                <a16:creationId xmlns:a16="http://schemas.microsoft.com/office/drawing/2014/main" id="{22FAF6BD-21D6-CDB6-5841-76825BF661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59076" name="Slide Number Placeholder 3">
            <a:extLst>
              <a:ext uri="{FF2B5EF4-FFF2-40B4-BE49-F238E27FC236}">
                <a16:creationId xmlns:a16="http://schemas.microsoft.com/office/drawing/2014/main" id="{3B10E952-8092-E46A-E582-D96E579D99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BB4572F-B395-4E82-A21D-2E2CA68083AE}" type="slidenum">
              <a:rPr lang="en-US" altLang="en-US" smtClean="0"/>
              <a:pPr/>
              <a:t>91</a:t>
            </a:fld>
            <a:endParaRPr lang="en-US" altLang="en-US" dirty="0"/>
          </a:p>
        </p:txBody>
      </p:sp>
    </p:spTree>
    <p:extLst>
      <p:ext uri="{BB962C8B-B14F-4D97-AF65-F5344CB8AC3E}">
        <p14:creationId xmlns:p14="http://schemas.microsoft.com/office/powerpoint/2010/main" val="18661642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CD080D-969F-4C12-B219-54A2F29EE077}" type="slidenum">
              <a:rPr lang="en-US" altLang="en-US" smtClean="0"/>
              <a:pPr>
                <a:defRPr/>
              </a:pPr>
              <a:t>92</a:t>
            </a:fld>
            <a:endParaRPr lang="en-US" altLang="en-US" dirty="0"/>
          </a:p>
        </p:txBody>
      </p:sp>
    </p:spTree>
    <p:extLst>
      <p:ext uri="{BB962C8B-B14F-4D97-AF65-F5344CB8AC3E}">
        <p14:creationId xmlns:p14="http://schemas.microsoft.com/office/powerpoint/2010/main" val="23566377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a:extLst>
              <a:ext uri="{FF2B5EF4-FFF2-40B4-BE49-F238E27FC236}">
                <a16:creationId xmlns:a16="http://schemas.microsoft.com/office/drawing/2014/main" id="{B21B8C0F-0A29-36EA-C258-4D138F69D1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7" name="Notes Placeholder 2">
            <a:extLst>
              <a:ext uri="{FF2B5EF4-FFF2-40B4-BE49-F238E27FC236}">
                <a16:creationId xmlns:a16="http://schemas.microsoft.com/office/drawing/2014/main" id="{CA6A0740-D03A-0621-3215-A87B9C2548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62148" name="Slide Number Placeholder 3">
            <a:extLst>
              <a:ext uri="{FF2B5EF4-FFF2-40B4-BE49-F238E27FC236}">
                <a16:creationId xmlns:a16="http://schemas.microsoft.com/office/drawing/2014/main" id="{DDFE5142-3459-8614-0D1D-88674AD7C4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FF75DD1-16C1-4C7E-87D2-1E2CC94EF642}" type="slidenum">
              <a:rPr lang="en-US" altLang="en-US" smtClean="0"/>
              <a:pPr/>
              <a:t>93</a:t>
            </a:fld>
            <a:endParaRPr lang="en-US" altLang="en-US" dirty="0"/>
          </a:p>
        </p:txBody>
      </p:sp>
    </p:spTree>
    <p:extLst>
      <p:ext uri="{BB962C8B-B14F-4D97-AF65-F5344CB8AC3E}">
        <p14:creationId xmlns:p14="http://schemas.microsoft.com/office/powerpoint/2010/main" val="7715249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5E67D95F-6CC5-1AE9-BB53-1EF096B1CC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41240A0D-71DE-DD09-07C0-4EF7208090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a:extLst>
              <a:ext uri="{FF2B5EF4-FFF2-40B4-BE49-F238E27FC236}">
                <a16:creationId xmlns:a16="http://schemas.microsoft.com/office/drawing/2014/main" id="{D27B33B8-6F27-E788-E0D9-DF1E0BCB6B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7117A5F-243D-4787-88B2-952D03A6729F}" type="slidenum">
              <a:rPr lang="en-US" altLang="en-US" smtClean="0"/>
              <a:pPr/>
              <a:t>94</a:t>
            </a:fld>
            <a:endParaRPr lang="en-US" altLang="en-US" dirty="0"/>
          </a:p>
        </p:txBody>
      </p:sp>
    </p:spTree>
    <p:extLst>
      <p:ext uri="{BB962C8B-B14F-4D97-AF65-F5344CB8AC3E}">
        <p14:creationId xmlns:p14="http://schemas.microsoft.com/office/powerpoint/2010/main" val="3212747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7B07D13D-A128-7675-A3D1-FEF1F6D8A1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B0DC17D6-CF9A-5BCC-7407-5AA7962879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508" name="Slide Number Placeholder 3">
            <a:extLst>
              <a:ext uri="{FF2B5EF4-FFF2-40B4-BE49-F238E27FC236}">
                <a16:creationId xmlns:a16="http://schemas.microsoft.com/office/drawing/2014/main" id="{8704AC32-E81F-8AF9-14D2-2D79BA2EE6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59C2F2F5-87F4-4F06-B0D3-4047523521A8}" type="slidenum">
              <a:rPr lang="en-US" altLang="en-US" smtClean="0">
                <a:solidFill>
                  <a:srgbClr val="000000"/>
                </a:solidFill>
              </a:rPr>
              <a:pPr/>
              <a:t>7</a:t>
            </a:fld>
            <a:endParaRPr lang="en-US" altLang="en-US" dirty="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95</a:t>
            </a:fld>
            <a:endParaRPr lang="en-US" altLang="en-US" dirty="0"/>
          </a:p>
        </p:txBody>
      </p:sp>
    </p:spTree>
    <p:extLst>
      <p:ext uri="{BB962C8B-B14F-4D97-AF65-F5344CB8AC3E}">
        <p14:creationId xmlns:p14="http://schemas.microsoft.com/office/powerpoint/2010/main" val="3568606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a:extLst>
              <a:ext uri="{FF2B5EF4-FFF2-40B4-BE49-F238E27FC236}">
                <a16:creationId xmlns:a16="http://schemas.microsoft.com/office/drawing/2014/main" id="{DCC337AF-409C-E7CC-0B2E-15142F5BAB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9" name="Notes Placeholder 2">
            <a:extLst>
              <a:ext uri="{FF2B5EF4-FFF2-40B4-BE49-F238E27FC236}">
                <a16:creationId xmlns:a16="http://schemas.microsoft.com/office/drawing/2014/main" id="{861C18D4-8EB9-4EBD-88BD-78FADCB720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65220" name="Slide Number Placeholder 3">
            <a:extLst>
              <a:ext uri="{FF2B5EF4-FFF2-40B4-BE49-F238E27FC236}">
                <a16:creationId xmlns:a16="http://schemas.microsoft.com/office/drawing/2014/main" id="{50ABAE81-FE69-25D9-0599-E191A7B77D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F010EF9-8446-4E3C-88EA-B135E1A0A40B}" type="slidenum">
              <a:rPr lang="en-US" altLang="en-US" smtClean="0"/>
              <a:pPr/>
              <a:t>97</a:t>
            </a:fld>
            <a:endParaRPr lang="en-US" altLang="en-US" dirty="0"/>
          </a:p>
        </p:txBody>
      </p:sp>
    </p:spTree>
    <p:extLst>
      <p:ext uri="{BB962C8B-B14F-4D97-AF65-F5344CB8AC3E}">
        <p14:creationId xmlns:p14="http://schemas.microsoft.com/office/powerpoint/2010/main" val="20921930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a:extLst>
              <a:ext uri="{FF2B5EF4-FFF2-40B4-BE49-F238E27FC236}">
                <a16:creationId xmlns:a16="http://schemas.microsoft.com/office/drawing/2014/main" id="{77EA7D3E-5F24-02DC-3079-043D3A3AF2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Notes Placeholder 2">
            <a:extLst>
              <a:ext uri="{FF2B5EF4-FFF2-40B4-BE49-F238E27FC236}">
                <a16:creationId xmlns:a16="http://schemas.microsoft.com/office/drawing/2014/main" id="{5D415735-5725-4393-6E0A-56EBDE701BE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67268" name="Slide Number Placeholder 3">
            <a:extLst>
              <a:ext uri="{FF2B5EF4-FFF2-40B4-BE49-F238E27FC236}">
                <a16:creationId xmlns:a16="http://schemas.microsoft.com/office/drawing/2014/main" id="{5EFCD3B8-4775-ACE4-DDC0-4ADE85653D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164F55EC-596B-4A33-B5C7-B69B1259AAD0}" type="slidenum">
              <a:rPr lang="en-US" altLang="en-US" smtClean="0"/>
              <a:pPr/>
              <a:t>98</a:t>
            </a:fld>
            <a:endParaRPr lang="en-US" altLang="en-US" dirty="0"/>
          </a:p>
        </p:txBody>
      </p:sp>
    </p:spTree>
    <p:extLst>
      <p:ext uri="{BB962C8B-B14F-4D97-AF65-F5344CB8AC3E}">
        <p14:creationId xmlns:p14="http://schemas.microsoft.com/office/powerpoint/2010/main" val="1355284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55D3313-D608-0B57-3E01-93146E9AF4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1A7CD41E-CB19-B94D-307E-42FF7EED7B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6868" name="Slide Number Placeholder 3">
            <a:extLst>
              <a:ext uri="{FF2B5EF4-FFF2-40B4-BE49-F238E27FC236}">
                <a16:creationId xmlns:a16="http://schemas.microsoft.com/office/drawing/2014/main" id="{67C305F3-FAF0-F2B4-87BF-29E48540D9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FE003C9-C2F3-4176-A5A9-E3A0991FFEFD}" type="slidenum">
              <a:rPr lang="en-US" altLang="en-US" smtClean="0"/>
              <a:pPr/>
              <a:t>99</a:t>
            </a:fld>
            <a:endParaRPr lang="en-US" altLang="en-US" dirty="0"/>
          </a:p>
        </p:txBody>
      </p:sp>
    </p:spTree>
    <p:extLst>
      <p:ext uri="{BB962C8B-B14F-4D97-AF65-F5344CB8AC3E}">
        <p14:creationId xmlns:p14="http://schemas.microsoft.com/office/powerpoint/2010/main" val="12774055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7DF1A53-8398-3420-92CA-166754F0BB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23A3725C-E3B5-7DD7-1BE5-D6CAB6AC48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a:extLst>
              <a:ext uri="{FF2B5EF4-FFF2-40B4-BE49-F238E27FC236}">
                <a16:creationId xmlns:a16="http://schemas.microsoft.com/office/drawing/2014/main" id="{717E69C0-3727-5A23-91F8-6256E7A11C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720B66AE-0367-4CB7-AB43-71984CA91CCF}" type="slidenum">
              <a:rPr lang="en-US" altLang="en-US" smtClean="0"/>
              <a:pPr/>
              <a:t>100</a:t>
            </a:fld>
            <a:endParaRPr lang="en-US" altLang="en-US" dirty="0"/>
          </a:p>
        </p:txBody>
      </p:sp>
    </p:spTree>
    <p:extLst>
      <p:ext uri="{BB962C8B-B14F-4D97-AF65-F5344CB8AC3E}">
        <p14:creationId xmlns:p14="http://schemas.microsoft.com/office/powerpoint/2010/main" val="11623124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61612CD6-DCFC-B383-2FBB-1D22BFC2B0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9B88ACBA-1DCF-A024-5365-D0BE13D46E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0964" name="Slide Number Placeholder 3">
            <a:extLst>
              <a:ext uri="{FF2B5EF4-FFF2-40B4-BE49-F238E27FC236}">
                <a16:creationId xmlns:a16="http://schemas.microsoft.com/office/drawing/2014/main" id="{43D4BB1D-09C2-7EDA-C799-1DD8A3C4D4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4D24E42-CFBF-46D6-AF99-A61C633A13EB}" type="slidenum">
              <a:rPr lang="en-US" altLang="en-US" smtClean="0"/>
              <a:pPr/>
              <a:t>101</a:t>
            </a:fld>
            <a:endParaRPr lang="en-US" altLang="en-US" dirty="0"/>
          </a:p>
        </p:txBody>
      </p:sp>
    </p:spTree>
    <p:extLst>
      <p:ext uri="{BB962C8B-B14F-4D97-AF65-F5344CB8AC3E}">
        <p14:creationId xmlns:p14="http://schemas.microsoft.com/office/powerpoint/2010/main" val="23786143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0214A2CB-701F-6E6D-5C27-99258F3724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91706CFB-E6C1-674E-2FFC-4C96BC57A4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a:extLst>
              <a:ext uri="{FF2B5EF4-FFF2-40B4-BE49-F238E27FC236}">
                <a16:creationId xmlns:a16="http://schemas.microsoft.com/office/drawing/2014/main" id="{18EB67A8-4131-4D4C-3E0B-B9793ABBEA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D1936E3-59C7-465A-89DB-8D5EEB3C4102}" type="slidenum">
              <a:rPr lang="en-US" altLang="en-US" smtClean="0"/>
              <a:pPr/>
              <a:t>102</a:t>
            </a:fld>
            <a:endParaRPr lang="en-US" altLang="en-US" dirty="0"/>
          </a:p>
        </p:txBody>
      </p:sp>
    </p:spTree>
    <p:extLst>
      <p:ext uri="{BB962C8B-B14F-4D97-AF65-F5344CB8AC3E}">
        <p14:creationId xmlns:p14="http://schemas.microsoft.com/office/powerpoint/2010/main" val="27493985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a:extLst>
              <a:ext uri="{FF2B5EF4-FFF2-40B4-BE49-F238E27FC236}">
                <a16:creationId xmlns:a16="http://schemas.microsoft.com/office/drawing/2014/main" id="{AB846ADE-879D-6B63-333E-E56D9AC8B8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Notes Placeholder 2">
            <a:extLst>
              <a:ext uri="{FF2B5EF4-FFF2-40B4-BE49-F238E27FC236}">
                <a16:creationId xmlns:a16="http://schemas.microsoft.com/office/drawing/2014/main" id="{452C56A1-F602-5C6B-D7CB-94C09D71A4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71364" name="Slide Number Placeholder 3">
            <a:extLst>
              <a:ext uri="{FF2B5EF4-FFF2-40B4-BE49-F238E27FC236}">
                <a16:creationId xmlns:a16="http://schemas.microsoft.com/office/drawing/2014/main" id="{77535ADE-69E2-53DE-EA80-334B38EC55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406856B-E966-47EC-B95E-61473A22B8BD}" type="slidenum">
              <a:rPr lang="en-US" altLang="en-US" smtClean="0"/>
              <a:pPr/>
              <a:t>103</a:t>
            </a:fld>
            <a:endParaRPr lang="en-US" altLang="en-US" dirty="0"/>
          </a:p>
        </p:txBody>
      </p:sp>
    </p:spTree>
    <p:extLst>
      <p:ext uri="{BB962C8B-B14F-4D97-AF65-F5344CB8AC3E}">
        <p14:creationId xmlns:p14="http://schemas.microsoft.com/office/powerpoint/2010/main" val="16941053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9CDAFBC7-869D-F101-BF0E-7036F8ABD2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0AAEA724-C885-EC5C-4570-55CF32C36A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0964" name="Slide Number Placeholder 3">
            <a:extLst>
              <a:ext uri="{FF2B5EF4-FFF2-40B4-BE49-F238E27FC236}">
                <a16:creationId xmlns:a16="http://schemas.microsoft.com/office/drawing/2014/main" id="{C43C33EE-2FD2-7A2D-2C4D-9CE008AF16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5331BA9-BAFC-4207-8B2F-5F95C601DC4C}" type="slidenum">
              <a:rPr lang="en-US" altLang="en-US" smtClean="0"/>
              <a:pPr/>
              <a:t>104</a:t>
            </a:fld>
            <a:endParaRPr lang="en-US" altLang="en-US" dirty="0"/>
          </a:p>
        </p:txBody>
      </p:sp>
    </p:spTree>
    <p:extLst>
      <p:ext uri="{BB962C8B-B14F-4D97-AF65-F5344CB8AC3E}">
        <p14:creationId xmlns:p14="http://schemas.microsoft.com/office/powerpoint/2010/main" val="14343839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374B2424-1DD9-C242-139E-0D2C6612CF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40E85EB0-53F6-9569-83F5-89FDA46ABE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a:extLst>
              <a:ext uri="{FF2B5EF4-FFF2-40B4-BE49-F238E27FC236}">
                <a16:creationId xmlns:a16="http://schemas.microsoft.com/office/drawing/2014/main" id="{F382A315-9D3D-92F3-F929-F18E26AC08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E27BB13-8743-4C2F-A043-2E11C40BB16C}" type="slidenum">
              <a:rPr lang="en-US" altLang="en-US" smtClean="0"/>
              <a:pPr/>
              <a:t>105</a:t>
            </a:fld>
            <a:endParaRPr lang="en-US" altLang="en-US" dirty="0"/>
          </a:p>
        </p:txBody>
      </p:sp>
    </p:spTree>
    <p:extLst>
      <p:ext uri="{BB962C8B-B14F-4D97-AF65-F5344CB8AC3E}">
        <p14:creationId xmlns:p14="http://schemas.microsoft.com/office/powerpoint/2010/main" val="3657722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88B0F08B-3F2E-94BB-12B6-80E674ABB9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B70F558C-7AAB-56DA-FB1A-9D6544B4F5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25604" name="Slide Number Placeholder 3">
            <a:extLst>
              <a:ext uri="{FF2B5EF4-FFF2-40B4-BE49-F238E27FC236}">
                <a16:creationId xmlns:a16="http://schemas.microsoft.com/office/drawing/2014/main" id="{AE1EB976-C53E-7D3A-58A0-C9D8C5BD4E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EA33CA7-A472-41F9-B43F-5422B6110584}" type="slidenum">
              <a:rPr lang="en-US" altLang="en-US" smtClean="0">
                <a:solidFill>
                  <a:srgbClr val="000000"/>
                </a:solidFill>
              </a:rPr>
              <a:pPr/>
              <a:t>10</a:t>
            </a:fld>
            <a:endParaRPr lang="en-US" altLang="en-US" dirty="0">
              <a:solidFill>
                <a:srgbClr val="00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a:extLst>
              <a:ext uri="{FF2B5EF4-FFF2-40B4-BE49-F238E27FC236}">
                <a16:creationId xmlns:a16="http://schemas.microsoft.com/office/drawing/2014/main" id="{A052EBD4-7DB1-D270-FDC8-C98EDB33EC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3" name="Notes Placeholder 2">
            <a:extLst>
              <a:ext uri="{FF2B5EF4-FFF2-40B4-BE49-F238E27FC236}">
                <a16:creationId xmlns:a16="http://schemas.microsoft.com/office/drawing/2014/main" id="{AF71933A-A0DF-2B8C-FC30-1CBBCE4C8B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76484" name="Slide Number Placeholder 3">
            <a:extLst>
              <a:ext uri="{FF2B5EF4-FFF2-40B4-BE49-F238E27FC236}">
                <a16:creationId xmlns:a16="http://schemas.microsoft.com/office/drawing/2014/main" id="{E37A4F2A-8A99-B49A-7EBF-B7EEE9D72C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CE9F431-9159-4AD6-9137-6243413283B5}" type="slidenum">
              <a:rPr lang="en-US" altLang="en-US" smtClean="0"/>
              <a:pPr/>
              <a:t>107</a:t>
            </a:fld>
            <a:endParaRPr lang="en-US" altLang="en-US" dirty="0"/>
          </a:p>
        </p:txBody>
      </p:sp>
    </p:spTree>
    <p:extLst>
      <p:ext uri="{BB962C8B-B14F-4D97-AF65-F5344CB8AC3E}">
        <p14:creationId xmlns:p14="http://schemas.microsoft.com/office/powerpoint/2010/main" val="1601252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a:extLst>
              <a:ext uri="{FF2B5EF4-FFF2-40B4-BE49-F238E27FC236}">
                <a16:creationId xmlns:a16="http://schemas.microsoft.com/office/drawing/2014/main" id="{920C54ED-BA9C-BD7C-B6D4-A803720321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Notes Placeholder 2">
            <a:extLst>
              <a:ext uri="{FF2B5EF4-FFF2-40B4-BE49-F238E27FC236}">
                <a16:creationId xmlns:a16="http://schemas.microsoft.com/office/drawing/2014/main" id="{5CBB40CC-C37F-1D95-689A-8DFABCC0EB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ACTIVE/IN PROGRESS status will be controlled by Sport Education and Membership</a:t>
            </a:r>
          </a:p>
        </p:txBody>
      </p:sp>
      <p:sp>
        <p:nvSpPr>
          <p:cNvPr id="278532" name="Slide Number Placeholder 3">
            <a:extLst>
              <a:ext uri="{FF2B5EF4-FFF2-40B4-BE49-F238E27FC236}">
                <a16:creationId xmlns:a16="http://schemas.microsoft.com/office/drawing/2014/main" id="{85AA7CE4-1C49-74A6-BF84-CD8ACB58A1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305FAF3-3B07-46CE-92AD-56C3E3AC737F}" type="slidenum">
              <a:rPr lang="en-US" altLang="en-US" smtClean="0"/>
              <a:pPr/>
              <a:t>108</a:t>
            </a:fld>
            <a:endParaRPr lang="en-US" altLang="en-US" dirty="0"/>
          </a:p>
        </p:txBody>
      </p:sp>
    </p:spTree>
    <p:extLst>
      <p:ext uri="{BB962C8B-B14F-4D97-AF65-F5344CB8AC3E}">
        <p14:creationId xmlns:p14="http://schemas.microsoft.com/office/powerpoint/2010/main" val="41723143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a:extLst>
              <a:ext uri="{FF2B5EF4-FFF2-40B4-BE49-F238E27FC236}">
                <a16:creationId xmlns:a16="http://schemas.microsoft.com/office/drawing/2014/main" id="{BBD72F40-E743-C267-7052-8E25FC09B7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79" name="Notes Placeholder 2">
            <a:extLst>
              <a:ext uri="{FF2B5EF4-FFF2-40B4-BE49-F238E27FC236}">
                <a16:creationId xmlns:a16="http://schemas.microsoft.com/office/drawing/2014/main" id="{0C1C27E3-7CC1-B6AC-6686-C73E12B217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80580" name="Slide Number Placeholder 3">
            <a:extLst>
              <a:ext uri="{FF2B5EF4-FFF2-40B4-BE49-F238E27FC236}">
                <a16:creationId xmlns:a16="http://schemas.microsoft.com/office/drawing/2014/main" id="{DDF4836A-8943-BEA4-3E73-D0EA4E747D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2190AFCC-863A-4FE7-BFD8-4961AB7D7982}" type="slidenum">
              <a:rPr lang="en-US" altLang="en-US" smtClean="0"/>
              <a:pPr/>
              <a:t>109</a:t>
            </a:fld>
            <a:endParaRPr lang="en-US" altLang="en-US" dirty="0"/>
          </a:p>
        </p:txBody>
      </p:sp>
    </p:spTree>
    <p:extLst>
      <p:ext uri="{BB962C8B-B14F-4D97-AF65-F5344CB8AC3E}">
        <p14:creationId xmlns:p14="http://schemas.microsoft.com/office/powerpoint/2010/main" val="35044340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a:extLst>
              <a:ext uri="{FF2B5EF4-FFF2-40B4-BE49-F238E27FC236}">
                <a16:creationId xmlns:a16="http://schemas.microsoft.com/office/drawing/2014/main" id="{69CE7DCD-91D7-E7B8-7E86-D12EE154DD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7" name="Notes Placeholder 2">
            <a:extLst>
              <a:ext uri="{FF2B5EF4-FFF2-40B4-BE49-F238E27FC236}">
                <a16:creationId xmlns:a16="http://schemas.microsoft.com/office/drawing/2014/main" id="{9495A476-DF83-F88E-5972-1A2608AD0F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82628" name="Slide Number Placeholder 3">
            <a:extLst>
              <a:ext uri="{FF2B5EF4-FFF2-40B4-BE49-F238E27FC236}">
                <a16:creationId xmlns:a16="http://schemas.microsoft.com/office/drawing/2014/main" id="{48B80D67-E4A8-C01D-6C9C-57A366A45F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17B8EFBD-339F-4910-B3ED-3A2562F70307}" type="slidenum">
              <a:rPr lang="en-US" altLang="en-US" smtClean="0"/>
              <a:pPr/>
              <a:t>110</a:t>
            </a:fld>
            <a:endParaRPr lang="en-US" altLang="en-US" dirty="0"/>
          </a:p>
        </p:txBody>
      </p:sp>
    </p:spTree>
    <p:extLst>
      <p:ext uri="{BB962C8B-B14F-4D97-AF65-F5344CB8AC3E}">
        <p14:creationId xmlns:p14="http://schemas.microsoft.com/office/powerpoint/2010/main" val="18502180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a:extLst>
              <a:ext uri="{FF2B5EF4-FFF2-40B4-BE49-F238E27FC236}">
                <a16:creationId xmlns:a16="http://schemas.microsoft.com/office/drawing/2014/main" id="{A27C8AD5-924B-767F-7DCF-BD2482CA99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Notes Placeholder 2">
            <a:extLst>
              <a:ext uri="{FF2B5EF4-FFF2-40B4-BE49-F238E27FC236}">
                <a16:creationId xmlns:a16="http://schemas.microsoft.com/office/drawing/2014/main" id="{8CF6B40D-53CE-F817-EAD0-7698CF7FDD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84676" name="Slide Number Placeholder 3">
            <a:extLst>
              <a:ext uri="{FF2B5EF4-FFF2-40B4-BE49-F238E27FC236}">
                <a16:creationId xmlns:a16="http://schemas.microsoft.com/office/drawing/2014/main" id="{AE84FA68-A89E-1195-3F4C-FC738EF568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5057358A-2FCC-4E3C-A8FF-8664B7FBC425}" type="slidenum">
              <a:rPr lang="en-US" altLang="en-US" smtClean="0"/>
              <a:pPr/>
              <a:t>111</a:t>
            </a:fld>
            <a:endParaRPr lang="en-US" altLang="en-US" dirty="0"/>
          </a:p>
        </p:txBody>
      </p:sp>
    </p:spTree>
    <p:extLst>
      <p:ext uri="{BB962C8B-B14F-4D97-AF65-F5344CB8AC3E}">
        <p14:creationId xmlns:p14="http://schemas.microsoft.com/office/powerpoint/2010/main" val="11207759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a:extLst>
              <a:ext uri="{FF2B5EF4-FFF2-40B4-BE49-F238E27FC236}">
                <a16:creationId xmlns:a16="http://schemas.microsoft.com/office/drawing/2014/main" id="{6445B3BE-9B35-7F6F-51E0-DCC7A7E179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3" name="Notes Placeholder 2">
            <a:extLst>
              <a:ext uri="{FF2B5EF4-FFF2-40B4-BE49-F238E27FC236}">
                <a16:creationId xmlns:a16="http://schemas.microsoft.com/office/drawing/2014/main" id="{6A1ADA03-6ACD-D6D2-33A9-740A15956D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86724" name="Slide Number Placeholder 3">
            <a:extLst>
              <a:ext uri="{FF2B5EF4-FFF2-40B4-BE49-F238E27FC236}">
                <a16:creationId xmlns:a16="http://schemas.microsoft.com/office/drawing/2014/main" id="{CB2D1B8E-DF35-7958-09F0-8A06995F33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45A3D3EF-5E47-44B0-BF7C-E9B0DCEEF075}" type="slidenum">
              <a:rPr lang="en-US" altLang="en-US" smtClean="0"/>
              <a:pPr/>
              <a:t>112</a:t>
            </a:fld>
            <a:endParaRPr lang="en-US" altLang="en-US" dirty="0"/>
          </a:p>
        </p:txBody>
      </p:sp>
    </p:spTree>
    <p:extLst>
      <p:ext uri="{BB962C8B-B14F-4D97-AF65-F5344CB8AC3E}">
        <p14:creationId xmlns:p14="http://schemas.microsoft.com/office/powerpoint/2010/main" val="31165938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a:extLst>
              <a:ext uri="{FF2B5EF4-FFF2-40B4-BE49-F238E27FC236}">
                <a16:creationId xmlns:a16="http://schemas.microsoft.com/office/drawing/2014/main" id="{7C03AE8E-777B-8550-689D-6490F77FEE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1" name="Notes Placeholder 2">
            <a:extLst>
              <a:ext uri="{FF2B5EF4-FFF2-40B4-BE49-F238E27FC236}">
                <a16:creationId xmlns:a16="http://schemas.microsoft.com/office/drawing/2014/main" id="{CEC48B2D-198E-0ECF-94CD-9CA05AA36D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88772" name="Slide Number Placeholder 3">
            <a:extLst>
              <a:ext uri="{FF2B5EF4-FFF2-40B4-BE49-F238E27FC236}">
                <a16:creationId xmlns:a16="http://schemas.microsoft.com/office/drawing/2014/main" id="{3DF37424-BC39-80F5-A772-486FE97C6A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4BB642AB-D9BA-4258-B75C-DF812718086C}" type="slidenum">
              <a:rPr lang="en-US" altLang="en-US" smtClean="0"/>
              <a:pPr/>
              <a:t>113</a:t>
            </a:fld>
            <a:endParaRPr lang="en-US" altLang="en-US" dirty="0"/>
          </a:p>
        </p:txBody>
      </p:sp>
    </p:spTree>
    <p:extLst>
      <p:ext uri="{BB962C8B-B14F-4D97-AF65-F5344CB8AC3E}">
        <p14:creationId xmlns:p14="http://schemas.microsoft.com/office/powerpoint/2010/main" val="38135486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a:extLst>
              <a:ext uri="{FF2B5EF4-FFF2-40B4-BE49-F238E27FC236}">
                <a16:creationId xmlns:a16="http://schemas.microsoft.com/office/drawing/2014/main" id="{3F14219A-9817-7E2B-7F9D-044B77E361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Notes Placeholder 2">
            <a:extLst>
              <a:ext uri="{FF2B5EF4-FFF2-40B4-BE49-F238E27FC236}">
                <a16:creationId xmlns:a16="http://schemas.microsoft.com/office/drawing/2014/main" id="{38BDC2EC-97C0-B713-A782-D9BF666077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0820" name="Slide Number Placeholder 3">
            <a:extLst>
              <a:ext uri="{FF2B5EF4-FFF2-40B4-BE49-F238E27FC236}">
                <a16:creationId xmlns:a16="http://schemas.microsoft.com/office/drawing/2014/main" id="{E54734DD-C57D-5ABD-F22B-36E26CCB6B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3B83C58-4922-43E1-8799-FBE66D76C167}" type="slidenum">
              <a:rPr lang="en-US" altLang="en-US" smtClean="0"/>
              <a:pPr/>
              <a:t>114</a:t>
            </a:fld>
            <a:endParaRPr lang="en-US" altLang="en-US" dirty="0"/>
          </a:p>
        </p:txBody>
      </p:sp>
    </p:spTree>
    <p:extLst>
      <p:ext uri="{BB962C8B-B14F-4D97-AF65-F5344CB8AC3E}">
        <p14:creationId xmlns:p14="http://schemas.microsoft.com/office/powerpoint/2010/main" val="28205684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a:extLst>
              <a:ext uri="{FF2B5EF4-FFF2-40B4-BE49-F238E27FC236}">
                <a16:creationId xmlns:a16="http://schemas.microsoft.com/office/drawing/2014/main" id="{B68EE246-3446-5A10-A8A4-215945DDE2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Notes Placeholder 2">
            <a:extLst>
              <a:ext uri="{FF2B5EF4-FFF2-40B4-BE49-F238E27FC236}">
                <a16:creationId xmlns:a16="http://schemas.microsoft.com/office/drawing/2014/main" id="{5C3C3B6E-3F5A-ED80-EEDD-3BC5B41818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5940" name="Slide Number Placeholder 3">
            <a:extLst>
              <a:ext uri="{FF2B5EF4-FFF2-40B4-BE49-F238E27FC236}">
                <a16:creationId xmlns:a16="http://schemas.microsoft.com/office/drawing/2014/main" id="{E0D3DE5D-1C5C-9BEA-FFD2-2DAE78B340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F6C3752-48EB-4475-968D-FA27652FF721}" type="slidenum">
              <a:rPr lang="en-US" altLang="en-US" smtClean="0">
                <a:solidFill>
                  <a:srgbClr val="000000"/>
                </a:solidFill>
              </a:rPr>
              <a:pPr/>
              <a:t>118</a:t>
            </a:fld>
            <a:endParaRPr lang="en-US" altLang="en-US" dirty="0">
              <a:solidFill>
                <a:srgbClr val="000000"/>
              </a:solidFill>
            </a:endParaRPr>
          </a:p>
        </p:txBody>
      </p:sp>
    </p:spTree>
    <p:extLst>
      <p:ext uri="{BB962C8B-B14F-4D97-AF65-F5344CB8AC3E}">
        <p14:creationId xmlns:p14="http://schemas.microsoft.com/office/powerpoint/2010/main" val="41015390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a:extLst>
              <a:ext uri="{FF2B5EF4-FFF2-40B4-BE49-F238E27FC236}">
                <a16:creationId xmlns:a16="http://schemas.microsoft.com/office/drawing/2014/main" id="{A3710652-3A82-0C14-E371-61EBBE2C08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Notes Placeholder 2">
            <a:extLst>
              <a:ext uri="{FF2B5EF4-FFF2-40B4-BE49-F238E27FC236}">
                <a16:creationId xmlns:a16="http://schemas.microsoft.com/office/drawing/2014/main" id="{4110FCFA-FBC7-840C-8032-043CE8F6ED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7988" name="Slide Number Placeholder 3">
            <a:extLst>
              <a:ext uri="{FF2B5EF4-FFF2-40B4-BE49-F238E27FC236}">
                <a16:creationId xmlns:a16="http://schemas.microsoft.com/office/drawing/2014/main" id="{963B90C3-2B10-FBD3-A005-5E48341F48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152CDCA-76D9-42A2-A22D-8CF960226869}" type="slidenum">
              <a:rPr lang="en-US" altLang="en-US" smtClean="0"/>
              <a:pPr/>
              <a:t>119</a:t>
            </a:fld>
            <a:endParaRPr lang="en-US" altLang="en-US" dirty="0"/>
          </a:p>
        </p:txBody>
      </p:sp>
    </p:spTree>
    <p:extLst>
      <p:ext uri="{BB962C8B-B14F-4D97-AF65-F5344CB8AC3E}">
        <p14:creationId xmlns:p14="http://schemas.microsoft.com/office/powerpoint/2010/main" val="717452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67C6180-AC89-7A6B-4672-5D241C75C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654F926C-032B-DE94-555D-1DBC8CA7DB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7652" name="Slide Number Placeholder 3">
            <a:extLst>
              <a:ext uri="{FF2B5EF4-FFF2-40B4-BE49-F238E27FC236}">
                <a16:creationId xmlns:a16="http://schemas.microsoft.com/office/drawing/2014/main" id="{39FC5D90-2521-A589-429A-05A200B6BD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BD66489-B568-49DB-86C6-0021FB030872}" type="slidenum">
              <a:rPr lang="en-US" altLang="en-US" smtClean="0">
                <a:solidFill>
                  <a:srgbClr val="000000"/>
                </a:solidFill>
              </a:rPr>
              <a:pPr/>
              <a:t>11</a:t>
            </a:fld>
            <a:endParaRPr lang="en-US" altLang="en-US" dirty="0">
              <a:solidFill>
                <a:srgbClr val="000000"/>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a:extLst>
              <a:ext uri="{FF2B5EF4-FFF2-40B4-BE49-F238E27FC236}">
                <a16:creationId xmlns:a16="http://schemas.microsoft.com/office/drawing/2014/main" id="{6B979058-32D6-11BC-02F0-1EFA7BC0C8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a:extLst>
              <a:ext uri="{FF2B5EF4-FFF2-40B4-BE49-F238E27FC236}">
                <a16:creationId xmlns:a16="http://schemas.microsoft.com/office/drawing/2014/main" id="{288E1F28-B60A-5536-DF3B-4CB91EAD75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0036" name="Slide Number Placeholder 3">
            <a:extLst>
              <a:ext uri="{FF2B5EF4-FFF2-40B4-BE49-F238E27FC236}">
                <a16:creationId xmlns:a16="http://schemas.microsoft.com/office/drawing/2014/main" id="{A705B888-4853-51BA-0DA2-CEAF136CAB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2B9178CE-971C-473C-8AFA-989B04A63E69}" type="slidenum">
              <a:rPr lang="en-US" altLang="en-US" smtClean="0"/>
              <a:pPr/>
              <a:t>120</a:t>
            </a:fld>
            <a:endParaRPr lang="en-US" altLang="en-US" dirty="0"/>
          </a:p>
        </p:txBody>
      </p:sp>
    </p:spTree>
    <p:extLst>
      <p:ext uri="{BB962C8B-B14F-4D97-AF65-F5344CB8AC3E}">
        <p14:creationId xmlns:p14="http://schemas.microsoft.com/office/powerpoint/2010/main" val="36005258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a:extLst>
              <a:ext uri="{FF2B5EF4-FFF2-40B4-BE49-F238E27FC236}">
                <a16:creationId xmlns:a16="http://schemas.microsoft.com/office/drawing/2014/main" id="{15D69599-9538-2987-A769-D7B1F706DE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Notes Placeholder 2">
            <a:extLst>
              <a:ext uri="{FF2B5EF4-FFF2-40B4-BE49-F238E27FC236}">
                <a16:creationId xmlns:a16="http://schemas.microsoft.com/office/drawing/2014/main" id="{AD5CCDBB-707F-FB1F-C116-236D70969B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2084" name="Slide Number Placeholder 3">
            <a:extLst>
              <a:ext uri="{FF2B5EF4-FFF2-40B4-BE49-F238E27FC236}">
                <a16:creationId xmlns:a16="http://schemas.microsoft.com/office/drawing/2014/main" id="{B70DD89A-9A37-11B1-5E39-E0308DF546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5E16FC63-4F66-4DC7-9389-D8B8B131C9C7}" type="slidenum">
              <a:rPr lang="en-US" altLang="en-US" smtClean="0"/>
              <a:pPr/>
              <a:t>121</a:t>
            </a:fld>
            <a:endParaRPr lang="en-US" altLang="en-US" dirty="0"/>
          </a:p>
        </p:txBody>
      </p:sp>
    </p:spTree>
    <p:extLst>
      <p:ext uri="{BB962C8B-B14F-4D97-AF65-F5344CB8AC3E}">
        <p14:creationId xmlns:p14="http://schemas.microsoft.com/office/powerpoint/2010/main" val="11241912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a:extLst>
              <a:ext uri="{FF2B5EF4-FFF2-40B4-BE49-F238E27FC236}">
                <a16:creationId xmlns:a16="http://schemas.microsoft.com/office/drawing/2014/main" id="{3A53FB20-4753-B43C-F584-4B99262308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4131" name="Notes Placeholder 2">
            <a:extLst>
              <a:ext uri="{FF2B5EF4-FFF2-40B4-BE49-F238E27FC236}">
                <a16:creationId xmlns:a16="http://schemas.microsoft.com/office/drawing/2014/main" id="{BD0400A4-C158-B29F-0C33-0E354621CA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4132" name="Slide Number Placeholder 3">
            <a:extLst>
              <a:ext uri="{FF2B5EF4-FFF2-40B4-BE49-F238E27FC236}">
                <a16:creationId xmlns:a16="http://schemas.microsoft.com/office/drawing/2014/main" id="{70925DC2-4803-729C-072F-5D60C77BE2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53F22C7B-1548-48EB-AB6E-B781A746130A}" type="slidenum">
              <a:rPr lang="en-US" altLang="en-US" smtClean="0"/>
              <a:pPr/>
              <a:t>122</a:t>
            </a:fld>
            <a:endParaRPr lang="en-US" altLang="en-US" dirty="0"/>
          </a:p>
        </p:txBody>
      </p:sp>
    </p:spTree>
    <p:extLst>
      <p:ext uri="{BB962C8B-B14F-4D97-AF65-F5344CB8AC3E}">
        <p14:creationId xmlns:p14="http://schemas.microsoft.com/office/powerpoint/2010/main" val="21462994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a:extLst>
              <a:ext uri="{FF2B5EF4-FFF2-40B4-BE49-F238E27FC236}">
                <a16:creationId xmlns:a16="http://schemas.microsoft.com/office/drawing/2014/main" id="{7B961978-273D-83CD-D34B-BC69795C5B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79" name="Notes Placeholder 2">
            <a:extLst>
              <a:ext uri="{FF2B5EF4-FFF2-40B4-BE49-F238E27FC236}">
                <a16:creationId xmlns:a16="http://schemas.microsoft.com/office/drawing/2014/main" id="{6F35A978-1B04-49B6-65BD-EB83476DFC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6180" name="Slide Number Placeholder 3">
            <a:extLst>
              <a:ext uri="{FF2B5EF4-FFF2-40B4-BE49-F238E27FC236}">
                <a16:creationId xmlns:a16="http://schemas.microsoft.com/office/drawing/2014/main" id="{5D01206D-6675-86C3-63EE-68DA880E6B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B82C9DE3-A88C-45AB-8CBC-AA57862F5FD8}" type="slidenum">
              <a:rPr lang="en-US" altLang="en-US" smtClean="0"/>
              <a:pPr/>
              <a:t>123</a:t>
            </a:fld>
            <a:endParaRPr lang="en-US" altLang="en-US" dirty="0"/>
          </a:p>
        </p:txBody>
      </p:sp>
    </p:spTree>
    <p:extLst>
      <p:ext uri="{BB962C8B-B14F-4D97-AF65-F5344CB8AC3E}">
        <p14:creationId xmlns:p14="http://schemas.microsoft.com/office/powerpoint/2010/main" val="15168335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a:extLst>
              <a:ext uri="{FF2B5EF4-FFF2-40B4-BE49-F238E27FC236}">
                <a16:creationId xmlns:a16="http://schemas.microsoft.com/office/drawing/2014/main" id="{A6E731DB-91C7-4980-E506-ECDCFFD72F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8227" name="Notes Placeholder 2">
            <a:extLst>
              <a:ext uri="{FF2B5EF4-FFF2-40B4-BE49-F238E27FC236}">
                <a16:creationId xmlns:a16="http://schemas.microsoft.com/office/drawing/2014/main" id="{B86B5547-407C-24E4-7BA3-9A4B569993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8228" name="Slide Number Placeholder 3">
            <a:extLst>
              <a:ext uri="{FF2B5EF4-FFF2-40B4-BE49-F238E27FC236}">
                <a16:creationId xmlns:a16="http://schemas.microsoft.com/office/drawing/2014/main" id="{437C424E-CF7E-20D2-59C9-DBD439154A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5A77780-2992-4EFE-9D19-5211B2FF9DE4}" type="slidenum">
              <a:rPr lang="en-US" altLang="en-US" smtClean="0"/>
              <a:pPr/>
              <a:t>124</a:t>
            </a:fld>
            <a:endParaRPr lang="en-US" altLang="en-US" dirty="0"/>
          </a:p>
        </p:txBody>
      </p:sp>
    </p:spTree>
    <p:extLst>
      <p:ext uri="{BB962C8B-B14F-4D97-AF65-F5344CB8AC3E}">
        <p14:creationId xmlns:p14="http://schemas.microsoft.com/office/powerpoint/2010/main" val="2516903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C756319C-E6B6-62AD-AC85-76EF73AAE1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4B5C0606-FEFE-5EB2-8959-B2BB677AB7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3972" name="Slide Number Placeholder 3">
            <a:extLst>
              <a:ext uri="{FF2B5EF4-FFF2-40B4-BE49-F238E27FC236}">
                <a16:creationId xmlns:a16="http://schemas.microsoft.com/office/drawing/2014/main" id="{299A4431-F055-0873-9758-94F523691A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291C125-A584-4A7E-9E5D-3DBC93CDF69E}" type="slidenum">
              <a:rPr lang="en-US" altLang="en-US" smtClean="0"/>
              <a:pPr/>
              <a:t>125</a:t>
            </a:fld>
            <a:endParaRPr lang="en-US" altLang="en-US" dirty="0"/>
          </a:p>
        </p:txBody>
      </p:sp>
    </p:spTree>
    <p:extLst>
      <p:ext uri="{BB962C8B-B14F-4D97-AF65-F5344CB8AC3E}">
        <p14:creationId xmlns:p14="http://schemas.microsoft.com/office/powerpoint/2010/main" val="11065526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a:extLst>
              <a:ext uri="{FF2B5EF4-FFF2-40B4-BE49-F238E27FC236}">
                <a16:creationId xmlns:a16="http://schemas.microsoft.com/office/drawing/2014/main" id="{308C0122-EEFD-F8E1-D4C8-05F502024C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3" name="Notes Placeholder 2">
            <a:extLst>
              <a:ext uri="{FF2B5EF4-FFF2-40B4-BE49-F238E27FC236}">
                <a16:creationId xmlns:a16="http://schemas.microsoft.com/office/drawing/2014/main" id="{1597EBB3-3B5E-D5F8-C7D8-F20B35E268E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12324" name="Slide Number Placeholder 3">
            <a:extLst>
              <a:ext uri="{FF2B5EF4-FFF2-40B4-BE49-F238E27FC236}">
                <a16:creationId xmlns:a16="http://schemas.microsoft.com/office/drawing/2014/main" id="{DC0D0326-8766-C6DB-73B2-EB42A40F04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B2E9452-E88C-400C-AAF5-8A31A215C4E4}" type="slidenum">
              <a:rPr lang="en-US" altLang="en-US" smtClean="0"/>
              <a:pPr/>
              <a:t>126</a:t>
            </a:fld>
            <a:endParaRPr lang="en-US" altLang="en-US" dirty="0"/>
          </a:p>
        </p:txBody>
      </p:sp>
    </p:spTree>
    <p:extLst>
      <p:ext uri="{BB962C8B-B14F-4D97-AF65-F5344CB8AC3E}">
        <p14:creationId xmlns:p14="http://schemas.microsoft.com/office/powerpoint/2010/main" val="36493244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0B91DB70-29B7-C805-5CAE-8FB1839DE9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A514443B-8521-8165-CB1E-167D51AF24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8068" name="Slide Number Placeholder 3">
            <a:extLst>
              <a:ext uri="{FF2B5EF4-FFF2-40B4-BE49-F238E27FC236}">
                <a16:creationId xmlns:a16="http://schemas.microsoft.com/office/drawing/2014/main" id="{A57CD5A3-5D5B-7F61-F80D-ACFA4D37AC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0120E1F-9AEC-4DC1-B34E-A96C3D9797EB}" type="slidenum">
              <a:rPr lang="en-US" altLang="en-US" smtClean="0"/>
              <a:pPr/>
              <a:t>127</a:t>
            </a:fld>
            <a:endParaRPr lang="en-US" altLang="en-US" dirty="0"/>
          </a:p>
        </p:txBody>
      </p:sp>
    </p:spTree>
    <p:extLst>
      <p:ext uri="{BB962C8B-B14F-4D97-AF65-F5344CB8AC3E}">
        <p14:creationId xmlns:p14="http://schemas.microsoft.com/office/powerpoint/2010/main" val="29864034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a:extLst>
              <a:ext uri="{FF2B5EF4-FFF2-40B4-BE49-F238E27FC236}">
                <a16:creationId xmlns:a16="http://schemas.microsoft.com/office/drawing/2014/main" id="{2A09A246-B209-9F7E-F866-558C7FB274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4371" name="Notes Placeholder 2">
            <a:extLst>
              <a:ext uri="{FF2B5EF4-FFF2-40B4-BE49-F238E27FC236}">
                <a16:creationId xmlns:a16="http://schemas.microsoft.com/office/drawing/2014/main" id="{E6B691BD-17F3-EFCB-94F1-065EF24DE2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If an OC chooses to use their own provider to provide liability insurance, a transmittal # will not be issued. In addition, U.S. Ski &amp; Snowboard’s secondary insurance will not be available for an injured athlete, coach, official, etc.</a:t>
            </a:r>
          </a:p>
        </p:txBody>
      </p:sp>
      <p:sp>
        <p:nvSpPr>
          <p:cNvPr id="314372" name="Slide Number Placeholder 3">
            <a:extLst>
              <a:ext uri="{FF2B5EF4-FFF2-40B4-BE49-F238E27FC236}">
                <a16:creationId xmlns:a16="http://schemas.microsoft.com/office/drawing/2014/main" id="{CAF47A51-7602-08E0-72B5-7E51A75105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291E329-EB03-40F4-8950-66A8442ACFCA}" type="slidenum">
              <a:rPr lang="en-US" altLang="en-US" smtClean="0"/>
              <a:pPr/>
              <a:t>128</a:t>
            </a:fld>
            <a:endParaRPr lang="en-US" altLang="en-US" dirty="0"/>
          </a:p>
        </p:txBody>
      </p:sp>
    </p:spTree>
    <p:extLst>
      <p:ext uri="{BB962C8B-B14F-4D97-AF65-F5344CB8AC3E}">
        <p14:creationId xmlns:p14="http://schemas.microsoft.com/office/powerpoint/2010/main" val="3284056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a:extLst>
              <a:ext uri="{FF2B5EF4-FFF2-40B4-BE49-F238E27FC236}">
                <a16:creationId xmlns:a16="http://schemas.microsoft.com/office/drawing/2014/main" id="{D9728D94-756C-6D81-1F54-B93271845A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6419" name="Notes Placeholder 2">
            <a:extLst>
              <a:ext uri="{FF2B5EF4-FFF2-40B4-BE49-F238E27FC236}">
                <a16:creationId xmlns:a16="http://schemas.microsoft.com/office/drawing/2014/main" id="{98AE6D8B-BFA4-C933-69AD-04C897C4C8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16420" name="Slide Number Placeholder 3">
            <a:extLst>
              <a:ext uri="{FF2B5EF4-FFF2-40B4-BE49-F238E27FC236}">
                <a16:creationId xmlns:a16="http://schemas.microsoft.com/office/drawing/2014/main" id="{CB0290E8-9B56-C273-2C27-FF16C948FA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2E02C1DD-9AE4-421B-BED9-86DC10F51763}" type="slidenum">
              <a:rPr lang="en-US" altLang="en-US" smtClean="0"/>
              <a:pPr/>
              <a:t>129</a:t>
            </a:fld>
            <a:endParaRPr lang="en-US" altLang="en-US" dirty="0"/>
          </a:p>
        </p:txBody>
      </p:sp>
    </p:spTree>
    <p:extLst>
      <p:ext uri="{BB962C8B-B14F-4D97-AF65-F5344CB8AC3E}">
        <p14:creationId xmlns:p14="http://schemas.microsoft.com/office/powerpoint/2010/main" val="1564331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DD550438-832D-E912-D9C9-EEF753285B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68457B66-3732-33D7-0333-CA685C1A89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700" name="Slide Number Placeholder 3">
            <a:extLst>
              <a:ext uri="{FF2B5EF4-FFF2-40B4-BE49-F238E27FC236}">
                <a16:creationId xmlns:a16="http://schemas.microsoft.com/office/drawing/2014/main" id="{D58D58F6-C6D4-D369-FC1A-4D25F4443B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7B2EA7E-EF8B-4A2B-B28C-A8EE349111CD}" type="slidenum">
              <a:rPr lang="en-US" altLang="en-US" smtClean="0">
                <a:solidFill>
                  <a:srgbClr val="000000"/>
                </a:solidFill>
              </a:rPr>
              <a:pPr/>
              <a:t>12</a:t>
            </a:fld>
            <a:endParaRPr lang="en-US" altLang="en-US" dirty="0">
              <a:solidFill>
                <a:srgbClr val="000000"/>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a:extLst>
              <a:ext uri="{FF2B5EF4-FFF2-40B4-BE49-F238E27FC236}">
                <a16:creationId xmlns:a16="http://schemas.microsoft.com/office/drawing/2014/main" id="{C1B9F16E-8A94-5D52-4B87-3F52024701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7" name="Notes Placeholder 2">
            <a:extLst>
              <a:ext uri="{FF2B5EF4-FFF2-40B4-BE49-F238E27FC236}">
                <a16:creationId xmlns:a16="http://schemas.microsoft.com/office/drawing/2014/main" id="{F1E035C9-E7AA-AC8D-9C13-771D146C93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18468" name="Slide Number Placeholder 3">
            <a:extLst>
              <a:ext uri="{FF2B5EF4-FFF2-40B4-BE49-F238E27FC236}">
                <a16:creationId xmlns:a16="http://schemas.microsoft.com/office/drawing/2014/main" id="{6EB93ADB-D79C-66ED-510D-62B684C34F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D0D8AA8-63F9-4877-8A79-B8463A3A72BE}" type="slidenum">
              <a:rPr lang="en-US" altLang="en-US" smtClean="0"/>
              <a:pPr/>
              <a:t>130</a:t>
            </a:fld>
            <a:endParaRPr lang="en-US" altLang="en-US" dirty="0"/>
          </a:p>
        </p:txBody>
      </p:sp>
    </p:spTree>
    <p:extLst>
      <p:ext uri="{BB962C8B-B14F-4D97-AF65-F5344CB8AC3E}">
        <p14:creationId xmlns:p14="http://schemas.microsoft.com/office/powerpoint/2010/main" val="266409112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a:extLst>
              <a:ext uri="{FF2B5EF4-FFF2-40B4-BE49-F238E27FC236}">
                <a16:creationId xmlns:a16="http://schemas.microsoft.com/office/drawing/2014/main" id="{028740FE-1418-F32E-E3F5-D2BBF45C7E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5" name="Notes Placeholder 2">
            <a:extLst>
              <a:ext uri="{FF2B5EF4-FFF2-40B4-BE49-F238E27FC236}">
                <a16:creationId xmlns:a16="http://schemas.microsoft.com/office/drawing/2014/main" id="{2FA47413-07EA-92EF-A169-D9CFF19C8F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20516" name="Slide Number Placeholder 3">
            <a:extLst>
              <a:ext uri="{FF2B5EF4-FFF2-40B4-BE49-F238E27FC236}">
                <a16:creationId xmlns:a16="http://schemas.microsoft.com/office/drawing/2014/main" id="{DF87EB74-49C8-C585-9A5B-6E31B2A455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699D167-E96C-4297-8BD4-B08654BE41B3}" type="slidenum">
              <a:rPr lang="en-US" altLang="en-US" smtClean="0"/>
              <a:pPr/>
              <a:t>131</a:t>
            </a:fld>
            <a:endParaRPr lang="en-US" altLang="en-US" dirty="0"/>
          </a:p>
        </p:txBody>
      </p:sp>
    </p:spTree>
    <p:extLst>
      <p:ext uri="{BB962C8B-B14F-4D97-AF65-F5344CB8AC3E}">
        <p14:creationId xmlns:p14="http://schemas.microsoft.com/office/powerpoint/2010/main" val="4538802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a:extLst>
              <a:ext uri="{FF2B5EF4-FFF2-40B4-BE49-F238E27FC236}">
                <a16:creationId xmlns:a16="http://schemas.microsoft.com/office/drawing/2014/main" id="{2A8C84F5-0C4F-06CA-FD11-B618C167F4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2563" name="Notes Placeholder 2">
            <a:extLst>
              <a:ext uri="{FF2B5EF4-FFF2-40B4-BE49-F238E27FC236}">
                <a16:creationId xmlns:a16="http://schemas.microsoft.com/office/drawing/2014/main" id="{D0D67042-72E2-F227-C537-399F5002DD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22564" name="Slide Number Placeholder 3">
            <a:extLst>
              <a:ext uri="{FF2B5EF4-FFF2-40B4-BE49-F238E27FC236}">
                <a16:creationId xmlns:a16="http://schemas.microsoft.com/office/drawing/2014/main" id="{13C3330C-FE90-E983-28B4-532B2D0086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B525FBB-3FF2-45D6-950A-249F83D52A21}" type="slidenum">
              <a:rPr lang="en-US" altLang="en-US" smtClean="0"/>
              <a:pPr/>
              <a:t>132</a:t>
            </a:fld>
            <a:endParaRPr lang="en-US" altLang="en-US" dirty="0"/>
          </a:p>
        </p:txBody>
      </p:sp>
    </p:spTree>
    <p:extLst>
      <p:ext uri="{BB962C8B-B14F-4D97-AF65-F5344CB8AC3E}">
        <p14:creationId xmlns:p14="http://schemas.microsoft.com/office/powerpoint/2010/main" val="6812683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a:extLst>
              <a:ext uri="{FF2B5EF4-FFF2-40B4-BE49-F238E27FC236}">
                <a16:creationId xmlns:a16="http://schemas.microsoft.com/office/drawing/2014/main" id="{7028B802-7B8E-D44D-3FC9-4A479FDBCE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1" name="Notes Placeholder 2">
            <a:extLst>
              <a:ext uri="{FF2B5EF4-FFF2-40B4-BE49-F238E27FC236}">
                <a16:creationId xmlns:a16="http://schemas.microsoft.com/office/drawing/2014/main" id="{9FADF3D0-DD2F-620C-E0EE-9270ADA96C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24612" name="Slide Number Placeholder 3">
            <a:extLst>
              <a:ext uri="{FF2B5EF4-FFF2-40B4-BE49-F238E27FC236}">
                <a16:creationId xmlns:a16="http://schemas.microsoft.com/office/drawing/2014/main" id="{A16AF045-53B3-AD3F-7741-12DBAA6553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38779AC-4EBE-4C68-A85A-EB70F80E858E}" type="slidenum">
              <a:rPr lang="en-US" altLang="en-US" smtClean="0"/>
              <a:pPr/>
              <a:t>133</a:t>
            </a:fld>
            <a:endParaRPr lang="en-US" altLang="en-US" dirty="0"/>
          </a:p>
        </p:txBody>
      </p:sp>
    </p:spTree>
    <p:extLst>
      <p:ext uri="{BB962C8B-B14F-4D97-AF65-F5344CB8AC3E}">
        <p14:creationId xmlns:p14="http://schemas.microsoft.com/office/powerpoint/2010/main" val="228296187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a:extLst>
              <a:ext uri="{FF2B5EF4-FFF2-40B4-BE49-F238E27FC236}">
                <a16:creationId xmlns:a16="http://schemas.microsoft.com/office/drawing/2014/main" id="{56C94C8B-A85A-260F-DF51-01CDF510C7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8707" name="Notes Placeholder 2">
            <a:extLst>
              <a:ext uri="{FF2B5EF4-FFF2-40B4-BE49-F238E27FC236}">
                <a16:creationId xmlns:a16="http://schemas.microsoft.com/office/drawing/2014/main" id="{2B6BC48E-FBC6-2A40-35E5-E3B60C8701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28708" name="Slide Number Placeholder 3">
            <a:extLst>
              <a:ext uri="{FF2B5EF4-FFF2-40B4-BE49-F238E27FC236}">
                <a16:creationId xmlns:a16="http://schemas.microsoft.com/office/drawing/2014/main" id="{18CB0B10-90C4-749B-9F19-1BBCF782BD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1128284-DDE1-4089-8172-0488EF72995A}" type="slidenum">
              <a:rPr lang="en-US" altLang="en-US" smtClean="0"/>
              <a:pPr/>
              <a:t>136</a:t>
            </a:fld>
            <a:endParaRPr lang="en-US" altLang="en-US" dirty="0"/>
          </a:p>
        </p:txBody>
      </p:sp>
    </p:spTree>
    <p:extLst>
      <p:ext uri="{BB962C8B-B14F-4D97-AF65-F5344CB8AC3E}">
        <p14:creationId xmlns:p14="http://schemas.microsoft.com/office/powerpoint/2010/main" val="4123658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CD080D-969F-4C12-B219-54A2F29EE077}" type="slidenum">
              <a:rPr lang="en-US" altLang="en-US" smtClean="0"/>
              <a:pPr>
                <a:defRPr/>
              </a:pPr>
              <a:t>138</a:t>
            </a:fld>
            <a:endParaRPr lang="en-US" altLang="en-US" dirty="0"/>
          </a:p>
        </p:txBody>
      </p:sp>
    </p:spTree>
    <p:extLst>
      <p:ext uri="{BB962C8B-B14F-4D97-AF65-F5344CB8AC3E}">
        <p14:creationId xmlns:p14="http://schemas.microsoft.com/office/powerpoint/2010/main" val="39734715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a:extLst>
              <a:ext uri="{FF2B5EF4-FFF2-40B4-BE49-F238E27FC236}">
                <a16:creationId xmlns:a16="http://schemas.microsoft.com/office/drawing/2014/main" id="{F0CDCAE7-5CF0-E5B2-54B9-56E24E9257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1" name="Notes Placeholder 2">
            <a:extLst>
              <a:ext uri="{FF2B5EF4-FFF2-40B4-BE49-F238E27FC236}">
                <a16:creationId xmlns:a16="http://schemas.microsoft.com/office/drawing/2014/main" id="{7C2F2673-2733-7514-CA31-F364F649F8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34852" name="Slide Number Placeholder 3">
            <a:extLst>
              <a:ext uri="{FF2B5EF4-FFF2-40B4-BE49-F238E27FC236}">
                <a16:creationId xmlns:a16="http://schemas.microsoft.com/office/drawing/2014/main" id="{2B2520B7-3EAE-A318-96FF-E1E861DC5A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72B3D2E2-8052-4415-9DFE-BC153468337C}" type="slidenum">
              <a:rPr lang="en-US" altLang="en-US" smtClean="0"/>
              <a:pPr/>
              <a:t>140</a:t>
            </a:fld>
            <a:endParaRPr lang="en-US" altLang="en-US" dirty="0"/>
          </a:p>
        </p:txBody>
      </p:sp>
    </p:spTree>
    <p:extLst>
      <p:ext uri="{BB962C8B-B14F-4D97-AF65-F5344CB8AC3E}">
        <p14:creationId xmlns:p14="http://schemas.microsoft.com/office/powerpoint/2010/main" val="35949741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a:extLst>
              <a:ext uri="{FF2B5EF4-FFF2-40B4-BE49-F238E27FC236}">
                <a16:creationId xmlns:a16="http://schemas.microsoft.com/office/drawing/2014/main" id="{FB007135-10AD-C86D-53DA-3C7B620686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Notes Placeholder 2">
            <a:extLst>
              <a:ext uri="{FF2B5EF4-FFF2-40B4-BE49-F238E27FC236}">
                <a16:creationId xmlns:a16="http://schemas.microsoft.com/office/drawing/2014/main" id="{BDC8A664-EF8B-552B-ED98-8226F32D56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Your team playing in the Super Bowl does not constitute </a:t>
            </a:r>
            <a:r>
              <a:rPr lang="en-US" altLang="en-US" i="1" dirty="0"/>
              <a:t>force majeure!</a:t>
            </a:r>
            <a:endParaRPr lang="en-US" altLang="en-US" dirty="0"/>
          </a:p>
        </p:txBody>
      </p:sp>
      <p:sp>
        <p:nvSpPr>
          <p:cNvPr id="336900" name="Slide Number Placeholder 3">
            <a:extLst>
              <a:ext uri="{FF2B5EF4-FFF2-40B4-BE49-F238E27FC236}">
                <a16:creationId xmlns:a16="http://schemas.microsoft.com/office/drawing/2014/main" id="{4AF5E027-3C88-4ADF-FC4B-9BAA00FB32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65F41BB-E0C8-47B3-9B78-DB6245E1EAD4}" type="slidenum">
              <a:rPr lang="en-US" altLang="en-US" smtClean="0"/>
              <a:pPr/>
              <a:t>141</a:t>
            </a:fld>
            <a:endParaRPr lang="en-US" altLang="en-US" dirty="0"/>
          </a:p>
        </p:txBody>
      </p:sp>
    </p:spTree>
    <p:extLst>
      <p:ext uri="{BB962C8B-B14F-4D97-AF65-F5344CB8AC3E}">
        <p14:creationId xmlns:p14="http://schemas.microsoft.com/office/powerpoint/2010/main" val="39156665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a:extLst>
              <a:ext uri="{FF2B5EF4-FFF2-40B4-BE49-F238E27FC236}">
                <a16:creationId xmlns:a16="http://schemas.microsoft.com/office/drawing/2014/main" id="{91CAE1A3-B619-BE8E-D8A7-A00066BAE0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9971" name="Notes Placeholder 2">
            <a:extLst>
              <a:ext uri="{FF2B5EF4-FFF2-40B4-BE49-F238E27FC236}">
                <a16:creationId xmlns:a16="http://schemas.microsoft.com/office/drawing/2014/main" id="{38196CA0-25D8-5438-DC14-CC0A3C4E63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39972" name="Slide Number Placeholder 3">
            <a:extLst>
              <a:ext uri="{FF2B5EF4-FFF2-40B4-BE49-F238E27FC236}">
                <a16:creationId xmlns:a16="http://schemas.microsoft.com/office/drawing/2014/main" id="{89799F74-E62D-2B2C-958F-E5C358C5D5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31D75A7-EF9F-4696-B805-AEE866041D9A}" type="slidenum">
              <a:rPr lang="en-US" altLang="en-US" smtClean="0"/>
              <a:pPr/>
              <a:t>143</a:t>
            </a:fld>
            <a:endParaRPr lang="en-US" altLang="en-US" dirty="0"/>
          </a:p>
        </p:txBody>
      </p:sp>
    </p:spTree>
    <p:extLst>
      <p:ext uri="{BB962C8B-B14F-4D97-AF65-F5344CB8AC3E}">
        <p14:creationId xmlns:p14="http://schemas.microsoft.com/office/powerpoint/2010/main" val="3175603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B460CF9F-C674-D77B-0BC9-FF47F9CFB2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F123DA07-1350-7D9A-245A-17C7300F33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1748" name="Slide Number Placeholder 3">
            <a:extLst>
              <a:ext uri="{FF2B5EF4-FFF2-40B4-BE49-F238E27FC236}">
                <a16:creationId xmlns:a16="http://schemas.microsoft.com/office/drawing/2014/main" id="{3ECC2BDD-013F-DF2A-6B1D-63A1FFE7DB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B3BC0AA-C597-4B8B-AA5F-B9825D72F350}" type="slidenum">
              <a:rPr lang="en-US" altLang="en-US" smtClean="0">
                <a:solidFill>
                  <a:srgbClr val="000000"/>
                </a:solidFill>
              </a:rPr>
              <a:pPr/>
              <a:t>13</a:t>
            </a:fld>
            <a:endParaRPr lang="en-US" altLang="en-US" dirty="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B3ED5CF0-DDA6-20CD-E365-96F8BDE0DB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8FF46E9B-7898-24EA-FC65-2E09E23BA4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5060" name="Slide Number Placeholder 3">
            <a:extLst>
              <a:ext uri="{FF2B5EF4-FFF2-40B4-BE49-F238E27FC236}">
                <a16:creationId xmlns:a16="http://schemas.microsoft.com/office/drawing/2014/main" id="{F71CD4AC-52C2-8D34-2CC4-6CA1ADF84B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2535128B-F7AA-4735-8376-5A4A3C2B3C14}" type="slidenum">
              <a:rPr lang="en-US" altLang="en-US" smtClean="0">
                <a:solidFill>
                  <a:srgbClr val="000000"/>
                </a:solidFill>
              </a:rPr>
              <a:pPr/>
              <a:t>14</a:t>
            </a:fld>
            <a:endParaRPr lang="en-US" altLang="en-US" dirty="0">
              <a:solidFill>
                <a:srgbClr val="000000"/>
              </a:solidFill>
            </a:endParaRPr>
          </a:p>
        </p:txBody>
      </p:sp>
    </p:spTree>
    <p:extLst>
      <p:ext uri="{BB962C8B-B14F-4D97-AF65-F5344CB8AC3E}">
        <p14:creationId xmlns:p14="http://schemas.microsoft.com/office/powerpoint/2010/main" val="1500610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1977" y="1600201"/>
            <a:ext cx="6248400" cy="2680127"/>
          </a:xfrm>
          <a:noFill/>
          <a:effectLst>
            <a:softEdge rad="31750"/>
          </a:effectLst>
        </p:spPr>
        <p:txBody>
          <a:bodyPr>
            <a:noAutofit/>
          </a:bodyPr>
          <a:lstStyle>
            <a:lvl1pPr>
              <a:defRPr sz="5400">
                <a:solidFill>
                  <a:schemeClr val="bg1"/>
                </a:solidFill>
              </a:defRPr>
            </a:lvl1pPr>
          </a:lstStyle>
          <a:p>
            <a:r>
              <a:rPr lang="en-US" dirty="0"/>
              <a:t>Click to edit Master title style</a:t>
            </a:r>
            <a:endParaRPr dirty="0"/>
          </a:p>
        </p:txBody>
      </p:sp>
      <p:sp>
        <p:nvSpPr>
          <p:cNvPr id="3" name="Subtitle 2"/>
          <p:cNvSpPr>
            <a:spLocks noGrp="1"/>
          </p:cNvSpPr>
          <p:nvPr>
            <p:ph type="subTitle" idx="1"/>
          </p:nvPr>
        </p:nvSpPr>
        <p:spPr>
          <a:xfrm>
            <a:off x="1821976" y="4344916"/>
            <a:ext cx="5638800" cy="1116085"/>
          </a:xfrm>
        </p:spPr>
        <p:txBody>
          <a:bodyPr>
            <a:normAutofit/>
          </a:bodyPr>
          <a:lstStyle>
            <a:lvl1pPr marL="0" indent="0" algn="l">
              <a:spcBef>
                <a:spcPts val="0"/>
              </a:spcBef>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a:extLst>
              <a:ext uri="{FF2B5EF4-FFF2-40B4-BE49-F238E27FC236}">
                <a16:creationId xmlns:a16="http://schemas.microsoft.com/office/drawing/2014/main" id="{9E7B169C-56F2-815E-99CA-92D51F92AB2A}"/>
              </a:ext>
            </a:extLst>
          </p:cNvPr>
          <p:cNvSpPr>
            <a:spLocks noGrp="1"/>
          </p:cNvSpPr>
          <p:nvPr>
            <p:ph type="dt" sz="half" idx="10"/>
          </p:nvPr>
        </p:nvSpPr>
        <p:spPr>
          <a:xfrm>
            <a:off x="3525838" y="6356350"/>
            <a:ext cx="914400" cy="365125"/>
          </a:xfrm>
        </p:spPr>
        <p:txBody>
          <a:bodyPr/>
          <a:lstStyle>
            <a:lvl1pPr>
              <a:defRPr>
                <a:solidFill>
                  <a:schemeClr val="bg1"/>
                </a:solidFill>
              </a:defRPr>
            </a:lvl1pPr>
          </a:lstStyle>
          <a:p>
            <a:pPr>
              <a:defRPr/>
            </a:pPr>
            <a:fld id="{D48E4D17-CA93-4FEF-AB49-4DCC373C2CC8}" type="datetime1">
              <a:rPr lang="en-US"/>
              <a:pPr>
                <a:defRPr/>
              </a:pPr>
              <a:t>9/4/2025</a:t>
            </a:fld>
            <a:endParaRPr lang="en-US" dirty="0"/>
          </a:p>
        </p:txBody>
      </p:sp>
      <p:sp>
        <p:nvSpPr>
          <p:cNvPr id="5" name="Footer Placeholder 4">
            <a:extLst>
              <a:ext uri="{FF2B5EF4-FFF2-40B4-BE49-F238E27FC236}">
                <a16:creationId xmlns:a16="http://schemas.microsoft.com/office/drawing/2014/main" id="{B85968B4-35EE-F191-738E-F979DE5A5CBC}"/>
              </a:ext>
            </a:extLst>
          </p:cNvPr>
          <p:cNvSpPr>
            <a:spLocks noGrp="1"/>
          </p:cNvSpPr>
          <p:nvPr>
            <p:ph type="ftr" sz="quarter" idx="11"/>
          </p:nvPr>
        </p:nvSpPr>
        <p:spPr>
          <a:xfrm>
            <a:off x="4587875" y="6356350"/>
            <a:ext cx="2979738" cy="365125"/>
          </a:xfrm>
        </p:spPr>
        <p:txBody>
          <a:bodyPr/>
          <a:lstStyle>
            <a:lvl1pPr>
              <a:defRPr>
                <a:solidFill>
                  <a:schemeClr val="bg1"/>
                </a:solidFill>
              </a:defRPr>
            </a:lvl1pPr>
          </a:lstStyle>
          <a:p>
            <a:pPr>
              <a:defRPr/>
            </a:pPr>
            <a:r>
              <a:rPr lang="en-US" dirty="0"/>
              <a:t>2017-2018</a:t>
            </a:r>
          </a:p>
        </p:txBody>
      </p:sp>
      <p:sp>
        <p:nvSpPr>
          <p:cNvPr id="6" name="Slide Number Placeholder 5">
            <a:extLst>
              <a:ext uri="{FF2B5EF4-FFF2-40B4-BE49-F238E27FC236}">
                <a16:creationId xmlns:a16="http://schemas.microsoft.com/office/drawing/2014/main" id="{054F5048-DD0A-85FB-7265-E8D37DC8690E}"/>
              </a:ext>
            </a:extLst>
          </p:cNvPr>
          <p:cNvSpPr>
            <a:spLocks noGrp="1"/>
          </p:cNvSpPr>
          <p:nvPr>
            <p:ph type="sldNum" sz="quarter" idx="12"/>
          </p:nvPr>
        </p:nvSpPr>
        <p:spPr>
          <a:xfrm>
            <a:off x="7716838" y="6356350"/>
            <a:ext cx="457200" cy="365125"/>
          </a:xfrm>
        </p:spPr>
        <p:txBody>
          <a:bodyPr/>
          <a:lstStyle>
            <a:lvl1pPr>
              <a:defRPr>
                <a:solidFill>
                  <a:schemeClr val="bg1"/>
                </a:solidFill>
              </a:defRPr>
            </a:lvl1pPr>
          </a:lstStyle>
          <a:p>
            <a:pPr>
              <a:defRPr/>
            </a:pPr>
            <a:fld id="{48201932-F69A-41C1-8D9D-346E0090A5D5}" type="slidenum">
              <a:rPr lang="en-US" altLang="en-US"/>
              <a:pPr>
                <a:defRPr/>
              </a:pPr>
              <a:t>‹#›</a:t>
            </a:fld>
            <a:endParaRPr lang="en-US" altLang="en-US" dirty="0"/>
          </a:p>
        </p:txBody>
      </p:sp>
    </p:spTree>
    <p:extLst>
      <p:ext uri="{BB962C8B-B14F-4D97-AF65-F5344CB8AC3E}">
        <p14:creationId xmlns:p14="http://schemas.microsoft.com/office/powerpoint/2010/main" val="164458973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53184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76D52D9-85FB-07FE-8683-9C6650FB4F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1322388"/>
            <a:ext cx="8559800"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55"/>
            <a:ext cx="8229600" cy="4525433"/>
          </a:xfrm>
          <a:prstGeom prst="rect">
            <a:avLst/>
          </a:prstGeo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1443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A1187F9A-A37C-F877-3D26-970347FE3A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1322388"/>
            <a:ext cx="8559800"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834238F0-2B6E-6F05-8D89-F7669A9930F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7938" y="5970588"/>
            <a:ext cx="137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1143000"/>
          </a:xfrm>
        </p:spPr>
        <p:txBody>
          <a:bodyPr/>
          <a:lstStyle/>
          <a:p>
            <a:r>
              <a:rPr lang="en-US"/>
              <a:t>Click to edit Master title style</a:t>
            </a:r>
            <a:endParaRPr lang="en-US" dirty="0"/>
          </a:p>
        </p:txBody>
      </p:sp>
    </p:spTree>
    <p:extLst>
      <p:ext uri="{BB962C8B-B14F-4D97-AF65-F5344CB8AC3E}">
        <p14:creationId xmlns:p14="http://schemas.microsoft.com/office/powerpoint/2010/main" val="3017449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6AF136-5317-0987-ABE7-C006EB23DE65}"/>
              </a:ext>
            </a:extLst>
          </p:cNvPr>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val="2218324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20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1447800" y="2590800"/>
            <a:ext cx="5867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07159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1447800" y="2590800"/>
            <a:ext cx="5867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506605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2E4835E-0481-C8D2-DB9D-EA941B0F5583}"/>
              </a:ext>
            </a:extLst>
          </p:cNvPr>
          <p:cNvSpPr>
            <a:spLocks noGrp="1" noChangeArrowheads="1"/>
          </p:cNvSpPr>
          <p:nvPr>
            <p:ph type="title"/>
          </p:nvPr>
        </p:nvSpPr>
        <p:spPr bwMode="auto">
          <a:xfrm>
            <a:off x="1195388" y="177800"/>
            <a:ext cx="73390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C1D55B7-0AE0-9686-46AC-16ECA0BFCC48}"/>
              </a:ext>
            </a:extLst>
          </p:cNvPr>
          <p:cNvSpPr>
            <a:spLocks noGrp="1" noChangeArrowheads="1"/>
          </p:cNvSpPr>
          <p:nvPr>
            <p:ph type="body" idx="1"/>
          </p:nvPr>
        </p:nvSpPr>
        <p:spPr bwMode="auto">
          <a:xfrm>
            <a:off x="1195388" y="1600200"/>
            <a:ext cx="73390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0D31E0C-A029-70CE-6ADE-B2AEAB8AC673}"/>
              </a:ext>
            </a:extLst>
          </p:cNvPr>
          <p:cNvSpPr>
            <a:spLocks noGrp="1"/>
          </p:cNvSpPr>
          <p:nvPr>
            <p:ph type="dt" sz="half" idx="2"/>
          </p:nvPr>
        </p:nvSpPr>
        <p:spPr>
          <a:xfrm>
            <a:off x="3886200" y="6316663"/>
            <a:ext cx="914400" cy="365125"/>
          </a:xfrm>
          <a:prstGeom prst="rect">
            <a:avLst/>
          </a:prstGeom>
        </p:spPr>
        <p:txBody>
          <a:bodyPr vert="horz" lIns="91440" tIns="45720" rIns="91440" bIns="45720" rtlCol="0" anchor="ctr"/>
          <a:lstStyle>
            <a:lvl1pPr algn="l" eaLnBrk="1" fontAlgn="auto" hangingPunct="1">
              <a:spcBef>
                <a:spcPts val="0"/>
              </a:spcBef>
              <a:spcAft>
                <a:spcPts val="0"/>
              </a:spcAft>
              <a:defRPr sz="1100" cap="all" baseline="0">
                <a:solidFill>
                  <a:schemeClr val="tx1"/>
                </a:solidFill>
                <a:latin typeface="+mn-lt"/>
              </a:defRPr>
            </a:lvl1pPr>
          </a:lstStyle>
          <a:p>
            <a:pPr>
              <a:defRPr/>
            </a:pPr>
            <a:fld id="{3617EA58-F503-4F2F-B5B5-4ADF69AD998D}" type="datetime1">
              <a:rPr lang="en-US"/>
              <a:pPr>
                <a:defRPr/>
              </a:pPr>
              <a:t>9/4/2025</a:t>
            </a:fld>
            <a:endParaRPr lang="en-US" dirty="0"/>
          </a:p>
        </p:txBody>
      </p:sp>
      <p:sp>
        <p:nvSpPr>
          <p:cNvPr id="5" name="Footer Placeholder 4">
            <a:extLst>
              <a:ext uri="{FF2B5EF4-FFF2-40B4-BE49-F238E27FC236}">
                <a16:creationId xmlns:a16="http://schemas.microsoft.com/office/drawing/2014/main" id="{E04BEE14-DC9A-A254-F5E6-EE32BB00066D}"/>
              </a:ext>
            </a:extLst>
          </p:cNvPr>
          <p:cNvSpPr>
            <a:spLocks noGrp="1"/>
          </p:cNvSpPr>
          <p:nvPr>
            <p:ph type="ftr" sz="quarter" idx="3"/>
          </p:nvPr>
        </p:nvSpPr>
        <p:spPr>
          <a:xfrm>
            <a:off x="4948238" y="6316663"/>
            <a:ext cx="2981325" cy="365125"/>
          </a:xfrm>
          <a:prstGeom prst="rect">
            <a:avLst/>
          </a:prstGeom>
        </p:spPr>
        <p:txBody>
          <a:bodyPr vert="horz" lIns="91440" tIns="45720" rIns="91440" bIns="45720" rtlCol="0" anchor="ctr"/>
          <a:lstStyle>
            <a:lvl1pPr algn="ctr" eaLnBrk="1" fontAlgn="auto" hangingPunct="1">
              <a:spcBef>
                <a:spcPts val="0"/>
              </a:spcBef>
              <a:spcAft>
                <a:spcPts val="0"/>
              </a:spcAft>
              <a:defRPr sz="1100" cap="all" baseline="0">
                <a:solidFill>
                  <a:schemeClr val="tx1"/>
                </a:solidFill>
                <a:latin typeface="+mn-lt"/>
              </a:defRPr>
            </a:lvl1pPr>
          </a:lstStyle>
          <a:p>
            <a:pPr>
              <a:defRPr/>
            </a:pPr>
            <a:r>
              <a:rPr lang="en-US" dirty="0"/>
              <a:t>2017-2018</a:t>
            </a:r>
          </a:p>
        </p:txBody>
      </p:sp>
      <p:sp>
        <p:nvSpPr>
          <p:cNvPr id="6" name="Slide Number Placeholder 5">
            <a:extLst>
              <a:ext uri="{FF2B5EF4-FFF2-40B4-BE49-F238E27FC236}">
                <a16:creationId xmlns:a16="http://schemas.microsoft.com/office/drawing/2014/main" id="{338E2950-7976-EFC4-6740-4AE43CC5BE66}"/>
              </a:ext>
            </a:extLst>
          </p:cNvPr>
          <p:cNvSpPr>
            <a:spLocks noGrp="1"/>
          </p:cNvSpPr>
          <p:nvPr>
            <p:ph type="sldNum" sz="quarter" idx="4"/>
          </p:nvPr>
        </p:nvSpPr>
        <p:spPr>
          <a:xfrm>
            <a:off x="8077200" y="6316663"/>
            <a:ext cx="457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lvl1pPr>
          </a:lstStyle>
          <a:p>
            <a:pPr>
              <a:defRPr/>
            </a:pPr>
            <a:fld id="{E1FE0157-5CE1-40BB-BCB7-DCCB7C51BBB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998" r:id="rId1"/>
    <p:sldLayoutId id="2147484999" r:id="rId2"/>
    <p:sldLayoutId id="2147485000" r:id="rId3"/>
    <p:sldLayoutId id="2147485001" r:id="rId4"/>
    <p:sldLayoutId id="2147485002" r:id="rId5"/>
    <p:sldLayoutId id="2147485003" r:id="rId6"/>
    <p:sldLayoutId id="2147485004" r:id="rId7"/>
  </p:sldLayoutIdLst>
  <p:transition spd="med">
    <p:fade/>
  </p:transition>
  <p:hf sldNum="0" hdr="0" dt="0"/>
  <p:txStyles>
    <p:title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p:titleStyle>
    <p:body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466A389C-4CA4-691A-3F7F-354EE852A1EB}"/>
              </a:ext>
            </a:extLst>
          </p:cNvPr>
          <p:cNvSpPr>
            <a:spLocks noGrp="1" noChangeArrowheads="1"/>
          </p:cNvSpPr>
          <p:nvPr>
            <p:ph type="title"/>
          </p:nvPr>
        </p:nvSpPr>
        <p:spPr bwMode="auto">
          <a:xfrm>
            <a:off x="1195388" y="177800"/>
            <a:ext cx="73390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D6D6958D-A73E-1FDE-86F4-ED376277F295}"/>
              </a:ext>
            </a:extLst>
          </p:cNvPr>
          <p:cNvSpPr>
            <a:spLocks noGrp="1" noChangeArrowheads="1"/>
          </p:cNvSpPr>
          <p:nvPr>
            <p:ph type="body" idx="1"/>
          </p:nvPr>
        </p:nvSpPr>
        <p:spPr bwMode="auto">
          <a:xfrm>
            <a:off x="1195388" y="1600200"/>
            <a:ext cx="73390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3203ECF-8FC8-5F22-864E-D30ACB2D6D81}"/>
              </a:ext>
            </a:extLst>
          </p:cNvPr>
          <p:cNvSpPr>
            <a:spLocks noGrp="1"/>
          </p:cNvSpPr>
          <p:nvPr>
            <p:ph type="dt" sz="half" idx="2"/>
          </p:nvPr>
        </p:nvSpPr>
        <p:spPr>
          <a:xfrm>
            <a:off x="3886200" y="6316663"/>
            <a:ext cx="914400" cy="365125"/>
          </a:xfrm>
          <a:prstGeom prst="rect">
            <a:avLst/>
          </a:prstGeom>
        </p:spPr>
        <p:txBody>
          <a:bodyPr vert="horz" lIns="91440" tIns="45720" rIns="91440" bIns="45720" rtlCol="0" anchor="ctr"/>
          <a:lstStyle>
            <a:lvl1pPr algn="l" eaLnBrk="1" fontAlgn="auto" hangingPunct="1">
              <a:spcBef>
                <a:spcPts val="0"/>
              </a:spcBef>
              <a:spcAft>
                <a:spcPts val="0"/>
              </a:spcAft>
              <a:defRPr sz="1100" cap="all" baseline="0">
                <a:solidFill>
                  <a:schemeClr val="tx1"/>
                </a:solidFill>
                <a:latin typeface="+mn-lt"/>
              </a:defRPr>
            </a:lvl1pPr>
          </a:lstStyle>
          <a:p>
            <a:pPr>
              <a:defRPr/>
            </a:pPr>
            <a:fld id="{5A77C989-F52D-46F1-8A71-DD2E0C69D378}" type="datetime1">
              <a:rPr lang="en-US"/>
              <a:pPr>
                <a:defRPr/>
              </a:pPr>
              <a:t>9/4/2025</a:t>
            </a:fld>
            <a:endParaRPr lang="en-US" dirty="0"/>
          </a:p>
        </p:txBody>
      </p:sp>
      <p:sp>
        <p:nvSpPr>
          <p:cNvPr id="5" name="Footer Placeholder 4">
            <a:extLst>
              <a:ext uri="{FF2B5EF4-FFF2-40B4-BE49-F238E27FC236}">
                <a16:creationId xmlns:a16="http://schemas.microsoft.com/office/drawing/2014/main" id="{998C7236-E733-7369-37C6-A175DEB86F81}"/>
              </a:ext>
            </a:extLst>
          </p:cNvPr>
          <p:cNvSpPr>
            <a:spLocks noGrp="1"/>
          </p:cNvSpPr>
          <p:nvPr>
            <p:ph type="ftr" sz="quarter" idx="3"/>
          </p:nvPr>
        </p:nvSpPr>
        <p:spPr>
          <a:xfrm>
            <a:off x="4948238" y="6316663"/>
            <a:ext cx="2981325" cy="365125"/>
          </a:xfrm>
          <a:prstGeom prst="rect">
            <a:avLst/>
          </a:prstGeom>
        </p:spPr>
        <p:txBody>
          <a:bodyPr vert="horz" lIns="91440" tIns="45720" rIns="91440" bIns="45720" rtlCol="0" anchor="ctr"/>
          <a:lstStyle>
            <a:lvl1pPr algn="ctr" eaLnBrk="1" fontAlgn="auto" hangingPunct="1">
              <a:spcBef>
                <a:spcPts val="0"/>
              </a:spcBef>
              <a:spcAft>
                <a:spcPts val="0"/>
              </a:spcAft>
              <a:defRPr sz="1100" cap="all" baseline="0">
                <a:solidFill>
                  <a:schemeClr val="tx1"/>
                </a:solidFill>
                <a:latin typeface="+mn-lt"/>
              </a:defRPr>
            </a:lvl1pPr>
          </a:lstStyle>
          <a:p>
            <a:pPr>
              <a:defRPr/>
            </a:pPr>
            <a:r>
              <a:rPr lang="en-US" dirty="0"/>
              <a:t>2017-2018</a:t>
            </a:r>
          </a:p>
        </p:txBody>
      </p:sp>
      <p:sp>
        <p:nvSpPr>
          <p:cNvPr id="6" name="Slide Number Placeholder 5">
            <a:extLst>
              <a:ext uri="{FF2B5EF4-FFF2-40B4-BE49-F238E27FC236}">
                <a16:creationId xmlns:a16="http://schemas.microsoft.com/office/drawing/2014/main" id="{462D5C44-E52B-BB7D-06DF-A1FFD8370655}"/>
              </a:ext>
            </a:extLst>
          </p:cNvPr>
          <p:cNvSpPr>
            <a:spLocks noGrp="1"/>
          </p:cNvSpPr>
          <p:nvPr>
            <p:ph type="sldNum" sz="quarter" idx="4"/>
          </p:nvPr>
        </p:nvSpPr>
        <p:spPr>
          <a:xfrm>
            <a:off x="8077200" y="6316663"/>
            <a:ext cx="457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latin typeface="Arial" panose="020B0604020202020204" pitchFamily="34" charset="0"/>
              </a:defRPr>
            </a:lvl1pPr>
          </a:lstStyle>
          <a:p>
            <a:pPr>
              <a:defRPr/>
            </a:pPr>
            <a:fld id="{7E088E57-BE73-4D59-BB89-5BEB5403A8CB}"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5005" r:id="rId1"/>
  </p:sldLayoutIdLst>
  <p:transition spd="med">
    <p:fade/>
  </p:transition>
  <p:hf sldNum="0" hdr="0" dt="0"/>
  <p:txStyles>
    <p:title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tx2"/>
          </a:solidFill>
          <a:latin typeface="Arial" panose="020B0604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p:titleStyle>
    <p:body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42221EC-1016-2873-0B73-13175FF2AB95}"/>
              </a:ext>
            </a:extLst>
          </p:cNvPr>
          <p:cNvSpPr>
            <a:spLocks noGrp="1" noChangeArrowheads="1"/>
          </p:cNvSpPr>
          <p:nvPr>
            <p:ph type="ctrTitle" idx="4294967295"/>
          </p:nvPr>
        </p:nvSpPr>
        <p:spPr>
          <a:xfrm>
            <a:off x="1066800" y="2654300"/>
            <a:ext cx="7924800" cy="1752600"/>
          </a:xfrm>
        </p:spPr>
        <p:txBody>
          <a:bodyPr/>
          <a:lstStyle/>
          <a:p>
            <a:pPr algn="ctr" eaLnBrk="1" hangingPunct="1">
              <a:lnSpc>
                <a:spcPct val="100000"/>
              </a:lnSpc>
              <a:spcBef>
                <a:spcPts val="0"/>
              </a:spcBef>
              <a:spcAft>
                <a:spcPts val="0"/>
              </a:spcAft>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2026</a:t>
            </a:r>
            <a:b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altLang="en-US" sz="2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BASIC TIMING &amp; CALCULATIONS</a:t>
            </a:r>
            <a:endParaRPr lang="en-US" altLang="en-US" sz="3200" dirty="0">
              <a:solidFill>
                <a:srgbClr val="003399"/>
              </a:solidFill>
              <a:effectLst>
                <a:outerShdw blurRad="38100" dist="38100" dir="2700000" algn="tl">
                  <a:srgbClr val="000000">
                    <a:alpha val="43137"/>
                  </a:srgbClr>
                </a:outerShdw>
              </a:effectLst>
            </a:endParaRPr>
          </a:p>
        </p:txBody>
      </p:sp>
      <p:pic>
        <p:nvPicPr>
          <p:cNvPr id="13315" name="Picture 2">
            <a:extLst>
              <a:ext uri="{FF2B5EF4-FFF2-40B4-BE49-F238E27FC236}">
                <a16:creationId xmlns:a16="http://schemas.microsoft.com/office/drawing/2014/main" id="{33DCE229-D294-8386-3CF0-32ABD37928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81000"/>
            <a:ext cx="5291138"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4">
            <a:extLst>
              <a:ext uri="{FF2B5EF4-FFF2-40B4-BE49-F238E27FC236}">
                <a16:creationId xmlns:a16="http://schemas.microsoft.com/office/drawing/2014/main" id="{B9DDA373-284A-0267-2E0A-59D91F296AE8}"/>
              </a:ext>
            </a:extLst>
          </p:cNvPr>
          <p:cNvSpPr txBox="1">
            <a:spLocks noChangeArrowheads="1"/>
          </p:cNvSpPr>
          <p:nvPr/>
        </p:nvSpPr>
        <p:spPr bwMode="auto">
          <a:xfrm>
            <a:off x="1071563" y="4622800"/>
            <a:ext cx="8001000" cy="1984375"/>
          </a:xfrm>
          <a:prstGeom prst="rect">
            <a:avLst/>
          </a:prstGeom>
          <a:noFill/>
          <a:ln>
            <a:noFill/>
          </a:ln>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ts val="600"/>
              </a:spcBef>
              <a:buFont typeface="Arial" panose="020B0604020202020204" pitchFamily="34" charset="0"/>
              <a:buNone/>
              <a:defRPr/>
            </a:pPr>
            <a:r>
              <a:rPr lang="en-US" altLang="en-US" b="1" dirty="0">
                <a:latin typeface="Arial" panose="020B0604020202020204" pitchFamily="34" charset="0"/>
                <a:cs typeface="Arial" panose="020B0604020202020204" pitchFamily="34" charset="0"/>
              </a:rPr>
              <a:t>“Clean Hill Initiative,” “Clean Hill Initiative Revisited,” are a </a:t>
            </a:r>
            <a:r>
              <a:rPr lang="en-US" altLang="en-US" b="1" u="sng" dirty="0">
                <a:latin typeface="Arial" panose="020B0604020202020204" pitchFamily="34" charset="0"/>
                <a:cs typeface="Arial" panose="020B0604020202020204" pitchFamily="34" charset="0"/>
              </a:rPr>
              <a:t>mandatory</a:t>
            </a:r>
            <a:r>
              <a:rPr lang="en-US" altLang="en-US" b="1" dirty="0">
                <a:latin typeface="Arial" panose="020B0604020202020204" pitchFamily="34" charset="0"/>
                <a:cs typeface="Arial" panose="020B0604020202020204" pitchFamily="34" charset="0"/>
              </a:rPr>
              <a:t> part of this clinic. </a:t>
            </a:r>
          </a:p>
          <a:p>
            <a:pPr eaLnBrk="1" hangingPunct="1">
              <a:spcBef>
                <a:spcPts val="900"/>
              </a:spcBef>
              <a:buFont typeface="Arial" panose="020B0604020202020204" pitchFamily="34" charset="0"/>
              <a:buNone/>
              <a:defRPr/>
            </a:pPr>
            <a:r>
              <a:rPr lang="en-US" altLang="en-US" b="1" dirty="0">
                <a:latin typeface="Arial" panose="020B0604020202020204" pitchFamily="34" charset="0"/>
                <a:cs typeface="Arial" panose="020B0604020202020204" pitchFamily="34" charset="0"/>
              </a:rPr>
              <a:t>Also available for T&amp;C education are:</a:t>
            </a:r>
          </a:p>
          <a:p>
            <a:pPr marL="285750" indent="-285750" eaLnBrk="1" hangingPunct="1">
              <a:spcBef>
                <a:spcPts val="300"/>
              </a:spcBef>
              <a:buFont typeface="Arial" panose="020B0604020202020204" pitchFamily="34" charset="0"/>
              <a:buChar char="•"/>
              <a:defRPr/>
            </a:pPr>
            <a:r>
              <a:rPr lang="en-US" altLang="en-US" b="1" dirty="0">
                <a:latin typeface="Arial" panose="020B0604020202020204" pitchFamily="34" charset="0"/>
                <a:cs typeface="Arial" panose="020B0604020202020204" pitchFamily="34" charset="0"/>
              </a:rPr>
              <a:t>“Race Points &amp; Penalty”</a:t>
            </a:r>
          </a:p>
          <a:p>
            <a:pPr marL="285750" indent="-285750" eaLnBrk="1" hangingPunct="1">
              <a:spcBef>
                <a:spcPts val="300"/>
              </a:spcBef>
              <a:buFont typeface="Arial" panose="020B0604020202020204" pitchFamily="34" charset="0"/>
              <a:buChar char="•"/>
              <a:defRPr/>
            </a:pPr>
            <a:r>
              <a:rPr lang="en-US" altLang="en-US" b="1" dirty="0">
                <a:latin typeface="Arial" panose="020B0604020202020204" pitchFamily="34" charset="0"/>
                <a:cs typeface="Arial" panose="020B0604020202020204" pitchFamily="34" charset="0"/>
              </a:rPr>
              <a:t>“Replacement Time (EET)”</a:t>
            </a:r>
          </a:p>
          <a:p>
            <a:pPr marL="285750" indent="-285750" eaLnBrk="1" hangingPunct="1">
              <a:spcBef>
                <a:spcPts val="300"/>
              </a:spcBef>
              <a:buFont typeface="Arial" panose="020B0604020202020204" pitchFamily="34" charset="0"/>
              <a:buChar char="•"/>
              <a:defRPr/>
            </a:pPr>
            <a:r>
              <a:rPr lang="en-US" altLang="en-US" b="1" dirty="0">
                <a:latin typeface="Arial" panose="020B0604020202020204" pitchFamily="34" charset="0"/>
                <a:cs typeface="Arial" panose="020B0604020202020204" pitchFamily="34" charset="0"/>
              </a:rPr>
              <a:t>“Preparing a TDTR”</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EA0EC-BBF2-EDAA-9F9D-BACE3EB3776C}"/>
              </a:ext>
            </a:extLst>
          </p:cNvPr>
          <p:cNvSpPr>
            <a:spLocks noGrp="1"/>
          </p:cNvSpPr>
          <p:nvPr>
            <p:ph type="title"/>
          </p:nvPr>
        </p:nvSpPr>
        <p:spPr>
          <a:xfrm>
            <a:off x="304800" y="177800"/>
            <a:ext cx="8229600" cy="1041400"/>
          </a:xfrm>
        </p:spPr>
        <p:txBody>
          <a:bodyPr/>
          <a:lstStyle/>
          <a:p>
            <a:pPr>
              <a:defRPr/>
            </a:pPr>
            <a:r>
              <a:rPr lang="en-US" sz="28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ADMINISTRATION PER MAAPP &amp; SAFESPORT:  LOCAL ORGANIZING COMMITTEE (LOC)</a:t>
            </a:r>
            <a:endParaRPr lang="en-US" dirty="0"/>
          </a:p>
        </p:txBody>
      </p:sp>
      <p:sp>
        <p:nvSpPr>
          <p:cNvPr id="24579" name="Text Placeholder 2">
            <a:extLst>
              <a:ext uri="{FF2B5EF4-FFF2-40B4-BE49-F238E27FC236}">
                <a16:creationId xmlns:a16="http://schemas.microsoft.com/office/drawing/2014/main" id="{27D8D345-21F4-4532-D04B-4B0FA5AE4E80}"/>
              </a:ext>
            </a:extLst>
          </p:cNvPr>
          <p:cNvSpPr>
            <a:spLocks noGrp="1" noChangeArrowheads="1"/>
          </p:cNvSpPr>
          <p:nvPr>
            <p:ph type="body" sz="quarter" idx="10"/>
          </p:nvPr>
        </p:nvSpPr>
        <p:spPr>
          <a:xfrm>
            <a:off x="12700" y="1447800"/>
            <a:ext cx="8880475" cy="5033963"/>
          </a:xfrm>
        </p:spPr>
        <p:txBody>
          <a:bodyPr/>
          <a:lstStyle/>
          <a:p>
            <a:pPr marL="342900" indent="-342900" algn="just">
              <a:lnSpc>
                <a:spcPct val="100000"/>
              </a:lnSpc>
              <a:spcBef>
                <a:spcPct val="0"/>
              </a:spcBef>
              <a:spcAft>
                <a:spcPts val="1200"/>
              </a:spcAft>
              <a:buFont typeface="Symbol" panose="05050102010706020507" pitchFamily="18" charset="2"/>
              <a:buChar char=""/>
            </a:pPr>
            <a:r>
              <a:rPr lang="en-US" altLang="en-US" sz="2000" b="1" u="sng" dirty="0">
                <a:ea typeface="Calibri" panose="020F0502020204030204" pitchFamily="34" charset="0"/>
                <a:cs typeface="Times New Roman" panose="02020603050405020304" pitchFamily="18" charset="0"/>
              </a:rPr>
              <a:t>Alpine Official Certification Status</a:t>
            </a:r>
            <a:r>
              <a:rPr lang="en-US" altLang="en-US" sz="2000" dirty="0">
                <a:ea typeface="Calibri" panose="020F0502020204030204" pitchFamily="34" charset="0"/>
                <a:cs typeface="Times New Roman" panose="02020603050405020304" pitchFamily="18" charset="0"/>
              </a:rPr>
              <a:t>: Using the U.S. Ski &amp; Snowboard website, the Race Administrator must verify that all Jury members, Jury Advisors, Chief of Course, Course Setters, Chief of Timing &amp; Calculations, and Race Administrator have </a:t>
            </a:r>
            <a:r>
              <a:rPr lang="en-US" altLang="en-US" sz="2000" u="sng" dirty="0">
                <a:ea typeface="Calibri" panose="020F0502020204030204" pitchFamily="34" charset="0"/>
                <a:cs typeface="Times New Roman" panose="02020603050405020304" pitchFamily="18" charset="0"/>
              </a:rPr>
              <a:t>appropriate certification as required by their position</a:t>
            </a:r>
            <a:endParaRPr lang="en-US" altLang="en-US" sz="2000" dirty="0">
              <a:ea typeface="Calibri" panose="020F0502020204030204" pitchFamily="34" charset="0"/>
              <a:cs typeface="Times New Roman" panose="02020603050405020304" pitchFamily="18" charset="0"/>
            </a:endParaRPr>
          </a:p>
          <a:p>
            <a:pPr marL="342900" indent="-342900" algn="just">
              <a:lnSpc>
                <a:spcPct val="100000"/>
              </a:lnSpc>
              <a:spcBef>
                <a:spcPct val="0"/>
              </a:spcBef>
              <a:spcAft>
                <a:spcPts val="1200"/>
              </a:spcAft>
              <a:buFont typeface="Symbol" panose="05050102010706020507" pitchFamily="18" charset="2"/>
              <a:buChar char=""/>
            </a:pPr>
            <a:r>
              <a:rPr lang="en-US" altLang="en-US" sz="2000" b="1" u="sng" dirty="0">
                <a:ea typeface="Calibri" panose="020F0502020204030204" pitchFamily="34" charset="0"/>
                <a:cs typeface="Times New Roman" panose="02020603050405020304" pitchFamily="18" charset="0"/>
              </a:rPr>
              <a:t>Alpine Official Continuing Education (Update) Status</a:t>
            </a:r>
            <a:r>
              <a:rPr lang="en-US" altLang="en-US" sz="2000" dirty="0">
                <a:ea typeface="Calibri" panose="020F0502020204030204" pitchFamily="34" charset="0"/>
                <a:cs typeface="Times New Roman" panose="02020603050405020304" pitchFamily="18" charset="0"/>
              </a:rPr>
              <a:t>: Using the U.S. Ski &amp; Snowboard website, the Race Administrator must verify that the Chief of Race, Referee, Assistant Referee (if required), Chief of Course, Course Setters, and Chief of Timing &amp; Calculations have </a:t>
            </a:r>
            <a:r>
              <a:rPr lang="en-US" altLang="en-US" sz="2000" u="sng" dirty="0">
                <a:ea typeface="Calibri" panose="020F0502020204030204" pitchFamily="34" charset="0"/>
                <a:cs typeface="Times New Roman" panose="02020603050405020304" pitchFamily="18" charset="0"/>
              </a:rPr>
              <a:t>attended a yearly Continuing Education Clinic (Update &amp; Review)</a:t>
            </a:r>
          </a:p>
          <a:p>
            <a:pPr marL="342900" indent="-342900" algn="just">
              <a:lnSpc>
                <a:spcPct val="100000"/>
              </a:lnSpc>
              <a:spcBef>
                <a:spcPct val="0"/>
              </a:spcBef>
              <a:spcAft>
                <a:spcPts val="1200"/>
              </a:spcAft>
              <a:buFont typeface="Symbol" panose="05050102010706020507" pitchFamily="18" charset="2"/>
              <a:buChar char=""/>
            </a:pPr>
            <a:r>
              <a:rPr lang="en-US" altLang="en-US" sz="2000" dirty="0">
                <a:ea typeface="Calibri" panose="020F0502020204030204" pitchFamily="34" charset="0"/>
                <a:cs typeface="Times New Roman" panose="02020603050405020304" pitchFamily="18" charset="0"/>
              </a:rPr>
              <a:t>Unless excused, Technical Delegates and Race Administrators are required to attend a yearly certification-specific Workshop</a:t>
            </a:r>
          </a:p>
        </p:txBody>
      </p:sp>
      <p:pic>
        <p:nvPicPr>
          <p:cNvPr id="24580" name="Content Placeholder 10">
            <a:extLst>
              <a:ext uri="{FF2B5EF4-FFF2-40B4-BE49-F238E27FC236}">
                <a16:creationId xmlns:a16="http://schemas.microsoft.com/office/drawing/2014/main" id="{CB8471BB-FCBA-9341-51BC-504426D7E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49193-6A33-F3E3-B4F8-DDB767DDD8FA}"/>
              </a:ext>
            </a:extLst>
          </p:cNvPr>
          <p:cNvSpPr>
            <a:spLocks noGrp="1"/>
          </p:cNvSpPr>
          <p:nvPr>
            <p:ph type="title"/>
          </p:nvPr>
        </p:nvSpPr>
        <p:spPr>
          <a:xfrm>
            <a:off x="177800" y="144463"/>
            <a:ext cx="8729663" cy="541337"/>
          </a:xfrm>
        </p:spPr>
        <p:txBody>
          <a:bodyPr/>
          <a:lstStyle/>
          <a:p>
            <a:pPr>
              <a:defRPr/>
            </a:pPr>
            <a:r>
              <a:rPr lang="en-US" sz="24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U.S. SKI &amp; SNOWBOARD FIRST REPORT OF ACCIDENT  </a:t>
            </a: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2C44EF8-B140-8529-64A9-3B0893BB0157}"/>
              </a:ext>
            </a:extLst>
          </p:cNvPr>
          <p:cNvSpPr>
            <a:spLocks noGrp="1"/>
          </p:cNvSpPr>
          <p:nvPr>
            <p:ph type="body" sz="quarter" idx="10"/>
          </p:nvPr>
        </p:nvSpPr>
        <p:spPr>
          <a:xfrm>
            <a:off x="177800" y="804863"/>
            <a:ext cx="8856663" cy="5507037"/>
          </a:xfrm>
        </p:spPr>
        <p:txBody>
          <a:bodyPr/>
          <a:lstStyle/>
          <a:p>
            <a:pPr marL="0" indent="0">
              <a:lnSpc>
                <a:spcPct val="100000"/>
              </a:lnSpc>
              <a:spcBef>
                <a:spcPts val="600"/>
              </a:spcBef>
              <a:buFont typeface="Euphemia" panose="020B0503040102020104" pitchFamily="34" charset="0"/>
              <a:buNone/>
              <a:defRPr/>
            </a:pPr>
            <a:r>
              <a:rPr lang="en-US" sz="2200" dirty="0">
                <a:latin typeface="Arial" panose="020B0604020202020204" pitchFamily="34" charset="0"/>
                <a:cs typeface="Arial" panose="020B0604020202020204" pitchFamily="34" charset="0"/>
              </a:rPr>
              <a:t>Report is required for </a:t>
            </a:r>
            <a:r>
              <a:rPr lang="en-US" sz="2200" u="sng" dirty="0">
                <a:latin typeface="Arial" panose="020B0604020202020204" pitchFamily="34" charset="0"/>
                <a:cs typeface="Arial" panose="020B0604020202020204" pitchFamily="34" charset="0"/>
              </a:rPr>
              <a:t>all</a:t>
            </a:r>
            <a:r>
              <a:rPr lang="en-US" sz="2200" dirty="0">
                <a:latin typeface="Arial" panose="020B0604020202020204" pitchFamily="34" charset="0"/>
                <a:cs typeface="Arial" panose="020B0604020202020204" pitchFamily="34" charset="0"/>
              </a:rPr>
              <a:t> injuries involving athletes, coaches, officials, or spectators where an insurance claim may be filed. </a:t>
            </a:r>
          </a:p>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Regardless of national federation affiliation</a:t>
            </a:r>
          </a:p>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Regardless of whether or not Ski Patrol evacuation was required.</a:t>
            </a:r>
          </a:p>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Report should be completed as fully as possible. </a:t>
            </a:r>
          </a:p>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Report should only contain facts; speculation should be avoided.</a:t>
            </a:r>
          </a:p>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Report </a:t>
            </a:r>
            <a:r>
              <a:rPr lang="en-US" sz="2200" u="sng" dirty="0">
                <a:latin typeface="Arial" panose="020B0604020202020204" pitchFamily="34" charset="0"/>
                <a:cs typeface="Arial" panose="020B0604020202020204" pitchFamily="34" charset="0"/>
              </a:rPr>
              <a:t>must be filed online</a:t>
            </a:r>
            <a:r>
              <a:rPr lang="en-US" sz="2200" dirty="0">
                <a:latin typeface="Arial" panose="020B0604020202020204" pitchFamily="34" charset="0"/>
                <a:cs typeface="Arial" panose="020B0604020202020204" pitchFamily="34" charset="0"/>
              </a:rPr>
              <a:t>; instructions and required reporting form may be found under “Participant Accident” at </a:t>
            </a:r>
          </a:p>
          <a:p>
            <a:pPr marL="0" indent="0">
              <a:lnSpc>
                <a:spcPct val="100000"/>
              </a:lnSpc>
              <a:spcBef>
                <a:spcPts val="600"/>
              </a:spcBef>
              <a:buFont typeface="Euphemia" panose="020B0503040102020104" pitchFamily="34" charset="0"/>
              <a:buNone/>
              <a:defRPr/>
            </a:pPr>
            <a:r>
              <a:rPr lang="en-US" sz="2200" b="1" dirty="0">
                <a:solidFill>
                  <a:srgbClr val="003399"/>
                </a:solidFill>
                <a:latin typeface="Arial" panose="020B0604020202020204" pitchFamily="34" charset="0"/>
                <a:cs typeface="Arial" panose="020B0604020202020204" pitchFamily="34" charset="0"/>
              </a:rPr>
              <a:t>usskiandsnowboard.org/sport-development/club-development/club-insurance</a:t>
            </a:r>
            <a:r>
              <a:rPr lang="en-US" sz="2200" dirty="0">
                <a:solidFill>
                  <a:srgbClr val="003399"/>
                </a:solidFill>
                <a:latin typeface="Arial" panose="020B0604020202020204" pitchFamily="34" charset="0"/>
                <a:cs typeface="Arial" panose="020B0604020202020204" pitchFamily="34" charset="0"/>
              </a:rPr>
              <a:t>  </a:t>
            </a:r>
          </a:p>
          <a:p>
            <a:pPr marL="0" indent="0">
              <a:lnSpc>
                <a:spcPct val="100000"/>
              </a:lnSpc>
              <a:spcBef>
                <a:spcPts val="600"/>
              </a:spcBef>
              <a:buFont typeface="Euphemia" panose="020B0503040102020104" pitchFamily="34" charset="0"/>
              <a:buNone/>
              <a:defRPr/>
            </a:pPr>
            <a:r>
              <a:rPr lang="en-US" sz="2200" dirty="0">
                <a:latin typeface="Arial" panose="020B0604020202020204" pitchFamily="34" charset="0"/>
                <a:cs typeface="Arial" panose="020B0604020202020204" pitchFamily="34" charset="0"/>
              </a:rPr>
              <a:t>Copies of the filing instructions as well as a </a:t>
            </a:r>
            <a:r>
              <a:rPr lang="en-US" sz="2200" u="sng" dirty="0">
                <a:latin typeface="Arial" panose="020B0604020202020204" pitchFamily="34" charset="0"/>
                <a:cs typeface="Arial" panose="020B0604020202020204" pitchFamily="34" charset="0"/>
              </a:rPr>
              <a:t>sample</a:t>
            </a:r>
            <a:r>
              <a:rPr lang="en-US" sz="2200" dirty="0">
                <a:latin typeface="Arial" panose="020B0604020202020204" pitchFamily="34" charset="0"/>
                <a:cs typeface="Arial" panose="020B0604020202020204" pitchFamily="34" charset="0"/>
              </a:rPr>
              <a:t> of the reporting form are available in the Master Packet of Forms. The sample of the reporting form is intended </a:t>
            </a:r>
            <a:r>
              <a:rPr lang="en-US" sz="2200" u="sng" dirty="0">
                <a:latin typeface="Arial" panose="020B0604020202020204" pitchFamily="34" charset="0"/>
                <a:cs typeface="Arial" panose="020B0604020202020204" pitchFamily="34" charset="0"/>
              </a:rPr>
              <a:t>only</a:t>
            </a:r>
            <a:r>
              <a:rPr lang="en-US" sz="2200" dirty="0">
                <a:latin typeface="Arial" panose="020B0604020202020204" pitchFamily="34" charset="0"/>
                <a:cs typeface="Arial" panose="020B0604020202020204" pitchFamily="34" charset="0"/>
              </a:rPr>
              <a:t> for gathering required data prior to online filing.</a:t>
            </a: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37892" name="Content Placeholder 10">
            <a:extLst>
              <a:ext uri="{FF2B5EF4-FFF2-40B4-BE49-F238E27FC236}">
                <a16:creationId xmlns:a16="http://schemas.microsoft.com/office/drawing/2014/main" id="{DADCC287-4548-22CC-0D74-F1A47697F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9864207"/>
      </p:ext>
    </p:extLst>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D2F5-B5FC-F269-9461-99CFA0DA700B}"/>
              </a:ext>
            </a:extLst>
          </p:cNvPr>
          <p:cNvSpPr>
            <a:spLocks noGrp="1"/>
          </p:cNvSpPr>
          <p:nvPr>
            <p:ph type="title"/>
          </p:nvPr>
        </p:nvSpPr>
        <p:spPr>
          <a:xfrm>
            <a:off x="177800" y="144463"/>
            <a:ext cx="8729663" cy="465137"/>
          </a:xfrm>
        </p:spPr>
        <p:txBody>
          <a:bodyPr/>
          <a:lstStyle/>
          <a:p>
            <a:pPr>
              <a:defRPr/>
            </a:pPr>
            <a:r>
              <a:rPr lang="en-US" sz="24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U.S. SKI &amp; SNOWBOARD FIRST REPORT OF ACCIDENT  </a:t>
            </a: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B9DD756-291E-3D77-5FF9-7EA83166C8F1}"/>
              </a:ext>
            </a:extLst>
          </p:cNvPr>
          <p:cNvSpPr>
            <a:spLocks noGrp="1"/>
          </p:cNvSpPr>
          <p:nvPr>
            <p:ph type="body" sz="quarter" idx="10"/>
          </p:nvPr>
        </p:nvSpPr>
        <p:spPr>
          <a:xfrm>
            <a:off x="287338" y="674688"/>
            <a:ext cx="8475662" cy="6038850"/>
          </a:xfrm>
        </p:spPr>
        <p:txBody>
          <a:bodyPr/>
          <a:lstStyle/>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Report should, at a minimum, include the following:</a:t>
            </a:r>
          </a:p>
          <a:p>
            <a:pPr marL="0" indent="0">
              <a:lnSpc>
                <a:spcPct val="100000"/>
              </a:lnSpc>
              <a:spcBef>
                <a:spcPts val="0"/>
              </a:spcBef>
              <a:buFont typeface="Euphemia" panose="020B0503040102020104" pitchFamily="34" charset="0"/>
              <a:buNone/>
              <a:defRPr/>
            </a:pPr>
            <a:r>
              <a:rPr lang="en-US" sz="2200" dirty="0">
                <a:latin typeface="Arial" panose="020B0604020202020204" pitchFamily="34" charset="0"/>
                <a:cs typeface="Arial" panose="020B0604020202020204" pitchFamily="34" charset="0"/>
              </a:rPr>
              <a:t>      - Injured party name</a:t>
            </a:r>
          </a:p>
          <a:p>
            <a:pPr marL="0" indent="0">
              <a:lnSpc>
                <a:spcPct val="100000"/>
              </a:lnSpc>
              <a:spcBef>
                <a:spcPts val="0"/>
              </a:spcBef>
              <a:buFont typeface="Euphemia" panose="020B0503040102020104" pitchFamily="34" charset="0"/>
              <a:buNone/>
              <a:defRPr/>
            </a:pPr>
            <a:r>
              <a:rPr lang="en-US" sz="2200" dirty="0">
                <a:latin typeface="Arial" panose="020B0604020202020204" pitchFamily="34" charset="0"/>
                <a:cs typeface="Arial" panose="020B0604020202020204" pitchFamily="34" charset="0"/>
              </a:rPr>
              <a:t>      - National ID or member number</a:t>
            </a:r>
          </a:p>
          <a:p>
            <a:pPr marL="0" indent="0">
              <a:lnSpc>
                <a:spcPct val="100000"/>
              </a:lnSpc>
              <a:spcBef>
                <a:spcPts val="0"/>
              </a:spcBef>
              <a:buFont typeface="Euphemia" panose="020B0503040102020104" pitchFamily="34" charset="0"/>
              <a:buNone/>
              <a:defRPr/>
            </a:pPr>
            <a:r>
              <a:rPr lang="en-US" sz="2200" dirty="0">
                <a:latin typeface="Arial" panose="020B0604020202020204" pitchFamily="34" charset="0"/>
                <a:cs typeface="Arial" panose="020B0604020202020204" pitchFamily="34" charset="0"/>
              </a:rPr>
              <a:t>      - Injury date</a:t>
            </a:r>
          </a:p>
          <a:p>
            <a:pPr marL="0" indent="0">
              <a:lnSpc>
                <a:spcPct val="100000"/>
              </a:lnSpc>
              <a:spcBef>
                <a:spcPts val="0"/>
              </a:spcBef>
              <a:buFont typeface="Euphemia" panose="020B0503040102020104" pitchFamily="34" charset="0"/>
              <a:buNone/>
              <a:defRPr/>
            </a:pPr>
            <a:r>
              <a:rPr lang="en-US" sz="2200" dirty="0">
                <a:latin typeface="Arial" panose="020B0604020202020204" pitchFamily="34" charset="0"/>
                <a:cs typeface="Arial" panose="020B0604020202020204" pitchFamily="34" charset="0"/>
              </a:rPr>
              <a:t>      - Injury information</a:t>
            </a:r>
          </a:p>
          <a:p>
            <a:pPr marL="0" indent="0">
              <a:lnSpc>
                <a:spcPct val="100000"/>
              </a:lnSpc>
              <a:spcBef>
                <a:spcPts val="0"/>
              </a:spcBef>
              <a:buFont typeface="Euphemia" panose="020B0503040102020104" pitchFamily="34" charset="0"/>
              <a:buNone/>
              <a:defRPr/>
            </a:pPr>
            <a:r>
              <a:rPr lang="en-US" sz="2200" dirty="0">
                <a:latin typeface="Arial" panose="020B0604020202020204" pitchFamily="34" charset="0"/>
                <a:cs typeface="Arial" panose="020B0604020202020204" pitchFamily="34" charset="0"/>
              </a:rPr>
              <a:t>      - Competition information, as applicable</a:t>
            </a:r>
          </a:p>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Injuries/accidents that occur </a:t>
            </a:r>
            <a:r>
              <a:rPr lang="en-US" sz="2200" u="sng" dirty="0">
                <a:latin typeface="Arial" panose="020B0604020202020204" pitchFamily="34" charset="0"/>
                <a:cs typeface="Arial" panose="020B0604020202020204" pitchFamily="34" charset="0"/>
              </a:rPr>
              <a:t>within the competition arena</a:t>
            </a:r>
            <a:r>
              <a:rPr lang="en-US" sz="2200" dirty="0">
                <a:latin typeface="Arial" panose="020B0604020202020204" pitchFamily="34" charset="0"/>
                <a:cs typeface="Arial" panose="020B0604020202020204" pitchFamily="34" charset="0"/>
              </a:rPr>
              <a:t> (including Start and Finish areas) should be submitted by the Technical “Director” or an event official.</a:t>
            </a:r>
          </a:p>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Injuries/accidents that take place </a:t>
            </a:r>
            <a:r>
              <a:rPr lang="en-US" sz="2200" u="sng" dirty="0">
                <a:latin typeface="Arial" panose="020B0604020202020204" pitchFamily="34" charset="0"/>
                <a:cs typeface="Arial" panose="020B0604020202020204" pitchFamily="34" charset="0"/>
              </a:rPr>
              <a:t>outside of the competition arena</a:t>
            </a:r>
            <a:r>
              <a:rPr lang="en-US" sz="2200" dirty="0">
                <a:latin typeface="Arial" panose="020B0604020202020204" pitchFamily="34" charset="0"/>
                <a:cs typeface="Arial" panose="020B0604020202020204" pitchFamily="34" charset="0"/>
              </a:rPr>
              <a:t> must be submitted by a coach, parent, or the respective athlete.</a:t>
            </a:r>
          </a:p>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A copy of the submitted report will be emailed to the filing individual; confirmation of approval or denial of the claim will be provided when available.</a:t>
            </a:r>
          </a:p>
          <a:p>
            <a:pPr marL="0" indent="0">
              <a:buFont typeface="Euphemia" panose="020B0503040102020104" pitchFamily="34" charset="0"/>
              <a:buNone/>
              <a:defRPr/>
            </a:pPr>
            <a:r>
              <a:rPr lang="en-US" sz="2000" b="1" i="1" dirty="0">
                <a:latin typeface="Arial" panose="020B0604020202020204" pitchFamily="34" charset="0"/>
                <a:cs typeface="Arial" panose="020B0604020202020204" pitchFamily="34" charset="0"/>
              </a:rPr>
              <a:t>NOTE: First Report(s) of Injury for named U.S. Ski Team members will be filed by U.S. Ski &amp; Snowboard staff.</a:t>
            </a: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0" indent="0">
              <a:buFont typeface="Euphemia" panose="020B0503040102020104" pitchFamily="34" charset="0"/>
              <a:buNone/>
              <a:defRPr/>
            </a:pPr>
            <a:endParaRPr lang="en-US" dirty="0"/>
          </a:p>
        </p:txBody>
      </p:sp>
      <p:pic>
        <p:nvPicPr>
          <p:cNvPr id="39940" name="Content Placeholder 10">
            <a:extLst>
              <a:ext uri="{FF2B5EF4-FFF2-40B4-BE49-F238E27FC236}">
                <a16:creationId xmlns:a16="http://schemas.microsoft.com/office/drawing/2014/main" id="{868C888E-B334-D9D8-3BC1-F398EF529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325498"/>
      </p:ext>
    </p:extLst>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10">
            <a:extLst>
              <a:ext uri="{FF2B5EF4-FFF2-40B4-BE49-F238E27FC236}">
                <a16:creationId xmlns:a16="http://schemas.microsoft.com/office/drawing/2014/main" id="{5CF0F8F6-1982-C639-0646-C16A33E79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58941174-74C8-C767-F873-5C944141B917}"/>
              </a:ext>
            </a:extLst>
          </p:cNvPr>
          <p:cNvSpPr>
            <a:spLocks noGrp="1"/>
          </p:cNvSpPr>
          <p:nvPr>
            <p:ph type="body" sz="quarter" idx="10"/>
          </p:nvPr>
        </p:nvSpPr>
        <p:spPr>
          <a:xfrm>
            <a:off x="287338" y="381000"/>
            <a:ext cx="8761412" cy="5827713"/>
          </a:xfrm>
        </p:spPr>
        <p:txBody>
          <a:bodyPr/>
          <a:lstStyle/>
          <a:p>
            <a:pPr marL="0" indent="0">
              <a:lnSpc>
                <a:spcPct val="100000"/>
              </a:lnSpc>
              <a:spcBef>
                <a:spcPts val="0"/>
              </a:spcBef>
              <a:spcAft>
                <a:spcPts val="0"/>
              </a:spcAft>
              <a:buFont typeface="Euphemia" panose="020B0503040102020104" pitchFamily="34" charset="0"/>
              <a:buNone/>
              <a:defRPr/>
            </a:pPr>
            <a:r>
              <a:rPr lang="en-US" sz="22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U.S. SKI &amp; SNOWBOARD FIRST REPORT OF ACCIDENT:</a:t>
            </a:r>
          </a:p>
          <a:p>
            <a:pPr marL="0" indent="0">
              <a:lnSpc>
                <a:spcPct val="100000"/>
              </a:lnSpc>
              <a:spcBef>
                <a:spcPts val="0"/>
              </a:spcBef>
              <a:spcAft>
                <a:spcPts val="0"/>
              </a:spcAft>
              <a:buFont typeface="Euphemia" panose="020B0503040102020104" pitchFamily="34" charset="0"/>
              <a:buNone/>
              <a:defRPr/>
            </a:pPr>
            <a:r>
              <a:rPr lang="en-US" sz="22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Report Filing Requirement at FIS Events </a:t>
            </a:r>
          </a:p>
          <a:p>
            <a:pPr marL="0" indent="0">
              <a:lnSpc>
                <a:spcPct val="100000"/>
              </a:lnSpc>
              <a:spcBef>
                <a:spcPts val="0"/>
              </a:spcBef>
              <a:spcAft>
                <a:spcPts val="0"/>
              </a:spcAft>
              <a:buFont typeface="Euphemia" panose="020B0503040102020104" pitchFamily="34" charset="0"/>
              <a:buNone/>
              <a:defRPr/>
            </a:pPr>
            <a:endParaRPr lang="en-US" sz="2400" b="1" u="sng"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nSpc>
                <a:spcPct val="100000"/>
              </a:lnSpc>
              <a:spcBef>
                <a:spcPts val="0"/>
              </a:spcBef>
              <a:spcAft>
                <a:spcPts val="0"/>
              </a:spcAft>
              <a:buFont typeface="Euphemia" panose="020B0503040102020104" pitchFamily="34" charset="0"/>
              <a:buNone/>
              <a:defRPr/>
            </a:pPr>
            <a:r>
              <a:rPr lang="en-US" sz="2400" u="sng" dirty="0">
                <a:latin typeface="Arial" panose="020B0604020202020204" pitchFamily="34" charset="0"/>
                <a:cs typeface="Arial" panose="020B0604020202020204" pitchFamily="34" charset="0"/>
              </a:rPr>
              <a:t>FIS Technical Delegates</a:t>
            </a:r>
            <a:r>
              <a:rPr lang="en-US" sz="2400" dirty="0">
                <a:latin typeface="Arial" panose="020B0604020202020204" pitchFamily="34" charset="0"/>
                <a:cs typeface="Arial" panose="020B0604020202020204" pitchFamily="34" charset="0"/>
              </a:rPr>
              <a:t>, regardless of their national affiliation:</a:t>
            </a:r>
          </a:p>
          <a:p>
            <a:pPr>
              <a:lnSpc>
                <a:spcPct val="100000"/>
              </a:lnSpc>
              <a:spcBef>
                <a:spcPts val="0"/>
              </a:spcBef>
              <a:spcAft>
                <a:spcPts val="0"/>
              </a:spcAft>
              <a:buFont typeface="Arial" panose="020B0604020202020204" pitchFamily="34" charset="0"/>
              <a:buChar char="•"/>
              <a:defRPr/>
            </a:pPr>
            <a:r>
              <a:rPr lang="en-US" sz="2400" dirty="0">
                <a:latin typeface="Arial" panose="020B0604020202020204" pitchFamily="34" charset="0"/>
                <a:cs typeface="Arial" panose="020B0604020202020204" pitchFamily="34" charset="0"/>
              </a:rPr>
              <a:t>Are </a:t>
            </a:r>
            <a:r>
              <a:rPr lang="en-US" sz="2400" u="sng" dirty="0">
                <a:latin typeface="Arial" panose="020B0604020202020204" pitchFamily="34" charset="0"/>
                <a:cs typeface="Arial" panose="020B0604020202020204" pitchFamily="34" charset="0"/>
              </a:rPr>
              <a:t>only responsible</a:t>
            </a:r>
            <a:r>
              <a:rPr lang="en-US" sz="2400" dirty="0">
                <a:latin typeface="Arial" panose="020B0604020202020204" pitchFamily="34" charset="0"/>
                <a:cs typeface="Arial" panose="020B0604020202020204" pitchFamily="34" charset="0"/>
              </a:rPr>
              <a:t> for the accuracy and submittal of </a:t>
            </a:r>
            <a:r>
              <a:rPr lang="en-US" sz="2400" u="sng" dirty="0">
                <a:latin typeface="Arial" panose="020B0604020202020204" pitchFamily="34" charset="0"/>
                <a:cs typeface="Arial" panose="020B0604020202020204" pitchFamily="34" charset="0"/>
              </a:rPr>
              <a:t>FIS documents</a:t>
            </a:r>
            <a:r>
              <a:rPr lang="en-US" sz="2400" dirty="0">
                <a:latin typeface="Arial" panose="020B0604020202020204" pitchFamily="34" charset="0"/>
                <a:cs typeface="Arial" panose="020B0604020202020204" pitchFamily="34" charset="0"/>
              </a:rPr>
              <a:t>. </a:t>
            </a:r>
          </a:p>
          <a:p>
            <a:pPr>
              <a:lnSpc>
                <a:spcPct val="100000"/>
              </a:lnSpc>
              <a:spcBef>
                <a:spcPts val="1200"/>
              </a:spcBef>
              <a:spcAft>
                <a:spcPts val="0"/>
              </a:spcAft>
              <a:buFont typeface="Arial" panose="020B0604020202020204" pitchFamily="34" charset="0"/>
              <a:buChar char="•"/>
              <a:defRPr/>
            </a:pPr>
            <a:r>
              <a:rPr lang="en-US" sz="2400" dirty="0">
                <a:latin typeface="Arial" panose="020B0604020202020204" pitchFamily="34" charset="0"/>
                <a:cs typeface="Arial" panose="020B0604020202020204" pitchFamily="34" charset="0"/>
              </a:rPr>
              <a:t>The accuracy and submittal of any additional documentation that may be required by the NGB are the sole responsibility of the Race Administrator and/or the Organizing Committee; e.g., </a:t>
            </a:r>
          </a:p>
          <a:p>
            <a:pPr marL="0" indent="0">
              <a:lnSpc>
                <a:spcPct val="100000"/>
              </a:lnSpc>
              <a:spcBef>
                <a:spcPts val="0"/>
              </a:spcBef>
              <a:spcAft>
                <a:spcPts val="0"/>
              </a:spcAft>
              <a:buFont typeface="Euphemia" panose="020B0503040102020104" pitchFamily="34" charset="0"/>
              <a:buNone/>
              <a:defRPr/>
            </a:pPr>
            <a:r>
              <a:rPr lang="en-US" sz="2400" dirty="0">
                <a:latin typeface="Arial" panose="020B0604020202020204" pitchFamily="34" charset="0"/>
                <a:cs typeface="Arial" panose="020B0604020202020204" pitchFamily="34" charset="0"/>
              </a:rPr>
              <a:t>       - Results/Penalty based on National Points</a:t>
            </a:r>
          </a:p>
          <a:p>
            <a:pPr marL="0" indent="0">
              <a:lnSpc>
                <a:spcPct val="100000"/>
              </a:lnSpc>
              <a:spcBef>
                <a:spcPts val="0"/>
              </a:spcBef>
              <a:spcAft>
                <a:spcPts val="0"/>
              </a:spcAft>
              <a:buFont typeface="Euphemia" panose="020B0503040102020104" pitchFamily="34" charset="0"/>
              <a:buNone/>
              <a:defRPr/>
            </a:pPr>
            <a:r>
              <a:rPr lang="en-US" sz="2400" dirty="0">
                <a:latin typeface="Arial" panose="020B0604020202020204" pitchFamily="34" charset="0"/>
                <a:cs typeface="Arial" panose="020B0604020202020204" pitchFamily="34" charset="0"/>
              </a:rPr>
              <a:t>       - U.S. First Report of Accident (as noted in the filing   </a:t>
            </a:r>
          </a:p>
          <a:p>
            <a:pPr marL="0" indent="0">
              <a:lnSpc>
                <a:spcPct val="100000"/>
              </a:lnSpc>
              <a:spcBef>
                <a:spcPts val="0"/>
              </a:spcBef>
              <a:spcAft>
                <a:spcPts val="0"/>
              </a:spcAft>
              <a:buFont typeface="Euphemia" panose="020B0503040102020104" pitchFamily="34" charset="0"/>
              <a:buNone/>
              <a:defRPr/>
            </a:pPr>
            <a:r>
              <a:rPr lang="en-US" sz="2400" dirty="0">
                <a:latin typeface="Arial" panose="020B0604020202020204" pitchFamily="34" charset="0"/>
                <a:cs typeface="Arial" panose="020B0604020202020204" pitchFamily="34" charset="0"/>
              </a:rPr>
              <a:t>         instructions)</a:t>
            </a:r>
          </a:p>
        </p:txBody>
      </p:sp>
    </p:spTree>
    <p:extLst>
      <p:ext uri="{BB962C8B-B14F-4D97-AF65-F5344CB8AC3E}">
        <p14:creationId xmlns:p14="http://schemas.microsoft.com/office/powerpoint/2010/main" val="3222353350"/>
      </p:ext>
    </p:extLst>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C2258-89EC-FEE1-35B0-8A257B6B3671}"/>
              </a:ext>
            </a:extLst>
          </p:cNvPr>
          <p:cNvSpPr>
            <a:spLocks noGrp="1"/>
          </p:cNvSpPr>
          <p:nvPr>
            <p:ph type="title"/>
          </p:nvPr>
        </p:nvSpPr>
        <p:spPr>
          <a:xfrm>
            <a:off x="206375" y="157163"/>
            <a:ext cx="8729663" cy="646112"/>
          </a:xfrm>
        </p:spPr>
        <p:txBody>
          <a:bodyPr/>
          <a:lstStyle/>
          <a:p>
            <a:pPr>
              <a:defRPr/>
            </a:pP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ELECTRONIC TIMING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9C563A9-E961-4256-EE02-143029A02B79}"/>
              </a:ext>
            </a:extLst>
          </p:cNvPr>
          <p:cNvSpPr>
            <a:spLocks noGrp="1"/>
          </p:cNvSpPr>
          <p:nvPr>
            <p:ph type="body" sz="quarter" idx="10"/>
          </p:nvPr>
        </p:nvSpPr>
        <p:spPr>
          <a:xfrm>
            <a:off x="177800" y="855663"/>
            <a:ext cx="8758238" cy="5486400"/>
          </a:xfrm>
        </p:spPr>
        <p:txBody>
          <a:bodyPr/>
          <a:lstStyle/>
          <a:p>
            <a:pPr marL="0" indent="0">
              <a:buFont typeface="Euphemia" panose="020B0503040102020104" pitchFamily="34" charset="0"/>
              <a:buNone/>
              <a:defRPr/>
            </a:pPr>
            <a:r>
              <a:rPr lang="en-US" sz="2400" dirty="0">
                <a:latin typeface="Arial" panose="020B0604020202020204" pitchFamily="34" charset="0"/>
                <a:cs typeface="Arial" panose="020B0604020202020204" pitchFamily="34" charset="0"/>
              </a:rPr>
              <a:t>Time of day times must be immediately and automatically sequentially recorded on printed strips </a:t>
            </a:r>
            <a:r>
              <a:rPr lang="en-US" sz="2400" b="1" u="sng" dirty="0">
                <a:latin typeface="Arial" panose="020B0604020202020204" pitchFamily="34" charset="0"/>
                <a:cs typeface="Arial" panose="020B0604020202020204" pitchFamily="34" charset="0"/>
              </a:rPr>
              <a:t>or memorized electronically</a:t>
            </a:r>
            <a:r>
              <a:rPr lang="en-US" sz="2400" dirty="0">
                <a:latin typeface="Arial" panose="020B0604020202020204" pitchFamily="34" charset="0"/>
                <a:cs typeface="Arial" panose="020B0604020202020204" pitchFamily="34" charset="0"/>
              </a:rPr>
              <a:t>. (U611.2.1; 611.2.1 adds “for level 3 and 4, is acceptable.”)     </a:t>
            </a:r>
          </a:p>
          <a:p>
            <a:pPr marL="0" indent="0">
              <a:buFont typeface="Euphemia" panose="020B0503040102020104" pitchFamily="34" charset="0"/>
              <a:buNone/>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CHIEF</a:t>
            </a:r>
            <a:r>
              <a:rPr lang="en-US"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TIMEKEEPER</a:t>
            </a:r>
            <a:endParaRPr lang="en-US"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Font typeface="Arial" panose="020B0604020202020204" pitchFamily="34" charset="0"/>
              <a:buChar char="•"/>
              <a:defRPr/>
            </a:pPr>
            <a:r>
              <a:rPr lang="en-US" sz="2400" dirty="0">
                <a:latin typeface="Arial" panose="020B0604020202020204" pitchFamily="34" charset="0"/>
                <a:cs typeface="Arial" panose="020B0604020202020204" pitchFamily="34" charset="0"/>
              </a:rPr>
              <a:t>The Chief Timekeeper must publish unofficial times as quickly as possible (on the </a:t>
            </a:r>
            <a:r>
              <a:rPr lang="en-US" sz="2400" u="sng" dirty="0">
                <a:latin typeface="Arial" panose="020B0604020202020204" pitchFamily="34" charset="0"/>
                <a:cs typeface="Arial" panose="020B0604020202020204" pitchFamily="34" charset="0"/>
              </a:rPr>
              <a:t>scoreboard</a:t>
            </a:r>
            <a:r>
              <a:rPr lang="en-US" sz="2400" dirty="0">
                <a:latin typeface="Arial" panose="020B0604020202020204" pitchFamily="34" charset="0"/>
                <a:cs typeface="Arial" panose="020B0604020202020204" pitchFamily="34" charset="0"/>
              </a:rPr>
              <a:t>, etc.) </a:t>
            </a:r>
          </a:p>
          <a:p>
            <a:pPr>
              <a:buFont typeface="Arial" panose="020B0604020202020204" pitchFamily="34" charset="0"/>
              <a:buChar char="•"/>
              <a:defRPr/>
            </a:pPr>
            <a:r>
              <a:rPr lang="en-US" sz="2400" dirty="0">
                <a:latin typeface="Arial" panose="020B0604020202020204" pitchFamily="34" charset="0"/>
                <a:cs typeface="Arial" panose="020B0604020202020204" pitchFamily="34" charset="0"/>
              </a:rPr>
              <a:t>If electric timing fails, the Chief Timekeeper must communicate immediately with the Start Referee and the TD. </a:t>
            </a:r>
          </a:p>
          <a:p>
            <a:pPr>
              <a:buFont typeface="Arial" panose="020B0604020202020204" pitchFamily="34" charset="0"/>
              <a:buChar char="•"/>
              <a:defRPr/>
            </a:pPr>
            <a:r>
              <a:rPr lang="en-US" sz="2400" b="1" u="sng" dirty="0">
                <a:latin typeface="Arial" panose="020B0604020202020204" pitchFamily="34" charset="0"/>
                <a:cs typeface="Arial" panose="020B0604020202020204" pitchFamily="34" charset="0"/>
              </a:rPr>
              <a:t>The equivalent Electronic Time report must be prepared. The Jury must control and approve it. The report may also be shown to the representative of the nations concerned</a:t>
            </a:r>
            <a:r>
              <a:rPr lang="en-US" sz="2400" dirty="0">
                <a:latin typeface="Arial" panose="020B0604020202020204" pitchFamily="34" charset="0"/>
                <a:cs typeface="Arial" panose="020B0604020202020204" pitchFamily="34" charset="0"/>
              </a:rPr>
              <a:t>. (U612.4; 612.4 requires Jury control and approval.)</a:t>
            </a:r>
          </a:p>
          <a:p>
            <a:pPr marL="0" indent="0">
              <a:buFont typeface="Euphemia" panose="020B0503040102020104" pitchFamily="34" charset="0"/>
              <a:buNone/>
              <a:defRPr/>
            </a:pPr>
            <a:r>
              <a:rPr lang="en-US" b="1" dirty="0"/>
              <a:t> </a:t>
            </a: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270340" name="Content Placeholder 10">
            <a:extLst>
              <a:ext uri="{FF2B5EF4-FFF2-40B4-BE49-F238E27FC236}">
                <a16:creationId xmlns:a16="http://schemas.microsoft.com/office/drawing/2014/main" id="{0F61B766-2ECB-2621-44A8-E6074415C5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13180"/>
      </p:ext>
    </p:extLst>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BE889-9F42-74AE-21C4-B4D9588FD9D4}"/>
              </a:ext>
            </a:extLst>
          </p:cNvPr>
          <p:cNvSpPr>
            <a:spLocks noGrp="1"/>
          </p:cNvSpPr>
          <p:nvPr>
            <p:ph type="title"/>
          </p:nvPr>
        </p:nvSpPr>
        <p:spPr>
          <a:xfrm>
            <a:off x="239713" y="381000"/>
            <a:ext cx="8729662" cy="646113"/>
          </a:xfrm>
        </p:spPr>
        <p:txBody>
          <a:bodyPr/>
          <a:lstStyle/>
          <a:p>
            <a:pPr>
              <a:defRPr/>
            </a:pP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INTERDICTION TO CONTINUE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90116F2-266B-5569-B788-C47DD4FC16BD}"/>
              </a:ext>
            </a:extLst>
          </p:cNvPr>
          <p:cNvSpPr>
            <a:spLocks noGrp="1"/>
          </p:cNvSpPr>
          <p:nvPr>
            <p:ph type="body" sz="quarter" idx="10"/>
          </p:nvPr>
        </p:nvSpPr>
        <p:spPr>
          <a:xfrm>
            <a:off x="239713" y="1481138"/>
            <a:ext cx="8340725" cy="4476750"/>
          </a:xfrm>
        </p:spPr>
        <p:txBody>
          <a:bodyPr/>
          <a:lstStyle/>
          <a:p>
            <a:pPr>
              <a:lnSpc>
                <a:spcPct val="100000"/>
              </a:lnSpc>
              <a:spcBef>
                <a:spcPts val="1200"/>
              </a:spcBef>
              <a:buFont typeface="Arial" panose="020B0604020202020204" pitchFamily="34" charset="0"/>
              <a:buChar char="•"/>
              <a:defRPr/>
            </a:pPr>
            <a:r>
              <a:rPr lang="en-US" dirty="0">
                <a:latin typeface="Arial" panose="020B0604020202020204" pitchFamily="34" charset="0"/>
                <a:cs typeface="Arial" panose="020B0604020202020204" pitchFamily="34" charset="0"/>
              </a:rPr>
              <a:t>If a competitor’s </a:t>
            </a:r>
            <a:r>
              <a:rPr lang="en-US" b="1" u="sng" dirty="0">
                <a:latin typeface="Arial" panose="020B0604020202020204" pitchFamily="34" charset="0"/>
                <a:cs typeface="Arial" panose="020B0604020202020204" pitchFamily="34" charset="0"/>
              </a:rPr>
              <a:t>skis</a:t>
            </a:r>
            <a:r>
              <a:rPr lang="en-US" dirty="0">
                <a:latin typeface="Arial" panose="020B0604020202020204" pitchFamily="34" charset="0"/>
                <a:cs typeface="Arial" panose="020B0604020202020204" pitchFamily="34" charset="0"/>
              </a:rPr>
              <a:t> come to a complete stop, they must no longer continue through previous or further gates.</a:t>
            </a:r>
          </a:p>
          <a:p>
            <a:pPr>
              <a:lnSpc>
                <a:spcPct val="100000"/>
              </a:lnSpc>
              <a:spcBef>
                <a:spcPts val="1200"/>
              </a:spcBef>
              <a:buFont typeface="Arial" panose="020B0604020202020204" pitchFamily="34" charset="0"/>
              <a:buChar char="•"/>
              <a:defRPr/>
            </a:pPr>
            <a:r>
              <a:rPr lang="en-US" dirty="0">
                <a:latin typeface="Arial" panose="020B0604020202020204" pitchFamily="34" charset="0"/>
                <a:cs typeface="Arial" panose="020B0604020202020204" pitchFamily="34" charset="0"/>
              </a:rPr>
              <a:t>If a competitor continues without their </a:t>
            </a:r>
            <a:r>
              <a:rPr lang="en-US" b="1" u="sng" dirty="0">
                <a:latin typeface="Arial" panose="020B0604020202020204" pitchFamily="34" charset="0"/>
                <a:cs typeface="Arial" panose="020B0604020202020204" pitchFamily="34" charset="0"/>
              </a:rPr>
              <a:t>skis</a:t>
            </a:r>
            <a:r>
              <a:rPr lang="en-US" dirty="0">
                <a:latin typeface="Arial" panose="020B0604020202020204" pitchFamily="34" charset="0"/>
                <a:cs typeface="Arial" panose="020B0604020202020204" pitchFamily="34" charset="0"/>
              </a:rPr>
              <a:t> coming to a complete stop: </a:t>
            </a:r>
          </a:p>
          <a:p>
            <a:pPr marL="0" indent="0">
              <a:lnSpc>
                <a:spcPct val="100000"/>
              </a:lnSpc>
              <a:spcBef>
                <a:spcPts val="1200"/>
              </a:spcBef>
              <a:buFont typeface="Euphemia" panose="020B0503040102020104" pitchFamily="34" charset="0"/>
              <a:buNone/>
              <a:defRPr/>
            </a:pPr>
            <a:r>
              <a:rPr lang="en-US" dirty="0">
                <a:latin typeface="Arial" panose="020B0604020202020204" pitchFamily="34" charset="0"/>
                <a:cs typeface="Arial" panose="020B0604020202020204" pitchFamily="34" charset="0"/>
              </a:rPr>
              <a:t>    - they must not interfere with the run of the next  </a:t>
            </a:r>
          </a:p>
          <a:p>
            <a:pPr marL="0" indent="0">
              <a:lnSpc>
                <a:spcPct val="100000"/>
              </a:lnSpc>
              <a:spcBef>
                <a:spcPts val="0"/>
              </a:spcBef>
              <a:buFont typeface="Euphemia" panose="020B0503040102020104" pitchFamily="34" charset="0"/>
              <a:buNone/>
              <a:defRPr/>
            </a:pPr>
            <a:r>
              <a:rPr lang="en-US" dirty="0">
                <a:latin typeface="Arial" panose="020B0604020202020204" pitchFamily="34" charset="0"/>
                <a:cs typeface="Arial" panose="020B0604020202020204" pitchFamily="34" charset="0"/>
              </a:rPr>
              <a:t>      competitor </a:t>
            </a:r>
          </a:p>
          <a:p>
            <a:pPr marL="0" indent="0">
              <a:lnSpc>
                <a:spcPct val="100000"/>
              </a:lnSpc>
              <a:spcBef>
                <a:spcPts val="1200"/>
              </a:spcBef>
              <a:buFont typeface="Euphemia" panose="020B0503040102020104" pitchFamily="34" charset="0"/>
              <a:buNone/>
              <a:defRPr/>
            </a:pPr>
            <a:r>
              <a:rPr lang="en-US" dirty="0">
                <a:latin typeface="Arial" panose="020B0604020202020204" pitchFamily="34" charset="0"/>
                <a:cs typeface="Arial" panose="020B0604020202020204" pitchFamily="34" charset="0"/>
              </a:rPr>
              <a:t>    - or be passed by the next competitor (614.2.3)</a:t>
            </a: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39940" name="Content Placeholder 10">
            <a:extLst>
              <a:ext uri="{FF2B5EF4-FFF2-40B4-BE49-F238E27FC236}">
                <a16:creationId xmlns:a16="http://schemas.microsoft.com/office/drawing/2014/main" id="{0EF643AF-1234-5383-EA57-D587117817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011177"/>
      </p:ext>
    </p:extLst>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B3F33-8BC8-9525-8ED2-E8890BBF7D6F}"/>
              </a:ext>
            </a:extLst>
          </p:cNvPr>
          <p:cNvSpPr>
            <a:spLocks noGrp="1"/>
          </p:cNvSpPr>
          <p:nvPr>
            <p:ph type="title"/>
          </p:nvPr>
        </p:nvSpPr>
        <p:spPr>
          <a:xfrm>
            <a:off x="206375" y="157163"/>
            <a:ext cx="8729663" cy="646112"/>
          </a:xfrm>
        </p:spPr>
        <p:txBody>
          <a:bodyPr/>
          <a:lstStyle/>
          <a:p>
            <a:pPr>
              <a:defRPr/>
            </a:pP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GROUNDS FOR INTERFERENCE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4DC6865-CBDD-7458-90DE-3864B5825490}"/>
              </a:ext>
            </a:extLst>
          </p:cNvPr>
          <p:cNvSpPr>
            <a:spLocks noGrp="1"/>
          </p:cNvSpPr>
          <p:nvPr>
            <p:ph type="body" sz="quarter" idx="10"/>
          </p:nvPr>
        </p:nvSpPr>
        <p:spPr>
          <a:xfrm>
            <a:off x="177800" y="855663"/>
            <a:ext cx="8758238" cy="5810250"/>
          </a:xfrm>
        </p:spPr>
        <p:txBody>
          <a:bodyPr/>
          <a:lstStyle/>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Blocking of the course has been replaced by blocking of the </a:t>
            </a:r>
            <a:r>
              <a:rPr lang="en-US" sz="2400" b="1" dirty="0">
                <a:latin typeface="Arial" panose="020B0604020202020204" pitchFamily="34" charset="0"/>
                <a:cs typeface="Arial" panose="020B0604020202020204" pitchFamily="34" charset="0"/>
              </a:rPr>
              <a:t>“</a:t>
            </a:r>
            <a:r>
              <a:rPr lang="en-US" sz="2400" b="1" u="sng" dirty="0">
                <a:latin typeface="Arial" panose="020B0604020202020204" pitchFamily="34" charset="0"/>
                <a:cs typeface="Arial" panose="020B0604020202020204" pitchFamily="34" charset="0"/>
              </a:rPr>
              <a:t>racing</a:t>
            </a:r>
            <a:r>
              <a:rPr lang="en-US" sz="2400" u="sng"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line</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in both articles.  (623.2.1 and 623.2.2)</a:t>
            </a:r>
          </a:p>
          <a:p>
            <a:pPr>
              <a:lnSpc>
                <a:spcPct val="100000"/>
              </a:lnSpc>
              <a:spcBef>
                <a:spcPts val="1200"/>
              </a:spcBef>
              <a:buFont typeface="Arial" panose="020B0604020202020204" pitchFamily="34" charset="0"/>
              <a:buChar char="•"/>
              <a:defRPr/>
            </a:pPr>
            <a:r>
              <a:rPr lang="en-US" sz="2400" b="1" u="sng" dirty="0">
                <a:latin typeface="Arial" panose="020B0604020202020204" pitchFamily="34" charset="0"/>
                <a:cs typeface="Arial" panose="020B0604020202020204" pitchFamily="34" charset="0"/>
              </a:rPr>
              <a:t>Clarification of the intent of Art. 623.2.3</a:t>
            </a:r>
            <a:r>
              <a:rPr lang="en-US" sz="2400" dirty="0">
                <a:latin typeface="Arial" panose="020B0604020202020204" pitchFamily="34" charset="0"/>
                <a:cs typeface="Arial" panose="020B0604020202020204" pitchFamily="34" charset="0"/>
              </a:rPr>
              <a:t>: Blocking of the </a:t>
            </a:r>
            <a:r>
              <a:rPr lang="en-US" sz="2400" b="1" u="sng" dirty="0">
                <a:latin typeface="Arial" panose="020B0604020202020204" pitchFamily="34" charset="0"/>
                <a:cs typeface="Arial" panose="020B0604020202020204" pitchFamily="34" charset="0"/>
              </a:rPr>
              <a:t>racing line </a:t>
            </a:r>
            <a:r>
              <a:rPr lang="en-US" sz="2400" dirty="0">
                <a:latin typeface="Arial" panose="020B0604020202020204" pitchFamily="34" charset="0"/>
                <a:cs typeface="Arial" panose="020B0604020202020204" pitchFamily="34" charset="0"/>
              </a:rPr>
              <a:t>by a broken or detached pole </a:t>
            </a:r>
            <a:r>
              <a:rPr lang="en-US" sz="2400" b="1" u="sng" dirty="0">
                <a:latin typeface="Arial" panose="020B0604020202020204" pitchFamily="34" charset="0"/>
                <a:cs typeface="Arial" panose="020B0604020202020204" pitchFamily="34" charset="0"/>
              </a:rPr>
              <a:t>caused by the competitor</a:t>
            </a:r>
            <a:r>
              <a:rPr lang="en-US" sz="2400" dirty="0">
                <a:latin typeface="Arial" panose="020B0604020202020204" pitchFamily="34" charset="0"/>
                <a:cs typeface="Arial" panose="020B0604020202020204" pitchFamily="34" charset="0"/>
              </a:rPr>
              <a:t>. </a:t>
            </a:r>
          </a:p>
          <a:p>
            <a:pPr marL="0" indent="0">
              <a:lnSpc>
                <a:spcPct val="100000"/>
              </a:lnSpc>
              <a:spcBef>
                <a:spcPts val="1200"/>
              </a:spcBef>
              <a:buFont typeface="Euphemia" panose="020B0503040102020104" pitchFamily="34" charset="0"/>
              <a:buNone/>
              <a:defRPr/>
            </a:pPr>
            <a:r>
              <a:rPr lang="en-US" sz="2400" dirty="0">
                <a:latin typeface="Arial" panose="020B0604020202020204" pitchFamily="34" charset="0"/>
                <a:cs typeface="Arial" panose="020B0604020202020204" pitchFamily="34" charset="0"/>
              </a:rPr>
              <a:t>This applies to all non-FIS events as well as FIS Level 1, 2, 3, 4 events.</a:t>
            </a:r>
          </a:p>
          <a:p>
            <a:pPr marL="0" indent="0">
              <a:lnSpc>
                <a:spcPct val="100000"/>
              </a:lnSpc>
              <a:spcBef>
                <a:spcPts val="600"/>
              </a:spcBef>
              <a:buFont typeface="Euphemia" panose="020B0503040102020104" pitchFamily="34" charset="0"/>
              <a:buNone/>
              <a:defRPr/>
            </a:pPr>
            <a:endParaRPr lang="en-US" sz="2400" b="1" dirty="0">
              <a:latin typeface="Arial" panose="020B0604020202020204" pitchFamily="34" charset="0"/>
              <a:cs typeface="Arial" panose="020B0604020202020204" pitchFamily="34" charset="0"/>
            </a:endParaRPr>
          </a:p>
          <a:p>
            <a:pPr marL="0" indent="0">
              <a:lnSpc>
                <a:spcPct val="100000"/>
              </a:lnSpc>
              <a:spcBef>
                <a:spcPts val="1200"/>
              </a:spcBef>
              <a:buFont typeface="Euphemia" panose="020B0503040102020104" pitchFamily="34" charset="0"/>
              <a:buNone/>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CANCELLATIONS OR POSTPONEMENT - Clarification</a:t>
            </a:r>
          </a:p>
          <a:p>
            <a:pPr marL="0" indent="0">
              <a:lnSpc>
                <a:spcPct val="100000"/>
              </a:lnSpc>
              <a:spcBef>
                <a:spcPts val="600"/>
              </a:spcBef>
              <a:buFont typeface="Euphemia" panose="020B0503040102020104" pitchFamily="34" charset="0"/>
              <a:buNone/>
              <a:defRPr/>
            </a:pPr>
            <a:r>
              <a:rPr lang="en-US" sz="2400" dirty="0">
                <a:latin typeface="Arial" panose="020B0604020202020204" pitchFamily="34" charset="0"/>
                <a:cs typeface="Arial" panose="020B0604020202020204" pitchFamily="34" charset="0"/>
              </a:rPr>
              <a:t>Observing applicable deadlines, </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Postponements must always have a future date </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Otherwise, the event is considered canceled. </a:t>
            </a: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41988" name="Content Placeholder 10">
            <a:extLst>
              <a:ext uri="{FF2B5EF4-FFF2-40B4-BE49-F238E27FC236}">
                <a16:creationId xmlns:a16="http://schemas.microsoft.com/office/drawing/2014/main" id="{C44D4EE2-75DF-2FFD-404A-B73E6A797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337394"/>
      </p:ext>
    </p:extLst>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273667-212D-6963-BF54-6AB1ABA3A5C8}"/>
              </a:ext>
            </a:extLst>
          </p:cNvPr>
          <p:cNvSpPr>
            <a:spLocks noGrp="1"/>
          </p:cNvSpPr>
          <p:nvPr>
            <p:ph idx="4294967295"/>
          </p:nvPr>
        </p:nvSpPr>
        <p:spPr>
          <a:xfrm>
            <a:off x="434975" y="2209800"/>
            <a:ext cx="8229600" cy="2667000"/>
          </a:xfrm>
        </p:spPr>
        <p:txBody>
          <a:bodyPr rtlCol="0">
            <a:normAutofit fontScale="92500"/>
          </a:bodyPr>
          <a:lstStyle/>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GENERAL REVIEW &amp; CLARIFICATION </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2026</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SKI &amp; SNOWBOARD</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NON-FIS &amp; FIS EVENTS</a:t>
            </a:r>
          </a:p>
          <a:p>
            <a:pPr marL="0" indent="0" algn="ctr" eaLnBrk="1" fontAlgn="auto" hangingPunct="1">
              <a:spcAft>
                <a:spcPts val="0"/>
              </a:spcAft>
              <a:buFont typeface="Arial" charset="0"/>
              <a:buNone/>
              <a:defRPr/>
            </a:pPr>
            <a:endParaRPr lang="en-US" sz="3600" b="1" u="sng" dirty="0">
              <a:solidFill>
                <a:srgbClr val="0028A8"/>
              </a:solidFill>
              <a:effectLst>
                <a:outerShdw blurRad="38100" dist="38100" dir="2700000" algn="tl">
                  <a:srgbClr val="000000">
                    <a:alpha val="43137"/>
                  </a:srgbClr>
                </a:outerShdw>
              </a:effectLst>
              <a:cs typeface="Arial" panose="020B0604020202020204" pitchFamily="34" charset="0"/>
            </a:endParaRPr>
          </a:p>
        </p:txBody>
      </p:sp>
      <p:pic>
        <p:nvPicPr>
          <p:cNvPr id="274435" name="Content Placeholder 10">
            <a:extLst>
              <a:ext uri="{FF2B5EF4-FFF2-40B4-BE49-F238E27FC236}">
                <a16:creationId xmlns:a16="http://schemas.microsoft.com/office/drawing/2014/main" id="{39632341-3269-D6B5-939C-C6031E60D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2545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436" name="Picture 6">
            <a:extLst>
              <a:ext uri="{FF2B5EF4-FFF2-40B4-BE49-F238E27FC236}">
                <a16:creationId xmlns:a16="http://schemas.microsoft.com/office/drawing/2014/main" id="{931AC295-ECCD-6918-1B70-CFEA4697BA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98463"/>
            <a:ext cx="13493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8A45F9F-AA10-78A0-23AD-7A4F655882F5}"/>
              </a:ext>
            </a:extLst>
          </p:cNvPr>
          <p:cNvSpPr txBox="1"/>
          <p:nvPr/>
        </p:nvSpPr>
        <p:spPr>
          <a:xfrm>
            <a:off x="762000" y="6280150"/>
            <a:ext cx="7924800" cy="368300"/>
          </a:xfrm>
          <a:prstGeom prst="rect">
            <a:avLst/>
          </a:prstGeom>
          <a:noFill/>
          <a:ln>
            <a:solidFill>
              <a:srgbClr val="003399"/>
            </a:solidFill>
          </a:ln>
        </p:spPr>
        <p:txBody>
          <a:bodyPr anchor="ctr" anchorCtr="1">
            <a:spAutoFit/>
          </a:bodyPr>
          <a:lstStyle/>
          <a:p>
            <a:pPr>
              <a:defRPr/>
            </a:pPr>
            <a:r>
              <a:rPr lang="en-US" b="1" dirty="0">
                <a:latin typeface="Arial" panose="020B0604020202020204" pitchFamily="34" charset="0"/>
                <a:cs typeface="Arial" panose="020B0604020202020204" pitchFamily="34" charset="0"/>
              </a:rPr>
              <a:t>The following items are applicable for both non-FIS </a:t>
            </a:r>
            <a:r>
              <a:rPr lang="en-US" b="1" u="sng" dirty="0">
                <a:latin typeface="Arial" panose="020B0604020202020204" pitchFamily="34" charset="0"/>
                <a:cs typeface="Arial" panose="020B0604020202020204" pitchFamily="34" charset="0"/>
              </a:rPr>
              <a:t>and</a:t>
            </a:r>
            <a:r>
              <a:rPr lang="en-US" b="1" dirty="0">
                <a:latin typeface="Arial" panose="020B0604020202020204" pitchFamily="34" charset="0"/>
                <a:cs typeface="Arial" panose="020B0604020202020204" pitchFamily="34" charset="0"/>
              </a:rPr>
              <a:t> FIS events.</a:t>
            </a:r>
          </a:p>
        </p:txBody>
      </p:sp>
    </p:spTree>
    <p:extLst>
      <p:ext uri="{BB962C8B-B14F-4D97-AF65-F5344CB8AC3E}">
        <p14:creationId xmlns:p14="http://schemas.microsoft.com/office/powerpoint/2010/main" val="3664296215"/>
      </p:ext>
    </p:extLst>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31067-C939-4400-3EE4-0201FC17182B}"/>
              </a:ext>
            </a:extLst>
          </p:cNvPr>
          <p:cNvSpPr>
            <a:spLocks noGrp="1"/>
          </p:cNvSpPr>
          <p:nvPr>
            <p:ph type="title"/>
          </p:nvPr>
        </p:nvSpPr>
        <p:spPr>
          <a:xfrm>
            <a:off x="206375" y="192088"/>
            <a:ext cx="8729663" cy="533400"/>
          </a:xfrm>
        </p:spPr>
        <p:txBody>
          <a:bodyPr/>
          <a:lstStyle/>
          <a:p>
            <a:pPr>
              <a:defRPr/>
            </a:pPr>
            <a:r>
              <a:rPr lang="en-US" sz="32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VERIFICATIONS: MEMBERSHIP, ETC. </a:t>
            </a:r>
            <a:endParaRPr lang="en-US" sz="32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34DB9F4-C42D-EDDC-E60A-02404102EDC9}"/>
              </a:ext>
            </a:extLst>
          </p:cNvPr>
          <p:cNvSpPr>
            <a:spLocks noGrp="1"/>
          </p:cNvSpPr>
          <p:nvPr>
            <p:ph type="body" sz="quarter" idx="10"/>
          </p:nvPr>
        </p:nvSpPr>
        <p:spPr>
          <a:xfrm>
            <a:off x="177800" y="855663"/>
            <a:ext cx="8340725" cy="5486400"/>
          </a:xfrm>
        </p:spPr>
        <p:txBody>
          <a:bodyPr/>
          <a:lstStyle/>
          <a:p>
            <a:pPr marL="342900" indent="-342900" algn="just">
              <a:lnSpc>
                <a:spcPct val="100000"/>
              </a:lnSpc>
              <a:spcBef>
                <a:spcPts val="600"/>
              </a:spcBef>
              <a:spcAft>
                <a:spcPts val="600"/>
              </a:spcAft>
              <a:buClr>
                <a:srgbClr val="000000"/>
              </a:buClr>
              <a:buSzPts val="1100"/>
              <a:buFont typeface="Symbol" panose="05050102010706020507" pitchFamily="18" charset="2"/>
              <a:buChar char=""/>
              <a:defRPr/>
            </a:pPr>
            <a:r>
              <a:rPr lang="en-US" sz="2200" kern="100" dirty="0">
                <a:latin typeface="Arial" panose="020B0604020202020204" pitchFamily="34" charset="0"/>
                <a:ea typeface="Calibri" panose="020F0502020204030204" pitchFamily="34" charset="0"/>
                <a:cs typeface="Arial" panose="020B0604020202020204" pitchFamily="34" charset="0"/>
              </a:rPr>
              <a:t>The Race Administrator must verify that membership status for all named officials, coaches, forerunners, and competitors is current and not “Pending.”</a:t>
            </a:r>
          </a:p>
          <a:p>
            <a:pPr marL="342900" indent="-342900" algn="just">
              <a:lnSpc>
                <a:spcPct val="100000"/>
              </a:lnSpc>
              <a:spcBef>
                <a:spcPts val="600"/>
              </a:spcBef>
              <a:spcAft>
                <a:spcPts val="600"/>
              </a:spcAft>
              <a:buClr>
                <a:srgbClr val="000000"/>
              </a:buClr>
              <a:buSzPts val="1100"/>
              <a:buFont typeface="Symbol" panose="05050102010706020507" pitchFamily="18" charset="2"/>
              <a:buChar char=""/>
              <a:defRPr/>
            </a:pPr>
            <a:r>
              <a:rPr lang="en-US" sz="2200" kern="100" dirty="0">
                <a:latin typeface="Arial" panose="020B0604020202020204" pitchFamily="34" charset="0"/>
                <a:ea typeface="Calibri" panose="020F0502020204030204" pitchFamily="34" charset="0"/>
                <a:cs typeface="Arial" panose="020B0604020202020204" pitchFamily="34" charset="0"/>
              </a:rPr>
              <a:t>The Race Administrator must verify the non-presence of all named officials, coaches, and adult forerunners on the Central Disciplinary List.  </a:t>
            </a:r>
          </a:p>
          <a:p>
            <a:pPr marL="342900" indent="-342900" algn="just">
              <a:lnSpc>
                <a:spcPct val="100000"/>
              </a:lnSpc>
              <a:spcBef>
                <a:spcPts val="600"/>
              </a:spcBef>
              <a:spcAft>
                <a:spcPts val="600"/>
              </a:spcAft>
              <a:buClr>
                <a:srgbClr val="000000"/>
              </a:buClr>
              <a:buSzPts val="1100"/>
              <a:buFont typeface="Symbol" panose="05050102010706020507" pitchFamily="18" charset="2"/>
              <a:buChar char=""/>
              <a:defRPr/>
            </a:pPr>
            <a:r>
              <a:rPr lang="en-US" sz="2200" kern="100" dirty="0">
                <a:latin typeface="Arial" panose="020B0604020202020204" pitchFamily="34" charset="0"/>
                <a:ea typeface="Calibri" panose="020F0502020204030204" pitchFamily="34" charset="0"/>
                <a:cs typeface="Arial" panose="020B0604020202020204" pitchFamily="34" charset="0"/>
              </a:rPr>
              <a:t>The Race Administrator must verify the non-presence of all athletes on the Membership Hold List.</a:t>
            </a:r>
          </a:p>
          <a:p>
            <a:pPr marL="342900" indent="-342900" algn="just">
              <a:lnSpc>
                <a:spcPct val="100000"/>
              </a:lnSpc>
              <a:spcBef>
                <a:spcPts val="600"/>
              </a:spcBef>
              <a:spcAft>
                <a:spcPts val="600"/>
              </a:spcAft>
              <a:buClr>
                <a:srgbClr val="000000"/>
              </a:buClr>
              <a:buSzPts val="1100"/>
              <a:buFont typeface="Symbol" panose="05050102010706020507" pitchFamily="18" charset="2"/>
              <a:buChar char=""/>
              <a:defRPr/>
            </a:pPr>
            <a:r>
              <a:rPr lang="en-US" sz="2200" kern="100" dirty="0">
                <a:latin typeface="Arial" panose="020B0604020202020204" pitchFamily="34" charset="0"/>
                <a:ea typeface="Calibri" panose="020F0502020204030204" pitchFamily="34" charset="0"/>
                <a:cs typeface="Arial" panose="020B0604020202020204" pitchFamily="34" charset="0"/>
              </a:rPr>
              <a:t>These verifications are required prior to granting event credentials and race arena/venue access. </a:t>
            </a: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275460" name="Content Placeholder 10">
            <a:extLst>
              <a:ext uri="{FF2B5EF4-FFF2-40B4-BE49-F238E27FC236}">
                <a16:creationId xmlns:a16="http://schemas.microsoft.com/office/drawing/2014/main" id="{3D83B2C0-42C0-CB94-792F-223E3C342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5801651"/>
      </p:ext>
    </p:extLst>
  </p:cSld>
  <p:clrMapOvr>
    <a:masterClrMapping/>
  </p:clrMapOvr>
  <p:transition spd="med">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D6330-445C-91E3-B6A0-8D1076AD81AF}"/>
              </a:ext>
            </a:extLst>
          </p:cNvPr>
          <p:cNvSpPr>
            <a:spLocks noGrp="1"/>
          </p:cNvSpPr>
          <p:nvPr>
            <p:ph type="title"/>
          </p:nvPr>
        </p:nvSpPr>
        <p:spPr>
          <a:xfrm>
            <a:off x="206375" y="192088"/>
            <a:ext cx="8729663" cy="533400"/>
          </a:xfrm>
        </p:spPr>
        <p:txBody>
          <a:bodyPr/>
          <a:lstStyle/>
          <a:p>
            <a:pPr>
              <a:defRPr/>
            </a:pPr>
            <a:r>
              <a:rPr lang="en-US" sz="32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ADDITIONAL COACH REQUIREMENTS</a:t>
            </a:r>
            <a:endParaRPr lang="en-US" sz="32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B612076-2917-650E-2E70-6AD9CEC4CEE8}"/>
              </a:ext>
            </a:extLst>
          </p:cNvPr>
          <p:cNvSpPr>
            <a:spLocks noGrp="1"/>
          </p:cNvSpPr>
          <p:nvPr>
            <p:ph type="body" sz="quarter" idx="10"/>
          </p:nvPr>
        </p:nvSpPr>
        <p:spPr>
          <a:xfrm>
            <a:off x="177800" y="855663"/>
            <a:ext cx="8585200" cy="5810250"/>
          </a:xfrm>
        </p:spPr>
        <p:txBody>
          <a:bodyPr/>
          <a:lstStyle/>
          <a:p>
            <a:pPr algn="just">
              <a:lnSpc>
                <a:spcPct val="100000"/>
              </a:lnSpc>
              <a:buFont typeface="Arial" panose="020B0604020202020204" pitchFamily="34" charset="0"/>
              <a:buChar char="•"/>
              <a:defRPr/>
            </a:pPr>
            <a:r>
              <a:rPr lang="en-US" sz="2200" dirty="0">
                <a:latin typeface="Arial" panose="020B0604020202020204" pitchFamily="34" charset="0"/>
                <a:cs typeface="Arial" panose="020B0604020202020204" pitchFamily="34" charset="0"/>
              </a:rPr>
              <a:t>Pursuit of coach certification is required for all coach members.</a:t>
            </a:r>
          </a:p>
          <a:p>
            <a:pPr algn="just">
              <a:lnSpc>
                <a:spcPct val="100000"/>
              </a:lnSpc>
              <a:buFont typeface="Arial" panose="020B0604020202020204" pitchFamily="34" charset="0"/>
              <a:buChar char="•"/>
              <a:defRPr/>
            </a:pPr>
            <a:r>
              <a:rPr lang="en-US" sz="2200" dirty="0">
                <a:latin typeface="Arial" panose="020B0604020202020204" pitchFamily="34" charset="0"/>
                <a:cs typeface="Arial" panose="020B0604020202020204" pitchFamily="34" charset="0"/>
              </a:rPr>
              <a:t>Effective Season 2026, “</a:t>
            </a:r>
            <a:r>
              <a:rPr lang="en-US" sz="2200" u="sng" dirty="0">
                <a:latin typeface="Arial" panose="020B0604020202020204" pitchFamily="34" charset="0"/>
                <a:cs typeface="Arial" panose="020B0604020202020204" pitchFamily="34" charset="0"/>
              </a:rPr>
              <a:t>Active</a:t>
            </a:r>
            <a:r>
              <a:rPr lang="en-US" sz="2200" dirty="0">
                <a:latin typeface="Arial" panose="020B0604020202020204" pitchFamily="34" charset="0"/>
                <a:cs typeface="Arial" panose="020B0604020202020204" pitchFamily="34" charset="0"/>
              </a:rPr>
              <a:t>” coach certification will be required in order to </a:t>
            </a:r>
            <a:r>
              <a:rPr lang="en-US" sz="2200" u="sng" dirty="0">
                <a:latin typeface="Arial" panose="020B0604020202020204" pitchFamily="34" charset="0"/>
                <a:cs typeface="Arial" panose="020B0604020202020204" pitchFamily="34" charset="0"/>
              </a:rPr>
              <a:t>register</a:t>
            </a:r>
            <a:r>
              <a:rPr lang="en-US" sz="2200" dirty="0">
                <a:latin typeface="Arial" panose="020B0604020202020204" pitchFamily="34" charset="0"/>
                <a:cs typeface="Arial" panose="020B0604020202020204" pitchFamily="34" charset="0"/>
              </a:rPr>
              <a:t> for a U.S. Ski &amp; Snowboard sanctioned competition and be </a:t>
            </a:r>
            <a:r>
              <a:rPr lang="en-US" sz="2200" u="sng" dirty="0">
                <a:latin typeface="Arial" panose="020B0604020202020204" pitchFamily="34" charset="0"/>
                <a:cs typeface="Arial" panose="020B0604020202020204" pitchFamily="34" charset="0"/>
              </a:rPr>
              <a:t>granted race arena/venue access</a:t>
            </a:r>
            <a:r>
              <a:rPr lang="en-US" sz="2200" dirty="0">
                <a:latin typeface="Arial" panose="020B0604020202020204" pitchFamily="34" charset="0"/>
                <a:cs typeface="Arial" panose="020B0604020202020204" pitchFamily="34" charset="0"/>
              </a:rPr>
              <a:t>. </a:t>
            </a:r>
          </a:p>
          <a:p>
            <a:pPr algn="just">
              <a:lnSpc>
                <a:spcPct val="100000"/>
              </a:lnSpc>
              <a:buFont typeface="Arial" panose="020B0604020202020204" pitchFamily="34" charset="0"/>
              <a:buChar char="•"/>
              <a:defRPr/>
            </a:pPr>
            <a:r>
              <a:rPr lang="en-US" sz="2200" dirty="0">
                <a:latin typeface="Arial" panose="020B0604020202020204" pitchFamily="34" charset="0"/>
                <a:cs typeface="Arial" panose="020B0604020202020204" pitchFamily="34" charset="0"/>
              </a:rPr>
              <a:t>For their </a:t>
            </a:r>
            <a:r>
              <a:rPr lang="en-US" sz="2200" u="sng" dirty="0">
                <a:latin typeface="Arial" panose="020B0604020202020204" pitchFamily="34" charset="0"/>
                <a:cs typeface="Arial" panose="020B0604020202020204" pitchFamily="34" charset="0"/>
              </a:rPr>
              <a:t>first season</a:t>
            </a:r>
            <a:r>
              <a:rPr lang="en-US" sz="2200" dirty="0">
                <a:latin typeface="Arial" panose="020B0604020202020204" pitchFamily="34" charset="0"/>
                <a:cs typeface="Arial" panose="020B0604020202020204" pitchFamily="34" charset="0"/>
              </a:rPr>
              <a:t>, </a:t>
            </a:r>
            <a:r>
              <a:rPr lang="en-US" sz="2200" u="sng" dirty="0">
                <a:latin typeface="Arial" panose="020B0604020202020204" pitchFamily="34" charset="0"/>
                <a:cs typeface="Arial" panose="020B0604020202020204" pitchFamily="34" charset="0"/>
              </a:rPr>
              <a:t>new</a:t>
            </a:r>
            <a:r>
              <a:rPr lang="en-US" sz="2200" dirty="0">
                <a:latin typeface="Arial" panose="020B0604020202020204" pitchFamily="34" charset="0"/>
                <a:cs typeface="Arial" panose="020B0604020202020204" pitchFamily="34" charset="0"/>
              </a:rPr>
              <a:t> coaches who have never been certified, being “</a:t>
            </a:r>
            <a:r>
              <a:rPr lang="en-US" sz="2200" u="sng" dirty="0">
                <a:latin typeface="Arial" panose="020B0604020202020204" pitchFamily="34" charset="0"/>
                <a:cs typeface="Arial" panose="020B0604020202020204" pitchFamily="34" charset="0"/>
              </a:rPr>
              <a:t>In Progress</a:t>
            </a:r>
            <a:r>
              <a:rPr lang="en-US" sz="2200" dirty="0">
                <a:latin typeface="Arial" panose="020B0604020202020204" pitchFamily="34" charset="0"/>
                <a:cs typeface="Arial" panose="020B0604020202020204" pitchFamily="34" charset="0"/>
              </a:rPr>
              <a:t>" towards their Level 100 certification will meet this requirement. </a:t>
            </a:r>
          </a:p>
          <a:p>
            <a:pPr algn="just">
              <a:lnSpc>
                <a:spcPct val="100000"/>
              </a:lnSpc>
              <a:buFont typeface="Arial" panose="020B0604020202020204" pitchFamily="34" charset="0"/>
              <a:buChar char="•"/>
              <a:defRPr/>
            </a:pPr>
            <a:r>
              <a:rPr lang="en-US" sz="2200" u="sng" dirty="0">
                <a:latin typeface="Arial" panose="020B0604020202020204" pitchFamily="34" charset="0"/>
                <a:cs typeface="Arial" panose="020B0604020202020204" pitchFamily="34" charset="0"/>
              </a:rPr>
              <a:t>Level 200</a:t>
            </a:r>
            <a:r>
              <a:rPr lang="en-US" sz="2200" dirty="0">
                <a:latin typeface="Arial" panose="020B0604020202020204" pitchFamily="34" charset="0"/>
                <a:cs typeface="Arial" panose="020B0604020202020204" pitchFamily="34" charset="0"/>
              </a:rPr>
              <a:t> Coaches will be </a:t>
            </a:r>
            <a:r>
              <a:rPr lang="en-US" sz="2200" u="sng" dirty="0">
                <a:latin typeface="Arial" panose="020B0604020202020204" pitchFamily="34" charset="0"/>
                <a:cs typeface="Arial" panose="020B0604020202020204" pitchFamily="34" charset="0"/>
              </a:rPr>
              <a:t>required</a:t>
            </a:r>
            <a:r>
              <a:rPr lang="en-US" sz="2200" dirty="0">
                <a:latin typeface="Arial" panose="020B0604020202020204" pitchFamily="34" charset="0"/>
                <a:cs typeface="Arial" panose="020B0604020202020204" pitchFamily="34" charset="0"/>
              </a:rPr>
              <a:t> to be a </a:t>
            </a:r>
            <a:r>
              <a:rPr lang="en-US" sz="2200" u="sng" dirty="0">
                <a:latin typeface="Arial" panose="020B0604020202020204" pitchFamily="34" charset="0"/>
                <a:cs typeface="Arial" panose="020B0604020202020204" pitchFamily="34" charset="0"/>
              </a:rPr>
              <a:t>certified Referee</a:t>
            </a:r>
            <a:r>
              <a:rPr lang="en-US" sz="2200" dirty="0">
                <a:latin typeface="Arial" panose="020B0604020202020204" pitchFamily="34" charset="0"/>
                <a:cs typeface="Arial" panose="020B0604020202020204" pitchFamily="34" charset="0"/>
              </a:rPr>
              <a:t>.</a:t>
            </a:r>
          </a:p>
          <a:p>
            <a:pPr algn="just">
              <a:lnSpc>
                <a:spcPct val="100000"/>
              </a:lnSpc>
              <a:buFont typeface="Arial" panose="020B0604020202020204" pitchFamily="34" charset="0"/>
              <a:buChar char="•"/>
              <a:defRPr/>
            </a:pPr>
            <a:r>
              <a:rPr lang="en-US" sz="2200" dirty="0">
                <a:latin typeface="Arial" panose="020B0604020202020204" pitchFamily="34" charset="0"/>
                <a:cs typeface="Arial" panose="020B0604020202020204" pitchFamily="34" charset="0"/>
              </a:rPr>
              <a:t>Sport Education CE (continuing education) completion is separate from required yearly attendance at an Alpine Officials' Continuing Education (Update &amp; Review). </a:t>
            </a:r>
            <a:r>
              <a:rPr lang="en-US" sz="2200" b="1" i="1" dirty="0">
                <a:latin typeface="Arial" panose="020B0604020202020204" pitchFamily="34" charset="0"/>
                <a:cs typeface="Arial" panose="020B0604020202020204" pitchFamily="34" charset="0"/>
              </a:rPr>
              <a:t>Attendance at both is required.</a:t>
            </a:r>
          </a:p>
          <a:p>
            <a:pPr>
              <a:lnSpc>
                <a:spcPct val="100000"/>
              </a:lnSpc>
              <a:buFont typeface="Arial" panose="020B0604020202020204" pitchFamily="34" charset="0"/>
              <a:buChar char="•"/>
              <a:defRPr/>
            </a:pPr>
            <a:r>
              <a:rPr lang="en-US" sz="2200" dirty="0">
                <a:latin typeface="Arial" panose="020B0604020202020204" pitchFamily="34" charset="0"/>
                <a:cs typeface="Arial" panose="020B0604020202020204" pitchFamily="34" charset="0"/>
              </a:rPr>
              <a:t>For additional details, contact</a:t>
            </a:r>
            <a:r>
              <a:rPr lang="en-US" sz="2200" b="1" dirty="0">
                <a:latin typeface="Arial" panose="020B0604020202020204" pitchFamily="34" charset="0"/>
                <a:cs typeface="Arial" panose="020B0604020202020204" pitchFamily="34" charset="0"/>
              </a:rPr>
              <a:t> </a:t>
            </a:r>
            <a:r>
              <a:rPr lang="en-US" sz="2200" b="1" dirty="0">
                <a:solidFill>
                  <a:srgbClr val="0028A8"/>
                </a:solidFill>
                <a:latin typeface="Arial" panose="020B0604020202020204" pitchFamily="34" charset="0"/>
                <a:cs typeface="Arial" panose="020B0604020202020204" pitchFamily="34" charset="0"/>
              </a:rPr>
              <a:t>sporteducation@usskiandsnowboard.org</a:t>
            </a:r>
            <a:r>
              <a:rPr lang="en-US" sz="2200" b="1" dirty="0">
                <a:latin typeface="Arial" panose="020B0604020202020204" pitchFamily="34" charset="0"/>
                <a:cs typeface="Arial" panose="020B0604020202020204" pitchFamily="34" charset="0"/>
              </a:rPr>
              <a:t>. </a:t>
            </a:r>
            <a:endParaRPr lang="en-US" sz="2200" b="1" dirty="0">
              <a:latin typeface="Arial" panose="020B0604020202020204" pitchFamily="34" charset="0"/>
              <a:ea typeface="Times New Roman" panose="02020603050405020304" pitchFamily="18" charset="0"/>
              <a:cs typeface="Arial" panose="020B0604020202020204" pitchFamily="34" charset="0"/>
            </a:endParaRP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277508" name="Content Placeholder 10">
            <a:extLst>
              <a:ext uri="{FF2B5EF4-FFF2-40B4-BE49-F238E27FC236}">
                <a16:creationId xmlns:a16="http://schemas.microsoft.com/office/drawing/2014/main" id="{BE523FEB-76B5-1639-363E-7F9B09428C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6824829"/>
      </p:ext>
    </p:extLst>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BCB30F2-2263-0087-667F-9348CC61B508}"/>
              </a:ext>
            </a:extLst>
          </p:cNvPr>
          <p:cNvSpPr>
            <a:spLocks noGrp="1"/>
          </p:cNvSpPr>
          <p:nvPr>
            <p:ph type="title" idx="4294967295"/>
          </p:nvPr>
        </p:nvSpPr>
        <p:spPr>
          <a:xfrm>
            <a:off x="285750" y="28575"/>
            <a:ext cx="8686800" cy="646113"/>
          </a:xfrm>
        </p:spPr>
        <p:txBody>
          <a:bodyPr>
            <a:normAutofit fontScale="90000"/>
          </a:bodyPr>
          <a:lstStyle/>
          <a:p>
            <a:pPr eaLnBrk="1" hangingPunct="1">
              <a:defRPr/>
            </a:pPr>
            <a:br>
              <a:rPr lang="en-US" altLang="en-US" dirty="0">
                <a:solidFill>
                  <a:srgbClr val="0066FF"/>
                </a:solidFill>
                <a:cs typeface="Arial" charset="0"/>
              </a:rPr>
            </a:br>
            <a:r>
              <a:rPr lang="en-US" altLang="en-US"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FORERUNNERS </a:t>
            </a:r>
            <a:r>
              <a:rPr lang="en-US" altLang="en-US" sz="3100" b="1" dirty="0">
                <a:solidFill>
                  <a:srgbClr val="0028A8"/>
                </a:solidFill>
                <a:effectLst>
                  <a:outerShdw blurRad="38100" dist="38100" dir="2700000" algn="tl">
                    <a:srgbClr val="000000">
                      <a:alpha val="43137"/>
                    </a:srgbClr>
                  </a:outerShdw>
                </a:effectLst>
                <a:cs typeface="Arial" charset="0"/>
              </a:rPr>
              <a:t> </a:t>
            </a:r>
            <a:endParaRPr lang="en-US" altLang="en-US" sz="3100" dirty="0">
              <a:cs typeface="Arial" charset="0"/>
            </a:endParaRPr>
          </a:p>
        </p:txBody>
      </p:sp>
      <p:sp>
        <p:nvSpPr>
          <p:cNvPr id="14339" name="Content Placeholder 2">
            <a:extLst>
              <a:ext uri="{FF2B5EF4-FFF2-40B4-BE49-F238E27FC236}">
                <a16:creationId xmlns:a16="http://schemas.microsoft.com/office/drawing/2014/main" id="{5BE08125-044F-56AB-E87C-AE4A5906896F}"/>
              </a:ext>
            </a:extLst>
          </p:cNvPr>
          <p:cNvSpPr>
            <a:spLocks noGrp="1" noChangeArrowheads="1"/>
          </p:cNvSpPr>
          <p:nvPr>
            <p:ph idx="4294967295"/>
          </p:nvPr>
        </p:nvSpPr>
        <p:spPr>
          <a:xfrm>
            <a:off x="188913" y="676275"/>
            <a:ext cx="8783637" cy="5648325"/>
          </a:xfrm>
        </p:spPr>
        <p:txBody>
          <a:bodyPr/>
          <a:lstStyle/>
          <a:p>
            <a:pPr marL="0" indent="0" algn="just">
              <a:lnSpc>
                <a:spcPct val="100000"/>
              </a:lnSpc>
              <a:spcBef>
                <a:spcPts val="600"/>
              </a:spcBef>
              <a:spcAft>
                <a:spcPts val="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u="sng" kern="100" dirty="0">
                <a:latin typeface="Arial" panose="020B0604020202020204" pitchFamily="34" charset="0"/>
                <a:ea typeface="Calibri" panose="020F0502020204030204" pitchFamily="34" charset="0"/>
                <a:cs typeface="Arial" panose="020B0604020202020204" pitchFamily="34" charset="0"/>
              </a:rPr>
              <a:t>U.S. Ski &amp; Snowboard event</a:t>
            </a:r>
            <a:r>
              <a:rPr lang="en-US" sz="2000" kern="100" dirty="0">
                <a:latin typeface="Arial" panose="020B0604020202020204" pitchFamily="34" charset="0"/>
                <a:ea typeface="Calibri" panose="020F0502020204030204" pitchFamily="34" charset="0"/>
                <a:cs typeface="Arial" panose="020B0604020202020204" pitchFamily="34" charset="0"/>
              </a:rPr>
              <a:t>: Forerunners must hold a current U.S. Ski &amp; Snowboard membership:  </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Competitor</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Coach</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Official </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Volunteer </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Master w/Requirements</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Non-Scored Athlete</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Short-Term Athlete</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General</a:t>
            </a:r>
          </a:p>
          <a:p>
            <a:pPr marL="0" indent="0" algn="just">
              <a:lnSpc>
                <a:spcPct val="100000"/>
              </a:lnSpc>
              <a:spcBef>
                <a:spcPts val="600"/>
              </a:spcBef>
              <a:spcAft>
                <a:spcPts val="6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b="1" kern="100" dirty="0">
                <a:solidFill>
                  <a:srgbClr val="003399"/>
                </a:solidFill>
                <a:latin typeface="Arial" panose="020B0604020202020204" pitchFamily="34" charset="0"/>
                <a:ea typeface="Calibri" panose="020F0502020204030204" pitchFamily="34" charset="0"/>
                <a:cs typeface="Arial" panose="020B0604020202020204" pitchFamily="34" charset="0"/>
              </a:rPr>
              <a:t>NOTE:</a:t>
            </a:r>
            <a:r>
              <a:rPr lang="en-US" sz="2000" kern="100"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000" i="1" kern="100" dirty="0">
                <a:solidFill>
                  <a:srgbClr val="003399"/>
                </a:solidFill>
                <a:latin typeface="Arial" panose="020B0604020202020204" pitchFamily="34" charset="0"/>
                <a:ea typeface="Calibri" panose="020F0502020204030204" pitchFamily="34" charset="0"/>
                <a:cs typeface="Arial" panose="020B0604020202020204" pitchFamily="34" charset="0"/>
              </a:rPr>
              <a:t>Coach, Official, and Volunteer memberships may be accepted in order for an individual to serve as a forerunner. Coaches must take note, however, that forerunning may not be included in the duties outlined in their club employment contract. </a:t>
            </a:r>
            <a:r>
              <a:rPr lang="en-US" sz="2000" b="1" i="1" kern="100" dirty="0">
                <a:solidFill>
                  <a:srgbClr val="003399"/>
                </a:solidFill>
                <a:latin typeface="Arial" panose="020B0604020202020204" pitchFamily="34" charset="0"/>
                <a:ea typeface="Calibri" panose="020F0502020204030204" pitchFamily="34" charset="0"/>
                <a:cs typeface="Arial" panose="020B0604020202020204" pitchFamily="34" charset="0"/>
              </a:rPr>
              <a:t>In addition, regardless of the type of membership, an event’s equipment and vertical drop regulations apply to </a:t>
            </a:r>
            <a:r>
              <a:rPr lang="en-US" sz="2000" b="1" i="1" u="sng" kern="100" dirty="0">
                <a:solidFill>
                  <a:srgbClr val="003399"/>
                </a:solidFill>
                <a:latin typeface="Arial" panose="020B0604020202020204" pitchFamily="34" charset="0"/>
                <a:ea typeface="Calibri" panose="020F0502020204030204" pitchFamily="34" charset="0"/>
                <a:cs typeface="Arial" panose="020B0604020202020204" pitchFamily="34" charset="0"/>
              </a:rPr>
              <a:t>all</a:t>
            </a:r>
            <a:r>
              <a:rPr lang="en-US" sz="2000" b="1" i="1" kern="100" dirty="0">
                <a:solidFill>
                  <a:srgbClr val="003399"/>
                </a:solidFill>
                <a:latin typeface="Arial" panose="020B0604020202020204" pitchFamily="34" charset="0"/>
                <a:ea typeface="Calibri" panose="020F0502020204030204" pitchFamily="34" charset="0"/>
                <a:cs typeface="Arial" panose="020B0604020202020204" pitchFamily="34" charset="0"/>
              </a:rPr>
              <a:t> forerunners.</a:t>
            </a:r>
            <a:endParaRPr lang="en-US" sz="2000" kern="100" dirty="0">
              <a:solidFill>
                <a:srgbClr val="003399"/>
              </a:solidFill>
              <a:latin typeface="Arial" panose="020B0604020202020204" pitchFamily="34" charset="0"/>
              <a:ea typeface="Calibri" panose="020F050202020403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1800" dirty="0">
              <a:cs typeface="Arial" panose="020B0604020202020204" pitchFamily="34" charset="0"/>
            </a:endParaRPr>
          </a:p>
        </p:txBody>
      </p:sp>
      <p:pic>
        <p:nvPicPr>
          <p:cNvPr id="279556" name="Content Placeholder 10">
            <a:extLst>
              <a:ext uri="{FF2B5EF4-FFF2-40B4-BE49-F238E27FC236}">
                <a16:creationId xmlns:a16="http://schemas.microsoft.com/office/drawing/2014/main" id="{D86C64EC-F4B3-A7DE-A105-32A50819C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15449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7CF71-1490-B5AD-4A63-F0EDC2ECADA8}"/>
              </a:ext>
            </a:extLst>
          </p:cNvPr>
          <p:cNvSpPr>
            <a:spLocks noGrp="1"/>
          </p:cNvSpPr>
          <p:nvPr>
            <p:ph type="title"/>
          </p:nvPr>
        </p:nvSpPr>
        <p:spPr>
          <a:xfrm>
            <a:off x="357188" y="177800"/>
            <a:ext cx="8177212" cy="736600"/>
          </a:xfrm>
        </p:spPr>
        <p:txBody>
          <a:bodyPr/>
          <a:lstStyle/>
          <a:p>
            <a:pPr>
              <a:defRPr/>
            </a:pPr>
            <a:r>
              <a:rPr lang="en-US" b="1" dirty="0">
                <a:solidFill>
                  <a:srgbClr val="0028A8"/>
                </a:solidFill>
                <a:effectLst>
                  <a:outerShdw blurRad="38100" dist="38100" dir="2700000" algn="tl">
                    <a:srgbClr val="000000">
                      <a:alpha val="43137"/>
                    </a:srgbClr>
                  </a:outerShdw>
                </a:effectLst>
              </a:rPr>
              <a:t>ADDITIONAL REQUIREMENTS</a:t>
            </a:r>
          </a:p>
        </p:txBody>
      </p:sp>
      <p:sp>
        <p:nvSpPr>
          <p:cNvPr id="26627" name="Text Placeholder 2">
            <a:extLst>
              <a:ext uri="{FF2B5EF4-FFF2-40B4-BE49-F238E27FC236}">
                <a16:creationId xmlns:a16="http://schemas.microsoft.com/office/drawing/2014/main" id="{BE6A2F80-BDB7-EC4F-1AD0-82839136BB95}"/>
              </a:ext>
            </a:extLst>
          </p:cNvPr>
          <p:cNvSpPr>
            <a:spLocks noGrp="1" noChangeArrowheads="1"/>
          </p:cNvSpPr>
          <p:nvPr>
            <p:ph type="body" sz="quarter" idx="10"/>
          </p:nvPr>
        </p:nvSpPr>
        <p:spPr>
          <a:xfrm>
            <a:off x="411163" y="1219200"/>
            <a:ext cx="8177212" cy="4800600"/>
          </a:xfrm>
        </p:spPr>
        <p:txBody>
          <a:bodyPr/>
          <a:lstStyle/>
          <a:p>
            <a:pPr marL="0" indent="0" algn="just">
              <a:lnSpc>
                <a:spcPct val="100000"/>
              </a:lnSpc>
              <a:spcBef>
                <a:spcPct val="0"/>
              </a:spcBef>
              <a:spcAft>
                <a:spcPts val="600"/>
              </a:spcAft>
              <a:buFont typeface="Euphemia" panose="020B0503040102020104" pitchFamily="34" charset="0"/>
              <a:buNone/>
            </a:pPr>
            <a:r>
              <a:rPr lang="en-US" altLang="en-US" sz="2200" b="1" u="sng" dirty="0">
                <a:ea typeface="Calibri" panose="020F0502020204030204" pitchFamily="34" charset="0"/>
                <a:cs typeface="Times New Roman" panose="02020603050405020304" pitchFamily="18" charset="0"/>
              </a:rPr>
              <a:t>Centralized Disciplinary Database</a:t>
            </a:r>
            <a:r>
              <a:rPr lang="en-US" altLang="en-US" sz="2200" dirty="0">
                <a:ea typeface="Calibri" panose="020F0502020204030204" pitchFamily="34" charset="0"/>
                <a:cs typeface="Times New Roman" panose="02020603050405020304" pitchFamily="18" charset="0"/>
              </a:rPr>
              <a:t>: </a:t>
            </a:r>
          </a:p>
          <a:p>
            <a:pPr marL="0" indent="0" algn="just">
              <a:lnSpc>
                <a:spcPct val="100000"/>
              </a:lnSpc>
              <a:spcBef>
                <a:spcPct val="0"/>
              </a:spcBef>
              <a:spcAft>
                <a:spcPts val="600"/>
              </a:spcAft>
              <a:buFont typeface="Euphemia" panose="020B0503040102020104" pitchFamily="34" charset="0"/>
              <a:buNone/>
            </a:pPr>
            <a:r>
              <a:rPr lang="en-US" altLang="en-US" sz="2200" dirty="0">
                <a:ea typeface="Calibri" panose="020F0502020204030204" pitchFamily="34" charset="0"/>
                <a:cs typeface="Times New Roman" panose="02020603050405020304" pitchFamily="18" charset="0"/>
              </a:rPr>
              <a:t>List of individuals subject to temporary or permanent restrictions pending investigation of violation of SafeSport Code. </a:t>
            </a:r>
          </a:p>
          <a:p>
            <a:pPr marL="0" indent="0" algn="just">
              <a:lnSpc>
                <a:spcPct val="100000"/>
              </a:lnSpc>
              <a:spcBef>
                <a:spcPct val="0"/>
              </a:spcBef>
              <a:spcAft>
                <a:spcPts val="600"/>
              </a:spcAft>
              <a:buFont typeface="Euphemia" panose="020B0503040102020104" pitchFamily="34" charset="0"/>
              <a:buNone/>
            </a:pPr>
            <a:r>
              <a:rPr lang="en-US" altLang="en-US" sz="2200" b="1" i="1" dirty="0">
                <a:solidFill>
                  <a:srgbClr val="0028A8"/>
                </a:solidFill>
                <a:ea typeface="Calibri" panose="020F0502020204030204" pitchFamily="34" charset="0"/>
                <a:cs typeface="Times New Roman" panose="02020603050405020304" pitchFamily="18" charset="0"/>
              </a:rPr>
              <a:t>Presence not allowed. </a:t>
            </a:r>
          </a:p>
          <a:p>
            <a:pPr marL="0" indent="0" algn="just">
              <a:lnSpc>
                <a:spcPct val="100000"/>
              </a:lnSpc>
              <a:spcBef>
                <a:spcPct val="0"/>
              </a:spcBef>
              <a:spcAft>
                <a:spcPts val="600"/>
              </a:spcAft>
              <a:buFont typeface="Euphemia" panose="020B0503040102020104" pitchFamily="34" charset="0"/>
              <a:buNone/>
            </a:pPr>
            <a:endParaRPr lang="en-US" altLang="en-US" sz="2200" b="1" i="1" dirty="0">
              <a:solidFill>
                <a:srgbClr val="0000FF"/>
              </a:solidFill>
              <a:ea typeface="Calibri" panose="020F0502020204030204" pitchFamily="34" charset="0"/>
              <a:cs typeface="Times New Roman" panose="02020603050405020304" pitchFamily="18" charset="0"/>
            </a:endParaRPr>
          </a:p>
          <a:p>
            <a:pPr marL="0" indent="0" algn="just">
              <a:lnSpc>
                <a:spcPct val="100000"/>
              </a:lnSpc>
              <a:spcBef>
                <a:spcPct val="0"/>
              </a:spcBef>
              <a:spcAft>
                <a:spcPts val="600"/>
              </a:spcAft>
              <a:buFont typeface="Euphemia" panose="020B0503040102020104" pitchFamily="34" charset="0"/>
              <a:buNone/>
            </a:pPr>
            <a:r>
              <a:rPr lang="en-US" altLang="en-US" sz="2200" b="1" i="1" dirty="0">
                <a:solidFill>
                  <a:srgbClr val="0028A8"/>
                </a:solidFill>
                <a:ea typeface="Calibri" panose="020F0502020204030204" pitchFamily="34" charset="0"/>
                <a:cs typeface="Times New Roman" panose="02020603050405020304" pitchFamily="18" charset="0"/>
              </a:rPr>
              <a:t>Site allows filtering to sport. However, an individual may not be listed under one sport but may be listed under another; </a:t>
            </a:r>
            <a:r>
              <a:rPr lang="en-US" altLang="en-US" sz="2200" b="1" i="1" u="sng" dirty="0">
                <a:solidFill>
                  <a:srgbClr val="0028A8"/>
                </a:solidFill>
                <a:ea typeface="Calibri" panose="020F0502020204030204" pitchFamily="34" charset="0"/>
                <a:cs typeface="Times New Roman" panose="02020603050405020304" pitchFamily="18" charset="0"/>
              </a:rPr>
              <a:t>searching by name is the best practice</a:t>
            </a:r>
            <a:r>
              <a:rPr lang="en-US" altLang="en-US" sz="2200" b="1" i="1" dirty="0">
                <a:solidFill>
                  <a:srgbClr val="0028A8"/>
                </a:solidFill>
                <a:ea typeface="Calibri" panose="020F0502020204030204" pitchFamily="34" charset="0"/>
                <a:cs typeface="Times New Roman" panose="02020603050405020304" pitchFamily="18" charset="0"/>
              </a:rPr>
              <a:t>. </a:t>
            </a:r>
          </a:p>
          <a:p>
            <a:pPr marL="0" indent="0" algn="just">
              <a:lnSpc>
                <a:spcPct val="100000"/>
              </a:lnSpc>
              <a:spcBef>
                <a:spcPts val="600"/>
              </a:spcBef>
              <a:spcAft>
                <a:spcPts val="600"/>
              </a:spcAft>
              <a:buFont typeface="Euphemia" panose="020B0503040102020104" pitchFamily="34" charset="0"/>
              <a:buNone/>
            </a:pPr>
            <a:r>
              <a:rPr lang="en-US" altLang="en-US" sz="2200" b="1" i="1" dirty="0">
                <a:solidFill>
                  <a:srgbClr val="0028A8"/>
                </a:solidFill>
                <a:ea typeface="Calibri" panose="020F0502020204030204" pitchFamily="34" charset="0"/>
                <a:cs typeface="Times New Roman" panose="02020603050405020304" pitchFamily="18" charset="0"/>
              </a:rPr>
              <a:t>If you have a name match and cannot verify if it is the individual attending the event, </a:t>
            </a:r>
            <a:r>
              <a:rPr lang="en-US" altLang="en-US" sz="2200" b="1" i="1" u="sng" dirty="0">
                <a:solidFill>
                  <a:srgbClr val="0028A8"/>
                </a:solidFill>
                <a:ea typeface="Calibri" panose="020F0502020204030204" pitchFamily="34" charset="0"/>
                <a:cs typeface="Times New Roman" panose="02020603050405020304" pitchFamily="18" charset="0"/>
              </a:rPr>
              <a:t>please contact U.S. Ski &amp; Snowboard’s Member Services</a:t>
            </a:r>
            <a:r>
              <a:rPr lang="en-US" altLang="en-US" sz="2200" b="1" i="1" dirty="0">
                <a:solidFill>
                  <a:srgbClr val="0028A8"/>
                </a:solidFill>
                <a:ea typeface="Calibri" panose="020F0502020204030204" pitchFamily="34" charset="0"/>
                <a:cs typeface="Times New Roman" panose="02020603050405020304" pitchFamily="18" charset="0"/>
              </a:rPr>
              <a:t>.</a:t>
            </a:r>
            <a:endParaRPr lang="en-US" altLang="en-US" sz="2200" dirty="0">
              <a:solidFill>
                <a:srgbClr val="0028A8"/>
              </a:solidFill>
              <a:ea typeface="Calibri" panose="020F0502020204030204" pitchFamily="34" charset="0"/>
              <a:cs typeface="Times New Roman" panose="02020603050405020304" pitchFamily="18" charset="0"/>
            </a:endParaRPr>
          </a:p>
        </p:txBody>
      </p:sp>
      <p:pic>
        <p:nvPicPr>
          <p:cNvPr id="26628" name="Content Placeholder 10">
            <a:extLst>
              <a:ext uri="{FF2B5EF4-FFF2-40B4-BE49-F238E27FC236}">
                <a16:creationId xmlns:a16="http://schemas.microsoft.com/office/drawing/2014/main" id="{1622BADF-CD64-0F8E-C478-42D9FC3D8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E1E039D-5C7A-E6C1-308B-42FD75F88384}"/>
              </a:ext>
            </a:extLst>
          </p:cNvPr>
          <p:cNvSpPr>
            <a:spLocks noGrp="1"/>
          </p:cNvSpPr>
          <p:nvPr>
            <p:ph type="title" idx="4294967295"/>
          </p:nvPr>
        </p:nvSpPr>
        <p:spPr>
          <a:xfrm>
            <a:off x="285750" y="28575"/>
            <a:ext cx="8686800" cy="646113"/>
          </a:xfrm>
        </p:spPr>
        <p:txBody>
          <a:bodyPr>
            <a:normAutofit fontScale="90000"/>
          </a:bodyPr>
          <a:lstStyle/>
          <a:p>
            <a:pPr eaLnBrk="1" hangingPunct="1">
              <a:defRPr/>
            </a:pPr>
            <a:br>
              <a:rPr lang="en-US" altLang="en-US" dirty="0">
                <a:solidFill>
                  <a:srgbClr val="0066FF"/>
                </a:solidFill>
                <a:cs typeface="Arial" charset="0"/>
              </a:rPr>
            </a:br>
            <a:r>
              <a:rPr lang="en-US" altLang="en-US"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FORERUNNERS</a:t>
            </a:r>
            <a:r>
              <a:rPr lang="en-US" altLang="en-US" sz="3100" b="1" dirty="0">
                <a:solidFill>
                  <a:srgbClr val="0028A8"/>
                </a:solidFill>
                <a:effectLst>
                  <a:outerShdw blurRad="38100" dist="38100" dir="2700000" algn="tl">
                    <a:srgbClr val="000000">
                      <a:alpha val="43137"/>
                    </a:srgbClr>
                  </a:outerShdw>
                </a:effectLst>
                <a:cs typeface="Arial" charset="0"/>
              </a:rPr>
              <a:t>  </a:t>
            </a:r>
            <a:endParaRPr lang="en-US" altLang="en-US" sz="3100" dirty="0">
              <a:cs typeface="Arial" charset="0"/>
            </a:endParaRPr>
          </a:p>
        </p:txBody>
      </p:sp>
      <p:sp>
        <p:nvSpPr>
          <p:cNvPr id="14339" name="Content Placeholder 2">
            <a:extLst>
              <a:ext uri="{FF2B5EF4-FFF2-40B4-BE49-F238E27FC236}">
                <a16:creationId xmlns:a16="http://schemas.microsoft.com/office/drawing/2014/main" id="{E5FE66C9-3991-FC60-689F-628F5E003644}"/>
              </a:ext>
            </a:extLst>
          </p:cNvPr>
          <p:cNvSpPr>
            <a:spLocks noGrp="1" noChangeArrowheads="1"/>
          </p:cNvSpPr>
          <p:nvPr>
            <p:ph idx="4294967295"/>
          </p:nvPr>
        </p:nvSpPr>
        <p:spPr>
          <a:xfrm>
            <a:off x="188913" y="676275"/>
            <a:ext cx="8783637" cy="5648325"/>
          </a:xfrm>
        </p:spPr>
        <p:txBody>
          <a:bodyPr/>
          <a:lstStyle/>
          <a:p>
            <a:pPr marL="0" indent="0" algn="just">
              <a:spcBef>
                <a:spcPts val="600"/>
              </a:spcBef>
              <a:spcAft>
                <a:spcPts val="6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b="1" u="sng" kern="100" dirty="0">
                <a:latin typeface="Arial" panose="020B0604020202020204" pitchFamily="34" charset="0"/>
                <a:ea typeface="Calibri" panose="020F0502020204030204" pitchFamily="34" charset="0"/>
                <a:cs typeface="Arial" panose="020B0604020202020204" pitchFamily="34" charset="0"/>
              </a:rPr>
              <a:t>FIS events</a:t>
            </a:r>
            <a:r>
              <a:rPr lang="en-US" sz="2000" b="1" kern="100" dirty="0">
                <a:latin typeface="Arial" panose="020B0604020202020204" pitchFamily="34" charset="0"/>
                <a:ea typeface="Calibri" panose="020F0502020204030204" pitchFamily="34" charset="0"/>
                <a:cs typeface="Arial" panose="020B0604020202020204" pitchFamily="34" charset="0"/>
              </a:rPr>
              <a:t>: </a:t>
            </a:r>
          </a:p>
          <a:p>
            <a:pPr algn="just">
              <a:spcBef>
                <a:spcPts val="600"/>
              </a:spcBef>
              <a:spcAft>
                <a:spcPts val="600"/>
              </a:spcAft>
              <a:buFont typeface="Arial" panose="020B0604020202020204" pitchFamily="34" charset="0"/>
              <a:buChar char="•"/>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Must hold a current U.S. Ski &amp; Snowboard membership </a:t>
            </a:r>
          </a:p>
          <a:p>
            <a:pPr algn="just">
              <a:spcBef>
                <a:spcPts val="600"/>
              </a:spcBef>
              <a:spcAft>
                <a:spcPts val="600"/>
              </a:spcAft>
              <a:buFont typeface="Arial" panose="020B0604020202020204" pitchFamily="34" charset="0"/>
              <a:buChar char="•"/>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Must hold a current FIS inscription </a:t>
            </a:r>
            <a:r>
              <a:rPr lang="en-US" sz="2000" b="1" u="sng" kern="100" dirty="0">
                <a:latin typeface="Arial" panose="020B0604020202020204" pitchFamily="34" charset="0"/>
                <a:ea typeface="Calibri" panose="020F0502020204030204" pitchFamily="34" charset="0"/>
                <a:cs typeface="Arial" panose="020B0604020202020204" pitchFamily="34" charset="0"/>
              </a:rPr>
              <a:t>or</a:t>
            </a:r>
            <a:r>
              <a:rPr lang="en-US" sz="2000" kern="100" dirty="0">
                <a:latin typeface="Arial" panose="020B0604020202020204" pitchFamily="34" charset="0"/>
                <a:ea typeface="Calibri" panose="020F0502020204030204" pitchFamily="34" charset="0"/>
                <a:cs typeface="Arial" panose="020B0604020202020204" pitchFamily="34" charset="0"/>
              </a:rPr>
              <a:t> </a:t>
            </a:r>
          </a:p>
          <a:p>
            <a:pPr algn="just">
              <a:spcBef>
                <a:spcPts val="600"/>
              </a:spcBef>
              <a:spcAft>
                <a:spcPts val="600"/>
              </a:spcAft>
              <a:buFont typeface="Arial" panose="020B0604020202020204" pitchFamily="34" charset="0"/>
              <a:buChar char="•"/>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Must hold a current membership in a foreign federation recognized by FIS.  </a:t>
            </a:r>
          </a:p>
          <a:p>
            <a:pPr marL="0" indent="0" algn="just">
              <a:lnSpc>
                <a:spcPct val="100000"/>
              </a:lnSpc>
              <a:spcBef>
                <a:spcPts val="600"/>
              </a:spcBef>
              <a:spcAft>
                <a:spcPts val="6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In cases of </a:t>
            </a:r>
            <a:r>
              <a:rPr lang="en-US" sz="2000" i="1" kern="100" dirty="0">
                <a:latin typeface="Arial" panose="020B0604020202020204" pitchFamily="34" charset="0"/>
                <a:ea typeface="Calibri" panose="020F0502020204030204" pitchFamily="34" charset="0"/>
                <a:cs typeface="Arial" panose="020B0604020202020204" pitchFamily="34" charset="0"/>
              </a:rPr>
              <a:t>force majeure</a:t>
            </a:r>
            <a:r>
              <a:rPr lang="en-US" sz="2000" kern="100" dirty="0">
                <a:latin typeface="Arial" panose="020B0604020202020204" pitchFamily="34" charset="0"/>
                <a:ea typeface="Calibri" panose="020F0502020204030204" pitchFamily="34" charset="0"/>
                <a:cs typeface="Arial" panose="020B0604020202020204" pitchFamily="34" charset="0"/>
              </a:rPr>
              <a:t>, where a sufficient number of FIS-inscribed forerunners are not available, an eligible U.S. Ski &amp; Snowboard member may forerun after signing a FIS Athlete’s Declaration. </a:t>
            </a:r>
            <a:r>
              <a:rPr lang="en-US" sz="2000" b="1" kern="100" dirty="0">
                <a:latin typeface="Arial" panose="020B0604020202020204" pitchFamily="34" charset="0"/>
                <a:ea typeface="Calibri" panose="020F0502020204030204" pitchFamily="34" charset="0"/>
                <a:cs typeface="Arial" panose="020B0604020202020204" pitchFamily="34" charset="0"/>
              </a:rPr>
              <a:t>[</a:t>
            </a:r>
            <a:r>
              <a:rPr lang="en-US" sz="2000" kern="100" dirty="0">
                <a:latin typeface="Arial" panose="020B0604020202020204" pitchFamily="34" charset="0"/>
                <a:ea typeface="Calibri" panose="020F0502020204030204" pitchFamily="34" charset="0"/>
                <a:cs typeface="Arial" panose="020B0604020202020204" pitchFamily="34" charset="0"/>
              </a:rPr>
              <a:t>605.1</a:t>
            </a:r>
            <a:r>
              <a:rPr lang="en-US" sz="2000" b="1" kern="100" dirty="0">
                <a:latin typeface="Arial" panose="020B0604020202020204" pitchFamily="34" charset="0"/>
                <a:ea typeface="Calibri" panose="020F0502020204030204" pitchFamily="34" charset="0"/>
                <a:cs typeface="Arial" panose="020B0604020202020204" pitchFamily="34" charset="0"/>
              </a:rPr>
              <a:t>] </a:t>
            </a:r>
            <a:endParaRPr lang="en-US" sz="2000" kern="1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600"/>
              </a:spcBef>
              <a:spcAft>
                <a:spcPts val="6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b="1" kern="100" dirty="0">
                <a:solidFill>
                  <a:srgbClr val="003399"/>
                </a:solidFill>
                <a:latin typeface="Arial" panose="020B0604020202020204" pitchFamily="34" charset="0"/>
                <a:ea typeface="Calibri" panose="020F0502020204030204" pitchFamily="34" charset="0"/>
                <a:cs typeface="Arial" panose="020B0604020202020204" pitchFamily="34" charset="0"/>
              </a:rPr>
              <a:t>NOTE:  FIS Athlete Declaration requires a parent or legal guardian’s signature for an athlete who is not of legal age.  </a:t>
            </a:r>
          </a:p>
          <a:p>
            <a:pPr marL="0" indent="0" algn="just">
              <a:lnSpc>
                <a:spcPct val="100000"/>
              </a:lnSpc>
              <a:spcBef>
                <a:spcPts val="600"/>
              </a:spcBef>
              <a:spcAft>
                <a:spcPts val="6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endParaRPr lang="en-US" sz="2000" b="1" i="1" kern="100" dirty="0">
              <a:solidFill>
                <a:srgbClr val="003399"/>
              </a:solidFill>
              <a:ea typeface="Calibri" panose="020F0502020204030204" pitchFamily="34" charset="0"/>
              <a:cs typeface="Arial" panose="020B0604020202020204" pitchFamily="34" charset="0"/>
            </a:endParaRPr>
          </a:p>
          <a:p>
            <a:pPr marL="0" indent="0" algn="just">
              <a:lnSpc>
                <a:spcPct val="100000"/>
              </a:lnSpc>
              <a:spcBef>
                <a:spcPts val="600"/>
              </a:spcBef>
              <a:spcAft>
                <a:spcPts val="6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endParaRPr lang="en-US" sz="2000" kern="100" dirty="0">
              <a:ea typeface="Calibri" panose="020F050202020403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1800" dirty="0">
              <a:cs typeface="Arial" panose="020B0604020202020204" pitchFamily="34" charset="0"/>
            </a:endParaRPr>
          </a:p>
        </p:txBody>
      </p:sp>
      <p:pic>
        <p:nvPicPr>
          <p:cNvPr id="281604" name="Content Placeholder 10">
            <a:extLst>
              <a:ext uri="{FF2B5EF4-FFF2-40B4-BE49-F238E27FC236}">
                <a16:creationId xmlns:a16="http://schemas.microsoft.com/office/drawing/2014/main" id="{495C4D2C-200D-1655-79BD-B90C17D394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574706"/>
      </p:ext>
    </p:extLst>
  </p:cSld>
  <p:clrMapOvr>
    <a:masterClrMapping/>
  </p:clrMapOvr>
  <p:transition spd="med">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4BF76B66-595D-AF09-7617-6DC93392EAD1}"/>
              </a:ext>
            </a:extLst>
          </p:cNvPr>
          <p:cNvSpPr>
            <a:spLocks noGrp="1"/>
          </p:cNvSpPr>
          <p:nvPr>
            <p:ph type="title" idx="4294967295"/>
          </p:nvPr>
        </p:nvSpPr>
        <p:spPr>
          <a:xfrm>
            <a:off x="285750" y="28575"/>
            <a:ext cx="8686800" cy="647700"/>
          </a:xfrm>
        </p:spPr>
        <p:txBody>
          <a:bodyPr>
            <a:normAutofit fontScale="90000"/>
          </a:bodyPr>
          <a:lstStyle/>
          <a:p>
            <a:pPr eaLnBrk="1" hangingPunct="1">
              <a:defRPr/>
            </a:pPr>
            <a:br>
              <a:rPr lang="en-US" altLang="en-US" dirty="0">
                <a:solidFill>
                  <a:srgbClr val="0066FF"/>
                </a:solidFill>
                <a:cs typeface="Arial" charset="0"/>
              </a:rPr>
            </a:br>
            <a:r>
              <a:rPr lang="en-US" altLang="en-US"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FORERUNNERS</a:t>
            </a:r>
            <a:r>
              <a:rPr lang="en-US" altLang="en-US" sz="3100" b="1" dirty="0">
                <a:solidFill>
                  <a:srgbClr val="0028A8"/>
                </a:solidFill>
                <a:effectLst>
                  <a:outerShdw blurRad="38100" dist="38100" dir="2700000" algn="tl">
                    <a:srgbClr val="000000">
                      <a:alpha val="43137"/>
                    </a:srgbClr>
                  </a:outerShdw>
                </a:effectLst>
                <a:cs typeface="Arial" charset="0"/>
              </a:rPr>
              <a:t>  </a:t>
            </a:r>
            <a:endParaRPr lang="en-US" altLang="en-US" sz="3100" dirty="0">
              <a:cs typeface="Arial" charset="0"/>
            </a:endParaRPr>
          </a:p>
        </p:txBody>
      </p:sp>
      <p:sp>
        <p:nvSpPr>
          <p:cNvPr id="14339" name="Content Placeholder 2">
            <a:extLst>
              <a:ext uri="{FF2B5EF4-FFF2-40B4-BE49-F238E27FC236}">
                <a16:creationId xmlns:a16="http://schemas.microsoft.com/office/drawing/2014/main" id="{AA6D5D08-A5D7-2D25-B71D-E10E7708E311}"/>
              </a:ext>
            </a:extLst>
          </p:cNvPr>
          <p:cNvSpPr>
            <a:spLocks noGrp="1" noChangeArrowheads="1"/>
          </p:cNvSpPr>
          <p:nvPr>
            <p:ph idx="4294967295"/>
          </p:nvPr>
        </p:nvSpPr>
        <p:spPr>
          <a:xfrm>
            <a:off x="234950" y="676275"/>
            <a:ext cx="8783638" cy="5524500"/>
          </a:xfrm>
        </p:spPr>
        <p:txBody>
          <a:bodyPr/>
          <a:lstStyle/>
          <a:p>
            <a:pPr marL="0" indent="0" algn="just">
              <a:lnSpc>
                <a:spcPct val="100000"/>
              </a:lnSpc>
              <a:spcBef>
                <a:spcPts val="0"/>
              </a:spcBef>
              <a:spcAft>
                <a:spcPts val="0"/>
              </a:spcAft>
              <a:buFont typeface="Euphemia" panose="020B0503040102020104" pitchFamily="34" charset="0"/>
              <a:buNone/>
              <a:defRPr/>
            </a:pPr>
            <a:r>
              <a:rPr lang="en-US" sz="18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Adult Forerunners – Minor Participants</a:t>
            </a:r>
            <a:r>
              <a:rPr lang="en-US"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00000"/>
              </a:lnSpc>
              <a:spcBef>
                <a:spcPts val="0"/>
              </a:spcBef>
              <a:spcAft>
                <a:spcPts val="0"/>
              </a:spcAft>
              <a:buFont typeface="Arial" panose="020B0604020202020204" pitchFamily="34" charset="0"/>
              <a:buChar char="•"/>
              <a:defRPr/>
            </a:pP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Adult (18+) forerunners at events that </a:t>
            </a:r>
            <a:r>
              <a:rPr lang="en-US" sz="18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include minor participants</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(U18 and younger) are required to be in good standing with a membership that includes SafeSport training and background screening. </a:t>
            </a:r>
          </a:p>
          <a:p>
            <a:pPr marL="0" indent="0" algn="just">
              <a:lnSpc>
                <a:spcPct val="100000"/>
              </a:lnSpc>
              <a:spcBef>
                <a:spcPts val="600"/>
              </a:spcBef>
              <a:spcAft>
                <a:spcPts val="600"/>
              </a:spcAft>
              <a:buFont typeface="Euphemia" panose="020B0503040102020104" pitchFamily="34" charset="0"/>
              <a:buNone/>
              <a:defRPr/>
            </a:pPr>
            <a:r>
              <a:rPr lang="en-US" sz="1800" i="1" dirty="0">
                <a:solidFill>
                  <a:srgbClr val="000000"/>
                </a:solidFill>
                <a:latin typeface="Arial" panose="020B0604020202020204" pitchFamily="34" charset="0"/>
                <a:ea typeface="Times New Roman" panose="02020603050405020304" pitchFamily="18" charset="0"/>
                <a:cs typeface="Arial" panose="020B0604020202020204" pitchFamily="34" charset="0"/>
              </a:rPr>
              <a:t>The “Alpine Master” and “Short-Term Alpine Master” memberships do not meet this requirement and </a:t>
            </a:r>
            <a:r>
              <a:rPr lang="en-US" sz="1800" i="1" u="sng" dirty="0">
                <a:solidFill>
                  <a:srgbClr val="000000"/>
                </a:solidFill>
                <a:latin typeface="Arial" panose="020B0604020202020204" pitchFamily="34" charset="0"/>
                <a:ea typeface="Times New Roman" panose="02020603050405020304" pitchFamily="18" charset="0"/>
                <a:cs typeface="Arial" panose="020B0604020202020204" pitchFamily="34" charset="0"/>
              </a:rPr>
              <a:t>are not</a:t>
            </a:r>
            <a:r>
              <a:rPr lang="en-US" sz="1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allowed.</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600"/>
              </a:spcBef>
              <a:spcAft>
                <a:spcPts val="0"/>
              </a:spcAft>
              <a:buFont typeface="Euphemia" panose="020B0503040102020104" pitchFamily="34" charset="0"/>
              <a:buNone/>
              <a:defRPr/>
            </a:pPr>
            <a:r>
              <a:rPr lang="en-US" sz="18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Masters Events</a:t>
            </a:r>
            <a:r>
              <a:rPr lang="en-US"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00000"/>
              </a:lnSpc>
              <a:spcBef>
                <a:spcPts val="0"/>
              </a:spcBef>
              <a:spcAft>
                <a:spcPts val="0"/>
              </a:spcAft>
              <a:buFont typeface="Arial" panose="020B0604020202020204" pitchFamily="34" charset="0"/>
              <a:buChar char="•"/>
              <a:defRPr/>
            </a:pP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U18 and younger forerunners, </a:t>
            </a:r>
            <a:r>
              <a:rPr lang="en-US" sz="18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including those with General and Short-Term Memberships</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Masters events where competitors may have the “Master” or “Short-Term Alpine Master” memberships that do not include SafeSport Training and background screening</a:t>
            </a:r>
            <a:r>
              <a:rPr lang="en-US" sz="1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800" i="1" u="sng" dirty="0">
                <a:solidFill>
                  <a:srgbClr val="000000"/>
                </a:solidFill>
                <a:latin typeface="Arial" panose="020B0604020202020204" pitchFamily="34" charset="0"/>
                <a:ea typeface="Times New Roman" panose="02020603050405020304" pitchFamily="18" charset="0"/>
                <a:cs typeface="Arial" panose="020B0604020202020204" pitchFamily="34" charset="0"/>
              </a:rPr>
              <a:t>must be accompanied by: </a:t>
            </a:r>
          </a:p>
          <a:p>
            <a:pPr marL="0" indent="0" algn="just">
              <a:lnSpc>
                <a:spcPct val="100000"/>
              </a:lnSpc>
              <a:spcBef>
                <a:spcPts val="0"/>
              </a:spcBef>
              <a:spcAft>
                <a:spcPts val="0"/>
              </a:spcAft>
              <a:buFont typeface="Euphemia" panose="020B0503040102020104" pitchFamily="34" charset="0"/>
              <a:buNone/>
              <a:defRPr/>
            </a:pPr>
            <a:r>
              <a:rPr lang="en-US" sz="1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1800" i="1" u="sng" dirty="0">
                <a:solidFill>
                  <a:srgbClr val="000000"/>
                </a:solidFill>
                <a:latin typeface="Arial" panose="020B0604020202020204" pitchFamily="34" charset="0"/>
                <a:ea typeface="Times New Roman" panose="02020603050405020304" pitchFamily="18" charset="0"/>
                <a:cs typeface="Arial" panose="020B0604020202020204" pitchFamily="34" charset="0"/>
              </a:rPr>
              <a:t>a parent or legal guardian or </a:t>
            </a:r>
          </a:p>
          <a:p>
            <a:pPr marL="519113" indent="-519113" algn="just">
              <a:lnSpc>
                <a:spcPct val="100000"/>
              </a:lnSpc>
              <a:spcBef>
                <a:spcPts val="0"/>
              </a:spcBef>
              <a:spcAft>
                <a:spcPts val="0"/>
              </a:spcAft>
              <a:buFont typeface="Euphemia" panose="020B0503040102020104" pitchFamily="34" charset="0"/>
              <a:buNone/>
              <a:defRPr/>
            </a:pPr>
            <a:r>
              <a:rPr lang="en-US" sz="1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1800" i="1" u="sng" dirty="0">
                <a:solidFill>
                  <a:srgbClr val="000000"/>
                </a:solidFill>
                <a:latin typeface="Arial" panose="020B0604020202020204" pitchFamily="34" charset="0"/>
                <a:ea typeface="Times New Roman" panose="02020603050405020304" pitchFamily="18" charset="0"/>
                <a:cs typeface="Arial" panose="020B0604020202020204" pitchFamily="34" charset="0"/>
              </a:rPr>
              <a:t>at least two (2) U.S. Ski &amp; Snowboard members with a membership that includes SafeSport training and background screening</a:t>
            </a:r>
            <a:r>
              <a:rPr lang="en-US" sz="1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marL="0" indent="0" algn="just">
              <a:lnSpc>
                <a:spcPct val="100000"/>
              </a:lnSpc>
              <a:spcBef>
                <a:spcPts val="0"/>
              </a:spcBef>
              <a:spcAft>
                <a:spcPts val="0"/>
              </a:spcAft>
              <a:buFont typeface="Euphemia" panose="020B0503040102020104" pitchFamily="34" charset="0"/>
              <a:buNone/>
              <a:defRPr/>
            </a:pPr>
            <a:r>
              <a:rPr lang="en-US" sz="1800" i="1" dirty="0">
                <a:solidFill>
                  <a:srgbClr val="000000"/>
                </a:solidFill>
                <a:latin typeface="Arial" panose="020B0604020202020204" pitchFamily="34" charset="0"/>
                <a:ea typeface="Times New Roman" panose="02020603050405020304" pitchFamily="18" charset="0"/>
                <a:cs typeface="Arial" panose="020B0604020202020204" pitchFamily="34" charset="0"/>
              </a:rPr>
              <a:t>(e.g., Coach w/Official, Official, Volunteer, Masters w/requirements). </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spcBef>
                <a:spcPts val="600"/>
              </a:spcBef>
              <a:spcAft>
                <a:spcPts val="600"/>
              </a:spcAft>
              <a:buFont typeface="Euphemia" panose="020B0503040102020104" pitchFamily="34" charset="0"/>
              <a:buNone/>
              <a:defRPr/>
            </a:pPr>
            <a:r>
              <a:rPr lang="en-US" sz="1800" kern="100" dirty="0">
                <a:latin typeface="Arial" panose="020B0604020202020204" pitchFamily="34" charset="0"/>
                <a:ea typeface="Calibri" panose="020F0502020204030204" pitchFamily="34" charset="0"/>
                <a:cs typeface="Arial" panose="020B0604020202020204" pitchFamily="34" charset="0"/>
              </a:rPr>
              <a:t>As with all U18 and younger events, if U18 athletes will be forerunning a Masters event, a communication pertaining to athlete safety policies must be sent to all participants, and the QR code must be posted at the registration area.</a:t>
            </a:r>
          </a:p>
          <a:p>
            <a:pPr marL="0" indent="0" eaLnBrk="1" hangingPunct="1">
              <a:buFont typeface="Arial" panose="020B0604020202020204" pitchFamily="34" charset="0"/>
              <a:buNone/>
              <a:defRPr/>
            </a:pPr>
            <a:endParaRPr lang="en-US" altLang="en-US" sz="1800" dirty="0">
              <a:cs typeface="Arial" panose="020B0604020202020204" pitchFamily="34" charset="0"/>
            </a:endParaRPr>
          </a:p>
        </p:txBody>
      </p:sp>
      <p:pic>
        <p:nvPicPr>
          <p:cNvPr id="283652" name="Content Placeholder 10">
            <a:extLst>
              <a:ext uri="{FF2B5EF4-FFF2-40B4-BE49-F238E27FC236}">
                <a16:creationId xmlns:a16="http://schemas.microsoft.com/office/drawing/2014/main" id="{D0C8161E-C94B-93FF-E1A0-CD4DB4A54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4789388"/>
      </p:ext>
    </p:extLst>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D9CD0B-2209-938E-2559-81CEB88C17E3}"/>
              </a:ext>
            </a:extLst>
          </p:cNvPr>
          <p:cNvSpPr>
            <a:spLocks noGrp="1"/>
          </p:cNvSpPr>
          <p:nvPr>
            <p:ph type="title"/>
          </p:nvPr>
        </p:nvSpPr>
        <p:spPr>
          <a:xfrm>
            <a:off x="0" y="133350"/>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endParaRPr lang="en-US" sz="2000" b="1" dirty="0">
              <a:solidFill>
                <a:srgbClr val="1A21A6"/>
              </a:solidFill>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0F76D99-E027-B30C-FA91-76F4CEFDB956}"/>
              </a:ext>
            </a:extLst>
          </p:cNvPr>
          <p:cNvSpPr txBox="1"/>
          <p:nvPr/>
        </p:nvSpPr>
        <p:spPr>
          <a:xfrm>
            <a:off x="247650" y="381000"/>
            <a:ext cx="8270875" cy="6078538"/>
          </a:xfrm>
          <a:prstGeom prst="rect">
            <a:avLst/>
          </a:prstGeom>
          <a:noFill/>
          <a:ln>
            <a:noFill/>
          </a:ln>
        </p:spPr>
        <p:txBody>
          <a:bodyPr>
            <a:spAutoFit/>
          </a:bodyPr>
          <a:lstStyle/>
          <a:p>
            <a:pPr marL="228600" indent="-228600">
              <a:spcBef>
                <a:spcPts val="0"/>
              </a:spcBef>
              <a:spcAft>
                <a:spcPts val="0"/>
              </a:spcAft>
              <a:tabLst>
                <a:tab pos="228600" algn="l"/>
                <a:tab pos="457200" algn="l"/>
              </a:tabLst>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LIST OF APPROVED FORERUNNERS </a:t>
            </a:r>
            <a:endParaRPr lang="en-US" sz="2400" dirty="0">
              <a:solidFill>
                <a:srgbClr val="003399"/>
              </a:solidFill>
              <a:latin typeface="Arial" panose="020B0604020202020204" pitchFamily="34" charset="0"/>
              <a:ea typeface="Times New Roman" panose="02020603050405020304" pitchFamily="18" charset="0"/>
              <a:cs typeface="Arial" panose="020B0604020202020204" pitchFamily="34" charset="0"/>
            </a:endParaRPr>
          </a:p>
          <a:p>
            <a:pPr marL="228600" indent="-228600">
              <a:spcBef>
                <a:spcPts val="0"/>
              </a:spcBef>
              <a:spcAft>
                <a:spcPts val="0"/>
              </a:spcAft>
              <a:tabLst>
                <a:tab pos="228600" algn="l"/>
                <a:tab pos="457200" algn="l"/>
              </a:tabLst>
              <a:defRPr/>
            </a:pP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566738" indent="-393700">
              <a:spcBef>
                <a:spcPts val="0"/>
              </a:spcBef>
              <a:spcAft>
                <a:spcPts val="0"/>
              </a:spcAft>
              <a:buFont typeface="Arial" panose="020B0604020202020204" pitchFamily="34" charset="0"/>
              <a:buChar char="•"/>
              <a:tabLst>
                <a:tab pos="228600" algn="l"/>
                <a:tab pos="45720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Race Administrator is responsible for verifying Forerunners’ requirements, e.g.:</a:t>
            </a:r>
          </a:p>
          <a:p>
            <a:pPr marL="173038">
              <a:spcBef>
                <a:spcPts val="0"/>
              </a:spcBef>
              <a:spcAft>
                <a:spcPts val="0"/>
              </a:spcAft>
              <a:tabLst>
                <a:tab pos="228600" algn="l"/>
                <a:tab pos="45720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       - membership status: applicable, current, or pending</a:t>
            </a:r>
          </a:p>
          <a:p>
            <a:pPr marL="173038">
              <a:spcBef>
                <a:spcPts val="0"/>
              </a:spcBef>
              <a:spcAft>
                <a:spcPts val="0"/>
              </a:spcAft>
              <a:tabLst>
                <a:tab pos="228600" algn="l"/>
                <a:tab pos="45720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       - within athlete’s vertical drop allowance</a:t>
            </a:r>
          </a:p>
          <a:p>
            <a:pPr marL="173038">
              <a:spcBef>
                <a:spcPts val="0"/>
              </a:spcBef>
              <a:spcAft>
                <a:spcPts val="0"/>
              </a:spcAft>
              <a:tabLst>
                <a:tab pos="228600" algn="l"/>
                <a:tab pos="45720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       - non-presence on Centralized Disciplinary List</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571500" indent="-342900" algn="just">
              <a:spcBef>
                <a:spcPts val="600"/>
              </a:spcBef>
              <a:spcAft>
                <a:spcPts val="600"/>
              </a:spcAft>
              <a:buFont typeface="Arial" panose="020B0604020202020204" pitchFamily="34" charset="0"/>
              <a:buChar char="•"/>
              <a:defRPr/>
            </a:pPr>
            <a:r>
              <a:rPr lang="en-US" sz="2000" b="1" i="1" dirty="0">
                <a:latin typeface="Arial" panose="020B0604020202020204" pitchFamily="34" charset="0"/>
                <a:ea typeface="Times New Roman" panose="02020603050405020304" pitchFamily="18" charset="0"/>
                <a:cs typeface="Arial" panose="020B0604020202020204" pitchFamily="34" charset="0"/>
              </a:rPr>
              <a:t>A list of approved Forerunners must be provided for the Start Referee – one is generally available on footer of  the Start List</a:t>
            </a:r>
          </a:p>
          <a:p>
            <a:pPr marL="571500" indent="-342900" algn="just">
              <a:spcBef>
                <a:spcPts val="600"/>
              </a:spcBef>
              <a:spcAft>
                <a:spcPts val="600"/>
              </a:spcAft>
              <a:buFont typeface="Arial" panose="020B0604020202020204" pitchFamily="34" charset="0"/>
              <a:buChar char="•"/>
              <a:defRPr/>
            </a:pPr>
            <a:r>
              <a:rPr lang="en-US" sz="2000" b="1" i="1" dirty="0">
                <a:latin typeface="Arial" panose="020B0604020202020204" pitchFamily="34" charset="0"/>
                <a:ea typeface="Times New Roman" panose="02020603050405020304" pitchFamily="18" charset="0"/>
                <a:cs typeface="Arial" panose="020B0604020202020204" pitchFamily="34" charset="0"/>
              </a:rPr>
              <a:t>Critical if a Condensed Start List is being generated and names of </a:t>
            </a:r>
            <a:r>
              <a:rPr lang="en-US" sz="2000" b="1" i="1" u="sng" dirty="0">
                <a:latin typeface="Arial" panose="020B0604020202020204" pitchFamily="34" charset="0"/>
                <a:ea typeface="Times New Roman" panose="02020603050405020304" pitchFamily="18" charset="0"/>
                <a:cs typeface="Arial" panose="020B0604020202020204" pitchFamily="34" charset="0"/>
              </a:rPr>
              <a:t>all</a:t>
            </a:r>
            <a:r>
              <a:rPr lang="en-US" sz="2000" b="1" i="1" dirty="0">
                <a:latin typeface="Arial" panose="020B0604020202020204" pitchFamily="34" charset="0"/>
                <a:ea typeface="Times New Roman" panose="02020603050405020304" pitchFamily="18" charset="0"/>
                <a:cs typeface="Arial" panose="020B0604020202020204" pitchFamily="34" charset="0"/>
              </a:rPr>
              <a:t> approved Forerunners are not listed </a:t>
            </a:r>
          </a:p>
          <a:p>
            <a:pPr marL="571500" indent="-342900" algn="just">
              <a:spcBef>
                <a:spcPts val="600"/>
              </a:spcBef>
              <a:spcAft>
                <a:spcPts val="600"/>
              </a:spcAft>
              <a:buFont typeface="Arial" panose="020B0604020202020204" pitchFamily="34" charset="0"/>
              <a:buChar char="•"/>
              <a:defRPr/>
            </a:pPr>
            <a:r>
              <a:rPr lang="en-US" sz="2000" b="1" i="1" dirty="0">
                <a:latin typeface="Arial" panose="020B0604020202020204" pitchFamily="34" charset="0"/>
                <a:ea typeface="Times New Roman" panose="02020603050405020304" pitchFamily="18" charset="0"/>
                <a:cs typeface="Arial" panose="020B0604020202020204" pitchFamily="34" charset="0"/>
              </a:rPr>
              <a:t>Critical if the race result software does not provide enough space to list the names of </a:t>
            </a:r>
            <a:r>
              <a:rPr lang="en-US" sz="2000" b="1" i="1" u="sng" dirty="0">
                <a:latin typeface="Arial" panose="020B0604020202020204" pitchFamily="34" charset="0"/>
                <a:ea typeface="Times New Roman" panose="02020603050405020304" pitchFamily="18" charset="0"/>
                <a:cs typeface="Arial" panose="020B0604020202020204" pitchFamily="34" charset="0"/>
              </a:rPr>
              <a:t>all</a:t>
            </a:r>
            <a:r>
              <a:rPr lang="en-US" sz="2000" b="1" i="1" dirty="0">
                <a:latin typeface="Arial" panose="020B0604020202020204" pitchFamily="34" charset="0"/>
                <a:ea typeface="Times New Roman" panose="02020603050405020304" pitchFamily="18" charset="0"/>
                <a:cs typeface="Arial" panose="020B0604020202020204" pitchFamily="34" charset="0"/>
              </a:rPr>
              <a:t> approved Forerunners</a:t>
            </a:r>
          </a:p>
          <a:p>
            <a:pPr marL="228600" algn="just">
              <a:spcBef>
                <a:spcPts val="600"/>
              </a:spcBef>
              <a:spcAft>
                <a:spcPts val="600"/>
              </a:spcAft>
              <a:defRPr/>
            </a:pPr>
            <a:r>
              <a:rPr lang="en-US" sz="2000" b="1" i="1" dirty="0">
                <a:solidFill>
                  <a:srgbClr val="1A21A6"/>
                </a:solidFill>
                <a:latin typeface="Arial" panose="020B0604020202020204" pitchFamily="34" charset="0"/>
                <a:ea typeface="Times New Roman" panose="02020603050405020304" pitchFamily="18" charset="0"/>
                <a:cs typeface="Arial" panose="020B0604020202020204" pitchFamily="34" charset="0"/>
              </a:rPr>
              <a:t>Officials must not allow any individual to start either as a Competitor or a Forerunner if prior approval has not been obtained. </a:t>
            </a:r>
          </a:p>
          <a:p>
            <a:pPr marL="228600" algn="just">
              <a:spcBef>
                <a:spcPts val="600"/>
              </a:spcBef>
              <a:spcAft>
                <a:spcPts val="600"/>
              </a:spcAft>
              <a:defRPr/>
            </a:pPr>
            <a:endParaRPr lang="en-US" sz="2000" b="1" dirty="0">
              <a:latin typeface="Arial" panose="020B0604020202020204" pitchFamily="34" charset="0"/>
              <a:ea typeface="Times New Roman" panose="02020603050405020304" pitchFamily="18" charset="0"/>
              <a:cs typeface="Arial" panose="020B0604020202020204" pitchFamily="34" charset="0"/>
            </a:endParaRPr>
          </a:p>
        </p:txBody>
      </p:sp>
      <p:pic>
        <p:nvPicPr>
          <p:cNvPr id="285700" name="Content Placeholder 10">
            <a:extLst>
              <a:ext uri="{FF2B5EF4-FFF2-40B4-BE49-F238E27FC236}">
                <a16:creationId xmlns:a16="http://schemas.microsoft.com/office/drawing/2014/main" id="{29E16C0F-7CD4-78D9-7E48-6954E7B2D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4075805"/>
      </p:ext>
    </p:extLst>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6" name="Content Placeholder 10">
            <a:extLst>
              <a:ext uri="{FF2B5EF4-FFF2-40B4-BE49-F238E27FC236}">
                <a16:creationId xmlns:a16="http://schemas.microsoft.com/office/drawing/2014/main" id="{9C0A4959-37D0-2DC6-BCB5-A1164B22B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6EBB0A34-23F6-375E-95E8-7DDFC1D099CD}"/>
              </a:ext>
            </a:extLst>
          </p:cNvPr>
          <p:cNvSpPr txBox="1">
            <a:spLocks/>
          </p:cNvSpPr>
          <p:nvPr/>
        </p:nvSpPr>
        <p:spPr bwMode="auto">
          <a:xfrm>
            <a:off x="152400" y="4800600"/>
            <a:ext cx="8729663" cy="533400"/>
          </a:xfrm>
          <a:prstGeom prst="rect">
            <a:avLst/>
          </a:prstGeom>
          <a:noFill/>
          <a:ln>
            <a:noFill/>
          </a:ln>
        </p:spPr>
        <p:txBody>
          <a:bodyPr anchor="b"/>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tx2"/>
                </a:solidFill>
                <a:latin typeface="Arial" panose="020B0604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a:defRPr/>
            </a:pPr>
            <a:endParaRPr lang="en-US" sz="2800" dirty="0">
              <a:solidFill>
                <a:srgbClr val="0028A8"/>
              </a:solidFill>
              <a:effectLst>
                <a:outerShdw blurRad="38100" dist="38100" dir="2700000" algn="tl">
                  <a:srgbClr val="000000">
                    <a:alpha val="43137"/>
                  </a:srgbClr>
                </a:outerShdw>
              </a:effectLst>
            </a:endParaRPr>
          </a:p>
        </p:txBody>
      </p:sp>
      <p:sp>
        <p:nvSpPr>
          <p:cNvPr id="287748" name="Title 1">
            <a:extLst>
              <a:ext uri="{FF2B5EF4-FFF2-40B4-BE49-F238E27FC236}">
                <a16:creationId xmlns:a16="http://schemas.microsoft.com/office/drawing/2014/main" id="{18AA8309-DD64-E3CA-68EB-B0EF3F0A1341}"/>
              </a:ext>
            </a:extLst>
          </p:cNvPr>
          <p:cNvSpPr txBox="1">
            <a:spLocks noChangeArrowheads="1"/>
          </p:cNvSpPr>
          <p:nvPr/>
        </p:nvSpPr>
        <p:spPr bwMode="auto">
          <a:xfrm>
            <a:off x="98425" y="914400"/>
            <a:ext cx="8729663"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lnSpc>
                <a:spcPct val="90000"/>
              </a:lnSpc>
              <a:spcBef>
                <a:spcPts val="1400"/>
              </a:spcBef>
              <a:buFont typeface="Euphemia" panose="020B0503040102020104" pitchFamily="34" charset="0"/>
              <a:buChar char="›"/>
              <a:tabLst>
                <a:tab pos="228600" algn="l"/>
                <a:tab pos="742950" algn="l"/>
                <a:tab pos="1028700" algn="l"/>
              </a:tabLst>
              <a:defRPr sz="2800">
                <a:solidFill>
                  <a:schemeClr val="tx2"/>
                </a:solidFill>
                <a:latin typeface="Arial" panose="020B0604020202020204" pitchFamily="34" charset="0"/>
              </a:defRPr>
            </a:lvl1pPr>
            <a:lvl2pPr marL="611188" indent="-246063">
              <a:lnSpc>
                <a:spcPct val="90000"/>
              </a:lnSpc>
              <a:spcBef>
                <a:spcPts val="600"/>
              </a:spcBef>
              <a:buFont typeface="Euphemia" panose="020B0503040102020104" pitchFamily="34" charset="0"/>
              <a:buChar char="–"/>
              <a:tabLst>
                <a:tab pos="228600" algn="l"/>
                <a:tab pos="742950" algn="l"/>
                <a:tab pos="1028700" algn="l"/>
              </a:tabLst>
              <a:defRPr sz="2400">
                <a:solidFill>
                  <a:schemeClr val="tx2"/>
                </a:solidFill>
                <a:latin typeface="Arial" panose="020B0604020202020204" pitchFamily="34" charset="0"/>
              </a:defRPr>
            </a:lvl2pPr>
            <a:lvl3pPr marL="977900" indent="-246063">
              <a:lnSpc>
                <a:spcPct val="90000"/>
              </a:lnSpc>
              <a:spcBef>
                <a:spcPts val="600"/>
              </a:spcBef>
              <a:buFont typeface="Euphemia" panose="020B0503040102020104" pitchFamily="34" charset="0"/>
              <a:buChar char="›"/>
              <a:tabLst>
                <a:tab pos="228600" algn="l"/>
                <a:tab pos="742950" algn="l"/>
                <a:tab pos="1028700" algn="l"/>
              </a:tabLst>
              <a:defRPr sz="2000">
                <a:solidFill>
                  <a:schemeClr val="tx2"/>
                </a:solidFill>
                <a:latin typeface="Arial" panose="020B0604020202020204" pitchFamily="34" charset="0"/>
              </a:defRPr>
            </a:lvl3pPr>
            <a:lvl4pPr marL="1343025" indent="-246063">
              <a:lnSpc>
                <a:spcPct val="90000"/>
              </a:lnSpc>
              <a:spcBef>
                <a:spcPts val="600"/>
              </a:spcBef>
              <a:buFont typeface="Arial" panose="020B0604020202020204" pitchFamily="34" charset="0"/>
              <a:buChar char="–"/>
              <a:tabLst>
                <a:tab pos="228600" algn="l"/>
                <a:tab pos="742950" algn="l"/>
                <a:tab pos="1028700" algn="l"/>
              </a:tabLst>
              <a:defRPr>
                <a:solidFill>
                  <a:schemeClr val="tx2"/>
                </a:solidFill>
                <a:latin typeface="Arial" panose="020B0604020202020204" pitchFamily="34" charset="0"/>
              </a:defRPr>
            </a:lvl4pPr>
            <a:lvl5pPr marL="1709738" indent="-246063">
              <a:lnSpc>
                <a:spcPct val="90000"/>
              </a:lnSpc>
              <a:spcBef>
                <a:spcPts val="600"/>
              </a:spcBef>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5pPr>
            <a:lvl6pPr marL="21669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6pPr>
            <a:lvl7pPr marL="26241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7pPr>
            <a:lvl8pPr marL="30813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8pPr>
            <a:lvl9pPr marL="35385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9pPr>
          </a:lstStyle>
          <a:p>
            <a:pPr algn="just">
              <a:spcBef>
                <a:spcPts val="600"/>
              </a:spcBef>
              <a:spcAft>
                <a:spcPts val="600"/>
              </a:spcAft>
              <a:buFont typeface="Arial" panose="020B0604020202020204" pitchFamily="34" charset="0"/>
              <a:buAutoNum type="arabicPeriod"/>
            </a:pPr>
            <a:endParaRPr lang="en-US" altLang="en-US" sz="1800" b="1" dirty="0">
              <a:latin typeface="Times New Roman" panose="02020603050405020304" pitchFamily="18" charset="0"/>
              <a:cs typeface="Times New Roman" panose="02020603050405020304" pitchFamily="18" charset="0"/>
            </a:endParaRPr>
          </a:p>
          <a:p>
            <a:pPr algn="just">
              <a:spcBef>
                <a:spcPts val="600"/>
              </a:spcBef>
              <a:spcAft>
                <a:spcPts val="600"/>
              </a:spcAft>
              <a:buFont typeface="Arial" panose="020B0604020202020204" pitchFamily="34" charset="0"/>
              <a:buAutoNum type="arabicPeriod"/>
            </a:pPr>
            <a:endParaRPr lang="en-US" altLang="en-US" sz="1800" b="1" dirty="0">
              <a:latin typeface="Times New Roman" panose="02020603050405020304" pitchFamily="18" charset="0"/>
              <a:cs typeface="Times New Roman" panose="02020603050405020304" pitchFamily="18" charset="0"/>
            </a:endParaRPr>
          </a:p>
          <a:p>
            <a:pPr algn="just">
              <a:spcBef>
                <a:spcPts val="600"/>
              </a:spcBef>
              <a:spcAft>
                <a:spcPts val="600"/>
              </a:spcAft>
              <a:buFont typeface="Arial" panose="020B0604020202020204" pitchFamily="34" charset="0"/>
              <a:buAutoNum type="arabicPeriod"/>
            </a:pPr>
            <a:endParaRPr lang="en-US" altLang="en-US" sz="1800" b="1"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137BED03-528F-1E6C-093E-97E9E825B5F5}"/>
              </a:ext>
            </a:extLst>
          </p:cNvPr>
          <p:cNvSpPr>
            <a:spLocks noGrp="1"/>
          </p:cNvSpPr>
          <p:nvPr>
            <p:ph type="body" sz="quarter" idx="10"/>
          </p:nvPr>
        </p:nvSpPr>
        <p:spPr>
          <a:xfrm>
            <a:off x="439738" y="458788"/>
            <a:ext cx="8153400" cy="6094412"/>
          </a:xfrm>
        </p:spPr>
        <p:txBody>
          <a:bodyPr/>
          <a:lstStyle/>
          <a:p>
            <a:pPr marL="0" indent="0" algn="just">
              <a:spcBef>
                <a:spcPts val="600"/>
              </a:spcBef>
              <a:spcAft>
                <a:spcPts val="600"/>
              </a:spcAft>
              <a:buFont typeface="Euphemia" panose="020B0503040102020104" pitchFamily="34" charset="0"/>
              <a:buNone/>
              <a:tabLst>
                <a:tab pos="228600" algn="l"/>
                <a:tab pos="1028700" algn="l"/>
              </a:tabLst>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GOLDEN RULE: ALL </a:t>
            </a:r>
            <a:r>
              <a:rPr lang="en-US" b="1" u="sng"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NON-FIS</a:t>
            </a:r>
            <a:r>
              <a:rPr lang="en-US"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EVENTS </a:t>
            </a:r>
          </a:p>
          <a:p>
            <a:pPr marL="0" indent="0" algn="just">
              <a:spcBef>
                <a:spcPts val="600"/>
              </a:spcBef>
              <a:spcAft>
                <a:spcPts val="600"/>
              </a:spcAft>
              <a:buFont typeface="Euphemia" panose="020B0503040102020104" pitchFamily="34" charset="0"/>
              <a:buNone/>
              <a:tabLst>
                <a:tab pos="228600" algn="l"/>
                <a:tab pos="1028700" algn="l"/>
              </a:tabLst>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(Golden Rule is not valid for FIS events.) </a:t>
            </a:r>
          </a:p>
          <a:p>
            <a:pPr marL="342900" indent="-342900" algn="just">
              <a:lnSpc>
                <a:spcPct val="100000"/>
              </a:lnSpc>
              <a:spcBef>
                <a:spcPts val="1800"/>
              </a:spcBef>
              <a:spcAft>
                <a:spcPts val="1200"/>
              </a:spcAft>
              <a:buFont typeface="Symbol" panose="05050102010706020507" pitchFamily="18" charset="2"/>
              <a:buChar char=""/>
              <a:tabLst>
                <a:tab pos="4572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Athletes who have been granted Golden Rule seeding may compete using the equipment appropriate to their disability.</a:t>
            </a:r>
          </a:p>
          <a:p>
            <a:pPr marL="342900" indent="-342900" algn="just">
              <a:lnSpc>
                <a:spcPct val="100000"/>
              </a:lnSpc>
              <a:spcBef>
                <a:spcPts val="600"/>
              </a:spcBef>
              <a:spcAft>
                <a:spcPts val="1200"/>
              </a:spcAft>
              <a:buFont typeface="Symbol" panose="05050102010706020507" pitchFamily="18" charset="2"/>
              <a:buChar char=""/>
              <a:tabLst>
                <a:tab pos="4572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Adaptive athletes who are visually impaired will be accompanied by a guide. </a:t>
            </a:r>
          </a:p>
          <a:p>
            <a:pPr marL="0" indent="0" algn="just">
              <a:lnSpc>
                <a:spcPct val="100000"/>
              </a:lnSpc>
              <a:spcBef>
                <a:spcPts val="600"/>
              </a:spcBef>
              <a:spcAft>
                <a:spcPts val="1200"/>
              </a:spcAft>
              <a:buFont typeface="Euphemia" panose="020B0503040102020104" pitchFamily="34" charset="0"/>
              <a:buNone/>
              <a:tabLst>
                <a:tab pos="4572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The guide provides verbal instructions to the athlete   </a:t>
            </a:r>
          </a:p>
          <a:p>
            <a:pPr marL="0" indent="0" algn="just">
              <a:lnSpc>
                <a:spcPct val="100000"/>
              </a:lnSpc>
              <a:spcBef>
                <a:spcPts val="600"/>
              </a:spcBef>
              <a:spcAft>
                <a:spcPts val="1200"/>
              </a:spcAft>
              <a:buFont typeface="Euphemia" panose="020B0503040102020104" pitchFamily="34" charset="0"/>
              <a:buNone/>
              <a:tabLst>
                <a:tab pos="4572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The guide is accorded the same consideration as the athlete </a:t>
            </a:r>
          </a:p>
          <a:p>
            <a:pPr marL="0" indent="0" algn="just">
              <a:lnSpc>
                <a:spcPct val="100000"/>
              </a:lnSpc>
              <a:spcBef>
                <a:spcPts val="600"/>
              </a:spcBef>
              <a:spcAft>
                <a:spcPts val="1200"/>
              </a:spcAft>
              <a:buFont typeface="Euphemia" panose="020B0503040102020104" pitchFamily="34" charset="0"/>
              <a:buNone/>
              <a:tabLst>
                <a:tab pos="457200" algn="l"/>
              </a:tabLst>
              <a:defRPr/>
            </a:pPr>
            <a:r>
              <a:rPr lang="en-US" sz="2400" b="1" kern="100" dirty="0">
                <a:solidFill>
                  <a:srgbClr val="003399"/>
                </a:solidFill>
                <a:latin typeface="Arial" panose="020B0604020202020204" pitchFamily="34" charset="0"/>
                <a:ea typeface="Calibri" panose="020F0502020204030204" pitchFamily="34" charset="0"/>
                <a:cs typeface="Arial" panose="020B0604020202020204" pitchFamily="34" charset="0"/>
              </a:rPr>
              <a:t>Start Referee should skip a minimum of one start interval following the start of a visually impaired athlete and their guide.</a:t>
            </a:r>
          </a:p>
          <a:p>
            <a:pPr marL="0" indent="0" algn="just">
              <a:lnSpc>
                <a:spcPct val="100000"/>
              </a:lnSpc>
              <a:spcBef>
                <a:spcPts val="600"/>
              </a:spcBef>
              <a:spcAft>
                <a:spcPts val="1200"/>
              </a:spcAft>
              <a:buFont typeface="Euphemia" panose="020B0503040102020104" pitchFamily="34" charset="0"/>
              <a:buNone/>
              <a:tabLst>
                <a:tab pos="457200" algn="l"/>
              </a:tabLst>
              <a:defRPr/>
            </a:pPr>
            <a:r>
              <a:rPr lang="en-US" sz="2400" b="1" kern="100" dirty="0">
                <a:solidFill>
                  <a:srgbClr val="003399"/>
                </a:solidFill>
                <a:latin typeface="Arial" panose="020B0604020202020204" pitchFamily="34" charset="0"/>
                <a:ea typeface="Calibri" panose="020F0502020204030204" pitchFamily="34" charset="0"/>
                <a:cs typeface="Arial" panose="020B0604020202020204" pitchFamily="34" charset="0"/>
              </a:rPr>
              <a:t>Start Referee must notify Jury of any interval changes.</a:t>
            </a:r>
          </a:p>
          <a:p>
            <a:pPr>
              <a:defRPr/>
            </a:pPr>
            <a:endParaRPr lang="en-US" dirty="0"/>
          </a:p>
        </p:txBody>
      </p:sp>
    </p:spTree>
    <p:extLst>
      <p:ext uri="{BB962C8B-B14F-4D97-AF65-F5344CB8AC3E}">
        <p14:creationId xmlns:p14="http://schemas.microsoft.com/office/powerpoint/2010/main" val="1980329428"/>
      </p:ext>
    </p:extLst>
  </p:cSld>
  <p:clrMapOvr>
    <a:masterClrMapping/>
  </p:clrMapOvr>
  <p:transition spd="med">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4" name="Content Placeholder 10">
            <a:extLst>
              <a:ext uri="{FF2B5EF4-FFF2-40B4-BE49-F238E27FC236}">
                <a16:creationId xmlns:a16="http://schemas.microsoft.com/office/drawing/2014/main" id="{43E0D9B8-B162-90C6-E618-7B98790F4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E05AEC3D-F438-EA1C-2D0D-92AD0DDF14AB}"/>
              </a:ext>
            </a:extLst>
          </p:cNvPr>
          <p:cNvSpPr txBox="1">
            <a:spLocks/>
          </p:cNvSpPr>
          <p:nvPr/>
        </p:nvSpPr>
        <p:spPr bwMode="auto">
          <a:xfrm>
            <a:off x="152400" y="4800600"/>
            <a:ext cx="8729663" cy="533400"/>
          </a:xfrm>
          <a:prstGeom prst="rect">
            <a:avLst/>
          </a:prstGeom>
          <a:noFill/>
          <a:ln>
            <a:noFill/>
          </a:ln>
        </p:spPr>
        <p:txBody>
          <a:bodyPr anchor="b"/>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tx2"/>
                </a:solidFill>
                <a:latin typeface="Arial" panose="020B0604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a:defRPr/>
            </a:pPr>
            <a:endParaRPr lang="en-US" sz="2800" dirty="0">
              <a:solidFill>
                <a:srgbClr val="0028A8"/>
              </a:solidFill>
              <a:effectLst>
                <a:outerShdw blurRad="38100" dist="38100" dir="2700000" algn="tl">
                  <a:srgbClr val="000000">
                    <a:alpha val="43137"/>
                  </a:srgbClr>
                </a:outerShdw>
              </a:effectLst>
            </a:endParaRPr>
          </a:p>
        </p:txBody>
      </p:sp>
      <p:sp>
        <p:nvSpPr>
          <p:cNvPr id="289796" name="Title 1">
            <a:extLst>
              <a:ext uri="{FF2B5EF4-FFF2-40B4-BE49-F238E27FC236}">
                <a16:creationId xmlns:a16="http://schemas.microsoft.com/office/drawing/2014/main" id="{1558C1F4-AD66-E203-8D77-2DE2C3A5967C}"/>
              </a:ext>
            </a:extLst>
          </p:cNvPr>
          <p:cNvSpPr txBox="1">
            <a:spLocks noChangeArrowheads="1"/>
          </p:cNvSpPr>
          <p:nvPr/>
        </p:nvSpPr>
        <p:spPr bwMode="auto">
          <a:xfrm>
            <a:off x="98425" y="914400"/>
            <a:ext cx="8729663"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lnSpc>
                <a:spcPct val="90000"/>
              </a:lnSpc>
              <a:spcBef>
                <a:spcPts val="1400"/>
              </a:spcBef>
              <a:buFont typeface="Euphemia" panose="020B0503040102020104" pitchFamily="34" charset="0"/>
              <a:buChar char="›"/>
              <a:tabLst>
                <a:tab pos="228600" algn="l"/>
                <a:tab pos="742950" algn="l"/>
                <a:tab pos="1028700" algn="l"/>
              </a:tabLst>
              <a:defRPr sz="2800">
                <a:solidFill>
                  <a:schemeClr val="tx2"/>
                </a:solidFill>
                <a:latin typeface="Arial" panose="020B0604020202020204" pitchFamily="34" charset="0"/>
              </a:defRPr>
            </a:lvl1pPr>
            <a:lvl2pPr marL="611188" indent="-246063">
              <a:lnSpc>
                <a:spcPct val="90000"/>
              </a:lnSpc>
              <a:spcBef>
                <a:spcPts val="600"/>
              </a:spcBef>
              <a:buFont typeface="Euphemia" panose="020B0503040102020104" pitchFamily="34" charset="0"/>
              <a:buChar char="–"/>
              <a:tabLst>
                <a:tab pos="228600" algn="l"/>
                <a:tab pos="742950" algn="l"/>
                <a:tab pos="1028700" algn="l"/>
              </a:tabLst>
              <a:defRPr sz="2400">
                <a:solidFill>
                  <a:schemeClr val="tx2"/>
                </a:solidFill>
                <a:latin typeface="Arial" panose="020B0604020202020204" pitchFamily="34" charset="0"/>
              </a:defRPr>
            </a:lvl2pPr>
            <a:lvl3pPr marL="977900" indent="-246063">
              <a:lnSpc>
                <a:spcPct val="90000"/>
              </a:lnSpc>
              <a:spcBef>
                <a:spcPts val="600"/>
              </a:spcBef>
              <a:buFont typeface="Euphemia" panose="020B0503040102020104" pitchFamily="34" charset="0"/>
              <a:buChar char="›"/>
              <a:tabLst>
                <a:tab pos="228600" algn="l"/>
                <a:tab pos="742950" algn="l"/>
                <a:tab pos="1028700" algn="l"/>
              </a:tabLst>
              <a:defRPr sz="2000">
                <a:solidFill>
                  <a:schemeClr val="tx2"/>
                </a:solidFill>
                <a:latin typeface="Arial" panose="020B0604020202020204" pitchFamily="34" charset="0"/>
              </a:defRPr>
            </a:lvl3pPr>
            <a:lvl4pPr marL="1343025" indent="-246063">
              <a:lnSpc>
                <a:spcPct val="90000"/>
              </a:lnSpc>
              <a:spcBef>
                <a:spcPts val="600"/>
              </a:spcBef>
              <a:buFont typeface="Arial" panose="020B0604020202020204" pitchFamily="34" charset="0"/>
              <a:buChar char="–"/>
              <a:tabLst>
                <a:tab pos="228600" algn="l"/>
                <a:tab pos="742950" algn="l"/>
                <a:tab pos="1028700" algn="l"/>
              </a:tabLst>
              <a:defRPr>
                <a:solidFill>
                  <a:schemeClr val="tx2"/>
                </a:solidFill>
                <a:latin typeface="Arial" panose="020B0604020202020204" pitchFamily="34" charset="0"/>
              </a:defRPr>
            </a:lvl4pPr>
            <a:lvl5pPr marL="1709738" indent="-246063">
              <a:lnSpc>
                <a:spcPct val="90000"/>
              </a:lnSpc>
              <a:spcBef>
                <a:spcPts val="600"/>
              </a:spcBef>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5pPr>
            <a:lvl6pPr marL="21669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6pPr>
            <a:lvl7pPr marL="26241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7pPr>
            <a:lvl8pPr marL="30813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8pPr>
            <a:lvl9pPr marL="35385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9pPr>
          </a:lstStyle>
          <a:p>
            <a:pPr algn="just">
              <a:spcBef>
                <a:spcPts val="600"/>
              </a:spcBef>
              <a:spcAft>
                <a:spcPts val="600"/>
              </a:spcAft>
              <a:buFont typeface="Arial" panose="020B0604020202020204" pitchFamily="34" charset="0"/>
              <a:buAutoNum type="arabicPeriod"/>
            </a:pPr>
            <a:endParaRPr lang="en-US" altLang="en-US" sz="1800" b="1" dirty="0">
              <a:latin typeface="Times New Roman" panose="02020603050405020304" pitchFamily="18" charset="0"/>
              <a:cs typeface="Times New Roman" panose="02020603050405020304" pitchFamily="18" charset="0"/>
            </a:endParaRPr>
          </a:p>
          <a:p>
            <a:pPr algn="just">
              <a:spcBef>
                <a:spcPts val="600"/>
              </a:spcBef>
              <a:spcAft>
                <a:spcPts val="600"/>
              </a:spcAft>
              <a:buFont typeface="Arial" panose="020B0604020202020204" pitchFamily="34" charset="0"/>
              <a:buAutoNum type="arabicPeriod"/>
            </a:pPr>
            <a:endParaRPr lang="en-US" altLang="en-US" sz="1800" b="1" dirty="0">
              <a:latin typeface="Times New Roman" panose="02020603050405020304" pitchFamily="18" charset="0"/>
              <a:cs typeface="Times New Roman" panose="02020603050405020304" pitchFamily="18" charset="0"/>
            </a:endParaRPr>
          </a:p>
          <a:p>
            <a:pPr algn="just">
              <a:spcBef>
                <a:spcPts val="600"/>
              </a:spcBef>
              <a:spcAft>
                <a:spcPts val="600"/>
              </a:spcAft>
              <a:buFont typeface="Arial" panose="020B0604020202020204" pitchFamily="34" charset="0"/>
              <a:buAutoNum type="arabicPeriod"/>
            </a:pPr>
            <a:endParaRPr lang="en-US" altLang="en-US" sz="1800" b="1"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768C4C52-9951-9C4E-9810-57547C4DB8C4}"/>
              </a:ext>
            </a:extLst>
          </p:cNvPr>
          <p:cNvSpPr>
            <a:spLocks noGrp="1"/>
          </p:cNvSpPr>
          <p:nvPr>
            <p:ph type="body" sz="quarter" idx="10"/>
          </p:nvPr>
        </p:nvSpPr>
        <p:spPr>
          <a:xfrm>
            <a:off x="457200" y="177800"/>
            <a:ext cx="8370888" cy="6488113"/>
          </a:xfrm>
        </p:spPr>
        <p:txBody>
          <a:bodyPr/>
          <a:lstStyle/>
          <a:p>
            <a:pPr marL="0" indent="0" algn="just">
              <a:spcBef>
                <a:spcPts val="600"/>
              </a:spcBef>
              <a:spcAft>
                <a:spcPts val="600"/>
              </a:spcAft>
              <a:buFont typeface="Euphemia" panose="020B0503040102020104" pitchFamily="34" charset="0"/>
              <a:buNone/>
              <a:tabLst>
                <a:tab pos="228600" algn="l"/>
                <a:tab pos="1028700" algn="l"/>
              </a:tabLst>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GOLDEN RULE - UPDATE &amp;</a:t>
            </a:r>
            <a:r>
              <a:rPr lang="en-US" sz="24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CLARIFICATION</a:t>
            </a:r>
            <a:r>
              <a:rPr lang="en-US" sz="24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0" indent="0" algn="just">
              <a:lnSpc>
                <a:spcPct val="100000"/>
              </a:lnSpc>
              <a:spcBef>
                <a:spcPts val="600"/>
              </a:spcBef>
              <a:spcAft>
                <a:spcPts val="0"/>
              </a:spcAft>
              <a:buFont typeface="Euphemia" panose="020B0503040102020104" pitchFamily="34" charset="0"/>
              <a:buNone/>
              <a:tabLst>
                <a:tab pos="228600" algn="l"/>
                <a:tab pos="1028700" algn="l"/>
                <a:tab pos="228600" algn="l"/>
                <a:tab pos="457200" algn="l"/>
              </a:tabLst>
              <a:defRPr/>
            </a:pPr>
            <a:r>
              <a:rPr lang="en-US" sz="1800" dirty="0">
                <a:latin typeface="Arial" panose="020B0604020202020204" pitchFamily="34" charset="0"/>
                <a:ea typeface="Times New Roman" panose="02020603050405020304" pitchFamily="18" charset="0"/>
                <a:cs typeface="Arial" panose="020B0604020202020204" pitchFamily="34" charset="0"/>
              </a:rPr>
              <a:t>Events </a:t>
            </a:r>
            <a:r>
              <a:rPr lang="en-US" sz="1800" b="1" u="sng" dirty="0">
                <a:latin typeface="Arial" panose="020B0604020202020204" pitchFamily="34" charset="0"/>
                <a:ea typeface="Times New Roman" panose="02020603050405020304" pitchFamily="18" charset="0"/>
                <a:cs typeface="Arial" panose="020B0604020202020204" pitchFamily="34" charset="0"/>
              </a:rPr>
              <a:t>using</a:t>
            </a:r>
            <a:r>
              <a:rPr lang="en-US" sz="1800" dirty="0">
                <a:latin typeface="Arial" panose="020B0604020202020204" pitchFamily="34" charset="0"/>
                <a:ea typeface="Times New Roman" panose="02020603050405020304" pitchFamily="18" charset="0"/>
                <a:cs typeface="Arial" panose="020B0604020202020204" pitchFamily="34" charset="0"/>
              </a:rPr>
              <a:t> TRS (Butterfly) Seeding:</a:t>
            </a:r>
          </a:p>
          <a:p>
            <a:pPr marL="234950" indent="-234950" algn="just">
              <a:lnSpc>
                <a:spcPct val="100000"/>
              </a:lnSpc>
              <a:spcBef>
                <a:spcPts val="0"/>
              </a:spcBef>
              <a:spcAft>
                <a:spcPts val="600"/>
              </a:spcAft>
              <a:buFont typeface="Arial" panose="020B0604020202020204" pitchFamily="34" charset="0"/>
              <a:buChar char="•"/>
              <a:tabLst>
                <a:tab pos="228600" algn="l"/>
                <a:tab pos="1028700" algn="l"/>
              </a:tabLst>
              <a:defRPr/>
            </a:pPr>
            <a:r>
              <a:rPr lang="en-US" sz="1800" dirty="0">
                <a:latin typeface="Arial" panose="020B0604020202020204" pitchFamily="34" charset="0"/>
                <a:ea typeface="Times New Roman" panose="02020603050405020304" pitchFamily="18" charset="0"/>
                <a:cs typeface="Arial" panose="020B0604020202020204" pitchFamily="34" charset="0"/>
              </a:rPr>
              <a:t>Athletes who have been granted Golden Rule Seeding will be seeded 16th+ in </a:t>
            </a:r>
            <a:r>
              <a:rPr lang="en-US" sz="1800" u="sng" dirty="0">
                <a:latin typeface="Arial" panose="020B0604020202020204" pitchFamily="34" charset="0"/>
                <a:ea typeface="Times New Roman" panose="02020603050405020304" pitchFamily="18" charset="0"/>
                <a:cs typeface="Arial" panose="020B0604020202020204" pitchFamily="34" charset="0"/>
              </a:rPr>
              <a:t>all runs or races of the same series</a:t>
            </a:r>
            <a:r>
              <a:rPr lang="en-US" sz="1800" dirty="0">
                <a:latin typeface="Arial" panose="020B0604020202020204" pitchFamily="34" charset="0"/>
                <a:ea typeface="Times New Roman" panose="02020603050405020304" pitchFamily="18" charset="0"/>
                <a:cs typeface="Arial" panose="020B0604020202020204" pitchFamily="34" charset="0"/>
              </a:rPr>
              <a:t> unless original start list preparation/flip/butterfly affords them a more favorable (earlier) start position.</a:t>
            </a:r>
          </a:p>
          <a:p>
            <a:pPr marL="0" indent="0" algn="just">
              <a:lnSpc>
                <a:spcPct val="100000"/>
              </a:lnSpc>
              <a:spcBef>
                <a:spcPts val="600"/>
              </a:spcBef>
              <a:spcAft>
                <a:spcPts val="0"/>
              </a:spcAft>
              <a:buFont typeface="Euphemia" panose="020B0503040102020104" pitchFamily="34" charset="0"/>
              <a:buNone/>
              <a:tabLst>
                <a:tab pos="228600" algn="l"/>
                <a:tab pos="1028700" algn="l"/>
                <a:tab pos="228600" algn="l"/>
                <a:tab pos="457200" algn="l"/>
              </a:tabLst>
              <a:defRPr/>
            </a:pPr>
            <a:r>
              <a:rPr lang="en-US" sz="1800" dirty="0">
                <a:latin typeface="Arial" panose="020B0604020202020204" pitchFamily="34" charset="0"/>
                <a:ea typeface="Times New Roman" panose="02020603050405020304" pitchFamily="18" charset="0"/>
                <a:cs typeface="Arial" panose="020B0604020202020204" pitchFamily="34" charset="0"/>
              </a:rPr>
              <a:t>Events </a:t>
            </a:r>
            <a:r>
              <a:rPr lang="en-US" sz="1800" b="1" u="sng" dirty="0">
                <a:latin typeface="Arial" panose="020B0604020202020204" pitchFamily="34" charset="0"/>
                <a:ea typeface="Times New Roman" panose="02020603050405020304" pitchFamily="18" charset="0"/>
                <a:cs typeface="Arial" panose="020B0604020202020204" pitchFamily="34" charset="0"/>
              </a:rPr>
              <a:t>not using</a:t>
            </a:r>
            <a:r>
              <a:rPr lang="en-US" sz="1800" b="1" dirty="0">
                <a:latin typeface="Arial" panose="020B0604020202020204" pitchFamily="34" charset="0"/>
                <a:ea typeface="Times New Roman" panose="02020603050405020304" pitchFamily="18" charset="0"/>
                <a:cs typeface="Arial" panose="020B0604020202020204" pitchFamily="34" charset="0"/>
              </a:rPr>
              <a:t> </a:t>
            </a:r>
            <a:r>
              <a:rPr lang="en-US" sz="1800" dirty="0">
                <a:latin typeface="Arial" panose="020B0604020202020204" pitchFamily="34" charset="0"/>
                <a:ea typeface="Times New Roman" panose="02020603050405020304" pitchFamily="18" charset="0"/>
                <a:cs typeface="Arial" panose="020B0604020202020204" pitchFamily="34" charset="0"/>
              </a:rPr>
              <a:t>TRS (Butterfly) Seeding: </a:t>
            </a:r>
          </a:p>
          <a:p>
            <a:pPr algn="just">
              <a:lnSpc>
                <a:spcPct val="100000"/>
              </a:lnSpc>
              <a:spcBef>
                <a:spcPts val="0"/>
              </a:spcBef>
              <a:spcAft>
                <a:spcPts val="600"/>
              </a:spcAft>
              <a:buFont typeface="Arial" panose="020B0604020202020204" pitchFamily="34" charset="0"/>
              <a:buChar char="•"/>
              <a:tabLst>
                <a:tab pos="228600" algn="l"/>
                <a:tab pos="1028700" algn="l"/>
              </a:tabLst>
              <a:defRPr/>
            </a:pPr>
            <a:r>
              <a:rPr lang="en-US" sz="1800" dirty="0">
                <a:latin typeface="Arial" panose="020B0604020202020204" pitchFamily="34" charset="0"/>
                <a:ea typeface="Times New Roman" panose="02020603050405020304" pitchFamily="18" charset="0"/>
                <a:cs typeface="Arial" panose="020B0604020202020204" pitchFamily="34" charset="0"/>
              </a:rPr>
              <a:t>For all events, </a:t>
            </a:r>
            <a:r>
              <a:rPr lang="en-US" sz="1800" u="sng" dirty="0">
                <a:latin typeface="Arial" panose="020B0604020202020204" pitchFamily="34" charset="0"/>
                <a:ea typeface="Times New Roman" panose="02020603050405020304" pitchFamily="18" charset="0"/>
                <a:cs typeface="Arial" panose="020B0604020202020204" pitchFamily="34" charset="0"/>
              </a:rPr>
              <a:t>First Run</a:t>
            </a:r>
            <a:r>
              <a:rPr lang="en-US" sz="1800" dirty="0">
                <a:latin typeface="Arial" panose="020B0604020202020204" pitchFamily="34" charset="0"/>
                <a:ea typeface="Times New Roman" panose="02020603050405020304" pitchFamily="18" charset="0"/>
                <a:cs typeface="Arial" panose="020B0604020202020204" pitchFamily="34" charset="0"/>
              </a:rPr>
              <a:t> U621.3.1: Adaptive athletes will be seeded in special groups with start order: 16-20, 36-40, 56-60, etc., or by seed points, whichever is more favorable. (Placement within groups is by national point ranking.) </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1800" u="sng" dirty="0">
                <a:latin typeface="Arial" panose="020B0604020202020204" pitchFamily="34" charset="0"/>
                <a:ea typeface="Times New Roman" panose="02020603050405020304" pitchFamily="18" charset="0"/>
                <a:cs typeface="Arial" panose="020B0604020202020204" pitchFamily="34" charset="0"/>
              </a:rPr>
              <a:t>Second Run with Flip 30</a:t>
            </a:r>
            <a:r>
              <a:rPr lang="en-US" sz="1800" dirty="0">
                <a:latin typeface="Arial" panose="020B0604020202020204" pitchFamily="34" charset="0"/>
                <a:ea typeface="Times New Roman" panose="02020603050405020304" pitchFamily="18" charset="0"/>
                <a:cs typeface="Arial" panose="020B0604020202020204" pitchFamily="34" charset="0"/>
              </a:rPr>
              <a:t> U621.11.3.2: Adaptive athlete groups will start in the 31st position unless first-run time affords a more favorable (earlier) start position. (Placement within groups will be by the results of the first run.)</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1800" u="sng" dirty="0">
                <a:latin typeface="Arial" panose="020B0604020202020204" pitchFamily="34" charset="0"/>
                <a:ea typeface="Times New Roman" panose="02020603050405020304" pitchFamily="18" charset="0"/>
                <a:cs typeface="Arial" panose="020B0604020202020204" pitchFamily="34" charset="0"/>
              </a:rPr>
              <a:t>Second Run with Flip 15</a:t>
            </a:r>
            <a:r>
              <a:rPr lang="en-US" sz="1800" dirty="0">
                <a:latin typeface="Arial" panose="020B0604020202020204" pitchFamily="34" charset="0"/>
                <a:ea typeface="Times New Roman" panose="02020603050405020304" pitchFamily="18" charset="0"/>
                <a:cs typeface="Arial" panose="020B0604020202020204" pitchFamily="34" charset="0"/>
              </a:rPr>
              <a:t>: Adaptive athlete groups will start in the 16th position unless first-run time affords a more favorable (earlier) start position. (Placement within groups will be by the results of the first run.)</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1800" dirty="0">
                <a:latin typeface="Arial" panose="020B0604020202020204" pitchFamily="34" charset="0"/>
                <a:ea typeface="Times New Roman" panose="02020603050405020304" pitchFamily="18" charset="0"/>
                <a:cs typeface="Arial" panose="020B0604020202020204" pitchFamily="34" charset="0"/>
              </a:rPr>
              <a:t>Adaptive athletes who are shown as DNS, DNF, DSQ, or NPS in the first run can start in the second run with their original bib immediately after the last qualified competitor has completed their run. </a:t>
            </a:r>
          </a:p>
          <a:p>
            <a:pPr marL="342900" indent="-342900" algn="just">
              <a:spcBef>
                <a:spcPts val="600"/>
              </a:spcBef>
              <a:spcAft>
                <a:spcPts val="600"/>
              </a:spcAft>
              <a:buFont typeface="Times New Roman" panose="02020603050405020304" pitchFamily="18" charset="0"/>
              <a:buChar char="-"/>
              <a:tabLst>
                <a:tab pos="228600" algn="l"/>
                <a:tab pos="1028700" algn="l"/>
              </a:tabLst>
              <a:defRPr/>
            </a:pPr>
            <a:endParaRPr lang="en-US" sz="1800" dirty="0">
              <a:latin typeface="Times New Roman" panose="02020603050405020304" pitchFamily="18" charset="0"/>
              <a:ea typeface="Times New Roman" panose="02020603050405020304" pitchFamily="18" charset="0"/>
            </a:endParaRPr>
          </a:p>
          <a:p>
            <a:pPr>
              <a:defRPr/>
            </a:pPr>
            <a:endParaRPr lang="en-US" dirty="0"/>
          </a:p>
        </p:txBody>
      </p:sp>
    </p:spTree>
    <p:extLst>
      <p:ext uri="{BB962C8B-B14F-4D97-AF65-F5344CB8AC3E}">
        <p14:creationId xmlns:p14="http://schemas.microsoft.com/office/powerpoint/2010/main" val="1758754507"/>
      </p:ext>
    </p:extLst>
  </p:cSld>
  <p:clrMapOvr>
    <a:masterClrMapping/>
  </p:clrMapOvr>
  <p:transition spd="med">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Content Placeholder 10">
            <a:extLst>
              <a:ext uri="{FF2B5EF4-FFF2-40B4-BE49-F238E27FC236}">
                <a16:creationId xmlns:a16="http://schemas.microsoft.com/office/drawing/2014/main" id="{1F4B5F36-B5BE-77E7-771C-93D4027CB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F4DF50B5-7938-FCD1-594C-8CFE75CE3AF0}"/>
              </a:ext>
            </a:extLst>
          </p:cNvPr>
          <p:cNvSpPr>
            <a:spLocks noGrp="1"/>
          </p:cNvSpPr>
          <p:nvPr>
            <p:ph type="body" sz="quarter" idx="10"/>
          </p:nvPr>
        </p:nvSpPr>
        <p:spPr>
          <a:xfrm>
            <a:off x="381000" y="228600"/>
            <a:ext cx="8077200" cy="6324600"/>
          </a:xfrm>
        </p:spPr>
        <p:txBody>
          <a:bodyPr/>
          <a:lstStyle/>
          <a:p>
            <a:pPr marL="0" indent="0">
              <a:spcBef>
                <a:spcPts val="600"/>
              </a:spcBef>
              <a:spcAft>
                <a:spcPts val="600"/>
              </a:spcAft>
              <a:buFont typeface="Euphemia" panose="020B0503040102020104" pitchFamily="34" charset="0"/>
              <a:buNone/>
              <a:tabLst>
                <a:tab pos="228600" algn="l"/>
                <a:tab pos="1028700" algn="l"/>
              </a:tabLst>
              <a:defRPr/>
            </a:pPr>
            <a:r>
              <a:rPr lang="en-US" sz="2000" b="1" dirty="0">
                <a:solidFill>
                  <a:srgbClr val="003399"/>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RANDOM SEEDING – TRS (BUTTERFLY) - UPDATE &amp; CLARIFICATION</a:t>
            </a:r>
          </a:p>
          <a:p>
            <a:pPr marL="0" indent="0">
              <a:lnSpc>
                <a:spcPct val="100000"/>
              </a:lnSpc>
              <a:spcBef>
                <a:spcPts val="0"/>
              </a:spcBef>
              <a:spcAft>
                <a:spcPts val="0"/>
              </a:spcAft>
              <a:buFont typeface="Euphemia" panose="020B0503040102020104" pitchFamily="34" charset="0"/>
              <a:buNone/>
              <a:tabLst>
                <a:tab pos="228600" algn="l"/>
                <a:tab pos="1028700" algn="l"/>
              </a:tabLst>
              <a:defRPr/>
            </a:pPr>
            <a:r>
              <a:rPr lang="en-US" sz="1800" dirty="0">
                <a:latin typeface="Arial" panose="020B0604020202020204" pitchFamily="34" charset="0"/>
                <a:ea typeface="Times New Roman" panose="02020603050405020304" pitchFamily="18" charset="0"/>
                <a:cs typeface="Arial" panose="020B0604020202020204" pitchFamily="34" charset="0"/>
              </a:rPr>
              <a:t>TRS (Butterfly) seeding has been approved for scored and non-scored, multi-day races.  The approved system is as follows:</a:t>
            </a:r>
          </a:p>
          <a:p>
            <a:pPr marL="342900" indent="-342900" algn="just">
              <a:lnSpc>
                <a:spcPct val="100000"/>
              </a:lnSpc>
              <a:spcBef>
                <a:spcPts val="400"/>
              </a:spcBef>
              <a:spcAft>
                <a:spcPts val="0"/>
              </a:spcAft>
              <a:buFont typeface="Symbol" panose="05050102010706020507" pitchFamily="18" charset="2"/>
              <a:buChar char=""/>
              <a:tabLst>
                <a:tab pos="228600" algn="l"/>
                <a:tab pos="1028700" algn="l"/>
              </a:tabLst>
              <a:defRPr/>
            </a:pPr>
            <a:r>
              <a:rPr lang="en-US" sz="1800" b="1" u="sng" dirty="0">
                <a:latin typeface="Arial" panose="020B0604020202020204" pitchFamily="34" charset="0"/>
                <a:ea typeface="Times New Roman" panose="02020603050405020304" pitchFamily="18" charset="0"/>
                <a:cs typeface="Arial" panose="020B0604020202020204" pitchFamily="34" charset="0"/>
              </a:rPr>
              <a:t>Day 1/Run 1</a:t>
            </a:r>
            <a:r>
              <a:rPr lang="en-US" sz="1800" b="1" dirty="0">
                <a:latin typeface="Arial" panose="020B0604020202020204" pitchFamily="34" charset="0"/>
                <a:ea typeface="Times New Roman" panose="02020603050405020304" pitchFamily="18" charset="0"/>
                <a:cs typeface="Arial" panose="020B0604020202020204" pitchFamily="34" charset="0"/>
              </a:rPr>
              <a:t>: </a:t>
            </a:r>
            <a:r>
              <a:rPr lang="en-US" sz="1800" dirty="0">
                <a:latin typeface="Arial" panose="020B0604020202020204" pitchFamily="34" charset="0"/>
                <a:ea typeface="Times New Roman" panose="02020603050405020304" pitchFamily="18" charset="0"/>
                <a:cs typeface="Arial" panose="020B0604020202020204" pitchFamily="34" charset="0"/>
              </a:rPr>
              <a:t>Randomize athletes within gender/age group to create the initial start list.</a:t>
            </a:r>
          </a:p>
          <a:p>
            <a:pPr marL="342900" indent="-342900" algn="just">
              <a:lnSpc>
                <a:spcPct val="100000"/>
              </a:lnSpc>
              <a:spcBef>
                <a:spcPts val="400"/>
              </a:spcBef>
              <a:spcAft>
                <a:spcPts val="0"/>
              </a:spcAft>
              <a:buFont typeface="Symbol" panose="05050102010706020507" pitchFamily="18" charset="2"/>
              <a:buChar char=""/>
              <a:tabLst>
                <a:tab pos="228600" algn="l"/>
                <a:tab pos="1028700" algn="l"/>
              </a:tabLst>
              <a:defRPr/>
            </a:pPr>
            <a:r>
              <a:rPr lang="en-US" sz="1800" b="1" u="sng" dirty="0">
                <a:latin typeface="Arial" panose="020B0604020202020204" pitchFamily="34" charset="0"/>
                <a:ea typeface="Times New Roman" panose="02020603050405020304" pitchFamily="18" charset="0"/>
                <a:cs typeface="Arial" panose="020B0604020202020204" pitchFamily="34" charset="0"/>
              </a:rPr>
              <a:t>Run 2</a:t>
            </a:r>
            <a:r>
              <a:rPr lang="en-US" sz="1800" b="1" dirty="0">
                <a:latin typeface="Arial" panose="020B0604020202020204" pitchFamily="34" charset="0"/>
                <a:ea typeface="Times New Roman" panose="02020603050405020304" pitchFamily="18" charset="0"/>
                <a:cs typeface="Arial" panose="020B0604020202020204" pitchFamily="34" charset="0"/>
              </a:rPr>
              <a:t>: </a:t>
            </a:r>
            <a:r>
              <a:rPr lang="en-US" sz="1800" dirty="0">
                <a:latin typeface="Arial" panose="020B0604020202020204" pitchFamily="34" charset="0"/>
                <a:ea typeface="Times New Roman" panose="02020603050405020304" pitchFamily="18" charset="0"/>
                <a:cs typeface="Arial" panose="020B0604020202020204" pitchFamily="34" charset="0"/>
              </a:rPr>
              <a:t>Reverse (flip) Run 1 start order.</a:t>
            </a:r>
          </a:p>
          <a:p>
            <a:pPr marL="342900" indent="-342900" algn="just">
              <a:lnSpc>
                <a:spcPct val="100000"/>
              </a:lnSpc>
              <a:spcBef>
                <a:spcPts val="400"/>
              </a:spcBef>
              <a:spcAft>
                <a:spcPts val="0"/>
              </a:spcAft>
              <a:buFont typeface="Symbol" panose="05050102010706020507" pitchFamily="18" charset="2"/>
              <a:buChar char=""/>
              <a:tabLst>
                <a:tab pos="228600" algn="l"/>
                <a:tab pos="1028700" algn="l"/>
              </a:tabLst>
              <a:defRPr/>
            </a:pPr>
            <a:r>
              <a:rPr lang="en-US" sz="1800" b="1" u="sng" dirty="0">
                <a:latin typeface="Arial" panose="020B0604020202020204" pitchFamily="34" charset="0"/>
                <a:ea typeface="Times New Roman" panose="02020603050405020304" pitchFamily="18" charset="0"/>
                <a:cs typeface="Arial" panose="020B0604020202020204" pitchFamily="34" charset="0"/>
              </a:rPr>
              <a:t>Day 2/Run 3</a:t>
            </a:r>
            <a:r>
              <a:rPr lang="en-US" sz="1800" b="1" dirty="0">
                <a:latin typeface="Arial" panose="020B0604020202020204" pitchFamily="34" charset="0"/>
                <a:ea typeface="Times New Roman" panose="02020603050405020304" pitchFamily="18" charset="0"/>
                <a:cs typeface="Arial" panose="020B0604020202020204" pitchFamily="34" charset="0"/>
              </a:rPr>
              <a:t>: </a:t>
            </a:r>
            <a:r>
              <a:rPr lang="en-US" sz="1800" dirty="0">
                <a:latin typeface="Arial" panose="020B0604020202020204" pitchFamily="34" charset="0"/>
                <a:ea typeface="Times New Roman" panose="02020603050405020304" pitchFamily="18" charset="0"/>
                <a:cs typeface="Arial" panose="020B0604020202020204" pitchFamily="34" charset="0"/>
              </a:rPr>
              <a:t>Divide each group by two and move bottom group to top of start order. (Example: 6, 7, 8, 9, 10, 1, 2, 3, 4, 5.)</a:t>
            </a:r>
          </a:p>
          <a:p>
            <a:pPr marL="342900" indent="-342900" algn="just">
              <a:lnSpc>
                <a:spcPct val="100000"/>
              </a:lnSpc>
              <a:spcBef>
                <a:spcPts val="400"/>
              </a:spcBef>
              <a:spcAft>
                <a:spcPts val="0"/>
              </a:spcAft>
              <a:buFont typeface="Symbol" panose="05050102010706020507" pitchFamily="18" charset="2"/>
              <a:buChar char=""/>
              <a:tabLst>
                <a:tab pos="228600" algn="l"/>
                <a:tab pos="1028700" algn="l"/>
              </a:tabLst>
              <a:defRPr/>
            </a:pPr>
            <a:r>
              <a:rPr lang="en-US" sz="1800" b="1" u="sng" dirty="0">
                <a:latin typeface="Arial" panose="020B0604020202020204" pitchFamily="34" charset="0"/>
                <a:ea typeface="Times New Roman" panose="02020603050405020304" pitchFamily="18" charset="0"/>
                <a:cs typeface="Arial" panose="020B0604020202020204" pitchFamily="34" charset="0"/>
              </a:rPr>
              <a:t>Run 4</a:t>
            </a:r>
            <a:r>
              <a:rPr lang="en-US" sz="1800" b="1" dirty="0">
                <a:latin typeface="Arial" panose="020B0604020202020204" pitchFamily="34" charset="0"/>
                <a:ea typeface="Times New Roman" panose="02020603050405020304" pitchFamily="18" charset="0"/>
                <a:cs typeface="Arial" panose="020B0604020202020204" pitchFamily="34" charset="0"/>
              </a:rPr>
              <a:t>: </a:t>
            </a:r>
            <a:r>
              <a:rPr lang="en-US" sz="1800" dirty="0">
                <a:latin typeface="Arial" panose="020B0604020202020204" pitchFamily="34" charset="0"/>
                <a:ea typeface="Times New Roman" panose="02020603050405020304" pitchFamily="18" charset="0"/>
                <a:cs typeface="Arial" panose="020B0604020202020204" pitchFamily="34" charset="0"/>
              </a:rPr>
              <a:t>Reverse (flip) Run 3 start order.</a:t>
            </a:r>
          </a:p>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20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NOTES: </a:t>
            </a:r>
            <a:endParaRPr lang="en-US" sz="20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00000"/>
              </a:lnSpc>
              <a:spcBef>
                <a:spcPts val="0"/>
              </a:spcBef>
              <a:spcAft>
                <a:spcPts val="0"/>
              </a:spcAft>
              <a:buFont typeface="Symbol" panose="05050102010706020507" pitchFamily="18" charset="2"/>
              <a:buChar char=""/>
              <a:tabLst>
                <a:tab pos="228600" algn="l"/>
                <a:tab pos="1028700" algn="l"/>
              </a:tabLst>
              <a:defRPr/>
            </a:pPr>
            <a:r>
              <a:rPr lang="en-US" sz="1800" dirty="0">
                <a:latin typeface="Arial" panose="020B0604020202020204" pitchFamily="34" charset="0"/>
                <a:ea typeface="Times New Roman" panose="02020603050405020304" pitchFamily="18" charset="0"/>
                <a:cs typeface="Arial" panose="020B0604020202020204" pitchFamily="34" charset="0"/>
              </a:rPr>
              <a:t>DNS, DNF, or DSQ athletes stay in their original position </a:t>
            </a:r>
            <a:r>
              <a:rPr lang="en-US" sz="1800" u="sng" dirty="0">
                <a:latin typeface="Arial" panose="020B0604020202020204" pitchFamily="34" charset="0"/>
                <a:ea typeface="Times New Roman" panose="02020603050405020304" pitchFamily="18" charset="0"/>
                <a:cs typeface="Arial" panose="020B0604020202020204" pitchFamily="34" charset="0"/>
              </a:rPr>
              <a:t>for all runs</a:t>
            </a:r>
            <a:r>
              <a:rPr lang="en-US" sz="1800" dirty="0">
                <a:latin typeface="Arial" panose="020B0604020202020204" pitchFamily="34" charset="0"/>
                <a:ea typeface="Times New Roman" panose="02020603050405020304" pitchFamily="18" charset="0"/>
                <a:cs typeface="Arial" panose="020B0604020202020204" pitchFamily="34" charset="0"/>
              </a:rPr>
              <a:t>. (They are not moved to the end of class/field.)</a:t>
            </a:r>
          </a:p>
          <a:p>
            <a:pPr marL="342900" indent="-342900" algn="just">
              <a:lnSpc>
                <a:spcPct val="100000"/>
              </a:lnSpc>
              <a:spcBef>
                <a:spcPts val="400"/>
              </a:spcBef>
              <a:spcAft>
                <a:spcPts val="0"/>
              </a:spcAft>
              <a:buFont typeface="Symbol" panose="05050102010706020507" pitchFamily="18" charset="2"/>
              <a:buChar char=""/>
              <a:tabLst>
                <a:tab pos="228600" algn="l"/>
                <a:tab pos="1028700" algn="l"/>
              </a:tabLst>
              <a:defRPr/>
            </a:pPr>
            <a:r>
              <a:rPr lang="en-US" sz="1800" dirty="0">
                <a:latin typeface="Arial" panose="020B0604020202020204" pitchFamily="34" charset="0"/>
                <a:ea typeface="Times New Roman" panose="02020603050405020304" pitchFamily="18" charset="0"/>
                <a:cs typeface="Arial" panose="020B0604020202020204" pitchFamily="34" charset="0"/>
              </a:rPr>
              <a:t>Age Groups are typically started in order of youngest to oldest.</a:t>
            </a:r>
          </a:p>
          <a:p>
            <a:pPr marL="342900" indent="-342900" algn="just">
              <a:lnSpc>
                <a:spcPct val="100000"/>
              </a:lnSpc>
              <a:spcBef>
                <a:spcPts val="400"/>
              </a:spcBef>
              <a:spcAft>
                <a:spcPts val="0"/>
              </a:spcAft>
              <a:buFont typeface="Symbol" panose="05050102010706020507" pitchFamily="18" charset="2"/>
              <a:buChar char=""/>
              <a:tabLst>
                <a:tab pos="228600" algn="l"/>
                <a:tab pos="1028700" algn="l"/>
              </a:tabLst>
              <a:defRPr/>
            </a:pPr>
            <a:r>
              <a:rPr lang="en-US" sz="1800" dirty="0">
                <a:latin typeface="Arial" panose="020B0604020202020204" pitchFamily="34" charset="0"/>
                <a:ea typeface="Times New Roman" panose="02020603050405020304" pitchFamily="18" charset="0"/>
                <a:cs typeface="Arial" panose="020B0604020202020204" pitchFamily="34" charset="0"/>
              </a:rPr>
              <a:t>If one of the events is speed (Downhill or Super G), a new randomization is typically done.</a:t>
            </a:r>
          </a:p>
          <a:p>
            <a:pPr marL="342900" indent="-342900" algn="just">
              <a:lnSpc>
                <a:spcPct val="100000"/>
              </a:lnSpc>
              <a:spcBef>
                <a:spcPts val="400"/>
              </a:spcBef>
              <a:spcAft>
                <a:spcPts val="0"/>
              </a:spcAft>
              <a:buFont typeface="Symbol" panose="05050102010706020507" pitchFamily="18" charset="2"/>
              <a:buChar char=""/>
              <a:tabLst>
                <a:tab pos="228600" algn="l"/>
                <a:tab pos="1028700" algn="l"/>
              </a:tabLst>
              <a:defRPr/>
            </a:pPr>
            <a:r>
              <a:rPr lang="en-US" sz="1800" dirty="0">
                <a:latin typeface="Arial" panose="020B0604020202020204" pitchFamily="34" charset="0"/>
                <a:ea typeface="Times New Roman" panose="02020603050405020304" pitchFamily="18" charset="0"/>
                <a:cs typeface="Arial" panose="020B0604020202020204" pitchFamily="34" charset="0"/>
              </a:rPr>
              <a:t>If required from an athletic standpoint, </a:t>
            </a:r>
            <a:r>
              <a:rPr lang="en-US" sz="1800" u="sng" dirty="0">
                <a:latin typeface="Arial" panose="020B0604020202020204" pitchFamily="34" charset="0"/>
                <a:ea typeface="Times New Roman" panose="02020603050405020304" pitchFamily="18" charset="0"/>
                <a:cs typeface="Arial" panose="020B0604020202020204" pitchFamily="34" charset="0"/>
              </a:rPr>
              <a:t>Team Captains</a:t>
            </a:r>
            <a:r>
              <a:rPr lang="en-US" sz="1800" dirty="0">
                <a:latin typeface="Arial" panose="020B0604020202020204" pitchFamily="34" charset="0"/>
                <a:ea typeface="Times New Roman" panose="02020603050405020304" pitchFamily="18" charset="0"/>
                <a:cs typeface="Arial" panose="020B0604020202020204" pitchFamily="34" charset="0"/>
              </a:rPr>
              <a:t> may request that the Start Referee increase the interval prior to an individual athlete’s start. (Start Referee must announce any start interval changes over the Jury radio channel.)  </a:t>
            </a:r>
          </a:p>
          <a:p>
            <a:pPr>
              <a:defRPr/>
            </a:pPr>
            <a:endParaRPr lang="en-US" dirty="0"/>
          </a:p>
        </p:txBody>
      </p:sp>
    </p:spTree>
    <p:extLst>
      <p:ext uri="{BB962C8B-B14F-4D97-AF65-F5344CB8AC3E}">
        <p14:creationId xmlns:p14="http://schemas.microsoft.com/office/powerpoint/2010/main" val="686813084"/>
      </p:ext>
    </p:extLst>
  </p:cSld>
  <p:clrMapOvr>
    <a:masterClrMapping/>
  </p:clrMapOvr>
  <p:transition spd="med">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6" name="Content Placeholder 10">
            <a:extLst>
              <a:ext uri="{FF2B5EF4-FFF2-40B4-BE49-F238E27FC236}">
                <a16:creationId xmlns:a16="http://schemas.microsoft.com/office/drawing/2014/main" id="{722B4828-2F8B-B56C-8CC3-2BDC2CDE0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CF07AF9B-526C-A46E-316F-486EBBB19909}"/>
              </a:ext>
            </a:extLst>
          </p:cNvPr>
          <p:cNvSpPr>
            <a:spLocks noGrp="1"/>
          </p:cNvSpPr>
          <p:nvPr>
            <p:ph type="body" sz="quarter" idx="10"/>
          </p:nvPr>
        </p:nvSpPr>
        <p:spPr>
          <a:xfrm>
            <a:off x="533400" y="228600"/>
            <a:ext cx="8229600" cy="6324600"/>
          </a:xfrm>
        </p:spPr>
        <p:txBody>
          <a:bodyPr/>
          <a:lstStyle/>
          <a:p>
            <a:pPr marL="228600" indent="0" algn="just">
              <a:spcBef>
                <a:spcPts val="600"/>
              </a:spcBef>
              <a:spcAft>
                <a:spcPts val="600"/>
              </a:spcAft>
              <a:buFont typeface="Euphemia" panose="020B0503040102020104" pitchFamily="34" charset="0"/>
              <a:buNone/>
              <a:tabLst>
                <a:tab pos="228600" algn="l"/>
                <a:tab pos="1028700" algn="l"/>
              </a:tabLst>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INSERTIONS FOR SECOND DAY OF A MULTI-DAY SCORED OR NON-SCORED EVENT (Run 3)</a:t>
            </a:r>
            <a:endParaRPr lang="en-US" sz="24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22860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When new athletes need to be inserted in an existing seed, the following procedure shall be followed: </a:t>
            </a:r>
          </a:p>
          <a:p>
            <a:pPr marL="568325" indent="-333375" algn="just">
              <a:lnSpc>
                <a:spcPct val="100000"/>
              </a:lnSpc>
              <a:spcBef>
                <a:spcPts val="600"/>
              </a:spcBef>
              <a:spcAft>
                <a:spcPts val="600"/>
              </a:spcAft>
              <a:buFont typeface="Symbol" panose="05050102010706020507" pitchFamily="18" charset="2"/>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New athletes will be inserted </a:t>
            </a:r>
            <a:r>
              <a:rPr lang="en-US" sz="2000" u="sng" dirty="0">
                <a:latin typeface="Arial" panose="020B0604020202020204" pitchFamily="34" charset="0"/>
                <a:ea typeface="Times New Roman" panose="02020603050405020304" pitchFamily="18" charset="0"/>
                <a:cs typeface="Arial" panose="020B0604020202020204" pitchFamily="34" charset="0"/>
              </a:rPr>
              <a:t>after</a:t>
            </a:r>
            <a:r>
              <a:rPr lang="en-US" sz="2000" dirty="0">
                <a:latin typeface="Arial" panose="020B0604020202020204" pitchFamily="34" charset="0"/>
                <a:ea typeface="Times New Roman" panose="02020603050405020304" pitchFamily="18" charset="0"/>
                <a:cs typeface="Arial" panose="020B0604020202020204" pitchFamily="34" charset="0"/>
              </a:rPr>
              <a:t> the racer whose position is 1/2 of the start order for Run 3. </a:t>
            </a:r>
          </a:p>
          <a:p>
            <a:pPr marL="568325" indent="-333375" algn="just">
              <a:lnSpc>
                <a:spcPct val="100000"/>
              </a:lnSpc>
              <a:spcBef>
                <a:spcPts val="600"/>
              </a:spcBef>
              <a:spcAft>
                <a:spcPts val="600"/>
              </a:spcAft>
              <a:buFont typeface="Symbol" panose="05050102010706020507" pitchFamily="18" charset="2"/>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The list will be expanded to include all new entries to the first half of the list.</a:t>
            </a:r>
          </a:p>
          <a:p>
            <a:pPr marL="568325" indent="-333375" algn="just">
              <a:lnSpc>
                <a:spcPct val="100000"/>
              </a:lnSpc>
              <a:spcBef>
                <a:spcPts val="600"/>
              </a:spcBef>
              <a:spcAft>
                <a:spcPts val="600"/>
              </a:spcAft>
              <a:buFont typeface="Symbol" panose="05050102010706020507" pitchFamily="18" charset="2"/>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The second half of the draw will remain the same.  </a:t>
            </a:r>
          </a:p>
          <a:p>
            <a:pPr marL="173038"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20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Example</a:t>
            </a:r>
            <a:r>
              <a:rPr lang="en-US" sz="20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515938" indent="-342900"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Field is 20 athletes   </a:t>
            </a:r>
          </a:p>
          <a:p>
            <a:pPr marL="515938" indent="-342900"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3 new athletes are entered</a:t>
            </a:r>
          </a:p>
          <a:p>
            <a:pPr marL="515938" indent="-342900"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New athletes are positioned after the first group of ten:      Positions 11, 12, and 13.</a:t>
            </a:r>
          </a:p>
          <a:p>
            <a:pPr>
              <a:defRPr/>
            </a:pPr>
            <a:endParaRPr lang="en-US" dirty="0"/>
          </a:p>
        </p:txBody>
      </p:sp>
    </p:spTree>
    <p:extLst>
      <p:ext uri="{BB962C8B-B14F-4D97-AF65-F5344CB8AC3E}">
        <p14:creationId xmlns:p14="http://schemas.microsoft.com/office/powerpoint/2010/main" val="319667479"/>
      </p:ext>
    </p:extLst>
  </p:cSld>
  <p:clrMapOvr>
    <a:masterClrMapping/>
  </p:clrMapOvr>
  <p:transition spd="med">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90" name="Content Placeholder 10">
            <a:extLst>
              <a:ext uri="{FF2B5EF4-FFF2-40B4-BE49-F238E27FC236}">
                <a16:creationId xmlns:a16="http://schemas.microsoft.com/office/drawing/2014/main" id="{B86BADB4-311C-CFF2-711E-6538B9B7BE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2F222DA7-C202-16CD-149B-F3E32B89F8DF}"/>
              </a:ext>
            </a:extLst>
          </p:cNvPr>
          <p:cNvSpPr>
            <a:spLocks noGrp="1"/>
          </p:cNvSpPr>
          <p:nvPr>
            <p:ph type="title"/>
          </p:nvPr>
        </p:nvSpPr>
        <p:spPr>
          <a:xfrm>
            <a:off x="638175" y="152400"/>
            <a:ext cx="8505825" cy="533400"/>
          </a:xfrm>
        </p:spPr>
        <p:txBody>
          <a:bodyPr/>
          <a:lstStyle/>
          <a:p>
            <a:pPr>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RACE ARENA versus RACE VENUE</a:t>
            </a: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DB83DA87-951C-686C-1D80-00A5CF63C30A}"/>
              </a:ext>
            </a:extLst>
          </p:cNvPr>
          <p:cNvSpPr>
            <a:spLocks noGrp="1"/>
          </p:cNvSpPr>
          <p:nvPr>
            <p:ph type="body" sz="quarter" idx="10"/>
          </p:nvPr>
        </p:nvSpPr>
        <p:spPr>
          <a:xfrm>
            <a:off x="319088" y="685800"/>
            <a:ext cx="8505825" cy="5980113"/>
          </a:xfrm>
        </p:spPr>
        <p:txBody>
          <a:bodyPr/>
          <a:lstStyle/>
          <a:p>
            <a:pPr marL="0" indent="0">
              <a:lnSpc>
                <a:spcPct val="100000"/>
              </a:lnSpc>
              <a:spcBef>
                <a:spcPts val="300"/>
              </a:spcBef>
              <a:spcAft>
                <a:spcPts val="300"/>
              </a:spcAft>
              <a:buFont typeface="Euphemia" panose="020B0503040102020104" pitchFamily="34" charset="0"/>
              <a:buNone/>
              <a:defRPr/>
            </a:pPr>
            <a:r>
              <a:rPr lang="en-US" sz="1800" dirty="0">
                <a:latin typeface="Arial" panose="020B0604020202020204" pitchFamily="34" charset="0"/>
                <a:ea typeface="Calibri" panose="020F0502020204030204" pitchFamily="34" charset="0"/>
                <a:cs typeface="Arial" panose="020B0604020202020204" pitchFamily="34" charset="0"/>
              </a:rPr>
              <a:t>The Jury is responsible for technical matters within the </a:t>
            </a:r>
            <a:r>
              <a:rPr lang="en-US" sz="1800" b="1" u="sng" dirty="0">
                <a:latin typeface="Arial" panose="020B0604020202020204" pitchFamily="34" charset="0"/>
                <a:ea typeface="Calibri" panose="020F0502020204030204" pitchFamily="34" charset="0"/>
                <a:cs typeface="Arial" panose="020B0604020202020204" pitchFamily="34" charset="0"/>
              </a:rPr>
              <a:t>closed competition areas</a:t>
            </a:r>
            <a:r>
              <a:rPr lang="en-US" sz="1800" dirty="0">
                <a:latin typeface="Arial" panose="020B0604020202020204" pitchFamily="34" charset="0"/>
                <a:ea typeface="Calibri" panose="020F0502020204030204" pitchFamily="34" charset="0"/>
                <a:cs typeface="Arial" panose="020B0604020202020204" pitchFamily="34" charset="0"/>
              </a:rPr>
              <a:t>. </a:t>
            </a:r>
            <a:r>
              <a:rPr lang="en-US" sz="1800" b="1" dirty="0">
                <a:latin typeface="Arial" panose="020B0604020202020204" pitchFamily="34" charset="0"/>
                <a:ea typeface="Calibri" panose="020F0502020204030204" pitchFamily="34" charset="0"/>
                <a:cs typeface="Arial" panose="020B0604020202020204" pitchFamily="34" charset="0"/>
              </a:rPr>
              <a:t>[601.4] </a:t>
            </a:r>
            <a:r>
              <a:rPr lang="en-US" sz="1800" dirty="0">
                <a:latin typeface="Arial" panose="020B0604020202020204" pitchFamily="34" charset="0"/>
                <a:ea typeface="Calibri" panose="020F0502020204030204" pitchFamily="34" charset="0"/>
                <a:cs typeface="Arial" panose="020B0604020202020204" pitchFamily="34" charset="0"/>
              </a:rPr>
              <a:t>The </a:t>
            </a:r>
            <a:r>
              <a:rPr lang="en-US" sz="1800" b="1" u="sng" dirty="0">
                <a:latin typeface="Arial" panose="020B0604020202020204" pitchFamily="34" charset="0"/>
                <a:ea typeface="Calibri" panose="020F0502020204030204" pitchFamily="34" charset="0"/>
                <a:cs typeface="Arial" panose="020B0604020202020204" pitchFamily="34" charset="0"/>
              </a:rPr>
              <a:t>closed competition areas </a:t>
            </a:r>
            <a:r>
              <a:rPr lang="en-US" sz="1800" dirty="0">
                <a:latin typeface="Arial" panose="020B0604020202020204" pitchFamily="34" charset="0"/>
                <a:ea typeface="Calibri" panose="020F0502020204030204" pitchFamily="34" charset="0"/>
                <a:cs typeface="Arial" panose="020B0604020202020204" pitchFamily="34" charset="0"/>
              </a:rPr>
              <a:t>are defined as the “race arena” which is accepted as being those areas which the Jury inspects and accepts as being suitable for competitors’ presence:</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b="1" dirty="0">
                <a:latin typeface="Arial" panose="020B0604020202020204" pitchFamily="34" charset="0"/>
                <a:ea typeface="Calibri" panose="020F0502020204030204" pitchFamily="34" charset="0"/>
                <a:cs typeface="Arial" panose="020B0604020202020204" pitchFamily="34" charset="0"/>
              </a:rPr>
              <a:t>within</a:t>
            </a:r>
            <a:r>
              <a:rPr lang="en-US" sz="1800" dirty="0">
                <a:latin typeface="Arial" panose="020B0604020202020204" pitchFamily="34" charset="0"/>
                <a:ea typeface="Calibri" panose="020F0502020204030204" pitchFamily="34" charset="0"/>
                <a:cs typeface="Arial" panose="020B0604020202020204" pitchFamily="34" charset="0"/>
              </a:rPr>
              <a:t> (the side-to-side fencing) and</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b="1" dirty="0">
                <a:latin typeface="Arial" panose="020B0604020202020204" pitchFamily="34" charset="0"/>
                <a:ea typeface="Calibri" panose="020F0502020204030204" pitchFamily="34" charset="0"/>
                <a:cs typeface="Arial" panose="020B0604020202020204" pitchFamily="34" charset="0"/>
              </a:rPr>
              <a:t>without</a:t>
            </a:r>
            <a:r>
              <a:rPr lang="en-US" sz="1800" dirty="0">
                <a:latin typeface="Arial" panose="020B0604020202020204" pitchFamily="34" charset="0"/>
                <a:ea typeface="Calibri" panose="020F0502020204030204" pitchFamily="34" charset="0"/>
                <a:cs typeface="Arial" panose="020B0604020202020204" pitchFamily="34" charset="0"/>
              </a:rPr>
              <a:t> (start area and finish arena) the confines of the competition area and</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any location connected with the competition </a:t>
            </a:r>
            <a:r>
              <a:rPr lang="en-US" sz="1800" b="1" dirty="0">
                <a:latin typeface="Arial" panose="020B0604020202020204" pitchFamily="34" charset="0"/>
                <a:ea typeface="Calibri" panose="020F0502020204030204" pitchFamily="34" charset="0"/>
                <a:cs typeface="Arial" panose="020B0604020202020204" pitchFamily="34" charset="0"/>
              </a:rPr>
              <a:t>[223.2.1]</a:t>
            </a:r>
          </a:p>
          <a:p>
            <a:pPr marL="0" indent="0">
              <a:lnSpc>
                <a:spcPct val="100000"/>
              </a:lnSpc>
              <a:spcBef>
                <a:spcPts val="300"/>
              </a:spcBef>
              <a:spcAft>
                <a:spcPts val="300"/>
              </a:spcAft>
              <a:buFont typeface="Euphemia" panose="020B0503040102020104" pitchFamily="34" charset="0"/>
              <a:buNone/>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The Jury </a:t>
            </a:r>
            <a:r>
              <a:rPr lang="en-US" sz="1800" u="sng" dirty="0">
                <a:latin typeface="Arial" panose="020B0604020202020204" pitchFamily="34" charset="0"/>
                <a:ea typeface="Calibri" panose="020F0502020204030204" pitchFamily="34" charset="0"/>
                <a:cs typeface="Arial" panose="020B0604020202020204" pitchFamily="34" charset="0"/>
              </a:rPr>
              <a:t>does</a:t>
            </a:r>
            <a:r>
              <a:rPr lang="en-US" sz="1800" dirty="0">
                <a:latin typeface="Arial" panose="020B0604020202020204" pitchFamily="34" charset="0"/>
                <a:ea typeface="Calibri" panose="020F0502020204030204" pitchFamily="34" charset="0"/>
                <a:cs typeface="Arial" panose="020B0604020202020204" pitchFamily="34" charset="0"/>
              </a:rPr>
              <a:t> inspect and accept:  </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the start and finish areas as well as the ingress and egress to these areas</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the racecourse</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the type and placement of the on-hill competitor security</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the ingress and egress to areas where media meets with athletes, coaches (upper-level events)</a:t>
            </a:r>
          </a:p>
          <a:p>
            <a:pPr marL="0" indent="0">
              <a:lnSpc>
                <a:spcPct val="100000"/>
              </a:lnSpc>
              <a:spcBef>
                <a:spcPts val="300"/>
              </a:spcBef>
              <a:spcAft>
                <a:spcPts val="300"/>
              </a:spcAft>
              <a:buFont typeface="Euphemia" panose="020B0503040102020104" pitchFamily="34" charset="0"/>
              <a:buNone/>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The Jury </a:t>
            </a:r>
            <a:r>
              <a:rPr lang="en-US" sz="1800" u="sng" dirty="0">
                <a:latin typeface="Arial" panose="020B0604020202020204" pitchFamily="34" charset="0"/>
                <a:ea typeface="Calibri" panose="020F0502020204030204" pitchFamily="34" charset="0"/>
                <a:cs typeface="Arial" panose="020B0604020202020204" pitchFamily="34" charset="0"/>
              </a:rPr>
              <a:t>does not</a:t>
            </a:r>
            <a:r>
              <a:rPr lang="en-US" sz="1800" dirty="0">
                <a:latin typeface="Arial" panose="020B0604020202020204" pitchFamily="34" charset="0"/>
                <a:ea typeface="Calibri" panose="020F0502020204030204" pitchFamily="34" charset="0"/>
                <a:cs typeface="Arial" panose="020B0604020202020204" pitchFamily="34" charset="0"/>
              </a:rPr>
              <a:t> inspect or accept:</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lift areas</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parking lots</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cafeterias</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terrain parks, public trails, team meeting rooms, warmup area, warmup courses, etc.</a:t>
            </a:r>
          </a:p>
          <a:p>
            <a:pPr>
              <a:defRPr/>
            </a:pPr>
            <a:endParaRPr lang="en-US" dirty="0"/>
          </a:p>
        </p:txBody>
      </p:sp>
    </p:spTree>
    <p:extLst>
      <p:ext uri="{BB962C8B-B14F-4D97-AF65-F5344CB8AC3E}">
        <p14:creationId xmlns:p14="http://schemas.microsoft.com/office/powerpoint/2010/main" val="1759858291"/>
      </p:ext>
    </p:extLst>
  </p:cSld>
  <p:clrMapOvr>
    <a:masterClrMapping/>
  </p:clrMapOvr>
  <p:transition spd="med">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96E7B-8BD0-5894-4F7C-D1A21D8C0FD3}"/>
              </a:ext>
            </a:extLst>
          </p:cNvPr>
          <p:cNvSpPr>
            <a:spLocks noGrp="1"/>
          </p:cNvSpPr>
          <p:nvPr>
            <p:ph type="title"/>
          </p:nvPr>
        </p:nvSpPr>
        <p:spPr>
          <a:xfrm>
            <a:off x="307975" y="152400"/>
            <a:ext cx="8153400" cy="609600"/>
          </a:xfrm>
        </p:spPr>
        <p:txBody>
          <a:bodyPr/>
          <a:lstStyle/>
          <a:p>
            <a:pPr>
              <a:defRPr/>
            </a:pPr>
            <a:r>
              <a:rPr lang="en-US" b="1" u="sng" cap="all"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Please Note</a:t>
            </a:r>
            <a:r>
              <a:rPr lang="en-US"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endParaRPr lang="en-US" b="1"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EE9A04C7-55F1-886F-9A72-8BCA808BE8EE}"/>
              </a:ext>
            </a:extLst>
          </p:cNvPr>
          <p:cNvSpPr>
            <a:spLocks noGrp="1"/>
          </p:cNvSpPr>
          <p:nvPr>
            <p:ph type="body" sz="quarter" idx="10"/>
          </p:nvPr>
        </p:nvSpPr>
        <p:spPr>
          <a:xfrm>
            <a:off x="207963" y="787400"/>
            <a:ext cx="8728075" cy="5842000"/>
          </a:xfrm>
        </p:spPr>
        <p:txBody>
          <a:bodyPr/>
          <a:lstStyle/>
          <a:p>
            <a:pPr marL="0" indent="0" algn="just">
              <a:lnSpc>
                <a:spcPct val="100000"/>
              </a:lnSpc>
              <a:spcBef>
                <a:spcPts val="600"/>
              </a:spcBef>
              <a:spcAft>
                <a:spcPts val="600"/>
              </a:spcAft>
              <a:buFont typeface="Euphemia" panose="020B0503040102020104" pitchFamily="34" charset="0"/>
              <a:buNone/>
              <a:defRPr/>
            </a:pPr>
            <a:r>
              <a:rPr lang="en-US" sz="2000" kern="100" dirty="0">
                <a:latin typeface="Arial" panose="020B0604020202020204" pitchFamily="34" charset="0"/>
                <a:ea typeface="Calibri" panose="020F0502020204030204" pitchFamily="34" charset="0"/>
                <a:cs typeface="Arial" panose="020B0604020202020204" pitchFamily="34" charset="0"/>
              </a:rPr>
              <a:t>In addition to stating for “actions within and without the competition area,”</a:t>
            </a:r>
          </a:p>
          <a:p>
            <a:pPr algn="just">
              <a:lnSpc>
                <a:spcPct val="100000"/>
              </a:lnSpc>
              <a:spcBef>
                <a:spcPts val="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 sanctions can be applied and </a:t>
            </a:r>
          </a:p>
          <a:p>
            <a:pPr algn="just">
              <a:lnSpc>
                <a:spcPct val="100000"/>
              </a:lnSpc>
              <a:spcBef>
                <a:spcPts val="4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a penalty can be imposed </a:t>
            </a:r>
          </a:p>
          <a:p>
            <a:pPr marL="0" indent="0" algn="just">
              <a:lnSpc>
                <a:spcPct val="100000"/>
              </a:lnSpc>
              <a:spcBef>
                <a:spcPts val="600"/>
              </a:spcBef>
              <a:spcAft>
                <a:spcPts val="600"/>
              </a:spcAft>
              <a:buFont typeface="Euphemia" panose="020B0503040102020104" pitchFamily="34" charset="0"/>
              <a:buNone/>
              <a:defRPr/>
            </a:pPr>
            <a:r>
              <a:rPr lang="en-US" sz="2000" b="1" kern="100" dirty="0">
                <a:latin typeface="Arial" panose="020B0604020202020204" pitchFamily="34" charset="0"/>
                <a:ea typeface="Calibri" panose="020F0502020204030204" pitchFamily="34" charset="0"/>
                <a:cs typeface="Arial" panose="020B0604020202020204" pitchFamily="34" charset="0"/>
              </a:rPr>
              <a:t>223.2.1 </a:t>
            </a:r>
            <a:r>
              <a:rPr lang="en-US" sz="2000" kern="100" dirty="0">
                <a:latin typeface="Arial" panose="020B0604020202020204" pitchFamily="34" charset="0"/>
                <a:ea typeface="Calibri" panose="020F0502020204030204" pitchFamily="34" charset="0"/>
                <a:cs typeface="Arial" panose="020B0604020202020204" pitchFamily="34" charset="0"/>
              </a:rPr>
              <a:t>includes </a:t>
            </a:r>
            <a:r>
              <a:rPr lang="en-US" sz="2000" b="1" kern="100" dirty="0">
                <a:latin typeface="Arial" panose="020B0604020202020204" pitchFamily="34" charset="0"/>
                <a:ea typeface="Calibri" panose="020F0502020204030204" pitchFamily="34" charset="0"/>
                <a:cs typeface="Arial" panose="020B0604020202020204" pitchFamily="34" charset="0"/>
              </a:rPr>
              <a:t>“conduct within any location connected with the competition.”  </a:t>
            </a:r>
          </a:p>
          <a:p>
            <a:pPr marL="0" indent="0" algn="just">
              <a:lnSpc>
                <a:spcPct val="100000"/>
              </a:lnSpc>
              <a:spcBef>
                <a:spcPts val="600"/>
              </a:spcBef>
              <a:spcAft>
                <a:spcPts val="600"/>
              </a:spcAft>
              <a:buFont typeface="Euphemia" panose="020B0503040102020104" pitchFamily="34" charset="0"/>
              <a:buNone/>
              <a:defRPr/>
            </a:pPr>
            <a:r>
              <a:rPr lang="en-US" sz="2000" kern="100" dirty="0">
                <a:latin typeface="Arial" panose="020B0604020202020204" pitchFamily="34" charset="0"/>
                <a:ea typeface="Calibri" panose="020F0502020204030204" pitchFamily="34" charset="0"/>
                <a:cs typeface="Arial" panose="020B0604020202020204" pitchFamily="34" charset="0"/>
              </a:rPr>
              <a:t>These locations include, but are not limited to the following areas that are required for the orderly conduct of an event: </a:t>
            </a:r>
          </a:p>
          <a:p>
            <a:pPr algn="just">
              <a:lnSpc>
                <a:spcPct val="100000"/>
              </a:lnSpc>
              <a:spcBef>
                <a:spcPts val="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Team Captains’ Meetings, </a:t>
            </a:r>
          </a:p>
          <a:p>
            <a:pPr algn="just">
              <a:lnSpc>
                <a:spcPct val="100000"/>
              </a:lnSpc>
              <a:spcBef>
                <a:spcPts val="4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Jury meeting areas, </a:t>
            </a:r>
          </a:p>
          <a:p>
            <a:pPr algn="just">
              <a:lnSpc>
                <a:spcPct val="100000"/>
              </a:lnSpc>
              <a:spcBef>
                <a:spcPts val="4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timing building, </a:t>
            </a:r>
          </a:p>
          <a:p>
            <a:pPr algn="just">
              <a:lnSpc>
                <a:spcPct val="100000"/>
              </a:lnSpc>
              <a:spcBef>
                <a:spcPts val="4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equipment control area  </a:t>
            </a:r>
          </a:p>
          <a:p>
            <a:pPr marL="0" indent="0" algn="just">
              <a:lnSpc>
                <a:spcPct val="100000"/>
              </a:lnSpc>
              <a:spcBef>
                <a:spcPts val="600"/>
              </a:spcBef>
              <a:spcAft>
                <a:spcPts val="600"/>
              </a:spcAft>
              <a:buFont typeface="Euphemia" panose="020B0503040102020104" pitchFamily="34" charset="0"/>
              <a:buNone/>
              <a:defRPr/>
            </a:pPr>
            <a:r>
              <a:rPr lang="en-US" sz="2000" i="1" kern="100" dirty="0">
                <a:latin typeface="Arial" panose="020B0604020202020204" pitchFamily="34" charset="0"/>
                <a:ea typeface="Calibri" panose="020F0502020204030204" pitchFamily="34" charset="0"/>
                <a:cs typeface="Arial" panose="020B0604020202020204" pitchFamily="34" charset="0"/>
              </a:rPr>
              <a:t>Neither the “closed competition areas” (within or without the fencing) nor “any location connected with the competition” include lift lines, cafeterias, or parking lots, etc., </a:t>
            </a:r>
            <a:r>
              <a:rPr lang="en-US" sz="2000" b="1" i="1" u="sng" dirty="0">
                <a:latin typeface="Arial" panose="020B0604020202020204" pitchFamily="34" charset="0"/>
                <a:cs typeface="Arial" panose="020B0604020202020204" pitchFamily="34" charset="0"/>
              </a:rPr>
              <a:t>unless rules state otherwise</a:t>
            </a:r>
            <a:r>
              <a:rPr lang="en-US" sz="2000" i="1" dirty="0">
                <a:latin typeface="Arial" panose="020B0604020202020204" pitchFamily="34" charset="0"/>
                <a:cs typeface="Arial" panose="020B0604020202020204" pitchFamily="34" charset="0"/>
              </a:rPr>
              <a:t>; e.g., U14 regulation which prohibits waxing application on ski resort property.</a:t>
            </a:r>
            <a:endParaRPr lang="en-US" sz="2000" dirty="0">
              <a:latin typeface="Arial" panose="020B0604020202020204" pitchFamily="34" charset="0"/>
              <a:cs typeface="Arial" panose="020B0604020202020204" pitchFamily="34" charset="0"/>
            </a:endParaRPr>
          </a:p>
          <a:p>
            <a:pPr marL="0" indent="0" algn="just">
              <a:spcBef>
                <a:spcPts val="600"/>
              </a:spcBef>
              <a:spcAft>
                <a:spcPts val="600"/>
              </a:spcAft>
              <a:buFont typeface="Euphemia" panose="020B0503040102020104" pitchFamily="34" charset="0"/>
              <a:buNone/>
              <a:defRPr/>
            </a:pPr>
            <a:r>
              <a:rPr lang="en-US" sz="2000" i="1" kern="100" dirty="0">
                <a:ea typeface="Calibri" panose="020F0502020204030204" pitchFamily="34" charset="0"/>
                <a:cs typeface="Arial" panose="020B0604020202020204" pitchFamily="34" charset="0"/>
              </a:rPr>
              <a:t> </a:t>
            </a:r>
            <a:endParaRPr lang="en-US" sz="2000" kern="100" dirty="0">
              <a:ea typeface="Calibri" panose="020F0502020204030204" pitchFamily="34" charset="0"/>
              <a:cs typeface="Arial" panose="020B0604020202020204" pitchFamily="34" charset="0"/>
            </a:endParaRPr>
          </a:p>
          <a:p>
            <a:pPr marL="0" indent="0">
              <a:buFont typeface="Euphemia" panose="020B0503040102020104" pitchFamily="34" charset="0"/>
              <a:buNone/>
              <a:defRPr/>
            </a:pPr>
            <a:endParaRPr lang="en-US" dirty="0"/>
          </a:p>
        </p:txBody>
      </p:sp>
    </p:spTree>
    <p:extLst>
      <p:ext uri="{BB962C8B-B14F-4D97-AF65-F5344CB8AC3E}">
        <p14:creationId xmlns:p14="http://schemas.microsoft.com/office/powerpoint/2010/main" val="3032941439"/>
      </p:ext>
    </p:extLst>
  </p:cSld>
  <p:clrMapOvr>
    <a:masterClrMapping/>
  </p:clrMapOvr>
  <p:transition spd="med">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62" name="Content Placeholder 10">
            <a:extLst>
              <a:ext uri="{FF2B5EF4-FFF2-40B4-BE49-F238E27FC236}">
                <a16:creationId xmlns:a16="http://schemas.microsoft.com/office/drawing/2014/main" id="{0E7EAE88-563C-0C0C-7ACE-E711F2FCC7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9608BBB2-28CB-A646-653D-7FF5C2C6C37E}"/>
              </a:ext>
            </a:extLst>
          </p:cNvPr>
          <p:cNvSpPr>
            <a:spLocks noGrp="1"/>
          </p:cNvSpPr>
          <p:nvPr>
            <p:ph type="body" sz="quarter" idx="10"/>
          </p:nvPr>
        </p:nvSpPr>
        <p:spPr>
          <a:xfrm>
            <a:off x="449263" y="304800"/>
            <a:ext cx="8245475" cy="5105400"/>
          </a:xfrm>
        </p:spPr>
        <p:txBody>
          <a:bodyPr/>
          <a:lstStyle/>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SPLIT SECOND / VOLA INTERFACE</a:t>
            </a:r>
            <a:endParaRPr lang="en-US" sz="32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1800"/>
              </a:spcBef>
              <a:spcAft>
                <a:spcPts val="600"/>
              </a:spcAft>
              <a:buFont typeface="Euphemia" panose="020B0503040102020104" pitchFamily="34" charset="0"/>
              <a:buNone/>
              <a:defRPr/>
            </a:pPr>
            <a:r>
              <a:rPr lang="en-US" sz="2000" kern="100" dirty="0">
                <a:latin typeface="Arial" panose="020B0604020202020204" pitchFamily="34" charset="0"/>
                <a:ea typeface="Calibri" panose="020F0502020204030204" pitchFamily="34" charset="0"/>
                <a:cs typeface="Arial" panose="020B0604020202020204" pitchFamily="34" charset="0"/>
              </a:rPr>
              <a:t>If the event data is being managed with Split Second, but your Chief of Timing &amp; Calculations is timing with VOLA: </a:t>
            </a:r>
          </a:p>
          <a:p>
            <a:pPr algn="just">
              <a:lnSpc>
                <a:spcPct val="100000"/>
              </a:lnSpc>
              <a:spcBef>
                <a:spcPts val="6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It is possible to transfer data between the systems. </a:t>
            </a:r>
          </a:p>
          <a:p>
            <a:pPr algn="just">
              <a:lnSpc>
                <a:spcPct val="100000"/>
              </a:lnSpc>
              <a:spcBef>
                <a:spcPts val="6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Itis recommended that only bib #’s and times be imported from VOLA timing to Split Second data. </a:t>
            </a:r>
          </a:p>
          <a:p>
            <a:pPr algn="just">
              <a:lnSpc>
                <a:spcPct val="100000"/>
              </a:lnSpc>
              <a:spcBef>
                <a:spcPts val="6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If athletes’ names are imported, please verify that any athletes who have double last names: </a:t>
            </a:r>
          </a:p>
          <a:p>
            <a:pPr marL="457200" indent="-457200" algn="just">
              <a:lnSpc>
                <a:spcPct val="100000"/>
              </a:lnSpc>
              <a:spcBef>
                <a:spcPts val="600"/>
              </a:spcBef>
              <a:spcAft>
                <a:spcPts val="600"/>
              </a:spcAft>
              <a:buFont typeface="Euphemia" panose="020B0503040102020104" pitchFamily="34" charset="0"/>
              <a:buNone/>
              <a:defRPr/>
            </a:pPr>
            <a:r>
              <a:rPr lang="en-US" sz="2000" kern="100" dirty="0">
                <a:latin typeface="Arial" panose="020B0604020202020204" pitchFamily="34" charset="0"/>
                <a:ea typeface="Calibri" panose="020F0502020204030204" pitchFamily="34" charset="0"/>
                <a:cs typeface="Arial" panose="020B0604020202020204" pitchFamily="34" charset="0"/>
              </a:rPr>
              <a:t>     - e.g., “VAN HORN, Eric” transfer back from VOLA in the original format: </a:t>
            </a:r>
            <a:r>
              <a:rPr lang="en-US" sz="2000" b="1" kern="100" dirty="0">
                <a:solidFill>
                  <a:srgbClr val="003399"/>
                </a:solidFill>
                <a:latin typeface="Arial" panose="020B0604020202020204" pitchFamily="34" charset="0"/>
                <a:ea typeface="Calibri" panose="020F0502020204030204" pitchFamily="34" charset="0"/>
                <a:cs typeface="Arial" panose="020B0604020202020204" pitchFamily="34" charset="0"/>
              </a:rPr>
              <a:t>VAN HORN, </a:t>
            </a:r>
            <a:r>
              <a:rPr lang="en-US" sz="2000" kern="100" dirty="0">
                <a:latin typeface="Arial" panose="020B0604020202020204" pitchFamily="34" charset="0"/>
                <a:ea typeface="Calibri" panose="020F0502020204030204" pitchFamily="34" charset="0"/>
                <a:cs typeface="Arial" panose="020B0604020202020204" pitchFamily="34" charset="0"/>
              </a:rPr>
              <a:t>Eric </a:t>
            </a:r>
            <a:r>
              <a:rPr lang="en-US" sz="2000" u="sng" kern="100" dirty="0">
                <a:latin typeface="Arial" panose="020B0604020202020204" pitchFamily="34" charset="0"/>
                <a:ea typeface="Calibri" panose="020F0502020204030204" pitchFamily="34" charset="0"/>
                <a:cs typeface="Arial" panose="020B0604020202020204" pitchFamily="34" charset="0"/>
              </a:rPr>
              <a:t>not</a:t>
            </a:r>
            <a:r>
              <a:rPr lang="en-US" sz="2000" kern="100" dirty="0">
                <a:latin typeface="Arial" panose="020B0604020202020204" pitchFamily="34" charset="0"/>
                <a:ea typeface="Calibri" panose="020F0502020204030204" pitchFamily="34" charset="0"/>
                <a:cs typeface="Arial" panose="020B0604020202020204" pitchFamily="34" charset="0"/>
              </a:rPr>
              <a:t> </a:t>
            </a:r>
            <a:r>
              <a:rPr lang="en-US" sz="2000" b="1" kern="100" dirty="0">
                <a:solidFill>
                  <a:srgbClr val="003399"/>
                </a:solidFill>
                <a:latin typeface="Arial" panose="020B0604020202020204" pitchFamily="34" charset="0"/>
                <a:ea typeface="Calibri" panose="020F0502020204030204" pitchFamily="34" charset="0"/>
                <a:cs typeface="Arial" panose="020B0604020202020204" pitchFamily="34" charset="0"/>
              </a:rPr>
              <a:t>VAN, HORN </a:t>
            </a:r>
            <a:r>
              <a:rPr lang="en-US" sz="2000" kern="100" dirty="0">
                <a:latin typeface="Arial" panose="020B0604020202020204" pitchFamily="34" charset="0"/>
                <a:ea typeface="Calibri" panose="020F0502020204030204" pitchFamily="34" charset="0"/>
                <a:cs typeface="Arial" panose="020B0604020202020204" pitchFamily="34" charset="0"/>
              </a:rPr>
              <a:t>Eric. </a:t>
            </a:r>
          </a:p>
          <a:p>
            <a:pPr algn="just">
              <a:lnSpc>
                <a:spcPct val="100000"/>
              </a:lnSpc>
              <a:spcBef>
                <a:spcPts val="6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The misplaced comma will result in FIS and U.S. Ski &amp; Snowboard autoscore systems rejecting the XML file. </a:t>
            </a:r>
          </a:p>
          <a:p>
            <a:pPr marL="0" indent="0" algn="just">
              <a:lnSpc>
                <a:spcPct val="100000"/>
              </a:lnSpc>
              <a:spcBef>
                <a:spcPts val="0"/>
              </a:spcBef>
              <a:spcAft>
                <a:spcPts val="600"/>
              </a:spcAft>
              <a:buFont typeface="Euphemia" panose="020B0503040102020104" pitchFamily="34" charset="0"/>
              <a:buNone/>
              <a:defRPr/>
            </a:pPr>
            <a:endParaRPr lang="en-US" sz="20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868329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444DA-64B8-B127-0C31-B23FF65BE70F}"/>
              </a:ext>
            </a:extLst>
          </p:cNvPr>
          <p:cNvSpPr>
            <a:spLocks noGrp="1"/>
          </p:cNvSpPr>
          <p:nvPr>
            <p:ph type="title"/>
          </p:nvPr>
        </p:nvSpPr>
        <p:spPr>
          <a:xfrm>
            <a:off x="163513" y="34925"/>
            <a:ext cx="8305800" cy="646113"/>
          </a:xfrm>
        </p:spPr>
        <p:txBody>
          <a:bodyPr/>
          <a:lstStyle/>
          <a:p>
            <a:pPr>
              <a:defRPr/>
            </a:pPr>
            <a:r>
              <a:rPr lang="en-US" b="1" dirty="0">
                <a:solidFill>
                  <a:srgbClr val="0028A8"/>
                </a:solidFill>
                <a:effectLst>
                  <a:outerShdw blurRad="38100" dist="38100" dir="2700000" algn="tl">
                    <a:srgbClr val="000000">
                      <a:alpha val="43137"/>
                    </a:srgbClr>
                  </a:outerShdw>
                </a:effectLst>
              </a:rPr>
              <a:t>ADDITIONAL REQUIREMENTS</a:t>
            </a:r>
            <a:endParaRPr lang="en-US" dirty="0"/>
          </a:p>
        </p:txBody>
      </p:sp>
      <p:sp>
        <p:nvSpPr>
          <p:cNvPr id="3" name="Text Placeholder 2">
            <a:extLst>
              <a:ext uri="{FF2B5EF4-FFF2-40B4-BE49-F238E27FC236}">
                <a16:creationId xmlns:a16="http://schemas.microsoft.com/office/drawing/2014/main" id="{E9156666-DEC3-2525-C933-CFFBED21C150}"/>
              </a:ext>
            </a:extLst>
          </p:cNvPr>
          <p:cNvSpPr>
            <a:spLocks noGrp="1"/>
          </p:cNvSpPr>
          <p:nvPr>
            <p:ph type="body" sz="quarter" idx="10"/>
          </p:nvPr>
        </p:nvSpPr>
        <p:spPr>
          <a:xfrm>
            <a:off x="130175" y="630238"/>
            <a:ext cx="8824913" cy="6192837"/>
          </a:xfrm>
        </p:spPr>
        <p:txBody>
          <a:bodyPr/>
          <a:lstStyle/>
          <a:p>
            <a:pPr marL="0" indent="0" algn="just">
              <a:lnSpc>
                <a:spcPct val="100000"/>
              </a:lnSpc>
              <a:spcBef>
                <a:spcPts val="0"/>
              </a:spcBef>
              <a:spcAft>
                <a:spcPts val="500"/>
              </a:spcAft>
              <a:buClr>
                <a:srgbClr val="000000"/>
              </a:buClr>
              <a:buSzPts val="1100"/>
              <a:buFont typeface="Euphemia" panose="020B0503040102020104" pitchFamily="34" charset="0"/>
              <a:buNone/>
              <a:tabLst>
                <a:tab pos="228600" algn="l"/>
                <a:tab pos="742950" algn="l"/>
                <a:tab pos="1028700" algn="l"/>
              </a:tabLst>
              <a:defRPr/>
            </a:pPr>
            <a:r>
              <a:rPr lang="en-US" sz="1800" b="1" u="sng" dirty="0">
                <a:ea typeface="Times New Roman" panose="02020603050405020304" pitchFamily="18" charset="0"/>
              </a:rPr>
              <a:t>Volunteer Competition Worker Registration</a:t>
            </a:r>
            <a:r>
              <a:rPr lang="en-US" sz="1800" dirty="0">
                <a:ea typeface="Times New Roman" panose="02020603050405020304" pitchFamily="18" charset="0"/>
              </a:rPr>
              <a:t>: Completion of a </a:t>
            </a:r>
            <a:r>
              <a:rPr lang="en-US" sz="1800" u="sng" dirty="0">
                <a:ea typeface="Times New Roman" panose="02020603050405020304" pitchFamily="18" charset="0"/>
              </a:rPr>
              <a:t>current</a:t>
            </a:r>
            <a:r>
              <a:rPr lang="en-US" sz="1800" dirty="0">
                <a:ea typeface="Times New Roman" panose="02020603050405020304" pitchFamily="18" charset="0"/>
              </a:rPr>
              <a:t> “Volunteer Competition Worker Registration” is required for any workers/volunteers </a:t>
            </a:r>
            <a:r>
              <a:rPr lang="en-US" sz="1800" u="sng" dirty="0">
                <a:ea typeface="Times New Roman" panose="02020603050405020304" pitchFamily="18" charset="0"/>
              </a:rPr>
              <a:t>who are over the age of 18</a:t>
            </a:r>
            <a:r>
              <a:rPr lang="en-US" sz="1800" dirty="0">
                <a:ea typeface="Times New Roman" panose="02020603050405020304" pitchFamily="18" charset="0"/>
              </a:rPr>
              <a:t>, are not U.S. Ski &amp; Snowboard members, properly credentialed FIS officials, coaches and trainers, or regular employees of Organizer or of Ski Area/Landowner acting within the scope of their employment.</a:t>
            </a:r>
            <a:endParaRPr lang="en-US" sz="1800" b="1" dirty="0">
              <a:ea typeface="Times New Roman" panose="02020603050405020304" pitchFamily="18" charset="0"/>
            </a:endParaRPr>
          </a:p>
          <a:p>
            <a:pPr marL="0" indent="0" algn="just">
              <a:lnSpc>
                <a:spcPct val="100000"/>
              </a:lnSpc>
              <a:spcBef>
                <a:spcPts val="0"/>
              </a:spcBef>
              <a:spcAft>
                <a:spcPts val="500"/>
              </a:spcAft>
              <a:buClr>
                <a:srgbClr val="000000"/>
              </a:buClr>
              <a:buSzPts val="1100"/>
              <a:buFont typeface="Euphemia" panose="020B0503040102020104" pitchFamily="34" charset="0"/>
              <a:buNone/>
              <a:tabLst>
                <a:tab pos="228600" algn="l"/>
                <a:tab pos="742950" algn="l"/>
                <a:tab pos="1028700" algn="l"/>
              </a:tabLst>
              <a:defRPr/>
            </a:pPr>
            <a:r>
              <a:rPr lang="en-US" sz="1800" b="1" u="sng" dirty="0">
                <a:ea typeface="Times New Roman" panose="02020603050405020304" pitchFamily="18" charset="0"/>
              </a:rPr>
              <a:t>“Blocks” of coaches’ tickets must not be made available</a:t>
            </a:r>
            <a:r>
              <a:rPr lang="en-US" sz="1800" dirty="0">
                <a:ea typeface="Times New Roman" panose="02020603050405020304" pitchFamily="18" charset="0"/>
              </a:rPr>
              <a:t>.  </a:t>
            </a:r>
          </a:p>
          <a:p>
            <a:pPr algn="just">
              <a:lnSpc>
                <a:spcPct val="100000"/>
              </a:lnSpc>
              <a:spcBef>
                <a:spcPts val="0"/>
              </a:spcBef>
              <a:spcAft>
                <a:spcPts val="40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Practice does not allow the OC to make their best effort to comply with SafeSport requirements</a:t>
            </a:r>
          </a:p>
          <a:p>
            <a:pPr algn="just">
              <a:lnSpc>
                <a:spcPct val="100000"/>
              </a:lnSpc>
              <a:spcBef>
                <a:spcPts val="0"/>
              </a:spcBef>
              <a:spcAft>
                <a:spcPts val="40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Due to circumstances, it may be necessary to allow one coach to pick up all of a team’s coach credentials/lift tickets  </a:t>
            </a:r>
          </a:p>
          <a:p>
            <a:pPr algn="just">
              <a:lnSpc>
                <a:spcPct val="100000"/>
              </a:lnSpc>
              <a:spcBef>
                <a:spcPts val="0"/>
              </a:spcBef>
              <a:spcAft>
                <a:spcPts val="40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In this case, the coach must list all the names to whom the credentials/lift tickets will be issued. </a:t>
            </a:r>
          </a:p>
          <a:p>
            <a:pPr algn="just">
              <a:lnSpc>
                <a:spcPct val="100000"/>
              </a:lnSpc>
              <a:spcBef>
                <a:spcPts val="0"/>
              </a:spcBef>
              <a:spcAft>
                <a:spcPts val="40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Race Administrator must </a:t>
            </a:r>
            <a:r>
              <a:rPr lang="en-US" sz="1800" u="sng" dirty="0">
                <a:ea typeface="Times New Roman" panose="02020603050405020304" pitchFamily="18" charset="0"/>
              </a:rPr>
              <a:t>verify membership</a:t>
            </a:r>
            <a:r>
              <a:rPr lang="en-US" sz="1800" dirty="0">
                <a:ea typeface="Times New Roman" panose="02020603050405020304" pitchFamily="18" charset="0"/>
              </a:rPr>
              <a:t> status, </a:t>
            </a:r>
            <a:r>
              <a:rPr lang="en-US" sz="1800" u="sng" dirty="0">
                <a:ea typeface="Times New Roman" panose="02020603050405020304" pitchFamily="18" charset="0"/>
              </a:rPr>
              <a:t>non-presence on pending lists</a:t>
            </a:r>
            <a:r>
              <a:rPr lang="en-US" sz="1800" dirty="0">
                <a:ea typeface="Times New Roman" panose="02020603050405020304" pitchFamily="18" charset="0"/>
              </a:rPr>
              <a:t>, and </a:t>
            </a:r>
            <a:r>
              <a:rPr lang="en-US" sz="1800" u="sng" dirty="0">
                <a:ea typeface="Times New Roman" panose="02020603050405020304" pitchFamily="18" charset="0"/>
              </a:rPr>
              <a:t>non-presence on Centralized Disciplinary Database</a:t>
            </a:r>
            <a:r>
              <a:rPr lang="en-US" sz="1800" dirty="0">
                <a:ea typeface="Times New Roman" panose="02020603050405020304" pitchFamily="18" charset="0"/>
              </a:rPr>
              <a:t> for all recipients</a:t>
            </a:r>
          </a:p>
          <a:p>
            <a:pPr algn="just">
              <a:lnSpc>
                <a:spcPct val="100000"/>
              </a:lnSpc>
              <a:spcBef>
                <a:spcPts val="0"/>
              </a:spcBef>
              <a:spcAft>
                <a:spcPts val="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Coach must sign for receipt of credentials/lift tickets, thereby confirming recipients’ identity</a:t>
            </a:r>
            <a:endParaRPr lang="en-US" sz="1800" b="1" dirty="0">
              <a:ea typeface="Times New Roman" panose="02020603050405020304" pitchFamily="18" charset="0"/>
            </a:endParaRPr>
          </a:p>
          <a:p>
            <a:pPr marL="0" indent="0" algn="just">
              <a:lnSpc>
                <a:spcPct val="100000"/>
              </a:lnSpc>
              <a:spcBef>
                <a:spcPts val="0"/>
              </a:spcBef>
              <a:spcAft>
                <a:spcPts val="0"/>
              </a:spcAft>
              <a:buFont typeface="Euphemia" panose="020B0503040102020104" pitchFamily="34" charset="0"/>
              <a:buNone/>
              <a:defRPr/>
            </a:pPr>
            <a:r>
              <a:rPr lang="en-US" sz="1800" b="1" i="1" dirty="0">
                <a:solidFill>
                  <a:srgbClr val="0028A8"/>
                </a:solidFill>
                <a:ea typeface="Calibri" panose="020F0502020204030204" pitchFamily="34" charset="0"/>
                <a:cs typeface="Arial" panose="020B0604020202020204" pitchFamily="34" charset="0"/>
              </a:rPr>
              <a:t>In order to ensure compliance, all of the above requirements, verifications must be continually monitored and completed for same-day participants, and they must be informed of the SafeSport Code and MAAPP. </a:t>
            </a:r>
            <a:r>
              <a:rPr lang="en-US" sz="1800" b="1" i="1" dirty="0">
                <a:solidFill>
                  <a:srgbClr val="3116A2"/>
                </a:solidFill>
                <a:ea typeface="Calibri" panose="020F0502020204030204" pitchFamily="34" charset="0"/>
                <a:cs typeface="Arial" panose="020B0604020202020204" pitchFamily="34" charset="0"/>
              </a:rPr>
              <a:t>This can be accomplished by posting the QR Code at registration and asking the same-day participants to scan and read the disclosure.</a:t>
            </a:r>
            <a:endParaRPr lang="en-US" sz="1800" dirty="0">
              <a:solidFill>
                <a:srgbClr val="3116A2"/>
              </a:solidFill>
              <a:ea typeface="Calibri" panose="020F0502020204030204" pitchFamily="34" charset="0"/>
              <a:cs typeface="Arial" panose="020B0604020202020204" pitchFamily="34" charset="0"/>
            </a:endParaRPr>
          </a:p>
          <a:p>
            <a:pPr marL="0" indent="0" algn="just">
              <a:lnSpc>
                <a:spcPct val="100000"/>
              </a:lnSpc>
              <a:spcBef>
                <a:spcPts val="0"/>
              </a:spcBef>
              <a:spcAft>
                <a:spcPts val="500"/>
              </a:spcAft>
              <a:buFont typeface="Euphemia" panose="020B0503040102020104" pitchFamily="34" charset="0"/>
              <a:buNone/>
              <a:defRPr/>
            </a:pPr>
            <a:endParaRPr lang="en-US" sz="1600" dirty="0">
              <a:ea typeface="Calibri" panose="020F0502020204030204" pitchFamily="34" charset="0"/>
              <a:cs typeface="Times New Roman" panose="02020603050405020304" pitchFamily="18" charset="0"/>
            </a:endParaRPr>
          </a:p>
          <a:p>
            <a:pPr>
              <a:defRPr/>
            </a:pPr>
            <a:endParaRPr lang="en-US" dirty="0"/>
          </a:p>
        </p:txBody>
      </p:sp>
    </p:spTree>
  </p:cSld>
  <p:clrMapOvr>
    <a:masterClrMapping/>
  </p:clrMapOvr>
  <p:transition spd="med">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042BEC-8141-0E4C-9FB3-95BA715014F3}"/>
              </a:ext>
            </a:extLst>
          </p:cNvPr>
          <p:cNvSpPr txBox="1"/>
          <p:nvPr/>
        </p:nvSpPr>
        <p:spPr>
          <a:xfrm>
            <a:off x="212725" y="104775"/>
            <a:ext cx="8305800" cy="6186488"/>
          </a:xfrm>
          <a:prstGeom prst="rect">
            <a:avLst/>
          </a:prstGeom>
          <a:noFill/>
          <a:ln>
            <a:noFill/>
          </a:ln>
        </p:spPr>
        <p:txBody>
          <a:bodyPr>
            <a:spAutoFit/>
          </a:bodyPr>
          <a:lstStyle/>
          <a:p>
            <a:pPr marL="228600" indent="-228600" algn="just">
              <a:spcBef>
                <a:spcPts val="600"/>
              </a:spcBef>
              <a:spcAft>
                <a:spcPts val="600"/>
              </a:spcAft>
              <a:tabLst>
                <a:tab pos="228600" algn="l"/>
                <a:tab pos="1028700" algn="l"/>
              </a:tabLst>
              <a:defRPr/>
            </a:pPr>
            <a:r>
              <a:rPr lang="en-US" sz="28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FIS EVENT ENTRY AUTHORIZATION LETTERS (TRAVEL LETTERS)</a:t>
            </a:r>
            <a:endParaRPr lang="en-US" sz="28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defRPr/>
            </a:pPr>
            <a:r>
              <a:rPr lang="en-US" sz="2000" kern="100" spc="-20" dirty="0">
                <a:latin typeface="Arial" panose="020B0604020202020204" pitchFamily="34" charset="0"/>
                <a:ea typeface="Calibri" panose="020F0502020204030204" pitchFamily="34" charset="0"/>
                <a:cs typeface="Arial" panose="020B0604020202020204" pitchFamily="34" charset="0"/>
              </a:rPr>
              <a:t>Only National Ski Associations (Federations) are entitled to make entries for international competitions.  </a:t>
            </a:r>
            <a:endParaRPr lang="en-US" sz="2000" kern="100" dirty="0">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defRPr/>
            </a:pPr>
            <a:r>
              <a:rPr lang="en-US" sz="2000" kern="100" spc="-20" dirty="0">
                <a:latin typeface="Arial" panose="020B0604020202020204" pitchFamily="34" charset="0"/>
                <a:ea typeface="Calibri" panose="020F0502020204030204" pitchFamily="34" charset="0"/>
                <a:cs typeface="Arial" panose="020B0604020202020204" pitchFamily="34" charset="0"/>
              </a:rPr>
              <a:t>Some foreign federations may issue an entry authorization (travel) letter which allows foreign athletes training with U.S. Ski &amp; Snowboard clubs or attending USA schools/colleges/universities to be entered by their coaches.  </a:t>
            </a:r>
            <a:endParaRPr lang="en-US" sz="2000" kern="100" dirty="0">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defRPr/>
            </a:pPr>
            <a:r>
              <a:rPr lang="en-US" sz="2000" kern="100" spc="-20" dirty="0">
                <a:latin typeface="Arial" panose="020B0604020202020204" pitchFamily="34" charset="0"/>
                <a:ea typeface="Calibri" panose="020F0502020204030204" pitchFamily="34" charset="0"/>
                <a:cs typeface="Arial" panose="020B0604020202020204" pitchFamily="34" charset="0"/>
              </a:rPr>
              <a:t>Several nations, e.g., Austria, Canada, Great Britain, and Spain, currently do not issue authorization (travel) letters; entries for competitors from these nations must originate from the respective Federation; cover email should be retained in the Organizing Committee’s event file. </a:t>
            </a:r>
            <a:endParaRPr lang="en-US" sz="2000" kern="100" dirty="0">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defRPr/>
            </a:pPr>
            <a:r>
              <a:rPr lang="en-US" sz="2000" kern="100" spc="-20" dirty="0">
                <a:latin typeface="Arial" panose="020B0604020202020204" pitchFamily="34" charset="0"/>
                <a:ea typeface="Calibri" panose="020F0502020204030204" pitchFamily="34" charset="0"/>
                <a:cs typeface="Arial" panose="020B0604020202020204" pitchFamily="34" charset="0"/>
              </a:rPr>
              <a:t>Entries submitted by a foreign Federation must list the names of all personnel accompanying the athlete(s) and for whom race arena/venue access is requested; e.g., coach, trainer, ski technician, physical therapist, medical personnel.</a:t>
            </a:r>
            <a:endParaRPr lang="en-US" sz="2000" kern="100" dirty="0">
              <a:latin typeface="Arial" panose="020B0604020202020204" pitchFamily="34" charset="0"/>
              <a:ea typeface="Calibri" panose="020F0502020204030204" pitchFamily="34" charset="0"/>
              <a:cs typeface="Arial" panose="020B0604020202020204" pitchFamily="34" charset="0"/>
            </a:endParaRPr>
          </a:p>
        </p:txBody>
      </p:sp>
      <p:pic>
        <p:nvPicPr>
          <p:cNvPr id="299011" name="Content Placeholder 10">
            <a:extLst>
              <a:ext uri="{FF2B5EF4-FFF2-40B4-BE49-F238E27FC236}">
                <a16:creationId xmlns:a16="http://schemas.microsoft.com/office/drawing/2014/main" id="{CFE74836-7589-883A-E5B4-5A8B71638E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335894"/>
      </p:ext>
    </p:extLst>
  </p:cSld>
  <p:clrMapOvr>
    <a:masterClrMapping/>
  </p:clrMapOvr>
  <p:transition spd="med">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6359E2-4132-4C58-AA02-C0C2E957B3C9}"/>
              </a:ext>
            </a:extLst>
          </p:cNvPr>
          <p:cNvSpPr txBox="1"/>
          <p:nvPr/>
        </p:nvSpPr>
        <p:spPr>
          <a:xfrm>
            <a:off x="109538" y="142875"/>
            <a:ext cx="8615362" cy="6248400"/>
          </a:xfrm>
          <a:prstGeom prst="rect">
            <a:avLst/>
          </a:prstGeom>
          <a:noFill/>
          <a:ln>
            <a:noFill/>
          </a:ln>
        </p:spPr>
        <p:txBody>
          <a:bodyPr>
            <a:spAutoFit/>
          </a:bodyPr>
          <a:lstStyle/>
          <a:p>
            <a:pPr marL="228600" algn="just">
              <a:spcBef>
                <a:spcPts val="600"/>
              </a:spcBef>
              <a:spcAft>
                <a:spcPts val="600"/>
              </a:spcAft>
              <a:tabLst>
                <a:tab pos="457200" algn="l"/>
                <a:tab pos="685800" algn="l"/>
              </a:tabLst>
              <a:defRPr/>
            </a:pPr>
            <a:r>
              <a:rPr lang="en-US" sz="2000" b="1" kern="100" spc="-20" dirty="0">
                <a:solidFill>
                  <a:srgbClr val="003399"/>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Due to issues controlling the entry of some non-USA athletes into USA FIS events, U.S. Ski &amp; Snowboard adopted the following policy regarding entry authorization (travel) letters.  </a:t>
            </a:r>
            <a:endParaRPr lang="en-US" sz="2000" b="1" kern="100" dirty="0">
              <a:solidFill>
                <a:srgbClr val="003399"/>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lvl="1" algn="just">
              <a:spcBef>
                <a:spcPts val="600"/>
              </a:spcBef>
              <a:spcAft>
                <a:spcPts val="600"/>
              </a:spcAft>
              <a:defRPr/>
            </a:pPr>
            <a:r>
              <a:rPr lang="en-US" sz="2000" b="1" kern="100" spc="-20" dirty="0">
                <a:latin typeface="Arial" panose="020B0604020202020204" pitchFamily="34" charset="0"/>
                <a:ea typeface="Calibri" panose="020F0502020204030204" pitchFamily="34" charset="0"/>
                <a:cs typeface="Arial" panose="020B0604020202020204" pitchFamily="34" charset="0"/>
              </a:rPr>
              <a:t>U.S. Ski &amp; Snowboard will only manage authorization letters for foreign athletes who </a:t>
            </a:r>
            <a:r>
              <a:rPr lang="en-US" sz="2000" b="1" u="sng" kern="100" spc="-20" dirty="0">
                <a:latin typeface="Arial" panose="020B0604020202020204" pitchFamily="34" charset="0"/>
                <a:ea typeface="Calibri" panose="020F0502020204030204" pitchFamily="34" charset="0"/>
                <a:cs typeface="Arial" panose="020B0604020202020204" pitchFamily="34" charset="0"/>
              </a:rPr>
              <a:t>are</a:t>
            </a:r>
            <a:r>
              <a:rPr lang="en-US" sz="2000" b="1" kern="100" spc="-20" dirty="0">
                <a:latin typeface="Arial" panose="020B0604020202020204" pitchFamily="34" charset="0"/>
                <a:ea typeface="Calibri" panose="020F0502020204030204" pitchFamily="34" charset="0"/>
                <a:cs typeface="Arial" panose="020B0604020202020204" pitchFamily="34" charset="0"/>
              </a:rPr>
              <a:t> also competitor members of U.S. Ski &amp; Snowboard.</a:t>
            </a:r>
            <a:endParaRPr lang="en-US" sz="2000" kern="100" dirty="0">
              <a:latin typeface="Arial" panose="020B0604020202020204" pitchFamily="34" charset="0"/>
              <a:ea typeface="Calibri" panose="020F0502020204030204" pitchFamily="34" charset="0"/>
              <a:cs typeface="Arial" panose="020B0604020202020204" pitchFamily="34" charset="0"/>
            </a:endParaRPr>
          </a:p>
          <a:p>
            <a:pPr marL="800100" lvl="1" indent="-342900">
              <a:spcBef>
                <a:spcPts val="600"/>
              </a:spcBef>
              <a:spcAft>
                <a:spcPts val="600"/>
              </a:spcAft>
              <a:buFont typeface="Arial" panose="020B0604020202020204" pitchFamily="34" charset="0"/>
              <a:buChar char="•"/>
              <a:defRPr/>
            </a:pPr>
            <a:r>
              <a:rPr lang="en-US" sz="2000" kern="100" spc="-20" dirty="0">
                <a:latin typeface="Arial" panose="020B0604020202020204" pitchFamily="34" charset="0"/>
                <a:ea typeface="Calibri" panose="020F0502020204030204" pitchFamily="34" charset="0"/>
                <a:cs typeface="Arial" panose="020B0604020202020204" pitchFamily="34" charset="0"/>
              </a:rPr>
              <a:t>Authorization letter must be sent to U.S. Ski &amp; Snowboard:  </a:t>
            </a:r>
            <a:r>
              <a:rPr lang="en-US" sz="2000" b="1" kern="100" spc="-20" dirty="0">
                <a:solidFill>
                  <a:srgbClr val="0033CC"/>
                </a:solidFill>
                <a:latin typeface="Arial" panose="020B0604020202020204" pitchFamily="34" charset="0"/>
                <a:ea typeface="Calibri" panose="020F0502020204030204" pitchFamily="34" charset="0"/>
                <a:cs typeface="Arial" panose="020B0604020202020204" pitchFamily="34" charset="0"/>
              </a:rPr>
              <a:t>chip.knight@usskiandsnowboard.org</a:t>
            </a:r>
            <a:r>
              <a:rPr lang="en-US" sz="2000" kern="100" spc="-20" dirty="0">
                <a:latin typeface="Arial" panose="020B0604020202020204" pitchFamily="34" charset="0"/>
                <a:ea typeface="Calibri" panose="020F0502020204030204" pitchFamily="34" charset="0"/>
                <a:cs typeface="Arial" panose="020B0604020202020204" pitchFamily="34" charset="0"/>
              </a:rPr>
              <a:t> </a:t>
            </a:r>
          </a:p>
          <a:p>
            <a:pPr marL="800100" lvl="1" indent="-342900">
              <a:spcBef>
                <a:spcPts val="600"/>
              </a:spcBef>
              <a:spcAft>
                <a:spcPts val="600"/>
              </a:spcAft>
              <a:buFont typeface="Arial" panose="020B0604020202020204" pitchFamily="34" charset="0"/>
              <a:buChar char="•"/>
              <a:defRPr/>
            </a:pPr>
            <a:r>
              <a:rPr lang="en-US" sz="2000" kern="100" spc="-20" dirty="0">
                <a:latin typeface="Arial" panose="020B0604020202020204" pitchFamily="34" charset="0"/>
                <a:ea typeface="Calibri" panose="020F0502020204030204" pitchFamily="34" charset="0"/>
                <a:cs typeface="Arial" panose="020B0604020202020204" pitchFamily="34" charset="0"/>
              </a:rPr>
              <a:t>Authorization letter must also be sent to the Regional Manager for the Region where the athlete is training.</a:t>
            </a:r>
            <a:r>
              <a:rPr lang="en-US" sz="2000" b="1" kern="100" spc="-20" dirty="0">
                <a:solidFill>
                  <a:srgbClr val="003399"/>
                </a:solidFill>
                <a:latin typeface="Arial" panose="020B0604020202020204" pitchFamily="34" charset="0"/>
                <a:ea typeface="Calibri" panose="020F0502020204030204" pitchFamily="34" charset="0"/>
                <a:cs typeface="Arial" panose="020B0604020202020204" pitchFamily="34" charset="0"/>
              </a:rPr>
              <a:t>  </a:t>
            </a:r>
          </a:p>
          <a:p>
            <a:pPr marL="803275" indent="-346075" algn="just">
              <a:spcBef>
                <a:spcPts val="600"/>
              </a:spcBef>
              <a:spcAft>
                <a:spcPts val="600"/>
              </a:spcAft>
              <a:buFont typeface="Arial" panose="020B0604020202020204" pitchFamily="34" charset="0"/>
              <a:buChar char="•"/>
              <a:defRPr/>
            </a:pPr>
            <a:r>
              <a:rPr lang="en-US" sz="2000" kern="100" spc="-20" dirty="0">
                <a:latin typeface="Arial" panose="020B0604020202020204" pitchFamily="34" charset="0"/>
                <a:ea typeface="Times New Roman" panose="02020603050405020304" pitchFamily="18" charset="0"/>
                <a:cs typeface="Arial" panose="020B0604020202020204" pitchFamily="34" charset="0"/>
              </a:rPr>
              <a:t>Authorization letters must be submitted directly by the respective National Ski Association. </a:t>
            </a:r>
            <a:endParaRPr lang="en-US" sz="2000" kern="100"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defRPr/>
            </a:pPr>
            <a:r>
              <a:rPr lang="en-US" sz="2000" kern="100" spc="-20" dirty="0">
                <a:latin typeface="Arial" panose="020B0604020202020204" pitchFamily="34" charset="0"/>
                <a:ea typeface="Times New Roman" panose="02020603050405020304" pitchFamily="18" charset="0"/>
                <a:cs typeface="Arial" panose="020B0604020202020204" pitchFamily="34" charset="0"/>
              </a:rPr>
              <a:t>A list of U.S. Ski &amp; Snowboard foreign athlete members (X membership) for whom authorization letters have been received is available at </a:t>
            </a:r>
            <a:r>
              <a:rPr lang="en-US" sz="2000" b="1" kern="100" spc="-20" dirty="0">
                <a:solidFill>
                  <a:srgbClr val="0033CC"/>
                </a:solidFill>
                <a:latin typeface="Arial" panose="020B0604020202020204" pitchFamily="34" charset="0"/>
                <a:ea typeface="Times New Roman" panose="02020603050405020304" pitchFamily="18" charset="0"/>
                <a:cs typeface="Arial" panose="020B0604020202020204" pitchFamily="34" charset="0"/>
              </a:rPr>
              <a:t>usskiandsnowboard.org/competition/points/alpine-points</a:t>
            </a:r>
            <a:r>
              <a:rPr lang="en-US" sz="2000" kern="100" spc="-20" dirty="0">
                <a:latin typeface="Arial" panose="020B0604020202020204" pitchFamily="34" charset="0"/>
                <a:ea typeface="Times New Roman" panose="02020603050405020304" pitchFamily="18" charset="0"/>
                <a:cs typeface="Arial" panose="020B0604020202020204" pitchFamily="34" charset="0"/>
              </a:rPr>
              <a:t>.  </a:t>
            </a:r>
          </a:p>
          <a:p>
            <a:pPr algn="just">
              <a:spcBef>
                <a:spcPts val="600"/>
              </a:spcBef>
              <a:spcAft>
                <a:spcPts val="600"/>
              </a:spcAft>
              <a:defRPr/>
            </a:pPr>
            <a:r>
              <a:rPr lang="en-US" sz="2000" kern="100" spc="-20" dirty="0">
                <a:latin typeface="Arial" panose="020B0604020202020204" pitchFamily="34" charset="0"/>
                <a:ea typeface="Times New Roman" panose="02020603050405020304" pitchFamily="18" charset="0"/>
                <a:cs typeface="Arial" panose="020B0604020202020204" pitchFamily="34" charset="0"/>
              </a:rPr>
              <a:t>This site will provide a link to the google doc which is updated as information is received. </a:t>
            </a:r>
            <a:endParaRPr lang="en-US" sz="2000" kern="100" dirty="0">
              <a:latin typeface="Arial" panose="020B0604020202020204" pitchFamily="34" charset="0"/>
              <a:ea typeface="Times New Roman" panose="02020603050405020304" pitchFamily="18" charset="0"/>
              <a:cs typeface="Arial" panose="020B0604020202020204" pitchFamily="34" charset="0"/>
            </a:endParaRPr>
          </a:p>
        </p:txBody>
      </p:sp>
      <p:pic>
        <p:nvPicPr>
          <p:cNvPr id="301059" name="Content Placeholder 10">
            <a:extLst>
              <a:ext uri="{FF2B5EF4-FFF2-40B4-BE49-F238E27FC236}">
                <a16:creationId xmlns:a16="http://schemas.microsoft.com/office/drawing/2014/main" id="{93E17E6A-08E2-6F6C-7145-275CBE45B5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238544"/>
      </p:ext>
    </p:extLst>
  </p:cSld>
  <p:clrMapOvr>
    <a:masterClrMapping/>
  </p:clrMapOvr>
  <p:transition spd="med">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40E460-2462-45BF-8E41-D6AA3E1169D6}"/>
              </a:ext>
            </a:extLst>
          </p:cNvPr>
          <p:cNvSpPr txBox="1"/>
          <p:nvPr/>
        </p:nvSpPr>
        <p:spPr>
          <a:xfrm>
            <a:off x="212725" y="176213"/>
            <a:ext cx="8626475" cy="6092825"/>
          </a:xfrm>
          <a:prstGeom prst="rect">
            <a:avLst/>
          </a:prstGeom>
          <a:noFill/>
          <a:ln>
            <a:noFill/>
          </a:ln>
        </p:spPr>
        <p:txBody>
          <a:bodyPr>
            <a:spAutoFit/>
          </a:bodyPr>
          <a:lstStyle/>
          <a:p>
            <a:pPr marL="228600" algn="just">
              <a:spcBef>
                <a:spcPts val="600"/>
              </a:spcBef>
              <a:spcAft>
                <a:spcPts val="600"/>
              </a:spcAft>
              <a:defRPr/>
            </a:pPr>
            <a:r>
              <a:rPr lang="en-US" sz="2000" b="1" kern="100" spc="-20" dirty="0">
                <a:solidFill>
                  <a:srgbClr val="003399"/>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U.S. Ski &amp; Snowboard’s policy regarding entry authorization (travel) letters for foreign athletes who </a:t>
            </a:r>
            <a:r>
              <a:rPr lang="en-US" sz="2000" b="1" u="sng" kern="100" spc="-20" dirty="0">
                <a:solidFill>
                  <a:srgbClr val="003399"/>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are not</a:t>
            </a:r>
            <a:r>
              <a:rPr lang="en-US" sz="2000" b="1" kern="100" spc="-20" dirty="0">
                <a:solidFill>
                  <a:srgbClr val="003399"/>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competitor members of U.S. Ski &amp; Snowboard is as follows:  </a:t>
            </a:r>
            <a:endParaRPr lang="en-US" sz="2000" b="1" kern="100" dirty="0">
              <a:solidFill>
                <a:srgbClr val="003399"/>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defRPr/>
            </a:pPr>
            <a:r>
              <a:rPr lang="en-US" kern="100" spc="-20" dirty="0">
                <a:latin typeface="Arial" panose="020B0604020202020204" pitchFamily="34" charset="0"/>
                <a:ea typeface="Calibri" panose="020F0502020204030204" pitchFamily="34" charset="0"/>
                <a:cs typeface="Arial" panose="020B0604020202020204" pitchFamily="34" charset="0"/>
              </a:rPr>
              <a:t>Authorization letter provided by the foreign federation allowing a club/school/university coach to enter an athlete must accompany the official FIS entry.</a:t>
            </a:r>
            <a:endParaRPr lang="en-US" kern="100" dirty="0">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defRPr/>
            </a:pPr>
            <a:r>
              <a:rPr lang="en-US" kern="100" spc="-20" dirty="0">
                <a:latin typeface="Arial" panose="020B0604020202020204" pitchFamily="34" charset="0"/>
                <a:ea typeface="Calibri" panose="020F0502020204030204" pitchFamily="34" charset="0"/>
                <a:cs typeface="Arial" panose="020B0604020202020204" pitchFamily="34" charset="0"/>
              </a:rPr>
              <a:t>Official FIS entry must include the names of </a:t>
            </a:r>
            <a:r>
              <a:rPr lang="en-US" b="1" u="sng" kern="100" spc="-20" dirty="0">
                <a:latin typeface="Arial" panose="020B0604020202020204" pitchFamily="34" charset="0"/>
                <a:ea typeface="Calibri" panose="020F0502020204030204" pitchFamily="34" charset="0"/>
                <a:cs typeface="Arial" panose="020B0604020202020204" pitchFamily="34" charset="0"/>
              </a:rPr>
              <a:t>all</a:t>
            </a:r>
            <a:r>
              <a:rPr lang="en-US" kern="100" spc="-20" dirty="0">
                <a:latin typeface="Arial" panose="020B0604020202020204" pitchFamily="34" charset="0"/>
                <a:ea typeface="Calibri" panose="020F0502020204030204" pitchFamily="34" charset="0"/>
                <a:cs typeface="Arial" panose="020B0604020202020204" pitchFamily="34" charset="0"/>
              </a:rPr>
              <a:t> personnel accompanying the athlete(s) and for whom race arena/venue access is requested; e.g., coach, trainer, ski technician, physical therapist, medical personnel.</a:t>
            </a:r>
            <a:endParaRPr lang="en-US" kern="100" dirty="0">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defRPr/>
            </a:pPr>
            <a:r>
              <a:rPr lang="en-US" kern="100" spc="-20" dirty="0">
                <a:latin typeface="Arial" panose="020B0604020202020204" pitchFamily="34" charset="0"/>
                <a:ea typeface="Calibri" panose="020F0502020204030204" pitchFamily="34" charset="0"/>
                <a:cs typeface="Arial" panose="020B0604020202020204" pitchFamily="34" charset="0"/>
              </a:rPr>
              <a:t>Authorization letter must be accompanied by the cover letter from the foreign Federation.</a:t>
            </a:r>
            <a:endParaRPr lang="en-US" kern="100" dirty="0">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defRPr/>
            </a:pPr>
            <a:r>
              <a:rPr lang="en-US" kern="100" spc="-20" dirty="0">
                <a:latin typeface="Arial" panose="020B0604020202020204" pitchFamily="34" charset="0"/>
                <a:ea typeface="Calibri" panose="020F0502020204030204" pitchFamily="34" charset="0"/>
                <a:cs typeface="Arial" panose="020B0604020202020204" pitchFamily="34" charset="0"/>
              </a:rPr>
              <a:t>Accuracy of the following information in the authorization letter must be verified.</a:t>
            </a:r>
            <a:endParaRPr lang="en-US" kern="100" dirty="0">
              <a:latin typeface="Arial" panose="020B0604020202020204" pitchFamily="34" charset="0"/>
              <a:ea typeface="Calibri" panose="020F0502020204030204" pitchFamily="34" charset="0"/>
              <a:cs typeface="Arial" panose="020B0604020202020204" pitchFamily="34" charset="0"/>
            </a:endParaRPr>
          </a:p>
          <a:p>
            <a:pPr marL="568325" indent="-222250" algn="just">
              <a:spcBef>
                <a:spcPts val="0"/>
              </a:spcBef>
              <a:spcAft>
                <a:spcPts val="0"/>
              </a:spcAft>
              <a:buFont typeface="Times New Roman" panose="02020603050405020304" pitchFamily="18" charset="0"/>
              <a:buChar char="-"/>
              <a:defRPr/>
            </a:pPr>
            <a:r>
              <a:rPr lang="en-US" kern="100" spc="-20" dirty="0">
                <a:latin typeface="Arial" panose="020B0604020202020204" pitchFamily="34" charset="0"/>
                <a:ea typeface="Times New Roman" panose="02020603050405020304" pitchFamily="18" charset="0"/>
                <a:cs typeface="Arial" panose="020B0604020202020204" pitchFamily="34" charset="0"/>
              </a:rPr>
              <a:t>Date of letter</a:t>
            </a:r>
            <a:endParaRPr lang="en-US" kern="100" dirty="0">
              <a:latin typeface="Arial" panose="020B0604020202020204" pitchFamily="34" charset="0"/>
              <a:ea typeface="Times New Roman" panose="02020603050405020304" pitchFamily="18" charset="0"/>
              <a:cs typeface="Arial" panose="020B0604020202020204" pitchFamily="34" charset="0"/>
            </a:endParaRPr>
          </a:p>
          <a:p>
            <a:pPr marL="568325" indent="-222250" algn="just">
              <a:spcBef>
                <a:spcPts val="0"/>
              </a:spcBef>
              <a:spcAft>
                <a:spcPts val="0"/>
              </a:spcAft>
              <a:buFont typeface="Times New Roman" panose="02020603050405020304" pitchFamily="18" charset="0"/>
              <a:buChar char="-"/>
              <a:defRPr/>
            </a:pPr>
            <a:r>
              <a:rPr lang="en-US" kern="100" spc="-20" dirty="0">
                <a:latin typeface="Arial" panose="020B0604020202020204" pitchFamily="34" charset="0"/>
                <a:ea typeface="Times New Roman" panose="02020603050405020304" pitchFamily="18" charset="0"/>
                <a:cs typeface="Arial" panose="020B0604020202020204" pitchFamily="34" charset="0"/>
              </a:rPr>
              <a:t>Name, gender, nation, FIS inscription code for athlete</a:t>
            </a:r>
            <a:endParaRPr lang="en-US" kern="100" dirty="0">
              <a:latin typeface="Arial" panose="020B0604020202020204" pitchFamily="34" charset="0"/>
              <a:ea typeface="Times New Roman" panose="02020603050405020304" pitchFamily="18" charset="0"/>
              <a:cs typeface="Arial" panose="020B0604020202020204" pitchFamily="34" charset="0"/>
            </a:endParaRPr>
          </a:p>
          <a:p>
            <a:pPr marL="568325" indent="-222250" algn="just">
              <a:spcBef>
                <a:spcPts val="0"/>
              </a:spcBef>
              <a:spcAft>
                <a:spcPts val="0"/>
              </a:spcAft>
              <a:buFont typeface="Times New Roman" panose="02020603050405020304" pitchFamily="18" charset="0"/>
              <a:buChar char="-"/>
              <a:defRPr/>
            </a:pPr>
            <a:r>
              <a:rPr lang="en-US" kern="100" spc="-20" dirty="0">
                <a:latin typeface="Arial" panose="020B0604020202020204" pitchFamily="34" charset="0"/>
                <a:ea typeface="Times New Roman" panose="02020603050405020304" pitchFamily="18" charset="0"/>
                <a:cs typeface="Arial" panose="020B0604020202020204" pitchFamily="34" charset="0"/>
              </a:rPr>
              <a:t>Date of applicable season</a:t>
            </a:r>
            <a:endParaRPr lang="en-US" kern="100"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defRPr/>
            </a:pPr>
            <a:r>
              <a:rPr lang="en-US" b="1" kern="100" spc="-20" dirty="0">
                <a:solidFill>
                  <a:srgbClr val="003399"/>
                </a:solidFill>
                <a:latin typeface="Arial" panose="020B0604020202020204" pitchFamily="34" charset="0"/>
                <a:ea typeface="Calibri" panose="020F0502020204030204" pitchFamily="34" charset="0"/>
                <a:cs typeface="Arial" panose="020B0604020202020204" pitchFamily="34" charset="0"/>
              </a:rPr>
              <a:t>Authorization letters will only be recognized for FIS category and below.</a:t>
            </a:r>
          </a:p>
          <a:p>
            <a:pPr algn="just">
              <a:spcBef>
                <a:spcPts val="600"/>
              </a:spcBef>
              <a:spcAft>
                <a:spcPts val="600"/>
              </a:spcAft>
              <a:defRPr/>
            </a:pPr>
            <a:r>
              <a:rPr lang="en-US" b="1" i="1" kern="100" spc="-20" dirty="0">
                <a:solidFill>
                  <a:srgbClr val="003399"/>
                </a:solidFill>
                <a:latin typeface="Arial" panose="020B0604020202020204" pitchFamily="34" charset="0"/>
                <a:ea typeface="Calibri" panose="020F0502020204030204" pitchFamily="34" charset="0"/>
                <a:cs typeface="Arial" panose="020B0604020202020204" pitchFamily="34" charset="0"/>
              </a:rPr>
              <a:t>Entries for World Cup, Nor-Am Cup, and National Championships must be submitted directly by the respective National Ski Associations.</a:t>
            </a:r>
            <a:endParaRPr lang="en-US" b="1" kern="100" dirty="0">
              <a:solidFill>
                <a:srgbClr val="003399"/>
              </a:solidFill>
              <a:latin typeface="Arial" panose="020B0604020202020204" pitchFamily="34" charset="0"/>
              <a:ea typeface="Calibri" panose="020F0502020204030204" pitchFamily="34" charset="0"/>
              <a:cs typeface="Arial" panose="020B0604020202020204" pitchFamily="34" charset="0"/>
            </a:endParaRPr>
          </a:p>
        </p:txBody>
      </p:sp>
      <p:pic>
        <p:nvPicPr>
          <p:cNvPr id="303107" name="Content Placeholder 10">
            <a:extLst>
              <a:ext uri="{FF2B5EF4-FFF2-40B4-BE49-F238E27FC236}">
                <a16:creationId xmlns:a16="http://schemas.microsoft.com/office/drawing/2014/main" id="{5A7D1911-2382-6548-0F39-0B46BD9751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172699"/>
      </p:ext>
    </p:extLst>
  </p:cSld>
  <p:clrMapOvr>
    <a:masterClrMapping/>
  </p:clrMapOvr>
  <p:transition spd="med">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C96827-768F-868D-8BA1-2C38E7AF8F2E}"/>
              </a:ext>
            </a:extLst>
          </p:cNvPr>
          <p:cNvSpPr txBox="1"/>
          <p:nvPr/>
        </p:nvSpPr>
        <p:spPr>
          <a:xfrm>
            <a:off x="212725" y="192088"/>
            <a:ext cx="8305800" cy="6462712"/>
          </a:xfrm>
          <a:prstGeom prst="rect">
            <a:avLst/>
          </a:prstGeom>
          <a:noFill/>
          <a:ln>
            <a:noFill/>
          </a:ln>
        </p:spPr>
        <p:txBody>
          <a:bodyPr>
            <a:spAutoFit/>
          </a:bodyPr>
          <a:lstStyle/>
          <a:p>
            <a:pPr marL="457200" indent="-457200" algn="just">
              <a:spcBef>
                <a:spcPts val="600"/>
              </a:spcBef>
              <a:spcAft>
                <a:spcPts val="600"/>
              </a:spcAft>
              <a:defRPr/>
            </a:pPr>
            <a:r>
              <a:rPr lang="en-US" sz="2800" b="1" kern="100" spc="-20" dirty="0">
                <a:solidFill>
                  <a:srgbClr val="003399"/>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NOTES:</a:t>
            </a:r>
            <a:endParaRPr lang="en-US" sz="2800" b="1" kern="100" dirty="0">
              <a:solidFill>
                <a:srgbClr val="003399"/>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600"/>
              </a:spcBef>
              <a:spcAft>
                <a:spcPts val="600"/>
              </a:spcAft>
              <a:buFont typeface="Arial" panose="020B0604020202020204" pitchFamily="34" charset="0"/>
              <a:buChar char="•"/>
              <a:tabLst>
                <a:tab pos="228600" algn="l"/>
              </a:tabLst>
              <a:defRPr/>
            </a:pPr>
            <a:r>
              <a:rPr lang="en-US" sz="2400" kern="100" spc="-20" dirty="0">
                <a:latin typeface="Arial" panose="020B0604020202020204" pitchFamily="34" charset="0"/>
                <a:ea typeface="Calibri" panose="020F0502020204030204" pitchFamily="34" charset="0"/>
                <a:cs typeface="Arial" panose="020B0604020202020204" pitchFamily="34" charset="0"/>
              </a:rPr>
              <a:t>Foreign entries not submitted by actual National Ski Association and for whom no authorization letter has been submitted to U.S. Ski &amp; Snowboard </a:t>
            </a:r>
            <a:r>
              <a:rPr lang="en-US" sz="2400" u="sng" kern="100" spc="-20" dirty="0">
                <a:latin typeface="Arial" panose="020B0604020202020204" pitchFamily="34" charset="0"/>
                <a:ea typeface="Calibri" panose="020F0502020204030204" pitchFamily="34" charset="0"/>
                <a:cs typeface="Arial" panose="020B0604020202020204" pitchFamily="34" charset="0"/>
              </a:rPr>
              <a:t>must not be accepted</a:t>
            </a:r>
            <a:r>
              <a:rPr lang="en-US" sz="2400" kern="100" spc="-20" dirty="0">
                <a:latin typeface="Arial" panose="020B0604020202020204" pitchFamily="34" charset="0"/>
                <a:ea typeface="Calibri" panose="020F0502020204030204" pitchFamily="34" charset="0"/>
                <a:cs typeface="Arial" panose="020B0604020202020204" pitchFamily="34" charset="0"/>
              </a:rPr>
              <a:t>.  </a:t>
            </a:r>
            <a:endParaRPr lang="en-US" sz="2400" kern="100" dirty="0">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0"/>
              </a:spcAft>
              <a:tabLst>
                <a:tab pos="228600" algn="l"/>
              </a:tabLst>
              <a:defRPr/>
            </a:pPr>
            <a:r>
              <a:rPr lang="en-US" sz="2400" kern="100" spc="-20" dirty="0">
                <a:latin typeface="Arial" panose="020B0604020202020204" pitchFamily="34" charset="0"/>
                <a:ea typeface="Calibri" panose="020F0502020204030204" pitchFamily="34" charset="0"/>
                <a:cs typeface="Arial" panose="020B0604020202020204" pitchFamily="34" charset="0"/>
              </a:rPr>
              <a:t>There is a possibility that small groups of foreign athletes may be training in North America and may seek entry into U.S. Ski &amp; Snowboard FIS events.  </a:t>
            </a:r>
          </a:p>
          <a:p>
            <a:pPr marL="342900" indent="-342900" algn="just">
              <a:spcBef>
                <a:spcPts val="0"/>
              </a:spcBef>
              <a:spcAft>
                <a:spcPts val="600"/>
              </a:spcAft>
              <a:buFont typeface="Arial" panose="020B0604020202020204" pitchFamily="34" charset="0"/>
              <a:buChar char="•"/>
              <a:tabLst>
                <a:tab pos="228600" algn="l"/>
              </a:tabLst>
              <a:defRPr/>
            </a:pPr>
            <a:r>
              <a:rPr lang="en-US" sz="2400" kern="100" spc="-20" dirty="0">
                <a:latin typeface="Arial" panose="020B0604020202020204" pitchFamily="34" charset="0"/>
                <a:ea typeface="Calibri" panose="020F0502020204030204" pitchFamily="34" charset="0"/>
                <a:cs typeface="Arial" panose="020B0604020202020204" pitchFamily="34" charset="0"/>
              </a:rPr>
              <a:t>These athletes will be represented by coaches from their National Ski Associations and, </a:t>
            </a:r>
          </a:p>
          <a:p>
            <a:pPr marL="342900" indent="-342900" algn="just">
              <a:spcBef>
                <a:spcPts val="600"/>
              </a:spcBef>
              <a:spcAft>
                <a:spcPts val="600"/>
              </a:spcAft>
              <a:buFont typeface="Arial" panose="020B0604020202020204" pitchFamily="34" charset="0"/>
              <a:buChar char="•"/>
              <a:tabLst>
                <a:tab pos="228600" algn="l"/>
              </a:tabLst>
              <a:defRPr/>
            </a:pPr>
            <a:r>
              <a:rPr lang="en-US" sz="2400" kern="100" spc="-20" dirty="0">
                <a:latin typeface="Arial" panose="020B0604020202020204" pitchFamily="34" charset="0"/>
                <a:ea typeface="Calibri" panose="020F0502020204030204" pitchFamily="34" charset="0"/>
                <a:cs typeface="Arial" panose="020B0604020202020204" pitchFamily="34" charset="0"/>
              </a:rPr>
              <a:t>because they are not members of U.S. Ski &amp; Snowboard and training with USA clubs/schools/colleges/universities,</a:t>
            </a:r>
          </a:p>
          <a:p>
            <a:pPr marL="342900" indent="-342900" algn="just">
              <a:spcBef>
                <a:spcPts val="600"/>
              </a:spcBef>
              <a:spcAft>
                <a:spcPts val="600"/>
              </a:spcAft>
              <a:buFont typeface="Arial" panose="020B0604020202020204" pitchFamily="34" charset="0"/>
              <a:buChar char="•"/>
              <a:tabLst>
                <a:tab pos="228600" algn="l"/>
              </a:tabLst>
              <a:defRPr/>
            </a:pPr>
            <a:r>
              <a:rPr lang="en-US" sz="2400" kern="100" spc="-20" dirty="0">
                <a:latin typeface="Arial" panose="020B0604020202020204" pitchFamily="34" charset="0"/>
                <a:ea typeface="Calibri" panose="020F0502020204030204" pitchFamily="34" charset="0"/>
                <a:cs typeface="Arial" panose="020B0604020202020204" pitchFamily="34" charset="0"/>
              </a:rPr>
              <a:t>authorization letters will not be on file with U.S. Ski &amp; Snowboard.  </a:t>
            </a:r>
          </a:p>
          <a:p>
            <a:pPr algn="just">
              <a:spcBef>
                <a:spcPts val="600"/>
              </a:spcBef>
              <a:spcAft>
                <a:spcPts val="600"/>
              </a:spcAft>
              <a:tabLst>
                <a:tab pos="228600" algn="l"/>
              </a:tabLst>
              <a:defRPr/>
            </a:pPr>
            <a:r>
              <a:rPr lang="en-US" sz="2400" b="1" i="1" kern="100" spc="-20" dirty="0">
                <a:solidFill>
                  <a:srgbClr val="0033CC"/>
                </a:solidFill>
                <a:latin typeface="Arial" panose="020B0604020202020204" pitchFamily="34" charset="0"/>
                <a:ea typeface="Calibri" panose="020F0502020204030204" pitchFamily="34" charset="0"/>
                <a:cs typeface="Arial" panose="020B0604020202020204" pitchFamily="34" charset="0"/>
              </a:rPr>
              <a:t>Contact U.S. Ski &amp; Snowboard Competition Services prior to refusing </a:t>
            </a:r>
            <a:r>
              <a:rPr lang="en-US" sz="2400" b="1" i="1" u="sng" kern="100" spc="-20" dirty="0">
                <a:solidFill>
                  <a:srgbClr val="0033CC"/>
                </a:solidFill>
                <a:latin typeface="Arial" panose="020B0604020202020204" pitchFamily="34" charset="0"/>
                <a:ea typeface="Calibri" panose="020F0502020204030204" pitchFamily="34" charset="0"/>
                <a:cs typeface="Arial" panose="020B0604020202020204" pitchFamily="34" charset="0"/>
              </a:rPr>
              <a:t>any</a:t>
            </a:r>
            <a:r>
              <a:rPr lang="en-US" sz="2400" b="1" i="1" kern="100" spc="-20" dirty="0">
                <a:solidFill>
                  <a:srgbClr val="0033CC"/>
                </a:solidFill>
                <a:latin typeface="Arial" panose="020B0604020202020204" pitchFamily="34" charset="0"/>
                <a:ea typeface="Calibri" panose="020F0502020204030204" pitchFamily="34" charset="0"/>
                <a:cs typeface="Arial" panose="020B0604020202020204" pitchFamily="34" charset="0"/>
              </a:rPr>
              <a:t> FIS entry</a:t>
            </a:r>
            <a:r>
              <a:rPr lang="en-US" sz="2400" b="1" i="1" kern="100" spc="-20" dirty="0">
                <a:solidFill>
                  <a:srgbClr val="003399"/>
                </a:solidFill>
                <a:latin typeface="Arial" panose="020B0604020202020204" pitchFamily="34" charset="0"/>
                <a:ea typeface="Calibri" panose="020F0502020204030204" pitchFamily="34" charset="0"/>
                <a:cs typeface="Arial" panose="020B0604020202020204" pitchFamily="34" charset="0"/>
              </a:rPr>
              <a:t>.</a:t>
            </a:r>
            <a:endParaRPr lang="en-US" sz="2400" kern="100" dirty="0">
              <a:latin typeface="Arial" panose="020B0604020202020204" pitchFamily="34" charset="0"/>
              <a:ea typeface="Calibri" panose="020F0502020204030204" pitchFamily="34" charset="0"/>
              <a:cs typeface="Arial" panose="020B0604020202020204" pitchFamily="34" charset="0"/>
            </a:endParaRPr>
          </a:p>
        </p:txBody>
      </p:sp>
      <p:pic>
        <p:nvPicPr>
          <p:cNvPr id="305155" name="Content Placeholder 10">
            <a:extLst>
              <a:ext uri="{FF2B5EF4-FFF2-40B4-BE49-F238E27FC236}">
                <a16:creationId xmlns:a16="http://schemas.microsoft.com/office/drawing/2014/main" id="{6D2EFD01-01FE-A302-077D-B349A3D5B7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718042"/>
      </p:ext>
    </p:extLst>
  </p:cSld>
  <p:clrMapOvr>
    <a:masterClrMapping/>
  </p:clrMapOvr>
  <p:transition spd="med">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A83C2-241F-BFCC-8288-BF47BDF19864}"/>
              </a:ext>
            </a:extLst>
          </p:cNvPr>
          <p:cNvSpPr txBox="1"/>
          <p:nvPr/>
        </p:nvSpPr>
        <p:spPr>
          <a:xfrm>
            <a:off x="533400" y="457200"/>
            <a:ext cx="7848600" cy="4754563"/>
          </a:xfrm>
          <a:prstGeom prst="rect">
            <a:avLst/>
          </a:prstGeom>
          <a:noFill/>
          <a:ln>
            <a:noFill/>
          </a:ln>
        </p:spPr>
        <p:txBody>
          <a:bodyPr>
            <a:spAutoFit/>
          </a:bodyPr>
          <a:lstStyle/>
          <a:p>
            <a:pPr algn="just">
              <a:spcBef>
                <a:spcPts val="600"/>
              </a:spcBef>
              <a:spcAft>
                <a:spcPts val="0"/>
              </a:spcAft>
              <a:tabLst>
                <a:tab pos="1028700" algn="l"/>
              </a:tabLst>
              <a:defRPr/>
            </a:pPr>
            <a:r>
              <a:rPr lang="en-US" sz="28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RESULT PROCESSING – XML FILE  </a:t>
            </a:r>
            <a:endParaRPr lang="en-US" sz="28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1800"/>
              </a:spcBef>
              <a:spcAft>
                <a:spcPts val="0"/>
              </a:spcAft>
              <a:buFont typeface="Arial" panose="020B0604020202020204" pitchFamily="34" charset="0"/>
              <a:buChar char="•"/>
              <a:tabLst>
                <a:tab pos="228600" algn="l"/>
                <a:tab pos="1028700" algn="l"/>
              </a:tabLst>
              <a:defRPr/>
            </a:pPr>
            <a:r>
              <a:rPr lang="en-US" sz="2400" b="1" u="sng" dirty="0">
                <a:latin typeface="Arial" panose="020B0604020202020204" pitchFamily="34" charset="0"/>
                <a:ea typeface="Times New Roman" panose="02020603050405020304" pitchFamily="18" charset="0"/>
                <a:cs typeface="Arial" panose="020B0604020202020204" pitchFamily="34" charset="0"/>
              </a:rPr>
              <a:t>Individual</a:t>
            </a:r>
            <a:r>
              <a:rPr lang="en-US" sz="2400" dirty="0">
                <a:latin typeface="Arial" panose="020B0604020202020204" pitchFamily="34" charset="0"/>
                <a:ea typeface="Times New Roman" panose="02020603050405020304" pitchFamily="18" charset="0"/>
                <a:cs typeface="Arial" panose="020B0604020202020204" pitchFamily="34" charset="0"/>
              </a:rPr>
              <a:t> event XML race result files are uploaded at                         </a:t>
            </a:r>
          </a:p>
          <a:p>
            <a:pPr algn="just">
              <a:spcBef>
                <a:spcPts val="0"/>
              </a:spcBef>
              <a:spcAft>
                <a:spcPts val="0"/>
              </a:spcAft>
              <a:tabLst>
                <a:tab pos="228600" algn="l"/>
                <a:tab pos="1028700" algn="l"/>
              </a:tabLst>
              <a:defRPr/>
            </a:pPr>
            <a:r>
              <a:rPr lang="en-US" sz="2400" b="1" dirty="0">
                <a:solidFill>
                  <a:srgbClr val="003399"/>
                </a:solidFill>
                <a:latin typeface="Arial" panose="020B0604020202020204" pitchFamily="34" charset="0"/>
                <a:ea typeface="Times New Roman" panose="02020603050405020304" pitchFamily="18" charset="0"/>
                <a:cs typeface="Arial" panose="020B0604020202020204" pitchFamily="34" charset="0"/>
              </a:rPr>
              <a:t>      race-results.usskiandsnowboard.org/</a:t>
            </a:r>
            <a:r>
              <a:rPr lang="en-US" sz="2400" b="1" dirty="0">
                <a:latin typeface="Arial" panose="020B0604020202020204" pitchFamily="34" charset="0"/>
                <a:ea typeface="Times New Roman" panose="02020603050405020304" pitchFamily="18" charset="0"/>
                <a:cs typeface="Arial" panose="020B0604020202020204" pitchFamily="34" charset="0"/>
              </a:rPr>
              <a:t>.</a:t>
            </a:r>
          </a:p>
          <a:p>
            <a:pPr algn="just">
              <a:spcBef>
                <a:spcPts val="0"/>
              </a:spcBef>
              <a:spcAft>
                <a:spcPts val="0"/>
              </a:spcAft>
              <a:tabLst>
                <a:tab pos="228600" algn="l"/>
                <a:tab pos="1028700" algn="l"/>
              </a:tabLst>
              <a:defRPr/>
            </a:pPr>
            <a:endParaRPr lang="en-US" sz="2400" b="1"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0"/>
              </a:spcBef>
              <a:spcAft>
                <a:spcPts val="0"/>
              </a:spcAft>
              <a:buFont typeface="Arial" panose="020B0604020202020204" pitchFamily="34" charset="0"/>
              <a:buChar char="•"/>
              <a:tabLst>
                <a:tab pos="228600" algn="l"/>
                <a:tab pos="1028700" algn="l"/>
              </a:tabLst>
              <a:defRPr/>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Login for clubs hosting sanctioned events or a previously-approved login for individuals who do not have access to the club login</a:t>
            </a:r>
            <a:r>
              <a:rPr lang="en-US" sz="2400" dirty="0">
                <a:latin typeface="Arial" panose="020B0604020202020204" pitchFamily="34" charset="0"/>
                <a:ea typeface="Times New Roman" panose="02020603050405020304" pitchFamily="18" charset="0"/>
                <a:cs typeface="Arial" panose="020B0604020202020204" pitchFamily="34" charset="0"/>
              </a:rPr>
              <a:t> will be required to access the upload platform. </a:t>
            </a:r>
          </a:p>
          <a:p>
            <a:pPr algn="just">
              <a:spcBef>
                <a:spcPts val="0"/>
              </a:spcBef>
              <a:spcAft>
                <a:spcPts val="0"/>
              </a:spcAft>
              <a:tabLst>
                <a:tab pos="228600" algn="l"/>
                <a:tab pos="1028700" algn="l"/>
              </a:tabLst>
              <a:defRPr/>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0"/>
              </a:spcBef>
              <a:spcAft>
                <a:spcPts val="0"/>
              </a:spcAft>
              <a:buFont typeface="Arial" panose="020B0604020202020204" pitchFamily="34" charset="0"/>
              <a:buChar char="•"/>
              <a:tabLst>
                <a:tab pos="228600" algn="l"/>
                <a:tab pos="1028700" algn="l"/>
              </a:tabLst>
              <a:defRPr/>
            </a:pPr>
            <a:r>
              <a:rPr lang="en-US" sz="2400" dirty="0">
                <a:latin typeface="Arial" panose="020B0604020202020204" pitchFamily="34" charset="0"/>
                <a:ea typeface="Times New Roman" panose="02020603050405020304" pitchFamily="18" charset="0"/>
                <a:cs typeface="Arial" panose="020B0604020202020204" pitchFamily="34" charset="0"/>
              </a:rPr>
              <a:t>If an official is unable to log in, contact Competition Services for assistance.</a:t>
            </a:r>
          </a:p>
          <a:p>
            <a:pPr algn="just">
              <a:spcBef>
                <a:spcPts val="0"/>
              </a:spcBef>
              <a:spcAft>
                <a:spcPts val="0"/>
              </a:spcAft>
              <a:tabLst>
                <a:tab pos="228600" algn="l"/>
                <a:tab pos="1028700" algn="l"/>
              </a:tabLst>
              <a:defRPr/>
            </a:pPr>
            <a:endParaRPr lang="en-US" sz="2000" dirty="0">
              <a:latin typeface="+mn-lt"/>
              <a:ea typeface="Times New Roman" panose="02020603050405020304" pitchFamily="18" charset="0"/>
            </a:endParaRPr>
          </a:p>
        </p:txBody>
      </p:sp>
      <p:pic>
        <p:nvPicPr>
          <p:cNvPr id="307203" name="Content Placeholder 10">
            <a:extLst>
              <a:ext uri="{FF2B5EF4-FFF2-40B4-BE49-F238E27FC236}">
                <a16:creationId xmlns:a16="http://schemas.microsoft.com/office/drawing/2014/main" id="{00F9980A-07AB-1B10-9415-58BF89BF71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51042"/>
      </p:ext>
    </p:extLst>
  </p:cSld>
  <p:clrMapOvr>
    <a:masterClrMapping/>
  </p:clrMapOvr>
  <p:transition spd="med">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8F2371-DAAF-98A8-55B7-E6B44F190FB1}"/>
              </a:ext>
            </a:extLst>
          </p:cNvPr>
          <p:cNvSpPr txBox="1"/>
          <p:nvPr/>
        </p:nvSpPr>
        <p:spPr>
          <a:xfrm>
            <a:off x="228600" y="396875"/>
            <a:ext cx="8420100" cy="6064250"/>
          </a:xfrm>
          <a:prstGeom prst="rect">
            <a:avLst/>
          </a:prstGeom>
          <a:noFill/>
          <a:ln>
            <a:noFill/>
          </a:ln>
        </p:spPr>
        <p:txBody>
          <a:bodyPr>
            <a:spAutoFit/>
          </a:bodyPr>
          <a:lstStyle/>
          <a:p>
            <a:pPr algn="just">
              <a:spcBef>
                <a:spcPts val="600"/>
              </a:spcBef>
              <a:spcAft>
                <a:spcPts val="0"/>
              </a:spcAft>
              <a:tabLst>
                <a:tab pos="1028700" algn="l"/>
              </a:tabLst>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RESULT PROCESSING – </a:t>
            </a:r>
          </a:p>
          <a:p>
            <a:pPr algn="just">
              <a:spcBef>
                <a:spcPts val="0"/>
              </a:spcBef>
              <a:spcAft>
                <a:spcPts val="600"/>
              </a:spcAft>
              <a:tabLst>
                <a:tab pos="1028700" algn="l"/>
              </a:tabLst>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EVENT DOCUMENT PACKETS</a:t>
            </a:r>
            <a:endParaRPr lang="en-US" sz="24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tabLst>
                <a:tab pos="228600" algn="l"/>
                <a:tab pos="1028700" algn="l"/>
              </a:tabLst>
              <a:defRPr/>
            </a:pPr>
            <a:r>
              <a:rPr lang="en-US" dirty="0">
                <a:latin typeface="Arial" panose="020B0604020202020204" pitchFamily="34" charset="0"/>
                <a:ea typeface="Times New Roman" panose="02020603050405020304" pitchFamily="18" charset="0"/>
                <a:cs typeface="Arial" panose="020B0604020202020204" pitchFamily="34" charset="0"/>
              </a:rPr>
              <a:t>Following successful uploading of the XML race result file, </a:t>
            </a:r>
            <a:r>
              <a:rPr lang="en-US" u="sng" dirty="0">
                <a:latin typeface="Arial" panose="020B0604020202020204" pitchFamily="34" charset="0"/>
                <a:ea typeface="Times New Roman" panose="02020603050405020304" pitchFamily="18" charset="0"/>
                <a:cs typeface="Arial" panose="020B0604020202020204" pitchFamily="34" charset="0"/>
              </a:rPr>
              <a:t>if the PDF “Event Document Packet” has been completed</a:t>
            </a:r>
            <a:r>
              <a:rPr lang="en-US" dirty="0">
                <a:latin typeface="Arial" panose="020B0604020202020204" pitchFamily="34" charset="0"/>
                <a:ea typeface="Times New Roman" panose="02020603050405020304" pitchFamily="18" charset="0"/>
                <a:cs typeface="Arial" panose="020B0604020202020204" pitchFamily="34" charset="0"/>
              </a:rPr>
              <a:t>, it may be uploaded during the same access window as the corresponding XML race result file.  </a:t>
            </a:r>
          </a:p>
          <a:p>
            <a:pPr algn="just">
              <a:spcBef>
                <a:spcPts val="600"/>
              </a:spcBef>
              <a:spcAft>
                <a:spcPts val="600"/>
              </a:spcAft>
              <a:tabLst>
                <a:tab pos="228600" algn="l"/>
                <a:tab pos="1028700" algn="l"/>
              </a:tabLst>
              <a:defRPr/>
            </a:pPr>
            <a:r>
              <a:rPr lang="en-US" b="1" dirty="0">
                <a:solidFill>
                  <a:srgbClr val="0028A8"/>
                </a:solidFill>
                <a:latin typeface="Arial" panose="020B0604020202020204" pitchFamily="34" charset="0"/>
                <a:cs typeface="Arial" panose="020B0604020202020204" pitchFamily="34" charset="0"/>
              </a:rPr>
              <a:t>NOTE: An error has been discovered </a:t>
            </a:r>
            <a:r>
              <a:rPr lang="en-US" b="1" u="sng" dirty="0">
                <a:solidFill>
                  <a:srgbClr val="0028A8"/>
                </a:solidFill>
                <a:latin typeface="Arial" panose="020B0604020202020204" pitchFamily="34" charset="0"/>
                <a:cs typeface="Arial" panose="020B0604020202020204" pitchFamily="34" charset="0"/>
              </a:rPr>
              <a:t>only</a:t>
            </a:r>
            <a:r>
              <a:rPr lang="en-US" b="1" dirty="0">
                <a:solidFill>
                  <a:srgbClr val="0028A8"/>
                </a:solidFill>
                <a:latin typeface="Arial" panose="020B0604020202020204" pitchFamily="34" charset="0"/>
                <a:cs typeface="Arial" panose="020B0604020202020204" pitchFamily="34" charset="0"/>
              </a:rPr>
              <a:t> in the upload process for </a:t>
            </a:r>
            <a:r>
              <a:rPr lang="en-US" b="1" u="sng" dirty="0">
                <a:solidFill>
                  <a:srgbClr val="0028A8"/>
                </a:solidFill>
                <a:latin typeface="Arial" panose="020B0604020202020204" pitchFamily="34" charset="0"/>
                <a:cs typeface="Arial" panose="020B0604020202020204" pitchFamily="34" charset="0"/>
              </a:rPr>
              <a:t>Event Document Packets</a:t>
            </a:r>
            <a:r>
              <a:rPr lang="en-US" b="1" dirty="0">
                <a:solidFill>
                  <a:srgbClr val="0028A8"/>
                </a:solidFill>
                <a:latin typeface="Arial" panose="020B0604020202020204" pitchFamily="34" charset="0"/>
                <a:cs typeface="Arial" panose="020B0604020202020204" pitchFamily="34" charset="0"/>
              </a:rPr>
              <a:t>. IT is currently working on implementing a patch, but if they are not successful, the above upload option will </a:t>
            </a:r>
            <a:r>
              <a:rPr lang="en-US" b="1" u="sng" dirty="0">
                <a:solidFill>
                  <a:srgbClr val="0028A8"/>
                </a:solidFill>
                <a:latin typeface="Arial" panose="020B0604020202020204" pitchFamily="34" charset="0"/>
                <a:cs typeface="Arial" panose="020B0604020202020204" pitchFamily="34" charset="0"/>
              </a:rPr>
              <a:t>not</a:t>
            </a:r>
            <a:r>
              <a:rPr lang="en-US" b="1" dirty="0">
                <a:solidFill>
                  <a:srgbClr val="0028A8"/>
                </a:solidFill>
                <a:latin typeface="Arial" panose="020B0604020202020204" pitchFamily="34" charset="0"/>
                <a:cs typeface="Arial" panose="020B0604020202020204" pitchFamily="34" charset="0"/>
              </a:rPr>
              <a:t> be available, and all Event Document Packets will have to be emailed to resultpackets@ussa.org.</a:t>
            </a:r>
          </a:p>
          <a:p>
            <a:pPr marL="342900" indent="-342900" algn="just">
              <a:spcBef>
                <a:spcPts val="600"/>
              </a:spcBef>
              <a:spcAft>
                <a:spcPts val="0"/>
              </a:spcAft>
              <a:buFont typeface="Symbol" panose="05050102010706020507" pitchFamily="18" charset="2"/>
              <a:buChar char=""/>
              <a:tabLst>
                <a:tab pos="228600" algn="l"/>
                <a:tab pos="1028700" algn="l"/>
              </a:tabLst>
              <a:defRPr/>
            </a:pPr>
            <a:r>
              <a:rPr lang="en-US" dirty="0">
                <a:latin typeface="Arial" panose="020B0604020202020204" pitchFamily="34" charset="0"/>
                <a:ea typeface="Times New Roman" panose="02020603050405020304" pitchFamily="18" charset="0"/>
                <a:cs typeface="Arial" panose="020B0604020202020204" pitchFamily="34" charset="0"/>
              </a:rPr>
              <a:t>If the PDF “Event Document Packet” is: </a:t>
            </a:r>
          </a:p>
          <a:p>
            <a:pPr indent="284163" algn="just">
              <a:spcBef>
                <a:spcPts val="0"/>
              </a:spcBef>
              <a:spcAft>
                <a:spcPts val="600"/>
              </a:spcAft>
              <a:tabLst>
                <a:tab pos="228600" algn="l"/>
                <a:tab pos="1028700" algn="l"/>
              </a:tabLst>
              <a:defRPr/>
            </a:pPr>
            <a:r>
              <a:rPr lang="en-US" dirty="0">
                <a:latin typeface="Arial" panose="020B0604020202020204" pitchFamily="34" charset="0"/>
                <a:ea typeface="Times New Roman" panose="02020603050405020304" pitchFamily="18" charset="0"/>
                <a:cs typeface="Arial" panose="020B0604020202020204" pitchFamily="34" charset="0"/>
              </a:rPr>
              <a:t>  -  </a:t>
            </a:r>
            <a:r>
              <a:rPr lang="en-US" u="sng" dirty="0">
                <a:latin typeface="Arial" panose="020B0604020202020204" pitchFamily="34" charset="0"/>
                <a:ea typeface="Times New Roman" panose="02020603050405020304" pitchFamily="18" charset="0"/>
                <a:cs typeface="Arial" panose="020B0604020202020204" pitchFamily="34" charset="0"/>
              </a:rPr>
              <a:t>not completed until after the XML race result file is uploaded</a:t>
            </a:r>
            <a:r>
              <a:rPr lang="en-US" dirty="0">
                <a:latin typeface="Arial" panose="020B0604020202020204" pitchFamily="34" charset="0"/>
                <a:ea typeface="Times New Roman" panose="02020603050405020304" pitchFamily="18" charset="0"/>
                <a:cs typeface="Arial" panose="020B0604020202020204" pitchFamily="34" charset="0"/>
              </a:rPr>
              <a:t>, or </a:t>
            </a:r>
          </a:p>
          <a:p>
            <a:pPr indent="284163" algn="just">
              <a:spcBef>
                <a:spcPts val="600"/>
              </a:spcBef>
              <a:spcAft>
                <a:spcPts val="600"/>
              </a:spcAft>
              <a:tabLst>
                <a:tab pos="228600" algn="l"/>
                <a:tab pos="1028700" algn="l"/>
              </a:tabLst>
              <a:defRPr/>
            </a:pPr>
            <a:r>
              <a:rPr lang="en-US" dirty="0">
                <a:latin typeface="Arial" panose="020B0604020202020204" pitchFamily="34" charset="0"/>
                <a:ea typeface="Times New Roman" panose="02020603050405020304" pitchFamily="18" charset="0"/>
                <a:cs typeface="Arial" panose="020B0604020202020204" pitchFamily="34" charset="0"/>
              </a:rPr>
              <a:t>  -  you are </a:t>
            </a:r>
            <a:r>
              <a:rPr lang="en-US" u="sng" dirty="0">
                <a:latin typeface="Arial" panose="020B0604020202020204" pitchFamily="34" charset="0"/>
                <a:ea typeface="Times New Roman" panose="02020603050405020304" pitchFamily="18" charset="0"/>
                <a:cs typeface="Arial" panose="020B0604020202020204" pitchFamily="34" charset="0"/>
              </a:rPr>
              <a:t>unable to successfully utilize the upload</a:t>
            </a:r>
            <a:r>
              <a:rPr lang="en-US" dirty="0">
                <a:latin typeface="Arial" panose="020B0604020202020204" pitchFamily="34" charset="0"/>
                <a:ea typeface="Times New Roman" panose="02020603050405020304" pitchFamily="18" charset="0"/>
                <a:cs typeface="Arial" panose="020B0604020202020204" pitchFamily="34" charset="0"/>
              </a:rPr>
              <a:t> function, </a:t>
            </a:r>
          </a:p>
          <a:p>
            <a:pPr marL="347663" indent="-63500" algn="just">
              <a:spcBef>
                <a:spcPts val="600"/>
              </a:spcBef>
              <a:spcAft>
                <a:spcPts val="600"/>
              </a:spcAft>
              <a:tabLst>
                <a:tab pos="228600" algn="l"/>
                <a:tab pos="1028700" algn="l"/>
              </a:tabLst>
              <a:defRPr/>
            </a:pPr>
            <a:r>
              <a:rPr lang="en-US" dirty="0">
                <a:latin typeface="Arial" panose="020B0604020202020204" pitchFamily="34" charset="0"/>
                <a:ea typeface="Times New Roman" panose="02020603050405020304" pitchFamily="18" charset="0"/>
                <a:cs typeface="Arial" panose="020B0604020202020204" pitchFamily="34" charset="0"/>
              </a:rPr>
              <a:t> the PDF “Event Document Packet” must be emailed to </a:t>
            </a:r>
            <a:r>
              <a:rPr lang="en-US" b="1" dirty="0">
                <a:solidFill>
                  <a:srgbClr val="003399"/>
                </a:solidFill>
                <a:latin typeface="Arial" panose="020B0604020202020204" pitchFamily="34" charset="0"/>
                <a:ea typeface="Times New Roman" panose="02020603050405020304" pitchFamily="18" charset="0"/>
                <a:cs typeface="Arial" panose="020B0604020202020204" pitchFamily="34" charset="0"/>
              </a:rPr>
              <a:t>resultpackets@ussa.org</a:t>
            </a:r>
            <a:r>
              <a:rPr lang="en-US" b="1" dirty="0">
                <a:latin typeface="Arial" panose="020B0604020202020204" pitchFamily="34" charset="0"/>
                <a:ea typeface="Times New Roman" panose="02020603050405020304" pitchFamily="18" charset="0"/>
                <a:cs typeface="Arial" panose="020B0604020202020204" pitchFamily="34" charset="0"/>
              </a:rPr>
              <a:t>. </a:t>
            </a:r>
          </a:p>
          <a:p>
            <a:pPr algn="just">
              <a:spcBef>
                <a:spcPts val="600"/>
              </a:spcBef>
              <a:spcAft>
                <a:spcPts val="600"/>
              </a:spcAft>
              <a:tabLst>
                <a:tab pos="1028700" algn="l"/>
              </a:tabLst>
              <a:defRPr/>
            </a:pPr>
            <a:r>
              <a:rPr lang="en-US" i="1" dirty="0">
                <a:latin typeface="Arial" panose="020B0604020202020204" pitchFamily="34" charset="0"/>
                <a:ea typeface="Times New Roman" panose="02020603050405020304" pitchFamily="18" charset="0"/>
                <a:cs typeface="Arial" panose="020B0604020202020204" pitchFamily="34" charset="0"/>
              </a:rPr>
              <a:t>The U.S. Ski &amp; Snowboard transmittal number </a:t>
            </a:r>
            <a:r>
              <a:rPr lang="en-US" i="1" u="sng" dirty="0">
                <a:latin typeface="Arial" panose="020B0604020202020204" pitchFamily="34" charset="0"/>
                <a:ea typeface="Times New Roman" panose="02020603050405020304" pitchFamily="18" charset="0"/>
                <a:cs typeface="Arial" panose="020B0604020202020204" pitchFamily="34" charset="0"/>
              </a:rPr>
              <a:t>must</a:t>
            </a:r>
            <a:r>
              <a:rPr lang="en-US" i="1" dirty="0">
                <a:latin typeface="Arial" panose="020B0604020202020204" pitchFamily="34" charset="0"/>
                <a:ea typeface="Times New Roman" panose="02020603050405020304" pitchFamily="18" charset="0"/>
                <a:cs typeface="Arial" panose="020B0604020202020204" pitchFamily="34" charset="0"/>
              </a:rPr>
              <a:t> be used as the email’s subject.</a:t>
            </a:r>
            <a:endParaRPr lang="en-US" dirty="0">
              <a:latin typeface="Arial" panose="020B0604020202020204" pitchFamily="34" charset="0"/>
              <a:ea typeface="Times New Roman" panose="02020603050405020304" pitchFamily="18" charset="0"/>
              <a:cs typeface="Arial" panose="020B0604020202020204" pitchFamily="34" charset="0"/>
            </a:endParaRPr>
          </a:p>
        </p:txBody>
      </p:sp>
      <p:pic>
        <p:nvPicPr>
          <p:cNvPr id="82947" name="Content Placeholder 10">
            <a:extLst>
              <a:ext uri="{FF2B5EF4-FFF2-40B4-BE49-F238E27FC236}">
                <a16:creationId xmlns:a16="http://schemas.microsoft.com/office/drawing/2014/main" id="{FBA1A1EC-C99E-FF08-9F2E-D4BDC1D83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3417578"/>
      </p:ext>
    </p:extLst>
  </p:cSld>
  <p:clrMapOvr>
    <a:masterClrMapping/>
  </p:clrMapOvr>
  <p:transition spd="med">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80AD8C-D584-F32D-84D1-A9DCF959FECC}"/>
              </a:ext>
            </a:extLst>
          </p:cNvPr>
          <p:cNvSpPr txBox="1"/>
          <p:nvPr/>
        </p:nvSpPr>
        <p:spPr>
          <a:xfrm>
            <a:off x="419100" y="246063"/>
            <a:ext cx="8305800" cy="6094412"/>
          </a:xfrm>
          <a:prstGeom prst="rect">
            <a:avLst/>
          </a:prstGeom>
          <a:noFill/>
          <a:ln>
            <a:noFill/>
          </a:ln>
        </p:spPr>
        <p:txBody>
          <a:bodyPr>
            <a:spAutoFit/>
          </a:bodyPr>
          <a:lstStyle/>
          <a:p>
            <a:pPr marL="228600" indent="-228600" algn="just">
              <a:spcBef>
                <a:spcPts val="600"/>
              </a:spcBef>
              <a:spcAft>
                <a:spcPts val="600"/>
              </a:spcAft>
              <a:defRPr/>
            </a:pPr>
            <a:r>
              <a:rPr lang="en-US" sz="2400" b="1" kern="100" dirty="0">
                <a:solidFill>
                  <a:srgbClr val="003399"/>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START NUMBER or BIB NUMBER</a:t>
            </a:r>
          </a:p>
          <a:p>
            <a:pPr algn="just">
              <a:spcBef>
                <a:spcPts val="600"/>
              </a:spcBef>
              <a:spcAft>
                <a:spcPts val="600"/>
              </a:spcAft>
              <a:defRPr/>
            </a:pPr>
            <a:r>
              <a:rPr lang="en-US" b="1" kern="100" dirty="0">
                <a:solidFill>
                  <a:srgbClr val="222222"/>
                </a:solidFill>
                <a:latin typeface="Arial" panose="020B0604020202020204" pitchFamily="34" charset="0"/>
                <a:ea typeface="Calibri" panose="020F0502020204030204" pitchFamily="34" charset="0"/>
                <a:cs typeface="Arial" panose="020B0604020202020204" pitchFamily="34" charset="0"/>
              </a:rPr>
              <a:t>617.3.3</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If two or more competitors have the same time or the same number of points, the competitor with the higher start number must be listed first on the official list of results.</a:t>
            </a:r>
            <a:endParaRPr lang="en-US" kern="100" dirty="0">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defRPr/>
            </a:pPr>
            <a:r>
              <a:rPr lang="en-US" b="1" kern="100" dirty="0">
                <a:solidFill>
                  <a:srgbClr val="222222"/>
                </a:solidFill>
                <a:latin typeface="Arial" panose="020B0604020202020204" pitchFamily="34" charset="0"/>
                <a:ea typeface="Calibri" panose="020F0502020204030204" pitchFamily="34" charset="0"/>
                <a:cs typeface="Arial" panose="020B0604020202020204" pitchFamily="34" charset="0"/>
              </a:rPr>
              <a:t>Split Second</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breaks a tie in time by defaulting to an athlete’s actual “start number.”  </a:t>
            </a:r>
            <a:endParaRPr lang="en-US" kern="100" dirty="0">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defRPr/>
            </a:pPr>
            <a:r>
              <a:rPr lang="en-US" b="1" kern="100" dirty="0">
                <a:solidFill>
                  <a:srgbClr val="222222"/>
                </a:solidFill>
                <a:latin typeface="Arial" panose="020B0604020202020204" pitchFamily="34" charset="0"/>
                <a:ea typeface="Calibri" panose="020F0502020204030204" pitchFamily="34" charset="0"/>
                <a:cs typeface="Arial" panose="020B0604020202020204" pitchFamily="34" charset="0"/>
              </a:rPr>
              <a:t>VOLA</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interprets the “start number” to be the “bib number” and breaks a tie in time by defaulting to an athlete’s actual “bib number.”  </a:t>
            </a:r>
            <a:endParaRPr lang="en-US" kern="100" dirty="0">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600"/>
              </a:spcAft>
              <a:defRPr/>
            </a:pP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Refer to these defaults when inserting an athlete in a start order or assigning an out-of-sequence bib:</a:t>
            </a:r>
            <a:endParaRPr lang="en-US" kern="100" dirty="0">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defRPr/>
            </a:pPr>
            <a:r>
              <a:rPr lang="en-US" b="1" kern="100" dirty="0">
                <a:solidFill>
                  <a:srgbClr val="222222"/>
                </a:solidFill>
                <a:latin typeface="Arial" panose="020B0604020202020204" pitchFamily="34" charset="0"/>
                <a:ea typeface="Calibri" panose="020F0502020204030204" pitchFamily="34" charset="0"/>
                <a:cs typeface="Arial" panose="020B0604020202020204" pitchFamily="34" charset="0"/>
              </a:rPr>
              <a:t>Split Second</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inserting an athlete after the first group and assigning 15A will affect Split Second's tie breaking capability because Split Second will not accept the start number + alpha character. </a:t>
            </a:r>
            <a:endParaRPr lang="en-US" kern="100" dirty="0">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defRPr/>
            </a:pPr>
            <a:r>
              <a:rPr lang="en-US" b="1" kern="100" dirty="0">
                <a:solidFill>
                  <a:srgbClr val="222222"/>
                </a:solidFill>
                <a:latin typeface="Arial" panose="020B0604020202020204" pitchFamily="34" charset="0"/>
                <a:ea typeface="Calibri" panose="020F0502020204030204" pitchFamily="34" charset="0"/>
                <a:cs typeface="Arial" panose="020B0604020202020204" pitchFamily="34" charset="0"/>
              </a:rPr>
              <a:t>VOLA</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assigning an out-of-sequence high value bib number to replace a missing bib; e.g., Start 6 wearing Bib 106 will affect VOLA’s tie breaking capability should a tie in time occur, for example, between </a:t>
            </a:r>
            <a:r>
              <a:rPr lang="en-US" u="sng" kern="100" dirty="0">
                <a:solidFill>
                  <a:srgbClr val="222222"/>
                </a:solidFill>
                <a:latin typeface="Arial" panose="020B0604020202020204" pitchFamily="34" charset="0"/>
                <a:ea typeface="Calibri" panose="020F0502020204030204" pitchFamily="34" charset="0"/>
                <a:cs typeface="Arial" panose="020B0604020202020204" pitchFamily="34" charset="0"/>
              </a:rPr>
              <a:t>Start 6 Bib 106</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and </a:t>
            </a:r>
            <a:r>
              <a:rPr lang="en-US" u="sng" kern="100" dirty="0">
                <a:solidFill>
                  <a:srgbClr val="222222"/>
                </a:solidFill>
                <a:latin typeface="Arial" panose="020B0604020202020204" pitchFamily="34" charset="0"/>
                <a:ea typeface="Calibri" panose="020F0502020204030204" pitchFamily="34" charset="0"/>
                <a:cs typeface="Arial" panose="020B0604020202020204" pitchFamily="34" charset="0"/>
              </a:rPr>
              <a:t>Start 20 Bib 20</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(Bib 106 will be ranked before Bib 20 regardless of the earlier start.) </a:t>
            </a:r>
            <a:r>
              <a:rPr lang="en-US" b="1" kern="1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a:t>
            </a:r>
            <a:endParaRPr lang="en-US" kern="100" dirty="0">
              <a:latin typeface="Arial" panose="020B0604020202020204" pitchFamily="34" charset="0"/>
              <a:ea typeface="Calibri" panose="020F0502020204030204" pitchFamily="34" charset="0"/>
              <a:cs typeface="Arial" panose="020B0604020202020204" pitchFamily="34" charset="0"/>
            </a:endParaRPr>
          </a:p>
        </p:txBody>
      </p:sp>
      <p:pic>
        <p:nvPicPr>
          <p:cNvPr id="311299" name="Content Placeholder 10">
            <a:extLst>
              <a:ext uri="{FF2B5EF4-FFF2-40B4-BE49-F238E27FC236}">
                <a16:creationId xmlns:a16="http://schemas.microsoft.com/office/drawing/2014/main" id="{64777F28-0CC5-D531-7B55-7694C430A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305378"/>
      </p:ext>
    </p:extLst>
  </p:cSld>
  <p:clrMapOvr>
    <a:masterClrMapping/>
  </p:clrMapOvr>
  <p:transition spd="med">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Content Placeholder 10">
            <a:extLst>
              <a:ext uri="{FF2B5EF4-FFF2-40B4-BE49-F238E27FC236}">
                <a16:creationId xmlns:a16="http://schemas.microsoft.com/office/drawing/2014/main" id="{F192BD09-0C3E-D0D4-8ECA-C331399832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E7C348EA-9D20-564E-140E-BF2CF998F16F}"/>
              </a:ext>
            </a:extLst>
          </p:cNvPr>
          <p:cNvSpPr>
            <a:spLocks noGrp="1"/>
          </p:cNvSpPr>
          <p:nvPr>
            <p:ph type="body" sz="quarter" idx="10"/>
          </p:nvPr>
        </p:nvSpPr>
        <p:spPr>
          <a:xfrm>
            <a:off x="449263" y="838200"/>
            <a:ext cx="8245475" cy="4724400"/>
          </a:xfrm>
        </p:spPr>
        <p:txBody>
          <a:bodyPr/>
          <a:lstStyle/>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b="1" dirty="0">
                <a:solidFill>
                  <a:srgbClr val="003399"/>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HELMET</a:t>
            </a:r>
            <a:r>
              <a:rPr lang="en-US" dirty="0">
                <a:solidFill>
                  <a:srgbClr val="003399"/>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en-US" b="1" dirty="0">
                <a:solidFill>
                  <a:srgbClr val="003399"/>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RULES</a:t>
            </a:r>
            <a:endParaRPr lang="en-US" dirty="0">
              <a:solidFill>
                <a:srgbClr val="003399"/>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a:p>
            <a:pPr marL="268287" indent="-285750" algn="just">
              <a:lnSpc>
                <a:spcPct val="100000"/>
              </a:lnSpc>
              <a:spcBef>
                <a:spcPts val="600"/>
              </a:spcBef>
              <a:spcAft>
                <a:spcPts val="12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Soft ear protection is only permitted for helmets used in Slalom. </a:t>
            </a:r>
            <a:r>
              <a:rPr lang="en-US" sz="2000" i="1" kern="100" dirty="0">
                <a:ea typeface="Calibri" panose="020F0502020204030204" pitchFamily="34" charset="0"/>
                <a:cs typeface="Arial" panose="020B0604020202020204" pitchFamily="34" charset="0"/>
              </a:rPr>
              <a:t>Soft ear protection is not allowed in Parallel events. </a:t>
            </a:r>
            <a:r>
              <a:rPr lang="en-US" sz="2000" b="1" kern="100" dirty="0">
                <a:ea typeface="Calibri" panose="020F0502020204030204" pitchFamily="34" charset="0"/>
                <a:cs typeface="Arial" panose="020B0604020202020204" pitchFamily="34" charset="0"/>
              </a:rPr>
              <a:t>[U707, U807, U907, U1007, U1233, Helmet Rules] </a:t>
            </a:r>
            <a:endParaRPr lang="en-US" sz="2000" kern="100" dirty="0">
              <a:ea typeface="Calibri" panose="020F0502020204030204" pitchFamily="34" charset="0"/>
              <a:cs typeface="Arial" panose="020B0604020202020204" pitchFamily="34" charset="0"/>
            </a:endParaRPr>
          </a:p>
          <a:p>
            <a:pPr marL="268287" indent="-285750" algn="just">
              <a:lnSpc>
                <a:spcPct val="100000"/>
              </a:lnSpc>
              <a:spcBef>
                <a:spcPts val="600"/>
              </a:spcBef>
              <a:spcAft>
                <a:spcPts val="1200"/>
              </a:spcAft>
              <a:buFont typeface="Arial" panose="020B0604020202020204" pitchFamily="34" charset="0"/>
              <a:buChar char="•"/>
              <a:defRPr/>
            </a:pPr>
            <a:r>
              <a:rPr lang="en-US" sz="2000" b="1" kern="100" dirty="0">
                <a:ea typeface="Calibri" panose="020F0502020204030204" pitchFamily="34" charset="0"/>
                <a:cs typeface="Arial" panose="020B0604020202020204" pitchFamily="34" charset="0"/>
              </a:rPr>
              <a:t>U1233</a:t>
            </a:r>
            <a:r>
              <a:rPr lang="en-US" sz="2000" kern="100" dirty="0">
                <a:ea typeface="Calibri" panose="020F0502020204030204" pitchFamily="34" charset="0"/>
                <a:cs typeface="Arial" panose="020B0604020202020204" pitchFamily="34" charset="0"/>
              </a:rPr>
              <a:t>: In the case of issues or items not covered in Art. 1220-1233, the rules for Slalom (Art. 800) or Giant Slalom (Art. 900) must be considered.</a:t>
            </a:r>
          </a:p>
          <a:p>
            <a:pPr marL="268287" indent="-285750" algn="just">
              <a:lnSpc>
                <a:spcPct val="100000"/>
              </a:lnSpc>
              <a:spcBef>
                <a:spcPts val="600"/>
              </a:spcBef>
              <a:spcAft>
                <a:spcPts val="0"/>
              </a:spcAft>
              <a:buFont typeface="Arial" panose="020B0604020202020204" pitchFamily="34" charset="0"/>
              <a:buChar char="•"/>
              <a:defRPr/>
            </a:pPr>
            <a:r>
              <a:rPr lang="en-US" sz="2000" b="1" kern="100" dirty="0">
                <a:ea typeface="Calibri" panose="020F0502020204030204" pitchFamily="34" charset="0"/>
                <a:cs typeface="Arial" panose="020B0604020202020204" pitchFamily="34" charset="0"/>
              </a:rPr>
              <a:t>Reminder: </a:t>
            </a:r>
            <a:r>
              <a:rPr lang="en-US" sz="2000" kern="100" dirty="0">
                <a:ea typeface="Calibri" panose="020F0502020204030204" pitchFamily="34" charset="0"/>
                <a:cs typeface="Arial" panose="020B0604020202020204" pitchFamily="34" charset="0"/>
              </a:rPr>
              <a:t>For all events, (FIS, non-FIS scored and non-scored):</a:t>
            </a:r>
          </a:p>
          <a:p>
            <a:pPr marL="457200" indent="-457200" algn="just">
              <a:lnSpc>
                <a:spcPct val="100000"/>
              </a:lnSpc>
              <a:spcBef>
                <a:spcPts val="0"/>
              </a:spcBef>
              <a:spcAft>
                <a:spcPts val="0"/>
              </a:spcAft>
              <a:buFont typeface="Euphemia" panose="020B0503040102020104" pitchFamily="34" charset="0"/>
              <a:buNone/>
              <a:defRPr/>
            </a:pPr>
            <a:r>
              <a:rPr lang="en-US" sz="2000" kern="100" dirty="0">
                <a:ea typeface="Calibri" panose="020F0502020204030204" pitchFamily="34" charset="0"/>
                <a:cs typeface="Arial" panose="020B0604020202020204" pitchFamily="34" charset="0"/>
              </a:rPr>
              <a:t>    - helmet-mounted cameras </a:t>
            </a:r>
            <a:r>
              <a:rPr lang="en-US" sz="2000" u="sng" kern="100" dirty="0">
                <a:ea typeface="Calibri" panose="020F0502020204030204" pitchFamily="34" charset="0"/>
                <a:cs typeface="Arial" panose="020B0604020202020204" pitchFamily="34" charset="0"/>
              </a:rPr>
              <a:t>and/or their mounts</a:t>
            </a:r>
            <a:r>
              <a:rPr lang="en-US" sz="2000" kern="100" dirty="0">
                <a:ea typeface="Calibri" panose="020F0502020204030204" pitchFamily="34" charset="0"/>
                <a:cs typeface="Arial" panose="020B0604020202020204" pitchFamily="34" charset="0"/>
              </a:rPr>
              <a:t> are not allowed for use </a:t>
            </a:r>
            <a:r>
              <a:rPr lang="en-US" sz="2000" u="sng" kern="100" dirty="0">
                <a:ea typeface="Calibri" panose="020F0502020204030204" pitchFamily="34" charset="0"/>
                <a:cs typeface="Arial" panose="020B0604020202020204" pitchFamily="34" charset="0"/>
              </a:rPr>
              <a:t>by either competitors or forerunners</a:t>
            </a:r>
            <a:r>
              <a:rPr lang="en-US" sz="2000" kern="100" dirty="0">
                <a:ea typeface="Calibri" panose="020F0502020204030204" pitchFamily="34" charset="0"/>
                <a:cs typeface="Arial" panose="020B0604020202020204" pitchFamily="34" charset="0"/>
              </a:rPr>
              <a:t>. </a:t>
            </a:r>
          </a:p>
          <a:p>
            <a:pPr marL="0" indent="0" algn="just">
              <a:lnSpc>
                <a:spcPct val="100000"/>
              </a:lnSpc>
              <a:spcBef>
                <a:spcPts val="600"/>
              </a:spcBef>
              <a:spcAft>
                <a:spcPts val="0"/>
              </a:spcAft>
              <a:buFont typeface="Euphemia" panose="020B0503040102020104" pitchFamily="34" charset="0"/>
              <a:buNone/>
              <a:defRPr/>
            </a:pPr>
            <a:r>
              <a:rPr lang="en-US" sz="2000" kern="100" dirty="0">
                <a:ea typeface="Calibri" panose="020F0502020204030204" pitchFamily="34" charset="0"/>
                <a:cs typeface="Arial" panose="020B0604020202020204" pitchFamily="34" charset="0"/>
              </a:rPr>
              <a:t>    -  helmets shall have no spoilers nor protruding parts.</a:t>
            </a:r>
          </a:p>
          <a:p>
            <a:pPr marL="342900" indent="-342900" algn="just">
              <a:lnSpc>
                <a:spcPct val="100000"/>
              </a:lnSpc>
              <a:spcBef>
                <a:spcPts val="0"/>
              </a:spcBef>
              <a:spcAft>
                <a:spcPts val="600"/>
              </a:spcAft>
              <a:buFont typeface="Symbol" panose="05050102010706020507" pitchFamily="18" charset="2"/>
              <a:buChar char=""/>
              <a:defRPr/>
            </a:pPr>
            <a:endParaRPr lang="en-US" sz="20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44594333"/>
      </p:ext>
    </p:extLst>
  </p:cSld>
  <p:clrMapOvr>
    <a:masterClrMapping/>
  </p:clrMapOvr>
  <p:transition spd="med">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Content Placeholder 10">
            <a:extLst>
              <a:ext uri="{FF2B5EF4-FFF2-40B4-BE49-F238E27FC236}">
                <a16:creationId xmlns:a16="http://schemas.microsoft.com/office/drawing/2014/main" id="{32B24056-A2B7-6678-F54D-8ED191BF8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7F36192B-5A54-1879-342D-9BD551ABCA96}"/>
              </a:ext>
            </a:extLst>
          </p:cNvPr>
          <p:cNvSpPr>
            <a:spLocks noGrp="1"/>
          </p:cNvSpPr>
          <p:nvPr>
            <p:ph type="body" sz="quarter" idx="10"/>
          </p:nvPr>
        </p:nvSpPr>
        <p:spPr>
          <a:xfrm>
            <a:off x="296863" y="222250"/>
            <a:ext cx="8550275" cy="5797550"/>
          </a:xfrm>
        </p:spPr>
        <p:txBody>
          <a:bodyPr/>
          <a:lstStyle/>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U12 and U14 SUPER G TRAINING</a:t>
            </a:r>
            <a:r>
              <a:rPr lang="en-US"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RUN</a:t>
            </a:r>
            <a:endParaRPr lang="en-US"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Official training for U12 and U14 Super G </a:t>
            </a:r>
            <a:r>
              <a:rPr lang="en-US" sz="2000" u="sng" dirty="0">
                <a:latin typeface="Arial" panose="020B0604020202020204" pitchFamily="34" charset="0"/>
                <a:ea typeface="Times New Roman" panose="02020603050405020304" pitchFamily="18" charset="0"/>
                <a:cs typeface="Arial" panose="020B0604020202020204" pitchFamily="34" charset="0"/>
              </a:rPr>
              <a:t>must</a:t>
            </a:r>
            <a:r>
              <a:rPr lang="en-US" sz="2000" dirty="0">
                <a:latin typeface="Arial" panose="020B0604020202020204" pitchFamily="34" charset="0"/>
                <a:ea typeface="Times New Roman" panose="02020603050405020304" pitchFamily="18" charset="0"/>
                <a:cs typeface="Arial" panose="020B0604020202020204" pitchFamily="34" charset="0"/>
              </a:rPr>
              <a:t> include at least one Super G training run prior to the first competition. </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Official training for these age groups is an integral part of the competition, and </a:t>
            </a:r>
            <a:r>
              <a:rPr lang="en-US" sz="2000" u="sng" dirty="0">
                <a:latin typeface="Arial" panose="020B0604020202020204" pitchFamily="34" charset="0"/>
                <a:ea typeface="Times New Roman" panose="02020603050405020304" pitchFamily="18" charset="0"/>
                <a:cs typeface="Arial" panose="020B0604020202020204" pitchFamily="34" charset="0"/>
              </a:rPr>
              <a:t>all athletes are required to participate</a:t>
            </a:r>
            <a:r>
              <a:rPr lang="en-US" sz="2000" dirty="0">
                <a:latin typeface="Arial" panose="020B0604020202020204" pitchFamily="34" charset="0"/>
                <a:ea typeface="Times New Roman" panose="02020603050405020304" pitchFamily="18" charset="0"/>
                <a:cs typeface="Arial" panose="020B0604020202020204" pitchFamily="34" charset="0"/>
              </a:rPr>
              <a:t>. </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In exceptional cases, a </a:t>
            </a:r>
            <a:r>
              <a:rPr lang="en-US" sz="2000" u="sng" dirty="0">
                <a:latin typeface="Arial" panose="020B0604020202020204" pitchFamily="34" charset="0"/>
                <a:ea typeface="Times New Roman" panose="02020603050405020304" pitchFamily="18" charset="0"/>
                <a:cs typeface="Arial" panose="020B0604020202020204" pitchFamily="34" charset="0"/>
              </a:rPr>
              <a:t>Jury can authorize a controlled freeski run</a:t>
            </a:r>
            <a:r>
              <a:rPr lang="en-US" sz="2000" dirty="0">
                <a:latin typeface="Arial" panose="020B0604020202020204" pitchFamily="34" charset="0"/>
                <a:ea typeface="Times New Roman" panose="02020603050405020304" pitchFamily="18" charset="0"/>
                <a:cs typeface="Arial" panose="020B0604020202020204" pitchFamily="34" charset="0"/>
              </a:rPr>
              <a:t> in lieu of an official training run. </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The Jury decision must be documented in Jury Minutes. </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If racing with U16 athletes, ACR U1256.4 applies, and a training run must be calendared.</a:t>
            </a:r>
          </a:p>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2000" u="sng" dirty="0">
                <a:latin typeface="Arial" panose="020B0604020202020204" pitchFamily="34" charset="0"/>
                <a:ea typeface="Times New Roman" panose="02020603050405020304" pitchFamily="18" charset="0"/>
                <a:cs typeface="Arial" panose="020B0604020202020204" pitchFamily="34" charset="0"/>
              </a:rPr>
              <a:t>All</a:t>
            </a:r>
            <a:r>
              <a:rPr lang="en-US" sz="2000" dirty="0">
                <a:latin typeface="Arial" panose="020B0604020202020204" pitchFamily="34" charset="0"/>
                <a:ea typeface="Times New Roman" panose="02020603050405020304" pitchFamily="18" charset="0"/>
                <a:cs typeface="Arial" panose="020B0604020202020204" pitchFamily="34" charset="0"/>
              </a:rPr>
              <a:t> sanctioned speed training runs/camps – Downhill or Super G – require that a full Jury be empaneled. </a:t>
            </a:r>
          </a:p>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2000" b="1" dirty="0">
                <a:solidFill>
                  <a:srgbClr val="0028A8"/>
                </a:solidFill>
                <a:latin typeface="Arial" panose="020B0604020202020204" pitchFamily="34" charset="0"/>
                <a:ea typeface="Times New Roman" panose="02020603050405020304" pitchFamily="18" charset="0"/>
                <a:cs typeface="Arial" panose="020B0604020202020204" pitchFamily="34" charset="0"/>
              </a:rPr>
              <a:t>In addition, they must also carry either liability insurance coverage through the U.S. Ski &amp; Snowboard provider or through the Organizing Committee’s provider.   </a:t>
            </a:r>
          </a:p>
          <a:p>
            <a:pPr marL="342900" indent="-342900" algn="just">
              <a:lnSpc>
                <a:spcPct val="100000"/>
              </a:lnSpc>
              <a:spcBef>
                <a:spcPts val="0"/>
              </a:spcBef>
              <a:spcAft>
                <a:spcPts val="600"/>
              </a:spcAft>
              <a:buFont typeface="Symbol" panose="05050102010706020507" pitchFamily="18" charset="2"/>
              <a:buChar char=""/>
              <a:defRPr/>
            </a:pPr>
            <a:endParaRPr lang="en-US" sz="20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42487868"/>
      </p:ext>
    </p:extLst>
  </p:cSld>
  <p:clrMapOvr>
    <a:masterClrMapping/>
  </p:clrMapOvr>
  <p:transition spd="med">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4" name="Content Placeholder 10">
            <a:extLst>
              <a:ext uri="{FF2B5EF4-FFF2-40B4-BE49-F238E27FC236}">
                <a16:creationId xmlns:a16="http://schemas.microsoft.com/office/drawing/2014/main" id="{D6D77BAE-5641-E48B-92EC-96BCAD0E2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7DF1CF04-B065-9DBB-CDF4-9ED74457225A}"/>
              </a:ext>
            </a:extLst>
          </p:cNvPr>
          <p:cNvSpPr>
            <a:spLocks noGrp="1"/>
          </p:cNvSpPr>
          <p:nvPr>
            <p:ph type="body" sz="quarter" idx="10"/>
          </p:nvPr>
        </p:nvSpPr>
        <p:spPr>
          <a:xfrm>
            <a:off x="227013" y="381000"/>
            <a:ext cx="8550275" cy="5797550"/>
          </a:xfrm>
        </p:spPr>
        <p:txBody>
          <a:bodyPr/>
          <a:lstStyle/>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RESULT PROCESSING: </a:t>
            </a: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NON-TIMED TRAINING RUNS </a:t>
            </a:r>
            <a:endParaRPr lang="en-US" sz="24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buFont typeface="Euphemia" panose="020B0503040102020104" pitchFamily="34" charset="0"/>
              <a:buNone/>
              <a:defRPr/>
            </a:pPr>
            <a:r>
              <a:rPr lang="en-US" sz="2400" dirty="0">
                <a:latin typeface="Arial" panose="020B0604020202020204" pitchFamily="34" charset="0"/>
                <a:cs typeface="Arial" panose="020B0604020202020204" pitchFamily="34" charset="0"/>
              </a:rPr>
              <a:t>In order to provide a record of participants in a Non-Timed Training Run insured through the U.S. Ski &amp; Snowboard provider and to capture the names of the officials, complete the following: </a:t>
            </a:r>
          </a:p>
          <a:p>
            <a:pPr>
              <a:lnSpc>
                <a:spcPct val="10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With all participants’ status classified as </a:t>
            </a:r>
            <a:r>
              <a:rPr lang="en-US" sz="2400" b="1" u="sng" dirty="0">
                <a:latin typeface="Arial" panose="020B0604020202020204" pitchFamily="34" charset="0"/>
                <a:cs typeface="Arial" panose="020B0604020202020204" pitchFamily="34" charset="0"/>
              </a:rPr>
              <a:t>DNS</a:t>
            </a:r>
            <a:r>
              <a:rPr lang="en-US" sz="2400" dirty="0">
                <a:latin typeface="Arial" panose="020B0604020202020204" pitchFamily="34" charset="0"/>
                <a:cs typeface="Arial" panose="020B0604020202020204" pitchFamily="34" charset="0"/>
              </a:rPr>
              <a:t>, submit an XML result file to </a:t>
            </a:r>
            <a:r>
              <a:rPr lang="en-US" sz="2400" b="1" dirty="0">
                <a:solidFill>
                  <a:srgbClr val="0028A8"/>
                </a:solidFill>
                <a:latin typeface="Arial" panose="020B0604020202020204" pitchFamily="34" charset="0"/>
                <a:cs typeface="Arial" panose="020B0604020202020204" pitchFamily="34" charset="0"/>
              </a:rPr>
              <a:t>race-results.usskiandsnowboard.org/.</a:t>
            </a:r>
            <a:endParaRPr lang="en-US" sz="2400" dirty="0">
              <a:solidFill>
                <a:srgbClr val="0028A8"/>
              </a:solidFill>
              <a:latin typeface="Arial" panose="020B0604020202020204" pitchFamily="34" charset="0"/>
              <a:cs typeface="Arial" panose="020B0604020202020204" pitchFamily="34" charset="0"/>
            </a:endParaRPr>
          </a:p>
          <a:p>
            <a:pPr>
              <a:lnSpc>
                <a:spcPct val="100000"/>
              </a:lnSpc>
              <a:spcBef>
                <a:spcPts val="18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Notify Jeff Weinman of any athletes that actually </a:t>
            </a:r>
            <a:r>
              <a:rPr lang="en-US" sz="2400" b="1" u="sng" dirty="0">
                <a:latin typeface="Arial" panose="020B0604020202020204" pitchFamily="34" charset="0"/>
                <a:cs typeface="Arial" panose="020B0604020202020204" pitchFamily="34" charset="0"/>
              </a:rPr>
              <a:t>were DNS</a:t>
            </a:r>
            <a:r>
              <a:rPr lang="en-US" sz="2400" dirty="0">
                <a:latin typeface="Arial" panose="020B0604020202020204" pitchFamily="34" charset="0"/>
                <a:cs typeface="Arial" panose="020B0604020202020204" pitchFamily="34" charset="0"/>
              </a:rPr>
              <a:t>.  </a:t>
            </a:r>
          </a:p>
          <a:p>
            <a:pPr>
              <a:lnSpc>
                <a:spcPct val="100000"/>
              </a:lnSpc>
              <a:spcBef>
                <a:spcPts val="18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Submit an Event Document Packet containing the documents listed in the MPF “05 Non-FIS Event Document Packets.”</a:t>
            </a: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8573610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9A54E-2093-C78E-772D-BE3591D6AFE0}"/>
              </a:ext>
            </a:extLst>
          </p:cNvPr>
          <p:cNvSpPr>
            <a:spLocks noGrp="1"/>
          </p:cNvSpPr>
          <p:nvPr>
            <p:ph type="title"/>
          </p:nvPr>
        </p:nvSpPr>
        <p:spPr>
          <a:xfrm>
            <a:off x="307975" y="152400"/>
            <a:ext cx="8153400" cy="782638"/>
          </a:xfrm>
        </p:spPr>
        <p:txBody>
          <a:bodyPr/>
          <a:lstStyle/>
          <a:p>
            <a:pPr>
              <a:defRPr/>
            </a:pPr>
            <a:r>
              <a:rPr lang="en-US" b="1" u="sng" cap="all"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Please Note</a:t>
            </a:r>
            <a:r>
              <a:rPr lang="en-US"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endParaRPr lang="en-US" b="1"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6F030469-0542-4331-4E13-9A30334C6624}"/>
              </a:ext>
            </a:extLst>
          </p:cNvPr>
          <p:cNvSpPr>
            <a:spLocks noGrp="1"/>
          </p:cNvSpPr>
          <p:nvPr>
            <p:ph type="body" sz="quarter" idx="10"/>
          </p:nvPr>
        </p:nvSpPr>
        <p:spPr>
          <a:xfrm>
            <a:off x="307975" y="1223963"/>
            <a:ext cx="8726488" cy="5410200"/>
          </a:xfrm>
        </p:spPr>
        <p:txBody>
          <a:bodyPr/>
          <a:lstStyle/>
          <a:p>
            <a:pPr marL="0" indent="0">
              <a:lnSpc>
                <a:spcPct val="100000"/>
              </a:lnSpc>
              <a:spcBef>
                <a:spcPts val="600"/>
              </a:spcBef>
              <a:spcAft>
                <a:spcPts val="60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The responsibility for communication and enforcement of SafeSport and MAAPP policies is:</a:t>
            </a:r>
          </a:p>
          <a:p>
            <a:pPr>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responsibility of the Local Organizing Committee </a:t>
            </a:r>
            <a:r>
              <a:rPr lang="en-US" sz="2000" dirty="0">
                <a:ea typeface="Times New Roman" panose="02020603050405020304" pitchFamily="18" charset="0"/>
              </a:rPr>
              <a:t>as well as other individuals and entities as set out in the Competition Administration Summary, the MAAPP and the SafeSport Code. </a:t>
            </a:r>
          </a:p>
          <a:p>
            <a:pPr>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All information is available on the U.S. Ski &amp; Snowboard website at </a:t>
            </a:r>
            <a:r>
              <a:rPr lang="en-US" sz="1900" b="1" dirty="0">
                <a:solidFill>
                  <a:srgbClr val="3116A2"/>
                </a:solidFill>
                <a:ea typeface="Calibri" panose="020F0502020204030204" pitchFamily="34" charset="0"/>
                <a:cs typeface="Times New Roman" panose="02020603050405020304" pitchFamily="18" charset="0"/>
              </a:rPr>
              <a:t>usskiandsnowboard.org/safesport-athlete-safety/safesport-resources </a:t>
            </a:r>
            <a:endParaRPr lang="en-US" sz="1900" dirty="0">
              <a:solidFill>
                <a:srgbClr val="3116A2"/>
              </a:solidFill>
              <a:ea typeface="Calibri" panose="020F0502020204030204" pitchFamily="34" charset="0"/>
              <a:cs typeface="Times New Roman" panose="02020603050405020304" pitchFamily="18" charset="0"/>
            </a:endParaRPr>
          </a:p>
          <a:p>
            <a:pPr>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Jury is </a:t>
            </a:r>
            <a:r>
              <a:rPr lang="en-US" sz="2000" u="sng" dirty="0">
                <a:ea typeface="Calibri" panose="020F0502020204030204" pitchFamily="34" charset="0"/>
                <a:cs typeface="Times New Roman" panose="02020603050405020304" pitchFamily="18" charset="0"/>
              </a:rPr>
              <a:t>only responsible</a:t>
            </a:r>
            <a:r>
              <a:rPr lang="en-US" sz="2000" dirty="0">
                <a:ea typeface="Calibri" panose="020F0502020204030204" pitchFamily="34" charset="0"/>
                <a:cs typeface="Times New Roman" panose="02020603050405020304" pitchFamily="18" charset="0"/>
              </a:rPr>
              <a:t> for technical matters within the </a:t>
            </a:r>
            <a:r>
              <a:rPr lang="en-US" sz="2000" b="1" u="sng" dirty="0">
                <a:ea typeface="Calibri" panose="020F0502020204030204" pitchFamily="34" charset="0"/>
                <a:cs typeface="Times New Roman" panose="02020603050405020304" pitchFamily="18" charset="0"/>
              </a:rPr>
              <a:t>closed competition areas</a:t>
            </a:r>
            <a:r>
              <a:rPr lang="en-US" sz="2000" dirty="0">
                <a:ea typeface="Calibri" panose="020F0502020204030204" pitchFamily="34" charset="0"/>
                <a:cs typeface="Times New Roman" panose="02020603050405020304" pitchFamily="18" charset="0"/>
              </a:rPr>
              <a:t>. </a:t>
            </a:r>
            <a:r>
              <a:rPr lang="en-US" sz="2000" b="1" dirty="0">
                <a:ea typeface="Calibri" panose="020F0502020204030204" pitchFamily="34" charset="0"/>
                <a:cs typeface="Times New Roman" panose="02020603050405020304" pitchFamily="18" charset="0"/>
              </a:rPr>
              <a:t>[601.4] </a:t>
            </a:r>
          </a:p>
          <a:p>
            <a:pPr>
              <a:lnSpc>
                <a:spcPct val="100000"/>
              </a:lnSpc>
              <a:spcBef>
                <a:spcPts val="600"/>
              </a:spcBef>
              <a:spcAft>
                <a:spcPts val="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a:t>
            </a:r>
            <a:r>
              <a:rPr lang="en-US" sz="2000" b="1" u="sng" dirty="0">
                <a:ea typeface="Calibri" panose="020F0502020204030204" pitchFamily="34" charset="0"/>
                <a:cs typeface="Times New Roman" panose="02020603050405020304" pitchFamily="18" charset="0"/>
              </a:rPr>
              <a:t>closed competition areas</a:t>
            </a:r>
            <a:r>
              <a:rPr lang="en-US" sz="2000" b="1" dirty="0">
                <a:ea typeface="Calibri" panose="020F0502020204030204" pitchFamily="34" charset="0"/>
                <a:cs typeface="Times New Roman" panose="02020603050405020304" pitchFamily="18" charset="0"/>
              </a:rPr>
              <a:t> </a:t>
            </a:r>
            <a:r>
              <a:rPr lang="en-US" sz="2000" dirty="0">
                <a:ea typeface="Calibri" panose="020F0502020204030204" pitchFamily="34" charset="0"/>
                <a:cs typeface="Times New Roman" panose="02020603050405020304" pitchFamily="18" charset="0"/>
              </a:rPr>
              <a:t>are defined as the “race arena” which is accepted as being those areas which the Jury inspects and accepts as being suitable for competitors’ presence: </a:t>
            </a:r>
          </a:p>
          <a:p>
            <a:pPr marL="0" indent="0">
              <a:lnSpc>
                <a:spcPct val="100000"/>
              </a:lnSpc>
              <a:spcBef>
                <a:spcPts val="0"/>
              </a:spcBef>
              <a:spcAft>
                <a:spcPts val="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      - start arena </a:t>
            </a:r>
          </a:p>
          <a:p>
            <a:pPr marL="0" indent="0">
              <a:lnSpc>
                <a:spcPct val="100000"/>
              </a:lnSpc>
              <a:spcBef>
                <a:spcPts val="0"/>
              </a:spcBef>
              <a:spcAft>
                <a:spcPts val="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      - race course </a:t>
            </a:r>
          </a:p>
          <a:p>
            <a:pPr marL="0" indent="0">
              <a:lnSpc>
                <a:spcPct val="100000"/>
              </a:lnSpc>
              <a:spcBef>
                <a:spcPts val="0"/>
              </a:spcBef>
              <a:spcAft>
                <a:spcPts val="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      - finish arena</a:t>
            </a:r>
          </a:p>
          <a:p>
            <a:pPr marL="0" indent="0">
              <a:buFont typeface="Euphemia" panose="020B0503040102020104" pitchFamily="34" charset="0"/>
              <a:buNone/>
              <a:defRPr/>
            </a:pPr>
            <a:endParaRPr lang="en-US" dirty="0"/>
          </a:p>
        </p:txBody>
      </p:sp>
      <p:pic>
        <p:nvPicPr>
          <p:cNvPr id="30724" name="Content Placeholder 10">
            <a:extLst>
              <a:ext uri="{FF2B5EF4-FFF2-40B4-BE49-F238E27FC236}">
                <a16:creationId xmlns:a16="http://schemas.microsoft.com/office/drawing/2014/main" id="{968F8AF0-C3AE-4FC1-1BF0-1C83FCA3E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292AD3-F9C0-96D4-89E2-41D0A4DE5D4E}"/>
              </a:ext>
            </a:extLst>
          </p:cNvPr>
          <p:cNvSpPr>
            <a:spLocks noGrp="1"/>
          </p:cNvSpPr>
          <p:nvPr>
            <p:ph type="body" sz="quarter" idx="10"/>
          </p:nvPr>
        </p:nvSpPr>
        <p:spPr>
          <a:xfrm>
            <a:off x="533400" y="512763"/>
            <a:ext cx="8305800" cy="5830887"/>
          </a:xfrm>
        </p:spPr>
        <p:txBody>
          <a:bodyPr/>
          <a:lstStyle/>
          <a:p>
            <a:pPr marL="0" indent="0" algn="just">
              <a:spcBef>
                <a:spcPts val="600"/>
              </a:spcBef>
              <a:spcAft>
                <a:spcPts val="600"/>
              </a:spcAft>
              <a:buFont typeface="Euphemia" panose="020B0503040102020104" pitchFamily="34" charset="0"/>
              <a:buNone/>
              <a:tabLst>
                <a:tab pos="228600" algn="l"/>
                <a:tab pos="1028700" algn="l"/>
              </a:tabLst>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SKILLSQUEST</a:t>
            </a:r>
            <a:r>
              <a:rPr lang="en-US"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1800" dirty="0">
                <a:latin typeface="Arial" panose="020B0604020202020204" pitchFamily="34" charset="0"/>
                <a:ea typeface="Times New Roman" panose="02020603050405020304" pitchFamily="18" charset="0"/>
                <a:cs typeface="Arial" panose="020B0604020202020204" pitchFamily="34" charset="0"/>
              </a:rPr>
              <a:t> </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The Jury members for a </a:t>
            </a:r>
            <a:r>
              <a:rPr lang="en-US" sz="2000" u="sng" dirty="0">
                <a:latin typeface="Arial" panose="020B0604020202020204" pitchFamily="34" charset="0"/>
                <a:ea typeface="Times New Roman" panose="02020603050405020304" pitchFamily="18" charset="0"/>
                <a:cs typeface="Arial" panose="020B0604020202020204" pitchFamily="34" charset="0"/>
              </a:rPr>
              <a:t>sanctioned</a:t>
            </a:r>
            <a:r>
              <a:rPr lang="en-US" sz="2000" dirty="0">
                <a:latin typeface="Arial" panose="020B0604020202020204" pitchFamily="34" charset="0"/>
                <a:ea typeface="Times New Roman" panose="02020603050405020304" pitchFamily="18" charset="0"/>
                <a:cs typeface="Arial" panose="020B0604020202020204" pitchFamily="34" charset="0"/>
              </a:rPr>
              <a:t> SkillsQuest Tournament are: Technical Delegate, Referee, and Chief of Race. </a:t>
            </a:r>
            <a:r>
              <a:rPr lang="en-US" sz="2000" i="1" dirty="0">
                <a:latin typeface="Arial" panose="020B0604020202020204" pitchFamily="34" charset="0"/>
                <a:ea typeface="Times New Roman" panose="02020603050405020304" pitchFamily="18" charset="0"/>
                <a:cs typeface="Arial" panose="020B0604020202020204" pitchFamily="34" charset="0"/>
              </a:rPr>
              <a:t>(The Chief of Race may also be serving as the SkillsQuest Tournament Director.) </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A SkillsQuest Technical Delegate’s Checklist for U.S. Ski &amp; Snowboard </a:t>
            </a:r>
            <a:r>
              <a:rPr lang="en-US" sz="2000" u="sng" dirty="0">
                <a:latin typeface="Arial" panose="020B0604020202020204" pitchFamily="34" charset="0"/>
                <a:ea typeface="Times New Roman" panose="02020603050405020304" pitchFamily="18" charset="0"/>
                <a:cs typeface="Arial" panose="020B0604020202020204" pitchFamily="34" charset="0"/>
              </a:rPr>
              <a:t>sanctioned</a:t>
            </a:r>
            <a:r>
              <a:rPr lang="en-US" sz="2000" dirty="0">
                <a:latin typeface="Arial" panose="020B0604020202020204" pitchFamily="34" charset="0"/>
                <a:ea typeface="Times New Roman" panose="02020603050405020304" pitchFamily="18" charset="0"/>
                <a:cs typeface="Arial" panose="020B0604020202020204" pitchFamily="34" charset="0"/>
              </a:rPr>
              <a:t> SkillsQuest events is available in the Master Packet of Forms.  </a:t>
            </a:r>
          </a:p>
          <a:p>
            <a:pPr>
              <a:lnSpc>
                <a:spcPct val="100000"/>
              </a:lnSpc>
              <a:spcBef>
                <a:spcPts val="600"/>
              </a:spcBef>
              <a:spcAft>
                <a:spcPts val="0"/>
              </a:spcAft>
              <a:buFont typeface="Arial" panose="020B0604020202020204" pitchFamily="34" charset="0"/>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A Roster of SkillsQuest Participants and the SkillsQuest Score Card </a:t>
            </a:r>
          </a:p>
          <a:p>
            <a:pPr marL="0" indent="0">
              <a:lnSpc>
                <a:spcPct val="100000"/>
              </a:lnSpc>
              <a:spcBef>
                <a:spcPts val="0"/>
              </a:spcBef>
              <a:spcAft>
                <a:spcPts val="0"/>
              </a:spcAft>
              <a:buFont typeface="Euphemia" panose="020B0503040102020104" pitchFamily="34" charset="0"/>
              <a:buNone/>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003399"/>
                </a:solidFill>
                <a:latin typeface="Arial" panose="020B0604020202020204" pitchFamily="34" charset="0"/>
                <a:ea typeface="Times New Roman" panose="02020603050405020304" pitchFamily="18" charset="0"/>
                <a:cs typeface="Arial" panose="020B0604020202020204" pitchFamily="34" charset="0"/>
              </a:rPr>
              <a:t>usskiandsnowboard.org/index.php/sport-programs/skillsquest</a:t>
            </a:r>
            <a:r>
              <a:rPr lang="en-US" sz="2000" dirty="0">
                <a:latin typeface="Arial" panose="020B0604020202020204" pitchFamily="34" charset="0"/>
                <a:ea typeface="Times New Roman" panose="02020603050405020304" pitchFamily="18" charset="0"/>
                <a:cs typeface="Arial" panose="020B0604020202020204" pitchFamily="34" charset="0"/>
              </a:rPr>
              <a:t>)  </a:t>
            </a:r>
          </a:p>
          <a:p>
            <a:pPr marL="0" indent="0">
              <a:lnSpc>
                <a:spcPct val="100000"/>
              </a:lnSpc>
              <a:spcBef>
                <a:spcPts val="0"/>
              </a:spcBef>
              <a:spcAft>
                <a:spcPts val="0"/>
              </a:spcAft>
              <a:buFont typeface="Euphemia" panose="020B0503040102020104" pitchFamily="34" charset="0"/>
              <a:buNone/>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    must be submitted to: </a:t>
            </a:r>
            <a:r>
              <a:rPr lang="en-US" sz="2000" b="1" dirty="0">
                <a:solidFill>
                  <a:srgbClr val="003399"/>
                </a:solidFill>
                <a:latin typeface="Arial" panose="020B0604020202020204" pitchFamily="34" charset="0"/>
                <a:ea typeface="Times New Roman" panose="02020603050405020304" pitchFamily="18" charset="0"/>
                <a:cs typeface="Arial" panose="020B0604020202020204" pitchFamily="34" charset="0"/>
              </a:rPr>
              <a:t>jeff.weinman@usskiandsnowboard.org</a:t>
            </a:r>
            <a:r>
              <a:rPr lang="en-US" sz="2000" dirty="0">
                <a:latin typeface="Arial" panose="020B0604020202020204" pitchFamily="34" charset="0"/>
                <a:ea typeface="Times New Roman" panose="02020603050405020304" pitchFamily="18" charset="0"/>
                <a:cs typeface="Arial" panose="020B0604020202020204" pitchFamily="34" charset="0"/>
              </a:rPr>
              <a:t>.</a:t>
            </a:r>
          </a:p>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endParaRPr lang="en-US" sz="1800" b="1" dirty="0">
              <a:ea typeface="Times New Roman" panose="02020603050405020304" pitchFamily="18" charset="0"/>
            </a:endParaRPr>
          </a:p>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b="1" dirty="0">
                <a:solidFill>
                  <a:srgbClr val="003399"/>
                </a:solidFill>
                <a:effectLst>
                  <a:outerShdw blurRad="38100" dist="38100" dir="2700000" algn="tl">
                    <a:srgbClr val="000000">
                      <a:alpha val="43137"/>
                    </a:srgbClr>
                  </a:outerShdw>
                </a:effectLst>
                <a:ea typeface="Times New Roman" panose="02020603050405020304" pitchFamily="18" charset="0"/>
              </a:rPr>
              <a:t> </a:t>
            </a:r>
            <a:endParaRPr lang="en-US" sz="1800" dirty="0">
              <a:ea typeface="Times New Roman" panose="02020603050405020304" pitchFamily="18" charset="0"/>
            </a:endParaRPr>
          </a:p>
          <a:p>
            <a:pPr>
              <a:defRPr/>
            </a:pPr>
            <a:endParaRPr lang="en-US" dirty="0"/>
          </a:p>
        </p:txBody>
      </p:sp>
      <p:pic>
        <p:nvPicPr>
          <p:cNvPr id="317443" name="Content Placeholder 10">
            <a:extLst>
              <a:ext uri="{FF2B5EF4-FFF2-40B4-BE49-F238E27FC236}">
                <a16:creationId xmlns:a16="http://schemas.microsoft.com/office/drawing/2014/main" id="{D7B2B698-4218-04C8-B675-5E1377645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0113" y="6116638"/>
            <a:ext cx="438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781264"/>
      </p:ext>
    </p:extLst>
  </p:cSld>
  <p:clrMapOvr>
    <a:masterClrMapping/>
  </p:clrMapOvr>
  <p:transition spd="med">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0" name="Content Placeholder 10">
            <a:extLst>
              <a:ext uri="{FF2B5EF4-FFF2-40B4-BE49-F238E27FC236}">
                <a16:creationId xmlns:a16="http://schemas.microsoft.com/office/drawing/2014/main" id="{625AD682-EE65-7F23-E91C-7C830CFBE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92803D99-E87F-A572-38FA-7D71B41E49E3}"/>
              </a:ext>
            </a:extLst>
          </p:cNvPr>
          <p:cNvSpPr>
            <a:spLocks noGrp="1"/>
          </p:cNvSpPr>
          <p:nvPr>
            <p:ph type="body" sz="quarter" idx="10"/>
          </p:nvPr>
        </p:nvSpPr>
        <p:spPr>
          <a:xfrm>
            <a:off x="295275" y="762000"/>
            <a:ext cx="8245475" cy="5257800"/>
          </a:xfrm>
        </p:spPr>
        <p:txBody>
          <a:bodyPr/>
          <a:lstStyle/>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r>
              <a:rPr lang="en-US" sz="2900" b="1" dirty="0">
                <a:solidFill>
                  <a:srgbClr val="3116A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WIRELESS</a:t>
            </a:r>
            <a:r>
              <a:rPr lang="en-US" sz="2900" dirty="0">
                <a:solidFill>
                  <a:srgbClr val="3116A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2900" b="1" dirty="0">
                <a:solidFill>
                  <a:srgbClr val="3116A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TIMING</a:t>
            </a:r>
          </a:p>
          <a:p>
            <a:pPr marL="0" indent="0" algn="just">
              <a:lnSpc>
                <a:spcPct val="100000"/>
              </a:lnSpc>
              <a:spcBef>
                <a:spcPts val="120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Wireless timing has been approved for U.S. Ski &amp; Snowboard </a:t>
            </a:r>
            <a:r>
              <a:rPr lang="en-US" sz="2000" u="sng" dirty="0">
                <a:latin typeface="Arial" panose="020B0604020202020204" pitchFamily="34" charset="0"/>
                <a:ea typeface="Times New Roman" panose="02020603050405020304" pitchFamily="18" charset="0"/>
                <a:cs typeface="Arial" panose="020B0604020202020204" pitchFamily="34" charset="0"/>
              </a:rPr>
              <a:t>non-championship</a:t>
            </a:r>
            <a:r>
              <a:rPr lang="en-US" sz="2000" dirty="0">
                <a:latin typeface="Arial" panose="020B0604020202020204" pitchFamily="34" charset="0"/>
                <a:ea typeface="Times New Roman" panose="02020603050405020304" pitchFamily="18" charset="0"/>
                <a:cs typeface="Arial" panose="020B0604020202020204" pitchFamily="34" charset="0"/>
              </a:rPr>
              <a:t> events. </a:t>
            </a:r>
          </a:p>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FIS further restricts its use to FIS Level 3 and FIS Level 4 </a:t>
            </a:r>
            <a:r>
              <a:rPr lang="en-US" sz="2000" u="sng" dirty="0">
                <a:latin typeface="Arial" panose="020B0604020202020204" pitchFamily="34" charset="0"/>
                <a:ea typeface="Times New Roman" panose="02020603050405020304" pitchFamily="18" charset="0"/>
                <a:cs typeface="Arial" panose="020B0604020202020204" pitchFamily="34" charset="0"/>
              </a:rPr>
              <a:t>only</a:t>
            </a:r>
            <a:r>
              <a:rPr lang="en-US" sz="2000" dirty="0">
                <a:latin typeface="Arial" panose="020B0604020202020204" pitchFamily="34" charset="0"/>
                <a:ea typeface="Times New Roman" panose="02020603050405020304" pitchFamily="18" charset="0"/>
                <a:cs typeface="Arial" panose="020B0604020202020204" pitchFamily="34" charset="0"/>
              </a:rPr>
              <a:t>. </a:t>
            </a:r>
          </a:p>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An application for the use of wireless timing at U.S. Ski &amp; Snowboard events has been drafted, and a link to the application is available in the Master Packet of Forms (MPF). </a:t>
            </a:r>
          </a:p>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Please contact John Jett (</a:t>
            </a:r>
            <a:r>
              <a:rPr lang="en-US" sz="2000" b="1" dirty="0">
                <a:solidFill>
                  <a:srgbClr val="003399"/>
                </a:solidFill>
                <a:latin typeface="Arial" panose="020B0604020202020204" pitchFamily="34" charset="0"/>
                <a:ea typeface="Times New Roman" panose="02020603050405020304" pitchFamily="18" charset="0"/>
                <a:cs typeface="Arial" panose="020B0604020202020204" pitchFamily="34" charset="0"/>
              </a:rPr>
              <a:t>jjett@cjtiming.com</a:t>
            </a:r>
            <a:r>
              <a:rPr lang="en-US" sz="2000" dirty="0">
                <a:latin typeface="Arial" panose="020B0604020202020204" pitchFamily="34" charset="0"/>
                <a:ea typeface="Times New Roman" panose="02020603050405020304" pitchFamily="18" charset="0"/>
                <a:cs typeface="Arial" panose="020B0604020202020204" pitchFamily="34" charset="0"/>
              </a:rPr>
              <a:t>) or Matt Howard (</a:t>
            </a:r>
            <a:r>
              <a:rPr lang="en-US" sz="2000" b="1" dirty="0">
                <a:solidFill>
                  <a:srgbClr val="003399"/>
                </a:solidFill>
                <a:latin typeface="Arial" panose="020B0604020202020204" pitchFamily="34" charset="0"/>
                <a:ea typeface="Times New Roman" panose="02020603050405020304" pitchFamily="18" charset="0"/>
                <a:cs typeface="Arial" panose="020B0604020202020204" pitchFamily="34" charset="0"/>
              </a:rPr>
              <a:t>matt.p1timing@gmail.com</a:t>
            </a:r>
            <a:r>
              <a:rPr lang="en-US" sz="2000" dirty="0">
                <a:latin typeface="Arial" panose="020B0604020202020204" pitchFamily="34" charset="0"/>
                <a:ea typeface="Times New Roman" panose="02020603050405020304" pitchFamily="18" charset="0"/>
                <a:cs typeface="Arial" panose="020B0604020202020204" pitchFamily="34" charset="0"/>
              </a:rPr>
              <a:t>) for details. </a:t>
            </a:r>
          </a:p>
        </p:txBody>
      </p:sp>
    </p:spTree>
    <p:extLst>
      <p:ext uri="{BB962C8B-B14F-4D97-AF65-F5344CB8AC3E}">
        <p14:creationId xmlns:p14="http://schemas.microsoft.com/office/powerpoint/2010/main" val="2304562502"/>
      </p:ext>
    </p:extLst>
  </p:cSld>
  <p:clrMapOvr>
    <a:masterClrMapping/>
  </p:clrMapOvr>
  <p:transition spd="med">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38" name="Content Placeholder 10">
            <a:extLst>
              <a:ext uri="{FF2B5EF4-FFF2-40B4-BE49-F238E27FC236}">
                <a16:creationId xmlns:a16="http://schemas.microsoft.com/office/drawing/2014/main" id="{5815A022-A3FE-5975-D965-EBD3A88D9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EABDDA75-A861-6157-D49F-970FD366E581}"/>
              </a:ext>
            </a:extLst>
          </p:cNvPr>
          <p:cNvSpPr>
            <a:spLocks noGrp="1"/>
          </p:cNvSpPr>
          <p:nvPr>
            <p:ph type="body" sz="quarter" idx="10"/>
          </p:nvPr>
        </p:nvSpPr>
        <p:spPr>
          <a:xfrm>
            <a:off x="449263" y="76200"/>
            <a:ext cx="8245475" cy="6400800"/>
          </a:xfrm>
        </p:spPr>
        <p:txBody>
          <a:bodyPr/>
          <a:lstStyle/>
          <a:p>
            <a:pPr marL="0" indent="0">
              <a:spcBef>
                <a:spcPts val="600"/>
              </a:spcBef>
              <a:spcAft>
                <a:spcPts val="600"/>
              </a:spcAft>
              <a:buFont typeface="Euphemia" panose="020B0503040102020104" pitchFamily="34" charset="0"/>
              <a:buNone/>
              <a:tabLst>
                <a:tab pos="228600" algn="l"/>
                <a:tab pos="1028700" algn="l"/>
              </a:tabLst>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MANUAL TIMEKEEPING VERIFICATION</a:t>
            </a:r>
            <a:r>
              <a:rPr lang="en-US" sz="24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SUGGESTIONS</a:t>
            </a:r>
          </a:p>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Two suggestions: Neither one will take much effort, but they may be the difference between a race result or a disappointed athlete for whom no time is available.</a:t>
            </a:r>
          </a:p>
          <a:p>
            <a:pPr marL="342900" indent="-342900" algn="just">
              <a:lnSpc>
                <a:spcPct val="100000"/>
              </a:lnSpc>
              <a:spcBef>
                <a:spcPts val="600"/>
              </a:spcBef>
              <a:spcAft>
                <a:spcPts val="600"/>
              </a:spcAft>
              <a:buFont typeface="Symbol" panose="05050102010706020507" pitchFamily="18" charset="2"/>
              <a:buChar char=""/>
              <a:tabLst>
                <a:tab pos="228600" algn="l"/>
                <a:tab pos="102870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Take the time to verify manual devices are still synchronized. </a:t>
            </a:r>
            <a:r>
              <a:rPr lang="en-US" sz="2000" dirty="0">
                <a:latin typeface="Arial" panose="020B0604020202020204" pitchFamily="34" charset="0"/>
                <a:ea typeface="Times New Roman" panose="02020603050405020304" pitchFamily="18" charset="0"/>
                <a:cs typeface="Arial" panose="020B0604020202020204" pitchFamily="34" charset="0"/>
              </a:rPr>
              <a:t>A countdown over the radio and a request for the display reading can be done prior to the start. </a:t>
            </a:r>
          </a:p>
          <a:p>
            <a:pPr marL="342900" indent="-342900" algn="just">
              <a:lnSpc>
                <a:spcPct val="100000"/>
              </a:lnSpc>
              <a:spcBef>
                <a:spcPts val="600"/>
              </a:spcBef>
              <a:spcAft>
                <a:spcPts val="600"/>
              </a:spcAft>
              <a:buFont typeface="Symbol" panose="05050102010706020507" pitchFamily="18" charset="2"/>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Another option is requesting the manual time for the first forerunner. </a:t>
            </a:r>
          </a:p>
          <a:p>
            <a:pPr marL="342900" indent="-342900" algn="just">
              <a:lnSpc>
                <a:spcPct val="100000"/>
              </a:lnSpc>
              <a:spcBef>
                <a:spcPts val="600"/>
              </a:spcBef>
              <a:spcAft>
                <a:spcPts val="600"/>
              </a:spcAft>
              <a:buFont typeface="Symbol" panose="05050102010706020507" pitchFamily="18" charset="2"/>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Completion of the TDTR requires the hand time for the </a:t>
            </a:r>
            <a:r>
              <a:rPr lang="en-US" sz="2000" u="sng" dirty="0">
                <a:latin typeface="Arial" panose="020B0604020202020204" pitchFamily="34" charset="0"/>
                <a:ea typeface="Times New Roman" panose="02020603050405020304" pitchFamily="18" charset="0"/>
                <a:cs typeface="Arial" panose="020B0604020202020204" pitchFamily="34" charset="0"/>
              </a:rPr>
              <a:t>first athlete</a:t>
            </a:r>
            <a:r>
              <a:rPr lang="en-US" sz="2000" dirty="0">
                <a:latin typeface="Arial" panose="020B0604020202020204" pitchFamily="34" charset="0"/>
                <a:ea typeface="Times New Roman" panose="02020603050405020304" pitchFamily="18" charset="0"/>
                <a:cs typeface="Arial" panose="020B0604020202020204" pitchFamily="34" charset="0"/>
              </a:rPr>
              <a:t>, but verification prior to the start of Bib 1 allows time to address any issues.</a:t>
            </a:r>
          </a:p>
          <a:p>
            <a:pPr marL="342900" indent="-342900" algn="just">
              <a:lnSpc>
                <a:spcPct val="100000"/>
              </a:lnSpc>
              <a:spcBef>
                <a:spcPts val="600"/>
              </a:spcBef>
              <a:spcAft>
                <a:spcPts val="600"/>
              </a:spcAft>
              <a:buFont typeface="Symbol" panose="05050102010706020507" pitchFamily="18" charset="2"/>
              <a:buChar char=""/>
              <a:tabLst>
                <a:tab pos="228600" algn="l"/>
                <a:tab pos="102870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If electronic timekeeping systems fail,</a:t>
            </a:r>
            <a:r>
              <a:rPr lang="en-US" sz="2000" dirty="0">
                <a:latin typeface="Arial" panose="020B0604020202020204" pitchFamily="34" charset="0"/>
                <a:ea typeface="Times New Roman" panose="02020603050405020304" pitchFamily="18" charset="0"/>
                <a:cs typeface="Arial" panose="020B0604020202020204" pitchFamily="34" charset="0"/>
              </a:rPr>
              <a:t> immediately verify hand times are available for the racer for whom an electronic time is not available. </a:t>
            </a:r>
          </a:p>
          <a:p>
            <a:pPr marL="342900" indent="-342900" algn="just">
              <a:lnSpc>
                <a:spcPct val="100000"/>
              </a:lnSpc>
              <a:spcBef>
                <a:spcPts val="600"/>
              </a:spcBef>
              <a:spcAft>
                <a:spcPts val="600"/>
              </a:spcAft>
              <a:buFont typeface="Symbol" panose="05050102010706020507" pitchFamily="18" charset="2"/>
              <a:buChar char=""/>
              <a:tabLst>
                <a:tab pos="228600" algn="l"/>
                <a:tab pos="1028700" algn="l"/>
              </a:tabLst>
              <a:defRPr/>
            </a:pPr>
            <a:r>
              <a:rPr lang="en-US" sz="2000" i="1" dirty="0">
                <a:latin typeface="Arial" panose="020B0604020202020204" pitchFamily="34" charset="0"/>
                <a:ea typeface="Times New Roman" panose="02020603050405020304" pitchFamily="18" charset="0"/>
                <a:cs typeface="Arial" panose="020B0604020202020204" pitchFamily="34" charset="0"/>
              </a:rPr>
              <a:t>This immediate action will indicate whether or not manual timekeeping has validity so you will either be able to calculate a replacement time or authorize a rerun.</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00000"/>
              </a:lnSpc>
              <a:spcBef>
                <a:spcPts val="0"/>
              </a:spcBef>
              <a:spcAft>
                <a:spcPts val="600"/>
              </a:spcAft>
              <a:buFont typeface="Symbol" panose="05050102010706020507" pitchFamily="18" charset="2"/>
              <a:buChar char=""/>
              <a:defRPr/>
            </a:pPr>
            <a:endParaRPr lang="en-US" sz="20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79139379"/>
      </p:ext>
    </p:extLst>
  </p:cSld>
  <p:clrMapOvr>
    <a:masterClrMapping/>
  </p:clrMapOvr>
  <p:transition spd="med">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6" name="Content Placeholder 10">
            <a:extLst>
              <a:ext uri="{FF2B5EF4-FFF2-40B4-BE49-F238E27FC236}">
                <a16:creationId xmlns:a16="http://schemas.microsoft.com/office/drawing/2014/main" id="{0FD28847-C1C9-129D-66DA-CCF0FD2081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9170F643-4E9D-14B0-F369-766D4E3EA619}"/>
              </a:ext>
            </a:extLst>
          </p:cNvPr>
          <p:cNvSpPr>
            <a:spLocks noGrp="1"/>
          </p:cNvSpPr>
          <p:nvPr>
            <p:ph type="body" sz="quarter" idx="10"/>
          </p:nvPr>
        </p:nvSpPr>
        <p:spPr>
          <a:xfrm>
            <a:off x="447675" y="533400"/>
            <a:ext cx="8248650" cy="4343400"/>
          </a:xfrm>
        </p:spPr>
        <p:txBody>
          <a:bodyPr/>
          <a:lstStyle/>
          <a:p>
            <a:pPr marL="0" indent="0" algn="just">
              <a:lnSpc>
                <a:spcPct val="100000"/>
              </a:lnSpc>
              <a:spcBef>
                <a:spcPts val="600"/>
              </a:spcBef>
              <a:spcAft>
                <a:spcPts val="0"/>
              </a:spcAft>
              <a:buFont typeface="Euphemia" panose="020B0503040102020104" pitchFamily="34" charset="0"/>
              <a:buNone/>
              <a:tabLst>
                <a:tab pos="228600" algn="l"/>
                <a:tab pos="1028700" algn="l"/>
              </a:tabLst>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SUPPLEMENTARY REPORT </a:t>
            </a:r>
            <a:r>
              <a:rPr lang="en-US" sz="2400" b="1" u="sng"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or an </a:t>
            </a:r>
          </a:p>
          <a:p>
            <a:pPr marL="0" indent="0">
              <a:lnSpc>
                <a:spcPct val="100000"/>
              </a:lnSpc>
              <a:spcBef>
                <a:spcPts val="0"/>
              </a:spcBef>
              <a:spcAft>
                <a:spcPts val="600"/>
              </a:spcAft>
              <a:buFont typeface="Euphemia" panose="020B0503040102020104" pitchFamily="34" charset="0"/>
              <a:buNone/>
              <a:tabLst>
                <a:tab pos="228600" algn="l"/>
                <a:tab pos="1028700" algn="l"/>
              </a:tabLst>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ADDITIONAL REPORT OF THE TECHNICAL</a:t>
            </a:r>
            <a:r>
              <a:rPr lang="en-US" sz="24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DELEGATE</a:t>
            </a:r>
            <a:endParaRPr lang="en-US" sz="24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00000"/>
              </a:lnSpc>
              <a:spcBef>
                <a:spcPts val="600"/>
              </a:spcBef>
              <a:spcAft>
                <a:spcPts val="1200"/>
              </a:spcAft>
              <a:buFont typeface="Symbol" panose="05050102010706020507" pitchFamily="18" charset="2"/>
              <a:buChar char=""/>
              <a:tabLst>
                <a:tab pos="228600" algn="l"/>
                <a:tab pos="1028700" algn="l"/>
              </a:tabLst>
              <a:defRPr/>
            </a:pPr>
            <a:r>
              <a:rPr lang="en-US" sz="2400" dirty="0">
                <a:latin typeface="Arial" panose="020B0604020202020204" pitchFamily="34" charset="0"/>
                <a:ea typeface="Times New Roman" panose="02020603050405020304" pitchFamily="18" charset="0"/>
                <a:cs typeface="Arial" panose="020B0604020202020204" pitchFamily="34" charset="0"/>
              </a:rPr>
              <a:t>A </a:t>
            </a:r>
            <a:r>
              <a:rPr lang="en-US" sz="2400" b="1" u="sng" dirty="0">
                <a:latin typeface="Arial" panose="020B0604020202020204" pitchFamily="34" charset="0"/>
                <a:ea typeface="Times New Roman" panose="02020603050405020304" pitchFamily="18" charset="0"/>
                <a:cs typeface="Arial" panose="020B0604020202020204" pitchFamily="34" charset="0"/>
              </a:rPr>
              <a:t>Supplementary Report</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dirty="0">
                <a:latin typeface="Arial" panose="020B0604020202020204" pitchFamily="34" charset="0"/>
                <a:ea typeface="Times New Roman" panose="02020603050405020304" pitchFamily="18" charset="0"/>
                <a:cs typeface="Arial" panose="020B0604020202020204" pitchFamily="34" charset="0"/>
              </a:rPr>
              <a:t>is filed by the Technical Delegate to </a:t>
            </a:r>
            <a:r>
              <a:rPr lang="en-US" sz="2400" u="sng" dirty="0">
                <a:latin typeface="Arial" panose="020B0604020202020204" pitchFamily="34" charset="0"/>
                <a:ea typeface="Times New Roman" panose="02020603050405020304" pitchFamily="18" charset="0"/>
                <a:cs typeface="Arial" panose="020B0604020202020204" pitchFamily="34" charset="0"/>
              </a:rPr>
              <a:t>document event anomalies</a:t>
            </a:r>
            <a:r>
              <a:rPr lang="en-US" sz="2400" dirty="0">
                <a:latin typeface="Arial" panose="020B0604020202020204" pitchFamily="34" charset="0"/>
                <a:ea typeface="Times New Roman" panose="02020603050405020304" pitchFamily="18" charset="0"/>
                <a:cs typeface="Arial" panose="020B0604020202020204" pitchFamily="34" charset="0"/>
              </a:rPr>
              <a:t>. Under some circumstances, the Referee may also be required to file a Supplementary Report.</a:t>
            </a:r>
          </a:p>
          <a:p>
            <a:pPr marL="342900" indent="-342900" algn="just">
              <a:lnSpc>
                <a:spcPct val="100000"/>
              </a:lnSpc>
              <a:spcBef>
                <a:spcPts val="600"/>
              </a:spcBef>
              <a:spcAft>
                <a:spcPts val="1200"/>
              </a:spcAft>
              <a:buFont typeface="Symbol" panose="05050102010706020507" pitchFamily="18" charset="2"/>
              <a:buChar char=""/>
              <a:tabLst>
                <a:tab pos="228600" algn="l"/>
                <a:tab pos="1028700" algn="l"/>
              </a:tabLst>
              <a:defRPr/>
            </a:pPr>
            <a:r>
              <a:rPr lang="en-US" sz="2400" dirty="0">
                <a:latin typeface="Arial" panose="020B0604020202020204" pitchFamily="34" charset="0"/>
                <a:ea typeface="Times New Roman" panose="02020603050405020304" pitchFamily="18" charset="0"/>
                <a:cs typeface="Arial" panose="020B0604020202020204" pitchFamily="34" charset="0"/>
              </a:rPr>
              <a:t>An </a:t>
            </a:r>
            <a:r>
              <a:rPr lang="en-US" sz="2400" b="1" u="sng" dirty="0">
                <a:latin typeface="Arial" panose="020B0604020202020204" pitchFamily="34" charset="0"/>
                <a:ea typeface="Times New Roman" panose="02020603050405020304" pitchFamily="18" charset="0"/>
                <a:cs typeface="Arial" panose="020B0604020202020204" pitchFamily="34" charset="0"/>
              </a:rPr>
              <a:t>Additional Report of the Technical Delegate</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dirty="0">
                <a:latin typeface="Arial" panose="020B0604020202020204" pitchFamily="34" charset="0"/>
                <a:ea typeface="Times New Roman" panose="02020603050405020304" pitchFamily="18" charset="0"/>
                <a:cs typeface="Arial" panose="020B0604020202020204" pitchFamily="34" charset="0"/>
              </a:rPr>
              <a:t>is used to </a:t>
            </a:r>
            <a:r>
              <a:rPr lang="en-US" sz="2400" u="sng" dirty="0">
                <a:latin typeface="Arial" panose="020B0604020202020204" pitchFamily="34" charset="0"/>
                <a:ea typeface="Times New Roman" panose="02020603050405020304" pitchFamily="18" charset="0"/>
                <a:cs typeface="Arial" panose="020B0604020202020204" pitchFamily="34" charset="0"/>
              </a:rPr>
              <a:t>address issues that may or may not require re-homologation</a:t>
            </a:r>
            <a:r>
              <a:rPr lang="en-US" sz="2400" dirty="0">
                <a:latin typeface="Arial" panose="020B0604020202020204" pitchFamily="34" charset="0"/>
                <a:ea typeface="Times New Roman" panose="02020603050405020304" pitchFamily="18" charset="0"/>
                <a:cs typeface="Arial" panose="020B0604020202020204" pitchFamily="34" charset="0"/>
              </a:rPr>
              <a:t> of a racecourse.</a:t>
            </a:r>
          </a:p>
        </p:txBody>
      </p:sp>
    </p:spTree>
    <p:extLst>
      <p:ext uri="{BB962C8B-B14F-4D97-AF65-F5344CB8AC3E}">
        <p14:creationId xmlns:p14="http://schemas.microsoft.com/office/powerpoint/2010/main" val="1715916351"/>
      </p:ext>
    </p:extLst>
  </p:cSld>
  <p:clrMapOvr>
    <a:masterClrMapping/>
  </p:clrMapOvr>
  <p:transition spd="med">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32031760-DB0C-A9D0-635D-0F807C4BB305}"/>
              </a:ext>
            </a:extLst>
          </p:cNvPr>
          <p:cNvSpPr>
            <a:spLocks noGrp="1"/>
          </p:cNvSpPr>
          <p:nvPr>
            <p:ph type="title" idx="4294967295"/>
          </p:nvPr>
        </p:nvSpPr>
        <p:spPr>
          <a:xfrm>
            <a:off x="609600" y="76200"/>
            <a:ext cx="7772400" cy="1143000"/>
          </a:xfrm>
        </p:spPr>
        <p:txBody>
          <a:bodyPr/>
          <a:lstStyle/>
          <a:p>
            <a:pPr eaLnBrk="1" hangingPunct="1">
              <a:defRPr/>
            </a:pPr>
            <a:r>
              <a:rPr lang="en-US" altLang="en-US" sz="3200" b="1" dirty="0">
                <a:solidFill>
                  <a:srgbClr val="003399"/>
                </a:solidFill>
                <a:effectLst>
                  <a:outerShdw blurRad="38100" dist="38100" dir="2700000" algn="tl">
                    <a:srgbClr val="000000">
                      <a:alpha val="43137"/>
                    </a:srgbClr>
                  </a:outerShdw>
                </a:effectLst>
                <a:cs typeface="Arial" charset="0"/>
              </a:rPr>
              <a:t>DUE</a:t>
            </a:r>
            <a:r>
              <a:rPr lang="en-US" altLang="en-US" sz="3200" b="1" dirty="0">
                <a:solidFill>
                  <a:srgbClr val="0028A8"/>
                </a:solidFill>
                <a:effectLst>
                  <a:outerShdw blurRad="38100" dist="38100" dir="2700000" algn="tl">
                    <a:srgbClr val="000000">
                      <a:alpha val="43137"/>
                    </a:srgbClr>
                  </a:outerShdw>
                </a:effectLst>
                <a:cs typeface="Arial" charset="0"/>
              </a:rPr>
              <a:t> PROCESS – ACR/ICR Art. 224.7</a:t>
            </a:r>
          </a:p>
        </p:txBody>
      </p:sp>
      <p:sp>
        <p:nvSpPr>
          <p:cNvPr id="28675" name="Content Placeholder 2">
            <a:extLst>
              <a:ext uri="{FF2B5EF4-FFF2-40B4-BE49-F238E27FC236}">
                <a16:creationId xmlns:a16="http://schemas.microsoft.com/office/drawing/2014/main" id="{D5D21713-ECFC-2FE4-2485-ABC363A27829}"/>
              </a:ext>
            </a:extLst>
          </p:cNvPr>
          <p:cNvSpPr>
            <a:spLocks noGrp="1"/>
          </p:cNvSpPr>
          <p:nvPr>
            <p:ph idx="4294967295"/>
          </p:nvPr>
        </p:nvSpPr>
        <p:spPr>
          <a:xfrm>
            <a:off x="609600" y="1295400"/>
            <a:ext cx="8229600" cy="5059363"/>
          </a:xfrm>
        </p:spPr>
        <p:txBody>
          <a:bodyPr rtlCol="0">
            <a:noAutofit/>
          </a:bodyPr>
          <a:lstStyle/>
          <a:p>
            <a:pPr marL="0" indent="0" eaLnBrk="1" hangingPunct="1">
              <a:lnSpc>
                <a:spcPct val="100000"/>
              </a:lnSpc>
              <a:spcBef>
                <a:spcPts val="600"/>
              </a:spcBef>
              <a:buFont typeface="Arial" panose="020B0604020202020204" pitchFamily="34" charset="0"/>
              <a:buNone/>
              <a:defRPr/>
            </a:pPr>
            <a:r>
              <a:rPr lang="en-US" sz="2200" b="1" dirty="0">
                <a:cs typeface="Arial" panose="020B0604020202020204" pitchFamily="34" charset="0"/>
              </a:rPr>
              <a:t>Prior to the imposition of a penalty (except in cases of verbal reprimands and withdrawal of accreditation), the person accused of an offense shall be given opportunity to present a defense at a hearing, verbally or in writing. </a:t>
            </a:r>
          </a:p>
          <a:p>
            <a:pPr marL="0" indent="0" eaLnBrk="1" hangingPunct="1">
              <a:lnSpc>
                <a:spcPct val="100000"/>
              </a:lnSpc>
              <a:spcBef>
                <a:spcPts val="1200"/>
              </a:spcBef>
              <a:buFont typeface="Arial" panose="020B0604020202020204" pitchFamily="34" charset="0"/>
              <a:buNone/>
              <a:defRPr/>
            </a:pPr>
            <a:r>
              <a:rPr lang="en-US" sz="2200" b="1" dirty="0">
                <a:cs typeface="Arial" panose="020B0604020202020204" pitchFamily="34" charset="0"/>
              </a:rPr>
              <a:t>Defense can include, but is not limited to the following:</a:t>
            </a:r>
          </a:p>
          <a:p>
            <a:pPr eaLnBrk="1" hangingPunct="1">
              <a:lnSpc>
                <a:spcPct val="100000"/>
              </a:lnSpc>
              <a:spcBef>
                <a:spcPts val="0"/>
              </a:spcBef>
              <a:buFont typeface="Arial" panose="020B0604020202020204" pitchFamily="34" charset="0"/>
              <a:buChar char="•"/>
              <a:defRPr/>
            </a:pPr>
            <a:r>
              <a:rPr lang="en-US" sz="2200" b="1" dirty="0">
                <a:cs typeface="Arial" panose="020B0604020202020204" pitchFamily="34" charset="0"/>
              </a:rPr>
              <a:t>Calling witnesses, e.g., Athlete, Coach, Gate Judge</a:t>
            </a:r>
          </a:p>
          <a:p>
            <a:pPr eaLnBrk="1" hangingPunct="1">
              <a:lnSpc>
                <a:spcPct val="100000"/>
              </a:lnSpc>
              <a:spcBef>
                <a:spcPts val="0"/>
              </a:spcBef>
              <a:buFont typeface="Arial" panose="020B0604020202020204" pitchFamily="34" charset="0"/>
              <a:buChar char="•"/>
              <a:defRPr/>
            </a:pPr>
            <a:r>
              <a:rPr lang="en-US" sz="2200" b="1" dirty="0">
                <a:cs typeface="Arial" panose="020B0604020202020204" pitchFamily="34" charset="0"/>
              </a:rPr>
              <a:t>Questioning  witnesses upon whose testimony the Jury relies</a:t>
            </a:r>
          </a:p>
          <a:p>
            <a:pPr marL="0" indent="0" eaLnBrk="1" hangingPunct="1">
              <a:lnSpc>
                <a:spcPct val="100000"/>
              </a:lnSpc>
              <a:spcBef>
                <a:spcPts val="1200"/>
              </a:spcBef>
              <a:buFont typeface="Arial" panose="020B0604020202020204" pitchFamily="34" charset="0"/>
              <a:buNone/>
              <a:defRPr/>
            </a:pPr>
            <a:r>
              <a:rPr lang="en-US" sz="2200" b="1" dirty="0">
                <a:cs typeface="Arial" panose="020B0604020202020204" pitchFamily="34" charset="0"/>
              </a:rPr>
              <a:t>Considering information from a witness who is unavailable for questioning by the accused would create a serious issue.  It is also unwise for Jury members to discuss a situation and consider possible penalties prior to hearing all testimony. </a:t>
            </a:r>
            <a:endParaRPr lang="en-US" sz="2200" b="1" i="1" dirty="0">
              <a:cs typeface="Arial" panose="020B0604020202020204" pitchFamily="34" charset="0"/>
            </a:endParaRPr>
          </a:p>
        </p:txBody>
      </p:sp>
      <p:pic>
        <p:nvPicPr>
          <p:cNvPr id="325636" name="Content Placeholder 10">
            <a:extLst>
              <a:ext uri="{FF2B5EF4-FFF2-40B4-BE49-F238E27FC236}">
                <a16:creationId xmlns:a16="http://schemas.microsoft.com/office/drawing/2014/main" id="{76F4BF59-EC05-F732-8F91-1959BA9C35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627167"/>
      </p:ext>
    </p:extLst>
  </p:cSld>
  <p:clrMapOvr>
    <a:masterClrMapping/>
  </p:clrMapOvr>
  <p:transition spd="med">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81C07350-2620-4E69-32F0-20B7DA56DBA6}"/>
              </a:ext>
            </a:extLst>
          </p:cNvPr>
          <p:cNvSpPr>
            <a:spLocks noGrp="1" noChangeArrowheads="1"/>
          </p:cNvSpPr>
          <p:nvPr>
            <p:ph type="title" idx="4294967295"/>
          </p:nvPr>
        </p:nvSpPr>
        <p:spPr>
          <a:xfrm>
            <a:off x="768350" y="152400"/>
            <a:ext cx="7339013" cy="1239838"/>
          </a:xfrm>
        </p:spPr>
        <p:txBody>
          <a:bodyPr/>
          <a:lstStyle/>
          <a:p>
            <a:pPr eaLnBrk="1" hangingPunct="1">
              <a:defRPr/>
            </a:pPr>
            <a:r>
              <a:rPr lang="en-US" altLang="en-US" dirty="0">
                <a:solidFill>
                  <a:srgbClr val="0028A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POLICY FOR DUE PROCESS</a:t>
            </a:r>
          </a:p>
        </p:txBody>
      </p:sp>
      <p:sp>
        <p:nvSpPr>
          <p:cNvPr id="3" name="Content Placeholder 2">
            <a:extLst>
              <a:ext uri="{FF2B5EF4-FFF2-40B4-BE49-F238E27FC236}">
                <a16:creationId xmlns:a16="http://schemas.microsoft.com/office/drawing/2014/main" id="{EF725CDA-6D10-0C56-0031-13B08E959E35}"/>
              </a:ext>
            </a:extLst>
          </p:cNvPr>
          <p:cNvSpPr>
            <a:spLocks noGrp="1"/>
          </p:cNvSpPr>
          <p:nvPr>
            <p:ph idx="4294967295"/>
          </p:nvPr>
        </p:nvSpPr>
        <p:spPr>
          <a:xfrm>
            <a:off x="762000" y="1676400"/>
            <a:ext cx="8229600" cy="4525963"/>
          </a:xfrm>
        </p:spPr>
        <p:txBody>
          <a:bodyPr/>
          <a:lstStyle/>
          <a:p>
            <a:pPr marL="0" indent="0" eaLnBrk="1" hangingPunct="1">
              <a:buFont typeface="Arial" panose="020B0604020202020204" pitchFamily="34" charset="0"/>
              <a:buNone/>
              <a:defRPr/>
            </a:pPr>
            <a:r>
              <a:rPr lang="en-US" sz="2400" b="1" dirty="0"/>
              <a:t>The Jury must adhere to this policy: </a:t>
            </a:r>
          </a:p>
          <a:p>
            <a:pPr marL="457200" lvl="2" indent="-457200" eaLnBrk="1" hangingPunct="1">
              <a:lnSpc>
                <a:spcPct val="100000"/>
              </a:lnSpc>
              <a:buFont typeface="Arial" panose="020B0604020202020204" pitchFamily="34" charset="0"/>
              <a:buChar char="•"/>
              <a:defRPr/>
            </a:pPr>
            <a:r>
              <a:rPr lang="en-US" b="1" dirty="0"/>
              <a:t>Consider infraction.</a:t>
            </a:r>
          </a:p>
          <a:p>
            <a:pPr marL="457200" lvl="2" indent="-457200" eaLnBrk="1" hangingPunct="1">
              <a:lnSpc>
                <a:spcPct val="100000"/>
              </a:lnSpc>
              <a:spcBef>
                <a:spcPts val="900"/>
              </a:spcBef>
              <a:buFont typeface="Arial" panose="020B0604020202020204" pitchFamily="34" charset="0"/>
              <a:buChar char="•"/>
              <a:defRPr/>
            </a:pPr>
            <a:r>
              <a:rPr lang="en-US" b="1" dirty="0"/>
              <a:t>Hear and consider </a:t>
            </a:r>
            <a:r>
              <a:rPr lang="en-US" b="1" u="sng" dirty="0"/>
              <a:t>all</a:t>
            </a:r>
            <a:r>
              <a:rPr lang="en-US" b="1" dirty="0"/>
              <a:t> testimony and other evidence. </a:t>
            </a:r>
          </a:p>
          <a:p>
            <a:pPr marL="457200" lvl="2" indent="-457200" eaLnBrk="1" hangingPunct="1">
              <a:lnSpc>
                <a:spcPct val="100000"/>
              </a:lnSpc>
              <a:spcBef>
                <a:spcPts val="900"/>
              </a:spcBef>
              <a:buFont typeface="Arial" panose="020B0604020202020204" pitchFamily="34" charset="0"/>
              <a:buChar char="•"/>
              <a:defRPr/>
            </a:pPr>
            <a:r>
              <a:rPr lang="en-US" b="1" u="sng" dirty="0"/>
              <a:t>Allow accused </a:t>
            </a:r>
            <a:r>
              <a:rPr lang="en-US" b="1" dirty="0"/>
              <a:t>person the opportunity to present a defense     and review all evidence (question all witnesses, etc.)</a:t>
            </a:r>
          </a:p>
          <a:p>
            <a:pPr marL="457200" lvl="2" indent="-457200" eaLnBrk="1" hangingPunct="1">
              <a:lnSpc>
                <a:spcPct val="100000"/>
              </a:lnSpc>
              <a:spcBef>
                <a:spcPts val="900"/>
              </a:spcBef>
              <a:buFont typeface="Arial" panose="020B0604020202020204" pitchFamily="34" charset="0"/>
              <a:buChar char="•"/>
              <a:defRPr/>
            </a:pPr>
            <a:r>
              <a:rPr lang="en-US" b="1" dirty="0"/>
              <a:t>Deliberate.</a:t>
            </a:r>
          </a:p>
          <a:p>
            <a:pPr marL="457200" lvl="2" indent="-457200" eaLnBrk="1" hangingPunct="1">
              <a:lnSpc>
                <a:spcPct val="100000"/>
              </a:lnSpc>
              <a:spcBef>
                <a:spcPts val="900"/>
              </a:spcBef>
              <a:buFont typeface="Arial" panose="020B0604020202020204" pitchFamily="34" charset="0"/>
              <a:buChar char="•"/>
              <a:defRPr/>
            </a:pPr>
            <a:r>
              <a:rPr lang="en-US" b="1" dirty="0"/>
              <a:t>Make a fair decision.</a:t>
            </a:r>
          </a:p>
          <a:p>
            <a:pPr marL="457200" lvl="2" indent="-457200" eaLnBrk="1" hangingPunct="1">
              <a:lnSpc>
                <a:spcPct val="100000"/>
              </a:lnSpc>
              <a:spcBef>
                <a:spcPts val="900"/>
              </a:spcBef>
              <a:buFont typeface="Arial" panose="020B0604020202020204" pitchFamily="34" charset="0"/>
              <a:buChar char="•"/>
              <a:defRPr/>
            </a:pPr>
            <a:r>
              <a:rPr lang="en-US" b="1" dirty="0"/>
              <a:t>Review, vote, and sign prepared Jury Minutes documenting the decision.</a:t>
            </a:r>
          </a:p>
          <a:p>
            <a:pPr marL="457200" lvl="2" indent="-457200" eaLnBrk="1" hangingPunct="1">
              <a:lnSpc>
                <a:spcPct val="100000"/>
              </a:lnSpc>
              <a:spcBef>
                <a:spcPts val="900"/>
              </a:spcBef>
              <a:buFont typeface="Arial" panose="020B0604020202020204" pitchFamily="34" charset="0"/>
              <a:buChar char="•"/>
              <a:defRPr/>
            </a:pPr>
            <a:r>
              <a:rPr lang="en-US" b="1" dirty="0"/>
              <a:t>Notify affected parties. (FIS Office will address sanctions that involve a monetary sanction.)</a:t>
            </a:r>
          </a:p>
          <a:p>
            <a:pPr eaLnBrk="1" hangingPunct="1">
              <a:defRPr/>
            </a:pPr>
            <a:endParaRPr lang="en-US" dirty="0"/>
          </a:p>
        </p:txBody>
      </p:sp>
      <p:pic>
        <p:nvPicPr>
          <p:cNvPr id="326660" name="Content Placeholder 10">
            <a:extLst>
              <a:ext uri="{FF2B5EF4-FFF2-40B4-BE49-F238E27FC236}">
                <a16:creationId xmlns:a16="http://schemas.microsoft.com/office/drawing/2014/main" id="{DCF90E94-CF62-581E-D691-FDC6C70D4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164809"/>
      </p:ext>
    </p:extLst>
  </p:cSld>
  <p:clrMapOvr>
    <a:masterClrMapping/>
  </p:clrMapOvr>
  <p:transition spd="med">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2" name="Content Placeholder 10">
            <a:extLst>
              <a:ext uri="{FF2B5EF4-FFF2-40B4-BE49-F238E27FC236}">
                <a16:creationId xmlns:a16="http://schemas.microsoft.com/office/drawing/2014/main" id="{B59898FA-0B3C-F765-07B4-AAFD3475D3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113065ED-F402-E4AA-7B2D-D11A1FF59D2A}"/>
              </a:ext>
            </a:extLst>
          </p:cNvPr>
          <p:cNvSpPr>
            <a:spLocks noGrp="1"/>
          </p:cNvSpPr>
          <p:nvPr>
            <p:ph type="title"/>
          </p:nvPr>
        </p:nvSpPr>
        <p:spPr>
          <a:xfrm>
            <a:off x="457200" y="169863"/>
            <a:ext cx="8458200" cy="1219200"/>
          </a:xfrm>
        </p:spPr>
        <p:txBody>
          <a:bodyPr/>
          <a:lstStyle/>
          <a:p>
            <a:pPr>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NO ADVANTAGE – NO DSQ!</a:t>
            </a:r>
            <a:br>
              <a:rPr lang="en-US" dirty="0">
                <a:solidFill>
                  <a:srgbClr val="000000"/>
                </a:solidFill>
                <a:latin typeface="TimesNewRomanPSMT"/>
                <a:ea typeface="Times New Roman" panose="02020603050405020304" pitchFamily="18" charset="0"/>
                <a:cs typeface="Times New Roman" panose="02020603050405020304" pitchFamily="18" charset="0"/>
              </a:rPr>
            </a:br>
            <a:endParaRPr lang="en-US" dirty="0"/>
          </a:p>
        </p:txBody>
      </p:sp>
      <p:sp>
        <p:nvSpPr>
          <p:cNvPr id="4" name="Text Placeholder 3">
            <a:extLst>
              <a:ext uri="{FF2B5EF4-FFF2-40B4-BE49-F238E27FC236}">
                <a16:creationId xmlns:a16="http://schemas.microsoft.com/office/drawing/2014/main" id="{7514052F-667E-84D8-7566-39D674AC5DA0}"/>
              </a:ext>
            </a:extLst>
          </p:cNvPr>
          <p:cNvSpPr>
            <a:spLocks noGrp="1"/>
          </p:cNvSpPr>
          <p:nvPr>
            <p:ph type="body" sz="quarter" idx="10"/>
          </p:nvPr>
        </p:nvSpPr>
        <p:spPr>
          <a:xfrm>
            <a:off x="228600" y="1082676"/>
            <a:ext cx="8458200" cy="5583237"/>
          </a:xfrm>
        </p:spPr>
        <p:txBody>
          <a:bodyPr/>
          <a:lstStyle/>
          <a:p>
            <a:pPr marL="228600" indent="0" algn="just">
              <a:lnSpc>
                <a:spcPct val="100000"/>
              </a:lnSpc>
              <a:spcBef>
                <a:spcPts val="600"/>
              </a:spcBef>
              <a:spcAft>
                <a:spcPts val="600"/>
              </a:spcAft>
              <a:buFont typeface="Euphemia" panose="020B0503040102020104" pitchFamily="34" charset="0"/>
              <a:buNone/>
              <a:tabLst>
                <a:tab pos="457200" algn="l"/>
                <a:tab pos="571500" algn="l"/>
                <a:tab pos="685800" algn="l"/>
              </a:tabLst>
              <a:defRP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Art. 223 addresses offences for which a sanction – not necessarily a disqualification – may apply. </a:t>
            </a:r>
          </a:p>
          <a:p>
            <a:pPr marL="228600" indent="0" algn="just">
              <a:lnSpc>
                <a:spcPct val="100000"/>
              </a:lnSpc>
              <a:spcBef>
                <a:spcPts val="600"/>
              </a:spcBef>
              <a:spcAft>
                <a:spcPts val="600"/>
              </a:spcAft>
              <a:buFont typeface="Euphemia" panose="020B0503040102020104" pitchFamily="34" charset="0"/>
              <a:buNone/>
              <a:tabLst>
                <a:tab pos="457200" algn="l"/>
                <a:tab pos="571500" algn="l"/>
                <a:tab pos="685800" algn="l"/>
              </a:tabLst>
              <a:defRP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Art. 223.3.3 states: “Competitors shall only be disqualified if their mistake would result in an advantage for them with regard to the end result; unless the Rules state otherwise in an individual case.” </a:t>
            </a:r>
          </a:p>
          <a:p>
            <a:pPr marL="228600" indent="0" algn="just">
              <a:lnSpc>
                <a:spcPct val="100000"/>
              </a:lnSpc>
              <a:spcBef>
                <a:spcPts val="600"/>
              </a:spcBef>
              <a:spcAft>
                <a:spcPts val="600"/>
              </a:spcAft>
              <a:buFont typeface="Euphemia" panose="020B0503040102020104" pitchFamily="34" charset="0"/>
              <a:buNone/>
              <a:tabLst>
                <a:tab pos="457200" algn="l"/>
                <a:tab pos="571500" algn="l"/>
                <a:tab pos="685800" algn="l"/>
              </a:tabLst>
              <a:defRP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Rules that address grounds for disqualification are: </a:t>
            </a:r>
          </a:p>
          <a:p>
            <a:pPr marL="571500" indent="-342900" algn="just">
              <a:lnSpc>
                <a:spcPct val="100000"/>
              </a:lnSpc>
              <a:spcBef>
                <a:spcPts val="600"/>
              </a:spcBef>
              <a:spcAft>
                <a:spcPts val="600"/>
              </a:spcAft>
              <a:buFont typeface="Arial" panose="020B0604020202020204" pitchFamily="34" charset="0"/>
              <a:buChar char="•"/>
              <a:tabLst>
                <a:tab pos="457200" algn="l"/>
                <a:tab pos="571500" algn="l"/>
                <a:tab pos="685800" algn="l"/>
              </a:tabLst>
              <a:defRP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Art. 629.2 – jeopardizes the security of persons or property or causes actual injury or damage; </a:t>
            </a:r>
          </a:p>
          <a:p>
            <a:pPr marL="571500" indent="-342900" algn="just">
              <a:lnSpc>
                <a:spcPct val="100000"/>
              </a:lnSpc>
              <a:spcBef>
                <a:spcPts val="600"/>
              </a:spcBef>
              <a:spcAft>
                <a:spcPts val="600"/>
              </a:spcAft>
              <a:buFont typeface="Arial" panose="020B0604020202020204" pitchFamily="34" charset="0"/>
              <a:buChar char="•"/>
              <a:tabLst>
                <a:tab pos="457200" algn="l"/>
                <a:tab pos="571500" algn="l"/>
                <a:tab pos="685800" algn="l"/>
              </a:tabLst>
              <a:defRP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Art. 629.3 – does not pass through a gate correctly in accordance with Art.661.4; </a:t>
            </a:r>
          </a:p>
          <a:p>
            <a:pPr marL="571500" indent="-342900" algn="just">
              <a:lnSpc>
                <a:spcPct val="100000"/>
              </a:lnSpc>
              <a:spcBef>
                <a:spcPts val="600"/>
              </a:spcBef>
              <a:spcAft>
                <a:spcPts val="600"/>
              </a:spcAft>
              <a:buFont typeface="Arial" panose="020B0604020202020204" pitchFamily="34" charset="0"/>
              <a:buChar char="•"/>
              <a:tabLst>
                <a:tab pos="457200" algn="l"/>
                <a:tab pos="571500" algn="l"/>
                <a:tab pos="685800" algn="l"/>
              </a:tabLst>
              <a:defRP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Art. 629.3 – does not start within the time limits defined by Art. 613.7 </a:t>
            </a:r>
          </a:p>
          <a:p>
            <a:pPr marL="228600" indent="0" algn="just">
              <a:lnSpc>
                <a:spcPct val="100000"/>
              </a:lnSpc>
              <a:spcBef>
                <a:spcPts val="600"/>
              </a:spcBef>
              <a:spcAft>
                <a:spcPts val="600"/>
              </a:spcAft>
              <a:buFont typeface="Euphemia" panose="020B0503040102020104" pitchFamily="34" charset="0"/>
              <a:buNone/>
              <a:tabLst>
                <a:tab pos="457200" algn="l"/>
                <a:tab pos="571500" algn="l"/>
                <a:tab pos="685800" algn="l"/>
              </a:tabLst>
              <a:defRPr/>
            </a:pPr>
            <a:r>
              <a:rPr lang="en-US" sz="2000" b="1" i="1" dirty="0">
                <a:solidFill>
                  <a:srgbClr val="001F82"/>
                </a:solidFill>
                <a:latin typeface="Arial" panose="020B0604020202020204" pitchFamily="34" charset="0"/>
                <a:ea typeface="Times New Roman" panose="02020603050405020304" pitchFamily="18" charset="0"/>
                <a:cs typeface="Arial" panose="020B0604020202020204" pitchFamily="34" charset="0"/>
              </a:rPr>
              <a:t>Please note unsportsmanlike behavior is subject to sanction which </a:t>
            </a:r>
            <a:r>
              <a:rPr lang="en-US" sz="2000" b="1" i="1" u="sng" dirty="0">
                <a:solidFill>
                  <a:srgbClr val="001F82"/>
                </a:solidFill>
                <a:latin typeface="Arial" panose="020B0604020202020204" pitchFamily="34" charset="0"/>
                <a:ea typeface="Times New Roman" panose="02020603050405020304" pitchFamily="18" charset="0"/>
                <a:cs typeface="Arial" panose="020B0604020202020204" pitchFamily="34" charset="0"/>
              </a:rPr>
              <a:t>may or may not</a:t>
            </a:r>
            <a:r>
              <a:rPr lang="en-US" sz="2000" b="1" i="1" dirty="0">
                <a:solidFill>
                  <a:srgbClr val="001F82"/>
                </a:solidFill>
                <a:latin typeface="Arial" panose="020B0604020202020204" pitchFamily="34" charset="0"/>
                <a:ea typeface="Times New Roman" panose="02020603050405020304" pitchFamily="18" charset="0"/>
                <a:cs typeface="Arial" panose="020B0604020202020204" pitchFamily="34" charset="0"/>
              </a:rPr>
              <a:t> include disqualification. [Art. 223.1.1; Art. 223.3.2]</a:t>
            </a:r>
            <a:endParaRPr lang="en-US" sz="2000" b="1" dirty="0">
              <a:solidFill>
                <a:srgbClr val="001F82"/>
              </a:solidFill>
              <a:latin typeface="Arial" panose="020B0604020202020204" pitchFamily="34" charset="0"/>
              <a:ea typeface="Times New Roman" panose="02020603050405020304" pitchFamily="18" charset="0"/>
              <a:cs typeface="Arial" panose="020B0604020202020204" pitchFamily="34" charset="0"/>
            </a:endParaRPr>
          </a:p>
          <a:p>
            <a:pPr marL="571500" indent="-342900" algn="just">
              <a:lnSpc>
                <a:spcPct val="120000"/>
              </a:lnSpc>
              <a:spcBef>
                <a:spcPts val="600"/>
              </a:spcBef>
              <a:spcAft>
                <a:spcPts val="600"/>
              </a:spcAft>
              <a:buFont typeface="Arial" panose="020B0604020202020204" pitchFamily="34" charset="0"/>
              <a:buChar char="•"/>
              <a:tabLst>
                <a:tab pos="457200" algn="l"/>
                <a:tab pos="571500" algn="l"/>
                <a:tab pos="685800" algn="l"/>
              </a:tabLst>
              <a:defRPr/>
            </a:pPr>
            <a:endParaRPr lang="en-US" sz="2000" dirty="0">
              <a:solidFill>
                <a:srgbClr val="000000"/>
              </a:solidFill>
              <a:ea typeface="Times New Roman" panose="02020603050405020304" pitchFamily="18" charset="0"/>
              <a:cs typeface="TimesNewRomanPSMT"/>
            </a:endParaRPr>
          </a:p>
          <a:p>
            <a:pPr>
              <a:defRPr/>
            </a:pPr>
            <a:endParaRPr lang="en-US" dirty="0"/>
          </a:p>
        </p:txBody>
      </p:sp>
    </p:spTree>
    <p:extLst>
      <p:ext uri="{BB962C8B-B14F-4D97-AF65-F5344CB8AC3E}">
        <p14:creationId xmlns:p14="http://schemas.microsoft.com/office/powerpoint/2010/main" val="764273421"/>
      </p:ext>
    </p:extLst>
  </p:cSld>
  <p:clrMapOvr>
    <a:masterClrMapping/>
  </p:clrMapOvr>
  <p:transition spd="med">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extBox 1">
            <a:extLst>
              <a:ext uri="{FF2B5EF4-FFF2-40B4-BE49-F238E27FC236}">
                <a16:creationId xmlns:a16="http://schemas.microsoft.com/office/drawing/2014/main" id="{D55B682A-E905-ACEE-8FC5-C58BD128500D}"/>
              </a:ext>
            </a:extLst>
          </p:cNvPr>
          <p:cNvSpPr txBox="1">
            <a:spLocks noChangeArrowheads="1"/>
          </p:cNvSpPr>
          <p:nvPr/>
        </p:nvSpPr>
        <p:spPr bwMode="auto">
          <a:xfrm>
            <a:off x="190500" y="1084263"/>
            <a:ext cx="8763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marL="342900" indent="-3429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An athlete who is granted a provisional start that is later found to be unjustified is subject to “sanction” </a:t>
            </a:r>
          </a:p>
          <a:p>
            <a:pPr>
              <a:spcBef>
                <a:spcPts val="12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Depending on circumstances, the sanction </a:t>
            </a:r>
            <a:r>
              <a:rPr lang="en-US" altLang="en-US" sz="2400" u="sng" dirty="0">
                <a:latin typeface="Arial" panose="020B0604020202020204" pitchFamily="34" charset="0"/>
                <a:cs typeface="Arial" panose="020B0604020202020204" pitchFamily="34" charset="0"/>
              </a:rPr>
              <a:t>may</a:t>
            </a:r>
            <a:r>
              <a:rPr lang="en-US" altLang="en-US" sz="2400" dirty="0">
                <a:latin typeface="Arial" panose="020B0604020202020204" pitchFamily="34" charset="0"/>
                <a:cs typeface="Arial" panose="020B0604020202020204" pitchFamily="34" charset="0"/>
              </a:rPr>
              <a:t> include DSQ  </a:t>
            </a:r>
          </a:p>
          <a:p>
            <a:pPr>
              <a:spcBef>
                <a:spcPts val="12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Prior to imposing DSQ, Jury must decide whether or not the later start provided an unfair advantage, e.g., improved weather conditions. </a:t>
            </a:r>
          </a:p>
          <a:p>
            <a:pPr>
              <a:spcBef>
                <a:spcPts val="12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A competitor shall only be disqualified if his mistake would result in an advantage for him with regard to the end result, unless the Rules state otherwise in an individual case. e.g., gate fault; early/late starts. </a:t>
            </a:r>
            <a:r>
              <a:rPr lang="en-US" altLang="en-US" sz="2400" b="1" dirty="0">
                <a:latin typeface="Arial" panose="020B0604020202020204" pitchFamily="34" charset="0"/>
                <a:cs typeface="Arial" panose="020B0604020202020204" pitchFamily="34" charset="0"/>
              </a:rPr>
              <a:t>[223.3.3]</a:t>
            </a:r>
            <a:r>
              <a:rPr lang="en-US" altLang="en-US" sz="2400" dirty="0">
                <a:latin typeface="Arial" panose="020B0604020202020204" pitchFamily="34" charset="0"/>
                <a:cs typeface="Arial" panose="020B0604020202020204" pitchFamily="34" charset="0"/>
              </a:rPr>
              <a:t> </a:t>
            </a:r>
          </a:p>
          <a:p>
            <a:pPr>
              <a:spcBef>
                <a:spcPts val="12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If a provisional start is not approved, the competitor’s status </a:t>
            </a:r>
            <a:r>
              <a:rPr lang="en-US" altLang="en-US" sz="2400" u="sng" dirty="0">
                <a:latin typeface="Arial" panose="020B0604020202020204" pitchFamily="34" charset="0"/>
                <a:cs typeface="Arial" panose="020B0604020202020204" pitchFamily="34" charset="0"/>
              </a:rPr>
              <a:t>must not</a:t>
            </a:r>
            <a:r>
              <a:rPr lang="en-US" altLang="en-US" sz="2400" dirty="0">
                <a:latin typeface="Arial" panose="020B0604020202020204" pitchFamily="34" charset="0"/>
                <a:cs typeface="Arial" panose="020B0604020202020204" pitchFamily="34" charset="0"/>
              </a:rPr>
              <a:t> be changed to </a:t>
            </a:r>
            <a:r>
              <a:rPr lang="en-US" altLang="en-US" sz="2400" b="1" u="sng" dirty="0">
                <a:latin typeface="Arial" panose="020B0604020202020204" pitchFamily="34" charset="0"/>
                <a:cs typeface="Arial" panose="020B0604020202020204" pitchFamily="34" charset="0"/>
              </a:rPr>
              <a:t>DNS</a:t>
            </a:r>
            <a:r>
              <a:rPr lang="en-US" altLang="en-US" sz="2400" dirty="0">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477C6232-E6C8-81DE-BF40-54261D83E97A}"/>
              </a:ext>
            </a:extLst>
          </p:cNvPr>
          <p:cNvSpPr/>
          <p:nvPr/>
        </p:nvSpPr>
        <p:spPr>
          <a:xfrm>
            <a:off x="304800" y="371475"/>
            <a:ext cx="8267700" cy="523875"/>
          </a:xfrm>
          <a:prstGeom prst="rect">
            <a:avLst/>
          </a:prstGeom>
        </p:spPr>
        <p:txBody>
          <a:bodyPr>
            <a:spAutoFit/>
          </a:bodyPr>
          <a:lstStyle/>
          <a:p>
            <a:pPr>
              <a:defRPr/>
            </a:pPr>
            <a:r>
              <a:rPr lang="en-US" altLang="en-US" sz="2800" b="1" dirty="0">
                <a:solidFill>
                  <a:srgbClr val="003399"/>
                </a:solidFill>
                <a:effectLst>
                  <a:outerShdw blurRad="38100" dist="38100" dir="2700000" algn="tl">
                    <a:srgbClr val="000000">
                      <a:alpha val="43137"/>
                    </a:srgbClr>
                  </a:outerShdw>
                </a:effectLst>
                <a:latin typeface="Arial" charset="0"/>
                <a:cs typeface="Arial" charset="0"/>
              </a:rPr>
              <a:t>PROVISIONAL</a:t>
            </a:r>
            <a:r>
              <a:rPr lang="en-US" altLang="en-US" sz="2800" b="1" dirty="0">
                <a:solidFill>
                  <a:srgbClr val="0028A8"/>
                </a:solidFill>
                <a:effectLst>
                  <a:outerShdw blurRad="38100" dist="38100" dir="2700000" algn="tl">
                    <a:srgbClr val="000000">
                      <a:alpha val="43137"/>
                    </a:srgbClr>
                  </a:outerShdw>
                </a:effectLst>
                <a:latin typeface="Arial" charset="0"/>
                <a:cs typeface="Arial" charset="0"/>
              </a:rPr>
              <a:t> STARTS – IMPORTANT POINTS</a:t>
            </a:r>
          </a:p>
        </p:txBody>
      </p:sp>
      <p:pic>
        <p:nvPicPr>
          <p:cNvPr id="329732" name="Content Placeholder 10">
            <a:extLst>
              <a:ext uri="{FF2B5EF4-FFF2-40B4-BE49-F238E27FC236}">
                <a16:creationId xmlns:a16="http://schemas.microsoft.com/office/drawing/2014/main" id="{F9AA8292-C1DB-379A-0716-6D6D59CB9C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7066478"/>
      </p:ext>
    </p:extLst>
  </p:cSld>
  <p:clrMapOvr>
    <a:masterClrMapping/>
  </p:clrMapOvr>
  <p:transition spd="med">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BAFC9995-C9A6-47C0-1415-4A6EE778E8DB}"/>
              </a:ext>
            </a:extLst>
          </p:cNvPr>
          <p:cNvSpPr>
            <a:spLocks noGrp="1"/>
          </p:cNvSpPr>
          <p:nvPr>
            <p:ph type="title" idx="4294967295"/>
          </p:nvPr>
        </p:nvSpPr>
        <p:spPr>
          <a:xfrm>
            <a:off x="449263" y="152400"/>
            <a:ext cx="8229600" cy="696913"/>
          </a:xfrm>
        </p:spPr>
        <p:txBody>
          <a:bodyPr/>
          <a:lstStyle/>
          <a:p>
            <a:pPr eaLnBrk="1" hangingPunct="1">
              <a:defRPr/>
            </a:pPr>
            <a:r>
              <a:rPr lang="en-US" altLang="en-US" sz="32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PROVISIONAL RERUNS</a:t>
            </a:r>
          </a:p>
        </p:txBody>
      </p:sp>
      <p:sp>
        <p:nvSpPr>
          <p:cNvPr id="74755" name="Content Placeholder 2">
            <a:extLst>
              <a:ext uri="{FF2B5EF4-FFF2-40B4-BE49-F238E27FC236}">
                <a16:creationId xmlns:a16="http://schemas.microsoft.com/office/drawing/2014/main" id="{780F8E65-A860-990D-6DFE-A2E428A3B4DC}"/>
              </a:ext>
            </a:extLst>
          </p:cNvPr>
          <p:cNvSpPr>
            <a:spLocks noGrp="1"/>
          </p:cNvSpPr>
          <p:nvPr>
            <p:ph idx="4294967295"/>
          </p:nvPr>
        </p:nvSpPr>
        <p:spPr>
          <a:xfrm>
            <a:off x="422275" y="873125"/>
            <a:ext cx="8493125" cy="5832475"/>
          </a:xfrm>
        </p:spPr>
        <p:txBody>
          <a:bodyPr/>
          <a:lstStyle/>
          <a:p>
            <a:pPr marL="0" indent="0" eaLnBrk="1" hangingPunct="1">
              <a:lnSpc>
                <a:spcPct val="100000"/>
              </a:lnSpc>
              <a:spcBef>
                <a:spcPct val="0"/>
              </a:spcBef>
              <a:buFont typeface="Arial" panose="020B0604020202020204" pitchFamily="34" charset="0"/>
              <a:buNone/>
              <a:defRPr/>
            </a:pPr>
            <a:r>
              <a:rPr lang="en-US" altLang="en-US" sz="2000" dirty="0">
                <a:latin typeface="Arial" panose="020B0604020202020204" pitchFamily="34" charset="0"/>
                <a:cs typeface="Arial" panose="020B0604020202020204" pitchFamily="34" charset="0"/>
              </a:rPr>
              <a:t>When making a determination on validity of a provisional rerun, Jury must evaluate the following, many of which are included in the very </a:t>
            </a:r>
            <a:r>
              <a:rPr lang="en-US" altLang="en-US" sz="2000" u="sng" dirty="0">
                <a:latin typeface="Arial" panose="020B0604020202020204" pitchFamily="34" charset="0"/>
                <a:cs typeface="Arial" panose="020B0604020202020204" pitchFamily="34" charset="0"/>
              </a:rPr>
              <a:t>clear</a:t>
            </a:r>
            <a:r>
              <a:rPr lang="en-US" altLang="en-US" sz="2000" dirty="0">
                <a:latin typeface="Arial" panose="020B0604020202020204" pitchFamily="34" charset="0"/>
                <a:cs typeface="Arial" panose="020B0604020202020204" pitchFamily="34" charset="0"/>
              </a:rPr>
              <a:t> provisions of 623:</a:t>
            </a:r>
          </a:p>
          <a:p>
            <a:pPr eaLnBrk="1" hangingPunct="1">
              <a:lnSpc>
                <a:spcPct val="100000"/>
              </a:lnSpc>
              <a:spcBef>
                <a:spcPts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Did the competitor cross the finish line?  </a:t>
            </a:r>
            <a:r>
              <a:rPr lang="en-US" sz="2000" i="1" dirty="0">
                <a:latin typeface="Arial" panose="020B0604020202020204" pitchFamily="34" charset="0"/>
                <a:cs typeface="Arial" panose="020B0604020202020204" pitchFamily="34" charset="0"/>
              </a:rPr>
              <a:t>Unless the claimed obstruction occurred in close proximity to the finish line and the competitor’s racing speed did not allow sufficient time for the competitor to avoid crossing the finish line, the Jury </a:t>
            </a:r>
            <a:r>
              <a:rPr lang="en-US" sz="2000" i="1" u="sng" dirty="0">
                <a:latin typeface="Arial" panose="020B0604020202020204" pitchFamily="34" charset="0"/>
                <a:cs typeface="Arial" panose="020B0604020202020204" pitchFamily="34" charset="0"/>
              </a:rPr>
              <a:t>may</a:t>
            </a:r>
            <a:r>
              <a:rPr lang="en-US" sz="2000" i="1" dirty="0">
                <a:latin typeface="Arial" panose="020B0604020202020204" pitchFamily="34" charset="0"/>
                <a:cs typeface="Arial" panose="020B0604020202020204" pitchFamily="34" charset="0"/>
              </a:rPr>
              <a:t> consider the run is over.</a:t>
            </a:r>
            <a:endParaRPr lang="en-US" sz="2000" dirty="0">
              <a:latin typeface="Arial" panose="020B0604020202020204" pitchFamily="34" charset="0"/>
              <a:cs typeface="Arial" panose="020B0604020202020204" pitchFamily="34" charset="0"/>
            </a:endParaRPr>
          </a:p>
          <a:p>
            <a:pPr eaLnBrk="1" hangingPunct="1">
              <a:lnSpc>
                <a:spcPct val="100000"/>
              </a:lnSpc>
              <a:spcBef>
                <a:spcPts val="4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When interference did not occur in immediate proximity to the finish line, did the competitor stop immediately after the obstruction or interference occurred and </a:t>
            </a:r>
            <a:r>
              <a:rPr lang="en-US" sz="2000" i="1" dirty="0">
                <a:latin typeface="Arial" panose="020B0604020202020204" pitchFamily="34" charset="0"/>
                <a:cs typeface="Arial" panose="020B0604020202020204" pitchFamily="34" charset="0"/>
              </a:rPr>
              <a:t>report the incident to the nearest Gate Judge, Jury Advisor, or Jury member?</a:t>
            </a:r>
            <a:endParaRPr lang="en-US" sz="2000" dirty="0">
              <a:latin typeface="Arial" panose="020B0604020202020204" pitchFamily="34" charset="0"/>
              <a:cs typeface="Arial" panose="020B0604020202020204" pitchFamily="34" charset="0"/>
            </a:endParaRPr>
          </a:p>
          <a:p>
            <a:pPr eaLnBrk="1" hangingPunct="1">
              <a:lnSpc>
                <a:spcPct val="100000"/>
              </a:lnSpc>
              <a:spcBef>
                <a:spcPts val="4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Does the claimed obstruction/interference meet the requirements of 623.1.2 (Technical Failure), 623.1.3 (Yellow Flag) or 623.2 (Grounds for Interference)?</a:t>
            </a:r>
          </a:p>
          <a:p>
            <a:pPr eaLnBrk="1" hangingPunct="1">
              <a:lnSpc>
                <a:spcPct val="100000"/>
              </a:lnSpc>
              <a:spcBef>
                <a:spcPts val="4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Did a “similar incident” occur that caused significant loss of speed or lengthening of the racing line and consequently affect the competitor’s time? </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623.2.6</a:t>
            </a:r>
            <a:r>
              <a:rPr lang="en-US" sz="2000" b="1"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eaLnBrk="1" hangingPunct="1">
              <a:defRPr/>
            </a:pPr>
            <a:endParaRPr lang="en-US" altLang="en-US" sz="1750" dirty="0">
              <a:cs typeface="Arial" panose="020B0604020202020204" pitchFamily="34" charset="0"/>
            </a:endParaRPr>
          </a:p>
        </p:txBody>
      </p:sp>
      <p:pic>
        <p:nvPicPr>
          <p:cNvPr id="331780" name="Content Placeholder 10">
            <a:extLst>
              <a:ext uri="{FF2B5EF4-FFF2-40B4-BE49-F238E27FC236}">
                <a16:creationId xmlns:a16="http://schemas.microsoft.com/office/drawing/2014/main" id="{0FECCC6D-A5BE-17AB-DECF-B5D3F2F75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2631497"/>
      </p:ext>
    </p:extLst>
  </p:cSld>
  <p:clrMapOvr>
    <a:masterClrMapping/>
  </p:clrMapOvr>
  <p:transition spd="med">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02" name="Content Placeholder 10">
            <a:extLst>
              <a:ext uri="{FF2B5EF4-FFF2-40B4-BE49-F238E27FC236}">
                <a16:creationId xmlns:a16="http://schemas.microsoft.com/office/drawing/2014/main" id="{050F7A11-3F54-E73B-B3F5-35C3EE378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02ED9C6A-E0DA-BB55-F6E1-1C0CB7FC94A3}"/>
              </a:ext>
            </a:extLst>
          </p:cNvPr>
          <p:cNvSpPr>
            <a:spLocks noGrp="1"/>
          </p:cNvSpPr>
          <p:nvPr>
            <p:ph type="title"/>
          </p:nvPr>
        </p:nvSpPr>
        <p:spPr>
          <a:xfrm>
            <a:off x="1195388" y="177800"/>
            <a:ext cx="7339012" cy="889000"/>
          </a:xfrm>
        </p:spPr>
        <p:txBody>
          <a:bodyPr/>
          <a:lstStyle/>
          <a:p>
            <a:pPr>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COLLECTIVE OFFENSES [224.3]</a:t>
            </a:r>
            <a:endParaRPr lang="en-US"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6BC17C2-DFFC-9558-2885-3BC652B03F3A}"/>
              </a:ext>
            </a:extLst>
          </p:cNvPr>
          <p:cNvSpPr>
            <a:spLocks noGrp="1"/>
          </p:cNvSpPr>
          <p:nvPr>
            <p:ph type="body" sz="quarter" idx="10"/>
          </p:nvPr>
        </p:nvSpPr>
        <p:spPr>
          <a:xfrm>
            <a:off x="533400" y="1034005"/>
            <a:ext cx="7620000" cy="5570538"/>
          </a:xfrm>
        </p:spPr>
        <p:txBody>
          <a:bodyPr/>
          <a:lstStyle/>
          <a:p>
            <a:pPr marL="0" indent="0">
              <a:spcBef>
                <a:spcPts val="600"/>
              </a:spcBef>
              <a:spcAft>
                <a:spcPts val="600"/>
              </a:spcAft>
              <a:buFont typeface="Euphemia" panose="020B0503040102020104" pitchFamily="34" charset="0"/>
              <a:buNone/>
              <a:defRPr/>
            </a:pPr>
            <a:r>
              <a:rPr lang="en-US" sz="2000" dirty="0">
                <a:latin typeface="Arial" panose="020B0604020202020204" pitchFamily="34" charset="0"/>
                <a:ea typeface="Times New Roman" panose="02020603050405020304" pitchFamily="18" charset="0"/>
                <a:cs typeface="Arial" panose="020B0604020202020204" pitchFamily="34" charset="0"/>
              </a:rPr>
              <a:t>In accordance with Art. 224.3, a “collective offense” occurs when several persons:</a:t>
            </a:r>
          </a:p>
          <a:p>
            <a:pPr marL="342900" indent="-342900">
              <a:lnSpc>
                <a:spcPct val="115000"/>
              </a:lnSpc>
              <a:spcBef>
                <a:spcPts val="600"/>
              </a:spcBef>
              <a:spcAft>
                <a:spcPts val="600"/>
              </a:spcAft>
              <a:buFont typeface="Symbol" panose="05050102010706020507" pitchFamily="18" charset="2"/>
              <a:buChar char=""/>
              <a:defRPr/>
            </a:pPr>
            <a:r>
              <a:rPr lang="en-US" sz="2000" dirty="0">
                <a:latin typeface="Arial" panose="020B0604020202020204" pitchFamily="34" charset="0"/>
                <a:ea typeface="Calibri" panose="020F0502020204030204" pitchFamily="34" charset="0"/>
                <a:cs typeface="Arial" panose="020B0604020202020204" pitchFamily="34" charset="0"/>
              </a:rPr>
              <a:t>Commit the same offense</a:t>
            </a:r>
          </a:p>
          <a:p>
            <a:pPr marL="342900" indent="-342900">
              <a:lnSpc>
                <a:spcPct val="115000"/>
              </a:lnSpc>
              <a:spcBef>
                <a:spcPts val="600"/>
              </a:spcBef>
              <a:spcAft>
                <a:spcPts val="600"/>
              </a:spcAft>
              <a:buFont typeface="Symbol" panose="05050102010706020507" pitchFamily="18" charset="2"/>
              <a:buChar char=""/>
              <a:defRPr/>
            </a:pPr>
            <a:r>
              <a:rPr lang="en-US" sz="2000" dirty="0">
                <a:latin typeface="Arial" panose="020B0604020202020204" pitchFamily="34" charset="0"/>
                <a:ea typeface="Calibri" panose="020F0502020204030204" pitchFamily="34" charset="0"/>
                <a:cs typeface="Arial" panose="020B0604020202020204" pitchFamily="34" charset="0"/>
              </a:rPr>
              <a:t>At the same time</a:t>
            </a:r>
          </a:p>
          <a:p>
            <a:pPr marL="342900" indent="-342900">
              <a:lnSpc>
                <a:spcPct val="115000"/>
              </a:lnSpc>
              <a:spcBef>
                <a:spcPts val="600"/>
              </a:spcBef>
              <a:spcAft>
                <a:spcPts val="600"/>
              </a:spcAft>
              <a:buFont typeface="Symbol" panose="05050102010706020507" pitchFamily="18" charset="2"/>
              <a:buChar char=""/>
              <a:defRPr/>
            </a:pPr>
            <a:r>
              <a:rPr lang="en-US" sz="2000" dirty="0">
                <a:latin typeface="Arial" panose="020B0604020202020204" pitchFamily="34" charset="0"/>
                <a:ea typeface="Calibri" panose="020F0502020204030204" pitchFamily="34" charset="0"/>
                <a:cs typeface="Arial" panose="020B0604020202020204" pitchFamily="34" charset="0"/>
              </a:rPr>
              <a:t>Under the same circumstances</a:t>
            </a:r>
          </a:p>
          <a:p>
            <a:pPr marL="0" indent="0">
              <a:spcBef>
                <a:spcPts val="600"/>
              </a:spcBef>
              <a:spcAft>
                <a:spcPts val="600"/>
              </a:spcAft>
              <a:buFont typeface="Euphemia" panose="020B0503040102020104" pitchFamily="34" charset="0"/>
              <a:buNone/>
              <a:defRPr/>
            </a:pPr>
            <a:r>
              <a:rPr lang="en-US" sz="2000" dirty="0">
                <a:latin typeface="Arial" panose="020B0604020202020204" pitchFamily="34" charset="0"/>
                <a:ea typeface="Times New Roman" panose="02020603050405020304" pitchFamily="18" charset="0"/>
                <a:cs typeface="Arial" panose="020B0604020202020204" pitchFamily="34" charset="0"/>
              </a:rPr>
              <a:t>When addressing sanctions related to collective offenses: </a:t>
            </a:r>
          </a:p>
          <a:p>
            <a:pPr marL="342900" indent="-342900">
              <a:lnSpc>
                <a:spcPct val="115000"/>
              </a:lnSpc>
              <a:spcBef>
                <a:spcPts val="600"/>
              </a:spcBef>
              <a:spcAft>
                <a:spcPts val="600"/>
              </a:spcAft>
              <a:buFont typeface="Symbol" panose="05050102010706020507" pitchFamily="18" charset="2"/>
              <a:buChar char=""/>
              <a:defRPr/>
            </a:pPr>
            <a:r>
              <a:rPr lang="en-US" sz="2000" dirty="0">
                <a:latin typeface="Arial" panose="020B0604020202020204" pitchFamily="34" charset="0"/>
                <a:ea typeface="Calibri" panose="020F0502020204030204" pitchFamily="34" charset="0"/>
                <a:cs typeface="Arial" panose="020B0604020202020204" pitchFamily="34" charset="0"/>
              </a:rPr>
              <a:t>Jury’s decision as to one offender may be considered binding upon all offenders</a:t>
            </a:r>
          </a:p>
          <a:p>
            <a:pPr marL="342900" indent="-342900">
              <a:lnSpc>
                <a:spcPct val="115000"/>
              </a:lnSpc>
              <a:spcBef>
                <a:spcPts val="600"/>
              </a:spcBef>
              <a:spcAft>
                <a:spcPts val="600"/>
              </a:spcAft>
              <a:buFont typeface="Symbol" panose="05050102010706020507" pitchFamily="18" charset="2"/>
              <a:buChar char=""/>
              <a:defRPr/>
            </a:pPr>
            <a:r>
              <a:rPr lang="en-US" sz="2000" dirty="0">
                <a:latin typeface="Arial" panose="020B0604020202020204" pitchFamily="34" charset="0"/>
                <a:ea typeface="Calibri" panose="020F0502020204030204" pitchFamily="34" charset="0"/>
                <a:cs typeface="Arial" panose="020B0604020202020204" pitchFamily="34" charset="0"/>
              </a:rPr>
              <a:t>Written decision shall include:</a:t>
            </a:r>
          </a:p>
          <a:p>
            <a:pPr marL="1143000" lvl="2" indent="-228600">
              <a:lnSpc>
                <a:spcPct val="115000"/>
              </a:lnSpc>
              <a:spcAft>
                <a:spcPts val="600"/>
              </a:spcAft>
              <a:buFont typeface="Times New Roman" panose="02020603050405020304" pitchFamily="18"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Names of all offenders concerned</a:t>
            </a:r>
          </a:p>
          <a:p>
            <a:pPr marL="1143000" lvl="2" indent="-228600">
              <a:lnSpc>
                <a:spcPct val="115000"/>
              </a:lnSpc>
              <a:spcAft>
                <a:spcPts val="600"/>
              </a:spcAft>
              <a:buFont typeface="Times New Roman" panose="02020603050405020304" pitchFamily="18"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Scope of the penalty to be assessed upon each of them</a:t>
            </a:r>
          </a:p>
          <a:p>
            <a:pPr marL="0" indent="0">
              <a:spcBef>
                <a:spcPts val="600"/>
              </a:spcBef>
              <a:spcAft>
                <a:spcPts val="600"/>
              </a:spcAft>
              <a:buFont typeface="Euphemia" panose="020B0503040102020104" pitchFamily="34" charset="0"/>
              <a:buNone/>
              <a:defRPr/>
            </a:pPr>
            <a:r>
              <a:rPr lang="en-US" sz="2000" dirty="0">
                <a:latin typeface="Arial" panose="020B0604020202020204" pitchFamily="34" charset="0"/>
                <a:ea typeface="Times New Roman" panose="02020603050405020304" pitchFamily="18" charset="0"/>
                <a:cs typeface="Arial" panose="020B0604020202020204" pitchFamily="34" charset="0"/>
              </a:rPr>
              <a:t>Decision will be delivered to each offender.</a:t>
            </a:r>
          </a:p>
          <a:p>
            <a:pPr>
              <a:defRPr/>
            </a:pPr>
            <a:endParaRPr lang="en-US" dirty="0"/>
          </a:p>
        </p:txBody>
      </p:sp>
    </p:spTree>
    <p:extLst>
      <p:ext uri="{BB962C8B-B14F-4D97-AF65-F5344CB8AC3E}">
        <p14:creationId xmlns:p14="http://schemas.microsoft.com/office/powerpoint/2010/main" val="352321636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3BA6B-C839-EBE2-5B46-0865B9D385FE}"/>
              </a:ext>
            </a:extLst>
          </p:cNvPr>
          <p:cNvSpPr>
            <a:spLocks noGrp="1"/>
          </p:cNvSpPr>
          <p:nvPr>
            <p:ph type="title"/>
          </p:nvPr>
        </p:nvSpPr>
        <p:spPr>
          <a:xfrm>
            <a:off x="307975" y="152400"/>
            <a:ext cx="8153400" cy="609600"/>
          </a:xfrm>
        </p:spPr>
        <p:txBody>
          <a:bodyPr/>
          <a:lstStyle/>
          <a:p>
            <a:pPr>
              <a:defRPr/>
            </a:pPr>
            <a:r>
              <a:rPr lang="en-US" b="1" u="sng" cap="all"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Please Note</a:t>
            </a:r>
            <a:r>
              <a:rPr lang="en-US"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endParaRPr lang="en-US" b="1"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2C661990-8213-8C89-51C4-7C953CADA5D4}"/>
              </a:ext>
            </a:extLst>
          </p:cNvPr>
          <p:cNvSpPr>
            <a:spLocks noGrp="1"/>
          </p:cNvSpPr>
          <p:nvPr>
            <p:ph type="body" sz="quarter" idx="10"/>
          </p:nvPr>
        </p:nvSpPr>
        <p:spPr>
          <a:xfrm>
            <a:off x="207963" y="787400"/>
            <a:ext cx="8728075" cy="5842000"/>
          </a:xfrm>
        </p:spPr>
        <p:txBody>
          <a:bodyPr/>
          <a:lstStyle/>
          <a:p>
            <a:pPr marL="0" indent="0" algn="just">
              <a:lnSpc>
                <a:spcPct val="100000"/>
              </a:lnSpc>
              <a:spcBef>
                <a:spcPts val="600"/>
              </a:spcBef>
              <a:spcAft>
                <a:spcPts val="0"/>
              </a:spcAft>
              <a:buFont typeface="Euphemia" panose="020B0503040102020104" pitchFamily="34" charset="0"/>
              <a:buNone/>
              <a:defRPr/>
            </a:pPr>
            <a:r>
              <a:rPr lang="en-US" sz="2000" kern="100" dirty="0">
                <a:ea typeface="Calibri" panose="020F0502020204030204" pitchFamily="34" charset="0"/>
                <a:cs typeface="Arial" panose="020B0604020202020204" pitchFamily="34" charset="0"/>
              </a:rPr>
              <a:t>In addition to stating for “actions within and without the competition area,”</a:t>
            </a:r>
          </a:p>
          <a:p>
            <a:pPr algn="just">
              <a:lnSpc>
                <a:spcPct val="100000"/>
              </a:lnSpc>
              <a:spcBef>
                <a:spcPts val="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 sanctions can be applied and </a:t>
            </a:r>
          </a:p>
          <a:p>
            <a:pPr algn="just">
              <a:lnSpc>
                <a:spcPct val="100000"/>
              </a:lnSpc>
              <a:spcBef>
                <a:spcPts val="40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a penalty can be imposed </a:t>
            </a:r>
          </a:p>
          <a:p>
            <a:pPr marL="0" indent="0" algn="just">
              <a:lnSpc>
                <a:spcPct val="100000"/>
              </a:lnSpc>
              <a:spcBef>
                <a:spcPts val="600"/>
              </a:spcBef>
              <a:spcAft>
                <a:spcPts val="0"/>
              </a:spcAft>
              <a:buFont typeface="Euphemia" panose="020B0503040102020104" pitchFamily="34" charset="0"/>
              <a:buNone/>
              <a:defRPr/>
            </a:pPr>
            <a:r>
              <a:rPr lang="en-US" sz="2000" b="1" kern="100" dirty="0">
                <a:ea typeface="Calibri" panose="020F0502020204030204" pitchFamily="34" charset="0"/>
                <a:cs typeface="Arial" panose="020B0604020202020204" pitchFamily="34" charset="0"/>
              </a:rPr>
              <a:t>223.2.1 </a:t>
            </a:r>
            <a:r>
              <a:rPr lang="en-US" sz="2000" kern="100" dirty="0">
                <a:ea typeface="Calibri" panose="020F0502020204030204" pitchFamily="34" charset="0"/>
                <a:cs typeface="Arial" panose="020B0604020202020204" pitchFamily="34" charset="0"/>
              </a:rPr>
              <a:t>includes </a:t>
            </a:r>
            <a:r>
              <a:rPr lang="en-US" sz="2000" b="1" kern="100" dirty="0">
                <a:ea typeface="Calibri" panose="020F0502020204030204" pitchFamily="34" charset="0"/>
                <a:cs typeface="Arial" panose="020B0604020202020204" pitchFamily="34" charset="0"/>
              </a:rPr>
              <a:t>“conduct within any location connected with the competition.”  </a:t>
            </a:r>
          </a:p>
          <a:p>
            <a:pPr marL="0" indent="0" algn="just">
              <a:lnSpc>
                <a:spcPct val="100000"/>
              </a:lnSpc>
              <a:spcBef>
                <a:spcPts val="600"/>
              </a:spcBef>
              <a:spcAft>
                <a:spcPts val="600"/>
              </a:spcAft>
              <a:buFont typeface="Euphemia" panose="020B0503040102020104" pitchFamily="34" charset="0"/>
              <a:buNone/>
              <a:defRPr/>
            </a:pPr>
            <a:r>
              <a:rPr lang="en-US" sz="2000" kern="100" dirty="0">
                <a:ea typeface="Calibri" panose="020F0502020204030204" pitchFamily="34" charset="0"/>
                <a:cs typeface="Arial" panose="020B0604020202020204" pitchFamily="34" charset="0"/>
              </a:rPr>
              <a:t>These locations include, but are not limited to the following areas that are required for the orderly conduct of an event: </a:t>
            </a:r>
          </a:p>
          <a:p>
            <a:pPr algn="just">
              <a:lnSpc>
                <a:spcPct val="100000"/>
              </a:lnSpc>
              <a:spcBef>
                <a:spcPts val="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Team Captains’ Meetings, </a:t>
            </a:r>
          </a:p>
          <a:p>
            <a:pPr algn="just">
              <a:lnSpc>
                <a:spcPct val="100000"/>
              </a:lnSpc>
              <a:spcBef>
                <a:spcPts val="40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Jury meeting areas, </a:t>
            </a:r>
          </a:p>
          <a:p>
            <a:pPr algn="just">
              <a:lnSpc>
                <a:spcPct val="100000"/>
              </a:lnSpc>
              <a:spcBef>
                <a:spcPts val="40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timing building, </a:t>
            </a:r>
          </a:p>
          <a:p>
            <a:pPr algn="just">
              <a:lnSpc>
                <a:spcPct val="100000"/>
              </a:lnSpc>
              <a:spcBef>
                <a:spcPts val="40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equipment control area  </a:t>
            </a:r>
          </a:p>
          <a:p>
            <a:pPr marL="0" indent="0" algn="just">
              <a:lnSpc>
                <a:spcPct val="100000"/>
              </a:lnSpc>
              <a:spcBef>
                <a:spcPts val="600"/>
              </a:spcBef>
              <a:spcAft>
                <a:spcPts val="600"/>
              </a:spcAft>
              <a:buFont typeface="Euphemia" panose="020B0503040102020104" pitchFamily="34" charset="0"/>
              <a:buNone/>
              <a:defRPr/>
            </a:pPr>
            <a:r>
              <a:rPr lang="en-US" sz="2000" i="1" kern="100" dirty="0">
                <a:ea typeface="Calibri" panose="020F0502020204030204" pitchFamily="34" charset="0"/>
                <a:cs typeface="Arial" panose="020B0604020202020204" pitchFamily="34" charset="0"/>
              </a:rPr>
              <a:t>Neither the “closed competition areas” (within or without the fencing) nor “any location connected with the competition” include lift lines, cafeterias,   parking lots, warmup areas, warmup courses, etc., </a:t>
            </a:r>
            <a:r>
              <a:rPr lang="en-US" sz="2000" b="1" i="1" u="sng" dirty="0"/>
              <a:t>unless rules state otherwise</a:t>
            </a:r>
            <a:r>
              <a:rPr lang="en-US" sz="2000" i="1" dirty="0"/>
              <a:t>; e.g., U14 regulation which prohibits waxing application on ski resort property.</a:t>
            </a:r>
            <a:endParaRPr lang="en-US" sz="2000" dirty="0"/>
          </a:p>
          <a:p>
            <a:pPr marL="0" indent="0" algn="just">
              <a:spcBef>
                <a:spcPts val="600"/>
              </a:spcBef>
              <a:spcAft>
                <a:spcPts val="600"/>
              </a:spcAft>
              <a:buFont typeface="Euphemia" panose="020B0503040102020104" pitchFamily="34" charset="0"/>
              <a:buNone/>
              <a:defRPr/>
            </a:pPr>
            <a:r>
              <a:rPr lang="en-US" sz="2000" i="1" kern="100" dirty="0">
                <a:ea typeface="Calibri" panose="020F0502020204030204" pitchFamily="34" charset="0"/>
                <a:cs typeface="Arial" panose="020B0604020202020204" pitchFamily="34" charset="0"/>
              </a:rPr>
              <a:t> </a:t>
            </a:r>
            <a:endParaRPr lang="en-US" sz="2000" kern="100" dirty="0">
              <a:ea typeface="Calibri" panose="020F0502020204030204" pitchFamily="34" charset="0"/>
              <a:cs typeface="Arial" panose="020B0604020202020204" pitchFamily="34" charset="0"/>
            </a:endParaRPr>
          </a:p>
          <a:p>
            <a:pPr marL="0" indent="0">
              <a:buFont typeface="Euphemia" panose="020B0503040102020104" pitchFamily="34" charset="0"/>
              <a:buNone/>
              <a:defRPr/>
            </a:pPr>
            <a:endParaRPr lang="en-US" dirty="0"/>
          </a:p>
        </p:txBody>
      </p:sp>
    </p:spTree>
    <p:extLst>
      <p:ext uri="{BB962C8B-B14F-4D97-AF65-F5344CB8AC3E}">
        <p14:creationId xmlns:p14="http://schemas.microsoft.com/office/powerpoint/2010/main" val="1329891526"/>
      </p:ext>
    </p:extLst>
  </p:cSld>
  <p:clrMapOvr>
    <a:masterClrMapping/>
  </p:clrMapOvr>
  <p:transition spd="med">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FAF54145-6896-2076-7F58-EB4804824417}"/>
              </a:ext>
            </a:extLst>
          </p:cNvPr>
          <p:cNvSpPr>
            <a:spLocks noGrp="1"/>
          </p:cNvSpPr>
          <p:nvPr>
            <p:ph type="title" idx="4294967295"/>
          </p:nvPr>
        </p:nvSpPr>
        <p:spPr>
          <a:xfrm>
            <a:off x="285750" y="152400"/>
            <a:ext cx="8686800" cy="647700"/>
          </a:xfrm>
        </p:spPr>
        <p:txBody>
          <a:bodyPr>
            <a:normAutofit fontScale="90000"/>
          </a:bodyPr>
          <a:lstStyle/>
          <a:p>
            <a:pPr eaLnBrk="1" hangingPunct="1">
              <a:defRPr/>
            </a:pPr>
            <a:br>
              <a:rPr lang="en-US" altLang="en-US" dirty="0">
                <a:solidFill>
                  <a:srgbClr val="0066FF"/>
                </a:solidFill>
                <a:cs typeface="Arial" charset="0"/>
              </a:rPr>
            </a:br>
            <a:r>
              <a:rPr lang="en-US" altLang="en-US" sz="31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U12 &amp; U14 AGE GROUP RULES REVIEW</a:t>
            </a:r>
            <a:endParaRPr lang="en-US" altLang="en-US" sz="3100" dirty="0">
              <a:latin typeface="Arial" panose="020B0604020202020204" pitchFamily="34" charset="0"/>
              <a:cs typeface="Arial" panose="020B0604020202020204" pitchFamily="34" charset="0"/>
            </a:endParaRPr>
          </a:p>
        </p:txBody>
      </p:sp>
      <p:sp>
        <p:nvSpPr>
          <p:cNvPr id="14339" name="Content Placeholder 2">
            <a:extLst>
              <a:ext uri="{FF2B5EF4-FFF2-40B4-BE49-F238E27FC236}">
                <a16:creationId xmlns:a16="http://schemas.microsoft.com/office/drawing/2014/main" id="{9B69C1CC-6E81-258D-3587-2ED2C815C129}"/>
              </a:ext>
            </a:extLst>
          </p:cNvPr>
          <p:cNvSpPr>
            <a:spLocks noGrp="1" noChangeArrowheads="1"/>
          </p:cNvSpPr>
          <p:nvPr>
            <p:ph idx="4294967295"/>
          </p:nvPr>
        </p:nvSpPr>
        <p:spPr>
          <a:xfrm>
            <a:off x="285750" y="827088"/>
            <a:ext cx="8686800" cy="5838825"/>
          </a:xfrm>
        </p:spPr>
        <p:txBody>
          <a:bodyPr/>
          <a:lstStyle/>
          <a:p>
            <a:pPr marL="0" indent="0">
              <a:lnSpc>
                <a:spcPct val="100000"/>
              </a:lnSpc>
              <a:spcBef>
                <a:spcPts val="1200"/>
              </a:spcBef>
              <a:buFont typeface="Euphemia" panose="020B0503040102020104" pitchFamily="34" charset="0"/>
              <a:buNone/>
              <a:defRPr/>
            </a:pPr>
            <a:r>
              <a:rPr lang="en-US" sz="2000" b="1" dirty="0">
                <a:solidFill>
                  <a:srgbClr val="0033CC"/>
                </a:solidFill>
                <a:latin typeface="Arial" panose="020B0604020202020204" pitchFamily="34" charset="0"/>
                <a:cs typeface="Arial" panose="020B0604020202020204" pitchFamily="34" charset="0"/>
              </a:rPr>
              <a:t>SKIS:</a:t>
            </a:r>
          </a:p>
          <a:p>
            <a:pPr>
              <a:lnSpc>
                <a:spcPct val="10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U12 and under competitors are only allowed to use one (1) pair of skis </a:t>
            </a:r>
            <a:r>
              <a:rPr lang="en-US" sz="2000" u="sng" dirty="0">
                <a:latin typeface="Arial" panose="020B0604020202020204" pitchFamily="34" charset="0"/>
                <a:cs typeface="Arial" panose="020B0604020202020204" pitchFamily="34" charset="0"/>
              </a:rPr>
              <a:t>in the race arena</a:t>
            </a:r>
            <a:r>
              <a:rPr lang="en-US" sz="2000" dirty="0">
                <a:latin typeface="Arial" panose="020B0604020202020204" pitchFamily="34" charset="0"/>
                <a:cs typeface="Arial" panose="020B0604020202020204" pitchFamily="34" charset="0"/>
              </a:rPr>
              <a:t> (inspections and competition). </a:t>
            </a:r>
            <a:r>
              <a:rPr lang="en-US" sz="2000" b="1" i="1" dirty="0">
                <a:solidFill>
                  <a:srgbClr val="001F82"/>
                </a:solidFill>
                <a:latin typeface="Arial" panose="020B0604020202020204" pitchFamily="34" charset="0"/>
                <a:cs typeface="Arial" panose="020B0604020202020204" pitchFamily="34" charset="0"/>
              </a:rPr>
              <a:t>This mandate is not intended to preclude an athlete using a different pair of skis to freeski while not in the race arena.</a:t>
            </a:r>
            <a:r>
              <a:rPr lang="en-US" sz="2000" b="1" dirty="0">
                <a:solidFill>
                  <a:srgbClr val="001F82"/>
                </a:solidFill>
                <a:latin typeface="Arial" panose="020B0604020202020204" pitchFamily="34" charset="0"/>
                <a:cs typeface="Arial" panose="020B0604020202020204" pitchFamily="34" charset="0"/>
              </a:rPr>
              <a:t> </a:t>
            </a:r>
          </a:p>
          <a:p>
            <a:pPr>
              <a:lnSpc>
                <a:spcPct val="10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Parents, coaches or technicians are not allowed to furnish additional pairs of skis for use during race day inspections or competition.  </a:t>
            </a:r>
          </a:p>
          <a:p>
            <a:pPr>
              <a:lnSpc>
                <a:spcPct val="10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Non-compliance may result in NPS or depending on circumstance, DSQ (proven violation after start).  </a:t>
            </a:r>
            <a:r>
              <a:rPr lang="en-US" sz="2000" b="1" dirty="0">
                <a:solidFill>
                  <a:srgbClr val="FF0000"/>
                </a:solidFill>
                <a:latin typeface="Arial" panose="020B0604020202020204" pitchFamily="34" charset="0"/>
                <a:cs typeface="Arial" panose="020B0604020202020204" pitchFamily="34" charset="0"/>
              </a:rPr>
              <a:t> </a:t>
            </a:r>
          </a:p>
          <a:p>
            <a:pPr marL="0" indent="0">
              <a:lnSpc>
                <a:spcPct val="100000"/>
              </a:lnSpc>
              <a:spcBef>
                <a:spcPts val="1200"/>
              </a:spcBef>
              <a:buFont typeface="Euphemia" panose="020B0503040102020104" pitchFamily="34" charset="0"/>
              <a:buNone/>
              <a:defRPr/>
            </a:pPr>
            <a:r>
              <a:rPr lang="en-US" sz="2000" b="1" dirty="0">
                <a:solidFill>
                  <a:srgbClr val="0033CC"/>
                </a:solidFill>
                <a:latin typeface="Arial" panose="020B0604020202020204" pitchFamily="34" charset="0"/>
                <a:cs typeface="Arial" panose="020B0604020202020204" pitchFamily="34" charset="0"/>
              </a:rPr>
              <a:t>SKI PREPARATION:</a:t>
            </a:r>
            <a:endParaRPr lang="en-US" sz="2000" dirty="0">
              <a:latin typeface="Arial" panose="020B0604020202020204" pitchFamily="34" charset="0"/>
              <a:cs typeface="Arial" panose="020B0604020202020204" pitchFamily="34" charset="0"/>
            </a:endParaRPr>
          </a:p>
          <a:p>
            <a:pPr>
              <a:lnSpc>
                <a:spcPct val="10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Wax benches are not allowed in U14 and younger race arenas</a:t>
            </a:r>
          </a:p>
          <a:p>
            <a:pPr>
              <a:lnSpc>
                <a:spcPct val="10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Wax application is not allowed at U14 and younger competition venues. </a:t>
            </a:r>
          </a:p>
          <a:p>
            <a:pPr marL="0" indent="0">
              <a:lnSpc>
                <a:spcPct val="100000"/>
              </a:lnSpc>
              <a:spcBef>
                <a:spcPts val="600"/>
              </a:spcBef>
              <a:buFont typeface="Euphemia" panose="020B0503040102020104" pitchFamily="34" charset="0"/>
              <a:buNone/>
              <a:defRPr/>
            </a:pPr>
            <a:r>
              <a:rPr lang="en-US" sz="2000" b="1" i="1" dirty="0">
                <a:solidFill>
                  <a:srgbClr val="0028A8"/>
                </a:solidFill>
                <a:latin typeface="Arial" panose="020B0604020202020204" pitchFamily="34" charset="0"/>
                <a:cs typeface="Arial" panose="020B0604020202020204" pitchFamily="34" charset="0"/>
              </a:rPr>
              <a:t>The “competition venue” is defined as the “ski resort property.”</a:t>
            </a:r>
            <a:endParaRPr lang="en-US" sz="2000" b="1" dirty="0">
              <a:solidFill>
                <a:srgbClr val="0028A8"/>
              </a:solidFill>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1800" dirty="0">
              <a:cs typeface="Arial" panose="020B0604020202020204" pitchFamily="34" charset="0"/>
            </a:endParaRPr>
          </a:p>
        </p:txBody>
      </p:sp>
      <p:pic>
        <p:nvPicPr>
          <p:cNvPr id="333828" name="Content Placeholder 10">
            <a:extLst>
              <a:ext uri="{FF2B5EF4-FFF2-40B4-BE49-F238E27FC236}">
                <a16:creationId xmlns:a16="http://schemas.microsoft.com/office/drawing/2014/main" id="{7B1FC186-13E7-E4CA-6803-909A2298F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5850605"/>
      </p:ext>
    </p:extLst>
  </p:cSld>
  <p:clrMapOvr>
    <a:masterClrMapping/>
  </p:clrMapOvr>
  <p:transition spd="med">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C2CED-D934-8849-7AFB-0D0895ACA79A}"/>
              </a:ext>
            </a:extLst>
          </p:cNvPr>
          <p:cNvSpPr>
            <a:spLocks noGrp="1"/>
          </p:cNvSpPr>
          <p:nvPr>
            <p:ph type="title"/>
          </p:nvPr>
        </p:nvSpPr>
        <p:spPr>
          <a:xfrm>
            <a:off x="457200" y="177800"/>
            <a:ext cx="8077200" cy="736600"/>
          </a:xfrm>
        </p:spPr>
        <p:txBody>
          <a:bodyPr/>
          <a:lstStyle/>
          <a:p>
            <a:pPr>
              <a:defRPr/>
            </a:pPr>
            <a:r>
              <a:rPr lang="en-US" altLang="en-US"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WHAT IS </a:t>
            </a:r>
            <a:r>
              <a:rPr lang="en-US" altLang="en-US" i="1"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“FORCE</a:t>
            </a:r>
            <a:r>
              <a:rPr lang="en-US" altLang="en-US"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 </a:t>
            </a:r>
            <a:r>
              <a:rPr lang="en-US" altLang="en-US" i="1"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MAJEURE”</a:t>
            </a:r>
            <a:r>
              <a:rPr lang="en-US" altLang="en-US"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a:t>
            </a:r>
            <a:endParaRPr lang="en-US" dirty="0">
              <a:solidFill>
                <a:srgbClr val="0028A8"/>
              </a:solidFill>
            </a:endParaRPr>
          </a:p>
        </p:txBody>
      </p:sp>
      <p:sp>
        <p:nvSpPr>
          <p:cNvPr id="3" name="Text Placeholder 2">
            <a:extLst>
              <a:ext uri="{FF2B5EF4-FFF2-40B4-BE49-F238E27FC236}">
                <a16:creationId xmlns:a16="http://schemas.microsoft.com/office/drawing/2014/main" id="{55CF58E9-D41D-7035-A713-894F4E826501}"/>
              </a:ext>
            </a:extLst>
          </p:cNvPr>
          <p:cNvSpPr>
            <a:spLocks noGrp="1"/>
          </p:cNvSpPr>
          <p:nvPr>
            <p:ph type="body" sz="quarter" idx="10"/>
          </p:nvPr>
        </p:nvSpPr>
        <p:spPr>
          <a:xfrm>
            <a:off x="457200" y="1219200"/>
            <a:ext cx="8229600" cy="5181600"/>
          </a:xfrm>
        </p:spPr>
        <p:txBody>
          <a:bodyPr/>
          <a:lstStyle/>
          <a:p>
            <a:pPr marL="0" indent="0" algn="just">
              <a:lnSpc>
                <a:spcPct val="100000"/>
              </a:lnSpc>
              <a:buFont typeface="Euphemia" panose="020B0503040102020104" pitchFamily="34" charset="0"/>
              <a:buNone/>
              <a:defRPr/>
            </a:pPr>
            <a:r>
              <a:rPr lang="en-US" sz="2400" dirty="0">
                <a:latin typeface="Arial" panose="020B0604020202020204" pitchFamily="34" charset="0"/>
                <a:cs typeface="Arial" panose="020B0604020202020204" pitchFamily="34" charset="0"/>
              </a:rPr>
              <a:t>In Alpine competitions, </a:t>
            </a:r>
            <a:r>
              <a:rPr lang="en-US" sz="2400" i="1" dirty="0">
                <a:latin typeface="Arial" panose="020B0604020202020204" pitchFamily="34" charset="0"/>
                <a:cs typeface="Arial" panose="020B0604020202020204" pitchFamily="34" charset="0"/>
              </a:rPr>
              <a:t>"force majeure" </a:t>
            </a:r>
            <a:r>
              <a:rPr lang="en-US" sz="2400" dirty="0">
                <a:latin typeface="Arial" panose="020B0604020202020204" pitchFamily="34" charset="0"/>
                <a:cs typeface="Arial" panose="020B0604020202020204" pitchFamily="34" charset="0"/>
              </a:rPr>
              <a:t>describes those uncontrollable/unexpected events (such as extreme weather, extreme surface conditions) that are not the fault of any party and that make it difficult or impossible to carry out an event.</a:t>
            </a:r>
          </a:p>
          <a:p>
            <a:pPr>
              <a:lnSpc>
                <a:spcPct val="100000"/>
              </a:lnSpc>
              <a:spcBef>
                <a:spcPts val="18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An unexpected weather occurrence that requires a program/course/assignment change.</a:t>
            </a:r>
          </a:p>
          <a:p>
            <a:pPr>
              <a:lnSpc>
                <a:spcPct val="100000"/>
              </a:lnSpc>
              <a:spcBef>
                <a:spcPts val="18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A last-minute ski area management decree.</a:t>
            </a:r>
            <a:endParaRPr lang="en-US" sz="2400" i="1" dirty="0">
              <a:latin typeface="Arial" panose="020B0604020202020204" pitchFamily="34" charset="0"/>
              <a:cs typeface="Arial" panose="020B0604020202020204" pitchFamily="34" charset="0"/>
            </a:endParaRPr>
          </a:p>
          <a:p>
            <a:pPr marL="0" indent="0">
              <a:lnSpc>
                <a:spcPct val="100000"/>
              </a:lnSpc>
              <a:spcBef>
                <a:spcPts val="1800"/>
              </a:spcBef>
              <a:buFont typeface="Euphemia" panose="020B0503040102020104" pitchFamily="34" charset="0"/>
              <a:buNone/>
              <a:defRPr/>
            </a:pPr>
            <a:r>
              <a:rPr lang="en-US" sz="2400" i="1" dirty="0">
                <a:latin typeface="Arial" panose="020B0604020202020204" pitchFamily="34" charset="0"/>
                <a:cs typeface="Arial" panose="020B0604020202020204" pitchFamily="34" charset="0"/>
              </a:rPr>
              <a:t>Force majeure is “uncontrollable and unexpected”; force majeure is not “planned.”</a:t>
            </a:r>
          </a:p>
          <a:p>
            <a:pPr marL="0" indent="0">
              <a:lnSpc>
                <a:spcPct val="100000"/>
              </a:lnSpc>
              <a:spcBef>
                <a:spcPts val="1800"/>
              </a:spcBef>
              <a:buFont typeface="Euphemia" panose="020B0503040102020104" pitchFamily="34" charset="0"/>
              <a:buNone/>
              <a:defRPr/>
            </a:pPr>
            <a:r>
              <a:rPr lang="en-US" sz="2400" i="1" dirty="0">
                <a:latin typeface="Arial" panose="020B0604020202020204" pitchFamily="34" charset="0"/>
                <a:cs typeface="Arial" panose="020B0604020202020204" pitchFamily="34" charset="0"/>
              </a:rPr>
              <a:t>Jury Minutes are required!</a:t>
            </a:r>
            <a:endParaRPr lang="en-US" sz="2400" dirty="0">
              <a:latin typeface="Arial" panose="020B0604020202020204" pitchFamily="34" charset="0"/>
              <a:cs typeface="Arial" panose="020B0604020202020204" pitchFamily="34" charset="0"/>
            </a:endParaRPr>
          </a:p>
        </p:txBody>
      </p:sp>
      <p:pic>
        <p:nvPicPr>
          <p:cNvPr id="335876" name="Content Placeholder 10">
            <a:extLst>
              <a:ext uri="{FF2B5EF4-FFF2-40B4-BE49-F238E27FC236}">
                <a16:creationId xmlns:a16="http://schemas.microsoft.com/office/drawing/2014/main" id="{312BFD16-C92E-53CD-05B7-55148C8F7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3927403"/>
      </p:ext>
    </p:extLst>
  </p:cSld>
  <p:clrMapOvr>
    <a:masterClrMapping/>
  </p:clrMapOvr>
  <p:transition spd="med">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30D7D94D-347F-6078-03F2-1DDD32D833AA}"/>
              </a:ext>
            </a:extLst>
          </p:cNvPr>
          <p:cNvSpPr>
            <a:spLocks noGrp="1"/>
          </p:cNvSpPr>
          <p:nvPr>
            <p:ph type="title" idx="4294967295"/>
          </p:nvPr>
        </p:nvSpPr>
        <p:spPr>
          <a:xfrm>
            <a:off x="381000" y="152400"/>
            <a:ext cx="8763000" cy="685800"/>
          </a:xfrm>
        </p:spPr>
        <p:txBody>
          <a:bodyPr>
            <a:normAutofit fontScale="90000"/>
          </a:bodyPr>
          <a:lstStyle/>
          <a:p>
            <a:pPr eaLnBrk="1" hangingPunct="1">
              <a:defRPr/>
            </a:pPr>
            <a:br>
              <a:rPr lang="en-US" altLang="en-US" dirty="0">
                <a:solidFill>
                  <a:srgbClr val="0066FF"/>
                </a:solidFill>
                <a:cs typeface="Arial" charset="0"/>
              </a:rPr>
            </a:br>
            <a:r>
              <a:rPr lang="en-US" altLang="en-US" b="1" dirty="0">
                <a:solidFill>
                  <a:srgbClr val="0028A8"/>
                </a:solidFill>
                <a:effectLst>
                  <a:outerShdw blurRad="38100" dist="38100" dir="2700000" algn="tl">
                    <a:srgbClr val="000000">
                      <a:alpha val="43137"/>
                    </a:srgbClr>
                  </a:outerShdw>
                </a:effectLst>
                <a:cs typeface="Arial" charset="0"/>
              </a:rPr>
              <a:t> </a:t>
            </a: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TENURE</a:t>
            </a:r>
            <a:r>
              <a:rPr lang="en-US" altLang="en-US"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THE JURY  [601.4.4.2]</a:t>
            </a:r>
            <a:endParaRPr lang="en-US" altLang="en-US" sz="3100" dirty="0">
              <a:latin typeface="Arial" panose="020B0604020202020204" pitchFamily="34" charset="0"/>
              <a:cs typeface="Arial" panose="020B0604020202020204" pitchFamily="34" charset="0"/>
            </a:endParaRPr>
          </a:p>
        </p:txBody>
      </p:sp>
      <p:sp>
        <p:nvSpPr>
          <p:cNvPr id="18435" name="Content Placeholder 2">
            <a:extLst>
              <a:ext uri="{FF2B5EF4-FFF2-40B4-BE49-F238E27FC236}">
                <a16:creationId xmlns:a16="http://schemas.microsoft.com/office/drawing/2014/main" id="{0398F9B0-3B57-58E4-CD0B-6374B4904633}"/>
              </a:ext>
            </a:extLst>
          </p:cNvPr>
          <p:cNvSpPr>
            <a:spLocks noGrp="1" noChangeArrowheads="1"/>
          </p:cNvSpPr>
          <p:nvPr>
            <p:ph idx="4294967295"/>
          </p:nvPr>
        </p:nvSpPr>
        <p:spPr>
          <a:xfrm>
            <a:off x="495300" y="990600"/>
            <a:ext cx="8496300" cy="5327650"/>
          </a:xfrm>
        </p:spPr>
        <p:txBody>
          <a:bodyPr/>
          <a:lstStyle/>
          <a:p>
            <a:pPr>
              <a:lnSpc>
                <a:spcPct val="100000"/>
              </a:lnSpc>
              <a:buFont typeface="Arial" panose="020B0604020202020204" pitchFamily="34" charset="0"/>
              <a:buChar char="•"/>
              <a:defRPr/>
            </a:pPr>
            <a:r>
              <a:rPr lang="en-US" sz="2200" dirty="0">
                <a:latin typeface="Arial" panose="020B0604020202020204" pitchFamily="34" charset="0"/>
                <a:cs typeface="Arial" panose="020B0604020202020204" pitchFamily="34" charset="0"/>
              </a:rPr>
              <a:t>The active tenure of the Jury begins with its first meeting and ends, if no protests are submitted, at the expiration of the protest deadlines as noted in Art. 643 (Deadlines for Submittal).  </a:t>
            </a:r>
          </a:p>
          <a:p>
            <a:pPr>
              <a:lnSpc>
                <a:spcPct val="100000"/>
              </a:lnSpc>
              <a:buFont typeface="Arial" panose="020B0604020202020204" pitchFamily="34" charset="0"/>
              <a:buChar char="•"/>
              <a:defRPr/>
            </a:pPr>
            <a:r>
              <a:rPr lang="en-US" sz="2200" dirty="0">
                <a:latin typeface="Arial" panose="020B0604020202020204" pitchFamily="34" charset="0"/>
                <a:cs typeface="Arial" panose="020B0604020202020204" pitchFamily="34" charset="0"/>
              </a:rPr>
              <a:t>If protests are submitted, the tenure of the Jury ends after settlement of all submitted protests. </a:t>
            </a:r>
          </a:p>
          <a:p>
            <a:pPr marL="0" indent="0">
              <a:lnSpc>
                <a:spcPct val="100000"/>
              </a:lnSpc>
              <a:buFont typeface="Euphemia" panose="020B0503040102020104" pitchFamily="34" charset="0"/>
              <a:buNone/>
              <a:defRPr/>
            </a:pPr>
            <a:r>
              <a:rPr lang="en-US" sz="2200" dirty="0">
                <a:latin typeface="Arial" panose="020B0604020202020204" pitchFamily="34" charset="0"/>
                <a:cs typeface="Arial" panose="020B0604020202020204" pitchFamily="34" charset="0"/>
              </a:rPr>
              <a:t>A Jury may re-evaluate a previous decision (Art. 640.2) but </a:t>
            </a:r>
          </a:p>
          <a:p>
            <a:pPr marL="0" indent="0">
              <a:lnSpc>
                <a:spcPct val="100000"/>
              </a:lnSpc>
              <a:spcBef>
                <a:spcPts val="600"/>
              </a:spcBef>
              <a:spcAft>
                <a:spcPts val="600"/>
              </a:spcAft>
              <a:buFont typeface="Euphemia" panose="020B0503040102020104" pitchFamily="34" charset="0"/>
              <a:buNone/>
              <a:defRPr/>
            </a:pPr>
            <a:r>
              <a:rPr lang="en-US" sz="2200" dirty="0">
                <a:latin typeface="Arial" panose="020B0604020202020204" pitchFamily="34" charset="0"/>
                <a:cs typeface="Arial" panose="020B0604020202020204" pitchFamily="34" charset="0"/>
              </a:rPr>
              <a:t>    -  </a:t>
            </a:r>
            <a:r>
              <a:rPr lang="en-US" sz="2200" u="sng" dirty="0">
                <a:latin typeface="Arial" panose="020B0604020202020204" pitchFamily="34" charset="0"/>
                <a:cs typeface="Arial" panose="020B0604020202020204" pitchFamily="34" charset="0"/>
              </a:rPr>
              <a:t>only</a:t>
            </a:r>
            <a:r>
              <a:rPr lang="en-US" sz="2200" dirty="0">
                <a:latin typeface="Arial" panose="020B0604020202020204" pitchFamily="34" charset="0"/>
                <a:cs typeface="Arial" panose="020B0604020202020204" pitchFamily="34" charset="0"/>
              </a:rPr>
              <a:t> if their tenure </a:t>
            </a:r>
            <a:r>
              <a:rPr lang="en-US" sz="2200" u="sng" dirty="0">
                <a:latin typeface="Arial" panose="020B0604020202020204" pitchFamily="34" charset="0"/>
                <a:cs typeface="Arial" panose="020B0604020202020204" pitchFamily="34" charset="0"/>
              </a:rPr>
              <a:t>has not ended</a:t>
            </a:r>
            <a:r>
              <a:rPr lang="en-US" sz="2200" dirty="0">
                <a:latin typeface="Arial" panose="020B0604020202020204" pitchFamily="34" charset="0"/>
                <a:cs typeface="Arial" panose="020B0604020202020204" pitchFamily="34" charset="0"/>
              </a:rPr>
              <a:t> as outlined in Art. 601.4.4.2  </a:t>
            </a:r>
          </a:p>
          <a:p>
            <a:pPr marL="0" indent="0">
              <a:lnSpc>
                <a:spcPct val="100000"/>
              </a:lnSpc>
              <a:spcBef>
                <a:spcPts val="0"/>
              </a:spcBef>
              <a:spcAft>
                <a:spcPts val="600"/>
              </a:spcAft>
              <a:buFont typeface="Euphemia" panose="020B0503040102020104" pitchFamily="34" charset="0"/>
              <a:buNone/>
              <a:defRPr/>
            </a:pPr>
            <a:r>
              <a:rPr lang="en-US" sz="2200" dirty="0">
                <a:latin typeface="Arial" panose="020B0604020202020204" pitchFamily="34" charset="0"/>
                <a:cs typeface="Arial" panose="020B0604020202020204" pitchFamily="34" charset="0"/>
              </a:rPr>
              <a:t>    -  </a:t>
            </a:r>
            <a:r>
              <a:rPr lang="en-US" sz="2200" u="sng" dirty="0">
                <a:latin typeface="Arial" panose="020B0604020202020204" pitchFamily="34" charset="0"/>
                <a:cs typeface="Arial" panose="020B0604020202020204" pitchFamily="34" charset="0"/>
              </a:rPr>
              <a:t>only</a:t>
            </a:r>
            <a:r>
              <a:rPr lang="en-US" sz="2200" dirty="0">
                <a:latin typeface="Arial" panose="020B0604020202020204" pitchFamily="34" charset="0"/>
                <a:cs typeface="Arial" panose="020B0604020202020204" pitchFamily="34" charset="0"/>
              </a:rPr>
              <a:t> if an actual decision </a:t>
            </a:r>
            <a:r>
              <a:rPr lang="en-US" sz="2200" u="sng" dirty="0">
                <a:latin typeface="Arial" panose="020B0604020202020204" pitchFamily="34" charset="0"/>
                <a:cs typeface="Arial" panose="020B0604020202020204" pitchFamily="34" charset="0"/>
              </a:rPr>
              <a:t>has been rendered</a:t>
            </a:r>
            <a:r>
              <a:rPr lang="en-US" sz="2200" dirty="0">
                <a:latin typeface="Arial" panose="020B0604020202020204" pitchFamily="34" charset="0"/>
                <a:cs typeface="Arial" panose="020B0604020202020204" pitchFamily="34" charset="0"/>
              </a:rPr>
              <a:t>; e.g., terminating  </a:t>
            </a:r>
          </a:p>
          <a:p>
            <a:pPr marL="0" indent="0">
              <a:lnSpc>
                <a:spcPct val="100000"/>
              </a:lnSpc>
              <a:spcBef>
                <a:spcPts val="0"/>
              </a:spcBef>
              <a:spcAft>
                <a:spcPts val="600"/>
              </a:spcAft>
              <a:buFont typeface="Euphemia" panose="020B0503040102020104" pitchFamily="34" charset="0"/>
              <a:buNone/>
              <a:defRPr/>
            </a:pPr>
            <a:r>
              <a:rPr lang="en-US" sz="2200" dirty="0">
                <a:latin typeface="Arial" panose="020B0604020202020204" pitchFamily="34" charset="0"/>
                <a:cs typeface="Arial" panose="020B0604020202020204" pitchFamily="34" charset="0"/>
              </a:rPr>
              <a:t>       a competition, not confirming a provisional start or provisional  </a:t>
            </a:r>
          </a:p>
          <a:p>
            <a:pPr marL="0" indent="0">
              <a:lnSpc>
                <a:spcPct val="100000"/>
              </a:lnSpc>
              <a:spcBef>
                <a:spcPts val="0"/>
              </a:spcBef>
              <a:spcAft>
                <a:spcPts val="600"/>
              </a:spcAft>
              <a:buFont typeface="Euphemia" panose="020B0503040102020104" pitchFamily="34" charset="0"/>
              <a:buNone/>
              <a:defRPr/>
            </a:pPr>
            <a:r>
              <a:rPr lang="en-US" sz="2200" dirty="0">
                <a:latin typeface="Arial" panose="020B0604020202020204" pitchFamily="34" charset="0"/>
                <a:cs typeface="Arial" panose="020B0604020202020204" pitchFamily="34" charset="0"/>
              </a:rPr>
              <a:t>       rerun.</a:t>
            </a:r>
          </a:p>
          <a:p>
            <a:pPr marL="0" indent="0" eaLnBrk="1" hangingPunct="1">
              <a:buFont typeface="Arial" panose="020B0604020202020204" pitchFamily="34" charset="0"/>
              <a:buNone/>
              <a:defRPr/>
            </a:pPr>
            <a:endParaRPr lang="en-US" altLang="en-US" dirty="0">
              <a:cs typeface="Arial" panose="020B0604020202020204" pitchFamily="34" charset="0"/>
            </a:endParaRPr>
          </a:p>
        </p:txBody>
      </p:sp>
      <p:pic>
        <p:nvPicPr>
          <p:cNvPr id="337924" name="Content Placeholder 10">
            <a:extLst>
              <a:ext uri="{FF2B5EF4-FFF2-40B4-BE49-F238E27FC236}">
                <a16:creationId xmlns:a16="http://schemas.microsoft.com/office/drawing/2014/main" id="{4BF3E50B-3869-7039-54BB-2C2F67EE2C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2705569"/>
      </p:ext>
    </p:extLst>
  </p:cSld>
  <p:clrMapOvr>
    <a:masterClrMapping/>
  </p:clrMapOvr>
  <p:transition spd="med">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145921B6-BBCD-D1FD-EF07-89F8FE2CFE11}"/>
              </a:ext>
            </a:extLst>
          </p:cNvPr>
          <p:cNvSpPr>
            <a:spLocks noGrp="1"/>
          </p:cNvSpPr>
          <p:nvPr>
            <p:ph type="title" idx="4294967295"/>
          </p:nvPr>
        </p:nvSpPr>
        <p:spPr>
          <a:xfrm>
            <a:off x="1500188" y="266700"/>
            <a:ext cx="6173787" cy="857250"/>
          </a:xfrm>
        </p:spPr>
        <p:txBody>
          <a:bodyPr rtlCol="0">
            <a:normAutofit/>
          </a:bodyPr>
          <a:lstStyle/>
          <a:p>
            <a:pPr defTabSz="685983" eaLnBrk="1" fontAlgn="auto" hangingPunct="1">
              <a:spcAft>
                <a:spcPts val="0"/>
              </a:spcAft>
              <a:defRPr/>
            </a:pPr>
            <a:r>
              <a:rPr lang="en-US" altLang="en-US" sz="3200" b="1" dirty="0">
                <a:solidFill>
                  <a:srgbClr val="160EB2"/>
                </a:solidFill>
                <a:effectLst>
                  <a:outerShdw blurRad="38100" dist="38100" dir="2700000" algn="tl">
                    <a:srgbClr val="000000">
                      <a:alpha val="43137"/>
                    </a:srgbClr>
                  </a:outerShdw>
                </a:effectLst>
                <a:cs typeface="Arial" charset="0"/>
              </a:rPr>
              <a:t>JURY MEMBER SECTION:</a:t>
            </a:r>
          </a:p>
        </p:txBody>
      </p:sp>
      <p:sp>
        <p:nvSpPr>
          <p:cNvPr id="22" name="TextBox 21">
            <a:extLst>
              <a:ext uri="{FF2B5EF4-FFF2-40B4-BE49-F238E27FC236}">
                <a16:creationId xmlns:a16="http://schemas.microsoft.com/office/drawing/2014/main" id="{B05881FC-1530-FB6A-642D-D6CAAC183243}"/>
              </a:ext>
            </a:extLst>
          </p:cNvPr>
          <p:cNvSpPr txBox="1">
            <a:spLocks noChangeArrowheads="1"/>
          </p:cNvSpPr>
          <p:nvPr/>
        </p:nvSpPr>
        <p:spPr bwMode="auto">
          <a:xfrm>
            <a:off x="2878138" y="4368800"/>
            <a:ext cx="2930525" cy="300038"/>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350" b="1" i="1" dirty="0">
                <a:solidFill>
                  <a:srgbClr val="160EB2"/>
                </a:solidFill>
                <a:sym typeface="Arial" panose="020B0604020202020204" pitchFamily="34" charset="0"/>
              </a:rPr>
              <a:t>VOTES MUST BE RECORDED!</a:t>
            </a:r>
          </a:p>
        </p:txBody>
      </p:sp>
      <p:sp>
        <p:nvSpPr>
          <p:cNvPr id="25" name="TextBox 24">
            <a:extLst>
              <a:ext uri="{FF2B5EF4-FFF2-40B4-BE49-F238E27FC236}">
                <a16:creationId xmlns:a16="http://schemas.microsoft.com/office/drawing/2014/main" id="{62B7D980-01ED-A6EA-B226-6A13E04482B5}"/>
              </a:ext>
            </a:extLst>
          </p:cNvPr>
          <p:cNvSpPr txBox="1">
            <a:spLocks noChangeArrowheads="1"/>
          </p:cNvSpPr>
          <p:nvPr/>
        </p:nvSpPr>
        <p:spPr bwMode="auto">
          <a:xfrm>
            <a:off x="5227638" y="4368800"/>
            <a:ext cx="2132012" cy="300038"/>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350" b="1" dirty="0">
                <a:solidFill>
                  <a:srgbClr val="000000"/>
                </a:solidFill>
                <a:sym typeface="Arial" panose="020B0604020202020204" pitchFamily="34" charset="0"/>
              </a:rPr>
              <a:t>“YES”  or     “NO”</a:t>
            </a:r>
          </a:p>
        </p:txBody>
      </p:sp>
      <p:sp>
        <p:nvSpPr>
          <p:cNvPr id="16406" name="TextBox 27">
            <a:extLst>
              <a:ext uri="{FF2B5EF4-FFF2-40B4-BE49-F238E27FC236}">
                <a16:creationId xmlns:a16="http://schemas.microsoft.com/office/drawing/2014/main" id="{BE3ED342-8BFF-7368-3185-57164352B3DE}"/>
              </a:ext>
            </a:extLst>
          </p:cNvPr>
          <p:cNvSpPr txBox="1">
            <a:spLocks noChangeArrowheads="1"/>
          </p:cNvSpPr>
          <p:nvPr/>
        </p:nvSpPr>
        <p:spPr bwMode="auto">
          <a:xfrm>
            <a:off x="1411288" y="4011613"/>
            <a:ext cx="5864225" cy="300037"/>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350" b="1" dirty="0">
                <a:solidFill>
                  <a:srgbClr val="000000"/>
                </a:solidFill>
                <a:sym typeface="Arial" panose="020B0604020202020204" pitchFamily="34" charset="0"/>
              </a:rPr>
              <a:t>Notice that form requests: SURNAME / FIRST NAME</a:t>
            </a:r>
          </a:p>
        </p:txBody>
      </p:sp>
      <p:sp>
        <p:nvSpPr>
          <p:cNvPr id="338950" name="TextBox 1">
            <a:extLst>
              <a:ext uri="{FF2B5EF4-FFF2-40B4-BE49-F238E27FC236}">
                <a16:creationId xmlns:a16="http://schemas.microsoft.com/office/drawing/2014/main" id="{82464846-11FC-7F62-1E1E-7C663633FB43}"/>
              </a:ext>
            </a:extLst>
          </p:cNvPr>
          <p:cNvSpPr txBox="1">
            <a:spLocks noChangeArrowheads="1"/>
          </p:cNvSpPr>
          <p:nvPr/>
        </p:nvSpPr>
        <p:spPr bwMode="auto">
          <a:xfrm>
            <a:off x="123825" y="4784725"/>
            <a:ext cx="894715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i="1" dirty="0">
                <a:latin typeface="Arial" panose="020B0604020202020204" pitchFamily="34" charset="0"/>
                <a:cs typeface="Arial" panose="020B0604020202020204" pitchFamily="34" charset="0"/>
              </a:rPr>
              <a:t>PLEASE NOTE: “Jury members with voting right”</a:t>
            </a:r>
          </a:p>
          <a:p>
            <a:pPr>
              <a:spcBef>
                <a:spcPts val="600"/>
              </a:spcBef>
            </a:pPr>
            <a:r>
              <a:rPr lang="en-US" altLang="en-US" b="1" i="1" dirty="0">
                <a:latin typeface="Arial" panose="020B0604020202020204" pitchFamily="34" charset="0"/>
                <a:cs typeface="Arial" panose="020B0604020202020204" pitchFamily="34" charset="0"/>
              </a:rPr>
              <a:t>Start &amp; Finish Referee are Jury members </a:t>
            </a:r>
            <a:r>
              <a:rPr lang="en-US" altLang="en-US" b="1" i="1" u="sng" dirty="0">
                <a:latin typeface="Arial" panose="020B0604020202020204" pitchFamily="34" charset="0"/>
                <a:cs typeface="Arial" panose="020B0604020202020204" pitchFamily="34" charset="0"/>
              </a:rPr>
              <a:t>only</a:t>
            </a:r>
            <a:r>
              <a:rPr lang="en-US" altLang="en-US" b="1" i="1" dirty="0">
                <a:latin typeface="Arial" panose="020B0604020202020204" pitchFamily="34" charset="0"/>
                <a:cs typeface="Arial" panose="020B0604020202020204" pitchFamily="34" charset="0"/>
              </a:rPr>
              <a:t> for OWG and WSC!</a:t>
            </a:r>
            <a:endParaRPr lang="en-US" altLang="en-US" dirty="0">
              <a:latin typeface="Arial" panose="020B0604020202020204" pitchFamily="34" charset="0"/>
              <a:cs typeface="Arial" panose="020B0604020202020204" pitchFamily="34" charset="0"/>
            </a:endParaRPr>
          </a:p>
          <a:p>
            <a:pPr>
              <a:spcBef>
                <a:spcPts val="600"/>
              </a:spcBef>
            </a:pPr>
            <a:r>
              <a:rPr lang="en-US" altLang="en-US" b="1" i="1" dirty="0">
                <a:latin typeface="Arial" panose="020B0604020202020204" pitchFamily="34" charset="0"/>
                <a:cs typeface="Arial" panose="020B0604020202020204" pitchFamily="34" charset="0"/>
              </a:rPr>
              <a:t>Listing Start &amp; Finish Referee and marking “</a:t>
            </a:r>
            <a:r>
              <a:rPr lang="en-US" altLang="en-US" b="1" i="1" u="sng" dirty="0">
                <a:latin typeface="Arial" panose="020B0604020202020204" pitchFamily="34" charset="0"/>
                <a:cs typeface="Arial" panose="020B0604020202020204" pitchFamily="34" charset="0"/>
              </a:rPr>
              <a:t>NO</a:t>
            </a:r>
            <a:r>
              <a:rPr lang="en-US" altLang="en-US" b="1" i="1" dirty="0">
                <a:latin typeface="Arial" panose="020B0604020202020204" pitchFamily="34" charset="0"/>
                <a:cs typeface="Arial" panose="020B0604020202020204" pitchFamily="34" charset="0"/>
              </a:rPr>
              <a:t>” means the official voted: “</a:t>
            </a:r>
            <a:r>
              <a:rPr lang="en-US" altLang="en-US" b="1" i="1" u="sng" dirty="0">
                <a:latin typeface="Arial" panose="020B0604020202020204" pitchFamily="34" charset="0"/>
                <a:cs typeface="Arial" panose="020B0604020202020204" pitchFamily="34" charset="0"/>
              </a:rPr>
              <a:t>NO</a:t>
            </a:r>
            <a:r>
              <a:rPr lang="en-US" altLang="en-US" b="1" i="1" dirty="0">
                <a:latin typeface="Arial" panose="020B0604020202020204" pitchFamily="34" charset="0"/>
                <a:cs typeface="Arial" panose="020B0604020202020204" pitchFamily="34" charset="0"/>
              </a:rPr>
              <a:t>”; it does not mean the official does not have voting rights.</a:t>
            </a:r>
          </a:p>
        </p:txBody>
      </p:sp>
      <p:pic>
        <p:nvPicPr>
          <p:cNvPr id="338951" name="Picture 2">
            <a:extLst>
              <a:ext uri="{FF2B5EF4-FFF2-40B4-BE49-F238E27FC236}">
                <a16:creationId xmlns:a16="http://schemas.microsoft.com/office/drawing/2014/main" id="{27CEC580-0D8D-270C-8B56-2618E1D7C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325" y="1501775"/>
            <a:ext cx="76739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34E4C86-46CE-86CF-B051-DAEA325617CF}"/>
              </a:ext>
            </a:extLst>
          </p:cNvPr>
          <p:cNvSpPr txBox="1">
            <a:spLocks noChangeArrowheads="1"/>
          </p:cNvSpPr>
          <p:nvPr/>
        </p:nvSpPr>
        <p:spPr bwMode="auto">
          <a:xfrm>
            <a:off x="2592388" y="2036763"/>
            <a:ext cx="1590675" cy="300037"/>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350" b="1" dirty="0">
                <a:solidFill>
                  <a:srgbClr val="000000"/>
                </a:solidFill>
                <a:sym typeface="Arial" panose="020B0604020202020204" pitchFamily="34" charset="0"/>
              </a:rPr>
              <a:t>TD’s Name</a:t>
            </a:r>
          </a:p>
        </p:txBody>
      </p:sp>
      <p:sp>
        <p:nvSpPr>
          <p:cNvPr id="10" name="TextBox 9">
            <a:extLst>
              <a:ext uri="{FF2B5EF4-FFF2-40B4-BE49-F238E27FC236}">
                <a16:creationId xmlns:a16="http://schemas.microsoft.com/office/drawing/2014/main" id="{6F06500E-901A-DCFC-89FF-ED0216830D6F}"/>
              </a:ext>
            </a:extLst>
          </p:cNvPr>
          <p:cNvSpPr txBox="1">
            <a:spLocks noChangeArrowheads="1"/>
          </p:cNvSpPr>
          <p:nvPr/>
        </p:nvSpPr>
        <p:spPr bwMode="auto">
          <a:xfrm>
            <a:off x="2592388" y="2311400"/>
            <a:ext cx="1323975" cy="300038"/>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350" b="1" dirty="0">
                <a:solidFill>
                  <a:srgbClr val="000000"/>
                </a:solidFill>
                <a:sym typeface="Arial" panose="020B0604020202020204" pitchFamily="34" charset="0"/>
              </a:rPr>
              <a:t>RF’s Name</a:t>
            </a:r>
          </a:p>
        </p:txBody>
      </p:sp>
      <p:sp>
        <p:nvSpPr>
          <p:cNvPr id="13" name="TextBox 12">
            <a:extLst>
              <a:ext uri="{FF2B5EF4-FFF2-40B4-BE49-F238E27FC236}">
                <a16:creationId xmlns:a16="http://schemas.microsoft.com/office/drawing/2014/main" id="{3F2BC78D-BEDD-78F8-98F0-AD85B39FA5ED}"/>
              </a:ext>
            </a:extLst>
          </p:cNvPr>
          <p:cNvSpPr txBox="1">
            <a:spLocks noChangeArrowheads="1"/>
          </p:cNvSpPr>
          <p:nvPr/>
        </p:nvSpPr>
        <p:spPr bwMode="auto">
          <a:xfrm>
            <a:off x="2597150" y="2573338"/>
            <a:ext cx="1628775" cy="300037"/>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350" b="1" dirty="0">
                <a:solidFill>
                  <a:srgbClr val="000000"/>
                </a:solidFill>
                <a:sym typeface="Arial" panose="020B0604020202020204" pitchFamily="34" charset="0"/>
              </a:rPr>
              <a:t>NAME/NAT </a:t>
            </a:r>
          </a:p>
        </p:txBody>
      </p:sp>
      <p:sp>
        <p:nvSpPr>
          <p:cNvPr id="21" name="TextBox 20">
            <a:extLst>
              <a:ext uri="{FF2B5EF4-FFF2-40B4-BE49-F238E27FC236}">
                <a16:creationId xmlns:a16="http://schemas.microsoft.com/office/drawing/2014/main" id="{C3DE8CE2-2C28-69DB-C206-80CAFBE3816A}"/>
              </a:ext>
            </a:extLst>
          </p:cNvPr>
          <p:cNvSpPr txBox="1">
            <a:spLocks noChangeArrowheads="1"/>
          </p:cNvSpPr>
          <p:nvPr/>
        </p:nvSpPr>
        <p:spPr bwMode="auto">
          <a:xfrm>
            <a:off x="2597150" y="3176588"/>
            <a:ext cx="1485900" cy="276225"/>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200" b="1" i="1" dirty="0">
                <a:solidFill>
                  <a:schemeClr val="accent6">
                    <a:lumMod val="50000"/>
                  </a:schemeClr>
                </a:solidFill>
                <a:sym typeface="Arial" panose="020B0604020202020204" pitchFamily="34" charset="0"/>
              </a:rPr>
              <a:t>Only OWG, WSC</a:t>
            </a:r>
            <a:endParaRPr lang="en-US" altLang="en-US" sz="1200" i="1" dirty="0">
              <a:solidFill>
                <a:schemeClr val="accent6">
                  <a:lumMod val="50000"/>
                </a:schemeClr>
              </a:solidFill>
              <a:sym typeface="Arial" panose="020B0604020202020204" pitchFamily="34" charset="0"/>
            </a:endParaRPr>
          </a:p>
        </p:txBody>
      </p:sp>
      <p:sp>
        <p:nvSpPr>
          <p:cNvPr id="20" name="TextBox 19">
            <a:extLst>
              <a:ext uri="{FF2B5EF4-FFF2-40B4-BE49-F238E27FC236}">
                <a16:creationId xmlns:a16="http://schemas.microsoft.com/office/drawing/2014/main" id="{2F3896DB-60E1-DD86-53AB-A8DAA485CD19}"/>
              </a:ext>
            </a:extLst>
          </p:cNvPr>
          <p:cNvSpPr txBox="1">
            <a:spLocks noChangeArrowheads="1"/>
          </p:cNvSpPr>
          <p:nvPr/>
        </p:nvSpPr>
        <p:spPr bwMode="auto">
          <a:xfrm>
            <a:off x="2582863" y="3470275"/>
            <a:ext cx="1471612" cy="276225"/>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200" b="1" i="1" dirty="0">
                <a:solidFill>
                  <a:schemeClr val="accent6">
                    <a:lumMod val="50000"/>
                  </a:schemeClr>
                </a:solidFill>
                <a:sym typeface="Arial" panose="020B0604020202020204" pitchFamily="34" charset="0"/>
              </a:rPr>
              <a:t>Only OWG, WSC</a:t>
            </a:r>
          </a:p>
        </p:txBody>
      </p:sp>
      <p:sp>
        <p:nvSpPr>
          <p:cNvPr id="17" name="TextBox 16">
            <a:extLst>
              <a:ext uri="{FF2B5EF4-FFF2-40B4-BE49-F238E27FC236}">
                <a16:creationId xmlns:a16="http://schemas.microsoft.com/office/drawing/2014/main" id="{E3852268-09EB-6C51-B6C8-D554DD0E856F}"/>
              </a:ext>
            </a:extLst>
          </p:cNvPr>
          <p:cNvSpPr txBox="1">
            <a:spLocks noChangeArrowheads="1"/>
          </p:cNvSpPr>
          <p:nvPr/>
        </p:nvSpPr>
        <p:spPr bwMode="auto">
          <a:xfrm>
            <a:off x="2584450" y="2865438"/>
            <a:ext cx="1576388" cy="300037"/>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350" b="1" dirty="0">
                <a:solidFill>
                  <a:srgbClr val="000000"/>
                </a:solidFill>
                <a:sym typeface="Arial" panose="020B0604020202020204" pitchFamily="34" charset="0"/>
              </a:rPr>
              <a:t>CR’s Name</a:t>
            </a:r>
          </a:p>
        </p:txBody>
      </p:sp>
      <p:sp>
        <p:nvSpPr>
          <p:cNvPr id="8" name="TextBox 7">
            <a:extLst>
              <a:ext uri="{FF2B5EF4-FFF2-40B4-BE49-F238E27FC236}">
                <a16:creationId xmlns:a16="http://schemas.microsoft.com/office/drawing/2014/main" id="{696B77E0-ED25-755D-7CE8-90888D20F218}"/>
              </a:ext>
            </a:extLst>
          </p:cNvPr>
          <p:cNvSpPr txBox="1">
            <a:spLocks noChangeArrowheads="1"/>
          </p:cNvSpPr>
          <p:nvPr/>
        </p:nvSpPr>
        <p:spPr bwMode="auto">
          <a:xfrm>
            <a:off x="4765675" y="2036763"/>
            <a:ext cx="461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dirty="0">
                <a:solidFill>
                  <a:srgbClr val="000000"/>
                </a:solidFill>
                <a:latin typeface="Calibri" panose="020F0502020204030204" pitchFamily="34" charset="0"/>
                <a:cs typeface="Arial" panose="020B0604020202020204" pitchFamily="34" charset="0"/>
                <a:sym typeface="Arial" panose="020B0604020202020204" pitchFamily="34" charset="0"/>
              </a:rPr>
              <a:t>USA</a:t>
            </a:r>
          </a:p>
        </p:txBody>
      </p:sp>
      <p:sp>
        <p:nvSpPr>
          <p:cNvPr id="12" name="TextBox 11">
            <a:extLst>
              <a:ext uri="{FF2B5EF4-FFF2-40B4-BE49-F238E27FC236}">
                <a16:creationId xmlns:a16="http://schemas.microsoft.com/office/drawing/2014/main" id="{098751C9-2057-6C18-99B2-3942D28452A7}"/>
              </a:ext>
            </a:extLst>
          </p:cNvPr>
          <p:cNvSpPr txBox="1">
            <a:spLocks noChangeArrowheads="1"/>
          </p:cNvSpPr>
          <p:nvPr/>
        </p:nvSpPr>
        <p:spPr bwMode="auto">
          <a:xfrm>
            <a:off x="4765675" y="2339975"/>
            <a:ext cx="461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dirty="0">
                <a:solidFill>
                  <a:srgbClr val="000000"/>
                </a:solidFill>
                <a:latin typeface="Calibri" panose="020F0502020204030204" pitchFamily="34" charset="0"/>
                <a:cs typeface="Arial" panose="020B0604020202020204" pitchFamily="34" charset="0"/>
                <a:sym typeface="Arial" panose="020B0604020202020204" pitchFamily="34" charset="0"/>
              </a:rPr>
              <a:t>USA</a:t>
            </a:r>
          </a:p>
        </p:txBody>
      </p:sp>
      <p:sp>
        <p:nvSpPr>
          <p:cNvPr id="18" name="TextBox 17">
            <a:extLst>
              <a:ext uri="{FF2B5EF4-FFF2-40B4-BE49-F238E27FC236}">
                <a16:creationId xmlns:a16="http://schemas.microsoft.com/office/drawing/2014/main" id="{FD93EEBC-32D9-CC8B-EAC4-F900C3037788}"/>
              </a:ext>
            </a:extLst>
          </p:cNvPr>
          <p:cNvSpPr txBox="1">
            <a:spLocks noChangeArrowheads="1"/>
          </p:cNvSpPr>
          <p:nvPr/>
        </p:nvSpPr>
        <p:spPr bwMode="auto">
          <a:xfrm>
            <a:off x="4754563" y="2873375"/>
            <a:ext cx="547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dirty="0">
                <a:solidFill>
                  <a:srgbClr val="000000"/>
                </a:solidFill>
                <a:latin typeface="Calibri" panose="020F0502020204030204" pitchFamily="34" charset="0"/>
                <a:cs typeface="Arial" panose="020B0604020202020204" pitchFamily="34" charset="0"/>
                <a:sym typeface="Arial" panose="020B0604020202020204" pitchFamily="34" charset="0"/>
              </a:rPr>
              <a:t>USA</a:t>
            </a:r>
          </a:p>
        </p:txBody>
      </p:sp>
      <p:sp>
        <p:nvSpPr>
          <p:cNvPr id="9" name="TextBox 8">
            <a:extLst>
              <a:ext uri="{FF2B5EF4-FFF2-40B4-BE49-F238E27FC236}">
                <a16:creationId xmlns:a16="http://schemas.microsoft.com/office/drawing/2014/main" id="{03628376-FFA2-6B59-31AB-88B4C4C797A6}"/>
              </a:ext>
            </a:extLst>
          </p:cNvPr>
          <p:cNvSpPr txBox="1">
            <a:spLocks noChangeArrowheads="1"/>
          </p:cNvSpPr>
          <p:nvPr/>
        </p:nvSpPr>
        <p:spPr bwMode="auto">
          <a:xfrm>
            <a:off x="6270625" y="2046288"/>
            <a:ext cx="1781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dirty="0">
                <a:solidFill>
                  <a:srgbClr val="000000"/>
                </a:solidFill>
                <a:latin typeface="Calibri" panose="020F0502020204030204" pitchFamily="34" charset="0"/>
                <a:cs typeface="Arial" panose="020B0604020202020204" pitchFamily="34" charset="0"/>
                <a:sym typeface="Arial" panose="020B0604020202020204" pitchFamily="34" charset="0"/>
              </a:rPr>
              <a:t>Must be SIGNED!</a:t>
            </a:r>
          </a:p>
        </p:txBody>
      </p:sp>
      <p:sp>
        <p:nvSpPr>
          <p:cNvPr id="15" name="TextBox 14">
            <a:extLst>
              <a:ext uri="{FF2B5EF4-FFF2-40B4-BE49-F238E27FC236}">
                <a16:creationId xmlns:a16="http://schemas.microsoft.com/office/drawing/2014/main" id="{7CA24443-B712-DF9B-F3AA-E57211FD26BA}"/>
              </a:ext>
            </a:extLst>
          </p:cNvPr>
          <p:cNvSpPr txBox="1">
            <a:spLocks noChangeArrowheads="1"/>
          </p:cNvSpPr>
          <p:nvPr/>
        </p:nvSpPr>
        <p:spPr bwMode="auto">
          <a:xfrm>
            <a:off x="6270625" y="2338388"/>
            <a:ext cx="1781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dirty="0">
                <a:solidFill>
                  <a:srgbClr val="000000"/>
                </a:solidFill>
                <a:latin typeface="Calibri" panose="020F0502020204030204" pitchFamily="34" charset="0"/>
                <a:cs typeface="Arial" panose="020B0604020202020204" pitchFamily="34" charset="0"/>
                <a:sym typeface="Arial" panose="020B0604020202020204" pitchFamily="34" charset="0"/>
              </a:rPr>
              <a:t>Must be SIGNED!</a:t>
            </a:r>
          </a:p>
        </p:txBody>
      </p:sp>
      <p:sp>
        <p:nvSpPr>
          <p:cNvPr id="16" name="TextBox 15">
            <a:extLst>
              <a:ext uri="{FF2B5EF4-FFF2-40B4-BE49-F238E27FC236}">
                <a16:creationId xmlns:a16="http://schemas.microsoft.com/office/drawing/2014/main" id="{8D90CE5B-9F92-A2A0-260E-492593681DC4}"/>
              </a:ext>
            </a:extLst>
          </p:cNvPr>
          <p:cNvSpPr txBox="1">
            <a:spLocks noChangeArrowheads="1"/>
          </p:cNvSpPr>
          <p:nvPr/>
        </p:nvSpPr>
        <p:spPr bwMode="auto">
          <a:xfrm>
            <a:off x="6259513" y="2487613"/>
            <a:ext cx="1882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dirty="0">
                <a:solidFill>
                  <a:srgbClr val="000000"/>
                </a:solidFill>
                <a:latin typeface="Calibri" panose="020F0502020204030204" pitchFamily="34" charset="0"/>
                <a:cs typeface="Arial" panose="020B0604020202020204" pitchFamily="34" charset="0"/>
                <a:sym typeface="Arial" panose="020B0604020202020204" pitchFamily="34" charset="0"/>
              </a:rPr>
              <a:t>Must be SIGNED! DH/SG/WC SL &amp; GS</a:t>
            </a:r>
          </a:p>
        </p:txBody>
      </p:sp>
      <p:sp>
        <p:nvSpPr>
          <p:cNvPr id="19" name="TextBox 18">
            <a:extLst>
              <a:ext uri="{FF2B5EF4-FFF2-40B4-BE49-F238E27FC236}">
                <a16:creationId xmlns:a16="http://schemas.microsoft.com/office/drawing/2014/main" id="{EB900EF8-2AB0-6ECB-4D93-581646D6132D}"/>
              </a:ext>
            </a:extLst>
          </p:cNvPr>
          <p:cNvSpPr txBox="1">
            <a:spLocks noChangeArrowheads="1"/>
          </p:cNvSpPr>
          <p:nvPr/>
        </p:nvSpPr>
        <p:spPr bwMode="auto">
          <a:xfrm>
            <a:off x="6259513" y="2909888"/>
            <a:ext cx="1504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dirty="0">
                <a:solidFill>
                  <a:srgbClr val="000000"/>
                </a:solidFill>
                <a:latin typeface="Calibri" panose="020F0502020204030204" pitchFamily="34" charset="0"/>
                <a:cs typeface="Arial" panose="020B0604020202020204" pitchFamily="34" charset="0"/>
                <a:sym typeface="Arial" panose="020B0604020202020204" pitchFamily="34" charset="0"/>
              </a:rPr>
              <a:t>Must be SIGNED!</a:t>
            </a:r>
          </a:p>
        </p:txBody>
      </p:sp>
      <p:cxnSp>
        <p:nvCxnSpPr>
          <p:cNvPr id="6" name="Straight Arrow Connector 5">
            <a:extLst>
              <a:ext uri="{FF2B5EF4-FFF2-40B4-BE49-F238E27FC236}">
                <a16:creationId xmlns:a16="http://schemas.microsoft.com/office/drawing/2014/main" id="{51B22617-D402-5490-5ED6-685F8BA91BB1}"/>
              </a:ext>
            </a:extLst>
          </p:cNvPr>
          <p:cNvCxnSpPr>
            <a:cxnSpLocks/>
          </p:cNvCxnSpPr>
          <p:nvPr/>
        </p:nvCxnSpPr>
        <p:spPr>
          <a:xfrm>
            <a:off x="1295400" y="3948113"/>
            <a:ext cx="0" cy="720725"/>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pic>
        <p:nvPicPr>
          <p:cNvPr id="338966" name="Content Placeholder 10">
            <a:extLst>
              <a:ext uri="{FF2B5EF4-FFF2-40B4-BE49-F238E27FC236}">
                <a16:creationId xmlns:a16="http://schemas.microsoft.com/office/drawing/2014/main" id="{8AAE57BF-A640-4759-4A23-0B4A0F0B35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D067645E-0C4B-D43E-488B-074496D0AEB3}"/>
              </a:ext>
            </a:extLst>
          </p:cNvPr>
          <p:cNvCxnSpPr>
            <a:cxnSpLocks/>
          </p:cNvCxnSpPr>
          <p:nvPr/>
        </p:nvCxnSpPr>
        <p:spPr>
          <a:xfrm>
            <a:off x="5715000" y="3771900"/>
            <a:ext cx="0" cy="631825"/>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894206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 grpId="0"/>
      <p:bldP spid="10" grpId="0"/>
      <p:bldP spid="13" grpId="0"/>
      <p:bldP spid="21" grpId="0"/>
      <p:bldP spid="20" grpId="0"/>
      <p:bldP spid="17" grpId="0"/>
      <p:bldP spid="8" grpId="0"/>
      <p:bldP spid="12" grpId="0"/>
      <p:bldP spid="18" grpId="0"/>
      <p:bldP spid="9" grpId="0"/>
      <p:bldP spid="15" grpId="0"/>
      <p:bldP spid="16" grpId="0"/>
      <p:bldP spid="19"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F20A12A8-B9A4-732F-F487-4C0AE84E6077}"/>
              </a:ext>
            </a:extLst>
          </p:cNvPr>
          <p:cNvSpPr>
            <a:spLocks noGrp="1"/>
          </p:cNvSpPr>
          <p:nvPr>
            <p:ph type="title" idx="4294967295"/>
          </p:nvPr>
        </p:nvSpPr>
        <p:spPr>
          <a:xfrm>
            <a:off x="292100" y="304800"/>
            <a:ext cx="8686800" cy="647700"/>
          </a:xfrm>
        </p:spPr>
        <p:txBody>
          <a:bodyPr>
            <a:normAutofit fontScale="90000"/>
          </a:bodyPr>
          <a:lstStyle/>
          <a:p>
            <a:pPr eaLnBrk="1" hangingPunct="1">
              <a:defRPr/>
            </a:pPr>
            <a:br>
              <a:rPr lang="en-US" altLang="en-US" dirty="0">
                <a:solidFill>
                  <a:srgbClr val="0066FF"/>
                </a:solidFill>
                <a:cs typeface="Arial" charset="0"/>
              </a:rPr>
            </a:br>
            <a:r>
              <a:rPr lang="en-US" altLang="en-US" sz="31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RELATED DOCUMENTS</a:t>
            </a:r>
            <a:endParaRPr lang="en-US" altLang="en-US" sz="3100" dirty="0">
              <a:latin typeface="Arial" panose="020B0604020202020204" pitchFamily="34" charset="0"/>
              <a:cs typeface="Arial" panose="020B0604020202020204" pitchFamily="34" charset="0"/>
            </a:endParaRPr>
          </a:p>
        </p:txBody>
      </p:sp>
      <p:sp>
        <p:nvSpPr>
          <p:cNvPr id="94211" name="Content Placeholder 2">
            <a:extLst>
              <a:ext uri="{FF2B5EF4-FFF2-40B4-BE49-F238E27FC236}">
                <a16:creationId xmlns:a16="http://schemas.microsoft.com/office/drawing/2014/main" id="{990D45BC-04C0-0300-F91D-38CA707B24D4}"/>
              </a:ext>
            </a:extLst>
          </p:cNvPr>
          <p:cNvSpPr>
            <a:spLocks noGrp="1" noChangeArrowheads="1"/>
          </p:cNvSpPr>
          <p:nvPr>
            <p:ph idx="4294967295"/>
          </p:nvPr>
        </p:nvSpPr>
        <p:spPr>
          <a:xfrm>
            <a:off x="292100" y="1293813"/>
            <a:ext cx="8013700" cy="4343400"/>
          </a:xfrm>
        </p:spPr>
        <p:txBody>
          <a:bodyPr/>
          <a:lstStyle/>
          <a:p>
            <a:pPr algn="just">
              <a:lnSpc>
                <a:spcPct val="100000"/>
              </a:lnSpc>
              <a:spcBef>
                <a:spcPts val="1200"/>
              </a:spcBef>
              <a:spcAft>
                <a:spcPts val="600"/>
              </a:spcAft>
              <a:buFont typeface="Arial" panose="020B0604020202020204" pitchFamily="34" charset="0"/>
              <a:buChar char="•"/>
              <a:defRPr/>
            </a:pPr>
            <a:r>
              <a:rPr lang="en-US" sz="2400" dirty="0">
                <a:latin typeface="Arial" panose="020B0604020202020204" pitchFamily="34" charset="0"/>
                <a:ea typeface="Times New Roman" panose="02020603050405020304" pitchFamily="18" charset="0"/>
                <a:cs typeface="Arial" panose="020B0604020202020204" pitchFamily="34" charset="0"/>
              </a:rPr>
              <a:t>For events with no issues (injuries or accidents), it is recommended all event-related documents be kept on file for one (1) year.  </a:t>
            </a:r>
          </a:p>
          <a:p>
            <a:pPr algn="just">
              <a:lnSpc>
                <a:spcPct val="100000"/>
              </a:lnSpc>
              <a:spcBef>
                <a:spcPts val="1200"/>
              </a:spcBef>
              <a:spcAft>
                <a:spcPts val="600"/>
              </a:spcAft>
              <a:buFont typeface="Arial" panose="020B0604020202020204" pitchFamily="34" charset="0"/>
              <a:buChar char="•"/>
              <a:defRPr/>
            </a:pPr>
            <a:r>
              <a:rPr lang="en-US" sz="2400" dirty="0">
                <a:latin typeface="Arial" panose="020B0604020202020204" pitchFamily="34" charset="0"/>
                <a:ea typeface="Times New Roman" panose="02020603050405020304" pitchFamily="18" charset="0"/>
                <a:cs typeface="Arial" panose="020B0604020202020204" pitchFamily="34" charset="0"/>
              </a:rPr>
              <a:t>In the case of an event with serious injury/accident as defined by the “Guidelines for Serious Accidents” as posted in the MPF, the Technical Delegate must immediately contact Jeff Weinman, U.S. Ski &amp; Snowboard Competition Services for instructions. </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0" indent="0" eaLnBrk="1" hangingPunct="1">
              <a:buFont typeface="Arial" panose="020B0604020202020204" pitchFamily="34" charset="0"/>
              <a:buNone/>
              <a:defRPr/>
            </a:pPr>
            <a:endParaRPr lang="en-US" altLang="en-US" sz="1800" dirty="0">
              <a:cs typeface="Arial" panose="020B0604020202020204" pitchFamily="34" charset="0"/>
            </a:endParaRPr>
          </a:p>
        </p:txBody>
      </p:sp>
      <p:pic>
        <p:nvPicPr>
          <p:cNvPr id="340996" name="Content Placeholder 10">
            <a:extLst>
              <a:ext uri="{FF2B5EF4-FFF2-40B4-BE49-F238E27FC236}">
                <a16:creationId xmlns:a16="http://schemas.microsoft.com/office/drawing/2014/main" id="{4CC541C5-A7CA-7705-B01E-3B26CF22B1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6546255"/>
      </p:ext>
    </p:extLst>
  </p:cSld>
  <p:clrMapOvr>
    <a:masterClrMapping/>
  </p:clrMapOvr>
  <p:transition spd="med">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1">
            <a:extLst>
              <a:ext uri="{FF2B5EF4-FFF2-40B4-BE49-F238E27FC236}">
                <a16:creationId xmlns:a16="http://schemas.microsoft.com/office/drawing/2014/main" id="{EF24159C-DE62-BB1B-4C10-E8D3682EE66D}"/>
              </a:ext>
            </a:extLst>
          </p:cNvPr>
          <p:cNvSpPr txBox="1">
            <a:spLocks noChangeArrowheads="1"/>
          </p:cNvSpPr>
          <p:nvPr/>
        </p:nvSpPr>
        <p:spPr bwMode="auto">
          <a:xfrm>
            <a:off x="190500" y="650875"/>
            <a:ext cx="8763000" cy="5556250"/>
          </a:xfrm>
          <a:prstGeom prst="rect">
            <a:avLst/>
          </a:prstGeom>
          <a:noFill/>
          <a:ln w="9525">
            <a:noFill/>
            <a:miter lim="800000"/>
            <a:headEnd/>
            <a:tailEnd/>
          </a:ln>
        </p:spPr>
        <p:txBody>
          <a:bodyPr anchor="ctr" anchorCtr="1">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a:spcBef>
                <a:spcPts val="600"/>
              </a:spcBef>
              <a:defRPr/>
            </a:pPr>
            <a:r>
              <a:rPr lang="en-US" altLang="en-US" sz="2000" b="1" dirty="0">
                <a:solidFill>
                  <a:srgbClr val="0028A8"/>
                </a:solidFill>
                <a:effectLst>
                  <a:outerShdw blurRad="38100" dist="38100" dir="2700000" algn="tl">
                    <a:srgbClr val="000000">
                      <a:alpha val="43137"/>
                    </a:srgbClr>
                  </a:outerShdw>
                </a:effectLst>
                <a:latin typeface="Arial" charset="0"/>
                <a:cs typeface="Arial" charset="0"/>
              </a:rPr>
              <a:t>Calculation of Missed Impulses</a:t>
            </a:r>
            <a:endParaRPr lang="en-US" altLang="en-US" sz="2000" dirty="0">
              <a:latin typeface="Arial" panose="020B0604020202020204" pitchFamily="34" charset="0"/>
              <a:cs typeface="Arial" panose="020B0604020202020204" pitchFamily="34" charset="0"/>
            </a:endParaRPr>
          </a:p>
          <a:p>
            <a:pPr marL="0">
              <a:spcBef>
                <a:spcPts val="0"/>
              </a:spcBef>
              <a:spcAft>
                <a:spcPts val="0"/>
              </a:spcAft>
              <a:defRPr/>
            </a:pPr>
            <a:r>
              <a:rPr lang="en-US" altLang="en-US" sz="2000" dirty="0">
                <a:latin typeface="Arial" panose="020B0604020202020204" pitchFamily="34" charset="0"/>
                <a:cs typeface="Arial" panose="020B0604020202020204" pitchFamily="34" charset="0"/>
              </a:rPr>
              <a:t>If </a:t>
            </a:r>
            <a:r>
              <a:rPr lang="en-US" altLang="en-US" sz="2000" u="sng" dirty="0">
                <a:latin typeface="Arial" panose="020B0604020202020204" pitchFamily="34" charset="0"/>
                <a:cs typeface="Arial" panose="020B0604020202020204" pitchFamily="34" charset="0"/>
              </a:rPr>
              <a:t>both</a:t>
            </a:r>
            <a:r>
              <a:rPr lang="en-US" altLang="en-US" sz="2000" dirty="0">
                <a:latin typeface="Arial" panose="020B0604020202020204" pitchFamily="34" charset="0"/>
                <a:cs typeface="Arial" panose="020B0604020202020204" pitchFamily="34" charset="0"/>
              </a:rPr>
              <a:t> the Start impulse and the Finish impulse from System A are </a:t>
            </a:r>
            <a:r>
              <a:rPr lang="en-US" altLang="en-US" sz="2000" u="sng" dirty="0">
                <a:latin typeface="Arial" panose="020B0604020202020204" pitchFamily="34" charset="0"/>
                <a:cs typeface="Arial" panose="020B0604020202020204" pitchFamily="34" charset="0"/>
              </a:rPr>
              <a:t>missed</a:t>
            </a:r>
            <a:r>
              <a:rPr lang="en-US" altLang="en-US" sz="2000" dirty="0">
                <a:latin typeface="Arial" panose="020B0604020202020204" pitchFamily="34" charset="0"/>
                <a:cs typeface="Arial" panose="020B0604020202020204" pitchFamily="34" charset="0"/>
              </a:rPr>
              <a:t>:</a:t>
            </a:r>
          </a:p>
          <a:p>
            <a:pPr marL="457200" indent="-457200">
              <a:spcBef>
                <a:spcPts val="600"/>
              </a:spcBef>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Replacement ToD’s must be calculated for each missing impulse as outlined in ICR 611.3.2.1  </a:t>
            </a:r>
          </a:p>
          <a:p>
            <a:pPr marL="171450" indent="-457200">
              <a:spcBef>
                <a:spcPts val="600"/>
              </a:spcBef>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Net time is then calculated &amp; applied  </a:t>
            </a:r>
          </a:p>
          <a:p>
            <a:pPr marL="0" indent="0">
              <a:spcBef>
                <a:spcPts val="600"/>
              </a:spcBef>
              <a:defRPr/>
            </a:pPr>
            <a:r>
              <a:rPr lang="en-US" altLang="en-US" sz="2000" i="1" dirty="0">
                <a:latin typeface="Arial" panose="020B0604020202020204" pitchFamily="34" charset="0"/>
                <a:cs typeface="Arial" panose="020B0604020202020204" pitchFamily="34" charset="0"/>
              </a:rPr>
              <a:t>(Use 1 form for Start ToD and 1 form for Finish ToD.)</a:t>
            </a:r>
          </a:p>
          <a:p>
            <a:pPr marL="0" indent="0">
              <a:spcBef>
                <a:spcPts val="600"/>
              </a:spcBef>
              <a:defRPr/>
            </a:pPr>
            <a:r>
              <a:rPr lang="en-US" altLang="en-US" sz="2000" b="1" dirty="0">
                <a:solidFill>
                  <a:srgbClr val="0028A8"/>
                </a:solidFill>
                <a:effectLst>
                  <a:outerShdw blurRad="38100" dist="38100" dir="2700000" algn="tl">
                    <a:srgbClr val="000000">
                      <a:alpha val="43137"/>
                    </a:srgbClr>
                  </a:outerShdw>
                </a:effectLst>
                <a:latin typeface="Arial" charset="0"/>
                <a:cs typeface="Arial" charset="0"/>
              </a:rPr>
              <a:t>Synchronization of Timekeeping Systems</a:t>
            </a:r>
            <a:endParaRPr lang="en-US" altLang="en-US" sz="2000" dirty="0">
              <a:latin typeface="Arial" panose="020B0604020202020204" pitchFamily="34" charset="0"/>
              <a:cs typeface="Arial" panose="020B0604020202020204" pitchFamily="34" charset="0"/>
            </a:endParaRPr>
          </a:p>
          <a:p>
            <a:pPr marL="342900" indent="-342900" algn="just">
              <a:spcBef>
                <a:spcPts val="0"/>
              </a:spcBef>
              <a:spcAft>
                <a:spcPts val="400"/>
              </a:spcAft>
              <a:buFont typeface="Arial" panose="020B0604020202020204" pitchFamily="34" charset="0"/>
              <a:buChar char="•"/>
              <a:defRP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Synchronization of timing systems must occur as close as possible to scheduled start for the first run </a:t>
            </a:r>
          </a:p>
          <a:p>
            <a:pPr marL="342900" indent="-342900" algn="just">
              <a:spcBef>
                <a:spcPts val="0"/>
              </a:spcBef>
              <a:spcAft>
                <a:spcPts val="400"/>
              </a:spcAft>
              <a:buFont typeface="Arial" panose="020B0604020202020204" pitchFamily="34" charset="0"/>
              <a:buChar char="•"/>
              <a:defRPr/>
            </a:pPr>
            <a:r>
              <a:rPr lang="en-US" sz="2000" dirty="0">
                <a:latin typeface="Arial" panose="020B0604020202020204" pitchFamily="34" charset="0"/>
                <a:ea typeface="Times New Roman" panose="02020603050405020304" pitchFamily="18" charset="0"/>
                <a:cs typeface="Arial" panose="020B0604020202020204" pitchFamily="34" charset="0"/>
              </a:rPr>
              <a:t>After synchronization is done, a new impulse must sent by the same source to check the synchronization accuracy on Systems A and B  </a:t>
            </a:r>
          </a:p>
          <a:p>
            <a:pPr marL="342900" indent="-342900" algn="just">
              <a:spcBef>
                <a:spcPts val="0"/>
              </a:spcBef>
              <a:spcAft>
                <a:spcPts val="400"/>
              </a:spcAft>
              <a:buFont typeface="Arial" panose="020B0604020202020204" pitchFamily="34" charset="0"/>
              <a:buChar char="•"/>
              <a:defRP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Synchronization of all systems must be maintained and must not be re-synchronized for the second run</a:t>
            </a:r>
          </a:p>
          <a:p>
            <a:pPr marL="0" indent="0" algn="just">
              <a:spcBef>
                <a:spcPts val="600"/>
              </a:spcBef>
              <a:spcAft>
                <a:spcPts val="0"/>
              </a:spcAft>
              <a:defRPr/>
            </a:pPr>
            <a:r>
              <a:rPr lang="en-US" sz="2000" b="1" dirty="0">
                <a:solidFill>
                  <a:srgbClr val="3116A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FIS Base Points</a:t>
            </a:r>
          </a:p>
          <a:p>
            <a:pPr marL="0" indent="0" algn="just">
              <a:spcBef>
                <a:spcPts val="0"/>
              </a:spcBef>
              <a:spcAft>
                <a:spcPts val="0"/>
              </a:spcAft>
              <a:defRPr/>
            </a:pP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Points posted in the Season 2026 FIS Base Points List </a:t>
            </a:r>
            <a:r>
              <a:rPr lang="en-US" sz="2000" b="1" i="1" u="sng" dirty="0">
                <a:latin typeface="Times New Roman" panose="02020603050405020304" pitchFamily="18" charset="0"/>
                <a:ea typeface="Times New Roman" panose="02020603050405020304" pitchFamily="18" charset="0"/>
                <a:cs typeface="Times New Roman" panose="02020603050405020304" pitchFamily="18" charset="0"/>
              </a:rPr>
              <a:t>must not</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be used for event seeding or penalty calculation purposes.</a:t>
            </a:r>
            <a:endParaRPr lang="en-US" sz="2000" dirty="0">
              <a:latin typeface="Courier"/>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4F23674-63C2-B646-AC84-6B2E93686000}"/>
              </a:ext>
            </a:extLst>
          </p:cNvPr>
          <p:cNvSpPr/>
          <p:nvPr/>
        </p:nvSpPr>
        <p:spPr>
          <a:xfrm>
            <a:off x="190500" y="127000"/>
            <a:ext cx="8001000" cy="523875"/>
          </a:xfrm>
          <a:prstGeom prst="rect">
            <a:avLst/>
          </a:prstGeom>
        </p:spPr>
        <p:txBody>
          <a:bodyPr>
            <a:spAutoFit/>
          </a:bodyPr>
          <a:lstStyle/>
          <a:p>
            <a:pPr>
              <a:defRPr/>
            </a:pPr>
            <a:r>
              <a:rPr lang="en-US" altLang="en-US" sz="2800" b="1" u="sng" dirty="0">
                <a:solidFill>
                  <a:srgbClr val="0028A8"/>
                </a:solidFill>
                <a:effectLst>
                  <a:outerShdw blurRad="38100" dist="38100" dir="2700000" algn="tl">
                    <a:srgbClr val="000000">
                      <a:alpha val="43137"/>
                    </a:srgbClr>
                  </a:outerShdw>
                </a:effectLst>
                <a:latin typeface="Arial" charset="0"/>
                <a:cs typeface="Arial" charset="0"/>
              </a:rPr>
              <a:t>IMPORTANT CLARIFICATIONS</a:t>
            </a:r>
            <a:r>
              <a:rPr lang="en-US" altLang="en-US" sz="2800" b="1" dirty="0">
                <a:solidFill>
                  <a:srgbClr val="0028A8"/>
                </a:solidFill>
                <a:effectLst>
                  <a:outerShdw blurRad="38100" dist="38100" dir="2700000" algn="tl">
                    <a:srgbClr val="000000">
                      <a:alpha val="43137"/>
                    </a:srgbClr>
                  </a:outerShdw>
                </a:effectLst>
                <a:latin typeface="Arial" charset="0"/>
                <a:cs typeface="Arial" charset="0"/>
              </a:rPr>
              <a:t>: Timing</a:t>
            </a:r>
            <a:endParaRPr lang="en-US" sz="2800" dirty="0">
              <a:latin typeface="Arial" panose="020B0604020202020204" pitchFamily="34" charset="0"/>
              <a:cs typeface="Arial" panose="020B0604020202020204" pitchFamily="34" charset="0"/>
            </a:endParaRPr>
          </a:p>
        </p:txBody>
      </p:sp>
      <p:pic>
        <p:nvPicPr>
          <p:cNvPr id="169988" name="Content Placeholder 10">
            <a:extLst>
              <a:ext uri="{FF2B5EF4-FFF2-40B4-BE49-F238E27FC236}">
                <a16:creationId xmlns:a16="http://schemas.microsoft.com/office/drawing/2014/main" id="{5E2176A0-86B5-C0E7-3650-B3DA99372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8A5A8D27-060A-C701-A15D-E40DE3B0ADBC}"/>
              </a:ext>
            </a:extLst>
          </p:cNvPr>
          <p:cNvSpPr>
            <a:spLocks noGrp="1" noChangeArrowheads="1"/>
          </p:cNvSpPr>
          <p:nvPr>
            <p:ph type="body" idx="4294967295"/>
          </p:nvPr>
        </p:nvSpPr>
        <p:spPr>
          <a:xfrm>
            <a:off x="244475" y="625475"/>
            <a:ext cx="8653463" cy="5605463"/>
          </a:xfrm>
        </p:spPr>
        <p:txBody>
          <a:bodyPr rtlCol="0">
            <a:normAutofit fontScale="92500"/>
          </a:bodyPr>
          <a:lstStyle/>
          <a:p>
            <a:pPr marL="0" indent="0" algn="just">
              <a:lnSpc>
                <a:spcPct val="110000"/>
              </a:lnSpc>
              <a:buFont typeface="Euphemia" panose="020B0503040102020104" pitchFamily="34" charset="0"/>
              <a:buNone/>
              <a:defRPr/>
            </a:pPr>
            <a:r>
              <a:rPr lang="en-US" sz="2400" b="1" dirty="0">
                <a:solidFill>
                  <a:srgbClr val="3116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CHIEF OF TIMING AND CALCULATIONS: </a:t>
            </a:r>
            <a:r>
              <a:rPr lang="en-US" sz="2400" dirty="0">
                <a:latin typeface="Arial" panose="020B0604020202020204" pitchFamily="34" charset="0"/>
                <a:cs typeface="Arial" panose="020B0604020202020204" pitchFamily="34" charset="0"/>
              </a:rPr>
              <a:t>This official </a:t>
            </a:r>
            <a:r>
              <a:rPr lang="en-US" sz="2400" u="sng" dirty="0">
                <a:latin typeface="Arial" panose="020B0604020202020204" pitchFamily="34" charset="0"/>
                <a:cs typeface="Arial" panose="020B0604020202020204" pitchFamily="34" charset="0"/>
              </a:rPr>
              <a:t>supervises, documents and enforces</a:t>
            </a:r>
            <a:r>
              <a:rPr lang="en-US" sz="2400" dirty="0">
                <a:latin typeface="Arial" panose="020B0604020202020204" pitchFamily="34" charset="0"/>
                <a:cs typeface="Arial" panose="020B0604020202020204" pitchFamily="34" charset="0"/>
              </a:rPr>
              <a:t> quality control of timing operations.  With exception of lower-level events (e.g., YSL), where staffing might require it, Chief of Timing and Calculations should not be operating the timekeeping equipment or the timing/race result software.</a:t>
            </a:r>
          </a:p>
          <a:p>
            <a:pPr marL="0" indent="0" algn="just">
              <a:lnSpc>
                <a:spcPct val="110000"/>
              </a:lnSpc>
              <a:buFont typeface="Euphemia" panose="020B0503040102020104" pitchFamily="34" charset="0"/>
              <a:buNone/>
              <a:defRPr/>
            </a:pPr>
            <a:r>
              <a:rPr lang="en-US" sz="2400" b="1" dirty="0">
                <a:solidFill>
                  <a:srgbClr val="3116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RACE ADMINISTRATOR: </a:t>
            </a:r>
            <a:r>
              <a:rPr lang="en-US" sz="2400" dirty="0">
                <a:latin typeface="Arial" panose="020B0604020202020204" pitchFamily="34" charset="0"/>
                <a:cs typeface="Arial" panose="020B0604020202020204" pitchFamily="34" charset="0"/>
              </a:rPr>
              <a:t>Due to requirements for preparation of accurate event documentation (these are documents that may be required in a legal review), it is strongly recommended that the Race Administrator not also assume the duties and critical event responsibilities of the Chief of Timing and Calculations. </a:t>
            </a:r>
          </a:p>
          <a:p>
            <a:pPr marL="0" indent="0" algn="just">
              <a:lnSpc>
                <a:spcPct val="100000"/>
              </a:lnSpc>
              <a:buFont typeface="Euphemia" panose="020B0503040102020104" pitchFamily="34" charset="0"/>
              <a:buNone/>
              <a:defRPr/>
            </a:pPr>
            <a:r>
              <a:rPr lang="en-US" sz="2400" b="1" i="1" dirty="0">
                <a:solidFill>
                  <a:srgbClr val="3116A2"/>
                </a:solidFill>
                <a:latin typeface="Arial" panose="020B0604020202020204" pitchFamily="34" charset="0"/>
                <a:cs typeface="Arial" panose="020B0604020202020204" pitchFamily="34" charset="0"/>
              </a:rPr>
              <a:t>This becomes even more critical with the additional duties required in order to be in compliance with MAAPP and SafeSport Code.</a:t>
            </a:r>
            <a:endParaRPr lang="en-US" sz="2400" dirty="0">
              <a:solidFill>
                <a:srgbClr val="3116A2"/>
              </a:solidFill>
              <a:latin typeface="Arial" panose="020B0604020202020204" pitchFamily="34" charset="0"/>
              <a:cs typeface="Arial" panose="020B0604020202020204" pitchFamily="34" charset="0"/>
            </a:endParaRPr>
          </a:p>
        </p:txBody>
      </p:sp>
      <p:pic>
        <p:nvPicPr>
          <p:cNvPr id="171011" name="Content Placeholder 10">
            <a:extLst>
              <a:ext uri="{FF2B5EF4-FFF2-40B4-BE49-F238E27FC236}">
                <a16:creationId xmlns:a16="http://schemas.microsoft.com/office/drawing/2014/main" id="{EF6EA53A-066E-A9E8-9DE9-A720A8761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a:extLst>
              <a:ext uri="{FF2B5EF4-FFF2-40B4-BE49-F238E27FC236}">
                <a16:creationId xmlns:a16="http://schemas.microsoft.com/office/drawing/2014/main" id="{099FD656-DB47-5C23-4E34-2C5C8379EB88}"/>
              </a:ext>
            </a:extLst>
          </p:cNvPr>
          <p:cNvSpPr>
            <a:spLocks noGrp="1"/>
          </p:cNvSpPr>
          <p:nvPr>
            <p:ph idx="4294967295"/>
          </p:nvPr>
        </p:nvSpPr>
        <p:spPr>
          <a:xfrm>
            <a:off x="304800" y="1066800"/>
            <a:ext cx="8610600" cy="4525963"/>
          </a:xfrm>
        </p:spPr>
        <p:txBody>
          <a:bodyPr rtlCol="0">
            <a:normAutofit fontScale="92500" lnSpcReduction="20000"/>
          </a:bodyPr>
          <a:lstStyle/>
          <a:p>
            <a:pPr marL="0" indent="0" eaLnBrk="1" fontAlgn="auto" hangingPunct="1">
              <a:spcAft>
                <a:spcPts val="0"/>
              </a:spcAft>
              <a:buFont typeface="Euphemia" panose="020B0503040102020104" pitchFamily="34" charset="0"/>
              <a:buNone/>
              <a:defRPr/>
            </a:pPr>
            <a:r>
              <a:rPr lang="en-US" altLang="en-US" b="1" dirty="0">
                <a:solidFill>
                  <a:srgbClr val="3116A2"/>
                </a:solidFill>
                <a:effectLst>
                  <a:outerShdw blurRad="38100" dist="38100" dir="2700000" algn="tl">
                    <a:srgbClr val="000000">
                      <a:alpha val="43137"/>
                    </a:srgbClr>
                  </a:outerShdw>
                </a:effectLst>
                <a:latin typeface="Arial" charset="0"/>
                <a:cs typeface="Arial" charset="0"/>
              </a:rPr>
              <a:t>For additional information, refer to </a:t>
            </a:r>
            <a:r>
              <a:rPr lang="en-US" altLang="en-US" b="1" u="sng" dirty="0">
                <a:solidFill>
                  <a:srgbClr val="3116A2"/>
                </a:solidFill>
                <a:effectLst>
                  <a:outerShdw blurRad="38100" dist="38100" dir="2700000" algn="tl">
                    <a:srgbClr val="000000">
                      <a:alpha val="43137"/>
                    </a:srgbClr>
                  </a:outerShdw>
                </a:effectLst>
                <a:latin typeface="Arial" charset="0"/>
                <a:cs typeface="Arial" charset="0"/>
              </a:rPr>
              <a:t>current</a:t>
            </a:r>
            <a:r>
              <a:rPr lang="en-US" altLang="en-US" b="1" dirty="0">
                <a:solidFill>
                  <a:srgbClr val="3116A2"/>
                </a:solidFill>
                <a:effectLst>
                  <a:outerShdw blurRad="38100" dist="38100" dir="2700000" algn="tl">
                    <a:srgbClr val="000000">
                      <a:alpha val="43137"/>
                    </a:srgbClr>
                  </a:outerShdw>
                </a:effectLst>
                <a:latin typeface="Arial" charset="0"/>
                <a:cs typeface="Arial" charset="0"/>
              </a:rPr>
              <a:t> editions of:</a:t>
            </a:r>
          </a:p>
          <a:p>
            <a:pPr marL="0" indent="0" eaLnBrk="1" fontAlgn="auto" hangingPunct="1">
              <a:spcBef>
                <a:spcPts val="1800"/>
              </a:spcBef>
              <a:spcAft>
                <a:spcPts val="0"/>
              </a:spcAft>
              <a:buFont typeface="Euphemia" panose="020B0503040102020104" pitchFamily="34" charset="0"/>
              <a:buNone/>
              <a:defRPr/>
            </a:pPr>
            <a:r>
              <a:rPr lang="en-US" altLang="en-US" dirty="0">
                <a:latin typeface="Arial" charset="0"/>
                <a:cs typeface="Arial" charset="0"/>
              </a:rPr>
              <a:t>  </a:t>
            </a:r>
            <a:r>
              <a:rPr lang="en-US" altLang="en-US" b="1" dirty="0">
                <a:solidFill>
                  <a:schemeClr val="tx1"/>
                </a:solidFill>
                <a:latin typeface="Arial" charset="0"/>
                <a:cs typeface="Arial" charset="0"/>
              </a:rPr>
              <a:t>U.S. Ski &amp; Snowboard Alpine Competition Guide</a:t>
            </a:r>
          </a:p>
          <a:p>
            <a:pPr marL="0" indent="0" eaLnBrk="1" fontAlgn="auto" hangingPunct="1">
              <a:spcAft>
                <a:spcPts val="0"/>
              </a:spcAft>
              <a:buFont typeface="Euphemia" panose="020B0503040102020104" pitchFamily="34" charset="0"/>
              <a:buNone/>
              <a:defRPr/>
            </a:pPr>
            <a:r>
              <a:rPr lang="en-US" altLang="en-US" b="1" dirty="0">
                <a:solidFill>
                  <a:schemeClr val="tx1"/>
                </a:solidFill>
                <a:latin typeface="Arial" charset="0"/>
                <a:cs typeface="Arial" charset="0"/>
              </a:rPr>
              <a:t>  FIS ICR</a:t>
            </a:r>
          </a:p>
          <a:p>
            <a:pPr marL="0" indent="0" eaLnBrk="1" fontAlgn="auto" hangingPunct="1">
              <a:spcAft>
                <a:spcPts val="0"/>
              </a:spcAft>
              <a:buFont typeface="Euphemia" panose="020B0503040102020104" pitchFamily="34" charset="0"/>
              <a:buNone/>
              <a:defRPr/>
            </a:pPr>
            <a:r>
              <a:rPr lang="en-US" altLang="en-US" b="1" dirty="0">
                <a:solidFill>
                  <a:schemeClr val="tx1"/>
                </a:solidFill>
                <a:latin typeface="Arial" charset="0"/>
                <a:cs typeface="Arial" charset="0"/>
              </a:rPr>
              <a:t>  Precisions: Alpine Competition Guide and ICR</a:t>
            </a:r>
          </a:p>
          <a:p>
            <a:pPr marL="0" indent="0" eaLnBrk="1" fontAlgn="auto" hangingPunct="1">
              <a:spcAft>
                <a:spcPts val="0"/>
              </a:spcAft>
              <a:buFont typeface="Euphemia" panose="020B0503040102020104" pitchFamily="34" charset="0"/>
              <a:buNone/>
              <a:defRPr/>
            </a:pPr>
            <a:r>
              <a:rPr lang="en-US" altLang="en-US" b="1" dirty="0">
                <a:solidFill>
                  <a:schemeClr val="tx1"/>
                </a:solidFill>
                <a:latin typeface="Arial" charset="0"/>
                <a:cs typeface="Arial" charset="0"/>
              </a:rPr>
              <a:t>  FIS Alpine Skiing Timing Booklet </a:t>
            </a:r>
          </a:p>
          <a:p>
            <a:pPr marL="0" indent="0" eaLnBrk="1" fontAlgn="auto" hangingPunct="1">
              <a:spcAft>
                <a:spcPts val="0"/>
              </a:spcAft>
              <a:buFont typeface="Euphemia" panose="020B0503040102020104" pitchFamily="34" charset="0"/>
              <a:buNone/>
              <a:defRPr/>
            </a:pPr>
            <a:r>
              <a:rPr lang="en-US" altLang="en-US" b="1" dirty="0">
                <a:solidFill>
                  <a:schemeClr val="tx1"/>
                </a:solidFill>
                <a:latin typeface="Arial" charset="0"/>
                <a:cs typeface="Arial" charset="0"/>
              </a:rPr>
              <a:t>  Rules for the FIS Points </a:t>
            </a:r>
          </a:p>
          <a:p>
            <a:pPr marL="0" indent="0" eaLnBrk="1" fontAlgn="auto" hangingPunct="1">
              <a:spcAft>
                <a:spcPts val="0"/>
              </a:spcAft>
              <a:buFont typeface="Euphemia" panose="020B0503040102020104" pitchFamily="34" charset="0"/>
              <a:buNone/>
              <a:defRPr/>
            </a:pPr>
            <a:endParaRPr lang="en-US" altLang="en-US" b="1" dirty="0">
              <a:solidFill>
                <a:srgbClr val="0070C0"/>
              </a:solidFill>
              <a:latin typeface="Arial" charset="0"/>
              <a:cs typeface="Arial" charset="0"/>
            </a:endParaRPr>
          </a:p>
          <a:p>
            <a:pPr marL="0" indent="0" eaLnBrk="1" fontAlgn="auto" hangingPunct="1">
              <a:spcAft>
                <a:spcPts val="0"/>
              </a:spcAft>
              <a:buFont typeface="Euphemia" panose="020B0503040102020104" pitchFamily="34" charset="0"/>
              <a:buNone/>
              <a:defRPr/>
            </a:pPr>
            <a:r>
              <a:rPr lang="en-US" altLang="en-US" b="1" dirty="0">
                <a:solidFill>
                  <a:srgbClr val="3116A2"/>
                </a:solidFill>
                <a:effectLst>
                  <a:outerShdw blurRad="38100" dist="38100" dir="2700000" algn="tl">
                    <a:srgbClr val="000000">
                      <a:alpha val="43137"/>
                    </a:srgbClr>
                  </a:outerShdw>
                </a:effectLst>
                <a:latin typeface="Arial" charset="0"/>
                <a:cs typeface="Arial" charset="0"/>
              </a:rPr>
              <a:t>Remember:</a:t>
            </a:r>
          </a:p>
          <a:p>
            <a:pPr marL="0" indent="0" algn="ctr" eaLnBrk="1" fontAlgn="auto" hangingPunct="1">
              <a:spcAft>
                <a:spcPts val="0"/>
              </a:spcAft>
              <a:buFont typeface="Euphemia" panose="020B0503040102020104" pitchFamily="34" charset="0"/>
              <a:buNone/>
              <a:defRPr/>
            </a:pPr>
            <a:r>
              <a:rPr lang="en-US" altLang="en-US" b="1" i="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Without accurate timing, you don’t have an event!</a:t>
            </a:r>
          </a:p>
        </p:txBody>
      </p:sp>
      <p:pic>
        <p:nvPicPr>
          <p:cNvPr id="172035" name="Picture 2">
            <a:extLst>
              <a:ext uri="{FF2B5EF4-FFF2-40B4-BE49-F238E27FC236}">
                <a16:creationId xmlns:a16="http://schemas.microsoft.com/office/drawing/2014/main" id="{991BD4A0-AE95-5A1A-C379-3EA03D3E8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5791200"/>
            <a:ext cx="137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633278-C63B-64B6-D839-A763C22366DE}"/>
              </a:ext>
            </a:extLst>
          </p:cNvPr>
          <p:cNvSpPr>
            <a:spLocks noGrp="1"/>
          </p:cNvSpPr>
          <p:nvPr>
            <p:ph idx="4294967295"/>
          </p:nvPr>
        </p:nvSpPr>
        <p:spPr>
          <a:xfrm>
            <a:off x="412750" y="1435100"/>
            <a:ext cx="8229600" cy="2241550"/>
          </a:xfrm>
        </p:spPr>
        <p:txBody>
          <a:bodyPr/>
          <a:lstStyle/>
          <a:p>
            <a:pPr marL="0" indent="0" algn="ctr">
              <a:buFont typeface="Euphemia" panose="020B0503040102020104" pitchFamily="34" charset="0"/>
              <a:buNone/>
              <a:defRPr/>
            </a:pPr>
            <a:endParaRPr lang="en-US" sz="4800" b="1" dirty="0">
              <a:solidFill>
                <a:srgbClr val="002060"/>
              </a:solidFill>
              <a:effectLst>
                <a:outerShdw blurRad="38100" dist="38100" dir="2700000" algn="tl">
                  <a:srgbClr val="000000">
                    <a:alpha val="43137"/>
                  </a:srgbClr>
                </a:outerShdw>
              </a:effectLst>
              <a:latin typeface="+mj-lt"/>
            </a:endParaRPr>
          </a:p>
          <a:p>
            <a:pPr marL="0" indent="0" algn="ctr">
              <a:buFont typeface="Euphemia" panose="020B0503040102020104" pitchFamily="34" charset="0"/>
              <a:buNone/>
              <a:defRPr/>
            </a:pP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TIMING &amp; CALCULATIONS</a:t>
            </a:r>
          </a:p>
        </p:txBody>
      </p:sp>
      <p:pic>
        <p:nvPicPr>
          <p:cNvPr id="34819" name="Content Placeholder 10">
            <a:extLst>
              <a:ext uri="{FF2B5EF4-FFF2-40B4-BE49-F238E27FC236}">
                <a16:creationId xmlns:a16="http://schemas.microsoft.com/office/drawing/2014/main" id="{831D5756-B937-8E44-85F9-3440CD096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725" y="53340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8C9D196-61A3-BF67-D764-3D9E4D6643B4}"/>
              </a:ext>
            </a:extLst>
          </p:cNvPr>
          <p:cNvSpPr>
            <a:spLocks noGrp="1" noChangeArrowheads="1"/>
          </p:cNvSpPr>
          <p:nvPr>
            <p:ph type="title" idx="4294967295"/>
          </p:nvPr>
        </p:nvSpPr>
        <p:spPr>
          <a:xfrm>
            <a:off x="228600" y="152400"/>
            <a:ext cx="7618413" cy="1143000"/>
          </a:xfrm>
        </p:spPr>
        <p:txBody>
          <a:bodyPr rtlCol="0">
            <a:normAutofit/>
          </a:bodyPr>
          <a:lstStyle/>
          <a:p>
            <a:pPr eaLnBrk="1" fontAlgn="auto" hangingPunct="1">
              <a:spcAft>
                <a:spcPts val="0"/>
              </a:spcAft>
              <a:defRPr/>
            </a:pPr>
            <a:r>
              <a:rPr lang="en-US" altLang="en-US" b="1"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BASICALLY, THE CHIEF OF TC</a:t>
            </a:r>
          </a:p>
        </p:txBody>
      </p:sp>
      <p:sp>
        <p:nvSpPr>
          <p:cNvPr id="7171" name="Rectangle 3">
            <a:extLst>
              <a:ext uri="{FF2B5EF4-FFF2-40B4-BE49-F238E27FC236}">
                <a16:creationId xmlns:a16="http://schemas.microsoft.com/office/drawing/2014/main" id="{460617FC-2726-67C1-9A7B-FC41A1796086}"/>
              </a:ext>
            </a:extLst>
          </p:cNvPr>
          <p:cNvSpPr>
            <a:spLocks noGrp="1" noChangeArrowheads="1"/>
          </p:cNvSpPr>
          <p:nvPr>
            <p:ph idx="4294967295"/>
          </p:nvPr>
        </p:nvSpPr>
        <p:spPr>
          <a:xfrm>
            <a:off x="239713" y="1360488"/>
            <a:ext cx="8229600" cy="4525962"/>
          </a:xfrm>
        </p:spPr>
        <p:txBody>
          <a:bodyPr rtlCol="0">
            <a:normAutofit fontScale="85000" lnSpcReduction="10000"/>
          </a:bodyPr>
          <a:lstStyle/>
          <a:p>
            <a:pPr marL="246888" indent="-246888" eaLnBrk="1" fontAlgn="auto" hangingPunct="1">
              <a:spcAft>
                <a:spcPts val="0"/>
              </a:spcAft>
              <a:buFont typeface="Arial"/>
              <a:buChar char="•"/>
              <a:defRPr/>
            </a:pPr>
            <a:endParaRPr lang="en-US" b="1" dirty="0">
              <a:latin typeface="Arial" charset="0"/>
              <a:cs typeface="Arial" charset="0"/>
            </a:endParaRPr>
          </a:p>
          <a:p>
            <a:pPr marL="246888" indent="-246888" eaLnBrk="1" fontAlgn="auto" hangingPunct="1">
              <a:lnSpc>
                <a:spcPct val="120000"/>
              </a:lnSpc>
              <a:spcAft>
                <a:spcPts val="0"/>
              </a:spcAft>
              <a:buFont typeface="Arial"/>
              <a:buChar char="•"/>
              <a:defRPr/>
            </a:pPr>
            <a:r>
              <a:rPr lang="en-US" b="1" dirty="0">
                <a:latin typeface="Arial" charset="0"/>
                <a:cs typeface="Arial" charset="0"/>
              </a:rPr>
              <a:t>Is responsible for supervising, documenting, and enforcing the quality control of actual timing and results [601.3.6]</a:t>
            </a:r>
          </a:p>
          <a:p>
            <a:pPr marL="246888" indent="-246888" eaLnBrk="1" fontAlgn="auto" hangingPunct="1">
              <a:lnSpc>
                <a:spcPct val="120000"/>
              </a:lnSpc>
              <a:spcBef>
                <a:spcPts val="1800"/>
              </a:spcBef>
              <a:spcAft>
                <a:spcPts val="0"/>
              </a:spcAft>
              <a:buFont typeface="Arial"/>
              <a:buChar char="•"/>
              <a:defRPr/>
            </a:pPr>
            <a:r>
              <a:rPr lang="en-US" b="1" dirty="0">
                <a:latin typeface="Arial" charset="0"/>
                <a:cs typeface="Arial" charset="0"/>
              </a:rPr>
              <a:t>The Chief of Timing and Calculations </a:t>
            </a:r>
            <a:r>
              <a:rPr lang="en-US" b="1" u="sng" dirty="0">
                <a:latin typeface="Arial" charset="0"/>
                <a:cs typeface="Arial" charset="0"/>
              </a:rPr>
              <a:t>should not</a:t>
            </a:r>
            <a:r>
              <a:rPr lang="en-US" b="1" dirty="0">
                <a:latin typeface="Arial" charset="0"/>
                <a:cs typeface="Arial" charset="0"/>
              </a:rPr>
              <a:t> also be the individual operating the electronic timing equipment or the timing/race result software. </a:t>
            </a:r>
          </a:p>
          <a:p>
            <a:pPr marL="0" indent="0" eaLnBrk="1" fontAlgn="auto" hangingPunct="1">
              <a:lnSpc>
                <a:spcPct val="120000"/>
              </a:lnSpc>
              <a:spcBef>
                <a:spcPts val="1800"/>
              </a:spcBef>
              <a:spcAft>
                <a:spcPts val="0"/>
              </a:spcAft>
              <a:buFont typeface="Euphemia" panose="020B0503040102020104" pitchFamily="34" charset="0"/>
              <a:buNone/>
              <a:defRPr/>
            </a:pPr>
            <a:r>
              <a:rPr lang="en-US" b="1" dirty="0">
                <a:latin typeface="Arial" charset="0"/>
                <a:cs typeface="Arial" charset="0"/>
              </a:rPr>
              <a:t>(Exception: U.S. Ski &amp; Snowboard non-scored events, e.g., Youth Ski League (YSL), due to staffing concerns)</a:t>
            </a:r>
          </a:p>
        </p:txBody>
      </p:sp>
      <p:pic>
        <p:nvPicPr>
          <p:cNvPr id="35844" name="Content Placeholder 10">
            <a:extLst>
              <a:ext uri="{FF2B5EF4-FFF2-40B4-BE49-F238E27FC236}">
                <a16:creationId xmlns:a16="http://schemas.microsoft.com/office/drawing/2014/main" id="{E9C41A42-EDF4-99A4-1CCA-EEE538D48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500"/>
                                        <p:tgtEl>
                                          <p:spTgt spid="71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500"/>
                                        <p:tgtEl>
                                          <p:spTgt spid="71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Effect transition="in" filter="fade">
                                      <p:cBhvr>
                                        <p:cTn id="17"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D5DA6353-045F-CD05-50F3-FCC0F76B8F14}"/>
              </a:ext>
            </a:extLst>
          </p:cNvPr>
          <p:cNvSpPr>
            <a:spLocks noGrp="1" noChangeArrowheads="1"/>
          </p:cNvSpPr>
          <p:nvPr>
            <p:ph type="body" idx="4294967295"/>
          </p:nvPr>
        </p:nvSpPr>
        <p:spPr>
          <a:xfrm>
            <a:off x="381000" y="751114"/>
            <a:ext cx="8382000" cy="6030686"/>
          </a:xfrm>
          <a:noFill/>
        </p:spPr>
        <p:txBody>
          <a:bodyPr rtlCol="0">
            <a:normAutofit fontScale="47500" lnSpcReduction="20000"/>
          </a:bodyPr>
          <a:lstStyle/>
          <a:p>
            <a:pPr marL="246888" indent="-246888" eaLnBrk="1" fontAlgn="auto" hangingPunct="1">
              <a:lnSpc>
                <a:spcPct val="120000"/>
              </a:lnSpc>
              <a:spcAft>
                <a:spcPts val="0"/>
              </a:spcAft>
              <a:buFont typeface="Arial"/>
              <a:buChar char="•"/>
              <a:defRPr/>
            </a:pPr>
            <a:r>
              <a:rPr lang="en-US" sz="3400" b="1" dirty="0">
                <a:solidFill>
                  <a:schemeClr val="tx1"/>
                </a:solidFill>
                <a:latin typeface="Arial" charset="0"/>
                <a:cs typeface="Arial" charset="0"/>
              </a:rPr>
              <a:t>Coordinates officials at the start and finish</a:t>
            </a:r>
          </a:p>
          <a:p>
            <a:pPr marL="246888" indent="-246888" eaLnBrk="1" fontAlgn="auto" hangingPunct="1">
              <a:lnSpc>
                <a:spcPct val="120000"/>
              </a:lnSpc>
              <a:spcAft>
                <a:spcPts val="0"/>
              </a:spcAft>
              <a:buFont typeface="Arial"/>
              <a:buChar char="•"/>
              <a:defRPr/>
            </a:pPr>
            <a:r>
              <a:rPr lang="en-US" sz="3400" b="1" dirty="0">
                <a:solidFill>
                  <a:schemeClr val="tx1"/>
                </a:solidFill>
                <a:latin typeface="Arial" charset="0"/>
                <a:cs typeface="Arial" charset="0"/>
              </a:rPr>
              <a:t>Verifies synchronization of the timing</a:t>
            </a:r>
          </a:p>
          <a:p>
            <a:pPr marL="978408" lvl="2" indent="-246888" eaLnBrk="1" fontAlgn="auto" hangingPunct="1">
              <a:lnSpc>
                <a:spcPct val="120000"/>
              </a:lnSpc>
              <a:spcAft>
                <a:spcPts val="0"/>
              </a:spcAft>
              <a:buFont typeface="Arial" panose="020B0604020202020204" pitchFamily="34" charset="0"/>
              <a:buChar char="–"/>
              <a:defRPr/>
            </a:pPr>
            <a:r>
              <a:rPr lang="en-US" sz="3400" b="1" dirty="0">
                <a:solidFill>
                  <a:schemeClr val="tx1"/>
                </a:solidFill>
                <a:latin typeface="Arial" charset="0"/>
                <a:ea typeface="ＭＳ Ｐゴシック" pitchFamily="34" charset="-128"/>
                <a:cs typeface="Arial" charset="0"/>
              </a:rPr>
              <a:t>Manual/hand timekeeping</a:t>
            </a:r>
          </a:p>
          <a:p>
            <a:pPr marL="978408" lvl="2" indent="-246888" eaLnBrk="1" fontAlgn="auto" hangingPunct="1">
              <a:lnSpc>
                <a:spcPct val="120000"/>
              </a:lnSpc>
              <a:spcAft>
                <a:spcPts val="0"/>
              </a:spcAft>
              <a:buFont typeface="Arial" panose="020B0604020202020204" pitchFamily="34" charset="0"/>
              <a:buChar char="–"/>
              <a:defRPr/>
            </a:pPr>
            <a:r>
              <a:rPr lang="en-US" sz="3400" b="1" dirty="0">
                <a:solidFill>
                  <a:schemeClr val="tx1"/>
                </a:solidFill>
                <a:latin typeface="Arial" charset="0"/>
                <a:ea typeface="ＭＳ Ｐゴシック" pitchFamily="34" charset="-128"/>
                <a:cs typeface="Arial" charset="0"/>
              </a:rPr>
              <a:t>Electronic timekeeping</a:t>
            </a:r>
          </a:p>
          <a:p>
            <a:pPr marL="968375" lvl="3" indent="-282575" eaLnBrk="1" fontAlgn="auto" hangingPunct="1">
              <a:lnSpc>
                <a:spcPct val="120000"/>
              </a:lnSpc>
              <a:spcAft>
                <a:spcPts val="0"/>
              </a:spcAft>
              <a:defRPr/>
            </a:pPr>
            <a:r>
              <a:rPr lang="en-US" sz="3400" b="1" dirty="0">
                <a:solidFill>
                  <a:schemeClr val="tx1"/>
                </a:solidFill>
                <a:latin typeface="Arial" charset="0"/>
                <a:ea typeface="ＭＳ Ｐゴシック" pitchFamily="34" charset="-128"/>
                <a:cs typeface="Arial" charset="0"/>
              </a:rPr>
              <a:t>Is responsible for confirming synchronization of the timekeeping systems is within </a:t>
            </a:r>
            <a:r>
              <a:rPr lang="en-US" sz="3400" b="1" u="sng" dirty="0">
                <a:solidFill>
                  <a:schemeClr val="tx1"/>
                </a:solidFill>
                <a:latin typeface="Arial" charset="0"/>
                <a:ea typeface="ＭＳ Ｐゴシック" pitchFamily="34" charset="-128"/>
                <a:cs typeface="Arial" charset="0"/>
              </a:rPr>
              <a:t>0.001 seconds</a:t>
            </a:r>
            <a:r>
              <a:rPr lang="en-US" sz="3400" b="1" dirty="0">
                <a:solidFill>
                  <a:schemeClr val="tx1"/>
                </a:solidFill>
                <a:latin typeface="Arial" charset="0"/>
                <a:ea typeface="ＭＳ Ｐゴシック" pitchFamily="34" charset="-128"/>
                <a:cs typeface="Arial" charset="0"/>
              </a:rPr>
              <a:t> [FIS Alpine Skiing Timing Booklet] </a:t>
            </a:r>
          </a:p>
          <a:p>
            <a:pPr marL="978408" lvl="2" indent="-246888" eaLnBrk="1" fontAlgn="auto" hangingPunct="1">
              <a:lnSpc>
                <a:spcPct val="120000"/>
              </a:lnSpc>
              <a:spcAft>
                <a:spcPts val="0"/>
              </a:spcAft>
              <a:buFont typeface="Arial" panose="020B0604020202020204" pitchFamily="34" charset="0"/>
              <a:buChar char="–"/>
              <a:defRPr/>
            </a:pPr>
            <a:r>
              <a:rPr lang="en-US" sz="3400" b="1" dirty="0">
                <a:solidFill>
                  <a:schemeClr val="tx1"/>
                </a:solidFill>
                <a:latin typeface="Arial" charset="0"/>
                <a:ea typeface="ＭＳ Ｐゴシック" pitchFamily="34" charset="-128"/>
                <a:cs typeface="Arial" charset="0"/>
              </a:rPr>
              <a:t>Is responsible for the accuracy of the timing</a:t>
            </a:r>
          </a:p>
          <a:p>
            <a:pPr marL="978408" lvl="2" indent="-246888" eaLnBrk="1" fontAlgn="auto" hangingPunct="1">
              <a:lnSpc>
                <a:spcPct val="120000"/>
              </a:lnSpc>
              <a:spcAft>
                <a:spcPts val="0"/>
              </a:spcAft>
              <a:buFont typeface="Arial" panose="020B0604020202020204" pitchFamily="34" charset="0"/>
              <a:buChar char="–"/>
              <a:defRPr/>
            </a:pPr>
            <a:r>
              <a:rPr lang="en-US" sz="3400" b="1" dirty="0">
                <a:solidFill>
                  <a:schemeClr val="tx1"/>
                </a:solidFill>
                <a:latin typeface="Arial" charset="0"/>
                <a:cs typeface="Arial" charset="0"/>
              </a:rPr>
              <a:t>Responsible for the accuracy of the official times</a:t>
            </a:r>
          </a:p>
          <a:p>
            <a:pPr marL="978408" lvl="2" indent="-246888" eaLnBrk="1" fontAlgn="auto" hangingPunct="1">
              <a:lnSpc>
                <a:spcPct val="120000"/>
              </a:lnSpc>
              <a:spcAft>
                <a:spcPts val="0"/>
              </a:spcAft>
              <a:buFont typeface="Arial" panose="020B0604020202020204" pitchFamily="34" charset="0"/>
              <a:buChar char="–"/>
              <a:defRPr/>
            </a:pPr>
            <a:r>
              <a:rPr lang="en-US" sz="3400" b="1" dirty="0">
                <a:solidFill>
                  <a:schemeClr val="tx1"/>
                </a:solidFill>
                <a:latin typeface="Arial" charset="0"/>
                <a:ea typeface="ＭＳ Ｐゴシック" pitchFamily="34" charset="-128"/>
                <a:cs typeface="Arial" charset="0"/>
              </a:rPr>
              <a:t>Completes and signs the Timing &amp; Data Technical Report (TDTR) for all events, both scored and non-scored</a:t>
            </a:r>
          </a:p>
          <a:p>
            <a:pPr marL="978408" lvl="2" indent="-246888" eaLnBrk="1" fontAlgn="auto" hangingPunct="1">
              <a:lnSpc>
                <a:spcPct val="120000"/>
              </a:lnSpc>
              <a:spcAft>
                <a:spcPts val="0"/>
              </a:spcAft>
              <a:buFont typeface="Arial" panose="020B0604020202020204" pitchFamily="34" charset="0"/>
              <a:buChar char="–"/>
              <a:defRPr/>
            </a:pPr>
            <a:r>
              <a:rPr lang="en-US" sz="3400" b="1" dirty="0">
                <a:solidFill>
                  <a:schemeClr val="tx1"/>
                </a:solidFill>
                <a:latin typeface="Arial" charset="0"/>
                <a:cs typeface="Arial" charset="0"/>
              </a:rPr>
              <a:t>Provides Timing &amp; Data Technical Report for TD’s review and signature</a:t>
            </a:r>
            <a:endParaRPr lang="en-US" sz="3400" b="1" dirty="0">
              <a:solidFill>
                <a:schemeClr val="tx1"/>
              </a:solidFill>
              <a:latin typeface="Arial" charset="0"/>
              <a:ea typeface="ＭＳ Ｐゴシック" pitchFamily="34" charset="-128"/>
              <a:cs typeface="Arial" charset="0"/>
            </a:endParaRPr>
          </a:p>
          <a:p>
            <a:pPr marL="978408" lvl="2" indent="-246888" eaLnBrk="1" fontAlgn="auto" hangingPunct="1">
              <a:lnSpc>
                <a:spcPct val="120000"/>
              </a:lnSpc>
              <a:spcAft>
                <a:spcPts val="0"/>
              </a:spcAft>
              <a:buFont typeface="Arial" panose="020B0604020202020204" pitchFamily="34" charset="0"/>
              <a:buChar char="–"/>
              <a:defRPr/>
            </a:pPr>
            <a:r>
              <a:rPr lang="en-US" sz="3400" b="1" dirty="0">
                <a:solidFill>
                  <a:schemeClr val="tx1"/>
                </a:solidFill>
                <a:latin typeface="Arial" charset="0"/>
                <a:ea typeface="ＭＳ Ｐゴシック" pitchFamily="34" charset="-128"/>
                <a:cs typeface="Arial" charset="0"/>
              </a:rPr>
              <a:t>Oversees preparation and transmission of TDTR XML file  </a:t>
            </a:r>
          </a:p>
          <a:p>
            <a:pPr marL="246888" indent="-246888" eaLnBrk="1" fontAlgn="auto" hangingPunct="1">
              <a:lnSpc>
                <a:spcPct val="120000"/>
              </a:lnSpc>
              <a:spcAft>
                <a:spcPts val="0"/>
              </a:spcAft>
              <a:buFont typeface="Arial"/>
              <a:buChar char="•"/>
              <a:defRPr/>
            </a:pPr>
            <a:r>
              <a:rPr lang="en-US" sz="3400" b="1" dirty="0">
                <a:solidFill>
                  <a:schemeClr val="tx1"/>
                </a:solidFill>
                <a:latin typeface="Arial" charset="0"/>
                <a:cs typeface="Arial" charset="0"/>
              </a:rPr>
              <a:t>Following officials are under the direction of the Chief of Timing and Calculations:</a:t>
            </a:r>
          </a:p>
          <a:p>
            <a:pPr marL="978408" lvl="2" indent="-246888" eaLnBrk="1" fontAlgn="auto" hangingPunct="1">
              <a:lnSpc>
                <a:spcPct val="120000"/>
              </a:lnSpc>
              <a:spcAft>
                <a:spcPts val="0"/>
              </a:spcAft>
              <a:buFont typeface="Arial" panose="020B0604020202020204" pitchFamily="34" charset="0"/>
              <a:buChar char="–"/>
              <a:defRPr/>
            </a:pPr>
            <a:r>
              <a:rPr lang="en-US" sz="3400" b="1" dirty="0">
                <a:solidFill>
                  <a:schemeClr val="tx1"/>
                </a:solidFill>
                <a:latin typeface="Arial" charset="0"/>
                <a:ea typeface="ＭＳ Ｐゴシック" pitchFamily="34" charset="-128"/>
                <a:cs typeface="Arial" charset="0"/>
              </a:rPr>
              <a:t>Starter</a:t>
            </a:r>
          </a:p>
          <a:p>
            <a:pPr marL="978408" lvl="2" indent="-246888" eaLnBrk="1" fontAlgn="auto" hangingPunct="1">
              <a:lnSpc>
                <a:spcPct val="120000"/>
              </a:lnSpc>
              <a:spcAft>
                <a:spcPts val="0"/>
              </a:spcAft>
              <a:buFont typeface="Arial" panose="020B0604020202020204" pitchFamily="34" charset="0"/>
              <a:buChar char="–"/>
              <a:defRPr/>
            </a:pPr>
            <a:r>
              <a:rPr lang="en-US" sz="3400" b="1" dirty="0">
                <a:solidFill>
                  <a:schemeClr val="tx1"/>
                </a:solidFill>
                <a:latin typeface="Arial" charset="0"/>
                <a:ea typeface="ＭＳ Ｐゴシック" pitchFamily="34" charset="-128"/>
                <a:cs typeface="Arial" charset="0"/>
              </a:rPr>
              <a:t>Assistant Starter</a:t>
            </a:r>
          </a:p>
          <a:p>
            <a:pPr marL="978408" lvl="2" indent="-246888" eaLnBrk="1" fontAlgn="auto" hangingPunct="1">
              <a:lnSpc>
                <a:spcPct val="120000"/>
              </a:lnSpc>
              <a:spcAft>
                <a:spcPts val="0"/>
              </a:spcAft>
              <a:buFont typeface="Arial" panose="020B0604020202020204" pitchFamily="34" charset="0"/>
              <a:buChar char="–"/>
              <a:defRPr/>
            </a:pPr>
            <a:r>
              <a:rPr lang="en-US" sz="3400" b="1" dirty="0">
                <a:solidFill>
                  <a:schemeClr val="tx1"/>
                </a:solidFill>
                <a:latin typeface="Arial" charset="0"/>
                <a:ea typeface="ＭＳ Ｐゴシック" pitchFamily="34" charset="-128"/>
                <a:cs typeface="Arial" charset="0"/>
              </a:rPr>
              <a:t>Start Recorder</a:t>
            </a:r>
          </a:p>
          <a:p>
            <a:pPr marL="978408" lvl="2" indent="-246888" eaLnBrk="1" fontAlgn="auto" hangingPunct="1">
              <a:lnSpc>
                <a:spcPct val="120000"/>
              </a:lnSpc>
              <a:spcAft>
                <a:spcPts val="0"/>
              </a:spcAft>
              <a:buFont typeface="Arial" panose="020B0604020202020204" pitchFamily="34" charset="0"/>
              <a:buChar char="–"/>
              <a:defRPr/>
            </a:pPr>
            <a:r>
              <a:rPr lang="en-US" sz="3400" b="1" dirty="0">
                <a:solidFill>
                  <a:schemeClr val="tx1"/>
                </a:solidFill>
                <a:latin typeface="Arial" charset="0"/>
                <a:ea typeface="ＭＳ Ｐゴシック" pitchFamily="34" charset="-128"/>
                <a:cs typeface="Arial" charset="0"/>
              </a:rPr>
              <a:t>Chief Timekeeper</a:t>
            </a:r>
          </a:p>
          <a:p>
            <a:pPr marL="978408" lvl="2" indent="-246888" eaLnBrk="1" fontAlgn="auto" hangingPunct="1">
              <a:lnSpc>
                <a:spcPct val="120000"/>
              </a:lnSpc>
              <a:spcAft>
                <a:spcPts val="0"/>
              </a:spcAft>
              <a:buFont typeface="Arial" panose="020B0604020202020204" pitchFamily="34" charset="0"/>
              <a:buChar char="–"/>
              <a:defRPr/>
            </a:pPr>
            <a:r>
              <a:rPr lang="en-US" sz="3400" b="1" dirty="0">
                <a:solidFill>
                  <a:schemeClr val="tx1"/>
                </a:solidFill>
                <a:latin typeface="Arial" charset="0"/>
                <a:ea typeface="ＭＳ Ｐゴシック" pitchFamily="34" charset="-128"/>
                <a:cs typeface="Arial" charset="0"/>
              </a:rPr>
              <a:t>Manual/Hand Timekeepers (Assistant Timekeepers)</a:t>
            </a:r>
          </a:p>
          <a:p>
            <a:pPr marL="978408" lvl="2" indent="-246888" eaLnBrk="1" fontAlgn="auto" hangingPunct="1">
              <a:lnSpc>
                <a:spcPct val="80000"/>
              </a:lnSpc>
              <a:spcAft>
                <a:spcPts val="0"/>
              </a:spcAft>
              <a:buFont typeface="Arial"/>
              <a:buChar char="•"/>
              <a:defRPr/>
            </a:pPr>
            <a:endParaRPr lang="en-US" dirty="0">
              <a:latin typeface="Arial" charset="0"/>
              <a:ea typeface="ＭＳ Ｐゴシック" pitchFamily="34" charset="-128"/>
              <a:cs typeface="Arial" charset="0"/>
            </a:endParaRPr>
          </a:p>
          <a:p>
            <a:pPr marL="612648" lvl="1" indent="-246888" eaLnBrk="1" fontAlgn="auto" hangingPunct="1">
              <a:lnSpc>
                <a:spcPct val="80000"/>
              </a:lnSpc>
              <a:spcAft>
                <a:spcPts val="0"/>
              </a:spcAft>
              <a:buFont typeface="Euphemia" panose="020B0503040102020104" pitchFamily="34" charset="0"/>
              <a:buNone/>
              <a:defRPr/>
            </a:pPr>
            <a:endParaRPr lang="en-US" dirty="0">
              <a:latin typeface="Arial" charset="0"/>
              <a:ea typeface="ＭＳ Ｐゴシック" pitchFamily="34" charset="-128"/>
              <a:cs typeface="Arial" charset="0"/>
            </a:endParaRPr>
          </a:p>
        </p:txBody>
      </p:sp>
      <p:sp>
        <p:nvSpPr>
          <p:cNvPr id="13314" name="Rectangle 2">
            <a:extLst>
              <a:ext uri="{FF2B5EF4-FFF2-40B4-BE49-F238E27FC236}">
                <a16:creationId xmlns:a16="http://schemas.microsoft.com/office/drawing/2014/main" id="{7A67963A-DB07-6886-2427-2F8A39893264}"/>
              </a:ext>
            </a:extLst>
          </p:cNvPr>
          <p:cNvSpPr>
            <a:spLocks noGrp="1" noChangeArrowheads="1"/>
          </p:cNvSpPr>
          <p:nvPr>
            <p:ph type="title" idx="4294967295"/>
          </p:nvPr>
        </p:nvSpPr>
        <p:spPr>
          <a:xfrm>
            <a:off x="381000" y="76200"/>
            <a:ext cx="8534400" cy="674914"/>
          </a:xfrm>
        </p:spPr>
        <p:txBody>
          <a:bodyPr rtlCol="0">
            <a:normAutofit/>
          </a:bodyPr>
          <a:lstStyle/>
          <a:p>
            <a:pPr eaLnBrk="1" fontAlgn="auto" hangingPunct="1">
              <a:spcAft>
                <a:spcPts val="0"/>
              </a:spcAft>
              <a:defRPr/>
            </a:pPr>
            <a:r>
              <a:rPr lang="en-US" b="1"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Chief of Timing and Calculations</a:t>
            </a:r>
          </a:p>
        </p:txBody>
      </p:sp>
      <p:pic>
        <p:nvPicPr>
          <p:cNvPr id="37892" name="Content Placeholder 10">
            <a:extLst>
              <a:ext uri="{FF2B5EF4-FFF2-40B4-BE49-F238E27FC236}">
                <a16:creationId xmlns:a16="http://schemas.microsoft.com/office/drawing/2014/main" id="{8C2FA663-F008-862A-C5ED-302E33DC9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 calcmode="lin" valueType="num">
                                      <p:cBhvr additive="base">
                                        <p:cTn id="17" dur="500" fill="hold"/>
                                        <p:tgtEl>
                                          <p:spTgt spid="3072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072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0723">
                                            <p:txEl>
                                              <p:pRg st="3" end="3"/>
                                            </p:txEl>
                                          </p:spTgt>
                                        </p:tgtEl>
                                        <p:attrNameLst>
                                          <p:attrName>style.visibility</p:attrName>
                                        </p:attrNameLst>
                                      </p:cBhvr>
                                      <p:to>
                                        <p:strVal val="visible"/>
                                      </p:to>
                                    </p:set>
                                    <p:anim calcmode="lin" valueType="num">
                                      <p:cBhvr additive="base">
                                        <p:cTn id="21" dur="500" fill="hold"/>
                                        <p:tgtEl>
                                          <p:spTgt spid="3072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072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0723">
                                            <p:txEl>
                                              <p:pRg st="4" end="4"/>
                                            </p:txEl>
                                          </p:spTgt>
                                        </p:tgtEl>
                                        <p:attrNameLst>
                                          <p:attrName>style.visibility</p:attrName>
                                        </p:attrNameLst>
                                      </p:cBhvr>
                                      <p:to>
                                        <p:strVal val="visible"/>
                                      </p:to>
                                    </p:set>
                                    <p:anim calcmode="lin" valueType="num">
                                      <p:cBhvr additive="base">
                                        <p:cTn id="25" dur="500" fill="hold"/>
                                        <p:tgtEl>
                                          <p:spTgt spid="3072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2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0723">
                                            <p:txEl>
                                              <p:pRg st="5" end="5"/>
                                            </p:txEl>
                                          </p:spTgt>
                                        </p:tgtEl>
                                        <p:attrNameLst>
                                          <p:attrName>style.visibility</p:attrName>
                                        </p:attrNameLst>
                                      </p:cBhvr>
                                      <p:to>
                                        <p:strVal val="visible"/>
                                      </p:to>
                                    </p:set>
                                    <p:anim calcmode="lin" valueType="num">
                                      <p:cBhvr additive="base">
                                        <p:cTn id="29" dur="500" fill="hold"/>
                                        <p:tgtEl>
                                          <p:spTgt spid="3072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072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0723">
                                            <p:txEl>
                                              <p:pRg st="6" end="6"/>
                                            </p:txEl>
                                          </p:spTgt>
                                        </p:tgtEl>
                                        <p:attrNameLst>
                                          <p:attrName>style.visibility</p:attrName>
                                        </p:attrNameLst>
                                      </p:cBhvr>
                                      <p:to>
                                        <p:strVal val="visible"/>
                                      </p:to>
                                    </p:set>
                                    <p:anim calcmode="lin" valueType="num">
                                      <p:cBhvr additive="base">
                                        <p:cTn id="33" dur="500" fill="hold"/>
                                        <p:tgtEl>
                                          <p:spTgt spid="3072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0723">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0723">
                                            <p:txEl>
                                              <p:pRg st="7" end="7"/>
                                            </p:txEl>
                                          </p:spTgt>
                                        </p:tgtEl>
                                        <p:attrNameLst>
                                          <p:attrName>style.visibility</p:attrName>
                                        </p:attrNameLst>
                                      </p:cBhvr>
                                      <p:to>
                                        <p:strVal val="visible"/>
                                      </p:to>
                                    </p:set>
                                    <p:anim calcmode="lin" valueType="num">
                                      <p:cBhvr additive="base">
                                        <p:cTn id="37" dur="500" fill="hold"/>
                                        <p:tgtEl>
                                          <p:spTgt spid="3072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0723">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0723">
                                            <p:txEl>
                                              <p:pRg st="8" end="8"/>
                                            </p:txEl>
                                          </p:spTgt>
                                        </p:tgtEl>
                                        <p:attrNameLst>
                                          <p:attrName>style.visibility</p:attrName>
                                        </p:attrNameLst>
                                      </p:cBhvr>
                                      <p:to>
                                        <p:strVal val="visible"/>
                                      </p:to>
                                    </p:set>
                                    <p:anim calcmode="lin" valueType="num">
                                      <p:cBhvr additive="base">
                                        <p:cTn id="41" dur="500" fill="hold"/>
                                        <p:tgtEl>
                                          <p:spTgt spid="30723">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0723">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0723">
                                            <p:txEl>
                                              <p:pRg st="9" end="9"/>
                                            </p:txEl>
                                          </p:spTgt>
                                        </p:tgtEl>
                                        <p:attrNameLst>
                                          <p:attrName>style.visibility</p:attrName>
                                        </p:attrNameLst>
                                      </p:cBhvr>
                                      <p:to>
                                        <p:strVal val="visible"/>
                                      </p:to>
                                    </p:set>
                                    <p:anim calcmode="lin" valueType="num">
                                      <p:cBhvr additive="base">
                                        <p:cTn id="45" dur="500" fill="hold"/>
                                        <p:tgtEl>
                                          <p:spTgt spid="30723">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072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nodeType="clickEffect">
                                  <p:stCondLst>
                                    <p:cond delay="0"/>
                                  </p:stCondLst>
                                  <p:childTnLst>
                                    <p:set>
                                      <p:cBhvr>
                                        <p:cTn id="50" dur="1" fill="hold">
                                          <p:stCondLst>
                                            <p:cond delay="0"/>
                                          </p:stCondLst>
                                        </p:cTn>
                                        <p:tgtEl>
                                          <p:spTgt spid="30723">
                                            <p:txEl>
                                              <p:pRg st="10" end="10"/>
                                            </p:txEl>
                                          </p:spTgt>
                                        </p:tgtEl>
                                        <p:attrNameLst>
                                          <p:attrName>style.visibility</p:attrName>
                                        </p:attrNameLst>
                                      </p:cBhvr>
                                      <p:to>
                                        <p:strVal val="visible"/>
                                      </p:to>
                                    </p:set>
                                    <p:anim calcmode="lin" valueType="num">
                                      <p:cBhvr additive="base">
                                        <p:cTn id="51" dur="500" fill="hold"/>
                                        <p:tgtEl>
                                          <p:spTgt spid="30723">
                                            <p:txEl>
                                              <p:pRg st="10" end="1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0723">
                                            <p:txEl>
                                              <p:pRg st="10" end="10"/>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30723">
                                            <p:txEl>
                                              <p:pRg st="11" end="11"/>
                                            </p:txEl>
                                          </p:spTgt>
                                        </p:tgtEl>
                                        <p:attrNameLst>
                                          <p:attrName>style.visibility</p:attrName>
                                        </p:attrNameLst>
                                      </p:cBhvr>
                                      <p:to>
                                        <p:strVal val="visible"/>
                                      </p:to>
                                    </p:set>
                                    <p:anim calcmode="lin" valueType="num">
                                      <p:cBhvr additive="base">
                                        <p:cTn id="55" dur="500" fill="hold"/>
                                        <p:tgtEl>
                                          <p:spTgt spid="30723">
                                            <p:txEl>
                                              <p:pRg st="11" end="1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0723">
                                            <p:txEl>
                                              <p:pRg st="11" end="11"/>
                                            </p:txEl>
                                          </p:spTgt>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30723">
                                            <p:txEl>
                                              <p:pRg st="12" end="12"/>
                                            </p:txEl>
                                          </p:spTgt>
                                        </p:tgtEl>
                                        <p:attrNameLst>
                                          <p:attrName>style.visibility</p:attrName>
                                        </p:attrNameLst>
                                      </p:cBhvr>
                                      <p:to>
                                        <p:strVal val="visible"/>
                                      </p:to>
                                    </p:set>
                                    <p:anim calcmode="lin" valueType="num">
                                      <p:cBhvr additive="base">
                                        <p:cTn id="59" dur="500" fill="hold"/>
                                        <p:tgtEl>
                                          <p:spTgt spid="30723">
                                            <p:txEl>
                                              <p:pRg st="12" end="12"/>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0723">
                                            <p:txEl>
                                              <p:pRg st="12" end="12"/>
                                            </p:txEl>
                                          </p:spTgt>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30723">
                                            <p:txEl>
                                              <p:pRg st="13" end="13"/>
                                            </p:txEl>
                                          </p:spTgt>
                                        </p:tgtEl>
                                        <p:attrNameLst>
                                          <p:attrName>style.visibility</p:attrName>
                                        </p:attrNameLst>
                                      </p:cBhvr>
                                      <p:to>
                                        <p:strVal val="visible"/>
                                      </p:to>
                                    </p:set>
                                    <p:anim calcmode="lin" valueType="num">
                                      <p:cBhvr additive="base">
                                        <p:cTn id="63" dur="500" fill="hold"/>
                                        <p:tgtEl>
                                          <p:spTgt spid="30723">
                                            <p:txEl>
                                              <p:pRg st="13" end="13"/>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30723">
                                            <p:txEl>
                                              <p:pRg st="13" end="13"/>
                                            </p:txEl>
                                          </p:spTgt>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30723">
                                            <p:txEl>
                                              <p:pRg st="14" end="14"/>
                                            </p:txEl>
                                          </p:spTgt>
                                        </p:tgtEl>
                                        <p:attrNameLst>
                                          <p:attrName>style.visibility</p:attrName>
                                        </p:attrNameLst>
                                      </p:cBhvr>
                                      <p:to>
                                        <p:strVal val="visible"/>
                                      </p:to>
                                    </p:set>
                                    <p:anim calcmode="lin" valueType="num">
                                      <p:cBhvr additive="base">
                                        <p:cTn id="67" dur="500" fill="hold"/>
                                        <p:tgtEl>
                                          <p:spTgt spid="30723">
                                            <p:txEl>
                                              <p:pRg st="14" end="14"/>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0723">
                                            <p:txEl>
                                              <p:pRg st="14" end="14"/>
                                            </p:txEl>
                                          </p:spTgt>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30723">
                                            <p:txEl>
                                              <p:pRg st="15" end="15"/>
                                            </p:txEl>
                                          </p:spTgt>
                                        </p:tgtEl>
                                        <p:attrNameLst>
                                          <p:attrName>style.visibility</p:attrName>
                                        </p:attrNameLst>
                                      </p:cBhvr>
                                      <p:to>
                                        <p:strVal val="visible"/>
                                      </p:to>
                                    </p:set>
                                    <p:anim calcmode="lin" valueType="num">
                                      <p:cBhvr additive="base">
                                        <p:cTn id="71" dur="500" fill="hold"/>
                                        <p:tgtEl>
                                          <p:spTgt spid="30723">
                                            <p:txEl>
                                              <p:pRg st="15" end="15"/>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30723">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C9ECED5-232E-B306-F4C8-817694546E7D}"/>
              </a:ext>
            </a:extLst>
          </p:cNvPr>
          <p:cNvSpPr>
            <a:spLocks noGrp="1" noChangeArrowheads="1"/>
          </p:cNvSpPr>
          <p:nvPr>
            <p:ph type="title" idx="4294967295"/>
          </p:nvPr>
        </p:nvSpPr>
        <p:spPr>
          <a:xfrm>
            <a:off x="228600" y="228600"/>
            <a:ext cx="8229600" cy="1143000"/>
          </a:xfrm>
        </p:spPr>
        <p:txBody>
          <a:bodyPr rtlCol="0">
            <a:normAutofit fontScale="90000"/>
          </a:bodyPr>
          <a:lstStyle/>
          <a:p>
            <a:pPr eaLnBrk="1" fontAlgn="auto" hangingPunct="1">
              <a:spcAft>
                <a:spcPts val="0"/>
              </a:spcAft>
              <a:defRPr/>
            </a:pPr>
            <a:br>
              <a:rPr lang="en-US" dirty="0">
                <a:solidFill>
                  <a:srgbClr val="0070C0"/>
                </a:solidFill>
                <a:latin typeface="Comic Sans MS" pitchFamily="66" charset="0"/>
                <a:cs typeface="Arial" charset="0"/>
              </a:rPr>
            </a:b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TIMEKEEPING BASICS:</a:t>
            </a:r>
            <a:br>
              <a:rPr lang="en-US"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8915" name="Rectangle 3">
            <a:extLst>
              <a:ext uri="{FF2B5EF4-FFF2-40B4-BE49-F238E27FC236}">
                <a16:creationId xmlns:a16="http://schemas.microsoft.com/office/drawing/2014/main" id="{9E711495-9068-4892-5549-987A9BE15517}"/>
              </a:ext>
            </a:extLst>
          </p:cNvPr>
          <p:cNvSpPr>
            <a:spLocks noGrp="1" noChangeArrowheads="1"/>
          </p:cNvSpPr>
          <p:nvPr>
            <p:ph idx="4294967295"/>
          </p:nvPr>
        </p:nvSpPr>
        <p:spPr>
          <a:xfrm>
            <a:off x="457200" y="1905000"/>
            <a:ext cx="8229600" cy="3378200"/>
          </a:xfrm>
        </p:spPr>
        <p:txBody>
          <a:bodyPr/>
          <a:lstStyle/>
          <a:p>
            <a:pPr eaLnBrk="1" hangingPunct="1">
              <a:lnSpc>
                <a:spcPct val="100000"/>
              </a:lnSpc>
              <a:spcBef>
                <a:spcPts val="2400"/>
              </a:spcBef>
              <a:buFontTx/>
              <a:buNone/>
            </a:pPr>
            <a:r>
              <a:rPr lang="en-US" altLang="en-US" sz="3600" b="1" dirty="0">
                <a:solidFill>
                  <a:srgbClr val="FF0000"/>
                </a:solidFill>
                <a:latin typeface="Comic Sans MS" panose="030F0702030302020204" pitchFamily="66" charset="0"/>
                <a:cs typeface="Arial" panose="020B0604020202020204" pitchFamily="34" charset="0"/>
              </a:rPr>
              <a:t>		</a:t>
            </a:r>
            <a:r>
              <a:rPr lang="en-US" altLang="en-US" sz="3600" b="1" dirty="0">
                <a:solidFill>
                  <a:schemeClr val="tx1"/>
                </a:solidFill>
                <a:latin typeface="Arial" panose="020B0604020202020204" pitchFamily="34" charset="0"/>
                <a:cs typeface="Arial" panose="020B0604020202020204" pitchFamily="34" charset="0"/>
              </a:rPr>
              <a:t>REQUIREMENTS</a:t>
            </a:r>
          </a:p>
          <a:p>
            <a:pPr eaLnBrk="1" hangingPunct="1">
              <a:lnSpc>
                <a:spcPct val="100000"/>
              </a:lnSpc>
              <a:spcBef>
                <a:spcPts val="2400"/>
              </a:spcBef>
              <a:buFont typeface="Euphemia" panose="020B0503040102020104" pitchFamily="34" charset="0"/>
              <a:buNone/>
            </a:pPr>
            <a:r>
              <a:rPr lang="en-US" altLang="en-US" sz="3600" b="1" dirty="0">
                <a:solidFill>
                  <a:schemeClr val="tx1"/>
                </a:solidFill>
                <a:latin typeface="Arial" panose="020B0604020202020204" pitchFamily="34" charset="0"/>
                <a:cs typeface="Arial" panose="020B0604020202020204" pitchFamily="34" charset="0"/>
              </a:rPr>
              <a:t>		CALCULATIONS	</a:t>
            </a:r>
          </a:p>
          <a:p>
            <a:pPr eaLnBrk="1" hangingPunct="1">
              <a:lnSpc>
                <a:spcPct val="100000"/>
              </a:lnSpc>
              <a:spcBef>
                <a:spcPts val="2400"/>
              </a:spcBef>
              <a:buFontTx/>
              <a:buNone/>
            </a:pPr>
            <a:r>
              <a:rPr lang="en-US" altLang="en-US" sz="3600" b="1" dirty="0">
                <a:solidFill>
                  <a:schemeClr val="tx1"/>
                </a:solidFill>
                <a:latin typeface="Arial" panose="020B0604020202020204" pitchFamily="34" charset="0"/>
                <a:cs typeface="Arial" panose="020B0604020202020204" pitchFamily="34" charset="0"/>
              </a:rPr>
              <a:t>  	SCENARIOS &amp; RULES</a:t>
            </a:r>
          </a:p>
        </p:txBody>
      </p:sp>
      <p:pic>
        <p:nvPicPr>
          <p:cNvPr id="38916" name="Content Placeholder 10">
            <a:extLst>
              <a:ext uri="{FF2B5EF4-FFF2-40B4-BE49-F238E27FC236}">
                <a16:creationId xmlns:a16="http://schemas.microsoft.com/office/drawing/2014/main" id="{1BA8678E-7766-DA05-DFD5-84C619CE7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55626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DB7385D-8DA6-E32D-3B63-BE66AED3BBEA}"/>
              </a:ext>
            </a:extLst>
          </p:cNvPr>
          <p:cNvSpPr>
            <a:spLocks noGrp="1" noChangeArrowheads="1"/>
          </p:cNvSpPr>
          <p:nvPr>
            <p:ph idx="4294967295"/>
          </p:nvPr>
        </p:nvSpPr>
        <p:spPr>
          <a:xfrm>
            <a:off x="206375" y="457200"/>
            <a:ext cx="8404225" cy="5135563"/>
          </a:xfrm>
        </p:spPr>
        <p:txBody>
          <a:bodyPr rtlCol="0">
            <a:normAutofit/>
          </a:bodyPr>
          <a:lstStyle/>
          <a:p>
            <a:pPr marL="246888" indent="-246888" eaLnBrk="1" fontAlgn="auto" hangingPunct="1">
              <a:spcAft>
                <a:spcPts val="0"/>
              </a:spcAft>
              <a:buFont typeface="Euphemia" panose="020B0503040102020104" pitchFamily="34" charset="0"/>
              <a:buNone/>
              <a:defRPr/>
            </a:pPr>
            <a:r>
              <a:rPr lang="en-US" altLang="en-US" sz="3600" b="1" dirty="0">
                <a:solidFill>
                  <a:srgbClr val="003399"/>
                </a:solidFill>
                <a:effectLst>
                  <a:outerShdw blurRad="38100" dist="38100" dir="2700000" algn="tl">
                    <a:srgbClr val="000000">
                      <a:alpha val="43137"/>
                    </a:srgbClr>
                  </a:outerShdw>
                </a:effectLst>
                <a:latin typeface="Arial" charset="0"/>
                <a:cs typeface="Arial" charset="0"/>
              </a:rPr>
              <a:t>What is Time of Day (ToD) Timing?</a:t>
            </a:r>
          </a:p>
          <a:p>
            <a:pPr marL="246888" indent="-246888" eaLnBrk="1" fontAlgn="auto" hangingPunct="1">
              <a:lnSpc>
                <a:spcPct val="110000"/>
              </a:lnSpc>
              <a:spcBef>
                <a:spcPts val="0"/>
              </a:spcBef>
              <a:spcAft>
                <a:spcPts val="0"/>
              </a:spcAft>
              <a:buFont typeface="Euphemia" panose="020B0503040102020104" pitchFamily="34" charset="0"/>
              <a:buNone/>
              <a:defRPr/>
            </a:pPr>
            <a:endParaRPr lang="en-US" altLang="en-US" b="1" dirty="0">
              <a:solidFill>
                <a:srgbClr val="003399"/>
              </a:solidFill>
              <a:latin typeface="Arial" charset="0"/>
              <a:cs typeface="Arial" charset="0"/>
            </a:endParaRPr>
          </a:p>
          <a:p>
            <a:pPr marL="0" indent="-246888" eaLnBrk="1" fontAlgn="auto" hangingPunct="1">
              <a:lnSpc>
                <a:spcPct val="110000"/>
              </a:lnSpc>
              <a:spcAft>
                <a:spcPts val="0"/>
              </a:spcAft>
              <a:buFont typeface="Euphemia" panose="020B0503040102020104" pitchFamily="34" charset="0"/>
              <a:buNone/>
              <a:defRPr/>
            </a:pPr>
            <a:r>
              <a:rPr lang="en-US" altLang="en-US" sz="2400" b="1" dirty="0">
                <a:solidFill>
                  <a:schemeClr val="tx1"/>
                </a:solidFill>
                <a:latin typeface="Arial" charset="0"/>
                <a:cs typeface="Arial" charset="0"/>
              </a:rPr>
              <a:t>Time of Day timing is the time a competitor leaves the start and arrives at the finish taken on continuously running, synchronized timekeeping equipment set to local standard time.</a:t>
            </a:r>
          </a:p>
          <a:p>
            <a:pPr marL="246888" indent="-246888" eaLnBrk="1" fontAlgn="auto" hangingPunct="1">
              <a:lnSpc>
                <a:spcPct val="110000"/>
              </a:lnSpc>
              <a:spcBef>
                <a:spcPts val="1800"/>
              </a:spcBef>
              <a:spcAft>
                <a:spcPts val="0"/>
              </a:spcAft>
              <a:buFont typeface="Euphemia" panose="020B0503040102020104" pitchFamily="34" charset="0"/>
              <a:buNone/>
              <a:defRPr/>
            </a:pPr>
            <a:r>
              <a:rPr lang="en-US" altLang="en-US" b="1" dirty="0">
                <a:latin typeface="Arial" charset="0"/>
                <a:cs typeface="Arial" charset="0"/>
              </a:rPr>
              <a:t>	</a:t>
            </a:r>
            <a:r>
              <a:rPr lang="en-US" altLang="en-US" b="1" dirty="0">
                <a:solidFill>
                  <a:srgbClr val="0070C0"/>
                </a:solidFill>
                <a:latin typeface="Arial" charset="0"/>
                <a:cs typeface="Arial" charset="0"/>
              </a:rPr>
              <a:t>When did competitor leave	 =  Start Time</a:t>
            </a:r>
          </a:p>
          <a:p>
            <a:pPr marL="246888" indent="-246888" eaLnBrk="1" fontAlgn="auto" hangingPunct="1">
              <a:lnSpc>
                <a:spcPct val="110000"/>
              </a:lnSpc>
              <a:spcAft>
                <a:spcPts val="0"/>
              </a:spcAft>
              <a:buFont typeface="Euphemia" panose="020B0503040102020104" pitchFamily="34" charset="0"/>
              <a:buNone/>
              <a:defRPr/>
            </a:pPr>
            <a:r>
              <a:rPr lang="en-US" altLang="en-US" b="1" dirty="0">
                <a:solidFill>
                  <a:srgbClr val="0070C0"/>
                </a:solidFill>
                <a:latin typeface="Arial" charset="0"/>
                <a:cs typeface="Arial" charset="0"/>
              </a:rPr>
              <a:t>	When did competitor arrive	 =  Finish Time</a:t>
            </a:r>
          </a:p>
          <a:p>
            <a:pPr marL="246888" indent="-246888" eaLnBrk="1" fontAlgn="auto" hangingPunct="1">
              <a:lnSpc>
                <a:spcPct val="110000"/>
              </a:lnSpc>
              <a:spcAft>
                <a:spcPts val="0"/>
              </a:spcAft>
              <a:buFont typeface="Euphemia" panose="020B0503040102020104" pitchFamily="34" charset="0"/>
              <a:buNone/>
              <a:defRPr/>
            </a:pPr>
            <a:r>
              <a:rPr lang="en-US" altLang="en-US" b="1" dirty="0">
                <a:solidFill>
                  <a:srgbClr val="0070C0"/>
                </a:solidFill>
                <a:latin typeface="Arial" charset="0"/>
                <a:cs typeface="Arial" charset="0"/>
              </a:rPr>
              <a:t>	How long was the trip                 =  Run Time</a:t>
            </a:r>
          </a:p>
          <a:p>
            <a:pPr marL="246888" indent="-246888" eaLnBrk="1" fontAlgn="auto" hangingPunct="1">
              <a:spcAft>
                <a:spcPts val="0"/>
              </a:spcAft>
              <a:buFont typeface="Arial"/>
              <a:buChar char="•"/>
              <a:defRPr/>
            </a:pPr>
            <a:endParaRPr lang="en-US" altLang="en-US" dirty="0">
              <a:latin typeface="Arial" charset="0"/>
              <a:cs typeface="Arial" charset="0"/>
            </a:endParaRPr>
          </a:p>
        </p:txBody>
      </p:sp>
      <p:pic>
        <p:nvPicPr>
          <p:cNvPr id="39939" name="Content Placeholder 10">
            <a:extLst>
              <a:ext uri="{FF2B5EF4-FFF2-40B4-BE49-F238E27FC236}">
                <a16:creationId xmlns:a16="http://schemas.microsoft.com/office/drawing/2014/main" id="{75785CA6-828F-E5F7-81AC-75C368B35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7D36EB8-4C6D-F482-40B5-D400E9093008}"/>
              </a:ext>
            </a:extLst>
          </p:cNvPr>
          <p:cNvSpPr>
            <a:spLocks noGrp="1"/>
          </p:cNvSpPr>
          <p:nvPr>
            <p:ph type="title" idx="4294967295"/>
          </p:nvPr>
        </p:nvSpPr>
        <p:spPr>
          <a:xfrm>
            <a:off x="419100" y="152400"/>
            <a:ext cx="8420100" cy="838200"/>
          </a:xfrm>
        </p:spPr>
        <p:txBody>
          <a:bodyPr/>
          <a:lstStyle/>
          <a:p>
            <a:pPr eaLnBrk="1" hangingPunct="1">
              <a:defRPr/>
            </a:pPr>
            <a:r>
              <a:rPr lang="en-US" altLang="en-US" sz="3700"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IMPORTANT NOTICE</a:t>
            </a:r>
          </a:p>
        </p:txBody>
      </p:sp>
      <p:sp>
        <p:nvSpPr>
          <p:cNvPr id="15363" name="Content Placeholder 2">
            <a:extLst>
              <a:ext uri="{FF2B5EF4-FFF2-40B4-BE49-F238E27FC236}">
                <a16:creationId xmlns:a16="http://schemas.microsoft.com/office/drawing/2014/main" id="{DF9F7453-847C-582F-EBB1-1D7E8C2CEC07}"/>
              </a:ext>
            </a:extLst>
          </p:cNvPr>
          <p:cNvSpPr>
            <a:spLocks noGrp="1" noChangeArrowheads="1"/>
          </p:cNvSpPr>
          <p:nvPr>
            <p:ph idx="4294967295"/>
          </p:nvPr>
        </p:nvSpPr>
        <p:spPr>
          <a:xfrm>
            <a:off x="381000" y="1066800"/>
            <a:ext cx="8420100" cy="5181600"/>
          </a:xfrm>
        </p:spPr>
        <p:txBody>
          <a:bodyPr/>
          <a:lstStyle/>
          <a:p>
            <a:pPr marL="0" indent="0">
              <a:lnSpc>
                <a:spcPct val="110000"/>
              </a:lnSpc>
              <a:buFont typeface="Euphemia" panose="020B0503040102020104" pitchFamily="34" charset="0"/>
              <a:buNone/>
            </a:pPr>
            <a:r>
              <a:rPr lang="en-US" altLang="en-US" sz="3200" dirty="0">
                <a:latin typeface="Arial" panose="020B0604020202020204" pitchFamily="34" charset="0"/>
                <a:cs typeface="Arial" panose="020B0604020202020204" pitchFamily="34" charset="0"/>
              </a:rPr>
              <a:t>Procedures that impact your event operations and programs must be relayed to all event officials, Team Captains, and competitors. </a:t>
            </a:r>
          </a:p>
          <a:p>
            <a:pPr marL="0" indent="0">
              <a:lnSpc>
                <a:spcPct val="110000"/>
              </a:lnSpc>
              <a:spcBef>
                <a:spcPts val="600"/>
              </a:spcBef>
              <a:buFont typeface="Euphemia" panose="020B0503040102020104" pitchFamily="34" charset="0"/>
              <a:buNone/>
            </a:pPr>
            <a:r>
              <a:rPr lang="en-US" altLang="en-US" sz="3600" b="1" dirty="0">
                <a:solidFill>
                  <a:srgbClr val="000099"/>
                </a:solidFill>
                <a:latin typeface="Arial" panose="020B0604020202020204" pitchFamily="34" charset="0"/>
                <a:ea typeface="Times New Roman" panose="02020603050405020304" pitchFamily="18" charset="0"/>
                <a:cs typeface="Arial" panose="020B0604020202020204" pitchFamily="34" charset="0"/>
              </a:rPr>
              <a:t>The procedures must – without question – be respected and observed. </a:t>
            </a:r>
            <a:endParaRPr lang="en-US" altLang="en-US" sz="3600" dirty="0">
              <a:latin typeface="Arial" panose="020B0604020202020204" pitchFamily="34" charset="0"/>
              <a:ea typeface="Times New Roman" panose="02020603050405020304" pitchFamily="18" charset="0"/>
              <a:cs typeface="Arial" panose="020B0604020202020204" pitchFamily="34" charset="0"/>
            </a:endParaRPr>
          </a:p>
          <a:p>
            <a:pPr marL="0" indent="0">
              <a:lnSpc>
                <a:spcPct val="110000"/>
              </a:lnSpc>
              <a:spcBef>
                <a:spcPts val="600"/>
              </a:spcBef>
              <a:buFont typeface="Euphemia" panose="020B0503040102020104" pitchFamily="34" charset="0"/>
              <a:buNone/>
            </a:pPr>
            <a:endParaRPr lang="en-US" altLang="en-US" sz="2000" dirty="0">
              <a:latin typeface="Arial" panose="020B0604020202020204" pitchFamily="34" charset="0"/>
              <a:cs typeface="Arial" panose="020B0604020202020204" pitchFamily="34" charset="0"/>
            </a:endParaRPr>
          </a:p>
          <a:p>
            <a:pPr marL="0" indent="0">
              <a:lnSpc>
                <a:spcPct val="110000"/>
              </a:lnSpc>
              <a:buFont typeface="Euphemia" panose="020B0503040102020104" pitchFamily="34" charset="0"/>
              <a:buNone/>
            </a:pPr>
            <a:r>
              <a:rPr lang="en-US" altLang="en-US" sz="2000" dirty="0">
                <a:latin typeface="Arial" panose="020B0604020202020204" pitchFamily="34" charset="0"/>
                <a:cs typeface="Arial" panose="020B0604020202020204" pitchFamily="34" charset="0"/>
              </a:rPr>
              <a:t>  </a:t>
            </a:r>
          </a:p>
        </p:txBody>
      </p:sp>
      <p:pic>
        <p:nvPicPr>
          <p:cNvPr id="15364" name="Content Placeholder 10">
            <a:extLst>
              <a:ext uri="{FF2B5EF4-FFF2-40B4-BE49-F238E27FC236}">
                <a16:creationId xmlns:a16="http://schemas.microsoft.com/office/drawing/2014/main" id="{5BD37C7D-EE01-FD09-4ED7-BDCA502093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F377E832-004C-F49A-FDD0-3588D76548A1}"/>
              </a:ext>
            </a:extLst>
          </p:cNvPr>
          <p:cNvSpPr>
            <a:spLocks noGrp="1" noChangeArrowheads="1"/>
          </p:cNvSpPr>
          <p:nvPr>
            <p:ph type="body" idx="4294967295"/>
          </p:nvPr>
        </p:nvSpPr>
        <p:spPr>
          <a:xfrm>
            <a:off x="457200" y="857250"/>
            <a:ext cx="8483600" cy="5414963"/>
          </a:xfrm>
        </p:spPr>
        <p:txBody>
          <a:bodyPr/>
          <a:lstStyle/>
          <a:p>
            <a:pPr eaLnBrk="1" hangingPunct="1">
              <a:lnSpc>
                <a:spcPct val="100000"/>
              </a:lnSpc>
              <a:spcBef>
                <a:spcPts val="1200"/>
              </a:spcBef>
              <a:buFont typeface="Arial" panose="020B0604020202020204" pitchFamily="34" charset="0"/>
              <a:buChar char="•"/>
            </a:pPr>
            <a:r>
              <a:rPr lang="en-US" altLang="en-US" sz="1800" b="1" dirty="0">
                <a:solidFill>
                  <a:schemeClr val="tx1"/>
                </a:solidFill>
                <a:latin typeface="Arial" panose="020B0604020202020204" pitchFamily="34" charset="0"/>
                <a:cs typeface="Arial" panose="020B0604020202020204" pitchFamily="34" charset="0"/>
              </a:rPr>
              <a:t>Review timing rules; level of race dictates timing system requirements – 1 or 2 homologated timing devices (Exception for Parallel Levels 2, 3, &amp; 4) </a:t>
            </a:r>
          </a:p>
          <a:p>
            <a:pPr eaLnBrk="1" hangingPunct="1">
              <a:lnSpc>
                <a:spcPct val="100000"/>
              </a:lnSpc>
              <a:spcBef>
                <a:spcPts val="1200"/>
              </a:spcBef>
              <a:buFont typeface="Arial" panose="020B0604020202020204" pitchFamily="34" charset="0"/>
              <a:buChar char="•"/>
            </a:pPr>
            <a:r>
              <a:rPr lang="en-US" altLang="en-US" sz="1800" b="1" dirty="0">
                <a:solidFill>
                  <a:schemeClr val="tx1"/>
                </a:solidFill>
                <a:latin typeface="Arial" panose="020B0604020202020204" pitchFamily="34" charset="0"/>
                <a:cs typeface="Arial" panose="020B0604020202020204" pitchFamily="34" charset="0"/>
              </a:rPr>
              <a:t>Time-of-Day (ToD) timing is required</a:t>
            </a:r>
          </a:p>
          <a:p>
            <a:pPr eaLnBrk="1" hangingPunct="1">
              <a:lnSpc>
                <a:spcPct val="100000"/>
              </a:lnSpc>
              <a:spcBef>
                <a:spcPts val="1200"/>
              </a:spcBef>
              <a:buFont typeface="Arial" panose="020B0604020202020204" pitchFamily="34" charset="0"/>
              <a:buChar char="•"/>
            </a:pPr>
            <a:r>
              <a:rPr lang="en-US" altLang="en-US" sz="1800" b="1" dirty="0">
                <a:solidFill>
                  <a:schemeClr val="tx1"/>
                </a:solidFill>
                <a:latin typeface="Arial" panose="020B0604020202020204" pitchFamily="34" charset="0"/>
                <a:cs typeface="Arial" panose="020B0604020202020204" pitchFamily="34" charset="0"/>
              </a:rPr>
              <a:t>Computer software that calculates net times must use the same precision of ToD as used in the timing device</a:t>
            </a:r>
          </a:p>
          <a:p>
            <a:pPr eaLnBrk="1" hangingPunct="1">
              <a:lnSpc>
                <a:spcPct val="100000"/>
              </a:lnSpc>
              <a:spcBef>
                <a:spcPts val="1200"/>
              </a:spcBef>
              <a:buFont typeface="Arial" panose="020B0604020202020204" pitchFamily="34" charset="0"/>
              <a:buChar char="•"/>
            </a:pPr>
            <a:r>
              <a:rPr lang="en-US" altLang="en-US" sz="1800" b="1" dirty="0">
                <a:latin typeface="Arial" panose="020B0604020202020204" pitchFamily="34" charset="0"/>
                <a:cs typeface="Arial" panose="020B0604020202020204" pitchFamily="34" charset="0"/>
              </a:rPr>
              <a:t>Time of day times must be immediately and automatically sequentially recorded on printed strips </a:t>
            </a:r>
            <a:r>
              <a:rPr lang="en-US" altLang="en-US" sz="1800" b="1" dirty="0">
                <a:solidFill>
                  <a:srgbClr val="0000CC"/>
                </a:solidFill>
                <a:latin typeface="Arial" panose="020B0604020202020204" pitchFamily="34" charset="0"/>
                <a:cs typeface="Arial" panose="020B0604020202020204" pitchFamily="34" charset="0"/>
              </a:rPr>
              <a:t>(for levels 3 and 4 - memorized electronically is accepted), </a:t>
            </a:r>
            <a:r>
              <a:rPr lang="en-US" altLang="en-US" sz="1800" b="1" dirty="0">
                <a:latin typeface="Arial" panose="020B0604020202020204" pitchFamily="34" charset="0"/>
                <a:cs typeface="Arial" panose="020B0604020202020204" pitchFamily="34" charset="0"/>
              </a:rPr>
              <a:t>at the maximum precision of the timing device according to the requirements for homologation. </a:t>
            </a:r>
            <a:r>
              <a:rPr lang="en-US" altLang="en-US" sz="1800" b="1" dirty="0">
                <a:solidFill>
                  <a:schemeClr val="tx1"/>
                </a:solidFill>
                <a:latin typeface="Arial" panose="020B0604020202020204" pitchFamily="34" charset="0"/>
                <a:cs typeface="Arial" panose="020B0604020202020204" pitchFamily="34" charset="0"/>
              </a:rPr>
              <a:t>[611.2.1; FIS Alpine Skiing Timing Booklet]</a:t>
            </a:r>
          </a:p>
          <a:p>
            <a:pPr>
              <a:lnSpc>
                <a:spcPct val="100000"/>
              </a:lnSpc>
              <a:buFont typeface="Arial" panose="020B0604020202020204" pitchFamily="34" charset="0"/>
              <a:buChar char="•"/>
            </a:pPr>
            <a:r>
              <a:rPr lang="en-US" altLang="en-US" sz="1800" b="1" dirty="0">
                <a:latin typeface="Arial" panose="020B0604020202020204" pitchFamily="34" charset="0"/>
                <a:cs typeface="Arial" panose="020B0604020202020204" pitchFamily="34" charset="0"/>
              </a:rPr>
              <a:t>Final result is calculated by the mathematical comparison of the finish time and start time. Each racer’s run is then expressed to 1/100th (0.01) precision by truncating the calculated net time on course.</a:t>
            </a:r>
            <a:endParaRPr lang="en-US" altLang="en-US" sz="1800" b="1" dirty="0">
              <a:solidFill>
                <a:srgbClr val="FF0000"/>
              </a:solidFill>
              <a:latin typeface="Arial" panose="020B0604020202020204" pitchFamily="34" charset="0"/>
              <a:cs typeface="Arial" panose="020B0604020202020204" pitchFamily="34" charset="0"/>
            </a:endParaRPr>
          </a:p>
          <a:p>
            <a:pPr eaLnBrk="1" hangingPunct="1">
              <a:lnSpc>
                <a:spcPct val="100000"/>
              </a:lnSpc>
              <a:spcBef>
                <a:spcPts val="1200"/>
              </a:spcBef>
              <a:buFont typeface="Arial" panose="020B0604020202020204" pitchFamily="34" charset="0"/>
              <a:buChar char="•"/>
            </a:pPr>
            <a:r>
              <a:rPr lang="en-US" altLang="en-US" sz="1800" b="1" dirty="0">
                <a:solidFill>
                  <a:schemeClr val="tx1"/>
                </a:solidFill>
                <a:latin typeface="Arial" panose="020B0604020202020204" pitchFamily="34" charset="0"/>
                <a:cs typeface="Arial" panose="020B0604020202020204" pitchFamily="34" charset="0"/>
              </a:rPr>
              <a:t>Manual timekeeping is required for </a:t>
            </a:r>
            <a:r>
              <a:rPr lang="en-US" altLang="en-US" sz="1800" b="1" u="sng" dirty="0">
                <a:solidFill>
                  <a:schemeClr val="tx1"/>
                </a:solidFill>
                <a:latin typeface="Arial" panose="020B0604020202020204" pitchFamily="34" charset="0"/>
                <a:cs typeface="Arial" panose="020B0604020202020204" pitchFamily="34" charset="0"/>
              </a:rPr>
              <a:t>all</a:t>
            </a:r>
            <a:r>
              <a:rPr lang="en-US" altLang="en-US" sz="1800" b="1" dirty="0">
                <a:solidFill>
                  <a:schemeClr val="tx1"/>
                </a:solidFill>
                <a:latin typeface="Arial" panose="020B0604020202020204" pitchFamily="34" charset="0"/>
                <a:cs typeface="Arial" panose="020B0604020202020204" pitchFamily="34" charset="0"/>
              </a:rPr>
              <a:t> levels of U.S. Ski &amp; Snowboard-sanctioned competition and must display to at least 1/100 (0.01) precision</a:t>
            </a:r>
          </a:p>
          <a:p>
            <a:pPr eaLnBrk="1" hangingPunct="1">
              <a:lnSpc>
                <a:spcPct val="100000"/>
              </a:lnSpc>
              <a:spcBef>
                <a:spcPts val="1200"/>
              </a:spcBef>
              <a:buFont typeface="Arial" panose="020B0604020202020204" pitchFamily="34" charset="0"/>
              <a:buChar char="•"/>
            </a:pPr>
            <a:r>
              <a:rPr lang="en-US" altLang="en-US" sz="1800" b="1" dirty="0">
                <a:solidFill>
                  <a:schemeClr val="tx1"/>
                </a:solidFill>
                <a:latin typeface="Arial" panose="020B0604020202020204" pitchFamily="34" charset="0"/>
                <a:cs typeface="Arial" panose="020B0604020202020204" pitchFamily="34" charset="0"/>
              </a:rPr>
              <a:t>Forerunners are timed; BUT times are not announced or published!</a:t>
            </a:r>
          </a:p>
        </p:txBody>
      </p:sp>
      <p:sp>
        <p:nvSpPr>
          <p:cNvPr id="16386" name="Rectangle 2">
            <a:extLst>
              <a:ext uri="{FF2B5EF4-FFF2-40B4-BE49-F238E27FC236}">
                <a16:creationId xmlns:a16="http://schemas.microsoft.com/office/drawing/2014/main" id="{808B5C8E-9086-A7F9-0F9A-DF44B081536C}"/>
              </a:ext>
            </a:extLst>
          </p:cNvPr>
          <p:cNvSpPr>
            <a:spLocks noGrp="1" noChangeArrowheads="1"/>
          </p:cNvSpPr>
          <p:nvPr>
            <p:ph type="title" idx="4294967295"/>
          </p:nvPr>
        </p:nvSpPr>
        <p:spPr>
          <a:xfrm>
            <a:off x="584200" y="107950"/>
            <a:ext cx="8229600" cy="765175"/>
          </a:xfrm>
        </p:spPr>
        <p:txBody>
          <a:bodyPr rtlCol="0">
            <a:normAutofit/>
          </a:bodyPr>
          <a:lstStyle/>
          <a:p>
            <a:pPr eaLnBrk="1" fontAlgn="auto" hangingPunct="1">
              <a:spcAft>
                <a:spcPts val="0"/>
              </a:spcAft>
              <a:defRPr/>
            </a:pPr>
            <a:r>
              <a:rPr lang="en-US" b="1"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TIMING REQUIREMENTS:</a:t>
            </a:r>
          </a:p>
        </p:txBody>
      </p:sp>
      <p:pic>
        <p:nvPicPr>
          <p:cNvPr id="40964" name="Content Placeholder 10">
            <a:extLst>
              <a:ext uri="{FF2B5EF4-FFF2-40B4-BE49-F238E27FC236}">
                <a16:creationId xmlns:a16="http://schemas.microsoft.com/office/drawing/2014/main" id="{64DCA6C9-020B-B0AB-0470-53836900E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8" name="Text Box 4">
            <a:extLst>
              <a:ext uri="{FF2B5EF4-FFF2-40B4-BE49-F238E27FC236}">
                <a16:creationId xmlns:a16="http://schemas.microsoft.com/office/drawing/2014/main" id="{6663840F-30A9-A0A2-DFEE-220ACB3BAD1E}"/>
              </a:ext>
            </a:extLst>
          </p:cNvPr>
          <p:cNvSpPr txBox="1">
            <a:spLocks noGrp="1" noChangeArrowheads="1"/>
          </p:cNvSpPr>
          <p:nvPr>
            <p:ph type="body" idx="4294967295"/>
          </p:nvPr>
        </p:nvSpPr>
        <p:spPr>
          <a:xfrm>
            <a:off x="2362200" y="2032000"/>
            <a:ext cx="3429000" cy="2381250"/>
          </a:xfrm>
          <a:solidFill>
            <a:schemeClr val="tx2"/>
          </a:solidFill>
          <a:ln w="12700">
            <a:solidFill>
              <a:srgbClr val="FFFF00"/>
            </a:solidFill>
          </a:ln>
        </p:spPr>
        <p:txBody>
          <a:bodyPr rtlCol="0">
            <a:normAutofit/>
          </a:bodyPr>
          <a:lstStyle/>
          <a:p>
            <a:pPr marL="246888" indent="-246888" algn="ctr" eaLnBrk="1" fontAlgn="auto" hangingPunct="1">
              <a:lnSpc>
                <a:spcPct val="110000"/>
              </a:lnSpc>
              <a:spcBef>
                <a:spcPct val="0"/>
              </a:spcBef>
              <a:spcAft>
                <a:spcPts val="0"/>
              </a:spcAft>
              <a:buFont typeface="Euphemia" panose="020B0503040102020104" pitchFamily="34" charset="0"/>
              <a:buNone/>
              <a:defRPr/>
            </a:pPr>
            <a:r>
              <a:rPr lang="en-US" sz="2400" dirty="0">
                <a:solidFill>
                  <a:schemeClr val="bg1"/>
                </a:solidFill>
                <a:latin typeface="Tahoma" pitchFamily="34" charset="0"/>
                <a:cs typeface="Arial" pitchFamily="34" charset="0"/>
              </a:rPr>
              <a:t>Start Here</a:t>
            </a:r>
          </a:p>
          <a:p>
            <a:pPr marL="246888" indent="-246888" algn="ctr" eaLnBrk="1" fontAlgn="auto" hangingPunct="1">
              <a:spcBef>
                <a:spcPct val="0"/>
              </a:spcBef>
              <a:spcAft>
                <a:spcPts val="0"/>
              </a:spcAft>
              <a:buFont typeface="Euphemia" panose="020B0503040102020104" pitchFamily="34" charset="0"/>
              <a:buNone/>
              <a:defRPr/>
            </a:pPr>
            <a:r>
              <a:rPr lang="en-US" sz="2400" dirty="0">
                <a:solidFill>
                  <a:schemeClr val="bg1"/>
                </a:solidFill>
                <a:latin typeface="Tahoma" pitchFamily="34" charset="0"/>
                <a:cs typeface="Arial" pitchFamily="34" charset="0"/>
              </a:rPr>
              <a:t>3:61</a:t>
            </a:r>
          </a:p>
          <a:p>
            <a:pPr marL="246888" indent="-246888" algn="ctr" eaLnBrk="1" fontAlgn="auto" hangingPunct="1">
              <a:spcBef>
                <a:spcPct val="0"/>
              </a:spcBef>
              <a:spcAft>
                <a:spcPts val="0"/>
              </a:spcAft>
              <a:buFont typeface="Euphemia" panose="020B0503040102020104" pitchFamily="34" charset="0"/>
              <a:buNone/>
              <a:defRPr/>
            </a:pPr>
            <a:r>
              <a:rPr lang="en-US" sz="2400" dirty="0">
                <a:solidFill>
                  <a:schemeClr val="bg1"/>
                </a:solidFill>
                <a:latin typeface="Tahoma" pitchFamily="34" charset="0"/>
                <a:cs typeface="Arial" pitchFamily="34" charset="0"/>
              </a:rPr>
              <a:t> 15:</a:t>
            </a:r>
            <a:r>
              <a:rPr lang="en-US" sz="2400" dirty="0">
                <a:solidFill>
                  <a:srgbClr val="003399"/>
                </a:solidFill>
                <a:effectLst>
                  <a:outerShdw blurRad="38100" dist="38100" dir="2700000" algn="tl">
                    <a:srgbClr val="FFFFFF"/>
                  </a:outerShdw>
                </a:effectLst>
                <a:latin typeface="Tahoma" pitchFamily="34" charset="0"/>
                <a:cs typeface="Arial" pitchFamily="34" charset="0"/>
              </a:rPr>
              <a:t>04:01</a:t>
            </a:r>
            <a:r>
              <a:rPr lang="en-US" sz="2400" dirty="0">
                <a:effectLst>
                  <a:outerShdw blurRad="38100" dist="38100" dir="2700000" algn="tl">
                    <a:srgbClr val="FFFFFF"/>
                  </a:outerShdw>
                </a:effectLst>
                <a:latin typeface="Tahoma" pitchFamily="34" charset="0"/>
                <a:cs typeface="Arial" pitchFamily="34" charset="0"/>
              </a:rPr>
              <a:t>.</a:t>
            </a:r>
            <a:r>
              <a:rPr lang="en-US" sz="2400" dirty="0">
                <a:solidFill>
                  <a:schemeClr val="bg1"/>
                </a:solidFill>
                <a:latin typeface="Tahoma" pitchFamily="34" charset="0"/>
                <a:cs typeface="Arial" pitchFamily="34" charset="0"/>
              </a:rPr>
              <a:t>8916</a:t>
            </a:r>
          </a:p>
          <a:p>
            <a:pPr marL="246888" indent="-246888" algn="ctr" eaLnBrk="1" fontAlgn="auto" hangingPunct="1">
              <a:spcBef>
                <a:spcPct val="0"/>
              </a:spcBef>
              <a:spcAft>
                <a:spcPts val="0"/>
              </a:spcAft>
              <a:buFont typeface="Euphemia" panose="020B0503040102020104" pitchFamily="34" charset="0"/>
              <a:buNone/>
              <a:defRPr/>
            </a:pPr>
            <a:r>
              <a:rPr lang="en-US" sz="2400" u="sng" dirty="0">
                <a:solidFill>
                  <a:schemeClr val="bg1"/>
                </a:solidFill>
                <a:latin typeface="Tahoma" pitchFamily="34" charset="0"/>
                <a:cs typeface="Arial" pitchFamily="34" charset="0"/>
              </a:rPr>
              <a:t>-15:02:59.8715 </a:t>
            </a:r>
          </a:p>
          <a:p>
            <a:pPr marL="246888" indent="-246888" algn="ctr" eaLnBrk="1" fontAlgn="auto" hangingPunct="1">
              <a:spcBef>
                <a:spcPct val="0"/>
              </a:spcBef>
              <a:spcAft>
                <a:spcPts val="0"/>
              </a:spcAft>
              <a:buFont typeface="Euphemia" panose="020B0503040102020104" pitchFamily="34" charset="0"/>
              <a:buNone/>
              <a:defRPr/>
            </a:pPr>
            <a:r>
              <a:rPr lang="en-US" sz="2400" dirty="0">
                <a:solidFill>
                  <a:schemeClr val="bg1"/>
                </a:solidFill>
                <a:latin typeface="Tahoma" pitchFamily="34" charset="0"/>
                <a:cs typeface="Arial" pitchFamily="34" charset="0"/>
              </a:rPr>
              <a:t>        1:02.0201</a:t>
            </a:r>
          </a:p>
          <a:p>
            <a:pPr marL="246888" indent="-246888" algn="ctr" eaLnBrk="1" fontAlgn="auto" hangingPunct="1">
              <a:spcBef>
                <a:spcPct val="0"/>
              </a:spcBef>
              <a:spcAft>
                <a:spcPts val="0"/>
              </a:spcAft>
              <a:buFont typeface="Euphemia" panose="020B0503040102020104" pitchFamily="34" charset="0"/>
              <a:buNone/>
              <a:defRPr/>
            </a:pPr>
            <a:r>
              <a:rPr lang="en-US" sz="2400" dirty="0">
                <a:solidFill>
                  <a:schemeClr val="bg1"/>
                </a:solidFill>
                <a:latin typeface="Tahoma" pitchFamily="34" charset="0"/>
                <a:cs typeface="Arial" pitchFamily="34" charset="0"/>
              </a:rPr>
              <a:t>Truncate to &gt; 1:02.02</a:t>
            </a:r>
          </a:p>
          <a:p>
            <a:pPr marL="246888" indent="-246888" algn="ctr" eaLnBrk="1" fontAlgn="auto" hangingPunct="1">
              <a:spcBef>
                <a:spcPct val="0"/>
              </a:spcBef>
              <a:spcAft>
                <a:spcPts val="0"/>
              </a:spcAft>
              <a:buFont typeface="Euphemia" panose="020B0503040102020104" pitchFamily="34" charset="0"/>
              <a:buNone/>
              <a:defRPr/>
            </a:pPr>
            <a:endParaRPr lang="en-US" dirty="0">
              <a:solidFill>
                <a:schemeClr val="bg1"/>
              </a:solidFill>
              <a:latin typeface="Tahoma" pitchFamily="34" charset="0"/>
              <a:cs typeface="Arial" pitchFamily="34" charset="0"/>
            </a:endParaRPr>
          </a:p>
          <a:p>
            <a:pPr marL="246888" indent="-246888" algn="ctr" eaLnBrk="1" fontAlgn="auto" hangingPunct="1">
              <a:spcBef>
                <a:spcPct val="0"/>
              </a:spcBef>
              <a:spcAft>
                <a:spcPts val="0"/>
              </a:spcAft>
              <a:buFont typeface="Euphemia" panose="020B0503040102020104" pitchFamily="34" charset="0"/>
              <a:buNone/>
              <a:defRPr/>
            </a:pPr>
            <a:endParaRPr lang="en-US" sz="1800" dirty="0">
              <a:solidFill>
                <a:schemeClr val="bg1"/>
              </a:solidFill>
              <a:latin typeface="Tahoma" pitchFamily="34" charset="0"/>
              <a:cs typeface="Arial" pitchFamily="34" charset="0"/>
            </a:endParaRPr>
          </a:p>
        </p:txBody>
      </p:sp>
      <p:sp>
        <p:nvSpPr>
          <p:cNvPr id="12290" name="Rectangle 2">
            <a:extLst>
              <a:ext uri="{FF2B5EF4-FFF2-40B4-BE49-F238E27FC236}">
                <a16:creationId xmlns:a16="http://schemas.microsoft.com/office/drawing/2014/main" id="{773578B8-D482-7ACD-9B40-A131FE92186E}"/>
              </a:ext>
            </a:extLst>
          </p:cNvPr>
          <p:cNvSpPr>
            <a:spLocks noGrp="1" noChangeArrowheads="1"/>
          </p:cNvSpPr>
          <p:nvPr>
            <p:ph type="title" idx="4294967295"/>
          </p:nvPr>
        </p:nvSpPr>
        <p:spPr>
          <a:xfrm>
            <a:off x="304800" y="304800"/>
            <a:ext cx="8229600" cy="1303338"/>
          </a:xfrm>
        </p:spPr>
        <p:txBody>
          <a:bodyPr rtlCol="0">
            <a:normAutofit fontScale="90000"/>
          </a:bodyPr>
          <a:lstStyle/>
          <a:p>
            <a:pPr eaLnBrk="1" fontAlgn="auto" hangingPunct="1">
              <a:spcAft>
                <a:spcPts val="0"/>
              </a:spcAft>
              <a:defRPr/>
            </a:pPr>
            <a:br>
              <a:rPr lang="en-US" dirty="0">
                <a:solidFill>
                  <a:srgbClr val="FF0000"/>
                </a:solidFill>
              </a:rPr>
            </a:br>
            <a:br>
              <a:rPr lang="en-US" dirty="0">
                <a:solidFill>
                  <a:srgbClr val="FF0000"/>
                </a:solidFill>
              </a:rPr>
            </a:b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Subtracting ‘Time'</a:t>
            </a:r>
            <a:r>
              <a:rPr lang="en-US" dirty="0">
                <a:solidFill>
                  <a:srgbClr val="003399"/>
                </a:solidFill>
              </a:rPr>
              <a:t>:</a:t>
            </a:r>
            <a:br>
              <a:rPr lang="en-US" sz="2800" dirty="0">
                <a:solidFill>
                  <a:srgbClr val="003399"/>
                </a:solidFill>
              </a:rPr>
            </a:br>
            <a:br>
              <a:rPr lang="en-US" sz="1400" dirty="0">
                <a:solidFill>
                  <a:srgbClr val="003399"/>
                </a:solidFill>
              </a:rPr>
            </a:br>
            <a:r>
              <a:rPr lang="en-US" sz="1400" b="1" dirty="0">
                <a:solidFill>
                  <a:schemeClr val="tx2">
                    <a:lumMod val="75000"/>
                  </a:schemeClr>
                </a:solidFill>
                <a:latin typeface="Arial" panose="020B0604020202020204" pitchFamily="34" charset="0"/>
                <a:cs typeface="Arial" panose="020B0604020202020204" pitchFamily="34" charset="0"/>
              </a:rPr>
              <a:t>Subtraction begins at the last position and times are truncated</a:t>
            </a:r>
            <a:br>
              <a:rPr lang="en-US" sz="1400" b="1" dirty="0">
                <a:solidFill>
                  <a:schemeClr val="tx2">
                    <a:lumMod val="75000"/>
                  </a:schemeClr>
                </a:solidFill>
                <a:latin typeface="Arial" panose="020B0604020202020204" pitchFamily="34" charset="0"/>
                <a:cs typeface="Arial" panose="020B0604020202020204" pitchFamily="34" charset="0"/>
              </a:rPr>
            </a:br>
            <a:r>
              <a:rPr lang="en-US" sz="1400" b="1" dirty="0">
                <a:solidFill>
                  <a:schemeClr val="tx2">
                    <a:lumMod val="75000"/>
                  </a:schemeClr>
                </a:solidFill>
                <a:latin typeface="Arial" panose="020B0604020202020204" pitchFamily="34" charset="0"/>
                <a:cs typeface="Arial" panose="020B0604020202020204" pitchFamily="34" charset="0"/>
              </a:rPr>
              <a:t>Cross a colon – borrow 60; cross a decimal – borrow 10</a:t>
            </a:r>
            <a:br>
              <a:rPr lang="en-US" sz="1400" b="1" dirty="0">
                <a:solidFill>
                  <a:schemeClr val="tx2">
                    <a:lumMod val="75000"/>
                  </a:schemeClr>
                </a:solidFill>
                <a:latin typeface="Arial" panose="020B0604020202020204" pitchFamily="34" charset="0"/>
                <a:cs typeface="Arial" panose="020B0604020202020204" pitchFamily="34" charset="0"/>
              </a:rPr>
            </a:br>
            <a:r>
              <a:rPr lang="en-US" sz="1400" b="1" u="sng" dirty="0">
                <a:solidFill>
                  <a:srgbClr val="003399"/>
                </a:solidFill>
                <a:latin typeface="Arial" panose="020B0604020202020204" pitchFamily="34" charset="0"/>
                <a:cs typeface="Arial" panose="020B0604020202020204" pitchFamily="34" charset="0"/>
              </a:rPr>
              <a:t>REMEMBER</a:t>
            </a:r>
            <a:r>
              <a:rPr lang="en-US" sz="1400" b="1" u="sng" dirty="0">
                <a:solidFill>
                  <a:srgbClr val="0070C0"/>
                </a:solidFill>
                <a:latin typeface="Arial" panose="020B0604020202020204" pitchFamily="34" charset="0"/>
                <a:cs typeface="Arial" panose="020B0604020202020204" pitchFamily="34" charset="0"/>
              </a:rPr>
              <a:t>:</a:t>
            </a:r>
            <a:r>
              <a:rPr lang="en-US" sz="1400" b="1" dirty="0">
                <a:solidFill>
                  <a:srgbClr val="FF0000"/>
                </a:solidFill>
                <a:latin typeface="Arial" panose="020B0604020202020204" pitchFamily="34" charset="0"/>
                <a:cs typeface="Arial" panose="020B0604020202020204" pitchFamily="34" charset="0"/>
              </a:rPr>
              <a:t> </a:t>
            </a:r>
            <a:r>
              <a:rPr lang="en-US" sz="1400" b="1" dirty="0">
                <a:solidFill>
                  <a:schemeClr val="tx2">
                    <a:lumMod val="75000"/>
                  </a:schemeClr>
                </a:solidFill>
                <a:latin typeface="Arial" panose="020B0604020202020204" pitchFamily="34" charset="0"/>
                <a:cs typeface="Arial" panose="020B0604020202020204" pitchFamily="34" charset="0"/>
              </a:rPr>
              <a:t>1 Minute = 60 Seconds</a:t>
            </a:r>
          </a:p>
        </p:txBody>
      </p:sp>
      <p:sp>
        <p:nvSpPr>
          <p:cNvPr id="41988" name="Rectangle 6">
            <a:extLst>
              <a:ext uri="{FF2B5EF4-FFF2-40B4-BE49-F238E27FC236}">
                <a16:creationId xmlns:a16="http://schemas.microsoft.com/office/drawing/2014/main" id="{6822C2F6-44D9-BFB9-C13F-D4DB5669B5E6}"/>
              </a:ext>
            </a:extLst>
          </p:cNvPr>
          <p:cNvSpPr>
            <a:spLocks noChangeArrowheads="1"/>
          </p:cNvSpPr>
          <p:nvPr/>
        </p:nvSpPr>
        <p:spPr bwMode="auto">
          <a:xfrm>
            <a:off x="533400" y="5029200"/>
            <a:ext cx="7832725"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spcAft>
                <a:spcPts val="1200"/>
              </a:spcAft>
            </a:pPr>
            <a:r>
              <a:rPr lang="en-US" altLang="en-US" b="1" dirty="0">
                <a:solidFill>
                  <a:srgbClr val="003399"/>
                </a:solidFill>
                <a:latin typeface="Arial" panose="020B0604020202020204" pitchFamily="34" charset="0"/>
                <a:cs typeface="Arial" panose="020B0604020202020204" pitchFamily="34" charset="0"/>
              </a:rPr>
              <a:t>ONLY </a:t>
            </a:r>
            <a:r>
              <a:rPr lang="en-US" altLang="en-US" b="1" u="sng" dirty="0">
                <a:solidFill>
                  <a:srgbClr val="003399"/>
                </a:solidFill>
                <a:latin typeface="Arial" panose="020B0604020202020204" pitchFamily="34" charset="0"/>
                <a:cs typeface="Arial" panose="020B0604020202020204" pitchFamily="34" charset="0"/>
              </a:rPr>
              <a:t>NUMBERS ARE ROUNDED!</a:t>
            </a:r>
            <a:endParaRPr lang="en-US" altLang="en-US" b="1" dirty="0">
              <a:solidFill>
                <a:srgbClr val="003399"/>
              </a:solidFill>
              <a:latin typeface="Arial" panose="020B0604020202020204" pitchFamily="34" charset="0"/>
              <a:cs typeface="Arial" panose="020B0604020202020204" pitchFamily="34" charset="0"/>
            </a:endParaRPr>
          </a:p>
          <a:p>
            <a:pPr algn="ctr" eaLnBrk="1" hangingPunct="1"/>
            <a:r>
              <a:rPr lang="en-US" altLang="en-US" b="1" dirty="0">
                <a:solidFill>
                  <a:srgbClr val="003399"/>
                </a:solidFill>
                <a:latin typeface="Arial" panose="020B0604020202020204" pitchFamily="34" charset="0"/>
                <a:cs typeface="Arial" panose="020B0604020202020204" pitchFamily="34" charset="0"/>
              </a:rPr>
              <a:t>A RACER’S ELECTRONIC </a:t>
            </a:r>
            <a:r>
              <a:rPr lang="en-US" altLang="en-US" b="1" u="sng" dirty="0">
                <a:solidFill>
                  <a:srgbClr val="003399"/>
                </a:solidFill>
                <a:latin typeface="Arial" panose="020B0604020202020204" pitchFamily="34" charset="0"/>
                <a:cs typeface="Arial" panose="020B0604020202020204" pitchFamily="34" charset="0"/>
              </a:rPr>
              <a:t>TIME</a:t>
            </a:r>
            <a:r>
              <a:rPr lang="en-US" altLang="en-US" b="1" dirty="0">
                <a:solidFill>
                  <a:srgbClr val="003399"/>
                </a:solidFill>
                <a:latin typeface="Arial" panose="020B0604020202020204" pitchFamily="34" charset="0"/>
                <a:cs typeface="Arial" panose="020B0604020202020204" pitchFamily="34" charset="0"/>
              </a:rPr>
              <a:t> IS </a:t>
            </a:r>
            <a:r>
              <a:rPr lang="en-US" altLang="en-US" b="1" u="sng" dirty="0">
                <a:solidFill>
                  <a:srgbClr val="003399"/>
                </a:solidFill>
                <a:latin typeface="Arial" panose="020B0604020202020204" pitchFamily="34" charset="0"/>
                <a:cs typeface="Arial" panose="020B0604020202020204" pitchFamily="34" charset="0"/>
              </a:rPr>
              <a:t>NEVER ROUNDED OR AVERAGED</a:t>
            </a:r>
            <a:r>
              <a:rPr lang="en-US" altLang="en-US" b="1" dirty="0">
                <a:solidFill>
                  <a:srgbClr val="003399"/>
                </a:solidFill>
                <a:latin typeface="Arial" panose="020B0604020202020204" pitchFamily="34" charset="0"/>
                <a:cs typeface="Arial" panose="020B0604020202020204" pitchFamily="34" charset="0"/>
              </a:rPr>
              <a:t>!</a:t>
            </a:r>
          </a:p>
          <a:p>
            <a:pPr algn="ctr" eaLnBrk="1" hangingPunct="1">
              <a:spcBef>
                <a:spcPts val="1200"/>
              </a:spcBef>
            </a:pPr>
            <a:r>
              <a:rPr lang="en-US" altLang="en-US" b="1" dirty="0">
                <a:solidFill>
                  <a:srgbClr val="003399"/>
                </a:solidFill>
                <a:latin typeface="Arial" panose="020B0604020202020204" pitchFamily="34" charset="0"/>
                <a:cs typeface="Arial" panose="020B0604020202020204" pitchFamily="34" charset="0"/>
              </a:rPr>
              <a:t>A </a:t>
            </a:r>
            <a:r>
              <a:rPr lang="en-US" altLang="en-US" b="1" u="sng" dirty="0">
                <a:solidFill>
                  <a:srgbClr val="003399"/>
                </a:solidFill>
                <a:latin typeface="Arial" panose="020B0604020202020204" pitchFamily="34" charset="0"/>
                <a:cs typeface="Arial" panose="020B0604020202020204" pitchFamily="34" charset="0"/>
              </a:rPr>
              <a:t>TIME</a:t>
            </a:r>
            <a:r>
              <a:rPr lang="en-US" altLang="en-US" b="1" dirty="0">
                <a:solidFill>
                  <a:srgbClr val="003399"/>
                </a:solidFill>
                <a:latin typeface="Arial" panose="020B0604020202020204" pitchFamily="34" charset="0"/>
                <a:cs typeface="Arial" panose="020B0604020202020204" pitchFamily="34" charset="0"/>
              </a:rPr>
              <a:t> IS </a:t>
            </a:r>
            <a:r>
              <a:rPr lang="en-US" altLang="en-US" b="1" u="sng" dirty="0">
                <a:solidFill>
                  <a:srgbClr val="003399"/>
                </a:solidFill>
                <a:latin typeface="Arial" panose="020B0604020202020204" pitchFamily="34" charset="0"/>
                <a:cs typeface="Arial" panose="020B0604020202020204" pitchFamily="34" charset="0"/>
              </a:rPr>
              <a:t>ONLY</a:t>
            </a:r>
            <a:r>
              <a:rPr lang="en-US" altLang="en-US" b="1" dirty="0">
                <a:solidFill>
                  <a:srgbClr val="003399"/>
                </a:solidFill>
                <a:latin typeface="Arial" panose="020B0604020202020204" pitchFamily="34" charset="0"/>
                <a:cs typeface="Arial" panose="020B0604020202020204" pitchFamily="34" charset="0"/>
              </a:rPr>
              <a:t> TRUNCATED! </a:t>
            </a:r>
            <a:br>
              <a:rPr lang="en-US" altLang="en-US" b="1" dirty="0">
                <a:solidFill>
                  <a:srgbClr val="1F497D"/>
                </a:solidFill>
                <a:latin typeface="Arial" panose="020B0604020202020204" pitchFamily="34" charset="0"/>
                <a:cs typeface="Arial" panose="020B0604020202020204" pitchFamily="34" charset="0"/>
              </a:rPr>
            </a:br>
            <a:endParaRPr lang="en-US" altLang="en-US" b="1" dirty="0">
              <a:solidFill>
                <a:srgbClr val="1F497D"/>
              </a:solidFill>
              <a:latin typeface="Arial" panose="020B0604020202020204" pitchFamily="34" charset="0"/>
              <a:cs typeface="Arial" panose="020B0604020202020204" pitchFamily="34" charset="0"/>
            </a:endParaRPr>
          </a:p>
        </p:txBody>
      </p:sp>
      <p:pic>
        <p:nvPicPr>
          <p:cNvPr id="41989" name="Content Placeholder 10">
            <a:extLst>
              <a:ext uri="{FF2B5EF4-FFF2-40B4-BE49-F238E27FC236}">
                <a16:creationId xmlns:a16="http://schemas.microsoft.com/office/drawing/2014/main" id="{09E2CBF2-B2C2-F8E2-D821-A387DD5EEF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anim calcmode="lin" valueType="num">
                                      <p:cBhvr additive="base">
                                        <p:cTn id="7" dur="500" fill="hold"/>
                                        <p:tgtEl>
                                          <p:spTgt spid="72708"/>
                                        </p:tgtEl>
                                        <p:attrNameLst>
                                          <p:attrName>ppt_x</p:attrName>
                                        </p:attrNameLst>
                                      </p:cBhvr>
                                      <p:tavLst>
                                        <p:tav tm="0">
                                          <p:val>
                                            <p:strVal val="0-#ppt_w/2"/>
                                          </p:val>
                                        </p:tav>
                                        <p:tav tm="100000">
                                          <p:val>
                                            <p:strVal val="#ppt_x"/>
                                          </p:val>
                                        </p:tav>
                                      </p:tavLst>
                                    </p:anim>
                                    <p:anim calcmode="lin" valueType="num">
                                      <p:cBhvr additive="base">
                                        <p:cTn id="8" dur="500" fill="hold"/>
                                        <p:tgtEl>
                                          <p:spTgt spid="727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05D73A7-876D-A758-F36E-81B20166A594}"/>
              </a:ext>
            </a:extLst>
          </p:cNvPr>
          <p:cNvSpPr>
            <a:spLocks noGrp="1" noChangeArrowheads="1"/>
          </p:cNvSpPr>
          <p:nvPr>
            <p:ph type="title" idx="4294967295"/>
          </p:nvPr>
        </p:nvSpPr>
        <p:spPr>
          <a:xfrm>
            <a:off x="228600" y="157163"/>
            <a:ext cx="7954963" cy="762000"/>
          </a:xfrm>
        </p:spPr>
        <p:txBody>
          <a:bodyPr rtlCol="0">
            <a:normAutofit/>
          </a:bodyPr>
          <a:lstStyle/>
          <a:p>
            <a:pPr eaLnBrk="1" fontAlgn="auto" hangingPunct="1">
              <a:spcAft>
                <a:spcPts val="0"/>
              </a:spcAft>
              <a:defRPr/>
            </a:pPr>
            <a:r>
              <a:rPr lang="en-US" dirty="0">
                <a:solidFill>
                  <a:srgbClr val="0036A2"/>
                </a:solidFill>
                <a:effectLst>
                  <a:outerShdw blurRad="38100" dist="38100" dir="2700000" algn="tl">
                    <a:srgbClr val="000000">
                      <a:alpha val="43137"/>
                    </a:srgbClr>
                  </a:outerShdw>
                </a:effectLst>
                <a:latin typeface="Arial Bold" pitchFamily="34" charset="0"/>
                <a:cs typeface="Arial Bold" pitchFamily="34" charset="0"/>
              </a:rPr>
              <a:t>RULES OF ROUNDING</a:t>
            </a:r>
          </a:p>
        </p:txBody>
      </p:sp>
      <p:sp>
        <p:nvSpPr>
          <p:cNvPr id="16387" name="Rectangle 3">
            <a:extLst>
              <a:ext uri="{FF2B5EF4-FFF2-40B4-BE49-F238E27FC236}">
                <a16:creationId xmlns:a16="http://schemas.microsoft.com/office/drawing/2014/main" id="{46BF2367-5A19-FBFF-3F61-81C3FFCFC196}"/>
              </a:ext>
            </a:extLst>
          </p:cNvPr>
          <p:cNvSpPr>
            <a:spLocks noGrp="1" noChangeArrowheads="1"/>
          </p:cNvSpPr>
          <p:nvPr>
            <p:ph idx="4294967295"/>
          </p:nvPr>
        </p:nvSpPr>
        <p:spPr>
          <a:xfrm>
            <a:off x="228600" y="1041400"/>
            <a:ext cx="8805863" cy="5511800"/>
          </a:xfrm>
        </p:spPr>
        <p:txBody>
          <a:bodyPr/>
          <a:lstStyle/>
          <a:p>
            <a:pPr marL="0" indent="0" eaLnBrk="1" hangingPunct="1">
              <a:lnSpc>
                <a:spcPct val="100000"/>
              </a:lnSpc>
              <a:spcBef>
                <a:spcPts val="1800"/>
              </a:spcBef>
              <a:buFont typeface="Euphemia" panose="020B0503040102020104" pitchFamily="34" charset="0"/>
              <a:buNone/>
              <a:defRPr/>
            </a:pPr>
            <a:r>
              <a:rPr lang="en-US" sz="3200" dirty="0">
                <a:solidFill>
                  <a:srgbClr val="040C28"/>
                </a:solidFill>
                <a:latin typeface="Arial" panose="020B0604020202020204" pitchFamily="34" charset="0"/>
                <a:cs typeface="Arial" panose="020B0604020202020204" pitchFamily="34" charset="0"/>
              </a:rPr>
              <a:t>Necessity to “round” digits may be encountered when calculating Race Points, an event’s Penalty, or a Replacement Time (EET)</a:t>
            </a:r>
          </a:p>
          <a:p>
            <a:pPr marL="0" indent="0" eaLnBrk="1" hangingPunct="1">
              <a:lnSpc>
                <a:spcPct val="100000"/>
              </a:lnSpc>
              <a:spcBef>
                <a:spcPts val="1800"/>
              </a:spcBef>
              <a:buFont typeface="Euphemia" panose="020B0503040102020104" pitchFamily="34" charset="0"/>
              <a:buNone/>
              <a:defRPr/>
            </a:pPr>
            <a:r>
              <a:rPr lang="en-US" sz="3200" dirty="0">
                <a:solidFill>
                  <a:srgbClr val="040C28"/>
                </a:solidFill>
                <a:latin typeface="Arial" panose="020B0604020202020204" pitchFamily="34" charset="0"/>
                <a:cs typeface="Arial" panose="020B0604020202020204" pitchFamily="34" charset="0"/>
              </a:rPr>
              <a:t>If the next digit in your calculation is </a:t>
            </a:r>
            <a:r>
              <a:rPr lang="en-US" sz="3200" u="sng" dirty="0">
                <a:solidFill>
                  <a:srgbClr val="040C28"/>
                </a:solidFill>
                <a:latin typeface="Arial" panose="020B0604020202020204" pitchFamily="34" charset="0"/>
                <a:cs typeface="Arial" panose="020B0604020202020204" pitchFamily="34" charset="0"/>
              </a:rPr>
              <a:t>less than 5</a:t>
            </a:r>
            <a:r>
              <a:rPr lang="en-US" sz="3200" dirty="0">
                <a:solidFill>
                  <a:srgbClr val="040C28"/>
                </a:solidFill>
                <a:latin typeface="Arial" panose="020B0604020202020204" pitchFamily="34" charset="0"/>
                <a:cs typeface="Arial" panose="020B0604020202020204" pitchFamily="34" charset="0"/>
              </a:rPr>
              <a:t>, truncate to the hundredth</a:t>
            </a:r>
          </a:p>
          <a:p>
            <a:pPr marL="457200" indent="-457200" eaLnBrk="1" hangingPunct="1">
              <a:lnSpc>
                <a:spcPct val="100000"/>
              </a:lnSpc>
              <a:spcBef>
                <a:spcPts val="0"/>
              </a:spcBef>
              <a:buFont typeface="Euphemia" panose="020B0503040102020104" pitchFamily="34" charset="0"/>
              <a:buNone/>
              <a:defRPr/>
            </a:pPr>
            <a:r>
              <a:rPr lang="en-US" sz="3200" dirty="0">
                <a:solidFill>
                  <a:srgbClr val="040C28"/>
                </a:solidFill>
                <a:latin typeface="Arial" panose="020B0604020202020204" pitchFamily="34" charset="0"/>
                <a:cs typeface="Arial" panose="020B0604020202020204" pitchFamily="34" charset="0"/>
              </a:rPr>
              <a:t>    e.g., </a:t>
            </a:r>
            <a:r>
              <a:rPr lang="en-US" sz="3200" b="1" u="sng"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4.921 = 4.92</a:t>
            </a:r>
          </a:p>
          <a:p>
            <a:pPr marL="0" indent="0" eaLnBrk="1" hangingPunct="1">
              <a:lnSpc>
                <a:spcPct val="100000"/>
              </a:lnSpc>
              <a:spcBef>
                <a:spcPts val="1800"/>
              </a:spcBef>
              <a:buFont typeface="Euphemia" panose="020B0503040102020104" pitchFamily="34" charset="0"/>
              <a:buNone/>
              <a:defRPr/>
            </a:pPr>
            <a:r>
              <a:rPr lang="en-US" sz="3200" dirty="0">
                <a:solidFill>
                  <a:srgbClr val="040C28"/>
                </a:solidFill>
                <a:latin typeface="Arial" panose="020B0604020202020204" pitchFamily="34" charset="0"/>
                <a:cs typeface="Arial" panose="020B0604020202020204" pitchFamily="34" charset="0"/>
              </a:rPr>
              <a:t>If the next digit in your calculation is </a:t>
            </a:r>
            <a:r>
              <a:rPr lang="en-US" sz="3200" u="sng" dirty="0">
                <a:solidFill>
                  <a:srgbClr val="040C28"/>
                </a:solidFill>
                <a:latin typeface="Arial" panose="020B0604020202020204" pitchFamily="34" charset="0"/>
                <a:cs typeface="Arial" panose="020B0604020202020204" pitchFamily="34" charset="0"/>
              </a:rPr>
              <a:t>5 or more</a:t>
            </a:r>
            <a:r>
              <a:rPr lang="en-US" sz="3200" dirty="0">
                <a:solidFill>
                  <a:srgbClr val="040C28"/>
                </a:solidFill>
                <a:latin typeface="Arial" panose="020B0604020202020204" pitchFamily="34" charset="0"/>
                <a:cs typeface="Arial" panose="020B0604020202020204" pitchFamily="34" charset="0"/>
              </a:rPr>
              <a:t>, round the previous digit up and truncate to the hundredth </a:t>
            </a:r>
          </a:p>
          <a:p>
            <a:pPr marL="461963" indent="-461963" eaLnBrk="1" hangingPunct="1">
              <a:lnSpc>
                <a:spcPct val="100000"/>
              </a:lnSpc>
              <a:spcBef>
                <a:spcPts val="0"/>
              </a:spcBef>
              <a:buFont typeface="Euphemia" panose="020B0503040102020104" pitchFamily="34" charset="0"/>
              <a:buNone/>
              <a:defRPr/>
            </a:pPr>
            <a:r>
              <a:rPr lang="en-US" sz="3200" dirty="0">
                <a:solidFill>
                  <a:srgbClr val="040C28"/>
                </a:solidFill>
                <a:latin typeface="Arial" panose="020B0604020202020204" pitchFamily="34" charset="0"/>
                <a:cs typeface="Arial" panose="020B0604020202020204" pitchFamily="34" charset="0"/>
              </a:rPr>
              <a:t>    e.g., </a:t>
            </a:r>
            <a:r>
              <a:rPr lang="en-US" sz="3200" b="1" u="sng"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10.256 = 10.26</a:t>
            </a:r>
          </a:p>
          <a:p>
            <a:pPr marL="457200" indent="-457200" eaLnBrk="1" hangingPunct="1">
              <a:lnSpc>
                <a:spcPct val="80000"/>
              </a:lnSpc>
              <a:buFont typeface="Euphemia" panose="020B0503040102020104" pitchFamily="34" charset="0"/>
              <a:buNone/>
              <a:defRPr/>
            </a:pPr>
            <a:endParaRPr lang="en-US" sz="2400" dirty="0">
              <a:solidFill>
                <a:srgbClr val="040C28"/>
              </a:solidFill>
              <a:latin typeface="Arial" panose="020B0604020202020204" pitchFamily="34" charset="0"/>
              <a:cs typeface="Arial" panose="020B0604020202020204" pitchFamily="34" charset="0"/>
            </a:endParaRPr>
          </a:p>
        </p:txBody>
      </p:sp>
      <p:pic>
        <p:nvPicPr>
          <p:cNvPr id="43012" name="Content Placeholder 10">
            <a:extLst>
              <a:ext uri="{FF2B5EF4-FFF2-40B4-BE49-F238E27FC236}">
                <a16:creationId xmlns:a16="http://schemas.microsoft.com/office/drawing/2014/main" id="{FC688716-E063-504A-8327-2EA296B49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6D911758-E3BE-F8D2-F881-C51A37FB1545}"/>
              </a:ext>
            </a:extLst>
          </p:cNvPr>
          <p:cNvSpPr>
            <a:spLocks noGrp="1" noChangeArrowheads="1"/>
          </p:cNvSpPr>
          <p:nvPr>
            <p:ph type="body" idx="4294967295"/>
          </p:nvPr>
        </p:nvSpPr>
        <p:spPr>
          <a:xfrm>
            <a:off x="565150" y="1219200"/>
            <a:ext cx="8426450" cy="4495800"/>
          </a:xfrm>
        </p:spPr>
        <p:txBody>
          <a:bodyPr/>
          <a:lstStyle/>
          <a:p>
            <a:pPr eaLnBrk="1" hangingPunct="1">
              <a:lnSpc>
                <a:spcPct val="100000"/>
              </a:lnSpc>
              <a:spcBef>
                <a:spcPts val="1200"/>
              </a:spcBef>
              <a:buFont typeface="Arial" panose="020B0604020202020204" pitchFamily="34" charset="0"/>
              <a:buChar char="•"/>
            </a:pPr>
            <a:r>
              <a:rPr lang="en-US" altLang="en-US" sz="2000" b="1" dirty="0">
                <a:solidFill>
                  <a:schemeClr val="tx1"/>
                </a:solidFill>
                <a:latin typeface="Arial" panose="020B0604020202020204" pitchFamily="34" charset="0"/>
                <a:cs typeface="Arial" panose="020B0604020202020204" pitchFamily="34" charset="0"/>
              </a:rPr>
              <a:t>Manual/hand times are taken with synchronized, manually-operated timing devices that are independent of the electronic timekeeping.</a:t>
            </a:r>
          </a:p>
          <a:p>
            <a:pPr eaLnBrk="1" hangingPunct="1">
              <a:lnSpc>
                <a:spcPct val="100000"/>
              </a:lnSpc>
              <a:spcBef>
                <a:spcPts val="1200"/>
              </a:spcBef>
              <a:buFont typeface="Arial" panose="020B0604020202020204" pitchFamily="34" charset="0"/>
              <a:buChar char="•"/>
            </a:pPr>
            <a:r>
              <a:rPr lang="en-US" altLang="en-US" sz="2000" b="1" dirty="0">
                <a:solidFill>
                  <a:schemeClr val="tx1"/>
                </a:solidFill>
                <a:latin typeface="Arial" panose="020B0604020202020204" pitchFamily="34" charset="0"/>
                <a:cs typeface="Arial" panose="020B0604020202020204" pitchFamily="34" charset="0"/>
              </a:rPr>
              <a:t>Start and Finish Manual/Hand Timekeepers are placed in an area where they will not be disturbed. </a:t>
            </a:r>
          </a:p>
          <a:p>
            <a:pPr eaLnBrk="1" hangingPunct="1">
              <a:lnSpc>
                <a:spcPct val="100000"/>
              </a:lnSpc>
              <a:spcBef>
                <a:spcPts val="1200"/>
              </a:spcBef>
              <a:buFont typeface="Arial" panose="020B0604020202020204" pitchFamily="34" charset="0"/>
              <a:buChar char="•"/>
            </a:pPr>
            <a:r>
              <a:rPr lang="en-US" altLang="en-US" sz="2000" b="1" dirty="0">
                <a:solidFill>
                  <a:schemeClr val="tx1"/>
                </a:solidFill>
                <a:latin typeface="Arial" panose="020B0604020202020204" pitchFamily="34" charset="0"/>
                <a:cs typeface="Arial" panose="020B0604020202020204" pitchFamily="34" charset="0"/>
              </a:rPr>
              <a:t>Device should be held steady using the index finger to activate/depress the button on button-type watches</a:t>
            </a:r>
          </a:p>
          <a:p>
            <a:pPr eaLnBrk="1" hangingPunct="1">
              <a:lnSpc>
                <a:spcPct val="100000"/>
              </a:lnSpc>
              <a:spcBef>
                <a:spcPts val="1200"/>
              </a:spcBef>
              <a:buFont typeface="Arial" panose="020B0604020202020204" pitchFamily="34" charset="0"/>
              <a:buChar char="•"/>
            </a:pPr>
            <a:r>
              <a:rPr lang="en-US" altLang="en-US" sz="2000" b="1" dirty="0">
                <a:solidFill>
                  <a:schemeClr val="tx1"/>
                </a:solidFill>
                <a:latin typeface="Arial" panose="020B0604020202020204" pitchFamily="34" charset="0"/>
                <a:cs typeface="Arial" panose="020B0604020202020204" pitchFamily="34" charset="0"/>
              </a:rPr>
              <a:t>Timekeepers record the times they see/hear</a:t>
            </a:r>
          </a:p>
          <a:p>
            <a:pPr eaLnBrk="1" hangingPunct="1">
              <a:lnSpc>
                <a:spcPct val="100000"/>
              </a:lnSpc>
              <a:spcBef>
                <a:spcPts val="1200"/>
              </a:spcBef>
              <a:buFont typeface="Arial" panose="020B0604020202020204" pitchFamily="34" charset="0"/>
              <a:buChar char="•"/>
            </a:pPr>
            <a:r>
              <a:rPr lang="en-US" altLang="en-US" sz="2000" b="1" dirty="0">
                <a:solidFill>
                  <a:schemeClr val="tx1"/>
                </a:solidFill>
                <a:latin typeface="Arial" panose="020B0604020202020204" pitchFamily="34" charset="0"/>
                <a:cs typeface="Arial" panose="020B0604020202020204" pitchFamily="34" charset="0"/>
              </a:rPr>
              <a:t>Timekeepers must record a time for all competitors who leave the start, and cross the finish line, regardless of the competitor’s status</a:t>
            </a:r>
          </a:p>
          <a:p>
            <a:pPr eaLnBrk="1" hangingPunct="1">
              <a:lnSpc>
                <a:spcPct val="100000"/>
              </a:lnSpc>
              <a:spcBef>
                <a:spcPts val="1200"/>
              </a:spcBef>
              <a:buFont typeface="Arial" panose="020B0604020202020204" pitchFamily="34" charset="0"/>
              <a:buChar char="•"/>
            </a:pPr>
            <a:r>
              <a:rPr lang="en-US" altLang="en-US" sz="2000" b="1" dirty="0">
                <a:solidFill>
                  <a:schemeClr val="tx1"/>
                </a:solidFill>
                <a:latin typeface="Arial" panose="020B0604020202020204" pitchFamily="34" charset="0"/>
                <a:cs typeface="Arial" panose="020B0604020202020204" pitchFamily="34" charset="0"/>
              </a:rPr>
              <a:t>Timekeepers </a:t>
            </a:r>
            <a:r>
              <a:rPr lang="en-US" altLang="en-US" sz="2000" b="1" u="sng" dirty="0">
                <a:solidFill>
                  <a:srgbClr val="003399"/>
                </a:solidFill>
                <a:latin typeface="Arial" panose="020B0604020202020204" pitchFamily="34" charset="0"/>
                <a:cs typeface="Arial" panose="020B0604020202020204" pitchFamily="34" charset="0"/>
              </a:rPr>
              <a:t>DO NOT</a:t>
            </a:r>
            <a:r>
              <a:rPr lang="en-US" altLang="en-US" sz="2000" b="1" dirty="0">
                <a:solidFill>
                  <a:srgbClr val="003399"/>
                </a:solidFill>
                <a:latin typeface="Arial" panose="020B0604020202020204" pitchFamily="34" charset="0"/>
                <a:cs typeface="Arial" panose="020B0604020202020204" pitchFamily="34" charset="0"/>
              </a:rPr>
              <a:t> </a:t>
            </a:r>
            <a:r>
              <a:rPr lang="en-US" altLang="en-US" sz="2000" b="1" dirty="0">
                <a:solidFill>
                  <a:schemeClr val="tx1"/>
                </a:solidFill>
                <a:latin typeface="Arial" panose="020B0604020202020204" pitchFamily="34" charset="0"/>
                <a:cs typeface="Arial" panose="020B0604020202020204" pitchFamily="34" charset="0"/>
              </a:rPr>
              <a:t>make decisions on </a:t>
            </a:r>
            <a:r>
              <a:rPr lang="en-US" altLang="en-US" sz="2000" b="1" u="sng" dirty="0">
                <a:solidFill>
                  <a:srgbClr val="003399"/>
                </a:solidFill>
                <a:latin typeface="Arial" panose="020B0604020202020204" pitchFamily="34" charset="0"/>
                <a:cs typeface="Arial" panose="020B0604020202020204" pitchFamily="34" charset="0"/>
              </a:rPr>
              <a:t>DSQ</a:t>
            </a:r>
            <a:r>
              <a:rPr lang="en-US" altLang="en-US" sz="2000" b="1" dirty="0">
                <a:solidFill>
                  <a:schemeClr val="tx1"/>
                </a:solidFill>
                <a:latin typeface="Arial" panose="020B0604020202020204" pitchFamily="34" charset="0"/>
                <a:cs typeface="Arial" panose="020B0604020202020204" pitchFamily="34" charset="0"/>
              </a:rPr>
              <a:t> or </a:t>
            </a:r>
            <a:r>
              <a:rPr lang="en-US" altLang="en-US" sz="2000" b="1" u="sng" dirty="0">
                <a:solidFill>
                  <a:srgbClr val="003399"/>
                </a:solidFill>
                <a:latin typeface="Arial" panose="020B0604020202020204" pitchFamily="34" charset="0"/>
                <a:cs typeface="Arial" panose="020B0604020202020204" pitchFamily="34" charset="0"/>
              </a:rPr>
              <a:t>DNF</a:t>
            </a:r>
            <a:r>
              <a:rPr lang="en-US" altLang="en-US" sz="2000" b="1" dirty="0">
                <a:solidFill>
                  <a:srgbClr val="0070C0"/>
                </a:solidFill>
                <a:latin typeface="Arial" panose="020B0604020202020204" pitchFamily="34" charset="0"/>
                <a:cs typeface="Arial" panose="020B0604020202020204" pitchFamily="34" charset="0"/>
              </a:rPr>
              <a:t> </a:t>
            </a:r>
            <a:r>
              <a:rPr lang="en-US" altLang="en-US" sz="2000" b="1" dirty="0">
                <a:solidFill>
                  <a:schemeClr val="tx1"/>
                </a:solidFill>
                <a:latin typeface="Arial" panose="020B0604020202020204" pitchFamily="34" charset="0"/>
                <a:cs typeface="Arial" panose="020B0604020202020204" pitchFamily="34" charset="0"/>
              </a:rPr>
              <a:t>status</a:t>
            </a:r>
          </a:p>
        </p:txBody>
      </p:sp>
      <p:sp>
        <p:nvSpPr>
          <p:cNvPr id="13314" name="Rectangle 2">
            <a:extLst>
              <a:ext uri="{FF2B5EF4-FFF2-40B4-BE49-F238E27FC236}">
                <a16:creationId xmlns:a16="http://schemas.microsoft.com/office/drawing/2014/main" id="{CAC9799E-E17E-B473-56EE-7603BEB8DF29}"/>
              </a:ext>
            </a:extLst>
          </p:cNvPr>
          <p:cNvSpPr>
            <a:spLocks noGrp="1" noChangeArrowheads="1"/>
          </p:cNvSpPr>
          <p:nvPr>
            <p:ph type="title" idx="4294967295"/>
          </p:nvPr>
        </p:nvSpPr>
        <p:spPr>
          <a:xfrm>
            <a:off x="530225" y="152400"/>
            <a:ext cx="8229600" cy="931863"/>
          </a:xfrm>
        </p:spPr>
        <p:txBody>
          <a:bodyPr rtlCol="0">
            <a:normAutofit/>
          </a:bodyPr>
          <a:lstStyle/>
          <a:p>
            <a:pPr eaLnBrk="1" fontAlgn="auto" hangingPunct="1">
              <a:spcAft>
                <a:spcPts val="0"/>
              </a:spcAft>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Manual/Hand Timekeeping?</a:t>
            </a:r>
          </a:p>
        </p:txBody>
      </p:sp>
      <p:pic>
        <p:nvPicPr>
          <p:cNvPr id="45060" name="Content Placeholder 10">
            <a:extLst>
              <a:ext uri="{FF2B5EF4-FFF2-40B4-BE49-F238E27FC236}">
                <a16:creationId xmlns:a16="http://schemas.microsoft.com/office/drawing/2014/main" id="{876D7BBA-8C52-77BF-7CE2-E615CDCD8F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8C6C3945-555C-DB07-5157-C88199C82FFC}"/>
              </a:ext>
            </a:extLst>
          </p:cNvPr>
          <p:cNvSpPr>
            <a:spLocks noGrp="1" noChangeArrowheads="1"/>
          </p:cNvSpPr>
          <p:nvPr>
            <p:ph type="body" idx="4294967295"/>
          </p:nvPr>
        </p:nvSpPr>
        <p:spPr>
          <a:xfrm>
            <a:off x="471488" y="1524000"/>
            <a:ext cx="8229600" cy="4525963"/>
          </a:xfrm>
        </p:spPr>
        <p:txBody>
          <a:bodyPr/>
          <a:lstStyle/>
          <a:p>
            <a:pPr eaLnBrk="1" hangingPunct="1">
              <a:buFont typeface="Arial" panose="020B0604020202020204" pitchFamily="34" charset="0"/>
              <a:buChar char="•"/>
            </a:pPr>
            <a:r>
              <a:rPr lang="en-US" altLang="en-US" b="1" dirty="0">
                <a:solidFill>
                  <a:schemeClr val="tx1"/>
                </a:solidFill>
                <a:latin typeface="Arial" panose="020B0604020202020204" pitchFamily="34" charset="0"/>
                <a:cs typeface="Arial" panose="020B0604020202020204" pitchFamily="34" charset="0"/>
              </a:rPr>
              <a:t>Start time is taken when the racer’s lower leg crosses the start line  </a:t>
            </a:r>
          </a:p>
          <a:p>
            <a:pPr eaLnBrk="1" hangingPunct="1">
              <a:buFont typeface="Arial" panose="020B0604020202020204" pitchFamily="34" charset="0"/>
              <a:buChar char="•"/>
            </a:pPr>
            <a:endParaRPr lang="en-US" altLang="en-US" b="1" dirty="0">
              <a:solidFill>
                <a:schemeClr val="tx1"/>
              </a:solidFill>
              <a:latin typeface="Arial" panose="020B0604020202020204" pitchFamily="34" charset="0"/>
              <a:cs typeface="Arial" panose="020B0604020202020204" pitchFamily="34" charset="0"/>
            </a:endParaRPr>
          </a:p>
          <a:p>
            <a:pPr eaLnBrk="1" hangingPunct="1">
              <a:buFont typeface="Arial" panose="020B0604020202020204" pitchFamily="34" charset="0"/>
              <a:buChar char="•"/>
            </a:pPr>
            <a:r>
              <a:rPr lang="en-US" altLang="en-US" b="1" dirty="0">
                <a:solidFill>
                  <a:schemeClr val="tx1"/>
                </a:solidFill>
                <a:latin typeface="Arial" panose="020B0604020202020204" pitchFamily="34" charset="0"/>
                <a:cs typeface="Arial" panose="020B0604020202020204" pitchFamily="34" charset="0"/>
              </a:rPr>
              <a:t>Finish is taken when any part of the competitor’s body crosses the finish line</a:t>
            </a:r>
          </a:p>
          <a:p>
            <a:pPr eaLnBrk="1" hangingPunct="1">
              <a:buFont typeface="Arial" panose="020B0604020202020204" pitchFamily="34" charset="0"/>
              <a:buChar char="•"/>
            </a:pPr>
            <a:endParaRPr lang="en-US" altLang="en-US" b="1" dirty="0">
              <a:solidFill>
                <a:schemeClr val="tx1"/>
              </a:solidFill>
              <a:latin typeface="Arial" panose="020B0604020202020204" pitchFamily="34" charset="0"/>
              <a:cs typeface="Arial" panose="020B0604020202020204" pitchFamily="34" charset="0"/>
            </a:endParaRPr>
          </a:p>
          <a:p>
            <a:pPr eaLnBrk="1" hangingPunct="1">
              <a:buFont typeface="Arial" panose="020B0604020202020204" pitchFamily="34" charset="0"/>
              <a:buChar char="•"/>
            </a:pPr>
            <a:r>
              <a:rPr lang="en-US" altLang="en-US" b="1" dirty="0">
                <a:solidFill>
                  <a:schemeClr val="tx1"/>
                </a:solidFill>
                <a:latin typeface="Arial" panose="020B0604020202020204" pitchFamily="34" charset="0"/>
                <a:cs typeface="Arial" panose="020B0604020202020204" pitchFamily="34" charset="0"/>
              </a:rPr>
              <a:t>Manual Timekeepers must be consistent</a:t>
            </a:r>
          </a:p>
          <a:p>
            <a:pPr eaLnBrk="1" hangingPunct="1"/>
            <a:endParaRPr lang="en-US" altLang="en-US" dirty="0">
              <a:latin typeface="Arial" panose="020B0604020202020204" pitchFamily="34" charset="0"/>
              <a:cs typeface="Arial" panose="020B0604020202020204" pitchFamily="34" charset="0"/>
            </a:endParaRPr>
          </a:p>
        </p:txBody>
      </p:sp>
      <p:sp>
        <p:nvSpPr>
          <p:cNvPr id="18434" name="Rectangle 2">
            <a:extLst>
              <a:ext uri="{FF2B5EF4-FFF2-40B4-BE49-F238E27FC236}">
                <a16:creationId xmlns:a16="http://schemas.microsoft.com/office/drawing/2014/main" id="{5A7D36C2-13E7-7FDA-E2C8-95732F1D1119}"/>
              </a:ext>
            </a:extLst>
          </p:cNvPr>
          <p:cNvSpPr>
            <a:spLocks noGrp="1" noChangeArrowheads="1"/>
          </p:cNvSpPr>
          <p:nvPr>
            <p:ph type="title" idx="4294967295"/>
          </p:nvPr>
        </p:nvSpPr>
        <p:spPr>
          <a:xfrm>
            <a:off x="495300" y="76200"/>
            <a:ext cx="8648700" cy="1143000"/>
          </a:xfrm>
        </p:spPr>
        <p:txBody>
          <a:bodyPr rtlCol="0">
            <a:normAutofit/>
          </a:bodyPr>
          <a:lstStyle/>
          <a:p>
            <a:pPr eaLnBrk="1" fontAlgn="auto" hangingPunct="1">
              <a:spcAft>
                <a:spcPts val="0"/>
              </a:spcAft>
              <a:defRPr/>
            </a:pPr>
            <a:r>
              <a:rPr lang="en-US" altLang="en-US"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START / FINISH FOR </a:t>
            </a:r>
            <a:br>
              <a:rPr lang="en-US" altLang="en-US"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MANUAL TIMEKEEPERS</a:t>
            </a:r>
          </a:p>
        </p:txBody>
      </p:sp>
      <p:pic>
        <p:nvPicPr>
          <p:cNvPr id="46084" name="Content Placeholder 10">
            <a:extLst>
              <a:ext uri="{FF2B5EF4-FFF2-40B4-BE49-F238E27FC236}">
                <a16:creationId xmlns:a16="http://schemas.microsoft.com/office/drawing/2014/main" id="{C6043340-B533-4C83-96AD-3B7981572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Object 4">
            <a:extLst>
              <a:ext uri="{FF2B5EF4-FFF2-40B4-BE49-F238E27FC236}">
                <a16:creationId xmlns:a16="http://schemas.microsoft.com/office/drawing/2014/main" id="{004A0149-2A98-709B-5BAF-5B0003B89ED7}"/>
              </a:ext>
            </a:extLst>
          </p:cNvPr>
          <p:cNvGraphicFramePr>
            <a:graphicFrameLocks noGrp="1" noChangeAspect="1"/>
          </p:cNvGraphicFramePr>
          <p:nvPr>
            <p:ph idx="4294967295"/>
          </p:nvPr>
        </p:nvGraphicFramePr>
        <p:xfrm>
          <a:off x="0" y="1600200"/>
          <a:ext cx="3762375" cy="4522788"/>
        </p:xfrm>
        <a:graphic>
          <a:graphicData uri="http://schemas.openxmlformats.org/presentationml/2006/ole">
            <mc:AlternateContent xmlns:mc="http://schemas.openxmlformats.org/markup-compatibility/2006">
              <mc:Choice xmlns:v="urn:schemas-microsoft-com:vml" Requires="v">
                <p:oleObj name="Document" r:id="rId2" imgW="6174677" imgH="5569379" progId="Word.Document.8">
                  <p:embed/>
                </p:oleObj>
              </mc:Choice>
              <mc:Fallback>
                <p:oleObj name="Document" r:id="rId2" imgW="6174677" imgH="5569379" progId="Word.Document.8">
                  <p:embed/>
                  <p:pic>
                    <p:nvPicPr>
                      <p:cNvPr id="47106" name="Object 4">
                        <a:extLst>
                          <a:ext uri="{FF2B5EF4-FFF2-40B4-BE49-F238E27FC236}">
                            <a16:creationId xmlns:a16="http://schemas.microsoft.com/office/drawing/2014/main" id="{004A0149-2A98-709B-5BAF-5B0003B89ED7}"/>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3762375" cy="452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0836" name="Rectangle 3">
            <a:extLst>
              <a:ext uri="{FF2B5EF4-FFF2-40B4-BE49-F238E27FC236}">
                <a16:creationId xmlns:a16="http://schemas.microsoft.com/office/drawing/2014/main" id="{8363A8AF-8D00-560A-10D4-2AF1AD67D17D}"/>
              </a:ext>
            </a:extLst>
          </p:cNvPr>
          <p:cNvSpPr>
            <a:spLocks noGrp="1" noChangeArrowheads="1"/>
          </p:cNvSpPr>
          <p:nvPr>
            <p:ph type="body" sz="half" idx="4294967295"/>
          </p:nvPr>
        </p:nvSpPr>
        <p:spPr>
          <a:xfrm>
            <a:off x="455613" y="1143000"/>
            <a:ext cx="3810000" cy="4495800"/>
          </a:xfrm>
        </p:spPr>
        <p:txBody>
          <a:bodyPr rtlCol="0">
            <a:normAutofit/>
          </a:bodyPr>
          <a:lstStyle/>
          <a:p>
            <a:pPr eaLnBrk="1" fontAlgn="auto" hangingPunct="1">
              <a:lnSpc>
                <a:spcPct val="100000"/>
              </a:lnSpc>
              <a:spcAft>
                <a:spcPts val="0"/>
              </a:spcAft>
              <a:buFont typeface="Arial" panose="020B0604020202020204" pitchFamily="34" charset="0"/>
              <a:buChar char="•"/>
              <a:defRPr/>
            </a:pPr>
            <a:r>
              <a:rPr lang="en-US" altLang="en-US" sz="1800" b="1" dirty="0">
                <a:solidFill>
                  <a:schemeClr val="tx1"/>
                </a:solidFill>
                <a:latin typeface="Arial" panose="020B0604020202020204" pitchFamily="34" charset="0"/>
                <a:cs typeface="Arial" panose="020B0604020202020204" pitchFamily="34" charset="0"/>
              </a:rPr>
              <a:t>The same form is used by both Start and Finish Manual/Hand Timekeepers / Recorders </a:t>
            </a:r>
          </a:p>
          <a:p>
            <a:pPr eaLnBrk="1" fontAlgn="auto" hangingPunct="1">
              <a:lnSpc>
                <a:spcPct val="100000"/>
              </a:lnSpc>
              <a:spcBef>
                <a:spcPts val="1200"/>
              </a:spcBef>
              <a:spcAft>
                <a:spcPts val="0"/>
              </a:spcAft>
              <a:buFont typeface="Arial" panose="020B0604020202020204" pitchFamily="34" charset="0"/>
              <a:buChar char="•"/>
              <a:defRPr/>
            </a:pPr>
            <a:r>
              <a:rPr lang="en-US" altLang="en-US" sz="1800" b="1" dirty="0">
                <a:solidFill>
                  <a:schemeClr val="tx1"/>
                </a:solidFill>
                <a:latin typeface="Arial" panose="020B0604020202020204" pitchFamily="34" charset="0"/>
                <a:cs typeface="Arial" panose="020B0604020202020204" pitchFamily="34" charset="0"/>
              </a:rPr>
              <a:t>Be sure to fill in all information at the top of the form</a:t>
            </a:r>
          </a:p>
          <a:p>
            <a:pPr eaLnBrk="1" fontAlgn="auto" hangingPunct="1">
              <a:lnSpc>
                <a:spcPct val="100000"/>
              </a:lnSpc>
              <a:spcBef>
                <a:spcPts val="1200"/>
              </a:spcBef>
              <a:spcAft>
                <a:spcPts val="0"/>
              </a:spcAft>
              <a:buFont typeface="Arial" panose="020B0604020202020204" pitchFamily="34" charset="0"/>
              <a:buChar char="•"/>
              <a:defRPr/>
            </a:pPr>
            <a:r>
              <a:rPr lang="en-US" altLang="en-US" sz="1800" b="1" dirty="0">
                <a:solidFill>
                  <a:schemeClr val="tx1"/>
                </a:solidFill>
                <a:latin typeface="Arial" panose="020B0604020202020204" pitchFamily="34" charset="0"/>
                <a:cs typeface="Arial" panose="020B0604020202020204" pitchFamily="34" charset="0"/>
              </a:rPr>
              <a:t>Important to indicate position: </a:t>
            </a:r>
            <a:r>
              <a:rPr lang="en-US" altLang="en-US" sz="1800" b="1" u="sng" dirty="0">
                <a:solidFill>
                  <a:schemeClr val="tx1"/>
                </a:solidFill>
                <a:latin typeface="Arial" panose="020B0604020202020204" pitchFamily="34" charset="0"/>
                <a:cs typeface="Arial" panose="020B0604020202020204" pitchFamily="34" charset="0"/>
              </a:rPr>
              <a:t>Start or Finish</a:t>
            </a:r>
          </a:p>
          <a:p>
            <a:pPr eaLnBrk="1" fontAlgn="auto" hangingPunct="1">
              <a:lnSpc>
                <a:spcPct val="100000"/>
              </a:lnSpc>
              <a:spcBef>
                <a:spcPts val="1200"/>
              </a:spcBef>
              <a:spcAft>
                <a:spcPts val="0"/>
              </a:spcAft>
              <a:buFont typeface="Arial" panose="020B0604020202020204" pitchFamily="34" charset="0"/>
              <a:buChar char="•"/>
              <a:defRPr/>
            </a:pPr>
            <a:r>
              <a:rPr lang="en-US" altLang="en-US" sz="1800" b="1" dirty="0">
                <a:solidFill>
                  <a:schemeClr val="tx1"/>
                </a:solidFill>
                <a:latin typeface="Arial" panose="020B0604020202020204" pitchFamily="34" charset="0"/>
                <a:cs typeface="Arial" panose="020B0604020202020204" pitchFamily="34" charset="0"/>
              </a:rPr>
              <a:t>Form provides a record of an event’s starts/finishes as they actually occurred</a:t>
            </a:r>
          </a:p>
          <a:p>
            <a:pPr marL="0" indent="0" eaLnBrk="1" fontAlgn="auto" hangingPunct="1">
              <a:spcBef>
                <a:spcPts val="1200"/>
              </a:spcBef>
              <a:spcAft>
                <a:spcPts val="0"/>
              </a:spcAft>
              <a:buFont typeface="Euphemia" panose="020B0503040102020104" pitchFamily="34" charset="0"/>
              <a:buNone/>
              <a:defRPr/>
            </a:pPr>
            <a:endParaRPr lang="en-US" altLang="en-US" sz="1800" b="1" dirty="0">
              <a:solidFill>
                <a:schemeClr val="tx1"/>
              </a:solidFill>
              <a:latin typeface="Arial" panose="020B0604020202020204" pitchFamily="34" charset="0"/>
              <a:cs typeface="Arial" panose="020B0604020202020204" pitchFamily="34" charset="0"/>
            </a:endParaRPr>
          </a:p>
          <a:p>
            <a:pPr marL="246888" indent="-246888" eaLnBrk="1" fontAlgn="auto" hangingPunct="1">
              <a:spcAft>
                <a:spcPts val="0"/>
              </a:spcAft>
              <a:buFont typeface="Euphemia" panose="020B0503040102020104" pitchFamily="34" charset="0"/>
              <a:buNone/>
              <a:defRPr/>
            </a:pP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a:solidFill>
                  <a:srgbClr val="003399"/>
                </a:solidFill>
                <a:latin typeface="Arial" panose="020B0604020202020204" pitchFamily="34" charset="0"/>
                <a:cs typeface="Arial" panose="020B0604020202020204" pitchFamily="34" charset="0"/>
              </a:rPr>
              <a:t>DO NOT PRE-NUMBER FORM!</a:t>
            </a:r>
          </a:p>
        </p:txBody>
      </p:sp>
      <p:sp>
        <p:nvSpPr>
          <p:cNvPr id="2" name="Rectangle 2">
            <a:extLst>
              <a:ext uri="{FF2B5EF4-FFF2-40B4-BE49-F238E27FC236}">
                <a16:creationId xmlns:a16="http://schemas.microsoft.com/office/drawing/2014/main" id="{3558F153-7FC5-055B-51A3-07E7375D8B4A}"/>
              </a:ext>
            </a:extLst>
          </p:cNvPr>
          <p:cNvSpPr>
            <a:spLocks noGrp="1" noChangeArrowheads="1"/>
          </p:cNvSpPr>
          <p:nvPr>
            <p:ph type="title" idx="4294967295"/>
          </p:nvPr>
        </p:nvSpPr>
        <p:spPr>
          <a:xfrm>
            <a:off x="481013" y="85725"/>
            <a:ext cx="8662987" cy="887413"/>
          </a:xfrm>
        </p:spPr>
        <p:txBody>
          <a:bodyPr rtlCol="0">
            <a:noAutofit/>
          </a:bodyPr>
          <a:lstStyle/>
          <a:p>
            <a:pPr eaLnBrk="1" fontAlgn="auto" hangingPunct="1">
              <a:spcAft>
                <a:spcPts val="0"/>
              </a:spcAft>
              <a:defRPr/>
            </a:pPr>
            <a:r>
              <a:rPr lang="en-US" sz="2800" b="1"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Start/Finish Timekeeper Recording Form</a:t>
            </a:r>
          </a:p>
        </p:txBody>
      </p:sp>
      <p:pic>
        <p:nvPicPr>
          <p:cNvPr id="47109" name="Picture 2">
            <a:extLst>
              <a:ext uri="{FF2B5EF4-FFF2-40B4-BE49-F238E27FC236}">
                <a16:creationId xmlns:a16="http://schemas.microsoft.com/office/drawing/2014/main" id="{EA486946-CDF0-3A0C-7F09-DED77096DD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800" y="1071563"/>
            <a:ext cx="4725988" cy="55800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E84CB-B9D0-7CAA-2E7B-DD2E89019933}"/>
              </a:ext>
            </a:extLst>
          </p:cNvPr>
          <p:cNvSpPr>
            <a:spLocks noGrp="1"/>
          </p:cNvSpPr>
          <p:nvPr>
            <p:ph type="title" idx="4294967295"/>
          </p:nvPr>
        </p:nvSpPr>
        <p:spPr>
          <a:xfrm>
            <a:off x="304800" y="177800"/>
            <a:ext cx="8382000" cy="882650"/>
          </a:xfrm>
        </p:spPr>
        <p:txBody>
          <a:bodyPr rtlCol="0">
            <a:normAutofit/>
          </a:bodyPr>
          <a:lstStyle/>
          <a:p>
            <a:pPr eaLnBrk="1" fontAlgn="auto" hangingPunct="1">
              <a:spcAft>
                <a:spcPts val="0"/>
              </a:spcAft>
              <a:defRPr/>
            </a:pPr>
            <a:r>
              <a:rPr lang="en-US" sz="54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SUGGESTIONS</a:t>
            </a:r>
            <a:endParaRPr lang="en-US" sz="5400" b="1" dirty="0">
              <a:solidFill>
                <a:srgbClr val="003399"/>
              </a:solidFill>
              <a:latin typeface="Arial" panose="020B0604020202020204" pitchFamily="34" charset="0"/>
              <a:cs typeface="Arial" panose="020B0604020202020204" pitchFamily="34" charset="0"/>
            </a:endParaRPr>
          </a:p>
        </p:txBody>
      </p:sp>
      <p:sp>
        <p:nvSpPr>
          <p:cNvPr id="48131" name="Content Placeholder 2">
            <a:extLst>
              <a:ext uri="{FF2B5EF4-FFF2-40B4-BE49-F238E27FC236}">
                <a16:creationId xmlns:a16="http://schemas.microsoft.com/office/drawing/2014/main" id="{0136CC5F-E118-782B-CC37-F0FDA5BD7262}"/>
              </a:ext>
            </a:extLst>
          </p:cNvPr>
          <p:cNvSpPr>
            <a:spLocks noGrp="1" noChangeArrowheads="1"/>
          </p:cNvSpPr>
          <p:nvPr>
            <p:ph idx="4294967295"/>
          </p:nvPr>
        </p:nvSpPr>
        <p:spPr>
          <a:xfrm>
            <a:off x="304800" y="1023938"/>
            <a:ext cx="8577263" cy="5065712"/>
          </a:xfrm>
        </p:spPr>
        <p:txBody>
          <a:bodyPr/>
          <a:lstStyle/>
          <a:p>
            <a:pPr marL="0" indent="0" eaLnBrk="1" hangingPunct="1">
              <a:lnSpc>
                <a:spcPct val="100000"/>
              </a:lnSpc>
              <a:buFont typeface="Euphemia" panose="020B0503040102020104" pitchFamily="34" charset="0"/>
              <a:buNone/>
            </a:pPr>
            <a:r>
              <a:rPr lang="en-US" altLang="en-US" b="1" dirty="0">
                <a:solidFill>
                  <a:srgbClr val="002060"/>
                </a:solidFill>
                <a:latin typeface="Arial" panose="020B0604020202020204" pitchFamily="34" charset="0"/>
                <a:cs typeface="Arial" panose="020B0604020202020204" pitchFamily="34" charset="0"/>
              </a:rPr>
              <a:t>Take the time to verify manual devices are still synchronized. </a:t>
            </a:r>
            <a:r>
              <a:rPr lang="en-US" altLang="en-US" sz="1800" b="1" i="1" dirty="0">
                <a:solidFill>
                  <a:srgbClr val="0033CC"/>
                </a:solidFill>
                <a:latin typeface="Arial" panose="020B0604020202020204" pitchFamily="34" charset="0"/>
                <a:cs typeface="Arial" panose="020B0604020202020204" pitchFamily="34" charset="0"/>
              </a:rPr>
              <a:t>A countdown over the radio and a request for the display reading can be done prior to the start. Another option is requesting the manual time for the first forerunner. You will need the manual time for the first athlete, but verification prior to the start of Bib 1 allows time to address any issues.</a:t>
            </a:r>
          </a:p>
          <a:p>
            <a:pPr marL="0" indent="0" eaLnBrk="1" hangingPunct="1">
              <a:lnSpc>
                <a:spcPct val="100000"/>
              </a:lnSpc>
              <a:buFont typeface="Euphemia" panose="020B0503040102020104" pitchFamily="34" charset="0"/>
              <a:buNone/>
            </a:pPr>
            <a:r>
              <a:rPr lang="en-US" altLang="en-US" b="1" dirty="0">
                <a:solidFill>
                  <a:srgbClr val="002060"/>
                </a:solidFill>
                <a:latin typeface="Arial" panose="020B0604020202020204" pitchFamily="34" charset="0"/>
                <a:cs typeface="Arial" panose="020B0604020202020204" pitchFamily="34" charset="0"/>
              </a:rPr>
              <a:t>If electronic systems fail, immediately verify manual times are available for the racer for whom an electronic time is not available. </a:t>
            </a:r>
            <a:r>
              <a:rPr lang="en-US" altLang="en-US" sz="1800" b="1" i="1" dirty="0">
                <a:solidFill>
                  <a:srgbClr val="0033CC"/>
                </a:solidFill>
                <a:latin typeface="Arial" panose="020B0604020202020204" pitchFamily="34" charset="0"/>
                <a:cs typeface="Arial" panose="020B0604020202020204" pitchFamily="34" charset="0"/>
              </a:rPr>
              <a:t>This immediate action will indicate whether or not manual timekeeping has validity so you will either be able to calculate a replacement time or authorize a rerun.</a:t>
            </a:r>
          </a:p>
          <a:p>
            <a:pPr marL="0" indent="0" eaLnBrk="1" hangingPunct="1">
              <a:lnSpc>
                <a:spcPct val="100000"/>
              </a:lnSpc>
              <a:buFont typeface="Euphemia" panose="020B0503040102020104" pitchFamily="34" charset="0"/>
              <a:buNone/>
            </a:pPr>
            <a:r>
              <a:rPr lang="en-US" altLang="en-US" sz="1800" b="1" dirty="0">
                <a:solidFill>
                  <a:schemeClr val="tx1"/>
                </a:solidFill>
                <a:latin typeface="Arial" panose="020B0604020202020204" pitchFamily="34" charset="0"/>
                <a:cs typeface="Arial" panose="020B0604020202020204" pitchFamily="34" charset="0"/>
              </a:rPr>
              <a:t>Two suggestions: Neither one will take much effort, but they may be the difference between a race result or a disappointed athlete for whom no time is available.</a:t>
            </a:r>
            <a:endParaRPr lang="en-US" altLang="en-US" sz="1800" b="1" dirty="0">
              <a:solidFill>
                <a:srgbClr val="002060"/>
              </a:solidFill>
              <a:latin typeface="Arial" panose="020B0604020202020204" pitchFamily="34" charset="0"/>
              <a:cs typeface="Arial" panose="020B0604020202020204" pitchFamily="34" charset="0"/>
            </a:endParaRPr>
          </a:p>
        </p:txBody>
      </p:sp>
      <p:pic>
        <p:nvPicPr>
          <p:cNvPr id="48132" name="Content Placeholder 10">
            <a:extLst>
              <a:ext uri="{FF2B5EF4-FFF2-40B4-BE49-F238E27FC236}">
                <a16:creationId xmlns:a16="http://schemas.microsoft.com/office/drawing/2014/main" id="{9028AC3B-1545-4A11-EB93-47C3285B8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4C6F518-EF6C-E801-DE09-229C1DB9DA6B}"/>
              </a:ext>
            </a:extLst>
          </p:cNvPr>
          <p:cNvSpPr>
            <a:spLocks noGrp="1" noChangeArrowheads="1"/>
          </p:cNvSpPr>
          <p:nvPr>
            <p:ph type="title" idx="4294967295"/>
          </p:nvPr>
        </p:nvSpPr>
        <p:spPr>
          <a:xfrm>
            <a:off x="762000" y="228600"/>
            <a:ext cx="7772400" cy="1143000"/>
          </a:xfrm>
        </p:spPr>
        <p:txBody>
          <a:bodyPr rtlCol="0">
            <a:normAutofit/>
          </a:bodyPr>
          <a:lstStyle/>
          <a:p>
            <a:pPr eaLnBrk="1" fontAlgn="auto" hangingPunct="1">
              <a:spcAft>
                <a:spcPts val="0"/>
              </a:spcAft>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Replacement Tim</a:t>
            </a:r>
            <a:r>
              <a:rPr lang="en-US" b="1" dirty="0">
                <a:solidFill>
                  <a:srgbClr val="003399"/>
                </a:solidFill>
                <a:latin typeface="Arial" panose="020B0604020202020204" pitchFamily="34" charset="0"/>
                <a:cs typeface="Arial" panose="020B0604020202020204" pitchFamily="34" charset="0"/>
              </a:rPr>
              <a:t>e of Day</a:t>
            </a:r>
            <a:br>
              <a:rPr lang="en-US" sz="2800" b="1" dirty="0">
                <a:solidFill>
                  <a:srgbClr val="FF0000"/>
                </a:solidFill>
                <a:latin typeface="Arial" panose="020B0604020202020204" pitchFamily="34" charset="0"/>
                <a:cs typeface="Arial" panose="020B0604020202020204" pitchFamily="34" charset="0"/>
              </a:rPr>
            </a:br>
            <a:r>
              <a:rPr lang="en-US" sz="2800" b="1" dirty="0">
                <a:solidFill>
                  <a:schemeClr val="tx1"/>
                </a:solidFill>
                <a:latin typeface="Arial" panose="020B0604020202020204" pitchFamily="34" charset="0"/>
                <a:cs typeface="Arial" panose="020B0604020202020204" pitchFamily="34" charset="0"/>
              </a:rPr>
              <a:t>(Equivalent Electronic Times - EET)</a:t>
            </a:r>
          </a:p>
        </p:txBody>
      </p:sp>
      <p:sp>
        <p:nvSpPr>
          <p:cNvPr id="77827" name="Rectangle 3">
            <a:extLst>
              <a:ext uri="{FF2B5EF4-FFF2-40B4-BE49-F238E27FC236}">
                <a16:creationId xmlns:a16="http://schemas.microsoft.com/office/drawing/2014/main" id="{209DAA7F-9480-0E04-9DCE-DB788B4609AA}"/>
              </a:ext>
            </a:extLst>
          </p:cNvPr>
          <p:cNvSpPr>
            <a:spLocks noGrp="1" noChangeArrowheads="1"/>
          </p:cNvSpPr>
          <p:nvPr>
            <p:ph idx="4294967295"/>
          </p:nvPr>
        </p:nvSpPr>
        <p:spPr>
          <a:xfrm>
            <a:off x="914400" y="1752600"/>
            <a:ext cx="8023225" cy="4524375"/>
          </a:xfrm>
        </p:spPr>
        <p:txBody>
          <a:bodyPr/>
          <a:lstStyle/>
          <a:p>
            <a:pPr eaLnBrk="1" hangingPunct="1">
              <a:lnSpc>
                <a:spcPct val="110000"/>
              </a:lnSpc>
              <a:spcBef>
                <a:spcPts val="1200"/>
              </a:spcBef>
              <a:buFont typeface="Arial" panose="020B0604020202020204" pitchFamily="34" charset="0"/>
              <a:buChar char="•"/>
            </a:pPr>
            <a:r>
              <a:rPr lang="en-US" altLang="en-US" sz="2400" b="1" dirty="0">
                <a:solidFill>
                  <a:schemeClr val="tx1"/>
                </a:solidFill>
                <a:latin typeface="Arial" panose="020B0604020202020204" pitchFamily="34" charset="0"/>
                <a:cs typeface="Arial" panose="020B0604020202020204" pitchFamily="34" charset="0"/>
              </a:rPr>
              <a:t>When the electronic Time of Day is missed on System A (primary system), it will be necessary to calculate a replacement Time of Day from System B (secondary system)  </a:t>
            </a:r>
          </a:p>
          <a:p>
            <a:pPr eaLnBrk="1" hangingPunct="1">
              <a:lnSpc>
                <a:spcPct val="110000"/>
              </a:lnSpc>
              <a:spcBef>
                <a:spcPts val="1200"/>
              </a:spcBef>
              <a:buFont typeface="Arial" panose="020B0604020202020204" pitchFamily="34" charset="0"/>
              <a:buChar char="•"/>
            </a:pPr>
            <a:r>
              <a:rPr lang="en-US" altLang="en-US" sz="2400" b="1" dirty="0">
                <a:solidFill>
                  <a:schemeClr val="tx1"/>
                </a:solidFill>
                <a:latin typeface="Arial" panose="020B0604020202020204" pitchFamily="34" charset="0"/>
                <a:cs typeface="Arial" panose="020B0604020202020204" pitchFamily="34" charset="0"/>
              </a:rPr>
              <a:t>If both the primary and secondary systems fail, you must calculate a replacement Time of Day from the manual/hand timekeeping</a:t>
            </a:r>
          </a:p>
          <a:p>
            <a:pPr eaLnBrk="1" hangingPunct="1">
              <a:lnSpc>
                <a:spcPct val="110000"/>
              </a:lnSpc>
              <a:spcBef>
                <a:spcPts val="1200"/>
              </a:spcBef>
              <a:buFont typeface="Arial" panose="020B0604020202020204" pitchFamily="34" charset="0"/>
              <a:buChar char="•"/>
            </a:pPr>
            <a:r>
              <a:rPr lang="en-US" altLang="en-US" sz="2400" b="1" dirty="0">
                <a:solidFill>
                  <a:schemeClr val="tx1"/>
                </a:solidFill>
                <a:latin typeface="Arial" panose="020B0604020202020204" pitchFamily="34" charset="0"/>
                <a:cs typeface="Arial" panose="020B0604020202020204" pitchFamily="34" charset="0"/>
              </a:rPr>
              <a:t>A Replacement Time of Day is </a:t>
            </a:r>
            <a:r>
              <a:rPr lang="en-US" altLang="en-US" sz="2400" b="1" i="1" dirty="0">
                <a:solidFill>
                  <a:schemeClr val="tx1"/>
                </a:solidFill>
                <a:latin typeface="Arial" panose="020B0604020202020204" pitchFamily="34" charset="0"/>
                <a:cs typeface="Arial" panose="020B0604020202020204" pitchFamily="34" charset="0"/>
              </a:rPr>
              <a:t>a valid time!</a:t>
            </a:r>
            <a:endParaRPr lang="en-US" altLang="en-US" sz="2400" b="1" dirty="0">
              <a:solidFill>
                <a:schemeClr val="tx1"/>
              </a:solidFill>
              <a:latin typeface="Arial" panose="020B0604020202020204" pitchFamily="34" charset="0"/>
              <a:cs typeface="Arial" panose="020B0604020202020204" pitchFamily="34" charset="0"/>
            </a:endParaRPr>
          </a:p>
        </p:txBody>
      </p:sp>
      <p:pic>
        <p:nvPicPr>
          <p:cNvPr id="49156" name="Content Placeholder 10">
            <a:extLst>
              <a:ext uri="{FF2B5EF4-FFF2-40B4-BE49-F238E27FC236}">
                <a16:creationId xmlns:a16="http://schemas.microsoft.com/office/drawing/2014/main" id="{30C78A68-EE09-23F6-A69F-8D04FDB917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wipe(right)">
                                      <p:cBhvr>
                                        <p:cTn id="7" dur="500"/>
                                        <p:tgtEl>
                                          <p:spTgt spid="77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77827">
                                            <p:txEl>
                                              <p:pRg st="1" end="1"/>
                                            </p:txEl>
                                          </p:spTgt>
                                        </p:tgtEl>
                                        <p:attrNameLst>
                                          <p:attrName>style.visibility</p:attrName>
                                        </p:attrNameLst>
                                      </p:cBhvr>
                                      <p:to>
                                        <p:strVal val="visible"/>
                                      </p:to>
                                    </p:set>
                                    <p:animEffect transition="in" filter="wipe(right)">
                                      <p:cBhvr>
                                        <p:cTn id="12" dur="500"/>
                                        <p:tgtEl>
                                          <p:spTgt spid="778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77827">
                                            <p:txEl>
                                              <p:pRg st="2" end="2"/>
                                            </p:txEl>
                                          </p:spTgt>
                                        </p:tgtEl>
                                        <p:attrNameLst>
                                          <p:attrName>style.visibility</p:attrName>
                                        </p:attrNameLst>
                                      </p:cBhvr>
                                      <p:to>
                                        <p:strVal val="visible"/>
                                      </p:to>
                                    </p:set>
                                    <p:animEffect transition="in" filter="wipe(right)">
                                      <p:cBhvr>
                                        <p:cTn id="17" dur="500"/>
                                        <p:tgtEl>
                                          <p:spTgt spid="778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3299A9B-5F43-CA16-4D27-F2C9A79C3EFD}"/>
              </a:ext>
            </a:extLst>
          </p:cNvPr>
          <p:cNvSpPr>
            <a:spLocks noGrp="1" noChangeArrowheads="1"/>
          </p:cNvSpPr>
          <p:nvPr>
            <p:ph type="body" idx="4294967295"/>
          </p:nvPr>
        </p:nvSpPr>
        <p:spPr>
          <a:xfrm>
            <a:off x="337796" y="661988"/>
            <a:ext cx="8229600" cy="6103415"/>
          </a:xfrm>
        </p:spPr>
        <p:txBody>
          <a:bodyPr rtlCol="0">
            <a:normAutofit fontScale="25000" lnSpcReduction="20000"/>
          </a:bodyPr>
          <a:lstStyle/>
          <a:p>
            <a:pPr marL="0" indent="-246888" eaLnBrk="1" fontAlgn="auto" hangingPunct="1">
              <a:lnSpc>
                <a:spcPct val="120000"/>
              </a:lnSpc>
              <a:spcBef>
                <a:spcPts val="0"/>
              </a:spcBef>
              <a:spcAft>
                <a:spcPts val="0"/>
              </a:spcAft>
              <a:buFont typeface="Euphemia" panose="020B0503040102020104" pitchFamily="34" charset="0"/>
              <a:buNone/>
              <a:defRPr/>
            </a:pPr>
            <a:r>
              <a:rPr lang="en-US" sz="7200" b="1" dirty="0">
                <a:solidFill>
                  <a:schemeClr val="tx1"/>
                </a:solidFill>
                <a:latin typeface="Arial" charset="0"/>
                <a:cs typeface="Arial" charset="0"/>
              </a:rPr>
              <a:t>When electronic timing systems fail, calculation of a Replacement Time is required.  </a:t>
            </a:r>
            <a:r>
              <a:rPr lang="en-US" sz="7200" b="1" i="1" dirty="0">
                <a:latin typeface="Arial" panose="020B0604020202020204" pitchFamily="34" charset="0"/>
                <a:cs typeface="Arial" panose="020B0604020202020204" pitchFamily="34" charset="0"/>
              </a:rPr>
              <a:t>The purpose of a "Replacement Time (EET)" is to calculate and replace the </a:t>
            </a:r>
            <a:r>
              <a:rPr lang="en-US" sz="7200" b="1" i="1" u="sng" dirty="0">
                <a:latin typeface="Arial" panose="020B0604020202020204" pitchFamily="34" charset="0"/>
                <a:cs typeface="Arial" panose="020B0604020202020204" pitchFamily="34" charset="0"/>
              </a:rPr>
              <a:t>missing</a:t>
            </a:r>
            <a:r>
              <a:rPr lang="en-US" sz="7200" b="1" i="1" dirty="0">
                <a:latin typeface="Arial" panose="020B0604020202020204" pitchFamily="34" charset="0"/>
                <a:cs typeface="Arial" panose="020B0604020202020204" pitchFamily="34" charset="0"/>
              </a:rPr>
              <a:t> ToD impulse - either start or finish.</a:t>
            </a:r>
            <a:endParaRPr lang="en-US" sz="7200" i="1" dirty="0">
              <a:latin typeface="Arial" panose="020B0604020202020204" pitchFamily="34" charset="0"/>
              <a:cs typeface="Arial" panose="020B0604020202020204" pitchFamily="34" charset="0"/>
            </a:endParaRPr>
          </a:p>
          <a:p>
            <a:pPr marL="246888" indent="-246888" eaLnBrk="1" fontAlgn="auto" hangingPunct="1">
              <a:lnSpc>
                <a:spcPct val="120000"/>
              </a:lnSpc>
              <a:spcBef>
                <a:spcPts val="600"/>
              </a:spcBef>
              <a:spcAft>
                <a:spcPts val="0"/>
              </a:spcAft>
              <a:buFont typeface="Arial"/>
              <a:buChar char="•"/>
              <a:defRPr/>
            </a:pPr>
            <a:r>
              <a:rPr lang="en-US" sz="7200" b="1" dirty="0">
                <a:solidFill>
                  <a:schemeClr val="tx1"/>
                </a:solidFill>
                <a:latin typeface="Arial" charset="0"/>
                <a:cs typeface="Arial" charset="0"/>
              </a:rPr>
              <a:t>The calculation is based on:  </a:t>
            </a:r>
          </a:p>
          <a:p>
            <a:pPr marL="612648" lvl="1" indent="-246888" eaLnBrk="1" fontAlgn="auto" hangingPunct="1">
              <a:lnSpc>
                <a:spcPct val="120000"/>
              </a:lnSpc>
              <a:spcBef>
                <a:spcPts val="0"/>
              </a:spcBef>
              <a:spcAft>
                <a:spcPts val="0"/>
              </a:spcAft>
              <a:buFont typeface="Arial"/>
              <a:buChar char="–"/>
              <a:defRPr/>
            </a:pPr>
            <a:r>
              <a:rPr lang="en-US" sz="7200" b="1" dirty="0">
                <a:solidFill>
                  <a:schemeClr val="tx1"/>
                </a:solidFill>
                <a:latin typeface="Arial" charset="0"/>
                <a:ea typeface="ＭＳ Ｐゴシック" pitchFamily="34" charset="-128"/>
                <a:cs typeface="Arial" charset="0"/>
              </a:rPr>
              <a:t>Calculation of a replacement time based on System B Time of Day in lieu of the missing System A electronic Time of Day, or</a:t>
            </a:r>
          </a:p>
          <a:p>
            <a:pPr marL="246888" indent="-246888" eaLnBrk="1" fontAlgn="auto" hangingPunct="1">
              <a:lnSpc>
                <a:spcPct val="120000"/>
              </a:lnSpc>
              <a:spcBef>
                <a:spcPts val="600"/>
              </a:spcBef>
              <a:spcAft>
                <a:spcPts val="0"/>
              </a:spcAft>
              <a:buFont typeface="Arial"/>
              <a:buChar char="•"/>
              <a:defRPr/>
            </a:pPr>
            <a:r>
              <a:rPr lang="en-US" sz="7200" b="1" dirty="0">
                <a:solidFill>
                  <a:schemeClr val="tx1"/>
                </a:solidFill>
                <a:latin typeface="Arial" charset="0"/>
                <a:cs typeface="Arial" charset="0"/>
              </a:rPr>
              <a:t>The calculation is performed by:  </a:t>
            </a:r>
          </a:p>
          <a:p>
            <a:pPr marL="612648" lvl="1" indent="-246888" eaLnBrk="1" fontAlgn="auto" hangingPunct="1">
              <a:lnSpc>
                <a:spcPct val="120000"/>
              </a:lnSpc>
              <a:spcBef>
                <a:spcPts val="0"/>
              </a:spcBef>
              <a:spcAft>
                <a:spcPts val="0"/>
              </a:spcAft>
              <a:buFont typeface="Arial"/>
              <a:buChar char="–"/>
              <a:defRPr/>
            </a:pPr>
            <a:r>
              <a:rPr lang="en-US" sz="7200" b="1" dirty="0">
                <a:solidFill>
                  <a:schemeClr val="tx1"/>
                </a:solidFill>
                <a:latin typeface="Arial" charset="0"/>
                <a:ea typeface="ＭＳ Ｐゴシック" pitchFamily="34" charset="-128"/>
                <a:cs typeface="Arial" charset="0"/>
              </a:rPr>
              <a:t>Comparing the 10 Time of Day before the missed electronic Time of Day (If there are not 10 times before, complete the calculation with the remaining times after the missed time.)</a:t>
            </a:r>
          </a:p>
          <a:p>
            <a:pPr marL="612648" lvl="1" indent="-246888" eaLnBrk="1" fontAlgn="auto" hangingPunct="1">
              <a:lnSpc>
                <a:spcPct val="120000"/>
              </a:lnSpc>
              <a:spcBef>
                <a:spcPts val="0"/>
              </a:spcBef>
              <a:spcAft>
                <a:spcPts val="0"/>
              </a:spcAft>
              <a:buFont typeface="Arial"/>
              <a:buChar char="–"/>
              <a:defRPr/>
            </a:pPr>
            <a:r>
              <a:rPr lang="en-US" sz="7200" b="1" dirty="0">
                <a:solidFill>
                  <a:schemeClr val="tx1"/>
                </a:solidFill>
                <a:latin typeface="Arial" charset="0"/>
                <a:ea typeface="ＭＳ Ｐゴシック" pitchFamily="34" charset="-128"/>
                <a:cs typeface="Arial" charset="0"/>
              </a:rPr>
              <a:t>Dividing the sum of the differences by 10 and rounding up or down which supplies the correction value</a:t>
            </a:r>
          </a:p>
          <a:p>
            <a:pPr marL="612648" lvl="1" indent="-246888" eaLnBrk="1" fontAlgn="auto" hangingPunct="1">
              <a:lnSpc>
                <a:spcPct val="120000"/>
              </a:lnSpc>
              <a:spcBef>
                <a:spcPts val="0"/>
              </a:spcBef>
              <a:spcAft>
                <a:spcPts val="0"/>
              </a:spcAft>
              <a:buFont typeface="Arial"/>
              <a:buChar char="–"/>
              <a:defRPr/>
            </a:pPr>
            <a:r>
              <a:rPr lang="en-US" sz="7200" b="1" dirty="0">
                <a:solidFill>
                  <a:schemeClr val="tx1"/>
                </a:solidFill>
                <a:latin typeface="Arial" charset="0"/>
                <a:ea typeface="ＭＳ Ｐゴシック" pitchFamily="34" charset="-128"/>
                <a:cs typeface="Arial" charset="0"/>
              </a:rPr>
              <a:t>Applying correction value to System B Time of Day or manual/hand Time of Day </a:t>
            </a:r>
          </a:p>
          <a:p>
            <a:pPr marL="246888" indent="-246888" eaLnBrk="1" fontAlgn="auto" hangingPunct="1">
              <a:lnSpc>
                <a:spcPct val="120000"/>
              </a:lnSpc>
              <a:spcBef>
                <a:spcPts val="600"/>
              </a:spcBef>
              <a:spcAft>
                <a:spcPts val="0"/>
              </a:spcAft>
              <a:buFont typeface="Arial"/>
              <a:buChar char="•"/>
              <a:defRPr/>
            </a:pPr>
            <a:r>
              <a:rPr lang="en-US" sz="7200" b="1" dirty="0">
                <a:solidFill>
                  <a:schemeClr val="tx1"/>
                </a:solidFill>
                <a:latin typeface="Arial" charset="0"/>
                <a:cs typeface="Arial" charset="0"/>
              </a:rPr>
              <a:t>A replacement time (EET), when required, is an official time and is valid at all levels and types of competition.</a:t>
            </a:r>
          </a:p>
          <a:p>
            <a:pPr marL="246888" indent="-246888" eaLnBrk="1" fontAlgn="auto" hangingPunct="1">
              <a:lnSpc>
                <a:spcPct val="120000"/>
              </a:lnSpc>
              <a:spcBef>
                <a:spcPts val="1200"/>
              </a:spcBef>
              <a:spcAft>
                <a:spcPts val="0"/>
              </a:spcAft>
              <a:buFont typeface="Arial"/>
              <a:buChar char="•"/>
              <a:defRPr/>
            </a:pPr>
            <a:r>
              <a:rPr lang="en-US" sz="7200" b="1" dirty="0">
                <a:solidFill>
                  <a:schemeClr val="tx1"/>
                </a:solidFill>
                <a:latin typeface="Arial" charset="0"/>
                <a:cs typeface="Arial" charset="0"/>
              </a:rPr>
              <a:t>If a replacement time is required, a copy of all calculations must be submitted with the TDTR and must also be included in the Event Document Packet.</a:t>
            </a:r>
          </a:p>
          <a:p>
            <a:pPr marL="0" indent="0" algn="ctr" eaLnBrk="1" fontAlgn="auto" hangingPunct="1">
              <a:lnSpc>
                <a:spcPct val="120000"/>
              </a:lnSpc>
              <a:spcBef>
                <a:spcPts val="1200"/>
              </a:spcBef>
              <a:spcAft>
                <a:spcPts val="0"/>
              </a:spcAft>
              <a:buFont typeface="Euphemia" panose="020B0503040102020104" pitchFamily="34" charset="0"/>
              <a:buNone/>
              <a:defRPr/>
            </a:pPr>
            <a:r>
              <a:rPr lang="en-US" sz="5600" b="1" i="1" dirty="0">
                <a:solidFill>
                  <a:srgbClr val="003399"/>
                </a:solidFill>
                <a:latin typeface="Arial" charset="0"/>
                <a:cs typeface="Arial" charset="0"/>
              </a:rPr>
              <a:t>FORERUNNER’S TIMES </a:t>
            </a:r>
            <a:r>
              <a:rPr lang="en-US" sz="5600" b="1" i="1" u="sng" dirty="0">
                <a:solidFill>
                  <a:srgbClr val="003399"/>
                </a:solidFill>
                <a:latin typeface="Arial" charset="0"/>
                <a:cs typeface="Arial" charset="0"/>
              </a:rPr>
              <a:t>MUST NOT BE USED</a:t>
            </a:r>
            <a:r>
              <a:rPr lang="en-US" sz="5600" b="1" i="1" dirty="0">
                <a:solidFill>
                  <a:srgbClr val="003399"/>
                </a:solidFill>
                <a:latin typeface="Arial" charset="0"/>
                <a:cs typeface="Arial" charset="0"/>
              </a:rPr>
              <a:t> WHEN CALCULATING A REPLACEMENT TIME!</a:t>
            </a:r>
          </a:p>
          <a:p>
            <a:pPr marL="0" indent="0" eaLnBrk="1" fontAlgn="auto" hangingPunct="1">
              <a:lnSpc>
                <a:spcPct val="120000"/>
              </a:lnSpc>
              <a:spcBef>
                <a:spcPts val="1200"/>
              </a:spcBef>
              <a:spcAft>
                <a:spcPts val="0"/>
              </a:spcAft>
              <a:buFont typeface="Euphemia" panose="020B0503040102020104" pitchFamily="34" charset="0"/>
              <a:buNone/>
              <a:defRPr/>
            </a:pPr>
            <a:endParaRPr lang="en-US" sz="3400" b="1" dirty="0">
              <a:latin typeface="Arial" charset="0"/>
              <a:cs typeface="Arial" charset="0"/>
            </a:endParaRPr>
          </a:p>
        </p:txBody>
      </p:sp>
      <p:sp>
        <p:nvSpPr>
          <p:cNvPr id="2" name="Title 1">
            <a:extLst>
              <a:ext uri="{FF2B5EF4-FFF2-40B4-BE49-F238E27FC236}">
                <a16:creationId xmlns:a16="http://schemas.microsoft.com/office/drawing/2014/main" id="{A2CB0818-A0EB-15C5-9B3C-A3420926CAA3}"/>
              </a:ext>
            </a:extLst>
          </p:cNvPr>
          <p:cNvSpPr>
            <a:spLocks noGrp="1"/>
          </p:cNvSpPr>
          <p:nvPr>
            <p:ph type="title" idx="4294967295"/>
          </p:nvPr>
        </p:nvSpPr>
        <p:spPr>
          <a:xfrm>
            <a:off x="0" y="76200"/>
            <a:ext cx="8229600" cy="950913"/>
          </a:xfrm>
        </p:spPr>
        <p:txBody>
          <a:bodyPr rtlCol="0">
            <a:normAutofit/>
          </a:bodyPr>
          <a:lstStyle/>
          <a:p>
            <a:pPr eaLnBrk="1" fontAlgn="auto" hangingPunct="1">
              <a:spcAft>
                <a:spcPts val="0"/>
              </a:spcAft>
              <a:defRPr/>
            </a:pPr>
            <a:r>
              <a:rPr lang="en-US" b="1" dirty="0">
                <a:solidFill>
                  <a:srgbClr val="FF0000"/>
                </a:solidFill>
                <a:latin typeface="Arial" charset="0"/>
                <a:cs typeface="Arial" charset="0"/>
              </a:rPr>
              <a:t> </a:t>
            </a:r>
            <a:endParaRPr lang="en-US" dirty="0">
              <a:solidFill>
                <a:schemeClr val="tx2">
                  <a:lumMod val="75000"/>
                </a:schemeClr>
              </a:solidFill>
            </a:endParaRPr>
          </a:p>
        </p:txBody>
      </p:sp>
      <p:sp>
        <p:nvSpPr>
          <p:cNvPr id="3" name="Rectangle 2">
            <a:extLst>
              <a:ext uri="{FF2B5EF4-FFF2-40B4-BE49-F238E27FC236}">
                <a16:creationId xmlns:a16="http://schemas.microsoft.com/office/drawing/2014/main" id="{4D31FD75-8928-78BE-BF21-5E37E7874DB4}"/>
              </a:ext>
            </a:extLst>
          </p:cNvPr>
          <p:cNvSpPr/>
          <p:nvPr/>
        </p:nvSpPr>
        <p:spPr>
          <a:xfrm>
            <a:off x="455271" y="76200"/>
            <a:ext cx="7994650" cy="585788"/>
          </a:xfrm>
          <a:prstGeom prst="rect">
            <a:avLst/>
          </a:prstGeom>
        </p:spPr>
        <p:txBody>
          <a:bodyPr>
            <a:spAutoFit/>
          </a:bodyPr>
          <a:lstStyle/>
          <a:p>
            <a:pPr algn="ctr" defTabSz="457200" eaLnBrk="1" fontAlgn="auto" hangingPunct="1">
              <a:spcBef>
                <a:spcPts val="0"/>
              </a:spcBef>
              <a:spcAft>
                <a:spcPts val="0"/>
              </a:spcAft>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rPr>
              <a:t>REPLACEMENT TIMES</a:t>
            </a:r>
            <a:endParaRPr lang="en-US" dirty="0">
              <a:solidFill>
                <a:srgbClr val="003399"/>
              </a:solidFill>
              <a:latin typeface="Calibri"/>
            </a:endParaRPr>
          </a:p>
        </p:txBody>
      </p:sp>
      <p:pic>
        <p:nvPicPr>
          <p:cNvPr id="50181" name="Content Placeholder 10">
            <a:extLst>
              <a:ext uri="{FF2B5EF4-FFF2-40B4-BE49-F238E27FC236}">
                <a16:creationId xmlns:a16="http://schemas.microsoft.com/office/drawing/2014/main" id="{0A2750D5-5A79-DA32-EC82-9443470C8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A9AF1475-D76B-63C8-247B-40EF77D65856}"/>
              </a:ext>
            </a:extLst>
          </p:cNvPr>
          <p:cNvSpPr>
            <a:spLocks noGrp="1" noChangeArrowheads="1"/>
          </p:cNvSpPr>
          <p:nvPr>
            <p:ph type="body" idx="4294967295"/>
          </p:nvPr>
        </p:nvSpPr>
        <p:spPr>
          <a:xfrm>
            <a:off x="457200" y="1524000"/>
            <a:ext cx="8229600" cy="4525963"/>
          </a:xfrm>
        </p:spPr>
        <p:txBody>
          <a:bodyPr/>
          <a:lstStyle/>
          <a:p>
            <a:pPr eaLnBrk="1" hangingPunct="1">
              <a:lnSpc>
                <a:spcPct val="100000"/>
              </a:lnSpc>
              <a:buFont typeface="Arial" panose="020B0604020202020204" pitchFamily="34" charset="0"/>
              <a:buChar char="•"/>
            </a:pPr>
            <a:r>
              <a:rPr lang="en-US" altLang="en-US" dirty="0">
                <a:latin typeface="Arial" panose="020B0604020202020204" pitchFamily="34" charset="0"/>
                <a:cs typeface="Arial" panose="020B0604020202020204" pitchFamily="34" charset="0"/>
              </a:rPr>
              <a:t>If System A times are unavailable for a major portion of the field, </a:t>
            </a:r>
            <a:r>
              <a:rPr lang="en-US" altLang="en-US" b="1" i="1" dirty="0">
                <a:solidFill>
                  <a:srgbClr val="003399"/>
                </a:solidFill>
                <a:latin typeface="Arial" panose="020B0604020202020204" pitchFamily="34" charset="0"/>
                <a:cs typeface="Arial" panose="020B0604020202020204" pitchFamily="34" charset="0"/>
              </a:rPr>
              <a:t>System B times must be used for the entire field!</a:t>
            </a:r>
          </a:p>
          <a:p>
            <a:pPr eaLnBrk="1" hangingPunct="1">
              <a:lnSpc>
                <a:spcPct val="100000"/>
              </a:lnSpc>
              <a:buFont typeface="Arial" panose="020B0604020202020204" pitchFamily="34" charset="0"/>
              <a:buChar char="•"/>
            </a:pPr>
            <a:endParaRPr lang="en-US" altLang="en-US" i="1" dirty="0">
              <a:latin typeface="Arial" panose="020B0604020202020204" pitchFamily="34" charset="0"/>
              <a:cs typeface="Arial" panose="020B0604020202020204" pitchFamily="34" charset="0"/>
            </a:endParaRPr>
          </a:p>
          <a:p>
            <a:pPr eaLnBrk="1" hangingPunct="1">
              <a:lnSpc>
                <a:spcPct val="100000"/>
              </a:lnSpc>
              <a:buFont typeface="Arial" panose="020B0604020202020204" pitchFamily="34" charset="0"/>
              <a:buChar char="•"/>
            </a:pPr>
            <a:r>
              <a:rPr lang="en-US" altLang="en-US" dirty="0">
                <a:latin typeface="Arial" panose="020B0604020202020204" pitchFamily="34" charset="0"/>
                <a:cs typeface="Arial" panose="020B0604020202020204" pitchFamily="34" charset="0"/>
              </a:rPr>
              <a:t>If </a:t>
            </a:r>
            <a:r>
              <a:rPr lang="en-US" altLang="en-US" u="sng" dirty="0">
                <a:latin typeface="Arial" panose="020B0604020202020204" pitchFamily="34" charset="0"/>
                <a:cs typeface="Arial" panose="020B0604020202020204" pitchFamily="34" charset="0"/>
              </a:rPr>
              <a:t>both</a:t>
            </a:r>
            <a:r>
              <a:rPr lang="en-US" altLang="en-US" dirty="0">
                <a:latin typeface="Arial" panose="020B0604020202020204" pitchFamily="34" charset="0"/>
                <a:cs typeface="Arial" panose="020B0604020202020204" pitchFamily="34" charset="0"/>
              </a:rPr>
              <a:t> System A and System B times are unavailable for a major portion of the field, no </a:t>
            </a:r>
            <a:r>
              <a:rPr lang="en-US" altLang="en-US" u="sng" dirty="0">
                <a:latin typeface="Arial" panose="020B0604020202020204" pitchFamily="34" charset="0"/>
                <a:cs typeface="Arial" panose="020B0604020202020204" pitchFamily="34" charset="0"/>
              </a:rPr>
              <a:t>correction factor</a:t>
            </a:r>
            <a:r>
              <a:rPr lang="en-US" altLang="en-US" dirty="0">
                <a:latin typeface="Arial" panose="020B0604020202020204" pitchFamily="34" charset="0"/>
                <a:cs typeface="Arial" panose="020B0604020202020204" pitchFamily="34" charset="0"/>
              </a:rPr>
              <a:t> can be calculated, and </a:t>
            </a:r>
            <a:r>
              <a:rPr lang="en-US" altLang="en-US" b="1" i="1" u="sng" dirty="0">
                <a:solidFill>
                  <a:srgbClr val="003399"/>
                </a:solidFill>
                <a:latin typeface="Arial" panose="020B0604020202020204" pitchFamily="34" charset="0"/>
                <a:cs typeface="Arial" panose="020B0604020202020204" pitchFamily="34" charset="0"/>
              </a:rPr>
              <a:t>calculated</a:t>
            </a:r>
            <a:r>
              <a:rPr lang="en-US" altLang="en-US" b="1" i="1" dirty="0">
                <a:solidFill>
                  <a:srgbClr val="003399"/>
                </a:solidFill>
                <a:latin typeface="Arial" panose="020B0604020202020204" pitchFamily="34" charset="0"/>
                <a:cs typeface="Arial" panose="020B0604020202020204" pitchFamily="34" charset="0"/>
              </a:rPr>
              <a:t>, and non-adjusted, manual/hand times must be used for the entire field! </a:t>
            </a:r>
          </a:p>
        </p:txBody>
      </p:sp>
      <p:sp>
        <p:nvSpPr>
          <p:cNvPr id="22530" name="Rectangle 2">
            <a:extLst>
              <a:ext uri="{FF2B5EF4-FFF2-40B4-BE49-F238E27FC236}">
                <a16:creationId xmlns:a16="http://schemas.microsoft.com/office/drawing/2014/main" id="{99A17631-4810-E9A1-BB21-99F18C0F7EA5}"/>
              </a:ext>
            </a:extLst>
          </p:cNvPr>
          <p:cNvSpPr>
            <a:spLocks noGrp="1" noChangeArrowheads="1"/>
          </p:cNvSpPr>
          <p:nvPr>
            <p:ph type="title" idx="4294967295"/>
          </p:nvPr>
        </p:nvSpPr>
        <p:spPr>
          <a:xfrm>
            <a:off x="533400" y="152400"/>
            <a:ext cx="8229600" cy="1143000"/>
          </a:xfrm>
        </p:spPr>
        <p:txBody>
          <a:bodyPr rtlCol="0">
            <a:normAutofit/>
          </a:bodyPr>
          <a:lstStyle/>
          <a:p>
            <a:pPr eaLnBrk="1" fontAlgn="auto" hangingPunct="1">
              <a:spcAft>
                <a:spcPts val="0"/>
              </a:spcAft>
              <a:defRPr/>
            </a:pPr>
            <a:r>
              <a:rPr lang="en-US" altLang="en-US"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OTHER TIMING SCENARIOS</a:t>
            </a:r>
          </a:p>
        </p:txBody>
      </p:sp>
      <p:pic>
        <p:nvPicPr>
          <p:cNvPr id="51204" name="Content Placeholder 10">
            <a:extLst>
              <a:ext uri="{FF2B5EF4-FFF2-40B4-BE49-F238E27FC236}">
                <a16:creationId xmlns:a16="http://schemas.microsoft.com/office/drawing/2014/main" id="{EDE92791-9A22-70D7-9F06-772C295E2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 calcmode="lin" valueType="num">
                                      <p:cBhvr additive="base">
                                        <p:cTn id="1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B03EBA1-7DE9-3EB9-11E5-C05E961932C1}"/>
              </a:ext>
            </a:extLst>
          </p:cNvPr>
          <p:cNvSpPr>
            <a:spLocks noGrp="1"/>
          </p:cNvSpPr>
          <p:nvPr>
            <p:ph type="title" idx="4294967295"/>
          </p:nvPr>
        </p:nvSpPr>
        <p:spPr>
          <a:xfrm>
            <a:off x="419100" y="217488"/>
            <a:ext cx="8420100" cy="838200"/>
          </a:xfrm>
        </p:spPr>
        <p:txBody>
          <a:bodyPr/>
          <a:lstStyle/>
          <a:p>
            <a:pPr eaLnBrk="1" hangingPunct="1">
              <a:defRPr/>
            </a:pPr>
            <a:r>
              <a:rPr lang="en-US" altLang="en-US" sz="3000"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ALPINE OFFICIALS’ RESOURCE MATERIALS</a:t>
            </a:r>
          </a:p>
        </p:txBody>
      </p:sp>
      <p:sp>
        <p:nvSpPr>
          <p:cNvPr id="3" name="Content Placeholder 2">
            <a:extLst>
              <a:ext uri="{FF2B5EF4-FFF2-40B4-BE49-F238E27FC236}">
                <a16:creationId xmlns:a16="http://schemas.microsoft.com/office/drawing/2014/main" id="{A653B4C3-7E4D-DF9E-AE71-D87A3AD85E72}"/>
              </a:ext>
            </a:extLst>
          </p:cNvPr>
          <p:cNvSpPr>
            <a:spLocks noGrp="1"/>
          </p:cNvSpPr>
          <p:nvPr>
            <p:ph idx="4294967295"/>
          </p:nvPr>
        </p:nvSpPr>
        <p:spPr>
          <a:xfrm>
            <a:off x="419100" y="1274763"/>
            <a:ext cx="8305800" cy="4306887"/>
          </a:xfrm>
        </p:spPr>
        <p:txBody>
          <a:bodyPr rtlCol="0">
            <a:noAutofit/>
          </a:bodyPr>
          <a:lstStyle/>
          <a:p>
            <a:pPr marL="0" indent="0" algn="just">
              <a:lnSpc>
                <a:spcPct val="100000"/>
              </a:lnSpc>
              <a:spcBef>
                <a:spcPts val="600"/>
              </a:spcBef>
              <a:spcAft>
                <a:spcPts val="0"/>
              </a:spcAft>
              <a:buFont typeface="Euphemia" panose="020B0503040102020104" pitchFamily="34" charset="0"/>
              <a:buNone/>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Alpine Officials’ resource materials are prepared to be accurate and in compliance with current rules and procedures while maintaining a nationwide outlook. </a:t>
            </a:r>
          </a:p>
          <a:p>
            <a:pPr marL="0" indent="0" algn="just">
              <a:lnSpc>
                <a:spcPct val="100000"/>
              </a:lnSpc>
              <a:spcBef>
                <a:spcPts val="1200"/>
              </a:spcBef>
              <a:spcAft>
                <a:spcPts val="1200"/>
              </a:spcAft>
              <a:buFont typeface="Euphemia" panose="020B0503040102020104" pitchFamily="34" charset="0"/>
              <a:buNone/>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The content of the material is reviewed by senior Alpine Officials prior to being submitted for acceptance by appropriate U.S. Ski &amp; Snowboard authorities. </a:t>
            </a:r>
          </a:p>
          <a:p>
            <a:pPr marL="0" indent="0" algn="just">
              <a:lnSpc>
                <a:spcPct val="100000"/>
              </a:lnSpc>
              <a:spcBef>
                <a:spcPts val="1200"/>
              </a:spcBef>
              <a:spcAft>
                <a:spcPts val="1200"/>
              </a:spcAft>
              <a:buFont typeface="Euphemia" panose="020B0503040102020104" pitchFamily="34" charset="0"/>
              <a:buNone/>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If an item included in the resource materials appears to be in conflict with current rules and procedures, please contact U.S. Ski &amp; Snowboard Competition Services for clarification and/or interpretation. </a:t>
            </a:r>
          </a:p>
          <a:p>
            <a:pPr>
              <a:lnSpc>
                <a:spcPct val="100000"/>
              </a:lnSpc>
              <a:spcBef>
                <a:spcPts val="600"/>
              </a:spcBef>
              <a:buFont typeface="Arial" panose="020B0604020202020204" pitchFamily="34" charset="0"/>
              <a:buChar char="•"/>
              <a:defRPr/>
            </a:pPr>
            <a:endParaRPr lang="en-US" sz="2000" dirty="0">
              <a:cs typeface="Arial" panose="020B0604020202020204" pitchFamily="34" charset="0"/>
            </a:endParaRPr>
          </a:p>
          <a:p>
            <a:pPr marL="0" indent="0">
              <a:lnSpc>
                <a:spcPct val="110000"/>
              </a:lnSpc>
              <a:buFont typeface="Euphemia" panose="020B0503040102020104" pitchFamily="34" charset="0"/>
              <a:buNone/>
              <a:defRPr/>
            </a:pPr>
            <a:r>
              <a:rPr lang="en-US" sz="2000" b="1" dirty="0">
                <a:solidFill>
                  <a:srgbClr val="FF0000"/>
                </a:solidFill>
                <a:ea typeface="Times New Roman" panose="02020603050405020304" pitchFamily="18" charset="0"/>
                <a:cs typeface="Arial" panose="020B0604020202020204" pitchFamily="34" charset="0"/>
              </a:rPr>
              <a:t> </a:t>
            </a:r>
          </a:p>
          <a:p>
            <a:pPr marL="0" indent="0">
              <a:lnSpc>
                <a:spcPct val="110000"/>
              </a:lnSpc>
              <a:buFont typeface="Euphemia" panose="020B0503040102020104" pitchFamily="34" charset="0"/>
              <a:buNone/>
              <a:defRPr/>
            </a:pPr>
            <a:endParaRPr lang="en-US" sz="2000" dirty="0">
              <a:cs typeface="Arial" panose="020B0604020202020204" pitchFamily="34" charset="0"/>
            </a:endParaRPr>
          </a:p>
        </p:txBody>
      </p:sp>
      <p:pic>
        <p:nvPicPr>
          <p:cNvPr id="16388" name="Content Placeholder 10">
            <a:extLst>
              <a:ext uri="{FF2B5EF4-FFF2-40B4-BE49-F238E27FC236}">
                <a16:creationId xmlns:a16="http://schemas.microsoft.com/office/drawing/2014/main" id="{7A2440FA-5339-23C9-43E9-5F7156976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B23428B-634F-A883-E6BB-71D769E5B9A4}"/>
              </a:ext>
            </a:extLst>
          </p:cNvPr>
          <p:cNvSpPr>
            <a:spLocks noGrp="1" noChangeArrowheads="1"/>
          </p:cNvSpPr>
          <p:nvPr>
            <p:ph type="title" idx="4294967295"/>
          </p:nvPr>
        </p:nvSpPr>
        <p:spPr>
          <a:xfrm>
            <a:off x="0" y="125413"/>
            <a:ext cx="8686800" cy="636587"/>
          </a:xfrm>
        </p:spPr>
        <p:txBody>
          <a:bodyPr rtlCol="0">
            <a:noAutofit/>
          </a:bodyPr>
          <a:lstStyle/>
          <a:p>
            <a:pPr eaLnBrk="1" fontAlgn="auto" hangingPunct="1">
              <a:spcAft>
                <a:spcPts val="0"/>
              </a:spcAft>
              <a:defRPr/>
            </a:pPr>
            <a:r>
              <a:rPr lang="en-US" sz="2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Replacement/Equivalent Electronic Time-of-Day Worksheet: </a:t>
            </a:r>
            <a:br>
              <a:rPr lang="en-US" sz="2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(Study Guide EET)</a:t>
            </a:r>
          </a:p>
        </p:txBody>
      </p:sp>
      <p:sp>
        <p:nvSpPr>
          <p:cNvPr id="52227" name="TextBox 5">
            <a:extLst>
              <a:ext uri="{FF2B5EF4-FFF2-40B4-BE49-F238E27FC236}">
                <a16:creationId xmlns:a16="http://schemas.microsoft.com/office/drawing/2014/main" id="{DF5CE30C-4D50-85D8-C8F2-E45A93367F21}"/>
              </a:ext>
            </a:extLst>
          </p:cNvPr>
          <p:cNvSpPr txBox="1">
            <a:spLocks noChangeArrowheads="1"/>
          </p:cNvSpPr>
          <p:nvPr/>
        </p:nvSpPr>
        <p:spPr bwMode="auto">
          <a:xfrm>
            <a:off x="457200" y="4038600"/>
            <a:ext cx="1752600" cy="25860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latin typeface="Arial" panose="020B0604020202020204" pitchFamily="34" charset="0"/>
                <a:ea typeface="MS PGothic" panose="020B0600070205080204" pitchFamily="34" charset="-128"/>
                <a:cs typeface="Arial" panose="020B0604020202020204" pitchFamily="34" charset="0"/>
              </a:rPr>
              <a:t>If both start and finish impulses are missed, ToD replacements must be calculated for each impulse. </a:t>
            </a:r>
          </a:p>
          <a:p>
            <a:endParaRPr lang="en-US" altLang="en-US" dirty="0">
              <a:ea typeface="MS PGothic" panose="020B0600070205080204" pitchFamily="34" charset="-128"/>
              <a:cs typeface="Arial" panose="020B0604020202020204" pitchFamily="34" charset="0"/>
            </a:endParaRPr>
          </a:p>
        </p:txBody>
      </p:sp>
      <p:cxnSp>
        <p:nvCxnSpPr>
          <p:cNvPr id="12" name="Straight Arrow Connector 11">
            <a:extLst>
              <a:ext uri="{FF2B5EF4-FFF2-40B4-BE49-F238E27FC236}">
                <a16:creationId xmlns:a16="http://schemas.microsoft.com/office/drawing/2014/main" id="{B70E979F-5903-4A85-613A-6ED6314B6DD8}"/>
              </a:ext>
            </a:extLst>
          </p:cNvPr>
          <p:cNvCxnSpPr/>
          <p:nvPr/>
        </p:nvCxnSpPr>
        <p:spPr>
          <a:xfrm>
            <a:off x="2362200" y="5791200"/>
            <a:ext cx="762000"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pic>
        <p:nvPicPr>
          <p:cNvPr id="52230" name="Content Placeholder 10">
            <a:extLst>
              <a:ext uri="{FF2B5EF4-FFF2-40B4-BE49-F238E27FC236}">
                <a16:creationId xmlns:a16="http://schemas.microsoft.com/office/drawing/2014/main" id="{0F5DE7E1-352C-8A8C-3C47-9AB063CA0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119F1D2-714E-08AD-B660-0FC37A239EC5}"/>
              </a:ext>
            </a:extLst>
          </p:cNvPr>
          <p:cNvSpPr txBox="1"/>
          <p:nvPr/>
        </p:nvSpPr>
        <p:spPr>
          <a:xfrm>
            <a:off x="228600" y="1536225"/>
            <a:ext cx="2893135" cy="1477328"/>
          </a:xfrm>
          <a:prstGeom prst="rect">
            <a:avLst/>
          </a:prstGeom>
          <a:noFill/>
          <a:ln>
            <a:solidFill>
              <a:schemeClr val="bg2"/>
            </a:solidFill>
          </a:ln>
        </p:spPr>
        <p:txBody>
          <a:bodyPr wrap="square" rtlCol="0" anchor="ctr" anchorCtr="1">
            <a:spAutoFit/>
          </a:bodyPr>
          <a:lstStyle/>
          <a:p>
            <a:r>
              <a:rPr lang="en-US" b="1" u="sng" dirty="0">
                <a:solidFill>
                  <a:srgbClr val="0000CC"/>
                </a:solidFill>
                <a:latin typeface="Arial" panose="020B0604020202020204" pitchFamily="34" charset="0"/>
                <a:cs typeface="Arial" panose="020B0604020202020204" pitchFamily="34" charset="0"/>
              </a:rPr>
              <a:t>HINT</a:t>
            </a:r>
            <a:r>
              <a:rPr lang="en-US" b="1" dirty="0">
                <a:solidFill>
                  <a:srgbClr val="0000CC"/>
                </a:solidFill>
                <a:latin typeface="Arial" panose="020B0604020202020204" pitchFamily="34" charset="0"/>
                <a:cs typeface="Arial" panose="020B0604020202020204" pitchFamily="34" charset="0"/>
              </a:rPr>
              <a:t>: What do I have to do to make the System B or hand time equal the A time? Do I have to add (+) or subtract (-)?</a:t>
            </a:r>
          </a:p>
        </p:txBody>
      </p:sp>
      <p:pic>
        <p:nvPicPr>
          <p:cNvPr id="6" name="Picture 5">
            <a:extLst>
              <a:ext uri="{FF2B5EF4-FFF2-40B4-BE49-F238E27FC236}">
                <a16:creationId xmlns:a16="http://schemas.microsoft.com/office/drawing/2014/main" id="{3A1386FD-B46B-0FE3-4900-13D558BE954B}"/>
              </a:ext>
            </a:extLst>
          </p:cNvPr>
          <p:cNvPicPr>
            <a:picLocks noChangeAspect="1"/>
          </p:cNvPicPr>
          <p:nvPr/>
        </p:nvPicPr>
        <p:blipFill>
          <a:blip r:embed="rId3"/>
          <a:stretch>
            <a:fillRect/>
          </a:stretch>
        </p:blipFill>
        <p:spPr>
          <a:xfrm>
            <a:off x="3274135" y="722132"/>
            <a:ext cx="5011604" cy="5940887"/>
          </a:xfrm>
          <a:prstGeom prst="rect">
            <a:avLst/>
          </a:prstGeom>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E5ED72A8-3813-9D7E-4165-8B08B64956A4}"/>
              </a:ext>
            </a:extLst>
          </p:cNvPr>
          <p:cNvSpPr>
            <a:spLocks noGrp="1" noChangeArrowheads="1"/>
          </p:cNvSpPr>
          <p:nvPr>
            <p:ph idx="4294967295"/>
          </p:nvPr>
        </p:nvSpPr>
        <p:spPr>
          <a:xfrm>
            <a:off x="228600" y="825500"/>
            <a:ext cx="8731250" cy="5727700"/>
          </a:xfrm>
        </p:spPr>
        <p:txBody>
          <a:bodyPr/>
          <a:lstStyle/>
          <a:p>
            <a:pPr eaLnBrk="1" hangingPunct="1">
              <a:buFont typeface="Arial" panose="020B0604020202020204" pitchFamily="34" charset="0"/>
              <a:buChar char="•"/>
              <a:defRPr/>
            </a:pPr>
            <a:r>
              <a:rPr lang="en-US" altLang="en-US" sz="2400" b="1" dirty="0">
                <a:solidFill>
                  <a:schemeClr val="tx1"/>
                </a:solidFill>
                <a:latin typeface="Arial" panose="020B0604020202020204" pitchFamily="34" charset="0"/>
                <a:cs typeface="Arial" panose="020B0604020202020204" pitchFamily="34" charset="0"/>
              </a:rPr>
              <a:t>Excel spreadsheet in MPF</a:t>
            </a:r>
          </a:p>
          <a:p>
            <a:pPr eaLnBrk="1" hangingPunct="1">
              <a:buFont typeface="Arial" panose="020B0604020202020204" pitchFamily="34" charset="0"/>
              <a:buChar char="•"/>
              <a:defRPr/>
            </a:pPr>
            <a:r>
              <a:rPr lang="en-US" altLang="en-US" sz="2400" b="1" dirty="0">
                <a:solidFill>
                  <a:schemeClr val="tx1"/>
                </a:solidFill>
                <a:latin typeface="Arial" panose="020B0604020202020204" pitchFamily="34" charset="0"/>
                <a:cs typeface="Arial" panose="020B0604020202020204" pitchFamily="34" charset="0"/>
              </a:rPr>
              <a:t>Excel calculator on FIS website (Timing &amp; Data: Tools)</a:t>
            </a:r>
          </a:p>
          <a:p>
            <a:pPr eaLnBrk="1" hangingPunct="1">
              <a:buFont typeface="Arial" panose="020B0604020202020204" pitchFamily="34" charset="0"/>
              <a:buChar char="•"/>
              <a:defRPr/>
            </a:pPr>
            <a:r>
              <a:rPr lang="en-US" altLang="en-US" sz="2400" b="1" dirty="0">
                <a:solidFill>
                  <a:schemeClr val="tx1"/>
                </a:solidFill>
                <a:latin typeface="Arial" panose="020B0604020202020204" pitchFamily="34" charset="0"/>
                <a:cs typeface="Arial" panose="020B0604020202020204" pitchFamily="34" charset="0"/>
              </a:rPr>
              <a:t>Race result software</a:t>
            </a:r>
          </a:p>
          <a:p>
            <a:pPr marL="0" indent="0" eaLnBrk="1" hangingPunct="1">
              <a:spcBef>
                <a:spcPts val="0"/>
              </a:spcBef>
              <a:buFont typeface="Euphemia" panose="020B0503040102020104" pitchFamily="34" charset="0"/>
              <a:buNone/>
              <a:defRPr/>
            </a:pPr>
            <a:r>
              <a:rPr lang="en-US" altLang="en-US" sz="2400" b="1" dirty="0">
                <a:solidFill>
                  <a:schemeClr val="tx1"/>
                </a:solidFill>
                <a:latin typeface="Arial" panose="020B0604020202020204" pitchFamily="34" charset="0"/>
                <a:cs typeface="Arial" panose="020B0604020202020204" pitchFamily="34" charset="0"/>
              </a:rPr>
              <a:t>   Both Split Second and Vola have options that allow </a:t>
            </a:r>
          </a:p>
          <a:p>
            <a:pPr marL="0" indent="0" eaLnBrk="1" hangingPunct="1">
              <a:spcBef>
                <a:spcPts val="0"/>
              </a:spcBef>
              <a:buFont typeface="Euphemia" panose="020B0503040102020104" pitchFamily="34" charset="0"/>
              <a:buNone/>
              <a:defRPr/>
            </a:pPr>
            <a:r>
              <a:rPr lang="en-US" altLang="en-US" sz="2400" b="1" dirty="0">
                <a:solidFill>
                  <a:schemeClr val="tx1"/>
                </a:solidFill>
                <a:latin typeface="Arial" panose="020B0604020202020204" pitchFamily="34" charset="0"/>
                <a:cs typeface="Arial" panose="020B0604020202020204" pitchFamily="34" charset="0"/>
              </a:rPr>
              <a:t>   for calculation of replacement times   </a:t>
            </a:r>
          </a:p>
          <a:p>
            <a:pPr eaLnBrk="1" hangingPunct="1">
              <a:buFont typeface="Arial" panose="020B0604020202020204" pitchFamily="34" charset="0"/>
              <a:buChar char="•"/>
              <a:defRPr/>
            </a:pPr>
            <a:r>
              <a:rPr lang="en-US" altLang="en-US" sz="2400" b="1" u="sng" dirty="0">
                <a:solidFill>
                  <a:schemeClr val="tx1"/>
                </a:solidFill>
                <a:latin typeface="Arial" panose="020B0604020202020204" pitchFamily="34" charset="0"/>
                <a:cs typeface="Arial" panose="020B0604020202020204" pitchFamily="34" charset="0"/>
              </a:rPr>
              <a:t>HINTS</a:t>
            </a:r>
            <a:r>
              <a:rPr lang="en-US" altLang="en-US" sz="2400" b="1" dirty="0">
                <a:solidFill>
                  <a:schemeClr val="tx1"/>
                </a:solidFill>
                <a:latin typeface="Arial" panose="020B0604020202020204" pitchFamily="34" charset="0"/>
                <a:cs typeface="Arial" panose="020B0604020202020204" pitchFamily="34" charset="0"/>
              </a:rPr>
              <a:t>:</a:t>
            </a:r>
          </a:p>
          <a:p>
            <a:pPr marL="548640" lvl="3" eaLnBrk="1" hangingPunct="1">
              <a:lnSpc>
                <a:spcPct val="100000"/>
              </a:lnSpc>
              <a:defRPr/>
            </a:pPr>
            <a:r>
              <a:rPr lang="en-US" altLang="en-US" sz="1900" b="1" dirty="0">
                <a:solidFill>
                  <a:schemeClr val="tx1"/>
                </a:solidFill>
                <a:latin typeface="Arial" panose="020B0604020202020204" pitchFamily="34" charset="0"/>
                <a:cs typeface="Arial" panose="020B0604020202020204" pitchFamily="34" charset="0"/>
              </a:rPr>
              <a:t>Do </a:t>
            </a:r>
            <a:r>
              <a:rPr lang="en-US" altLang="en-US" sz="1900" b="1" u="sng" dirty="0">
                <a:solidFill>
                  <a:schemeClr val="tx1"/>
                </a:solidFill>
                <a:latin typeface="Arial" panose="020B0604020202020204" pitchFamily="34" charset="0"/>
                <a:cs typeface="Arial" panose="020B0604020202020204" pitchFamily="34" charset="0"/>
              </a:rPr>
              <a:t>NOT</a:t>
            </a:r>
            <a:r>
              <a:rPr lang="en-US" altLang="en-US" sz="1900" b="1" dirty="0">
                <a:solidFill>
                  <a:schemeClr val="tx1"/>
                </a:solidFill>
                <a:latin typeface="Arial" panose="020B0604020202020204" pitchFamily="34" charset="0"/>
                <a:cs typeface="Arial" panose="020B0604020202020204" pitchFamily="34" charset="0"/>
              </a:rPr>
              <a:t> use Forerunners’ times </a:t>
            </a:r>
          </a:p>
          <a:p>
            <a:pPr marL="548640" lvl="3" eaLnBrk="1" hangingPunct="1">
              <a:lnSpc>
                <a:spcPct val="100000"/>
              </a:lnSpc>
              <a:defRPr/>
            </a:pPr>
            <a:r>
              <a:rPr lang="en-US" altLang="en-US" sz="1900" b="1" dirty="0">
                <a:solidFill>
                  <a:schemeClr val="tx1"/>
                </a:solidFill>
                <a:latin typeface="Arial" panose="020B0604020202020204" pitchFamily="34" charset="0"/>
                <a:cs typeface="Arial" panose="020B0604020202020204" pitchFamily="34" charset="0"/>
              </a:rPr>
              <a:t>When times are in close proximity, calculation systems allow for calculation of multiple replacement times</a:t>
            </a:r>
          </a:p>
          <a:p>
            <a:pPr marL="548640" lvl="3" eaLnBrk="1" hangingPunct="1">
              <a:lnSpc>
                <a:spcPct val="100000"/>
              </a:lnSpc>
              <a:defRPr/>
            </a:pPr>
            <a:r>
              <a:rPr lang="en-US" altLang="en-US" sz="1900" b="1" dirty="0">
                <a:solidFill>
                  <a:schemeClr val="tx1"/>
                </a:solidFill>
                <a:latin typeface="Arial" panose="020B0604020202020204" pitchFamily="34" charset="0"/>
                <a:cs typeface="Arial" panose="020B0604020202020204" pitchFamily="34" charset="0"/>
              </a:rPr>
              <a:t>Calculation(s) may require a dedicated computer </a:t>
            </a:r>
          </a:p>
          <a:p>
            <a:pPr marL="548640" lvl="3" eaLnBrk="1" hangingPunct="1">
              <a:lnSpc>
                <a:spcPct val="100000"/>
              </a:lnSpc>
              <a:defRPr/>
            </a:pPr>
            <a:r>
              <a:rPr lang="en-US" altLang="en-US" sz="1900" b="1" dirty="0">
                <a:solidFill>
                  <a:schemeClr val="tx1"/>
                </a:solidFill>
                <a:latin typeface="Arial" panose="020B0604020202020204" pitchFamily="34" charset="0"/>
                <a:cs typeface="Arial" panose="020B0604020202020204" pitchFamily="34" charset="0"/>
              </a:rPr>
              <a:t>Electronic timekeeping equipment operator should not be responsible for these calculations; they are the responsibility of the Chief of T&amp;C  </a:t>
            </a:r>
          </a:p>
          <a:p>
            <a:pPr marL="548640" lvl="3" eaLnBrk="1" hangingPunct="1">
              <a:lnSpc>
                <a:spcPct val="100000"/>
              </a:lnSpc>
              <a:defRPr/>
            </a:pPr>
            <a:r>
              <a:rPr lang="en-US" altLang="en-US" sz="1900" b="1" dirty="0">
                <a:solidFill>
                  <a:schemeClr val="tx1"/>
                </a:solidFill>
                <a:latin typeface="Arial" panose="020B0604020202020204" pitchFamily="34" charset="0"/>
                <a:cs typeface="Arial" panose="020B0604020202020204" pitchFamily="34" charset="0"/>
              </a:rPr>
              <a:t>Regardless of the system you prefer, </a:t>
            </a:r>
            <a:r>
              <a:rPr lang="en-US" altLang="en-US" sz="1900" b="1" u="sng" dirty="0">
                <a:solidFill>
                  <a:schemeClr val="tx1"/>
                </a:solidFill>
                <a:latin typeface="Arial" panose="020B0604020202020204" pitchFamily="34" charset="0"/>
                <a:cs typeface="Arial" panose="020B0604020202020204" pitchFamily="34" charset="0"/>
              </a:rPr>
              <a:t>do not</a:t>
            </a:r>
            <a:r>
              <a:rPr lang="en-US" altLang="en-US" sz="1900" b="1" dirty="0">
                <a:solidFill>
                  <a:schemeClr val="tx1"/>
                </a:solidFill>
                <a:latin typeface="Arial" panose="020B0604020202020204" pitchFamily="34" charset="0"/>
                <a:cs typeface="Arial" panose="020B0604020202020204" pitchFamily="34" charset="0"/>
              </a:rPr>
              <a:t> wait until race day to learn how to use it!</a:t>
            </a:r>
          </a:p>
        </p:txBody>
      </p:sp>
      <p:sp>
        <p:nvSpPr>
          <p:cNvPr id="2" name="Title 1">
            <a:extLst>
              <a:ext uri="{FF2B5EF4-FFF2-40B4-BE49-F238E27FC236}">
                <a16:creationId xmlns:a16="http://schemas.microsoft.com/office/drawing/2014/main" id="{99E74771-DE68-445B-4082-3CB8F7625310}"/>
              </a:ext>
            </a:extLst>
          </p:cNvPr>
          <p:cNvSpPr>
            <a:spLocks noGrp="1"/>
          </p:cNvSpPr>
          <p:nvPr>
            <p:ph type="title" idx="4294967295"/>
          </p:nvPr>
        </p:nvSpPr>
        <p:spPr>
          <a:xfrm>
            <a:off x="479425" y="76200"/>
            <a:ext cx="8229600" cy="685800"/>
          </a:xfrm>
        </p:spPr>
        <p:txBody>
          <a:bodyPr rtlCol="0">
            <a:noAutofit/>
          </a:bodyPr>
          <a:lstStyle/>
          <a:p>
            <a:pPr eaLnBrk="1" fontAlgn="auto" hangingPunct="1">
              <a:spcAft>
                <a:spcPts val="0"/>
              </a:spcAft>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ALTERNATIVE CALCULATION SYSTEMS:</a:t>
            </a:r>
            <a:endParaRPr lang="en-US" sz="2800" b="1" dirty="0">
              <a:solidFill>
                <a:srgbClr val="003399"/>
              </a:solidFill>
              <a:latin typeface="Arial" panose="020B0604020202020204" pitchFamily="34" charset="0"/>
              <a:cs typeface="Arial" panose="020B0604020202020204" pitchFamily="34" charset="0"/>
            </a:endParaRPr>
          </a:p>
        </p:txBody>
      </p:sp>
      <p:pic>
        <p:nvPicPr>
          <p:cNvPr id="53252" name="Content Placeholder 10">
            <a:extLst>
              <a:ext uri="{FF2B5EF4-FFF2-40B4-BE49-F238E27FC236}">
                <a16:creationId xmlns:a16="http://schemas.microsoft.com/office/drawing/2014/main" id="{C32C2A6D-E7C1-53F6-9F95-57EC9F934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3B65F17-65A2-6A53-D49F-2FF6A8E846C9}"/>
              </a:ext>
            </a:extLst>
          </p:cNvPr>
          <p:cNvSpPr>
            <a:spLocks noGrp="1" noChangeArrowheads="1"/>
          </p:cNvSpPr>
          <p:nvPr>
            <p:ph type="title" idx="4294967295"/>
          </p:nvPr>
        </p:nvSpPr>
        <p:spPr>
          <a:xfrm>
            <a:off x="454025" y="234950"/>
            <a:ext cx="8689975" cy="330200"/>
          </a:xfrm>
        </p:spPr>
        <p:txBody>
          <a:bodyPr rtlCol="0">
            <a:noAutofit/>
          </a:bodyPr>
          <a:lstStyle/>
          <a:p>
            <a:pPr eaLnBrk="1" fontAlgn="auto" hangingPunct="1">
              <a:spcAft>
                <a:spcPts val="0"/>
              </a:spcAft>
              <a:defRPr/>
            </a:pPr>
            <a:r>
              <a:rPr lang="en-US" sz="2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Replacement/Equivalent Electronic Time: Excel</a:t>
            </a:r>
          </a:p>
        </p:txBody>
      </p:sp>
      <p:sp>
        <p:nvSpPr>
          <p:cNvPr id="54275" name="Rectangle 3">
            <a:extLst>
              <a:ext uri="{FF2B5EF4-FFF2-40B4-BE49-F238E27FC236}">
                <a16:creationId xmlns:a16="http://schemas.microsoft.com/office/drawing/2014/main" id="{FE80F95A-84AB-272B-87D6-306BE5E14E6E}"/>
              </a:ext>
            </a:extLst>
          </p:cNvPr>
          <p:cNvSpPr>
            <a:spLocks noChangeArrowheads="1"/>
          </p:cNvSpPr>
          <p:nvPr/>
        </p:nvSpPr>
        <p:spPr bwMode="auto">
          <a:xfrm>
            <a:off x="304800" y="527050"/>
            <a:ext cx="8705850" cy="5842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20000"/>
              </a:spcBef>
              <a:buClr>
                <a:srgbClr val="C0504D"/>
              </a:buClr>
            </a:pPr>
            <a:r>
              <a:rPr lang="en-US" altLang="en-US" sz="1600" dirty="0">
                <a:solidFill>
                  <a:srgbClr val="000000"/>
                </a:solidFill>
                <a:latin typeface="Arial" panose="020B0604020202020204" pitchFamily="34" charset="0"/>
                <a:cs typeface="Arial" panose="020B0604020202020204" pitchFamily="34" charset="0"/>
              </a:rPr>
              <a:t>Excel can be used to provide a Replacement (EET) System A Time of Day using either a System B Time of Day or a Manual/Hand Time of Day. (Worksheet available in MPF.)</a:t>
            </a:r>
            <a:endParaRPr lang="en-US" altLang="en-US" sz="1600" i="1" dirty="0">
              <a:solidFill>
                <a:srgbClr val="000000"/>
              </a:solidFill>
              <a:latin typeface="Times New Roman" panose="02020603050405020304" pitchFamily="18" charset="0"/>
              <a:cs typeface="Arial" panose="020B0604020202020204" pitchFamily="34" charset="0"/>
            </a:endParaRPr>
          </a:p>
        </p:txBody>
      </p:sp>
      <p:pic>
        <p:nvPicPr>
          <p:cNvPr id="54276" name="Picture 2">
            <a:extLst>
              <a:ext uri="{FF2B5EF4-FFF2-40B4-BE49-F238E27FC236}">
                <a16:creationId xmlns:a16="http://schemas.microsoft.com/office/drawing/2014/main" id="{15D56912-5D82-55CF-6E79-89E623A29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63" y="1219200"/>
            <a:ext cx="8397875" cy="528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3FDDBD-F1E4-61F4-1F90-C737C988EB65}"/>
              </a:ext>
            </a:extLst>
          </p:cNvPr>
          <p:cNvSpPr>
            <a:spLocks noGrp="1"/>
          </p:cNvSpPr>
          <p:nvPr>
            <p:ph idx="4294967295"/>
          </p:nvPr>
        </p:nvSpPr>
        <p:spPr>
          <a:xfrm>
            <a:off x="427038" y="990600"/>
            <a:ext cx="8183562" cy="5334000"/>
          </a:xfrm>
        </p:spPr>
        <p:txBody>
          <a:bodyPr rtlCol="0">
            <a:normAutofit fontScale="77500" lnSpcReduction="20000"/>
          </a:bodyPr>
          <a:lstStyle/>
          <a:p>
            <a:pPr marL="0" indent="0" eaLnBrk="1" fontAlgn="auto" hangingPunct="1">
              <a:lnSpc>
                <a:spcPct val="120000"/>
              </a:lnSpc>
              <a:spcBef>
                <a:spcPts val="1200"/>
              </a:spcBef>
              <a:spcAft>
                <a:spcPts val="0"/>
              </a:spcAft>
              <a:buFont typeface="Euphemia" panose="020B0503040102020104" pitchFamily="34" charset="0"/>
              <a:buNone/>
              <a:defRPr/>
            </a:pPr>
            <a:br>
              <a:rPr lang="en-US" sz="900" dirty="0">
                <a:solidFill>
                  <a:srgbClr val="0070C0"/>
                </a:solidFill>
                <a:effectLst>
                  <a:outerShdw blurRad="38100" dist="38100" dir="2700000" algn="tl">
                    <a:srgbClr val="000000">
                      <a:alpha val="43137"/>
                    </a:srgbClr>
                  </a:outerShdw>
                </a:effectLst>
                <a:latin typeface="Arial Bold" pitchFamily="34" charset="0"/>
                <a:cs typeface="Arial Bold" pitchFamily="34" charset="0"/>
              </a:rPr>
            </a:br>
            <a:r>
              <a:rPr lang="en-US" dirty="0">
                <a:solidFill>
                  <a:schemeClr val="tx1"/>
                </a:solidFill>
                <a:latin typeface="Arial" panose="020B0604020202020204" pitchFamily="34" charset="0"/>
                <a:cs typeface="Arial" panose="020B0604020202020204" pitchFamily="34" charset="0"/>
              </a:rPr>
              <a:t>Just because a replacement  time is calculated by a computer doesn’t mean it is correct.  Accuracy of a computer-calculated replacement time must be verified!</a:t>
            </a:r>
          </a:p>
          <a:p>
            <a:pPr marL="0" indent="0" eaLnBrk="1" fontAlgn="auto" hangingPunct="1">
              <a:lnSpc>
                <a:spcPct val="120000"/>
              </a:lnSpc>
              <a:spcBef>
                <a:spcPts val="1200"/>
              </a:spcBef>
              <a:spcAft>
                <a:spcPts val="0"/>
              </a:spcAft>
              <a:buFont typeface="Euphemia" panose="020B0503040102020104" pitchFamily="34" charset="0"/>
              <a:buNone/>
              <a:defRPr/>
            </a:pPr>
            <a:r>
              <a:rPr lang="en-US" b="1" i="1" dirty="0">
                <a:solidFill>
                  <a:srgbClr val="003399"/>
                </a:solidFill>
                <a:latin typeface="Arial" panose="020B0604020202020204" pitchFamily="34" charset="0"/>
                <a:cs typeface="Arial" panose="020B0604020202020204" pitchFamily="34" charset="0"/>
              </a:rPr>
              <a:t>Do not wait until the end of a run/race to calculate Replacement Times; calculate them as soon as possible</a:t>
            </a:r>
          </a:p>
          <a:p>
            <a:pPr marL="0" indent="0" algn="just" eaLnBrk="1" fontAlgn="auto" hangingPunct="1">
              <a:lnSpc>
                <a:spcPct val="120000"/>
              </a:lnSpc>
              <a:spcBef>
                <a:spcPts val="1200"/>
              </a:spcBef>
              <a:spcAft>
                <a:spcPts val="0"/>
              </a:spcAft>
              <a:buFont typeface="Euphemia" panose="020B0503040102020104" pitchFamily="34" charset="0"/>
              <a:buNone/>
              <a:defRPr/>
            </a:pPr>
            <a:r>
              <a:rPr lang="en-US" b="1" dirty="0">
                <a:solidFill>
                  <a:schemeClr val="tx1"/>
                </a:solidFill>
                <a:latin typeface="Arial" panose="020B0604020202020204" pitchFamily="34" charset="0"/>
                <a:cs typeface="Arial" panose="020B0604020202020204" pitchFamily="34" charset="0"/>
              </a:rPr>
              <a:t>This would be critical in the event that manual times are inaccurate or incomplete and an accurate Replacement Time cannot be calculated.  Waiting until the end of the race/run would deprive the athlete of the opportunity for a rerun.  </a:t>
            </a:r>
          </a:p>
          <a:p>
            <a:pPr marL="0" indent="0" eaLnBrk="1" fontAlgn="auto" hangingPunct="1">
              <a:lnSpc>
                <a:spcPct val="110000"/>
              </a:lnSpc>
              <a:spcBef>
                <a:spcPts val="1200"/>
              </a:spcBef>
              <a:spcAft>
                <a:spcPts val="0"/>
              </a:spcAft>
              <a:buFont typeface="Euphemia" panose="020B0503040102020104" pitchFamily="34" charset="0"/>
              <a:buNone/>
              <a:defRPr/>
            </a:pPr>
            <a:r>
              <a:rPr lang="en-US" i="1" dirty="0">
                <a:solidFill>
                  <a:schemeClr val="tx1"/>
                </a:solidFill>
                <a:latin typeface="Arial" panose="020B0604020202020204" pitchFamily="34" charset="0"/>
                <a:cs typeface="Arial" panose="020B0604020202020204" pitchFamily="34" charset="0"/>
              </a:rPr>
              <a:t>(In the case of timing system failure(s), a rerun is </a:t>
            </a:r>
            <a:r>
              <a:rPr lang="en-US" i="1" u="sng" dirty="0">
                <a:solidFill>
                  <a:schemeClr val="tx1"/>
                </a:solidFill>
                <a:latin typeface="Arial" panose="020B0604020202020204" pitchFamily="34" charset="0"/>
                <a:cs typeface="Arial" panose="020B0604020202020204" pitchFamily="34" charset="0"/>
              </a:rPr>
              <a:t>not</a:t>
            </a:r>
            <a:r>
              <a:rPr lang="en-US" i="1" dirty="0">
                <a:solidFill>
                  <a:schemeClr val="tx1"/>
                </a:solidFill>
                <a:latin typeface="Arial" panose="020B0604020202020204" pitchFamily="34" charset="0"/>
                <a:cs typeface="Arial" panose="020B0604020202020204" pitchFamily="34" charset="0"/>
              </a:rPr>
              <a:t> considered “provisional.")</a:t>
            </a:r>
          </a:p>
        </p:txBody>
      </p:sp>
      <p:sp>
        <p:nvSpPr>
          <p:cNvPr id="2" name="Title 1">
            <a:extLst>
              <a:ext uri="{FF2B5EF4-FFF2-40B4-BE49-F238E27FC236}">
                <a16:creationId xmlns:a16="http://schemas.microsoft.com/office/drawing/2014/main" id="{C44136A0-73E9-2451-C5AE-4805FD4680F3}"/>
              </a:ext>
            </a:extLst>
          </p:cNvPr>
          <p:cNvSpPr>
            <a:spLocks noGrp="1"/>
          </p:cNvSpPr>
          <p:nvPr>
            <p:ph type="title" idx="4294967295"/>
          </p:nvPr>
        </p:nvSpPr>
        <p:spPr>
          <a:xfrm>
            <a:off x="609600" y="76200"/>
            <a:ext cx="8229600" cy="762000"/>
          </a:xfrm>
        </p:spPr>
        <p:txBody>
          <a:bodyPr rtlCol="0">
            <a:normAutofit/>
          </a:bodyPr>
          <a:lstStyle/>
          <a:p>
            <a:pPr eaLnBrk="1" fontAlgn="auto" hangingPunct="1">
              <a:spcAft>
                <a:spcPts val="0"/>
              </a:spcAft>
              <a:defRPr/>
            </a:pPr>
            <a:r>
              <a:rPr lang="en-US" sz="2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COMPUTER-GENERATED REPLACEMENT TIMES</a:t>
            </a:r>
            <a:endParaRPr lang="en-US" sz="2200" b="1" dirty="0">
              <a:solidFill>
                <a:srgbClr val="003399"/>
              </a:solidFill>
              <a:latin typeface="Arial" panose="020B0604020202020204" pitchFamily="34" charset="0"/>
              <a:cs typeface="Arial" panose="020B0604020202020204" pitchFamily="34" charset="0"/>
            </a:endParaRPr>
          </a:p>
        </p:txBody>
      </p:sp>
      <p:pic>
        <p:nvPicPr>
          <p:cNvPr id="55300" name="Content Placeholder 10">
            <a:extLst>
              <a:ext uri="{FF2B5EF4-FFF2-40B4-BE49-F238E27FC236}">
                <a16:creationId xmlns:a16="http://schemas.microsoft.com/office/drawing/2014/main" id="{519CEA3C-BDDF-3B57-D8C3-93EEF90D0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F0D9971A-F03E-0150-DBE4-4D440AB430E6}"/>
              </a:ext>
            </a:extLst>
          </p:cNvPr>
          <p:cNvSpPr>
            <a:spLocks noGrp="1" noChangeArrowheads="1"/>
          </p:cNvSpPr>
          <p:nvPr>
            <p:ph idx="4294967295"/>
          </p:nvPr>
        </p:nvSpPr>
        <p:spPr>
          <a:xfrm>
            <a:off x="381000" y="960438"/>
            <a:ext cx="8229600" cy="4525962"/>
          </a:xfrm>
        </p:spPr>
        <p:txBody>
          <a:bodyPr rtlCol="0" anchor="ctr">
            <a:normAutofit/>
          </a:bodyPr>
          <a:lstStyle/>
          <a:p>
            <a:pPr marL="246888" indent="-246888" algn="ctr" eaLnBrk="1" fontAlgn="auto" hangingPunct="1">
              <a:spcAft>
                <a:spcPts val="0"/>
              </a:spcAft>
              <a:buFont typeface="Euphemia" panose="020B0503040102020104" pitchFamily="34" charset="0"/>
              <a:buNone/>
              <a:defRPr/>
            </a:pP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POINTS</a:t>
            </a:r>
          </a:p>
        </p:txBody>
      </p:sp>
      <p:pic>
        <p:nvPicPr>
          <p:cNvPr id="56323" name="Content Placeholder 10">
            <a:extLst>
              <a:ext uri="{FF2B5EF4-FFF2-40B4-BE49-F238E27FC236}">
                <a16:creationId xmlns:a16="http://schemas.microsoft.com/office/drawing/2014/main" id="{85D08959-196E-E153-154A-8FB1A936A5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54864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E2E5F035-AADC-E32A-EF4F-C3881281CE71}"/>
              </a:ext>
            </a:extLst>
          </p:cNvPr>
          <p:cNvSpPr>
            <a:spLocks noGrp="1" noChangeArrowheads="1"/>
          </p:cNvSpPr>
          <p:nvPr>
            <p:ph type="body" idx="4294967295"/>
          </p:nvPr>
        </p:nvSpPr>
        <p:spPr>
          <a:xfrm>
            <a:off x="212724" y="216800"/>
            <a:ext cx="8626475" cy="6260199"/>
          </a:xfrm>
        </p:spPr>
        <p:txBody>
          <a:bodyPr rtlCol="0">
            <a:normAutofit/>
          </a:bodyPr>
          <a:lstStyle/>
          <a:p>
            <a:pPr marL="246888" indent="-246888" eaLnBrk="1" fontAlgn="auto" hangingPunct="1">
              <a:lnSpc>
                <a:spcPct val="100000"/>
              </a:lnSpc>
              <a:spcAft>
                <a:spcPts val="0"/>
              </a:spcAft>
              <a:buFont typeface="Euphemia" panose="020B0503040102020104" pitchFamily="34" charset="0"/>
              <a:buNone/>
              <a:defRPr/>
            </a:pPr>
            <a:r>
              <a:rPr lang="en-US" altLang="en-US" sz="2400" b="1" dirty="0">
                <a:solidFill>
                  <a:srgbClr val="0070C0"/>
                </a:solidFill>
                <a:latin typeface="Arial" charset="0"/>
                <a:cs typeface="Arial" charset="0"/>
              </a:rPr>
              <a:t> </a:t>
            </a:r>
            <a:r>
              <a:rPr lang="en-US" altLang="en-US" sz="2400" b="1" u="sng" dirty="0">
                <a:solidFill>
                  <a:srgbClr val="003399"/>
                </a:solidFill>
                <a:latin typeface="Arial" charset="0"/>
                <a:cs typeface="Arial" charset="0"/>
              </a:rPr>
              <a:t>Seed Points: </a:t>
            </a:r>
            <a:r>
              <a:rPr lang="en-US" altLang="en-US" sz="2400" b="1" dirty="0">
                <a:solidFill>
                  <a:schemeClr val="tx1"/>
                </a:solidFill>
                <a:latin typeface="Arial" charset="0"/>
                <a:cs typeface="Arial" charset="0"/>
              </a:rPr>
              <a:t>a numerical indicator of a competitor's individual ranking with all other competitors.  Seed Points are used only at scored events.</a:t>
            </a:r>
          </a:p>
          <a:p>
            <a:pPr marL="0" indent="-246888" eaLnBrk="1" fontAlgn="auto" hangingPunct="1">
              <a:lnSpc>
                <a:spcPct val="100000"/>
              </a:lnSpc>
              <a:spcBef>
                <a:spcPts val="1200"/>
              </a:spcBef>
              <a:spcAft>
                <a:spcPts val="0"/>
              </a:spcAft>
              <a:buFont typeface="Euphemia" panose="020B0503040102020104" pitchFamily="34" charset="0"/>
              <a:buNone/>
              <a:defRPr/>
            </a:pPr>
            <a:r>
              <a:rPr lang="en-US" altLang="en-US" sz="2400" b="1" i="1" dirty="0">
                <a:solidFill>
                  <a:srgbClr val="003399"/>
                </a:solidFill>
                <a:latin typeface="Arial" charset="0"/>
                <a:cs typeface="Arial" charset="0"/>
              </a:rPr>
              <a:t>NOTE: </a:t>
            </a:r>
            <a:r>
              <a:rPr lang="en-US" altLang="en-US" sz="2400" b="1" i="1" dirty="0">
                <a:solidFill>
                  <a:schemeClr val="tx1"/>
                </a:solidFill>
                <a:latin typeface="Arial" charset="0"/>
                <a:cs typeface="Arial" charset="0"/>
              </a:rPr>
              <a:t>U.S.  Ski &amp; Snowboard National Points may only be corrected by </a:t>
            </a:r>
            <a:r>
              <a:rPr lang="en-US" altLang="en-US" sz="2400" b="1" i="1" u="sng" dirty="0">
                <a:solidFill>
                  <a:schemeClr val="tx1"/>
                </a:solidFill>
                <a:latin typeface="Arial" charset="0"/>
                <a:cs typeface="Arial" charset="0"/>
              </a:rPr>
              <a:t>U.S. Ski &amp; Snowboard;</a:t>
            </a:r>
            <a:r>
              <a:rPr lang="en-US" altLang="en-US" sz="2400" b="1" i="1" dirty="0">
                <a:solidFill>
                  <a:schemeClr val="tx1"/>
                </a:solidFill>
                <a:latin typeface="Arial" charset="0"/>
                <a:cs typeface="Arial" charset="0"/>
              </a:rPr>
              <a:t> FIS Points may only be corrected by </a:t>
            </a:r>
            <a:r>
              <a:rPr lang="en-US" altLang="en-US" sz="2400" b="1" i="1" u="sng" dirty="0">
                <a:solidFill>
                  <a:schemeClr val="tx1"/>
                </a:solidFill>
                <a:latin typeface="Arial" charset="0"/>
                <a:cs typeface="Arial" charset="0"/>
              </a:rPr>
              <a:t>FIS</a:t>
            </a:r>
            <a:r>
              <a:rPr lang="en-US" altLang="en-US" sz="2400" b="1" i="1" dirty="0">
                <a:latin typeface="Arial" charset="0"/>
                <a:cs typeface="Arial" charset="0"/>
              </a:rPr>
              <a:t>.</a:t>
            </a:r>
          </a:p>
          <a:p>
            <a:pPr marL="0" indent="-246888" eaLnBrk="1" fontAlgn="auto" hangingPunct="1">
              <a:lnSpc>
                <a:spcPct val="100000"/>
              </a:lnSpc>
              <a:spcBef>
                <a:spcPts val="1200"/>
              </a:spcBef>
              <a:spcAft>
                <a:spcPts val="0"/>
              </a:spcAft>
              <a:buFont typeface="Euphemia" panose="020B0503040102020104" pitchFamily="34" charset="0"/>
              <a:buNone/>
              <a:defRPr/>
            </a:pPr>
            <a:r>
              <a:rPr lang="en-US" altLang="en-US" sz="1600" b="1" i="1" dirty="0">
                <a:solidFill>
                  <a:schemeClr val="tx1"/>
                </a:solidFill>
                <a:latin typeface="Arial" charset="0"/>
                <a:cs typeface="Arial" charset="0"/>
              </a:rPr>
              <a:t>Foreign competitors with current FIS inscriptions and </a:t>
            </a:r>
            <a:r>
              <a:rPr lang="en-US" altLang="en-US" sz="1600" b="1" i="1" u="sng" dirty="0">
                <a:solidFill>
                  <a:schemeClr val="tx1"/>
                </a:solidFill>
                <a:latin typeface="Arial" charset="0"/>
                <a:cs typeface="Arial" charset="0"/>
              </a:rPr>
              <a:t>without current U.S. Points</a:t>
            </a:r>
            <a:r>
              <a:rPr lang="en-US" altLang="en-US" sz="1600" b="1" i="1" dirty="0">
                <a:solidFill>
                  <a:schemeClr val="tx1"/>
                </a:solidFill>
                <a:latin typeface="Arial" charset="0"/>
                <a:cs typeface="Arial" charset="0"/>
              </a:rPr>
              <a:t> entering non-FIS events are be seeded with their FIS Points.  If included in the penalty calculation, their FIS Points are used. </a:t>
            </a:r>
          </a:p>
          <a:p>
            <a:pPr marL="0" indent="-246888" eaLnBrk="1" fontAlgn="auto" hangingPunct="1">
              <a:lnSpc>
                <a:spcPct val="100000"/>
              </a:lnSpc>
              <a:spcBef>
                <a:spcPts val="1200"/>
              </a:spcBef>
              <a:spcAft>
                <a:spcPts val="0"/>
              </a:spcAft>
              <a:buFont typeface="Euphemia" panose="020B0503040102020104" pitchFamily="34" charset="0"/>
              <a:buNone/>
              <a:defRPr/>
            </a:pPr>
            <a:r>
              <a:rPr lang="en-US" altLang="en-US" sz="1600" b="1" i="1" u="sng" dirty="0">
                <a:solidFill>
                  <a:srgbClr val="080CB0"/>
                </a:solidFill>
                <a:latin typeface="Arial" charset="0"/>
                <a:cs typeface="Arial" charset="0"/>
              </a:rPr>
              <a:t>Competition Services must be notified when a foreign athlete’s FIS points are used in the calculation of a National penalty.</a:t>
            </a:r>
            <a:endParaRPr lang="en-US" altLang="en-US" sz="1600" b="1" i="1" u="sng" dirty="0">
              <a:solidFill>
                <a:schemeClr val="tx1"/>
              </a:solidFill>
              <a:latin typeface="Arial" charset="0"/>
              <a:cs typeface="Arial" charset="0"/>
            </a:endParaRPr>
          </a:p>
          <a:p>
            <a:pPr marL="246888" indent="-246888" eaLnBrk="1" fontAlgn="auto" hangingPunct="1">
              <a:lnSpc>
                <a:spcPct val="100000"/>
              </a:lnSpc>
              <a:spcBef>
                <a:spcPts val="0"/>
              </a:spcBef>
              <a:spcAft>
                <a:spcPts val="0"/>
              </a:spcAft>
              <a:buFont typeface="Euphemia" panose="020B0503040102020104" pitchFamily="34" charset="0"/>
              <a:buNone/>
              <a:defRPr/>
            </a:pPr>
            <a:endParaRPr lang="en-US" altLang="en-US" sz="1600" b="1" i="1" dirty="0">
              <a:solidFill>
                <a:schemeClr val="tx1"/>
              </a:solidFill>
              <a:latin typeface="Arial" charset="0"/>
              <a:cs typeface="Arial" charset="0"/>
            </a:endParaRPr>
          </a:p>
          <a:p>
            <a:pPr marL="0" indent="0" eaLnBrk="1" fontAlgn="auto" hangingPunct="1">
              <a:lnSpc>
                <a:spcPct val="100000"/>
              </a:lnSpc>
              <a:spcBef>
                <a:spcPts val="0"/>
              </a:spcBef>
              <a:spcAft>
                <a:spcPts val="0"/>
              </a:spcAft>
              <a:buNone/>
              <a:defRPr/>
            </a:pPr>
            <a:r>
              <a:rPr lang="en-US" altLang="en-US" sz="1600" b="1" i="1" dirty="0">
                <a:solidFill>
                  <a:schemeClr val="tx1"/>
                </a:solidFill>
                <a:latin typeface="Arial" charset="0"/>
                <a:cs typeface="Arial" charset="0"/>
              </a:rPr>
              <a:t>If these competitors </a:t>
            </a:r>
            <a:r>
              <a:rPr lang="en-US" altLang="en-US" sz="1600" b="1" i="1" u="sng" dirty="0">
                <a:solidFill>
                  <a:schemeClr val="tx1"/>
                </a:solidFill>
                <a:latin typeface="Arial" charset="0"/>
                <a:cs typeface="Arial" charset="0"/>
              </a:rPr>
              <a:t>have current U.S. Points</a:t>
            </a:r>
            <a:r>
              <a:rPr lang="en-US" altLang="en-US" sz="1600" b="1" i="1" dirty="0">
                <a:solidFill>
                  <a:schemeClr val="tx1"/>
                </a:solidFill>
                <a:latin typeface="Arial" charset="0"/>
                <a:cs typeface="Arial" charset="0"/>
              </a:rPr>
              <a:t>, their U.S. Points are used for seeding and required penalty calculation even if their U.S. Points are higher than their FIS Points.</a:t>
            </a:r>
          </a:p>
          <a:p>
            <a:pPr marL="0" indent="0" eaLnBrk="1" fontAlgn="auto" hangingPunct="1">
              <a:lnSpc>
                <a:spcPct val="100000"/>
              </a:lnSpc>
              <a:spcBef>
                <a:spcPts val="1200"/>
              </a:spcBef>
              <a:spcAft>
                <a:spcPts val="0"/>
              </a:spcAft>
              <a:buNone/>
              <a:defRPr/>
            </a:pPr>
            <a:r>
              <a:rPr lang="en-US" altLang="en-US" sz="1600" b="1" i="1" dirty="0">
                <a:solidFill>
                  <a:schemeClr val="tx1"/>
                </a:solidFill>
                <a:latin typeface="Arial" charset="0"/>
                <a:cs typeface="Arial" charset="0"/>
              </a:rPr>
              <a:t>If these competitors have </a:t>
            </a:r>
            <a:r>
              <a:rPr lang="en-US" altLang="en-US" sz="1600" b="1" i="1" u="sng" dirty="0">
                <a:solidFill>
                  <a:schemeClr val="tx1"/>
                </a:solidFill>
                <a:latin typeface="Arial" charset="0"/>
                <a:cs typeface="Arial" charset="0"/>
              </a:rPr>
              <a:t>neither U.S. Points nor FIS Points</a:t>
            </a:r>
            <a:r>
              <a:rPr lang="en-US" altLang="en-US" sz="1600" b="1" i="1" dirty="0">
                <a:solidFill>
                  <a:schemeClr val="tx1"/>
                </a:solidFill>
                <a:latin typeface="Arial" charset="0"/>
                <a:cs typeface="Arial" charset="0"/>
              </a:rPr>
              <a:t>, they are seeded with U.S. Maximum Value Points.</a:t>
            </a:r>
          </a:p>
          <a:p>
            <a:pPr marL="246888" indent="-246888" eaLnBrk="1" fontAlgn="auto" hangingPunct="1">
              <a:lnSpc>
                <a:spcPct val="100000"/>
              </a:lnSpc>
              <a:spcBef>
                <a:spcPts val="0"/>
              </a:spcBef>
              <a:spcAft>
                <a:spcPts val="0"/>
              </a:spcAft>
              <a:buFont typeface="Euphemia" panose="020B0503040102020104" pitchFamily="34" charset="0"/>
              <a:buNone/>
              <a:defRPr/>
            </a:pPr>
            <a:endParaRPr lang="en-US" altLang="en-US" sz="1600" b="1" i="1" u="sng" dirty="0">
              <a:solidFill>
                <a:schemeClr val="tx1"/>
              </a:solidFill>
              <a:latin typeface="Arial" charset="0"/>
              <a:cs typeface="Arial" charset="0"/>
            </a:endParaRPr>
          </a:p>
          <a:p>
            <a:pPr marL="246888" indent="-246888" eaLnBrk="1" fontAlgn="auto" hangingPunct="1">
              <a:lnSpc>
                <a:spcPct val="100000"/>
              </a:lnSpc>
              <a:spcBef>
                <a:spcPts val="0"/>
              </a:spcBef>
              <a:spcAft>
                <a:spcPts val="0"/>
              </a:spcAft>
              <a:buFont typeface="Euphemia" panose="020B0503040102020104" pitchFamily="34" charset="0"/>
              <a:buNone/>
              <a:defRPr/>
            </a:pPr>
            <a:r>
              <a:rPr lang="en-US" altLang="en-US" sz="1600" b="1" i="1" u="sng" dirty="0">
                <a:solidFill>
                  <a:schemeClr val="tx1"/>
                </a:solidFill>
                <a:latin typeface="Arial" charset="0"/>
                <a:cs typeface="Arial" charset="0"/>
              </a:rPr>
              <a:t>These competitors must, however, have a U.S. “X” membership. </a:t>
            </a:r>
          </a:p>
          <a:p>
            <a:pPr marL="246888" indent="-246888" eaLnBrk="1" fontAlgn="auto" hangingPunct="1">
              <a:lnSpc>
                <a:spcPct val="100000"/>
              </a:lnSpc>
              <a:spcBef>
                <a:spcPts val="0"/>
              </a:spcBef>
              <a:spcAft>
                <a:spcPts val="0"/>
              </a:spcAft>
              <a:buFont typeface="Euphemia" panose="020B0503040102020104" pitchFamily="34" charset="0"/>
              <a:buNone/>
              <a:defRPr/>
            </a:pPr>
            <a:endParaRPr lang="en-US" altLang="en-US" sz="1600" b="1" i="1" dirty="0">
              <a:solidFill>
                <a:schemeClr val="tx1"/>
              </a:solidFill>
              <a:latin typeface="Arial" charset="0"/>
              <a:cs typeface="Arial" charset="0"/>
            </a:endParaRPr>
          </a:p>
        </p:txBody>
      </p:sp>
      <p:pic>
        <p:nvPicPr>
          <p:cNvPr id="57347" name="Content Placeholder 10">
            <a:extLst>
              <a:ext uri="{FF2B5EF4-FFF2-40B4-BE49-F238E27FC236}">
                <a16:creationId xmlns:a16="http://schemas.microsoft.com/office/drawing/2014/main" id="{E5A1C295-EB81-CEFD-F0B1-3F11C4E212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82B8E1E-6A0A-B99A-0F2D-59D28A9DC2E0}"/>
              </a:ext>
            </a:extLst>
          </p:cNvPr>
          <p:cNvSpPr>
            <a:spLocks noGrp="1" noChangeArrowheads="1"/>
          </p:cNvSpPr>
          <p:nvPr>
            <p:ph type="body" idx="4294967295"/>
          </p:nvPr>
        </p:nvSpPr>
        <p:spPr>
          <a:xfrm>
            <a:off x="457200" y="762000"/>
            <a:ext cx="8382000" cy="4800600"/>
          </a:xfrm>
        </p:spPr>
        <p:txBody>
          <a:bodyPr/>
          <a:lstStyle/>
          <a:p>
            <a:pPr eaLnBrk="1" hangingPunct="1">
              <a:lnSpc>
                <a:spcPct val="80000"/>
              </a:lnSpc>
              <a:buFont typeface="Euphemia" panose="020B0503040102020104" pitchFamily="34" charset="0"/>
              <a:buNone/>
            </a:pPr>
            <a:endParaRPr lang="en-US" altLang="en-US" dirty="0">
              <a:latin typeface="Arial" panose="020B0604020202020204" pitchFamily="34" charset="0"/>
              <a:cs typeface="Arial" panose="020B0604020202020204" pitchFamily="34" charset="0"/>
            </a:endParaRPr>
          </a:p>
          <a:p>
            <a:pPr eaLnBrk="1" hangingPunct="1">
              <a:lnSpc>
                <a:spcPct val="110000"/>
              </a:lnSpc>
              <a:buFont typeface="Euphemia" panose="020B0503040102020104" pitchFamily="34" charset="0"/>
              <a:buNone/>
            </a:pPr>
            <a:r>
              <a:rPr lang="en-US" altLang="en-US" b="1" u="sng" dirty="0">
                <a:solidFill>
                  <a:srgbClr val="003399"/>
                </a:solidFill>
                <a:latin typeface="Arial" panose="020B0604020202020204" pitchFamily="34" charset="0"/>
                <a:cs typeface="Arial" panose="020B0604020202020204" pitchFamily="34" charset="0"/>
              </a:rPr>
              <a:t>Race Points</a:t>
            </a:r>
            <a:r>
              <a:rPr lang="en-US" altLang="en-US" b="1" dirty="0">
                <a:solidFill>
                  <a:srgbClr val="003399"/>
                </a:solidFill>
                <a:latin typeface="Arial" panose="020B0604020202020204" pitchFamily="34" charset="0"/>
                <a:cs typeface="Arial" panose="020B0604020202020204" pitchFamily="34" charset="0"/>
              </a:rPr>
              <a:t> </a:t>
            </a:r>
            <a:r>
              <a:rPr lang="en-US" altLang="en-US" b="1" dirty="0">
                <a:solidFill>
                  <a:srgbClr val="0070C0"/>
                </a:solidFill>
                <a:latin typeface="Arial" panose="020B0604020202020204" pitchFamily="34" charset="0"/>
                <a:cs typeface="Arial" panose="020B0604020202020204" pitchFamily="34" charset="0"/>
              </a:rPr>
              <a:t>- </a:t>
            </a:r>
            <a:r>
              <a:rPr lang="en-US" altLang="en-US" b="1" dirty="0">
                <a:solidFill>
                  <a:schemeClr val="tx1"/>
                </a:solidFill>
                <a:latin typeface="Arial" panose="020B0604020202020204" pitchFamily="34" charset="0"/>
                <a:cs typeface="Arial" panose="020B0604020202020204" pitchFamily="34" charset="0"/>
              </a:rPr>
              <a:t>a numerical indicator showing the relationship between a competitor and the winner of that specific race; race points are calculated only at scored events.</a:t>
            </a:r>
          </a:p>
          <a:p>
            <a:pPr eaLnBrk="1" hangingPunct="1">
              <a:lnSpc>
                <a:spcPct val="110000"/>
              </a:lnSpc>
              <a:buFont typeface="Euphemia" panose="020B0503040102020104" pitchFamily="34" charset="0"/>
              <a:buNone/>
            </a:pPr>
            <a:endParaRPr lang="en-US" altLang="en-US" sz="1800" b="1" dirty="0">
              <a:latin typeface="Arial" panose="020B0604020202020204" pitchFamily="34" charset="0"/>
              <a:cs typeface="Arial" panose="020B0604020202020204" pitchFamily="34" charset="0"/>
            </a:endParaRPr>
          </a:p>
          <a:p>
            <a:pPr eaLnBrk="1" hangingPunct="1">
              <a:lnSpc>
                <a:spcPct val="110000"/>
              </a:lnSpc>
              <a:buFont typeface="Euphemia" panose="020B0503040102020104" pitchFamily="34" charset="0"/>
              <a:buNone/>
            </a:pPr>
            <a:r>
              <a:rPr lang="en-US" altLang="en-US" b="1" u="sng" dirty="0">
                <a:solidFill>
                  <a:srgbClr val="003399"/>
                </a:solidFill>
                <a:latin typeface="Arial" panose="020B0604020202020204" pitchFamily="34" charset="0"/>
                <a:cs typeface="Arial" panose="020B0604020202020204" pitchFamily="34" charset="0"/>
              </a:rPr>
              <a:t>Penalty</a:t>
            </a:r>
            <a:r>
              <a:rPr lang="en-US" altLang="en-US" b="1" dirty="0">
                <a:solidFill>
                  <a:srgbClr val="FF0000"/>
                </a:solidFill>
                <a:latin typeface="Arial" panose="020B0604020202020204" pitchFamily="34" charset="0"/>
                <a:cs typeface="Arial" panose="020B0604020202020204" pitchFamily="34" charset="0"/>
              </a:rPr>
              <a:t> </a:t>
            </a:r>
            <a:r>
              <a:rPr lang="en-US" altLang="en-US" b="1" dirty="0">
                <a:solidFill>
                  <a:schemeClr val="tx1"/>
                </a:solidFill>
                <a:latin typeface="Arial" panose="020B0604020202020204" pitchFamily="34" charset="0"/>
                <a:cs typeface="Arial" panose="020B0604020202020204" pitchFamily="34" charset="0"/>
              </a:rPr>
              <a:t>- numerical indicator that equalizes competitions of same event, e.g., all Slaloms; a penalty is calculated only at scored events</a:t>
            </a:r>
            <a:r>
              <a:rPr lang="en-US" altLang="en-US" b="1" dirty="0">
                <a:latin typeface="Arial" panose="020B0604020202020204" pitchFamily="34" charset="0"/>
                <a:cs typeface="Arial" panose="020B0604020202020204" pitchFamily="34" charset="0"/>
              </a:rPr>
              <a:t>.</a:t>
            </a:r>
          </a:p>
          <a:p>
            <a:pPr eaLnBrk="1" hangingPunct="1">
              <a:lnSpc>
                <a:spcPct val="80000"/>
              </a:lnSpc>
            </a:pPr>
            <a:endParaRPr lang="en-US" altLang="en-US" sz="1400" dirty="0">
              <a:latin typeface="Arial" panose="020B0604020202020204" pitchFamily="34" charset="0"/>
              <a:cs typeface="Arial" panose="020B0604020202020204" pitchFamily="34" charset="0"/>
            </a:endParaRPr>
          </a:p>
        </p:txBody>
      </p:sp>
      <p:pic>
        <p:nvPicPr>
          <p:cNvPr id="58371" name="Content Placeholder 10">
            <a:extLst>
              <a:ext uri="{FF2B5EF4-FFF2-40B4-BE49-F238E27FC236}">
                <a16:creationId xmlns:a16="http://schemas.microsoft.com/office/drawing/2014/main" id="{E213982D-0B2A-3020-907D-5A90C698DE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E20C55E-EFF8-E5D2-7D50-54A6E94366AF}"/>
              </a:ext>
            </a:extLst>
          </p:cNvPr>
          <p:cNvSpPr>
            <a:spLocks noGrp="1" noChangeArrowheads="1"/>
          </p:cNvSpPr>
          <p:nvPr>
            <p:ph type="title" idx="4294967295"/>
          </p:nvPr>
        </p:nvSpPr>
        <p:spPr>
          <a:xfrm>
            <a:off x="457200" y="114300"/>
            <a:ext cx="6323013" cy="1143000"/>
          </a:xfrm>
        </p:spPr>
        <p:txBody>
          <a:bodyPr rtlCol="0">
            <a:normAutofit/>
          </a:bodyPr>
          <a:lstStyle/>
          <a:p>
            <a:pPr eaLnBrk="1" fontAlgn="auto" hangingPunct="1">
              <a:spcAft>
                <a:spcPts val="0"/>
              </a:spcAft>
              <a:defRPr/>
            </a:pPr>
            <a:r>
              <a:rPr lang="en-US" b="1"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What is a “Race Result”?</a:t>
            </a:r>
          </a:p>
        </p:txBody>
      </p:sp>
      <p:sp>
        <p:nvSpPr>
          <p:cNvPr id="20483" name="Rectangle 3">
            <a:extLst>
              <a:ext uri="{FF2B5EF4-FFF2-40B4-BE49-F238E27FC236}">
                <a16:creationId xmlns:a16="http://schemas.microsoft.com/office/drawing/2014/main" id="{897E9158-5AB4-7B36-AADF-306D3D82D074}"/>
              </a:ext>
            </a:extLst>
          </p:cNvPr>
          <p:cNvSpPr>
            <a:spLocks noGrp="1" noChangeArrowheads="1"/>
          </p:cNvSpPr>
          <p:nvPr>
            <p:ph type="body" idx="4294967295"/>
          </p:nvPr>
        </p:nvSpPr>
        <p:spPr>
          <a:xfrm>
            <a:off x="533400" y="1447800"/>
            <a:ext cx="7699375" cy="4657725"/>
          </a:xfrm>
        </p:spPr>
        <p:txBody>
          <a:bodyPr rtlCol="0">
            <a:normAutofit fontScale="62500" lnSpcReduction="20000"/>
          </a:bodyPr>
          <a:lstStyle/>
          <a:p>
            <a:pPr marL="246888" indent="-246888" algn="ctr" eaLnBrk="1" fontAlgn="auto" hangingPunct="1">
              <a:lnSpc>
                <a:spcPct val="110000"/>
              </a:lnSpc>
              <a:spcAft>
                <a:spcPts val="0"/>
              </a:spcAft>
              <a:buFont typeface="Euphemia" panose="020B0503040102020104" pitchFamily="34" charset="0"/>
              <a:buNone/>
              <a:defRPr/>
            </a:pPr>
            <a:endParaRPr lang="en-US" sz="2400" dirty="0">
              <a:latin typeface="Arial" charset="0"/>
              <a:cs typeface="Arial" charset="0"/>
            </a:endParaRPr>
          </a:p>
          <a:p>
            <a:pPr marL="246888" indent="-246888" algn="ctr" eaLnBrk="1" fontAlgn="auto" hangingPunct="1">
              <a:lnSpc>
                <a:spcPct val="110000"/>
              </a:lnSpc>
              <a:spcAft>
                <a:spcPts val="0"/>
              </a:spcAft>
              <a:buFont typeface="Euphemia" panose="020B0503040102020104" pitchFamily="34" charset="0"/>
              <a:buNone/>
              <a:defRPr/>
            </a:pPr>
            <a:r>
              <a:rPr lang="en-US" sz="2900" b="1" dirty="0">
                <a:solidFill>
                  <a:schemeClr val="tx1"/>
                </a:solidFill>
                <a:latin typeface="Arial" charset="0"/>
                <a:cs typeface="Arial" charset="0"/>
              </a:rPr>
              <a:t>A racer’s score for a given event is</a:t>
            </a:r>
          </a:p>
          <a:p>
            <a:pPr marL="246888" indent="-246888" algn="ctr" eaLnBrk="1" fontAlgn="auto" hangingPunct="1">
              <a:lnSpc>
                <a:spcPct val="110000"/>
              </a:lnSpc>
              <a:spcAft>
                <a:spcPts val="0"/>
              </a:spcAft>
              <a:buFont typeface="Euphemia" panose="020B0503040102020104" pitchFamily="34" charset="0"/>
              <a:buNone/>
              <a:defRPr/>
            </a:pPr>
            <a:r>
              <a:rPr lang="en-US" sz="2900" b="1" dirty="0">
                <a:solidFill>
                  <a:srgbClr val="0070C0"/>
                </a:solidFill>
                <a:effectLst>
                  <a:outerShdw blurRad="38100" dist="38100" dir="2700000" algn="tl">
                    <a:srgbClr val="000000">
                      <a:alpha val="43137"/>
                    </a:srgbClr>
                  </a:outerShdw>
                </a:effectLst>
                <a:latin typeface="Arial" charset="0"/>
                <a:cs typeface="Arial" charset="0"/>
              </a:rPr>
              <a:t>RACE POINTS</a:t>
            </a:r>
          </a:p>
          <a:p>
            <a:pPr marL="246888" indent="-246888" algn="ctr" eaLnBrk="1" fontAlgn="auto" hangingPunct="1">
              <a:lnSpc>
                <a:spcPct val="110000"/>
              </a:lnSpc>
              <a:spcAft>
                <a:spcPts val="0"/>
              </a:spcAft>
              <a:buFont typeface="Euphemia" panose="020B0503040102020104" pitchFamily="34" charset="0"/>
              <a:buNone/>
              <a:defRPr/>
            </a:pPr>
            <a:r>
              <a:rPr lang="en-US" sz="2900" dirty="0">
                <a:effectLst>
                  <a:outerShdw blurRad="38100" dist="38100" dir="2700000" algn="tl">
                    <a:srgbClr val="000000">
                      <a:alpha val="43137"/>
                    </a:srgbClr>
                  </a:outerShdw>
                </a:effectLst>
                <a:latin typeface="Arial" charset="0"/>
                <a:cs typeface="Arial" charset="0"/>
              </a:rPr>
              <a:t>+</a:t>
            </a:r>
          </a:p>
          <a:p>
            <a:pPr marL="246888" indent="-246888" algn="ctr" eaLnBrk="1" fontAlgn="auto" hangingPunct="1">
              <a:lnSpc>
                <a:spcPct val="110000"/>
              </a:lnSpc>
              <a:spcAft>
                <a:spcPts val="0"/>
              </a:spcAft>
              <a:buFont typeface="Euphemia" panose="020B0503040102020104" pitchFamily="34" charset="0"/>
              <a:buNone/>
              <a:defRPr/>
            </a:pPr>
            <a:r>
              <a:rPr lang="en-US" sz="2900" dirty="0">
                <a:effectLst>
                  <a:outerShdw blurRad="38100" dist="38100" dir="2700000" algn="tl">
                    <a:srgbClr val="000000">
                      <a:alpha val="43137"/>
                    </a:srgbClr>
                  </a:outerShdw>
                </a:effectLst>
                <a:latin typeface="Arial" charset="0"/>
                <a:cs typeface="Arial" charset="0"/>
              </a:rPr>
              <a:t>	</a:t>
            </a:r>
            <a:r>
              <a:rPr lang="en-US" sz="2900" b="1" dirty="0">
                <a:solidFill>
                  <a:srgbClr val="0070C0"/>
                </a:solidFill>
                <a:effectLst>
                  <a:outerShdw blurRad="38100" dist="38100" dir="2700000" algn="tl">
                    <a:srgbClr val="000000">
                      <a:alpha val="43137"/>
                    </a:srgbClr>
                  </a:outerShdw>
                </a:effectLst>
                <a:latin typeface="Arial" charset="0"/>
                <a:cs typeface="Arial" charset="0"/>
              </a:rPr>
              <a:t>PENALTY POINTS</a:t>
            </a:r>
          </a:p>
          <a:p>
            <a:pPr marL="246888" indent="-246888" algn="ctr" eaLnBrk="1" fontAlgn="auto" hangingPunct="1">
              <a:lnSpc>
                <a:spcPct val="110000"/>
              </a:lnSpc>
              <a:spcAft>
                <a:spcPts val="0"/>
              </a:spcAft>
              <a:buFont typeface="Euphemia" panose="020B0503040102020104" pitchFamily="34" charset="0"/>
              <a:buNone/>
              <a:defRPr/>
            </a:pPr>
            <a:r>
              <a:rPr lang="en-US" sz="2900" dirty="0">
                <a:effectLst>
                  <a:outerShdw blurRad="38100" dist="38100" dir="2700000" algn="tl">
                    <a:srgbClr val="000000">
                      <a:alpha val="43137"/>
                    </a:srgbClr>
                  </a:outerShdw>
                </a:effectLst>
                <a:latin typeface="Arial" charset="0"/>
                <a:cs typeface="Arial" charset="0"/>
              </a:rPr>
              <a:t>=</a:t>
            </a:r>
          </a:p>
          <a:p>
            <a:pPr marL="246888" indent="-246888" algn="ctr" eaLnBrk="1" fontAlgn="auto" hangingPunct="1">
              <a:lnSpc>
                <a:spcPct val="110000"/>
              </a:lnSpc>
              <a:spcAft>
                <a:spcPts val="0"/>
              </a:spcAft>
              <a:buFont typeface="Euphemia" panose="020B0503040102020104" pitchFamily="34" charset="0"/>
              <a:buNone/>
              <a:defRPr/>
            </a:pPr>
            <a:r>
              <a:rPr lang="en-US" sz="2900" b="1" dirty="0">
                <a:solidFill>
                  <a:srgbClr val="0070C0"/>
                </a:solidFill>
                <a:effectLst>
                  <a:outerShdw blurRad="38100" dist="38100" dir="2700000" algn="tl">
                    <a:srgbClr val="000000">
                      <a:alpha val="43137"/>
                    </a:srgbClr>
                  </a:outerShdw>
                </a:effectLst>
                <a:latin typeface="Arial" charset="0"/>
                <a:cs typeface="Arial" charset="0"/>
              </a:rPr>
              <a:t>RACE RESULT</a:t>
            </a:r>
          </a:p>
          <a:p>
            <a:pPr marL="246888" indent="-246888" algn="ctr" eaLnBrk="1" fontAlgn="auto" hangingPunct="1">
              <a:lnSpc>
                <a:spcPct val="110000"/>
              </a:lnSpc>
              <a:spcAft>
                <a:spcPts val="0"/>
              </a:spcAft>
              <a:buFont typeface="Euphemia" panose="020B0503040102020104" pitchFamily="34" charset="0"/>
              <a:buNone/>
              <a:defRPr/>
            </a:pPr>
            <a:endParaRPr lang="en-US" sz="2900" b="1" dirty="0">
              <a:solidFill>
                <a:schemeClr val="tx1"/>
              </a:solidFill>
              <a:latin typeface="Arial" charset="0"/>
              <a:cs typeface="Arial" charset="0"/>
            </a:endParaRPr>
          </a:p>
          <a:p>
            <a:pPr marL="0" indent="-246888" eaLnBrk="1" fontAlgn="auto" hangingPunct="1">
              <a:lnSpc>
                <a:spcPct val="110000"/>
              </a:lnSpc>
              <a:spcBef>
                <a:spcPct val="0"/>
              </a:spcBef>
              <a:spcAft>
                <a:spcPts val="0"/>
              </a:spcAft>
              <a:buFont typeface="Euphemia" panose="020B0503040102020104" pitchFamily="34" charset="0"/>
              <a:buNone/>
              <a:defRPr/>
            </a:pPr>
            <a:r>
              <a:rPr lang="en-US" sz="2900" b="1" dirty="0">
                <a:solidFill>
                  <a:schemeClr val="tx1"/>
                </a:solidFill>
                <a:latin typeface="Arial" charset="0"/>
                <a:cs typeface="Arial" charset="0"/>
              </a:rPr>
              <a:t>When a Race Result is equal to current Seed Points, a competitor is skiing their points.</a:t>
            </a:r>
          </a:p>
          <a:p>
            <a:pPr marL="246888" indent="-246888" eaLnBrk="1" fontAlgn="auto" hangingPunct="1">
              <a:lnSpc>
                <a:spcPct val="110000"/>
              </a:lnSpc>
              <a:spcBef>
                <a:spcPct val="0"/>
              </a:spcBef>
              <a:spcAft>
                <a:spcPts val="0"/>
              </a:spcAft>
              <a:buFont typeface="Euphemia" panose="020B0503040102020104" pitchFamily="34" charset="0"/>
              <a:buNone/>
              <a:defRPr/>
            </a:pPr>
            <a:endParaRPr lang="en-US" sz="2900" b="1" dirty="0">
              <a:solidFill>
                <a:schemeClr val="tx1"/>
              </a:solidFill>
              <a:latin typeface="Arial" charset="0"/>
              <a:cs typeface="Arial" charset="0"/>
            </a:endParaRPr>
          </a:p>
          <a:p>
            <a:pPr marL="0" indent="0" eaLnBrk="1" fontAlgn="auto" hangingPunct="1">
              <a:lnSpc>
                <a:spcPct val="120000"/>
              </a:lnSpc>
              <a:spcBef>
                <a:spcPct val="0"/>
              </a:spcBef>
              <a:spcAft>
                <a:spcPts val="0"/>
              </a:spcAft>
              <a:buFont typeface="Euphemia" panose="020B0503040102020104" pitchFamily="34" charset="0"/>
              <a:buNone/>
              <a:defRPr/>
            </a:pPr>
            <a:r>
              <a:rPr lang="en-US" altLang="en-US" sz="2900" b="1" dirty="0">
                <a:solidFill>
                  <a:schemeClr val="tx1"/>
                </a:solidFill>
                <a:latin typeface="Arial" pitchFamily="34" charset="0"/>
                <a:cs typeface="Arial" pitchFamily="34" charset="0"/>
              </a:rPr>
              <a:t>When a Race Result is lower than current Seed Points and averaged with a similar result, a lower seed point value will be earned.</a:t>
            </a:r>
          </a:p>
          <a:p>
            <a:pPr marL="246888" indent="-246888" eaLnBrk="1" fontAlgn="auto" hangingPunct="1">
              <a:spcAft>
                <a:spcPts val="0"/>
              </a:spcAft>
              <a:buFont typeface="Euphemia" panose="020B0503040102020104" pitchFamily="34" charset="0"/>
              <a:buNone/>
              <a:defRPr/>
            </a:pPr>
            <a:endParaRPr lang="en-US" sz="2400" dirty="0">
              <a:latin typeface="Arial" charset="0"/>
              <a:cs typeface="Arial" charset="0"/>
            </a:endParaRPr>
          </a:p>
          <a:p>
            <a:pPr marL="246888" indent="-246888" eaLnBrk="1" fontAlgn="auto" hangingPunct="1">
              <a:spcAft>
                <a:spcPts val="0"/>
              </a:spcAft>
              <a:buFont typeface="Euphemia" panose="020B0503040102020104" pitchFamily="34" charset="0"/>
              <a:buNone/>
              <a:defRPr/>
            </a:pPr>
            <a:endParaRPr lang="en-US" dirty="0">
              <a:latin typeface="Arial" charset="0"/>
              <a:cs typeface="Arial" charset="0"/>
            </a:endParaRPr>
          </a:p>
        </p:txBody>
      </p:sp>
      <p:pic>
        <p:nvPicPr>
          <p:cNvPr id="59396" name="Content Placeholder 10">
            <a:extLst>
              <a:ext uri="{FF2B5EF4-FFF2-40B4-BE49-F238E27FC236}">
                <a16:creationId xmlns:a16="http://schemas.microsoft.com/office/drawing/2014/main" id="{3F891E5C-FD67-B2A9-81D8-4C8F5537F1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anim calcmode="lin" valueType="num">
                                      <p:cBhvr additive="base">
                                        <p:cTn id="15" dur="1000" fill="hold"/>
                                        <p:tgtEl>
                                          <p:spTgt spid="20483">
                                            <p:txEl>
                                              <p:pRg st="3" end="3"/>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04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20483">
                                            <p:txEl>
                                              <p:pRg st="4" end="4"/>
                                            </p:txEl>
                                          </p:spTgt>
                                        </p:tgtEl>
                                        <p:attrNameLst>
                                          <p:attrName>style.visibility</p:attrName>
                                        </p:attrNameLst>
                                      </p:cBhvr>
                                      <p:to>
                                        <p:strVal val="visible"/>
                                      </p:to>
                                    </p:set>
                                    <p:anim calcmode="lin" valueType="num">
                                      <p:cBhvr additive="base">
                                        <p:cTn id="21" dur="500" fill="hold"/>
                                        <p:tgtEl>
                                          <p:spTgt spid="2048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04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anim calcmode="lin" valueType="num">
                                      <p:cBhvr additive="base">
                                        <p:cTn id="27" dur="500" fill="hold"/>
                                        <p:tgtEl>
                                          <p:spTgt spid="2048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04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p:cTn id="32" dur="1" fill="hold">
                                          <p:stCondLst>
                                            <p:cond delay="0"/>
                                          </p:stCondLst>
                                        </p:cTn>
                                        <p:tgtEl>
                                          <p:spTgt spid="20483">
                                            <p:txEl>
                                              <p:pRg st="6" end="6"/>
                                            </p:txEl>
                                          </p:spTgt>
                                        </p:tgtEl>
                                        <p:attrNameLst>
                                          <p:attrName>style.visibility</p:attrName>
                                        </p:attrNameLst>
                                      </p:cBhvr>
                                      <p:to>
                                        <p:strVal val="visible"/>
                                      </p:to>
                                    </p:set>
                                    <p:anim calcmode="lin" valueType="num">
                                      <p:cBhvr additive="base">
                                        <p:cTn id="33" dur="500" fill="hold"/>
                                        <p:tgtEl>
                                          <p:spTgt spid="2048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048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20483">
                                            <p:txEl>
                                              <p:pRg st="8" end="8"/>
                                            </p:txEl>
                                          </p:spTgt>
                                        </p:tgtEl>
                                        <p:attrNameLst>
                                          <p:attrName>style.visibility</p:attrName>
                                        </p:attrNameLst>
                                      </p:cBhvr>
                                      <p:to>
                                        <p:strVal val="visible"/>
                                      </p:to>
                                    </p:set>
                                    <p:anim calcmode="lin" valueType="num">
                                      <p:cBhvr additive="base">
                                        <p:cTn id="39" dur="500" fill="hold"/>
                                        <p:tgtEl>
                                          <p:spTgt spid="20483">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048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EB04F478-AE04-AEE7-D783-4B9B97174B64}"/>
              </a:ext>
            </a:extLst>
          </p:cNvPr>
          <p:cNvSpPr>
            <a:spLocks noGrp="1" noChangeArrowheads="1"/>
          </p:cNvSpPr>
          <p:nvPr>
            <p:ph idx="4294967295"/>
          </p:nvPr>
        </p:nvSpPr>
        <p:spPr>
          <a:xfrm>
            <a:off x="246063" y="838200"/>
            <a:ext cx="8229600" cy="4525963"/>
          </a:xfrm>
        </p:spPr>
        <p:txBody>
          <a:bodyPr rtlCol="0" anchor="ctr">
            <a:normAutofit/>
          </a:bodyPr>
          <a:lstStyle/>
          <a:p>
            <a:pPr marL="246888" indent="-246888" algn="ctr" eaLnBrk="1" fontAlgn="auto" hangingPunct="1">
              <a:spcAft>
                <a:spcPts val="0"/>
              </a:spcAft>
              <a:buFont typeface="Euphemia" panose="020B0503040102020104" pitchFamily="34" charset="0"/>
              <a:buNone/>
              <a:defRPr/>
            </a:pP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BOARDS </a:t>
            </a:r>
          </a:p>
          <a:p>
            <a:pPr marL="246888" indent="-246888" algn="ctr" eaLnBrk="1" fontAlgn="auto" hangingPunct="1">
              <a:spcAft>
                <a:spcPts val="0"/>
              </a:spcAft>
              <a:buFont typeface="Euphemia" panose="020B0503040102020104" pitchFamily="34" charset="0"/>
              <a:buNone/>
              <a:defRPr/>
            </a:pP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&amp;</a:t>
            </a:r>
          </a:p>
          <a:p>
            <a:pPr marL="246888" indent="-246888" algn="ctr" eaLnBrk="1" fontAlgn="auto" hangingPunct="1">
              <a:spcAft>
                <a:spcPts val="0"/>
              </a:spcAft>
              <a:buFont typeface="Euphemia" panose="020B0503040102020104" pitchFamily="34" charset="0"/>
              <a:buNone/>
              <a:defRPr/>
            </a:pP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DRAW</a:t>
            </a:r>
          </a:p>
        </p:txBody>
      </p:sp>
      <p:pic>
        <p:nvPicPr>
          <p:cNvPr id="60419" name="Content Placeholder 10">
            <a:extLst>
              <a:ext uri="{FF2B5EF4-FFF2-40B4-BE49-F238E27FC236}">
                <a16:creationId xmlns:a16="http://schemas.microsoft.com/office/drawing/2014/main" id="{58FBE7B0-D021-3159-C54F-01ADA7B6E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54864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E04B950-C10D-7BFF-1FE3-C50EF88435E4}"/>
              </a:ext>
            </a:extLst>
          </p:cNvPr>
          <p:cNvSpPr>
            <a:spLocks noGrp="1" noChangeArrowheads="1"/>
          </p:cNvSpPr>
          <p:nvPr>
            <p:ph type="body" idx="4294967295"/>
          </p:nvPr>
        </p:nvSpPr>
        <p:spPr>
          <a:xfrm>
            <a:off x="717550" y="838200"/>
            <a:ext cx="8394700" cy="5181600"/>
          </a:xfrm>
        </p:spPr>
        <p:txBody>
          <a:bodyPr rtlCol="0">
            <a:normAutofit/>
          </a:bodyPr>
          <a:lstStyle/>
          <a:p>
            <a:pPr marL="0" indent="-246888" eaLnBrk="1" fontAlgn="auto" hangingPunct="1">
              <a:lnSpc>
                <a:spcPct val="100000"/>
              </a:lnSpc>
              <a:spcAft>
                <a:spcPts val="0"/>
              </a:spcAft>
              <a:buFont typeface="Euphemia" panose="020B0503040102020104" pitchFamily="34" charset="0"/>
              <a:buNone/>
              <a:defRPr/>
            </a:pPr>
            <a:r>
              <a:rPr lang="en-US" altLang="en-US" b="1" u="sng" dirty="0">
                <a:solidFill>
                  <a:srgbClr val="003399"/>
                </a:solidFill>
                <a:latin typeface="Arial" charset="0"/>
                <a:cs typeface="Arial" charset="0"/>
              </a:rPr>
              <a:t>Seed and Draw Board</a:t>
            </a:r>
            <a:r>
              <a:rPr lang="en-US" altLang="en-US" b="1" dirty="0">
                <a:solidFill>
                  <a:srgbClr val="003399"/>
                </a:solidFill>
                <a:latin typeface="Arial" charset="0"/>
                <a:cs typeface="Arial" charset="0"/>
              </a:rPr>
              <a:t> </a:t>
            </a:r>
            <a:r>
              <a:rPr lang="en-US" altLang="en-US" b="1" dirty="0">
                <a:solidFill>
                  <a:schemeClr val="tx1"/>
                </a:solidFill>
                <a:latin typeface="Arial" charset="0"/>
                <a:cs typeface="Arial" charset="0"/>
              </a:rPr>
              <a:t>- </a:t>
            </a:r>
            <a:r>
              <a:rPr lang="en-US" altLang="en-US" b="1" dirty="0">
                <a:latin typeface="Arial" charset="0"/>
                <a:cs typeface="Arial" charset="0"/>
              </a:rPr>
              <a:t>display boards where cards containing competitors’ names, club or team affiliation, and seed points, if applicable, are posted.</a:t>
            </a:r>
          </a:p>
          <a:p>
            <a:pPr marL="0" indent="-246888" eaLnBrk="1" fontAlgn="auto" hangingPunct="1">
              <a:lnSpc>
                <a:spcPct val="100000"/>
              </a:lnSpc>
              <a:spcAft>
                <a:spcPts val="0"/>
              </a:spcAft>
              <a:buFont typeface="Euphemia" panose="020B0503040102020104" pitchFamily="34" charset="0"/>
              <a:buNone/>
              <a:defRPr/>
            </a:pPr>
            <a:endParaRPr lang="en-US" altLang="en-US" sz="1800" b="1" dirty="0">
              <a:latin typeface="Arial" charset="0"/>
              <a:cs typeface="Arial" charset="0"/>
            </a:endParaRPr>
          </a:p>
          <a:p>
            <a:pPr marL="0" indent="-246888" eaLnBrk="1" fontAlgn="auto" hangingPunct="1">
              <a:lnSpc>
                <a:spcPct val="100000"/>
              </a:lnSpc>
              <a:spcAft>
                <a:spcPts val="0"/>
              </a:spcAft>
              <a:buFont typeface="Euphemia" panose="020B0503040102020104" pitchFamily="34" charset="0"/>
              <a:buNone/>
              <a:defRPr/>
            </a:pPr>
            <a:r>
              <a:rPr lang="en-US" altLang="en-US" b="1" u="sng" dirty="0">
                <a:solidFill>
                  <a:srgbClr val="003399"/>
                </a:solidFill>
                <a:latin typeface="Arial" charset="0"/>
                <a:cs typeface="Arial" charset="0"/>
              </a:rPr>
              <a:t>Double Draw</a:t>
            </a:r>
            <a:r>
              <a:rPr lang="en-US" altLang="en-US" b="1" dirty="0">
                <a:solidFill>
                  <a:srgbClr val="003399"/>
                </a:solidFill>
                <a:latin typeface="Arial" charset="0"/>
                <a:cs typeface="Arial" charset="0"/>
              </a:rPr>
              <a:t> </a:t>
            </a:r>
            <a:r>
              <a:rPr lang="en-US" altLang="en-US" b="1" dirty="0">
                <a:latin typeface="Arial" charset="0"/>
                <a:cs typeface="Arial" charset="0"/>
              </a:rPr>
              <a:t>- simultaneous drawing of the competitor number (the place they hold on the seed board) and the bib number by the Referee(s); a double draw is used only for scored events. </a:t>
            </a:r>
          </a:p>
          <a:p>
            <a:pPr marL="246888" indent="-246888" eaLnBrk="1" fontAlgn="auto" hangingPunct="1">
              <a:spcAft>
                <a:spcPts val="0"/>
              </a:spcAft>
              <a:buFont typeface="Euphemia" panose="020B0503040102020104" pitchFamily="34" charset="0"/>
              <a:buNone/>
              <a:defRPr/>
            </a:pPr>
            <a:endParaRPr lang="en-US" altLang="en-US" b="1" dirty="0">
              <a:solidFill>
                <a:srgbClr val="FF0000"/>
              </a:solidFill>
              <a:latin typeface="Arial" charset="0"/>
              <a:cs typeface="Arial" charset="0"/>
            </a:endParaRPr>
          </a:p>
          <a:p>
            <a:pPr marL="246888" indent="-246888" eaLnBrk="1" fontAlgn="auto" hangingPunct="1">
              <a:spcAft>
                <a:spcPts val="0"/>
              </a:spcAft>
              <a:buFont typeface="Euphemia" panose="020B0503040102020104" pitchFamily="34" charset="0"/>
              <a:buNone/>
              <a:defRPr/>
            </a:pPr>
            <a:endParaRPr lang="en-US" altLang="en-US" b="1" dirty="0">
              <a:solidFill>
                <a:srgbClr val="FF0000"/>
              </a:solidFill>
              <a:latin typeface="Arial" charset="0"/>
              <a:cs typeface="Arial" charset="0"/>
            </a:endParaRPr>
          </a:p>
          <a:p>
            <a:pPr marL="246888" indent="-246888" eaLnBrk="1" fontAlgn="auto" hangingPunct="1">
              <a:lnSpc>
                <a:spcPct val="80000"/>
              </a:lnSpc>
              <a:spcAft>
                <a:spcPts val="0"/>
              </a:spcAft>
              <a:buFont typeface="Arial"/>
              <a:buChar char="•"/>
              <a:defRPr/>
            </a:pPr>
            <a:endParaRPr lang="en-US" altLang="en-US" sz="1400" dirty="0">
              <a:latin typeface="Arial" charset="0"/>
              <a:cs typeface="Arial" charset="0"/>
            </a:endParaRPr>
          </a:p>
        </p:txBody>
      </p:sp>
      <p:pic>
        <p:nvPicPr>
          <p:cNvPr id="61443" name="Content Placeholder 10">
            <a:extLst>
              <a:ext uri="{FF2B5EF4-FFF2-40B4-BE49-F238E27FC236}">
                <a16:creationId xmlns:a16="http://schemas.microsoft.com/office/drawing/2014/main" id="{2CD222D6-D127-170B-FE6E-673FD793DF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78E5AD7-128A-015A-4DF3-7AE4CC83F2DB}"/>
              </a:ext>
            </a:extLst>
          </p:cNvPr>
          <p:cNvSpPr>
            <a:spLocks noGrp="1"/>
          </p:cNvSpPr>
          <p:nvPr>
            <p:ph type="title" idx="4294967295"/>
          </p:nvPr>
        </p:nvSpPr>
        <p:spPr>
          <a:xfrm>
            <a:off x="609600" y="152400"/>
            <a:ext cx="8229600" cy="990600"/>
          </a:xfrm>
        </p:spPr>
        <p:txBody>
          <a:bodyPr/>
          <a:lstStyle/>
          <a:p>
            <a:pPr eaLnBrk="1" hangingPunct="1">
              <a:defRPr/>
            </a:pPr>
            <a:r>
              <a:rPr lang="en-US" altLang="en-US" sz="3700"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OFFICIALS’ RESPONSIBILITY</a:t>
            </a:r>
          </a:p>
        </p:txBody>
      </p:sp>
      <p:sp>
        <p:nvSpPr>
          <p:cNvPr id="3" name="Content Placeholder 2">
            <a:extLst>
              <a:ext uri="{FF2B5EF4-FFF2-40B4-BE49-F238E27FC236}">
                <a16:creationId xmlns:a16="http://schemas.microsoft.com/office/drawing/2014/main" id="{3BCE1D40-827F-F858-128A-D706792BE897}"/>
              </a:ext>
            </a:extLst>
          </p:cNvPr>
          <p:cNvSpPr>
            <a:spLocks noGrp="1"/>
          </p:cNvSpPr>
          <p:nvPr>
            <p:ph idx="4294967295"/>
          </p:nvPr>
        </p:nvSpPr>
        <p:spPr>
          <a:xfrm>
            <a:off x="533400" y="1447800"/>
            <a:ext cx="8305800" cy="4572000"/>
          </a:xfrm>
        </p:spPr>
        <p:txBody>
          <a:bodyPr rtlCol="0">
            <a:normAutofit fontScale="70000" lnSpcReduction="20000"/>
          </a:bodyPr>
          <a:lstStyle/>
          <a:p>
            <a:pPr marL="0" indent="0" eaLnBrk="1" fontAlgn="auto" hangingPunct="1">
              <a:lnSpc>
                <a:spcPct val="110000"/>
              </a:lnSpc>
              <a:spcAft>
                <a:spcPts val="0"/>
              </a:spcAft>
              <a:buFont typeface="Arial"/>
              <a:buNone/>
              <a:defRPr/>
            </a:pPr>
            <a:r>
              <a:rPr lang="en-US" b="1" dirty="0">
                <a:latin typeface="Arial" panose="020B0604020202020204" pitchFamily="34" charset="0"/>
                <a:cs typeface="Arial" panose="020B0604020202020204" pitchFamily="34" charset="0"/>
              </a:rPr>
              <a:t>It is the responsibility of every official, coach and competitor to </a:t>
            </a:r>
            <a:r>
              <a:rPr lang="en-US" b="1" i="1" u="sng" dirty="0">
                <a:solidFill>
                  <a:srgbClr val="0028A8"/>
                </a:solidFill>
                <a:latin typeface="Arial" panose="020B0604020202020204" pitchFamily="34" charset="0"/>
                <a:cs typeface="Arial" panose="020B0604020202020204" pitchFamily="34" charset="0"/>
              </a:rPr>
              <a:t>know</a:t>
            </a:r>
            <a:r>
              <a:rPr lang="en-US" b="1" i="1" dirty="0">
                <a:latin typeface="Arial" panose="020B0604020202020204" pitchFamily="34" charset="0"/>
                <a:cs typeface="Arial" panose="020B0604020202020204" pitchFamily="34" charset="0"/>
              </a:rPr>
              <a:t>, </a:t>
            </a:r>
            <a:r>
              <a:rPr lang="en-US" b="1" i="1" u="sng" dirty="0">
                <a:solidFill>
                  <a:srgbClr val="0028A8"/>
                </a:solidFill>
                <a:latin typeface="Arial" panose="020B0604020202020204" pitchFamily="34" charset="0"/>
                <a:cs typeface="Arial" panose="020B0604020202020204" pitchFamily="34" charset="0"/>
              </a:rPr>
              <a:t>understand</a:t>
            </a:r>
            <a:r>
              <a:rPr lang="en-US" b="1" i="1" dirty="0">
                <a:solidFill>
                  <a:srgbClr val="0028A8"/>
                </a:solidFill>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 and </a:t>
            </a:r>
            <a:r>
              <a:rPr lang="en-US" b="1" i="1" u="sng" dirty="0">
                <a:solidFill>
                  <a:srgbClr val="0028A8"/>
                </a:solidFill>
                <a:latin typeface="Arial" panose="020B0604020202020204" pitchFamily="34" charset="0"/>
                <a:cs typeface="Arial" panose="020B0604020202020204" pitchFamily="34" charset="0"/>
              </a:rPr>
              <a:t>abide</a:t>
            </a:r>
            <a:r>
              <a:rPr lang="en-US" b="1" i="1" dirty="0">
                <a:latin typeface="Arial" panose="020B0604020202020204" pitchFamily="34" charset="0"/>
                <a:cs typeface="Arial" panose="020B0604020202020204" pitchFamily="34" charset="0"/>
              </a:rPr>
              <a:t> by </a:t>
            </a:r>
            <a:r>
              <a:rPr lang="en-US" b="1" dirty="0">
                <a:latin typeface="Arial" panose="020B0604020202020204" pitchFamily="34" charset="0"/>
                <a:cs typeface="Arial" panose="020B0604020202020204" pitchFamily="34" charset="0"/>
              </a:rPr>
              <a:t>the rules for the sport. These rules include, but are not limited to, current editions and “Precisions” of:</a:t>
            </a:r>
          </a:p>
          <a:p>
            <a:pPr eaLnBrk="1" fontAlgn="auto" hangingPunct="1">
              <a:lnSpc>
                <a:spcPct val="120000"/>
              </a:lnSpc>
              <a:spcBef>
                <a:spcPts val="2400"/>
              </a:spcBef>
              <a:spcAft>
                <a:spcPts val="0"/>
              </a:spcAft>
              <a:buFontTx/>
              <a:buChar char="-"/>
              <a:defRPr/>
            </a:pPr>
            <a:r>
              <a:rPr lang="en-US" b="1" dirty="0">
                <a:latin typeface="Arial" panose="020B0604020202020204" pitchFamily="34" charset="0"/>
                <a:cs typeface="Arial" panose="020B0604020202020204" pitchFamily="34" charset="0"/>
              </a:rPr>
              <a:t>U.S. Ski &amp; Snowboard </a:t>
            </a:r>
            <a:r>
              <a:rPr lang="en-US" b="1" u="sng" dirty="0">
                <a:latin typeface="Arial" panose="020B0604020202020204" pitchFamily="34" charset="0"/>
                <a:cs typeface="Arial" panose="020B0604020202020204" pitchFamily="34" charset="0"/>
              </a:rPr>
              <a:t>ACR</a:t>
            </a:r>
            <a:r>
              <a:rPr lang="en-US" b="1" dirty="0">
                <a:latin typeface="Arial" panose="020B0604020202020204" pitchFamily="34" charset="0"/>
                <a:cs typeface="Arial" panose="020B0604020202020204" pitchFamily="34" charset="0"/>
              </a:rPr>
              <a:t> </a:t>
            </a:r>
          </a:p>
          <a:p>
            <a:pPr eaLnBrk="1" fontAlgn="auto" hangingPunct="1">
              <a:lnSpc>
                <a:spcPct val="120000"/>
              </a:lnSpc>
              <a:spcBef>
                <a:spcPts val="2400"/>
              </a:spcBef>
              <a:spcAft>
                <a:spcPts val="0"/>
              </a:spcAft>
              <a:buFontTx/>
              <a:buChar char="-"/>
              <a:defRPr/>
            </a:pPr>
            <a:r>
              <a:rPr lang="en-US" b="1" dirty="0">
                <a:latin typeface="Arial" panose="020B0604020202020204" pitchFamily="34" charset="0"/>
                <a:cs typeface="Arial" panose="020B0604020202020204" pitchFamily="34" charset="0"/>
              </a:rPr>
              <a:t>FIS </a:t>
            </a:r>
            <a:r>
              <a:rPr lang="en-US" b="1" u="sng" dirty="0">
                <a:latin typeface="Arial" panose="020B0604020202020204" pitchFamily="34" charset="0"/>
                <a:cs typeface="Arial" panose="020B0604020202020204" pitchFamily="34" charset="0"/>
              </a:rPr>
              <a:t>ICR</a:t>
            </a:r>
            <a:endParaRPr lang="en-US" b="1" dirty="0">
              <a:latin typeface="Arial" panose="020B0604020202020204" pitchFamily="34" charset="0"/>
              <a:cs typeface="Arial" panose="020B0604020202020204" pitchFamily="34" charset="0"/>
            </a:endParaRPr>
          </a:p>
          <a:p>
            <a:pPr eaLnBrk="1" fontAlgn="auto" hangingPunct="1">
              <a:lnSpc>
                <a:spcPct val="120000"/>
              </a:lnSpc>
              <a:spcBef>
                <a:spcPts val="2400"/>
              </a:spcBef>
              <a:spcAft>
                <a:spcPts val="0"/>
              </a:spcAft>
              <a:buFontTx/>
              <a:buChar char="-"/>
              <a:defRPr/>
            </a:pPr>
            <a:r>
              <a:rPr lang="en-US" b="1" dirty="0">
                <a:latin typeface="Arial" panose="020B0604020202020204" pitchFamily="34" charset="0"/>
                <a:cs typeface="Arial" panose="020B0604020202020204" pitchFamily="34" charset="0"/>
              </a:rPr>
              <a:t>Supplemental rules, such as </a:t>
            </a:r>
            <a:r>
              <a:rPr lang="en-US" b="1" u="sng" dirty="0">
                <a:latin typeface="Arial" panose="020B0604020202020204" pitchFamily="34" charset="0"/>
                <a:cs typeface="Arial" panose="020B0604020202020204" pitchFamily="34" charset="0"/>
              </a:rPr>
              <a:t>Equipment Specifications</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Rules of the FIS Points</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Rules for the Alpine Continental Cups</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FIS Alpine Timing Guide</a:t>
            </a:r>
            <a:r>
              <a:rPr lang="en-US" b="1" dirty="0">
                <a:latin typeface="Arial" panose="020B0604020202020204" pitchFamily="34" charset="0"/>
                <a:cs typeface="Arial" panose="020B0604020202020204" pitchFamily="34" charset="0"/>
              </a:rPr>
              <a:t>, etc. </a:t>
            </a:r>
          </a:p>
          <a:p>
            <a:pPr marL="0" indent="0" eaLnBrk="1" fontAlgn="auto" hangingPunct="1">
              <a:lnSpc>
                <a:spcPct val="120000"/>
              </a:lnSpc>
              <a:spcBef>
                <a:spcPts val="2400"/>
              </a:spcBef>
              <a:spcAft>
                <a:spcPts val="0"/>
              </a:spcAft>
              <a:buFont typeface="Arial" charset="0"/>
              <a:buNone/>
              <a:defRPr/>
            </a:pPr>
            <a:r>
              <a:rPr lang="en-US" b="1" dirty="0">
                <a:latin typeface="Arial" panose="020B0604020202020204" pitchFamily="34" charset="0"/>
                <a:cs typeface="Arial" panose="020B0604020202020204" pitchFamily="34" charset="0"/>
              </a:rPr>
              <a:t>Coaches, Program Directors, and other club officers are encouraged to provide the time and opportunity to instruct their athletes on the rules for the sport.</a:t>
            </a:r>
          </a:p>
        </p:txBody>
      </p:sp>
      <p:pic>
        <p:nvPicPr>
          <p:cNvPr id="17412" name="Content Placeholder 10">
            <a:extLst>
              <a:ext uri="{FF2B5EF4-FFF2-40B4-BE49-F238E27FC236}">
                <a16:creationId xmlns:a16="http://schemas.microsoft.com/office/drawing/2014/main" id="{7F9D713F-A394-7A00-4E40-56CCEFB404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a:extLst>
              <a:ext uri="{FF2B5EF4-FFF2-40B4-BE49-F238E27FC236}">
                <a16:creationId xmlns:a16="http://schemas.microsoft.com/office/drawing/2014/main" id="{924C57E7-4445-F72B-74F2-1E69CA2E59CE}"/>
              </a:ext>
            </a:extLst>
          </p:cNvPr>
          <p:cNvSpPr>
            <a:spLocks noGrp="1" noChangeArrowheads="1"/>
          </p:cNvSpPr>
          <p:nvPr>
            <p:ph idx="4294967295"/>
          </p:nvPr>
        </p:nvSpPr>
        <p:spPr>
          <a:xfrm>
            <a:off x="376238" y="1295400"/>
            <a:ext cx="8539162" cy="5308600"/>
          </a:xfrm>
        </p:spPr>
        <p:txBody>
          <a:bodyPr/>
          <a:lstStyle/>
          <a:p>
            <a:pPr eaLnBrk="1" hangingPunct="1">
              <a:lnSpc>
                <a:spcPct val="100000"/>
              </a:lnSpc>
              <a:spcBef>
                <a:spcPts val="1800"/>
              </a:spcBef>
              <a:buFont typeface="Arial" panose="020B0604020202020204" pitchFamily="34" charset="0"/>
              <a:buChar char="•"/>
            </a:pPr>
            <a:r>
              <a:rPr lang="en-US" altLang="en-US" sz="1900" b="1" dirty="0">
                <a:solidFill>
                  <a:schemeClr val="tx1"/>
                </a:solidFill>
                <a:latin typeface="Arial" panose="020B0604020202020204" pitchFamily="34" charset="0"/>
                <a:cs typeface="Arial" panose="020B0604020202020204" pitchFamily="34" charset="0"/>
              </a:rPr>
              <a:t>The starting order is determined by the competitors’ event points.  A first group of a maximum of the 15 best competitors present will be drawn. [621.3] </a:t>
            </a:r>
          </a:p>
          <a:p>
            <a:pPr eaLnBrk="1" hangingPunct="1">
              <a:lnSpc>
                <a:spcPct val="100000"/>
              </a:lnSpc>
              <a:spcBef>
                <a:spcPts val="1800"/>
              </a:spcBef>
              <a:buFont typeface="Arial" panose="020B0604020202020204" pitchFamily="34" charset="0"/>
              <a:buChar char="•"/>
            </a:pPr>
            <a:r>
              <a:rPr lang="en-US" altLang="en-US" sz="1900" b="1" dirty="0">
                <a:solidFill>
                  <a:schemeClr val="tx1"/>
                </a:solidFill>
                <a:latin typeface="Arial" panose="020B0604020202020204" pitchFamily="34" charset="0"/>
                <a:cs typeface="Arial" panose="020B0604020202020204" pitchFamily="34" charset="0"/>
              </a:rPr>
              <a:t>The group may be increased if two or more competitors share the 15</a:t>
            </a:r>
            <a:r>
              <a:rPr lang="en-US" altLang="en-US" sz="1900" b="1" baseline="30000" dirty="0">
                <a:solidFill>
                  <a:schemeClr val="tx1"/>
                </a:solidFill>
                <a:latin typeface="Arial" panose="020B0604020202020204" pitchFamily="34" charset="0"/>
                <a:cs typeface="Arial" panose="020B0604020202020204" pitchFamily="34" charset="0"/>
              </a:rPr>
              <a:t>th</a:t>
            </a:r>
            <a:r>
              <a:rPr lang="en-US" altLang="en-US" sz="1900" b="1" dirty="0">
                <a:solidFill>
                  <a:schemeClr val="tx1"/>
                </a:solidFill>
                <a:latin typeface="Arial" panose="020B0604020202020204" pitchFamily="34" charset="0"/>
                <a:cs typeface="Arial" panose="020B0604020202020204" pitchFamily="34" charset="0"/>
              </a:rPr>
              <a:t> rank. </a:t>
            </a:r>
          </a:p>
          <a:p>
            <a:pPr eaLnBrk="1" hangingPunct="1">
              <a:lnSpc>
                <a:spcPct val="100000"/>
              </a:lnSpc>
              <a:spcBef>
                <a:spcPts val="1800"/>
              </a:spcBef>
              <a:buFont typeface="Arial" panose="020B0604020202020204" pitchFamily="34" charset="0"/>
              <a:buChar char="•"/>
            </a:pPr>
            <a:r>
              <a:rPr lang="en-US" altLang="en-US" sz="1900" b="1" dirty="0">
                <a:solidFill>
                  <a:schemeClr val="tx1"/>
                </a:solidFill>
                <a:latin typeface="Arial" panose="020B0604020202020204" pitchFamily="34" charset="0"/>
                <a:cs typeface="Arial" panose="020B0604020202020204" pitchFamily="34" charset="0"/>
              </a:rPr>
              <a:t>If in the first 15 competitors, the points difference between one and the following competitor is too great, the Jury will decide the number of competitors who will be drawn in the first group</a:t>
            </a:r>
          </a:p>
          <a:p>
            <a:pPr eaLnBrk="1" hangingPunct="1">
              <a:lnSpc>
                <a:spcPct val="100000"/>
              </a:lnSpc>
              <a:spcBef>
                <a:spcPts val="1800"/>
              </a:spcBef>
              <a:buFont typeface="Arial" panose="020B0604020202020204" pitchFamily="34" charset="0"/>
              <a:buChar char="•"/>
            </a:pPr>
            <a:r>
              <a:rPr lang="en-US" altLang="en-US" sz="1900" b="1" dirty="0">
                <a:solidFill>
                  <a:schemeClr val="tx1"/>
                </a:solidFill>
                <a:latin typeface="Arial" panose="020B0604020202020204" pitchFamily="34" charset="0"/>
                <a:cs typeface="Arial" panose="020B0604020202020204" pitchFamily="34" charset="0"/>
              </a:rPr>
              <a:t>Adaptive athletes will be seeded in special groups unless their points are more favorable [“Golden Rule” U621.3.1]</a:t>
            </a:r>
          </a:p>
          <a:p>
            <a:pPr eaLnBrk="1" hangingPunct="1">
              <a:lnSpc>
                <a:spcPct val="100000"/>
              </a:lnSpc>
              <a:spcBef>
                <a:spcPts val="1800"/>
              </a:spcBef>
              <a:buFont typeface="Arial" panose="020B0604020202020204" pitchFamily="34" charset="0"/>
              <a:buChar char="•"/>
            </a:pPr>
            <a:r>
              <a:rPr lang="en-US" altLang="en-US" sz="1900" b="1" i="1" dirty="0">
                <a:solidFill>
                  <a:schemeClr val="tx1"/>
                </a:solidFill>
                <a:latin typeface="Arial" panose="020B0604020202020204" pitchFamily="34" charset="0"/>
                <a:cs typeface="Arial" panose="020B0604020202020204" pitchFamily="34" charset="0"/>
              </a:rPr>
              <a:t>In all events, the Jury has the right to change the starting order if they consider the condition of the course warrants it</a:t>
            </a:r>
            <a:r>
              <a:rPr lang="en-US" altLang="en-US" sz="1900" b="1" dirty="0">
                <a:solidFill>
                  <a:schemeClr val="tx1"/>
                </a:solidFill>
                <a:latin typeface="Arial" panose="020B0604020202020204" pitchFamily="34" charset="0"/>
                <a:cs typeface="Arial" panose="020B0604020202020204" pitchFamily="34" charset="0"/>
              </a:rPr>
              <a:t> [621.5]</a:t>
            </a:r>
            <a:endParaRPr lang="en-US" altLang="en-US" sz="1900" dirty="0">
              <a:solidFill>
                <a:schemeClr val="tx1"/>
              </a:solidFill>
              <a:latin typeface="Arial" panose="020B0604020202020204" pitchFamily="34" charset="0"/>
              <a:cs typeface="Arial" panose="020B0604020202020204" pitchFamily="34" charset="0"/>
            </a:endParaRPr>
          </a:p>
        </p:txBody>
      </p:sp>
      <p:sp>
        <p:nvSpPr>
          <p:cNvPr id="59394" name="Title 1">
            <a:extLst>
              <a:ext uri="{FF2B5EF4-FFF2-40B4-BE49-F238E27FC236}">
                <a16:creationId xmlns:a16="http://schemas.microsoft.com/office/drawing/2014/main" id="{C197C21A-BA3F-0D98-A1B5-11D643AEDCCE}"/>
              </a:ext>
            </a:extLst>
          </p:cNvPr>
          <p:cNvSpPr>
            <a:spLocks noGrp="1"/>
          </p:cNvSpPr>
          <p:nvPr>
            <p:ph type="title" idx="4294967295"/>
          </p:nvPr>
        </p:nvSpPr>
        <p:spPr>
          <a:xfrm>
            <a:off x="685800" y="228600"/>
            <a:ext cx="8229600" cy="730250"/>
          </a:xfrm>
        </p:spPr>
        <p:txBody>
          <a:bodyPr rtlCol="0">
            <a:normAutofit/>
          </a:bodyPr>
          <a:lstStyle/>
          <a:p>
            <a:pPr eaLnBrk="1" fontAlgn="auto" hangingPunct="1">
              <a:spcAft>
                <a:spcPts val="0"/>
              </a:spcAft>
              <a:defRPr/>
            </a:pPr>
            <a:r>
              <a:rPr lang="en-US" altLang="en-US" sz="3200" b="1" dirty="0">
                <a:solidFill>
                  <a:srgbClr val="003399"/>
                </a:solidFill>
                <a:effectLst>
                  <a:outerShdw blurRad="38100" dist="38100" dir="2700000" algn="tl">
                    <a:srgbClr val="000000">
                      <a:alpha val="43137"/>
                    </a:srgbClr>
                  </a:outerShdw>
                </a:effectLst>
                <a:latin typeface="Arial" charset="0"/>
                <a:cs typeface="Arial" charset="0"/>
              </a:rPr>
              <a:t>PREPARATION FOR THE DRAW </a:t>
            </a:r>
          </a:p>
        </p:txBody>
      </p:sp>
      <p:pic>
        <p:nvPicPr>
          <p:cNvPr id="62468" name="Content Placeholder 10">
            <a:extLst>
              <a:ext uri="{FF2B5EF4-FFF2-40B4-BE49-F238E27FC236}">
                <a16:creationId xmlns:a16="http://schemas.microsoft.com/office/drawing/2014/main" id="{A6BAFC2D-A673-262B-B91E-73FE54857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16BB19D-80F5-459B-4763-04DFEE850B1D}"/>
              </a:ext>
            </a:extLst>
          </p:cNvPr>
          <p:cNvSpPr>
            <a:spLocks noGrp="1" noChangeArrowheads="1"/>
          </p:cNvSpPr>
          <p:nvPr>
            <p:ph type="title" idx="4294967295"/>
          </p:nvPr>
        </p:nvSpPr>
        <p:spPr>
          <a:xfrm>
            <a:off x="762000" y="152400"/>
            <a:ext cx="6018213" cy="1143000"/>
          </a:xfrm>
        </p:spPr>
        <p:txBody>
          <a:bodyPr rtlCol="0">
            <a:normAutofit/>
          </a:bodyPr>
          <a:lstStyle/>
          <a:p>
            <a:pPr eaLnBrk="1" fontAlgn="auto" hangingPunct="1">
              <a:spcAft>
                <a:spcPts val="0"/>
              </a:spcAft>
              <a:defRPr/>
            </a:pPr>
            <a:r>
              <a:rPr lang="en-US" b="1"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ELECTRONIC BOARDS</a:t>
            </a:r>
          </a:p>
        </p:txBody>
      </p:sp>
      <p:sp>
        <p:nvSpPr>
          <p:cNvPr id="48131" name="Rectangle 3">
            <a:extLst>
              <a:ext uri="{FF2B5EF4-FFF2-40B4-BE49-F238E27FC236}">
                <a16:creationId xmlns:a16="http://schemas.microsoft.com/office/drawing/2014/main" id="{A4578EEC-08BE-807B-85BD-704AFCFAD2C0}"/>
              </a:ext>
            </a:extLst>
          </p:cNvPr>
          <p:cNvSpPr>
            <a:spLocks noGrp="1" noChangeArrowheads="1"/>
          </p:cNvSpPr>
          <p:nvPr>
            <p:ph type="body" idx="4294967295"/>
          </p:nvPr>
        </p:nvSpPr>
        <p:spPr>
          <a:xfrm>
            <a:off x="625475" y="1676400"/>
            <a:ext cx="7908925" cy="4648200"/>
          </a:xfrm>
        </p:spPr>
        <p:txBody>
          <a:bodyPr rtlCol="0">
            <a:normAutofit/>
          </a:bodyPr>
          <a:lstStyle/>
          <a:p>
            <a:pPr eaLnBrk="1" fontAlgn="auto" hangingPunct="1">
              <a:lnSpc>
                <a:spcPct val="100000"/>
              </a:lnSpc>
              <a:spcAft>
                <a:spcPts val="0"/>
              </a:spcAft>
              <a:buFont typeface="Arial" panose="020B0604020202020204" pitchFamily="34" charset="0"/>
              <a:buChar char="•"/>
              <a:defRPr/>
            </a:pPr>
            <a:r>
              <a:rPr lang="en-US" sz="2200" b="1" dirty="0">
                <a:solidFill>
                  <a:schemeClr val="tx1"/>
                </a:solidFill>
              </a:rPr>
              <a:t>Electronic draw/seed boards should have the capability to </a:t>
            </a:r>
            <a:r>
              <a:rPr lang="en-US" sz="2200" b="1" u="sng" dirty="0">
                <a:solidFill>
                  <a:schemeClr val="tx1"/>
                </a:solidFill>
              </a:rPr>
              <a:t>simultaneously and legibly</a:t>
            </a:r>
            <a:r>
              <a:rPr lang="en-US" sz="2200" b="1" dirty="0">
                <a:solidFill>
                  <a:schemeClr val="tx1"/>
                </a:solidFill>
              </a:rPr>
              <a:t> display the entire competition field.  </a:t>
            </a:r>
          </a:p>
          <a:p>
            <a:pPr eaLnBrk="1" fontAlgn="auto" hangingPunct="1">
              <a:lnSpc>
                <a:spcPct val="100000"/>
              </a:lnSpc>
              <a:spcAft>
                <a:spcPts val="0"/>
              </a:spcAft>
              <a:buFont typeface="Arial" panose="020B0604020202020204" pitchFamily="34" charset="0"/>
              <a:buChar char="•"/>
              <a:defRPr/>
            </a:pPr>
            <a:r>
              <a:rPr lang="en-US" sz="2200" b="1" dirty="0">
                <a:solidFill>
                  <a:schemeClr val="tx1"/>
                </a:solidFill>
              </a:rPr>
              <a:t>Simultaneous display of all competitors allows all Team Captains and officials to verify the overall accuracy as well as additions and deletions to the starting order in “real time." </a:t>
            </a:r>
          </a:p>
          <a:p>
            <a:pPr marL="0" indent="0" eaLnBrk="1" fontAlgn="auto" hangingPunct="1">
              <a:lnSpc>
                <a:spcPct val="100000"/>
              </a:lnSpc>
              <a:spcAft>
                <a:spcPts val="0"/>
              </a:spcAft>
              <a:buFont typeface="Euphemia" panose="020B0503040102020104" pitchFamily="34" charset="0"/>
              <a:buNone/>
              <a:defRPr/>
            </a:pPr>
            <a:endParaRPr lang="en-US" sz="2200" i="1" dirty="0">
              <a:solidFill>
                <a:srgbClr val="FF0000"/>
              </a:solidFill>
            </a:endParaRPr>
          </a:p>
          <a:p>
            <a:pPr marL="0" indent="0" eaLnBrk="1" fontAlgn="auto" hangingPunct="1">
              <a:lnSpc>
                <a:spcPct val="100000"/>
              </a:lnSpc>
              <a:spcAft>
                <a:spcPts val="0"/>
              </a:spcAft>
              <a:buFont typeface="Euphemia" panose="020B0503040102020104" pitchFamily="34" charset="0"/>
              <a:buNone/>
              <a:defRPr/>
            </a:pPr>
            <a:r>
              <a:rPr lang="en-US" sz="2000" b="1" i="1" dirty="0">
                <a:solidFill>
                  <a:srgbClr val="003399"/>
                </a:solidFill>
              </a:rPr>
              <a:t>Using race result software to display </a:t>
            </a:r>
            <a:r>
              <a:rPr lang="en-US" sz="2000" b="1" i="1" u="sng" dirty="0">
                <a:solidFill>
                  <a:srgbClr val="003399"/>
                </a:solidFill>
              </a:rPr>
              <a:t>portions </a:t>
            </a:r>
            <a:r>
              <a:rPr lang="en-US" sz="2000" b="1" i="1" dirty="0">
                <a:solidFill>
                  <a:srgbClr val="003399"/>
                </a:solidFill>
              </a:rPr>
              <a:t>of a competition field is not acceptable.</a:t>
            </a:r>
          </a:p>
          <a:p>
            <a:pPr marL="246888" indent="-246888" eaLnBrk="1" fontAlgn="auto" hangingPunct="1">
              <a:lnSpc>
                <a:spcPct val="110000"/>
              </a:lnSpc>
              <a:spcAft>
                <a:spcPts val="0"/>
              </a:spcAft>
              <a:buFont typeface="Arial"/>
              <a:buChar char="•"/>
              <a:defRPr/>
            </a:pPr>
            <a:endParaRPr lang="en-US" sz="2200" dirty="0">
              <a:solidFill>
                <a:srgbClr val="FF0000"/>
              </a:solidFill>
            </a:endParaRPr>
          </a:p>
          <a:p>
            <a:pPr marL="0" indent="0" eaLnBrk="1" fontAlgn="auto" hangingPunct="1">
              <a:spcAft>
                <a:spcPts val="0"/>
              </a:spcAft>
              <a:buFont typeface="Euphemia" panose="020B0503040102020104" pitchFamily="34" charset="0"/>
              <a:buNone/>
              <a:defRPr/>
            </a:pPr>
            <a:endParaRPr lang="en-US" dirty="0">
              <a:latin typeface="Arial" charset="0"/>
              <a:cs typeface="Arial" charset="0"/>
            </a:endParaRPr>
          </a:p>
        </p:txBody>
      </p:sp>
      <p:pic>
        <p:nvPicPr>
          <p:cNvPr id="63492" name="Content Placeholder 10">
            <a:extLst>
              <a:ext uri="{FF2B5EF4-FFF2-40B4-BE49-F238E27FC236}">
                <a16:creationId xmlns:a16="http://schemas.microsoft.com/office/drawing/2014/main" id="{47FEB6EF-C249-4359-2BAF-0BA8E6BAA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a:extLst>
              <a:ext uri="{FF2B5EF4-FFF2-40B4-BE49-F238E27FC236}">
                <a16:creationId xmlns:a16="http://schemas.microsoft.com/office/drawing/2014/main" id="{EDCB9A9E-9376-93A0-41B9-776AE67778B4}"/>
              </a:ext>
            </a:extLst>
          </p:cNvPr>
          <p:cNvSpPr>
            <a:spLocks noGrp="1" noChangeArrowheads="1"/>
          </p:cNvSpPr>
          <p:nvPr>
            <p:ph type="body" idx="4294967295"/>
          </p:nvPr>
        </p:nvSpPr>
        <p:spPr>
          <a:xfrm>
            <a:off x="381000" y="1600200"/>
            <a:ext cx="8229600" cy="4953000"/>
          </a:xfrm>
        </p:spPr>
        <p:txBody>
          <a:bodyPr/>
          <a:lstStyle/>
          <a:p>
            <a:pPr marL="533400" indent="-533400" eaLnBrk="1" hangingPunct="1">
              <a:buFont typeface="Euphemia" panose="020B0503040102020104" pitchFamily="34" charset="0"/>
              <a:buNone/>
              <a:defRPr/>
            </a:pPr>
            <a:r>
              <a:rPr lang="en-US" altLang="en-US" b="1" dirty="0">
                <a:solidFill>
                  <a:schemeClr val="tx1"/>
                </a:solidFill>
                <a:latin typeface="Arial" panose="020B0604020202020204" pitchFamily="34" charset="0"/>
                <a:cs typeface="Arial" panose="020B0604020202020204" pitchFamily="34" charset="0"/>
              </a:rPr>
              <a:t>The </a:t>
            </a:r>
            <a:r>
              <a:rPr lang="en-US" altLang="en-US" b="1" u="sng" dirty="0">
                <a:solidFill>
                  <a:schemeClr val="tx1"/>
                </a:solidFill>
                <a:latin typeface="Arial" panose="020B0604020202020204" pitchFamily="34" charset="0"/>
                <a:cs typeface="Arial" panose="020B0604020202020204" pitchFamily="34" charset="0"/>
              </a:rPr>
              <a:t>Jury may allow</a:t>
            </a:r>
            <a:r>
              <a:rPr lang="en-US" altLang="en-US" b="1" dirty="0">
                <a:solidFill>
                  <a:schemeClr val="tx1"/>
                </a:solidFill>
                <a:latin typeface="Arial" panose="020B0604020202020204" pitchFamily="34" charset="0"/>
                <a:cs typeface="Arial" panose="020B0604020202020204" pitchFamily="34" charset="0"/>
              </a:rPr>
              <a:t> a computer-generated </a:t>
            </a:r>
          </a:p>
          <a:p>
            <a:pPr marL="533400" indent="-533400" eaLnBrk="1" hangingPunct="1">
              <a:spcBef>
                <a:spcPts val="0"/>
              </a:spcBef>
              <a:buFont typeface="Euphemia" panose="020B0503040102020104" pitchFamily="34" charset="0"/>
              <a:buNone/>
              <a:defRPr/>
            </a:pPr>
            <a:r>
              <a:rPr lang="en-US" altLang="en-US" b="1" dirty="0">
                <a:solidFill>
                  <a:schemeClr val="tx1"/>
                </a:solidFill>
                <a:latin typeface="Arial" panose="020B0604020202020204" pitchFamily="34" charset="0"/>
                <a:cs typeface="Arial" panose="020B0604020202020204" pitchFamily="34" charset="0"/>
              </a:rPr>
              <a:t>draw:</a:t>
            </a:r>
          </a:p>
          <a:p>
            <a:pPr marL="533400" indent="-533400" eaLnBrk="1" hangingPunct="1">
              <a:buFontTx/>
              <a:buAutoNum type="arabicPeriod"/>
              <a:defRPr/>
            </a:pPr>
            <a:r>
              <a:rPr lang="en-US" altLang="en-US" b="1" dirty="0">
                <a:solidFill>
                  <a:schemeClr val="tx1"/>
                </a:solidFill>
                <a:latin typeface="Arial" panose="020B0604020202020204" pitchFamily="34" charset="0"/>
                <a:cs typeface="Arial" panose="020B0604020202020204" pitchFamily="34" charset="0"/>
              </a:rPr>
              <a:t>Non-FIS events – at discretion of the Jury</a:t>
            </a:r>
          </a:p>
          <a:p>
            <a:pPr marL="533400" indent="-533400" eaLnBrk="1" hangingPunct="1">
              <a:buFontTx/>
              <a:buAutoNum type="arabicPeriod"/>
              <a:defRPr/>
            </a:pPr>
            <a:r>
              <a:rPr lang="en-US" altLang="en-US" b="1" dirty="0">
                <a:solidFill>
                  <a:schemeClr val="tx1"/>
                </a:solidFill>
                <a:latin typeface="Arial" panose="020B0604020202020204" pitchFamily="34" charset="0"/>
                <a:cs typeface="Arial" panose="020B0604020202020204" pitchFamily="34" charset="0"/>
              </a:rPr>
              <a:t>FIS events – signature on entry is acceptance of a computer-generated draw</a:t>
            </a:r>
          </a:p>
          <a:p>
            <a:pPr marL="533400" indent="-533400" eaLnBrk="1" hangingPunct="1">
              <a:buFontTx/>
              <a:buAutoNum type="arabicPeriod"/>
              <a:defRPr/>
            </a:pPr>
            <a:endParaRPr lang="en-US" altLang="en-US" b="1" dirty="0">
              <a:solidFill>
                <a:schemeClr val="tx1"/>
              </a:solidFill>
              <a:latin typeface="Arial" panose="020B0604020202020204" pitchFamily="34" charset="0"/>
              <a:cs typeface="Arial" panose="020B0604020202020204" pitchFamily="34" charset="0"/>
            </a:endParaRPr>
          </a:p>
          <a:p>
            <a:pPr marL="0" indent="0" eaLnBrk="1" hangingPunct="1">
              <a:buFont typeface="Euphemia" panose="020B0503040102020104" pitchFamily="34" charset="0"/>
              <a:buNone/>
              <a:defRPr/>
            </a:pPr>
            <a:r>
              <a:rPr lang="en-US" sz="2000" b="1" dirty="0">
                <a:solidFill>
                  <a:srgbClr val="003399"/>
                </a:solidFill>
                <a:latin typeface="Arial" panose="020B0604020202020204" pitchFamily="34" charset="0"/>
                <a:cs typeface="Arial" panose="020B0604020202020204" pitchFamily="34" charset="0"/>
              </a:rPr>
              <a:t>It is important to remember that computer-generated draws are governed by a random identifier and unless this identifier is changed prior to each draw, results of a Draw </a:t>
            </a:r>
            <a:r>
              <a:rPr lang="en-US" sz="2000" b="1" u="sng" dirty="0">
                <a:solidFill>
                  <a:srgbClr val="003399"/>
                </a:solidFill>
                <a:latin typeface="Arial" panose="020B0604020202020204" pitchFamily="34" charset="0"/>
                <a:cs typeface="Arial" panose="020B0604020202020204" pitchFamily="34" charset="0"/>
              </a:rPr>
              <a:t>involving the same competitors</a:t>
            </a:r>
            <a:r>
              <a:rPr lang="en-US" sz="2000" b="1" dirty="0">
                <a:solidFill>
                  <a:srgbClr val="003399"/>
                </a:solidFill>
                <a:latin typeface="Arial" panose="020B0604020202020204" pitchFamily="34" charset="0"/>
                <a:cs typeface="Arial" panose="020B0604020202020204" pitchFamily="34" charset="0"/>
              </a:rPr>
              <a:t> may only have minimal changes. </a:t>
            </a:r>
            <a:r>
              <a:rPr lang="en-US" altLang="en-US" sz="2000" b="1" dirty="0">
                <a:solidFill>
                  <a:srgbClr val="003399"/>
                </a:solidFill>
                <a:latin typeface="Arial" panose="020B0604020202020204" pitchFamily="34" charset="0"/>
                <a:cs typeface="Arial" panose="020B0604020202020204" pitchFamily="34" charset="0"/>
              </a:rPr>
              <a:t> </a:t>
            </a:r>
          </a:p>
          <a:p>
            <a:pPr marL="0" indent="0" eaLnBrk="1" hangingPunct="1">
              <a:buFont typeface="Euphemia" panose="020B0503040102020104" pitchFamily="34" charset="0"/>
              <a:buNone/>
              <a:defRPr/>
            </a:pPr>
            <a:r>
              <a:rPr lang="en-US" altLang="en-US" sz="2000" b="1" i="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Only the software writer has the access required to change the random identifier.</a:t>
            </a:r>
          </a:p>
        </p:txBody>
      </p:sp>
      <p:sp>
        <p:nvSpPr>
          <p:cNvPr id="61442" name="Rectangle 2">
            <a:extLst>
              <a:ext uri="{FF2B5EF4-FFF2-40B4-BE49-F238E27FC236}">
                <a16:creationId xmlns:a16="http://schemas.microsoft.com/office/drawing/2014/main" id="{4D22984E-625E-45AA-62B7-6A8C31D352B7}"/>
              </a:ext>
            </a:extLst>
          </p:cNvPr>
          <p:cNvSpPr>
            <a:spLocks noGrp="1" noChangeArrowheads="1"/>
          </p:cNvSpPr>
          <p:nvPr>
            <p:ph type="title" idx="4294967295"/>
          </p:nvPr>
        </p:nvSpPr>
        <p:spPr>
          <a:xfrm>
            <a:off x="533400" y="152400"/>
            <a:ext cx="7542213" cy="1143000"/>
          </a:xfrm>
        </p:spPr>
        <p:txBody>
          <a:bodyPr rtlCol="0">
            <a:normAutofit/>
          </a:bodyPr>
          <a:lstStyle/>
          <a:p>
            <a:pPr eaLnBrk="1" fontAlgn="auto" hangingPunct="1">
              <a:spcAft>
                <a:spcPts val="0"/>
              </a:spcAft>
              <a:defRPr/>
            </a:pPr>
            <a:r>
              <a:rPr lang="en-US" altLang="en-US" b="1"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COMPUTER-GENERATED DRAW</a:t>
            </a:r>
          </a:p>
        </p:txBody>
      </p:sp>
      <p:pic>
        <p:nvPicPr>
          <p:cNvPr id="64516" name="Content Placeholder 10">
            <a:extLst>
              <a:ext uri="{FF2B5EF4-FFF2-40B4-BE49-F238E27FC236}">
                <a16:creationId xmlns:a16="http://schemas.microsoft.com/office/drawing/2014/main" id="{8A4285FE-8A61-827B-EC91-0683EA998C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02D0252D-CEFB-0ED2-7C71-EE0C718B8D8F}"/>
              </a:ext>
            </a:extLst>
          </p:cNvPr>
          <p:cNvSpPr>
            <a:spLocks noGrp="1" noChangeArrowheads="1"/>
          </p:cNvSpPr>
          <p:nvPr>
            <p:ph type="body" idx="4294967295"/>
          </p:nvPr>
        </p:nvSpPr>
        <p:spPr>
          <a:xfrm>
            <a:off x="380999" y="685800"/>
            <a:ext cx="8653463" cy="5605463"/>
          </a:xfrm>
        </p:spPr>
        <p:txBody>
          <a:bodyPr rtlCol="0">
            <a:normAutofit fontScale="77500" lnSpcReduction="20000"/>
          </a:bodyPr>
          <a:lstStyle/>
          <a:p>
            <a:pPr marL="0" indent="-246888" eaLnBrk="1" fontAlgn="auto" hangingPunct="1">
              <a:lnSpc>
                <a:spcPct val="120000"/>
              </a:lnSpc>
              <a:spcAft>
                <a:spcPts val="0"/>
              </a:spcAft>
              <a:buFont typeface="Euphemia" panose="020B0503040102020104" pitchFamily="34" charset="0"/>
              <a:buNone/>
              <a:defRPr/>
            </a:pPr>
            <a:r>
              <a:rPr lang="en-US" altLang="en-US" b="1" u="sng" dirty="0">
                <a:solidFill>
                  <a:srgbClr val="003399"/>
                </a:solidFill>
                <a:latin typeface="Arial" charset="0"/>
                <a:cs typeface="Arial" charset="0"/>
              </a:rPr>
              <a:t>Snow Seed</a:t>
            </a:r>
            <a:r>
              <a:rPr lang="en-US" altLang="en-US" b="1" dirty="0">
                <a:solidFill>
                  <a:srgbClr val="003399"/>
                </a:solidFill>
                <a:latin typeface="Arial" charset="0"/>
                <a:cs typeface="Arial" charset="0"/>
              </a:rPr>
              <a:t> </a:t>
            </a:r>
            <a:r>
              <a:rPr lang="en-US" altLang="en-US" b="1" dirty="0">
                <a:solidFill>
                  <a:schemeClr val="tx1"/>
                </a:solidFill>
                <a:latin typeface="Arial" charset="0"/>
                <a:cs typeface="Arial" charset="0"/>
              </a:rPr>
              <a:t>- referred to in the rules as a “Start Order in Extraordinary Conditions," is a process whereby </a:t>
            </a:r>
            <a:r>
              <a:rPr lang="en-US" altLang="en-US" b="1" u="sng" dirty="0">
                <a:solidFill>
                  <a:schemeClr val="tx1"/>
                </a:solidFill>
                <a:latin typeface="Arial" charset="0"/>
                <a:cs typeface="Arial" charset="0"/>
              </a:rPr>
              <a:t>6 competitors</a:t>
            </a:r>
            <a:r>
              <a:rPr lang="en-US" altLang="en-US" b="1" dirty="0">
                <a:solidFill>
                  <a:schemeClr val="tx1"/>
                </a:solidFill>
                <a:latin typeface="Arial" charset="0"/>
                <a:cs typeface="Arial" charset="0"/>
              </a:rPr>
              <a:t> are randomly drawn from the last 20% of the field. </a:t>
            </a:r>
          </a:p>
          <a:p>
            <a:pPr marL="246888" indent="-246888" eaLnBrk="1" fontAlgn="auto" hangingPunct="1">
              <a:lnSpc>
                <a:spcPct val="120000"/>
              </a:lnSpc>
              <a:spcAft>
                <a:spcPts val="0"/>
              </a:spcAft>
              <a:buFont typeface="Euphemia" panose="020B0503040102020104" pitchFamily="34" charset="0"/>
              <a:buNone/>
              <a:defRPr/>
            </a:pPr>
            <a:r>
              <a:rPr lang="en-US" altLang="en-US" b="1" dirty="0">
                <a:solidFill>
                  <a:schemeClr val="tx1"/>
                </a:solidFill>
                <a:latin typeface="Arial" charset="0"/>
                <a:cs typeface="Arial" charset="0"/>
              </a:rPr>
              <a:t>	  -  These 6 competitors are shown with an asterisk (*), </a:t>
            </a:r>
          </a:p>
          <a:p>
            <a:pPr marL="246888" indent="-246888" eaLnBrk="1" fontAlgn="auto" hangingPunct="1">
              <a:lnSpc>
                <a:spcPct val="120000"/>
              </a:lnSpc>
              <a:spcBef>
                <a:spcPts val="1200"/>
              </a:spcBef>
              <a:spcAft>
                <a:spcPts val="0"/>
              </a:spcAft>
              <a:buFont typeface="Euphemia" panose="020B0503040102020104" pitchFamily="34" charset="0"/>
              <a:buNone/>
              <a:defRPr/>
            </a:pPr>
            <a:r>
              <a:rPr lang="en-US" altLang="en-US" b="1" dirty="0">
                <a:solidFill>
                  <a:schemeClr val="tx1"/>
                </a:solidFill>
                <a:latin typeface="Arial" charset="0"/>
                <a:cs typeface="Arial" charset="0"/>
              </a:rPr>
              <a:t>	  -  These 6 competitors start prior to start #1 in the </a:t>
            </a:r>
          </a:p>
          <a:p>
            <a:pPr marL="246888" indent="-246888" eaLnBrk="1" fontAlgn="auto" hangingPunct="1">
              <a:lnSpc>
                <a:spcPct val="120000"/>
              </a:lnSpc>
              <a:spcBef>
                <a:spcPts val="0"/>
              </a:spcBef>
              <a:spcAft>
                <a:spcPts val="0"/>
              </a:spcAft>
              <a:buFont typeface="Euphemia" panose="020B0503040102020104" pitchFamily="34" charset="0"/>
              <a:buNone/>
              <a:defRPr/>
            </a:pPr>
            <a:r>
              <a:rPr lang="en-US" altLang="en-US" b="1" dirty="0">
                <a:solidFill>
                  <a:schemeClr val="tx1"/>
                </a:solidFill>
                <a:latin typeface="Arial" charset="0"/>
                <a:cs typeface="Arial" charset="0"/>
              </a:rPr>
              <a:t>        reverse order of their assigned start positions. </a:t>
            </a:r>
          </a:p>
          <a:p>
            <a:pPr marL="365760" indent="-457200" eaLnBrk="1" fontAlgn="auto" hangingPunct="1">
              <a:lnSpc>
                <a:spcPct val="120000"/>
              </a:lnSpc>
              <a:spcBef>
                <a:spcPts val="1200"/>
              </a:spcBef>
              <a:spcAft>
                <a:spcPts val="0"/>
              </a:spcAft>
              <a:buFont typeface="Euphemia" panose="020B0503040102020104" pitchFamily="34" charset="0"/>
              <a:buNone/>
              <a:defRPr/>
            </a:pPr>
            <a:r>
              <a:rPr lang="en-US" altLang="en-US" b="1" dirty="0">
                <a:solidFill>
                  <a:schemeClr val="tx1"/>
                </a:solidFill>
                <a:latin typeface="Arial" charset="0"/>
                <a:cs typeface="Arial" charset="0"/>
              </a:rPr>
              <a:t>	-  Snow Seed is only valid for DH, GS, and SG.    </a:t>
            </a:r>
          </a:p>
          <a:p>
            <a:pPr marL="365760" indent="-457200" eaLnBrk="1" fontAlgn="auto" hangingPunct="1">
              <a:lnSpc>
                <a:spcPct val="120000"/>
              </a:lnSpc>
              <a:spcBef>
                <a:spcPts val="0"/>
              </a:spcBef>
              <a:spcAft>
                <a:spcPts val="0"/>
              </a:spcAft>
              <a:buFont typeface="Euphemia" panose="020B0503040102020104" pitchFamily="34" charset="0"/>
              <a:buNone/>
              <a:defRPr/>
            </a:pPr>
            <a:r>
              <a:rPr lang="en-US" altLang="en-US" b="1" dirty="0">
                <a:solidFill>
                  <a:schemeClr val="tx1"/>
                </a:solidFill>
                <a:latin typeface="Arial" charset="0"/>
                <a:cs typeface="Arial" charset="0"/>
              </a:rPr>
              <a:t>        [621.10] </a:t>
            </a:r>
          </a:p>
          <a:p>
            <a:pPr marL="365760" indent="-457200" eaLnBrk="1" fontAlgn="auto" hangingPunct="1">
              <a:lnSpc>
                <a:spcPct val="120000"/>
              </a:lnSpc>
              <a:spcBef>
                <a:spcPts val="1200"/>
              </a:spcBef>
              <a:spcAft>
                <a:spcPts val="0"/>
              </a:spcAft>
              <a:buFont typeface="Euphemia" panose="020B0503040102020104" pitchFamily="34" charset="0"/>
              <a:buNone/>
              <a:defRPr/>
            </a:pPr>
            <a:r>
              <a:rPr lang="en-US" altLang="en-US" b="1" dirty="0">
                <a:solidFill>
                  <a:schemeClr val="tx1"/>
                </a:solidFill>
                <a:latin typeface="Arial" charset="0"/>
                <a:cs typeface="Arial" charset="0"/>
              </a:rPr>
              <a:t>	-   A snow seed is usually only drawn at scored  events. </a:t>
            </a:r>
          </a:p>
          <a:p>
            <a:pPr marL="0" indent="0" eaLnBrk="1" fontAlgn="auto" hangingPunct="1">
              <a:lnSpc>
                <a:spcPct val="120000"/>
              </a:lnSpc>
              <a:spcBef>
                <a:spcPts val="1200"/>
              </a:spcBef>
              <a:spcAft>
                <a:spcPts val="0"/>
              </a:spcAft>
              <a:buFont typeface="Euphemia" panose="020B0503040102020104" pitchFamily="34" charset="0"/>
              <a:buNone/>
              <a:defRPr/>
            </a:pPr>
            <a:r>
              <a:rPr lang="en-US" altLang="en-US" b="1" i="1" dirty="0">
                <a:solidFill>
                  <a:srgbClr val="003399"/>
                </a:solidFill>
                <a:latin typeface="Arial" charset="0"/>
                <a:cs typeface="Arial" charset="0"/>
              </a:rPr>
              <a:t>Snow Seed can be drawn for a non-scored event where start positions are determined by a system other than “age class."</a:t>
            </a:r>
            <a:r>
              <a:rPr lang="en-US" altLang="en-US" i="1" dirty="0">
                <a:solidFill>
                  <a:srgbClr val="003399"/>
                </a:solidFill>
                <a:latin typeface="Arial" charset="0"/>
                <a:cs typeface="Arial" charset="0"/>
              </a:rPr>
              <a:t> </a:t>
            </a:r>
            <a:endParaRPr lang="en-US" altLang="en-US" b="1" i="1" dirty="0">
              <a:solidFill>
                <a:srgbClr val="003399"/>
              </a:solidFill>
              <a:latin typeface="Arial" charset="0"/>
              <a:cs typeface="Arial" charset="0"/>
            </a:endParaRPr>
          </a:p>
          <a:p>
            <a:pPr marL="246888" indent="-246888" eaLnBrk="1" fontAlgn="auto" hangingPunct="1">
              <a:lnSpc>
                <a:spcPct val="80000"/>
              </a:lnSpc>
              <a:spcAft>
                <a:spcPts val="0"/>
              </a:spcAft>
              <a:buFont typeface="Arial"/>
              <a:buChar char="•"/>
              <a:defRPr/>
            </a:pPr>
            <a:endParaRPr lang="en-US" altLang="en-US" dirty="0">
              <a:latin typeface="Arial" charset="0"/>
              <a:cs typeface="Arial" charset="0"/>
            </a:endParaRPr>
          </a:p>
        </p:txBody>
      </p:sp>
      <p:pic>
        <p:nvPicPr>
          <p:cNvPr id="65539" name="Content Placeholder 10">
            <a:extLst>
              <a:ext uri="{FF2B5EF4-FFF2-40B4-BE49-F238E27FC236}">
                <a16:creationId xmlns:a16="http://schemas.microsoft.com/office/drawing/2014/main" id="{C77D29B9-C272-6755-A099-EDEB545BE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1481AFF-E46F-A4B8-9DB7-2A23F008D7D1}"/>
              </a:ext>
            </a:extLst>
          </p:cNvPr>
          <p:cNvSpPr>
            <a:spLocks noGrp="1"/>
          </p:cNvSpPr>
          <p:nvPr>
            <p:ph idx="4294967295"/>
          </p:nvPr>
        </p:nvSpPr>
        <p:spPr>
          <a:xfrm>
            <a:off x="381000" y="1752600"/>
            <a:ext cx="8229600" cy="2743200"/>
          </a:xfrm>
        </p:spPr>
        <p:txBody>
          <a:bodyPr rtlCol="0">
            <a:normAutofit/>
          </a:bodyPr>
          <a:lstStyle/>
          <a:p>
            <a:pPr marL="0" indent="0" algn="ctr" eaLnBrk="1" fontAlgn="auto" hangingPunct="1">
              <a:spcAft>
                <a:spcPts val="0"/>
              </a:spcAft>
              <a:buFont typeface="Euphemia" panose="020B0503040102020104" pitchFamily="34" charset="0"/>
              <a:buNone/>
              <a:defRPr/>
            </a:pPr>
            <a:endParaRPr lang="en-US" sz="4400" b="1" dirty="0">
              <a:solidFill>
                <a:srgbClr val="FF0000"/>
              </a:solidFill>
              <a:effectLst>
                <a:outerShdw blurRad="38100" dist="38100" dir="2700000" algn="tl">
                  <a:srgbClr val="000000">
                    <a:alpha val="43137"/>
                  </a:srgbClr>
                </a:outerShdw>
              </a:effectLst>
              <a:latin typeface="Comic Sans MS" panose="030F0702030302020204" pitchFamily="66" charset="0"/>
            </a:endParaRPr>
          </a:p>
          <a:p>
            <a:pPr marL="0" indent="0" algn="ctr" eaLnBrk="1" fontAlgn="auto" hangingPunct="1">
              <a:spcAft>
                <a:spcPts val="0"/>
              </a:spcAft>
              <a:buFont typeface="Euphemia" panose="020B0503040102020104" pitchFamily="34" charset="0"/>
              <a:buNone/>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NOT PERMITTED TO START </a:t>
            </a:r>
          </a:p>
          <a:p>
            <a:pPr marL="0" indent="0" algn="ctr" eaLnBrk="1" fontAlgn="auto" hangingPunct="1">
              <a:spcAft>
                <a:spcPts val="0"/>
              </a:spcAft>
              <a:buFont typeface="Euphemia" panose="020B0503040102020104" pitchFamily="34" charset="0"/>
              <a:buNone/>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(NPS)</a:t>
            </a:r>
          </a:p>
        </p:txBody>
      </p:sp>
      <p:pic>
        <p:nvPicPr>
          <p:cNvPr id="66563" name="Content Placeholder 10">
            <a:extLst>
              <a:ext uri="{FF2B5EF4-FFF2-40B4-BE49-F238E27FC236}">
                <a16:creationId xmlns:a16="http://schemas.microsoft.com/office/drawing/2014/main" id="{4508CAB9-5C00-E5CA-5764-D9FE05335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55626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7D42C-7449-9A96-A6AB-3FF29EECD1A2}"/>
              </a:ext>
            </a:extLst>
          </p:cNvPr>
          <p:cNvSpPr>
            <a:spLocks noGrp="1"/>
          </p:cNvSpPr>
          <p:nvPr>
            <p:ph type="title" idx="4294967295"/>
          </p:nvPr>
        </p:nvSpPr>
        <p:spPr>
          <a:xfrm>
            <a:off x="419100" y="125413"/>
            <a:ext cx="8229600" cy="712787"/>
          </a:xfrm>
        </p:spPr>
        <p:txBody>
          <a:bodyPr rtlCol="0">
            <a:normAutofit fontScale="90000"/>
          </a:bodyPr>
          <a:lstStyle/>
          <a:p>
            <a:pPr eaLnBrk="1" fontAlgn="auto" hangingPunct="1">
              <a:spcAft>
                <a:spcPts val="0"/>
              </a:spcAft>
              <a:defRPr/>
            </a:pPr>
            <a:r>
              <a:rPr lang="en-US" sz="2400" b="1" dirty="0">
                <a:solidFill>
                  <a:srgbClr val="003399"/>
                </a:solidFill>
                <a:effectLst>
                  <a:outerShdw blurRad="38100" dist="38100" dir="2700000" algn="tl">
                    <a:srgbClr val="000000">
                      <a:alpha val="43137"/>
                    </a:srgbClr>
                  </a:outerShdw>
                </a:effectLst>
              </a:rPr>
              <a:t>RECORDING A “NPS” SITUATION: </a:t>
            </a:r>
            <a:br>
              <a:rPr lang="en-US" sz="2400" b="1" dirty="0">
                <a:solidFill>
                  <a:srgbClr val="003399"/>
                </a:solidFill>
                <a:effectLst>
                  <a:outerShdw blurRad="38100" dist="38100" dir="2700000" algn="tl">
                    <a:srgbClr val="000000">
                      <a:alpha val="43137"/>
                    </a:srgbClr>
                  </a:outerShdw>
                </a:effectLst>
              </a:rPr>
            </a:br>
            <a:r>
              <a:rPr lang="en-US" sz="2400" b="1" dirty="0">
                <a:solidFill>
                  <a:srgbClr val="003399"/>
                </a:solidFill>
                <a:effectLst>
                  <a:outerShdw blurRad="38100" dist="38100" dir="2700000" algn="tl">
                    <a:srgbClr val="000000">
                      <a:alpha val="43137"/>
                    </a:srgbClr>
                  </a:outerShdw>
                </a:effectLst>
              </a:rPr>
              <a:t>U.S. </a:t>
            </a:r>
            <a:r>
              <a:rPr lang="en-US" sz="2400" b="1" u="sng" dirty="0">
                <a:solidFill>
                  <a:srgbClr val="003399"/>
                </a:solidFill>
                <a:effectLst>
                  <a:outerShdw blurRad="38100" dist="38100" dir="2700000" algn="tl">
                    <a:srgbClr val="000000">
                      <a:alpha val="43137"/>
                    </a:srgbClr>
                  </a:outerShdw>
                </a:effectLst>
              </a:rPr>
              <a:t>and</a:t>
            </a:r>
            <a:r>
              <a:rPr lang="en-US" sz="2400" b="1" dirty="0">
                <a:solidFill>
                  <a:srgbClr val="003399"/>
                </a:solidFill>
                <a:effectLst>
                  <a:outerShdw blurRad="38100" dist="38100" dir="2700000" algn="tl">
                    <a:srgbClr val="000000">
                      <a:alpha val="43137"/>
                    </a:srgbClr>
                  </a:outerShdw>
                </a:effectLst>
              </a:rPr>
              <a:t> FIS EVENTS</a:t>
            </a:r>
          </a:p>
        </p:txBody>
      </p:sp>
      <p:sp>
        <p:nvSpPr>
          <p:cNvPr id="3" name="Content Placeholder 2">
            <a:extLst>
              <a:ext uri="{FF2B5EF4-FFF2-40B4-BE49-F238E27FC236}">
                <a16:creationId xmlns:a16="http://schemas.microsoft.com/office/drawing/2014/main" id="{30898BE2-DEE7-4FA1-7E3A-E5EDD3561EFA}"/>
              </a:ext>
            </a:extLst>
          </p:cNvPr>
          <p:cNvSpPr>
            <a:spLocks noGrp="1"/>
          </p:cNvSpPr>
          <p:nvPr>
            <p:ph idx="4294967295"/>
          </p:nvPr>
        </p:nvSpPr>
        <p:spPr>
          <a:xfrm>
            <a:off x="304800" y="1006102"/>
            <a:ext cx="8534400" cy="5370513"/>
          </a:xfrm>
        </p:spPr>
        <p:txBody>
          <a:bodyPr rtlCol="0">
            <a:normAutofit/>
          </a:bodyPr>
          <a:lstStyle/>
          <a:p>
            <a:pPr eaLnBrk="1" fontAlgn="auto" hangingPunct="1">
              <a:lnSpc>
                <a:spcPct val="100000"/>
              </a:lnSpc>
              <a:spcBef>
                <a:spcPts val="800"/>
              </a:spcBef>
              <a:spcAft>
                <a:spcPts val="0"/>
              </a:spcAft>
              <a:buFont typeface="Arial" panose="020B0604020202020204" pitchFamily="34" charset="0"/>
              <a:buChar char="•"/>
              <a:defRPr/>
            </a:pPr>
            <a:r>
              <a:rPr lang="en-US" sz="2400" dirty="0">
                <a:latin typeface="Arial" panose="020B0604020202020204" pitchFamily="34" charset="0"/>
                <a:cs typeface="Arial" panose="020B0604020202020204" pitchFamily="34" charset="0"/>
              </a:rPr>
              <a:t>Due to rule(s) violation(s), athlete not permitted to start (NPS)…this could apply to either run of a 2-run event</a:t>
            </a:r>
          </a:p>
          <a:p>
            <a:pPr eaLnBrk="1" fontAlgn="auto" hangingPunct="1">
              <a:lnSpc>
                <a:spcPct val="100000"/>
              </a:lnSpc>
              <a:spcBef>
                <a:spcPts val="800"/>
              </a:spcBef>
              <a:spcAft>
                <a:spcPts val="0"/>
              </a:spcAft>
              <a:buFont typeface="Arial" panose="020B0604020202020204" pitchFamily="34" charset="0"/>
              <a:buChar char="•"/>
              <a:defRPr/>
            </a:pPr>
            <a:r>
              <a:rPr lang="en-US" sz="2400" dirty="0">
                <a:latin typeface="Arial" panose="020B0604020202020204" pitchFamily="34" charset="0"/>
                <a:cs typeface="Arial" panose="020B0604020202020204" pitchFamily="34" charset="0"/>
              </a:rPr>
              <a:t>Athlete’s status is recorded by the Start Referee as “Not Permitted to Start” (NPS); reason must be stated</a:t>
            </a:r>
          </a:p>
          <a:p>
            <a:pPr eaLnBrk="1" fontAlgn="auto" hangingPunct="1">
              <a:lnSpc>
                <a:spcPct val="100000"/>
              </a:lnSpc>
              <a:spcBef>
                <a:spcPts val="800"/>
              </a:spcBef>
              <a:spcAft>
                <a:spcPts val="0"/>
              </a:spcAft>
              <a:buFont typeface="Arial" panose="020B0604020202020204" pitchFamily="34" charset="0"/>
              <a:buChar char="•"/>
              <a:defRPr/>
            </a:pPr>
            <a:r>
              <a:rPr lang="en-US" sz="2400" b="1" dirty="0">
                <a:solidFill>
                  <a:srgbClr val="003399"/>
                </a:solidFill>
                <a:latin typeface="Arial" panose="020B0604020202020204" pitchFamily="34" charset="0"/>
                <a:cs typeface="Arial" panose="020B0604020202020204" pitchFamily="34" charset="0"/>
              </a:rPr>
              <a:t>Report by Referee </a:t>
            </a:r>
            <a:r>
              <a:rPr lang="en-US" sz="2400" dirty="0">
                <a:latin typeface="Arial" panose="020B0604020202020204" pitchFamily="34" charset="0"/>
                <a:cs typeface="Arial" panose="020B0604020202020204" pitchFamily="34" charset="0"/>
              </a:rPr>
              <a:t>form furnished by Competition Services allows for entry of competitor’s data: Bib/Name/Nation or Club/Notes (Reason)</a:t>
            </a:r>
          </a:p>
          <a:p>
            <a:pPr eaLnBrk="1" fontAlgn="auto" hangingPunct="1">
              <a:lnSpc>
                <a:spcPct val="100000"/>
              </a:lnSpc>
              <a:spcBef>
                <a:spcPts val="800"/>
              </a:spcBef>
              <a:spcAft>
                <a:spcPts val="0"/>
              </a:spcAft>
              <a:buFont typeface="Arial" panose="020B0604020202020204" pitchFamily="34" charset="0"/>
              <a:buChar char="•"/>
              <a:defRPr/>
            </a:pPr>
            <a:r>
              <a:rPr lang="en-US" sz="2400" b="1" dirty="0">
                <a:solidFill>
                  <a:srgbClr val="003399"/>
                </a:solidFill>
                <a:latin typeface="Arial" panose="020B0604020202020204" pitchFamily="34" charset="0"/>
                <a:cs typeface="Arial" panose="020B0604020202020204" pitchFamily="34" charset="0"/>
              </a:rPr>
              <a:t>Report by Referee </a:t>
            </a:r>
            <a:r>
              <a:rPr lang="en-US" sz="2400" dirty="0">
                <a:solidFill>
                  <a:schemeClr val="tx1"/>
                </a:solidFill>
                <a:latin typeface="Arial" panose="020B0604020202020204" pitchFamily="34" charset="0"/>
                <a:cs typeface="Arial" panose="020B0604020202020204" pitchFamily="34" charset="0"/>
              </a:rPr>
              <a:t>on the FIS website, in the MPF, or produced by NAT/FIS Scoring Software (Split Second) and VOLA only indicates Bib #’s designated as NPS by the equipment operator</a:t>
            </a:r>
          </a:p>
          <a:p>
            <a:pPr eaLnBrk="1" fontAlgn="auto" hangingPunct="1">
              <a:lnSpc>
                <a:spcPct val="100000"/>
              </a:lnSpc>
              <a:spcBef>
                <a:spcPts val="800"/>
              </a:spcBef>
              <a:spcAft>
                <a:spcPts val="0"/>
              </a:spcAft>
              <a:buFont typeface="Arial" panose="020B0604020202020204" pitchFamily="34" charset="0"/>
              <a:buChar char="•"/>
              <a:defRPr/>
            </a:pPr>
            <a:r>
              <a:rPr lang="en-US" sz="2400" dirty="0">
                <a:latin typeface="Arial" panose="020B0604020202020204" pitchFamily="34" charset="0"/>
                <a:cs typeface="Arial" panose="020B0604020202020204" pitchFamily="34" charset="0"/>
              </a:rPr>
              <a:t>Technical Delegate must verify accuracy of Official Results and Penalty posted on the U.S. or FIS websites</a:t>
            </a:r>
          </a:p>
          <a:p>
            <a:pPr marL="0" indent="0" eaLnBrk="1" fontAlgn="auto" hangingPunct="1">
              <a:spcBef>
                <a:spcPts val="900"/>
              </a:spcBef>
              <a:spcAft>
                <a:spcPts val="0"/>
              </a:spcAft>
              <a:buFont typeface="Euphemia" panose="020B0503040102020104" pitchFamily="34" charset="0"/>
              <a:buNone/>
              <a:defRPr/>
            </a:pPr>
            <a:endParaRPr lang="en-US" sz="2400" dirty="0">
              <a:latin typeface="Arial" panose="020B0604020202020204" pitchFamily="34" charset="0"/>
              <a:cs typeface="Arial" panose="020B0604020202020204" pitchFamily="34" charset="0"/>
            </a:endParaRPr>
          </a:p>
          <a:p>
            <a:pPr marL="246888" indent="-246888" eaLnBrk="1" fontAlgn="auto" hangingPunct="1">
              <a:spcAft>
                <a:spcPts val="0"/>
              </a:spcAft>
              <a:defRPr/>
            </a:pPr>
            <a:endParaRPr lang="en-US" dirty="0"/>
          </a:p>
        </p:txBody>
      </p:sp>
      <p:pic>
        <p:nvPicPr>
          <p:cNvPr id="67588" name="Content Placeholder 10">
            <a:extLst>
              <a:ext uri="{FF2B5EF4-FFF2-40B4-BE49-F238E27FC236}">
                <a16:creationId xmlns:a16="http://schemas.microsoft.com/office/drawing/2014/main" id="{86273D8A-B48E-A014-67D0-069AFB497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ED075E20-B0EF-32B5-A1DA-B942503CB580}"/>
              </a:ext>
            </a:extLst>
          </p:cNvPr>
          <p:cNvSpPr>
            <a:spLocks noGrp="1" noChangeArrowheads="1"/>
          </p:cNvSpPr>
          <p:nvPr>
            <p:ph type="title" idx="4294967295"/>
          </p:nvPr>
        </p:nvSpPr>
        <p:spPr>
          <a:xfrm>
            <a:off x="457200" y="25400"/>
            <a:ext cx="7772400" cy="1146175"/>
          </a:xfrm>
        </p:spPr>
        <p:txBody>
          <a:bodyPr rtlCol="0">
            <a:normAutofit/>
          </a:bodyPr>
          <a:lstStyle/>
          <a:p>
            <a:pPr eaLnBrk="1" fontAlgn="auto" hangingPunct="1">
              <a:spcAft>
                <a:spcPts val="0"/>
              </a:spcAft>
              <a:defRPr/>
            </a:pPr>
            <a:r>
              <a:rPr lang="en-US" b="1" dirty="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Race Day Scenarios: </a:t>
            </a:r>
            <a:br>
              <a:rPr lang="en-US" b="1" dirty="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br>
            <a:r>
              <a:rPr lang="en-US" b="1" dirty="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The Finish</a:t>
            </a:r>
          </a:p>
        </p:txBody>
      </p:sp>
      <p:sp>
        <p:nvSpPr>
          <p:cNvPr id="81923" name="Rectangle 3">
            <a:extLst>
              <a:ext uri="{FF2B5EF4-FFF2-40B4-BE49-F238E27FC236}">
                <a16:creationId xmlns:a16="http://schemas.microsoft.com/office/drawing/2014/main" id="{33DC677D-919F-70EF-C8EC-8B91585D5011}"/>
              </a:ext>
            </a:extLst>
          </p:cNvPr>
          <p:cNvSpPr>
            <a:spLocks noGrp="1" noChangeArrowheads="1"/>
          </p:cNvSpPr>
          <p:nvPr>
            <p:ph type="body" idx="4294967295"/>
          </p:nvPr>
        </p:nvSpPr>
        <p:spPr>
          <a:xfrm>
            <a:off x="381000" y="1171575"/>
            <a:ext cx="8763000" cy="5494338"/>
          </a:xfrm>
        </p:spPr>
        <p:txBody>
          <a:bodyPr rtlCol="0">
            <a:normAutofit fontScale="55000" lnSpcReduction="20000"/>
          </a:bodyPr>
          <a:lstStyle/>
          <a:p>
            <a:pPr marL="246888" indent="-246888" eaLnBrk="1" fontAlgn="auto" hangingPunct="1">
              <a:lnSpc>
                <a:spcPct val="120000"/>
              </a:lnSpc>
              <a:spcBef>
                <a:spcPts val="1200"/>
              </a:spcBef>
              <a:spcAft>
                <a:spcPts val="0"/>
              </a:spcAft>
              <a:buFont typeface="Arial"/>
              <a:buChar char="•"/>
              <a:defRPr/>
            </a:pPr>
            <a:r>
              <a:rPr lang="en-US" sz="3800" b="1" dirty="0">
                <a:latin typeface="Arial" pitchFamily="34" charset="0"/>
                <a:cs typeface="Arial" pitchFamily="34" charset="0"/>
              </a:rPr>
              <a:t>A racer commits a gate fault in a non-FIS Slalom</a:t>
            </a:r>
          </a:p>
          <a:p>
            <a:pPr marL="246888" indent="-246888" eaLnBrk="1" fontAlgn="auto" hangingPunct="1">
              <a:lnSpc>
                <a:spcPct val="120000"/>
              </a:lnSpc>
              <a:spcBef>
                <a:spcPts val="1200"/>
              </a:spcBef>
              <a:spcAft>
                <a:spcPts val="0"/>
              </a:spcAft>
              <a:buFont typeface="Arial"/>
              <a:buChar char="•"/>
              <a:defRPr/>
            </a:pPr>
            <a:r>
              <a:rPr lang="en-US" sz="3800" b="1" dirty="0">
                <a:latin typeface="Arial" pitchFamily="34" charset="0"/>
                <a:cs typeface="Arial" pitchFamily="34" charset="0"/>
              </a:rPr>
              <a:t>Competitor’s racing speed carries the competitor over the Finish Line</a:t>
            </a:r>
          </a:p>
          <a:p>
            <a:pPr marL="246888" indent="-246888" eaLnBrk="1" fontAlgn="auto" hangingPunct="1">
              <a:lnSpc>
                <a:spcPct val="120000"/>
              </a:lnSpc>
              <a:spcBef>
                <a:spcPts val="1200"/>
              </a:spcBef>
              <a:spcAft>
                <a:spcPts val="0"/>
              </a:spcAft>
              <a:buFont typeface="Arial"/>
              <a:buChar char="•"/>
              <a:defRPr/>
            </a:pPr>
            <a:r>
              <a:rPr lang="en-US" sz="3800" b="1" dirty="0">
                <a:latin typeface="Arial" pitchFamily="34" charset="0"/>
                <a:cs typeface="Arial" pitchFamily="34" charset="0"/>
              </a:rPr>
              <a:t>The competitor stops and hikes back over the finish line to complete passage of the missed gate</a:t>
            </a:r>
          </a:p>
          <a:p>
            <a:pPr marL="246888" indent="-246888" eaLnBrk="1" fontAlgn="auto" hangingPunct="1">
              <a:lnSpc>
                <a:spcPct val="120000"/>
              </a:lnSpc>
              <a:spcAft>
                <a:spcPts val="0"/>
              </a:spcAft>
              <a:buFont typeface="Euphemia" panose="020B0503040102020104" pitchFamily="34" charset="0"/>
              <a:buNone/>
              <a:defRPr/>
            </a:pPr>
            <a:r>
              <a:rPr lang="en-US" sz="3800" b="1" dirty="0">
                <a:solidFill>
                  <a:srgbClr val="003399"/>
                </a:solidFill>
                <a:latin typeface="Arial" pitchFamily="34" charset="0"/>
                <a:cs typeface="Arial" pitchFamily="34" charset="0"/>
              </a:rPr>
              <a:t>WHEN WAS THE COMPETITOR’S TIME TAKEN? </a:t>
            </a:r>
          </a:p>
          <a:p>
            <a:pPr marL="246888" indent="-246888" eaLnBrk="1" fontAlgn="auto" hangingPunct="1">
              <a:lnSpc>
                <a:spcPct val="120000"/>
              </a:lnSpc>
              <a:spcAft>
                <a:spcPts val="0"/>
              </a:spcAft>
              <a:buFont typeface="Euphemia" panose="020B0503040102020104" pitchFamily="34" charset="0"/>
              <a:buNone/>
              <a:defRPr/>
            </a:pPr>
            <a:r>
              <a:rPr lang="en-US" sz="3800" b="1" dirty="0">
                <a:solidFill>
                  <a:srgbClr val="003399"/>
                </a:solidFill>
                <a:latin typeface="Arial" pitchFamily="34" charset="0"/>
                <a:cs typeface="Arial" pitchFamily="34" charset="0"/>
              </a:rPr>
              <a:t>WHAT IS THE COMPETITOR’S STATUS?  </a:t>
            </a:r>
          </a:p>
          <a:p>
            <a:pPr marL="246888" indent="-246888" eaLnBrk="1" fontAlgn="auto" hangingPunct="1">
              <a:lnSpc>
                <a:spcPct val="120000"/>
              </a:lnSpc>
              <a:spcBef>
                <a:spcPts val="2400"/>
              </a:spcBef>
              <a:spcAft>
                <a:spcPts val="0"/>
              </a:spcAft>
              <a:buFont typeface="Arial"/>
              <a:buChar char="•"/>
              <a:defRPr/>
            </a:pPr>
            <a:r>
              <a:rPr lang="en-US" sz="3800" b="1" dirty="0">
                <a:latin typeface="Arial" pitchFamily="34" charset="0"/>
                <a:cs typeface="Arial" pitchFamily="34" charset="0"/>
              </a:rPr>
              <a:t>As a competitor approaches the finish line, a course worker steps in front of the competitor</a:t>
            </a:r>
          </a:p>
          <a:p>
            <a:pPr marL="246888" indent="-246888" eaLnBrk="1" fontAlgn="auto" hangingPunct="1">
              <a:lnSpc>
                <a:spcPct val="120000"/>
              </a:lnSpc>
              <a:spcBef>
                <a:spcPts val="1200"/>
              </a:spcBef>
              <a:spcAft>
                <a:spcPts val="0"/>
              </a:spcAft>
              <a:buFont typeface="Arial"/>
              <a:buChar char="•"/>
              <a:defRPr/>
            </a:pPr>
            <a:r>
              <a:rPr lang="en-US" sz="3800" b="1" dirty="0">
                <a:latin typeface="Arial" pitchFamily="34" charset="0"/>
                <a:cs typeface="Arial" pitchFamily="34" charset="0"/>
              </a:rPr>
              <a:t>Competitor’s racing speed carries them over the Finish Line</a:t>
            </a:r>
          </a:p>
          <a:p>
            <a:pPr marL="0" indent="0" eaLnBrk="1" fontAlgn="auto" hangingPunct="1">
              <a:lnSpc>
                <a:spcPct val="120000"/>
              </a:lnSpc>
              <a:spcBef>
                <a:spcPts val="1200"/>
              </a:spcBef>
              <a:spcAft>
                <a:spcPts val="0"/>
              </a:spcAft>
              <a:buFont typeface="Euphemia" panose="020B0503040102020104" pitchFamily="34" charset="0"/>
              <a:buNone/>
              <a:defRPr/>
            </a:pPr>
            <a:r>
              <a:rPr lang="en-US" sz="3800" b="1" dirty="0">
                <a:solidFill>
                  <a:srgbClr val="003399"/>
                </a:solidFill>
                <a:latin typeface="Arial" pitchFamily="34" charset="0"/>
                <a:cs typeface="Arial" pitchFamily="34" charset="0"/>
              </a:rPr>
              <a:t>WHAT IS THE COMPETITOR’S STATUS?  </a:t>
            </a:r>
          </a:p>
          <a:p>
            <a:pPr marL="246888" indent="-246888" eaLnBrk="1" fontAlgn="auto" hangingPunct="1">
              <a:lnSpc>
                <a:spcPct val="110000"/>
              </a:lnSpc>
              <a:spcBef>
                <a:spcPts val="1200"/>
              </a:spcBef>
              <a:spcAft>
                <a:spcPts val="0"/>
              </a:spcAft>
              <a:buFont typeface="Arial"/>
              <a:buChar char="•"/>
              <a:defRPr/>
            </a:pPr>
            <a:endParaRPr lang="en-US" b="1" dirty="0">
              <a:latin typeface="Arial" pitchFamily="34" charset="0"/>
              <a:cs typeface="Arial" pitchFamily="34" charset="0"/>
            </a:endParaRPr>
          </a:p>
          <a:p>
            <a:pPr marL="246888" indent="-246888" eaLnBrk="1" fontAlgn="auto" hangingPunct="1">
              <a:spcAft>
                <a:spcPts val="0"/>
              </a:spcAft>
              <a:buFont typeface="Euphemia" panose="020B0503040102020104" pitchFamily="34" charset="0"/>
              <a:buNone/>
              <a:defRPr/>
            </a:pPr>
            <a:endParaRPr lang="en-US" b="1" dirty="0">
              <a:solidFill>
                <a:srgbClr val="003399"/>
              </a:solidFill>
              <a:latin typeface="Arial" pitchFamily="34" charset="0"/>
              <a:cs typeface="Arial" pitchFamily="34" charset="0"/>
            </a:endParaRPr>
          </a:p>
          <a:p>
            <a:pPr marL="246888" indent="-246888" eaLnBrk="1" fontAlgn="auto" hangingPunct="1">
              <a:spcAft>
                <a:spcPts val="0"/>
              </a:spcAft>
              <a:buFont typeface="Euphemia" panose="020B0503040102020104" pitchFamily="34" charset="0"/>
              <a:buNone/>
              <a:defRPr/>
            </a:pPr>
            <a:endParaRPr lang="en-US" b="1" dirty="0">
              <a:solidFill>
                <a:srgbClr val="003399"/>
              </a:solidFill>
              <a:latin typeface="Arial" pitchFamily="34" charset="0"/>
              <a:cs typeface="Arial" pitchFamily="34" charset="0"/>
            </a:endParaRPr>
          </a:p>
          <a:p>
            <a:pPr marL="246888" indent="-246888" eaLnBrk="1" fontAlgn="auto" hangingPunct="1">
              <a:spcAft>
                <a:spcPts val="0"/>
              </a:spcAft>
              <a:buFont typeface="Euphemia" panose="020B0503040102020104" pitchFamily="34" charset="0"/>
              <a:buNone/>
              <a:defRPr/>
            </a:pPr>
            <a:endParaRPr lang="en-US" i="1" dirty="0">
              <a:solidFill>
                <a:srgbClr val="0033CC"/>
              </a:solidFill>
              <a:effectLst>
                <a:outerShdw blurRad="38100" dist="38100" dir="2700000" algn="tl">
                  <a:srgbClr val="C0C0C0"/>
                </a:outerShdw>
              </a:effectLst>
              <a:latin typeface="Arial" pitchFamily="34" charset="0"/>
              <a:cs typeface="Arial" pitchFamily="34" charset="0"/>
            </a:endParaRPr>
          </a:p>
        </p:txBody>
      </p:sp>
      <p:pic>
        <p:nvPicPr>
          <p:cNvPr id="68612" name="Content Placeholder 10">
            <a:extLst>
              <a:ext uri="{FF2B5EF4-FFF2-40B4-BE49-F238E27FC236}">
                <a16:creationId xmlns:a16="http://schemas.microsoft.com/office/drawing/2014/main" id="{607324D1-E170-0D75-32BD-2C24B246F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19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4" presetClass="entr" presetSubtype="0" fill="hold" nodeType="clickEffect">
                                  <p:stCondLst>
                                    <p:cond delay="0"/>
                                  </p:stCondLst>
                                  <p:childTnLst>
                                    <p:set>
                                      <p:cBhvr>
                                        <p:cTn id="10" dur="1" fill="hold">
                                          <p:stCondLst>
                                            <p:cond delay="0"/>
                                          </p:stCondLst>
                                        </p:cTn>
                                        <p:tgtEl>
                                          <p:spTgt spid="81923">
                                            <p:txEl>
                                              <p:pRg st="0" end="0"/>
                                            </p:txEl>
                                          </p:spTgt>
                                        </p:tgtEl>
                                        <p:attrNameLst>
                                          <p:attrName>style.visibility</p:attrName>
                                        </p:attrNameLst>
                                      </p:cBhvr>
                                      <p:to>
                                        <p:strVal val="visible"/>
                                      </p:to>
                                    </p:set>
                                    <p:animEffect transition="in" filter="fade">
                                      <p:cBhvr>
                                        <p:cTn id="11" dur="1000"/>
                                        <p:tgtEl>
                                          <p:spTgt spid="81923">
                                            <p:txEl>
                                              <p:pRg st="0" end="0"/>
                                            </p:txEl>
                                          </p:spTgt>
                                        </p:tgtEl>
                                      </p:cBhvr>
                                    </p:animEffect>
                                    <p:anim calcmode="lin" valueType="num">
                                      <p:cBhvr>
                                        <p:cTn id="12" dur="10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192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4" presetClass="entr" presetSubtype="0" fill="hold" nodeType="clickEffect">
                                  <p:stCondLst>
                                    <p:cond delay="0"/>
                                  </p:stCondLst>
                                  <p:childTnLst>
                                    <p:set>
                                      <p:cBhvr>
                                        <p:cTn id="17" dur="1" fill="hold">
                                          <p:stCondLst>
                                            <p:cond delay="0"/>
                                          </p:stCondLst>
                                        </p:cTn>
                                        <p:tgtEl>
                                          <p:spTgt spid="81923">
                                            <p:txEl>
                                              <p:pRg st="1" end="1"/>
                                            </p:txEl>
                                          </p:spTgt>
                                        </p:tgtEl>
                                        <p:attrNameLst>
                                          <p:attrName>style.visibility</p:attrName>
                                        </p:attrNameLst>
                                      </p:cBhvr>
                                      <p:to>
                                        <p:strVal val="visible"/>
                                      </p:to>
                                    </p:set>
                                    <p:animEffect transition="in" filter="fade">
                                      <p:cBhvr>
                                        <p:cTn id="18" dur="1000"/>
                                        <p:tgtEl>
                                          <p:spTgt spid="81923">
                                            <p:txEl>
                                              <p:pRg st="1" end="1"/>
                                            </p:txEl>
                                          </p:spTgt>
                                        </p:tgtEl>
                                      </p:cBhvr>
                                    </p:animEffect>
                                    <p:anim calcmode="lin" valueType="num">
                                      <p:cBhvr>
                                        <p:cTn id="19" dur="1000" fill="hold"/>
                                        <p:tgtEl>
                                          <p:spTgt spid="8192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8192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4" presetClass="entr" presetSubtype="0" fill="hold" nodeType="clickEffect">
                                  <p:stCondLst>
                                    <p:cond delay="0"/>
                                  </p:stCondLst>
                                  <p:childTnLst>
                                    <p:set>
                                      <p:cBhvr>
                                        <p:cTn id="24" dur="1" fill="hold">
                                          <p:stCondLst>
                                            <p:cond delay="0"/>
                                          </p:stCondLst>
                                        </p:cTn>
                                        <p:tgtEl>
                                          <p:spTgt spid="81923">
                                            <p:txEl>
                                              <p:pRg st="2" end="2"/>
                                            </p:txEl>
                                          </p:spTgt>
                                        </p:tgtEl>
                                        <p:attrNameLst>
                                          <p:attrName>style.visibility</p:attrName>
                                        </p:attrNameLst>
                                      </p:cBhvr>
                                      <p:to>
                                        <p:strVal val="visible"/>
                                      </p:to>
                                    </p:set>
                                    <p:animEffect transition="in" filter="fade">
                                      <p:cBhvr>
                                        <p:cTn id="25" dur="1000"/>
                                        <p:tgtEl>
                                          <p:spTgt spid="81923">
                                            <p:txEl>
                                              <p:pRg st="2" end="2"/>
                                            </p:txEl>
                                          </p:spTgt>
                                        </p:tgtEl>
                                      </p:cBhvr>
                                    </p:animEffect>
                                    <p:anim calcmode="lin" valueType="num">
                                      <p:cBhvr>
                                        <p:cTn id="26" dur="1000" fill="hold"/>
                                        <p:tgtEl>
                                          <p:spTgt spid="8192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8192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4" presetClass="entr" presetSubtype="0" fill="hold" nodeType="clickEffect">
                                  <p:stCondLst>
                                    <p:cond delay="0"/>
                                  </p:stCondLst>
                                  <p:childTnLst>
                                    <p:set>
                                      <p:cBhvr>
                                        <p:cTn id="31" dur="1" fill="hold">
                                          <p:stCondLst>
                                            <p:cond delay="0"/>
                                          </p:stCondLst>
                                        </p:cTn>
                                        <p:tgtEl>
                                          <p:spTgt spid="81923">
                                            <p:txEl>
                                              <p:pRg st="3" end="3"/>
                                            </p:txEl>
                                          </p:spTgt>
                                        </p:tgtEl>
                                        <p:attrNameLst>
                                          <p:attrName>style.visibility</p:attrName>
                                        </p:attrNameLst>
                                      </p:cBhvr>
                                      <p:to>
                                        <p:strVal val="visible"/>
                                      </p:to>
                                    </p:set>
                                    <p:animEffect transition="in" filter="fade">
                                      <p:cBhvr>
                                        <p:cTn id="32" dur="1000"/>
                                        <p:tgtEl>
                                          <p:spTgt spid="81923">
                                            <p:txEl>
                                              <p:pRg st="3" end="3"/>
                                            </p:txEl>
                                          </p:spTgt>
                                        </p:tgtEl>
                                      </p:cBhvr>
                                    </p:animEffect>
                                    <p:anim calcmode="lin" valueType="num">
                                      <p:cBhvr>
                                        <p:cTn id="33" dur="1000" fill="hold"/>
                                        <p:tgtEl>
                                          <p:spTgt spid="8192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8192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4" presetClass="entr" presetSubtype="0" fill="hold" nodeType="clickEffect">
                                  <p:stCondLst>
                                    <p:cond delay="0"/>
                                  </p:stCondLst>
                                  <p:childTnLst>
                                    <p:set>
                                      <p:cBhvr>
                                        <p:cTn id="38" dur="1" fill="hold">
                                          <p:stCondLst>
                                            <p:cond delay="0"/>
                                          </p:stCondLst>
                                        </p:cTn>
                                        <p:tgtEl>
                                          <p:spTgt spid="81923">
                                            <p:txEl>
                                              <p:pRg st="4" end="4"/>
                                            </p:txEl>
                                          </p:spTgt>
                                        </p:tgtEl>
                                        <p:attrNameLst>
                                          <p:attrName>style.visibility</p:attrName>
                                        </p:attrNameLst>
                                      </p:cBhvr>
                                      <p:to>
                                        <p:strVal val="visible"/>
                                      </p:to>
                                    </p:set>
                                    <p:animEffect transition="in" filter="fade">
                                      <p:cBhvr>
                                        <p:cTn id="39" dur="1000"/>
                                        <p:tgtEl>
                                          <p:spTgt spid="81923">
                                            <p:txEl>
                                              <p:pRg st="4" end="4"/>
                                            </p:txEl>
                                          </p:spTgt>
                                        </p:tgtEl>
                                      </p:cBhvr>
                                    </p:animEffect>
                                    <p:anim calcmode="lin" valueType="num">
                                      <p:cBhvr>
                                        <p:cTn id="40" dur="1000" fill="hold"/>
                                        <p:tgtEl>
                                          <p:spTgt spid="8192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81923">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4" presetClass="entr" presetSubtype="0" fill="hold" nodeType="clickEffect">
                                  <p:stCondLst>
                                    <p:cond delay="0"/>
                                  </p:stCondLst>
                                  <p:childTnLst>
                                    <p:set>
                                      <p:cBhvr>
                                        <p:cTn id="45" dur="1" fill="hold">
                                          <p:stCondLst>
                                            <p:cond delay="0"/>
                                          </p:stCondLst>
                                        </p:cTn>
                                        <p:tgtEl>
                                          <p:spTgt spid="81923">
                                            <p:txEl>
                                              <p:pRg st="5" end="5"/>
                                            </p:txEl>
                                          </p:spTgt>
                                        </p:tgtEl>
                                        <p:attrNameLst>
                                          <p:attrName>style.visibility</p:attrName>
                                        </p:attrNameLst>
                                      </p:cBhvr>
                                      <p:to>
                                        <p:strVal val="visible"/>
                                      </p:to>
                                    </p:set>
                                    <p:animEffect transition="in" filter="fade">
                                      <p:cBhvr>
                                        <p:cTn id="46" dur="1000"/>
                                        <p:tgtEl>
                                          <p:spTgt spid="81923">
                                            <p:txEl>
                                              <p:pRg st="5" end="5"/>
                                            </p:txEl>
                                          </p:spTgt>
                                        </p:tgtEl>
                                      </p:cBhvr>
                                    </p:animEffect>
                                    <p:anim calcmode="lin" valueType="num">
                                      <p:cBhvr>
                                        <p:cTn id="47" dur="1000" fill="hold"/>
                                        <p:tgtEl>
                                          <p:spTgt spid="8192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81923">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4" presetClass="entr" presetSubtype="0" fill="hold" nodeType="clickEffect">
                                  <p:stCondLst>
                                    <p:cond delay="0"/>
                                  </p:stCondLst>
                                  <p:childTnLst>
                                    <p:set>
                                      <p:cBhvr>
                                        <p:cTn id="52" dur="1" fill="hold">
                                          <p:stCondLst>
                                            <p:cond delay="0"/>
                                          </p:stCondLst>
                                        </p:cTn>
                                        <p:tgtEl>
                                          <p:spTgt spid="81923">
                                            <p:txEl>
                                              <p:pRg st="6" end="6"/>
                                            </p:txEl>
                                          </p:spTgt>
                                        </p:tgtEl>
                                        <p:attrNameLst>
                                          <p:attrName>style.visibility</p:attrName>
                                        </p:attrNameLst>
                                      </p:cBhvr>
                                      <p:to>
                                        <p:strVal val="visible"/>
                                      </p:to>
                                    </p:set>
                                    <p:animEffect transition="in" filter="fade">
                                      <p:cBhvr>
                                        <p:cTn id="53" dur="1000"/>
                                        <p:tgtEl>
                                          <p:spTgt spid="81923">
                                            <p:txEl>
                                              <p:pRg st="6" end="6"/>
                                            </p:txEl>
                                          </p:spTgt>
                                        </p:tgtEl>
                                      </p:cBhvr>
                                    </p:animEffect>
                                    <p:anim calcmode="lin" valueType="num">
                                      <p:cBhvr>
                                        <p:cTn id="54" dur="1000" fill="hold"/>
                                        <p:tgtEl>
                                          <p:spTgt spid="81923">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81923">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44" presetClass="entr" presetSubtype="0" fill="hold" nodeType="clickEffect">
                                  <p:stCondLst>
                                    <p:cond delay="0"/>
                                  </p:stCondLst>
                                  <p:childTnLst>
                                    <p:set>
                                      <p:cBhvr>
                                        <p:cTn id="59" dur="1" fill="hold">
                                          <p:stCondLst>
                                            <p:cond delay="0"/>
                                          </p:stCondLst>
                                        </p:cTn>
                                        <p:tgtEl>
                                          <p:spTgt spid="81923">
                                            <p:txEl>
                                              <p:pRg st="7" end="7"/>
                                            </p:txEl>
                                          </p:spTgt>
                                        </p:tgtEl>
                                        <p:attrNameLst>
                                          <p:attrName>style.visibility</p:attrName>
                                        </p:attrNameLst>
                                      </p:cBhvr>
                                      <p:to>
                                        <p:strVal val="visible"/>
                                      </p:to>
                                    </p:set>
                                    <p:animEffect transition="in" filter="fade">
                                      <p:cBhvr>
                                        <p:cTn id="60" dur="1000"/>
                                        <p:tgtEl>
                                          <p:spTgt spid="81923">
                                            <p:txEl>
                                              <p:pRg st="7" end="7"/>
                                            </p:txEl>
                                          </p:spTgt>
                                        </p:tgtEl>
                                      </p:cBhvr>
                                    </p:animEffect>
                                    <p:anim calcmode="lin" valueType="num">
                                      <p:cBhvr>
                                        <p:cTn id="61" dur="1000" fill="hold"/>
                                        <p:tgtEl>
                                          <p:spTgt spid="81923">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81923">
                                            <p:txEl>
                                              <p:pRg st="7" end="7"/>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a:extLst>
              <a:ext uri="{FF2B5EF4-FFF2-40B4-BE49-F238E27FC236}">
                <a16:creationId xmlns:a16="http://schemas.microsoft.com/office/drawing/2014/main" id="{AD0CDC4F-5D52-C8D0-B9BA-1063F550CDC3}"/>
              </a:ext>
            </a:extLst>
          </p:cNvPr>
          <p:cNvSpPr>
            <a:spLocks noGrp="1" noChangeArrowheads="1"/>
          </p:cNvSpPr>
          <p:nvPr>
            <p:ph idx="4294967295"/>
          </p:nvPr>
        </p:nvSpPr>
        <p:spPr>
          <a:xfrm>
            <a:off x="0" y="685800"/>
            <a:ext cx="5486400" cy="6096000"/>
          </a:xfrm>
        </p:spPr>
        <p:txBody>
          <a:bodyPr/>
          <a:lstStyle/>
          <a:p>
            <a:pPr eaLnBrk="1" hangingPunct="1">
              <a:lnSpc>
                <a:spcPct val="100000"/>
              </a:lnSpc>
              <a:spcBef>
                <a:spcPts val="200"/>
              </a:spcBef>
              <a:buFont typeface="Arial" panose="020B0604020202020204" pitchFamily="34" charset="0"/>
              <a:buChar char="•"/>
            </a:pPr>
            <a:r>
              <a:rPr lang="en-US" altLang="en-US" sz="1750" b="1" u="sng" dirty="0">
                <a:solidFill>
                  <a:schemeClr val="tx1"/>
                </a:solidFill>
                <a:latin typeface="Arial" panose="020B0604020202020204" pitchFamily="34" charset="0"/>
                <a:cs typeface="Arial" panose="020B0604020202020204" pitchFamily="34" charset="0"/>
              </a:rPr>
              <a:t>Must</a:t>
            </a:r>
            <a:r>
              <a:rPr lang="en-US" altLang="en-US" sz="1750" b="1" dirty="0">
                <a:solidFill>
                  <a:schemeClr val="tx1"/>
                </a:solidFill>
                <a:latin typeface="Arial" panose="020B0604020202020204" pitchFamily="34" charset="0"/>
                <a:cs typeface="Arial" panose="020B0604020202020204" pitchFamily="34" charset="0"/>
              </a:rPr>
              <a:t> be completed for each gender/each run</a:t>
            </a:r>
          </a:p>
          <a:p>
            <a:pPr eaLnBrk="1" hangingPunct="1">
              <a:lnSpc>
                <a:spcPct val="100000"/>
              </a:lnSpc>
              <a:spcBef>
                <a:spcPts val="200"/>
              </a:spcBef>
              <a:buFont typeface="Arial" panose="020B0604020202020204" pitchFamily="34" charset="0"/>
              <a:buChar char="•"/>
            </a:pPr>
            <a:r>
              <a:rPr lang="en-US" altLang="en-US" sz="1750" b="1" dirty="0">
                <a:solidFill>
                  <a:schemeClr val="tx1"/>
                </a:solidFill>
                <a:latin typeface="Arial" panose="020B0604020202020204" pitchFamily="34" charset="0"/>
                <a:cs typeface="Arial" panose="020B0604020202020204" pitchFamily="34" charset="0"/>
              </a:rPr>
              <a:t>Header information should be entered by RA or TC staff</a:t>
            </a:r>
          </a:p>
          <a:p>
            <a:pPr eaLnBrk="1" hangingPunct="1">
              <a:lnSpc>
                <a:spcPct val="100000"/>
              </a:lnSpc>
              <a:spcBef>
                <a:spcPts val="300"/>
              </a:spcBef>
              <a:buFont typeface="Arial" panose="020B0604020202020204" pitchFamily="34" charset="0"/>
              <a:buChar char="•"/>
            </a:pPr>
            <a:r>
              <a:rPr lang="en-US" altLang="en-US" sz="1750" b="1" dirty="0">
                <a:solidFill>
                  <a:schemeClr val="tx1"/>
                </a:solidFill>
                <a:latin typeface="Arial" panose="020B0604020202020204" pitchFamily="34" charset="0"/>
                <a:cs typeface="Arial" panose="020B0604020202020204" pitchFamily="34" charset="0"/>
              </a:rPr>
              <a:t>DNS / DNF bib #’s entered by timing crew</a:t>
            </a:r>
          </a:p>
          <a:p>
            <a:pPr eaLnBrk="1" hangingPunct="1">
              <a:lnSpc>
                <a:spcPct val="100000"/>
              </a:lnSpc>
              <a:spcBef>
                <a:spcPts val="300"/>
              </a:spcBef>
              <a:buFont typeface="Arial" panose="020B0604020202020204" pitchFamily="34" charset="0"/>
              <a:buChar char="•"/>
            </a:pPr>
            <a:r>
              <a:rPr lang="en-US" altLang="en-US" sz="1750" b="1" dirty="0">
                <a:solidFill>
                  <a:schemeClr val="tx1"/>
                </a:solidFill>
                <a:latin typeface="Arial" panose="020B0604020202020204" pitchFamily="34" charset="0"/>
                <a:cs typeface="Arial" panose="020B0604020202020204" pitchFamily="34" charset="0"/>
              </a:rPr>
              <a:t>DSQ bib #, Name, Nation, Gate #, GJ Name, </a:t>
            </a:r>
            <a:r>
              <a:rPr lang="en-US" altLang="en-US" sz="1750" b="1" u="sng" dirty="0">
                <a:solidFill>
                  <a:schemeClr val="tx1"/>
                </a:solidFill>
                <a:latin typeface="Arial" panose="020B0604020202020204" pitchFamily="34" charset="0"/>
                <a:cs typeface="Arial" panose="020B0604020202020204" pitchFamily="34" charset="0"/>
              </a:rPr>
              <a:t>infraction or rule number entered by RF</a:t>
            </a:r>
          </a:p>
          <a:p>
            <a:pPr eaLnBrk="1" hangingPunct="1">
              <a:lnSpc>
                <a:spcPct val="100000"/>
              </a:lnSpc>
              <a:spcBef>
                <a:spcPts val="300"/>
              </a:spcBef>
              <a:buFont typeface="Arial" panose="020B0604020202020204" pitchFamily="34" charset="0"/>
              <a:buChar char="•"/>
            </a:pPr>
            <a:r>
              <a:rPr lang="en-US" altLang="en-US" sz="1750" b="1" dirty="0">
                <a:solidFill>
                  <a:schemeClr val="tx1"/>
                </a:solidFill>
                <a:latin typeface="Arial" panose="020B0604020202020204" pitchFamily="34" charset="0"/>
                <a:cs typeface="Arial" panose="020B0604020202020204" pitchFamily="34" charset="0"/>
              </a:rPr>
              <a:t>NPS bib #, Name, Nation, </a:t>
            </a:r>
            <a:r>
              <a:rPr lang="en-US" altLang="en-US" sz="1750" b="1" u="sng" dirty="0">
                <a:solidFill>
                  <a:schemeClr val="tx1"/>
                </a:solidFill>
                <a:latin typeface="Arial" panose="020B0604020202020204" pitchFamily="34" charset="0"/>
                <a:cs typeface="Arial" panose="020B0604020202020204" pitchFamily="34" charset="0"/>
              </a:rPr>
              <a:t>Notes (reason) entered by RF</a:t>
            </a:r>
          </a:p>
          <a:p>
            <a:pPr eaLnBrk="1" hangingPunct="1">
              <a:lnSpc>
                <a:spcPct val="100000"/>
              </a:lnSpc>
              <a:spcBef>
                <a:spcPts val="300"/>
              </a:spcBef>
              <a:buFont typeface="Arial" panose="020B0604020202020204" pitchFamily="34" charset="0"/>
              <a:buChar char="•"/>
            </a:pPr>
            <a:r>
              <a:rPr lang="en-US" altLang="en-US" sz="1750" b="1" dirty="0">
                <a:solidFill>
                  <a:schemeClr val="tx1"/>
                </a:solidFill>
                <a:latin typeface="Arial" panose="020B0604020202020204" pitchFamily="34" charset="0"/>
                <a:cs typeface="Arial" panose="020B0604020202020204" pitchFamily="34" charset="0"/>
              </a:rPr>
              <a:t>Posted on Scoreboard/Official Notice Board with date/time of posting &amp; expiration time</a:t>
            </a:r>
          </a:p>
          <a:p>
            <a:pPr eaLnBrk="1" hangingPunct="1">
              <a:lnSpc>
                <a:spcPct val="100000"/>
              </a:lnSpc>
              <a:spcBef>
                <a:spcPts val="300"/>
              </a:spcBef>
              <a:buFont typeface="Arial" panose="020B0604020202020204" pitchFamily="34" charset="0"/>
              <a:buChar char="•"/>
            </a:pPr>
            <a:r>
              <a:rPr lang="en-US" altLang="en-US" sz="1750" b="1" dirty="0">
                <a:solidFill>
                  <a:schemeClr val="tx1"/>
                </a:solidFill>
                <a:latin typeface="Arial" panose="020B0604020202020204" pitchFamily="34" charset="0"/>
                <a:cs typeface="Arial" panose="020B0604020202020204" pitchFamily="34" charset="0"/>
              </a:rPr>
              <a:t>Should be verified by Team Captains </a:t>
            </a:r>
            <a:r>
              <a:rPr lang="en-US" altLang="en-US" sz="1750" b="1" i="1" u="sng" dirty="0">
                <a:solidFill>
                  <a:schemeClr val="tx1"/>
                </a:solidFill>
                <a:latin typeface="Arial" panose="020B0604020202020204" pitchFamily="34" charset="0"/>
                <a:cs typeface="Arial" panose="020B0604020202020204" pitchFamily="34" charset="0"/>
              </a:rPr>
              <a:t>regardless of whether or not</a:t>
            </a:r>
            <a:r>
              <a:rPr lang="en-US" altLang="en-US" sz="1750" b="1" dirty="0">
                <a:solidFill>
                  <a:schemeClr val="tx1"/>
                </a:solidFill>
                <a:latin typeface="Arial" panose="020B0604020202020204" pitchFamily="34" charset="0"/>
                <a:cs typeface="Arial" panose="020B0604020202020204" pitchFamily="34" charset="0"/>
              </a:rPr>
              <a:t> they feel their competitor(s) committed a fault (DSQ)</a:t>
            </a:r>
          </a:p>
          <a:p>
            <a:pPr eaLnBrk="1" hangingPunct="1">
              <a:lnSpc>
                <a:spcPct val="100000"/>
              </a:lnSpc>
              <a:spcBef>
                <a:spcPts val="300"/>
              </a:spcBef>
              <a:buFont typeface="Arial" panose="020B0604020202020204" pitchFamily="34" charset="0"/>
              <a:buChar char="•"/>
            </a:pPr>
            <a:r>
              <a:rPr lang="en-US" altLang="en-US" sz="1750" b="1" dirty="0">
                <a:solidFill>
                  <a:schemeClr val="tx1"/>
                </a:solidFill>
                <a:latin typeface="Arial" panose="020B0604020202020204" pitchFamily="34" charset="0"/>
                <a:cs typeface="Arial" panose="020B0604020202020204" pitchFamily="34" charset="0"/>
              </a:rPr>
              <a:t>Announcement of DSQ data can replace actual posting.  Procedure must be announced to all Team Captains</a:t>
            </a:r>
          </a:p>
        </p:txBody>
      </p:sp>
      <p:sp>
        <p:nvSpPr>
          <p:cNvPr id="28674" name="Rectangle 2">
            <a:extLst>
              <a:ext uri="{FF2B5EF4-FFF2-40B4-BE49-F238E27FC236}">
                <a16:creationId xmlns:a16="http://schemas.microsoft.com/office/drawing/2014/main" id="{0B928CC4-5973-410D-7003-2999D2A24112}"/>
              </a:ext>
            </a:extLst>
          </p:cNvPr>
          <p:cNvSpPr>
            <a:spLocks noGrp="1" noChangeArrowheads="1"/>
          </p:cNvSpPr>
          <p:nvPr>
            <p:ph type="title" idx="4294967295"/>
          </p:nvPr>
        </p:nvSpPr>
        <p:spPr>
          <a:xfrm>
            <a:off x="2133600" y="-125413"/>
            <a:ext cx="5334000" cy="838201"/>
          </a:xfrm>
        </p:spPr>
        <p:txBody>
          <a:bodyPr rtlCol="0">
            <a:normAutofit/>
          </a:bodyPr>
          <a:lstStyle/>
          <a:p>
            <a:pPr eaLnBrk="1" fontAlgn="auto" hangingPunct="1">
              <a:spcAft>
                <a:spcPts val="0"/>
              </a:spcAft>
              <a:defRPr/>
            </a:pPr>
            <a:r>
              <a:rPr lang="en-US" altLang="en-US" sz="3200" b="1" dirty="0">
                <a:solidFill>
                  <a:srgbClr val="003399"/>
                </a:solidFill>
                <a:effectLst>
                  <a:outerShdw blurRad="38100" dist="38100" dir="2700000" algn="tl">
                    <a:srgbClr val="000000">
                      <a:alpha val="43137"/>
                    </a:srgbClr>
                  </a:outerShdw>
                </a:effectLst>
                <a:latin typeface="Arial" charset="0"/>
                <a:cs typeface="Arial" charset="0"/>
              </a:rPr>
              <a:t>Report by the Referee</a:t>
            </a:r>
          </a:p>
        </p:txBody>
      </p:sp>
      <p:pic>
        <p:nvPicPr>
          <p:cNvPr id="69636" name="Picture 2" descr="Screen Clipping">
            <a:extLst>
              <a:ext uri="{FF2B5EF4-FFF2-40B4-BE49-F238E27FC236}">
                <a16:creationId xmlns:a16="http://schemas.microsoft.com/office/drawing/2014/main" id="{BE011291-F357-934B-F4E1-DB7C8C703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352550"/>
            <a:ext cx="3733800" cy="499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9637" name="TextBox 1">
            <a:extLst>
              <a:ext uri="{FF2B5EF4-FFF2-40B4-BE49-F238E27FC236}">
                <a16:creationId xmlns:a16="http://schemas.microsoft.com/office/drawing/2014/main" id="{B11FA05C-8C34-3B44-875A-9E9AED2C991A}"/>
              </a:ext>
            </a:extLst>
          </p:cNvPr>
          <p:cNvSpPr txBox="1">
            <a:spLocks noChangeArrowheads="1"/>
          </p:cNvSpPr>
          <p:nvPr/>
        </p:nvSpPr>
        <p:spPr bwMode="auto">
          <a:xfrm>
            <a:off x="45334" y="5317867"/>
            <a:ext cx="5181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1600" b="1" dirty="0">
                <a:solidFill>
                  <a:srgbClr val="123AE4"/>
                </a:solidFill>
                <a:latin typeface="Arial" panose="020B0604020202020204" pitchFamily="34" charset="0"/>
                <a:cs typeface="Arial" panose="020B0604020202020204" pitchFamily="34" charset="0"/>
              </a:rPr>
              <a:t>This is the Report by the Referee form currently being supplied by Competition Services.  Other versions may not have a separate section for “NPS“ or may not require name/reason for “NPS.” FIS website version is a fill-in PDF.</a:t>
            </a:r>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078885C-325A-C289-1A2F-676F1152DB02}"/>
              </a:ext>
            </a:extLst>
          </p:cNvPr>
          <p:cNvSpPr>
            <a:spLocks noGrp="1" noChangeArrowheads="1"/>
          </p:cNvSpPr>
          <p:nvPr>
            <p:ph type="title" idx="4294967295"/>
          </p:nvPr>
        </p:nvSpPr>
        <p:spPr>
          <a:xfrm>
            <a:off x="165100" y="155575"/>
            <a:ext cx="7943850" cy="993775"/>
          </a:xfrm>
        </p:spPr>
        <p:txBody>
          <a:bodyPr rtlCol="0">
            <a:normAutofit fontScale="90000"/>
          </a:bodyPr>
          <a:lstStyle/>
          <a:p>
            <a:pPr eaLnBrk="1" fontAlgn="auto" hangingPunct="1">
              <a:spcAft>
                <a:spcPts val="0"/>
              </a:spcAft>
              <a:buClr>
                <a:schemeClr val="tx1"/>
              </a:buClr>
              <a:defRPr/>
            </a:pPr>
            <a:br>
              <a:rPr lang="en-US" altLang="en-US" sz="2800" dirty="0">
                <a:solidFill>
                  <a:schemeClr val="tx2">
                    <a:lumMod val="75000"/>
                  </a:schemeClr>
                </a:solidFill>
                <a:latin typeface="Arial Bold" pitchFamily="34" charset="0"/>
                <a:cs typeface="Arial Bold" pitchFamily="34" charset="0"/>
              </a:rPr>
            </a:br>
            <a:r>
              <a:rPr lang="en-US" altLang="en-US" sz="1600" dirty="0">
                <a:solidFill>
                  <a:srgbClr val="FF0000"/>
                </a:solidFill>
                <a:latin typeface="Arial Bold" pitchFamily="34" charset="0"/>
                <a:cs typeface="Arial Bold" pitchFamily="34" charset="0"/>
              </a:rPr>
              <a:t> </a:t>
            </a:r>
            <a:br>
              <a:rPr lang="en-US" altLang="en-US" sz="1600" dirty="0">
                <a:solidFill>
                  <a:srgbClr val="FF0000"/>
                </a:solidFill>
                <a:latin typeface="Arial Bold" pitchFamily="34" charset="0"/>
                <a:cs typeface="Arial Bold" pitchFamily="34" charset="0"/>
              </a:rPr>
            </a:br>
            <a:br>
              <a:rPr lang="en-US" altLang="en-US" sz="1600" dirty="0">
                <a:solidFill>
                  <a:srgbClr val="FF0000"/>
                </a:solidFill>
                <a:latin typeface="Arial Bold" pitchFamily="34" charset="0"/>
                <a:cs typeface="Arial Bold" pitchFamily="34" charset="0"/>
              </a:rPr>
            </a:br>
            <a:br>
              <a:rPr lang="en-US" altLang="en-US" sz="3100" b="1" dirty="0">
                <a:solidFill>
                  <a:srgbClr val="002060"/>
                </a:solidFill>
                <a:effectLst>
                  <a:outerShdw blurRad="38100" dist="38100" dir="2700000" algn="tl">
                    <a:srgbClr val="000000">
                      <a:alpha val="43137"/>
                    </a:srgbClr>
                  </a:outerShdw>
                </a:effectLst>
                <a:latin typeface="Arial Bold" pitchFamily="34" charset="0"/>
                <a:cs typeface="Arial Bold" pitchFamily="34" charset="0"/>
              </a:rPr>
            </a:br>
            <a:br>
              <a:rPr lang="en-US" altLang="en-US" sz="1200" b="1" dirty="0">
                <a:solidFill>
                  <a:srgbClr val="0070C0"/>
                </a:solidFill>
                <a:latin typeface="Arial Bold" pitchFamily="34" charset="0"/>
                <a:cs typeface="Arial Bold" pitchFamily="34" charset="0"/>
              </a:rPr>
            </a:br>
            <a:br>
              <a:rPr lang="en-US" altLang="en-US" sz="1200" b="1" dirty="0">
                <a:solidFill>
                  <a:srgbClr val="0070C0"/>
                </a:solidFill>
                <a:latin typeface="Arial Bold" pitchFamily="34" charset="0"/>
                <a:cs typeface="Arial Bold" pitchFamily="34" charset="0"/>
              </a:rPr>
            </a:br>
            <a:r>
              <a:rPr lang="en-US" altLang="en-US" sz="3100" b="1"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Report</a:t>
            </a:r>
            <a:r>
              <a:rPr lang="en-US" altLang="en-US" sz="3100" b="1" dirty="0">
                <a:solidFill>
                  <a:srgbClr val="002060"/>
                </a:solidFill>
                <a:effectLst>
                  <a:outerShdw blurRad="38100" dist="38100" dir="2700000" algn="tl">
                    <a:srgbClr val="000000">
                      <a:alpha val="43137"/>
                    </a:srgbClr>
                  </a:outerShdw>
                </a:effectLst>
                <a:latin typeface="Arial Bold" pitchFamily="34" charset="0"/>
                <a:cs typeface="Arial Bold" pitchFamily="34" charset="0"/>
              </a:rPr>
              <a:t>  </a:t>
            </a:r>
            <a:r>
              <a:rPr lang="en-US" altLang="en-US" sz="3100" b="1"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by  the  Referee – must be posted!</a:t>
            </a:r>
            <a:br>
              <a:rPr lang="en-US" altLang="en-US" sz="2000" b="1" dirty="0">
                <a:solidFill>
                  <a:srgbClr val="002060"/>
                </a:solidFill>
                <a:effectLst>
                  <a:outerShdw blurRad="38100" dist="38100" dir="2700000" algn="tl">
                    <a:srgbClr val="000000">
                      <a:alpha val="43137"/>
                    </a:srgbClr>
                  </a:outerShdw>
                </a:effectLst>
                <a:latin typeface="Arial Bold" pitchFamily="34" charset="0"/>
                <a:cs typeface="Arial Bold" pitchFamily="34" charset="0"/>
              </a:rPr>
            </a:br>
            <a:r>
              <a:rPr lang="en-US" altLang="en-US" sz="2000" b="1" dirty="0">
                <a:solidFill>
                  <a:schemeClr val="tx1"/>
                </a:solidFill>
                <a:latin typeface="Arial Bold" pitchFamily="34" charset="0"/>
                <a:cs typeface="Arial Bold" pitchFamily="34" charset="0"/>
              </a:rPr>
              <a:t>Protest period is </a:t>
            </a:r>
            <a:r>
              <a:rPr lang="en-US" altLang="en-US" sz="2000" b="1" u="sng" dirty="0">
                <a:solidFill>
                  <a:schemeClr val="tx1"/>
                </a:solidFill>
                <a:latin typeface="Arial Bold" pitchFamily="34" charset="0"/>
                <a:cs typeface="Arial Bold" pitchFamily="34" charset="0"/>
              </a:rPr>
              <a:t>15 minutes</a:t>
            </a:r>
            <a:r>
              <a:rPr lang="en-US" altLang="en-US" sz="1600" b="1" dirty="0">
                <a:solidFill>
                  <a:schemeClr val="tx1"/>
                </a:solidFill>
                <a:latin typeface="Arial Bold" pitchFamily="34" charset="0"/>
                <a:cs typeface="Arial Bold" pitchFamily="34" charset="0"/>
              </a:rPr>
              <a:t>!</a:t>
            </a:r>
            <a:br>
              <a:rPr lang="en-US" altLang="en-US" sz="1600" b="1" dirty="0">
                <a:solidFill>
                  <a:srgbClr val="002060"/>
                </a:solidFill>
                <a:latin typeface="Arial Bold" pitchFamily="34" charset="0"/>
                <a:cs typeface="Arial Bold" pitchFamily="34" charset="0"/>
              </a:rPr>
            </a:br>
            <a:endParaRPr lang="en-US" altLang="en-US" sz="2200" dirty="0">
              <a:solidFill>
                <a:schemeClr val="tx1"/>
              </a:solidFill>
              <a:latin typeface="Arial Bold" pitchFamily="34" charset="0"/>
              <a:cs typeface="Arial Bold" pitchFamily="34" charset="0"/>
            </a:endParaRPr>
          </a:p>
        </p:txBody>
      </p:sp>
      <p:sp>
        <p:nvSpPr>
          <p:cNvPr id="71683" name="TextBox 1">
            <a:extLst>
              <a:ext uri="{FF2B5EF4-FFF2-40B4-BE49-F238E27FC236}">
                <a16:creationId xmlns:a16="http://schemas.microsoft.com/office/drawing/2014/main" id="{3FADC572-CE12-8063-E947-CF86C8082CA5}"/>
              </a:ext>
            </a:extLst>
          </p:cNvPr>
          <p:cNvSpPr txBox="1">
            <a:spLocks noChangeArrowheads="1"/>
          </p:cNvSpPr>
          <p:nvPr/>
        </p:nvSpPr>
        <p:spPr bwMode="auto">
          <a:xfrm>
            <a:off x="179388" y="1139825"/>
            <a:ext cx="4229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dirty="0">
                <a:latin typeface="Arial Bold" panose="020B0704020202020204" pitchFamily="34" charset="0"/>
                <a:cs typeface="Arial Bold" panose="020B0704020202020204" pitchFamily="34" charset="0"/>
              </a:rPr>
              <a:t>If DSQ information is announced, </a:t>
            </a:r>
            <a:br>
              <a:rPr lang="en-US" altLang="en-US" dirty="0">
                <a:latin typeface="Arial Bold" panose="020B0704020202020204" pitchFamily="34" charset="0"/>
                <a:cs typeface="Arial Bold" panose="020B0704020202020204" pitchFamily="34" charset="0"/>
              </a:rPr>
            </a:br>
            <a:r>
              <a:rPr lang="en-US" altLang="en-US" dirty="0">
                <a:latin typeface="Arial Bold" panose="020B0704020202020204" pitchFamily="34" charset="0"/>
                <a:cs typeface="Arial Bold" panose="020B0704020202020204" pitchFamily="34" charset="0"/>
              </a:rPr>
              <a:t>protest period begins at time of announcement!</a:t>
            </a:r>
          </a:p>
        </p:txBody>
      </p:sp>
      <p:pic>
        <p:nvPicPr>
          <p:cNvPr id="71684" name="Picture 2" descr="Screen Clipping">
            <a:extLst>
              <a:ext uri="{FF2B5EF4-FFF2-40B4-BE49-F238E27FC236}">
                <a16:creationId xmlns:a16="http://schemas.microsoft.com/office/drawing/2014/main" id="{1A9CDD66-E1B6-0578-B651-AC536CDB44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338" y="762000"/>
            <a:ext cx="4429125" cy="5807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2920DA1-34BE-750B-E4BC-03781CA4B23A}"/>
              </a:ext>
            </a:extLst>
          </p:cNvPr>
          <p:cNvSpPr txBox="1">
            <a:spLocks noChangeArrowheads="1"/>
          </p:cNvSpPr>
          <p:nvPr/>
        </p:nvSpPr>
        <p:spPr bwMode="auto">
          <a:xfrm>
            <a:off x="5584825" y="1149350"/>
            <a:ext cx="34496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900" b="1" dirty="0">
                <a:solidFill>
                  <a:srgbClr val="003399"/>
                </a:solidFill>
                <a:latin typeface="Arial" panose="020B0604020202020204" pitchFamily="34" charset="0"/>
                <a:cs typeface="Arial" panose="020B0604020202020204" pitchFamily="34" charset="0"/>
              </a:rPr>
              <a:t>SKI AREA      </a:t>
            </a:r>
            <a:r>
              <a:rPr lang="en-US" altLang="en-US" sz="900" b="1" dirty="0">
                <a:solidFill>
                  <a:srgbClr val="FF0000"/>
                </a:solidFill>
                <a:latin typeface="Arial" panose="020B0604020202020204" pitchFamily="34" charset="0"/>
                <a:cs typeface="Arial" panose="020B0604020202020204" pitchFamily="34" charset="0"/>
              </a:rPr>
              <a:t>                                         </a:t>
            </a:r>
            <a:r>
              <a:rPr lang="en-US" altLang="en-US" sz="900" b="1" dirty="0">
                <a:solidFill>
                  <a:srgbClr val="003399"/>
                </a:solidFill>
                <a:latin typeface="Arial" panose="020B0604020202020204" pitchFamily="34" charset="0"/>
                <a:cs typeface="Arial" panose="020B0604020202020204" pitchFamily="34" charset="0"/>
              </a:rPr>
              <a:t>USA</a:t>
            </a:r>
            <a:r>
              <a:rPr lang="en-US" altLang="en-US" sz="900" b="1" dirty="0">
                <a:solidFill>
                  <a:srgbClr val="FF0000"/>
                </a:solidFill>
                <a:latin typeface="Arial" panose="020B0604020202020204" pitchFamily="34" charset="0"/>
                <a:cs typeface="Arial" panose="020B0604020202020204" pitchFamily="34" charset="0"/>
              </a:rPr>
              <a:t>                 </a:t>
            </a:r>
            <a:r>
              <a:rPr lang="en-US" altLang="en-US" sz="900" b="1" dirty="0">
                <a:solidFill>
                  <a:srgbClr val="003399"/>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949DEED4-DE69-3A53-59CA-167BF1CE4E89}"/>
              </a:ext>
            </a:extLst>
          </p:cNvPr>
          <p:cNvSpPr txBox="1">
            <a:spLocks noChangeArrowheads="1"/>
          </p:cNvSpPr>
          <p:nvPr/>
        </p:nvSpPr>
        <p:spPr bwMode="auto">
          <a:xfrm>
            <a:off x="5591175" y="1403350"/>
            <a:ext cx="20875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900" b="1" dirty="0">
                <a:solidFill>
                  <a:srgbClr val="003399"/>
                </a:solidFill>
                <a:latin typeface="Arial" panose="020B0604020202020204" pitchFamily="34" charset="0"/>
                <a:cs typeface="Arial" panose="020B0604020202020204" pitchFamily="34" charset="0"/>
              </a:rPr>
              <a:t>YOUR RACE</a:t>
            </a:r>
          </a:p>
        </p:txBody>
      </p:sp>
      <p:sp>
        <p:nvSpPr>
          <p:cNvPr id="7" name="TextBox 6">
            <a:extLst>
              <a:ext uri="{FF2B5EF4-FFF2-40B4-BE49-F238E27FC236}">
                <a16:creationId xmlns:a16="http://schemas.microsoft.com/office/drawing/2014/main" id="{0C512307-2A39-210F-C534-5996C2A278E4}"/>
              </a:ext>
            </a:extLst>
          </p:cNvPr>
          <p:cNvSpPr txBox="1">
            <a:spLocks noChangeArrowheads="1"/>
          </p:cNvSpPr>
          <p:nvPr/>
        </p:nvSpPr>
        <p:spPr bwMode="auto">
          <a:xfrm>
            <a:off x="5599113" y="1589088"/>
            <a:ext cx="30638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900" b="1" dirty="0">
                <a:solidFill>
                  <a:srgbClr val="003399"/>
                </a:solidFill>
                <a:latin typeface="Arial" panose="020B0604020202020204" pitchFamily="34" charset="0"/>
                <a:cs typeface="Arial" panose="020B0604020202020204" pitchFamily="34" charset="0"/>
              </a:rPr>
              <a:t>LEVEL</a:t>
            </a:r>
            <a:r>
              <a:rPr lang="en-US" altLang="en-US" sz="900" b="1" dirty="0">
                <a:solidFill>
                  <a:srgbClr val="FF0000"/>
                </a:solidFill>
                <a:latin typeface="Arial" panose="020B0604020202020204" pitchFamily="34" charset="0"/>
                <a:cs typeface="Arial" panose="020B0604020202020204" pitchFamily="34" charset="0"/>
              </a:rPr>
              <a:t>                      </a:t>
            </a:r>
            <a:r>
              <a:rPr lang="en-US" altLang="en-US" sz="900" b="1" dirty="0">
                <a:solidFill>
                  <a:srgbClr val="003399"/>
                </a:solidFill>
                <a:latin typeface="Arial" panose="020B0604020202020204" pitchFamily="34" charset="0"/>
                <a:cs typeface="Arial" panose="020B0604020202020204" pitchFamily="34" charset="0"/>
              </a:rPr>
              <a:t>MEN                                      GS - 2</a:t>
            </a:r>
          </a:p>
        </p:txBody>
      </p:sp>
      <p:sp>
        <p:nvSpPr>
          <p:cNvPr id="28678" name="TextBox 5">
            <a:extLst>
              <a:ext uri="{FF2B5EF4-FFF2-40B4-BE49-F238E27FC236}">
                <a16:creationId xmlns:a16="http://schemas.microsoft.com/office/drawing/2014/main" id="{080FBD06-8E24-5123-EEC7-C361AA1F745D}"/>
              </a:ext>
            </a:extLst>
          </p:cNvPr>
          <p:cNvSpPr txBox="1">
            <a:spLocks noChangeArrowheads="1"/>
          </p:cNvSpPr>
          <p:nvPr/>
        </p:nvSpPr>
        <p:spPr bwMode="auto">
          <a:xfrm>
            <a:off x="8108950" y="1371600"/>
            <a:ext cx="5476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900" b="1" dirty="0">
                <a:solidFill>
                  <a:srgbClr val="003399"/>
                </a:solidFill>
                <a:latin typeface="Arial" panose="020B0604020202020204" pitchFamily="34" charset="0"/>
                <a:cs typeface="Arial" panose="020B0604020202020204" pitchFamily="34" charset="0"/>
              </a:rPr>
              <a:t>DATE</a:t>
            </a:r>
          </a:p>
        </p:txBody>
      </p:sp>
      <p:sp>
        <p:nvSpPr>
          <p:cNvPr id="9" name="TextBox 8">
            <a:extLst>
              <a:ext uri="{FF2B5EF4-FFF2-40B4-BE49-F238E27FC236}">
                <a16:creationId xmlns:a16="http://schemas.microsoft.com/office/drawing/2014/main" id="{C3A13778-DA8D-8ED8-BABC-C0F948EE042C}"/>
              </a:ext>
            </a:extLst>
          </p:cNvPr>
          <p:cNvSpPr txBox="1">
            <a:spLocks noChangeArrowheads="1"/>
          </p:cNvSpPr>
          <p:nvPr/>
        </p:nvSpPr>
        <p:spPr bwMode="auto">
          <a:xfrm>
            <a:off x="4749800" y="2143125"/>
            <a:ext cx="40132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900" b="1" dirty="0">
                <a:solidFill>
                  <a:srgbClr val="003399"/>
                </a:solidFill>
                <a:latin typeface="Arial Narrow" panose="020B0606020202030204" pitchFamily="34" charset="0"/>
                <a:cs typeface="Arial" panose="020B0604020202020204" pitchFamily="34" charset="0"/>
              </a:rPr>
              <a:t>5    McBride, Brett                                     </a:t>
            </a:r>
            <a:r>
              <a:rPr lang="en-US" altLang="en-US" sz="600" b="1" dirty="0">
                <a:solidFill>
                  <a:srgbClr val="003399"/>
                </a:solidFill>
                <a:latin typeface="Arial Narrow" panose="020B0606020202030204" pitchFamily="34" charset="0"/>
                <a:cs typeface="Arial" panose="020B0604020202020204" pitchFamily="34" charset="0"/>
              </a:rPr>
              <a:t>USA </a:t>
            </a:r>
            <a:r>
              <a:rPr lang="en-US" altLang="en-US" sz="900" b="1" dirty="0">
                <a:solidFill>
                  <a:srgbClr val="003399"/>
                </a:solidFill>
                <a:latin typeface="Arial Narrow" panose="020B0606020202030204" pitchFamily="34" charset="0"/>
                <a:cs typeface="Arial" panose="020B0604020202020204" pitchFamily="34" charset="0"/>
              </a:rPr>
              <a:t>   12       J. WILSON                  STRADDLE</a:t>
            </a:r>
          </a:p>
        </p:txBody>
      </p:sp>
      <p:sp>
        <p:nvSpPr>
          <p:cNvPr id="14" name="TextBox 13">
            <a:extLst>
              <a:ext uri="{FF2B5EF4-FFF2-40B4-BE49-F238E27FC236}">
                <a16:creationId xmlns:a16="http://schemas.microsoft.com/office/drawing/2014/main" id="{581C9C80-BCAF-0F42-66E0-CB4D9A49650F}"/>
              </a:ext>
            </a:extLst>
          </p:cNvPr>
          <p:cNvSpPr txBox="1">
            <a:spLocks noChangeArrowheads="1"/>
          </p:cNvSpPr>
          <p:nvPr/>
        </p:nvSpPr>
        <p:spPr bwMode="auto">
          <a:xfrm>
            <a:off x="5584825" y="4610100"/>
            <a:ext cx="4111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900" b="1" dirty="0">
                <a:solidFill>
                  <a:srgbClr val="003399"/>
                </a:solidFill>
                <a:latin typeface="Arial" panose="020B0604020202020204" pitchFamily="34" charset="0"/>
                <a:cs typeface="Arial" panose="020B0604020202020204" pitchFamily="34" charset="0"/>
              </a:rPr>
              <a:t>101</a:t>
            </a:r>
          </a:p>
        </p:txBody>
      </p:sp>
      <p:sp>
        <p:nvSpPr>
          <p:cNvPr id="15" name="TextBox 14">
            <a:extLst>
              <a:ext uri="{FF2B5EF4-FFF2-40B4-BE49-F238E27FC236}">
                <a16:creationId xmlns:a16="http://schemas.microsoft.com/office/drawing/2014/main" id="{392AB06F-3CF6-EA15-A56B-8FF328F1C837}"/>
              </a:ext>
            </a:extLst>
          </p:cNvPr>
          <p:cNvSpPr txBox="1">
            <a:spLocks noChangeArrowheads="1"/>
          </p:cNvSpPr>
          <p:nvPr/>
        </p:nvSpPr>
        <p:spPr bwMode="auto">
          <a:xfrm>
            <a:off x="5657850" y="4946650"/>
            <a:ext cx="12001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900" b="1" dirty="0">
                <a:solidFill>
                  <a:srgbClr val="003399"/>
                </a:solidFill>
                <a:latin typeface="Arial" panose="020B0604020202020204" pitchFamily="34" charset="0"/>
                <a:cs typeface="Arial" panose="020B0604020202020204" pitchFamily="34" charset="0"/>
              </a:rPr>
              <a:t>2     7       22     34</a:t>
            </a:r>
          </a:p>
        </p:txBody>
      </p:sp>
      <p:sp>
        <p:nvSpPr>
          <p:cNvPr id="16" name="TextBox 15">
            <a:extLst>
              <a:ext uri="{FF2B5EF4-FFF2-40B4-BE49-F238E27FC236}">
                <a16:creationId xmlns:a16="http://schemas.microsoft.com/office/drawing/2014/main" id="{FCCA51ED-3393-A91F-B0A1-227DBDB3FDE8}"/>
              </a:ext>
            </a:extLst>
          </p:cNvPr>
          <p:cNvSpPr txBox="1">
            <a:spLocks noChangeArrowheads="1"/>
          </p:cNvSpPr>
          <p:nvPr/>
        </p:nvSpPr>
        <p:spPr bwMode="auto">
          <a:xfrm>
            <a:off x="5259388" y="5791200"/>
            <a:ext cx="35798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600" b="1" dirty="0">
                <a:solidFill>
                  <a:srgbClr val="003399"/>
                </a:solidFill>
                <a:latin typeface="Arial Narrow" panose="020B0606020202030204" pitchFamily="34" charset="0"/>
                <a:cs typeface="Arial" panose="020B0604020202020204" pitchFamily="34" charset="0"/>
              </a:rPr>
              <a:t>15:00</a:t>
            </a:r>
            <a:r>
              <a:rPr lang="en-US" altLang="en-US" sz="800" b="1" dirty="0">
                <a:solidFill>
                  <a:srgbClr val="FF0000"/>
                </a:solidFill>
                <a:latin typeface="Arial" panose="020B0604020202020204" pitchFamily="34" charset="0"/>
                <a:cs typeface="Arial" panose="020B0604020202020204" pitchFamily="34" charset="0"/>
              </a:rPr>
              <a:t>                 </a:t>
            </a:r>
            <a:r>
              <a:rPr lang="en-US" altLang="en-US" sz="700" b="1" dirty="0">
                <a:solidFill>
                  <a:srgbClr val="003399"/>
                </a:solidFill>
                <a:latin typeface="Arial" panose="020B0604020202020204" pitchFamily="34" charset="0"/>
                <a:cs typeface="Arial" panose="020B0604020202020204" pitchFamily="34" charset="0"/>
              </a:rPr>
              <a:t>15:15</a:t>
            </a:r>
            <a:r>
              <a:rPr lang="en-US" altLang="en-US" sz="700" b="1" dirty="0">
                <a:solidFill>
                  <a:srgbClr val="FF0000"/>
                </a:solidFill>
                <a:latin typeface="Arial" panose="020B0604020202020204" pitchFamily="34" charset="0"/>
                <a:cs typeface="Arial" panose="020B0604020202020204" pitchFamily="34" charset="0"/>
              </a:rPr>
              <a:t>     </a:t>
            </a:r>
            <a:r>
              <a:rPr lang="en-US" altLang="en-US" sz="800" b="1" dirty="0">
                <a:solidFill>
                  <a:srgbClr val="FF0000"/>
                </a:solidFill>
                <a:latin typeface="Arial" panose="020B0604020202020204" pitchFamily="34" charset="0"/>
                <a:cs typeface="Arial" panose="020B0604020202020204" pitchFamily="34" charset="0"/>
              </a:rPr>
              <a:t>              </a:t>
            </a:r>
            <a:r>
              <a:rPr lang="en-US" altLang="en-US" sz="700" b="1" dirty="0">
                <a:solidFill>
                  <a:srgbClr val="FF0000"/>
                </a:solidFill>
                <a:latin typeface="Arial" panose="020B0604020202020204" pitchFamily="34" charset="0"/>
                <a:cs typeface="Arial" panose="020B0604020202020204" pitchFamily="34" charset="0"/>
              </a:rPr>
              <a:t> </a:t>
            </a:r>
            <a:r>
              <a:rPr lang="en-US" altLang="en-US" sz="700" b="1" dirty="0">
                <a:solidFill>
                  <a:srgbClr val="003399"/>
                </a:solidFill>
                <a:latin typeface="Arial" panose="020B0604020202020204" pitchFamily="34" charset="0"/>
                <a:cs typeface="Arial" panose="020B0604020202020204" pitchFamily="34" charset="0"/>
              </a:rPr>
              <a:t>25.12.17</a:t>
            </a:r>
            <a:r>
              <a:rPr lang="en-US" altLang="en-US" sz="800" b="1" dirty="0">
                <a:solidFill>
                  <a:srgbClr val="003399"/>
                </a:solidFill>
                <a:latin typeface="Arial" panose="020B0604020202020204" pitchFamily="34" charset="0"/>
                <a:cs typeface="Arial" panose="020B0604020202020204" pitchFamily="34" charset="0"/>
              </a:rPr>
              <a:t>                               </a:t>
            </a:r>
            <a:r>
              <a:rPr lang="en-US" altLang="en-US" sz="700" b="1" dirty="0">
                <a:solidFill>
                  <a:srgbClr val="003399"/>
                </a:solidFill>
                <a:latin typeface="Arial" panose="020B0604020202020204" pitchFamily="34" charset="0"/>
                <a:cs typeface="Arial" panose="020B0604020202020204" pitchFamily="34" charset="0"/>
              </a:rPr>
              <a:t>S/REFEREE</a:t>
            </a:r>
          </a:p>
        </p:txBody>
      </p:sp>
      <p:sp>
        <p:nvSpPr>
          <p:cNvPr id="3" name="TextBox 2">
            <a:extLst>
              <a:ext uri="{FF2B5EF4-FFF2-40B4-BE49-F238E27FC236}">
                <a16:creationId xmlns:a16="http://schemas.microsoft.com/office/drawing/2014/main" id="{F91C1A65-AF4D-617C-C81A-323E86A7F2FE}"/>
              </a:ext>
            </a:extLst>
          </p:cNvPr>
          <p:cNvSpPr txBox="1">
            <a:spLocks noChangeArrowheads="1"/>
          </p:cNvSpPr>
          <p:nvPr/>
        </p:nvSpPr>
        <p:spPr bwMode="auto">
          <a:xfrm>
            <a:off x="3849688" y="4133850"/>
            <a:ext cx="4572000" cy="4762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900" b="1" dirty="0">
                <a:solidFill>
                  <a:srgbClr val="003399"/>
                </a:solidFill>
                <a:latin typeface="Arial" panose="020B0604020202020204" pitchFamily="34" charset="0"/>
                <a:cs typeface="Arial" panose="020B0604020202020204" pitchFamily="34" charset="0"/>
              </a:rPr>
              <a:t>9    Johnson, Walter                    </a:t>
            </a:r>
            <a:r>
              <a:rPr lang="en-US" altLang="en-US" sz="700" b="1" dirty="0">
                <a:solidFill>
                  <a:srgbClr val="003399"/>
                </a:solidFill>
                <a:latin typeface="Arial Narrow" panose="020B0606020202030204" pitchFamily="34" charset="0"/>
                <a:cs typeface="Arial" panose="020B0604020202020204" pitchFamily="34" charset="0"/>
              </a:rPr>
              <a:t>USA</a:t>
            </a:r>
            <a:r>
              <a:rPr lang="en-US" altLang="en-US" sz="800" b="1" dirty="0">
                <a:solidFill>
                  <a:srgbClr val="003399"/>
                </a:solidFill>
                <a:latin typeface="Arial Narrow" panose="020B0606020202030204" pitchFamily="34" charset="0"/>
                <a:cs typeface="Arial" panose="020B0604020202020204" pitchFamily="34" charset="0"/>
              </a:rPr>
              <a:t>  No Helmet Sticker  </a:t>
            </a:r>
          </a:p>
          <a:p>
            <a:endParaRPr lang="en-US" altLang="en-US" sz="800" b="1" dirty="0">
              <a:solidFill>
                <a:srgbClr val="003399"/>
              </a:solidFill>
              <a:latin typeface="Arial Narrow" panose="020B0606020202030204" pitchFamily="34" charset="0"/>
              <a:cs typeface="Arial" panose="020B0604020202020204" pitchFamily="34" charset="0"/>
            </a:endParaRPr>
          </a:p>
          <a:p>
            <a:endParaRPr lang="en-US" altLang="en-US" sz="800" dirty="0">
              <a:latin typeface="Arial Narrow" panose="020B0606020202030204" pitchFamily="34" charset="0"/>
              <a:cs typeface="Arial" panose="020B0604020202020204" pitchFamily="34" charset="0"/>
            </a:endParaRPr>
          </a:p>
        </p:txBody>
      </p:sp>
      <p:sp>
        <p:nvSpPr>
          <p:cNvPr id="71694" name="TextBox 1">
            <a:extLst>
              <a:ext uri="{FF2B5EF4-FFF2-40B4-BE49-F238E27FC236}">
                <a16:creationId xmlns:a16="http://schemas.microsoft.com/office/drawing/2014/main" id="{42EE1294-29EC-0AEE-9F62-B6899708426B}"/>
              </a:ext>
            </a:extLst>
          </p:cNvPr>
          <p:cNvSpPr txBox="1">
            <a:spLocks noChangeArrowheads="1"/>
          </p:cNvSpPr>
          <p:nvPr/>
        </p:nvSpPr>
        <p:spPr bwMode="auto">
          <a:xfrm>
            <a:off x="139700" y="2259013"/>
            <a:ext cx="38798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u="sng" dirty="0">
                <a:latin typeface="Arial Bold" panose="020B0704020202020204" pitchFamily="34" charset="0"/>
                <a:cs typeface="Arial Bold" panose="020B0704020202020204" pitchFamily="34" charset="0"/>
              </a:rPr>
              <a:t>Online posting is acceptable. </a:t>
            </a:r>
            <a:r>
              <a:rPr lang="en-US" altLang="en-US" dirty="0">
                <a:latin typeface="Arial Bold" panose="020B0704020202020204" pitchFamily="34" charset="0"/>
                <a:cs typeface="Arial Bold" panose="020B0704020202020204" pitchFamily="34" charset="0"/>
              </a:rPr>
              <a:t>If an  online platform is being used instead of an actual board or an announcer, the protest period begins at time of posting! </a:t>
            </a:r>
            <a:r>
              <a:rPr lang="en-US" altLang="en-US" i="1" dirty="0">
                <a:solidFill>
                  <a:srgbClr val="003399"/>
                </a:solidFill>
                <a:latin typeface="Arial Bold" panose="020B0704020202020204" pitchFamily="34" charset="0"/>
                <a:cs typeface="Arial Bold" panose="020B0704020202020204" pitchFamily="34" charset="0"/>
              </a:rPr>
              <a:t>Team Captains must be provided with the location of the online platform.</a:t>
            </a:r>
            <a:endParaRPr lang="en-US" altLang="en-US" dirty="0">
              <a:latin typeface="Arial Bold" panose="020B0704020202020204" pitchFamily="34" charset="0"/>
              <a:cs typeface="Arial Bold" panose="020B0704020202020204" pitchFamily="34" charset="0"/>
            </a:endParaRPr>
          </a:p>
        </p:txBody>
      </p:sp>
      <p:sp>
        <p:nvSpPr>
          <p:cNvPr id="71695" name="TextBox 3">
            <a:extLst>
              <a:ext uri="{FF2B5EF4-FFF2-40B4-BE49-F238E27FC236}">
                <a16:creationId xmlns:a16="http://schemas.microsoft.com/office/drawing/2014/main" id="{DA26AF29-B161-BCD5-AC88-CBE2E19B464C}"/>
              </a:ext>
            </a:extLst>
          </p:cNvPr>
          <p:cNvSpPr txBox="1">
            <a:spLocks noChangeArrowheads="1"/>
          </p:cNvSpPr>
          <p:nvPr/>
        </p:nvSpPr>
        <p:spPr bwMode="auto">
          <a:xfrm>
            <a:off x="104775" y="4951413"/>
            <a:ext cx="430371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dirty="0">
                <a:latin typeface="Arial Bold" panose="020B0704020202020204" pitchFamily="34" charset="0"/>
                <a:cs typeface="Arial Bold" panose="020B0704020202020204" pitchFamily="34" charset="0"/>
              </a:rPr>
              <a:t>Rules do not specify what procedure is preferred: actual board, announcer, or online platform.  </a:t>
            </a:r>
            <a:r>
              <a:rPr lang="en-US" altLang="en-US" i="1" dirty="0">
                <a:solidFill>
                  <a:srgbClr val="003399"/>
                </a:solidFill>
                <a:latin typeface="Arial Bold" panose="020B0704020202020204" pitchFamily="34" charset="0"/>
                <a:cs typeface="Arial Bold" panose="020B0704020202020204" pitchFamily="34" charset="0"/>
              </a:rPr>
              <a:t>Team Captains must be notified which procedure is considered “official.”</a:t>
            </a:r>
            <a:endParaRPr lang="en-US" altLang="en-US" dirty="0">
              <a:solidFill>
                <a:srgbClr val="003399"/>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8678"/>
                                        </p:tgtEl>
                                        <p:attrNameLst>
                                          <p:attrName>style.visibility</p:attrName>
                                        </p:attrNameLst>
                                      </p:cBhvr>
                                      <p:to>
                                        <p:strVal val="visible"/>
                                      </p:to>
                                    </p:set>
                                    <p:anim calcmode="lin" valueType="num">
                                      <p:cBhvr additive="base">
                                        <p:cTn id="19" dur="500" fill="hold"/>
                                        <p:tgtEl>
                                          <p:spTgt spid="28678"/>
                                        </p:tgtEl>
                                        <p:attrNameLst>
                                          <p:attrName>ppt_x</p:attrName>
                                        </p:attrNameLst>
                                      </p:cBhvr>
                                      <p:tavLst>
                                        <p:tav tm="0">
                                          <p:val>
                                            <p:strVal val="0-#ppt_w/2"/>
                                          </p:val>
                                        </p:tav>
                                        <p:tav tm="100000">
                                          <p:val>
                                            <p:strVal val="#ppt_x"/>
                                          </p:val>
                                        </p:tav>
                                      </p:tavLst>
                                    </p:anim>
                                    <p:anim calcmode="lin" valueType="num">
                                      <p:cBhvr additive="base">
                                        <p:cTn id="20" dur="500" fill="hold"/>
                                        <p:tgtEl>
                                          <p:spTgt spid="2867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2"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2"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2"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0-#ppt_w/2"/>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P spid="28678" grpId="0"/>
      <p:bldP spid="9" grpId="0"/>
      <p:bldP spid="14" grpId="0"/>
      <p:bldP spid="15" grpId="0"/>
      <p:bldP spid="16" grpId="0"/>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842E8CC-03D4-EE5E-9B41-CB85C067A904}"/>
            </a:ext>
          </a:extLst>
        </p:cNvPr>
        <p:cNvGrpSpPr/>
        <p:nvPr/>
      </p:nvGrpSpPr>
      <p:grpSpPr>
        <a:xfrm>
          <a:off x="0" y="0"/>
          <a:ext cx="0" cy="0"/>
          <a:chOff x="0" y="0"/>
          <a:chExt cx="0" cy="0"/>
        </a:xfrm>
      </p:grpSpPr>
      <p:sp>
        <p:nvSpPr>
          <p:cNvPr id="29698" name="Rectangle 2">
            <a:extLst>
              <a:ext uri="{FF2B5EF4-FFF2-40B4-BE49-F238E27FC236}">
                <a16:creationId xmlns:a16="http://schemas.microsoft.com/office/drawing/2014/main" id="{73A076D5-AEE5-1224-80B0-86D80D189F59}"/>
              </a:ext>
            </a:extLst>
          </p:cNvPr>
          <p:cNvSpPr>
            <a:spLocks noGrp="1" noChangeArrowheads="1"/>
          </p:cNvSpPr>
          <p:nvPr>
            <p:ph type="title" idx="4294967295"/>
          </p:nvPr>
        </p:nvSpPr>
        <p:spPr>
          <a:xfrm>
            <a:off x="399538" y="140524"/>
            <a:ext cx="7943850" cy="579438"/>
          </a:xfrm>
        </p:spPr>
        <p:txBody>
          <a:bodyPr rtlCol="0">
            <a:normAutofit fontScale="90000"/>
          </a:bodyPr>
          <a:lstStyle/>
          <a:p>
            <a:pPr eaLnBrk="1" fontAlgn="auto" hangingPunct="1">
              <a:spcAft>
                <a:spcPts val="0"/>
              </a:spcAft>
              <a:buClr>
                <a:schemeClr val="tx1"/>
              </a:buClr>
              <a:defRPr/>
            </a:pPr>
            <a:br>
              <a:rPr lang="en-US" altLang="en-US" sz="2800" dirty="0">
                <a:solidFill>
                  <a:schemeClr val="tx2">
                    <a:lumMod val="75000"/>
                  </a:schemeClr>
                </a:solidFill>
                <a:latin typeface="Arial Bold" pitchFamily="34" charset="0"/>
                <a:cs typeface="Arial Bold" pitchFamily="34" charset="0"/>
              </a:rPr>
            </a:br>
            <a:r>
              <a:rPr lang="en-US" altLang="en-US" sz="1600" dirty="0">
                <a:solidFill>
                  <a:srgbClr val="FF0000"/>
                </a:solidFill>
                <a:latin typeface="Arial Bold" pitchFamily="34" charset="0"/>
                <a:cs typeface="Arial Bold" pitchFamily="34" charset="0"/>
              </a:rPr>
              <a:t> </a:t>
            </a:r>
            <a:br>
              <a:rPr lang="en-US" altLang="en-US" sz="1600" dirty="0">
                <a:solidFill>
                  <a:srgbClr val="FF0000"/>
                </a:solidFill>
                <a:latin typeface="Arial Bold" pitchFamily="34" charset="0"/>
                <a:cs typeface="Arial Bold" pitchFamily="34" charset="0"/>
              </a:rPr>
            </a:br>
            <a:br>
              <a:rPr lang="en-US" altLang="en-US" sz="1600" dirty="0">
                <a:solidFill>
                  <a:srgbClr val="FF0000"/>
                </a:solidFill>
                <a:latin typeface="Arial Bold" pitchFamily="34" charset="0"/>
                <a:cs typeface="Arial Bold" pitchFamily="34" charset="0"/>
              </a:rPr>
            </a:br>
            <a:br>
              <a:rPr lang="en-US" altLang="en-US" sz="3100" b="1" dirty="0">
                <a:solidFill>
                  <a:srgbClr val="002060"/>
                </a:solidFill>
                <a:effectLst>
                  <a:outerShdw blurRad="38100" dist="38100" dir="2700000" algn="tl">
                    <a:srgbClr val="000000">
                      <a:alpha val="43137"/>
                    </a:srgbClr>
                  </a:outerShdw>
                </a:effectLst>
                <a:latin typeface="Arial Bold" pitchFamily="34" charset="0"/>
                <a:cs typeface="Arial Bold" pitchFamily="34" charset="0"/>
              </a:rPr>
            </a:br>
            <a:br>
              <a:rPr lang="en-US" altLang="en-US" sz="1200" b="1" dirty="0">
                <a:solidFill>
                  <a:srgbClr val="0070C0"/>
                </a:solidFill>
                <a:latin typeface="Arial Bold" pitchFamily="34" charset="0"/>
                <a:cs typeface="Arial Bold" pitchFamily="34" charset="0"/>
              </a:rPr>
            </a:br>
            <a:br>
              <a:rPr lang="en-US" altLang="en-US" sz="1200" b="1" dirty="0">
                <a:solidFill>
                  <a:srgbClr val="0070C0"/>
                </a:solidFill>
                <a:latin typeface="Arial Bold" pitchFamily="34" charset="0"/>
                <a:cs typeface="Arial Bold" pitchFamily="34" charset="0"/>
              </a:rPr>
            </a:br>
            <a:r>
              <a:rPr lang="en-US" altLang="en-US" sz="3100" b="1"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Report</a:t>
            </a:r>
            <a:r>
              <a:rPr lang="en-US" altLang="en-US" sz="3100" b="1" dirty="0">
                <a:solidFill>
                  <a:srgbClr val="002060"/>
                </a:solidFill>
                <a:effectLst>
                  <a:outerShdw blurRad="38100" dist="38100" dir="2700000" algn="tl">
                    <a:srgbClr val="000000">
                      <a:alpha val="43137"/>
                    </a:srgbClr>
                  </a:outerShdw>
                </a:effectLst>
                <a:latin typeface="Arial Bold" pitchFamily="34" charset="0"/>
                <a:cs typeface="Arial Bold" pitchFamily="34" charset="0"/>
              </a:rPr>
              <a:t>  </a:t>
            </a:r>
            <a:r>
              <a:rPr lang="en-US" altLang="en-US" sz="3100" b="1"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by  the  Referee – Other versions</a:t>
            </a:r>
            <a:r>
              <a:rPr lang="en-US" altLang="en-US" sz="2000" b="1" dirty="0">
                <a:solidFill>
                  <a:schemeClr val="tx1"/>
                </a:solidFill>
                <a:latin typeface="Arial Bold" pitchFamily="34" charset="0"/>
                <a:cs typeface="Arial Bold" pitchFamily="34" charset="0"/>
              </a:rPr>
              <a:t> </a:t>
            </a:r>
            <a:endParaRPr lang="en-US" altLang="en-US" sz="2200" dirty="0">
              <a:solidFill>
                <a:schemeClr val="tx1"/>
              </a:solidFill>
              <a:latin typeface="Arial Bold" pitchFamily="34" charset="0"/>
              <a:cs typeface="Arial Bold" pitchFamily="34" charset="0"/>
            </a:endParaRPr>
          </a:p>
        </p:txBody>
      </p:sp>
      <p:sp>
        <p:nvSpPr>
          <p:cNvPr id="71683" name="TextBox 1">
            <a:extLst>
              <a:ext uri="{FF2B5EF4-FFF2-40B4-BE49-F238E27FC236}">
                <a16:creationId xmlns:a16="http://schemas.microsoft.com/office/drawing/2014/main" id="{24EC7C5D-0BCF-69D0-DBD7-1626E6F45A42}"/>
              </a:ext>
            </a:extLst>
          </p:cNvPr>
          <p:cNvSpPr txBox="1">
            <a:spLocks noChangeArrowheads="1"/>
          </p:cNvSpPr>
          <p:nvPr/>
        </p:nvSpPr>
        <p:spPr bwMode="auto">
          <a:xfrm>
            <a:off x="148131" y="1601788"/>
            <a:ext cx="4229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dirty="0">
                <a:latin typeface="Arial Bold" panose="020B0704020202020204" pitchFamily="34" charset="0"/>
                <a:cs typeface="Arial Bold" panose="020B0704020202020204" pitchFamily="34" charset="0"/>
              </a:rPr>
              <a:t> </a:t>
            </a:r>
          </a:p>
        </p:txBody>
      </p:sp>
      <p:sp>
        <p:nvSpPr>
          <p:cNvPr id="28678" name="TextBox 5">
            <a:extLst>
              <a:ext uri="{FF2B5EF4-FFF2-40B4-BE49-F238E27FC236}">
                <a16:creationId xmlns:a16="http://schemas.microsoft.com/office/drawing/2014/main" id="{3B4C3833-3A04-3261-EFA0-4B6C1435380A}"/>
              </a:ext>
            </a:extLst>
          </p:cNvPr>
          <p:cNvSpPr txBox="1">
            <a:spLocks noChangeArrowheads="1"/>
          </p:cNvSpPr>
          <p:nvPr/>
        </p:nvSpPr>
        <p:spPr bwMode="auto">
          <a:xfrm>
            <a:off x="8108950" y="1371600"/>
            <a:ext cx="5476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900" b="1" dirty="0">
                <a:solidFill>
                  <a:srgbClr val="003399"/>
                </a:solidFill>
                <a:latin typeface="Arial" panose="020B0604020202020204" pitchFamily="34" charset="0"/>
                <a:cs typeface="Arial" panose="020B0604020202020204" pitchFamily="34" charset="0"/>
              </a:rPr>
              <a:t>DATE</a:t>
            </a:r>
          </a:p>
        </p:txBody>
      </p:sp>
      <p:sp>
        <p:nvSpPr>
          <p:cNvPr id="71694" name="TextBox 1">
            <a:extLst>
              <a:ext uri="{FF2B5EF4-FFF2-40B4-BE49-F238E27FC236}">
                <a16:creationId xmlns:a16="http://schemas.microsoft.com/office/drawing/2014/main" id="{C5B47DF4-865C-C64A-4742-8595463842EE}"/>
              </a:ext>
            </a:extLst>
          </p:cNvPr>
          <p:cNvSpPr txBox="1">
            <a:spLocks noChangeArrowheads="1"/>
          </p:cNvSpPr>
          <p:nvPr/>
        </p:nvSpPr>
        <p:spPr bwMode="auto">
          <a:xfrm>
            <a:off x="183163" y="1336876"/>
            <a:ext cx="387985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285750" indent="-285750" eaLnBrk="1" hangingPunct="1">
              <a:buFont typeface="Arial" panose="020B0604020202020204" pitchFamily="34" charset="0"/>
              <a:buChar char="•"/>
            </a:pPr>
            <a:r>
              <a:rPr lang="en-US" altLang="en-US" dirty="0">
                <a:latin typeface="Arial" panose="020B0604020202020204" pitchFamily="34" charset="0"/>
                <a:cs typeface="Arial" panose="020B0604020202020204" pitchFamily="34" charset="0"/>
              </a:rPr>
              <a:t>The </a:t>
            </a:r>
            <a:r>
              <a:rPr lang="en-US" altLang="en-US" u="sng" dirty="0">
                <a:latin typeface="Arial" panose="020B0604020202020204" pitchFamily="34" charset="0"/>
                <a:cs typeface="Arial" panose="020B0604020202020204" pitchFamily="34" charset="0"/>
              </a:rPr>
              <a:t>previous</a:t>
            </a:r>
            <a:r>
              <a:rPr lang="en-US" altLang="en-US" dirty="0">
                <a:latin typeface="Arial" panose="020B0604020202020204" pitchFamily="34" charset="0"/>
                <a:cs typeface="Arial" panose="020B0604020202020204" pitchFamily="34" charset="0"/>
              </a:rPr>
              <a:t> version is what is currently being supplied by Competition Services. It provides complete details for NPS situations.</a:t>
            </a:r>
          </a:p>
          <a:p>
            <a:pPr marL="285750" indent="-285750" eaLnBrk="1" hangingPunct="1">
              <a:spcBef>
                <a:spcPts val="12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This is the version posted on the FIS website.</a:t>
            </a:r>
          </a:p>
          <a:p>
            <a:pPr marL="285750" indent="-285750" eaLnBrk="1" hangingPunct="1">
              <a:spcBef>
                <a:spcPts val="12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VOLA and NAT/FIS Scoring Software (Split Second) also produce a version which will contain  entered data. Their version has a similar layout to this one.</a:t>
            </a:r>
          </a:p>
          <a:p>
            <a:pPr eaLnBrk="1" hangingPunct="1">
              <a:spcBef>
                <a:spcPts val="1200"/>
              </a:spcBef>
            </a:pPr>
            <a:r>
              <a:rPr lang="en-US" altLang="en-US" dirty="0">
                <a:latin typeface="Arial" panose="020B0604020202020204" pitchFamily="34" charset="0"/>
                <a:cs typeface="Arial" panose="020B0604020202020204" pitchFamily="34" charset="0"/>
              </a:rPr>
              <a:t>Decision on version use is your choice.</a:t>
            </a:r>
          </a:p>
        </p:txBody>
      </p:sp>
      <p:pic>
        <p:nvPicPr>
          <p:cNvPr id="4" name="Picture 3">
            <a:extLst>
              <a:ext uri="{FF2B5EF4-FFF2-40B4-BE49-F238E27FC236}">
                <a16:creationId xmlns:a16="http://schemas.microsoft.com/office/drawing/2014/main" id="{473C96DE-17CB-2614-11F1-07C4544D145A}"/>
              </a:ext>
            </a:extLst>
          </p:cNvPr>
          <p:cNvPicPr>
            <a:picLocks noChangeAspect="1"/>
          </p:cNvPicPr>
          <p:nvPr/>
        </p:nvPicPr>
        <p:blipFill>
          <a:blip r:embed="rId3"/>
          <a:stretch>
            <a:fillRect/>
          </a:stretch>
        </p:blipFill>
        <p:spPr>
          <a:xfrm>
            <a:off x="4083269" y="751792"/>
            <a:ext cx="4889059" cy="5909438"/>
          </a:xfrm>
          <a:prstGeom prst="rect">
            <a:avLst/>
          </a:prstGeom>
        </p:spPr>
      </p:pic>
    </p:spTree>
    <p:extLst>
      <p:ext uri="{BB962C8B-B14F-4D97-AF65-F5344CB8AC3E}">
        <p14:creationId xmlns:p14="http://schemas.microsoft.com/office/powerpoint/2010/main" val="36109236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8678"/>
                                        </p:tgtEl>
                                        <p:attrNameLst>
                                          <p:attrName>style.visibility</p:attrName>
                                        </p:attrNameLst>
                                      </p:cBhvr>
                                      <p:to>
                                        <p:strVal val="visible"/>
                                      </p:to>
                                    </p:set>
                                    <p:anim calcmode="lin" valueType="num">
                                      <p:cBhvr additive="base">
                                        <p:cTn id="7" dur="500" fill="hold"/>
                                        <p:tgtEl>
                                          <p:spTgt spid="28678"/>
                                        </p:tgtEl>
                                        <p:attrNameLst>
                                          <p:attrName>ppt_x</p:attrName>
                                        </p:attrNameLst>
                                      </p:cBhvr>
                                      <p:tavLst>
                                        <p:tav tm="0">
                                          <p:val>
                                            <p:strVal val="0-#ppt_w/2"/>
                                          </p:val>
                                        </p:tav>
                                        <p:tav tm="100000">
                                          <p:val>
                                            <p:strVal val="#ppt_x"/>
                                          </p:val>
                                        </p:tav>
                                      </p:tavLst>
                                    </p:anim>
                                    <p:anim calcmode="lin" valueType="num">
                                      <p:cBhvr additive="base">
                                        <p:cTn id="8" dur="500" fill="hold"/>
                                        <p:tgtEl>
                                          <p:spTgt spid="286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733AB8C-46C5-5310-A03E-16FD1F42CA12}"/>
              </a:ext>
            </a:extLst>
          </p:cNvPr>
          <p:cNvSpPr>
            <a:spLocks noGrp="1"/>
          </p:cNvSpPr>
          <p:nvPr>
            <p:ph type="title" idx="4294967295"/>
          </p:nvPr>
        </p:nvSpPr>
        <p:spPr>
          <a:xfrm>
            <a:off x="457200" y="141288"/>
            <a:ext cx="8229600" cy="747712"/>
          </a:xfrm>
        </p:spPr>
        <p:txBody>
          <a:bodyPr>
            <a:normAutofit/>
          </a:bodyPr>
          <a:lstStyle/>
          <a:p>
            <a:pPr eaLnBrk="1" fontAlgn="auto" hangingPunct="1">
              <a:spcAft>
                <a:spcPts val="0"/>
              </a:spcAft>
              <a:defRPr/>
            </a:pPr>
            <a:r>
              <a:rPr lang="en-US"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APPLICATION OF RULES</a:t>
            </a:r>
          </a:p>
        </p:txBody>
      </p:sp>
      <p:sp>
        <p:nvSpPr>
          <p:cNvPr id="11267" name="Content Placeholder 2">
            <a:extLst>
              <a:ext uri="{FF2B5EF4-FFF2-40B4-BE49-F238E27FC236}">
                <a16:creationId xmlns:a16="http://schemas.microsoft.com/office/drawing/2014/main" id="{ACE6D34B-905A-A00F-BB54-56F3E1C1F5D4}"/>
              </a:ext>
            </a:extLst>
          </p:cNvPr>
          <p:cNvSpPr>
            <a:spLocks noGrp="1"/>
          </p:cNvSpPr>
          <p:nvPr>
            <p:ph idx="4294967295"/>
          </p:nvPr>
        </p:nvSpPr>
        <p:spPr>
          <a:xfrm>
            <a:off x="258763" y="914400"/>
            <a:ext cx="8626475" cy="5534025"/>
          </a:xfrm>
        </p:spPr>
        <p:txBody>
          <a:bodyPr rtlCol="0">
            <a:noAutofit/>
          </a:bodyPr>
          <a:lstStyle/>
          <a:p>
            <a:pPr eaLnBrk="1" hangingPunct="1">
              <a:lnSpc>
                <a:spcPct val="100000"/>
              </a:lnSpc>
              <a:buFont typeface="Arial" panose="020B0604020202020204" pitchFamily="34" charset="0"/>
              <a:buChar char="•"/>
              <a:defRPr/>
            </a:pPr>
            <a:r>
              <a:rPr lang="en-US" altLang="en-US" sz="1800" b="1" dirty="0">
                <a:latin typeface="Arial" panose="020B0604020202020204" pitchFamily="34" charset="0"/>
                <a:cs typeface="Arial" panose="020B0604020202020204" pitchFamily="34" charset="0"/>
              </a:rPr>
              <a:t>For all events scheduled as non-FIS events, applicable U.S. Ski &amp; Snowboard rules </a:t>
            </a:r>
            <a:r>
              <a:rPr lang="en-US" altLang="en-US" sz="1800" b="1" u="sng" dirty="0">
                <a:latin typeface="Arial" panose="020B0604020202020204" pitchFamily="34" charset="0"/>
                <a:cs typeface="Arial" panose="020B0604020202020204" pitchFamily="34" charset="0"/>
              </a:rPr>
              <a:t>must be considered</a:t>
            </a:r>
            <a:r>
              <a:rPr lang="en-US" altLang="en-US" sz="1800" b="1" dirty="0">
                <a:latin typeface="Arial" panose="020B0604020202020204" pitchFamily="34" charset="0"/>
                <a:cs typeface="Arial" panose="020B0604020202020204" pitchFamily="34" charset="0"/>
              </a:rPr>
              <a:t> and applied (</a:t>
            </a:r>
            <a:r>
              <a:rPr lang="en-US" altLang="en-US" sz="1800" b="1" u="sng" dirty="0">
                <a:latin typeface="Arial" panose="020B0604020202020204" pitchFamily="34" charset="0"/>
                <a:cs typeface="Arial" panose="020B0604020202020204" pitchFamily="34" charset="0"/>
              </a:rPr>
              <a:t>ACR</a:t>
            </a:r>
            <a:r>
              <a:rPr lang="en-US" altLang="en-US" sz="1800" b="1" dirty="0">
                <a:latin typeface="Arial" panose="020B0604020202020204" pitchFamily="34" charset="0"/>
                <a:cs typeface="Arial" panose="020B0604020202020204" pitchFamily="34" charset="0"/>
              </a:rPr>
              <a:t>)</a:t>
            </a:r>
          </a:p>
          <a:p>
            <a:pPr eaLnBrk="1" hangingPunct="1">
              <a:lnSpc>
                <a:spcPct val="100000"/>
              </a:lnSpc>
              <a:spcBef>
                <a:spcPts val="3000"/>
              </a:spcBef>
              <a:buFont typeface="Arial" panose="020B0604020202020204" pitchFamily="34" charset="0"/>
              <a:buChar char="•"/>
              <a:defRPr/>
            </a:pPr>
            <a:r>
              <a:rPr lang="en-US" altLang="en-US" sz="1800" b="1" dirty="0">
                <a:latin typeface="Arial" panose="020B0604020202020204" pitchFamily="34" charset="0"/>
                <a:cs typeface="Arial" panose="020B0604020202020204" pitchFamily="34" charset="0"/>
              </a:rPr>
              <a:t>For all events scheduled as FIS events, applicable rules of the FIS </a:t>
            </a:r>
            <a:r>
              <a:rPr lang="en-US" altLang="en-US" sz="1800" b="1" u="sng" dirty="0">
                <a:latin typeface="Arial" panose="020B0604020202020204" pitchFamily="34" charset="0"/>
                <a:cs typeface="Arial" panose="020B0604020202020204" pitchFamily="34" charset="0"/>
              </a:rPr>
              <a:t>must be considered</a:t>
            </a:r>
            <a:r>
              <a:rPr lang="en-US" altLang="en-US" sz="1800" b="1" dirty="0">
                <a:latin typeface="Arial" panose="020B0604020202020204" pitchFamily="34" charset="0"/>
                <a:cs typeface="Arial" panose="020B0604020202020204" pitchFamily="34" charset="0"/>
              </a:rPr>
              <a:t> and applied (</a:t>
            </a:r>
            <a:r>
              <a:rPr lang="en-US" altLang="en-US" sz="1800" b="1" u="sng" dirty="0">
                <a:latin typeface="Arial" panose="020B0604020202020204" pitchFamily="34" charset="0"/>
                <a:cs typeface="Arial" panose="020B0604020202020204" pitchFamily="34" charset="0"/>
              </a:rPr>
              <a:t>ICR</a:t>
            </a:r>
            <a:r>
              <a:rPr lang="en-US" altLang="en-US" sz="1800" b="1" dirty="0">
                <a:latin typeface="Arial" panose="020B0604020202020204" pitchFamily="34" charset="0"/>
                <a:cs typeface="Arial" panose="020B0604020202020204" pitchFamily="34" charset="0"/>
              </a:rPr>
              <a:t>)</a:t>
            </a:r>
          </a:p>
          <a:p>
            <a:pPr eaLnBrk="1" hangingPunct="1">
              <a:lnSpc>
                <a:spcPct val="100000"/>
              </a:lnSpc>
              <a:spcBef>
                <a:spcPts val="3000"/>
              </a:spcBef>
              <a:buFont typeface="Arial" panose="020B0604020202020204" pitchFamily="34" charset="0"/>
              <a:buChar char="•"/>
              <a:defRPr/>
            </a:pPr>
            <a:r>
              <a:rPr lang="en-US" altLang="en-US" sz="1800" b="1" dirty="0">
                <a:latin typeface="Arial" panose="020B0604020202020204" pitchFamily="34" charset="0"/>
                <a:cs typeface="Arial" panose="020B0604020202020204" pitchFamily="34" charset="0"/>
              </a:rPr>
              <a:t>In cases that are not addressed by the </a:t>
            </a:r>
            <a:r>
              <a:rPr lang="en-US" altLang="en-US" sz="1800" b="1" u="sng" dirty="0">
                <a:latin typeface="Arial" panose="020B0604020202020204" pitchFamily="34" charset="0"/>
                <a:cs typeface="Arial" panose="020B0604020202020204" pitchFamily="34" charset="0"/>
              </a:rPr>
              <a:t>ACR</a:t>
            </a:r>
            <a:r>
              <a:rPr lang="en-US" altLang="en-US" sz="1800" b="1" dirty="0">
                <a:latin typeface="Arial" panose="020B0604020202020204" pitchFamily="34" charset="0"/>
                <a:cs typeface="Arial" panose="020B0604020202020204" pitchFamily="34" charset="0"/>
              </a:rPr>
              <a:t> or by the </a:t>
            </a:r>
            <a:r>
              <a:rPr lang="en-US" altLang="en-US" sz="1800" b="1" u="sng" dirty="0">
                <a:latin typeface="Arial" panose="020B0604020202020204" pitchFamily="34" charset="0"/>
                <a:cs typeface="Arial" panose="020B0604020202020204" pitchFamily="34" charset="0"/>
              </a:rPr>
              <a:t>ICR</a:t>
            </a:r>
            <a:r>
              <a:rPr lang="en-US" altLang="en-US" sz="1800" b="1" dirty="0">
                <a:latin typeface="Arial" panose="020B0604020202020204" pitchFamily="34" charset="0"/>
                <a:cs typeface="Arial" panose="020B0604020202020204" pitchFamily="34" charset="0"/>
              </a:rPr>
              <a:t>, [601.4.7] or in cases where the rules must be interpreted, the authority for making such decisions will rest with the Competition Jury – all decisions </a:t>
            </a:r>
            <a:r>
              <a:rPr lang="en-US" altLang="en-US" sz="1800" b="1" u="sng" dirty="0">
                <a:latin typeface="Arial" panose="020B0604020202020204" pitchFamily="34" charset="0"/>
                <a:cs typeface="Arial" panose="020B0604020202020204" pitchFamily="34" charset="0"/>
              </a:rPr>
              <a:t>must</a:t>
            </a:r>
            <a:r>
              <a:rPr lang="en-US" altLang="en-US" sz="1800" b="1" dirty="0">
                <a:latin typeface="Arial" panose="020B0604020202020204" pitchFamily="34" charset="0"/>
                <a:cs typeface="Arial" panose="020B0604020202020204" pitchFamily="34" charset="0"/>
              </a:rPr>
              <a:t> </a:t>
            </a:r>
            <a:r>
              <a:rPr lang="en-US" altLang="en-US" sz="1800" b="1" u="sng" dirty="0">
                <a:latin typeface="Arial" panose="020B0604020202020204" pitchFamily="34" charset="0"/>
                <a:cs typeface="Arial" panose="020B0604020202020204" pitchFamily="34" charset="0"/>
              </a:rPr>
              <a:t>be</a:t>
            </a:r>
            <a:r>
              <a:rPr lang="en-US" altLang="en-US" sz="1800" b="1" dirty="0">
                <a:latin typeface="Arial" panose="020B0604020202020204" pitchFamily="34" charset="0"/>
                <a:cs typeface="Arial" panose="020B0604020202020204" pitchFamily="34" charset="0"/>
              </a:rPr>
              <a:t> </a:t>
            </a:r>
            <a:r>
              <a:rPr lang="en-US" altLang="en-US" sz="1800" b="1" u="sng" dirty="0">
                <a:latin typeface="Arial" panose="020B0604020202020204" pitchFamily="34" charset="0"/>
                <a:cs typeface="Arial" panose="020B0604020202020204" pitchFamily="34" charset="0"/>
              </a:rPr>
              <a:t>documented</a:t>
            </a:r>
            <a:r>
              <a:rPr lang="en-US" altLang="en-US" sz="1800" b="1" dirty="0">
                <a:latin typeface="Arial" panose="020B0604020202020204" pitchFamily="34" charset="0"/>
                <a:cs typeface="Arial" panose="020B0604020202020204" pitchFamily="34" charset="0"/>
              </a:rPr>
              <a:t>! </a:t>
            </a:r>
          </a:p>
          <a:p>
            <a:pPr marL="0" indent="0" algn="just">
              <a:lnSpc>
                <a:spcPct val="100000"/>
              </a:lnSpc>
              <a:spcBef>
                <a:spcPts val="600"/>
              </a:spcBef>
              <a:spcAft>
                <a:spcPts val="600"/>
              </a:spcAft>
              <a:buFont typeface="Euphemia" panose="020B0503040102020104" pitchFamily="34" charset="0"/>
              <a:buNone/>
              <a:tabLst>
                <a:tab pos="457200" algn="l"/>
                <a:tab pos="571500" algn="l"/>
                <a:tab pos="685800" algn="l"/>
              </a:tabLst>
              <a:defRPr/>
            </a:pPr>
            <a:endParaRPr lang="en-US"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600"/>
              </a:spcBef>
              <a:spcAft>
                <a:spcPts val="600"/>
              </a:spcAft>
              <a:buFont typeface="Euphemia" panose="020B0503040102020104" pitchFamily="34" charset="0"/>
              <a:buNone/>
              <a:tabLst>
                <a:tab pos="457200" algn="l"/>
                <a:tab pos="571500" algn="l"/>
                <a:tab pos="685800" algn="l"/>
              </a:tabLst>
              <a:defRPr/>
            </a:pPr>
            <a:r>
              <a:rPr lang="en-US" sz="1800" b="1" dirty="0">
                <a:solidFill>
                  <a:schemeClr val="tx1"/>
                </a:solidFill>
                <a:latin typeface="Arial" panose="020B0604020202020204" pitchFamily="34" charset="0"/>
                <a:ea typeface="Times New Roman" panose="02020603050405020304" pitchFamily="18" charset="0"/>
                <a:cs typeface="Arial" panose="020B0604020202020204" pitchFamily="34" charset="0"/>
              </a:rPr>
              <a:t>NOTE: </a:t>
            </a:r>
            <a:r>
              <a:rPr lang="en-US" sz="1800" dirty="0">
                <a:solidFill>
                  <a:schemeClr val="tx1"/>
                </a:solidFill>
                <a:latin typeface="Arial" panose="020B0604020202020204" pitchFamily="34" charset="0"/>
                <a:ea typeface="Times New Roman" panose="02020603050405020304" pitchFamily="18" charset="0"/>
                <a:cs typeface="Arial" panose="020B0604020202020204" pitchFamily="34" charset="0"/>
              </a:rPr>
              <a:t>601.4.9.4 further states the TD decides on questions not covered or insufficiently covered by the rules in so far as these have not already been decided by the Jury and “</a:t>
            </a:r>
            <a:r>
              <a:rPr lang="en-US" sz="1800" b="1" u="sng" dirty="0">
                <a:solidFill>
                  <a:schemeClr val="tx1"/>
                </a:solidFill>
                <a:latin typeface="Arial" panose="020B0604020202020204" pitchFamily="34" charset="0"/>
                <a:ea typeface="Times New Roman" panose="02020603050405020304" pitchFamily="18" charset="0"/>
                <a:cs typeface="Arial" panose="020B0604020202020204" pitchFamily="34" charset="0"/>
              </a:rPr>
              <a:t>do not fall within the scope of other authorities.</a:t>
            </a:r>
            <a:r>
              <a:rPr lang="en-US" sz="18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1800" i="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p>
          <a:p>
            <a:pPr marL="0" indent="0" algn="just">
              <a:lnSpc>
                <a:spcPct val="100000"/>
              </a:lnSpc>
              <a:spcBef>
                <a:spcPts val="600"/>
              </a:spcBef>
              <a:spcAft>
                <a:spcPts val="600"/>
              </a:spcAft>
              <a:buFont typeface="Euphemia" panose="020B0503040102020104" pitchFamily="34" charset="0"/>
              <a:buNone/>
              <a:tabLst>
                <a:tab pos="457200" algn="l"/>
                <a:tab pos="571500" algn="l"/>
                <a:tab pos="685800" algn="l"/>
              </a:tabLst>
              <a:defRPr/>
            </a:pPr>
            <a:r>
              <a:rPr lang="en-US" sz="1800" i="1" dirty="0">
                <a:solidFill>
                  <a:schemeClr val="tx1"/>
                </a:solidFill>
                <a:latin typeface="Arial" panose="020B0604020202020204" pitchFamily="34" charset="0"/>
                <a:ea typeface="Times New Roman" panose="02020603050405020304" pitchFamily="18" charset="0"/>
                <a:cs typeface="Arial" panose="020B0604020202020204" pitchFamily="34" charset="0"/>
              </a:rPr>
              <a:t>If an issue arises that is not covered or is insufficiently covered by the ACR but is covered by other rules books that apply to our sport, defer to the “other authority”. e.g., FIS ICR, Equipment Rules, Rules of the Points.</a:t>
            </a:r>
            <a:endParaRPr lang="en-US"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3316" name="Content Placeholder 10">
            <a:extLst>
              <a:ext uri="{FF2B5EF4-FFF2-40B4-BE49-F238E27FC236}">
                <a16:creationId xmlns:a16="http://schemas.microsoft.com/office/drawing/2014/main" id="{671CDDF6-84C9-5D94-CA06-75A80071C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2961255"/>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EBAEB8-5C93-47A1-5B1C-DF207380665A}"/>
              </a:ext>
            </a:extLst>
          </p:cNvPr>
          <p:cNvSpPr>
            <a:spLocks noGrp="1"/>
          </p:cNvSpPr>
          <p:nvPr>
            <p:ph idx="4294967295"/>
          </p:nvPr>
        </p:nvSpPr>
        <p:spPr>
          <a:xfrm>
            <a:off x="304800" y="1219200"/>
            <a:ext cx="8229600" cy="5257800"/>
          </a:xfrm>
        </p:spPr>
        <p:txBody>
          <a:bodyPr lIns="0" rtlCol="0">
            <a:noAutofit/>
          </a:bodyPr>
          <a:lstStyle/>
          <a:p>
            <a:pPr marL="0" indent="0" eaLnBrk="1" fontAlgn="auto" hangingPunct="1">
              <a:lnSpc>
                <a:spcPct val="120000"/>
              </a:lnSpc>
              <a:spcAft>
                <a:spcPts val="0"/>
              </a:spcAft>
              <a:buFont typeface="Euphemia" panose="020B0503040102020104" pitchFamily="34" charset="0"/>
              <a:buNone/>
              <a:defRPr/>
            </a:pPr>
            <a:r>
              <a:rPr lang="en-US" sz="1600" b="1" dirty="0">
                <a:solidFill>
                  <a:schemeClr val="tx1"/>
                </a:solidFill>
                <a:latin typeface="Arial" panose="020B0604020202020204" pitchFamily="34" charset="0"/>
                <a:cs typeface="Arial" panose="020B0604020202020204" pitchFamily="34" charset="0"/>
              </a:rPr>
              <a:t>The U.S. Technical Delegate Report requires documentation of these occurrences, and for events where 1st-</a:t>
            </a:r>
            <a:r>
              <a:rPr lang="en-US" sz="1600" b="1" baseline="30000" dirty="0">
                <a:solidFill>
                  <a:schemeClr val="tx1"/>
                </a:solidFill>
                <a:latin typeface="Arial" panose="020B0604020202020204" pitchFamily="34" charset="0"/>
                <a:cs typeface="Arial" panose="020B0604020202020204" pitchFamily="34" charset="0"/>
              </a:rPr>
              <a:t> </a:t>
            </a:r>
            <a:r>
              <a:rPr lang="en-US" sz="1600" b="1" dirty="0">
                <a:solidFill>
                  <a:schemeClr val="tx1"/>
                </a:solidFill>
                <a:latin typeface="Arial" panose="020B0604020202020204" pitchFamily="34" charset="0"/>
                <a:cs typeface="Arial" panose="020B0604020202020204" pitchFamily="34" charset="0"/>
              </a:rPr>
              <a:t>run NPS, DNF, DSQ athletes are allowed to start in the 2nd run, this can create a unique challenge  </a:t>
            </a:r>
          </a:p>
          <a:p>
            <a:pPr marL="246888" indent="-246888" eaLnBrk="1" fontAlgn="auto" hangingPunct="1">
              <a:lnSpc>
                <a:spcPct val="120000"/>
              </a:lnSpc>
              <a:spcAft>
                <a:spcPts val="0"/>
              </a:spcAft>
              <a:buFont typeface="Arial"/>
              <a:buChar char="•"/>
              <a:defRPr/>
            </a:pPr>
            <a:r>
              <a:rPr lang="en-US" sz="1600" b="1" dirty="0">
                <a:solidFill>
                  <a:schemeClr val="tx1"/>
                </a:solidFill>
                <a:latin typeface="Arial" panose="020B0604020202020204" pitchFamily="34" charset="0"/>
                <a:cs typeface="Arial" panose="020B0604020202020204" pitchFamily="34" charset="0"/>
              </a:rPr>
              <a:t>The Chief of Timing &amp; Calculations and the Race Administrator account for all competitors</a:t>
            </a:r>
          </a:p>
          <a:p>
            <a:pPr marL="246888" indent="-246888" eaLnBrk="1" fontAlgn="auto" hangingPunct="1">
              <a:lnSpc>
                <a:spcPct val="120000"/>
              </a:lnSpc>
              <a:spcAft>
                <a:spcPts val="0"/>
              </a:spcAft>
              <a:buFont typeface="Arial"/>
              <a:buChar char="•"/>
              <a:defRPr/>
            </a:pPr>
            <a:r>
              <a:rPr lang="en-US" sz="1600" b="1" dirty="0">
                <a:solidFill>
                  <a:schemeClr val="tx1"/>
                </a:solidFill>
                <a:latin typeface="Arial" panose="020B0604020202020204" pitchFamily="34" charset="0"/>
                <a:cs typeface="Arial" panose="020B0604020202020204" pitchFamily="34" charset="0"/>
              </a:rPr>
              <a:t>The Chief of Timing &amp; Calculations should continue recording after all qualified  2</a:t>
            </a:r>
            <a:r>
              <a:rPr lang="en-US" sz="1600" b="1" baseline="30000" dirty="0">
                <a:solidFill>
                  <a:schemeClr val="tx1"/>
                </a:solidFill>
                <a:latin typeface="Arial" panose="020B0604020202020204" pitchFamily="34" charset="0"/>
                <a:cs typeface="Arial" panose="020B0604020202020204" pitchFamily="34" charset="0"/>
              </a:rPr>
              <a:t>nd</a:t>
            </a:r>
            <a:r>
              <a:rPr lang="en-US" sz="1600" b="1" dirty="0">
                <a:solidFill>
                  <a:schemeClr val="tx1"/>
                </a:solidFill>
                <a:latin typeface="Arial" panose="020B0604020202020204" pitchFamily="34" charset="0"/>
                <a:cs typeface="Arial" panose="020B0604020202020204" pitchFamily="34" charset="0"/>
              </a:rPr>
              <a:t>-Run starters have completed their run  </a:t>
            </a:r>
          </a:p>
          <a:p>
            <a:pPr marL="246888" indent="-246888" eaLnBrk="1" fontAlgn="auto" hangingPunct="1">
              <a:lnSpc>
                <a:spcPct val="120000"/>
              </a:lnSpc>
              <a:spcAft>
                <a:spcPts val="0"/>
              </a:spcAft>
              <a:buFont typeface="Arial"/>
              <a:buChar char="•"/>
              <a:defRPr/>
            </a:pPr>
            <a:r>
              <a:rPr lang="en-US" sz="1600" b="1" dirty="0">
                <a:solidFill>
                  <a:schemeClr val="tx1"/>
                </a:solidFill>
                <a:latin typeface="Arial" panose="020B0604020202020204" pitchFamily="34" charset="0"/>
                <a:cs typeface="Arial" panose="020B0604020202020204" pitchFamily="34" charset="0"/>
              </a:rPr>
              <a:t>Not continuing to record 1</a:t>
            </a:r>
            <a:r>
              <a:rPr lang="en-US" sz="1600" b="1" baseline="30000" dirty="0">
                <a:solidFill>
                  <a:schemeClr val="tx1"/>
                </a:solidFill>
                <a:latin typeface="Arial" panose="020B0604020202020204" pitchFamily="34" charset="0"/>
                <a:cs typeface="Arial" panose="020B0604020202020204" pitchFamily="34" charset="0"/>
              </a:rPr>
              <a:t>st</a:t>
            </a:r>
            <a:r>
              <a:rPr lang="en-US" sz="1600" b="1" dirty="0">
                <a:solidFill>
                  <a:schemeClr val="tx1"/>
                </a:solidFill>
                <a:latin typeface="Arial" panose="020B0604020202020204" pitchFamily="34" charset="0"/>
                <a:cs typeface="Arial" panose="020B0604020202020204" pitchFamily="34" charset="0"/>
              </a:rPr>
              <a:t> Run NPS, DNS, and DNF competitors will result in incomplete record of the event. </a:t>
            </a:r>
          </a:p>
          <a:p>
            <a:pPr marL="246888" indent="-246888" eaLnBrk="1" fontAlgn="auto" hangingPunct="1">
              <a:lnSpc>
                <a:spcPct val="120000"/>
              </a:lnSpc>
              <a:spcAft>
                <a:spcPts val="0"/>
              </a:spcAft>
              <a:buFont typeface="Arial"/>
              <a:buChar char="•"/>
              <a:defRPr/>
            </a:pPr>
            <a:r>
              <a:rPr lang="en-US" sz="1600" b="1" dirty="0">
                <a:solidFill>
                  <a:schemeClr val="tx1"/>
                </a:solidFill>
                <a:latin typeface="Arial" panose="020B0604020202020204" pitchFamily="34" charset="0"/>
                <a:cs typeface="Arial" panose="020B0604020202020204" pitchFamily="34" charset="0"/>
              </a:rPr>
              <a:t>Following procedure is suggested:</a:t>
            </a:r>
          </a:p>
          <a:p>
            <a:pPr marL="0" indent="0" eaLnBrk="1" fontAlgn="auto" hangingPunct="1">
              <a:lnSpc>
                <a:spcPct val="120000"/>
              </a:lnSpc>
              <a:spcBef>
                <a:spcPts val="600"/>
              </a:spcBef>
              <a:spcAft>
                <a:spcPts val="0"/>
              </a:spcAft>
              <a:buFont typeface="Euphemia" panose="020B0503040102020104" pitchFamily="34" charset="0"/>
              <a:buNone/>
              <a:defRPr/>
            </a:pPr>
            <a:r>
              <a:rPr lang="en-US" sz="1600" b="1" dirty="0">
                <a:solidFill>
                  <a:schemeClr val="tx1"/>
                </a:solidFill>
                <a:latin typeface="Arial" panose="020B0604020202020204" pitchFamily="34" charset="0"/>
                <a:cs typeface="Arial" panose="020B0604020202020204" pitchFamily="34" charset="0"/>
              </a:rPr>
              <a:t>	1.  Start Referee notifies Timing when last qualified 2nd-run starter has left      </a:t>
            </a:r>
          </a:p>
          <a:p>
            <a:pPr marL="0" indent="0" eaLnBrk="1" fontAlgn="auto" hangingPunct="1">
              <a:lnSpc>
                <a:spcPct val="120000"/>
              </a:lnSpc>
              <a:spcBef>
                <a:spcPts val="0"/>
              </a:spcBef>
              <a:spcAft>
                <a:spcPts val="0"/>
              </a:spcAft>
              <a:buFont typeface="Euphemia" panose="020B0503040102020104" pitchFamily="34" charset="0"/>
              <a:buNone/>
              <a:defRPr/>
            </a:pPr>
            <a:r>
              <a:rPr lang="en-US" sz="1600" b="1" dirty="0">
                <a:solidFill>
                  <a:schemeClr val="tx1"/>
                </a:solidFill>
                <a:latin typeface="Arial" panose="020B0604020202020204" pitchFamily="34" charset="0"/>
                <a:cs typeface="Arial" panose="020B0604020202020204" pitchFamily="34" charset="0"/>
              </a:rPr>
              <a:t>                     the start, and   </a:t>
            </a:r>
          </a:p>
          <a:p>
            <a:pPr marL="0" indent="0" eaLnBrk="1" fontAlgn="auto" hangingPunct="1">
              <a:lnSpc>
                <a:spcPct val="120000"/>
              </a:lnSpc>
              <a:spcAft>
                <a:spcPts val="0"/>
              </a:spcAft>
              <a:buFont typeface="Euphemia" panose="020B0503040102020104" pitchFamily="34" charset="0"/>
              <a:buNone/>
              <a:defRPr/>
            </a:pPr>
            <a:r>
              <a:rPr lang="en-US" sz="1600" b="1" dirty="0">
                <a:solidFill>
                  <a:schemeClr val="tx1"/>
                </a:solidFill>
                <a:latin typeface="Arial" panose="020B0604020202020204" pitchFamily="34" charset="0"/>
                <a:cs typeface="Arial" panose="020B0604020202020204" pitchFamily="34" charset="0"/>
              </a:rPr>
              <a:t>	2.  Chief of Timing &amp; Calculations or assistant makes appropriate </a:t>
            </a:r>
          </a:p>
          <a:p>
            <a:pPr marL="0" indent="0" eaLnBrk="1" fontAlgn="auto" hangingPunct="1">
              <a:lnSpc>
                <a:spcPct val="120000"/>
              </a:lnSpc>
              <a:spcBef>
                <a:spcPts val="0"/>
              </a:spcBef>
              <a:spcAft>
                <a:spcPts val="0"/>
              </a:spcAft>
              <a:buFont typeface="Euphemia" panose="020B0503040102020104" pitchFamily="34" charset="0"/>
              <a:buNone/>
              <a:defRPr/>
            </a:pPr>
            <a:r>
              <a:rPr lang="en-US" sz="1600" b="1" dirty="0">
                <a:solidFill>
                  <a:schemeClr val="tx1"/>
                </a:solidFill>
                <a:latin typeface="Arial" panose="020B0604020202020204" pitchFamily="34" charset="0"/>
                <a:cs typeface="Arial" panose="020B0604020202020204" pitchFamily="34" charset="0"/>
              </a:rPr>
              <a:t>                     notations in </a:t>
            </a:r>
            <a:r>
              <a:rPr lang="en-US" sz="1600" b="1" u="sng" dirty="0">
                <a:solidFill>
                  <a:schemeClr val="tx1"/>
                </a:solidFill>
                <a:latin typeface="Arial" panose="020B0604020202020204" pitchFamily="34" charset="0"/>
                <a:cs typeface="Arial" panose="020B0604020202020204" pitchFamily="34" charset="0"/>
              </a:rPr>
              <a:t>DNS</a:t>
            </a:r>
            <a:r>
              <a:rPr lang="en-US" sz="1600" b="1" dirty="0">
                <a:solidFill>
                  <a:schemeClr val="tx1"/>
                </a:solidFill>
                <a:latin typeface="Arial" panose="020B0604020202020204" pitchFamily="34" charset="0"/>
                <a:cs typeface="Arial" panose="020B0604020202020204" pitchFamily="34" charset="0"/>
              </a:rPr>
              <a:t> and </a:t>
            </a:r>
            <a:r>
              <a:rPr lang="en-US" sz="1600" b="1" u="sng" dirty="0">
                <a:solidFill>
                  <a:schemeClr val="tx1"/>
                </a:solidFill>
                <a:latin typeface="Arial" panose="020B0604020202020204" pitchFamily="34" charset="0"/>
                <a:cs typeface="Arial" panose="020B0604020202020204" pitchFamily="34" charset="0"/>
              </a:rPr>
              <a:t>DNF</a:t>
            </a:r>
            <a:r>
              <a:rPr lang="en-US" sz="1600" b="1" dirty="0">
                <a:solidFill>
                  <a:schemeClr val="tx1"/>
                </a:solidFill>
                <a:latin typeface="Arial" panose="020B0604020202020204" pitchFamily="34" charset="0"/>
                <a:cs typeface="Arial" panose="020B0604020202020204" pitchFamily="34" charset="0"/>
              </a:rPr>
              <a:t> sections of the Report by the Referee</a:t>
            </a:r>
          </a:p>
          <a:p>
            <a:pPr marL="0" indent="0" eaLnBrk="1" fontAlgn="auto" hangingPunct="1">
              <a:lnSpc>
                <a:spcPct val="120000"/>
              </a:lnSpc>
              <a:spcAft>
                <a:spcPts val="0"/>
              </a:spcAft>
              <a:buFont typeface="Euphemia" panose="020B0503040102020104" pitchFamily="34" charset="0"/>
              <a:buNone/>
              <a:defRPr/>
            </a:pPr>
            <a:r>
              <a:rPr lang="en-US" sz="1600" b="1" dirty="0">
                <a:solidFill>
                  <a:schemeClr val="tx1"/>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82AD02C2-1131-681C-9092-F3A018EEA568}"/>
              </a:ext>
            </a:extLst>
          </p:cNvPr>
          <p:cNvSpPr>
            <a:spLocks noGrp="1"/>
          </p:cNvSpPr>
          <p:nvPr>
            <p:ph type="title" idx="4294967295"/>
          </p:nvPr>
        </p:nvSpPr>
        <p:spPr>
          <a:xfrm>
            <a:off x="381000" y="0"/>
            <a:ext cx="8229600" cy="1300163"/>
          </a:xfrm>
        </p:spPr>
        <p:txBody>
          <a:bodyPr rtlCol="0">
            <a:normAutofit fontScale="90000"/>
          </a:bodyPr>
          <a:lstStyle/>
          <a:p>
            <a:pPr eaLnBrk="1" fontAlgn="auto" hangingPunct="1">
              <a:spcAft>
                <a:spcPts val="0"/>
              </a:spcAft>
              <a:defRPr/>
            </a:pPr>
            <a:br>
              <a:rPr lang="en-US" sz="3100" dirty="0">
                <a:solidFill>
                  <a:srgbClr val="FF0000"/>
                </a:solidFill>
              </a:rPr>
            </a:b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SCORED EVENT: </a:t>
            </a:r>
            <a:br>
              <a:rPr lang="en-US" dirty="0">
                <a:solidFill>
                  <a:schemeClr val="tx2">
                    <a:lumMod val="75000"/>
                  </a:schemeClr>
                </a:solidFill>
              </a:rPr>
            </a:br>
            <a:r>
              <a:rPr lang="en-US" sz="2200" b="1" dirty="0">
                <a:solidFill>
                  <a:schemeClr val="tx1"/>
                </a:solidFill>
              </a:rPr>
              <a:t>Tracking 1st Run DNS, NPS, DNF, DSQ athletes in 2nd Run</a:t>
            </a:r>
            <a:br>
              <a:rPr lang="en-US" sz="2200" b="1" dirty="0">
                <a:solidFill>
                  <a:schemeClr val="tx1"/>
                </a:solidFill>
              </a:rPr>
            </a:br>
            <a:endParaRPr lang="en-US" sz="2200" b="1" dirty="0">
              <a:solidFill>
                <a:schemeClr val="tx1"/>
              </a:solidFill>
            </a:endParaRPr>
          </a:p>
        </p:txBody>
      </p:sp>
      <p:pic>
        <p:nvPicPr>
          <p:cNvPr id="73732" name="Content Placeholder 10">
            <a:extLst>
              <a:ext uri="{FF2B5EF4-FFF2-40B4-BE49-F238E27FC236}">
                <a16:creationId xmlns:a16="http://schemas.microsoft.com/office/drawing/2014/main" id="{D990E957-4D4B-82D2-2261-4AA317264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A4BAA-A31A-CDD2-93D5-C4DFBB98D8BD}"/>
              </a:ext>
            </a:extLst>
          </p:cNvPr>
          <p:cNvSpPr>
            <a:spLocks noGrp="1"/>
          </p:cNvSpPr>
          <p:nvPr>
            <p:ph type="title" idx="4294967295"/>
          </p:nvPr>
        </p:nvSpPr>
        <p:spPr>
          <a:xfrm>
            <a:off x="358775" y="203200"/>
            <a:ext cx="8229600" cy="1143000"/>
          </a:xfrm>
        </p:spPr>
        <p:txBody>
          <a:bodyPr rtlCol="0">
            <a:normAutofit/>
          </a:bodyPr>
          <a:lstStyle/>
          <a:p>
            <a:pPr eaLnBrk="1" fontAlgn="auto" hangingPunct="1">
              <a:spcAft>
                <a:spcPts val="0"/>
              </a:spcAft>
              <a:defRPr/>
            </a:pPr>
            <a:r>
              <a:rPr lang="en-US"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SCORED EVENT:</a:t>
            </a:r>
            <a:r>
              <a:rPr lang="en-US" sz="24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24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a:solidFill>
                  <a:schemeClr val="tx1"/>
                </a:solidFill>
                <a:latin typeface="Arial" panose="020B0604020202020204" pitchFamily="34" charset="0"/>
                <a:cs typeface="Arial" panose="020B0604020202020204" pitchFamily="34" charset="0"/>
              </a:rPr>
              <a:t>Tracking 1st Run DNF, DSQ athletes in 2nd Run</a:t>
            </a:r>
          </a:p>
        </p:txBody>
      </p:sp>
      <p:sp>
        <p:nvSpPr>
          <p:cNvPr id="31747" name="Content Placeholder 2">
            <a:extLst>
              <a:ext uri="{FF2B5EF4-FFF2-40B4-BE49-F238E27FC236}">
                <a16:creationId xmlns:a16="http://schemas.microsoft.com/office/drawing/2014/main" id="{BB58187B-F18B-A3DA-9BCB-A090917DA29B}"/>
              </a:ext>
            </a:extLst>
          </p:cNvPr>
          <p:cNvSpPr>
            <a:spLocks noGrp="1"/>
          </p:cNvSpPr>
          <p:nvPr>
            <p:ph idx="4294967295"/>
          </p:nvPr>
        </p:nvSpPr>
        <p:spPr>
          <a:xfrm>
            <a:off x="457200" y="1346200"/>
            <a:ext cx="8229600" cy="4978400"/>
          </a:xfrm>
        </p:spPr>
        <p:txBody>
          <a:bodyPr rtlCol="0">
            <a:normAutofit fontScale="70000" lnSpcReduction="20000"/>
          </a:bodyPr>
          <a:lstStyle/>
          <a:p>
            <a:pPr marL="0" indent="0" eaLnBrk="1" fontAlgn="auto" hangingPunct="1">
              <a:lnSpc>
                <a:spcPct val="120000"/>
              </a:lnSpc>
              <a:spcAft>
                <a:spcPts val="0"/>
              </a:spcAft>
              <a:buFont typeface="Euphemia" panose="020B0503040102020104" pitchFamily="34" charset="0"/>
              <a:buNone/>
              <a:defRPr/>
            </a:pPr>
            <a:r>
              <a:rPr lang="en-US" altLang="en-US" sz="1800" b="1" dirty="0">
                <a:solidFill>
                  <a:schemeClr val="tx1"/>
                </a:solidFill>
                <a:latin typeface="Arial" charset="0"/>
                <a:cs typeface="Arial" charset="0"/>
              </a:rPr>
              <a:t>The following is only a suggested method.  Chief of Timing or assistant may use recording method of their choice; e.g., End 2</a:t>
            </a:r>
            <a:r>
              <a:rPr lang="en-US" altLang="en-US" sz="1800" b="1" baseline="30000" dirty="0">
                <a:solidFill>
                  <a:schemeClr val="tx1"/>
                </a:solidFill>
                <a:latin typeface="Arial" charset="0"/>
                <a:cs typeface="Arial" charset="0"/>
              </a:rPr>
              <a:t>nd</a:t>
            </a:r>
            <a:r>
              <a:rPr lang="en-US" altLang="en-US" sz="1800" b="1" dirty="0">
                <a:solidFill>
                  <a:schemeClr val="tx1"/>
                </a:solidFill>
                <a:latin typeface="Arial" charset="0"/>
                <a:cs typeface="Arial" charset="0"/>
              </a:rPr>
              <a:t> Run, Run 1 Racers.</a:t>
            </a:r>
          </a:p>
          <a:p>
            <a:pPr marL="0" indent="0" eaLnBrk="1" fontAlgn="auto" hangingPunct="1">
              <a:lnSpc>
                <a:spcPct val="120000"/>
              </a:lnSpc>
              <a:spcAft>
                <a:spcPts val="0"/>
              </a:spcAft>
              <a:buFont typeface="Euphemia" panose="020B0503040102020104" pitchFamily="34" charset="0"/>
              <a:buNone/>
              <a:defRPr/>
            </a:pPr>
            <a:endParaRPr lang="en-US" altLang="en-US" sz="1800" dirty="0">
              <a:latin typeface="Arial" charset="0"/>
              <a:cs typeface="Arial" charset="0"/>
            </a:endParaRPr>
          </a:p>
          <a:p>
            <a:pPr marL="0" indent="0" eaLnBrk="1" fontAlgn="auto" hangingPunct="1">
              <a:lnSpc>
                <a:spcPct val="120000"/>
              </a:lnSpc>
              <a:spcAft>
                <a:spcPts val="0"/>
              </a:spcAft>
              <a:buFont typeface="Euphemia" panose="020B0503040102020104" pitchFamily="34" charset="0"/>
              <a:buNone/>
              <a:defRPr/>
            </a:pPr>
            <a:endParaRPr lang="en-US" altLang="en-US" sz="1800" dirty="0">
              <a:latin typeface="Arial" charset="0"/>
              <a:cs typeface="Arial" charset="0"/>
            </a:endParaRPr>
          </a:p>
          <a:p>
            <a:pPr marL="0" indent="0" eaLnBrk="1" fontAlgn="auto" hangingPunct="1">
              <a:lnSpc>
                <a:spcPct val="120000"/>
              </a:lnSpc>
              <a:spcAft>
                <a:spcPts val="0"/>
              </a:spcAft>
              <a:buFont typeface="Euphemia" panose="020B0503040102020104" pitchFamily="34" charset="0"/>
              <a:buNone/>
              <a:defRPr/>
            </a:pPr>
            <a:endParaRPr lang="en-US" altLang="en-US" sz="1800" dirty="0">
              <a:latin typeface="Arial" charset="0"/>
              <a:cs typeface="Arial" charset="0"/>
            </a:endParaRPr>
          </a:p>
          <a:p>
            <a:pPr marL="0" indent="0" eaLnBrk="1" fontAlgn="auto" hangingPunct="1">
              <a:lnSpc>
                <a:spcPct val="120000"/>
              </a:lnSpc>
              <a:spcAft>
                <a:spcPts val="0"/>
              </a:spcAft>
              <a:buFont typeface="Euphemia" panose="020B0503040102020104" pitchFamily="34" charset="0"/>
              <a:buNone/>
              <a:defRPr/>
            </a:pPr>
            <a:endParaRPr lang="en-US" altLang="en-US" sz="1800" dirty="0">
              <a:latin typeface="Arial" charset="0"/>
              <a:cs typeface="Arial" charset="0"/>
            </a:endParaRPr>
          </a:p>
          <a:p>
            <a:pPr marL="0" indent="0" eaLnBrk="1" fontAlgn="auto" hangingPunct="1">
              <a:lnSpc>
                <a:spcPct val="120000"/>
              </a:lnSpc>
              <a:spcAft>
                <a:spcPts val="0"/>
              </a:spcAft>
              <a:buFont typeface="Euphemia" panose="020B0503040102020104" pitchFamily="34" charset="0"/>
              <a:buNone/>
              <a:defRPr/>
            </a:pPr>
            <a:endParaRPr lang="en-US" altLang="en-US" sz="1800" dirty="0">
              <a:latin typeface="Arial" charset="0"/>
              <a:cs typeface="Arial" charset="0"/>
            </a:endParaRPr>
          </a:p>
          <a:p>
            <a:pPr marL="0" indent="0" eaLnBrk="1" fontAlgn="auto" hangingPunct="1">
              <a:lnSpc>
                <a:spcPct val="120000"/>
              </a:lnSpc>
              <a:spcAft>
                <a:spcPts val="0"/>
              </a:spcAft>
              <a:buFont typeface="Euphemia" panose="020B0503040102020104" pitchFamily="34" charset="0"/>
              <a:buNone/>
              <a:defRPr/>
            </a:pPr>
            <a:endParaRPr lang="en-US" altLang="en-US" sz="1800" dirty="0">
              <a:latin typeface="Arial" charset="0"/>
              <a:cs typeface="Arial" charset="0"/>
            </a:endParaRPr>
          </a:p>
          <a:p>
            <a:pPr marL="0" indent="0" eaLnBrk="1" fontAlgn="auto" hangingPunct="1">
              <a:lnSpc>
                <a:spcPct val="120000"/>
              </a:lnSpc>
              <a:spcAft>
                <a:spcPts val="0"/>
              </a:spcAft>
              <a:buFont typeface="Euphemia" panose="020B0503040102020104" pitchFamily="34" charset="0"/>
              <a:buNone/>
              <a:defRPr/>
            </a:pPr>
            <a:endParaRPr lang="en-US" altLang="en-US" sz="1800" dirty="0">
              <a:latin typeface="Arial" charset="0"/>
              <a:cs typeface="Arial" charset="0"/>
            </a:endParaRPr>
          </a:p>
          <a:p>
            <a:pPr marL="0" indent="0" eaLnBrk="1" fontAlgn="auto" hangingPunct="1">
              <a:lnSpc>
                <a:spcPct val="120000"/>
              </a:lnSpc>
              <a:spcAft>
                <a:spcPts val="0"/>
              </a:spcAft>
              <a:buFont typeface="Euphemia" panose="020B0503040102020104" pitchFamily="34" charset="0"/>
              <a:buNone/>
              <a:defRPr/>
            </a:pPr>
            <a:endParaRPr lang="en-US" altLang="en-US" sz="1800" b="1" dirty="0">
              <a:solidFill>
                <a:schemeClr val="tx1"/>
              </a:solidFill>
              <a:latin typeface="Arial" charset="0"/>
              <a:cs typeface="Arial" charset="0"/>
            </a:endParaRPr>
          </a:p>
          <a:p>
            <a:pPr marL="0" indent="0" eaLnBrk="1" fontAlgn="auto" hangingPunct="1">
              <a:lnSpc>
                <a:spcPct val="120000"/>
              </a:lnSpc>
              <a:spcAft>
                <a:spcPts val="0"/>
              </a:spcAft>
              <a:buFont typeface="Euphemia" panose="020B0503040102020104" pitchFamily="34" charset="0"/>
              <a:buNone/>
              <a:defRPr/>
            </a:pPr>
            <a:endParaRPr lang="en-US" altLang="en-US" sz="1800" b="1" dirty="0">
              <a:solidFill>
                <a:schemeClr val="tx1"/>
              </a:solidFill>
              <a:latin typeface="Arial" charset="0"/>
              <a:cs typeface="Arial" charset="0"/>
            </a:endParaRPr>
          </a:p>
          <a:p>
            <a:pPr marL="0" indent="0" eaLnBrk="1" fontAlgn="auto" hangingPunct="1">
              <a:lnSpc>
                <a:spcPct val="120000"/>
              </a:lnSpc>
              <a:spcAft>
                <a:spcPts val="0"/>
              </a:spcAft>
              <a:buFont typeface="Euphemia" panose="020B0503040102020104" pitchFamily="34" charset="0"/>
              <a:buNone/>
              <a:defRPr/>
            </a:pPr>
            <a:r>
              <a:rPr lang="en-US" altLang="en-US" sz="1800" b="1" dirty="0">
                <a:solidFill>
                  <a:schemeClr val="tx1"/>
                </a:solidFill>
                <a:latin typeface="Arial" charset="0"/>
                <a:cs typeface="Arial" charset="0"/>
              </a:rPr>
              <a:t>Report by the Referee will now concisely reflect how many </a:t>
            </a:r>
            <a:r>
              <a:rPr lang="en-US" altLang="en-US" sz="1800" b="1" u="sng" dirty="0">
                <a:solidFill>
                  <a:schemeClr val="tx1"/>
                </a:solidFill>
                <a:latin typeface="Arial" charset="0"/>
                <a:cs typeface="Arial" charset="0"/>
              </a:rPr>
              <a:t>actual</a:t>
            </a:r>
            <a:r>
              <a:rPr lang="en-US" altLang="en-US" sz="1800" b="1" dirty="0">
                <a:solidFill>
                  <a:schemeClr val="tx1"/>
                </a:solidFill>
                <a:latin typeface="Arial" charset="0"/>
                <a:cs typeface="Arial" charset="0"/>
              </a:rPr>
              <a:t> 2</a:t>
            </a:r>
            <a:r>
              <a:rPr lang="en-US" altLang="en-US" sz="1800" b="1" baseline="30000" dirty="0">
                <a:solidFill>
                  <a:schemeClr val="tx1"/>
                </a:solidFill>
                <a:latin typeface="Arial" charset="0"/>
                <a:cs typeface="Arial" charset="0"/>
              </a:rPr>
              <a:t>nd</a:t>
            </a:r>
            <a:r>
              <a:rPr lang="en-US" altLang="en-US" sz="1800" b="1" dirty="0">
                <a:solidFill>
                  <a:schemeClr val="tx1"/>
                </a:solidFill>
                <a:latin typeface="Arial" charset="0"/>
                <a:cs typeface="Arial" charset="0"/>
              </a:rPr>
              <a:t>-Run DNS and DNF competitors are to be considered in calculation of “Finishers/Total Ranked on Result</a:t>
            </a:r>
            <a:r>
              <a:rPr lang="en-US" altLang="en-US" sz="1800" dirty="0">
                <a:latin typeface="Arial" charset="0"/>
                <a:cs typeface="Arial" charset="0"/>
              </a:rPr>
              <a:t>."</a:t>
            </a:r>
          </a:p>
          <a:p>
            <a:pPr marL="0" indent="0" eaLnBrk="1" fontAlgn="auto" hangingPunct="1">
              <a:lnSpc>
                <a:spcPct val="120000"/>
              </a:lnSpc>
              <a:spcAft>
                <a:spcPts val="0"/>
              </a:spcAft>
              <a:buFont typeface="Euphemia" panose="020B0503040102020104" pitchFamily="34" charset="0"/>
              <a:buNone/>
              <a:defRPr/>
            </a:pPr>
            <a:r>
              <a:rPr lang="en-US" altLang="en-US" sz="1800" dirty="0">
                <a:latin typeface="Arial" charset="0"/>
                <a:cs typeface="Arial" charset="0"/>
              </a:rPr>
              <a:t>		</a:t>
            </a:r>
          </a:p>
        </p:txBody>
      </p:sp>
      <p:pic>
        <p:nvPicPr>
          <p:cNvPr id="74756" name="Picture 3">
            <a:extLst>
              <a:ext uri="{FF2B5EF4-FFF2-40B4-BE49-F238E27FC236}">
                <a16:creationId xmlns:a16="http://schemas.microsoft.com/office/drawing/2014/main" id="{ED204EB3-CE9F-42AF-89A5-C5A41CE2C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988" y="2406650"/>
            <a:ext cx="50831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Content Placeholder 10">
            <a:extLst>
              <a:ext uri="{FF2B5EF4-FFF2-40B4-BE49-F238E27FC236}">
                <a16:creationId xmlns:a16="http://schemas.microsoft.com/office/drawing/2014/main" id="{0FA30622-7792-B85E-E5E1-220BF5DE4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0051E-9467-946C-68AD-61F8BAD44916}"/>
              </a:ext>
            </a:extLst>
          </p:cNvPr>
          <p:cNvSpPr>
            <a:spLocks noGrp="1"/>
          </p:cNvSpPr>
          <p:nvPr>
            <p:ph type="title" idx="4294967295"/>
          </p:nvPr>
        </p:nvSpPr>
        <p:spPr>
          <a:xfrm>
            <a:off x="457200" y="152400"/>
            <a:ext cx="8229600" cy="1143000"/>
          </a:xfrm>
        </p:spPr>
        <p:txBody>
          <a:bodyPr rtlCol="0">
            <a:normAutofit fontScale="90000"/>
          </a:bodyPr>
          <a:lstStyle/>
          <a:p>
            <a:pPr eaLnBrk="1" fontAlgn="auto" hangingPunct="1">
              <a:spcAft>
                <a:spcPts val="0"/>
              </a:spcAft>
              <a:defRPr/>
            </a:pPr>
            <a:br>
              <a:rPr lang="en-US" b="1" dirty="0">
                <a:solidFill>
                  <a:srgbClr val="FF0000"/>
                </a:solidFill>
                <a:effectLst>
                  <a:outerShdw blurRad="38100" dist="38100" dir="2700000" algn="tl">
                    <a:srgbClr val="000000">
                      <a:alpha val="43137"/>
                    </a:srgbClr>
                  </a:outerShdw>
                </a:effectLst>
                <a:latin typeface="Arial" charset="0"/>
                <a:cs typeface="Arial" charset="0"/>
              </a:rPr>
            </a:br>
            <a:r>
              <a:rPr lang="en-US" b="1" dirty="0">
                <a:solidFill>
                  <a:srgbClr val="002060"/>
                </a:solidFill>
                <a:effectLst>
                  <a:outerShdw blurRad="38100" dist="38100" dir="2700000" algn="tl">
                    <a:srgbClr val="000000">
                      <a:alpha val="43137"/>
                    </a:srgbClr>
                  </a:outerShdw>
                </a:effectLst>
                <a:latin typeface="Arial" charset="0"/>
                <a:cs typeface="Arial" charset="0"/>
              </a:rPr>
              <a:t>Miscellaneous Topics</a:t>
            </a:r>
            <a:br>
              <a:rPr lang="en-US" b="1" dirty="0">
                <a:solidFill>
                  <a:srgbClr val="002060"/>
                </a:solidFill>
                <a:effectLst>
                  <a:outerShdw blurRad="38100" dist="38100" dir="2700000" algn="tl">
                    <a:srgbClr val="000000">
                      <a:alpha val="43137"/>
                    </a:srgbClr>
                  </a:outerShdw>
                </a:effectLst>
                <a:latin typeface="Arial" charset="0"/>
                <a:cs typeface="Arial" charset="0"/>
              </a:rPr>
            </a:br>
            <a:endParaRPr lang="en-US" dirty="0">
              <a:solidFill>
                <a:srgbClr val="002060"/>
              </a:solidFill>
            </a:endParaRPr>
          </a:p>
        </p:txBody>
      </p:sp>
      <p:sp>
        <p:nvSpPr>
          <p:cNvPr id="24578" name="Rectangle 2">
            <a:extLst>
              <a:ext uri="{FF2B5EF4-FFF2-40B4-BE49-F238E27FC236}">
                <a16:creationId xmlns:a16="http://schemas.microsoft.com/office/drawing/2014/main" id="{D601F461-78D5-12AD-67EC-BDF7DD5EEC4A}"/>
              </a:ext>
            </a:extLst>
          </p:cNvPr>
          <p:cNvSpPr>
            <a:spLocks noGrp="1" noChangeArrowheads="1"/>
          </p:cNvSpPr>
          <p:nvPr>
            <p:ph type="body" idx="4294967295"/>
          </p:nvPr>
        </p:nvSpPr>
        <p:spPr>
          <a:xfrm>
            <a:off x="457200" y="1143000"/>
            <a:ext cx="8305800" cy="4724400"/>
          </a:xfrm>
        </p:spPr>
        <p:txBody>
          <a:bodyPr rtlCol="0">
            <a:normAutofit fontScale="55000" lnSpcReduction="20000"/>
          </a:bodyPr>
          <a:lstStyle/>
          <a:p>
            <a:pPr marL="246888" indent="-246888" eaLnBrk="1" fontAlgn="auto" hangingPunct="1">
              <a:lnSpc>
                <a:spcPct val="80000"/>
              </a:lnSpc>
              <a:spcAft>
                <a:spcPts val="0"/>
              </a:spcAft>
              <a:buFont typeface="Euphemia" panose="020B0503040102020104" pitchFamily="34" charset="0"/>
              <a:buNone/>
              <a:defRPr/>
            </a:pPr>
            <a:endParaRPr lang="en-US" dirty="0">
              <a:solidFill>
                <a:srgbClr val="FF0000"/>
              </a:solidFill>
              <a:latin typeface="Arial" charset="0"/>
              <a:cs typeface="Arial" charset="0"/>
            </a:endParaRPr>
          </a:p>
          <a:p>
            <a:pPr marL="0" indent="-246888" eaLnBrk="1" fontAlgn="auto" hangingPunct="1">
              <a:lnSpc>
                <a:spcPct val="120000"/>
              </a:lnSpc>
              <a:spcAft>
                <a:spcPts val="0"/>
              </a:spcAft>
              <a:buFont typeface="Euphemia" panose="020B0503040102020104" pitchFamily="34" charset="0"/>
              <a:buNone/>
              <a:defRPr/>
            </a:pPr>
            <a:r>
              <a:rPr lang="en-US" sz="4200" b="1" dirty="0">
                <a:solidFill>
                  <a:schemeClr val="tx1"/>
                </a:solidFill>
                <a:latin typeface="Arial" charset="0"/>
                <a:cs typeface="Arial" charset="0"/>
              </a:rPr>
              <a:t>Vertical Drop, Minimum Time and Minimum Penalty in Scoring a U.S. Alpine Race.</a:t>
            </a:r>
          </a:p>
          <a:p>
            <a:pPr marL="246888" indent="-246888" eaLnBrk="1" fontAlgn="auto" hangingPunct="1">
              <a:lnSpc>
                <a:spcPct val="80000"/>
              </a:lnSpc>
              <a:spcAft>
                <a:spcPts val="0"/>
              </a:spcAft>
              <a:buFont typeface="Euphemia" panose="020B0503040102020104" pitchFamily="34" charset="0"/>
              <a:buNone/>
              <a:defRPr/>
            </a:pPr>
            <a:endParaRPr lang="en-US" sz="4200" dirty="0">
              <a:solidFill>
                <a:srgbClr val="FF0000"/>
              </a:solidFill>
              <a:latin typeface="Arial" charset="0"/>
              <a:cs typeface="Arial" charset="0"/>
            </a:endParaRPr>
          </a:p>
          <a:p>
            <a:pPr marL="246888" indent="-246888" eaLnBrk="1" fontAlgn="auto" hangingPunct="1">
              <a:lnSpc>
                <a:spcPct val="120000"/>
              </a:lnSpc>
              <a:spcBef>
                <a:spcPts val="600"/>
              </a:spcBef>
              <a:spcAft>
                <a:spcPts val="0"/>
              </a:spcAft>
              <a:buFont typeface="Euphemia" panose="020B0503040102020104" pitchFamily="34" charset="0"/>
              <a:buNone/>
              <a:defRPr/>
            </a:pPr>
            <a:r>
              <a:rPr lang="en-US" sz="4200" dirty="0">
                <a:solidFill>
                  <a:schemeClr val="tx1"/>
                </a:solidFill>
                <a:latin typeface="Arial" charset="0"/>
                <a:cs typeface="Arial" charset="0"/>
              </a:rPr>
              <a:t>1. Races that meet all technical standards:</a:t>
            </a:r>
          </a:p>
          <a:p>
            <a:pPr marL="246888" indent="-246888" eaLnBrk="1" fontAlgn="auto" hangingPunct="1">
              <a:lnSpc>
                <a:spcPct val="120000"/>
              </a:lnSpc>
              <a:spcBef>
                <a:spcPts val="600"/>
              </a:spcBef>
              <a:spcAft>
                <a:spcPts val="0"/>
              </a:spcAft>
              <a:buFont typeface="Euphemia" panose="020B0503040102020104" pitchFamily="34" charset="0"/>
              <a:buNone/>
              <a:defRPr/>
            </a:pPr>
            <a:r>
              <a:rPr lang="en-US" sz="4200" dirty="0">
                <a:solidFill>
                  <a:schemeClr val="tx1"/>
                </a:solidFill>
                <a:latin typeface="Arial" charset="0"/>
                <a:cs typeface="Arial" charset="0"/>
              </a:rPr>
              <a:t>	If all requirements of a competition are met, e.g. vertical drop and minimum time, but </a:t>
            </a:r>
          </a:p>
          <a:p>
            <a:pPr marL="274320" indent="-246888" eaLnBrk="1" fontAlgn="auto" hangingPunct="1">
              <a:lnSpc>
                <a:spcPct val="120000"/>
              </a:lnSpc>
              <a:spcBef>
                <a:spcPts val="600"/>
              </a:spcBef>
              <a:spcAft>
                <a:spcPts val="0"/>
              </a:spcAft>
              <a:buFont typeface="Euphemia" panose="020B0503040102020104" pitchFamily="34" charset="0"/>
              <a:buNone/>
              <a:defRPr/>
            </a:pPr>
            <a:r>
              <a:rPr lang="en-US" sz="4200" dirty="0">
                <a:solidFill>
                  <a:schemeClr val="tx1"/>
                </a:solidFill>
                <a:latin typeface="Arial" charset="0"/>
                <a:cs typeface="Arial" charset="0"/>
              </a:rPr>
              <a:t>		     penalty calculates </a:t>
            </a:r>
            <a:r>
              <a:rPr lang="en-US" sz="4200" b="1" u="sng" dirty="0">
                <a:solidFill>
                  <a:srgbClr val="003399"/>
                </a:solidFill>
                <a:latin typeface="Arial" charset="0"/>
                <a:cs typeface="Arial" charset="0"/>
              </a:rPr>
              <a:t>below 40.00</a:t>
            </a:r>
            <a:r>
              <a:rPr lang="en-US" sz="4200" dirty="0">
                <a:solidFill>
                  <a:schemeClr val="tx1"/>
                </a:solidFill>
                <a:latin typeface="Arial" charset="0"/>
                <a:cs typeface="Arial" charset="0"/>
              </a:rPr>
              <a:t>, the </a:t>
            </a:r>
          </a:p>
          <a:p>
            <a:pPr marL="274320" indent="-246888" eaLnBrk="1" fontAlgn="auto" hangingPunct="1">
              <a:lnSpc>
                <a:spcPct val="120000"/>
              </a:lnSpc>
              <a:spcBef>
                <a:spcPts val="600"/>
              </a:spcBef>
              <a:spcAft>
                <a:spcPts val="0"/>
              </a:spcAft>
              <a:buFont typeface="Euphemia" panose="020B0503040102020104" pitchFamily="34" charset="0"/>
              <a:buNone/>
              <a:defRPr/>
            </a:pPr>
            <a:r>
              <a:rPr lang="en-US" sz="4200" dirty="0">
                <a:solidFill>
                  <a:schemeClr val="tx1"/>
                </a:solidFill>
                <a:latin typeface="Arial" charset="0"/>
                <a:cs typeface="Arial" charset="0"/>
              </a:rPr>
              <a:t>		     </a:t>
            </a:r>
            <a:r>
              <a:rPr lang="en-US" sz="4200" u="sng" dirty="0">
                <a:solidFill>
                  <a:schemeClr val="tx1"/>
                </a:solidFill>
                <a:latin typeface="Arial" charset="0"/>
                <a:cs typeface="Arial" charset="0"/>
              </a:rPr>
              <a:t>minimum penalty of 40.00 will be applied</a:t>
            </a:r>
            <a:r>
              <a:rPr lang="en-US" sz="4200" dirty="0">
                <a:solidFill>
                  <a:schemeClr val="tx1"/>
                </a:solidFill>
                <a:latin typeface="Arial" charset="0"/>
                <a:cs typeface="Arial" charset="0"/>
              </a:rPr>
              <a:t>. </a:t>
            </a:r>
          </a:p>
          <a:p>
            <a:pPr marL="246888" indent="-246888" eaLnBrk="1" fontAlgn="auto" hangingPunct="1">
              <a:lnSpc>
                <a:spcPct val="120000"/>
              </a:lnSpc>
              <a:spcBef>
                <a:spcPts val="0"/>
              </a:spcBef>
              <a:spcAft>
                <a:spcPts val="0"/>
              </a:spcAft>
              <a:buFont typeface="Euphemia" panose="020B0503040102020104" pitchFamily="34" charset="0"/>
              <a:buNone/>
              <a:defRPr/>
            </a:pPr>
            <a:endParaRPr lang="en-US" sz="3400" dirty="0">
              <a:solidFill>
                <a:schemeClr val="tx1"/>
              </a:solidFill>
              <a:latin typeface="Arial" charset="0"/>
              <a:cs typeface="Arial" charset="0"/>
            </a:endParaRPr>
          </a:p>
          <a:p>
            <a:pPr marL="246888" indent="-246888" eaLnBrk="1" fontAlgn="auto" hangingPunct="1">
              <a:lnSpc>
                <a:spcPct val="120000"/>
              </a:lnSpc>
              <a:spcBef>
                <a:spcPts val="0"/>
              </a:spcBef>
              <a:spcAft>
                <a:spcPts val="0"/>
              </a:spcAft>
              <a:buFont typeface="Euphemia" panose="020B0503040102020104" pitchFamily="34" charset="0"/>
              <a:buNone/>
              <a:defRPr/>
            </a:pPr>
            <a:r>
              <a:rPr lang="en-US" sz="3400" dirty="0">
                <a:solidFill>
                  <a:schemeClr val="tx1"/>
                </a:solidFill>
                <a:latin typeface="Arial" charset="0"/>
                <a:cs typeface="Arial" charset="0"/>
              </a:rPr>
              <a:t>    </a:t>
            </a:r>
            <a:r>
              <a:rPr lang="en-US" sz="3700" b="1" dirty="0">
                <a:solidFill>
                  <a:srgbClr val="003399"/>
                </a:solidFill>
                <a:latin typeface="Arial" charset="0"/>
                <a:cs typeface="Arial" charset="0"/>
              </a:rPr>
              <a:t>This minimum penalty is valid for all events/genders.</a:t>
            </a:r>
          </a:p>
          <a:p>
            <a:pPr marL="246888" indent="-246888" eaLnBrk="1" fontAlgn="auto" hangingPunct="1">
              <a:lnSpc>
                <a:spcPct val="80000"/>
              </a:lnSpc>
              <a:spcAft>
                <a:spcPts val="0"/>
              </a:spcAft>
              <a:buFont typeface="Euphemia" panose="020B0503040102020104" pitchFamily="34" charset="0"/>
              <a:buNone/>
              <a:defRPr/>
            </a:pPr>
            <a:r>
              <a:rPr lang="en-US" dirty="0">
                <a:solidFill>
                  <a:srgbClr val="FF0000"/>
                </a:solidFill>
                <a:latin typeface="Arial" charset="0"/>
                <a:cs typeface="Arial" charset="0"/>
              </a:rPr>
              <a:t> </a:t>
            </a:r>
          </a:p>
        </p:txBody>
      </p:sp>
      <p:pic>
        <p:nvPicPr>
          <p:cNvPr id="75780" name="Content Placeholder 10">
            <a:extLst>
              <a:ext uri="{FF2B5EF4-FFF2-40B4-BE49-F238E27FC236}">
                <a16:creationId xmlns:a16="http://schemas.microsoft.com/office/drawing/2014/main" id="{30DB99B3-6E94-B7AE-0DF4-4CC5E5436C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4457780-01E5-6677-72C5-E7FB43ABB780}"/>
              </a:ext>
            </a:extLst>
          </p:cNvPr>
          <p:cNvSpPr>
            <a:spLocks noGrp="1" noChangeArrowheads="1"/>
          </p:cNvSpPr>
          <p:nvPr>
            <p:ph type="body" idx="4294967295"/>
          </p:nvPr>
        </p:nvSpPr>
        <p:spPr>
          <a:xfrm>
            <a:off x="381000" y="685800"/>
            <a:ext cx="7772400" cy="4527550"/>
          </a:xfrm>
        </p:spPr>
        <p:txBody>
          <a:bodyPr rtlCol="0">
            <a:normAutofit fontScale="85000" lnSpcReduction="10000"/>
          </a:bodyPr>
          <a:lstStyle/>
          <a:p>
            <a:pPr marL="246888" indent="-246888" eaLnBrk="1" fontAlgn="auto" hangingPunct="1">
              <a:lnSpc>
                <a:spcPct val="80000"/>
              </a:lnSpc>
              <a:spcAft>
                <a:spcPts val="0"/>
              </a:spcAft>
              <a:buFont typeface="Euphemia" panose="020B0503040102020104" pitchFamily="34" charset="0"/>
              <a:buNone/>
              <a:defRPr/>
            </a:pPr>
            <a:endParaRPr lang="en-US" dirty="0">
              <a:latin typeface="Arial" charset="0"/>
              <a:cs typeface="Arial" charset="0"/>
            </a:endParaRPr>
          </a:p>
          <a:p>
            <a:pPr marL="246888" indent="-246888" eaLnBrk="1" fontAlgn="auto" hangingPunct="1">
              <a:lnSpc>
                <a:spcPct val="80000"/>
              </a:lnSpc>
              <a:spcAft>
                <a:spcPts val="0"/>
              </a:spcAft>
              <a:buFont typeface="Euphemia" panose="020B0503040102020104" pitchFamily="34" charset="0"/>
              <a:buNone/>
              <a:defRPr/>
            </a:pPr>
            <a:r>
              <a:rPr lang="en-US" sz="2400" b="1" dirty="0">
                <a:solidFill>
                  <a:schemeClr val="tx1"/>
                </a:solidFill>
                <a:latin typeface="Arial" charset="0"/>
                <a:cs typeface="Arial" charset="0"/>
              </a:rPr>
              <a:t>2. Races that </a:t>
            </a:r>
            <a:r>
              <a:rPr lang="en-US" sz="2400" b="1" u="sng" dirty="0">
                <a:solidFill>
                  <a:schemeClr val="tx1"/>
                </a:solidFill>
                <a:latin typeface="Arial" charset="0"/>
                <a:cs typeface="Arial" charset="0"/>
              </a:rPr>
              <a:t>do not meet vertical drop</a:t>
            </a:r>
            <a:r>
              <a:rPr lang="en-US" sz="2400" b="1" dirty="0">
                <a:solidFill>
                  <a:schemeClr val="tx1"/>
                </a:solidFill>
                <a:latin typeface="Arial" charset="0"/>
                <a:cs typeface="Arial" charset="0"/>
              </a:rPr>
              <a:t> requirements:</a:t>
            </a:r>
          </a:p>
          <a:p>
            <a:pPr marL="246888" indent="-246888" eaLnBrk="1" fontAlgn="auto" hangingPunct="1">
              <a:lnSpc>
                <a:spcPct val="80000"/>
              </a:lnSpc>
              <a:spcAft>
                <a:spcPts val="0"/>
              </a:spcAft>
              <a:buFont typeface="Arial"/>
              <a:buChar char="•"/>
              <a:defRPr/>
            </a:pPr>
            <a:endParaRPr lang="en-US" sz="2400" b="1" dirty="0">
              <a:solidFill>
                <a:schemeClr val="tx1"/>
              </a:solidFill>
              <a:latin typeface="Arial" charset="0"/>
              <a:cs typeface="Arial" charset="0"/>
            </a:endParaRPr>
          </a:p>
          <a:p>
            <a:pPr marL="0" indent="0" eaLnBrk="1" fontAlgn="auto" hangingPunct="1">
              <a:lnSpc>
                <a:spcPct val="120000"/>
              </a:lnSpc>
              <a:spcBef>
                <a:spcPts val="0"/>
              </a:spcBef>
              <a:spcAft>
                <a:spcPts val="0"/>
              </a:spcAft>
              <a:buFont typeface="Euphemia" panose="020B0503040102020104" pitchFamily="34" charset="0"/>
              <a:buNone/>
              <a:defRPr/>
            </a:pPr>
            <a:r>
              <a:rPr lang="en-US" sz="2400" b="1" dirty="0">
                <a:solidFill>
                  <a:schemeClr val="tx1"/>
                </a:solidFill>
                <a:latin typeface="Arial" charset="0"/>
                <a:cs typeface="Arial" charset="0"/>
              </a:rPr>
              <a:t>    If the minimum vertical drop requirement is </a:t>
            </a:r>
            <a:r>
              <a:rPr lang="en-US" sz="2400" b="1" u="sng" dirty="0">
                <a:solidFill>
                  <a:srgbClr val="003399"/>
                </a:solidFill>
                <a:latin typeface="Arial" charset="0"/>
                <a:cs typeface="Arial" charset="0"/>
              </a:rPr>
              <a:t>not met</a:t>
            </a:r>
            <a:r>
              <a:rPr lang="en-US" sz="2400" b="1" dirty="0">
                <a:solidFill>
                  <a:schemeClr val="tx1"/>
                </a:solidFill>
                <a:latin typeface="Arial" charset="0"/>
                <a:cs typeface="Arial" charset="0"/>
              </a:rPr>
              <a:t>, but       </a:t>
            </a:r>
          </a:p>
          <a:p>
            <a:pPr marL="0" indent="0" eaLnBrk="1" fontAlgn="auto" hangingPunct="1">
              <a:lnSpc>
                <a:spcPct val="120000"/>
              </a:lnSpc>
              <a:spcBef>
                <a:spcPts val="0"/>
              </a:spcBef>
              <a:spcAft>
                <a:spcPts val="0"/>
              </a:spcAft>
              <a:buFont typeface="Euphemia" panose="020B0503040102020104" pitchFamily="34" charset="0"/>
              <a:buNone/>
              <a:defRPr/>
            </a:pPr>
            <a:r>
              <a:rPr lang="en-US" sz="2400" b="1" dirty="0">
                <a:solidFill>
                  <a:schemeClr val="tx1"/>
                </a:solidFill>
                <a:latin typeface="Arial" charset="0"/>
                <a:cs typeface="Arial" charset="0"/>
              </a:rPr>
              <a:t>    the minimum time requirement is met,</a:t>
            </a:r>
          </a:p>
          <a:p>
            <a:pPr marL="0" indent="0" eaLnBrk="1" fontAlgn="auto" hangingPunct="1">
              <a:lnSpc>
                <a:spcPct val="120000"/>
              </a:lnSpc>
              <a:spcAft>
                <a:spcPts val="0"/>
              </a:spcAft>
              <a:buFont typeface="Euphemia" panose="020B0503040102020104" pitchFamily="34" charset="0"/>
              <a:buNone/>
              <a:defRPr/>
            </a:pPr>
            <a:r>
              <a:rPr lang="en-US" sz="2400" b="1" dirty="0">
                <a:solidFill>
                  <a:schemeClr val="tx1"/>
                </a:solidFill>
                <a:latin typeface="Arial" charset="0"/>
                <a:cs typeface="Arial" charset="0"/>
              </a:rPr>
              <a:t>        -  </a:t>
            </a:r>
            <a:r>
              <a:rPr lang="en-US" sz="2400" b="1" u="sng" dirty="0">
                <a:solidFill>
                  <a:schemeClr val="tx1"/>
                </a:solidFill>
                <a:latin typeface="Arial" charset="0"/>
                <a:cs typeface="Arial" charset="0"/>
              </a:rPr>
              <a:t>greater of the calculated penalty</a:t>
            </a:r>
            <a:r>
              <a:rPr lang="en-US" sz="2400" b="1" dirty="0">
                <a:solidFill>
                  <a:schemeClr val="tx1"/>
                </a:solidFill>
                <a:latin typeface="Arial" charset="0"/>
                <a:cs typeface="Arial" charset="0"/>
              </a:rPr>
              <a:t> </a:t>
            </a:r>
          </a:p>
          <a:p>
            <a:pPr marL="0" indent="0" eaLnBrk="1" fontAlgn="auto" hangingPunct="1">
              <a:lnSpc>
                <a:spcPct val="120000"/>
              </a:lnSpc>
              <a:spcBef>
                <a:spcPts val="1200"/>
              </a:spcBef>
              <a:spcAft>
                <a:spcPts val="0"/>
              </a:spcAft>
              <a:buFont typeface="Euphemia" panose="020B0503040102020104" pitchFamily="34" charset="0"/>
              <a:buNone/>
              <a:defRPr/>
            </a:pPr>
            <a:r>
              <a:rPr lang="en-US" sz="2400" b="1" dirty="0">
                <a:solidFill>
                  <a:srgbClr val="FF0000"/>
                </a:solidFill>
                <a:latin typeface="Arial" charset="0"/>
                <a:cs typeface="Arial" charset="0"/>
              </a:rPr>
              <a:t>            	</a:t>
            </a:r>
            <a:r>
              <a:rPr lang="en-US" sz="2400" b="1" i="1" dirty="0">
                <a:solidFill>
                  <a:srgbClr val="003399"/>
                </a:solidFill>
                <a:latin typeface="Arial" charset="0"/>
                <a:cs typeface="Arial" charset="0"/>
              </a:rPr>
              <a:t>OR</a:t>
            </a:r>
            <a:r>
              <a:rPr lang="en-US" sz="2400" b="1" dirty="0">
                <a:solidFill>
                  <a:srgbClr val="FF0000"/>
                </a:solidFill>
                <a:latin typeface="Arial" charset="0"/>
                <a:cs typeface="Arial" charset="0"/>
              </a:rPr>
              <a:t> </a:t>
            </a:r>
            <a:r>
              <a:rPr lang="en-US" sz="2400" b="1" dirty="0">
                <a:latin typeface="Arial" charset="0"/>
                <a:cs typeface="Arial" charset="0"/>
              </a:rPr>
              <a:t> </a:t>
            </a:r>
          </a:p>
          <a:p>
            <a:pPr marL="0" indent="0" eaLnBrk="1" fontAlgn="auto" hangingPunct="1">
              <a:lnSpc>
                <a:spcPct val="120000"/>
              </a:lnSpc>
              <a:spcAft>
                <a:spcPts val="0"/>
              </a:spcAft>
              <a:buFont typeface="Euphemia" panose="020B0503040102020104" pitchFamily="34" charset="0"/>
              <a:buNone/>
              <a:defRPr/>
            </a:pPr>
            <a:r>
              <a:rPr lang="en-US" sz="2400" b="1" dirty="0">
                <a:solidFill>
                  <a:schemeClr val="tx1"/>
                </a:solidFill>
                <a:latin typeface="Arial" charset="0"/>
                <a:cs typeface="Arial" charset="0"/>
              </a:rPr>
              <a:t>        -  the </a:t>
            </a:r>
            <a:r>
              <a:rPr lang="en-US" sz="2400" b="1" u="sng" dirty="0">
                <a:solidFill>
                  <a:schemeClr val="tx1"/>
                </a:solidFill>
                <a:latin typeface="Arial" charset="0"/>
                <a:cs typeface="Arial" charset="0"/>
              </a:rPr>
              <a:t>minimum penalty of </a:t>
            </a:r>
            <a:r>
              <a:rPr lang="en-US" sz="2400" b="1" u="sng" dirty="0">
                <a:solidFill>
                  <a:srgbClr val="003399"/>
                </a:solidFill>
                <a:latin typeface="Arial" charset="0"/>
                <a:cs typeface="Arial" charset="0"/>
              </a:rPr>
              <a:t>60.00 </a:t>
            </a:r>
            <a:r>
              <a:rPr lang="en-US" sz="2400" b="1" dirty="0">
                <a:solidFill>
                  <a:schemeClr val="tx1"/>
                </a:solidFill>
                <a:latin typeface="Arial" charset="0"/>
                <a:cs typeface="Arial" charset="0"/>
              </a:rPr>
              <a:t>shall be applied.</a:t>
            </a:r>
          </a:p>
          <a:p>
            <a:pPr marL="0" indent="0" eaLnBrk="1" fontAlgn="auto" hangingPunct="1">
              <a:lnSpc>
                <a:spcPct val="120000"/>
              </a:lnSpc>
              <a:spcAft>
                <a:spcPts val="0"/>
              </a:spcAft>
              <a:buFont typeface="Euphemia" panose="020B0503040102020104" pitchFamily="34" charset="0"/>
              <a:buNone/>
              <a:defRPr/>
            </a:pPr>
            <a:endParaRPr lang="en-US" sz="2400" b="1" dirty="0">
              <a:solidFill>
                <a:schemeClr val="tx1"/>
              </a:solidFill>
              <a:latin typeface="Arial" charset="0"/>
              <a:cs typeface="Arial" charset="0"/>
            </a:endParaRPr>
          </a:p>
          <a:p>
            <a:pPr marL="0" indent="0" eaLnBrk="1" fontAlgn="auto" hangingPunct="1">
              <a:lnSpc>
                <a:spcPct val="120000"/>
              </a:lnSpc>
              <a:spcAft>
                <a:spcPts val="0"/>
              </a:spcAft>
              <a:buFont typeface="Euphemia" panose="020B0503040102020104" pitchFamily="34" charset="0"/>
              <a:buNone/>
              <a:defRPr/>
            </a:pPr>
            <a:r>
              <a:rPr lang="en-US" sz="2400" b="1" dirty="0">
                <a:solidFill>
                  <a:srgbClr val="003399"/>
                </a:solidFill>
                <a:latin typeface="Arial" charset="0"/>
                <a:cs typeface="Arial" charset="0"/>
              </a:rPr>
              <a:t>This minimum penalty is valid for all events/genders.</a:t>
            </a:r>
          </a:p>
          <a:p>
            <a:pPr marL="0" indent="0" eaLnBrk="1" fontAlgn="auto" hangingPunct="1">
              <a:spcAft>
                <a:spcPts val="0"/>
              </a:spcAft>
              <a:buFont typeface="Euphemia" panose="020B0503040102020104" pitchFamily="34" charset="0"/>
              <a:buNone/>
              <a:defRPr/>
            </a:pPr>
            <a:endParaRPr lang="en-US" sz="2400" b="1" dirty="0">
              <a:solidFill>
                <a:schemeClr val="tx1"/>
              </a:solidFill>
              <a:latin typeface="Arial" charset="0"/>
              <a:cs typeface="Arial" charset="0"/>
            </a:endParaRPr>
          </a:p>
        </p:txBody>
      </p:sp>
      <p:pic>
        <p:nvPicPr>
          <p:cNvPr id="76803" name="Content Placeholder 10">
            <a:extLst>
              <a:ext uri="{FF2B5EF4-FFF2-40B4-BE49-F238E27FC236}">
                <a16:creationId xmlns:a16="http://schemas.microsoft.com/office/drawing/2014/main" id="{3A20AA85-7941-84B2-8239-71C613BD0C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3ABC71E-0B64-2B93-27E9-16DEDBA1D5EF}"/>
              </a:ext>
            </a:extLst>
          </p:cNvPr>
          <p:cNvSpPr>
            <a:spLocks noGrp="1" noChangeArrowheads="1"/>
          </p:cNvSpPr>
          <p:nvPr>
            <p:ph type="body" idx="4294967295"/>
          </p:nvPr>
        </p:nvSpPr>
        <p:spPr>
          <a:xfrm>
            <a:off x="481013" y="457200"/>
            <a:ext cx="8129587" cy="6084888"/>
          </a:xfrm>
        </p:spPr>
        <p:txBody>
          <a:bodyPr rtlCol="0">
            <a:normAutofit fontScale="25000" lnSpcReduction="20000"/>
          </a:bodyPr>
          <a:lstStyle/>
          <a:p>
            <a:pPr marL="246888" indent="-246888" eaLnBrk="1" fontAlgn="auto" hangingPunct="1">
              <a:spcAft>
                <a:spcPts val="0"/>
              </a:spcAft>
              <a:buFont typeface="Euphemia" panose="020B0503040102020104" pitchFamily="34" charset="0"/>
              <a:buNone/>
              <a:defRPr/>
            </a:pPr>
            <a:r>
              <a:rPr lang="en-US" b="1" dirty="0">
                <a:latin typeface="Arial" charset="0"/>
                <a:cs typeface="Arial" charset="0"/>
              </a:rPr>
              <a:t> </a:t>
            </a:r>
            <a:r>
              <a:rPr lang="en-US" sz="8000" b="1" dirty="0">
                <a:latin typeface="Arial" charset="0"/>
                <a:cs typeface="Arial" charset="0"/>
              </a:rPr>
              <a:t>3.  </a:t>
            </a:r>
            <a:r>
              <a:rPr lang="en-US" sz="9600" b="1" dirty="0">
                <a:solidFill>
                  <a:schemeClr val="tx1"/>
                </a:solidFill>
                <a:latin typeface="Arial" charset="0"/>
                <a:cs typeface="Arial" charset="0"/>
              </a:rPr>
              <a:t>Races that meet </a:t>
            </a:r>
            <a:r>
              <a:rPr lang="en-US" sz="9600" b="1" u="sng" dirty="0">
                <a:solidFill>
                  <a:schemeClr val="tx1"/>
                </a:solidFill>
                <a:latin typeface="Arial" charset="0"/>
                <a:cs typeface="Arial" charset="0"/>
              </a:rPr>
              <a:t>neither vertical drop requirements     </a:t>
            </a:r>
          </a:p>
          <a:p>
            <a:pPr marL="246888" indent="-246888" eaLnBrk="1" fontAlgn="auto" hangingPunct="1">
              <a:spcAft>
                <a:spcPts val="0"/>
              </a:spcAft>
              <a:buFont typeface="Euphemia" panose="020B0503040102020104" pitchFamily="34" charset="0"/>
              <a:buNone/>
              <a:defRPr/>
            </a:pPr>
            <a:r>
              <a:rPr lang="en-US" sz="9600" b="1" dirty="0">
                <a:solidFill>
                  <a:schemeClr val="tx1"/>
                </a:solidFill>
                <a:latin typeface="Arial" charset="0"/>
                <a:cs typeface="Arial" charset="0"/>
              </a:rPr>
              <a:t>     </a:t>
            </a:r>
            <a:r>
              <a:rPr lang="en-US" sz="9600" b="1" u="sng" dirty="0">
                <a:solidFill>
                  <a:schemeClr val="tx1"/>
                </a:solidFill>
                <a:latin typeface="Arial" charset="0"/>
                <a:cs typeface="Arial" charset="0"/>
              </a:rPr>
              <a:t>nor minimum time standards</a:t>
            </a:r>
          </a:p>
          <a:p>
            <a:pPr marL="246888" indent="-246888" eaLnBrk="1" fontAlgn="auto" hangingPunct="1">
              <a:lnSpc>
                <a:spcPct val="80000"/>
              </a:lnSpc>
              <a:spcAft>
                <a:spcPts val="0"/>
              </a:spcAft>
              <a:buFont typeface="Euphemia" panose="020B0503040102020104" pitchFamily="34" charset="0"/>
              <a:buNone/>
              <a:defRPr/>
            </a:pPr>
            <a:r>
              <a:rPr lang="en-US" sz="9600" b="1" dirty="0">
                <a:solidFill>
                  <a:schemeClr val="tx1"/>
                </a:solidFill>
                <a:latin typeface="Arial" charset="0"/>
                <a:cs typeface="Arial" charset="0"/>
              </a:rPr>
              <a:t>	</a:t>
            </a:r>
          </a:p>
          <a:p>
            <a:pPr marL="0" indent="0" eaLnBrk="1" fontAlgn="auto" hangingPunct="1">
              <a:lnSpc>
                <a:spcPct val="120000"/>
              </a:lnSpc>
              <a:spcBef>
                <a:spcPts val="0"/>
              </a:spcBef>
              <a:spcAft>
                <a:spcPts val="0"/>
              </a:spcAft>
              <a:buFont typeface="Euphemia" panose="020B0503040102020104" pitchFamily="34" charset="0"/>
              <a:buNone/>
              <a:defRPr/>
            </a:pPr>
            <a:r>
              <a:rPr lang="en-US" sz="9600" b="1" dirty="0">
                <a:solidFill>
                  <a:schemeClr val="tx1"/>
                </a:solidFill>
                <a:latin typeface="Arial" charset="0"/>
                <a:cs typeface="Arial" charset="0"/>
              </a:rPr>
              <a:t>     If the minimum vertical drop requirement and</a:t>
            </a:r>
            <a:r>
              <a:rPr lang="en-US" sz="9600" b="1" i="1" dirty="0">
                <a:solidFill>
                  <a:schemeClr val="tx1"/>
                </a:solidFill>
                <a:latin typeface="Arial" charset="0"/>
                <a:cs typeface="Arial" charset="0"/>
              </a:rPr>
              <a:t> </a:t>
            </a:r>
            <a:r>
              <a:rPr lang="en-US" sz="9600" b="1" dirty="0">
                <a:solidFill>
                  <a:schemeClr val="tx1"/>
                </a:solidFill>
                <a:latin typeface="Arial" charset="0"/>
                <a:cs typeface="Arial" charset="0"/>
              </a:rPr>
              <a:t>the   </a:t>
            </a:r>
          </a:p>
          <a:p>
            <a:pPr marL="0" indent="0" eaLnBrk="1" fontAlgn="auto" hangingPunct="1">
              <a:lnSpc>
                <a:spcPct val="120000"/>
              </a:lnSpc>
              <a:spcBef>
                <a:spcPts val="0"/>
              </a:spcBef>
              <a:spcAft>
                <a:spcPts val="0"/>
              </a:spcAft>
              <a:buFont typeface="Euphemia" panose="020B0503040102020104" pitchFamily="34" charset="0"/>
              <a:buNone/>
              <a:defRPr/>
            </a:pPr>
            <a:r>
              <a:rPr lang="en-US" sz="9600" b="1" dirty="0">
                <a:solidFill>
                  <a:schemeClr val="tx1"/>
                </a:solidFill>
                <a:latin typeface="Arial" charset="0"/>
                <a:cs typeface="Arial" charset="0"/>
              </a:rPr>
              <a:t>     minimum time requirement </a:t>
            </a:r>
            <a:r>
              <a:rPr lang="en-US" sz="9600" b="1" dirty="0">
                <a:solidFill>
                  <a:srgbClr val="003399"/>
                </a:solidFill>
                <a:latin typeface="Arial" charset="0"/>
                <a:cs typeface="Arial" charset="0"/>
              </a:rPr>
              <a:t>are not met</a:t>
            </a:r>
            <a:r>
              <a:rPr lang="en-US" sz="9600" b="1" dirty="0">
                <a:solidFill>
                  <a:schemeClr val="tx1"/>
                </a:solidFill>
                <a:latin typeface="Arial" charset="0"/>
                <a:cs typeface="Arial" charset="0"/>
              </a:rPr>
              <a:t>, then  </a:t>
            </a:r>
            <a:r>
              <a:rPr lang="en-US" sz="9600" b="1" u="sng" dirty="0">
                <a:solidFill>
                  <a:schemeClr val="tx1"/>
                </a:solidFill>
                <a:latin typeface="Arial" charset="0"/>
                <a:cs typeface="Arial" charset="0"/>
              </a:rPr>
              <a:t> </a:t>
            </a:r>
          </a:p>
          <a:p>
            <a:pPr marL="0" indent="0" eaLnBrk="1" fontAlgn="auto" hangingPunct="1">
              <a:lnSpc>
                <a:spcPct val="120000"/>
              </a:lnSpc>
              <a:spcBef>
                <a:spcPts val="600"/>
              </a:spcBef>
              <a:spcAft>
                <a:spcPts val="0"/>
              </a:spcAft>
              <a:buFont typeface="Euphemia" panose="020B0503040102020104" pitchFamily="34" charset="0"/>
              <a:buNone/>
              <a:defRPr/>
            </a:pPr>
            <a:r>
              <a:rPr lang="en-US" sz="9600" b="1" dirty="0">
                <a:solidFill>
                  <a:schemeClr val="tx1"/>
                </a:solidFill>
                <a:latin typeface="Arial" charset="0"/>
                <a:cs typeface="Arial" charset="0"/>
              </a:rPr>
              <a:t>	-  </a:t>
            </a:r>
            <a:r>
              <a:rPr lang="en-US" sz="9600" b="1" u="sng" dirty="0">
                <a:solidFill>
                  <a:schemeClr val="tx1"/>
                </a:solidFill>
                <a:latin typeface="Arial" charset="0"/>
                <a:cs typeface="Arial" charset="0"/>
              </a:rPr>
              <a:t>the greater of the calculated penalty</a:t>
            </a:r>
            <a:r>
              <a:rPr lang="en-US" sz="9600" b="1" dirty="0">
                <a:solidFill>
                  <a:schemeClr val="tx1"/>
                </a:solidFill>
                <a:latin typeface="Arial" charset="0"/>
                <a:cs typeface="Arial" charset="0"/>
              </a:rPr>
              <a:t> </a:t>
            </a:r>
          </a:p>
          <a:p>
            <a:pPr marL="0" indent="0" eaLnBrk="1" fontAlgn="auto" hangingPunct="1">
              <a:lnSpc>
                <a:spcPct val="120000"/>
              </a:lnSpc>
              <a:spcBef>
                <a:spcPts val="1200"/>
              </a:spcBef>
              <a:spcAft>
                <a:spcPts val="0"/>
              </a:spcAft>
              <a:buFont typeface="Euphemia" panose="020B0503040102020104" pitchFamily="34" charset="0"/>
              <a:buNone/>
              <a:defRPr/>
            </a:pPr>
            <a:r>
              <a:rPr lang="en-US" sz="9600" b="1" dirty="0">
                <a:latin typeface="Arial" charset="0"/>
                <a:cs typeface="Arial" charset="0"/>
              </a:rPr>
              <a:t>			</a:t>
            </a:r>
            <a:r>
              <a:rPr lang="en-US" sz="9600" b="1" i="1" dirty="0">
                <a:solidFill>
                  <a:srgbClr val="003399"/>
                </a:solidFill>
                <a:latin typeface="Arial" charset="0"/>
                <a:cs typeface="Arial" charset="0"/>
              </a:rPr>
              <a:t>PLUS</a:t>
            </a:r>
          </a:p>
          <a:p>
            <a:pPr marL="0" indent="0" eaLnBrk="1" fontAlgn="auto" hangingPunct="1">
              <a:lnSpc>
                <a:spcPct val="120000"/>
              </a:lnSpc>
              <a:spcBef>
                <a:spcPts val="0"/>
              </a:spcBef>
              <a:spcAft>
                <a:spcPts val="0"/>
              </a:spcAft>
              <a:buFont typeface="Euphemia" panose="020B0503040102020104" pitchFamily="34" charset="0"/>
              <a:buNone/>
              <a:defRPr/>
            </a:pPr>
            <a:r>
              <a:rPr lang="en-US" sz="9600" b="1" dirty="0">
                <a:latin typeface="Arial" charset="0"/>
                <a:cs typeface="Arial" charset="0"/>
              </a:rPr>
              <a:t>	</a:t>
            </a:r>
            <a:r>
              <a:rPr lang="en-US" sz="9600" b="1" dirty="0">
                <a:solidFill>
                  <a:schemeClr val="tx1"/>
                </a:solidFill>
                <a:latin typeface="Arial" charset="0"/>
                <a:cs typeface="Arial" charset="0"/>
              </a:rPr>
              <a:t>-  </a:t>
            </a:r>
            <a:r>
              <a:rPr lang="en-US" sz="9600" b="1" u="sng" dirty="0">
                <a:solidFill>
                  <a:schemeClr val="tx1"/>
                </a:solidFill>
                <a:latin typeface="Arial" charset="0"/>
                <a:cs typeface="Arial" charset="0"/>
              </a:rPr>
              <a:t>the additional penalty</a:t>
            </a:r>
          </a:p>
          <a:p>
            <a:pPr marL="0" indent="0" eaLnBrk="1" fontAlgn="auto" hangingPunct="1">
              <a:lnSpc>
                <a:spcPct val="120000"/>
              </a:lnSpc>
              <a:spcBef>
                <a:spcPts val="1200"/>
              </a:spcBef>
              <a:spcAft>
                <a:spcPts val="0"/>
              </a:spcAft>
              <a:buFont typeface="Euphemia" panose="020B0503040102020104" pitchFamily="34" charset="0"/>
              <a:buNone/>
              <a:defRPr/>
            </a:pPr>
            <a:r>
              <a:rPr lang="en-US" sz="9600" b="1" dirty="0">
                <a:latin typeface="Arial" charset="0"/>
                <a:cs typeface="Arial" charset="0"/>
              </a:rPr>
              <a:t>			</a:t>
            </a:r>
            <a:r>
              <a:rPr lang="en-US" sz="9600" b="1" i="1" dirty="0">
                <a:solidFill>
                  <a:srgbClr val="003399"/>
                </a:solidFill>
                <a:latin typeface="Arial" charset="0"/>
                <a:cs typeface="Arial" charset="0"/>
              </a:rPr>
              <a:t>OR</a:t>
            </a:r>
          </a:p>
          <a:p>
            <a:pPr marL="0" indent="0" eaLnBrk="1" fontAlgn="auto" hangingPunct="1">
              <a:lnSpc>
                <a:spcPct val="120000"/>
              </a:lnSpc>
              <a:spcBef>
                <a:spcPts val="0"/>
              </a:spcBef>
              <a:spcAft>
                <a:spcPts val="0"/>
              </a:spcAft>
              <a:buFont typeface="Euphemia" panose="020B0503040102020104" pitchFamily="34" charset="0"/>
              <a:buNone/>
              <a:defRPr/>
            </a:pPr>
            <a:r>
              <a:rPr lang="en-US" sz="9600" b="1" dirty="0">
                <a:solidFill>
                  <a:schemeClr val="tx1"/>
                </a:solidFill>
                <a:latin typeface="Arial" charset="0"/>
                <a:cs typeface="Arial" charset="0"/>
              </a:rPr>
              <a:t>           -  </a:t>
            </a:r>
            <a:r>
              <a:rPr lang="en-US" sz="9600" b="1" u="sng" dirty="0">
                <a:solidFill>
                  <a:schemeClr val="tx1"/>
                </a:solidFill>
                <a:latin typeface="Arial" charset="0"/>
                <a:cs typeface="Arial" charset="0"/>
              </a:rPr>
              <a:t>the minimum penalty of 60.00 shall be applied</a:t>
            </a:r>
            <a:r>
              <a:rPr lang="en-US" sz="9600" b="1" dirty="0">
                <a:solidFill>
                  <a:schemeClr val="tx1"/>
                </a:solidFill>
                <a:latin typeface="Arial" charset="0"/>
                <a:cs typeface="Arial" charset="0"/>
              </a:rPr>
              <a:t>.</a:t>
            </a:r>
          </a:p>
          <a:p>
            <a:pPr marL="246888" indent="-246888" eaLnBrk="1" fontAlgn="auto" hangingPunct="1">
              <a:lnSpc>
                <a:spcPct val="120000"/>
              </a:lnSpc>
              <a:spcAft>
                <a:spcPts val="0"/>
              </a:spcAft>
              <a:buFont typeface="Arial"/>
              <a:buChar char="•"/>
              <a:defRPr/>
            </a:pPr>
            <a:endParaRPr lang="en-US" sz="9600" b="1" i="1" dirty="0">
              <a:latin typeface="Arial" charset="0"/>
              <a:cs typeface="Arial" charset="0"/>
            </a:endParaRPr>
          </a:p>
          <a:p>
            <a:pPr marL="0" indent="-246888" eaLnBrk="1" fontAlgn="auto" hangingPunct="1">
              <a:lnSpc>
                <a:spcPct val="120000"/>
              </a:lnSpc>
              <a:spcAft>
                <a:spcPts val="0"/>
              </a:spcAft>
              <a:buFont typeface="Euphemia" panose="020B0503040102020104" pitchFamily="34" charset="0"/>
              <a:buNone/>
              <a:defRPr/>
            </a:pPr>
            <a:r>
              <a:rPr lang="en-US" sz="9600" b="1" i="1" dirty="0">
                <a:solidFill>
                  <a:srgbClr val="003399"/>
                </a:solidFill>
                <a:latin typeface="Arial" charset="0"/>
                <a:cs typeface="Arial" charset="0"/>
              </a:rPr>
              <a:t>NOTE: If the minimum vertical drop requirement </a:t>
            </a:r>
            <a:r>
              <a:rPr lang="en-US" sz="9600" b="1" i="1" u="sng" dirty="0">
                <a:solidFill>
                  <a:srgbClr val="003399"/>
                </a:solidFill>
                <a:latin typeface="Arial" charset="0"/>
                <a:cs typeface="Arial" charset="0"/>
              </a:rPr>
              <a:t>is met</a:t>
            </a:r>
            <a:r>
              <a:rPr lang="en-US" sz="9600" b="1" i="1" dirty="0">
                <a:solidFill>
                  <a:srgbClr val="003399"/>
                </a:solidFill>
                <a:latin typeface="Arial" charset="0"/>
                <a:cs typeface="Arial" charset="0"/>
              </a:rPr>
              <a:t>, the minimum time requirement does not apply.</a:t>
            </a:r>
          </a:p>
        </p:txBody>
      </p:sp>
      <p:pic>
        <p:nvPicPr>
          <p:cNvPr id="77827" name="Content Placeholder 10">
            <a:extLst>
              <a:ext uri="{FF2B5EF4-FFF2-40B4-BE49-F238E27FC236}">
                <a16:creationId xmlns:a16="http://schemas.microsoft.com/office/drawing/2014/main" id="{114FC444-E84A-AF14-04C8-CB3AD1042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7B57137-B3E6-2F83-EC51-1B888B8C6EFD}"/>
              </a:ext>
            </a:extLst>
          </p:cNvPr>
          <p:cNvSpPr>
            <a:spLocks noGrp="1" noChangeArrowheads="1"/>
          </p:cNvSpPr>
          <p:nvPr>
            <p:ph type="body" idx="4294967295"/>
          </p:nvPr>
        </p:nvSpPr>
        <p:spPr>
          <a:xfrm>
            <a:off x="381000" y="533400"/>
            <a:ext cx="8915400" cy="5108575"/>
          </a:xfrm>
        </p:spPr>
        <p:txBody>
          <a:bodyPr rtlCol="0">
            <a:normAutofit fontScale="70000" lnSpcReduction="20000"/>
          </a:bodyPr>
          <a:lstStyle/>
          <a:p>
            <a:pPr marL="246888" indent="-246888" eaLnBrk="1" fontAlgn="auto" hangingPunct="1">
              <a:lnSpc>
                <a:spcPct val="110000"/>
              </a:lnSpc>
              <a:spcBef>
                <a:spcPts val="600"/>
              </a:spcBef>
              <a:spcAft>
                <a:spcPts val="0"/>
              </a:spcAft>
              <a:buFont typeface="Euphemia" panose="020B0503040102020104" pitchFamily="34" charset="0"/>
              <a:buNone/>
              <a:defRPr/>
            </a:pPr>
            <a:r>
              <a:rPr lang="en-US" sz="3800" dirty="0">
                <a:solidFill>
                  <a:schemeClr val="tx1"/>
                </a:solidFill>
                <a:latin typeface="Arial" charset="0"/>
                <a:cs typeface="Arial" charset="0"/>
              </a:rPr>
              <a:t>4. </a:t>
            </a:r>
            <a:r>
              <a:rPr lang="en-US" sz="2300" b="1" dirty="0">
                <a:solidFill>
                  <a:schemeClr val="tx1"/>
                </a:solidFill>
                <a:latin typeface="Arial" charset="0"/>
                <a:cs typeface="Arial" charset="0"/>
              </a:rPr>
              <a:t>MINIMUM VERTICAL DROP PER RUN, </a:t>
            </a:r>
          </a:p>
          <a:p>
            <a:pPr marL="246888" indent="-246888" eaLnBrk="1" fontAlgn="auto" hangingPunct="1">
              <a:lnSpc>
                <a:spcPct val="110000"/>
              </a:lnSpc>
              <a:spcBef>
                <a:spcPts val="600"/>
              </a:spcBef>
              <a:spcAft>
                <a:spcPts val="0"/>
              </a:spcAft>
              <a:buFont typeface="Euphemia" panose="020B0503040102020104" pitchFamily="34" charset="0"/>
              <a:buNone/>
              <a:defRPr/>
            </a:pPr>
            <a:r>
              <a:rPr lang="en-US" sz="2300" b="1" dirty="0">
                <a:solidFill>
                  <a:schemeClr val="tx1"/>
                </a:solidFill>
                <a:latin typeface="Arial" charset="0"/>
                <a:cs typeface="Arial" charset="0"/>
              </a:rPr>
              <a:t>       ALTERNATE MINIMUM TIME STANDARDS AND ADDITIONAL PENALTY:</a:t>
            </a:r>
          </a:p>
          <a:p>
            <a:pPr marL="246888" indent="-246888" eaLnBrk="1" fontAlgn="auto" hangingPunct="1">
              <a:lnSpc>
                <a:spcPct val="110000"/>
              </a:lnSpc>
              <a:spcAft>
                <a:spcPts val="0"/>
              </a:spcAft>
              <a:buFont typeface="Euphemia" panose="020B0503040102020104" pitchFamily="34" charset="0"/>
              <a:buNone/>
              <a:defRPr/>
            </a:pPr>
            <a:endParaRPr lang="en-US" u="sng" dirty="0">
              <a:latin typeface="Arial" charset="0"/>
              <a:cs typeface="Arial" charset="0"/>
            </a:endParaRPr>
          </a:p>
          <a:p>
            <a:pPr marL="246888" indent="-246888" eaLnBrk="1" fontAlgn="auto" hangingPunct="1">
              <a:lnSpc>
                <a:spcPct val="110000"/>
              </a:lnSpc>
              <a:spcAft>
                <a:spcPts val="0"/>
              </a:spcAft>
              <a:buFont typeface="Euphemia" panose="020B0503040102020104" pitchFamily="34" charset="0"/>
              <a:buNone/>
              <a:defRPr/>
            </a:pPr>
            <a:r>
              <a:rPr lang="en-US" u="sng" dirty="0">
                <a:solidFill>
                  <a:schemeClr val="tx1"/>
                </a:solidFill>
                <a:latin typeface="Arial" charset="0"/>
                <a:cs typeface="Arial" charset="0"/>
              </a:rPr>
              <a:t>EVT</a:t>
            </a:r>
            <a:r>
              <a:rPr lang="en-US" dirty="0">
                <a:solidFill>
                  <a:schemeClr val="tx1"/>
                </a:solidFill>
                <a:latin typeface="Arial" charset="0"/>
                <a:cs typeface="Arial" charset="0"/>
              </a:rPr>
              <a:t>	 </a:t>
            </a:r>
            <a:r>
              <a:rPr lang="en-US" u="sng" dirty="0">
                <a:solidFill>
                  <a:schemeClr val="tx1"/>
                </a:solidFill>
                <a:latin typeface="Arial" charset="0"/>
                <a:cs typeface="Arial" charset="0"/>
              </a:rPr>
              <a:t>MIN VD</a:t>
            </a:r>
            <a:r>
              <a:rPr lang="en-US" dirty="0">
                <a:solidFill>
                  <a:schemeClr val="tx1"/>
                </a:solidFill>
                <a:latin typeface="Arial" charset="0"/>
                <a:cs typeface="Arial" charset="0"/>
              </a:rPr>
              <a:t>   </a:t>
            </a:r>
            <a:r>
              <a:rPr lang="en-US" u="sng" dirty="0">
                <a:solidFill>
                  <a:schemeClr val="tx1"/>
                </a:solidFill>
                <a:latin typeface="Arial" charset="0"/>
                <a:cs typeface="Arial" charset="0"/>
              </a:rPr>
              <a:t>ALT MIN TIME</a:t>
            </a:r>
            <a:r>
              <a:rPr lang="en-US" dirty="0">
                <a:solidFill>
                  <a:schemeClr val="tx1"/>
                </a:solidFill>
                <a:latin typeface="Arial" charset="0"/>
                <a:cs typeface="Arial" charset="0"/>
              </a:rPr>
              <a:t> 		     </a:t>
            </a:r>
            <a:r>
              <a:rPr lang="en-US" u="sng" dirty="0">
                <a:solidFill>
                  <a:schemeClr val="tx1"/>
                </a:solidFill>
                <a:latin typeface="Arial" charset="0"/>
                <a:cs typeface="Arial" charset="0"/>
              </a:rPr>
              <a:t>ADD. PENALTY</a:t>
            </a:r>
          </a:p>
          <a:p>
            <a:pPr marL="246888" indent="-246888" eaLnBrk="1" fontAlgn="auto" hangingPunct="1">
              <a:lnSpc>
                <a:spcPct val="110000"/>
              </a:lnSpc>
              <a:spcAft>
                <a:spcPts val="0"/>
              </a:spcAft>
              <a:buFont typeface="Euphemia" panose="020B0503040102020104" pitchFamily="34" charset="0"/>
              <a:buNone/>
              <a:defRPr/>
            </a:pPr>
            <a:r>
              <a:rPr lang="en-US" dirty="0">
                <a:solidFill>
                  <a:schemeClr val="tx1"/>
                </a:solidFill>
                <a:latin typeface="Arial" charset="0"/>
                <a:cs typeface="Arial" charset="0"/>
              </a:rPr>
              <a:t>DH* 	400 m      60 sec. combined/max 2 runs   	26.00</a:t>
            </a:r>
          </a:p>
          <a:p>
            <a:pPr marL="246888" indent="-246888" eaLnBrk="1" fontAlgn="auto" hangingPunct="1">
              <a:lnSpc>
                <a:spcPct val="110000"/>
              </a:lnSpc>
              <a:spcAft>
                <a:spcPts val="0"/>
              </a:spcAft>
              <a:buFont typeface="Euphemia" panose="020B0503040102020104" pitchFamily="34" charset="0"/>
              <a:buNone/>
              <a:defRPr/>
            </a:pPr>
            <a:r>
              <a:rPr lang="en-US" dirty="0">
                <a:solidFill>
                  <a:schemeClr val="tx1"/>
                </a:solidFill>
                <a:latin typeface="Arial" charset="0"/>
                <a:cs typeface="Arial" charset="0"/>
              </a:rPr>
              <a:t>SL 	100 m      50 sec. combined for 2 runs 		12.00</a:t>
            </a:r>
          </a:p>
          <a:p>
            <a:pPr marL="246888" indent="-246888" eaLnBrk="1" fontAlgn="auto" hangingPunct="1">
              <a:lnSpc>
                <a:spcPct val="110000"/>
              </a:lnSpc>
              <a:spcAft>
                <a:spcPts val="0"/>
              </a:spcAft>
              <a:buFont typeface="Euphemia" panose="020B0503040102020104" pitchFamily="34" charset="0"/>
              <a:buNone/>
              <a:defRPr/>
            </a:pPr>
            <a:r>
              <a:rPr lang="en-US" dirty="0">
                <a:solidFill>
                  <a:schemeClr val="tx1"/>
                </a:solidFill>
                <a:latin typeface="Arial" charset="0"/>
                <a:cs typeface="Arial" charset="0"/>
              </a:rPr>
              <a:t>GS 	200 m      50 sec. combined for 2 runs 		17.00</a:t>
            </a:r>
          </a:p>
          <a:p>
            <a:pPr marL="246888" indent="-246888" eaLnBrk="1" fontAlgn="auto" hangingPunct="1">
              <a:lnSpc>
                <a:spcPct val="110000"/>
              </a:lnSpc>
              <a:spcAft>
                <a:spcPts val="0"/>
              </a:spcAft>
              <a:buFont typeface="Euphemia" panose="020B0503040102020104" pitchFamily="34" charset="0"/>
              <a:buNone/>
              <a:defRPr/>
            </a:pPr>
            <a:r>
              <a:rPr lang="en-US" dirty="0">
                <a:solidFill>
                  <a:schemeClr val="tx1"/>
                </a:solidFill>
                <a:latin typeface="Arial" charset="0"/>
                <a:cs typeface="Arial" charset="0"/>
              </a:rPr>
              <a:t>SG 	300 m      40 sec. for 1 run  		 	21.00</a:t>
            </a:r>
          </a:p>
          <a:p>
            <a:pPr marL="246888" indent="-246888" eaLnBrk="1" fontAlgn="auto" hangingPunct="1">
              <a:lnSpc>
                <a:spcPct val="110000"/>
              </a:lnSpc>
              <a:spcAft>
                <a:spcPts val="0"/>
              </a:spcAft>
              <a:buFont typeface="Euphemia" panose="020B0503040102020104" pitchFamily="34" charset="0"/>
              <a:buNone/>
              <a:defRPr/>
            </a:pPr>
            <a:r>
              <a:rPr lang="en-US" dirty="0">
                <a:solidFill>
                  <a:schemeClr val="tx1"/>
                </a:solidFill>
                <a:latin typeface="Arial" charset="0"/>
                <a:cs typeface="Arial" charset="0"/>
              </a:rPr>
              <a:t>P		60 m	   40 sec combined for 2 runs		10.00</a:t>
            </a:r>
          </a:p>
          <a:p>
            <a:pPr marL="246888" indent="-246888" eaLnBrk="1" fontAlgn="auto" hangingPunct="1">
              <a:lnSpc>
                <a:spcPct val="110000"/>
              </a:lnSpc>
              <a:spcAft>
                <a:spcPts val="0"/>
              </a:spcAft>
              <a:buFont typeface="Arial"/>
              <a:buChar char="•"/>
              <a:defRPr/>
            </a:pPr>
            <a:endParaRPr lang="en-US" b="1" dirty="0">
              <a:solidFill>
                <a:schemeClr val="tx1"/>
              </a:solidFill>
              <a:latin typeface="Arial" charset="0"/>
              <a:cs typeface="Arial" charset="0"/>
            </a:endParaRPr>
          </a:p>
          <a:p>
            <a:pPr marL="246888" indent="-246888" eaLnBrk="1" fontAlgn="auto" hangingPunct="1">
              <a:lnSpc>
                <a:spcPct val="110000"/>
              </a:lnSpc>
              <a:spcAft>
                <a:spcPts val="0"/>
              </a:spcAft>
              <a:buFont typeface="Euphemia" panose="020B0503040102020104" pitchFamily="34" charset="0"/>
              <a:buNone/>
              <a:defRPr/>
            </a:pPr>
            <a:r>
              <a:rPr lang="en-US" sz="2400" b="1" i="1" dirty="0">
                <a:solidFill>
                  <a:srgbClr val="003399"/>
                </a:solidFill>
                <a:effectLst>
                  <a:outerShdw blurRad="38100" dist="38100" dir="2700000" algn="tl">
                    <a:srgbClr val="000000">
                      <a:alpha val="43137"/>
                    </a:srgbClr>
                  </a:outerShdw>
                </a:effectLst>
                <a:latin typeface="Arial" charset="0"/>
                <a:cs typeface="Arial" charset="0"/>
              </a:rPr>
              <a:t>NOTE</a:t>
            </a:r>
            <a:r>
              <a:rPr lang="en-US" b="1" i="1" dirty="0">
                <a:solidFill>
                  <a:srgbClr val="003399"/>
                </a:solidFill>
                <a:effectLst>
                  <a:outerShdw blurRad="38100" dist="38100" dir="2700000" algn="tl">
                    <a:srgbClr val="000000">
                      <a:alpha val="43137"/>
                    </a:srgbClr>
                  </a:outerShdw>
                </a:effectLst>
                <a:latin typeface="Arial" charset="0"/>
                <a:cs typeface="Arial" charset="0"/>
              </a:rPr>
              <a:t>: </a:t>
            </a:r>
            <a:r>
              <a:rPr lang="en-US" sz="2400" b="1" i="1" dirty="0">
                <a:solidFill>
                  <a:srgbClr val="003399"/>
                </a:solidFill>
                <a:effectLst>
                  <a:outerShdw blurRad="38100" dist="38100" dir="2700000" algn="tl">
                    <a:srgbClr val="000000">
                      <a:alpha val="43137"/>
                    </a:srgbClr>
                  </a:outerShdw>
                </a:effectLst>
                <a:latin typeface="Arial" charset="0"/>
                <a:cs typeface="Arial" charset="0"/>
              </a:rPr>
              <a:t>DH “combined/max 2 runs” does not eliminate 60-second minimum.</a:t>
            </a:r>
          </a:p>
        </p:txBody>
      </p:sp>
      <p:pic>
        <p:nvPicPr>
          <p:cNvPr id="78851" name="Content Placeholder 10">
            <a:extLst>
              <a:ext uri="{FF2B5EF4-FFF2-40B4-BE49-F238E27FC236}">
                <a16:creationId xmlns:a16="http://schemas.microsoft.com/office/drawing/2014/main" id="{2A5062DF-1F0E-8C4A-8891-5048E1EDCD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D4E4F5-1083-092B-73D5-6F6B66D63458}"/>
              </a:ext>
            </a:extLst>
          </p:cNvPr>
          <p:cNvSpPr/>
          <p:nvPr/>
        </p:nvSpPr>
        <p:spPr>
          <a:xfrm>
            <a:off x="762000" y="1374775"/>
            <a:ext cx="7848600" cy="4108450"/>
          </a:xfrm>
          <a:prstGeom prst="rect">
            <a:avLst/>
          </a:prstGeom>
        </p:spPr>
        <p:txBody>
          <a:bodyPr>
            <a:spAutoFit/>
          </a:bodyPr>
          <a:lstStyle/>
          <a:p>
            <a:pPr marL="342900" indent="-342900">
              <a:spcBef>
                <a:spcPts val="1800"/>
              </a:spcBef>
              <a:spcAft>
                <a:spcPts val="0"/>
              </a:spcAft>
              <a:buFont typeface="Arial" panose="020B0604020202020204" pitchFamily="34" charset="0"/>
              <a:buChar char="•"/>
              <a:defRPr/>
            </a:pPr>
            <a:r>
              <a:rPr lang="en-US" sz="2400" b="1" dirty="0">
                <a:solidFill>
                  <a:srgbClr val="000000"/>
                </a:solidFill>
                <a:latin typeface="Arial" panose="020B0604020202020204" pitchFamily="34" charset="0"/>
                <a:ea typeface="Courier New" panose="02070309020205020404" pitchFamily="49" charset="0"/>
                <a:cs typeface="Arial" panose="020B0604020202020204" pitchFamily="34" charset="0"/>
              </a:rPr>
              <a:t>If an event meets VD: Apply larger of calculated penalty or minimum 40.00</a:t>
            </a:r>
            <a:endParaRPr lang="en-US" sz="2400" dirty="0">
              <a:latin typeface="Arial" panose="020B0604020202020204" pitchFamily="34" charset="0"/>
              <a:ea typeface="Courier New" panose="02070309020205020404" pitchFamily="49" charset="0"/>
              <a:cs typeface="Arial" panose="020B0604020202020204" pitchFamily="34" charset="0"/>
            </a:endParaRPr>
          </a:p>
          <a:p>
            <a:pPr marL="342900" indent="-342900">
              <a:spcBef>
                <a:spcPts val="1800"/>
              </a:spcBef>
              <a:spcAft>
                <a:spcPts val="0"/>
              </a:spcAft>
              <a:buFont typeface="Arial" panose="020B0604020202020204" pitchFamily="34" charset="0"/>
              <a:buChar char="•"/>
              <a:defRPr/>
            </a:pPr>
            <a:r>
              <a:rPr lang="en-US" sz="2400" b="1" dirty="0">
                <a:solidFill>
                  <a:srgbClr val="000000"/>
                </a:solidFill>
                <a:latin typeface="Arial" panose="020B0604020202020204" pitchFamily="34" charset="0"/>
                <a:ea typeface="Courier New" panose="02070309020205020404" pitchFamily="49" charset="0"/>
                <a:cs typeface="Arial" panose="020B0604020202020204" pitchFamily="34" charset="0"/>
              </a:rPr>
              <a:t>If an event only meets time: Apply larger of calculated penalty or minimum 60.00*</a:t>
            </a:r>
            <a:endParaRPr lang="en-US" sz="2400" dirty="0">
              <a:latin typeface="Arial" panose="020B0604020202020204" pitchFamily="34" charset="0"/>
              <a:ea typeface="Courier New" panose="02070309020205020404" pitchFamily="49" charset="0"/>
              <a:cs typeface="Arial" panose="020B0604020202020204" pitchFamily="34" charset="0"/>
            </a:endParaRPr>
          </a:p>
          <a:p>
            <a:pPr marL="342900" indent="-342900">
              <a:spcBef>
                <a:spcPts val="1800"/>
              </a:spcBef>
              <a:spcAft>
                <a:spcPts val="0"/>
              </a:spcAft>
              <a:buFont typeface="Arial" panose="020B0604020202020204" pitchFamily="34" charset="0"/>
              <a:buChar char="•"/>
              <a:defRPr/>
            </a:pPr>
            <a:r>
              <a:rPr lang="en-US" sz="2400" b="1" dirty="0">
                <a:solidFill>
                  <a:srgbClr val="000000"/>
                </a:solidFill>
                <a:latin typeface="Arial" panose="020B0604020202020204" pitchFamily="34" charset="0"/>
                <a:ea typeface="Courier New" panose="02070309020205020404" pitchFamily="49" charset="0"/>
                <a:cs typeface="Arial" panose="020B0604020202020204" pitchFamily="34" charset="0"/>
              </a:rPr>
              <a:t>If an event meets neither VD nor time, apply larger of:   </a:t>
            </a:r>
          </a:p>
          <a:p>
            <a:pPr>
              <a:spcBef>
                <a:spcPts val="600"/>
              </a:spcBef>
              <a:spcAft>
                <a:spcPts val="0"/>
              </a:spcAft>
              <a:defRPr/>
            </a:pPr>
            <a:r>
              <a:rPr lang="en-US" sz="2400" b="1" dirty="0">
                <a:solidFill>
                  <a:srgbClr val="000000"/>
                </a:solidFill>
                <a:latin typeface="Arial" panose="020B0604020202020204" pitchFamily="34" charset="0"/>
                <a:ea typeface="Courier New" panose="02070309020205020404" pitchFamily="49" charset="0"/>
                <a:cs typeface="Arial" panose="020B0604020202020204" pitchFamily="34" charset="0"/>
              </a:rPr>
              <a:t>        - total of calculated penalty + additional penalty  </a:t>
            </a:r>
          </a:p>
          <a:p>
            <a:pPr>
              <a:spcBef>
                <a:spcPts val="600"/>
              </a:spcBef>
              <a:spcAft>
                <a:spcPts val="0"/>
              </a:spcAft>
              <a:defRPr/>
            </a:pPr>
            <a:r>
              <a:rPr lang="en-US" sz="2400" b="1" dirty="0">
                <a:solidFill>
                  <a:srgbClr val="000000"/>
                </a:solidFill>
                <a:latin typeface="Arial" panose="020B0604020202020204" pitchFamily="34" charset="0"/>
                <a:ea typeface="Courier New" panose="02070309020205020404" pitchFamily="49" charset="0"/>
                <a:cs typeface="Arial" panose="020B0604020202020204" pitchFamily="34" charset="0"/>
              </a:rPr>
              <a:t>             or</a:t>
            </a:r>
          </a:p>
          <a:p>
            <a:pPr>
              <a:spcBef>
                <a:spcPts val="600"/>
              </a:spcBef>
              <a:spcAft>
                <a:spcPts val="0"/>
              </a:spcAft>
              <a:defRPr/>
            </a:pPr>
            <a:r>
              <a:rPr lang="en-US" sz="2400" b="1" dirty="0">
                <a:solidFill>
                  <a:srgbClr val="000000"/>
                </a:solidFill>
                <a:latin typeface="Arial" panose="020B0604020202020204" pitchFamily="34" charset="0"/>
                <a:ea typeface="Courier New" panose="02070309020205020404" pitchFamily="49" charset="0"/>
                <a:cs typeface="Arial" panose="020B0604020202020204" pitchFamily="34" charset="0"/>
              </a:rPr>
              <a:t>        - minimum of 60.00*  </a:t>
            </a:r>
            <a:endParaRPr lang="en-US" sz="2400" dirty="0">
              <a:latin typeface="Arial" panose="020B0604020202020204" pitchFamily="34" charset="0"/>
              <a:ea typeface="Courier New" panose="02070309020205020404" pitchFamily="49" charset="0"/>
              <a:cs typeface="Arial" panose="020B0604020202020204" pitchFamily="34" charset="0"/>
            </a:endParaRPr>
          </a:p>
        </p:txBody>
      </p:sp>
      <p:sp>
        <p:nvSpPr>
          <p:cNvPr id="3" name="TextBox 2">
            <a:extLst>
              <a:ext uri="{FF2B5EF4-FFF2-40B4-BE49-F238E27FC236}">
                <a16:creationId xmlns:a16="http://schemas.microsoft.com/office/drawing/2014/main" id="{97B2C096-2A49-5A84-120F-8E3B8529D4B0}"/>
              </a:ext>
            </a:extLst>
          </p:cNvPr>
          <p:cNvSpPr txBox="1"/>
          <p:nvPr/>
        </p:nvSpPr>
        <p:spPr>
          <a:xfrm>
            <a:off x="228600" y="533400"/>
            <a:ext cx="8686800" cy="523875"/>
          </a:xfrm>
          <a:prstGeom prst="rect">
            <a:avLst/>
          </a:prstGeom>
          <a:noFill/>
          <a:ln>
            <a:noFill/>
          </a:ln>
        </p:spPr>
        <p:txBody>
          <a:bodyPr anchor="ctr" anchorCtr="1">
            <a:spAutoFit/>
          </a:bodyPr>
          <a:lstStyle/>
          <a:p>
            <a:pPr>
              <a:defRPr/>
            </a:pPr>
            <a:r>
              <a:rPr lang="en-US" altLang="en-US" sz="2800" b="1"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SUGGESTED PROCEDURE: </a:t>
            </a:r>
            <a:r>
              <a:rPr lang="en-US" altLang="en-US" sz="2400" b="1"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(a/k/a “The Cheat Sheet”) </a:t>
            </a:r>
            <a:endParaRPr lang="en-US" sz="2400" dirty="0"/>
          </a:p>
        </p:txBody>
      </p:sp>
      <p:pic>
        <p:nvPicPr>
          <p:cNvPr id="79876" name="Content Placeholder 10">
            <a:extLst>
              <a:ext uri="{FF2B5EF4-FFF2-40B4-BE49-F238E27FC236}">
                <a16:creationId xmlns:a16="http://schemas.microsoft.com/office/drawing/2014/main" id="{BBC4C10F-A0C8-3429-7C33-FF7B517E52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246EAB-0E7B-18C8-93DA-6C6FD9711A0B}"/>
              </a:ext>
            </a:extLst>
          </p:cNvPr>
          <p:cNvSpPr>
            <a:spLocks noGrp="1"/>
          </p:cNvSpPr>
          <p:nvPr>
            <p:ph idx="4294967295"/>
          </p:nvPr>
        </p:nvSpPr>
        <p:spPr>
          <a:xfrm>
            <a:off x="533400" y="1295400"/>
            <a:ext cx="8229600" cy="5154613"/>
          </a:xfrm>
        </p:spPr>
        <p:txBody>
          <a:bodyPr rtlCol="0">
            <a:normAutofit/>
          </a:bodyPr>
          <a:lstStyle/>
          <a:p>
            <a:pPr marL="246888" indent="-246888" eaLnBrk="1" fontAlgn="auto" hangingPunct="1">
              <a:lnSpc>
                <a:spcPct val="100000"/>
              </a:lnSpc>
              <a:spcBef>
                <a:spcPts val="600"/>
              </a:spcBef>
              <a:spcAft>
                <a:spcPts val="0"/>
              </a:spcAft>
              <a:buFont typeface="Arial"/>
              <a:buChar char="•"/>
              <a:defRPr/>
            </a:pPr>
            <a:r>
              <a:rPr lang="en-US" sz="1900" dirty="0">
                <a:solidFill>
                  <a:schemeClr val="tx1"/>
                </a:solidFill>
                <a:latin typeface="Arial Bold" pitchFamily="34" charset="0"/>
                <a:cs typeface="Arial Bold" pitchFamily="34" charset="0"/>
              </a:rPr>
              <a:t>FEWER THAN 10 RACERS FINISH</a:t>
            </a:r>
          </a:p>
          <a:p>
            <a:pPr marL="246888" indent="-246888" eaLnBrk="1" fontAlgn="auto" hangingPunct="1">
              <a:lnSpc>
                <a:spcPct val="100000"/>
              </a:lnSpc>
              <a:spcBef>
                <a:spcPts val="600"/>
              </a:spcBef>
              <a:spcAft>
                <a:spcPts val="0"/>
              </a:spcAft>
              <a:buFont typeface="Arial"/>
              <a:buChar char="•"/>
              <a:defRPr/>
            </a:pPr>
            <a:r>
              <a:rPr lang="en-US" sz="1900" dirty="0">
                <a:solidFill>
                  <a:schemeClr val="tx1"/>
                </a:solidFill>
                <a:latin typeface="Arial Bold" pitchFamily="34" charset="0"/>
                <a:cs typeface="Arial Bold" pitchFamily="34" charset="0"/>
              </a:rPr>
              <a:t>RACERS IN FIRST 5 HAVE U.S. POINTS IN EXCESS OF EVENT MAXIMUM VALUE</a:t>
            </a:r>
          </a:p>
          <a:p>
            <a:pPr marL="246888" indent="-246888" eaLnBrk="1" fontAlgn="auto" hangingPunct="1">
              <a:lnSpc>
                <a:spcPct val="100000"/>
              </a:lnSpc>
              <a:spcBef>
                <a:spcPts val="600"/>
              </a:spcBef>
              <a:spcAft>
                <a:spcPts val="0"/>
              </a:spcAft>
              <a:buFont typeface="Arial"/>
              <a:buChar char="•"/>
              <a:defRPr/>
            </a:pPr>
            <a:r>
              <a:rPr lang="en-US" sz="1900" dirty="0">
                <a:solidFill>
                  <a:schemeClr val="tx1"/>
                </a:solidFill>
                <a:latin typeface="Arial Bold" pitchFamily="34" charset="0"/>
                <a:cs typeface="Arial Bold" pitchFamily="34" charset="0"/>
              </a:rPr>
              <a:t>FEWER THAN 5 RACERS FINISH</a:t>
            </a:r>
          </a:p>
          <a:p>
            <a:pPr marL="246888" indent="-246888" eaLnBrk="1" fontAlgn="auto" hangingPunct="1">
              <a:lnSpc>
                <a:spcPct val="100000"/>
              </a:lnSpc>
              <a:spcBef>
                <a:spcPts val="600"/>
              </a:spcBef>
              <a:spcAft>
                <a:spcPts val="0"/>
              </a:spcAft>
              <a:buFont typeface="Arial"/>
              <a:buChar char="•"/>
              <a:defRPr/>
            </a:pPr>
            <a:r>
              <a:rPr lang="en-US" sz="1900" dirty="0">
                <a:solidFill>
                  <a:schemeClr val="tx1"/>
                </a:solidFill>
                <a:latin typeface="Arial Bold" pitchFamily="34" charset="0"/>
                <a:cs typeface="Arial Bold" pitchFamily="34" charset="0"/>
              </a:rPr>
              <a:t>FEWER THAN 5 RACERS IN FIRST TEN WITH VALID SEED POINTS</a:t>
            </a:r>
          </a:p>
          <a:p>
            <a:pPr marL="246888" indent="-246888" eaLnBrk="1" fontAlgn="auto" hangingPunct="1">
              <a:lnSpc>
                <a:spcPct val="100000"/>
              </a:lnSpc>
              <a:spcBef>
                <a:spcPts val="600"/>
              </a:spcBef>
              <a:spcAft>
                <a:spcPts val="0"/>
              </a:spcAft>
              <a:buFont typeface="Arial"/>
              <a:buChar char="•"/>
              <a:defRPr/>
            </a:pPr>
            <a:r>
              <a:rPr lang="en-US" sz="1900" dirty="0">
                <a:solidFill>
                  <a:schemeClr val="tx1"/>
                </a:solidFill>
                <a:latin typeface="Arial Bold" pitchFamily="34" charset="0"/>
                <a:cs typeface="Arial Bold" pitchFamily="34" charset="0"/>
              </a:rPr>
              <a:t>TIE FOR 10</a:t>
            </a:r>
            <a:r>
              <a:rPr lang="en-US" sz="1900" baseline="30000" dirty="0">
                <a:solidFill>
                  <a:schemeClr val="tx1"/>
                </a:solidFill>
                <a:latin typeface="Arial Bold" pitchFamily="34" charset="0"/>
                <a:cs typeface="Arial Bold" pitchFamily="34" charset="0"/>
              </a:rPr>
              <a:t>TH</a:t>
            </a:r>
            <a:r>
              <a:rPr lang="en-US" sz="1900" dirty="0">
                <a:solidFill>
                  <a:schemeClr val="tx1"/>
                </a:solidFill>
                <a:latin typeface="Arial Bold" pitchFamily="34" charset="0"/>
                <a:cs typeface="Arial Bold" pitchFamily="34" charset="0"/>
              </a:rPr>
              <a:t> FASTEST TIME / TIE FOR 5</a:t>
            </a:r>
            <a:r>
              <a:rPr lang="en-US" sz="1900" baseline="30000" dirty="0">
                <a:solidFill>
                  <a:schemeClr val="tx1"/>
                </a:solidFill>
                <a:latin typeface="Arial Bold" pitchFamily="34" charset="0"/>
                <a:cs typeface="Arial Bold" pitchFamily="34" charset="0"/>
              </a:rPr>
              <a:t>TH</a:t>
            </a:r>
            <a:r>
              <a:rPr lang="en-US" sz="1900" dirty="0">
                <a:solidFill>
                  <a:schemeClr val="tx1"/>
                </a:solidFill>
                <a:latin typeface="Arial Bold" pitchFamily="34" charset="0"/>
                <a:cs typeface="Arial Bold" pitchFamily="34" charset="0"/>
              </a:rPr>
              <a:t> LOWEST SEED POINTS</a:t>
            </a:r>
          </a:p>
          <a:p>
            <a:pPr marL="0" indent="0" eaLnBrk="1" fontAlgn="auto" hangingPunct="1">
              <a:lnSpc>
                <a:spcPct val="100000"/>
              </a:lnSpc>
              <a:spcBef>
                <a:spcPts val="1800"/>
              </a:spcBef>
              <a:spcAft>
                <a:spcPts val="0"/>
              </a:spcAft>
              <a:buFont typeface="Euphemia" panose="020B0503040102020104" pitchFamily="34" charset="0"/>
              <a:buNone/>
              <a:defRPr/>
            </a:pPr>
            <a:r>
              <a:rPr lang="en-US" altLang="en-US" sz="2200" b="1"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PENALTY RULES – FIS: </a:t>
            </a:r>
            <a:r>
              <a:rPr lang="en-US" altLang="en-US" sz="2200" b="1" u="sng"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Rules for the FIS Points</a:t>
            </a:r>
            <a:endParaRPr lang="en-US" altLang="en-US" sz="2200" b="1" dirty="0">
              <a:solidFill>
                <a:srgbClr val="003399"/>
              </a:solidFill>
              <a:effectLst>
                <a:outerShdw blurRad="38100" dist="38100" dir="2700000" algn="tl">
                  <a:srgbClr val="000000">
                    <a:alpha val="43137"/>
                  </a:srgbClr>
                </a:outerShdw>
              </a:effectLst>
              <a:latin typeface="Arial Bold" pitchFamily="34" charset="0"/>
              <a:cs typeface="Arial Bold" pitchFamily="34" charset="0"/>
            </a:endParaRPr>
          </a:p>
          <a:p>
            <a:pPr marL="246888" indent="-246888" eaLnBrk="1" fontAlgn="auto" hangingPunct="1">
              <a:lnSpc>
                <a:spcPct val="100000"/>
              </a:lnSpc>
              <a:spcAft>
                <a:spcPts val="0"/>
              </a:spcAft>
              <a:buFont typeface="Arial"/>
              <a:buChar char="•"/>
              <a:defRPr/>
            </a:pPr>
            <a:r>
              <a:rPr lang="en-US" sz="1900" dirty="0">
                <a:solidFill>
                  <a:schemeClr val="tx1"/>
                </a:solidFill>
                <a:latin typeface="Arial Bold" pitchFamily="34" charset="0"/>
                <a:cs typeface="Arial Bold" pitchFamily="34" charset="0"/>
              </a:rPr>
              <a:t>FEWER THAN 5 COMPETITORS IN TOP 10 WITH FIS POINTS</a:t>
            </a:r>
          </a:p>
          <a:p>
            <a:pPr marL="246888" indent="-246888" eaLnBrk="1" fontAlgn="auto" hangingPunct="1">
              <a:lnSpc>
                <a:spcPct val="100000"/>
              </a:lnSpc>
              <a:spcBef>
                <a:spcPts val="600"/>
              </a:spcBef>
              <a:spcAft>
                <a:spcPts val="0"/>
              </a:spcAft>
              <a:buFont typeface="Arial"/>
              <a:buChar char="•"/>
              <a:defRPr/>
            </a:pPr>
            <a:r>
              <a:rPr lang="en-US" sz="1900" dirty="0">
                <a:solidFill>
                  <a:schemeClr val="tx1"/>
                </a:solidFill>
                <a:latin typeface="Arial Bold" pitchFamily="34" charset="0"/>
                <a:cs typeface="Arial Bold" pitchFamily="34" charset="0"/>
              </a:rPr>
              <a:t>HOW MANY HAVE TO BE RANKED</a:t>
            </a:r>
          </a:p>
          <a:p>
            <a:pPr marL="246888" indent="-246888" eaLnBrk="1" fontAlgn="auto" hangingPunct="1">
              <a:lnSpc>
                <a:spcPct val="100000"/>
              </a:lnSpc>
              <a:spcBef>
                <a:spcPts val="600"/>
              </a:spcBef>
              <a:spcAft>
                <a:spcPts val="0"/>
              </a:spcAft>
              <a:buFont typeface="Arial"/>
              <a:buChar char="•"/>
              <a:defRPr/>
            </a:pPr>
            <a:r>
              <a:rPr lang="en-US" sz="1900" dirty="0">
                <a:solidFill>
                  <a:schemeClr val="tx1"/>
                </a:solidFill>
                <a:latin typeface="Arial Bold" pitchFamily="34" charset="0"/>
                <a:cs typeface="Arial Bold" pitchFamily="34" charset="0"/>
              </a:rPr>
              <a:t>HOW MANY HAVE TO FINISH</a:t>
            </a:r>
          </a:p>
          <a:p>
            <a:pPr marL="246888" indent="-246888" eaLnBrk="1" fontAlgn="auto" hangingPunct="1">
              <a:lnSpc>
                <a:spcPct val="100000"/>
              </a:lnSpc>
              <a:spcBef>
                <a:spcPts val="600"/>
              </a:spcBef>
              <a:spcAft>
                <a:spcPts val="0"/>
              </a:spcAft>
              <a:buFont typeface="Arial"/>
              <a:buChar char="•"/>
              <a:defRPr/>
            </a:pPr>
            <a:r>
              <a:rPr lang="en-US" sz="1900" dirty="0">
                <a:solidFill>
                  <a:schemeClr val="tx1"/>
                </a:solidFill>
                <a:latin typeface="Arial Bold" pitchFamily="34" charset="0"/>
                <a:cs typeface="Arial Bold" pitchFamily="34" charset="0"/>
              </a:rPr>
              <a:t>TIE FOR 10</a:t>
            </a:r>
            <a:r>
              <a:rPr lang="en-US" sz="1900" baseline="30000" dirty="0">
                <a:solidFill>
                  <a:schemeClr val="tx1"/>
                </a:solidFill>
                <a:latin typeface="Arial Bold" pitchFamily="34" charset="0"/>
                <a:cs typeface="Arial Bold" pitchFamily="34" charset="0"/>
              </a:rPr>
              <a:t>TH</a:t>
            </a:r>
            <a:r>
              <a:rPr lang="en-US" sz="1900" dirty="0">
                <a:solidFill>
                  <a:schemeClr val="tx1"/>
                </a:solidFill>
                <a:latin typeface="Arial Bold" pitchFamily="34" charset="0"/>
                <a:cs typeface="Arial Bold" pitchFamily="34" charset="0"/>
              </a:rPr>
              <a:t> FASTEST TIME / TIE FOR 5</a:t>
            </a:r>
            <a:r>
              <a:rPr lang="en-US" sz="1900" baseline="30000" dirty="0">
                <a:solidFill>
                  <a:schemeClr val="tx1"/>
                </a:solidFill>
                <a:latin typeface="Arial Bold" pitchFamily="34" charset="0"/>
                <a:cs typeface="Arial Bold" pitchFamily="34" charset="0"/>
              </a:rPr>
              <a:t>TH</a:t>
            </a:r>
            <a:r>
              <a:rPr lang="en-US" sz="1900" dirty="0">
                <a:solidFill>
                  <a:schemeClr val="tx1"/>
                </a:solidFill>
                <a:latin typeface="Arial Bold" pitchFamily="34" charset="0"/>
                <a:cs typeface="Arial Bold" pitchFamily="34" charset="0"/>
              </a:rPr>
              <a:t> LOWEST SEED POINTS</a:t>
            </a:r>
          </a:p>
          <a:p>
            <a:pPr marL="0" indent="0" eaLnBrk="1" fontAlgn="auto" hangingPunct="1">
              <a:lnSpc>
                <a:spcPct val="100000"/>
              </a:lnSpc>
              <a:spcBef>
                <a:spcPts val="600"/>
              </a:spcBef>
              <a:spcAft>
                <a:spcPts val="0"/>
              </a:spcAft>
              <a:buFont typeface="Euphemia" panose="020B0503040102020104" pitchFamily="34" charset="0"/>
              <a:buNone/>
              <a:defRPr/>
            </a:pPr>
            <a:endParaRPr lang="en-US" sz="1500" i="1" dirty="0">
              <a:solidFill>
                <a:schemeClr val="tx1"/>
              </a:solidFill>
              <a:latin typeface="Arial Bold" pitchFamily="34" charset="0"/>
              <a:cs typeface="Arial Bold" pitchFamily="34" charset="0"/>
            </a:endParaRPr>
          </a:p>
          <a:p>
            <a:pPr marL="0" indent="0" eaLnBrk="1" fontAlgn="auto" hangingPunct="1">
              <a:lnSpc>
                <a:spcPct val="100000"/>
              </a:lnSpc>
              <a:spcBef>
                <a:spcPts val="600"/>
              </a:spcBef>
              <a:spcAft>
                <a:spcPts val="0"/>
              </a:spcAft>
              <a:buFont typeface="Euphemia" panose="020B0503040102020104" pitchFamily="34" charset="0"/>
              <a:buNone/>
              <a:defRPr/>
            </a:pPr>
            <a:r>
              <a:rPr lang="en-US" sz="1500" i="1" dirty="0">
                <a:solidFill>
                  <a:schemeClr val="tx1"/>
                </a:solidFill>
                <a:latin typeface="Arial Bold" pitchFamily="34" charset="0"/>
                <a:cs typeface="Arial Bold" pitchFamily="34" charset="0"/>
              </a:rPr>
              <a:t>For addition information refer to PPT presentation: </a:t>
            </a:r>
            <a:r>
              <a:rPr lang="en-US" sz="1500" b="1" i="1" dirty="0">
                <a:solidFill>
                  <a:srgbClr val="0070C0"/>
                </a:solidFill>
                <a:effectLst>
                  <a:outerShdw blurRad="38100" dist="38100" dir="2700000" algn="tl">
                    <a:srgbClr val="000000">
                      <a:alpha val="43137"/>
                    </a:srgbClr>
                  </a:outerShdw>
                </a:effectLst>
                <a:latin typeface="Arial Bold" pitchFamily="34" charset="0"/>
                <a:cs typeface="Arial Bold" pitchFamily="34" charset="0"/>
              </a:rPr>
              <a:t>“RACE POINTS &amp; PENALTY ”</a:t>
            </a:r>
          </a:p>
          <a:p>
            <a:pPr marL="0" indent="0" eaLnBrk="1" fontAlgn="auto" hangingPunct="1">
              <a:spcBef>
                <a:spcPts val="600"/>
              </a:spcBef>
              <a:spcAft>
                <a:spcPts val="0"/>
              </a:spcAft>
              <a:buFont typeface="Euphemia" panose="020B0503040102020104" pitchFamily="34" charset="0"/>
              <a:buNone/>
              <a:defRPr/>
            </a:pPr>
            <a:endParaRPr lang="en-US" sz="1600" dirty="0"/>
          </a:p>
        </p:txBody>
      </p:sp>
      <p:sp>
        <p:nvSpPr>
          <p:cNvPr id="36866" name="Title 1">
            <a:extLst>
              <a:ext uri="{FF2B5EF4-FFF2-40B4-BE49-F238E27FC236}">
                <a16:creationId xmlns:a16="http://schemas.microsoft.com/office/drawing/2014/main" id="{79506C36-6B80-D44C-234C-788947D662F2}"/>
              </a:ext>
            </a:extLst>
          </p:cNvPr>
          <p:cNvSpPr>
            <a:spLocks noGrp="1"/>
          </p:cNvSpPr>
          <p:nvPr>
            <p:ph type="title" idx="4294967295"/>
          </p:nvPr>
        </p:nvSpPr>
        <p:spPr>
          <a:xfrm>
            <a:off x="609600" y="76200"/>
            <a:ext cx="8315325" cy="1143000"/>
          </a:xfrm>
        </p:spPr>
        <p:txBody>
          <a:bodyPr rtlCol="0">
            <a:normAutofit/>
          </a:bodyPr>
          <a:lstStyle/>
          <a:p>
            <a:pPr eaLnBrk="1" fontAlgn="auto" hangingPunct="1">
              <a:spcAft>
                <a:spcPts val="0"/>
              </a:spcAft>
              <a:defRPr/>
            </a:pPr>
            <a:r>
              <a:rPr lang="en-US" altLang="en-US" sz="2400" b="1"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PENALTY RULES –: </a:t>
            </a:r>
            <a:br>
              <a:rPr lang="en-US" altLang="en-US" sz="2400" b="1" dirty="0">
                <a:solidFill>
                  <a:srgbClr val="003399"/>
                </a:solidFill>
                <a:effectLst>
                  <a:outerShdw blurRad="38100" dist="38100" dir="2700000" algn="tl">
                    <a:srgbClr val="000000">
                      <a:alpha val="43137"/>
                    </a:srgbClr>
                  </a:outerShdw>
                </a:effectLst>
                <a:latin typeface="Arial Bold" pitchFamily="34" charset="0"/>
                <a:cs typeface="Arial Bold" pitchFamily="34" charset="0"/>
              </a:rPr>
            </a:br>
            <a:r>
              <a:rPr lang="en-US" altLang="en-US" sz="2400" b="1" u="sng"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2026 U.S. Ski &amp; Snowboard Alpine Competition Guide</a:t>
            </a:r>
            <a:endParaRPr lang="en-US" altLang="en-US" sz="2400" b="1" dirty="0">
              <a:solidFill>
                <a:srgbClr val="003399"/>
              </a:solidFill>
              <a:effectLst>
                <a:outerShdw blurRad="38100" dist="38100" dir="2700000" algn="tl">
                  <a:srgbClr val="000000">
                    <a:alpha val="43137"/>
                  </a:srgbClr>
                </a:outerShdw>
              </a:effectLst>
              <a:latin typeface="Arial" charset="0"/>
              <a:cs typeface="Arial" charset="0"/>
            </a:endParaRPr>
          </a:p>
        </p:txBody>
      </p:sp>
      <p:pic>
        <p:nvPicPr>
          <p:cNvPr id="80900" name="Content Placeholder 10">
            <a:extLst>
              <a:ext uri="{FF2B5EF4-FFF2-40B4-BE49-F238E27FC236}">
                <a16:creationId xmlns:a16="http://schemas.microsoft.com/office/drawing/2014/main" id="{8A9FA7C9-15D7-6045-2EEC-5695BC418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4D1EE40-28E2-F3B5-7769-DD5E96CCFB3C}"/>
              </a:ext>
            </a:extLst>
          </p:cNvPr>
          <p:cNvSpPr>
            <a:spLocks noGrp="1" noChangeArrowheads="1"/>
          </p:cNvSpPr>
          <p:nvPr>
            <p:ph type="body" idx="4294967295"/>
          </p:nvPr>
        </p:nvSpPr>
        <p:spPr>
          <a:xfrm>
            <a:off x="723900" y="1011238"/>
            <a:ext cx="7962900" cy="4932362"/>
          </a:xfrm>
        </p:spPr>
        <p:txBody>
          <a:bodyPr rtlCol="0">
            <a:normAutofit/>
          </a:bodyPr>
          <a:lstStyle/>
          <a:p>
            <a:pPr marL="246888" indent="-246888" eaLnBrk="1" fontAlgn="auto" hangingPunct="1">
              <a:lnSpc>
                <a:spcPct val="80000"/>
              </a:lnSpc>
              <a:spcAft>
                <a:spcPts val="0"/>
              </a:spcAft>
              <a:buFont typeface="Euphemia" panose="020B0503040102020104" pitchFamily="34" charset="0"/>
              <a:buNone/>
              <a:defRPr/>
            </a:pPr>
            <a:endParaRPr lang="en-US" u="sng" dirty="0">
              <a:solidFill>
                <a:srgbClr val="FF0000"/>
              </a:solidFill>
              <a:latin typeface="Arial" charset="0"/>
              <a:cs typeface="Arial" charset="0"/>
            </a:endParaRPr>
          </a:p>
          <a:p>
            <a:pPr marL="246888" indent="-246888" eaLnBrk="1" fontAlgn="auto" hangingPunct="1">
              <a:lnSpc>
                <a:spcPct val="100000"/>
              </a:lnSpc>
              <a:spcAft>
                <a:spcPts val="0"/>
              </a:spcAft>
              <a:buFont typeface="Arial"/>
              <a:buChar char="•"/>
              <a:defRPr/>
            </a:pPr>
            <a:r>
              <a:rPr lang="en-US" sz="2400" b="1" u="sng" dirty="0">
                <a:solidFill>
                  <a:schemeClr val="tx1"/>
                </a:solidFill>
                <a:latin typeface="Arial" charset="0"/>
                <a:cs typeface="Arial" charset="0"/>
              </a:rPr>
              <a:t>ACR</a:t>
            </a:r>
            <a:r>
              <a:rPr lang="en-US" sz="2400" b="1" dirty="0">
                <a:solidFill>
                  <a:schemeClr val="tx1"/>
                </a:solidFill>
                <a:latin typeface="Arial" charset="0"/>
                <a:cs typeface="Arial" charset="0"/>
              </a:rPr>
              <a:t> states that a binding release </a:t>
            </a:r>
            <a:r>
              <a:rPr lang="en-US" sz="2400" b="1" u="sng" dirty="0">
                <a:solidFill>
                  <a:schemeClr val="tx1"/>
                </a:solidFill>
                <a:latin typeface="Arial" charset="0"/>
                <a:cs typeface="Arial" charset="0"/>
              </a:rPr>
              <a:t>more than 2 gates above the Finish line </a:t>
            </a:r>
            <a:r>
              <a:rPr lang="en-US" sz="2400" b="1" dirty="0">
                <a:solidFill>
                  <a:schemeClr val="tx1"/>
                </a:solidFill>
                <a:latin typeface="Arial" charset="0"/>
                <a:cs typeface="Arial" charset="0"/>
              </a:rPr>
              <a:t>in SL, GS or SG or</a:t>
            </a:r>
          </a:p>
          <a:p>
            <a:pPr marL="246888" indent="-246888" eaLnBrk="1" fontAlgn="auto" hangingPunct="1">
              <a:lnSpc>
                <a:spcPct val="100000"/>
              </a:lnSpc>
              <a:spcBef>
                <a:spcPts val="1200"/>
              </a:spcBef>
              <a:spcAft>
                <a:spcPts val="0"/>
              </a:spcAft>
              <a:buFont typeface="Arial"/>
              <a:buChar char="•"/>
              <a:defRPr/>
            </a:pPr>
            <a:r>
              <a:rPr lang="en-US" sz="2400" b="1" u="sng" dirty="0">
                <a:solidFill>
                  <a:schemeClr val="tx1"/>
                </a:solidFill>
                <a:latin typeface="Arial" charset="0"/>
                <a:cs typeface="Arial" charset="0"/>
              </a:rPr>
              <a:t>More than 1 gate above the Finish line in DH</a:t>
            </a:r>
            <a:r>
              <a:rPr lang="en-US" sz="2400" b="1" dirty="0">
                <a:solidFill>
                  <a:schemeClr val="tx1"/>
                </a:solidFill>
                <a:latin typeface="Arial" charset="0"/>
                <a:cs typeface="Arial" charset="0"/>
              </a:rPr>
              <a:t> shall be considered as a </a:t>
            </a:r>
            <a:r>
              <a:rPr lang="en-US" sz="2400" b="1" u="sng" dirty="0">
                <a:solidFill>
                  <a:schemeClr val="tx1"/>
                </a:solidFill>
                <a:latin typeface="Arial" charset="0"/>
                <a:cs typeface="Arial" charset="0"/>
              </a:rPr>
              <a:t>clear DSQ</a:t>
            </a:r>
            <a:r>
              <a:rPr lang="en-US" sz="2400" b="1" dirty="0">
                <a:solidFill>
                  <a:schemeClr val="tx1"/>
                </a:solidFill>
                <a:latin typeface="Arial" charset="0"/>
                <a:cs typeface="Arial" charset="0"/>
              </a:rPr>
              <a:t> </a:t>
            </a:r>
          </a:p>
          <a:p>
            <a:pPr marL="246888" indent="-246888" eaLnBrk="1" fontAlgn="auto" hangingPunct="1">
              <a:lnSpc>
                <a:spcPct val="100000"/>
              </a:lnSpc>
              <a:spcAft>
                <a:spcPts val="0"/>
              </a:spcAft>
              <a:buFont typeface="Euphemia" panose="020B0503040102020104" pitchFamily="34" charset="0"/>
              <a:buNone/>
              <a:defRPr/>
            </a:pPr>
            <a:r>
              <a:rPr lang="en-US" sz="2400" b="1" dirty="0">
                <a:latin typeface="Arial" charset="0"/>
                <a:cs typeface="Arial" charset="0"/>
              </a:rPr>
              <a:t>	</a:t>
            </a:r>
            <a:r>
              <a:rPr lang="en-US" sz="2400" b="1" dirty="0">
                <a:solidFill>
                  <a:srgbClr val="0070C0"/>
                </a:solidFill>
                <a:latin typeface="Arial" charset="0"/>
                <a:cs typeface="Arial" charset="0"/>
              </a:rPr>
              <a:t>[U628.16, U629.4]</a:t>
            </a:r>
          </a:p>
          <a:p>
            <a:pPr marL="246888" indent="-246888" eaLnBrk="1" fontAlgn="auto" hangingPunct="1">
              <a:lnSpc>
                <a:spcPct val="100000"/>
              </a:lnSpc>
              <a:spcBef>
                <a:spcPts val="1200"/>
              </a:spcBef>
              <a:spcAft>
                <a:spcPts val="0"/>
              </a:spcAft>
              <a:buFont typeface="Arial"/>
              <a:buChar char="•"/>
              <a:defRPr/>
            </a:pPr>
            <a:r>
              <a:rPr lang="en-US" sz="2400" b="1" dirty="0">
                <a:solidFill>
                  <a:schemeClr val="tx1"/>
                </a:solidFill>
                <a:latin typeface="Arial" charset="0"/>
                <a:cs typeface="Arial" charset="0"/>
              </a:rPr>
              <a:t>A racer who crosses the finish line after committing a gate fault is DSQ, not DNF (electronic and manual times must be taken) </a:t>
            </a:r>
          </a:p>
          <a:p>
            <a:pPr marL="0" indent="0" eaLnBrk="1" fontAlgn="auto" hangingPunct="1">
              <a:lnSpc>
                <a:spcPct val="100000"/>
              </a:lnSpc>
              <a:spcBef>
                <a:spcPts val="1200"/>
              </a:spcBef>
              <a:spcAft>
                <a:spcPts val="0"/>
              </a:spcAft>
              <a:buFont typeface="Euphemia" panose="020B0503040102020104" pitchFamily="34" charset="0"/>
              <a:buNone/>
              <a:defRPr/>
            </a:pPr>
            <a:r>
              <a:rPr lang="en-US" sz="2400" b="1" i="1" u="sng" dirty="0">
                <a:solidFill>
                  <a:srgbClr val="003399"/>
                </a:solidFill>
                <a:latin typeface="Arial" charset="0"/>
                <a:cs typeface="Arial" charset="0"/>
              </a:rPr>
              <a:t>ONLY THE JURY – NOT TIMING PERSONNEL - CAN ASSIGN DSQ STATUS</a:t>
            </a:r>
            <a:r>
              <a:rPr lang="en-US" sz="2400" b="1" i="1" dirty="0">
                <a:solidFill>
                  <a:srgbClr val="003399"/>
                </a:solidFill>
                <a:latin typeface="Arial" charset="0"/>
                <a:cs typeface="Arial" charset="0"/>
              </a:rPr>
              <a:t>!</a:t>
            </a:r>
          </a:p>
          <a:p>
            <a:pPr marL="246888" indent="-246888" eaLnBrk="1" fontAlgn="auto" hangingPunct="1">
              <a:lnSpc>
                <a:spcPct val="80000"/>
              </a:lnSpc>
              <a:spcAft>
                <a:spcPts val="0"/>
              </a:spcAft>
              <a:buFont typeface="Euphemia" panose="020B0503040102020104" pitchFamily="34" charset="0"/>
              <a:buNone/>
              <a:defRPr/>
            </a:pPr>
            <a:endParaRPr lang="en-US" b="1" i="1" dirty="0">
              <a:latin typeface="Arial" charset="0"/>
              <a:cs typeface="Arial" charset="0"/>
            </a:endParaRPr>
          </a:p>
          <a:p>
            <a:pPr marL="246888" indent="-246888" eaLnBrk="1" fontAlgn="auto" hangingPunct="1">
              <a:lnSpc>
                <a:spcPct val="80000"/>
              </a:lnSpc>
              <a:spcAft>
                <a:spcPts val="0"/>
              </a:spcAft>
              <a:buFont typeface="Euphemia" panose="020B0503040102020104" pitchFamily="34" charset="0"/>
              <a:buNone/>
              <a:defRPr/>
            </a:pPr>
            <a:endParaRPr lang="en-US" dirty="0">
              <a:latin typeface="Arial" charset="0"/>
              <a:cs typeface="Arial" charset="0"/>
            </a:endParaRPr>
          </a:p>
        </p:txBody>
      </p:sp>
      <p:sp>
        <p:nvSpPr>
          <p:cNvPr id="2" name="Title 1">
            <a:extLst>
              <a:ext uri="{FF2B5EF4-FFF2-40B4-BE49-F238E27FC236}">
                <a16:creationId xmlns:a16="http://schemas.microsoft.com/office/drawing/2014/main" id="{0AF219AA-56DA-CF53-4555-C35256C127ED}"/>
              </a:ext>
            </a:extLst>
          </p:cNvPr>
          <p:cNvSpPr>
            <a:spLocks noGrp="1"/>
          </p:cNvSpPr>
          <p:nvPr>
            <p:ph type="title" idx="4294967295"/>
          </p:nvPr>
        </p:nvSpPr>
        <p:spPr>
          <a:xfrm>
            <a:off x="609600" y="304800"/>
            <a:ext cx="8229600" cy="977900"/>
          </a:xfrm>
        </p:spPr>
        <p:txBody>
          <a:bodyPr rtlCol="0">
            <a:normAutofit fontScale="90000"/>
          </a:bodyPr>
          <a:lstStyle/>
          <a:p>
            <a:pPr eaLnBrk="1" fontAlgn="auto" hangingPunct="1">
              <a:spcAft>
                <a:spcPts val="0"/>
              </a:spcAft>
              <a:defRPr/>
            </a:pPr>
            <a:br>
              <a:rPr lang="en-US" b="1" dirty="0">
                <a:solidFill>
                  <a:srgbClr val="FF0000"/>
                </a:solidFill>
                <a:effectLst>
                  <a:outerShdw blurRad="38100" dist="38100" dir="2700000" algn="tl">
                    <a:srgbClr val="000000">
                      <a:alpha val="43137"/>
                    </a:srgbClr>
                  </a:outerShdw>
                </a:effectLst>
                <a:latin typeface="Arial" charset="0"/>
                <a:cs typeface="Arial" charset="0"/>
              </a:rPr>
            </a:br>
            <a:r>
              <a:rPr lang="en-US" b="1" dirty="0">
                <a:solidFill>
                  <a:srgbClr val="003399"/>
                </a:solidFill>
                <a:effectLst>
                  <a:outerShdw blurRad="38100" dist="38100" dir="2700000" algn="tl">
                    <a:srgbClr val="000000">
                      <a:alpha val="43137"/>
                    </a:srgbClr>
                  </a:outerShdw>
                </a:effectLst>
                <a:latin typeface="Arial" charset="0"/>
                <a:cs typeface="Arial" charset="0"/>
              </a:rPr>
              <a:t>Falls in Finish/Timing Area: </a:t>
            </a:r>
            <a:br>
              <a:rPr lang="en-US" b="1" dirty="0">
                <a:solidFill>
                  <a:srgbClr val="003399"/>
                </a:solidFill>
                <a:effectLst>
                  <a:outerShdw blurRad="38100" dist="38100" dir="2700000" algn="tl">
                    <a:srgbClr val="000000">
                      <a:alpha val="43137"/>
                    </a:srgbClr>
                  </a:outerShdw>
                </a:effectLst>
                <a:latin typeface="Arial" charset="0"/>
                <a:cs typeface="Arial" charset="0"/>
              </a:rPr>
            </a:br>
            <a:endParaRPr lang="en-US" b="1" dirty="0">
              <a:solidFill>
                <a:srgbClr val="003399"/>
              </a:solidFill>
              <a:effectLst>
                <a:outerShdw blurRad="38100" dist="38100" dir="2700000" algn="tl">
                  <a:srgbClr val="000000">
                    <a:alpha val="43137"/>
                  </a:srgbClr>
                </a:outerShdw>
              </a:effectLst>
            </a:endParaRPr>
          </a:p>
        </p:txBody>
      </p:sp>
      <p:pic>
        <p:nvPicPr>
          <p:cNvPr id="81924" name="Content Placeholder 10">
            <a:extLst>
              <a:ext uri="{FF2B5EF4-FFF2-40B4-BE49-F238E27FC236}">
                <a16:creationId xmlns:a16="http://schemas.microsoft.com/office/drawing/2014/main" id="{EC358F32-5D1B-DDC7-BA5B-9744DB11C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26095967-F2BE-61C2-1D1B-CD185D1D5214}"/>
              </a:ext>
            </a:extLst>
          </p:cNvPr>
          <p:cNvSpPr>
            <a:spLocks noGrp="1" noChangeArrowheads="1"/>
          </p:cNvSpPr>
          <p:nvPr>
            <p:ph idx="4294967295"/>
          </p:nvPr>
        </p:nvSpPr>
        <p:spPr>
          <a:xfrm>
            <a:off x="685800" y="762000"/>
            <a:ext cx="8229600" cy="4525963"/>
          </a:xfrm>
        </p:spPr>
        <p:txBody>
          <a:bodyPr rtlCol="0" anchor="ctr">
            <a:normAutofit/>
          </a:bodyPr>
          <a:lstStyle/>
          <a:p>
            <a:pPr marL="246888" indent="-246888" algn="ctr" eaLnBrk="1" fontAlgn="auto" hangingPunct="1">
              <a:spcAft>
                <a:spcPts val="0"/>
              </a:spcAft>
              <a:buFont typeface="Euphemia" panose="020B0503040102020104" pitchFamily="34" charset="0"/>
              <a:buNone/>
              <a:defRPr/>
            </a:pPr>
            <a:r>
              <a:rPr lang="en-US" sz="44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COMPETITORS’ START INTERVALS</a:t>
            </a:r>
          </a:p>
        </p:txBody>
      </p:sp>
      <p:pic>
        <p:nvPicPr>
          <p:cNvPr id="82947" name="Content Placeholder 10">
            <a:extLst>
              <a:ext uri="{FF2B5EF4-FFF2-40B4-BE49-F238E27FC236}">
                <a16:creationId xmlns:a16="http://schemas.microsoft.com/office/drawing/2014/main" id="{12046BAC-B7FB-2937-4FB1-2AEFEF51E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55626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13632-1193-0A3E-ECE8-09B691DFC290}"/>
              </a:ext>
            </a:extLst>
          </p:cNvPr>
          <p:cNvSpPr>
            <a:spLocks noGrp="1"/>
          </p:cNvSpPr>
          <p:nvPr>
            <p:ph type="title"/>
          </p:nvPr>
        </p:nvSpPr>
        <p:spPr>
          <a:xfrm>
            <a:off x="311150" y="304800"/>
            <a:ext cx="8729663" cy="914400"/>
          </a:xfrm>
        </p:spPr>
        <p:txBody>
          <a:bodyPr/>
          <a:lstStyle/>
          <a:p>
            <a:pPr>
              <a:defRPr/>
            </a:pPr>
            <a: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MINOR ATHLETE ABUSE PREVENTION POLICY (MAAPP)</a:t>
            </a:r>
            <a:b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SAFESPORT CODE</a:t>
            </a:r>
            <a:endParaRPr lang="en-US" sz="2400"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3E02ADFC-9FA4-56F7-021A-9C4AAC71AD2E}"/>
              </a:ext>
            </a:extLst>
          </p:cNvPr>
          <p:cNvSpPr>
            <a:spLocks noGrp="1"/>
          </p:cNvSpPr>
          <p:nvPr>
            <p:ph type="body" sz="quarter" idx="10"/>
          </p:nvPr>
        </p:nvSpPr>
        <p:spPr>
          <a:xfrm>
            <a:off x="152400" y="1752600"/>
            <a:ext cx="8882063" cy="3695700"/>
          </a:xfrm>
        </p:spPr>
        <p:txBody>
          <a:bodyPr/>
          <a:lstStyle/>
          <a:p>
            <a:pPr marL="0" indent="0">
              <a:lnSpc>
                <a:spcPct val="115000"/>
              </a:lnSpc>
              <a:spcBef>
                <a:spcPts val="600"/>
              </a:spcBef>
              <a:spcAft>
                <a:spcPts val="600"/>
              </a:spcAft>
              <a:buFont typeface="Euphemia" panose="020B0503040102020104" pitchFamily="34" charset="0"/>
              <a:buNone/>
              <a:defRPr/>
            </a:pPr>
            <a:r>
              <a:rPr lang="en-US" sz="2400" dirty="0">
                <a:ea typeface="Calibri" panose="020F0502020204030204" pitchFamily="34" charset="0"/>
                <a:cs typeface="Times New Roman" panose="02020603050405020304" pitchFamily="18" charset="0"/>
              </a:rPr>
              <a:t>The following slides referring to MAAPP and SafeSport are:</a:t>
            </a:r>
          </a:p>
          <a:p>
            <a:pPr>
              <a:lnSpc>
                <a:spcPct val="115000"/>
              </a:lnSpc>
              <a:spcBef>
                <a:spcPts val="600"/>
              </a:spcBef>
              <a:spcAft>
                <a:spcPts val="600"/>
              </a:spcAft>
              <a:buFont typeface="Arial" panose="020B0604020202020204" pitchFamily="34" charset="0"/>
              <a:buChar char="•"/>
              <a:defRPr/>
            </a:pPr>
            <a:r>
              <a:rPr lang="en-US" sz="2400" u="sng" dirty="0">
                <a:ea typeface="Calibri" panose="020F0502020204030204" pitchFamily="34" charset="0"/>
                <a:cs typeface="Times New Roman" panose="02020603050405020304" pitchFamily="18" charset="0"/>
              </a:rPr>
              <a:t>Only a brief summary</a:t>
            </a:r>
            <a:r>
              <a:rPr lang="en-US" sz="2400" dirty="0">
                <a:ea typeface="Calibri" panose="020F0502020204030204" pitchFamily="34" charset="0"/>
                <a:cs typeface="Times New Roman" panose="02020603050405020304" pitchFamily="18" charset="0"/>
              </a:rPr>
              <a:t> of information found in many documents </a:t>
            </a:r>
          </a:p>
          <a:p>
            <a:pPr>
              <a:lnSpc>
                <a:spcPct val="115000"/>
              </a:lnSpc>
              <a:spcBef>
                <a:spcPts val="1200"/>
              </a:spcBef>
              <a:spcAft>
                <a:spcPts val="600"/>
              </a:spcAft>
              <a:buFont typeface="Arial" panose="020B0604020202020204" pitchFamily="34" charset="0"/>
              <a:buChar char="•"/>
              <a:defRPr/>
            </a:pPr>
            <a:r>
              <a:rPr lang="en-US" sz="2400" dirty="0">
                <a:ea typeface="Calibri" panose="020F0502020204030204" pitchFamily="34" charset="0"/>
                <a:cs typeface="Times New Roman" panose="02020603050405020304" pitchFamily="18" charset="0"/>
              </a:rPr>
              <a:t>Documents will be updated as required</a:t>
            </a:r>
          </a:p>
          <a:p>
            <a:pPr>
              <a:lnSpc>
                <a:spcPct val="115000"/>
              </a:lnSpc>
              <a:spcBef>
                <a:spcPts val="1200"/>
              </a:spcBef>
              <a:spcAft>
                <a:spcPts val="600"/>
              </a:spcAft>
              <a:buFont typeface="Arial" panose="020B0604020202020204" pitchFamily="34" charset="0"/>
              <a:buChar char="•"/>
              <a:defRPr/>
            </a:pPr>
            <a:r>
              <a:rPr lang="en-US" sz="2400" dirty="0">
                <a:ea typeface="Calibri" panose="020F0502020204030204" pitchFamily="34" charset="0"/>
                <a:cs typeface="Times New Roman" panose="02020603050405020304" pitchFamily="18" charset="0"/>
              </a:rPr>
              <a:t>Please refer to links posted on the U.S. Ski &amp; Snowboard website for access to </a:t>
            </a:r>
            <a:r>
              <a:rPr lang="en-US" sz="2400" u="sng" dirty="0">
                <a:ea typeface="Calibri" panose="020F0502020204030204" pitchFamily="34" charset="0"/>
                <a:cs typeface="Times New Roman" panose="02020603050405020304" pitchFamily="18" charset="0"/>
              </a:rPr>
              <a:t>complete and current</a:t>
            </a:r>
            <a:r>
              <a:rPr lang="en-US" sz="2400" dirty="0">
                <a:ea typeface="Calibri" panose="020F0502020204030204" pitchFamily="34" charset="0"/>
                <a:cs typeface="Times New Roman" panose="02020603050405020304" pitchFamily="18" charset="0"/>
              </a:rPr>
              <a:t> information.</a:t>
            </a:r>
          </a:p>
          <a:p>
            <a:pPr marL="0" indent="0">
              <a:lnSpc>
                <a:spcPct val="115000"/>
              </a:lnSpc>
              <a:spcBef>
                <a:spcPts val="1200"/>
              </a:spcBef>
              <a:spcAft>
                <a:spcPts val="600"/>
              </a:spcAft>
              <a:buFont typeface="Euphemia" panose="020B0503040102020104" pitchFamily="34" charset="0"/>
              <a:buNone/>
              <a:defRPr/>
            </a:pPr>
            <a:r>
              <a:rPr lang="en-US" sz="2400" dirty="0">
                <a:ea typeface="Calibri" panose="020F0502020204030204" pitchFamily="34" charset="0"/>
                <a:cs typeface="Times New Roman" panose="02020603050405020304" pitchFamily="18" charset="0"/>
              </a:rPr>
              <a:t> </a:t>
            </a:r>
            <a:r>
              <a:rPr lang="en-US" sz="2000" b="1" dirty="0">
                <a:solidFill>
                  <a:srgbClr val="0033CC"/>
                </a:solidFill>
                <a:ea typeface="Calibri" panose="020F0502020204030204" pitchFamily="34" charset="0"/>
                <a:cs typeface="Times New Roman" panose="02020603050405020304" pitchFamily="18" charset="0"/>
              </a:rPr>
              <a:t>usskiandsnowboard.org/safesport-athlete-safety/safesport-resources</a:t>
            </a:r>
            <a:r>
              <a:rPr lang="en-US" sz="2000" dirty="0">
                <a:solidFill>
                  <a:srgbClr val="0033CC"/>
                </a:solidFill>
                <a:ea typeface="Calibri" panose="020F0502020204030204" pitchFamily="34" charset="0"/>
                <a:cs typeface="Times New Roman" panose="02020603050405020304" pitchFamily="18" charset="0"/>
              </a:rPr>
              <a:t> </a:t>
            </a:r>
            <a:endParaRPr lang="en-US" sz="2000" dirty="0">
              <a:solidFill>
                <a:srgbClr val="FF0000"/>
              </a:solidFill>
              <a:ea typeface="Calibri" panose="020F0502020204030204" pitchFamily="34" charset="0"/>
              <a:cs typeface="Times New Roman" panose="02020603050405020304" pitchFamily="18" charset="0"/>
            </a:endParaRPr>
          </a:p>
          <a:p>
            <a:pPr>
              <a:defRPr/>
            </a:pPr>
            <a:endParaRPr lang="en-US" dirty="0"/>
          </a:p>
        </p:txBody>
      </p:sp>
      <p:pic>
        <p:nvPicPr>
          <p:cNvPr id="18436" name="Content Placeholder 10">
            <a:extLst>
              <a:ext uri="{FF2B5EF4-FFF2-40B4-BE49-F238E27FC236}">
                <a16:creationId xmlns:a16="http://schemas.microsoft.com/office/drawing/2014/main" id="{C927605B-09FE-2404-1A44-4025B61A5F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B50EB1-2555-D697-049A-32B4DF40BA6C}"/>
              </a:ext>
            </a:extLst>
          </p:cNvPr>
          <p:cNvSpPr txBox="1"/>
          <p:nvPr/>
        </p:nvSpPr>
        <p:spPr>
          <a:xfrm>
            <a:off x="1143000" y="457200"/>
            <a:ext cx="6705600" cy="1384300"/>
          </a:xfrm>
          <a:prstGeom prst="rect">
            <a:avLst/>
          </a:prstGeom>
          <a:noFill/>
          <a:ln>
            <a:noFill/>
          </a:ln>
        </p:spPr>
        <p:txBody>
          <a:bodyPr anchor="ctr" anchorCtr="1">
            <a:spAutoFit/>
          </a:bodyPr>
          <a:lstStyle/>
          <a:p>
            <a:pPr algn="ctr">
              <a:defRPr/>
            </a:pPr>
            <a:r>
              <a:rPr lang="en-US" sz="2800" b="1" dirty="0">
                <a:solidFill>
                  <a:srgbClr val="080CB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START CLOCK </a:t>
            </a:r>
          </a:p>
          <a:p>
            <a:pPr algn="ctr">
              <a:defRPr/>
            </a:pPr>
            <a:r>
              <a:rPr lang="en-US" sz="2800" b="1" dirty="0">
                <a:solidFill>
                  <a:srgbClr val="080CB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&amp; </a:t>
            </a:r>
          </a:p>
          <a:p>
            <a:pPr algn="ctr">
              <a:defRPr/>
            </a:pPr>
            <a:r>
              <a:rPr lang="en-US" sz="2800" b="1" dirty="0">
                <a:solidFill>
                  <a:srgbClr val="080CB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VERBAL START COMMANDS</a:t>
            </a:r>
          </a:p>
        </p:txBody>
      </p:sp>
      <p:sp>
        <p:nvSpPr>
          <p:cNvPr id="83971" name="TextBox 2">
            <a:extLst>
              <a:ext uri="{FF2B5EF4-FFF2-40B4-BE49-F238E27FC236}">
                <a16:creationId xmlns:a16="http://schemas.microsoft.com/office/drawing/2014/main" id="{B42A82CD-F5B9-9CE9-0E6E-A1A31F7DC3B1}"/>
              </a:ext>
            </a:extLst>
          </p:cNvPr>
          <p:cNvSpPr txBox="1">
            <a:spLocks noChangeArrowheads="1"/>
          </p:cNvSpPr>
          <p:nvPr/>
        </p:nvSpPr>
        <p:spPr bwMode="auto">
          <a:xfrm>
            <a:off x="914400" y="2438400"/>
            <a:ext cx="73152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800" b="1" dirty="0">
                <a:latin typeface="Arial" panose="020B0604020202020204" pitchFamily="34" charset="0"/>
                <a:cs typeface="Arial" panose="020B0604020202020204" pitchFamily="34" charset="0"/>
              </a:rPr>
              <a:t>U613.4 clarifies the following:</a:t>
            </a:r>
          </a:p>
          <a:p>
            <a:endParaRPr lang="en-US" altLang="en-US" sz="2800" b="1" dirty="0">
              <a:latin typeface="Arial" panose="020B0604020202020204" pitchFamily="34" charset="0"/>
              <a:cs typeface="Arial" panose="020B0604020202020204" pitchFamily="34" charset="0"/>
            </a:endParaRPr>
          </a:p>
          <a:p>
            <a:r>
              <a:rPr lang="en-US" altLang="en-US" sz="2800" b="1" dirty="0">
                <a:latin typeface="Arial" panose="020B0604020202020204" pitchFamily="34" charset="0"/>
                <a:cs typeface="Arial" panose="020B0604020202020204" pitchFamily="34" charset="0"/>
              </a:rPr>
              <a:t>Use of a start clock </a:t>
            </a:r>
            <a:r>
              <a:rPr lang="en-US" altLang="en-US" sz="2800" b="1" u="sng" dirty="0">
                <a:latin typeface="Arial" panose="020B0604020202020204" pitchFamily="34" charset="0"/>
                <a:cs typeface="Arial" panose="020B0604020202020204" pitchFamily="34" charset="0"/>
              </a:rPr>
              <a:t>does not</a:t>
            </a:r>
            <a:r>
              <a:rPr lang="en-US" altLang="en-US" sz="2800" b="1" dirty="0">
                <a:latin typeface="Arial" panose="020B0604020202020204" pitchFamily="34" charset="0"/>
                <a:cs typeface="Arial" panose="020B0604020202020204" pitchFamily="34" charset="0"/>
              </a:rPr>
              <a:t> replace the requirement for </a:t>
            </a:r>
            <a:r>
              <a:rPr lang="en-US" altLang="en-US" sz="2800" b="1" u="sng" dirty="0">
                <a:latin typeface="Arial" panose="020B0604020202020204" pitchFamily="34" charset="0"/>
                <a:cs typeface="Arial" panose="020B0604020202020204" pitchFamily="34" charset="0"/>
              </a:rPr>
              <a:t>verbal</a:t>
            </a:r>
            <a:r>
              <a:rPr lang="en-US" altLang="en-US" sz="2800" b="1" dirty="0">
                <a:latin typeface="Arial" panose="020B0604020202020204" pitchFamily="34" charset="0"/>
                <a:cs typeface="Arial" panose="020B0604020202020204" pitchFamily="34" charset="0"/>
              </a:rPr>
              <a:t> start commands.</a:t>
            </a:r>
          </a:p>
          <a:p>
            <a:endParaRPr lang="en-US" altLang="en-US" sz="2800" b="1" dirty="0">
              <a:latin typeface="Arial" panose="020B0604020202020204" pitchFamily="34" charset="0"/>
              <a:cs typeface="Arial" panose="020B0604020202020204" pitchFamily="34" charset="0"/>
            </a:endParaRPr>
          </a:p>
          <a:p>
            <a:r>
              <a:rPr lang="en-US" altLang="en-US" sz="2800" b="1" dirty="0">
                <a:latin typeface="Arial" panose="020B0604020202020204" pitchFamily="34" charset="0"/>
                <a:cs typeface="Arial" panose="020B0604020202020204" pitchFamily="34" charset="0"/>
              </a:rPr>
              <a:t>This clarification applies to all U.S. Ski &amp; Snowboard sanctioned events.</a:t>
            </a:r>
          </a:p>
          <a:p>
            <a:endParaRPr lang="en-US" altLang="en-US" dirty="0"/>
          </a:p>
        </p:txBody>
      </p:sp>
      <p:pic>
        <p:nvPicPr>
          <p:cNvPr id="83972" name="Content Placeholder 10">
            <a:extLst>
              <a:ext uri="{FF2B5EF4-FFF2-40B4-BE49-F238E27FC236}">
                <a16:creationId xmlns:a16="http://schemas.microsoft.com/office/drawing/2014/main" id="{8F939E96-D880-C1DD-BC84-14A960F5C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CDF0962-9EDD-F3CF-B357-B980C898DD78}"/>
              </a:ext>
            </a:extLst>
          </p:cNvPr>
          <p:cNvSpPr>
            <a:spLocks noGrp="1" noChangeArrowheads="1"/>
          </p:cNvSpPr>
          <p:nvPr>
            <p:ph type="body" idx="4294967295"/>
          </p:nvPr>
        </p:nvSpPr>
        <p:spPr>
          <a:xfrm>
            <a:off x="547688" y="1365250"/>
            <a:ext cx="8229600" cy="4525963"/>
          </a:xfrm>
        </p:spPr>
        <p:txBody>
          <a:bodyPr rtlCol="0">
            <a:normAutofit/>
          </a:bodyPr>
          <a:lstStyle/>
          <a:p>
            <a:pPr marL="246888" indent="-246888" eaLnBrk="1" fontAlgn="auto" hangingPunct="1">
              <a:lnSpc>
                <a:spcPct val="80000"/>
              </a:lnSpc>
              <a:spcAft>
                <a:spcPts val="0"/>
              </a:spcAft>
              <a:buFont typeface="Euphemia" panose="020B0503040102020104" pitchFamily="34" charset="0"/>
              <a:buNone/>
              <a:defRPr/>
            </a:pPr>
            <a:endParaRPr lang="en-US" sz="2400" dirty="0">
              <a:latin typeface="Arial" charset="0"/>
              <a:cs typeface="Arial" charset="0"/>
            </a:endParaRPr>
          </a:p>
          <a:p>
            <a:pPr marL="274320" indent="-246888" eaLnBrk="1" fontAlgn="auto" hangingPunct="1">
              <a:lnSpc>
                <a:spcPct val="100000"/>
              </a:lnSpc>
              <a:spcAft>
                <a:spcPts val="0"/>
              </a:spcAft>
              <a:buFont typeface="Euphemia" panose="020B0503040102020104" pitchFamily="34" charset="0"/>
              <a:buNone/>
              <a:defRPr/>
            </a:pPr>
            <a:r>
              <a:rPr lang="en-US" sz="2400" b="1" dirty="0">
                <a:solidFill>
                  <a:schemeClr val="tx1"/>
                </a:solidFill>
                <a:latin typeface="Arial" charset="0"/>
                <a:cs typeface="Arial" charset="0"/>
              </a:rPr>
              <a:t>DH, GS, and SG competitors leave the start gate at regular/set intervals pre-determined by the Jury</a:t>
            </a:r>
          </a:p>
          <a:p>
            <a:pPr marL="274320" indent="-246888" eaLnBrk="1" fontAlgn="auto" hangingPunct="1">
              <a:lnSpc>
                <a:spcPct val="100000"/>
              </a:lnSpc>
              <a:spcAft>
                <a:spcPts val="0"/>
              </a:spcAft>
              <a:buFont typeface="Euphemia" panose="020B0503040102020104" pitchFamily="34" charset="0"/>
              <a:buNone/>
              <a:defRPr/>
            </a:pPr>
            <a:endParaRPr lang="en-US" sz="2400" b="1" dirty="0">
              <a:solidFill>
                <a:schemeClr val="tx1"/>
              </a:solidFill>
              <a:latin typeface="Arial" charset="0"/>
              <a:cs typeface="Arial" charset="0"/>
            </a:endParaRPr>
          </a:p>
          <a:p>
            <a:pPr marL="274320" indent="-246888" eaLnBrk="1" fontAlgn="auto" hangingPunct="1">
              <a:lnSpc>
                <a:spcPct val="100000"/>
              </a:lnSpc>
              <a:spcAft>
                <a:spcPts val="0"/>
              </a:spcAft>
              <a:buFont typeface="Euphemia" panose="020B0503040102020104" pitchFamily="34" charset="0"/>
              <a:buNone/>
              <a:defRPr/>
            </a:pPr>
            <a:r>
              <a:rPr lang="en-US" sz="2400" b="1" dirty="0">
                <a:solidFill>
                  <a:schemeClr val="tx1"/>
                </a:solidFill>
                <a:latin typeface="Arial" charset="0"/>
                <a:cs typeface="Arial" charset="0"/>
              </a:rPr>
              <a:t>DH Training starts must also be at regular intervals</a:t>
            </a:r>
          </a:p>
          <a:p>
            <a:pPr marL="246888" indent="-246888" eaLnBrk="1" fontAlgn="auto" hangingPunct="1">
              <a:lnSpc>
                <a:spcPct val="100000"/>
              </a:lnSpc>
              <a:spcAft>
                <a:spcPts val="0"/>
              </a:spcAft>
              <a:buFont typeface="Euphemia" panose="020B0503040102020104" pitchFamily="34" charset="0"/>
              <a:buNone/>
              <a:defRPr/>
            </a:pPr>
            <a:endParaRPr lang="en-US" sz="2400" b="1" dirty="0">
              <a:solidFill>
                <a:schemeClr val="tx1"/>
              </a:solidFill>
              <a:latin typeface="Arial" charset="0"/>
              <a:cs typeface="Arial" charset="0"/>
            </a:endParaRPr>
          </a:p>
          <a:p>
            <a:pPr marL="246888" indent="-246888" eaLnBrk="1" fontAlgn="auto" hangingPunct="1">
              <a:lnSpc>
                <a:spcPct val="100000"/>
              </a:lnSpc>
              <a:spcAft>
                <a:spcPts val="0"/>
              </a:spcAft>
              <a:buFont typeface="Euphemia" panose="020B0503040102020104" pitchFamily="34" charset="0"/>
              <a:buNone/>
              <a:defRPr/>
            </a:pPr>
            <a:r>
              <a:rPr lang="en-US" sz="2400" b="1" dirty="0">
                <a:solidFill>
                  <a:schemeClr val="tx1"/>
                </a:solidFill>
                <a:latin typeface="Arial" charset="0"/>
                <a:cs typeface="Arial" charset="0"/>
              </a:rPr>
              <a:t>Intervals apply to all race level</a:t>
            </a:r>
            <a:r>
              <a:rPr lang="en-US" sz="2400" dirty="0">
                <a:solidFill>
                  <a:schemeClr val="tx1"/>
                </a:solidFill>
                <a:latin typeface="Arial" charset="0"/>
                <a:cs typeface="Arial" charset="0"/>
              </a:rPr>
              <a:t>s</a:t>
            </a:r>
          </a:p>
        </p:txBody>
      </p:sp>
      <p:sp>
        <p:nvSpPr>
          <p:cNvPr id="2" name="Title 1">
            <a:extLst>
              <a:ext uri="{FF2B5EF4-FFF2-40B4-BE49-F238E27FC236}">
                <a16:creationId xmlns:a16="http://schemas.microsoft.com/office/drawing/2014/main" id="{C07C5CDF-4340-2495-8BFF-849E8D3FCB3F}"/>
              </a:ext>
            </a:extLst>
          </p:cNvPr>
          <p:cNvSpPr>
            <a:spLocks noGrp="1"/>
          </p:cNvSpPr>
          <p:nvPr>
            <p:ph type="title" idx="4294967295"/>
          </p:nvPr>
        </p:nvSpPr>
        <p:spPr>
          <a:xfrm>
            <a:off x="457200" y="228600"/>
            <a:ext cx="8229600" cy="1143000"/>
          </a:xfrm>
        </p:spPr>
        <p:txBody>
          <a:bodyPr rtlCol="0">
            <a:normAutofit fontScale="90000"/>
          </a:bodyPr>
          <a:lstStyle/>
          <a:p>
            <a:pPr eaLnBrk="1" fontAlgn="auto" hangingPunct="1">
              <a:spcAft>
                <a:spcPts val="0"/>
              </a:spcAft>
              <a:defRPr/>
            </a:pPr>
            <a:br>
              <a:rPr lang="en-US" b="1" dirty="0">
                <a:solidFill>
                  <a:srgbClr val="FF0000"/>
                </a:solidFill>
                <a:latin typeface="Arial" charset="0"/>
                <a:cs typeface="Arial" charset="0"/>
              </a:rPr>
            </a:br>
            <a:r>
              <a:rPr lang="en-US" b="1" dirty="0">
                <a:solidFill>
                  <a:srgbClr val="003399"/>
                </a:solidFill>
                <a:effectLst>
                  <a:outerShdw blurRad="38100" dist="38100" dir="2700000" algn="tl">
                    <a:srgbClr val="000000">
                      <a:alpha val="43137"/>
                    </a:srgbClr>
                  </a:outerShdw>
                </a:effectLst>
                <a:latin typeface="Arial" charset="0"/>
                <a:cs typeface="Arial" charset="0"/>
              </a:rPr>
              <a:t>REGULAR INTERVAL (Fixed):</a:t>
            </a:r>
            <a:br>
              <a:rPr lang="en-US" b="1" dirty="0">
                <a:solidFill>
                  <a:srgbClr val="002060"/>
                </a:solidFill>
                <a:effectLst>
                  <a:outerShdw blurRad="38100" dist="38100" dir="2700000" algn="tl">
                    <a:srgbClr val="000000">
                      <a:alpha val="43137"/>
                    </a:srgbClr>
                  </a:outerShdw>
                </a:effectLst>
                <a:latin typeface="Arial" charset="0"/>
                <a:cs typeface="Arial" charset="0"/>
              </a:rPr>
            </a:br>
            <a:endParaRPr lang="en-US" dirty="0">
              <a:solidFill>
                <a:srgbClr val="002060"/>
              </a:solidFill>
              <a:effectLst>
                <a:outerShdw blurRad="38100" dist="38100" dir="2700000" algn="tl">
                  <a:srgbClr val="000000">
                    <a:alpha val="43137"/>
                  </a:srgbClr>
                </a:outerShdw>
              </a:effectLst>
            </a:endParaRPr>
          </a:p>
        </p:txBody>
      </p:sp>
      <p:pic>
        <p:nvPicPr>
          <p:cNvPr id="84996" name="Content Placeholder 10">
            <a:extLst>
              <a:ext uri="{FF2B5EF4-FFF2-40B4-BE49-F238E27FC236}">
                <a16:creationId xmlns:a16="http://schemas.microsoft.com/office/drawing/2014/main" id="{AA1935F1-9B79-97E7-BFEC-16094A656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BCE8ECAF-2951-9211-02FC-5306D0E31231}"/>
              </a:ext>
            </a:extLst>
          </p:cNvPr>
          <p:cNvSpPr>
            <a:spLocks noGrp="1" noChangeArrowheads="1"/>
          </p:cNvSpPr>
          <p:nvPr>
            <p:ph type="body" idx="4294967295"/>
          </p:nvPr>
        </p:nvSpPr>
        <p:spPr>
          <a:xfrm>
            <a:off x="457200" y="1371600"/>
            <a:ext cx="8229600" cy="4525963"/>
          </a:xfrm>
        </p:spPr>
        <p:txBody>
          <a:bodyPr rtlCol="0">
            <a:normAutofit/>
          </a:bodyPr>
          <a:lstStyle/>
          <a:p>
            <a:pPr marL="246888" indent="-246888" eaLnBrk="1" fontAlgn="auto" hangingPunct="1">
              <a:lnSpc>
                <a:spcPct val="110000"/>
              </a:lnSpc>
              <a:spcAft>
                <a:spcPts val="0"/>
              </a:spcAft>
              <a:buFont typeface="Arial"/>
              <a:buChar char="•"/>
              <a:defRPr/>
            </a:pPr>
            <a:r>
              <a:rPr lang="en-US" sz="2400" b="1" dirty="0">
                <a:solidFill>
                  <a:schemeClr val="tx1"/>
                </a:solidFill>
                <a:latin typeface="Arial" charset="0"/>
                <a:cs typeface="Arial" charset="0"/>
              </a:rPr>
              <a:t>Regular Interval Start Command (DH, SG, GS)</a:t>
            </a:r>
          </a:p>
          <a:p>
            <a:pPr marL="612648" lvl="1" indent="-246888" eaLnBrk="1" fontAlgn="auto" hangingPunct="1">
              <a:lnSpc>
                <a:spcPct val="110000"/>
              </a:lnSpc>
              <a:spcAft>
                <a:spcPts val="0"/>
              </a:spcAft>
              <a:buFont typeface="Arial"/>
              <a:buChar char="–"/>
              <a:defRPr/>
            </a:pPr>
            <a:r>
              <a:rPr lang="en-US" sz="2200" b="1" dirty="0">
                <a:solidFill>
                  <a:schemeClr val="tx1"/>
                </a:solidFill>
                <a:latin typeface="Arial" charset="0"/>
                <a:ea typeface="ＭＳ Ｐゴシック" pitchFamily="34" charset="-128"/>
                <a:cs typeface="Arial" charset="0"/>
              </a:rPr>
              <a:t>Starter begins sequence with a warning  “10 seconds”</a:t>
            </a:r>
          </a:p>
          <a:p>
            <a:pPr marL="612648" lvl="1" indent="-246888" eaLnBrk="1" fontAlgn="auto" hangingPunct="1">
              <a:lnSpc>
                <a:spcPct val="110000"/>
              </a:lnSpc>
              <a:spcAft>
                <a:spcPts val="0"/>
              </a:spcAft>
              <a:buFont typeface="Arial"/>
              <a:buChar char="–"/>
              <a:defRPr/>
            </a:pPr>
            <a:r>
              <a:rPr lang="en-US" sz="2200" b="1" dirty="0">
                <a:solidFill>
                  <a:schemeClr val="tx1"/>
                </a:solidFill>
                <a:latin typeface="Arial" charset="0"/>
                <a:ea typeface="ＭＳ Ｐゴシック" pitchFamily="34" charset="-128"/>
                <a:cs typeface="Arial" charset="0"/>
              </a:rPr>
              <a:t>After a 5 second pause, starter counts down: </a:t>
            </a:r>
          </a:p>
          <a:p>
            <a:pPr marL="457200" lvl="1" indent="0" eaLnBrk="1" fontAlgn="auto" hangingPunct="1">
              <a:lnSpc>
                <a:spcPct val="110000"/>
              </a:lnSpc>
              <a:spcAft>
                <a:spcPts val="0"/>
              </a:spcAft>
              <a:buFont typeface="Euphemia" panose="020B0503040102020104" pitchFamily="34" charset="0"/>
              <a:buNone/>
              <a:defRPr/>
            </a:pPr>
            <a:r>
              <a:rPr lang="en-US" sz="2200" b="1" dirty="0">
                <a:solidFill>
                  <a:schemeClr val="tx1"/>
                </a:solidFill>
                <a:latin typeface="Arial" charset="0"/>
                <a:ea typeface="ＭＳ Ｐゴシック" pitchFamily="34" charset="-128"/>
                <a:cs typeface="Arial" charset="0"/>
              </a:rPr>
              <a:t>                    “5, 4 3, 2, 1, Go”</a:t>
            </a:r>
          </a:p>
          <a:p>
            <a:pPr marL="612648" lvl="1" indent="-246888" eaLnBrk="1" fontAlgn="auto" hangingPunct="1">
              <a:lnSpc>
                <a:spcPct val="110000"/>
              </a:lnSpc>
              <a:spcAft>
                <a:spcPts val="0"/>
              </a:spcAft>
              <a:buFont typeface="Arial"/>
              <a:buChar char="–"/>
              <a:defRPr/>
            </a:pPr>
            <a:r>
              <a:rPr lang="en-US" sz="2200" b="1" dirty="0">
                <a:solidFill>
                  <a:schemeClr val="tx1"/>
                </a:solidFill>
                <a:latin typeface="Arial" charset="0"/>
                <a:ea typeface="ＭＳ Ｐゴシック" pitchFamily="34" charset="-128"/>
                <a:cs typeface="Arial" charset="0"/>
              </a:rPr>
              <a:t>Racer may start </a:t>
            </a:r>
            <a:r>
              <a:rPr lang="en-US" sz="2200" b="1" u="sng" dirty="0">
                <a:solidFill>
                  <a:schemeClr val="tx1"/>
                </a:solidFill>
                <a:latin typeface="Arial" charset="0"/>
                <a:ea typeface="ＭＳ Ｐゴシック" pitchFamily="34" charset="-128"/>
                <a:cs typeface="Arial" charset="0"/>
              </a:rPr>
              <a:t>5 sec before</a:t>
            </a:r>
            <a:r>
              <a:rPr lang="en-US" sz="2200" b="1" dirty="0">
                <a:solidFill>
                  <a:schemeClr val="tx1"/>
                </a:solidFill>
                <a:latin typeface="Arial" charset="0"/>
                <a:ea typeface="ＭＳ Ｐゴシック" pitchFamily="34" charset="-128"/>
                <a:cs typeface="Arial" charset="0"/>
              </a:rPr>
              <a:t> until </a:t>
            </a:r>
            <a:r>
              <a:rPr lang="en-US" sz="2200" b="1" u="sng" dirty="0">
                <a:solidFill>
                  <a:schemeClr val="tx1"/>
                </a:solidFill>
                <a:latin typeface="Arial" charset="0"/>
                <a:ea typeface="ＭＳ Ｐゴシック" pitchFamily="34" charset="-128"/>
                <a:cs typeface="Arial" charset="0"/>
              </a:rPr>
              <a:t>5 sec after</a:t>
            </a:r>
            <a:r>
              <a:rPr lang="en-US" sz="2200" b="1" dirty="0">
                <a:solidFill>
                  <a:schemeClr val="tx1"/>
                </a:solidFill>
                <a:latin typeface="Arial" charset="0"/>
                <a:ea typeface="ＭＳ Ｐゴシック" pitchFamily="34" charset="-128"/>
                <a:cs typeface="Arial" charset="0"/>
              </a:rPr>
              <a:t> “Go”</a:t>
            </a:r>
          </a:p>
          <a:p>
            <a:pPr marL="612648" lvl="1" indent="-246888" eaLnBrk="1" fontAlgn="auto" hangingPunct="1">
              <a:lnSpc>
                <a:spcPct val="110000"/>
              </a:lnSpc>
              <a:spcAft>
                <a:spcPts val="0"/>
              </a:spcAft>
              <a:buFont typeface="Arial"/>
              <a:buChar char="–"/>
              <a:defRPr/>
            </a:pPr>
            <a:r>
              <a:rPr lang="en-US" sz="2200" b="1" u="sng" dirty="0">
                <a:solidFill>
                  <a:schemeClr val="tx1"/>
                </a:solidFill>
                <a:latin typeface="Arial" charset="0"/>
                <a:ea typeface="ＭＳ Ｐゴシック" pitchFamily="34" charset="-128"/>
                <a:cs typeface="Arial" charset="0"/>
              </a:rPr>
              <a:t>Failure to start</a:t>
            </a:r>
            <a:r>
              <a:rPr lang="en-US" sz="2200" b="1" dirty="0">
                <a:solidFill>
                  <a:schemeClr val="tx1"/>
                </a:solidFill>
                <a:latin typeface="Arial" charset="0"/>
                <a:ea typeface="ＭＳ Ｐゴシック" pitchFamily="34" charset="-128"/>
                <a:cs typeface="Arial" charset="0"/>
              </a:rPr>
              <a:t> within that </a:t>
            </a:r>
            <a:r>
              <a:rPr lang="en-US" sz="2200" b="1" u="sng" dirty="0">
                <a:solidFill>
                  <a:schemeClr val="tx1"/>
                </a:solidFill>
                <a:latin typeface="Arial" charset="0"/>
                <a:ea typeface="ＭＳ Ｐゴシック" pitchFamily="34" charset="-128"/>
                <a:cs typeface="Arial" charset="0"/>
              </a:rPr>
              <a:t>10-second window</a:t>
            </a:r>
            <a:r>
              <a:rPr lang="en-US" sz="2200" b="1" dirty="0">
                <a:solidFill>
                  <a:schemeClr val="tx1"/>
                </a:solidFill>
                <a:latin typeface="Arial" charset="0"/>
                <a:ea typeface="ＭＳ Ｐゴシック" pitchFamily="34" charset="-128"/>
                <a:cs typeface="Arial" charset="0"/>
              </a:rPr>
              <a:t> is an early or late start (</a:t>
            </a:r>
            <a:r>
              <a:rPr lang="en-US" sz="2200" b="1" u="sng" dirty="0">
                <a:solidFill>
                  <a:schemeClr val="tx1"/>
                </a:solidFill>
                <a:latin typeface="Arial" charset="0"/>
                <a:ea typeface="ＭＳ Ｐゴシック" pitchFamily="34" charset="-128"/>
                <a:cs typeface="Arial" charset="0"/>
              </a:rPr>
              <a:t>false start</a:t>
            </a:r>
            <a:r>
              <a:rPr lang="en-US" sz="2200" b="1" dirty="0">
                <a:solidFill>
                  <a:schemeClr val="tx1"/>
                </a:solidFill>
                <a:latin typeface="Arial" charset="0"/>
                <a:ea typeface="ＭＳ Ｐゴシック" pitchFamily="34" charset="-128"/>
                <a:cs typeface="Arial" charset="0"/>
              </a:rPr>
              <a:t>) and will result in DSQ </a:t>
            </a:r>
          </a:p>
          <a:p>
            <a:pPr marL="0" indent="0" eaLnBrk="1" fontAlgn="auto" hangingPunct="1">
              <a:lnSpc>
                <a:spcPct val="110000"/>
              </a:lnSpc>
              <a:spcAft>
                <a:spcPts val="0"/>
              </a:spcAft>
              <a:buFont typeface="Euphemia" panose="020B0503040102020104" pitchFamily="34" charset="0"/>
              <a:buNone/>
              <a:defRPr/>
            </a:pPr>
            <a:endParaRPr lang="en-US" sz="2200" b="1" dirty="0">
              <a:solidFill>
                <a:srgbClr val="0070C0"/>
              </a:solidFill>
              <a:latin typeface="Arial" charset="0"/>
              <a:cs typeface="Arial" charset="0"/>
            </a:endParaRPr>
          </a:p>
          <a:p>
            <a:pPr marL="0" indent="0" eaLnBrk="1" fontAlgn="auto" hangingPunct="1">
              <a:lnSpc>
                <a:spcPct val="110000"/>
              </a:lnSpc>
              <a:spcAft>
                <a:spcPts val="0"/>
              </a:spcAft>
              <a:buFont typeface="Euphemia" panose="020B0503040102020104" pitchFamily="34" charset="0"/>
              <a:buNone/>
              <a:defRPr/>
            </a:pPr>
            <a:r>
              <a:rPr lang="en-US" sz="2200" b="1" dirty="0">
                <a:solidFill>
                  <a:srgbClr val="003399"/>
                </a:solidFill>
                <a:latin typeface="Arial" charset="0"/>
                <a:cs typeface="Arial" charset="0"/>
              </a:rPr>
              <a:t>Start Referee must record competitor(s) failure to start properly and provide this information to the Jury</a:t>
            </a:r>
          </a:p>
        </p:txBody>
      </p:sp>
      <p:sp>
        <p:nvSpPr>
          <p:cNvPr id="40962" name="Rectangle 2">
            <a:extLst>
              <a:ext uri="{FF2B5EF4-FFF2-40B4-BE49-F238E27FC236}">
                <a16:creationId xmlns:a16="http://schemas.microsoft.com/office/drawing/2014/main" id="{8339A773-C8EA-818F-0FA7-6AEE91B0D411}"/>
              </a:ext>
            </a:extLst>
          </p:cNvPr>
          <p:cNvSpPr>
            <a:spLocks noGrp="1" noChangeArrowheads="1"/>
          </p:cNvSpPr>
          <p:nvPr>
            <p:ph type="title" idx="4294967295"/>
          </p:nvPr>
        </p:nvSpPr>
        <p:spPr>
          <a:xfrm>
            <a:off x="609600" y="152400"/>
            <a:ext cx="8229600" cy="1143000"/>
          </a:xfrm>
        </p:spPr>
        <p:txBody>
          <a:bodyPr rtlCol="0">
            <a:noAutofit/>
          </a:bodyPr>
          <a:lstStyle/>
          <a:p>
            <a:pPr eaLnBrk="1" fontAlgn="auto" hangingPunct="1">
              <a:spcAft>
                <a:spcPts val="0"/>
              </a:spcAft>
              <a:defRPr/>
            </a:pPr>
            <a:r>
              <a:rPr lang="en-US" altLang="en-US" sz="2800" b="1" u="sng"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Start Commands: Regular Intervals</a:t>
            </a:r>
          </a:p>
        </p:txBody>
      </p:sp>
      <p:pic>
        <p:nvPicPr>
          <p:cNvPr id="86020" name="Content Placeholder 10">
            <a:extLst>
              <a:ext uri="{FF2B5EF4-FFF2-40B4-BE49-F238E27FC236}">
                <a16:creationId xmlns:a16="http://schemas.microsoft.com/office/drawing/2014/main" id="{81A6E9C5-24C2-EF9A-7C46-B417574AE3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4B0EFE9-82EB-B0AF-976F-40E35384C403}"/>
              </a:ext>
            </a:extLst>
          </p:cNvPr>
          <p:cNvSpPr>
            <a:spLocks noGrp="1" noChangeArrowheads="1"/>
          </p:cNvSpPr>
          <p:nvPr>
            <p:ph type="title" idx="4294967295"/>
          </p:nvPr>
        </p:nvSpPr>
        <p:spPr>
          <a:xfrm>
            <a:off x="609600" y="152400"/>
            <a:ext cx="5942013" cy="1143000"/>
          </a:xfrm>
        </p:spPr>
        <p:txBody>
          <a:bodyPr rtlCol="0">
            <a:normAutofit/>
          </a:bodyPr>
          <a:lstStyle/>
          <a:p>
            <a:pPr eaLnBrk="1" fontAlgn="auto" hangingPunct="1">
              <a:spcAft>
                <a:spcPts val="0"/>
              </a:spcAft>
              <a:defRPr/>
            </a:pPr>
            <a:r>
              <a:rPr lang="en-US" altLang="en-US" dirty="0">
                <a:solidFill>
                  <a:srgbClr val="FF0000"/>
                </a:solidFill>
                <a:latin typeface="Arial Bold" pitchFamily="34" charset="0"/>
                <a:cs typeface="Arial Bold" pitchFamily="34" charset="0"/>
              </a:rPr>
              <a:t> </a:t>
            </a:r>
            <a:r>
              <a:rPr lang="en-US" altLang="en-US"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MINIMUM INTERVALS</a:t>
            </a:r>
          </a:p>
        </p:txBody>
      </p:sp>
      <p:sp>
        <p:nvSpPr>
          <p:cNvPr id="48131" name="Rectangle 3">
            <a:extLst>
              <a:ext uri="{FF2B5EF4-FFF2-40B4-BE49-F238E27FC236}">
                <a16:creationId xmlns:a16="http://schemas.microsoft.com/office/drawing/2014/main" id="{82F68DD5-D01F-284E-169C-6B65862ADC5E}"/>
              </a:ext>
            </a:extLst>
          </p:cNvPr>
          <p:cNvSpPr>
            <a:spLocks noGrp="1" noChangeArrowheads="1"/>
          </p:cNvSpPr>
          <p:nvPr>
            <p:ph type="body" idx="4294967295"/>
          </p:nvPr>
        </p:nvSpPr>
        <p:spPr>
          <a:xfrm>
            <a:off x="609600" y="1676400"/>
            <a:ext cx="8382000" cy="4525963"/>
          </a:xfrm>
        </p:spPr>
        <p:txBody>
          <a:bodyPr/>
          <a:lstStyle/>
          <a:p>
            <a:pPr marL="0" indent="0" eaLnBrk="1" hangingPunct="1">
              <a:buFont typeface="Euphemia" panose="020B0503040102020104" pitchFamily="34" charset="0"/>
              <a:buNone/>
              <a:defRPr/>
            </a:pPr>
            <a:r>
              <a:rPr lang="en-US" altLang="en-US" b="1" dirty="0">
                <a:solidFill>
                  <a:schemeClr val="tx1"/>
                </a:solidFill>
                <a:latin typeface="Arial" panose="020B0604020202020204" pitchFamily="34" charset="0"/>
                <a:cs typeface="Arial" panose="020B0604020202020204" pitchFamily="34" charset="0"/>
              </a:rPr>
              <a:t>Minimum intervals between consecutive competitor starts in a regular interval event are:</a:t>
            </a:r>
          </a:p>
          <a:p>
            <a:pPr lvl="1" eaLnBrk="1" hangingPunct="1">
              <a:spcBef>
                <a:spcPts val="1200"/>
              </a:spcBef>
              <a:defRPr/>
            </a:pPr>
            <a:r>
              <a:rPr lang="en-US" altLang="en-US" b="1" dirty="0">
                <a:solidFill>
                  <a:srgbClr val="0070C0"/>
                </a:solidFill>
                <a:latin typeface="Arial" panose="020B0604020202020204" pitchFamily="34" charset="0"/>
                <a:ea typeface="MS PGothic" panose="020B0600070205080204" pitchFamily="34" charset="-128"/>
                <a:cs typeface="Arial" panose="020B0604020202020204" pitchFamily="34" charset="0"/>
              </a:rPr>
              <a:t>DH</a:t>
            </a: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 – not less than 40 seconds, includes Downhill          </a:t>
            </a:r>
          </a:p>
          <a:p>
            <a:pPr marL="365125" lvl="1" indent="0" eaLnBrk="1" hangingPunct="1">
              <a:spcBef>
                <a:spcPts val="1200"/>
              </a:spcBef>
              <a:buFont typeface="Euphemia" panose="020B0503040102020104" pitchFamily="34" charset="0"/>
              <a:buNone/>
              <a:defRPr/>
            </a:pP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            Training (DHT)</a:t>
            </a:r>
          </a:p>
          <a:p>
            <a:pPr marL="365125" lvl="1" indent="0" eaLnBrk="1" hangingPunct="1">
              <a:spcBef>
                <a:spcPts val="1200"/>
              </a:spcBef>
              <a:buFont typeface="Euphemia" panose="020B0503040102020104" pitchFamily="34" charset="0"/>
              <a:buNone/>
              <a:defRPr/>
            </a:pPr>
            <a:endPar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endParaRPr>
          </a:p>
          <a:p>
            <a:pPr lvl="1" eaLnBrk="1" hangingPunct="1">
              <a:spcBef>
                <a:spcPts val="1200"/>
              </a:spcBef>
              <a:defRPr/>
            </a:pPr>
            <a:r>
              <a:rPr lang="en-US" altLang="en-US" b="1" dirty="0">
                <a:solidFill>
                  <a:srgbClr val="0070C0"/>
                </a:solidFill>
                <a:latin typeface="Arial" panose="020B0604020202020204" pitchFamily="34" charset="0"/>
                <a:ea typeface="MS PGothic" panose="020B0600070205080204" pitchFamily="34" charset="-128"/>
                <a:cs typeface="Arial" panose="020B0604020202020204" pitchFamily="34" charset="0"/>
              </a:rPr>
              <a:t>SG</a:t>
            </a: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 – not less than 40 seconds </a:t>
            </a:r>
          </a:p>
          <a:p>
            <a:pPr marL="365125" lvl="1" indent="0" eaLnBrk="1" hangingPunct="1">
              <a:spcBef>
                <a:spcPts val="1200"/>
              </a:spcBef>
              <a:buFont typeface="Euphemia" panose="020B0503040102020104" pitchFamily="34" charset="0"/>
              <a:buNone/>
              <a:defRPr/>
            </a:pPr>
            <a:endPar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endParaRPr>
          </a:p>
          <a:p>
            <a:pPr lvl="1" eaLnBrk="1" hangingPunct="1">
              <a:spcBef>
                <a:spcPts val="1200"/>
              </a:spcBef>
              <a:defRPr/>
            </a:pPr>
            <a:r>
              <a:rPr lang="en-US" altLang="en-US" b="1" dirty="0">
                <a:solidFill>
                  <a:srgbClr val="0070C0"/>
                </a:solidFill>
                <a:latin typeface="Arial" panose="020B0604020202020204" pitchFamily="34" charset="0"/>
                <a:ea typeface="MS PGothic" panose="020B0600070205080204" pitchFamily="34" charset="-128"/>
                <a:cs typeface="Arial" panose="020B0604020202020204" pitchFamily="34" charset="0"/>
              </a:rPr>
              <a:t>GS</a:t>
            </a: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 – not less than 30 seconds</a:t>
            </a:r>
          </a:p>
        </p:txBody>
      </p:sp>
      <p:pic>
        <p:nvPicPr>
          <p:cNvPr id="87044" name="Content Placeholder 10">
            <a:extLst>
              <a:ext uri="{FF2B5EF4-FFF2-40B4-BE49-F238E27FC236}">
                <a16:creationId xmlns:a16="http://schemas.microsoft.com/office/drawing/2014/main" id="{2ADF16FE-201C-4A27-7161-097A9FDD4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131B851-1397-208C-05F7-B46225483506}"/>
              </a:ext>
            </a:extLst>
          </p:cNvPr>
          <p:cNvSpPr>
            <a:spLocks noGrp="1" noChangeArrowheads="1"/>
          </p:cNvSpPr>
          <p:nvPr>
            <p:ph type="body" idx="4294967295"/>
          </p:nvPr>
        </p:nvSpPr>
        <p:spPr>
          <a:xfrm>
            <a:off x="381000" y="1382713"/>
            <a:ext cx="8534400" cy="3429000"/>
          </a:xfrm>
        </p:spPr>
        <p:txBody>
          <a:bodyPr rtlCol="0">
            <a:normAutofit fontScale="92500" lnSpcReduction="10000"/>
          </a:bodyPr>
          <a:lstStyle/>
          <a:p>
            <a:pPr marL="246888" indent="-246888" eaLnBrk="1" fontAlgn="auto" hangingPunct="1">
              <a:lnSpc>
                <a:spcPct val="80000"/>
              </a:lnSpc>
              <a:spcAft>
                <a:spcPts val="0"/>
              </a:spcAft>
              <a:buFont typeface="Euphemia" panose="020B0503040102020104" pitchFamily="34" charset="0"/>
              <a:buNone/>
              <a:defRPr/>
            </a:pPr>
            <a:endParaRPr lang="en-US" altLang="en-US" b="1" dirty="0">
              <a:latin typeface="Arial" charset="0"/>
              <a:cs typeface="Arial" charset="0"/>
            </a:endParaRPr>
          </a:p>
          <a:p>
            <a:pPr marL="0" indent="-246888" eaLnBrk="1" fontAlgn="auto" hangingPunct="1">
              <a:lnSpc>
                <a:spcPct val="110000"/>
              </a:lnSpc>
              <a:spcAft>
                <a:spcPts val="0"/>
              </a:spcAft>
              <a:buFont typeface="Euphemia" panose="020B0503040102020104" pitchFamily="34" charset="0"/>
              <a:buNone/>
              <a:defRPr/>
            </a:pPr>
            <a:r>
              <a:rPr lang="en-US" altLang="en-US" b="1" dirty="0">
                <a:solidFill>
                  <a:schemeClr val="tx1"/>
                </a:solidFill>
                <a:latin typeface="Arial" charset="0"/>
                <a:cs typeface="Arial" charset="0"/>
              </a:rPr>
              <a:t>SL competitors leave the start gate at </a:t>
            </a:r>
            <a:r>
              <a:rPr lang="en-US" altLang="en-US" b="1" u="sng" dirty="0">
                <a:solidFill>
                  <a:schemeClr val="tx1"/>
                </a:solidFill>
                <a:latin typeface="Arial" charset="0"/>
                <a:cs typeface="Arial" charset="0"/>
              </a:rPr>
              <a:t>irregular</a:t>
            </a:r>
            <a:r>
              <a:rPr lang="en-US" altLang="en-US" b="1" dirty="0">
                <a:solidFill>
                  <a:schemeClr val="tx1"/>
                </a:solidFill>
                <a:latin typeface="Arial" charset="0"/>
                <a:cs typeface="Arial" charset="0"/>
              </a:rPr>
              <a:t> intervals. </a:t>
            </a:r>
          </a:p>
          <a:p>
            <a:pPr marL="0" indent="-246888" eaLnBrk="1" fontAlgn="auto" hangingPunct="1">
              <a:lnSpc>
                <a:spcPct val="110000"/>
              </a:lnSpc>
              <a:spcAft>
                <a:spcPts val="0"/>
              </a:spcAft>
              <a:buFont typeface="Euphemia" panose="020B0503040102020104" pitchFamily="34" charset="0"/>
              <a:buNone/>
              <a:defRPr/>
            </a:pPr>
            <a:endParaRPr lang="en-US" altLang="en-US" b="1" dirty="0">
              <a:solidFill>
                <a:schemeClr val="tx1"/>
              </a:solidFill>
              <a:latin typeface="Arial" charset="0"/>
              <a:cs typeface="Arial" charset="0"/>
            </a:endParaRPr>
          </a:p>
          <a:p>
            <a:pPr marL="0" indent="-246888" eaLnBrk="1" fontAlgn="auto" hangingPunct="1">
              <a:lnSpc>
                <a:spcPct val="110000"/>
              </a:lnSpc>
              <a:spcAft>
                <a:spcPts val="0"/>
              </a:spcAft>
              <a:buFont typeface="Euphemia" panose="020B0503040102020104" pitchFamily="34" charset="0"/>
              <a:buNone/>
              <a:defRPr/>
            </a:pPr>
            <a:r>
              <a:rPr lang="en-US" altLang="en-US" b="1" dirty="0">
                <a:solidFill>
                  <a:schemeClr val="tx1"/>
                </a:solidFill>
                <a:latin typeface="Arial" charset="0"/>
                <a:cs typeface="Arial" charset="0"/>
              </a:rPr>
              <a:t>Chief of Timing &amp; Calculations or assistant – in agreement with the Jury – tells the Starter when each competitor should start.  </a:t>
            </a:r>
          </a:p>
          <a:p>
            <a:pPr marL="0" indent="-246888" eaLnBrk="1" fontAlgn="auto" hangingPunct="1">
              <a:lnSpc>
                <a:spcPct val="110000"/>
              </a:lnSpc>
              <a:spcAft>
                <a:spcPts val="0"/>
              </a:spcAft>
              <a:buFont typeface="Arial"/>
              <a:buChar char="•"/>
              <a:defRPr/>
            </a:pPr>
            <a:endParaRPr lang="en-US" altLang="en-US" dirty="0">
              <a:latin typeface="Arial" charset="0"/>
              <a:cs typeface="Arial" charset="0"/>
            </a:endParaRPr>
          </a:p>
        </p:txBody>
      </p:sp>
      <p:sp>
        <p:nvSpPr>
          <p:cNvPr id="2" name="Title 1">
            <a:extLst>
              <a:ext uri="{FF2B5EF4-FFF2-40B4-BE49-F238E27FC236}">
                <a16:creationId xmlns:a16="http://schemas.microsoft.com/office/drawing/2014/main" id="{280D1729-E8A0-9779-1053-CBC19BF950B2}"/>
              </a:ext>
            </a:extLst>
          </p:cNvPr>
          <p:cNvSpPr>
            <a:spLocks noGrp="1"/>
          </p:cNvSpPr>
          <p:nvPr>
            <p:ph type="title" idx="4294967295"/>
          </p:nvPr>
        </p:nvSpPr>
        <p:spPr>
          <a:xfrm>
            <a:off x="457200" y="228600"/>
            <a:ext cx="8458200" cy="1371600"/>
          </a:xfrm>
        </p:spPr>
        <p:txBody>
          <a:bodyPr rtlCol="0">
            <a:normAutofit fontScale="90000"/>
          </a:bodyPr>
          <a:lstStyle/>
          <a:p>
            <a:pPr eaLnBrk="1" fontAlgn="auto" hangingPunct="1">
              <a:spcAft>
                <a:spcPts val="0"/>
              </a:spcAft>
              <a:defRPr/>
            </a:pPr>
            <a:br>
              <a:rPr lang="en-US" altLang="en-US" sz="4000" b="1" dirty="0">
                <a:solidFill>
                  <a:srgbClr val="FF0000"/>
                </a:solidFill>
                <a:effectLst>
                  <a:outerShdw blurRad="38100" dist="38100" dir="2700000" algn="tl">
                    <a:srgbClr val="000000">
                      <a:alpha val="43137"/>
                    </a:srgbClr>
                  </a:outerShdw>
                </a:effectLst>
                <a:latin typeface="Arial" charset="0"/>
                <a:cs typeface="Arial" charset="0"/>
              </a:rPr>
            </a:br>
            <a:r>
              <a:rPr lang="en-US" altLang="en-US" b="1" dirty="0">
                <a:solidFill>
                  <a:srgbClr val="003399"/>
                </a:solidFill>
                <a:effectLst>
                  <a:outerShdw blurRad="38100" dist="38100" dir="2700000" algn="tl">
                    <a:srgbClr val="000000">
                      <a:alpha val="43137"/>
                    </a:srgbClr>
                  </a:outerShdw>
                </a:effectLst>
                <a:latin typeface="Arial" charset="0"/>
                <a:cs typeface="Arial" charset="0"/>
              </a:rPr>
              <a:t>IRREGULAR INTERVAL (Non-Fixed)</a:t>
            </a:r>
            <a:r>
              <a:rPr lang="en-US" altLang="en-US" b="1" dirty="0">
                <a:solidFill>
                  <a:srgbClr val="003399"/>
                </a:solidFill>
                <a:latin typeface="Arial" charset="0"/>
                <a:cs typeface="Arial" charset="0"/>
              </a:rPr>
              <a:t>  </a:t>
            </a:r>
            <a:br>
              <a:rPr lang="en-US" altLang="en-US" b="1" dirty="0">
                <a:solidFill>
                  <a:srgbClr val="003399"/>
                </a:solidFill>
                <a:latin typeface="Arial" charset="0"/>
                <a:cs typeface="Arial" charset="0"/>
              </a:rPr>
            </a:br>
            <a:endParaRPr lang="en-US" dirty="0">
              <a:solidFill>
                <a:srgbClr val="003399"/>
              </a:solidFill>
            </a:endParaRPr>
          </a:p>
        </p:txBody>
      </p:sp>
      <p:pic>
        <p:nvPicPr>
          <p:cNvPr id="88068" name="Content Placeholder 10">
            <a:extLst>
              <a:ext uri="{FF2B5EF4-FFF2-40B4-BE49-F238E27FC236}">
                <a16:creationId xmlns:a16="http://schemas.microsoft.com/office/drawing/2014/main" id="{4B3103E7-D07B-B263-0385-0E42E19FF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2B2ADB-B752-3054-536C-138969EB1264}"/>
              </a:ext>
            </a:extLst>
          </p:cNvPr>
          <p:cNvSpPr txBox="1"/>
          <p:nvPr/>
        </p:nvSpPr>
        <p:spPr>
          <a:xfrm>
            <a:off x="179388" y="900113"/>
            <a:ext cx="8564562" cy="5478423"/>
          </a:xfrm>
          <a:prstGeom prst="rect">
            <a:avLst/>
          </a:prstGeom>
          <a:noFill/>
          <a:ln>
            <a:noFill/>
          </a:ln>
        </p:spPr>
        <p:txBody>
          <a:bodyPr>
            <a:spAutoFit/>
          </a:bodyPr>
          <a:lstStyle/>
          <a:p>
            <a:pPr marL="342900" indent="-342900">
              <a:spcBef>
                <a:spcPts val="12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Start intervals may be longer for the first group in a scored event, and  they may also be longer for a pre-determined number of racers at the end of the field. </a:t>
            </a:r>
            <a:r>
              <a:rPr lang="en-US" sz="2000" i="1" dirty="0">
                <a:latin typeface="Arial" panose="020B0604020202020204" pitchFamily="34" charset="0"/>
                <a:ea typeface="Times New Roman" panose="02020603050405020304" pitchFamily="18" charset="0"/>
                <a:cs typeface="Arial" panose="020B0604020202020204" pitchFamily="34" charset="0"/>
              </a:rPr>
              <a:t>These start intervals, as well as the start intervals for the rest of the field must be published in the race day Program.</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spcBef>
                <a:spcPts val="12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The Jury may adjust published start intervals  </a:t>
            </a:r>
          </a:p>
          <a:p>
            <a:pPr marL="342900" indent="-342900">
              <a:spcBef>
                <a:spcPts val="18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i="1" dirty="0">
                <a:latin typeface="Arial" panose="020B0604020202020204" pitchFamily="34" charset="0"/>
                <a:ea typeface="Times New Roman" panose="02020603050405020304" pitchFamily="18" charset="0"/>
                <a:cs typeface="Arial" panose="020B0604020202020204" pitchFamily="34" charset="0"/>
              </a:rPr>
              <a:t>Force majeure </a:t>
            </a:r>
            <a:r>
              <a:rPr lang="en-US" sz="2000" dirty="0">
                <a:latin typeface="Arial" panose="020B0604020202020204" pitchFamily="34" charset="0"/>
                <a:ea typeface="Times New Roman" panose="02020603050405020304" pitchFamily="18" charset="0"/>
                <a:cs typeface="Arial" panose="020B0604020202020204" pitchFamily="34" charset="0"/>
              </a:rPr>
              <a:t>may require changes to start intervals – e.g.,  events where Start Lists were prepared using random seeding </a:t>
            </a:r>
          </a:p>
          <a:p>
            <a:pPr marL="342900" indent="-342900">
              <a:spcBef>
                <a:spcPts val="18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u="sng" dirty="0">
                <a:latin typeface="Arial" panose="020B0604020202020204" pitchFamily="34" charset="0"/>
                <a:ea typeface="Times New Roman" panose="02020603050405020304" pitchFamily="18" charset="0"/>
                <a:cs typeface="Arial" panose="020B0604020202020204" pitchFamily="34" charset="0"/>
              </a:rPr>
              <a:t>Team Captains</a:t>
            </a:r>
            <a:r>
              <a:rPr lang="en-US" sz="2000" dirty="0">
                <a:latin typeface="Arial" panose="020B0604020202020204" pitchFamily="34" charset="0"/>
                <a:ea typeface="Times New Roman" panose="02020603050405020304" pitchFamily="18" charset="0"/>
                <a:cs typeface="Arial" panose="020B0604020202020204" pitchFamily="34" charset="0"/>
              </a:rPr>
              <a:t> may request that the Start Referee increase the interval between individual competitor’s starts </a:t>
            </a:r>
          </a:p>
          <a:p>
            <a:pPr marL="342900" indent="-342900">
              <a:spcBef>
                <a:spcPts val="18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Depending on circumstances, the Start Referee may skip an interval (or intervals) between individual competitor’s starts; e.g., following the start of a visually impaired Adaptive competitor and their Guide</a:t>
            </a:r>
          </a:p>
          <a:p>
            <a:pPr>
              <a:spcBef>
                <a:spcPts val="1800"/>
              </a:spcBef>
              <a:spcAft>
                <a:spcPts val="0"/>
              </a:spcAft>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b="1" i="1" u="sng" dirty="0">
                <a:solidFill>
                  <a:srgbClr val="0033CC"/>
                </a:solidFill>
                <a:latin typeface="Arial" panose="020B0604020202020204" pitchFamily="34" charset="0"/>
                <a:ea typeface="Times New Roman" panose="02020603050405020304" pitchFamily="18" charset="0"/>
                <a:cs typeface="Arial" panose="020B0604020202020204" pitchFamily="34" charset="0"/>
              </a:rPr>
              <a:t>All</a:t>
            </a:r>
            <a:r>
              <a:rPr lang="en-US" sz="2000" b="1" i="1" dirty="0">
                <a:solidFill>
                  <a:srgbClr val="0033CC"/>
                </a:solidFill>
                <a:latin typeface="Arial" panose="020B0604020202020204" pitchFamily="34" charset="0"/>
                <a:ea typeface="Times New Roman" panose="02020603050405020304" pitchFamily="18" charset="0"/>
                <a:cs typeface="Arial" panose="020B0604020202020204" pitchFamily="34" charset="0"/>
              </a:rPr>
              <a:t> changes to start intervals must be communicated via Jury radio, as required; e.g., Jury, timing, Connection Coach(es), course crew.  </a:t>
            </a:r>
            <a:endParaRPr lang="en-US" sz="2000" dirty="0">
              <a:solidFill>
                <a:srgbClr val="0033CC"/>
              </a:solidFill>
              <a:latin typeface="Arial" panose="020B0604020202020204" pitchFamily="34" charset="0"/>
              <a:ea typeface="Times New Roman" panose="02020603050405020304" pitchFamily="18" charset="0"/>
              <a:cs typeface="Arial" panose="020B0604020202020204" pitchFamily="34" charset="0"/>
            </a:endParaRPr>
          </a:p>
        </p:txBody>
      </p:sp>
      <p:pic>
        <p:nvPicPr>
          <p:cNvPr id="89091" name="Content Placeholder 10">
            <a:extLst>
              <a:ext uri="{FF2B5EF4-FFF2-40B4-BE49-F238E27FC236}">
                <a16:creationId xmlns:a16="http://schemas.microsoft.com/office/drawing/2014/main" id="{C687C299-69B9-FF58-BCA9-C272C299F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7E55BCF2-C842-A43B-79AF-38D7E71B64D4}"/>
              </a:ext>
            </a:extLst>
          </p:cNvPr>
          <p:cNvSpPr txBox="1">
            <a:spLocks/>
          </p:cNvSpPr>
          <p:nvPr/>
        </p:nvSpPr>
        <p:spPr bwMode="auto">
          <a:xfrm>
            <a:off x="457200" y="182563"/>
            <a:ext cx="8458200" cy="808037"/>
          </a:xfrm>
          <a:prstGeom prst="rect">
            <a:avLst/>
          </a:prstGeom>
          <a:noFill/>
          <a:ln>
            <a:noFill/>
          </a:ln>
        </p:spPr>
        <p:txBody>
          <a:bodyPr anchor="b">
            <a:normAutofit fontScale="82500" lnSpcReduction="20000"/>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br>
              <a:rPr lang="en-US" altLang="en-US" sz="4000" b="1" dirty="0">
                <a:solidFill>
                  <a:srgbClr val="FF0000"/>
                </a:solidFill>
                <a:effectLst>
                  <a:outerShdw blurRad="38100" dist="38100" dir="2700000" algn="tl">
                    <a:srgbClr val="000000">
                      <a:alpha val="43137"/>
                    </a:srgbClr>
                  </a:outerShdw>
                </a:effectLst>
                <a:latin typeface="Arial" charset="0"/>
                <a:cs typeface="Arial" charset="0"/>
              </a:rPr>
            </a:br>
            <a:r>
              <a:rPr lang="en-US" altLang="en-US" sz="4000" b="1" dirty="0">
                <a:solidFill>
                  <a:srgbClr val="003399"/>
                </a:solidFill>
                <a:effectLst>
                  <a:outerShdw blurRad="38100" dist="38100" dir="2700000" algn="tl">
                    <a:srgbClr val="000000">
                      <a:alpha val="43137"/>
                    </a:srgbClr>
                  </a:outerShdw>
                </a:effectLst>
                <a:latin typeface="Arial" charset="0"/>
                <a:cs typeface="Arial" charset="0"/>
              </a:rPr>
              <a:t>START INTERVALS: CHANGES </a:t>
            </a:r>
            <a:r>
              <a:rPr lang="en-US" altLang="en-US" b="1" dirty="0">
                <a:solidFill>
                  <a:srgbClr val="003399"/>
                </a:solidFill>
                <a:latin typeface="Arial" charset="0"/>
                <a:cs typeface="Arial" charset="0"/>
              </a:rPr>
              <a:t>  </a:t>
            </a:r>
            <a:endParaRPr lang="en-US" dirty="0">
              <a:solidFill>
                <a:srgbClr val="003399"/>
              </a:solidFill>
            </a:endParaRPr>
          </a:p>
        </p:txBody>
      </p:sp>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a:extLst>
              <a:ext uri="{FF2B5EF4-FFF2-40B4-BE49-F238E27FC236}">
                <a16:creationId xmlns:a16="http://schemas.microsoft.com/office/drawing/2014/main" id="{03DA646F-EBF4-2E74-DBA1-4CFE93BC259A}"/>
              </a:ext>
            </a:extLst>
          </p:cNvPr>
          <p:cNvSpPr>
            <a:spLocks noGrp="1" noChangeArrowheads="1"/>
          </p:cNvSpPr>
          <p:nvPr>
            <p:ph type="body" idx="4294967295"/>
          </p:nvPr>
        </p:nvSpPr>
        <p:spPr>
          <a:xfrm>
            <a:off x="1054100" y="1676400"/>
            <a:ext cx="7340600" cy="4087813"/>
          </a:xfrm>
        </p:spPr>
        <p:txBody>
          <a:bodyPr/>
          <a:lstStyle/>
          <a:p>
            <a:pPr eaLnBrk="1" hangingPunct="1">
              <a:buFontTx/>
              <a:buNone/>
            </a:pPr>
            <a:r>
              <a:rPr lang="en-US" altLang="en-US" b="1" dirty="0">
                <a:solidFill>
                  <a:srgbClr val="0070C0"/>
                </a:solidFill>
                <a:latin typeface="Arial" panose="020B0604020202020204" pitchFamily="34" charset="0"/>
                <a:cs typeface="Arial" panose="020B0604020202020204" pitchFamily="34" charset="0"/>
              </a:rPr>
              <a:t>Irregular Interval Starts (SL)</a:t>
            </a:r>
          </a:p>
          <a:p>
            <a:pPr lvl="1" eaLnBrk="1" hangingPunct="1">
              <a:lnSpc>
                <a:spcPct val="100000"/>
              </a:lnSpc>
            </a:pP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Starter announces “Ready”</a:t>
            </a:r>
          </a:p>
          <a:p>
            <a:pPr lvl="1" eaLnBrk="1" hangingPunct="1">
              <a:lnSpc>
                <a:spcPct val="100000"/>
              </a:lnSpc>
            </a:pP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Followed, a few seconds later, by “Go”</a:t>
            </a:r>
          </a:p>
          <a:p>
            <a:pPr lvl="1" eaLnBrk="1" hangingPunct="1">
              <a:lnSpc>
                <a:spcPct val="100000"/>
              </a:lnSpc>
            </a:pP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As in regular interval event, racer has 10 seconds to start</a:t>
            </a:r>
          </a:p>
          <a:p>
            <a:pPr lvl="1" eaLnBrk="1" hangingPunct="1">
              <a:lnSpc>
                <a:spcPct val="100000"/>
              </a:lnSpc>
            </a:pP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Failure to start </a:t>
            </a:r>
            <a:r>
              <a:rPr lang="en-US" altLang="en-US" b="1" u="sng" dirty="0">
                <a:solidFill>
                  <a:schemeClr val="tx1"/>
                </a:solidFill>
                <a:latin typeface="Arial" panose="020B0604020202020204" pitchFamily="34" charset="0"/>
                <a:ea typeface="MS PGothic" panose="020B0600070205080204" pitchFamily="34" charset="-128"/>
                <a:cs typeface="Arial" panose="020B0604020202020204" pitchFamily="34" charset="0"/>
              </a:rPr>
              <a:t>within about 10 seconds</a:t>
            </a: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 is a “false start” and </a:t>
            </a:r>
            <a:r>
              <a:rPr lang="en-US" altLang="en-US" b="1" u="sng" dirty="0">
                <a:solidFill>
                  <a:schemeClr val="tx1"/>
                </a:solidFill>
                <a:latin typeface="Arial" panose="020B0604020202020204" pitchFamily="34" charset="0"/>
                <a:ea typeface="MS PGothic" panose="020B0600070205080204" pitchFamily="34" charset="-128"/>
                <a:cs typeface="Arial" panose="020B0604020202020204" pitchFamily="34" charset="0"/>
              </a:rPr>
              <a:t>results in DSQ</a:t>
            </a:r>
          </a:p>
          <a:p>
            <a:pPr eaLnBrk="1" hangingPunct="1">
              <a:buFontTx/>
              <a:buNone/>
            </a:pPr>
            <a:endParaRPr lang="en-US" altLang="en-US" dirty="0">
              <a:latin typeface="Arial" panose="020B0604020202020204" pitchFamily="34" charset="0"/>
              <a:cs typeface="Arial" panose="020B0604020202020204" pitchFamily="34" charset="0"/>
            </a:endParaRPr>
          </a:p>
        </p:txBody>
      </p:sp>
      <p:sp>
        <p:nvSpPr>
          <p:cNvPr id="39938" name="Rectangle 2">
            <a:extLst>
              <a:ext uri="{FF2B5EF4-FFF2-40B4-BE49-F238E27FC236}">
                <a16:creationId xmlns:a16="http://schemas.microsoft.com/office/drawing/2014/main" id="{EBAD0120-96F9-99C2-CF25-95AA39CDFAC6}"/>
              </a:ext>
            </a:extLst>
          </p:cNvPr>
          <p:cNvSpPr>
            <a:spLocks noGrp="1" noChangeArrowheads="1"/>
          </p:cNvSpPr>
          <p:nvPr>
            <p:ph type="title" idx="4294967295"/>
          </p:nvPr>
        </p:nvSpPr>
        <p:spPr>
          <a:xfrm>
            <a:off x="609600" y="304800"/>
            <a:ext cx="8229600" cy="1143000"/>
          </a:xfrm>
        </p:spPr>
        <p:txBody>
          <a:bodyPr rtlCol="0">
            <a:normAutofit/>
          </a:bodyPr>
          <a:lstStyle/>
          <a:p>
            <a:pPr eaLnBrk="1" fontAlgn="auto" hangingPunct="1">
              <a:spcAft>
                <a:spcPts val="0"/>
              </a:spcAft>
              <a:defRPr/>
            </a:pPr>
            <a:r>
              <a:rPr lang="en-US" sz="3200" b="1" dirty="0">
                <a:solidFill>
                  <a:srgbClr val="003399"/>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START COMMAND: Irregular Intervals </a:t>
            </a:r>
            <a:endParaRPr lang="en-US" sz="3200" b="1" dirty="0">
              <a:solidFill>
                <a:srgbClr val="123AE4"/>
              </a:solidFill>
              <a:effectLst>
                <a:outerShdw blurRad="38100" dist="38100" dir="2700000" algn="tl">
                  <a:srgbClr val="000000">
                    <a:alpha val="43137"/>
                  </a:srgbClr>
                </a:outerShdw>
              </a:effectLst>
              <a:latin typeface="Arial Bold" pitchFamily="34" charset="0"/>
              <a:cs typeface="Arial Bold" pitchFamily="34" charset="0"/>
            </a:endParaRPr>
          </a:p>
        </p:txBody>
      </p:sp>
      <p:pic>
        <p:nvPicPr>
          <p:cNvPr id="90116" name="Content Placeholder 10">
            <a:extLst>
              <a:ext uri="{FF2B5EF4-FFF2-40B4-BE49-F238E27FC236}">
                <a16:creationId xmlns:a16="http://schemas.microsoft.com/office/drawing/2014/main" id="{8C0E76F0-D71D-C26F-03B4-6DB6BBDF2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D251B52-690C-1284-48B3-6375EF143175}"/>
              </a:ext>
            </a:extLst>
          </p:cNvPr>
          <p:cNvSpPr>
            <a:spLocks noGrp="1" noChangeArrowheads="1"/>
          </p:cNvSpPr>
          <p:nvPr>
            <p:ph type="title" idx="4294967295"/>
          </p:nvPr>
        </p:nvSpPr>
        <p:spPr>
          <a:xfrm>
            <a:off x="838200" y="381000"/>
            <a:ext cx="4722813" cy="1295400"/>
          </a:xfrm>
        </p:spPr>
        <p:txBody>
          <a:bodyPr rtlCol="0">
            <a:normAutofit fontScale="90000"/>
          </a:bodyPr>
          <a:lstStyle/>
          <a:p>
            <a:pPr eaLnBrk="1" fontAlgn="auto" hangingPunct="1">
              <a:spcAft>
                <a:spcPts val="0"/>
              </a:spcAft>
              <a:defRPr/>
            </a:pPr>
            <a:br>
              <a:rPr lang="en-US" dirty="0">
                <a:solidFill>
                  <a:srgbClr val="3116A2"/>
                </a:solidFill>
                <a:effectLst>
                  <a:outerShdw blurRad="38100" dist="38100" dir="2700000" algn="tl">
                    <a:srgbClr val="C0C0C0"/>
                  </a:outerShdw>
                </a:effectLst>
              </a:rPr>
            </a:br>
            <a:r>
              <a:rPr lang="en-US" b="1" dirty="0">
                <a:solidFill>
                  <a:srgbClr val="003399"/>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RULES OF THE START</a:t>
            </a:r>
            <a:br>
              <a:rPr lang="en-US" dirty="0">
                <a:solidFill>
                  <a:srgbClr val="002060"/>
                </a:solidFill>
                <a:effectLst>
                  <a:outerShdw blurRad="38100" dist="38100" dir="2700000" algn="tl">
                    <a:srgbClr val="C0C0C0"/>
                  </a:outerShdw>
                </a:effectLst>
                <a:latin typeface="Arial Bold" panose="020B0704020202020204" pitchFamily="34" charset="0"/>
                <a:cs typeface="Arial Bold" panose="020B0704020202020204" pitchFamily="34" charset="0"/>
              </a:rPr>
            </a:br>
            <a:r>
              <a:rPr lang="en-US" dirty="0">
                <a:solidFill>
                  <a:srgbClr val="0070C0"/>
                </a:solidFill>
                <a:effectLst>
                  <a:outerShdw blurRad="38100" dist="38100" dir="2700000" algn="tl">
                    <a:srgbClr val="C0C0C0"/>
                  </a:outerShdw>
                </a:effectLst>
              </a:rPr>
              <a:t> </a:t>
            </a:r>
            <a:r>
              <a:rPr lang="en-US" sz="2000" i="1" dirty="0">
                <a:solidFill>
                  <a:srgbClr val="0070C0"/>
                </a:solidFill>
                <a:effectLst>
                  <a:outerShdw blurRad="38100" dist="38100" dir="2700000" algn="tl">
                    <a:srgbClr val="C0C0C0"/>
                  </a:outerShdw>
                </a:effectLst>
              </a:rPr>
              <a:t> </a:t>
            </a:r>
            <a:r>
              <a:rPr lang="en-US" sz="1800" dirty="0">
                <a:solidFill>
                  <a:srgbClr val="0070C0"/>
                </a:solidFill>
                <a:effectLst>
                  <a:outerShdw blurRad="38100" dist="38100" dir="2700000" algn="tl">
                    <a:srgbClr val="C0C0C0"/>
                  </a:outerShdw>
                </a:effectLst>
              </a:rPr>
              <a:t> </a:t>
            </a:r>
            <a:br>
              <a:rPr lang="en-US" sz="1800" dirty="0">
                <a:solidFill>
                  <a:srgbClr val="0070C0"/>
                </a:solidFill>
                <a:effectLst>
                  <a:outerShdw blurRad="38100" dist="38100" dir="2700000" algn="tl">
                    <a:srgbClr val="C0C0C0"/>
                  </a:outerShdw>
                </a:effectLst>
              </a:rPr>
            </a:br>
            <a:endParaRPr lang="en-US" sz="1800" dirty="0">
              <a:solidFill>
                <a:srgbClr val="0070C0"/>
              </a:solidFill>
              <a:effectLst>
                <a:outerShdw blurRad="38100" dist="38100" dir="2700000" algn="tl">
                  <a:srgbClr val="C0C0C0"/>
                </a:outerShdw>
              </a:effectLst>
            </a:endParaRPr>
          </a:p>
        </p:txBody>
      </p:sp>
      <p:sp>
        <p:nvSpPr>
          <p:cNvPr id="28675" name="Rectangle 3">
            <a:extLst>
              <a:ext uri="{FF2B5EF4-FFF2-40B4-BE49-F238E27FC236}">
                <a16:creationId xmlns:a16="http://schemas.microsoft.com/office/drawing/2014/main" id="{36430595-11DD-FBA8-CB81-D63649C882F6}"/>
              </a:ext>
            </a:extLst>
          </p:cNvPr>
          <p:cNvSpPr>
            <a:spLocks noGrp="1" noChangeArrowheads="1"/>
          </p:cNvSpPr>
          <p:nvPr>
            <p:ph type="body" idx="4294967295"/>
          </p:nvPr>
        </p:nvSpPr>
        <p:spPr>
          <a:xfrm>
            <a:off x="838200" y="1382713"/>
            <a:ext cx="7912100" cy="4391025"/>
          </a:xfrm>
        </p:spPr>
        <p:txBody>
          <a:bodyPr rtlCol="0">
            <a:normAutofit fontScale="92500" lnSpcReduction="20000"/>
          </a:bodyPr>
          <a:lstStyle/>
          <a:p>
            <a:pPr marL="246888" indent="-246888" eaLnBrk="1" fontAlgn="auto" hangingPunct="1">
              <a:spcAft>
                <a:spcPts val="0"/>
              </a:spcAft>
              <a:buFont typeface="Euphemia" panose="020B0503040102020104" pitchFamily="34" charset="0"/>
              <a:buNone/>
              <a:defRPr/>
            </a:pPr>
            <a:r>
              <a:rPr lang="en-US" sz="2400" b="1" i="1" dirty="0">
                <a:solidFill>
                  <a:srgbClr val="0033CC"/>
                </a:solidFill>
                <a:effectLst>
                  <a:outerShdw blurRad="38100" dist="38100" dir="2700000" algn="tl">
                    <a:srgbClr val="C0C0C0"/>
                  </a:outerShdw>
                </a:effectLst>
                <a:latin typeface="Arial" pitchFamily="34" charset="0"/>
                <a:cs typeface="Arial" pitchFamily="34" charset="0"/>
              </a:rPr>
              <a:t> </a:t>
            </a:r>
            <a:endParaRPr lang="en-US" sz="2400" i="1" dirty="0">
              <a:solidFill>
                <a:srgbClr val="0033CC"/>
              </a:solidFill>
              <a:effectLst>
                <a:outerShdw blurRad="38100" dist="38100" dir="2700000" algn="tl">
                  <a:srgbClr val="C0C0C0"/>
                </a:outerShdw>
              </a:effectLst>
              <a:latin typeface="Arial" pitchFamily="34" charset="0"/>
              <a:cs typeface="Arial" pitchFamily="34" charset="0"/>
            </a:endParaRPr>
          </a:p>
          <a:p>
            <a:pPr marL="0" indent="-246888" eaLnBrk="1" fontAlgn="auto" hangingPunct="1">
              <a:lnSpc>
                <a:spcPct val="120000"/>
              </a:lnSpc>
              <a:spcBef>
                <a:spcPts val="1200"/>
              </a:spcBef>
              <a:spcAft>
                <a:spcPts val="0"/>
              </a:spcAft>
              <a:buFont typeface="Euphemia" panose="020B0503040102020104" pitchFamily="34" charset="0"/>
              <a:buNone/>
              <a:defRPr/>
            </a:pPr>
            <a:r>
              <a:rPr lang="en-US" b="1" u="sng" dirty="0">
                <a:solidFill>
                  <a:srgbClr val="003399"/>
                </a:solidFill>
                <a:effectLst>
                  <a:outerShdw blurRad="38100" dist="38100" dir="2700000" algn="tl">
                    <a:srgbClr val="C0C0C0"/>
                  </a:outerShdw>
                </a:effectLst>
                <a:latin typeface="Arial" pitchFamily="34" charset="0"/>
                <a:cs typeface="Arial" pitchFamily="34" charset="0"/>
              </a:rPr>
              <a:t>Early/Late Start</a:t>
            </a:r>
            <a:r>
              <a:rPr lang="en-US" b="1" dirty="0">
                <a:solidFill>
                  <a:srgbClr val="003399"/>
                </a:solidFill>
                <a:effectLst>
                  <a:outerShdw blurRad="38100" dist="38100" dir="2700000" algn="tl">
                    <a:srgbClr val="C0C0C0"/>
                  </a:outerShdw>
                </a:effectLst>
                <a:latin typeface="Arial" pitchFamily="34" charset="0"/>
                <a:cs typeface="Arial" pitchFamily="34" charset="0"/>
              </a:rPr>
              <a:t>: </a:t>
            </a:r>
            <a:r>
              <a:rPr lang="en-US" dirty="0">
                <a:solidFill>
                  <a:schemeClr val="tx1"/>
                </a:solidFill>
                <a:effectLst>
                  <a:outerShdw blurRad="38100" dist="38100" dir="2700000" algn="tl">
                    <a:srgbClr val="C0C0C0"/>
                  </a:outerShdw>
                </a:effectLst>
                <a:latin typeface="Arial" pitchFamily="34" charset="0"/>
                <a:cs typeface="Arial" pitchFamily="34" charset="0"/>
              </a:rPr>
              <a:t>In the Gate; DNS within allowed time – </a:t>
            </a:r>
            <a:r>
              <a:rPr lang="en-US" u="sng" dirty="0">
                <a:solidFill>
                  <a:srgbClr val="003399"/>
                </a:solidFill>
                <a:effectLst>
                  <a:outerShdw blurRad="38100" dist="38100" dir="2700000" algn="tl">
                    <a:srgbClr val="C0C0C0"/>
                  </a:outerShdw>
                </a:effectLst>
                <a:latin typeface="Arial" pitchFamily="34" charset="0"/>
                <a:cs typeface="Arial" pitchFamily="34" charset="0"/>
              </a:rPr>
              <a:t>disqualified</a:t>
            </a:r>
            <a:r>
              <a:rPr lang="en-US" dirty="0">
                <a:solidFill>
                  <a:schemeClr val="tx1"/>
                </a:solidFill>
                <a:effectLst>
                  <a:outerShdw blurRad="38100" dist="38100" dir="2700000" algn="tl">
                    <a:srgbClr val="C0C0C0"/>
                  </a:outerShdw>
                </a:effectLst>
                <a:latin typeface="Arial" pitchFamily="34" charset="0"/>
                <a:cs typeface="Arial" pitchFamily="34" charset="0"/>
              </a:rPr>
              <a:t>.  This applies to all events with regular/fixed start intervals (DH, DHT, SG, SGT, GS) as well as to an event with an irregular/non-fixed start interval (SL).</a:t>
            </a:r>
            <a:endParaRPr lang="en-US" u="sng" dirty="0">
              <a:solidFill>
                <a:schemeClr val="tx1"/>
              </a:solidFill>
              <a:effectLst>
                <a:outerShdw blurRad="38100" dist="38100" dir="2700000" algn="tl">
                  <a:srgbClr val="C0C0C0"/>
                </a:outerShdw>
              </a:effectLst>
              <a:latin typeface="Arial" pitchFamily="34" charset="0"/>
              <a:cs typeface="Arial" pitchFamily="34" charset="0"/>
            </a:endParaRPr>
          </a:p>
          <a:p>
            <a:pPr marL="0" indent="-246888" eaLnBrk="1" fontAlgn="auto" hangingPunct="1">
              <a:lnSpc>
                <a:spcPct val="120000"/>
              </a:lnSpc>
              <a:spcBef>
                <a:spcPts val="1200"/>
              </a:spcBef>
              <a:spcAft>
                <a:spcPts val="0"/>
              </a:spcAft>
              <a:buFont typeface="Euphemia" panose="020B0503040102020104" pitchFamily="34" charset="0"/>
              <a:buNone/>
              <a:defRPr/>
            </a:pPr>
            <a:endParaRPr lang="en-US" u="sng" dirty="0">
              <a:solidFill>
                <a:schemeClr val="tx1"/>
              </a:solidFill>
              <a:effectLst>
                <a:outerShdw blurRad="38100" dist="38100" dir="2700000" algn="tl">
                  <a:srgbClr val="C0C0C0"/>
                </a:outerShdw>
              </a:effectLst>
              <a:latin typeface="Arial" pitchFamily="34" charset="0"/>
              <a:cs typeface="Arial" pitchFamily="34" charset="0"/>
            </a:endParaRPr>
          </a:p>
          <a:p>
            <a:pPr marL="0" indent="-246888" eaLnBrk="1" fontAlgn="auto" hangingPunct="1">
              <a:lnSpc>
                <a:spcPct val="120000"/>
              </a:lnSpc>
              <a:spcBef>
                <a:spcPts val="1200"/>
              </a:spcBef>
              <a:spcAft>
                <a:spcPts val="0"/>
              </a:spcAft>
              <a:buFont typeface="Euphemia" panose="020B0503040102020104" pitchFamily="34" charset="0"/>
              <a:buNone/>
              <a:defRPr/>
            </a:pPr>
            <a:r>
              <a:rPr lang="en-US" b="1" u="sng" dirty="0">
                <a:solidFill>
                  <a:srgbClr val="003399"/>
                </a:solidFill>
                <a:effectLst>
                  <a:outerShdw blurRad="38100" dist="38100" dir="2700000" algn="tl">
                    <a:srgbClr val="C0C0C0"/>
                  </a:outerShdw>
                </a:effectLst>
                <a:latin typeface="Arial" pitchFamily="34" charset="0"/>
                <a:cs typeface="Arial" pitchFamily="34" charset="0"/>
              </a:rPr>
              <a:t>Delayed Start</a:t>
            </a:r>
            <a:r>
              <a:rPr lang="en-US" b="1" dirty="0">
                <a:solidFill>
                  <a:srgbClr val="003399"/>
                </a:solidFill>
                <a:effectLst>
                  <a:outerShdw blurRad="38100" dist="38100" dir="2700000" algn="tl">
                    <a:srgbClr val="C0C0C0"/>
                  </a:outerShdw>
                </a:effectLst>
                <a:latin typeface="Arial" pitchFamily="34" charset="0"/>
                <a:cs typeface="Arial" pitchFamily="34" charset="0"/>
              </a:rPr>
              <a:t>:</a:t>
            </a:r>
            <a:r>
              <a:rPr lang="en-US" b="1" dirty="0">
                <a:solidFill>
                  <a:srgbClr val="0070C0"/>
                </a:solidFill>
                <a:effectLst>
                  <a:outerShdw blurRad="38100" dist="38100" dir="2700000" algn="tl">
                    <a:srgbClr val="C0C0C0"/>
                  </a:outerShdw>
                </a:effectLst>
                <a:latin typeface="Arial" pitchFamily="34" charset="0"/>
                <a:cs typeface="Arial" pitchFamily="34" charset="0"/>
              </a:rPr>
              <a:t> </a:t>
            </a:r>
            <a:r>
              <a:rPr lang="en-US" dirty="0">
                <a:solidFill>
                  <a:schemeClr val="tx1"/>
                </a:solidFill>
                <a:effectLst>
                  <a:outerShdw blurRad="38100" dist="38100" dir="2700000" algn="tl">
                    <a:srgbClr val="C0C0C0"/>
                  </a:outerShdw>
                </a:effectLst>
                <a:latin typeface="Arial" pitchFamily="34" charset="0"/>
                <a:cs typeface="Arial" pitchFamily="34" charset="0"/>
              </a:rPr>
              <a:t>Not present when called to start – </a:t>
            </a:r>
            <a:r>
              <a:rPr lang="en-US" u="sng" dirty="0">
                <a:solidFill>
                  <a:srgbClr val="003399"/>
                </a:solidFill>
                <a:effectLst>
                  <a:outerShdw blurRad="38100" dist="38100" dir="2700000" algn="tl">
                    <a:srgbClr val="C0C0C0"/>
                  </a:outerShdw>
                </a:effectLst>
                <a:latin typeface="Arial" pitchFamily="34" charset="0"/>
                <a:cs typeface="Arial" pitchFamily="34" charset="0"/>
              </a:rPr>
              <a:t>sanction</a:t>
            </a:r>
            <a:r>
              <a:rPr lang="en-US" dirty="0">
                <a:solidFill>
                  <a:schemeClr val="tx1"/>
                </a:solidFill>
                <a:effectLst>
                  <a:outerShdw blurRad="38100" dist="38100" dir="2700000" algn="tl">
                    <a:srgbClr val="C0C0C0"/>
                  </a:outerShdw>
                </a:effectLst>
                <a:latin typeface="Arial" pitchFamily="34" charset="0"/>
                <a:cs typeface="Arial" pitchFamily="34" charset="0"/>
              </a:rPr>
              <a:t> which could include DSQ!</a:t>
            </a:r>
            <a:endParaRPr lang="en-US" u="sng" dirty="0">
              <a:solidFill>
                <a:schemeClr val="tx1"/>
              </a:solidFill>
              <a:effectLst>
                <a:outerShdw blurRad="38100" dist="38100" dir="2700000" algn="tl">
                  <a:srgbClr val="C0C0C0"/>
                </a:outerShdw>
              </a:effectLst>
              <a:latin typeface="Arial" pitchFamily="34" charset="0"/>
              <a:cs typeface="Arial" pitchFamily="34" charset="0"/>
            </a:endParaRPr>
          </a:p>
          <a:p>
            <a:pPr marL="246888" indent="-246888" eaLnBrk="1" fontAlgn="auto" hangingPunct="1">
              <a:spcAft>
                <a:spcPts val="0"/>
              </a:spcAft>
              <a:buFont typeface="Euphemia" panose="020B0503040102020104" pitchFamily="34" charset="0"/>
              <a:buNone/>
              <a:defRPr/>
            </a:pPr>
            <a:r>
              <a:rPr lang="en-US" sz="2400" b="1" i="1" dirty="0">
                <a:solidFill>
                  <a:srgbClr val="0033CC"/>
                </a:solidFill>
                <a:effectLst>
                  <a:outerShdw blurRad="38100" dist="38100" dir="2700000" algn="tl">
                    <a:srgbClr val="C0C0C0"/>
                  </a:outerShdw>
                </a:effectLst>
                <a:latin typeface="Arial" pitchFamily="34" charset="0"/>
                <a:cs typeface="Arial" pitchFamily="34" charset="0"/>
              </a:rPr>
              <a:t> </a:t>
            </a:r>
            <a:endParaRPr lang="en-US" sz="2400" i="1" dirty="0">
              <a:solidFill>
                <a:srgbClr val="0033CC"/>
              </a:solidFill>
              <a:effectLst>
                <a:outerShdw blurRad="38100" dist="38100" dir="2700000" algn="tl">
                  <a:srgbClr val="C0C0C0"/>
                </a:outerShdw>
              </a:effectLst>
              <a:latin typeface="Arial" pitchFamily="34" charset="0"/>
              <a:cs typeface="Arial" pitchFamily="34" charset="0"/>
            </a:endParaRPr>
          </a:p>
          <a:p>
            <a:pPr marL="246888" indent="-246888" eaLnBrk="1" fontAlgn="auto" hangingPunct="1">
              <a:spcAft>
                <a:spcPts val="0"/>
              </a:spcAft>
              <a:buFont typeface="Euphemia" panose="020B0503040102020104" pitchFamily="34" charset="0"/>
              <a:buNone/>
              <a:defRPr/>
            </a:pPr>
            <a:endParaRPr lang="en-US" sz="2400" i="1" dirty="0">
              <a:solidFill>
                <a:srgbClr val="0033CC"/>
              </a:solidFill>
              <a:effectLst>
                <a:outerShdw blurRad="38100" dist="38100" dir="2700000" algn="tl">
                  <a:srgbClr val="C0C0C0"/>
                </a:outerShdw>
              </a:effectLst>
              <a:latin typeface="Arial" pitchFamily="34" charset="0"/>
              <a:cs typeface="Arial" pitchFamily="34" charset="0"/>
            </a:endParaRPr>
          </a:p>
        </p:txBody>
      </p:sp>
      <p:pic>
        <p:nvPicPr>
          <p:cNvPr id="91140" name="Content Placeholder 10">
            <a:extLst>
              <a:ext uri="{FF2B5EF4-FFF2-40B4-BE49-F238E27FC236}">
                <a16:creationId xmlns:a16="http://schemas.microsoft.com/office/drawing/2014/main" id="{989CA02F-14C1-118F-6DE8-818229C5CE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B4F37D3A-91E0-32F3-A251-0811AB92E65A}"/>
              </a:ext>
            </a:extLst>
          </p:cNvPr>
          <p:cNvSpPr>
            <a:spLocks noGrp="1"/>
          </p:cNvSpPr>
          <p:nvPr>
            <p:ph type="title" idx="4294967295"/>
          </p:nvPr>
        </p:nvSpPr>
        <p:spPr>
          <a:xfrm>
            <a:off x="533400" y="152400"/>
            <a:ext cx="7237413" cy="1143000"/>
          </a:xfrm>
        </p:spPr>
        <p:txBody>
          <a:bodyPr rtlCol="0">
            <a:normAutofit/>
          </a:bodyPr>
          <a:lstStyle/>
          <a:p>
            <a:pPr eaLnBrk="1" fontAlgn="auto" hangingPunct="1">
              <a:spcAft>
                <a:spcPts val="0"/>
              </a:spcAft>
              <a:defRPr/>
            </a:pPr>
            <a:r>
              <a:rPr lang="en-US" altLang="en-US" sz="4000" b="1" dirty="0">
                <a:solidFill>
                  <a:srgbClr val="003399"/>
                </a:solidFill>
                <a:effectLst>
                  <a:outerShdw blurRad="38100" dist="38100" dir="2700000" algn="tl">
                    <a:srgbClr val="000000">
                      <a:alpha val="43137"/>
                    </a:srgbClr>
                  </a:outerShdw>
                </a:effectLst>
                <a:latin typeface="Arial" charset="0"/>
                <a:cs typeface="Arial" charset="0"/>
              </a:rPr>
              <a:t>WHY DISQUALIFICATION?</a:t>
            </a:r>
          </a:p>
        </p:txBody>
      </p:sp>
      <p:sp>
        <p:nvSpPr>
          <p:cNvPr id="92163" name="Content Placeholder 2">
            <a:extLst>
              <a:ext uri="{FF2B5EF4-FFF2-40B4-BE49-F238E27FC236}">
                <a16:creationId xmlns:a16="http://schemas.microsoft.com/office/drawing/2014/main" id="{2F9AF159-E008-9A43-D3AA-C538F17E799F}"/>
              </a:ext>
            </a:extLst>
          </p:cNvPr>
          <p:cNvSpPr>
            <a:spLocks noGrp="1" noChangeArrowheads="1"/>
          </p:cNvSpPr>
          <p:nvPr>
            <p:ph idx="4294967295"/>
          </p:nvPr>
        </p:nvSpPr>
        <p:spPr>
          <a:xfrm>
            <a:off x="685800" y="1828800"/>
            <a:ext cx="8229600" cy="3233738"/>
          </a:xfrm>
        </p:spPr>
        <p:txBody>
          <a:bodyPr/>
          <a:lstStyle/>
          <a:p>
            <a:pPr eaLnBrk="1" hangingPunct="1">
              <a:lnSpc>
                <a:spcPct val="110000"/>
              </a:lnSpc>
              <a:buFont typeface="Arial" panose="020B0604020202020204" pitchFamily="34" charset="0"/>
              <a:buChar char="•"/>
            </a:pPr>
            <a:r>
              <a:rPr lang="en-US" altLang="en-US" sz="2600" b="1" dirty="0">
                <a:solidFill>
                  <a:schemeClr val="tx1"/>
                </a:solidFill>
                <a:latin typeface="Arial" panose="020B0604020202020204" pitchFamily="34" charset="0"/>
                <a:cs typeface="Arial" panose="020B0604020202020204" pitchFamily="34" charset="0"/>
              </a:rPr>
              <a:t>In fixed interval events, course workers know they have a set time frame between competitors</a:t>
            </a:r>
          </a:p>
          <a:p>
            <a:pPr eaLnBrk="1" hangingPunct="1">
              <a:lnSpc>
                <a:spcPct val="110000"/>
              </a:lnSpc>
              <a:spcBef>
                <a:spcPts val="1800"/>
              </a:spcBef>
              <a:buFont typeface="Arial" panose="020B0604020202020204" pitchFamily="34" charset="0"/>
              <a:buChar char="•"/>
            </a:pPr>
            <a:r>
              <a:rPr lang="en-US" altLang="en-US" sz="2600" b="1" dirty="0">
                <a:solidFill>
                  <a:schemeClr val="tx1"/>
                </a:solidFill>
                <a:latin typeface="Arial" panose="020B0604020202020204" pitchFamily="34" charset="0"/>
                <a:cs typeface="Arial" panose="020B0604020202020204" pitchFamily="34" charset="0"/>
              </a:rPr>
              <a:t>If a competitor leaves the start early or late, this time frame becomes compromised</a:t>
            </a:r>
          </a:p>
          <a:p>
            <a:pPr eaLnBrk="1" hangingPunct="1">
              <a:lnSpc>
                <a:spcPct val="110000"/>
              </a:lnSpc>
              <a:spcBef>
                <a:spcPts val="1800"/>
              </a:spcBef>
              <a:buFont typeface="Arial" panose="020B0604020202020204" pitchFamily="34" charset="0"/>
              <a:buChar char="•"/>
            </a:pPr>
            <a:r>
              <a:rPr lang="en-US" altLang="en-US" sz="2600" b="1" dirty="0">
                <a:solidFill>
                  <a:schemeClr val="tx1"/>
                </a:solidFill>
                <a:latin typeface="Arial" panose="020B0604020202020204" pitchFamily="34" charset="0"/>
                <a:cs typeface="Arial" panose="020B0604020202020204" pitchFamily="34" charset="0"/>
              </a:rPr>
              <a:t>A compromised time frame = </a:t>
            </a:r>
            <a:r>
              <a:rPr lang="en-US" altLang="en-US" sz="2600" b="1" u="sng" dirty="0">
                <a:solidFill>
                  <a:srgbClr val="002060"/>
                </a:solidFill>
                <a:latin typeface="Arial" panose="020B0604020202020204" pitchFamily="34" charset="0"/>
                <a:cs typeface="Arial" panose="020B0604020202020204" pitchFamily="34" charset="0"/>
              </a:rPr>
              <a:t>a possible hazard!</a:t>
            </a:r>
          </a:p>
        </p:txBody>
      </p:sp>
      <p:pic>
        <p:nvPicPr>
          <p:cNvPr id="92164" name="Content Placeholder 10">
            <a:extLst>
              <a:ext uri="{FF2B5EF4-FFF2-40B4-BE49-F238E27FC236}">
                <a16:creationId xmlns:a16="http://schemas.microsoft.com/office/drawing/2014/main" id="{B308CE0C-5E29-91CA-D14C-A0D4319B3C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4275C902-84A8-2C93-FC26-1FD2DDA62080}"/>
              </a:ext>
            </a:extLst>
          </p:cNvPr>
          <p:cNvSpPr>
            <a:spLocks noChangeArrowheads="1"/>
          </p:cNvSpPr>
          <p:nvPr/>
        </p:nvSpPr>
        <p:spPr bwMode="auto">
          <a:xfrm>
            <a:off x="685800" y="228600"/>
            <a:ext cx="8001000" cy="6862763"/>
          </a:xfrm>
          <a:prstGeom prst="rect">
            <a:avLst/>
          </a:prstGeom>
          <a:noFill/>
          <a:ln>
            <a:noFill/>
          </a:ln>
          <a:effectLst/>
        </p:spPr>
        <p:txBody>
          <a:bodyPr>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defTabSz="457200" fontAlgn="auto">
              <a:spcBef>
                <a:spcPct val="0"/>
              </a:spcBef>
              <a:spcAft>
                <a:spcPts val="0"/>
              </a:spcAft>
              <a:buFont typeface="Arial" charset="0"/>
              <a:buNone/>
              <a:defRPr/>
            </a:pPr>
            <a:r>
              <a:rPr lang="en-US" altLang="en-US" sz="2400" b="1" dirty="0">
                <a:solidFill>
                  <a:srgbClr val="003399"/>
                </a:solidFill>
                <a:effectLst>
                  <a:outerShdw blurRad="38100" dist="38100" dir="2700000" algn="tl">
                    <a:srgbClr val="000000">
                      <a:alpha val="43137"/>
                    </a:srgbClr>
                  </a:outerShdw>
                </a:effectLst>
              </a:rPr>
              <a:t>EARLY AND LATE STARTS DISQUALIFICATION [613.7]</a:t>
            </a:r>
          </a:p>
          <a:p>
            <a:pPr algn="ctr" defTabSz="457200" fontAlgn="auto">
              <a:spcBef>
                <a:spcPct val="0"/>
              </a:spcBef>
              <a:spcAft>
                <a:spcPts val="0"/>
              </a:spcAft>
              <a:buFont typeface="Arial" charset="0"/>
              <a:buNone/>
              <a:defRPr/>
            </a:pPr>
            <a:r>
              <a:rPr lang="en-US" altLang="en-US" b="1" dirty="0">
                <a:solidFill>
                  <a:srgbClr val="0070C0"/>
                </a:solidFill>
                <a:effectLst>
                  <a:outerShdw blurRad="38100" dist="38100" dir="2700000" algn="tl">
                    <a:srgbClr val="000000">
                      <a:alpha val="43137"/>
                    </a:srgbClr>
                  </a:outerShdw>
                </a:effectLst>
              </a:rPr>
              <a:t>FOR FIXED INTERVALS STARTING ON THE MINUTE:</a:t>
            </a:r>
          </a:p>
          <a:p>
            <a:pPr algn="ctr" defTabSz="457200" fontAlgn="auto">
              <a:spcBef>
                <a:spcPct val="0"/>
              </a:spcBef>
              <a:spcAft>
                <a:spcPts val="0"/>
              </a:spcAft>
              <a:buFont typeface="Arial" charset="0"/>
              <a:buNone/>
              <a:defRPr/>
            </a:pPr>
            <a:endParaRPr lang="en-US" altLang="en-US" b="1" dirty="0">
              <a:solidFill>
                <a:srgbClr val="0070C0"/>
              </a:solidFill>
              <a:effectLst>
                <a:outerShdw blurRad="38100" dist="38100" dir="2700000" algn="tl">
                  <a:srgbClr val="000000">
                    <a:alpha val="43137"/>
                  </a:srgbClr>
                </a:outerShdw>
              </a:effectLst>
            </a:endParaRPr>
          </a:p>
          <a:p>
            <a:pPr defTabSz="457200" eaLnBrk="1" fontAlgn="auto" hangingPunct="1">
              <a:spcBef>
                <a:spcPct val="0"/>
              </a:spcBef>
              <a:spcAft>
                <a:spcPts val="0"/>
              </a:spcAft>
              <a:buFont typeface="Arial" charset="0"/>
              <a:buNone/>
              <a:defRPr/>
            </a:pPr>
            <a:r>
              <a:rPr lang="en-US" altLang="en-US" sz="1400" b="1" u="sng" dirty="0">
                <a:solidFill>
                  <a:prstClr val="black"/>
                </a:solidFill>
                <a:latin typeface="Calibri" pitchFamily="34" charset="0"/>
              </a:rPr>
              <a:t>CLOCK READS:</a:t>
            </a:r>
            <a:r>
              <a:rPr lang="en-US" altLang="en-US" sz="1400" b="1" dirty="0">
                <a:solidFill>
                  <a:prstClr val="black"/>
                </a:solidFill>
                <a:latin typeface="Calibri" pitchFamily="34" charset="0"/>
              </a:rPr>
              <a:t>     	</a:t>
            </a:r>
            <a:r>
              <a:rPr lang="en-US" altLang="en-US" sz="1400" b="1" u="sng" dirty="0">
                <a:solidFill>
                  <a:prstClr val="black"/>
                </a:solidFill>
                <a:latin typeface="Calibri" pitchFamily="34" charset="0"/>
              </a:rPr>
              <a:t>   </a:t>
            </a:r>
            <a:endParaRPr lang="en-US" altLang="en-US" sz="1400" b="1" dirty="0">
              <a:solidFill>
                <a:prstClr val="black"/>
              </a:solidFill>
              <a:latin typeface="Calibri" pitchFamily="34" charset="0"/>
            </a:endParaRPr>
          </a:p>
          <a:p>
            <a:pPr defTabSz="457200" eaLnBrk="1" fontAlgn="auto" hangingPunct="1">
              <a:spcBef>
                <a:spcPts val="1200"/>
              </a:spcBef>
              <a:spcAft>
                <a:spcPts val="0"/>
              </a:spcAft>
              <a:buFont typeface="Arial" charset="0"/>
              <a:buNone/>
              <a:defRPr/>
            </a:pPr>
            <a:r>
              <a:rPr lang="en-US" altLang="en-US" sz="1400" b="1" dirty="0">
                <a:solidFill>
                  <a:prstClr val="black"/>
                </a:solidFill>
                <a:latin typeface="Calibri" pitchFamily="34" charset="0"/>
              </a:rPr>
              <a:t>10:10:54.9900 = Competitor’s Start / EARLY START?</a:t>
            </a:r>
          </a:p>
          <a:p>
            <a:pPr defTabSz="457200" eaLnBrk="1" fontAlgn="auto" hangingPunct="1">
              <a:spcBef>
                <a:spcPts val="1200"/>
              </a:spcBef>
              <a:spcAft>
                <a:spcPts val="0"/>
              </a:spcAft>
              <a:buFont typeface="Arial" charset="0"/>
              <a:buNone/>
              <a:defRPr/>
            </a:pPr>
            <a:r>
              <a:rPr lang="en-US" altLang="en-US" sz="1400" b="1" dirty="0">
                <a:solidFill>
                  <a:prstClr val="black"/>
                </a:solidFill>
                <a:latin typeface="Calibri" pitchFamily="34" charset="0"/>
              </a:rPr>
              <a:t>10:10:55.0000             	*</a:t>
            </a:r>
          </a:p>
          <a:p>
            <a:pPr defTabSz="457200" eaLnBrk="1" fontAlgn="auto" hangingPunct="1">
              <a:spcBef>
                <a:spcPts val="1200"/>
              </a:spcBef>
              <a:spcAft>
                <a:spcPts val="0"/>
              </a:spcAft>
              <a:buFont typeface="Arial" charset="0"/>
              <a:buNone/>
              <a:defRPr/>
            </a:pPr>
            <a:r>
              <a:rPr lang="en-US" altLang="en-US" sz="1400" b="1" dirty="0">
                <a:solidFill>
                  <a:prstClr val="black"/>
                </a:solidFill>
                <a:latin typeface="Calibri" pitchFamily="34" charset="0"/>
              </a:rPr>
              <a:t>10:10:56.0000             	*</a:t>
            </a:r>
          </a:p>
          <a:p>
            <a:pPr defTabSz="457200" eaLnBrk="1" fontAlgn="auto" hangingPunct="1">
              <a:spcBef>
                <a:spcPts val="1200"/>
              </a:spcBef>
              <a:spcAft>
                <a:spcPts val="0"/>
              </a:spcAft>
              <a:buFont typeface="Arial" charset="0"/>
              <a:buNone/>
              <a:defRPr/>
            </a:pPr>
            <a:r>
              <a:rPr lang="en-US" altLang="en-US" sz="1400" b="1" dirty="0">
                <a:solidFill>
                  <a:prstClr val="black"/>
                </a:solidFill>
                <a:latin typeface="Calibri" pitchFamily="34" charset="0"/>
              </a:rPr>
              <a:t>10:10:57.0000           	*</a:t>
            </a:r>
          </a:p>
          <a:p>
            <a:pPr defTabSz="457200" eaLnBrk="1" fontAlgn="auto" hangingPunct="1">
              <a:spcBef>
                <a:spcPts val="1200"/>
              </a:spcBef>
              <a:spcAft>
                <a:spcPts val="0"/>
              </a:spcAft>
              <a:buFont typeface="Arial" charset="0"/>
              <a:buNone/>
              <a:defRPr/>
            </a:pPr>
            <a:r>
              <a:rPr lang="en-US" altLang="en-US" sz="1400" b="1" dirty="0">
                <a:solidFill>
                  <a:prstClr val="black"/>
                </a:solidFill>
                <a:latin typeface="Calibri" pitchFamily="34" charset="0"/>
              </a:rPr>
              <a:t>10:10:58.0000          	*</a:t>
            </a:r>
          </a:p>
          <a:p>
            <a:pPr defTabSz="457200" eaLnBrk="1" fontAlgn="auto" hangingPunct="1">
              <a:spcBef>
                <a:spcPts val="1200"/>
              </a:spcBef>
              <a:spcAft>
                <a:spcPts val="0"/>
              </a:spcAft>
              <a:buFont typeface="Arial" charset="0"/>
              <a:buNone/>
              <a:defRPr/>
            </a:pPr>
            <a:r>
              <a:rPr lang="en-US" altLang="en-US" sz="1400" b="1" dirty="0">
                <a:solidFill>
                  <a:prstClr val="black"/>
                </a:solidFill>
                <a:latin typeface="Calibri" pitchFamily="34" charset="0"/>
              </a:rPr>
              <a:t>10:10:59.0000          	*</a:t>
            </a:r>
          </a:p>
          <a:p>
            <a:pPr defTabSz="457200" eaLnBrk="1" fontAlgn="auto" hangingPunct="1">
              <a:spcBef>
                <a:spcPts val="1200"/>
              </a:spcBef>
              <a:spcAft>
                <a:spcPts val="0"/>
              </a:spcAft>
              <a:buFont typeface="Arial" charset="0"/>
              <a:buNone/>
              <a:defRPr/>
            </a:pPr>
            <a:r>
              <a:rPr lang="en-US" altLang="en-US" sz="1400" b="1" dirty="0">
                <a:solidFill>
                  <a:prstClr val="black"/>
                </a:solidFill>
                <a:latin typeface="Calibri" pitchFamily="34" charset="0"/>
              </a:rPr>
              <a:t>10:11:00.0000           	*      START</a:t>
            </a:r>
          </a:p>
          <a:p>
            <a:pPr defTabSz="457200" eaLnBrk="1" fontAlgn="auto" hangingPunct="1">
              <a:spcBef>
                <a:spcPts val="1200"/>
              </a:spcBef>
              <a:spcAft>
                <a:spcPts val="0"/>
              </a:spcAft>
              <a:buFont typeface="Arial" charset="0"/>
              <a:buNone/>
              <a:defRPr/>
            </a:pPr>
            <a:r>
              <a:rPr lang="en-US" altLang="en-US" sz="1400" b="1" dirty="0">
                <a:solidFill>
                  <a:prstClr val="black"/>
                </a:solidFill>
                <a:latin typeface="Calibri" pitchFamily="34" charset="0"/>
              </a:rPr>
              <a:t>10:11:01.0000          	*</a:t>
            </a:r>
          </a:p>
          <a:p>
            <a:pPr defTabSz="457200" eaLnBrk="1" fontAlgn="auto" hangingPunct="1">
              <a:spcBef>
                <a:spcPts val="1200"/>
              </a:spcBef>
              <a:spcAft>
                <a:spcPts val="0"/>
              </a:spcAft>
              <a:buFont typeface="Arial" charset="0"/>
              <a:buNone/>
              <a:defRPr/>
            </a:pPr>
            <a:r>
              <a:rPr lang="en-US" altLang="en-US" sz="1400" b="1" dirty="0">
                <a:solidFill>
                  <a:prstClr val="black"/>
                </a:solidFill>
                <a:latin typeface="Calibri" pitchFamily="34" charset="0"/>
              </a:rPr>
              <a:t>10:11:02.0000          	*</a:t>
            </a:r>
          </a:p>
          <a:p>
            <a:pPr defTabSz="457200" eaLnBrk="1" fontAlgn="auto" hangingPunct="1">
              <a:spcBef>
                <a:spcPts val="1200"/>
              </a:spcBef>
              <a:spcAft>
                <a:spcPts val="0"/>
              </a:spcAft>
              <a:buFont typeface="Arial" charset="0"/>
              <a:buNone/>
              <a:defRPr/>
            </a:pPr>
            <a:r>
              <a:rPr lang="en-US" altLang="en-US" sz="1400" b="1" dirty="0">
                <a:solidFill>
                  <a:prstClr val="black"/>
                </a:solidFill>
                <a:latin typeface="Calibri" pitchFamily="34" charset="0"/>
              </a:rPr>
              <a:t>10:11:03.0000         	*</a:t>
            </a:r>
          </a:p>
          <a:p>
            <a:pPr defTabSz="457200" eaLnBrk="1" fontAlgn="auto" hangingPunct="1">
              <a:spcBef>
                <a:spcPts val="1200"/>
              </a:spcBef>
              <a:spcAft>
                <a:spcPts val="0"/>
              </a:spcAft>
              <a:buFont typeface="Arial" charset="0"/>
              <a:buNone/>
              <a:defRPr/>
            </a:pPr>
            <a:r>
              <a:rPr lang="en-US" altLang="en-US" sz="1400" b="1" dirty="0">
                <a:solidFill>
                  <a:prstClr val="black"/>
                </a:solidFill>
                <a:latin typeface="Calibri" pitchFamily="34" charset="0"/>
              </a:rPr>
              <a:t>10:11:04.0000          	*</a:t>
            </a:r>
          </a:p>
          <a:p>
            <a:pPr defTabSz="457200" eaLnBrk="1" fontAlgn="auto" hangingPunct="1">
              <a:spcBef>
                <a:spcPts val="1200"/>
              </a:spcBef>
              <a:spcAft>
                <a:spcPts val="0"/>
              </a:spcAft>
              <a:buFont typeface="Arial" charset="0"/>
              <a:buNone/>
              <a:defRPr/>
            </a:pPr>
            <a:r>
              <a:rPr lang="en-US" altLang="en-US" sz="1400" b="1" dirty="0">
                <a:solidFill>
                  <a:prstClr val="black"/>
                </a:solidFill>
                <a:latin typeface="Calibri" pitchFamily="34" charset="0"/>
              </a:rPr>
              <a:t>10:11:05.0000		*</a:t>
            </a:r>
          </a:p>
          <a:p>
            <a:pPr defTabSz="457200" eaLnBrk="1" fontAlgn="auto" hangingPunct="1">
              <a:spcBef>
                <a:spcPts val="1200"/>
              </a:spcBef>
              <a:spcAft>
                <a:spcPts val="0"/>
              </a:spcAft>
              <a:buFont typeface="Arial" charset="0"/>
              <a:buNone/>
              <a:defRPr/>
            </a:pPr>
            <a:r>
              <a:rPr lang="en-US" altLang="en-US" sz="1400" b="1" dirty="0">
                <a:solidFill>
                  <a:prstClr val="black"/>
                </a:solidFill>
                <a:latin typeface="Calibri" pitchFamily="34" charset="0"/>
              </a:rPr>
              <a:t>10:11:05.0100 = Competitor’s Start / LATE START?</a:t>
            </a:r>
            <a:r>
              <a:rPr lang="en-US" altLang="en-US" sz="1400" b="1" dirty="0">
                <a:solidFill>
                  <a:prstClr val="black"/>
                </a:solidFill>
              </a:rPr>
              <a:t>	</a:t>
            </a:r>
            <a:r>
              <a:rPr lang="en-US" altLang="en-US" sz="1200" dirty="0">
                <a:solidFill>
                  <a:prstClr val="black"/>
                </a:solidFill>
              </a:rPr>
              <a:t> </a:t>
            </a:r>
          </a:p>
          <a:p>
            <a:pPr defTabSz="457200" fontAlgn="auto">
              <a:spcBef>
                <a:spcPct val="0"/>
              </a:spcBef>
              <a:spcAft>
                <a:spcPts val="0"/>
              </a:spcAft>
              <a:buFont typeface="Arial" charset="0"/>
              <a:buNone/>
              <a:defRPr/>
            </a:pPr>
            <a:endParaRPr lang="en-US" altLang="en-US" sz="1200" dirty="0">
              <a:solidFill>
                <a:prstClr val="black"/>
              </a:solidFill>
            </a:endParaRPr>
          </a:p>
          <a:p>
            <a:pPr defTabSz="457200" fontAlgn="auto">
              <a:spcBef>
                <a:spcPct val="0"/>
              </a:spcBef>
              <a:spcAft>
                <a:spcPts val="0"/>
              </a:spcAft>
              <a:buFont typeface="Arial" charset="0"/>
              <a:buNone/>
              <a:defRPr/>
            </a:pPr>
            <a:r>
              <a:rPr lang="en-US" altLang="en-US" sz="1400" dirty="0">
                <a:solidFill>
                  <a:prstClr val="black"/>
                </a:solidFill>
              </a:rPr>
              <a:t>		         			</a:t>
            </a:r>
          </a:p>
        </p:txBody>
      </p:sp>
      <p:pic>
        <p:nvPicPr>
          <p:cNvPr id="93187" name="Content Placeholder 10">
            <a:extLst>
              <a:ext uri="{FF2B5EF4-FFF2-40B4-BE49-F238E27FC236}">
                <a16:creationId xmlns:a16="http://schemas.microsoft.com/office/drawing/2014/main" id="{A7C9A76E-3D03-AFCB-5C11-A728CE4C4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176A0-27AE-DFE9-BCEE-5C8A38683229}"/>
              </a:ext>
            </a:extLst>
          </p:cNvPr>
          <p:cNvSpPr>
            <a:spLocks noGrp="1"/>
          </p:cNvSpPr>
          <p:nvPr>
            <p:ph type="title"/>
          </p:nvPr>
        </p:nvSpPr>
        <p:spPr>
          <a:xfrm>
            <a:off x="414338" y="212725"/>
            <a:ext cx="8729662" cy="533400"/>
          </a:xfrm>
        </p:spPr>
        <p:txBody>
          <a:bodyPr/>
          <a:lstStyle/>
          <a:p>
            <a:pPr>
              <a:defRPr/>
            </a:pPr>
            <a: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MINOR ATHLETE ABUSE PREVENTION POLICY (MAAPP)</a:t>
            </a:r>
            <a:endParaRPr lang="en-US" sz="2400"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D38A7FAC-36B1-567D-6BB7-A88AFC3DBD52}"/>
              </a:ext>
            </a:extLst>
          </p:cNvPr>
          <p:cNvSpPr>
            <a:spLocks noGrp="1"/>
          </p:cNvSpPr>
          <p:nvPr>
            <p:ph type="body" sz="quarter" idx="10"/>
          </p:nvPr>
        </p:nvSpPr>
        <p:spPr>
          <a:xfrm>
            <a:off x="207963" y="838200"/>
            <a:ext cx="8728075" cy="5654675"/>
          </a:xfrm>
        </p:spPr>
        <p:txBody>
          <a:bodyPr/>
          <a:lstStyle/>
          <a:p>
            <a:pPr marL="325437" indent="-342900" algn="just">
              <a:lnSpc>
                <a:spcPct val="100000"/>
              </a:lnSpc>
              <a:spcBef>
                <a:spcPts val="6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MAAPP applies to “In-Program Contact” within the Olympic &amp; Paralympic movement. </a:t>
            </a:r>
          </a:p>
          <a:p>
            <a:pPr marL="325437" indent="-342900" algn="just">
              <a:lnSpc>
                <a:spcPct val="100000"/>
              </a:lnSpc>
              <a:spcBef>
                <a:spcPts val="12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Its implementation is required for the U.S. Olympic &amp; Paralympic Committee USOPC), National Governing Bodies (NGB), Member Clubs (also known as Local Affiliated Organizations or LAO), and Paralympic Sport Organizations (PSO)</a:t>
            </a:r>
          </a:p>
          <a:p>
            <a:pPr marL="338138" indent="-338138" algn="just">
              <a:lnSpc>
                <a:spcPct val="100000"/>
              </a:lnSpc>
              <a:spcBef>
                <a:spcPts val="12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MAAPP applies to all U.S. Ski &amp; Snowboard employees, contractors, athletes, officials, and members</a:t>
            </a:r>
          </a:p>
          <a:p>
            <a:pPr marL="338138" indent="-338138" algn="just">
              <a:lnSpc>
                <a:spcPct val="100000"/>
              </a:lnSpc>
              <a:spcBef>
                <a:spcPts val="12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It also applies to participating non-members, e.g., foreign officials, timing companies, volunteers, and any adult participants. MAAPP has three primary components:</a:t>
            </a:r>
          </a:p>
          <a:p>
            <a:pPr marL="688975" indent="-688975" algn="just">
              <a:lnSpc>
                <a:spcPct val="100000"/>
              </a:lnSpc>
              <a:spcBef>
                <a:spcPts val="600"/>
              </a:spcBef>
              <a:spcAft>
                <a:spcPts val="0"/>
              </a:spcAft>
              <a:buFont typeface="Euphemia" panose="020B0503040102020104" pitchFamily="34" charset="0"/>
              <a:buNone/>
              <a:defRPr/>
            </a:pPr>
            <a:r>
              <a:rPr lang="en-US" sz="2000" dirty="0">
                <a:solidFill>
                  <a:schemeClr val="tx1"/>
                </a:solidFill>
                <a:ea typeface="Calibri" panose="020F0502020204030204" pitchFamily="34" charset="0"/>
                <a:cs typeface="Arial" panose="020B0604020202020204" pitchFamily="34" charset="0"/>
              </a:rPr>
              <a:t>        - Education &amp; Training  </a:t>
            </a:r>
          </a:p>
          <a:p>
            <a:pPr marL="688975" indent="-688975" algn="just">
              <a:lnSpc>
                <a:spcPct val="100000"/>
              </a:lnSpc>
              <a:spcBef>
                <a:spcPts val="600"/>
              </a:spcBef>
              <a:spcAft>
                <a:spcPts val="0"/>
              </a:spcAft>
              <a:buFont typeface="Euphemia" panose="020B0503040102020104" pitchFamily="34" charset="0"/>
              <a:buNone/>
              <a:defRPr/>
            </a:pPr>
            <a:r>
              <a:rPr lang="en-US" sz="2000" dirty="0">
                <a:solidFill>
                  <a:schemeClr val="tx1"/>
                </a:solidFill>
                <a:ea typeface="Calibri" panose="020F0502020204030204" pitchFamily="34" charset="0"/>
                <a:cs typeface="Arial" panose="020B0604020202020204" pitchFamily="34" charset="0"/>
              </a:rPr>
              <a:t>        - Required Prevention Policies</a:t>
            </a:r>
          </a:p>
          <a:p>
            <a:pPr marL="688975" indent="-688975" algn="just">
              <a:lnSpc>
                <a:spcPct val="100000"/>
              </a:lnSpc>
              <a:spcBef>
                <a:spcPts val="600"/>
              </a:spcBef>
              <a:spcAft>
                <a:spcPts val="0"/>
              </a:spcAft>
              <a:buFont typeface="Euphemia" panose="020B0503040102020104" pitchFamily="34" charset="0"/>
              <a:buNone/>
              <a:defRPr/>
            </a:pPr>
            <a:r>
              <a:rPr lang="en-US" sz="2000" dirty="0">
                <a:solidFill>
                  <a:schemeClr val="tx1"/>
                </a:solidFill>
                <a:ea typeface="Calibri" panose="020F0502020204030204" pitchFamily="34" charset="0"/>
                <a:cs typeface="Arial" panose="020B0604020202020204" pitchFamily="34" charset="0"/>
              </a:rPr>
              <a:t>        - Recommended Prevention Policies</a:t>
            </a:r>
          </a:p>
          <a:p>
            <a:pPr marL="688975" indent="-688975" algn="just">
              <a:lnSpc>
                <a:spcPct val="100000"/>
              </a:lnSpc>
              <a:spcBef>
                <a:spcPts val="600"/>
              </a:spcBef>
              <a:spcAft>
                <a:spcPts val="0"/>
              </a:spcAft>
              <a:buFont typeface="Euphemia" panose="020B0503040102020104" pitchFamily="34" charset="0"/>
              <a:buNone/>
              <a:defRPr/>
            </a:pPr>
            <a:r>
              <a:rPr lang="en-US" sz="2000" b="1" i="1" dirty="0">
                <a:solidFill>
                  <a:srgbClr val="0033CC"/>
                </a:solidFill>
                <a:ea typeface="Calibri" panose="020F0502020204030204" pitchFamily="34" charset="0"/>
                <a:cs typeface="Times New Roman" panose="02020603050405020304" pitchFamily="18" charset="0"/>
              </a:rPr>
              <a:t>MAAPP should be implemented alongside the SafeSport Code.</a:t>
            </a:r>
            <a:endParaRPr lang="en-US" sz="2000" dirty="0">
              <a:ea typeface="Calibri" panose="020F0502020204030204" pitchFamily="34" charset="0"/>
              <a:cs typeface="Times New Roman" panose="02020603050405020304" pitchFamily="18" charset="0"/>
            </a:endParaRPr>
          </a:p>
          <a:p>
            <a:pPr marL="688975" indent="-688975" algn="just">
              <a:lnSpc>
                <a:spcPct val="100000"/>
              </a:lnSpc>
              <a:spcBef>
                <a:spcPts val="600"/>
              </a:spcBef>
              <a:spcAft>
                <a:spcPts val="0"/>
              </a:spcAft>
              <a:buFont typeface="Euphemia" panose="020B0503040102020104" pitchFamily="34" charset="0"/>
              <a:buNone/>
              <a:defRPr/>
            </a:pPr>
            <a:endParaRPr lang="en-US" sz="2000" dirty="0">
              <a:solidFill>
                <a:schemeClr val="tx1"/>
              </a:solidFill>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Font typeface="Euphemia" panose="020B0503040102020104" pitchFamily="34" charset="0"/>
              <a:buNone/>
              <a:defRPr/>
            </a:pPr>
            <a:endParaRPr lang="en-US" sz="2000" dirty="0">
              <a:ea typeface="Calibri" panose="020F0502020204030204" pitchFamily="34" charset="0"/>
              <a:cs typeface="Times New Roman" panose="02020603050405020304" pitchFamily="18" charset="0"/>
            </a:endParaRPr>
          </a:p>
          <a:p>
            <a:pPr>
              <a:defRPr/>
            </a:pPr>
            <a:endParaRPr lang="en-US" dirty="0"/>
          </a:p>
        </p:txBody>
      </p:sp>
      <p:pic>
        <p:nvPicPr>
          <p:cNvPr id="20484" name="Content Placeholder 10">
            <a:extLst>
              <a:ext uri="{FF2B5EF4-FFF2-40B4-BE49-F238E27FC236}">
                <a16:creationId xmlns:a16="http://schemas.microsoft.com/office/drawing/2014/main" id="{3938E148-64B5-8E18-2BB2-C31B05467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EA568F8B-1BF9-E059-3472-08B97CF6D957}"/>
              </a:ext>
            </a:extLst>
          </p:cNvPr>
          <p:cNvSpPr>
            <a:spLocks noGrp="1" noChangeArrowheads="1"/>
          </p:cNvSpPr>
          <p:nvPr>
            <p:ph idx="4294967295"/>
          </p:nvPr>
        </p:nvSpPr>
        <p:spPr>
          <a:xfrm>
            <a:off x="239713" y="685800"/>
            <a:ext cx="8229600" cy="4525963"/>
          </a:xfrm>
        </p:spPr>
        <p:txBody>
          <a:bodyPr rtlCol="0" anchor="ctr">
            <a:normAutofit/>
          </a:bodyPr>
          <a:lstStyle/>
          <a:p>
            <a:pPr marL="246888" indent="-246888" algn="ctr" eaLnBrk="1" fontAlgn="auto" hangingPunct="1">
              <a:spcAft>
                <a:spcPts val="0"/>
              </a:spcAft>
              <a:buFont typeface="Euphemia" panose="020B0503040102020104" pitchFamily="34" charset="0"/>
              <a:buNone/>
              <a:defRPr/>
            </a:pPr>
            <a:r>
              <a:rPr lang="en-US" sz="4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FIRST RUN</a:t>
            </a:r>
          </a:p>
          <a:p>
            <a:pPr marL="246888" indent="-246888" algn="ctr" eaLnBrk="1" fontAlgn="auto" hangingPunct="1">
              <a:spcAft>
                <a:spcPts val="0"/>
              </a:spcAft>
              <a:buFont typeface="Euphemia" panose="020B0503040102020104" pitchFamily="34" charset="0"/>
              <a:buNone/>
              <a:defRPr/>
            </a:pPr>
            <a:r>
              <a:rPr lang="en-US" sz="4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IMPORTANT POINTS</a:t>
            </a:r>
          </a:p>
        </p:txBody>
      </p:sp>
      <p:pic>
        <p:nvPicPr>
          <p:cNvPr id="94211" name="Content Placeholder 10">
            <a:extLst>
              <a:ext uri="{FF2B5EF4-FFF2-40B4-BE49-F238E27FC236}">
                <a16:creationId xmlns:a16="http://schemas.microsoft.com/office/drawing/2014/main" id="{A5BA39A5-740B-A781-7705-EE35C782F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54864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C96EA-610F-CD0A-46D6-6BF72D30E19E}"/>
              </a:ext>
            </a:extLst>
          </p:cNvPr>
          <p:cNvSpPr>
            <a:spLocks noGrp="1"/>
          </p:cNvSpPr>
          <p:nvPr>
            <p:ph type="title"/>
          </p:nvPr>
        </p:nvSpPr>
        <p:spPr>
          <a:xfrm>
            <a:off x="457200" y="9525"/>
            <a:ext cx="8458200" cy="536575"/>
          </a:xfrm>
        </p:spPr>
        <p:txBody>
          <a:bodyPr/>
          <a:lstStyle/>
          <a:p>
            <a:pPr>
              <a:defRPr/>
            </a:pPr>
            <a:r>
              <a:rPr lang="en-US" sz="2400" b="1" dirty="0">
                <a:solidFill>
                  <a:srgbClr val="000099"/>
                </a:solidFill>
                <a:effectLst>
                  <a:outerShdw blurRad="38100" dist="38100" dir="2700000" algn="tl">
                    <a:srgbClr val="000000">
                      <a:alpha val="43137"/>
                    </a:srgbClr>
                  </a:outerShdw>
                </a:effectLst>
              </a:rPr>
              <a:t>GENERATING A FIRST-RUN START LIST: Double Draw </a:t>
            </a:r>
          </a:p>
        </p:txBody>
      </p:sp>
      <p:sp>
        <p:nvSpPr>
          <p:cNvPr id="3" name="Text Placeholder 2">
            <a:extLst>
              <a:ext uri="{FF2B5EF4-FFF2-40B4-BE49-F238E27FC236}">
                <a16:creationId xmlns:a16="http://schemas.microsoft.com/office/drawing/2014/main" id="{C1A6FDD7-593B-E65A-60C7-F84041DEACF7}"/>
              </a:ext>
            </a:extLst>
          </p:cNvPr>
          <p:cNvSpPr>
            <a:spLocks noGrp="1"/>
          </p:cNvSpPr>
          <p:nvPr>
            <p:ph type="body" sz="quarter" idx="10"/>
          </p:nvPr>
        </p:nvSpPr>
        <p:spPr>
          <a:xfrm>
            <a:off x="228600" y="546100"/>
            <a:ext cx="8763000" cy="6172200"/>
          </a:xfrm>
        </p:spPr>
        <p:txBody>
          <a:bodyPr/>
          <a:lstStyle/>
          <a:p>
            <a:pPr marL="0" indent="0">
              <a:lnSpc>
                <a:spcPct val="100000"/>
              </a:lnSpc>
              <a:buFont typeface="Euphemia" panose="020B0503040102020104" pitchFamily="34" charset="0"/>
              <a:buNone/>
              <a:defRPr/>
            </a:pPr>
            <a:r>
              <a:rPr lang="en-US" sz="1700" dirty="0">
                <a:latin typeface="Arial" panose="020B0604020202020204" pitchFamily="34" charset="0"/>
                <a:cs typeface="Arial" panose="020B0604020202020204" pitchFamily="34" charset="0"/>
              </a:rPr>
              <a:t>The Race Administrator is responsible for preparing the Draw/Seed Board. </a:t>
            </a:r>
            <a:r>
              <a:rPr lang="en-US" sz="1700" i="1" dirty="0">
                <a:latin typeface="Arial" panose="020B0604020202020204" pitchFamily="34" charset="0"/>
                <a:cs typeface="Arial" panose="020B0604020202020204" pitchFamily="34" charset="0"/>
              </a:rPr>
              <a:t>The Chief of Timing &amp; Calculations should attend the Team Captains’ Meeting and review the accuracy of the Draw/Seed Board.</a:t>
            </a:r>
          </a:p>
          <a:p>
            <a:pPr marL="0" indent="0">
              <a:buFont typeface="Euphemia" panose="020B0503040102020104" pitchFamily="34" charset="0"/>
              <a:buNone/>
              <a:defRPr/>
            </a:pPr>
            <a:r>
              <a:rPr lang="en-US" sz="1900" b="1" dirty="0">
                <a:latin typeface="Arial" panose="020B0604020202020204" pitchFamily="34" charset="0"/>
                <a:cs typeface="Arial" panose="020B0604020202020204" pitchFamily="34" charset="0"/>
              </a:rPr>
              <a:t>The boards are prepared as follows:</a:t>
            </a:r>
          </a:p>
          <a:p>
            <a:pPr>
              <a:spcBef>
                <a:spcPts val="0"/>
              </a:spcBef>
              <a:buFont typeface="Arial" panose="020B0604020202020204" pitchFamily="34" charset="0"/>
              <a:buChar char="•"/>
              <a:defRPr/>
            </a:pPr>
            <a:r>
              <a:rPr lang="en-US" sz="1900" b="1" dirty="0">
                <a:latin typeface="Arial" panose="020B0604020202020204" pitchFamily="34" charset="0"/>
                <a:cs typeface="Arial" panose="020B0604020202020204" pitchFamily="34" charset="0"/>
              </a:rPr>
              <a:t>Points used are those that are in effect for the date of the race, not the date of the Team Captains’ Meeting</a:t>
            </a:r>
          </a:p>
          <a:p>
            <a:pPr>
              <a:lnSpc>
                <a:spcPct val="100000"/>
              </a:lnSpc>
              <a:spcBef>
                <a:spcPts val="0"/>
              </a:spcBef>
              <a:buFont typeface="Arial" panose="020B0604020202020204" pitchFamily="34" charset="0"/>
              <a:buChar char="•"/>
              <a:defRPr/>
            </a:pPr>
            <a:r>
              <a:rPr lang="en-US" sz="1900" dirty="0">
                <a:latin typeface="Arial" panose="020B0604020202020204" pitchFamily="34" charset="0"/>
                <a:cs typeface="Arial" panose="020B0604020202020204" pitchFamily="34" charset="0"/>
              </a:rPr>
              <a:t>Draw portion of board is set with names/cards of the 15 lowest point competitors – set in ascending order of points and increased if a tie exists in 15th place  </a:t>
            </a:r>
          </a:p>
          <a:p>
            <a:pPr>
              <a:lnSpc>
                <a:spcPct val="100000"/>
              </a:lnSpc>
              <a:spcBef>
                <a:spcPts val="300"/>
              </a:spcBef>
              <a:buFont typeface="Arial" panose="020B0604020202020204" pitchFamily="34" charset="0"/>
              <a:buChar char="•"/>
              <a:defRPr/>
            </a:pPr>
            <a:r>
              <a:rPr lang="en-US" sz="1900" dirty="0">
                <a:latin typeface="Arial" panose="020B0604020202020204" pitchFamily="34" charset="0"/>
                <a:cs typeface="Arial" panose="020B0604020202020204" pitchFamily="34" charset="0"/>
              </a:rPr>
              <a:t>Seed portion of the board is set with names/cards of the remaining competitors – set in ascending order of points</a:t>
            </a:r>
          </a:p>
          <a:p>
            <a:pPr>
              <a:lnSpc>
                <a:spcPct val="100000"/>
              </a:lnSpc>
              <a:spcBef>
                <a:spcPts val="300"/>
              </a:spcBef>
              <a:buFont typeface="Arial" panose="020B0604020202020204" pitchFamily="34" charset="0"/>
              <a:buChar char="•"/>
              <a:defRPr/>
            </a:pPr>
            <a:r>
              <a:rPr lang="en-US" sz="1900" dirty="0">
                <a:latin typeface="Arial" panose="020B0604020202020204" pitchFamily="34" charset="0"/>
                <a:cs typeface="Arial" panose="020B0604020202020204" pitchFamily="34" charset="0"/>
              </a:rPr>
              <a:t>When two or more competitors are tied for points anywhere on the Board:</a:t>
            </a:r>
          </a:p>
          <a:p>
            <a:pPr marL="457200" indent="-457200">
              <a:lnSpc>
                <a:spcPct val="100000"/>
              </a:lnSpc>
              <a:spcBef>
                <a:spcPts val="0"/>
              </a:spcBef>
              <a:buNone/>
              <a:defRPr/>
            </a:pPr>
            <a:r>
              <a:rPr lang="en-US" sz="1900" dirty="0">
                <a:latin typeface="Arial" panose="020B0604020202020204" pitchFamily="34" charset="0"/>
                <a:cs typeface="Arial" panose="020B0604020202020204" pitchFamily="34" charset="0"/>
              </a:rPr>
              <a:t>     -  For ties in points – National or FIS – all names/cards are alphabetized  </a:t>
            </a:r>
          </a:p>
          <a:p>
            <a:pPr marL="457200" indent="-457200">
              <a:lnSpc>
                <a:spcPct val="100000"/>
              </a:lnSpc>
              <a:spcBef>
                <a:spcPts val="0"/>
              </a:spcBef>
              <a:buNone/>
              <a:defRPr/>
            </a:pPr>
            <a:r>
              <a:rPr lang="en-US" sz="1900" dirty="0">
                <a:latin typeface="Arial" panose="020B0604020202020204" pitchFamily="34" charset="0"/>
                <a:cs typeface="Arial" panose="020B0604020202020204" pitchFamily="34" charset="0"/>
              </a:rPr>
              <a:t>     -  If the group contains foreign competitors, they may be placed first as a courtesy </a:t>
            </a:r>
          </a:p>
          <a:p>
            <a:pPr marL="228600" indent="-228600">
              <a:lnSpc>
                <a:spcPct val="100000"/>
              </a:lnSpc>
              <a:spcBef>
                <a:spcPts val="0"/>
              </a:spcBef>
              <a:buNone/>
              <a:defRPr/>
            </a:pPr>
            <a:r>
              <a:rPr lang="en-US" sz="1900" dirty="0">
                <a:latin typeface="Arial" panose="020B0604020202020204" pitchFamily="34" charset="0"/>
                <a:cs typeface="Arial" panose="020B0604020202020204" pitchFamily="34" charset="0"/>
              </a:rPr>
              <a:t>    </a:t>
            </a:r>
            <a:r>
              <a:rPr lang="en-US" sz="1900" i="1" dirty="0">
                <a:latin typeface="Arial" panose="020B0604020202020204" pitchFamily="34" charset="0"/>
                <a:cs typeface="Arial" panose="020B0604020202020204" pitchFamily="34" charset="0"/>
              </a:rPr>
              <a:t>All ties are marked, brought to the attention of the TD, and their starting positions are drawn.</a:t>
            </a:r>
          </a:p>
          <a:p>
            <a:pPr>
              <a:lnSpc>
                <a:spcPct val="100000"/>
              </a:lnSpc>
              <a:spcBef>
                <a:spcPts val="300"/>
              </a:spcBef>
              <a:buFont typeface="Arial" panose="020B0604020202020204" pitchFamily="34" charset="0"/>
              <a:buChar char="•"/>
              <a:defRPr/>
            </a:pPr>
            <a:r>
              <a:rPr lang="en-US" sz="1900" dirty="0">
                <a:latin typeface="Arial" panose="020B0604020202020204" pitchFamily="34" charset="0"/>
                <a:cs typeface="Arial" panose="020B0604020202020204" pitchFamily="34" charset="0"/>
              </a:rPr>
              <a:t>Although rules state that all competitors without points will be grouped together at the end of the field, if the number without points is too great, the Jury may group them differently. </a:t>
            </a:r>
            <a:r>
              <a:rPr lang="en-US" sz="1900" b="1" dirty="0">
                <a:latin typeface="Arial" panose="020B0604020202020204" pitchFamily="34" charset="0"/>
                <a:cs typeface="Arial" panose="020B0604020202020204" pitchFamily="34" charset="0"/>
              </a:rPr>
              <a:t>[</a:t>
            </a:r>
            <a:r>
              <a:rPr lang="en-US" sz="1900" dirty="0">
                <a:latin typeface="Arial" panose="020B0604020202020204" pitchFamily="34" charset="0"/>
                <a:cs typeface="Arial" panose="020B0604020202020204" pitchFamily="34" charset="0"/>
              </a:rPr>
              <a:t>601.4.6.2, 621.2, 621.3</a:t>
            </a:r>
            <a:r>
              <a:rPr lang="en-US" sz="1900" b="1" dirty="0">
                <a:latin typeface="Arial" panose="020B0604020202020204" pitchFamily="34" charset="0"/>
                <a:cs typeface="Arial" panose="020B0604020202020204" pitchFamily="34" charset="0"/>
              </a:rPr>
              <a:t>]</a:t>
            </a:r>
            <a:endParaRPr lang="en-US" sz="1900" dirty="0">
              <a:latin typeface="Arial" panose="020B0604020202020204" pitchFamily="34" charset="0"/>
              <a:cs typeface="Arial" panose="020B0604020202020204" pitchFamily="34" charset="0"/>
            </a:endParaRPr>
          </a:p>
          <a:p>
            <a:pPr>
              <a:lnSpc>
                <a:spcPct val="100000"/>
              </a:lnSpc>
              <a:spcBef>
                <a:spcPts val="600"/>
              </a:spcBef>
              <a:buFont typeface="Arial" panose="020B0604020202020204" pitchFamily="34" charset="0"/>
              <a:buChar char="•"/>
              <a:defRPr/>
            </a:pPr>
            <a:endParaRPr lang="en-US" sz="1600" dirty="0">
              <a:latin typeface="Arial" panose="020B0604020202020204" pitchFamily="34" charset="0"/>
              <a:cs typeface="Arial" panose="020B0604020202020204" pitchFamily="34" charset="0"/>
            </a:endParaRPr>
          </a:p>
          <a:p>
            <a:pPr marL="0" indent="0">
              <a:buNone/>
              <a:defRPr/>
            </a:pPr>
            <a:endParaRPr lang="en-US" dirty="0"/>
          </a:p>
        </p:txBody>
      </p:sp>
    </p:spTree>
    <p:extLst>
      <p:ext uri="{BB962C8B-B14F-4D97-AF65-F5344CB8AC3E}">
        <p14:creationId xmlns:p14="http://schemas.microsoft.com/office/powerpoint/2010/main" val="3283083675"/>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1BEB81-D6C9-3A5D-1B82-3BF7F42A73C1}"/>
              </a:ext>
            </a:extLst>
          </p:cNvPr>
          <p:cNvSpPr>
            <a:spLocks noGrp="1"/>
          </p:cNvSpPr>
          <p:nvPr>
            <p:ph type="body" sz="quarter" idx="10"/>
          </p:nvPr>
        </p:nvSpPr>
        <p:spPr>
          <a:xfrm>
            <a:off x="381000" y="457200"/>
            <a:ext cx="8305800" cy="5791200"/>
          </a:xfrm>
        </p:spPr>
        <p:txBody>
          <a:bodyPr/>
          <a:lstStyle/>
          <a:p>
            <a:pPr marL="0" indent="0">
              <a:lnSpc>
                <a:spcPct val="100000"/>
              </a:lnSpc>
              <a:spcBef>
                <a:spcPts val="600"/>
              </a:spcBef>
              <a:buFont typeface="Euphemia" panose="020B0503040102020104" pitchFamily="34" charset="0"/>
              <a:buNone/>
              <a:defRPr/>
            </a:pPr>
            <a:r>
              <a:rPr lang="en-US" sz="1800" b="1" u="sng" dirty="0">
                <a:latin typeface="Arial" panose="020B0604020202020204" pitchFamily="34" charset="0"/>
                <a:cs typeface="Arial" panose="020B0604020202020204" pitchFamily="34" charset="0"/>
              </a:rPr>
              <a:t>Two Sets of Numbers</a:t>
            </a:r>
            <a:r>
              <a:rPr lang="en-US" sz="1800" dirty="0">
                <a:latin typeface="Arial" panose="020B0604020202020204" pitchFamily="34" charset="0"/>
                <a:cs typeface="Arial" panose="020B0604020202020204" pitchFamily="34" charset="0"/>
              </a:rPr>
              <a:t> - tags, ping-pong balls, etc., numbered 1 through 19, in case of a tie for 15th position.  The first set is for selecting the competitor by drawing their numbered place on the Draw Board. The second set is for selecting the competitor's start position.</a:t>
            </a:r>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marL="0" indent="0">
              <a:lnSpc>
                <a:spcPct val="100000"/>
              </a:lnSpc>
              <a:spcBef>
                <a:spcPts val="600"/>
              </a:spcBef>
              <a:buFont typeface="Euphemia" panose="020B0503040102020104" pitchFamily="34" charset="0"/>
              <a:buNone/>
              <a:defRPr/>
            </a:pPr>
            <a:r>
              <a:rPr lang="en-US" sz="1800" b="1" dirty="0">
                <a:latin typeface="Arial" panose="020B0604020202020204" pitchFamily="34" charset="0"/>
                <a:cs typeface="Arial" panose="020B0604020202020204" pitchFamily="34" charset="0"/>
              </a:rPr>
              <a:t>Example</a:t>
            </a:r>
            <a:r>
              <a:rPr lang="en-US" sz="1800" dirty="0">
                <a:latin typeface="Arial" panose="020B0604020202020204" pitchFamily="34" charset="0"/>
                <a:cs typeface="Arial" panose="020B0604020202020204" pitchFamily="34" charset="0"/>
              </a:rPr>
              <a:t>:</a:t>
            </a:r>
          </a:p>
          <a:p>
            <a:pPr>
              <a:lnSpc>
                <a:spcPct val="100000"/>
              </a:lnSpc>
              <a:spcBef>
                <a:spcPts val="600"/>
              </a:spcBef>
              <a:buFont typeface="Arial" panose="020B0604020202020204" pitchFamily="34" charset="0"/>
              <a:buChar char="•"/>
              <a:defRPr/>
            </a:pPr>
            <a:r>
              <a:rPr lang="en-US" sz="1800" u="sng" dirty="0">
                <a:latin typeface="Arial" panose="020B0604020202020204" pitchFamily="34" charset="0"/>
                <a:cs typeface="Arial" panose="020B0604020202020204" pitchFamily="34" charset="0"/>
              </a:rPr>
              <a:t>#5 is drawn from 1st set</a:t>
            </a:r>
            <a:r>
              <a:rPr lang="en-US" sz="1800" dirty="0">
                <a:latin typeface="Arial" panose="020B0604020202020204" pitchFamily="34" charset="0"/>
                <a:cs typeface="Arial" panose="020B0604020202020204" pitchFamily="34" charset="0"/>
              </a:rPr>
              <a:t>:	</a:t>
            </a:r>
            <a:r>
              <a:rPr lang="en-US" sz="1800" u="sng" dirty="0">
                <a:latin typeface="Arial" panose="020B0604020202020204" pitchFamily="34" charset="0"/>
                <a:cs typeface="Arial" panose="020B0604020202020204" pitchFamily="34" charset="0"/>
              </a:rPr>
              <a:t>#1 is drawn from 2nd set:</a:t>
            </a:r>
            <a:endParaRPr lang="en-US" sz="1800" dirty="0">
              <a:latin typeface="Arial" panose="020B0604020202020204" pitchFamily="34" charset="0"/>
              <a:cs typeface="Arial" panose="020B0604020202020204" pitchFamily="34" charset="0"/>
            </a:endParaRPr>
          </a:p>
          <a:p>
            <a:pPr>
              <a:lnSpc>
                <a:spcPct val="100000"/>
              </a:lnSpc>
              <a:spcBef>
                <a:spcPts val="600"/>
              </a:spcBef>
              <a:buFont typeface="Arial" panose="020B0604020202020204" pitchFamily="34" charset="0"/>
              <a:buChar char="•"/>
              <a:defRPr/>
            </a:pPr>
            <a:r>
              <a:rPr lang="en-US" sz="1800" dirty="0">
                <a:latin typeface="Arial" panose="020B0604020202020204" pitchFamily="34" charset="0"/>
                <a:cs typeface="Arial" panose="020B0604020202020204" pitchFamily="34" charset="0"/>
              </a:rPr>
              <a:t>Competitor in 5th spot on Draw Board - Olson, Matt	Starts first</a:t>
            </a:r>
          </a:p>
          <a:p>
            <a:pPr>
              <a:lnSpc>
                <a:spcPct val="100000"/>
              </a:lnSpc>
              <a:spcBef>
                <a:spcPts val="600"/>
              </a:spcBef>
              <a:buFont typeface="Arial" panose="020B0604020202020204" pitchFamily="34" charset="0"/>
              <a:buChar char="•"/>
              <a:defRPr/>
            </a:pPr>
            <a:r>
              <a:rPr lang="en-US" sz="1800" i="1" dirty="0">
                <a:latin typeface="Arial" panose="020B0604020202020204" pitchFamily="34" charset="0"/>
                <a:cs typeface="Arial" panose="020B0604020202020204" pitchFamily="34" charset="0"/>
              </a:rPr>
              <a:t>Matt Olson's seed strip removed from 5th spot on Draw Board and placed in 1st spot on Seed Board.</a:t>
            </a:r>
            <a:endParaRPr lang="en-US" sz="1800" dirty="0">
              <a:latin typeface="Arial" panose="020B0604020202020204" pitchFamily="34" charset="0"/>
              <a:cs typeface="Arial" panose="020B0604020202020204" pitchFamily="34" charset="0"/>
            </a:endParaRPr>
          </a:p>
          <a:p>
            <a:pPr marL="0" indent="0">
              <a:lnSpc>
                <a:spcPct val="100000"/>
              </a:lnSpc>
              <a:spcBef>
                <a:spcPts val="1200"/>
              </a:spcBef>
              <a:buFont typeface="Euphemia" panose="020B0503040102020104" pitchFamily="34" charset="0"/>
              <a:buNone/>
              <a:defRPr/>
            </a:pPr>
            <a:r>
              <a:rPr lang="en-US" sz="1800" dirty="0">
                <a:latin typeface="Arial" panose="020B0604020202020204" pitchFamily="34" charset="0"/>
                <a:cs typeface="Arial" panose="020B0604020202020204" pitchFamily="34" charset="0"/>
              </a:rPr>
              <a:t>Start Lists for YSL, Age Class, Collegiate, Adaptive, Masters, etc., are prepared according to specific rules relating to type of competition - CHECK CURRENT RULES.  </a:t>
            </a:r>
          </a:p>
          <a:p>
            <a:pPr marL="0" indent="0">
              <a:lnSpc>
                <a:spcPct val="100000"/>
              </a:lnSpc>
              <a:spcBef>
                <a:spcPts val="600"/>
              </a:spcBef>
              <a:buFont typeface="Euphemia" panose="020B0503040102020104" pitchFamily="34" charset="0"/>
              <a:buNone/>
              <a:defRPr/>
            </a:pPr>
            <a:endParaRPr lang="en-US" sz="1800" b="1" dirty="0">
              <a:latin typeface="Arial" panose="020B0604020202020204" pitchFamily="34" charset="0"/>
              <a:cs typeface="Arial" panose="020B0604020202020204" pitchFamily="34" charset="0"/>
            </a:endParaRPr>
          </a:p>
          <a:p>
            <a:pPr marL="0" indent="0">
              <a:lnSpc>
                <a:spcPct val="100000"/>
              </a:lnSpc>
              <a:spcBef>
                <a:spcPts val="600"/>
              </a:spcBef>
              <a:buFont typeface="Euphemia" panose="020B0503040102020104" pitchFamily="34" charset="0"/>
              <a:buNone/>
              <a:defRPr/>
            </a:pPr>
            <a:r>
              <a:rPr lang="en-US" sz="1800" b="1" u="sng" dirty="0">
                <a:latin typeface="Arial" panose="020B0604020202020204" pitchFamily="34" charset="0"/>
                <a:cs typeface="Arial" panose="020B0604020202020204" pitchFamily="34" charset="0"/>
              </a:rPr>
              <a:t>Snow Seed: </a:t>
            </a:r>
            <a:r>
              <a:rPr lang="en-US" sz="1800" dirty="0">
                <a:latin typeface="Arial" panose="020B0604020202020204" pitchFamily="34" charset="0"/>
                <a:cs typeface="Arial" panose="020B0604020202020204" pitchFamily="34" charset="0"/>
              </a:rPr>
              <a:t>Downhill, Super G, and Giant Slalom allow for a Start Order in Extraordinary Circumstances – usually bad weather.  </a:t>
            </a:r>
          </a:p>
          <a:p>
            <a:pPr marL="0" indent="0">
              <a:lnSpc>
                <a:spcPct val="100000"/>
              </a:lnSpc>
              <a:spcBef>
                <a:spcPts val="600"/>
              </a:spcBef>
              <a:buFont typeface="Euphemia" panose="020B0503040102020104" pitchFamily="34" charset="0"/>
              <a:buNone/>
              <a:defRPr/>
            </a:pPr>
            <a:r>
              <a:rPr lang="en-US" sz="1800" dirty="0">
                <a:latin typeface="Arial" panose="020B0604020202020204" pitchFamily="34" charset="0"/>
                <a:cs typeface="Arial" panose="020B0604020202020204" pitchFamily="34" charset="0"/>
              </a:rPr>
              <a:t>This “Snow Seed” is selected by drawing 6 competitors from among the last 20% of the field.  These competitors start prior to Start #1, in the reverse order of their assigned start numbers and at the scheduled start time.  </a:t>
            </a:r>
          </a:p>
          <a:p>
            <a:pPr>
              <a:defRPr/>
            </a:pPr>
            <a:endParaRPr lang="en-US" dirty="0"/>
          </a:p>
        </p:txBody>
      </p:sp>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C96EA-610F-CD0A-46D6-6BF72D30E19E}"/>
              </a:ext>
            </a:extLst>
          </p:cNvPr>
          <p:cNvSpPr>
            <a:spLocks noGrp="1"/>
          </p:cNvSpPr>
          <p:nvPr>
            <p:ph type="title"/>
          </p:nvPr>
        </p:nvSpPr>
        <p:spPr>
          <a:xfrm>
            <a:off x="204080" y="171492"/>
            <a:ext cx="8534400" cy="536575"/>
          </a:xfrm>
        </p:spPr>
        <p:txBody>
          <a:bodyPr/>
          <a:lstStyle/>
          <a:p>
            <a:pPr>
              <a:defRPr/>
            </a:pPr>
            <a:r>
              <a:rPr lang="en-US" sz="2400" b="1" dirty="0">
                <a:solidFill>
                  <a:srgbClr val="000099"/>
                </a:solidFill>
                <a:effectLst>
                  <a:outerShdw blurRad="38100" dist="38100" dir="2700000" algn="tl">
                    <a:srgbClr val="000000">
                      <a:alpha val="43137"/>
                    </a:srgbClr>
                  </a:outerShdw>
                </a:effectLst>
              </a:rPr>
              <a:t>GENERATING A FIRST-RUN START LIST: Points to Review</a:t>
            </a:r>
          </a:p>
        </p:txBody>
      </p:sp>
      <p:sp>
        <p:nvSpPr>
          <p:cNvPr id="3" name="Text Placeholder 2">
            <a:extLst>
              <a:ext uri="{FF2B5EF4-FFF2-40B4-BE49-F238E27FC236}">
                <a16:creationId xmlns:a16="http://schemas.microsoft.com/office/drawing/2014/main" id="{C1A6FDD7-593B-E65A-60C7-F84041DEACF7}"/>
              </a:ext>
            </a:extLst>
          </p:cNvPr>
          <p:cNvSpPr>
            <a:spLocks noGrp="1"/>
          </p:cNvSpPr>
          <p:nvPr>
            <p:ph type="body" sz="quarter" idx="10"/>
          </p:nvPr>
        </p:nvSpPr>
        <p:spPr>
          <a:xfrm>
            <a:off x="169069" y="744751"/>
            <a:ext cx="8974931" cy="5957846"/>
          </a:xfrm>
        </p:spPr>
        <p:txBody>
          <a:bodyPr/>
          <a:lstStyle/>
          <a:p>
            <a:pPr>
              <a:lnSpc>
                <a:spcPct val="100000"/>
              </a:lnSpc>
              <a:spcBef>
                <a:spcPts val="600"/>
              </a:spcBef>
              <a:buFont typeface="Arial" panose="020B0604020202020204" pitchFamily="34" charset="0"/>
              <a:buChar char="•"/>
              <a:defRPr/>
            </a:pPr>
            <a:r>
              <a:rPr lang="en-US" sz="1800" dirty="0">
                <a:latin typeface="Arial" panose="020B0604020202020204" pitchFamily="34" charset="0"/>
                <a:cs typeface="Arial" panose="020B0604020202020204" pitchFamily="34" charset="0"/>
              </a:rPr>
              <a:t>Foreign national points, </a:t>
            </a:r>
            <a:r>
              <a:rPr lang="en-US" sz="1800" b="1" dirty="0">
                <a:latin typeface="Arial" panose="020B0604020202020204" pitchFamily="34" charset="0"/>
                <a:cs typeface="Arial" panose="020B0604020202020204" pitchFamily="34" charset="0"/>
              </a:rPr>
              <a:t>when verified by an official source, e.g., foreign federation’s </a:t>
            </a:r>
            <a:r>
              <a:rPr lang="en-US" sz="1800" b="1" u="sng" dirty="0">
                <a:latin typeface="Arial" panose="020B0604020202020204" pitchFamily="34" charset="0"/>
                <a:cs typeface="Arial" panose="020B0604020202020204" pitchFamily="34" charset="0"/>
              </a:rPr>
              <a:t>official</a:t>
            </a:r>
            <a:r>
              <a:rPr lang="en-US" sz="1800" b="1" dirty="0">
                <a:latin typeface="Arial" panose="020B0604020202020204" pitchFamily="34" charset="0"/>
                <a:cs typeface="Arial" panose="020B0604020202020204" pitchFamily="34" charset="0"/>
              </a:rPr>
              <a:t> points list, </a:t>
            </a:r>
            <a:r>
              <a:rPr lang="en-US" sz="1800" dirty="0">
                <a:latin typeface="Arial" panose="020B0604020202020204" pitchFamily="34" charset="0"/>
                <a:cs typeface="Arial" panose="020B0604020202020204" pitchFamily="34" charset="0"/>
              </a:rPr>
              <a:t>are equal to U.S. Ski &amp; Snowboard points for </a:t>
            </a:r>
            <a:r>
              <a:rPr lang="en-US" sz="1800" b="1" i="1" dirty="0">
                <a:latin typeface="Arial" panose="020B0604020202020204" pitchFamily="34" charset="0"/>
                <a:cs typeface="Arial" panose="020B0604020202020204" pitchFamily="34" charset="0"/>
              </a:rPr>
              <a:t>seeding purposes only </a:t>
            </a:r>
          </a:p>
          <a:p>
            <a:pPr>
              <a:lnSpc>
                <a:spcPct val="100000"/>
              </a:lnSpc>
              <a:spcBef>
                <a:spcPts val="600"/>
              </a:spcBef>
              <a:buFont typeface="Arial" panose="020B0604020202020204" pitchFamily="34" charset="0"/>
              <a:buChar char="•"/>
              <a:defRPr/>
            </a:pPr>
            <a:r>
              <a:rPr lang="en-US" sz="1800" dirty="0">
                <a:latin typeface="Arial" panose="020B0604020202020204" pitchFamily="34" charset="0"/>
                <a:cs typeface="Arial" panose="020B0604020202020204" pitchFamily="34" charset="0"/>
              </a:rPr>
              <a:t>Foreign FIS members </a:t>
            </a:r>
            <a:r>
              <a:rPr lang="en-US" sz="1800" b="1" u="sng" dirty="0">
                <a:latin typeface="Arial" panose="020B0604020202020204" pitchFamily="34" charset="0"/>
                <a:cs typeface="Arial" panose="020B0604020202020204" pitchFamily="34" charset="0"/>
              </a:rPr>
              <a:t>without</a:t>
            </a:r>
            <a:r>
              <a:rPr lang="en-US" sz="1800" u="sng" dirty="0">
                <a:latin typeface="Arial" panose="020B0604020202020204" pitchFamily="34" charset="0"/>
                <a:cs typeface="Arial" panose="020B0604020202020204" pitchFamily="34" charset="0"/>
              </a:rPr>
              <a:t> valid U.S. Ski &amp; Snowboard Points</a:t>
            </a:r>
            <a:r>
              <a:rPr lang="en-US" sz="1800" dirty="0">
                <a:latin typeface="Arial" panose="020B0604020202020204" pitchFamily="34" charset="0"/>
                <a:cs typeface="Arial" panose="020B0604020202020204" pitchFamily="34" charset="0"/>
              </a:rPr>
              <a:t> are seeded with their </a:t>
            </a:r>
            <a:r>
              <a:rPr lang="en-US" sz="1800" u="sng" dirty="0">
                <a:latin typeface="Arial" panose="020B0604020202020204" pitchFamily="34" charset="0"/>
                <a:cs typeface="Arial" panose="020B0604020202020204" pitchFamily="34" charset="0"/>
              </a:rPr>
              <a:t>valid FIS Points</a:t>
            </a:r>
            <a:r>
              <a:rPr lang="en-US" sz="1800" dirty="0">
                <a:latin typeface="Arial" panose="020B0604020202020204" pitchFamily="34" charset="0"/>
                <a:cs typeface="Arial" panose="020B0604020202020204" pitchFamily="34" charset="0"/>
              </a:rPr>
              <a:t> at U.S. Ski &amp; Snowboard </a:t>
            </a:r>
            <a:r>
              <a:rPr lang="en-US" sz="1800" b="1" u="sng" dirty="0">
                <a:latin typeface="Arial" panose="020B0604020202020204" pitchFamily="34" charset="0"/>
                <a:cs typeface="Arial" panose="020B0604020202020204" pitchFamily="34" charset="0"/>
              </a:rPr>
              <a:t>non-FIS</a:t>
            </a:r>
            <a:r>
              <a:rPr lang="en-US" sz="1800" dirty="0">
                <a:latin typeface="Arial" panose="020B0604020202020204" pitchFamily="34" charset="0"/>
                <a:cs typeface="Arial" panose="020B0604020202020204" pitchFamily="34" charset="0"/>
              </a:rPr>
              <a:t> competitions; these points are used in Penalty calculation </a:t>
            </a:r>
            <a:r>
              <a:rPr lang="en-US" sz="1800" b="1" i="1" dirty="0">
                <a:latin typeface="Arial" panose="020B0604020202020204" pitchFamily="34" charset="0"/>
                <a:cs typeface="Arial" panose="020B0604020202020204" pitchFamily="34" charset="0"/>
              </a:rPr>
              <a:t>(IF USED, NOTIFY COMPETITION SERVICES!)</a:t>
            </a:r>
          </a:p>
          <a:p>
            <a:pPr>
              <a:lnSpc>
                <a:spcPct val="100000"/>
              </a:lnSpc>
              <a:spcBef>
                <a:spcPts val="600"/>
              </a:spcBef>
              <a:buFont typeface="Arial" panose="020B0604020202020204" pitchFamily="34" charset="0"/>
              <a:buChar char="•"/>
              <a:defRPr/>
            </a:pPr>
            <a:r>
              <a:rPr lang="en-US" sz="1800" dirty="0">
                <a:latin typeface="Arial" panose="020B0604020202020204" pitchFamily="34" charset="0"/>
                <a:cs typeface="Arial" panose="020B0604020202020204" pitchFamily="34" charset="0"/>
              </a:rPr>
              <a:t>Foreign FIS members </a:t>
            </a:r>
            <a:r>
              <a:rPr lang="en-US" sz="1800" b="1" u="sng" dirty="0">
                <a:latin typeface="Arial" panose="020B0604020202020204" pitchFamily="34" charset="0"/>
                <a:cs typeface="Arial" panose="020B0604020202020204" pitchFamily="34" charset="0"/>
              </a:rPr>
              <a:t>with</a:t>
            </a:r>
            <a:r>
              <a:rPr lang="en-US" sz="1800" u="sng" dirty="0">
                <a:latin typeface="Arial" panose="020B0604020202020204" pitchFamily="34" charset="0"/>
                <a:cs typeface="Arial" panose="020B0604020202020204" pitchFamily="34" charset="0"/>
              </a:rPr>
              <a:t> valid U.S. Ski &amp; Snowboard Points</a:t>
            </a:r>
            <a:r>
              <a:rPr lang="en-US" sz="1800" dirty="0">
                <a:latin typeface="Arial" panose="020B0604020202020204" pitchFamily="34" charset="0"/>
                <a:cs typeface="Arial" panose="020B0604020202020204" pitchFamily="34" charset="0"/>
              </a:rPr>
              <a:t> are seeded with their </a:t>
            </a:r>
            <a:r>
              <a:rPr lang="en-US" sz="1800" u="sng" dirty="0">
                <a:latin typeface="Arial" panose="020B0604020202020204" pitchFamily="34" charset="0"/>
                <a:cs typeface="Arial" panose="020B0604020202020204" pitchFamily="34" charset="0"/>
              </a:rPr>
              <a:t>U.S. Ski &amp; Snowboard points</a:t>
            </a:r>
            <a:r>
              <a:rPr lang="en-US" sz="1800" dirty="0">
                <a:latin typeface="Arial" panose="020B0604020202020204" pitchFamily="34" charset="0"/>
                <a:cs typeface="Arial" panose="020B0604020202020204" pitchFamily="34" charset="0"/>
              </a:rPr>
              <a:t> at U.S. Ski &amp; Snowboard </a:t>
            </a:r>
            <a:r>
              <a:rPr lang="en-US" sz="1800" b="1" u="sng" dirty="0">
                <a:latin typeface="Arial" panose="020B0604020202020204" pitchFamily="34" charset="0"/>
                <a:cs typeface="Arial" panose="020B0604020202020204" pitchFamily="34" charset="0"/>
              </a:rPr>
              <a:t>non-FIS</a:t>
            </a:r>
            <a:r>
              <a:rPr lang="en-US" sz="1800" dirty="0">
                <a:latin typeface="Arial" panose="020B0604020202020204" pitchFamily="34" charset="0"/>
                <a:cs typeface="Arial" panose="020B0604020202020204" pitchFamily="34" charset="0"/>
              </a:rPr>
              <a:t> competition even if their FIS Points are lower; U.S. points are used in Penalty calculation, if required.</a:t>
            </a:r>
          </a:p>
          <a:p>
            <a:pPr>
              <a:lnSpc>
                <a:spcPct val="100000"/>
              </a:lnSpc>
              <a:spcBef>
                <a:spcPts val="600"/>
              </a:spcBef>
              <a:buFont typeface="Arial" panose="020B0604020202020204" pitchFamily="34" charset="0"/>
              <a:buChar char="•"/>
              <a:defRPr/>
            </a:pPr>
            <a:r>
              <a:rPr lang="en-US" sz="1800" dirty="0">
                <a:latin typeface="Arial" panose="020B0604020202020204" pitchFamily="34" charset="0"/>
                <a:cs typeface="Arial" panose="020B0604020202020204" pitchFamily="34" charset="0"/>
              </a:rPr>
              <a:t>Foreign FIS members </a:t>
            </a:r>
            <a:r>
              <a:rPr lang="en-US" sz="1800" u="sng" dirty="0">
                <a:latin typeface="Arial" panose="020B0604020202020204" pitchFamily="34" charset="0"/>
                <a:cs typeface="Arial" panose="020B0604020202020204" pitchFamily="34" charset="0"/>
              </a:rPr>
              <a:t>without U.S. Points or FIS Points </a:t>
            </a:r>
            <a:r>
              <a:rPr lang="en-US" sz="1800" dirty="0">
                <a:latin typeface="Arial" panose="020B0604020202020204" pitchFamily="34" charset="0"/>
                <a:cs typeface="Arial" panose="020B0604020202020204" pitchFamily="34" charset="0"/>
              </a:rPr>
              <a:t>are seeded with U.S. Maximum Value Points</a:t>
            </a:r>
          </a:p>
          <a:p>
            <a:pPr marL="0" indent="0">
              <a:lnSpc>
                <a:spcPct val="100000"/>
              </a:lnSpc>
              <a:spcBef>
                <a:spcPts val="600"/>
              </a:spcBef>
              <a:buNone/>
              <a:defRPr/>
            </a:pPr>
            <a:r>
              <a:rPr lang="en-US" sz="1800" b="1" i="1" dirty="0">
                <a:latin typeface="Arial" panose="020B0604020202020204" pitchFamily="34" charset="0"/>
                <a:cs typeface="Arial" panose="020B0604020202020204" pitchFamily="34" charset="0"/>
              </a:rPr>
              <a:t>Check for Special Seeding Rules”</a:t>
            </a:r>
          </a:p>
          <a:p>
            <a:pPr>
              <a:lnSpc>
                <a:spcPct val="100000"/>
              </a:lnSpc>
              <a:spcBef>
                <a:spcPts val="600"/>
              </a:spcBef>
              <a:buFont typeface="Arial" panose="020B0604020202020204" pitchFamily="34" charset="0"/>
              <a:buChar char="•"/>
              <a:defRPr/>
            </a:pPr>
            <a:r>
              <a:rPr lang="en-US" sz="1800" dirty="0">
                <a:latin typeface="Arial" panose="020B0604020202020204" pitchFamily="34" charset="0"/>
                <a:cs typeface="Arial" panose="020B0604020202020204" pitchFamily="34" charset="0"/>
              </a:rPr>
              <a:t>Collegiate (NCAA, USCSA, FIS-U, etc.)</a:t>
            </a:r>
          </a:p>
          <a:p>
            <a:pPr>
              <a:lnSpc>
                <a:spcPct val="100000"/>
              </a:lnSpc>
              <a:spcBef>
                <a:spcPts val="600"/>
              </a:spcBef>
              <a:buFont typeface="Arial" panose="020B0604020202020204" pitchFamily="34" charset="0"/>
              <a:buChar char="•"/>
              <a:defRPr/>
            </a:pPr>
            <a:r>
              <a:rPr lang="en-US" sz="1800" dirty="0">
                <a:latin typeface="Arial" panose="020B0604020202020204" pitchFamily="34" charset="0"/>
                <a:cs typeface="Arial" panose="020B0604020202020204" pitchFamily="34" charset="0"/>
              </a:rPr>
              <a:t>Masters</a:t>
            </a:r>
          </a:p>
          <a:p>
            <a:pPr>
              <a:lnSpc>
                <a:spcPct val="100000"/>
              </a:lnSpc>
              <a:spcBef>
                <a:spcPts val="600"/>
              </a:spcBef>
              <a:buFont typeface="Arial" panose="020B0604020202020204" pitchFamily="34" charset="0"/>
              <a:buChar char="•"/>
              <a:defRPr/>
            </a:pPr>
            <a:r>
              <a:rPr lang="en-US" sz="1800" dirty="0">
                <a:latin typeface="Arial" panose="020B0604020202020204" pitchFamily="34" charset="0"/>
                <a:cs typeface="Arial" panose="020B0604020202020204" pitchFamily="34" charset="0"/>
              </a:rPr>
              <a:t>Continental Cup (Nor-Am Cup)</a:t>
            </a:r>
          </a:p>
          <a:p>
            <a:pPr>
              <a:lnSpc>
                <a:spcPct val="100000"/>
              </a:lnSpc>
              <a:spcBef>
                <a:spcPts val="600"/>
              </a:spcBef>
              <a:buFont typeface="Arial" panose="020B0604020202020204" pitchFamily="34" charset="0"/>
              <a:buChar char="•"/>
              <a:defRPr/>
            </a:pPr>
            <a:r>
              <a:rPr lang="en-US" sz="1800" dirty="0">
                <a:latin typeface="Arial" panose="020B0604020202020204" pitchFamily="34" charset="0"/>
                <a:cs typeface="Arial" panose="020B0604020202020204" pitchFamily="34" charset="0"/>
              </a:rPr>
              <a:t>Golden Rule *for Adaptive Athletes </a:t>
            </a:r>
            <a:r>
              <a:rPr lang="en-US" sz="1800" b="1"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U621.3.1</a:t>
            </a:r>
            <a:r>
              <a:rPr lang="en-US" sz="1800" b="1" dirty="0">
                <a:latin typeface="Arial" panose="020B0604020202020204" pitchFamily="34" charset="0"/>
                <a:cs typeface="Arial" panose="020B0604020202020204" pitchFamily="34" charset="0"/>
              </a:rPr>
              <a:t>]</a:t>
            </a:r>
          </a:p>
          <a:p>
            <a:pPr>
              <a:lnSpc>
                <a:spcPct val="100000"/>
              </a:lnSpc>
              <a:spcBef>
                <a:spcPts val="600"/>
              </a:spcBef>
              <a:buFont typeface="Arial" panose="020B0604020202020204" pitchFamily="34" charset="0"/>
              <a:buChar char="•"/>
              <a:defRPr/>
            </a:pPr>
            <a:r>
              <a:rPr lang="en-US" sz="1800" dirty="0">
                <a:latin typeface="Arial" panose="020B0604020202020204" pitchFamily="34" charset="0"/>
                <a:cs typeface="Arial" panose="020B0604020202020204" pitchFamily="34" charset="0"/>
              </a:rPr>
              <a:t>Alternate Seeding Systems (TRS, Turton, etc.)</a:t>
            </a:r>
          </a:p>
          <a:p>
            <a:pPr marL="0" indent="0">
              <a:lnSpc>
                <a:spcPct val="100000"/>
              </a:lnSpc>
              <a:spcBef>
                <a:spcPts val="600"/>
              </a:spcBef>
              <a:buNone/>
              <a:defRPr/>
            </a:pPr>
            <a:r>
              <a:rPr lang="en-US" sz="1800" b="1" i="1" dirty="0">
                <a:solidFill>
                  <a:srgbClr val="123AE4"/>
                </a:solidFill>
                <a:latin typeface="Arial" panose="020B0604020202020204" pitchFamily="34" charset="0"/>
                <a:cs typeface="Arial" panose="020B0604020202020204" pitchFamily="34" charset="0"/>
              </a:rPr>
              <a:t>* </a:t>
            </a:r>
            <a:r>
              <a:rPr lang="en-US" sz="1700" b="1" i="1" dirty="0">
                <a:solidFill>
                  <a:srgbClr val="123AE4"/>
                </a:solidFill>
                <a:latin typeface="Arial" panose="020B0604020202020204" pitchFamily="34" charset="0"/>
                <a:cs typeface="Arial" panose="020B0604020202020204" pitchFamily="34" charset="0"/>
              </a:rPr>
              <a:t>Golden Rule seeding is for non-FIS events only; </a:t>
            </a:r>
            <a:r>
              <a:rPr lang="en-US" sz="1700" b="1" i="1" u="sng" dirty="0">
                <a:solidFill>
                  <a:srgbClr val="123AE4"/>
                </a:solidFill>
                <a:latin typeface="Arial" panose="020B0604020202020204" pitchFamily="34" charset="0"/>
                <a:cs typeface="Arial" panose="020B0604020202020204" pitchFamily="34" charset="0"/>
              </a:rPr>
              <a:t>it is not valid for FIS events!</a:t>
            </a:r>
            <a:endParaRPr lang="en-US" sz="1700" b="1" dirty="0">
              <a:solidFill>
                <a:srgbClr val="123AE4"/>
              </a:solidFill>
              <a:latin typeface="Arial" panose="020B0604020202020204" pitchFamily="34" charset="0"/>
              <a:cs typeface="Arial" panose="020B0604020202020204" pitchFamily="34" charset="0"/>
            </a:endParaRPr>
          </a:p>
          <a:p>
            <a:pPr>
              <a:defRPr/>
            </a:pPr>
            <a:endParaRPr lang="en-US" dirty="0"/>
          </a:p>
        </p:txBody>
      </p:sp>
      <p:pic>
        <p:nvPicPr>
          <p:cNvPr id="4" name="Content Placeholder 10">
            <a:extLst>
              <a:ext uri="{FF2B5EF4-FFF2-40B4-BE49-F238E27FC236}">
                <a16:creationId xmlns:a16="http://schemas.microsoft.com/office/drawing/2014/main" id="{5E064C0A-D0B9-1007-44DE-2B972362C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370498"/>
      </p:ext>
    </p:extLst>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9D054-D41B-7CA7-0429-5658A472023A}"/>
              </a:ext>
            </a:extLst>
          </p:cNvPr>
          <p:cNvSpPr>
            <a:spLocks noGrp="1"/>
          </p:cNvSpPr>
          <p:nvPr>
            <p:ph type="title"/>
          </p:nvPr>
        </p:nvSpPr>
        <p:spPr>
          <a:xfrm>
            <a:off x="941388" y="228600"/>
            <a:ext cx="7337425" cy="660400"/>
          </a:xfrm>
        </p:spPr>
        <p:txBody>
          <a:bodyPr/>
          <a:lstStyle/>
          <a:p>
            <a:pPr>
              <a:defRPr/>
            </a:pPr>
            <a:r>
              <a:rPr lang="en-US" b="1" dirty="0">
                <a:solidFill>
                  <a:srgbClr val="3116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THE “GOLDEN RULE”?</a:t>
            </a:r>
            <a:endParaRPr lang="en-US" dirty="0">
              <a:solidFill>
                <a:srgbClr val="3116A2"/>
              </a:solidFill>
              <a:latin typeface="Arial" panose="020B0604020202020204" pitchFamily="34" charset="0"/>
              <a:cs typeface="Arial" panose="020B0604020202020204" pitchFamily="34" charset="0"/>
            </a:endParaRPr>
          </a:p>
        </p:txBody>
      </p:sp>
      <p:sp>
        <p:nvSpPr>
          <p:cNvPr id="97283" name="Text Placeholder 2">
            <a:extLst>
              <a:ext uri="{FF2B5EF4-FFF2-40B4-BE49-F238E27FC236}">
                <a16:creationId xmlns:a16="http://schemas.microsoft.com/office/drawing/2014/main" id="{200179EE-E8F3-8DFB-EAEE-47F834E8C8EC}"/>
              </a:ext>
            </a:extLst>
          </p:cNvPr>
          <p:cNvSpPr>
            <a:spLocks noGrp="1" noChangeArrowheads="1"/>
          </p:cNvSpPr>
          <p:nvPr>
            <p:ph type="body" sz="quarter" idx="10"/>
          </p:nvPr>
        </p:nvSpPr>
        <p:spPr>
          <a:xfrm>
            <a:off x="84052" y="1066800"/>
            <a:ext cx="8915400" cy="5562600"/>
          </a:xfrm>
        </p:spPr>
        <p:txBody>
          <a:bodyPr/>
          <a:lstStyle/>
          <a:p>
            <a:pPr marL="0" indent="0">
              <a:lnSpc>
                <a:spcPct val="100000"/>
              </a:lnSpc>
              <a:buFont typeface="Euphemia" panose="020B0503040102020104" pitchFamily="34" charset="0"/>
              <a:buNone/>
            </a:pPr>
            <a:r>
              <a:rPr lang="en-US" altLang="en-US" sz="1800" dirty="0">
                <a:solidFill>
                  <a:schemeClr val="tx1"/>
                </a:solidFill>
                <a:latin typeface="Arial" panose="020B0604020202020204" pitchFamily="34" charset="0"/>
                <a:cs typeface="Arial" panose="020B0604020202020204" pitchFamily="34" charset="0"/>
              </a:rPr>
              <a:t>The “Golden Rule” is alternative seeding proposed by the late, Adaptive World Champion, Diana Golden.  Its intent is to encourage adaptive competitors’ participation in regular-calendared competitions. </a:t>
            </a:r>
            <a:r>
              <a:rPr lang="en-US" altLang="en-US" sz="1800" b="1" i="1" dirty="0">
                <a:solidFill>
                  <a:srgbClr val="3116A2"/>
                </a:solidFill>
                <a:latin typeface="Arial" panose="020B0604020202020204" pitchFamily="34" charset="0"/>
                <a:cs typeface="Arial" panose="020B0604020202020204" pitchFamily="34" charset="0"/>
              </a:rPr>
              <a:t>Adaptive athletes are allowed to compete using the equipment required by their disability.</a:t>
            </a:r>
            <a:endParaRPr lang="en-US" altLang="en-US" sz="1800" b="1" dirty="0">
              <a:solidFill>
                <a:srgbClr val="3116A2"/>
              </a:solidFill>
              <a:latin typeface="Arial" panose="020B0604020202020204" pitchFamily="34" charset="0"/>
              <a:cs typeface="Arial" panose="020B0604020202020204" pitchFamily="34" charset="0"/>
            </a:endParaRPr>
          </a:p>
          <a:p>
            <a:pPr marL="0" indent="0">
              <a:lnSpc>
                <a:spcPct val="100000"/>
              </a:lnSpc>
              <a:buFont typeface="Euphemia" panose="020B0503040102020104" pitchFamily="34" charset="0"/>
              <a:buNone/>
            </a:pPr>
            <a:r>
              <a:rPr lang="en-US" altLang="en-US" sz="1800" b="1" dirty="0">
                <a:solidFill>
                  <a:schemeClr val="tx1"/>
                </a:solidFill>
                <a:latin typeface="Arial" panose="020B0604020202020204" pitchFamily="34" charset="0"/>
                <a:cs typeface="Arial" panose="020B0604020202020204" pitchFamily="34" charset="0"/>
              </a:rPr>
              <a:t>1</a:t>
            </a:r>
            <a:r>
              <a:rPr lang="en-US" altLang="en-US" sz="1800" b="1" baseline="30000" dirty="0">
                <a:solidFill>
                  <a:schemeClr val="tx1"/>
                </a:solidFill>
                <a:latin typeface="Arial" panose="020B0604020202020204" pitchFamily="34" charset="0"/>
                <a:cs typeface="Arial" panose="020B0604020202020204" pitchFamily="34" charset="0"/>
              </a:rPr>
              <a:t>st</a:t>
            </a:r>
            <a:r>
              <a:rPr lang="en-US" altLang="en-US" sz="1800" b="1" dirty="0">
                <a:solidFill>
                  <a:schemeClr val="tx1"/>
                </a:solidFill>
                <a:latin typeface="Arial" panose="020B0604020202020204" pitchFamily="34" charset="0"/>
                <a:cs typeface="Arial" panose="020B0604020202020204" pitchFamily="34" charset="0"/>
              </a:rPr>
              <a:t> Run: </a:t>
            </a:r>
            <a:r>
              <a:rPr lang="en-US" altLang="en-US" sz="1800" dirty="0">
                <a:latin typeface="Arial" panose="020B0604020202020204" pitchFamily="34" charset="0"/>
                <a:ea typeface="Times New Roman" panose="02020603050405020304" pitchFamily="18" charset="0"/>
                <a:cs typeface="Arial" panose="020B0604020202020204" pitchFamily="34" charset="0"/>
              </a:rPr>
              <a:t>Seeded in special groups (16-20... 36-40... 56-60), or by National Points, whichever is more favorable. (If more than 5 athletes have requested Golden Rule seeding, athletes 1-5 are seeded in group 16-20; athletes 6-10 are seeded in group 36-40, etc.)</a:t>
            </a:r>
          </a:p>
          <a:p>
            <a:pPr marL="0" indent="0">
              <a:lnSpc>
                <a:spcPct val="100000"/>
              </a:lnSpc>
              <a:buFont typeface="Euphemia" panose="020B0503040102020104" pitchFamily="34" charset="0"/>
              <a:buNone/>
            </a:pPr>
            <a:r>
              <a:rPr lang="en-US" altLang="en-US" sz="1800" b="1" dirty="0">
                <a:solidFill>
                  <a:schemeClr val="tx1"/>
                </a:solidFill>
                <a:latin typeface="Arial" panose="020B0604020202020204" pitchFamily="34" charset="0"/>
                <a:cs typeface="Arial" panose="020B0604020202020204" pitchFamily="34" charset="0"/>
              </a:rPr>
              <a:t>2</a:t>
            </a:r>
            <a:r>
              <a:rPr lang="en-US" altLang="en-US" sz="1800" b="1" baseline="30000" dirty="0">
                <a:solidFill>
                  <a:schemeClr val="tx1"/>
                </a:solidFill>
                <a:latin typeface="Arial" panose="020B0604020202020204" pitchFamily="34" charset="0"/>
                <a:cs typeface="Arial" panose="020B0604020202020204" pitchFamily="34" charset="0"/>
              </a:rPr>
              <a:t>nd</a:t>
            </a:r>
            <a:r>
              <a:rPr lang="en-US" altLang="en-US" sz="1800" b="1" dirty="0">
                <a:solidFill>
                  <a:schemeClr val="tx1"/>
                </a:solidFill>
                <a:latin typeface="Arial" panose="020B0604020202020204" pitchFamily="34" charset="0"/>
                <a:cs typeface="Arial" panose="020B0604020202020204" pitchFamily="34" charset="0"/>
              </a:rPr>
              <a:t> Run:</a:t>
            </a:r>
            <a:r>
              <a:rPr lang="en-US" altLang="en-US" sz="1800" dirty="0">
                <a:solidFill>
                  <a:schemeClr val="tx1"/>
                </a:solidFill>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Times New Roman" panose="02020603050405020304" pitchFamily="18" charset="0"/>
              </a:rPr>
              <a:t>Seeded in same special groups or by bibbo, whichever is more favorable. </a:t>
            </a:r>
            <a:r>
              <a:rPr lang="en-US" altLang="en-US" sz="1800" i="1" dirty="0">
                <a:latin typeface="Arial" panose="020B0604020202020204" pitchFamily="34" charset="0"/>
                <a:cs typeface="Times New Roman" panose="02020603050405020304" pitchFamily="18" charset="0"/>
              </a:rPr>
              <a:t>In the case of a “flip-30” 2nd run, special group starts in the 31st position. In the case of a “flip-15” 2</a:t>
            </a:r>
            <a:r>
              <a:rPr lang="en-US" altLang="en-US" sz="1800" i="1" baseline="30000" dirty="0">
                <a:latin typeface="Arial" panose="020B0604020202020204" pitchFamily="34" charset="0"/>
                <a:cs typeface="Times New Roman" panose="02020603050405020304" pitchFamily="18" charset="0"/>
              </a:rPr>
              <a:t>nd</a:t>
            </a:r>
            <a:r>
              <a:rPr lang="en-US" altLang="en-US" sz="1800" i="1" dirty="0">
                <a:latin typeface="Arial" panose="020B0604020202020204" pitchFamily="34" charset="0"/>
                <a:cs typeface="Times New Roman" panose="02020603050405020304" pitchFamily="18" charset="0"/>
              </a:rPr>
              <a:t> run, the special group starts in the 16</a:t>
            </a:r>
            <a:r>
              <a:rPr lang="en-US" altLang="en-US" sz="1800" i="1" baseline="30000" dirty="0">
                <a:latin typeface="Arial" panose="020B0604020202020204" pitchFamily="34" charset="0"/>
                <a:cs typeface="Times New Roman" panose="02020603050405020304" pitchFamily="18" charset="0"/>
              </a:rPr>
              <a:t>th</a:t>
            </a:r>
            <a:r>
              <a:rPr lang="en-US" altLang="en-US" sz="1800" i="1" dirty="0">
                <a:latin typeface="Arial" panose="020B0604020202020204" pitchFamily="34" charset="0"/>
                <a:cs typeface="Times New Roman" panose="02020603050405020304" pitchFamily="18" charset="0"/>
              </a:rPr>
              <a:t> position. </a:t>
            </a:r>
          </a:p>
          <a:p>
            <a:pPr marL="0" indent="0">
              <a:lnSpc>
                <a:spcPct val="100000"/>
              </a:lnSpc>
              <a:buFont typeface="Euphemia" panose="020B0503040102020104" pitchFamily="34" charset="0"/>
              <a:buNone/>
            </a:pPr>
            <a:r>
              <a:rPr lang="en-US" altLang="en-US" sz="1800" dirty="0">
                <a:latin typeface="Arial" panose="020B0604020202020204" pitchFamily="34" charset="0"/>
                <a:cs typeface="Calibri" panose="020F0502020204030204" pitchFamily="34" charset="0"/>
              </a:rPr>
              <a:t>Adaptive athletes who have requested special seeding and who are shown as DNS, DNF, DSQ, or NPS in the first run can start in the second run with their original bib immediately after the last qualified competitor has completed his run. It is recommended they be run in bib order. Announcement of this procedure should be made at the team captains’ meeting.</a:t>
            </a:r>
            <a:r>
              <a:rPr lang="en-US" altLang="en-US" sz="1800" b="1" i="1" dirty="0">
                <a:solidFill>
                  <a:srgbClr val="3232DC"/>
                </a:solidFill>
                <a:latin typeface="Arial" panose="020B0604020202020204" pitchFamily="34" charset="0"/>
                <a:cs typeface="Arial" panose="020B0604020202020204" pitchFamily="34" charset="0"/>
              </a:rPr>
              <a:t> </a:t>
            </a:r>
          </a:p>
          <a:p>
            <a:pPr marL="0" indent="0">
              <a:lnSpc>
                <a:spcPct val="100000"/>
              </a:lnSpc>
              <a:buFont typeface="Euphemia" panose="020B0503040102020104" pitchFamily="34" charset="0"/>
              <a:buNone/>
            </a:pPr>
            <a:r>
              <a:rPr lang="en-US" altLang="en-US" sz="1800" b="1" i="1" dirty="0">
                <a:solidFill>
                  <a:srgbClr val="3116A2"/>
                </a:solidFill>
                <a:latin typeface="Arial" panose="020B0604020202020204" pitchFamily="34" charset="0"/>
                <a:cs typeface="Arial" panose="020B0604020202020204" pitchFamily="34" charset="0"/>
              </a:rPr>
              <a:t>The “Golden Rule” is not valid for FIS events!</a:t>
            </a:r>
          </a:p>
          <a:p>
            <a:pPr marL="0" indent="0">
              <a:lnSpc>
                <a:spcPct val="100000"/>
              </a:lnSpc>
              <a:buFont typeface="Euphemia" panose="020B0503040102020104" pitchFamily="34" charset="0"/>
              <a:buNone/>
            </a:pPr>
            <a:endParaRPr lang="en-US" altLang="en-US" sz="2000" dirty="0">
              <a:cs typeface="Calibri" panose="020F0502020204030204" pitchFamily="34" charset="0"/>
            </a:endParaRPr>
          </a:p>
          <a:p>
            <a:pPr marL="0" indent="0">
              <a:lnSpc>
                <a:spcPct val="100000"/>
              </a:lnSpc>
              <a:buFont typeface="Euphemia" panose="020B0503040102020104" pitchFamily="34" charset="0"/>
              <a:buNone/>
            </a:pPr>
            <a:endParaRPr lang="en-US" altLang="en-US" sz="2000" dirty="0">
              <a:cs typeface="Calibri" panose="020F0502020204030204" pitchFamily="34" charset="0"/>
            </a:endParaRPr>
          </a:p>
          <a:p>
            <a:pPr marL="0" indent="0">
              <a:lnSpc>
                <a:spcPct val="100000"/>
              </a:lnSpc>
              <a:buFont typeface="Euphemia" panose="020B0503040102020104" pitchFamily="34" charset="0"/>
              <a:buNone/>
            </a:pPr>
            <a:endParaRPr lang="en-US" altLang="en-US" sz="2400" dirty="0">
              <a:solidFill>
                <a:schemeClr val="tx1"/>
              </a:solidFill>
              <a:cs typeface="Arial" panose="020B0604020202020204" pitchFamily="34" charset="0"/>
            </a:endParaRPr>
          </a:p>
          <a:p>
            <a:pPr marL="0" indent="0">
              <a:lnSpc>
                <a:spcPct val="100000"/>
              </a:lnSpc>
              <a:buFont typeface="Euphemia" panose="020B0503040102020104" pitchFamily="34" charset="0"/>
              <a:buNone/>
            </a:pPr>
            <a:r>
              <a:rPr lang="en-US" altLang="en-US" sz="2400" b="1" dirty="0">
                <a:solidFill>
                  <a:schemeClr val="tx1"/>
                </a:solidFill>
                <a:cs typeface="Arial" panose="020B0604020202020204" pitchFamily="34" charset="0"/>
              </a:rPr>
              <a:t> </a:t>
            </a:r>
            <a:endParaRPr lang="en-US" altLang="en-US" sz="2400" dirty="0">
              <a:solidFill>
                <a:schemeClr val="tx1"/>
              </a:solidFill>
              <a:cs typeface="Arial" panose="020B0604020202020204" pitchFamily="34" charset="0"/>
            </a:endParaRPr>
          </a:p>
          <a:p>
            <a:pPr marL="0" indent="0">
              <a:buFont typeface="Euphemia" panose="020B0503040102020104" pitchFamily="34" charset="0"/>
              <a:buNone/>
            </a:pPr>
            <a:endParaRPr lang="en-US" altLang="en-US" sz="2400" dirty="0">
              <a:solidFill>
                <a:schemeClr val="tx1"/>
              </a:solidFill>
              <a:cs typeface="Arial" panose="020B0604020202020204" pitchFamily="34" charset="0"/>
            </a:endParaRPr>
          </a:p>
        </p:txBody>
      </p:sp>
      <p:pic>
        <p:nvPicPr>
          <p:cNvPr id="97284" name="Content Placeholder 10">
            <a:extLst>
              <a:ext uri="{FF2B5EF4-FFF2-40B4-BE49-F238E27FC236}">
                <a16:creationId xmlns:a16="http://schemas.microsoft.com/office/drawing/2014/main" id="{2457D92D-2DD1-89C7-DA3A-5F7E049577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2CBFC-564F-EA8E-34D8-7AD6396F0C3A}"/>
              </a:ext>
            </a:extLst>
          </p:cNvPr>
          <p:cNvSpPr txBox="1"/>
          <p:nvPr/>
        </p:nvSpPr>
        <p:spPr>
          <a:xfrm>
            <a:off x="679450" y="152400"/>
            <a:ext cx="7848600" cy="646113"/>
          </a:xfrm>
          <a:prstGeom prst="rect">
            <a:avLst/>
          </a:prstGeom>
          <a:noFill/>
          <a:ln>
            <a:noFill/>
          </a:ln>
        </p:spPr>
        <p:txBody>
          <a:bodyPr anchor="ctr" anchorCtr="1">
            <a:spAutoFit/>
          </a:bodyPr>
          <a:lstStyle/>
          <a:p>
            <a:pPr>
              <a:defRPr/>
            </a:pPr>
            <a:r>
              <a:rPr lang="en-US" sz="36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TRS a/k/a “BUTTERFLY”?</a:t>
            </a:r>
          </a:p>
        </p:txBody>
      </p:sp>
      <p:sp>
        <p:nvSpPr>
          <p:cNvPr id="3" name="TextBox 2">
            <a:extLst>
              <a:ext uri="{FF2B5EF4-FFF2-40B4-BE49-F238E27FC236}">
                <a16:creationId xmlns:a16="http://schemas.microsoft.com/office/drawing/2014/main" id="{84C5D7C2-71D1-73C2-06EA-19779CBB92B0}"/>
              </a:ext>
            </a:extLst>
          </p:cNvPr>
          <p:cNvSpPr txBox="1"/>
          <p:nvPr/>
        </p:nvSpPr>
        <p:spPr>
          <a:xfrm>
            <a:off x="381000" y="914400"/>
            <a:ext cx="8610600" cy="5748338"/>
          </a:xfrm>
          <a:prstGeom prst="rect">
            <a:avLst/>
          </a:prstGeom>
          <a:noFill/>
          <a:ln>
            <a:noFill/>
          </a:ln>
        </p:spPr>
        <p:txBody>
          <a:bodyPr anchor="ctr" anchorCtr="1">
            <a:spAutoFit/>
          </a:bodyPr>
          <a:lstStyle/>
          <a:p>
            <a:pPr>
              <a:spcBef>
                <a:spcPts val="300"/>
              </a:spcBef>
              <a:defRPr/>
            </a:pPr>
            <a:r>
              <a:rPr lang="en-US" sz="1700" dirty="0">
                <a:latin typeface="Arial" panose="020B0604020202020204" pitchFamily="34" charset="0"/>
                <a:cs typeface="Arial" panose="020B0604020202020204" pitchFamily="34" charset="0"/>
              </a:rPr>
              <a:t>TRS or “totally random sort” is used for some non-scored and scored events and is actually based on the first initial of the last name of the 3 individuals who developed it. There are many variations of a TRS system; this is an example of one:</a:t>
            </a:r>
          </a:p>
          <a:p>
            <a:pPr>
              <a:spcBef>
                <a:spcPts val="300"/>
              </a:spcBef>
              <a:defRPr/>
            </a:pPr>
            <a:r>
              <a:rPr lang="en-US" sz="1700" b="1" dirty="0">
                <a:latin typeface="Arial" panose="020B0604020202020204" pitchFamily="34" charset="0"/>
                <a:cs typeface="Arial" panose="020B0604020202020204" pitchFamily="34" charset="0"/>
              </a:rPr>
              <a:t>Start Lists are prepared as follows:   </a:t>
            </a:r>
          </a:p>
          <a:p>
            <a:pPr marL="342900" indent="-342900">
              <a:spcBef>
                <a:spcPts val="300"/>
              </a:spcBef>
              <a:buFontTx/>
              <a:buAutoNum type="arabicParenR"/>
              <a:defRPr/>
            </a:pPr>
            <a:r>
              <a:rPr lang="en-US" sz="1700" dirty="0">
                <a:latin typeface="Arial" panose="020B0604020202020204" pitchFamily="34" charset="0"/>
                <a:cs typeface="Arial" panose="020B0604020202020204" pitchFamily="34" charset="0"/>
              </a:rPr>
              <a:t>First event/run: start order is randomly drawn  within each gender, class or group, e.g., Year-of-Birth  </a:t>
            </a:r>
          </a:p>
          <a:p>
            <a:pPr marL="342900" indent="-342900">
              <a:spcBef>
                <a:spcPts val="300"/>
              </a:spcBef>
              <a:buFontTx/>
              <a:buAutoNum type="arabicParenR"/>
              <a:defRPr/>
            </a:pPr>
            <a:r>
              <a:rPr lang="en-US" sz="1700" dirty="0">
                <a:latin typeface="Arial" panose="020B0604020202020204" pitchFamily="34" charset="0"/>
                <a:cs typeface="Arial" panose="020B0604020202020204" pitchFamily="34" charset="0"/>
              </a:rPr>
              <a:t>Second event/run (may be the same day or the following day): start order of first event/run is reversed within each gender, class or group  </a:t>
            </a:r>
          </a:p>
          <a:p>
            <a:pPr marL="342900" indent="-342900">
              <a:spcBef>
                <a:spcPts val="300"/>
              </a:spcBef>
              <a:buFontTx/>
              <a:buAutoNum type="arabicParenR"/>
              <a:defRPr/>
            </a:pPr>
            <a:r>
              <a:rPr lang="en-US" sz="1700" dirty="0">
                <a:latin typeface="Arial" panose="020B0604020202020204" pitchFamily="34" charset="0"/>
                <a:cs typeface="Arial" panose="020B0604020202020204" pitchFamily="34" charset="0"/>
              </a:rPr>
              <a:t>Third event/run (may be the same day or the following day): </a:t>
            </a:r>
            <a:r>
              <a:rPr lang="en-US" sz="1700" dirty="0">
                <a:solidFill>
                  <a:srgbClr val="000000"/>
                </a:solidFill>
                <a:latin typeface="Arial" panose="020B0604020202020204" pitchFamily="34" charset="0"/>
                <a:cs typeface="Arial" panose="020B0604020202020204" pitchFamily="34" charset="0"/>
              </a:rPr>
              <a:t>begins with the second half of the first event/run order in each gender, class or group, and continues with the second half of the first event/run order in each gender, class or group </a:t>
            </a:r>
            <a:endParaRPr lang="en-US" sz="1700" dirty="0">
              <a:latin typeface="Arial" panose="020B0604020202020204" pitchFamily="34" charset="0"/>
              <a:cs typeface="Arial" panose="020B0604020202020204" pitchFamily="34" charset="0"/>
            </a:endParaRPr>
          </a:p>
          <a:p>
            <a:pPr marL="342900" indent="-342900">
              <a:spcBef>
                <a:spcPts val="300"/>
              </a:spcBef>
              <a:buFontTx/>
              <a:buAutoNum type="arabicParenR"/>
              <a:defRPr/>
            </a:pPr>
            <a:r>
              <a:rPr lang="en-US" sz="1700" dirty="0">
                <a:latin typeface="Arial" panose="020B0604020202020204" pitchFamily="34" charset="0"/>
                <a:cs typeface="Arial" panose="020B0604020202020204" pitchFamily="34" charset="0"/>
              </a:rPr>
              <a:t>Fourth race (may be the same day or the following day): the start order for the third event/run is reversed within each gender, class or group</a:t>
            </a:r>
          </a:p>
          <a:p>
            <a:pPr>
              <a:spcBef>
                <a:spcPts val="300"/>
              </a:spcBef>
              <a:defRPr/>
            </a:pPr>
            <a:r>
              <a:rPr lang="en-US" sz="1700" b="1" i="1" dirty="0">
                <a:latin typeface="Arial" panose="020B0604020202020204" pitchFamily="34" charset="0"/>
                <a:cs typeface="Arial" panose="020B0604020202020204" pitchFamily="34" charset="0"/>
              </a:rPr>
              <a:t>NOTE: </a:t>
            </a:r>
            <a:r>
              <a:rPr lang="en-US" sz="1700" i="1" dirty="0">
                <a:latin typeface="Arial" panose="020B0604020202020204" pitchFamily="34" charset="0"/>
                <a:cs typeface="Arial" panose="020B0604020202020204" pitchFamily="34" charset="0"/>
              </a:rPr>
              <a:t>NPS/DNS/DNF/DSQ competitors start subsequent events/runs in their actual start positions.</a:t>
            </a:r>
          </a:p>
          <a:p>
            <a:pPr>
              <a:spcBef>
                <a:spcPts val="300"/>
              </a:spcBef>
              <a:defRPr/>
            </a:pPr>
            <a:r>
              <a:rPr lang="en-US" sz="1700" b="1" dirty="0">
                <a:solidFill>
                  <a:srgbClr val="000000"/>
                </a:solidFill>
                <a:latin typeface="Arial" panose="020B0604020202020204" pitchFamily="34" charset="0"/>
                <a:cs typeface="Arial" panose="020B0604020202020204" pitchFamily="34" charset="0"/>
              </a:rPr>
              <a:t>Example: </a:t>
            </a:r>
          </a:p>
          <a:p>
            <a:pPr>
              <a:spcBef>
                <a:spcPts val="300"/>
              </a:spcBef>
              <a:defRPr/>
            </a:pPr>
            <a:r>
              <a:rPr lang="en-US" sz="1700" dirty="0">
                <a:solidFill>
                  <a:srgbClr val="000000"/>
                </a:solidFill>
                <a:latin typeface="Arial" panose="020B0604020202020204" pitchFamily="34" charset="0"/>
                <a:cs typeface="Arial" panose="020B0604020202020204" pitchFamily="34" charset="0"/>
              </a:rPr>
              <a:t>Event/Run 1= 1,2,3,4,5,6,7,8,9,10 </a:t>
            </a:r>
          </a:p>
          <a:p>
            <a:pPr>
              <a:spcBef>
                <a:spcPts val="300"/>
              </a:spcBef>
              <a:defRPr/>
            </a:pPr>
            <a:r>
              <a:rPr lang="en-US" sz="1700" dirty="0">
                <a:solidFill>
                  <a:srgbClr val="000000"/>
                </a:solidFill>
                <a:latin typeface="Arial" panose="020B0604020202020204" pitchFamily="34" charset="0"/>
                <a:cs typeface="Arial" panose="020B0604020202020204" pitchFamily="34" charset="0"/>
              </a:rPr>
              <a:t>Event/Run 2= 10,9,8,7,6,5,4,3,2,1 </a:t>
            </a:r>
          </a:p>
          <a:p>
            <a:pPr>
              <a:spcBef>
                <a:spcPts val="300"/>
              </a:spcBef>
              <a:defRPr/>
            </a:pPr>
            <a:r>
              <a:rPr lang="en-US" sz="1700" dirty="0">
                <a:solidFill>
                  <a:srgbClr val="000000"/>
                </a:solidFill>
                <a:latin typeface="Arial" panose="020B0604020202020204" pitchFamily="34" charset="0"/>
                <a:cs typeface="Arial" panose="020B0604020202020204" pitchFamily="34" charset="0"/>
              </a:rPr>
              <a:t>Event/Run 3= 6,7,8,9,10,1,2,3,4,5 </a:t>
            </a:r>
          </a:p>
          <a:p>
            <a:pPr>
              <a:spcBef>
                <a:spcPts val="300"/>
              </a:spcBef>
              <a:defRPr/>
            </a:pPr>
            <a:r>
              <a:rPr lang="en-US" sz="1700" dirty="0">
                <a:solidFill>
                  <a:srgbClr val="000000"/>
                </a:solidFill>
                <a:latin typeface="Arial" panose="020B0604020202020204" pitchFamily="34" charset="0"/>
                <a:cs typeface="Arial" panose="020B0604020202020204" pitchFamily="34" charset="0"/>
              </a:rPr>
              <a:t>Event/Run 4= 5,4,3,2,1,10,9,8,7,6</a:t>
            </a:r>
            <a:r>
              <a:rPr lang="en-US" sz="1700" dirty="0">
                <a:latin typeface="Arial" panose="020B0604020202020204" pitchFamily="34" charset="0"/>
                <a:cs typeface="Arial" panose="020B0604020202020204" pitchFamily="34" charset="0"/>
              </a:rPr>
              <a:t>  </a:t>
            </a:r>
          </a:p>
        </p:txBody>
      </p:sp>
      <p:pic>
        <p:nvPicPr>
          <p:cNvPr id="98308" name="Content Placeholder 10">
            <a:extLst>
              <a:ext uri="{FF2B5EF4-FFF2-40B4-BE49-F238E27FC236}">
                <a16:creationId xmlns:a16="http://schemas.microsoft.com/office/drawing/2014/main" id="{52AE093A-8C10-C1FC-56A5-5AE7FC797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15F09C-5FE5-C954-2405-3C2AB3F70A33}"/>
              </a:ext>
            </a:extLst>
          </p:cNvPr>
          <p:cNvSpPr txBox="1"/>
          <p:nvPr/>
        </p:nvSpPr>
        <p:spPr>
          <a:xfrm>
            <a:off x="0" y="185738"/>
            <a:ext cx="8299450" cy="646112"/>
          </a:xfrm>
          <a:prstGeom prst="rect">
            <a:avLst/>
          </a:prstGeom>
          <a:noFill/>
          <a:ln>
            <a:noFill/>
          </a:ln>
        </p:spPr>
        <p:txBody>
          <a:bodyPr anchor="ctr" anchorCtr="1">
            <a:spAutoFit/>
          </a:bodyPr>
          <a:lstStyle/>
          <a:p>
            <a:pPr>
              <a:defRPr/>
            </a:pPr>
            <a:r>
              <a:rPr lang="en-US" sz="36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MORE ABOUT THE “BUTTERFLY”?</a:t>
            </a:r>
          </a:p>
        </p:txBody>
      </p:sp>
      <p:sp>
        <p:nvSpPr>
          <p:cNvPr id="3" name="TextBox 2">
            <a:extLst>
              <a:ext uri="{FF2B5EF4-FFF2-40B4-BE49-F238E27FC236}">
                <a16:creationId xmlns:a16="http://schemas.microsoft.com/office/drawing/2014/main" id="{0D98436A-323C-1B3A-0EB1-68E22C121925}"/>
              </a:ext>
            </a:extLst>
          </p:cNvPr>
          <p:cNvSpPr txBox="1"/>
          <p:nvPr/>
        </p:nvSpPr>
        <p:spPr>
          <a:xfrm>
            <a:off x="142875" y="831850"/>
            <a:ext cx="8610600" cy="6032500"/>
          </a:xfrm>
          <a:prstGeom prst="rect">
            <a:avLst/>
          </a:prstGeom>
          <a:noFill/>
          <a:ln>
            <a:noFill/>
          </a:ln>
        </p:spPr>
        <p:txBody>
          <a:bodyPr anchor="ctr" anchorCtr="1">
            <a:spAutoFit/>
          </a:bodyPr>
          <a:lstStyle/>
          <a:p>
            <a:pPr algn="just">
              <a:spcBef>
                <a:spcPts val="600"/>
              </a:spcBef>
              <a:spcAft>
                <a:spcPts val="600"/>
              </a:spcAft>
              <a:tabLst>
                <a:tab pos="1028700" algn="l"/>
              </a:tabLst>
              <a:defRPr/>
            </a:pPr>
            <a:r>
              <a:rPr lang="en-US" b="1" dirty="0">
                <a:latin typeface="Arial" panose="020B0604020202020204" pitchFamily="34" charset="0"/>
                <a:ea typeface="Times New Roman" panose="02020603050405020304" pitchFamily="18" charset="0"/>
                <a:cs typeface="Arial" panose="020B0604020202020204" pitchFamily="34" charset="0"/>
              </a:rPr>
              <a:t>INSERTIONS FOR SECOND DAY OF A MULTI-DAY SCORED OR NON-SCORED EVENT (Run 3)</a:t>
            </a:r>
            <a:endParaRPr lang="en-US"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tabLst>
                <a:tab pos="228600" algn="l"/>
                <a:tab pos="1028700" algn="l"/>
              </a:tabLst>
              <a:defRPr/>
            </a:pPr>
            <a:r>
              <a:rPr lang="en-US" dirty="0">
                <a:latin typeface="Arial" panose="020B0604020202020204" pitchFamily="34" charset="0"/>
                <a:ea typeface="Times New Roman" panose="02020603050405020304" pitchFamily="18" charset="0"/>
                <a:cs typeface="Arial" panose="020B0604020202020204" pitchFamily="34" charset="0"/>
              </a:rPr>
              <a:t>When new athletes need to be inserted in an existing seed, the following procedure shall be followed: </a:t>
            </a:r>
          </a:p>
          <a:p>
            <a:pPr marL="342900" indent="-342900" algn="just">
              <a:spcBef>
                <a:spcPts val="600"/>
              </a:spcBef>
              <a:spcAft>
                <a:spcPts val="600"/>
              </a:spcAft>
              <a:buFont typeface="Symbol" panose="05050102010706020507" pitchFamily="18" charset="2"/>
              <a:buChar char=""/>
              <a:tabLst>
                <a:tab pos="228600" algn="l"/>
                <a:tab pos="1028700" algn="l"/>
              </a:tabLst>
              <a:defRPr/>
            </a:pPr>
            <a:r>
              <a:rPr lang="en-US" dirty="0">
                <a:latin typeface="Arial" panose="020B0604020202020204" pitchFamily="34" charset="0"/>
                <a:ea typeface="Times New Roman" panose="02020603050405020304" pitchFamily="18" charset="0"/>
                <a:cs typeface="Arial" panose="020B0604020202020204" pitchFamily="34" charset="0"/>
              </a:rPr>
              <a:t>New athletes will be inserted </a:t>
            </a:r>
            <a:r>
              <a:rPr lang="en-US" u="sng" dirty="0">
                <a:latin typeface="Arial" panose="020B0604020202020204" pitchFamily="34" charset="0"/>
                <a:ea typeface="Times New Roman" panose="02020603050405020304" pitchFamily="18" charset="0"/>
                <a:cs typeface="Arial" panose="020B0604020202020204" pitchFamily="34" charset="0"/>
              </a:rPr>
              <a:t>after</a:t>
            </a:r>
            <a:r>
              <a:rPr lang="en-US" dirty="0">
                <a:latin typeface="Arial" panose="020B0604020202020204" pitchFamily="34" charset="0"/>
                <a:ea typeface="Times New Roman" panose="02020603050405020304" pitchFamily="18" charset="0"/>
                <a:cs typeface="Arial" panose="020B0604020202020204" pitchFamily="34" charset="0"/>
              </a:rPr>
              <a:t> the racer whose position is 1/2 of the start order for Run 3 </a:t>
            </a:r>
          </a:p>
          <a:p>
            <a:pPr marL="342900" indent="-342900" algn="just">
              <a:spcBef>
                <a:spcPts val="600"/>
              </a:spcBef>
              <a:spcAft>
                <a:spcPts val="600"/>
              </a:spcAft>
              <a:buFont typeface="Symbol" panose="05050102010706020507" pitchFamily="18" charset="2"/>
              <a:buChar char=""/>
              <a:tabLst>
                <a:tab pos="228600" algn="l"/>
                <a:tab pos="1028700" algn="l"/>
              </a:tabLst>
              <a:defRPr/>
            </a:pPr>
            <a:r>
              <a:rPr lang="en-US" dirty="0">
                <a:latin typeface="Arial" panose="020B0604020202020204" pitchFamily="34" charset="0"/>
                <a:ea typeface="Times New Roman" panose="02020603050405020304" pitchFamily="18" charset="0"/>
                <a:cs typeface="Arial" panose="020B0604020202020204" pitchFamily="34" charset="0"/>
              </a:rPr>
              <a:t>The list will be expanded to include all new entries to the first half of the list</a:t>
            </a:r>
          </a:p>
          <a:p>
            <a:pPr marL="342900" indent="-342900" algn="just">
              <a:spcBef>
                <a:spcPts val="600"/>
              </a:spcBef>
              <a:spcAft>
                <a:spcPts val="600"/>
              </a:spcAft>
              <a:buFont typeface="Symbol" panose="05050102010706020507" pitchFamily="18" charset="2"/>
              <a:buChar char=""/>
              <a:tabLst>
                <a:tab pos="228600" algn="l"/>
                <a:tab pos="1028700" algn="l"/>
              </a:tabLst>
              <a:defRPr/>
            </a:pPr>
            <a:r>
              <a:rPr lang="en-US" dirty="0">
                <a:latin typeface="Arial" panose="020B0604020202020204" pitchFamily="34" charset="0"/>
                <a:ea typeface="Times New Roman" panose="02020603050405020304" pitchFamily="18" charset="0"/>
                <a:cs typeface="Arial" panose="020B0604020202020204" pitchFamily="34" charset="0"/>
              </a:rPr>
              <a:t>The second half of the draw will remain the same  </a:t>
            </a:r>
          </a:p>
          <a:p>
            <a:pPr marL="228600" indent="-228600" algn="just">
              <a:spcBef>
                <a:spcPts val="600"/>
              </a:spcBef>
              <a:spcAft>
                <a:spcPts val="600"/>
              </a:spcAft>
              <a:tabLst>
                <a:tab pos="228600" algn="l"/>
                <a:tab pos="1028700" algn="l"/>
              </a:tabLst>
              <a:defRPr/>
            </a:pPr>
            <a:r>
              <a:rPr lang="en-US" b="1" dirty="0">
                <a:latin typeface="Arial" panose="020B0604020202020204" pitchFamily="34" charset="0"/>
                <a:ea typeface="Times New Roman" panose="02020603050405020304" pitchFamily="18" charset="0"/>
                <a:cs typeface="Arial" panose="020B0604020202020204" pitchFamily="34" charset="0"/>
              </a:rPr>
              <a:t>	Example</a:t>
            </a:r>
            <a:r>
              <a:rPr lang="en-US" dirty="0">
                <a:latin typeface="Arial" panose="020B0604020202020204" pitchFamily="34" charset="0"/>
                <a:ea typeface="Times New Roman" panose="02020603050405020304" pitchFamily="18" charset="0"/>
                <a:cs typeface="Arial" panose="020B0604020202020204" pitchFamily="34" charset="0"/>
              </a:rPr>
              <a:t>: Group is 10 athletes; 3 new athletes will be added at positions 11, 12, and 13.</a:t>
            </a:r>
          </a:p>
          <a:p>
            <a:pPr>
              <a:spcBef>
                <a:spcPts val="300"/>
              </a:spcBef>
              <a:defRPr/>
            </a:pPr>
            <a:r>
              <a:rPr lang="en-US" dirty="0">
                <a:solidFill>
                  <a:srgbClr val="000000"/>
                </a:solidFill>
                <a:latin typeface="Arial" panose="020B0604020202020204" pitchFamily="34" charset="0"/>
                <a:cs typeface="Arial" panose="020B0604020202020204" pitchFamily="34" charset="0"/>
              </a:rPr>
              <a:t>Event/Run 3= 6,7,8,9,10, 11, 12, 13, 1,2,3,4,5 </a:t>
            </a:r>
          </a:p>
          <a:p>
            <a:pPr>
              <a:spcBef>
                <a:spcPts val="300"/>
              </a:spcBef>
              <a:defRPr/>
            </a:pPr>
            <a:r>
              <a:rPr lang="en-US" dirty="0">
                <a:solidFill>
                  <a:srgbClr val="000000"/>
                </a:solidFill>
                <a:latin typeface="Arial" panose="020B0604020202020204" pitchFamily="34" charset="0"/>
                <a:cs typeface="Arial" panose="020B0604020202020204" pitchFamily="34" charset="0"/>
              </a:rPr>
              <a:t>Event/Run 4= 5,4,3,2,1,13, 12, 11, 10,9,8,7,6</a:t>
            </a:r>
            <a:r>
              <a:rPr lang="en-US" dirty="0">
                <a:latin typeface="Arial" panose="020B0604020202020204" pitchFamily="34" charset="0"/>
                <a:cs typeface="Arial" panose="020B0604020202020204" pitchFamily="34" charset="0"/>
              </a:rPr>
              <a:t>  </a:t>
            </a:r>
          </a:p>
          <a:p>
            <a:pPr marL="228600" indent="-228600" algn="just">
              <a:spcBef>
                <a:spcPts val="600"/>
              </a:spcBef>
              <a:spcAft>
                <a:spcPts val="600"/>
              </a:spcAft>
              <a:tabLst>
                <a:tab pos="228600" algn="l"/>
                <a:tab pos="1028700" algn="l"/>
              </a:tabLst>
              <a:defRPr/>
            </a:pPr>
            <a:endParaRPr lang="en-US"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tabLst>
                <a:tab pos="228600" algn="l"/>
                <a:tab pos="742950" algn="l"/>
                <a:tab pos="1028700" algn="l"/>
              </a:tabLst>
              <a:defRPr/>
            </a:pPr>
            <a:r>
              <a:rPr lang="en-US" b="1" dirty="0">
                <a:latin typeface="Arial" panose="020B0604020202020204" pitchFamily="34" charset="0"/>
                <a:ea typeface="Times New Roman" panose="02020603050405020304" pitchFamily="18" charset="0"/>
                <a:cs typeface="Arial" panose="020B0604020202020204" pitchFamily="34" charset="0"/>
              </a:rPr>
              <a:t>NOTE:</a:t>
            </a:r>
            <a:r>
              <a:rPr lang="en-US" i="1" dirty="0">
                <a:latin typeface="Arial" panose="020B0604020202020204" pitchFamily="34" charset="0"/>
                <a:ea typeface="Times New Roman" panose="02020603050405020304" pitchFamily="18" charset="0"/>
                <a:cs typeface="Arial" panose="020B0604020202020204" pitchFamily="34" charset="0"/>
              </a:rPr>
              <a:t> If required from an athletic standpoint, </a:t>
            </a:r>
            <a:r>
              <a:rPr lang="en-US" i="1" u="sng" dirty="0">
                <a:latin typeface="Arial" panose="020B0604020202020204" pitchFamily="34" charset="0"/>
                <a:ea typeface="Times New Roman" panose="02020603050405020304" pitchFamily="18" charset="0"/>
                <a:cs typeface="Arial" panose="020B0604020202020204" pitchFamily="34" charset="0"/>
              </a:rPr>
              <a:t>Team</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u="sng" dirty="0">
                <a:latin typeface="Arial" panose="020B0604020202020204" pitchFamily="34" charset="0"/>
                <a:ea typeface="Times New Roman" panose="02020603050405020304" pitchFamily="18" charset="0"/>
                <a:cs typeface="Arial" panose="020B0604020202020204" pitchFamily="34" charset="0"/>
              </a:rPr>
              <a:t>Captains</a:t>
            </a:r>
            <a:r>
              <a:rPr lang="en-US" i="1" dirty="0">
                <a:latin typeface="Arial" panose="020B0604020202020204" pitchFamily="34" charset="0"/>
                <a:ea typeface="Times New Roman" panose="02020603050405020304" pitchFamily="18" charset="0"/>
                <a:cs typeface="Arial" panose="020B0604020202020204" pitchFamily="34" charset="0"/>
              </a:rPr>
              <a:t> may request that the Start Referee increase the interval prior to an individual athlete’s start. </a:t>
            </a:r>
          </a:p>
          <a:p>
            <a:pPr algn="just">
              <a:spcBef>
                <a:spcPts val="0"/>
              </a:spcBef>
              <a:spcAft>
                <a:spcPts val="0"/>
              </a:spcAft>
              <a:tabLst>
                <a:tab pos="228600" algn="l"/>
                <a:tab pos="742950" algn="l"/>
                <a:tab pos="1028700" algn="l"/>
              </a:tabLst>
              <a:defRPr/>
            </a:pPr>
            <a:r>
              <a:rPr lang="en-US" i="1" dirty="0">
                <a:latin typeface="Arial" panose="020B0604020202020204" pitchFamily="34" charset="0"/>
                <a:ea typeface="Times New Roman" panose="02020603050405020304" pitchFamily="18" charset="0"/>
                <a:cs typeface="Arial" panose="020B0604020202020204" pitchFamily="34" charset="0"/>
              </a:rPr>
              <a:t>(The Start Referee must announce any start interval changes over the Jury </a:t>
            </a:r>
          </a:p>
          <a:p>
            <a:pPr algn="just">
              <a:spcBef>
                <a:spcPts val="0"/>
              </a:spcBef>
              <a:spcAft>
                <a:spcPts val="0"/>
              </a:spcAft>
              <a:tabLst>
                <a:tab pos="228600" algn="l"/>
                <a:tab pos="742950" algn="l"/>
                <a:tab pos="1028700" algn="l"/>
              </a:tabLst>
              <a:defRPr/>
            </a:pPr>
            <a:r>
              <a:rPr lang="en-US" i="1" dirty="0">
                <a:latin typeface="Arial" panose="020B0604020202020204" pitchFamily="34" charset="0"/>
                <a:ea typeface="Times New Roman" panose="02020603050405020304" pitchFamily="18" charset="0"/>
                <a:cs typeface="Arial" panose="020B0604020202020204" pitchFamily="34" charset="0"/>
              </a:rPr>
              <a:t>radio channel.)</a:t>
            </a:r>
            <a:r>
              <a:rPr lang="en-US" dirty="0">
                <a:latin typeface="Arial" panose="020B0604020202020204" pitchFamily="34" charset="0"/>
                <a:ea typeface="Times New Roman" panose="02020603050405020304" pitchFamily="18" charset="0"/>
                <a:cs typeface="Arial" panose="020B0604020202020204" pitchFamily="34" charset="0"/>
              </a:rPr>
              <a:t>  </a:t>
            </a:r>
            <a:endParaRPr lang="en-US" b="1" dirty="0">
              <a:latin typeface="Arial" panose="020B0604020202020204" pitchFamily="34" charset="0"/>
              <a:ea typeface="Times New Roman" panose="02020603050405020304" pitchFamily="18" charset="0"/>
              <a:cs typeface="Arial" panose="020B0604020202020204" pitchFamily="34" charset="0"/>
            </a:endParaRPr>
          </a:p>
        </p:txBody>
      </p:sp>
      <p:pic>
        <p:nvPicPr>
          <p:cNvPr id="100356" name="Content Placeholder 10">
            <a:extLst>
              <a:ext uri="{FF2B5EF4-FFF2-40B4-BE49-F238E27FC236}">
                <a16:creationId xmlns:a16="http://schemas.microsoft.com/office/drawing/2014/main" id="{2CB8295F-D8C3-D8CF-5ECB-D39B335BF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97F330-7912-1A88-E8B9-6FF22C70F99A}"/>
              </a:ext>
            </a:extLst>
          </p:cNvPr>
          <p:cNvSpPr txBox="1"/>
          <p:nvPr/>
        </p:nvSpPr>
        <p:spPr>
          <a:xfrm>
            <a:off x="152400" y="233869"/>
            <a:ext cx="8882063" cy="584775"/>
          </a:xfrm>
          <a:prstGeom prst="rect">
            <a:avLst/>
          </a:prstGeom>
          <a:noFill/>
          <a:ln>
            <a:noFill/>
          </a:ln>
        </p:spPr>
        <p:txBody>
          <a:bodyPr wrap="square" anchor="ctr" anchorCtr="1">
            <a:spAutoFit/>
          </a:bodyPr>
          <a:lstStyle/>
          <a:p>
            <a:pPr>
              <a:defRPr/>
            </a:pPr>
            <a:r>
              <a:rPr lang="en-US" sz="32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“BUTTERFLY” &amp; THE GOLDEN  RULE</a:t>
            </a:r>
          </a:p>
        </p:txBody>
      </p:sp>
      <p:sp>
        <p:nvSpPr>
          <p:cNvPr id="3" name="TextBox 2">
            <a:extLst>
              <a:ext uri="{FF2B5EF4-FFF2-40B4-BE49-F238E27FC236}">
                <a16:creationId xmlns:a16="http://schemas.microsoft.com/office/drawing/2014/main" id="{744A135C-DF7E-F285-8136-B6CFB3E881B3}"/>
              </a:ext>
            </a:extLst>
          </p:cNvPr>
          <p:cNvSpPr txBox="1"/>
          <p:nvPr/>
        </p:nvSpPr>
        <p:spPr>
          <a:xfrm>
            <a:off x="0" y="1019175"/>
            <a:ext cx="8610600" cy="4830763"/>
          </a:xfrm>
          <a:prstGeom prst="rect">
            <a:avLst/>
          </a:prstGeom>
          <a:noFill/>
          <a:ln>
            <a:noFill/>
          </a:ln>
        </p:spPr>
        <p:txBody>
          <a:bodyPr anchor="ctr" anchorCtr="1">
            <a:spAutoFit/>
          </a:bodyPr>
          <a:lstStyle/>
          <a:p>
            <a:pPr marL="457200" indent="-457200" algn="just">
              <a:spcBef>
                <a:spcPts val="600"/>
              </a:spcBef>
              <a:spcAft>
                <a:spcPts val="600"/>
              </a:spcAft>
              <a:buFont typeface="Arial" panose="020B0604020202020204" pitchFamily="34" charset="0"/>
              <a:buChar char="•"/>
              <a:tabLst>
                <a:tab pos="742950" algn="l"/>
                <a:tab pos="1028700" algn="l"/>
              </a:tabLst>
              <a:defRPr/>
            </a:pPr>
            <a:r>
              <a:rPr lang="en-US" sz="2800" b="1" dirty="0">
                <a:latin typeface="+mn-lt"/>
                <a:ea typeface="Times New Roman" panose="02020603050405020304" pitchFamily="18" charset="0"/>
              </a:rPr>
              <a:t>In events using TRS (Butterfly) seeding, athletes who have requested Golden Rule Seeding will start 16th+ in </a:t>
            </a:r>
            <a:r>
              <a:rPr lang="en-US" sz="2800" b="1" u="sng" dirty="0">
                <a:latin typeface="+mn-lt"/>
                <a:ea typeface="Times New Roman" panose="02020603050405020304" pitchFamily="18" charset="0"/>
              </a:rPr>
              <a:t>all runs or races of the same series</a:t>
            </a:r>
            <a:r>
              <a:rPr lang="en-US" sz="2800" b="1" dirty="0">
                <a:latin typeface="+mn-lt"/>
                <a:ea typeface="Times New Roman" panose="02020603050405020304" pitchFamily="18" charset="0"/>
              </a:rPr>
              <a:t> unless original start list preparation (random sort)/flip/butterfly affords them a more favorable (earlier) start position. </a:t>
            </a:r>
            <a:endParaRPr lang="en-US" sz="2800" b="1" dirty="0">
              <a:latin typeface="+mn-lt"/>
              <a:ea typeface="Times New Roman" panose="02020603050405020304" pitchFamily="18" charset="0"/>
              <a:cs typeface="Arial" panose="020B0604020202020204" pitchFamily="34" charset="0"/>
            </a:endParaRPr>
          </a:p>
          <a:p>
            <a:pPr marL="457200" indent="-457200" algn="just">
              <a:spcBef>
                <a:spcPts val="600"/>
              </a:spcBef>
              <a:spcAft>
                <a:spcPts val="600"/>
              </a:spcAft>
              <a:buFont typeface="Arial" panose="020B0604020202020204" pitchFamily="34" charset="0"/>
              <a:buChar char="•"/>
              <a:tabLst>
                <a:tab pos="742950" algn="l"/>
                <a:tab pos="1028700" algn="l"/>
              </a:tabLst>
              <a:defRPr/>
            </a:pPr>
            <a:r>
              <a:rPr lang="en-US" sz="2800" b="1" dirty="0">
                <a:latin typeface="+mn-lt"/>
                <a:ea typeface="Times New Roman" panose="02020603050405020304" pitchFamily="18" charset="0"/>
                <a:cs typeface="Arial" panose="020B0604020202020204" pitchFamily="34" charset="0"/>
              </a:rPr>
              <a:t>Not all Regions/Divisions use the TRS Butterfly system</a:t>
            </a:r>
          </a:p>
          <a:p>
            <a:pPr marL="457200" indent="-457200" algn="just">
              <a:spcBef>
                <a:spcPts val="600"/>
              </a:spcBef>
              <a:spcAft>
                <a:spcPts val="600"/>
              </a:spcAft>
              <a:buFont typeface="Arial" panose="020B0604020202020204" pitchFamily="34" charset="0"/>
              <a:buChar char="•"/>
              <a:tabLst>
                <a:tab pos="742950" algn="l"/>
                <a:tab pos="1028700" algn="l"/>
              </a:tabLst>
              <a:defRPr/>
            </a:pPr>
            <a:r>
              <a:rPr lang="en-US" sz="2800" b="1" dirty="0">
                <a:latin typeface="+mn-lt"/>
                <a:ea typeface="Times New Roman" panose="02020603050405020304" pitchFamily="18" charset="0"/>
                <a:cs typeface="Arial" panose="020B0604020202020204" pitchFamily="34" charset="0"/>
              </a:rPr>
              <a:t>Please verify and understand the Alternate Seeding System used in your Region/Division</a:t>
            </a:r>
          </a:p>
        </p:txBody>
      </p:sp>
      <p:pic>
        <p:nvPicPr>
          <p:cNvPr id="102404" name="Content Placeholder 10">
            <a:extLst>
              <a:ext uri="{FF2B5EF4-FFF2-40B4-BE49-F238E27FC236}">
                <a16:creationId xmlns:a16="http://schemas.microsoft.com/office/drawing/2014/main" id="{9703A553-879F-4807-F781-66ABD3AA2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CF5CF-4896-8E0D-27B8-52F8B25B4F76}"/>
              </a:ext>
            </a:extLst>
          </p:cNvPr>
          <p:cNvSpPr>
            <a:spLocks noGrp="1"/>
          </p:cNvSpPr>
          <p:nvPr>
            <p:ph type="title"/>
          </p:nvPr>
        </p:nvSpPr>
        <p:spPr>
          <a:xfrm>
            <a:off x="152400" y="152400"/>
            <a:ext cx="7339013" cy="609600"/>
          </a:xfrm>
        </p:spPr>
        <p:txBody>
          <a:bodyPr/>
          <a:lstStyle/>
          <a:p>
            <a:pPr algn="ctr">
              <a:defRPr/>
            </a:pPr>
            <a:r>
              <a:rPr lang="en-US" b="1" dirty="0">
                <a:solidFill>
                  <a:srgbClr val="000099"/>
                </a:solidFill>
                <a:effectLst>
                  <a:outerShdw blurRad="38100" dist="38100" dir="2700000" algn="tl">
                    <a:srgbClr val="000000">
                      <a:alpha val="43137"/>
                    </a:srgbClr>
                  </a:outerShdw>
                </a:effectLst>
              </a:rPr>
              <a:t>INSERTING A COMPETITOR</a:t>
            </a:r>
          </a:p>
        </p:txBody>
      </p:sp>
      <p:sp>
        <p:nvSpPr>
          <p:cNvPr id="3" name="Text Placeholder 2">
            <a:extLst>
              <a:ext uri="{FF2B5EF4-FFF2-40B4-BE49-F238E27FC236}">
                <a16:creationId xmlns:a16="http://schemas.microsoft.com/office/drawing/2014/main" id="{CEB0C894-B226-EE50-5A23-D958F0277A63}"/>
              </a:ext>
            </a:extLst>
          </p:cNvPr>
          <p:cNvSpPr>
            <a:spLocks noGrp="1"/>
          </p:cNvSpPr>
          <p:nvPr>
            <p:ph type="body" sz="quarter" idx="10"/>
          </p:nvPr>
        </p:nvSpPr>
        <p:spPr>
          <a:xfrm>
            <a:off x="152400" y="838200"/>
            <a:ext cx="8763000" cy="5715000"/>
          </a:xfrm>
        </p:spPr>
        <p:txBody>
          <a:bodyPr/>
          <a:lstStyle/>
          <a:p>
            <a:pPr marL="0" indent="0">
              <a:lnSpc>
                <a:spcPct val="100000"/>
              </a:lnSpc>
              <a:buFont typeface="Euphemia" panose="020B0503040102020104" pitchFamily="34" charset="0"/>
              <a:buNone/>
              <a:defRPr/>
            </a:pPr>
            <a:r>
              <a:rPr lang="en-US" sz="1900" dirty="0">
                <a:latin typeface="Arial" panose="020B0604020202020204" pitchFamily="34" charset="0"/>
                <a:cs typeface="Arial" panose="020B0604020202020204" pitchFamily="34" charset="0"/>
              </a:rPr>
              <a:t>In the event a competitor must be inserted in the event after a Start List has been generated:</a:t>
            </a:r>
          </a:p>
          <a:p>
            <a:pPr>
              <a:lnSpc>
                <a:spcPct val="100000"/>
              </a:lnSpc>
              <a:buFont typeface="Arial" panose="020B0604020202020204" pitchFamily="34" charset="0"/>
              <a:buChar char="•"/>
              <a:defRPr/>
            </a:pPr>
            <a:r>
              <a:rPr lang="en-US" sz="1900" dirty="0">
                <a:latin typeface="Arial" panose="020B0604020202020204" pitchFamily="34" charset="0"/>
                <a:cs typeface="Arial" panose="020B0604020202020204" pitchFamily="34" charset="0"/>
              </a:rPr>
              <a:t>Notify the Technical Delegate/Jury of the situation and request approval for insertion</a:t>
            </a:r>
          </a:p>
          <a:p>
            <a:pPr>
              <a:lnSpc>
                <a:spcPct val="100000"/>
              </a:lnSpc>
              <a:buFont typeface="Arial" panose="020B0604020202020204" pitchFamily="34" charset="0"/>
              <a:buChar char="•"/>
              <a:defRPr/>
            </a:pPr>
            <a:r>
              <a:rPr lang="en-US" sz="1900" dirty="0">
                <a:latin typeface="Arial" panose="020B0604020202020204" pitchFamily="34" charset="0"/>
                <a:cs typeface="Arial" panose="020B0604020202020204" pitchFamily="34" charset="0"/>
              </a:rPr>
              <a:t>Upon approval, insert competitor in accordance with Jury instructions (generally earned seed points; if in first seed may be placed 16</a:t>
            </a:r>
            <a:r>
              <a:rPr lang="en-US" sz="1900" baseline="30000" dirty="0">
                <a:latin typeface="Arial" panose="020B0604020202020204" pitchFamily="34" charset="0"/>
                <a:cs typeface="Arial" panose="020B0604020202020204" pitchFamily="34" charset="0"/>
              </a:rPr>
              <a:t>th</a:t>
            </a:r>
            <a:r>
              <a:rPr lang="en-US" sz="1900" dirty="0">
                <a:latin typeface="Arial" panose="020B0604020202020204" pitchFamily="34" charset="0"/>
                <a:cs typeface="Arial" panose="020B0604020202020204" pitchFamily="34" charset="0"/>
              </a:rPr>
              <a:t>)</a:t>
            </a:r>
          </a:p>
          <a:p>
            <a:pPr>
              <a:lnSpc>
                <a:spcPct val="100000"/>
              </a:lnSpc>
              <a:buFont typeface="Arial" panose="020B0604020202020204" pitchFamily="34" charset="0"/>
              <a:buChar char="•"/>
              <a:defRPr/>
            </a:pPr>
            <a:r>
              <a:rPr lang="en-US" sz="1900" dirty="0">
                <a:latin typeface="Arial" panose="020B0604020202020204" pitchFamily="34" charset="0"/>
                <a:cs typeface="Arial" panose="020B0604020202020204" pitchFamily="34" charset="0"/>
              </a:rPr>
              <a:t>If bibs have already been distributed, assign an out-of-sequence bib number, assign correct start number, and adjust subsequent start numbers as required</a:t>
            </a:r>
          </a:p>
          <a:p>
            <a:pPr>
              <a:lnSpc>
                <a:spcPct val="100000"/>
              </a:lnSpc>
              <a:buFont typeface="Arial" panose="020B0604020202020204" pitchFamily="34" charset="0"/>
              <a:buChar char="•"/>
              <a:defRPr/>
            </a:pPr>
            <a:r>
              <a:rPr lang="en-US" sz="1900" dirty="0">
                <a:latin typeface="Arial" panose="020B0604020202020204" pitchFamily="34" charset="0"/>
                <a:cs typeface="Arial" panose="020B0604020202020204" pitchFamily="34" charset="0"/>
              </a:rPr>
              <a:t>Notify timing personnel of insertion and provide them with an updated race file.</a:t>
            </a:r>
          </a:p>
          <a:p>
            <a:pPr>
              <a:lnSpc>
                <a:spcPct val="100000"/>
              </a:lnSpc>
              <a:buFont typeface="Arial" panose="020B0604020202020204" pitchFamily="34" charset="0"/>
              <a:buChar char="•"/>
              <a:defRPr/>
            </a:pPr>
            <a:r>
              <a:rPr lang="en-US" sz="1900" dirty="0">
                <a:latin typeface="Arial" panose="020B0604020202020204" pitchFamily="34" charset="0"/>
                <a:cs typeface="Arial" panose="020B0604020202020204" pitchFamily="34" charset="0"/>
              </a:rPr>
              <a:t>Prepare “Corrected Start List” and distribute – at a minimum – to Jury, Start, Finish, and Timing officials</a:t>
            </a:r>
          </a:p>
          <a:p>
            <a:pPr marL="0" indent="0">
              <a:lnSpc>
                <a:spcPct val="100000"/>
              </a:lnSpc>
              <a:buFont typeface="Euphemia" panose="020B0503040102020104" pitchFamily="34" charset="0"/>
              <a:buNone/>
              <a:defRPr/>
            </a:pPr>
            <a:r>
              <a:rPr lang="en-US" sz="1900" b="1" dirty="0">
                <a:latin typeface="Arial" panose="020B0604020202020204" pitchFamily="34" charset="0"/>
                <a:cs typeface="Arial" panose="020B0604020202020204" pitchFamily="34" charset="0"/>
              </a:rPr>
              <a:t>Example: </a:t>
            </a:r>
            <a:r>
              <a:rPr lang="en-US" sz="1900" dirty="0">
                <a:latin typeface="Arial" panose="020B0604020202020204" pitchFamily="34" charset="0"/>
                <a:cs typeface="Arial" panose="020B0604020202020204" pitchFamily="34" charset="0"/>
              </a:rPr>
              <a:t>Competitor inserted at start position 40 wearing bib 101.  Competitor wearing bib 40 will now be starting 41, etc.  </a:t>
            </a:r>
            <a:r>
              <a:rPr lang="en-US" sz="1900" i="1" dirty="0">
                <a:latin typeface="Arial" panose="020B0604020202020204" pitchFamily="34" charset="0"/>
                <a:cs typeface="Arial" panose="020B0604020202020204" pitchFamily="34" charset="0"/>
              </a:rPr>
              <a:t>Software’s tie-breaking capability is governed by start number; assigning  a start number of 39A or 40A may eliminate that function. </a:t>
            </a:r>
          </a:p>
        </p:txBody>
      </p:sp>
      <p:pic>
        <p:nvPicPr>
          <p:cNvPr id="105476" name="Content Placeholder 10">
            <a:extLst>
              <a:ext uri="{FF2B5EF4-FFF2-40B4-BE49-F238E27FC236}">
                <a16:creationId xmlns:a16="http://schemas.microsoft.com/office/drawing/2014/main" id="{06E088E1-32F7-9FA6-7699-438E1D6765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78BAFE-FC27-5D7D-7038-274DA57FC90A}"/>
              </a:ext>
            </a:extLst>
          </p:cNvPr>
          <p:cNvSpPr txBox="1"/>
          <p:nvPr/>
        </p:nvSpPr>
        <p:spPr>
          <a:xfrm>
            <a:off x="381000" y="158750"/>
            <a:ext cx="8610600" cy="831850"/>
          </a:xfrm>
          <a:prstGeom prst="rect">
            <a:avLst/>
          </a:prstGeom>
          <a:noFill/>
          <a:ln>
            <a:noFill/>
          </a:ln>
        </p:spPr>
        <p:txBody>
          <a:bodyPr>
            <a:spAutoFit/>
          </a:bodyPr>
          <a:lstStyle/>
          <a:p>
            <a:pPr>
              <a:defRPr/>
            </a:pPr>
            <a:r>
              <a:rPr lang="en-US" altLang="en-US"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ADDING A COMPETITOR - SPLITSECOND:</a:t>
            </a:r>
          </a:p>
          <a:p>
            <a:pPr>
              <a:defRPr/>
            </a:pPr>
            <a:r>
              <a:rPr lang="en-US" sz="2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Start Number versus Bib Number</a:t>
            </a:r>
            <a:endParaRPr lang="en-US" sz="2000" dirty="0"/>
          </a:p>
        </p:txBody>
      </p:sp>
      <p:sp>
        <p:nvSpPr>
          <p:cNvPr id="107523" name="TextBox 5">
            <a:extLst>
              <a:ext uri="{FF2B5EF4-FFF2-40B4-BE49-F238E27FC236}">
                <a16:creationId xmlns:a16="http://schemas.microsoft.com/office/drawing/2014/main" id="{CBDE1B7F-1751-1BF8-DD1A-8B8D8C3DE4D0}"/>
              </a:ext>
            </a:extLst>
          </p:cNvPr>
          <p:cNvSpPr txBox="1">
            <a:spLocks noChangeArrowheads="1"/>
          </p:cNvSpPr>
          <p:nvPr/>
        </p:nvSpPr>
        <p:spPr bwMode="auto">
          <a:xfrm>
            <a:off x="4114800" y="2974975"/>
            <a:ext cx="914400" cy="9144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endParaRPr lang="en-US" altLang="en-US" dirty="0"/>
          </a:p>
        </p:txBody>
      </p:sp>
      <p:sp>
        <p:nvSpPr>
          <p:cNvPr id="107524" name="TextBox 6">
            <a:extLst>
              <a:ext uri="{FF2B5EF4-FFF2-40B4-BE49-F238E27FC236}">
                <a16:creationId xmlns:a16="http://schemas.microsoft.com/office/drawing/2014/main" id="{D026904A-24C8-377A-C94D-474427CED503}"/>
              </a:ext>
            </a:extLst>
          </p:cNvPr>
          <p:cNvSpPr txBox="1">
            <a:spLocks noChangeArrowheads="1"/>
          </p:cNvSpPr>
          <p:nvPr/>
        </p:nvSpPr>
        <p:spPr bwMode="auto">
          <a:xfrm>
            <a:off x="8458200" y="3246438"/>
            <a:ext cx="184150" cy="36988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endParaRPr lang="en-US" altLang="en-US" dirty="0"/>
          </a:p>
        </p:txBody>
      </p:sp>
      <p:sp>
        <p:nvSpPr>
          <p:cNvPr id="107525" name="TextBox 7">
            <a:extLst>
              <a:ext uri="{FF2B5EF4-FFF2-40B4-BE49-F238E27FC236}">
                <a16:creationId xmlns:a16="http://schemas.microsoft.com/office/drawing/2014/main" id="{DBCD8281-B435-F509-1882-86BA4BF3E9E1}"/>
              </a:ext>
            </a:extLst>
          </p:cNvPr>
          <p:cNvSpPr txBox="1">
            <a:spLocks noChangeArrowheads="1"/>
          </p:cNvSpPr>
          <p:nvPr/>
        </p:nvSpPr>
        <p:spPr bwMode="auto">
          <a:xfrm>
            <a:off x="317500" y="1200150"/>
            <a:ext cx="870267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200" b="1" dirty="0">
                <a:latin typeface="Arial" panose="020B0604020202020204" pitchFamily="34" charset="0"/>
                <a:cs typeface="Arial" panose="020B0604020202020204" pitchFamily="34" charset="0"/>
              </a:rPr>
              <a:t>SplitSecond breaks a tie in time by defaulting to an athlete’s actual “</a:t>
            </a:r>
            <a:r>
              <a:rPr lang="en-US" altLang="en-US" sz="2200" b="1" u="sng" dirty="0">
                <a:latin typeface="Arial" panose="020B0604020202020204" pitchFamily="34" charset="0"/>
                <a:cs typeface="Arial" panose="020B0604020202020204" pitchFamily="34" charset="0"/>
              </a:rPr>
              <a:t>start number</a:t>
            </a:r>
            <a:r>
              <a:rPr lang="en-US" altLang="en-US" sz="2200" b="1" dirty="0">
                <a:latin typeface="Arial" panose="020B0604020202020204" pitchFamily="34" charset="0"/>
                <a:cs typeface="Arial" panose="020B0604020202020204" pitchFamily="34" charset="0"/>
              </a:rPr>
              <a:t>”</a:t>
            </a:r>
          </a:p>
          <a:p>
            <a:endParaRPr lang="en-US" altLang="en-US" sz="2200" b="1" dirty="0">
              <a:latin typeface="Arial" panose="020B0604020202020204" pitchFamily="34" charset="0"/>
              <a:cs typeface="Arial" panose="020B0604020202020204" pitchFamily="34" charset="0"/>
            </a:endParaRPr>
          </a:p>
          <a:p>
            <a:r>
              <a:rPr lang="en-US" altLang="en-US" sz="2200" b="1" dirty="0">
                <a:latin typeface="Arial" panose="020B0604020202020204" pitchFamily="34" charset="0"/>
                <a:cs typeface="Arial" panose="020B0604020202020204" pitchFamily="34" charset="0"/>
              </a:rPr>
              <a:t>Inserting an athlete after the first group and assigning 15A will affect SplitSecond’s tie breaking capability</a:t>
            </a:r>
          </a:p>
          <a:p>
            <a:endParaRPr lang="en-US" altLang="en-US" sz="2200" b="1" dirty="0">
              <a:latin typeface="Arial" panose="020B0604020202020204" pitchFamily="34" charset="0"/>
              <a:cs typeface="Arial" panose="020B0604020202020204" pitchFamily="34" charset="0"/>
            </a:endParaRPr>
          </a:p>
          <a:p>
            <a:r>
              <a:rPr lang="en-US" altLang="en-US" sz="2200" b="1" dirty="0">
                <a:latin typeface="Arial" panose="020B0604020202020204" pitchFamily="34" charset="0"/>
                <a:cs typeface="Arial" panose="020B0604020202020204" pitchFamily="34" charset="0"/>
              </a:rPr>
              <a:t>SplitSecond will not accept the start number + alpha character, so an out-of-sequence bib should be assigned and start numbers must be adjusted (This will result in an offset between Bib and Start Number for the rest of the field.)</a:t>
            </a:r>
          </a:p>
          <a:p>
            <a:endParaRPr lang="en-US" altLang="en-US" sz="2200" b="1" dirty="0">
              <a:latin typeface="Arial" panose="020B0604020202020204" pitchFamily="34" charset="0"/>
              <a:cs typeface="Arial" panose="020B0604020202020204" pitchFamily="34" charset="0"/>
            </a:endParaRPr>
          </a:p>
          <a:p>
            <a:r>
              <a:rPr lang="en-US" altLang="en-US" sz="2200" b="1" dirty="0">
                <a:latin typeface="Arial" panose="020B0604020202020204" pitchFamily="34" charset="0"/>
                <a:cs typeface="Arial" panose="020B0604020202020204" pitchFamily="34" charset="0"/>
              </a:rPr>
              <a:t>617.3.3 If two or more competitors have the same time or the same number of points, the competitor with the higher </a:t>
            </a:r>
            <a:r>
              <a:rPr lang="en-US" altLang="en-US" sz="2200" b="1" u="sng" dirty="0">
                <a:latin typeface="Arial" panose="020B0604020202020204" pitchFamily="34" charset="0"/>
                <a:cs typeface="Arial" panose="020B0604020202020204" pitchFamily="34" charset="0"/>
              </a:rPr>
              <a:t>start number</a:t>
            </a:r>
            <a:r>
              <a:rPr lang="en-US" altLang="en-US" sz="2200" b="1" dirty="0">
                <a:latin typeface="Arial" panose="020B0604020202020204" pitchFamily="34" charset="0"/>
                <a:cs typeface="Arial" panose="020B0604020202020204" pitchFamily="34" charset="0"/>
              </a:rPr>
              <a:t> must be listed first on the official list of results.</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601D2-1812-7230-E84C-C6C8B2733033}"/>
              </a:ext>
            </a:extLst>
          </p:cNvPr>
          <p:cNvSpPr>
            <a:spLocks noGrp="1"/>
          </p:cNvSpPr>
          <p:nvPr>
            <p:ph type="title"/>
          </p:nvPr>
        </p:nvSpPr>
        <p:spPr>
          <a:xfrm>
            <a:off x="342900" y="109538"/>
            <a:ext cx="7339013" cy="736600"/>
          </a:xfrm>
        </p:spPr>
        <p:txBody>
          <a:bodyPr/>
          <a:lstStyle/>
          <a:p>
            <a:pPr>
              <a:defRPr/>
            </a:pPr>
            <a:r>
              <a:rPr lang="en-US"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SAFESPORT CODE</a:t>
            </a:r>
            <a:endParaRPr lang="en-US"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9C6D9D66-0CC8-76F6-B6EF-35C6BD808647}"/>
              </a:ext>
            </a:extLst>
          </p:cNvPr>
          <p:cNvSpPr>
            <a:spLocks noGrp="1"/>
          </p:cNvSpPr>
          <p:nvPr>
            <p:ph type="body" sz="quarter" idx="10"/>
          </p:nvPr>
        </p:nvSpPr>
        <p:spPr>
          <a:xfrm>
            <a:off x="342900" y="846138"/>
            <a:ext cx="8458200" cy="4876800"/>
          </a:xfrm>
        </p:spPr>
        <p:txBody>
          <a:bodyPr/>
          <a:lstStyle/>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U.S. Federal Law requires that adults who have frequent contact with, or who are in positions of authority over athletes, must receive consistent education on prevention and reporting of all allegations of sexual misconduct, bullying, hazing, and abuse of all forms</a:t>
            </a:r>
          </a:p>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This impacts all U.S. Ski &amp; Snowboard member clubs, coaches, officials, and Club Volunteer members</a:t>
            </a:r>
          </a:p>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All members turning 18 years of age and older during the season are required to complete SafeSport training through the U.S. Center for SafeSport (substitutions are not permitted) </a:t>
            </a:r>
          </a:p>
          <a:p>
            <a:pPr marL="0" indent="0" algn="just">
              <a:lnSpc>
                <a:spcPct val="100000"/>
              </a:lnSpc>
              <a:spcBef>
                <a:spcPts val="600"/>
              </a:spcBef>
              <a:spcAft>
                <a:spcPts val="600"/>
              </a:spcAft>
              <a:buFont typeface="Euphemia" panose="020B0503040102020104" pitchFamily="34" charset="0"/>
              <a:buNone/>
              <a:defRPr/>
            </a:pPr>
            <a:r>
              <a:rPr lang="en-US" sz="2000" b="1" i="1" dirty="0">
                <a:solidFill>
                  <a:srgbClr val="001F82"/>
                </a:solidFill>
                <a:ea typeface="Calibri" panose="020F0502020204030204" pitchFamily="34" charset="0"/>
                <a:cs typeface="Times New Roman" panose="02020603050405020304" pitchFamily="18" charset="0"/>
              </a:rPr>
              <a:t>U.S. Ski &amp; Snowboard membership status for members who fail to complete required SafeSport Training will be noted as “PENDING”. They must not be issued any venue access that would allow competition arena access until their membership is complete.</a:t>
            </a:r>
            <a:endParaRPr lang="en-US" sz="2000" dirty="0">
              <a:solidFill>
                <a:srgbClr val="001F82"/>
              </a:solidFill>
              <a:ea typeface="Calibri" panose="020F0502020204030204" pitchFamily="34" charset="0"/>
              <a:cs typeface="Times New Roman" panose="02020603050405020304" pitchFamily="18" charset="0"/>
            </a:endParaRPr>
          </a:p>
          <a:p>
            <a:pPr>
              <a:defRPr/>
            </a:pPr>
            <a:endParaRPr lang="en-US" dirty="0"/>
          </a:p>
        </p:txBody>
      </p:sp>
      <p:pic>
        <p:nvPicPr>
          <p:cNvPr id="22532" name="Content Placeholder 10">
            <a:extLst>
              <a:ext uri="{FF2B5EF4-FFF2-40B4-BE49-F238E27FC236}">
                <a16:creationId xmlns:a16="http://schemas.microsoft.com/office/drawing/2014/main" id="{6714DD8A-AC1F-47D3-970A-B15CAB0AE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DC5028-A37E-F8CE-DD15-44D29A3234D1}"/>
              </a:ext>
            </a:extLst>
          </p:cNvPr>
          <p:cNvSpPr txBox="1"/>
          <p:nvPr/>
        </p:nvSpPr>
        <p:spPr>
          <a:xfrm>
            <a:off x="381000" y="158750"/>
            <a:ext cx="8610600" cy="831850"/>
          </a:xfrm>
          <a:prstGeom prst="rect">
            <a:avLst/>
          </a:prstGeom>
          <a:noFill/>
          <a:ln>
            <a:noFill/>
          </a:ln>
        </p:spPr>
        <p:txBody>
          <a:bodyPr>
            <a:spAutoFit/>
          </a:bodyPr>
          <a:lstStyle/>
          <a:p>
            <a:pPr>
              <a:defRPr/>
            </a:pPr>
            <a:r>
              <a:rPr lang="en-US" altLang="en-US"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ADDING A COMPETITOR - VOLA:</a:t>
            </a:r>
          </a:p>
          <a:p>
            <a:pPr>
              <a:defRPr/>
            </a:pPr>
            <a:r>
              <a:rPr lang="en-US" sz="2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Start Number versus Bib Number</a:t>
            </a:r>
            <a:endParaRPr lang="en-US" sz="2000" dirty="0"/>
          </a:p>
        </p:txBody>
      </p:sp>
      <p:sp>
        <p:nvSpPr>
          <p:cNvPr id="109571" name="TextBox 5">
            <a:extLst>
              <a:ext uri="{FF2B5EF4-FFF2-40B4-BE49-F238E27FC236}">
                <a16:creationId xmlns:a16="http://schemas.microsoft.com/office/drawing/2014/main" id="{8885E9C4-31D2-C834-AA67-4E1C6B336725}"/>
              </a:ext>
            </a:extLst>
          </p:cNvPr>
          <p:cNvSpPr txBox="1">
            <a:spLocks noChangeArrowheads="1"/>
          </p:cNvSpPr>
          <p:nvPr/>
        </p:nvSpPr>
        <p:spPr bwMode="auto">
          <a:xfrm>
            <a:off x="4114800" y="2974975"/>
            <a:ext cx="914400" cy="9144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endParaRPr lang="en-US" altLang="en-US" dirty="0"/>
          </a:p>
        </p:txBody>
      </p:sp>
      <p:sp>
        <p:nvSpPr>
          <p:cNvPr id="109572" name="TextBox 6">
            <a:extLst>
              <a:ext uri="{FF2B5EF4-FFF2-40B4-BE49-F238E27FC236}">
                <a16:creationId xmlns:a16="http://schemas.microsoft.com/office/drawing/2014/main" id="{6326217F-ABEE-4E4C-B409-1D562BA8699B}"/>
              </a:ext>
            </a:extLst>
          </p:cNvPr>
          <p:cNvSpPr txBox="1">
            <a:spLocks noChangeArrowheads="1"/>
          </p:cNvSpPr>
          <p:nvPr/>
        </p:nvSpPr>
        <p:spPr bwMode="auto">
          <a:xfrm>
            <a:off x="8458200" y="3246438"/>
            <a:ext cx="184150" cy="36988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endParaRPr lang="en-US" altLang="en-US" dirty="0"/>
          </a:p>
        </p:txBody>
      </p:sp>
      <p:sp>
        <p:nvSpPr>
          <p:cNvPr id="109573" name="TextBox 7">
            <a:extLst>
              <a:ext uri="{FF2B5EF4-FFF2-40B4-BE49-F238E27FC236}">
                <a16:creationId xmlns:a16="http://schemas.microsoft.com/office/drawing/2014/main" id="{5C1ACA87-BBBD-08B9-0E22-1D4E08FD505B}"/>
              </a:ext>
            </a:extLst>
          </p:cNvPr>
          <p:cNvSpPr txBox="1">
            <a:spLocks noChangeArrowheads="1"/>
          </p:cNvSpPr>
          <p:nvPr/>
        </p:nvSpPr>
        <p:spPr bwMode="auto">
          <a:xfrm>
            <a:off x="152400" y="1035050"/>
            <a:ext cx="8915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b="1" dirty="0">
                <a:latin typeface="Arial" panose="020B0604020202020204" pitchFamily="34" charset="0"/>
                <a:cs typeface="Arial" panose="020B0604020202020204" pitchFamily="34" charset="0"/>
              </a:rPr>
              <a:t>Assigning an out-of-sequence high value bib number to replace a missing bib: e.g., Start 16 will wear Bib 106 will affect VOLA’s tie breaking capability should a tie in time occur.</a:t>
            </a:r>
          </a:p>
          <a:p>
            <a:endParaRPr lang="en-US" altLang="en-US" sz="2000" b="1" dirty="0">
              <a:latin typeface="Arial" panose="020B0604020202020204" pitchFamily="34" charset="0"/>
              <a:cs typeface="Arial" panose="020B0604020202020204" pitchFamily="34" charset="0"/>
            </a:endParaRPr>
          </a:p>
          <a:p>
            <a:r>
              <a:rPr lang="en-US" altLang="en-US" sz="2000" b="1" dirty="0">
                <a:latin typeface="Arial" panose="020B0604020202020204" pitchFamily="34" charset="0"/>
                <a:cs typeface="Arial" panose="020B0604020202020204" pitchFamily="34" charset="0"/>
              </a:rPr>
              <a:t>For Example: </a:t>
            </a:r>
          </a:p>
          <a:p>
            <a:r>
              <a:rPr lang="en-US" altLang="en-US" sz="2000" b="1" dirty="0">
                <a:latin typeface="Arial" panose="020B0604020202020204" pitchFamily="34" charset="0"/>
                <a:cs typeface="Arial" panose="020B0604020202020204" pitchFamily="34" charset="0"/>
              </a:rPr>
              <a:t>Start 16 Bib 106  1:52.06</a:t>
            </a:r>
          </a:p>
          <a:p>
            <a:r>
              <a:rPr lang="en-US" altLang="en-US" sz="2000" b="1" dirty="0">
                <a:latin typeface="Arial" panose="020B0604020202020204" pitchFamily="34" charset="0"/>
                <a:cs typeface="Arial" panose="020B0604020202020204" pitchFamily="34" charset="0"/>
              </a:rPr>
              <a:t>Start 20 Bib 20    1:52.06</a:t>
            </a:r>
          </a:p>
          <a:p>
            <a:endParaRPr lang="en-US" altLang="en-US" sz="2000" b="1" dirty="0">
              <a:latin typeface="Arial" panose="020B0604020202020204" pitchFamily="34" charset="0"/>
              <a:cs typeface="Arial" panose="020B0604020202020204" pitchFamily="34" charset="0"/>
            </a:endParaRPr>
          </a:p>
          <a:p>
            <a:r>
              <a:rPr lang="en-US" altLang="en-US" sz="2000" b="1" dirty="0">
                <a:latin typeface="Arial" panose="020B0604020202020204" pitchFamily="34" charset="0"/>
                <a:cs typeface="Arial" panose="020B0604020202020204" pitchFamily="34" charset="0"/>
              </a:rPr>
              <a:t>VOLA will default to the </a:t>
            </a:r>
            <a:r>
              <a:rPr lang="en-US" altLang="en-US" sz="2000" b="1" u="sng" dirty="0">
                <a:latin typeface="Arial" panose="020B0604020202020204" pitchFamily="34" charset="0"/>
                <a:cs typeface="Arial" panose="020B0604020202020204" pitchFamily="34" charset="0"/>
              </a:rPr>
              <a:t>Bib</a:t>
            </a:r>
            <a:r>
              <a:rPr lang="en-US" altLang="en-US" sz="2000" b="1" dirty="0">
                <a:latin typeface="Arial" panose="020B0604020202020204" pitchFamily="34" charset="0"/>
                <a:cs typeface="Arial" panose="020B0604020202020204" pitchFamily="34" charset="0"/>
              </a:rPr>
              <a:t> number and will rank Bib 106 before Bib 20 regardless of the earlier start by Bib 106.</a:t>
            </a:r>
          </a:p>
          <a:p>
            <a:endParaRPr lang="en-US" altLang="en-US" sz="2000" b="1" dirty="0">
              <a:latin typeface="Arial" panose="020B0604020202020204" pitchFamily="34" charset="0"/>
              <a:cs typeface="Arial" panose="020B0604020202020204" pitchFamily="34" charset="0"/>
            </a:endParaRPr>
          </a:p>
          <a:p>
            <a:r>
              <a:rPr lang="en-US" altLang="en-US" sz="2000" b="1" dirty="0">
                <a:latin typeface="Arial" panose="020B0604020202020204" pitchFamily="34" charset="0"/>
                <a:cs typeface="Arial" panose="020B0604020202020204" pitchFamily="34" charset="0"/>
              </a:rPr>
              <a:t>617.3.3 If two or more competitors have the same time or the same number of points, the competitor with the higher </a:t>
            </a:r>
            <a:r>
              <a:rPr lang="en-US" altLang="en-US" sz="2000" b="1" u="sng" dirty="0">
                <a:latin typeface="Arial" panose="020B0604020202020204" pitchFamily="34" charset="0"/>
                <a:cs typeface="Arial" panose="020B0604020202020204" pitchFamily="34" charset="0"/>
              </a:rPr>
              <a:t>start number </a:t>
            </a:r>
            <a:r>
              <a:rPr lang="en-US" altLang="en-US" sz="2000" b="1" dirty="0">
                <a:latin typeface="Arial" panose="020B0604020202020204" pitchFamily="34" charset="0"/>
                <a:cs typeface="Arial" panose="020B0604020202020204" pitchFamily="34" charset="0"/>
              </a:rPr>
              <a:t>must be listed first on the official list of results.</a:t>
            </a:r>
          </a:p>
          <a:p>
            <a:endParaRPr lang="en-US" altLang="en-US" sz="2000" b="1" dirty="0">
              <a:latin typeface="Arial" panose="020B0604020202020204" pitchFamily="34" charset="0"/>
              <a:cs typeface="Arial" panose="020B0604020202020204" pitchFamily="34" charset="0"/>
            </a:endParaRPr>
          </a:p>
          <a:p>
            <a:r>
              <a:rPr lang="en-US" altLang="en-US" sz="2000" b="1" dirty="0">
                <a:latin typeface="Arial" panose="020B0604020202020204" pitchFamily="34" charset="0"/>
                <a:cs typeface="Arial" panose="020B0604020202020204" pitchFamily="34" charset="0"/>
              </a:rPr>
              <a:t>VOLA interprets “start number” as “bib number”.</a:t>
            </a:r>
          </a:p>
          <a:p>
            <a:endParaRPr lang="en-US" altLang="en-US" sz="2000" b="1" dirty="0">
              <a:latin typeface="Arial" panose="020B0604020202020204" pitchFamily="34" charset="0"/>
              <a:cs typeface="Arial" panose="020B0604020202020204" pitchFamily="34" charset="0"/>
            </a:endParaRPr>
          </a:p>
          <a:p>
            <a:endParaRPr lang="en-US" altLang="en-US" sz="2000" b="1" dirty="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9591F-DD75-33FC-EF95-42E6C5C889A8}"/>
              </a:ext>
            </a:extLst>
          </p:cNvPr>
          <p:cNvSpPr txBox="1">
            <a:spLocks/>
          </p:cNvSpPr>
          <p:nvPr/>
        </p:nvSpPr>
        <p:spPr bwMode="auto">
          <a:xfrm>
            <a:off x="266700" y="152400"/>
            <a:ext cx="8610600" cy="1236663"/>
          </a:xfrm>
          <a:prstGeom prst="rect">
            <a:avLst/>
          </a:prstGeom>
          <a:noFill/>
          <a:ln>
            <a:noFill/>
          </a:ln>
        </p:spPr>
        <p:txBody>
          <a:bodyPr anchor="b"/>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hangingPunct="1">
              <a:defRPr/>
            </a:pPr>
            <a:endParaRPr lang="en-US" altLang="en-US" b="1" dirty="0">
              <a:solidFill>
                <a:srgbClr val="003399"/>
              </a:solidFill>
              <a:effectLst>
                <a:outerShdw blurRad="38100" dist="38100" dir="2700000" algn="tl">
                  <a:srgbClr val="000000">
                    <a:alpha val="43137"/>
                  </a:srgbClr>
                </a:outerShdw>
              </a:effectLst>
              <a:cs typeface="Arial" panose="020B0604020202020204" pitchFamily="34" charset="0"/>
            </a:endParaRPr>
          </a:p>
          <a:p>
            <a:pPr eaLnBrk="1" hangingPunct="1">
              <a:defRPr/>
            </a:pPr>
            <a:r>
              <a:rPr lang="en-US" altLang="en-US" b="1" u="sng" dirty="0">
                <a:solidFill>
                  <a:srgbClr val="003399"/>
                </a:solidFill>
                <a:effectLst>
                  <a:outerShdw blurRad="38100" dist="38100" dir="2700000" algn="tl">
                    <a:srgbClr val="000000">
                      <a:alpha val="43137"/>
                    </a:srgbClr>
                  </a:outerShdw>
                </a:effectLst>
                <a:cs typeface="Arial" panose="020B0604020202020204" pitchFamily="34" charset="0"/>
              </a:rPr>
              <a:t>CRITICAL NOTE</a:t>
            </a:r>
            <a:r>
              <a:rPr lang="en-US" altLang="en-US" b="1" dirty="0">
                <a:solidFill>
                  <a:srgbClr val="003399"/>
                </a:solidFill>
                <a:effectLst>
                  <a:outerShdw blurRad="38100" dist="38100" dir="2700000" algn="tl">
                    <a:srgbClr val="000000">
                      <a:alpha val="43137"/>
                    </a:srgbClr>
                  </a:outerShdw>
                </a:effectLst>
                <a:cs typeface="Arial" panose="020B0604020202020204" pitchFamily="34" charset="0"/>
              </a:rPr>
              <a:t> WHEN IMPORTING A COMPETITORS’ TIMES</a:t>
            </a:r>
          </a:p>
        </p:txBody>
      </p:sp>
      <p:sp>
        <p:nvSpPr>
          <p:cNvPr id="111619" name="TextBox 4">
            <a:extLst>
              <a:ext uri="{FF2B5EF4-FFF2-40B4-BE49-F238E27FC236}">
                <a16:creationId xmlns:a16="http://schemas.microsoft.com/office/drawing/2014/main" id="{A8C92813-5B7B-F08E-939A-AC6AD90E18F8}"/>
              </a:ext>
            </a:extLst>
          </p:cNvPr>
          <p:cNvSpPr txBox="1">
            <a:spLocks noChangeArrowheads="1"/>
          </p:cNvSpPr>
          <p:nvPr/>
        </p:nvSpPr>
        <p:spPr bwMode="auto">
          <a:xfrm>
            <a:off x="152400" y="3460750"/>
            <a:ext cx="2514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spcAft>
                <a:spcPts val="600"/>
              </a:spcAft>
              <a:buFont typeface="Arial" panose="020B0604020202020204" pitchFamily="34" charset="0"/>
              <a:buChar char="•"/>
            </a:pPr>
            <a:endParaRPr lang="en-US" altLang="en-US" dirty="0">
              <a:solidFill>
                <a:srgbClr val="003399"/>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AD19222-2DF5-68D0-8962-1B8E5085E9D9}"/>
              </a:ext>
            </a:extLst>
          </p:cNvPr>
          <p:cNvSpPr txBox="1"/>
          <p:nvPr/>
        </p:nvSpPr>
        <p:spPr>
          <a:xfrm>
            <a:off x="128588" y="1628775"/>
            <a:ext cx="8534400" cy="4402138"/>
          </a:xfrm>
          <a:prstGeom prst="rect">
            <a:avLst/>
          </a:prstGeom>
          <a:noFill/>
          <a:ln>
            <a:noFill/>
          </a:ln>
        </p:spPr>
        <p:txBody>
          <a:bodyPr>
            <a:spAutoFit/>
          </a:bodyPr>
          <a:lstStyle/>
          <a:p>
            <a:pPr marL="228600" algn="just">
              <a:spcBef>
                <a:spcPts val="600"/>
              </a:spcBef>
              <a:spcAft>
                <a:spcPts val="600"/>
              </a:spcAft>
              <a:defRPr/>
            </a:pPr>
            <a:r>
              <a:rPr lang="en-US" sz="2000" kern="100" dirty="0">
                <a:latin typeface="Arial" panose="020B0604020202020204" pitchFamily="34" charset="0"/>
                <a:ea typeface="Calibri" panose="020F0502020204030204" pitchFamily="34" charset="0"/>
                <a:cs typeface="Arial" panose="020B0604020202020204" pitchFamily="34" charset="0"/>
              </a:rPr>
              <a:t>The event data is being managed with Split Second, but your Chief of Timing &amp; Calculations is timing with VOLA:</a:t>
            </a:r>
          </a:p>
          <a:p>
            <a:pPr marL="514350" indent="-285750" algn="just">
              <a:spcBef>
                <a:spcPts val="6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it is possible to transfer data between the systems</a:t>
            </a:r>
          </a:p>
          <a:p>
            <a:pPr marL="514350" indent="-285750" algn="just">
              <a:spcBef>
                <a:spcPts val="6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it is recommended that </a:t>
            </a:r>
            <a:r>
              <a:rPr lang="en-US" sz="2000" u="sng" kern="100" dirty="0">
                <a:latin typeface="Arial" panose="020B0604020202020204" pitchFamily="34" charset="0"/>
                <a:ea typeface="Calibri" panose="020F0502020204030204" pitchFamily="34" charset="0"/>
                <a:cs typeface="Arial" panose="020B0604020202020204" pitchFamily="34" charset="0"/>
              </a:rPr>
              <a:t>only bib #’s and times</a:t>
            </a:r>
            <a:r>
              <a:rPr lang="en-US" sz="2000" kern="100" dirty="0">
                <a:latin typeface="Arial" panose="020B0604020202020204" pitchFamily="34" charset="0"/>
                <a:ea typeface="Calibri" panose="020F0502020204030204" pitchFamily="34" charset="0"/>
                <a:cs typeface="Arial" panose="020B0604020202020204" pitchFamily="34" charset="0"/>
              </a:rPr>
              <a:t> be exported from VOLA timing and imported into Split Second  </a:t>
            </a:r>
          </a:p>
          <a:p>
            <a:pPr marL="228600" algn="just">
              <a:spcBef>
                <a:spcPts val="600"/>
              </a:spcBef>
              <a:spcAft>
                <a:spcPts val="600"/>
              </a:spcAft>
              <a:defRPr/>
            </a:pPr>
            <a:r>
              <a:rPr lang="en-US" sz="2000" kern="100" dirty="0">
                <a:latin typeface="Arial" panose="020B0604020202020204" pitchFamily="34" charset="0"/>
                <a:ea typeface="Calibri" panose="020F0502020204030204" pitchFamily="34" charset="0"/>
                <a:cs typeface="Arial" panose="020B0604020202020204" pitchFamily="34" charset="0"/>
              </a:rPr>
              <a:t>If athletes’ names are imported, please verify that any athletes who have double last names: e.g., </a:t>
            </a:r>
            <a:r>
              <a:rPr lang="en-US" sz="2000" b="1" kern="100" dirty="0">
                <a:solidFill>
                  <a:srgbClr val="003399"/>
                </a:solidFill>
                <a:latin typeface="Arial" panose="020B0604020202020204" pitchFamily="34" charset="0"/>
                <a:ea typeface="Calibri" panose="020F0502020204030204" pitchFamily="34" charset="0"/>
                <a:cs typeface="Arial" panose="020B0604020202020204" pitchFamily="34" charset="0"/>
              </a:rPr>
              <a:t>“VAN HORN, Eric” </a:t>
            </a:r>
          </a:p>
          <a:p>
            <a:pPr marL="514350" indent="-285750" algn="just">
              <a:spcBef>
                <a:spcPts val="6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transfer back from VOLA in the original format: </a:t>
            </a:r>
            <a:r>
              <a:rPr lang="en-US" sz="2000" b="1" u="sng" kern="100" dirty="0">
                <a:solidFill>
                  <a:srgbClr val="003399"/>
                </a:solidFill>
                <a:latin typeface="Arial" panose="020B0604020202020204" pitchFamily="34" charset="0"/>
                <a:ea typeface="Calibri" panose="020F0502020204030204" pitchFamily="34" charset="0"/>
                <a:cs typeface="Arial" panose="020B0604020202020204" pitchFamily="34" charset="0"/>
              </a:rPr>
              <a:t>VAN HORN, Eric</a:t>
            </a:r>
            <a:r>
              <a:rPr lang="en-US" sz="2000" b="1" kern="100"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000" kern="100" dirty="0">
                <a:latin typeface="Arial" panose="020B0604020202020204" pitchFamily="34" charset="0"/>
                <a:ea typeface="Calibri" panose="020F0502020204030204" pitchFamily="34" charset="0"/>
                <a:cs typeface="Arial" panose="020B0604020202020204" pitchFamily="34" charset="0"/>
              </a:rPr>
              <a:t>and </a:t>
            </a:r>
          </a:p>
          <a:p>
            <a:pPr marL="514350" indent="-285750" algn="just">
              <a:spcBef>
                <a:spcPts val="600"/>
              </a:spcBef>
              <a:spcAft>
                <a:spcPts val="600"/>
              </a:spcAft>
              <a:buFont typeface="Arial" panose="020B0604020202020204" pitchFamily="34" charset="0"/>
              <a:buChar char="•"/>
              <a:defRPr/>
            </a:pPr>
            <a:r>
              <a:rPr lang="en-US" sz="2000" u="sng" kern="100" dirty="0">
                <a:latin typeface="Arial" panose="020B0604020202020204" pitchFamily="34" charset="0"/>
                <a:ea typeface="Calibri" panose="020F0502020204030204" pitchFamily="34" charset="0"/>
                <a:cs typeface="Arial" panose="020B0604020202020204" pitchFamily="34" charset="0"/>
              </a:rPr>
              <a:t>not </a:t>
            </a:r>
            <a:r>
              <a:rPr lang="en-US" sz="2000" b="1" u="sng" kern="100" dirty="0">
                <a:solidFill>
                  <a:srgbClr val="003399"/>
                </a:solidFill>
                <a:latin typeface="Arial" panose="020B0604020202020204" pitchFamily="34" charset="0"/>
                <a:ea typeface="Calibri" panose="020F0502020204030204" pitchFamily="34" charset="0"/>
                <a:cs typeface="Arial" panose="020B0604020202020204" pitchFamily="34" charset="0"/>
              </a:rPr>
              <a:t>VAN, HORN Eric</a:t>
            </a:r>
            <a:r>
              <a:rPr lang="en-US" sz="2000" kern="100" dirty="0">
                <a:latin typeface="Arial" panose="020B0604020202020204" pitchFamily="34" charset="0"/>
                <a:ea typeface="Calibri" panose="020F0502020204030204" pitchFamily="34" charset="0"/>
                <a:cs typeface="Arial" panose="020B0604020202020204" pitchFamily="34" charset="0"/>
              </a:rPr>
              <a:t> </a:t>
            </a:r>
          </a:p>
          <a:p>
            <a:pPr marL="228600" algn="just">
              <a:spcBef>
                <a:spcPts val="600"/>
              </a:spcBef>
              <a:spcAft>
                <a:spcPts val="600"/>
              </a:spcAft>
              <a:defRPr/>
            </a:pPr>
            <a:r>
              <a:rPr lang="en-US" sz="2000" kern="100" dirty="0">
                <a:latin typeface="Arial" panose="020B0604020202020204" pitchFamily="34" charset="0"/>
                <a:ea typeface="Calibri" panose="020F0502020204030204" pitchFamily="34" charset="0"/>
                <a:cs typeface="Arial" panose="020B0604020202020204" pitchFamily="34" charset="0"/>
              </a:rPr>
              <a:t>The misplaced comma will result in FIS and U.S. Ski &amp; Snowboard autoscore systems rejecting the XML file. </a:t>
            </a:r>
          </a:p>
        </p:txBody>
      </p:sp>
    </p:spTree>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F453DF82-56B5-1E30-4A5D-5E53EF463646}"/>
              </a:ext>
            </a:extLst>
          </p:cNvPr>
          <p:cNvSpPr>
            <a:spLocks noGrp="1" noChangeArrowheads="1"/>
          </p:cNvSpPr>
          <p:nvPr>
            <p:ph idx="4294967295"/>
          </p:nvPr>
        </p:nvSpPr>
        <p:spPr>
          <a:xfrm>
            <a:off x="239713" y="685800"/>
            <a:ext cx="8229600" cy="4525963"/>
          </a:xfrm>
        </p:spPr>
        <p:txBody>
          <a:bodyPr rtlCol="0" anchor="ctr">
            <a:normAutofit/>
          </a:bodyPr>
          <a:lstStyle/>
          <a:p>
            <a:pPr marL="246888" indent="-246888" algn="ctr" eaLnBrk="1" fontAlgn="auto" hangingPunct="1">
              <a:spcAft>
                <a:spcPts val="0"/>
              </a:spcAft>
              <a:buFont typeface="Euphemia" panose="020B0503040102020104" pitchFamily="34" charset="0"/>
              <a:buNone/>
              <a:defRPr/>
            </a:pPr>
            <a:r>
              <a:rPr lang="en-US" sz="4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SECOND RUN </a:t>
            </a:r>
          </a:p>
          <a:p>
            <a:pPr marL="246888" indent="-246888" algn="ctr" eaLnBrk="1" fontAlgn="auto" hangingPunct="1">
              <a:spcAft>
                <a:spcPts val="0"/>
              </a:spcAft>
              <a:buFont typeface="Euphemia" panose="020B0503040102020104" pitchFamily="34" charset="0"/>
              <a:buNone/>
              <a:defRPr/>
            </a:pPr>
            <a:r>
              <a:rPr lang="en-US" sz="4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START ORDERS</a:t>
            </a:r>
          </a:p>
        </p:txBody>
      </p:sp>
      <p:pic>
        <p:nvPicPr>
          <p:cNvPr id="113667" name="Content Placeholder 10">
            <a:extLst>
              <a:ext uri="{FF2B5EF4-FFF2-40B4-BE49-F238E27FC236}">
                <a16:creationId xmlns:a16="http://schemas.microsoft.com/office/drawing/2014/main" id="{AA93D96D-836E-0A12-8EAC-7895F7A0F4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54864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BE3C7FB3-BA81-FCD1-371F-A67990C8AE3F}"/>
              </a:ext>
            </a:extLst>
          </p:cNvPr>
          <p:cNvSpPr>
            <a:spLocks noGrp="1" noChangeArrowheads="1"/>
          </p:cNvSpPr>
          <p:nvPr>
            <p:ph type="body" idx="4294967295"/>
          </p:nvPr>
        </p:nvSpPr>
        <p:spPr>
          <a:xfrm>
            <a:off x="304800" y="1066800"/>
            <a:ext cx="8534400" cy="5562600"/>
          </a:xfrm>
        </p:spPr>
        <p:txBody>
          <a:bodyPr rtlCol="0">
            <a:noAutofit/>
          </a:bodyPr>
          <a:lstStyle/>
          <a:p>
            <a:pPr marL="246888" indent="-246888" eaLnBrk="1" fontAlgn="auto" hangingPunct="1">
              <a:lnSpc>
                <a:spcPct val="110000"/>
              </a:lnSpc>
              <a:spcBef>
                <a:spcPts val="600"/>
              </a:spcBef>
              <a:spcAft>
                <a:spcPts val="0"/>
              </a:spcAft>
              <a:buFont typeface="Arial"/>
              <a:buChar char="•"/>
              <a:defRPr/>
            </a:pPr>
            <a:r>
              <a:rPr lang="en-US" sz="1800" b="1" dirty="0">
                <a:solidFill>
                  <a:schemeClr val="tx1"/>
                </a:solidFill>
                <a:cs typeface="Arial" charset="0"/>
              </a:rPr>
              <a:t>For all </a:t>
            </a:r>
            <a:r>
              <a:rPr lang="en-US" sz="1800" b="1" u="sng" dirty="0">
                <a:solidFill>
                  <a:schemeClr val="tx1"/>
                </a:solidFill>
                <a:cs typeface="Arial" charset="0"/>
              </a:rPr>
              <a:t>scored</a:t>
            </a:r>
            <a:r>
              <a:rPr lang="en-US" sz="1800" b="1" dirty="0">
                <a:solidFill>
                  <a:schemeClr val="tx1"/>
                </a:solidFill>
                <a:cs typeface="Arial" charset="0"/>
              </a:rPr>
              <a:t> events, racers who successfully complete the 1</a:t>
            </a:r>
            <a:r>
              <a:rPr lang="en-US" sz="1800" b="1" baseline="30000" dirty="0">
                <a:solidFill>
                  <a:schemeClr val="tx1"/>
                </a:solidFill>
                <a:cs typeface="Arial" charset="0"/>
              </a:rPr>
              <a:t>st</a:t>
            </a:r>
            <a:r>
              <a:rPr lang="en-US" sz="1800" b="1" dirty="0">
                <a:solidFill>
                  <a:schemeClr val="tx1"/>
                </a:solidFill>
                <a:cs typeface="Arial" charset="0"/>
              </a:rPr>
              <a:t>  Run are ranked according to their 1</a:t>
            </a:r>
            <a:r>
              <a:rPr lang="en-US" sz="1800" b="1" baseline="30000" dirty="0">
                <a:solidFill>
                  <a:schemeClr val="tx1"/>
                </a:solidFill>
                <a:cs typeface="Arial" charset="0"/>
              </a:rPr>
              <a:t>st</a:t>
            </a:r>
            <a:r>
              <a:rPr lang="en-US" sz="1800" b="1" dirty="0">
                <a:solidFill>
                  <a:schemeClr val="tx1"/>
                </a:solidFill>
                <a:cs typeface="Arial" charset="0"/>
              </a:rPr>
              <a:t> Run Official Time</a:t>
            </a:r>
          </a:p>
          <a:p>
            <a:pPr marL="246888" indent="-246888" eaLnBrk="1" fontAlgn="auto" hangingPunct="1">
              <a:lnSpc>
                <a:spcPct val="110000"/>
              </a:lnSpc>
              <a:spcBef>
                <a:spcPts val="600"/>
              </a:spcBef>
              <a:spcAft>
                <a:spcPts val="0"/>
              </a:spcAft>
              <a:buFont typeface="Arial"/>
              <a:buChar char="•"/>
              <a:defRPr/>
            </a:pPr>
            <a:r>
              <a:rPr lang="en-US" sz="1800" b="1" dirty="0">
                <a:solidFill>
                  <a:schemeClr val="tx1"/>
                </a:solidFill>
                <a:cs typeface="Arial" charset="0"/>
              </a:rPr>
              <a:t>A pre-determined number of racers is then reversed (flipped): 30 or 15 – this is a “</a:t>
            </a:r>
            <a:r>
              <a:rPr lang="en-US" sz="1800" b="1" u="sng" dirty="0">
                <a:solidFill>
                  <a:schemeClr val="tx1"/>
                </a:solidFill>
                <a:cs typeface="Arial" charset="0"/>
              </a:rPr>
              <a:t>bibbo</a:t>
            </a:r>
            <a:r>
              <a:rPr lang="en-US" sz="1800" b="1" dirty="0">
                <a:solidFill>
                  <a:schemeClr val="tx1"/>
                </a:solidFill>
                <a:cs typeface="Arial" charset="0"/>
              </a:rPr>
              <a:t>” – for the 2</a:t>
            </a:r>
            <a:r>
              <a:rPr lang="en-US" sz="1800" b="1" baseline="30000" dirty="0">
                <a:solidFill>
                  <a:schemeClr val="tx1"/>
                </a:solidFill>
                <a:cs typeface="Arial" charset="0"/>
              </a:rPr>
              <a:t>nd</a:t>
            </a:r>
            <a:r>
              <a:rPr lang="en-US" sz="1800" b="1" dirty="0">
                <a:solidFill>
                  <a:schemeClr val="tx1"/>
                </a:solidFill>
                <a:cs typeface="Arial" charset="0"/>
              </a:rPr>
              <a:t> Run start order</a:t>
            </a:r>
          </a:p>
          <a:p>
            <a:pPr marL="0" indent="0" eaLnBrk="1" fontAlgn="auto" hangingPunct="1">
              <a:lnSpc>
                <a:spcPct val="110000"/>
              </a:lnSpc>
              <a:spcBef>
                <a:spcPts val="0"/>
              </a:spcBef>
              <a:spcAft>
                <a:spcPts val="0"/>
              </a:spcAft>
              <a:buFont typeface="Euphemia" panose="020B0503040102020104" pitchFamily="34" charset="0"/>
              <a:buNone/>
              <a:defRPr/>
            </a:pPr>
            <a:r>
              <a:rPr lang="en-US" sz="1800" b="1" dirty="0">
                <a:solidFill>
                  <a:schemeClr val="tx1"/>
                </a:solidFill>
                <a:cs typeface="Arial" charset="0"/>
              </a:rPr>
              <a:t>	 - 30 is standard  </a:t>
            </a:r>
          </a:p>
          <a:p>
            <a:pPr marL="0" indent="0" eaLnBrk="1" fontAlgn="auto" hangingPunct="1">
              <a:lnSpc>
                <a:spcPct val="110000"/>
              </a:lnSpc>
              <a:spcBef>
                <a:spcPts val="0"/>
              </a:spcBef>
              <a:spcAft>
                <a:spcPts val="0"/>
              </a:spcAft>
              <a:buFont typeface="Euphemia" panose="020B0503040102020104" pitchFamily="34" charset="0"/>
              <a:buNone/>
              <a:defRPr/>
            </a:pPr>
            <a:r>
              <a:rPr lang="en-US" sz="1800" b="1" dirty="0">
                <a:solidFill>
                  <a:schemeClr val="tx1"/>
                </a:solidFill>
                <a:cs typeface="Arial" charset="0"/>
              </a:rPr>
              <a:t>	 - Jury may limit to 15 but must announce change 1 hour 	 	    	   prior to start of 1</a:t>
            </a:r>
            <a:r>
              <a:rPr lang="en-US" sz="1800" b="1" baseline="30000" dirty="0">
                <a:solidFill>
                  <a:schemeClr val="tx1"/>
                </a:solidFill>
                <a:cs typeface="Arial" charset="0"/>
              </a:rPr>
              <a:t>st</a:t>
            </a:r>
            <a:r>
              <a:rPr lang="en-US" sz="1800" b="1" dirty="0">
                <a:solidFill>
                  <a:schemeClr val="tx1"/>
                </a:solidFill>
                <a:cs typeface="Arial" charset="0"/>
              </a:rPr>
              <a:t> Run)</a:t>
            </a:r>
          </a:p>
          <a:p>
            <a:pPr marL="246888" indent="-246888" eaLnBrk="1" fontAlgn="auto" hangingPunct="1">
              <a:lnSpc>
                <a:spcPct val="110000"/>
              </a:lnSpc>
              <a:spcBef>
                <a:spcPts val="600"/>
              </a:spcBef>
              <a:spcAft>
                <a:spcPts val="0"/>
              </a:spcAft>
              <a:buFont typeface="Arial"/>
              <a:buChar char="•"/>
              <a:defRPr/>
            </a:pPr>
            <a:r>
              <a:rPr lang="en-US" sz="1800" b="1" u="sng" dirty="0">
                <a:solidFill>
                  <a:schemeClr val="tx1"/>
                </a:solidFill>
                <a:cs typeface="Arial" charset="0"/>
              </a:rPr>
              <a:t>Non-FIS</a:t>
            </a:r>
            <a:r>
              <a:rPr lang="en-US" sz="1800" b="1" dirty="0">
                <a:solidFill>
                  <a:schemeClr val="tx1"/>
                </a:solidFill>
                <a:cs typeface="Arial" charset="0"/>
              </a:rPr>
              <a:t> scored events: 1</a:t>
            </a:r>
            <a:r>
              <a:rPr lang="en-US" sz="1800" b="1" baseline="30000" dirty="0">
                <a:solidFill>
                  <a:schemeClr val="tx1"/>
                </a:solidFill>
                <a:cs typeface="Arial" charset="0"/>
              </a:rPr>
              <a:t>st</a:t>
            </a:r>
            <a:r>
              <a:rPr lang="en-US" sz="1800" b="1" dirty="0">
                <a:solidFill>
                  <a:schemeClr val="tx1"/>
                </a:solidFill>
                <a:cs typeface="Arial" charset="0"/>
              </a:rPr>
              <a:t> Run DNS, NPS, DNF and DSQ racers may be allowed to take a 2</a:t>
            </a:r>
            <a:r>
              <a:rPr lang="en-US" sz="1800" b="1" baseline="30000" dirty="0">
                <a:solidFill>
                  <a:schemeClr val="tx1"/>
                </a:solidFill>
                <a:cs typeface="Arial" charset="0"/>
              </a:rPr>
              <a:t>nd</a:t>
            </a:r>
            <a:r>
              <a:rPr lang="en-US" sz="1800" b="1" dirty="0">
                <a:solidFill>
                  <a:schemeClr val="tx1"/>
                </a:solidFill>
                <a:cs typeface="Arial" charset="0"/>
              </a:rPr>
              <a:t> Run at the end of the 2</a:t>
            </a:r>
            <a:r>
              <a:rPr lang="en-US" sz="1800" b="1" baseline="30000" dirty="0">
                <a:solidFill>
                  <a:schemeClr val="tx1"/>
                </a:solidFill>
                <a:cs typeface="Arial" charset="0"/>
              </a:rPr>
              <a:t>nd</a:t>
            </a:r>
            <a:r>
              <a:rPr lang="en-US" sz="1800" b="1" dirty="0">
                <a:solidFill>
                  <a:schemeClr val="tx1"/>
                </a:solidFill>
                <a:cs typeface="Arial" charset="0"/>
              </a:rPr>
              <a:t> Run field  </a:t>
            </a:r>
          </a:p>
          <a:p>
            <a:pPr marL="246888" indent="-246888" eaLnBrk="1" fontAlgn="auto" hangingPunct="1">
              <a:lnSpc>
                <a:spcPct val="110000"/>
              </a:lnSpc>
              <a:spcBef>
                <a:spcPts val="600"/>
              </a:spcBef>
              <a:spcAft>
                <a:spcPts val="0"/>
              </a:spcAft>
              <a:buFont typeface="Arial"/>
              <a:buChar char="•"/>
              <a:defRPr/>
            </a:pPr>
            <a:r>
              <a:rPr lang="en-US" sz="1800" b="1" u="sng" dirty="0">
                <a:solidFill>
                  <a:schemeClr val="tx1"/>
                </a:solidFill>
                <a:cs typeface="Arial" charset="0"/>
              </a:rPr>
              <a:t>FIS</a:t>
            </a:r>
            <a:r>
              <a:rPr lang="en-US" sz="1800" b="1" dirty="0">
                <a:solidFill>
                  <a:schemeClr val="tx1"/>
                </a:solidFill>
                <a:cs typeface="Arial" charset="0"/>
              </a:rPr>
              <a:t> events: Unless the Jury has allowed a “provisional 2</a:t>
            </a:r>
            <a:r>
              <a:rPr lang="en-US" sz="1800" b="1" baseline="30000" dirty="0">
                <a:solidFill>
                  <a:schemeClr val="tx1"/>
                </a:solidFill>
                <a:cs typeface="Arial" charset="0"/>
              </a:rPr>
              <a:t>nd</a:t>
            </a:r>
            <a:r>
              <a:rPr lang="en-US" sz="1800" b="1" dirty="0">
                <a:solidFill>
                  <a:schemeClr val="tx1"/>
                </a:solidFill>
                <a:cs typeface="Arial" charset="0"/>
              </a:rPr>
              <a:t>-Run start," only racers who successfully complete the 1</a:t>
            </a:r>
            <a:r>
              <a:rPr lang="en-US" sz="1800" b="1" baseline="30000" dirty="0">
                <a:solidFill>
                  <a:schemeClr val="tx1"/>
                </a:solidFill>
                <a:cs typeface="Arial" charset="0"/>
              </a:rPr>
              <a:t>st</a:t>
            </a:r>
            <a:r>
              <a:rPr lang="en-US" sz="1800" b="1" dirty="0">
                <a:solidFill>
                  <a:schemeClr val="tx1"/>
                </a:solidFill>
                <a:cs typeface="Arial" charset="0"/>
              </a:rPr>
              <a:t> Run may start in the 2</a:t>
            </a:r>
            <a:r>
              <a:rPr lang="en-US" sz="1800" b="1" baseline="30000" dirty="0">
                <a:solidFill>
                  <a:schemeClr val="tx1"/>
                </a:solidFill>
                <a:cs typeface="Arial" charset="0"/>
              </a:rPr>
              <a:t>nd</a:t>
            </a:r>
            <a:r>
              <a:rPr lang="en-US" sz="1800" b="1" dirty="0">
                <a:solidFill>
                  <a:schemeClr val="tx1"/>
                </a:solidFill>
                <a:cs typeface="Arial" charset="0"/>
              </a:rPr>
              <a:t> Run</a:t>
            </a:r>
          </a:p>
          <a:p>
            <a:pPr marL="246888" indent="-246888" eaLnBrk="1" fontAlgn="auto" hangingPunct="1">
              <a:lnSpc>
                <a:spcPct val="110000"/>
              </a:lnSpc>
              <a:spcBef>
                <a:spcPts val="600"/>
              </a:spcBef>
              <a:spcAft>
                <a:spcPts val="0"/>
              </a:spcAft>
              <a:buFont typeface="Arial"/>
              <a:buChar char="•"/>
              <a:defRPr/>
            </a:pPr>
            <a:r>
              <a:rPr lang="en-US" sz="1800" b="1" dirty="0">
                <a:solidFill>
                  <a:schemeClr val="tx1"/>
                </a:solidFill>
                <a:cs typeface="Arial" charset="0"/>
              </a:rPr>
              <a:t>Special rules for 2</a:t>
            </a:r>
            <a:r>
              <a:rPr lang="en-US" sz="1800" b="1" baseline="30000" dirty="0">
                <a:solidFill>
                  <a:schemeClr val="tx1"/>
                </a:solidFill>
                <a:cs typeface="Arial" charset="0"/>
              </a:rPr>
              <a:t>nd</a:t>
            </a:r>
            <a:r>
              <a:rPr lang="en-US" sz="1800" b="1" dirty="0">
                <a:solidFill>
                  <a:schemeClr val="tx1"/>
                </a:solidFill>
                <a:cs typeface="Arial" charset="0"/>
              </a:rPr>
              <a:t> Run Start Order apply for</a:t>
            </a:r>
          </a:p>
          <a:p>
            <a:pPr marL="612648" lvl="1" indent="-246888" eaLnBrk="1" fontAlgn="auto" hangingPunct="1">
              <a:lnSpc>
                <a:spcPct val="110000"/>
              </a:lnSpc>
              <a:spcBef>
                <a:spcPts val="0"/>
              </a:spcBef>
              <a:spcAft>
                <a:spcPts val="0"/>
              </a:spcAft>
              <a:buFont typeface="Arial"/>
              <a:buChar char="–"/>
              <a:defRPr/>
            </a:pPr>
            <a:r>
              <a:rPr lang="en-US" sz="1800" b="1" dirty="0">
                <a:solidFill>
                  <a:schemeClr val="tx1"/>
                </a:solidFill>
                <a:ea typeface="ＭＳ Ｐゴシック" pitchFamily="34" charset="-128"/>
                <a:cs typeface="Arial" charset="0"/>
              </a:rPr>
              <a:t>U.S. non-scored &amp; scored events using an Alternate Seeding System</a:t>
            </a:r>
          </a:p>
          <a:p>
            <a:pPr marL="612648" lvl="1" indent="-246888" eaLnBrk="1" fontAlgn="auto" hangingPunct="1">
              <a:lnSpc>
                <a:spcPct val="110000"/>
              </a:lnSpc>
              <a:spcBef>
                <a:spcPts val="0"/>
              </a:spcBef>
              <a:spcAft>
                <a:spcPts val="0"/>
              </a:spcAft>
              <a:buFont typeface="Arial"/>
              <a:buChar char="–"/>
              <a:defRPr/>
            </a:pPr>
            <a:r>
              <a:rPr lang="en-US" sz="1800" b="1" dirty="0">
                <a:solidFill>
                  <a:schemeClr val="tx1"/>
                </a:solidFill>
                <a:ea typeface="ＭＳ Ｐゴシック" pitchFamily="34" charset="-128"/>
                <a:cs typeface="Arial" charset="0"/>
              </a:rPr>
              <a:t>Bibbo with a tie at the pre-determined flip position</a:t>
            </a:r>
          </a:p>
          <a:p>
            <a:pPr marL="612648" lvl="1" indent="-246888" eaLnBrk="1" fontAlgn="auto" hangingPunct="1">
              <a:lnSpc>
                <a:spcPct val="110000"/>
              </a:lnSpc>
              <a:spcBef>
                <a:spcPts val="0"/>
              </a:spcBef>
              <a:spcAft>
                <a:spcPts val="0"/>
              </a:spcAft>
              <a:buFont typeface="Arial"/>
              <a:buChar char="–"/>
              <a:defRPr/>
            </a:pPr>
            <a:r>
              <a:rPr lang="en-US" sz="1800" b="1" dirty="0">
                <a:solidFill>
                  <a:schemeClr val="tx1"/>
                </a:solidFill>
                <a:ea typeface="ＭＳ Ｐゴシック" pitchFamily="34" charset="-128"/>
                <a:cs typeface="Arial" charset="0"/>
              </a:rPr>
              <a:t>Collegiate events</a:t>
            </a:r>
          </a:p>
          <a:p>
            <a:pPr marL="612648" lvl="1" indent="-246888" eaLnBrk="1" fontAlgn="auto" hangingPunct="1">
              <a:lnSpc>
                <a:spcPct val="110000"/>
              </a:lnSpc>
              <a:spcBef>
                <a:spcPts val="0"/>
              </a:spcBef>
              <a:spcAft>
                <a:spcPts val="0"/>
              </a:spcAft>
              <a:buFont typeface="Arial"/>
              <a:buChar char="–"/>
              <a:defRPr/>
            </a:pPr>
            <a:r>
              <a:rPr lang="en-US" sz="1800" b="1" dirty="0">
                <a:solidFill>
                  <a:schemeClr val="tx1"/>
                </a:solidFill>
                <a:ea typeface="ＭＳ Ｐゴシック" pitchFamily="34" charset="-128"/>
                <a:cs typeface="Arial" charset="0"/>
              </a:rPr>
              <a:t>“Golden Rule” for adaptive athletes in </a:t>
            </a:r>
            <a:r>
              <a:rPr lang="en-US" sz="1800" b="1" u="sng" dirty="0">
                <a:solidFill>
                  <a:schemeClr val="tx1"/>
                </a:solidFill>
                <a:ea typeface="ＭＳ Ｐゴシック" pitchFamily="34" charset="-128"/>
                <a:cs typeface="Arial" charset="0"/>
              </a:rPr>
              <a:t>non-FIS</a:t>
            </a:r>
            <a:r>
              <a:rPr lang="en-US" sz="1800" b="1" dirty="0">
                <a:solidFill>
                  <a:schemeClr val="tx1"/>
                </a:solidFill>
                <a:ea typeface="ＭＳ Ｐゴシック" pitchFamily="34" charset="-128"/>
                <a:cs typeface="Arial" charset="0"/>
              </a:rPr>
              <a:t> events</a:t>
            </a:r>
          </a:p>
        </p:txBody>
      </p:sp>
      <p:sp>
        <p:nvSpPr>
          <p:cNvPr id="38914" name="Rectangle 2">
            <a:extLst>
              <a:ext uri="{FF2B5EF4-FFF2-40B4-BE49-F238E27FC236}">
                <a16:creationId xmlns:a16="http://schemas.microsoft.com/office/drawing/2014/main" id="{82CA5177-3C34-DA84-FB90-858E58099DDE}"/>
              </a:ext>
            </a:extLst>
          </p:cNvPr>
          <p:cNvSpPr>
            <a:spLocks noGrp="1" noChangeArrowheads="1"/>
          </p:cNvSpPr>
          <p:nvPr>
            <p:ph type="title" idx="4294967295"/>
          </p:nvPr>
        </p:nvSpPr>
        <p:spPr>
          <a:xfrm>
            <a:off x="381000" y="3175"/>
            <a:ext cx="8229600" cy="911225"/>
          </a:xfrm>
        </p:spPr>
        <p:txBody>
          <a:bodyPr rtlCol="0">
            <a:normAutofit/>
          </a:bodyPr>
          <a:lstStyle/>
          <a:p>
            <a:pPr eaLnBrk="1" fontAlgn="auto" hangingPunct="1">
              <a:spcAft>
                <a:spcPts val="0"/>
              </a:spcAft>
              <a:defRPr/>
            </a:pPr>
            <a:r>
              <a:rPr lang="en-US"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SECOND RUN START ORDER </a:t>
            </a:r>
          </a:p>
        </p:txBody>
      </p:sp>
      <p:pic>
        <p:nvPicPr>
          <p:cNvPr id="116740" name="Content Placeholder 10">
            <a:extLst>
              <a:ext uri="{FF2B5EF4-FFF2-40B4-BE49-F238E27FC236}">
                <a16:creationId xmlns:a16="http://schemas.microsoft.com/office/drawing/2014/main" id="{18A150C5-4575-51D0-F602-83ADA4BA6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10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1000" fill="hold"/>
                                        <p:tgtEl>
                                          <p:spTgt spid="33795">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1000" fill="hold"/>
                                        <p:tgtEl>
                                          <p:spTgt spid="33795">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1000" fill="hold"/>
                                        <p:tgtEl>
                                          <p:spTgt spid="33795">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37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 calcmode="lin" valueType="num">
                                      <p:cBhvr additive="base">
                                        <p:cTn id="31" dur="1000" fill="hold"/>
                                        <p:tgtEl>
                                          <p:spTgt spid="33795">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37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3795">
                                            <p:txEl>
                                              <p:pRg st="5" end="5"/>
                                            </p:txEl>
                                          </p:spTgt>
                                        </p:tgtEl>
                                        <p:attrNameLst>
                                          <p:attrName>style.visibility</p:attrName>
                                        </p:attrNameLst>
                                      </p:cBhvr>
                                      <p:to>
                                        <p:strVal val="visible"/>
                                      </p:to>
                                    </p:set>
                                    <p:anim calcmode="lin" valueType="num">
                                      <p:cBhvr additive="base">
                                        <p:cTn id="37" dur="1000" fill="hold"/>
                                        <p:tgtEl>
                                          <p:spTgt spid="33795">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37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33795">
                                            <p:txEl>
                                              <p:pRg st="6" end="6"/>
                                            </p:txEl>
                                          </p:spTgt>
                                        </p:tgtEl>
                                        <p:attrNameLst>
                                          <p:attrName>style.visibility</p:attrName>
                                        </p:attrNameLst>
                                      </p:cBhvr>
                                      <p:to>
                                        <p:strVal val="visible"/>
                                      </p:to>
                                    </p:set>
                                    <p:anim calcmode="lin" valueType="num">
                                      <p:cBhvr additive="base">
                                        <p:cTn id="43" dur="1000" fill="hold"/>
                                        <p:tgtEl>
                                          <p:spTgt spid="33795">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3795">
                                            <p:txEl>
                                              <p:pRg st="6" end="6"/>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3795">
                                            <p:txEl>
                                              <p:pRg st="7" end="7"/>
                                            </p:txEl>
                                          </p:spTgt>
                                        </p:tgtEl>
                                        <p:attrNameLst>
                                          <p:attrName>style.visibility</p:attrName>
                                        </p:attrNameLst>
                                      </p:cBhvr>
                                      <p:to>
                                        <p:strVal val="visible"/>
                                      </p:to>
                                    </p:set>
                                    <p:anim calcmode="lin" valueType="num">
                                      <p:cBhvr additive="base">
                                        <p:cTn id="47" dur="1000" fill="hold"/>
                                        <p:tgtEl>
                                          <p:spTgt spid="33795">
                                            <p:txEl>
                                              <p:pRg st="7" end="7"/>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33795">
                                            <p:txEl>
                                              <p:pRg st="7" end="7"/>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33795">
                                            <p:txEl>
                                              <p:pRg st="8" end="8"/>
                                            </p:txEl>
                                          </p:spTgt>
                                        </p:tgtEl>
                                        <p:attrNameLst>
                                          <p:attrName>style.visibility</p:attrName>
                                        </p:attrNameLst>
                                      </p:cBhvr>
                                      <p:to>
                                        <p:strVal val="visible"/>
                                      </p:to>
                                    </p:set>
                                    <p:anim calcmode="lin" valueType="num">
                                      <p:cBhvr additive="base">
                                        <p:cTn id="51" dur="1000" fill="hold"/>
                                        <p:tgtEl>
                                          <p:spTgt spid="33795">
                                            <p:txEl>
                                              <p:pRg st="8" end="8"/>
                                            </p:txEl>
                                          </p:spTgt>
                                        </p:tgtEl>
                                        <p:attrNameLst>
                                          <p:attrName>ppt_x</p:attrName>
                                        </p:attrNameLst>
                                      </p:cBhvr>
                                      <p:tavLst>
                                        <p:tav tm="0">
                                          <p:val>
                                            <p:strVal val="0-#ppt_w/2"/>
                                          </p:val>
                                        </p:tav>
                                        <p:tav tm="100000">
                                          <p:val>
                                            <p:strVal val="#ppt_x"/>
                                          </p:val>
                                        </p:tav>
                                      </p:tavLst>
                                    </p:anim>
                                    <p:anim calcmode="lin" valueType="num">
                                      <p:cBhvr additive="base">
                                        <p:cTn id="52" dur="1000" fill="hold"/>
                                        <p:tgtEl>
                                          <p:spTgt spid="33795">
                                            <p:txEl>
                                              <p:pRg st="8" end="8"/>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33795">
                                            <p:txEl>
                                              <p:pRg st="9" end="9"/>
                                            </p:txEl>
                                          </p:spTgt>
                                        </p:tgtEl>
                                        <p:attrNameLst>
                                          <p:attrName>style.visibility</p:attrName>
                                        </p:attrNameLst>
                                      </p:cBhvr>
                                      <p:to>
                                        <p:strVal val="visible"/>
                                      </p:to>
                                    </p:set>
                                    <p:anim calcmode="lin" valueType="num">
                                      <p:cBhvr additive="base">
                                        <p:cTn id="55" dur="1000" fill="hold"/>
                                        <p:tgtEl>
                                          <p:spTgt spid="33795">
                                            <p:txEl>
                                              <p:pRg st="9" end="9"/>
                                            </p:txEl>
                                          </p:spTgt>
                                        </p:tgtEl>
                                        <p:attrNameLst>
                                          <p:attrName>ppt_x</p:attrName>
                                        </p:attrNameLst>
                                      </p:cBhvr>
                                      <p:tavLst>
                                        <p:tav tm="0">
                                          <p:val>
                                            <p:strVal val="0-#ppt_w/2"/>
                                          </p:val>
                                        </p:tav>
                                        <p:tav tm="100000">
                                          <p:val>
                                            <p:strVal val="#ppt_x"/>
                                          </p:val>
                                        </p:tav>
                                      </p:tavLst>
                                    </p:anim>
                                    <p:anim calcmode="lin" valueType="num">
                                      <p:cBhvr additive="base">
                                        <p:cTn id="56" dur="1000" fill="hold"/>
                                        <p:tgtEl>
                                          <p:spTgt spid="33795">
                                            <p:txEl>
                                              <p:pRg st="9" end="9"/>
                                            </p:txEl>
                                          </p:spTgt>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33795">
                                            <p:txEl>
                                              <p:pRg st="10" end="10"/>
                                            </p:txEl>
                                          </p:spTgt>
                                        </p:tgtEl>
                                        <p:attrNameLst>
                                          <p:attrName>style.visibility</p:attrName>
                                        </p:attrNameLst>
                                      </p:cBhvr>
                                      <p:to>
                                        <p:strVal val="visible"/>
                                      </p:to>
                                    </p:set>
                                    <p:anim calcmode="lin" valueType="num">
                                      <p:cBhvr additive="base">
                                        <p:cTn id="59" dur="1000" fill="hold"/>
                                        <p:tgtEl>
                                          <p:spTgt spid="33795">
                                            <p:txEl>
                                              <p:pRg st="10" end="10"/>
                                            </p:txEl>
                                          </p:spTgt>
                                        </p:tgtEl>
                                        <p:attrNameLst>
                                          <p:attrName>ppt_x</p:attrName>
                                        </p:attrNameLst>
                                      </p:cBhvr>
                                      <p:tavLst>
                                        <p:tav tm="0">
                                          <p:val>
                                            <p:strVal val="0-#ppt_w/2"/>
                                          </p:val>
                                        </p:tav>
                                        <p:tav tm="100000">
                                          <p:val>
                                            <p:strVal val="#ppt_x"/>
                                          </p:val>
                                        </p:tav>
                                      </p:tavLst>
                                    </p:anim>
                                    <p:anim calcmode="lin" valueType="num">
                                      <p:cBhvr additive="base">
                                        <p:cTn id="60" dur="1000" fill="hold"/>
                                        <p:tgtEl>
                                          <p:spTgt spid="3379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Content Placeholder 2">
            <a:extLst>
              <a:ext uri="{FF2B5EF4-FFF2-40B4-BE49-F238E27FC236}">
                <a16:creationId xmlns:a16="http://schemas.microsoft.com/office/drawing/2014/main" id="{E0E5197A-1463-C158-68AB-33680C877C50}"/>
              </a:ext>
            </a:extLst>
          </p:cNvPr>
          <p:cNvSpPr>
            <a:spLocks noGrp="1" noChangeArrowheads="1"/>
          </p:cNvSpPr>
          <p:nvPr>
            <p:ph idx="4294967295"/>
          </p:nvPr>
        </p:nvSpPr>
        <p:spPr>
          <a:xfrm>
            <a:off x="511629" y="1188924"/>
            <a:ext cx="8489950" cy="5121275"/>
          </a:xfrm>
        </p:spPr>
        <p:txBody>
          <a:bodyPr/>
          <a:lstStyle/>
          <a:p>
            <a:pPr marL="457200" indent="-457200" eaLnBrk="1" hangingPunct="1">
              <a:lnSpc>
                <a:spcPct val="100000"/>
              </a:lnSpc>
              <a:spcBef>
                <a:spcPts val="1800"/>
              </a:spcBef>
              <a:buFont typeface="Arial" panose="020B0604020202020204" pitchFamily="34" charset="0"/>
              <a:buAutoNum type="arabicPeriod"/>
            </a:pPr>
            <a:r>
              <a:rPr lang="en-US" altLang="en-US" sz="2400" b="1" dirty="0">
                <a:solidFill>
                  <a:schemeClr val="tx1"/>
                </a:solidFill>
                <a:latin typeface="Arial" panose="020B0604020202020204" pitchFamily="34" charset="0"/>
                <a:cs typeface="Arial" panose="020B0604020202020204" pitchFamily="34" charset="0"/>
              </a:rPr>
              <a:t>Rank all competitors by first run time</a:t>
            </a:r>
          </a:p>
          <a:p>
            <a:pPr marL="457200" indent="-457200" eaLnBrk="1" hangingPunct="1">
              <a:lnSpc>
                <a:spcPct val="100000"/>
              </a:lnSpc>
              <a:spcBef>
                <a:spcPts val="1800"/>
              </a:spcBef>
              <a:buFont typeface="Arial" panose="020B0604020202020204" pitchFamily="34" charset="0"/>
              <a:buAutoNum type="arabicPeriod"/>
            </a:pPr>
            <a:r>
              <a:rPr lang="en-US" altLang="en-US" sz="2400" b="1" dirty="0">
                <a:solidFill>
                  <a:schemeClr val="tx1"/>
                </a:solidFill>
                <a:latin typeface="Arial" panose="020B0604020202020204" pitchFamily="34" charset="0"/>
                <a:cs typeface="Arial" panose="020B0604020202020204" pitchFamily="34" charset="0"/>
              </a:rPr>
              <a:t>Remove DSQ’s unless being granted a provisional 2</a:t>
            </a:r>
            <a:r>
              <a:rPr lang="en-US" altLang="en-US" sz="2400" b="1" baseline="30000" dirty="0">
                <a:solidFill>
                  <a:schemeClr val="tx1"/>
                </a:solidFill>
                <a:latin typeface="Arial" panose="020B0604020202020204" pitchFamily="34" charset="0"/>
                <a:cs typeface="Arial" panose="020B0604020202020204" pitchFamily="34" charset="0"/>
              </a:rPr>
              <a:t>nd</a:t>
            </a:r>
            <a:r>
              <a:rPr lang="en-US" altLang="en-US" sz="2400" b="1" dirty="0">
                <a:solidFill>
                  <a:schemeClr val="tx1"/>
                </a:solidFill>
                <a:latin typeface="Arial" panose="020B0604020202020204" pitchFamily="34" charset="0"/>
                <a:cs typeface="Arial" panose="020B0604020202020204" pitchFamily="34" charset="0"/>
              </a:rPr>
              <a:t> run start</a:t>
            </a:r>
          </a:p>
          <a:p>
            <a:pPr marL="457200" indent="-457200" eaLnBrk="1" hangingPunct="1">
              <a:lnSpc>
                <a:spcPct val="100000"/>
              </a:lnSpc>
              <a:spcBef>
                <a:spcPts val="1800"/>
              </a:spcBef>
              <a:buFont typeface="Arial" panose="020B0604020202020204" pitchFamily="34" charset="0"/>
              <a:buAutoNum type="arabicPeriod"/>
            </a:pPr>
            <a:r>
              <a:rPr lang="en-US" altLang="en-US" sz="2400" b="1" dirty="0">
                <a:solidFill>
                  <a:schemeClr val="tx1"/>
                </a:solidFill>
                <a:latin typeface="Arial" panose="020B0604020202020204" pitchFamily="34" charset="0"/>
                <a:cs typeface="Arial" panose="020B0604020202020204" pitchFamily="34" charset="0"/>
              </a:rPr>
              <a:t>Break all ties by ranking higher start number before lower start number (rationale is, higher starter had to have had a cleaner run in order to earn equal time) </a:t>
            </a:r>
          </a:p>
          <a:p>
            <a:pPr marL="457200" indent="-457200" eaLnBrk="1" hangingPunct="1">
              <a:lnSpc>
                <a:spcPct val="100000"/>
              </a:lnSpc>
              <a:spcBef>
                <a:spcPts val="1800"/>
              </a:spcBef>
              <a:buFont typeface="Arial" panose="020B0604020202020204" pitchFamily="34" charset="0"/>
              <a:buAutoNum type="arabicPeriod"/>
            </a:pPr>
            <a:r>
              <a:rPr lang="en-US" altLang="en-US" sz="2400" b="1" dirty="0">
                <a:solidFill>
                  <a:schemeClr val="tx1"/>
                </a:solidFill>
                <a:latin typeface="Arial" panose="020B0604020202020204" pitchFamily="34" charset="0"/>
                <a:cs typeface="Arial" panose="020B0604020202020204" pitchFamily="34" charset="0"/>
              </a:rPr>
              <a:t>Look for ties at flip position (15 or 30)</a:t>
            </a:r>
          </a:p>
          <a:p>
            <a:pPr marL="457200" indent="-457200" eaLnBrk="1" hangingPunct="1">
              <a:lnSpc>
                <a:spcPct val="100000"/>
              </a:lnSpc>
              <a:spcBef>
                <a:spcPts val="1800"/>
              </a:spcBef>
              <a:buFont typeface="Arial" panose="020B0604020202020204" pitchFamily="34" charset="0"/>
              <a:buAutoNum type="arabicPeriod"/>
            </a:pPr>
            <a:r>
              <a:rPr lang="en-US" altLang="en-US" sz="2400" b="1" dirty="0">
                <a:solidFill>
                  <a:schemeClr val="tx1"/>
                </a:solidFill>
                <a:latin typeface="Arial" panose="020B0604020202020204" pitchFamily="34" charset="0"/>
                <a:cs typeface="Arial" panose="020B0604020202020204" pitchFamily="34" charset="0"/>
              </a:rPr>
              <a:t>Include the ties and flip the competitors; e.g., if there is a 2-way tie at the flip position, you will flip 16 or 31; if there is a three-way tie at the flip position, you will flip 17 or 32.</a:t>
            </a:r>
          </a:p>
        </p:txBody>
      </p:sp>
      <p:sp>
        <p:nvSpPr>
          <p:cNvPr id="52226" name="Title 1">
            <a:extLst>
              <a:ext uri="{FF2B5EF4-FFF2-40B4-BE49-F238E27FC236}">
                <a16:creationId xmlns:a16="http://schemas.microsoft.com/office/drawing/2014/main" id="{F83AD6A7-FE11-2769-9BF4-55E6A25D25B2}"/>
              </a:ext>
            </a:extLst>
          </p:cNvPr>
          <p:cNvSpPr>
            <a:spLocks noGrp="1"/>
          </p:cNvSpPr>
          <p:nvPr>
            <p:ph type="title" idx="4294967295"/>
          </p:nvPr>
        </p:nvSpPr>
        <p:spPr>
          <a:xfrm>
            <a:off x="533400" y="76200"/>
            <a:ext cx="8229600" cy="838200"/>
          </a:xfrm>
        </p:spPr>
        <p:txBody>
          <a:bodyPr rtlCol="0">
            <a:normAutofit/>
          </a:bodyPr>
          <a:lstStyle/>
          <a:p>
            <a:pPr eaLnBrk="1" fontAlgn="auto" hangingPunct="1">
              <a:spcAft>
                <a:spcPts val="0"/>
              </a:spcAft>
              <a:defRPr/>
            </a:pPr>
            <a:r>
              <a:rPr lang="en-US" altLang="en-US" sz="2800" b="1" dirty="0">
                <a:solidFill>
                  <a:srgbClr val="003399"/>
                </a:solidFill>
                <a:effectLst>
                  <a:outerShdw blurRad="38100" dist="38100" dir="2700000" algn="tl">
                    <a:srgbClr val="000000">
                      <a:alpha val="43137"/>
                    </a:srgbClr>
                  </a:outerShdw>
                </a:effectLst>
                <a:latin typeface="Arial" charset="0"/>
                <a:cs typeface="Arial" charset="0"/>
              </a:rPr>
              <a:t>BREAKING TIES &amp; CREATING LIST:</a:t>
            </a:r>
          </a:p>
        </p:txBody>
      </p:sp>
      <p:pic>
        <p:nvPicPr>
          <p:cNvPr id="118788" name="Content Placeholder 10">
            <a:extLst>
              <a:ext uri="{FF2B5EF4-FFF2-40B4-BE49-F238E27FC236}">
                <a16:creationId xmlns:a16="http://schemas.microsoft.com/office/drawing/2014/main" id="{A84607D4-AE8B-F1D4-29A6-397E87F39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38799174-B7DA-2BF6-0F08-30D3CDC558ED}"/>
              </a:ext>
            </a:extLst>
          </p:cNvPr>
          <p:cNvSpPr>
            <a:spLocks noChangeArrowheads="1"/>
          </p:cNvSpPr>
          <p:nvPr/>
        </p:nvSpPr>
        <p:spPr bwMode="auto">
          <a:xfrm>
            <a:off x="457200" y="3505200"/>
            <a:ext cx="5091113" cy="1262063"/>
          </a:xfrm>
          <a:prstGeom prst="rect">
            <a:avLst/>
          </a:prstGeom>
          <a:noFill/>
          <a:ln>
            <a:noFill/>
          </a:ln>
          <a:effectLst/>
        </p:spPr>
        <p:txBody>
          <a:bodyPr>
            <a:spAutoFit/>
          </a:bodyPr>
          <a:lstStyle/>
          <a:p>
            <a:pPr defTabSz="457200" eaLnBrk="1" fontAlgn="auto" hangingPunct="1">
              <a:spcBef>
                <a:spcPts val="0"/>
              </a:spcBef>
              <a:spcAft>
                <a:spcPts val="0"/>
              </a:spcAft>
              <a:defRPr/>
            </a:pPr>
            <a:r>
              <a:rPr kumimoji="1" lang="en-US" sz="2800" b="1" dirty="0">
                <a:solidFill>
                  <a:srgbClr val="0070C0"/>
                </a:solidFill>
                <a:effectLst>
                  <a:outerShdw blurRad="38100" dist="38100" dir="2700000" algn="tl">
                    <a:srgbClr val="C0C0C0"/>
                  </a:outerShdw>
                </a:effectLst>
                <a:latin typeface="Tahoma" pitchFamily="34" charset="0"/>
              </a:rPr>
              <a:t>First run tie at flip position. </a:t>
            </a:r>
          </a:p>
          <a:p>
            <a:pPr defTabSz="457200" eaLnBrk="1" fontAlgn="auto" hangingPunct="1">
              <a:spcBef>
                <a:spcPts val="0"/>
              </a:spcBef>
              <a:spcAft>
                <a:spcPts val="0"/>
              </a:spcAft>
              <a:defRPr/>
            </a:pPr>
            <a:r>
              <a:rPr kumimoji="1" lang="en-US" sz="2800" b="1" dirty="0">
                <a:solidFill>
                  <a:srgbClr val="0070C0"/>
                </a:solidFill>
                <a:effectLst>
                  <a:outerShdw blurRad="38100" dist="38100" dir="2700000" algn="tl">
                    <a:srgbClr val="C0C0C0"/>
                  </a:outerShdw>
                </a:effectLst>
                <a:latin typeface="Tahoma" pitchFamily="34" charset="0"/>
              </a:rPr>
              <a:t>What do we do?</a:t>
            </a:r>
          </a:p>
          <a:p>
            <a:pPr defTabSz="457200" eaLnBrk="1" fontAlgn="auto" hangingPunct="1">
              <a:spcBef>
                <a:spcPts val="0"/>
              </a:spcBef>
              <a:spcAft>
                <a:spcPts val="0"/>
              </a:spcAft>
              <a:defRPr/>
            </a:pPr>
            <a:r>
              <a:rPr kumimoji="1" lang="en-US" sz="2000" b="1" i="1" dirty="0">
                <a:solidFill>
                  <a:srgbClr val="FF0000"/>
                </a:solidFill>
                <a:effectLst>
                  <a:outerShdw blurRad="38100" dist="38100" dir="2700000" algn="tl">
                    <a:srgbClr val="C0C0C0"/>
                  </a:outerShdw>
                </a:effectLst>
                <a:latin typeface="Times New Roman" pitchFamily="18" charset="0"/>
              </a:rPr>
              <a:t> </a:t>
            </a:r>
            <a:endParaRPr kumimoji="1" lang="en-US" sz="2000" i="1" dirty="0">
              <a:solidFill>
                <a:srgbClr val="FF0000"/>
              </a:solidFill>
              <a:effectLst>
                <a:outerShdw blurRad="38100" dist="38100" dir="2700000" algn="tl">
                  <a:srgbClr val="C0C0C0"/>
                </a:outerShdw>
              </a:effectLst>
              <a:latin typeface="Times New Roman" pitchFamily="18" charset="0"/>
            </a:endParaRPr>
          </a:p>
        </p:txBody>
      </p:sp>
      <p:sp>
        <p:nvSpPr>
          <p:cNvPr id="35843" name="Rectangle 3">
            <a:extLst>
              <a:ext uri="{FF2B5EF4-FFF2-40B4-BE49-F238E27FC236}">
                <a16:creationId xmlns:a16="http://schemas.microsoft.com/office/drawing/2014/main" id="{BDE49C6A-2EAC-BFF9-C5F4-678C5602996A}"/>
              </a:ext>
            </a:extLst>
          </p:cNvPr>
          <p:cNvSpPr>
            <a:spLocks noGrp="1" noChangeArrowheads="1"/>
          </p:cNvSpPr>
          <p:nvPr>
            <p:ph type="title" idx="4294967295"/>
          </p:nvPr>
        </p:nvSpPr>
        <p:spPr>
          <a:xfrm>
            <a:off x="457200" y="228600"/>
            <a:ext cx="8486775" cy="1143000"/>
          </a:xfrm>
        </p:spPr>
        <p:txBody>
          <a:bodyPr rtlCol="0">
            <a:normAutofit/>
          </a:bodyPr>
          <a:lstStyle/>
          <a:p>
            <a:pPr eaLnBrk="1" fontAlgn="auto" hangingPunct="1">
              <a:spcAft>
                <a:spcPts val="0"/>
              </a:spcAft>
              <a:defRPr/>
            </a:pPr>
            <a:r>
              <a:rPr lang="en-US" sz="3100" b="1" dirty="0">
                <a:solidFill>
                  <a:srgbClr val="003399"/>
                </a:solidFill>
                <a:effectLst>
                  <a:outerShdw blurRad="38100" dist="38100" dir="2700000" algn="tl">
                    <a:srgbClr val="000000">
                      <a:alpha val="43137"/>
                    </a:srgbClr>
                  </a:outerShdw>
                </a:effectLst>
              </a:rPr>
              <a:t>Race-day Scenario – FLIP 30 is Standard</a:t>
            </a:r>
            <a:r>
              <a:rPr lang="en-US" sz="3100" b="1" dirty="0">
                <a:solidFill>
                  <a:srgbClr val="002060"/>
                </a:solidFill>
                <a:effectLst>
                  <a:outerShdw blurRad="38100" dist="38100" dir="2700000" algn="tl">
                    <a:srgbClr val="000000">
                      <a:alpha val="43137"/>
                    </a:srgbClr>
                  </a:outerShdw>
                </a:effectLst>
              </a:rPr>
              <a:t>                   </a:t>
            </a:r>
            <a:r>
              <a:rPr lang="en-US" sz="2400" dirty="0">
                <a:solidFill>
                  <a:schemeClr val="tx2">
                    <a:lumMod val="75000"/>
                  </a:schemeClr>
                </a:solidFill>
              </a:rPr>
              <a:t>	</a:t>
            </a:r>
          </a:p>
        </p:txBody>
      </p:sp>
      <p:sp>
        <p:nvSpPr>
          <p:cNvPr id="35844" name="Text Box 4">
            <a:extLst>
              <a:ext uri="{FF2B5EF4-FFF2-40B4-BE49-F238E27FC236}">
                <a16:creationId xmlns:a16="http://schemas.microsoft.com/office/drawing/2014/main" id="{18FFA99D-DD12-4585-BBF2-38CFB2014F73}"/>
              </a:ext>
            </a:extLst>
          </p:cNvPr>
          <p:cNvSpPr txBox="1">
            <a:spLocks noChangeArrowheads="1"/>
          </p:cNvSpPr>
          <p:nvPr/>
        </p:nvSpPr>
        <p:spPr bwMode="auto">
          <a:xfrm>
            <a:off x="457200" y="1905000"/>
            <a:ext cx="4217988" cy="1262063"/>
          </a:xfrm>
          <a:prstGeom prst="rect">
            <a:avLst/>
          </a:prstGeom>
          <a:noFill/>
          <a:ln>
            <a:noFill/>
          </a:ln>
          <a:effectLst/>
        </p:spPr>
        <p:txBody>
          <a:bodyPr>
            <a:spAutoFit/>
          </a:bodyPr>
          <a:lstStyle/>
          <a:p>
            <a:pPr defTabSz="457200" eaLnBrk="1" fontAlgn="auto" hangingPunct="1">
              <a:spcBef>
                <a:spcPts val="0"/>
              </a:spcBef>
              <a:spcAft>
                <a:spcPts val="0"/>
              </a:spcAft>
              <a:defRPr/>
            </a:pPr>
            <a:endParaRPr lang="en-US" sz="2800" dirty="0">
              <a:solidFill>
                <a:srgbClr val="C0504D"/>
              </a:solidFill>
              <a:effectLst>
                <a:outerShdw blurRad="38100" dist="38100" dir="2700000" algn="tl">
                  <a:srgbClr val="C0C0C0"/>
                </a:outerShdw>
              </a:effectLst>
              <a:latin typeface="Tahoma" pitchFamily="34" charset="0"/>
            </a:endParaRPr>
          </a:p>
          <a:p>
            <a:pPr defTabSz="457200" eaLnBrk="1" fontAlgn="auto" hangingPunct="1">
              <a:spcBef>
                <a:spcPts val="0"/>
              </a:spcBef>
              <a:spcAft>
                <a:spcPts val="0"/>
              </a:spcAft>
              <a:defRPr/>
            </a:pPr>
            <a:r>
              <a:rPr lang="en-US" sz="2800" b="1" dirty="0">
                <a:solidFill>
                  <a:srgbClr val="0070C0"/>
                </a:solidFill>
                <a:effectLst>
                  <a:outerShdw blurRad="38100" dist="38100" dir="2700000" algn="tl">
                    <a:srgbClr val="C0C0C0"/>
                  </a:outerShdw>
                </a:effectLst>
                <a:latin typeface="Tahoma" pitchFamily="34" charset="0"/>
              </a:rPr>
              <a:t>Flip 15 instead of 30</a:t>
            </a:r>
          </a:p>
          <a:p>
            <a:pPr defTabSz="457200" eaLnBrk="1" fontAlgn="auto" hangingPunct="1">
              <a:spcBef>
                <a:spcPts val="0"/>
              </a:spcBef>
              <a:spcAft>
                <a:spcPts val="0"/>
              </a:spcAft>
              <a:defRPr/>
            </a:pPr>
            <a:r>
              <a:rPr lang="en-US" sz="2000" b="1" i="1" dirty="0">
                <a:solidFill>
                  <a:srgbClr val="0070C0"/>
                </a:solidFill>
                <a:effectLst>
                  <a:outerShdw blurRad="38100" dist="38100" dir="2700000" algn="tl">
                    <a:srgbClr val="C0C0C0"/>
                  </a:outerShdw>
                </a:effectLst>
                <a:latin typeface="Times New Roman" pitchFamily="18" charset="0"/>
              </a:rPr>
              <a:t> </a:t>
            </a:r>
            <a:r>
              <a:rPr lang="en-US" sz="2000" i="1" dirty="0">
                <a:solidFill>
                  <a:srgbClr val="0070C0"/>
                </a:solidFill>
                <a:effectLst>
                  <a:outerShdw blurRad="38100" dist="38100" dir="2700000" algn="tl">
                    <a:srgbClr val="C0C0C0"/>
                  </a:outerShdw>
                </a:effectLst>
                <a:latin typeface="Times New Roman" pitchFamily="18" charset="0"/>
              </a:rPr>
              <a:t>  </a:t>
            </a:r>
          </a:p>
        </p:txBody>
      </p:sp>
      <p:sp>
        <p:nvSpPr>
          <p:cNvPr id="35845" name="Text Box 5">
            <a:extLst>
              <a:ext uri="{FF2B5EF4-FFF2-40B4-BE49-F238E27FC236}">
                <a16:creationId xmlns:a16="http://schemas.microsoft.com/office/drawing/2014/main" id="{C916D9B8-652F-CF1F-D784-0C3D49B2B810}"/>
              </a:ext>
            </a:extLst>
          </p:cNvPr>
          <p:cNvSpPr txBox="1">
            <a:spLocks noChangeArrowheads="1"/>
          </p:cNvSpPr>
          <p:nvPr/>
        </p:nvSpPr>
        <p:spPr bwMode="auto">
          <a:xfrm>
            <a:off x="6223000" y="1371600"/>
            <a:ext cx="1219200" cy="4016375"/>
          </a:xfrm>
          <a:prstGeom prst="rect">
            <a:avLst/>
          </a:prstGeom>
          <a:noFill/>
          <a:ln>
            <a:solidFill>
              <a:srgbClr val="000000"/>
            </a:solidFill>
          </a:ln>
          <a:effectLst/>
        </p:spPr>
        <p:txBody>
          <a:bodyPr>
            <a:spAutoFit/>
          </a:bodyPr>
          <a:lstStyle>
            <a:lvl1pPr marL="457200" indent="-457200">
              <a:defRPr sz="2400">
                <a:solidFill>
                  <a:schemeClr val="tx1"/>
                </a:solidFill>
                <a:latin typeface="Times" pitchFamily="18" charset="0"/>
              </a:defRPr>
            </a:lvl1pPr>
            <a:lvl2pPr marL="914400" indent="-457200">
              <a:defRPr sz="2400">
                <a:solidFill>
                  <a:schemeClr val="tx1"/>
                </a:solidFill>
                <a:latin typeface="Times" pitchFamily="18" charset="0"/>
              </a:defRPr>
            </a:lvl2pPr>
            <a:lvl3pPr marL="1371600" indent="-457200">
              <a:defRPr sz="2400">
                <a:solidFill>
                  <a:schemeClr val="tx1"/>
                </a:solidFill>
                <a:latin typeface="Times" pitchFamily="18" charset="0"/>
              </a:defRPr>
            </a:lvl3pPr>
            <a:lvl4pPr marL="18288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fontAlgn="base">
              <a:spcBef>
                <a:spcPct val="0"/>
              </a:spcBef>
              <a:spcAft>
                <a:spcPct val="0"/>
              </a:spcAft>
              <a:defRPr sz="2400">
                <a:solidFill>
                  <a:schemeClr val="tx1"/>
                </a:solidFill>
                <a:latin typeface="Times" pitchFamily="18" charset="0"/>
              </a:defRPr>
            </a:lvl6pPr>
            <a:lvl7pPr marL="3200400" indent="-457200" fontAlgn="base">
              <a:spcBef>
                <a:spcPct val="0"/>
              </a:spcBef>
              <a:spcAft>
                <a:spcPct val="0"/>
              </a:spcAft>
              <a:defRPr sz="2400">
                <a:solidFill>
                  <a:schemeClr val="tx1"/>
                </a:solidFill>
                <a:latin typeface="Times" pitchFamily="18" charset="0"/>
              </a:defRPr>
            </a:lvl7pPr>
            <a:lvl8pPr marL="3657600" indent="-457200" fontAlgn="base">
              <a:spcBef>
                <a:spcPct val="0"/>
              </a:spcBef>
              <a:spcAft>
                <a:spcPct val="0"/>
              </a:spcAft>
              <a:defRPr sz="2400">
                <a:solidFill>
                  <a:schemeClr val="tx1"/>
                </a:solidFill>
                <a:latin typeface="Times" pitchFamily="18" charset="0"/>
              </a:defRPr>
            </a:lvl8pPr>
            <a:lvl9pPr marL="4114800" indent="-457200" fontAlgn="base">
              <a:spcBef>
                <a:spcPct val="0"/>
              </a:spcBef>
              <a:spcAft>
                <a:spcPct val="0"/>
              </a:spcAft>
              <a:defRPr sz="2400">
                <a:solidFill>
                  <a:schemeClr val="tx1"/>
                </a:solidFill>
                <a:latin typeface="Times" pitchFamily="18" charset="0"/>
              </a:defRPr>
            </a:lvl9pPr>
          </a:lstStyle>
          <a:p>
            <a:pPr defTabSz="457200" eaLnBrk="1" fontAlgn="auto" hangingPunct="1">
              <a:spcBef>
                <a:spcPts val="0"/>
              </a:spcBef>
              <a:spcAft>
                <a:spcPts val="0"/>
              </a:spcAft>
              <a:defRPr/>
            </a:pPr>
            <a:r>
              <a:rPr lang="en-US" sz="1500" b="1" u="sng" dirty="0">
                <a:solidFill>
                  <a:prstClr val="black"/>
                </a:solidFill>
                <a:effectLst>
                  <a:outerShdw blurRad="38100" dist="38100" dir="2700000" algn="tl">
                    <a:srgbClr val="C0C0C0"/>
                  </a:outerShdw>
                </a:effectLst>
                <a:latin typeface="Tahoma" pitchFamily="34" charset="0"/>
              </a:rPr>
              <a:t>Pl	Bib</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1	3</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2	4</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3	15</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4	10</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5	11</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6	1</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7	2</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8	17</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9	5</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10	6</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11	9</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12	7</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13	8</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14	30</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15T	25</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15T  19</a:t>
            </a:r>
          </a:p>
        </p:txBody>
      </p:sp>
      <p:sp>
        <p:nvSpPr>
          <p:cNvPr id="35846" name="Text Box 6">
            <a:extLst>
              <a:ext uri="{FF2B5EF4-FFF2-40B4-BE49-F238E27FC236}">
                <a16:creationId xmlns:a16="http://schemas.microsoft.com/office/drawing/2014/main" id="{BFC3905B-0FD1-AFBA-0458-E8CD584DB618}"/>
              </a:ext>
            </a:extLst>
          </p:cNvPr>
          <p:cNvSpPr txBox="1">
            <a:spLocks noChangeArrowheads="1"/>
          </p:cNvSpPr>
          <p:nvPr/>
        </p:nvSpPr>
        <p:spPr bwMode="auto">
          <a:xfrm>
            <a:off x="7543800" y="1371600"/>
            <a:ext cx="1295400" cy="4016375"/>
          </a:xfrm>
          <a:prstGeom prst="rect">
            <a:avLst/>
          </a:prstGeom>
          <a:noFill/>
          <a:ln>
            <a:solidFill>
              <a:srgbClr val="000000"/>
            </a:solidFill>
          </a:ln>
          <a:effectLst/>
        </p:spPr>
        <p:txBody>
          <a:bodyPr>
            <a:spAutoFit/>
          </a:bodyPr>
          <a:lstStyle>
            <a:lvl1pPr marL="457200" indent="-457200">
              <a:defRPr sz="2400">
                <a:solidFill>
                  <a:schemeClr val="tx1"/>
                </a:solidFill>
                <a:latin typeface="Times" pitchFamily="18" charset="0"/>
              </a:defRPr>
            </a:lvl1pPr>
            <a:lvl2pPr marL="914400" indent="-457200">
              <a:defRPr sz="2400">
                <a:solidFill>
                  <a:schemeClr val="tx1"/>
                </a:solidFill>
                <a:latin typeface="Times" pitchFamily="18" charset="0"/>
              </a:defRPr>
            </a:lvl2pPr>
            <a:lvl3pPr marL="1371600" indent="-457200">
              <a:defRPr sz="2400">
                <a:solidFill>
                  <a:schemeClr val="tx1"/>
                </a:solidFill>
                <a:latin typeface="Times" pitchFamily="18" charset="0"/>
              </a:defRPr>
            </a:lvl3pPr>
            <a:lvl4pPr marL="18288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fontAlgn="base">
              <a:spcBef>
                <a:spcPct val="0"/>
              </a:spcBef>
              <a:spcAft>
                <a:spcPct val="0"/>
              </a:spcAft>
              <a:defRPr sz="2400">
                <a:solidFill>
                  <a:schemeClr val="tx1"/>
                </a:solidFill>
                <a:latin typeface="Times" pitchFamily="18" charset="0"/>
              </a:defRPr>
            </a:lvl6pPr>
            <a:lvl7pPr marL="3200400" indent="-457200" fontAlgn="base">
              <a:spcBef>
                <a:spcPct val="0"/>
              </a:spcBef>
              <a:spcAft>
                <a:spcPct val="0"/>
              </a:spcAft>
              <a:defRPr sz="2400">
                <a:solidFill>
                  <a:schemeClr val="tx1"/>
                </a:solidFill>
                <a:latin typeface="Times" pitchFamily="18" charset="0"/>
              </a:defRPr>
            </a:lvl7pPr>
            <a:lvl8pPr marL="3657600" indent="-457200" fontAlgn="base">
              <a:spcBef>
                <a:spcPct val="0"/>
              </a:spcBef>
              <a:spcAft>
                <a:spcPct val="0"/>
              </a:spcAft>
              <a:defRPr sz="2400">
                <a:solidFill>
                  <a:schemeClr val="tx1"/>
                </a:solidFill>
                <a:latin typeface="Times" pitchFamily="18" charset="0"/>
              </a:defRPr>
            </a:lvl8pPr>
            <a:lvl9pPr marL="4114800" indent="-457200" fontAlgn="base">
              <a:spcBef>
                <a:spcPct val="0"/>
              </a:spcBef>
              <a:spcAft>
                <a:spcPct val="0"/>
              </a:spcAft>
              <a:defRPr sz="2400">
                <a:solidFill>
                  <a:schemeClr val="tx1"/>
                </a:solidFill>
                <a:latin typeface="Times" pitchFamily="18" charset="0"/>
              </a:defRPr>
            </a:lvl9pPr>
          </a:lstStyle>
          <a:p>
            <a:pPr defTabSz="457200" eaLnBrk="1" fontAlgn="auto" hangingPunct="1">
              <a:spcBef>
                <a:spcPts val="0"/>
              </a:spcBef>
              <a:spcAft>
                <a:spcPts val="0"/>
              </a:spcAft>
              <a:defRPr/>
            </a:pPr>
            <a:r>
              <a:rPr lang="en-US" sz="1500" b="1" u="sng" dirty="0">
                <a:solidFill>
                  <a:prstClr val="black"/>
                </a:solidFill>
                <a:effectLst>
                  <a:outerShdw blurRad="38100" dist="38100" dir="2700000" algn="tl">
                    <a:srgbClr val="C0C0C0"/>
                  </a:outerShdw>
                </a:effectLst>
                <a:latin typeface="Tahoma" pitchFamily="34" charset="0"/>
              </a:rPr>
              <a:t>St	Bib</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1	19</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2	25</a:t>
            </a:r>
          </a:p>
          <a:p>
            <a:pPr defTabSz="457200" eaLnBrk="1" fontAlgn="auto" hangingPunct="1">
              <a:spcBef>
                <a:spcPts val="0"/>
              </a:spcBef>
              <a:spcAft>
                <a:spcPts val="0"/>
              </a:spcAft>
              <a:buFontTx/>
              <a:buAutoNum type="arabicPlain" startAt="3"/>
              <a:defRPr/>
            </a:pPr>
            <a:r>
              <a:rPr lang="en-US" sz="1500" dirty="0">
                <a:solidFill>
                  <a:prstClr val="black"/>
                </a:solidFill>
                <a:effectLst>
                  <a:outerShdw blurRad="38100" dist="38100" dir="2700000" algn="tl">
                    <a:srgbClr val="C0C0C0"/>
                  </a:outerShdw>
                </a:effectLst>
                <a:latin typeface="Tahoma" pitchFamily="34" charset="0"/>
              </a:rPr>
              <a:t>30</a:t>
            </a:r>
          </a:p>
          <a:p>
            <a:pPr defTabSz="457200" eaLnBrk="1" fontAlgn="auto" hangingPunct="1">
              <a:spcBef>
                <a:spcPts val="0"/>
              </a:spcBef>
              <a:spcAft>
                <a:spcPts val="0"/>
              </a:spcAft>
              <a:buFontTx/>
              <a:buAutoNum type="arabicPlain" startAt="3"/>
              <a:defRPr/>
            </a:pPr>
            <a:r>
              <a:rPr lang="en-US" sz="1500" dirty="0">
                <a:solidFill>
                  <a:prstClr val="black"/>
                </a:solidFill>
                <a:effectLst>
                  <a:outerShdw blurRad="38100" dist="38100" dir="2700000" algn="tl">
                    <a:srgbClr val="C0C0C0"/>
                  </a:outerShdw>
                </a:effectLst>
                <a:latin typeface="Tahoma" pitchFamily="34" charset="0"/>
              </a:rPr>
              <a:t>8</a:t>
            </a:r>
          </a:p>
          <a:p>
            <a:pPr defTabSz="457200" eaLnBrk="1" fontAlgn="auto" hangingPunct="1">
              <a:spcBef>
                <a:spcPts val="0"/>
              </a:spcBef>
              <a:spcAft>
                <a:spcPts val="0"/>
              </a:spcAft>
              <a:buFontTx/>
              <a:buAutoNum type="arabicPlain" startAt="3"/>
              <a:defRPr/>
            </a:pPr>
            <a:r>
              <a:rPr lang="en-US" sz="1500" dirty="0">
                <a:solidFill>
                  <a:prstClr val="black"/>
                </a:solidFill>
                <a:effectLst>
                  <a:outerShdw blurRad="38100" dist="38100" dir="2700000" algn="tl">
                    <a:srgbClr val="C0C0C0"/>
                  </a:outerShdw>
                </a:effectLst>
                <a:latin typeface="Tahoma" pitchFamily="34" charset="0"/>
              </a:rPr>
              <a:t>7</a:t>
            </a:r>
          </a:p>
          <a:p>
            <a:pPr defTabSz="457200" eaLnBrk="1" fontAlgn="auto" hangingPunct="1">
              <a:spcBef>
                <a:spcPts val="0"/>
              </a:spcBef>
              <a:spcAft>
                <a:spcPts val="0"/>
              </a:spcAft>
              <a:buFontTx/>
              <a:buAutoNum type="arabicPlain" startAt="3"/>
              <a:defRPr/>
            </a:pPr>
            <a:r>
              <a:rPr lang="en-US" sz="1500" dirty="0">
                <a:solidFill>
                  <a:prstClr val="black"/>
                </a:solidFill>
                <a:effectLst>
                  <a:outerShdw blurRad="38100" dist="38100" dir="2700000" algn="tl">
                    <a:srgbClr val="C0C0C0"/>
                  </a:outerShdw>
                </a:effectLst>
                <a:latin typeface="Tahoma" pitchFamily="34" charset="0"/>
              </a:rPr>
              <a:t>9</a:t>
            </a:r>
          </a:p>
          <a:p>
            <a:pPr defTabSz="457200" eaLnBrk="1" fontAlgn="auto" hangingPunct="1">
              <a:spcBef>
                <a:spcPts val="0"/>
              </a:spcBef>
              <a:spcAft>
                <a:spcPts val="0"/>
              </a:spcAft>
              <a:buFontTx/>
              <a:buAutoNum type="arabicPlain" startAt="3"/>
              <a:defRPr/>
            </a:pPr>
            <a:r>
              <a:rPr lang="en-US" sz="1500" dirty="0">
                <a:solidFill>
                  <a:prstClr val="black"/>
                </a:solidFill>
                <a:effectLst>
                  <a:outerShdw blurRad="38100" dist="38100" dir="2700000" algn="tl">
                    <a:srgbClr val="C0C0C0"/>
                  </a:outerShdw>
                </a:effectLst>
                <a:latin typeface="Tahoma" pitchFamily="34" charset="0"/>
              </a:rPr>
              <a:t>6</a:t>
            </a:r>
          </a:p>
          <a:p>
            <a:pPr defTabSz="457200" eaLnBrk="1" fontAlgn="auto" hangingPunct="1">
              <a:spcBef>
                <a:spcPts val="0"/>
              </a:spcBef>
              <a:spcAft>
                <a:spcPts val="0"/>
              </a:spcAft>
              <a:buFontTx/>
              <a:buAutoNum type="arabicPlain" startAt="3"/>
              <a:defRPr/>
            </a:pPr>
            <a:r>
              <a:rPr lang="en-US" sz="1500" dirty="0">
                <a:solidFill>
                  <a:prstClr val="black"/>
                </a:solidFill>
                <a:effectLst>
                  <a:outerShdw blurRad="38100" dist="38100" dir="2700000" algn="tl">
                    <a:srgbClr val="C0C0C0"/>
                  </a:outerShdw>
                </a:effectLst>
                <a:latin typeface="Tahoma" pitchFamily="34" charset="0"/>
              </a:rPr>
              <a:t>5</a:t>
            </a:r>
          </a:p>
          <a:p>
            <a:pPr defTabSz="457200" eaLnBrk="1" fontAlgn="auto" hangingPunct="1">
              <a:spcBef>
                <a:spcPts val="0"/>
              </a:spcBef>
              <a:spcAft>
                <a:spcPts val="0"/>
              </a:spcAft>
              <a:buFontTx/>
              <a:buAutoNum type="arabicPlain" startAt="3"/>
              <a:defRPr/>
            </a:pPr>
            <a:r>
              <a:rPr lang="en-US" sz="1500" dirty="0">
                <a:solidFill>
                  <a:prstClr val="black"/>
                </a:solidFill>
                <a:effectLst>
                  <a:outerShdw blurRad="38100" dist="38100" dir="2700000" algn="tl">
                    <a:srgbClr val="C0C0C0"/>
                  </a:outerShdw>
                </a:effectLst>
                <a:latin typeface="Tahoma" pitchFamily="34" charset="0"/>
              </a:rPr>
              <a:t>17</a:t>
            </a:r>
          </a:p>
          <a:p>
            <a:pPr defTabSz="457200" eaLnBrk="1" fontAlgn="auto" hangingPunct="1">
              <a:spcBef>
                <a:spcPts val="0"/>
              </a:spcBef>
              <a:spcAft>
                <a:spcPts val="0"/>
              </a:spcAft>
              <a:buFontTx/>
              <a:buAutoNum type="arabicPlain" startAt="3"/>
              <a:defRPr/>
            </a:pPr>
            <a:r>
              <a:rPr lang="en-US" sz="1500" dirty="0">
                <a:solidFill>
                  <a:prstClr val="black"/>
                </a:solidFill>
                <a:effectLst>
                  <a:outerShdw blurRad="38100" dist="38100" dir="2700000" algn="tl">
                    <a:srgbClr val="C0C0C0"/>
                  </a:outerShdw>
                </a:effectLst>
                <a:latin typeface="Tahoma" pitchFamily="34" charset="0"/>
              </a:rPr>
              <a:t>2</a:t>
            </a:r>
          </a:p>
          <a:p>
            <a:pPr defTabSz="457200" eaLnBrk="1" fontAlgn="auto" hangingPunct="1">
              <a:spcBef>
                <a:spcPts val="0"/>
              </a:spcBef>
              <a:spcAft>
                <a:spcPts val="0"/>
              </a:spcAft>
              <a:buFontTx/>
              <a:buAutoNum type="arabicPlain" startAt="3"/>
              <a:defRPr/>
            </a:pPr>
            <a:r>
              <a:rPr lang="en-US" sz="1500" dirty="0">
                <a:solidFill>
                  <a:prstClr val="black"/>
                </a:solidFill>
                <a:effectLst>
                  <a:outerShdw blurRad="38100" dist="38100" dir="2700000" algn="tl">
                    <a:srgbClr val="C0C0C0"/>
                  </a:outerShdw>
                </a:effectLst>
                <a:latin typeface="Tahoma" pitchFamily="34" charset="0"/>
              </a:rPr>
              <a:t>1</a:t>
            </a:r>
          </a:p>
          <a:p>
            <a:pPr defTabSz="457200" eaLnBrk="1" fontAlgn="auto" hangingPunct="1">
              <a:spcBef>
                <a:spcPts val="0"/>
              </a:spcBef>
              <a:spcAft>
                <a:spcPts val="0"/>
              </a:spcAft>
              <a:buFontTx/>
              <a:buAutoNum type="arabicPlain" startAt="3"/>
              <a:defRPr/>
            </a:pPr>
            <a:r>
              <a:rPr lang="en-US" sz="1500" dirty="0">
                <a:solidFill>
                  <a:prstClr val="black"/>
                </a:solidFill>
                <a:effectLst>
                  <a:outerShdw blurRad="38100" dist="38100" dir="2700000" algn="tl">
                    <a:srgbClr val="C0C0C0"/>
                  </a:outerShdw>
                </a:effectLst>
                <a:latin typeface="Tahoma" pitchFamily="34" charset="0"/>
              </a:rPr>
              <a:t>11</a:t>
            </a:r>
          </a:p>
          <a:p>
            <a:pPr defTabSz="457200" eaLnBrk="1" fontAlgn="auto" hangingPunct="1">
              <a:spcBef>
                <a:spcPts val="0"/>
              </a:spcBef>
              <a:spcAft>
                <a:spcPts val="0"/>
              </a:spcAft>
              <a:buFontTx/>
              <a:buAutoNum type="arabicPlain" startAt="3"/>
              <a:defRPr/>
            </a:pPr>
            <a:r>
              <a:rPr lang="en-US" sz="1500" dirty="0">
                <a:solidFill>
                  <a:prstClr val="black"/>
                </a:solidFill>
                <a:effectLst>
                  <a:outerShdw blurRad="38100" dist="38100" dir="2700000" algn="tl">
                    <a:srgbClr val="C0C0C0"/>
                  </a:outerShdw>
                </a:effectLst>
                <a:latin typeface="Tahoma" pitchFamily="34" charset="0"/>
              </a:rPr>
              <a:t>10</a:t>
            </a:r>
          </a:p>
          <a:p>
            <a:pPr defTabSz="457200" eaLnBrk="1" fontAlgn="auto" hangingPunct="1">
              <a:spcBef>
                <a:spcPts val="0"/>
              </a:spcBef>
              <a:spcAft>
                <a:spcPts val="0"/>
              </a:spcAft>
              <a:buFontTx/>
              <a:buAutoNum type="arabicPlain" startAt="3"/>
              <a:defRPr/>
            </a:pPr>
            <a:r>
              <a:rPr lang="en-US" sz="1500" dirty="0">
                <a:solidFill>
                  <a:prstClr val="black"/>
                </a:solidFill>
                <a:effectLst>
                  <a:outerShdw blurRad="38100" dist="38100" dir="2700000" algn="tl">
                    <a:srgbClr val="C0C0C0"/>
                  </a:outerShdw>
                </a:effectLst>
                <a:latin typeface="Tahoma" pitchFamily="34" charset="0"/>
              </a:rPr>
              <a:t>15</a:t>
            </a:r>
          </a:p>
          <a:p>
            <a:pPr defTabSz="457200" eaLnBrk="1" fontAlgn="auto" hangingPunct="1">
              <a:spcBef>
                <a:spcPts val="0"/>
              </a:spcBef>
              <a:spcAft>
                <a:spcPts val="0"/>
              </a:spcAft>
              <a:buFontTx/>
              <a:buAutoNum type="arabicPlain" startAt="3"/>
              <a:defRPr/>
            </a:pPr>
            <a:r>
              <a:rPr lang="en-US" sz="1500" dirty="0">
                <a:solidFill>
                  <a:prstClr val="black"/>
                </a:solidFill>
                <a:effectLst>
                  <a:outerShdw blurRad="38100" dist="38100" dir="2700000" algn="tl">
                    <a:srgbClr val="C0C0C0"/>
                  </a:outerShdw>
                </a:effectLst>
                <a:latin typeface="Tahoma" pitchFamily="34" charset="0"/>
              </a:rPr>
              <a:t>4</a:t>
            </a:r>
          </a:p>
          <a:p>
            <a:pPr defTabSz="457200" eaLnBrk="1" fontAlgn="auto" hangingPunct="1">
              <a:spcBef>
                <a:spcPts val="0"/>
              </a:spcBef>
              <a:spcAft>
                <a:spcPts val="0"/>
              </a:spcAft>
              <a:buFontTx/>
              <a:buAutoNum type="arabicPlain" startAt="3"/>
              <a:defRPr/>
            </a:pPr>
            <a:r>
              <a:rPr lang="en-US" sz="1500" dirty="0">
                <a:solidFill>
                  <a:prstClr val="black"/>
                </a:solidFill>
                <a:effectLst>
                  <a:outerShdw blurRad="38100" dist="38100" dir="2700000" algn="tl">
                    <a:srgbClr val="C0C0C0"/>
                  </a:outerShdw>
                </a:effectLst>
                <a:latin typeface="Tahoma" pitchFamily="34" charset="0"/>
              </a:rPr>
              <a:t>3</a:t>
            </a:r>
          </a:p>
        </p:txBody>
      </p:sp>
      <p:pic>
        <p:nvPicPr>
          <p:cNvPr id="119815" name="Content Placeholder 10">
            <a:extLst>
              <a:ext uri="{FF2B5EF4-FFF2-40B4-BE49-F238E27FC236}">
                <a16:creationId xmlns:a16="http://schemas.microsoft.com/office/drawing/2014/main" id="{D8D9DFF9-9C30-234A-1764-CAD5F7FB7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82DC824-8D06-0A32-DA5C-D4D055EE81E5}"/>
              </a:ext>
            </a:extLst>
          </p:cNvPr>
          <p:cNvSpPr txBox="1"/>
          <p:nvPr/>
        </p:nvSpPr>
        <p:spPr>
          <a:xfrm>
            <a:off x="457200" y="6000455"/>
            <a:ext cx="7543800" cy="684803"/>
          </a:xfrm>
          <a:prstGeom prst="rect">
            <a:avLst/>
          </a:prstGeom>
          <a:noFill/>
          <a:ln>
            <a:solidFill>
              <a:schemeClr val="bg2"/>
            </a:solidFill>
          </a:ln>
        </p:spPr>
        <p:txBody>
          <a:bodyPr wrap="square" rtlCol="0" anchor="ctr" anchorCtr="1">
            <a:spAutoFit/>
          </a:bodyPr>
          <a:lstStyle/>
          <a:p>
            <a:pPr>
              <a:spcBef>
                <a:spcPts val="300"/>
              </a:spcBef>
            </a:pPr>
            <a:r>
              <a:rPr lang="en-US" b="1" u="sng" dirty="0">
                <a:latin typeface="Arial" panose="020B0604020202020204" pitchFamily="34" charset="0"/>
                <a:cs typeface="Arial" panose="020B0604020202020204" pitchFamily="34" charset="0"/>
              </a:rPr>
              <a:t>Flip 30 is standard; Jury decision is required in order to flip 15</a:t>
            </a:r>
            <a:r>
              <a:rPr lang="en-US" b="1" dirty="0">
                <a:latin typeface="Arial" panose="020B0604020202020204" pitchFamily="34" charset="0"/>
                <a:cs typeface="Arial" panose="020B0604020202020204" pitchFamily="34" charset="0"/>
              </a:rPr>
              <a:t>.</a:t>
            </a:r>
          </a:p>
          <a:p>
            <a:pPr>
              <a:spcBef>
                <a:spcPts val="300"/>
              </a:spcBef>
            </a:pPr>
            <a:r>
              <a:rPr lang="en-US" b="1" dirty="0">
                <a:latin typeface="Arial" panose="020B0604020202020204" pitchFamily="34" charset="0"/>
                <a:cs typeface="Arial" panose="020B0604020202020204" pitchFamily="34" charset="0"/>
              </a:rPr>
              <a:t>Fip 15 is used for this exercise in order to provide a legible slide</a:t>
            </a:r>
            <a:r>
              <a:rPr lang="en-US" b="1" dirty="0"/>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500" fill="hold"/>
                                        <p:tgtEl>
                                          <p:spTgt spid="35844"/>
                                        </p:tgtEl>
                                        <p:attrNameLst>
                                          <p:attrName>ppt_x</p:attrName>
                                        </p:attrNameLst>
                                      </p:cBhvr>
                                      <p:tavLst>
                                        <p:tav tm="0">
                                          <p:val>
                                            <p:strVal val="0-#ppt_w/2"/>
                                          </p:val>
                                        </p:tav>
                                        <p:tav tm="100000">
                                          <p:val>
                                            <p:strVal val="#ppt_x"/>
                                          </p:val>
                                        </p:tav>
                                      </p:tavLst>
                                    </p:anim>
                                    <p:anim calcmode="lin" valueType="num">
                                      <p:cBhvr additive="base">
                                        <p:cTn id="8" dur="500" fill="hold"/>
                                        <p:tgtEl>
                                          <p:spTgt spid="3584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5842"/>
                                        </p:tgtEl>
                                        <p:attrNameLst>
                                          <p:attrName>style.visibility</p:attrName>
                                        </p:attrNameLst>
                                      </p:cBhvr>
                                      <p:to>
                                        <p:strVal val="visible"/>
                                      </p:to>
                                    </p:set>
                                    <p:anim calcmode="lin" valueType="num">
                                      <p:cBhvr additive="base">
                                        <p:cTn id="13" dur="500" fill="hold"/>
                                        <p:tgtEl>
                                          <p:spTgt spid="35842"/>
                                        </p:tgtEl>
                                        <p:attrNameLst>
                                          <p:attrName>ppt_x</p:attrName>
                                        </p:attrNameLst>
                                      </p:cBhvr>
                                      <p:tavLst>
                                        <p:tav tm="0">
                                          <p:val>
                                            <p:strVal val="0-#ppt_w/2"/>
                                          </p:val>
                                        </p:tav>
                                        <p:tav tm="100000">
                                          <p:val>
                                            <p:strVal val="#ppt_x"/>
                                          </p:val>
                                        </p:tav>
                                      </p:tavLst>
                                    </p:anim>
                                    <p:anim calcmode="lin" valueType="num">
                                      <p:cBhvr additive="base">
                                        <p:cTn id="14" dur="500" fill="hold"/>
                                        <p:tgtEl>
                                          <p:spTgt spid="3584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5845"/>
                                        </p:tgtEl>
                                        <p:attrNameLst>
                                          <p:attrName>style.visibility</p:attrName>
                                        </p:attrNameLst>
                                      </p:cBhvr>
                                      <p:to>
                                        <p:strVal val="visible"/>
                                      </p:to>
                                    </p:set>
                                    <p:anim calcmode="lin" valueType="num">
                                      <p:cBhvr additive="base">
                                        <p:cTn id="19" dur="500" fill="hold"/>
                                        <p:tgtEl>
                                          <p:spTgt spid="35845"/>
                                        </p:tgtEl>
                                        <p:attrNameLst>
                                          <p:attrName>ppt_x</p:attrName>
                                        </p:attrNameLst>
                                      </p:cBhvr>
                                      <p:tavLst>
                                        <p:tav tm="0">
                                          <p:val>
                                            <p:strVal val="1+#ppt_w/2"/>
                                          </p:val>
                                        </p:tav>
                                        <p:tav tm="100000">
                                          <p:val>
                                            <p:strVal val="#ppt_x"/>
                                          </p:val>
                                        </p:tav>
                                      </p:tavLst>
                                    </p:anim>
                                    <p:anim calcmode="lin" valueType="num">
                                      <p:cBhvr additive="base">
                                        <p:cTn id="20" dur="500" fill="hold"/>
                                        <p:tgtEl>
                                          <p:spTgt spid="3584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35846"/>
                                        </p:tgtEl>
                                        <p:attrNameLst>
                                          <p:attrName>style.visibility</p:attrName>
                                        </p:attrNameLst>
                                      </p:cBhvr>
                                      <p:to>
                                        <p:strVal val="visible"/>
                                      </p:to>
                                    </p:set>
                                    <p:anim calcmode="lin" valueType="num">
                                      <p:cBhvr additive="base">
                                        <p:cTn id="25" dur="500" fill="hold"/>
                                        <p:tgtEl>
                                          <p:spTgt spid="35846"/>
                                        </p:tgtEl>
                                        <p:attrNameLst>
                                          <p:attrName>ppt_x</p:attrName>
                                        </p:attrNameLst>
                                      </p:cBhvr>
                                      <p:tavLst>
                                        <p:tav tm="0">
                                          <p:val>
                                            <p:strVal val="1+#ppt_w/2"/>
                                          </p:val>
                                        </p:tav>
                                        <p:tav tm="100000">
                                          <p:val>
                                            <p:strVal val="#ppt_x"/>
                                          </p:val>
                                        </p:tav>
                                      </p:tavLst>
                                    </p:anim>
                                    <p:anim calcmode="lin" valueType="num">
                                      <p:cBhvr additive="base">
                                        <p:cTn id="26" dur="500" fill="hold"/>
                                        <p:tgtEl>
                                          <p:spTgt spid="358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4" grpId="0" autoUpdateAnimBg="0"/>
      <p:bldP spid="35845" grpId="0" animBg="1" autoUpdateAnimBg="0"/>
      <p:bldP spid="35846" grpId="0" animBg="1"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2A40891-6E19-9E1F-3AA4-A82C8B4E72BB}"/>
              </a:ext>
            </a:extLst>
          </p:cNvPr>
          <p:cNvSpPr>
            <a:spLocks noGrp="1"/>
          </p:cNvSpPr>
          <p:nvPr>
            <p:ph type="title"/>
          </p:nvPr>
        </p:nvSpPr>
        <p:spPr>
          <a:xfrm>
            <a:off x="838200" y="177800"/>
            <a:ext cx="8001000" cy="1239838"/>
          </a:xfrm>
        </p:spPr>
        <p:txBody>
          <a:bodyPr rtlCol="0">
            <a:normAutofit fontScale="90000"/>
          </a:bodyPr>
          <a:lstStyle/>
          <a:p>
            <a:pPr eaLnBrk="1" fontAlgn="auto" hangingPunct="1">
              <a:spcAft>
                <a:spcPts val="0"/>
              </a:spcAft>
              <a:defRPr/>
            </a:pPr>
            <a:r>
              <a:rPr lang="en-US" b="1"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LIMITATIONS IN SECOND RUN: SL &amp; GS</a:t>
            </a:r>
            <a:br>
              <a:rPr lang="en-US" dirty="0">
                <a:solidFill>
                  <a:srgbClr val="FF0000"/>
                </a:solidFill>
                <a:latin typeface="Arial Bold" pitchFamily="34" charset="0"/>
                <a:cs typeface="Arial Bold" pitchFamily="34" charset="0"/>
              </a:rPr>
            </a:br>
            <a:endParaRPr lang="en-US" dirty="0">
              <a:solidFill>
                <a:srgbClr val="FF0000"/>
              </a:solidFill>
              <a:latin typeface="Arial Bold" pitchFamily="34" charset="0"/>
              <a:cs typeface="Arial Bold" pitchFamily="34" charset="0"/>
            </a:endParaRPr>
          </a:p>
        </p:txBody>
      </p:sp>
      <p:sp>
        <p:nvSpPr>
          <p:cNvPr id="120835" name="Content Placeholder 2">
            <a:extLst>
              <a:ext uri="{FF2B5EF4-FFF2-40B4-BE49-F238E27FC236}">
                <a16:creationId xmlns:a16="http://schemas.microsoft.com/office/drawing/2014/main" id="{67663699-7EFD-1A9C-D90C-B112DFFA3336}"/>
              </a:ext>
            </a:extLst>
          </p:cNvPr>
          <p:cNvSpPr>
            <a:spLocks noGrp="1" noChangeArrowheads="1"/>
          </p:cNvSpPr>
          <p:nvPr>
            <p:ph type="body" sz="quarter" idx="10"/>
          </p:nvPr>
        </p:nvSpPr>
        <p:spPr>
          <a:xfrm>
            <a:off x="533400" y="1417638"/>
            <a:ext cx="8153400" cy="4724400"/>
          </a:xfrm>
        </p:spPr>
        <p:txBody>
          <a:bodyPr/>
          <a:lstStyle/>
          <a:p>
            <a:pPr eaLnBrk="1" hangingPunct="1">
              <a:lnSpc>
                <a:spcPct val="100000"/>
              </a:lnSpc>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In </a:t>
            </a:r>
            <a:r>
              <a:rPr lang="en-US" altLang="en-US" sz="2400" u="sng" dirty="0">
                <a:solidFill>
                  <a:schemeClr val="tx1"/>
                </a:solidFill>
                <a:latin typeface="Arial" panose="020B0604020202020204" pitchFamily="34" charset="0"/>
                <a:cs typeface="Arial" panose="020B0604020202020204" pitchFamily="34" charset="0"/>
              </a:rPr>
              <a:t>U.S. Ski &amp; Snowboard</a:t>
            </a:r>
            <a:r>
              <a:rPr lang="en-US" altLang="en-US" sz="2400" u="sng" dirty="0">
                <a:latin typeface="Arial" panose="020B0604020202020204" pitchFamily="34" charset="0"/>
                <a:cs typeface="Arial" panose="020B0604020202020204" pitchFamily="34" charset="0"/>
              </a:rPr>
              <a:t> collegiate</a:t>
            </a:r>
            <a:r>
              <a:rPr lang="en-US" altLang="en-US" sz="2400" dirty="0">
                <a:latin typeface="Arial" panose="020B0604020202020204" pitchFamily="34" charset="0"/>
                <a:cs typeface="Arial" panose="020B0604020202020204" pitchFamily="34" charset="0"/>
              </a:rPr>
              <a:t> SL and GS events, the Jury has the right to reduce the number of competitors in the second run to </a:t>
            </a:r>
            <a:r>
              <a:rPr lang="en-US" altLang="en-US" sz="2400" u="sng" dirty="0">
                <a:latin typeface="Arial" panose="020B0604020202020204" pitchFamily="34" charset="0"/>
                <a:cs typeface="Arial" panose="020B0604020202020204" pitchFamily="34" charset="0"/>
              </a:rPr>
              <a:t>half on the first run start list</a:t>
            </a:r>
            <a:r>
              <a:rPr lang="en-US" altLang="en-US" sz="2400" dirty="0">
                <a:latin typeface="Arial" panose="020B0604020202020204" pitchFamily="34" charset="0"/>
                <a:cs typeface="Arial" panose="020B0604020202020204" pitchFamily="34" charset="0"/>
              </a:rPr>
              <a:t>, provided that notice was given in the invitation, and at the </a:t>
            </a:r>
            <a:r>
              <a:rPr lang="en-US" altLang="en-US" sz="2400" u="sng" dirty="0">
                <a:latin typeface="Arial" panose="020B0604020202020204" pitchFamily="34" charset="0"/>
                <a:cs typeface="Arial" panose="020B0604020202020204" pitchFamily="34" charset="0"/>
              </a:rPr>
              <a:t>Team Captains’ Meeting before the Draw</a:t>
            </a:r>
            <a:r>
              <a:rPr lang="en-US" altLang="en-US" sz="2400" dirty="0">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[806.2, 906.2]</a:t>
            </a:r>
            <a:endParaRPr lang="en-US" altLang="en-US" sz="2400" dirty="0">
              <a:latin typeface="Arial" panose="020B0604020202020204" pitchFamily="34" charset="0"/>
              <a:cs typeface="Arial" panose="020B0604020202020204" pitchFamily="34" charset="0"/>
            </a:endParaRPr>
          </a:p>
          <a:p>
            <a:pPr eaLnBrk="1" hangingPunct="1">
              <a:lnSpc>
                <a:spcPct val="100000"/>
              </a:lnSpc>
              <a:spcBef>
                <a:spcPts val="12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For </a:t>
            </a:r>
            <a:r>
              <a:rPr lang="en-US" altLang="en-US" sz="2400" u="sng" dirty="0">
                <a:latin typeface="Arial" panose="020B0604020202020204" pitchFamily="34" charset="0"/>
                <a:cs typeface="Arial" panose="020B0604020202020204" pitchFamily="34" charset="0"/>
              </a:rPr>
              <a:t>FIS</a:t>
            </a:r>
            <a:r>
              <a:rPr lang="en-US" altLang="en-US" sz="2400" dirty="0">
                <a:latin typeface="Arial" panose="020B0604020202020204" pitchFamily="34" charset="0"/>
                <a:cs typeface="Arial" panose="020B0604020202020204" pitchFamily="34" charset="0"/>
              </a:rPr>
              <a:t> Slalom and Giant Slalom events, the Jury has the right to reduce the number of competitors in the second run to </a:t>
            </a:r>
            <a:r>
              <a:rPr lang="en-US" altLang="en-US" sz="2400" u="sng" dirty="0">
                <a:latin typeface="Arial" panose="020B0604020202020204" pitchFamily="34" charset="0"/>
                <a:cs typeface="Arial" panose="020B0604020202020204" pitchFamily="34" charset="0"/>
              </a:rPr>
              <a:t>half on the first run start list</a:t>
            </a:r>
            <a:r>
              <a:rPr lang="en-US" altLang="en-US" sz="2400" dirty="0">
                <a:latin typeface="Arial" panose="020B0604020202020204" pitchFamily="34" charset="0"/>
                <a:cs typeface="Arial" panose="020B0604020202020204" pitchFamily="34" charset="0"/>
              </a:rPr>
              <a:t>.  Decision has to be made (and announced), no later than </a:t>
            </a:r>
            <a:r>
              <a:rPr lang="en-US" altLang="en-US" sz="2400" u="sng" dirty="0">
                <a:latin typeface="Arial" panose="020B0604020202020204" pitchFamily="34" charset="0"/>
                <a:cs typeface="Arial" panose="020B0604020202020204" pitchFamily="34" charset="0"/>
              </a:rPr>
              <a:t>one hour before the start of the first run</a:t>
            </a:r>
            <a:r>
              <a:rPr lang="en-US" altLang="en-US" sz="2400" dirty="0">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[806.2, 906.2]</a:t>
            </a:r>
            <a:endParaRPr lang="en-US" altLang="en-US" sz="2400" dirty="0">
              <a:latin typeface="Arial" panose="020B0604020202020204" pitchFamily="34" charset="0"/>
              <a:cs typeface="Arial" panose="020B0604020202020204" pitchFamily="34" charset="0"/>
            </a:endParaRPr>
          </a:p>
        </p:txBody>
      </p:sp>
      <p:pic>
        <p:nvPicPr>
          <p:cNvPr id="120836" name="Content Placeholder 10">
            <a:extLst>
              <a:ext uri="{FF2B5EF4-FFF2-40B4-BE49-F238E27FC236}">
                <a16:creationId xmlns:a16="http://schemas.microsoft.com/office/drawing/2014/main" id="{0D13F67B-9EA0-B4EF-0550-C5F05114CB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81BCA291-8E5A-1639-B6AD-0CC2F444CD0F}"/>
              </a:ext>
            </a:extLst>
          </p:cNvPr>
          <p:cNvSpPr>
            <a:spLocks noGrp="1" noChangeArrowheads="1"/>
          </p:cNvSpPr>
          <p:nvPr>
            <p:ph idx="4294967295"/>
          </p:nvPr>
        </p:nvSpPr>
        <p:spPr>
          <a:xfrm>
            <a:off x="152400" y="1447800"/>
            <a:ext cx="8785225" cy="3276600"/>
          </a:xfrm>
        </p:spPr>
        <p:txBody>
          <a:bodyPr/>
          <a:lstStyle/>
          <a:p>
            <a:pPr algn="ctr" eaLnBrk="1" hangingPunct="1">
              <a:lnSpc>
                <a:spcPct val="100000"/>
              </a:lnSpc>
              <a:spcBef>
                <a:spcPts val="2400"/>
              </a:spcBef>
              <a:buFontTx/>
              <a:buNone/>
              <a:defRPr/>
            </a:pPr>
            <a:r>
              <a:rPr lang="en-US" altLang="en-US" sz="3600" b="1" dirty="0">
                <a:solidFill>
                  <a:srgbClr val="FF0000"/>
                </a:solidFill>
                <a:latin typeface="Comic Sans MS" panose="030F0702030302020204" pitchFamily="66" charset="0"/>
                <a:cs typeface="Arial" panose="020B0604020202020204" pitchFamily="34" charset="0"/>
              </a:rPr>
              <a:t>	</a:t>
            </a:r>
            <a:r>
              <a:rPr lang="en-US" altLang="en-US" sz="35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TO PERFORM CALCULATIONS</a:t>
            </a:r>
            <a:r>
              <a:rPr lang="en-US" altLang="en-US" sz="3600" b="1" dirty="0">
                <a:solidFill>
                  <a:srgbClr val="1034C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600" b="1" dirty="0">
                <a:solidFill>
                  <a:schemeClr val="tx1"/>
                </a:solidFill>
                <a:latin typeface="Arial" panose="020B0604020202020204" pitchFamily="34" charset="0"/>
                <a:cs typeface="Arial" panose="020B0604020202020204" pitchFamily="34" charset="0"/>
              </a:rPr>
              <a:t>       Race Points &amp; Penalty</a:t>
            </a:r>
          </a:p>
          <a:p>
            <a:pPr algn="ctr" eaLnBrk="1" hangingPunct="1">
              <a:lnSpc>
                <a:spcPct val="100000"/>
              </a:lnSpc>
              <a:spcBef>
                <a:spcPts val="2400"/>
              </a:spcBef>
              <a:buFontTx/>
              <a:buNone/>
              <a:defRPr/>
            </a:pPr>
            <a:r>
              <a:rPr lang="en-US" altLang="en-US" sz="3600" b="1" dirty="0">
                <a:solidFill>
                  <a:schemeClr val="tx1"/>
                </a:solidFill>
                <a:latin typeface="Arial" panose="020B0604020202020204" pitchFamily="34" charset="0"/>
                <a:cs typeface="Arial" panose="020B0604020202020204" pitchFamily="34" charset="0"/>
              </a:rPr>
              <a:t>Replacement Times</a:t>
            </a:r>
          </a:p>
          <a:p>
            <a:pPr algn="ctr" eaLnBrk="1" hangingPunct="1">
              <a:lnSpc>
                <a:spcPct val="100000"/>
              </a:lnSpc>
              <a:spcBef>
                <a:spcPts val="2400"/>
              </a:spcBef>
              <a:buFontTx/>
              <a:buNone/>
              <a:tabLst>
                <a:tab pos="968375" algn="l"/>
              </a:tabLst>
              <a:defRPr/>
            </a:pPr>
            <a:r>
              <a:rPr lang="en-US" altLang="en-US" sz="3500" b="1" dirty="0">
                <a:solidFill>
                  <a:schemeClr val="tx1"/>
                </a:solidFill>
                <a:latin typeface="Arial" panose="020B0604020202020204" pitchFamily="34" charset="0"/>
                <a:cs typeface="Arial" panose="020B0604020202020204" pitchFamily="34" charset="0"/>
              </a:rPr>
              <a:t>How To Prepare A TDTR</a:t>
            </a:r>
          </a:p>
        </p:txBody>
      </p:sp>
      <p:pic>
        <p:nvPicPr>
          <p:cNvPr id="121859" name="Content Placeholder 10">
            <a:extLst>
              <a:ext uri="{FF2B5EF4-FFF2-40B4-BE49-F238E27FC236}">
                <a16:creationId xmlns:a16="http://schemas.microsoft.com/office/drawing/2014/main" id="{6E4E1C21-E75E-EC04-1937-F50E33D11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55626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FC8E8D-C09F-9C36-9D07-209F88DA53D0}"/>
              </a:ext>
            </a:extLst>
          </p:cNvPr>
          <p:cNvSpPr>
            <a:spLocks noGrp="1"/>
          </p:cNvSpPr>
          <p:nvPr>
            <p:ph type="title"/>
          </p:nvPr>
        </p:nvSpPr>
        <p:spPr>
          <a:xfrm>
            <a:off x="242637" y="1524000"/>
            <a:ext cx="8658726" cy="4242604"/>
          </a:xfrm>
        </p:spPr>
        <p:txBody>
          <a:bodyPr/>
          <a:lstStyle/>
          <a:p>
            <a:pPr marL="228600">
              <a:lnSpc>
                <a:spcPct val="100000"/>
              </a:lnSpc>
              <a:spcBef>
                <a:spcPts val="600"/>
              </a:spcBef>
              <a:spcAft>
                <a:spcPts val="600"/>
              </a:spcAft>
              <a:defRPr/>
            </a:pPr>
            <a: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t>The Chief of Timing &amp; Calculations must have a basic knowledge of all event procedures and rule changes/clarifications.</a:t>
            </a: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t>In order to provide a more comprehensive Update and Review, the following slides contain information relative to other event positions. </a:t>
            </a: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t>Please refer to the original document posted on the U.S. Ski &amp; Snowboard website for complete update and review information.</a:t>
            </a: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t>There may be some repetition of information that has already been addressed. Your patience with our attempts to reinforce this information is greatly appreciated.</a:t>
            </a:r>
            <a:br>
              <a:rPr lang="en-US" sz="1800"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br>
            <a:endParaRPr lang="en-US" sz="2000" b="1" dirty="0">
              <a:solidFill>
                <a:srgbClr val="FF0000"/>
              </a:solidFill>
              <a:cs typeface="Arial" panose="020B0604020202020204" pitchFamily="34" charset="0"/>
            </a:endParaRPr>
          </a:p>
        </p:txBody>
      </p:sp>
      <p:pic>
        <p:nvPicPr>
          <p:cNvPr id="252931" name="Content Placeholder 10">
            <a:extLst>
              <a:ext uri="{FF2B5EF4-FFF2-40B4-BE49-F238E27FC236}">
                <a16:creationId xmlns:a16="http://schemas.microsoft.com/office/drawing/2014/main" id="{0B6A1125-2C90-F3D9-AE17-790936858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5725" y="53340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EEBA1A8-6B0E-5887-05E5-EEE9AD46F3A8}"/>
              </a:ext>
            </a:extLst>
          </p:cNvPr>
          <p:cNvSpPr txBox="1"/>
          <p:nvPr/>
        </p:nvSpPr>
        <p:spPr>
          <a:xfrm>
            <a:off x="533400" y="164297"/>
            <a:ext cx="7772400" cy="954107"/>
          </a:xfrm>
          <a:prstGeom prst="rect">
            <a:avLst/>
          </a:prstGeom>
          <a:noFill/>
          <a:ln>
            <a:noFill/>
          </a:ln>
        </p:spPr>
        <p:txBody>
          <a:bodyPr wrap="square" rtlCol="0" anchor="ctr" anchorCtr="1">
            <a:spAutoFit/>
          </a:bodyPr>
          <a:lstStyle/>
          <a:p>
            <a:pPr algn="ctr">
              <a:spcAft>
                <a:spcPts val="600"/>
              </a:spcAft>
            </a:pPr>
            <a:r>
              <a:rPr lang="en-US" sz="3200" b="1" dirty="0">
                <a:solidFill>
                  <a:srgbClr val="3116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2026 UPDATE &amp; REVIEW:</a:t>
            </a:r>
            <a:br>
              <a:rPr lang="en-US" sz="2000" b="1" dirty="0">
                <a:solidFill>
                  <a:srgbClr val="3116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a:solidFill>
                  <a:srgbClr val="3116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CONTINUING EDUCATION FOR ALPINE OFFICIALS</a:t>
            </a:r>
            <a:endParaRPr lang="en-US" sz="2400" dirty="0"/>
          </a:p>
        </p:txBody>
      </p:sp>
    </p:spTree>
    <p:extLst>
      <p:ext uri="{BB962C8B-B14F-4D97-AF65-F5344CB8AC3E}">
        <p14:creationId xmlns:p14="http://schemas.microsoft.com/office/powerpoint/2010/main" val="2014916155"/>
      </p:ext>
    </p:extLst>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itle 1">
            <a:extLst>
              <a:ext uri="{FF2B5EF4-FFF2-40B4-BE49-F238E27FC236}">
                <a16:creationId xmlns:a16="http://schemas.microsoft.com/office/drawing/2014/main" id="{51D95898-17BF-2B7B-85B1-D34D8402D51C}"/>
              </a:ext>
            </a:extLst>
          </p:cNvPr>
          <p:cNvSpPr>
            <a:spLocks noGrp="1" noChangeArrowheads="1"/>
          </p:cNvSpPr>
          <p:nvPr>
            <p:ph type="title" idx="4294967295"/>
          </p:nvPr>
        </p:nvSpPr>
        <p:spPr>
          <a:xfrm>
            <a:off x="1804988" y="177800"/>
            <a:ext cx="7339012" cy="1239838"/>
          </a:xfrm>
        </p:spPr>
        <p:txBody>
          <a:bodyPr/>
          <a:lstStyle/>
          <a:p>
            <a:pPr eaLnBrk="1" hangingPunct="1"/>
            <a:r>
              <a:rPr lang="en-US" altLang="en-US" dirty="0">
                <a:solidFill>
                  <a:srgbClr val="FF0000"/>
                </a:solidFill>
                <a:latin typeface="Arial Bold" panose="020B0704020202020204" pitchFamily="34" charset="0"/>
                <a:cs typeface="Arial Bold" panose="020B0704020202020204" pitchFamily="34" charset="0"/>
              </a:rPr>
              <a:t>	</a:t>
            </a:r>
          </a:p>
        </p:txBody>
      </p:sp>
      <p:sp>
        <p:nvSpPr>
          <p:cNvPr id="8195" name="Content Placeholder 2">
            <a:extLst>
              <a:ext uri="{FF2B5EF4-FFF2-40B4-BE49-F238E27FC236}">
                <a16:creationId xmlns:a16="http://schemas.microsoft.com/office/drawing/2014/main" id="{505E4861-7842-EEB4-6CDB-0B10C6C8952D}"/>
              </a:ext>
            </a:extLst>
          </p:cNvPr>
          <p:cNvSpPr>
            <a:spLocks noGrp="1"/>
          </p:cNvSpPr>
          <p:nvPr>
            <p:ph idx="4294967295"/>
          </p:nvPr>
        </p:nvSpPr>
        <p:spPr>
          <a:xfrm>
            <a:off x="563563" y="2590800"/>
            <a:ext cx="8229600" cy="2260600"/>
          </a:xfrm>
        </p:spPr>
        <p:txBody>
          <a:bodyPr rtlCol="0">
            <a:normAutofit fontScale="92500" lnSpcReduction="10000"/>
          </a:bodyPr>
          <a:lstStyle/>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CONTINUING EDUCATION UPDATE  </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2026</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Ski &amp; Snowboard</a:t>
            </a:r>
          </a:p>
          <a:p>
            <a:pPr marL="0" indent="0" algn="ctr" eaLnBrk="1" fontAlgn="auto" hangingPunct="1">
              <a:spcAft>
                <a:spcPts val="0"/>
              </a:spcAft>
              <a:buFont typeface="Euphemia" panose="020B0503040102020104" pitchFamily="34" charset="0"/>
              <a:buNone/>
              <a:defRPr/>
            </a:pPr>
            <a:r>
              <a:rPr lang="en-US" sz="3600" b="1" u="sng"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NON-FIS EVENTS</a:t>
            </a:r>
          </a:p>
          <a:p>
            <a:pPr marL="0" indent="0" algn="ctr" eaLnBrk="1" fontAlgn="auto" hangingPunct="1">
              <a:spcAft>
                <a:spcPts val="0"/>
              </a:spcAft>
              <a:buFont typeface="Arial" charset="0"/>
              <a:buNone/>
              <a:defRPr/>
            </a:pPr>
            <a:endParaRPr lang="en-US" sz="3600" b="1" dirty="0">
              <a:solidFill>
                <a:srgbClr val="0028A8"/>
              </a:solidFill>
              <a:effectLst>
                <a:outerShdw blurRad="38100" dist="38100" dir="2700000" algn="tl">
                  <a:srgbClr val="000000">
                    <a:alpha val="43137"/>
                  </a:srgbClr>
                </a:outerShdw>
              </a:effectLst>
              <a:latin typeface="+mj-lt"/>
              <a:cs typeface="Arial" panose="020B0604020202020204" pitchFamily="34" charset="0"/>
            </a:endParaRPr>
          </a:p>
        </p:txBody>
      </p:sp>
      <p:pic>
        <p:nvPicPr>
          <p:cNvPr id="253956" name="Content Placeholder 10">
            <a:extLst>
              <a:ext uri="{FF2B5EF4-FFF2-40B4-BE49-F238E27FC236}">
                <a16:creationId xmlns:a16="http://schemas.microsoft.com/office/drawing/2014/main" id="{24652E21-ECCB-CBB1-F047-1C616DF60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71755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957" name="Picture 2">
            <a:extLst>
              <a:ext uri="{FF2B5EF4-FFF2-40B4-BE49-F238E27FC236}">
                <a16:creationId xmlns:a16="http://schemas.microsoft.com/office/drawing/2014/main" id="{87E7AEDF-AF13-A963-C5F6-6994B6F874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717550"/>
            <a:ext cx="12192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DE141E3-BE7B-428B-E21A-ADC72DAA4D2C}"/>
              </a:ext>
            </a:extLst>
          </p:cNvPr>
          <p:cNvSpPr txBox="1"/>
          <p:nvPr/>
        </p:nvSpPr>
        <p:spPr>
          <a:xfrm>
            <a:off x="762000" y="6280150"/>
            <a:ext cx="7924800" cy="368300"/>
          </a:xfrm>
          <a:prstGeom prst="rect">
            <a:avLst/>
          </a:prstGeom>
          <a:noFill/>
          <a:ln>
            <a:solidFill>
              <a:srgbClr val="003399"/>
            </a:solidFill>
          </a:ln>
        </p:spPr>
        <p:txBody>
          <a:bodyPr anchor="ctr" anchorCtr="1">
            <a:spAutoFit/>
          </a:bodyPr>
          <a:lstStyle/>
          <a:p>
            <a:pPr>
              <a:defRPr/>
            </a:pPr>
            <a:r>
              <a:rPr lang="en-US" b="1" dirty="0">
                <a:latin typeface="Arial" panose="020B0604020202020204" pitchFamily="34" charset="0"/>
                <a:cs typeface="Arial" panose="020B0604020202020204" pitchFamily="34" charset="0"/>
              </a:rPr>
              <a:t>The following items are only applicable at </a:t>
            </a:r>
            <a:r>
              <a:rPr lang="en-US" b="1" u="sng" dirty="0">
                <a:latin typeface="Arial" panose="020B0604020202020204" pitchFamily="34" charset="0"/>
                <a:cs typeface="Arial" panose="020B0604020202020204" pitchFamily="34" charset="0"/>
              </a:rPr>
              <a:t>non-FIS</a:t>
            </a:r>
            <a:r>
              <a:rPr lang="en-US" b="1" dirty="0">
                <a:latin typeface="Arial" panose="020B0604020202020204" pitchFamily="34" charset="0"/>
                <a:cs typeface="Arial" panose="020B0604020202020204" pitchFamily="34" charset="0"/>
              </a:rPr>
              <a:t> events.</a:t>
            </a:r>
          </a:p>
        </p:txBody>
      </p:sp>
    </p:spTree>
    <p:extLst>
      <p:ext uri="{BB962C8B-B14F-4D97-AF65-F5344CB8AC3E}">
        <p14:creationId xmlns:p14="http://schemas.microsoft.com/office/powerpoint/2010/main" val="309671438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36E1A-8911-3D08-A47C-A223FD0A8ABF}"/>
              </a:ext>
            </a:extLst>
          </p:cNvPr>
          <p:cNvSpPr>
            <a:spLocks noGrp="1"/>
          </p:cNvSpPr>
          <p:nvPr>
            <p:ph type="title"/>
          </p:nvPr>
        </p:nvSpPr>
        <p:spPr>
          <a:xfrm>
            <a:off x="109538" y="76200"/>
            <a:ext cx="8153400" cy="914400"/>
          </a:xfrm>
        </p:spPr>
        <p:txBody>
          <a:bodyPr/>
          <a:lstStyle/>
          <a:p>
            <a:pPr>
              <a:defRPr/>
            </a:pPr>
            <a:r>
              <a:rPr lang="en-US" sz="28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ADMINISTRATION PER MAAPP &amp; SAFESPORT:  LOCAL ORGANIZING COMMITTEE (LOC)</a:t>
            </a:r>
            <a:endParaRPr lang="en-US" dirty="0"/>
          </a:p>
        </p:txBody>
      </p:sp>
      <p:sp>
        <p:nvSpPr>
          <p:cNvPr id="3" name="Text Placeholder 2">
            <a:extLst>
              <a:ext uri="{FF2B5EF4-FFF2-40B4-BE49-F238E27FC236}">
                <a16:creationId xmlns:a16="http://schemas.microsoft.com/office/drawing/2014/main" id="{7CEB8FD6-F84C-EE0E-C63C-5BE009FF2592}"/>
              </a:ext>
            </a:extLst>
          </p:cNvPr>
          <p:cNvSpPr>
            <a:spLocks noGrp="1"/>
          </p:cNvSpPr>
          <p:nvPr>
            <p:ph type="body" sz="quarter" idx="10"/>
          </p:nvPr>
        </p:nvSpPr>
        <p:spPr>
          <a:xfrm>
            <a:off x="109538" y="1143000"/>
            <a:ext cx="8924925" cy="5105400"/>
          </a:xfrm>
        </p:spPr>
        <p:txBody>
          <a:bodyPr/>
          <a:lstStyle/>
          <a:p>
            <a:pPr marL="0" indent="0" algn="just">
              <a:lnSpc>
                <a:spcPct val="115000"/>
              </a:lnSpc>
              <a:spcBef>
                <a:spcPts val="600"/>
              </a:spcBef>
              <a:spcAft>
                <a:spcPts val="600"/>
              </a:spcAft>
              <a:buFont typeface="Euphemia" panose="020B0503040102020104" pitchFamily="34" charset="0"/>
              <a:buNone/>
              <a:defRPr/>
            </a:pPr>
            <a:r>
              <a:rPr lang="en-US" sz="1800" dirty="0">
                <a:ea typeface="Calibri" panose="020F0502020204030204" pitchFamily="34" charset="0"/>
                <a:cs typeface="Times New Roman" panose="02020603050405020304" pitchFamily="18" charset="0"/>
              </a:rPr>
              <a:t>The Local Organizing Committee (LOC), as well as other individuals and entities as set out in the MAAPP and the SafeSport Code, are responsible for monitoring and enforcing all requirements. These requirements include, but are not limited to: </a:t>
            </a:r>
            <a:r>
              <a:rPr lang="en-US" sz="1800" dirty="0">
                <a:solidFill>
                  <a:srgbClr val="222222"/>
                </a:solidFill>
                <a:ea typeface="Calibri" panose="020F0502020204030204" pitchFamily="34" charset="0"/>
                <a:cs typeface="Times New Roman" panose="02020603050405020304" pitchFamily="18" charset="0"/>
              </a:rPr>
              <a:t> </a:t>
            </a:r>
            <a:endParaRPr lang="en-US" sz="1800" u="sng" dirty="0">
              <a:ea typeface="Calibri" panose="020F0502020204030204" pitchFamily="34" charset="0"/>
              <a:cs typeface="Times New Roman" panose="02020603050405020304" pitchFamily="18" charset="0"/>
            </a:endParaRPr>
          </a:p>
          <a:p>
            <a:pPr>
              <a:lnSpc>
                <a:spcPct val="100000"/>
              </a:lnSpc>
              <a:spcBef>
                <a:spcPts val="0"/>
              </a:spcBef>
              <a:spcAft>
                <a:spcPts val="0"/>
              </a:spcAft>
              <a:buFont typeface="Arial" panose="020B0604020202020204" pitchFamily="34" charset="0"/>
              <a:buChar char="•"/>
              <a:defRPr/>
            </a:pPr>
            <a:r>
              <a:rPr lang="en-US" sz="1800" b="1" u="sng" dirty="0">
                <a:ea typeface="Times New Roman" panose="02020603050405020304" pitchFamily="18" charset="0"/>
              </a:rPr>
              <a:t>Events</a:t>
            </a:r>
            <a:r>
              <a:rPr lang="en-US" sz="1800" b="1" dirty="0">
                <a:ea typeface="Times New Roman" panose="02020603050405020304" pitchFamily="18" charset="0"/>
              </a:rPr>
              <a:t>: </a:t>
            </a:r>
            <a:r>
              <a:rPr lang="en-US" sz="1800" dirty="0">
                <a:ea typeface="Times New Roman" panose="02020603050405020304" pitchFamily="18" charset="0"/>
              </a:rPr>
              <a:t>Any U.S. Ski &amp; Snowboard member club hosting a U.S. Ski &amp; Snowboard sanctioned event </a:t>
            </a:r>
            <a:r>
              <a:rPr lang="en-US" sz="1800" u="sng" dirty="0">
                <a:ea typeface="Times New Roman" panose="02020603050405020304" pitchFamily="18" charset="0"/>
              </a:rPr>
              <a:t>must</a:t>
            </a:r>
            <a:r>
              <a:rPr lang="en-US" sz="1800" dirty="0">
                <a:ea typeface="Times New Roman" panose="02020603050405020304" pitchFamily="18" charset="0"/>
              </a:rPr>
              <a:t> follow the </a:t>
            </a:r>
            <a:r>
              <a:rPr lang="en-US" sz="1800" u="sng" dirty="0">
                <a:ea typeface="Times New Roman" panose="02020603050405020304" pitchFamily="18" charset="0"/>
              </a:rPr>
              <a:t>Competition Administration Summary</a:t>
            </a:r>
            <a:r>
              <a:rPr lang="en-US" sz="1800" dirty="0">
                <a:ea typeface="Times New Roman" panose="02020603050405020304" pitchFamily="18" charset="0"/>
              </a:rPr>
              <a:t> available at </a:t>
            </a:r>
            <a:r>
              <a:rPr lang="en-US" sz="1800" b="1" dirty="0">
                <a:solidFill>
                  <a:srgbClr val="0033CC"/>
                </a:solidFill>
                <a:ea typeface="Calibri" panose="020F0502020204030204" pitchFamily="34" charset="0"/>
                <a:cs typeface="Times New Roman" panose="02020603050405020304" pitchFamily="18" charset="0"/>
              </a:rPr>
              <a:t>usskiandsnowboard.org/safesport-athlete-safety/safesport-resources </a:t>
            </a:r>
          </a:p>
          <a:p>
            <a:pPr marL="0" indent="0" algn="just">
              <a:lnSpc>
                <a:spcPct val="100000"/>
              </a:lnSpc>
              <a:spcBef>
                <a:spcPts val="0"/>
              </a:spcBef>
              <a:spcAft>
                <a:spcPts val="0"/>
              </a:spcAft>
              <a:buFont typeface="Euphemia" panose="020B0503040102020104" pitchFamily="34" charset="0"/>
              <a:buNone/>
              <a:defRPr/>
            </a:pPr>
            <a:r>
              <a:rPr lang="en-US" sz="1800" dirty="0">
                <a:ea typeface="Times New Roman" panose="02020603050405020304" pitchFamily="18" charset="0"/>
              </a:rPr>
              <a:t>    to ensure compliance with required athlete safety at at event. There are additional </a:t>
            </a:r>
          </a:p>
          <a:p>
            <a:pPr marL="0" indent="0" algn="just">
              <a:lnSpc>
                <a:spcPct val="100000"/>
              </a:lnSpc>
              <a:spcBef>
                <a:spcPts val="0"/>
              </a:spcBef>
              <a:spcAft>
                <a:spcPts val="600"/>
              </a:spcAft>
              <a:buFont typeface="Euphemia" panose="020B0503040102020104" pitchFamily="34" charset="0"/>
              <a:buNone/>
              <a:defRPr/>
            </a:pPr>
            <a:r>
              <a:rPr lang="en-US" sz="1800" dirty="0">
                <a:ea typeface="Times New Roman" panose="02020603050405020304" pitchFamily="18" charset="0"/>
              </a:rPr>
              <a:t>    athlete safety event resources available on this webpage.</a:t>
            </a:r>
            <a:endParaRPr lang="en-US" sz="1800" b="1" dirty="0">
              <a:ea typeface="Times New Roman" panose="02020603050405020304" pitchFamily="18" charset="0"/>
            </a:endParaRPr>
          </a:p>
          <a:p>
            <a:pPr algn="just">
              <a:lnSpc>
                <a:spcPct val="100000"/>
              </a:lnSpc>
              <a:spcBef>
                <a:spcPts val="0"/>
              </a:spcBef>
              <a:spcAft>
                <a:spcPts val="600"/>
              </a:spcAft>
              <a:buFont typeface="Arial" panose="020B0604020202020204" pitchFamily="34" charset="0"/>
              <a:buChar char="•"/>
              <a:defRPr/>
            </a:pPr>
            <a:r>
              <a:rPr lang="en-US" sz="1800" b="1" u="sng" dirty="0">
                <a:ea typeface="Times New Roman" panose="02020603050405020304" pitchFamily="18" charset="0"/>
              </a:rPr>
              <a:t>Memberships</a:t>
            </a:r>
            <a:r>
              <a:rPr lang="en-US" sz="1800" dirty="0">
                <a:ea typeface="Times New Roman" panose="02020603050405020304" pitchFamily="18" charset="0"/>
              </a:rPr>
              <a:t>:  Using the U.S. Ski &amp; Snowboard website, the Race Administrator must verify that all Jury members, Jury Advisors (Start and Finish Referees), Chief of Course, Course Setters, Coaches, Competitors, Forerunners, Chief of Timing &amp; Calculations, Race Administrator, and medical staff, etc., have current and applicable U.S. Ski &amp; Snowboard memberships.</a:t>
            </a:r>
            <a:r>
              <a:rPr lang="en-US" sz="1800" b="1" i="1" dirty="0">
                <a:solidFill>
                  <a:srgbClr val="0033CC"/>
                </a:solidFill>
                <a:ea typeface="Times New Roman" panose="02020603050405020304" pitchFamily="18" charset="0"/>
              </a:rPr>
              <a:t> </a:t>
            </a:r>
          </a:p>
          <a:p>
            <a:pPr marL="0" indent="0" algn="just">
              <a:lnSpc>
                <a:spcPct val="100000"/>
              </a:lnSpc>
              <a:spcBef>
                <a:spcPts val="0"/>
              </a:spcBef>
              <a:spcAft>
                <a:spcPts val="600"/>
              </a:spcAft>
              <a:buFont typeface="Euphemia" panose="020B0503040102020104" pitchFamily="34" charset="0"/>
              <a:buNone/>
              <a:defRPr/>
            </a:pPr>
            <a:r>
              <a:rPr lang="en-US" sz="1800" b="1" i="1" dirty="0">
                <a:solidFill>
                  <a:srgbClr val="0028A8"/>
                </a:solidFill>
                <a:ea typeface="Calibri" panose="020F0502020204030204" pitchFamily="34" charset="0"/>
                <a:cs typeface="Times New Roman" panose="02020603050405020304" pitchFamily="18" charset="0"/>
              </a:rPr>
              <a:t>Individuals whose memberships are “pending,” or whose names appear either on the Centralized Disciplinary Database or the Pending Membership List must not be issued any venue access that would allow competition arena access.</a:t>
            </a:r>
            <a:endParaRPr lang="en-US" sz="1800" dirty="0">
              <a:solidFill>
                <a:srgbClr val="0028A8"/>
              </a:solidFill>
              <a:ea typeface="Calibri" panose="020F0502020204030204" pitchFamily="34" charset="0"/>
              <a:cs typeface="Times New Roman" panose="02020603050405020304" pitchFamily="18" charset="0"/>
            </a:endParaRPr>
          </a:p>
          <a:p>
            <a:pPr>
              <a:defRPr/>
            </a:pPr>
            <a:endParaRPr lang="en-US" dirty="0"/>
          </a:p>
        </p:txBody>
      </p:sp>
      <p:pic>
        <p:nvPicPr>
          <p:cNvPr id="23556" name="Content Placeholder 10">
            <a:extLst>
              <a:ext uri="{FF2B5EF4-FFF2-40B4-BE49-F238E27FC236}">
                <a16:creationId xmlns:a16="http://schemas.microsoft.com/office/drawing/2014/main" id="{F2E3FC9E-7E9A-77CB-573F-918333813F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37B50-A477-439A-295B-9B66A585B02E}"/>
              </a:ext>
            </a:extLst>
          </p:cNvPr>
          <p:cNvSpPr>
            <a:spLocks noGrp="1"/>
          </p:cNvSpPr>
          <p:nvPr>
            <p:ph type="title"/>
          </p:nvPr>
        </p:nvSpPr>
        <p:spPr>
          <a:xfrm>
            <a:off x="120316" y="188076"/>
            <a:ext cx="8729663" cy="533400"/>
          </a:xfrm>
        </p:spPr>
        <p:txBody>
          <a:bodyPr/>
          <a:lstStyle/>
          <a:p>
            <a:pPr>
              <a:defRPr/>
            </a:pPr>
            <a:r>
              <a:rPr lang="en-US" sz="20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SLALOM POLES</a:t>
            </a:r>
            <a:endParaRPr lang="en-US" sz="20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E2CC768-5B2D-D0E4-EB15-275A0978F463}"/>
              </a:ext>
            </a:extLst>
          </p:cNvPr>
          <p:cNvSpPr>
            <a:spLocks noGrp="1"/>
          </p:cNvSpPr>
          <p:nvPr>
            <p:ph type="body" sz="quarter" idx="10"/>
          </p:nvPr>
        </p:nvSpPr>
        <p:spPr>
          <a:xfrm>
            <a:off x="152400" y="738188"/>
            <a:ext cx="8882063" cy="5927725"/>
          </a:xfrm>
        </p:spPr>
        <p:txBody>
          <a:bodyPr/>
          <a:lstStyle/>
          <a:p>
            <a:pPr marL="0" indent="0">
              <a:lnSpc>
                <a:spcPct val="100000"/>
              </a:lnSpc>
              <a:buFont typeface="Euphemia" panose="020B0503040102020104" pitchFamily="34" charset="0"/>
              <a:buNone/>
              <a:defRPr/>
            </a:pPr>
            <a:r>
              <a:rPr lang="en-US" sz="2000" b="1" dirty="0">
                <a:latin typeface="Arial" panose="020B0604020202020204" pitchFamily="34" charset="0"/>
                <a:cs typeface="Arial" panose="020B0604020202020204" pitchFamily="34" charset="0"/>
              </a:rPr>
              <a:t>U680.2.1.1</a:t>
            </a:r>
            <a:endParaRPr lang="en-US" sz="2000" dirty="0">
              <a:latin typeface="Arial" panose="020B0604020202020204" pitchFamily="34" charset="0"/>
              <a:cs typeface="Arial" panose="020B0604020202020204" pitchFamily="34" charset="0"/>
            </a:endParaRP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Slalom poles must be contrasting, alternating colors.*</a:t>
            </a: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Turning pole must be a flex pole.</a:t>
            </a: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For </a:t>
            </a:r>
            <a:r>
              <a:rPr lang="en-US" sz="2000" b="1" u="sng" dirty="0">
                <a:latin typeface="Arial" panose="020B0604020202020204" pitchFamily="34" charset="0"/>
                <a:cs typeface="Arial" panose="020B0604020202020204" pitchFamily="34" charset="0"/>
              </a:rPr>
              <a:t>scored</a:t>
            </a:r>
            <a:r>
              <a:rPr lang="en-US" sz="2000" dirty="0">
                <a:latin typeface="Arial" panose="020B0604020202020204" pitchFamily="34" charset="0"/>
                <a:cs typeface="Arial" panose="020B0604020202020204" pitchFamily="34" charset="0"/>
              </a:rPr>
              <a:t> U14 events, 72" gates are allowed. </a:t>
            </a:r>
          </a:p>
          <a:p>
            <a:pPr marL="0" indent="0">
              <a:lnSpc>
                <a:spcPct val="100000"/>
              </a:lnSpc>
              <a:buFont typeface="Euphemia" panose="020B0503040102020104" pitchFamily="34" charset="0"/>
              <a:buNone/>
              <a:defRPr/>
            </a:pPr>
            <a:r>
              <a:rPr lang="en-US" sz="2000" dirty="0">
                <a:latin typeface="Arial" panose="020B0604020202020204" pitchFamily="34" charset="0"/>
                <a:cs typeface="Arial" panose="020B0604020202020204" pitchFamily="34" charset="0"/>
              </a:rPr>
              <a:t>*This change allows an Organizing Committee the flexibility to use colors other than red and blue. </a:t>
            </a:r>
            <a:r>
              <a:rPr lang="en-US" sz="2000" b="1" cap="all"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0" indent="0">
              <a:lnSpc>
                <a:spcPct val="100000"/>
              </a:lnSpc>
              <a:buFont typeface="Euphemia" panose="020B0503040102020104" pitchFamily="34" charset="0"/>
              <a:buNone/>
              <a:defRPr/>
            </a:pPr>
            <a:r>
              <a:rPr lang="en-US" sz="2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INTERNET-BASED TIMING/RESULT PLATFORMS</a:t>
            </a:r>
          </a:p>
          <a:p>
            <a:pPr marL="0" indent="0">
              <a:lnSpc>
                <a:spcPct val="100000"/>
              </a:lnSpc>
              <a:spcBef>
                <a:spcPts val="600"/>
              </a:spcBef>
              <a:buNone/>
              <a:defRPr/>
            </a:pPr>
            <a:r>
              <a:rPr lang="en-US" sz="2000" b="1" dirty="0">
                <a:latin typeface="Arial" panose="020B0604020202020204" pitchFamily="34" charset="0"/>
                <a:cs typeface="Arial" panose="020B0604020202020204" pitchFamily="34" charset="0"/>
              </a:rPr>
              <a:t>U612.4.1</a:t>
            </a:r>
            <a:endParaRPr lang="en-US" sz="2000"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Any event that includes U14 and younger athletes is not allowed to post "real-time" results or times on an internet-based timing/result platform during the race</a:t>
            </a: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Competitor lists: e.g., Club entries, Start Lists, Results, Referee Reports, may be posted </a:t>
            </a: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Standings/times should be updated at the conclusion of the event. </a:t>
            </a: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a:defRPr/>
            </a:pPr>
            <a:endParaRPr lang="en-US" dirty="0"/>
          </a:p>
        </p:txBody>
      </p:sp>
      <p:pic>
        <p:nvPicPr>
          <p:cNvPr id="9220" name="Content Placeholder 10">
            <a:extLst>
              <a:ext uri="{FF2B5EF4-FFF2-40B4-BE49-F238E27FC236}">
                <a16:creationId xmlns:a16="http://schemas.microsoft.com/office/drawing/2014/main" id="{5E16DE9F-BE5C-FF1A-1C97-6DB68FB9CF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7147540"/>
      </p:ext>
    </p:extLst>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2B5CF-9BE4-D0A7-DE72-23859F921B13}"/>
              </a:ext>
            </a:extLst>
          </p:cNvPr>
          <p:cNvSpPr>
            <a:spLocks noGrp="1"/>
          </p:cNvSpPr>
          <p:nvPr>
            <p:ph type="title"/>
          </p:nvPr>
        </p:nvSpPr>
        <p:spPr>
          <a:xfrm>
            <a:off x="206375" y="44450"/>
            <a:ext cx="8729663" cy="533400"/>
          </a:xfrm>
        </p:spPr>
        <p:txBody>
          <a:bodyPr/>
          <a:lstStyle/>
          <a:p>
            <a:pPr>
              <a:defRPr/>
            </a:pPr>
            <a:r>
              <a:rPr lang="en-US" sz="20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TD’S DAILY ALLOWANCE &amp; MILEAGE   </a:t>
            </a:r>
            <a:endParaRPr lang="en-US" sz="2000"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D513E4FB-2198-1C72-3B22-CD1246FBAC07}"/>
              </a:ext>
            </a:extLst>
          </p:cNvPr>
          <p:cNvSpPr>
            <a:spLocks noGrp="1"/>
          </p:cNvSpPr>
          <p:nvPr>
            <p:ph type="body" sz="quarter" idx="10"/>
          </p:nvPr>
        </p:nvSpPr>
        <p:spPr>
          <a:xfrm>
            <a:off x="130175" y="577850"/>
            <a:ext cx="8882063" cy="5975350"/>
          </a:xfrm>
        </p:spPr>
        <p:txBody>
          <a:bodyPr/>
          <a:lstStyle/>
          <a:p>
            <a:pPr>
              <a:lnSpc>
                <a:spcPct val="10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The amount of the daily allowance for which a Technical Delegate may submit an invoice has been increased to $150 per travel/race arena inspection/training/competition day.</a:t>
            </a:r>
          </a:p>
          <a:p>
            <a:pPr>
              <a:lnSpc>
                <a:spcPct val="100000"/>
              </a:lnSpc>
              <a:spcBef>
                <a:spcPts val="9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If multiple tasks are completed in one day, e.g., travel and race arena inspection, only 1 daily allowance may be invoiced. </a:t>
            </a:r>
          </a:p>
          <a:p>
            <a:pPr>
              <a:lnSpc>
                <a:spcPct val="100000"/>
              </a:lnSpc>
              <a:spcBef>
                <a:spcPts val="9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An actual “travel day” is a one-way trip of five or more hours; two one-way trips of less than five hours only equal one day. </a:t>
            </a:r>
          </a:p>
          <a:p>
            <a:pPr>
              <a:lnSpc>
                <a:spcPct val="100000"/>
              </a:lnSpc>
              <a:spcBef>
                <a:spcPts val="9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Current IRS-approved mileage is $.70 per mile, but it may be adjusted for events January 1; please verify and calculate mileage based on the current IRS-approved amount.</a:t>
            </a:r>
          </a:p>
          <a:p>
            <a:pPr marL="0" indent="0">
              <a:lnSpc>
                <a:spcPct val="100000"/>
              </a:lnSpc>
              <a:spcBef>
                <a:spcPts val="900"/>
              </a:spcBef>
              <a:buFont typeface="Euphemia" panose="020B0503040102020104" pitchFamily="34" charset="0"/>
              <a:buNone/>
              <a:defRPr/>
            </a:pPr>
            <a:r>
              <a:rPr lang="en-US" sz="20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ALPINE OFFICIALS’ CONTINUING EDUCATION (UPDATE &amp; REVIEW) </a:t>
            </a:r>
            <a:endParaRPr lang="en-US" sz="2000" dirty="0">
              <a:latin typeface="Arial" panose="020B0604020202020204" pitchFamily="34" charset="0"/>
              <a:cs typeface="Arial" panose="020B0604020202020204" pitchFamily="34" charset="0"/>
            </a:endParaRPr>
          </a:p>
          <a:p>
            <a:pPr>
              <a:lnSpc>
                <a:spcPct val="10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Certified Alpine Officials are required to attend a </a:t>
            </a:r>
            <a:r>
              <a:rPr lang="en-US" sz="2000" u="sng" dirty="0">
                <a:latin typeface="Arial" panose="020B0604020202020204" pitchFamily="34" charset="0"/>
                <a:cs typeface="Arial" panose="020B0604020202020204" pitchFamily="34" charset="0"/>
              </a:rPr>
              <a:t>yearly</a:t>
            </a:r>
            <a:r>
              <a:rPr lang="en-US" sz="2000" dirty="0">
                <a:latin typeface="Arial" panose="020B0604020202020204" pitchFamily="34" charset="0"/>
                <a:cs typeface="Arial" panose="020B0604020202020204" pitchFamily="34" charset="0"/>
              </a:rPr>
              <a:t> Continuing Education Clinic (Update &amp; Review). </a:t>
            </a:r>
          </a:p>
          <a:p>
            <a:pPr>
              <a:lnSpc>
                <a:spcPct val="100000"/>
              </a:lnSpc>
              <a:spcBef>
                <a:spcPts val="9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Technical Delegates and Race Administrators are required to attend a </a:t>
            </a:r>
            <a:r>
              <a:rPr lang="en-US" sz="2000" u="sng" dirty="0">
                <a:latin typeface="Arial" panose="020B0604020202020204" pitchFamily="34" charset="0"/>
                <a:cs typeface="Arial" panose="020B0604020202020204" pitchFamily="34" charset="0"/>
              </a:rPr>
              <a:t>yearly</a:t>
            </a:r>
            <a:r>
              <a:rPr lang="en-US" sz="2000" dirty="0">
                <a:latin typeface="Arial" panose="020B0604020202020204" pitchFamily="34" charset="0"/>
                <a:cs typeface="Arial" panose="020B0604020202020204" pitchFamily="34" charset="0"/>
              </a:rPr>
              <a:t> certification-specific Workshop. </a:t>
            </a:r>
          </a:p>
          <a:p>
            <a:pPr>
              <a:lnSpc>
                <a:spcPct val="100000"/>
              </a:lnSpc>
              <a:spcBef>
                <a:spcPts val="9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These requirements must be met prior to being appointed to officiate at any U.S. Ski &amp; Snowboard sanctioned event.</a:t>
            </a: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a:defRPr/>
            </a:pPr>
            <a:endParaRPr lang="en-US" dirty="0"/>
          </a:p>
        </p:txBody>
      </p:sp>
    </p:spTree>
    <p:extLst>
      <p:ext uri="{BB962C8B-B14F-4D97-AF65-F5344CB8AC3E}">
        <p14:creationId xmlns:p14="http://schemas.microsoft.com/office/powerpoint/2010/main" val="1920597396"/>
      </p:ext>
    </p:extLst>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itle 1">
            <a:extLst>
              <a:ext uri="{FF2B5EF4-FFF2-40B4-BE49-F238E27FC236}">
                <a16:creationId xmlns:a16="http://schemas.microsoft.com/office/drawing/2014/main" id="{A591A08D-6003-BB13-021A-3E3A51C3738D}"/>
              </a:ext>
            </a:extLst>
          </p:cNvPr>
          <p:cNvSpPr>
            <a:spLocks noGrp="1" noChangeArrowheads="1"/>
          </p:cNvSpPr>
          <p:nvPr>
            <p:ph type="title" idx="4294967295"/>
          </p:nvPr>
        </p:nvSpPr>
        <p:spPr>
          <a:xfrm>
            <a:off x="1804988" y="177800"/>
            <a:ext cx="7339012" cy="1239838"/>
          </a:xfrm>
        </p:spPr>
        <p:txBody>
          <a:bodyPr/>
          <a:lstStyle/>
          <a:p>
            <a:pPr eaLnBrk="1" hangingPunct="1"/>
            <a:r>
              <a:rPr lang="en-US" altLang="en-US" dirty="0">
                <a:solidFill>
                  <a:srgbClr val="FF0000"/>
                </a:solidFill>
                <a:latin typeface="Arial Bold" panose="020B0704020202020204" pitchFamily="34" charset="0"/>
                <a:cs typeface="Arial Bold" panose="020B0704020202020204" pitchFamily="34" charset="0"/>
              </a:rPr>
              <a:t>	</a:t>
            </a:r>
          </a:p>
        </p:txBody>
      </p:sp>
      <p:sp>
        <p:nvSpPr>
          <p:cNvPr id="8195" name="Content Placeholder 2">
            <a:extLst>
              <a:ext uri="{FF2B5EF4-FFF2-40B4-BE49-F238E27FC236}">
                <a16:creationId xmlns:a16="http://schemas.microsoft.com/office/drawing/2014/main" id="{40CF0820-60D7-1981-C2F0-311EB7E9099C}"/>
              </a:ext>
            </a:extLst>
          </p:cNvPr>
          <p:cNvSpPr>
            <a:spLocks noGrp="1"/>
          </p:cNvSpPr>
          <p:nvPr>
            <p:ph idx="4294967295"/>
          </p:nvPr>
        </p:nvSpPr>
        <p:spPr>
          <a:xfrm>
            <a:off x="381000" y="1539875"/>
            <a:ext cx="8229600" cy="4525963"/>
          </a:xfrm>
        </p:spPr>
        <p:txBody>
          <a:bodyPr rtlCol="0">
            <a:normAutofit/>
          </a:bodyPr>
          <a:lstStyle/>
          <a:p>
            <a:pPr marL="0" indent="0" algn="ctr" eaLnBrk="1" fontAlgn="auto" hangingPunct="1">
              <a:spcAft>
                <a:spcPts val="0"/>
              </a:spcAft>
              <a:buFont typeface="Arial" charset="0"/>
              <a:buNone/>
              <a:defRPr/>
            </a:pPr>
            <a:endParaRPr lang="en-US" sz="4800" dirty="0">
              <a:solidFill>
                <a:srgbClr val="FF0000"/>
              </a:solidFill>
              <a:latin typeface="Mistral" pitchFamily="66" charset="0"/>
              <a:cs typeface="Arial" charset="0"/>
            </a:endParaRPr>
          </a:p>
          <a:p>
            <a:pPr marL="0" indent="0" algn="ctr" eaLnBrk="1" fontAlgn="auto" hangingPunct="1">
              <a:spcAft>
                <a:spcPts val="0"/>
              </a:spcAft>
              <a:buFont typeface="Arial" charset="0"/>
              <a:buNone/>
              <a:defRPr/>
            </a:pPr>
            <a:r>
              <a:rPr lang="en-US" sz="33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CONTINUING EDUCATION UPDATE  </a:t>
            </a:r>
          </a:p>
          <a:p>
            <a:pPr marL="0" indent="0" algn="ctr" eaLnBrk="1" fontAlgn="auto" hangingPunct="1">
              <a:spcAft>
                <a:spcPts val="0"/>
              </a:spcAft>
              <a:buFont typeface="Arial" charset="0"/>
              <a:buNone/>
              <a:defRPr/>
            </a:pPr>
            <a:r>
              <a:rPr lang="en-US" sz="33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2026</a:t>
            </a:r>
          </a:p>
          <a:p>
            <a:pPr marL="0" indent="0" algn="ctr" eaLnBrk="1" fontAlgn="auto" hangingPunct="1">
              <a:spcAft>
                <a:spcPts val="0"/>
              </a:spcAft>
              <a:buFont typeface="Arial" charset="0"/>
              <a:buNone/>
              <a:defRPr/>
            </a:pPr>
            <a:r>
              <a:rPr lang="en-US" sz="33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SKI &amp; SNOWBOARD</a:t>
            </a:r>
          </a:p>
          <a:p>
            <a:pPr marL="0" indent="0" algn="ctr" eaLnBrk="1" fontAlgn="auto" hangingPunct="1">
              <a:spcAft>
                <a:spcPts val="0"/>
              </a:spcAft>
              <a:buFont typeface="Arial" charset="0"/>
              <a:buNone/>
              <a:defRPr/>
            </a:pPr>
            <a:r>
              <a:rPr lang="en-US" sz="3300" b="1" u="sng"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FIS EVENTS</a:t>
            </a:r>
          </a:p>
          <a:p>
            <a:pPr marL="0" indent="0" algn="ctr" eaLnBrk="1" fontAlgn="auto" hangingPunct="1">
              <a:spcAft>
                <a:spcPts val="0"/>
              </a:spcAft>
              <a:buFont typeface="Arial" charset="0"/>
              <a:buNone/>
              <a:defRPr/>
            </a:pPr>
            <a:endParaRPr lang="en-US" sz="3600" b="1" dirty="0">
              <a:solidFill>
                <a:srgbClr val="0028A8"/>
              </a:solidFill>
              <a:effectLst>
                <a:outerShdw blurRad="38100" dist="38100" dir="2700000" algn="tl">
                  <a:srgbClr val="000000">
                    <a:alpha val="43137"/>
                  </a:srgbClr>
                </a:outerShdw>
              </a:effectLst>
              <a:latin typeface="+mj-lt"/>
              <a:cs typeface="Arial" panose="020B0604020202020204" pitchFamily="34" charset="0"/>
            </a:endParaRPr>
          </a:p>
        </p:txBody>
      </p:sp>
      <p:pic>
        <p:nvPicPr>
          <p:cNvPr id="260100" name="Content Placeholder 10">
            <a:extLst>
              <a:ext uri="{FF2B5EF4-FFF2-40B4-BE49-F238E27FC236}">
                <a16:creationId xmlns:a16="http://schemas.microsoft.com/office/drawing/2014/main" id="{16424907-45A0-F4CF-2ADB-87234637D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71755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101" name="Picture 2">
            <a:extLst>
              <a:ext uri="{FF2B5EF4-FFF2-40B4-BE49-F238E27FC236}">
                <a16:creationId xmlns:a16="http://schemas.microsoft.com/office/drawing/2014/main" id="{12E70726-FDAE-1AB1-3175-55F015EEBC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717550"/>
            <a:ext cx="12192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EF5065C-F00F-8002-D2ED-A8FD3AB7269C}"/>
              </a:ext>
            </a:extLst>
          </p:cNvPr>
          <p:cNvSpPr txBox="1"/>
          <p:nvPr/>
        </p:nvSpPr>
        <p:spPr>
          <a:xfrm>
            <a:off x="762000" y="6280150"/>
            <a:ext cx="7924800" cy="368300"/>
          </a:xfrm>
          <a:prstGeom prst="rect">
            <a:avLst/>
          </a:prstGeom>
          <a:noFill/>
          <a:ln>
            <a:solidFill>
              <a:srgbClr val="003399"/>
            </a:solidFill>
          </a:ln>
        </p:spPr>
        <p:txBody>
          <a:bodyPr anchor="ctr" anchorCtr="1">
            <a:spAutoFit/>
          </a:bodyPr>
          <a:lstStyle/>
          <a:p>
            <a:pPr>
              <a:defRPr/>
            </a:pPr>
            <a:r>
              <a:rPr lang="en-US" b="1" dirty="0">
                <a:latin typeface="Arial" panose="020B0604020202020204" pitchFamily="34" charset="0"/>
                <a:cs typeface="Arial" panose="020B0604020202020204" pitchFamily="34" charset="0"/>
              </a:rPr>
              <a:t>The following items are only applicable at </a:t>
            </a:r>
            <a:r>
              <a:rPr lang="en-US" b="1" u="sng" dirty="0">
                <a:latin typeface="Arial" panose="020B0604020202020204" pitchFamily="34" charset="0"/>
                <a:cs typeface="Arial" panose="020B0604020202020204" pitchFamily="34" charset="0"/>
              </a:rPr>
              <a:t>FIS</a:t>
            </a:r>
            <a:r>
              <a:rPr lang="en-US" b="1" dirty="0">
                <a:latin typeface="Arial" panose="020B0604020202020204" pitchFamily="34" charset="0"/>
                <a:cs typeface="Arial" panose="020B0604020202020204" pitchFamily="34" charset="0"/>
              </a:rPr>
              <a:t> events.</a:t>
            </a:r>
          </a:p>
        </p:txBody>
      </p:sp>
    </p:spTree>
    <p:extLst>
      <p:ext uri="{BB962C8B-B14F-4D97-AF65-F5344CB8AC3E}">
        <p14:creationId xmlns:p14="http://schemas.microsoft.com/office/powerpoint/2010/main" val="356136396"/>
      </p:ext>
    </p:extLst>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4C5E3A-77FD-D3DF-B137-37131193634B}"/>
              </a:ext>
            </a:extLst>
          </p:cNvPr>
          <p:cNvSpPr>
            <a:spLocks noGrp="1"/>
          </p:cNvSpPr>
          <p:nvPr>
            <p:ph type="body" sz="quarter" idx="10"/>
          </p:nvPr>
        </p:nvSpPr>
        <p:spPr>
          <a:xfrm>
            <a:off x="447675" y="457200"/>
            <a:ext cx="8248650" cy="5715000"/>
          </a:xfrm>
        </p:spPr>
        <p:txBody>
          <a:bodyPr/>
          <a:lstStyle/>
          <a:p>
            <a:pPr marL="0" indent="0">
              <a:buFont typeface="Euphemia" panose="020B0503040102020104" pitchFamily="34" charset="0"/>
              <a:buNone/>
              <a:defRPr/>
            </a:pPr>
            <a:r>
              <a:rPr lang="en-US" b="1" u="sng" dirty="0">
                <a:latin typeface="Arial" panose="020B0604020202020204" pitchFamily="34" charset="0"/>
                <a:cs typeface="Arial" panose="020B0604020202020204" pitchFamily="34" charset="0"/>
              </a:rPr>
              <a:t>FIS only</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updates only apply to Equipment Specifications: </a:t>
            </a:r>
          </a:p>
          <a:p>
            <a:pPr>
              <a:buFont typeface="Arial" panose="020B0604020202020204" pitchFamily="34" charset="0"/>
              <a:buChar char="•"/>
              <a:defRPr/>
            </a:pPr>
            <a:r>
              <a:rPr lang="en-US" dirty="0">
                <a:latin typeface="Arial" panose="020B0604020202020204" pitchFamily="34" charset="0"/>
                <a:cs typeface="Arial" panose="020B0604020202020204" pitchFamily="34" charset="0"/>
              </a:rPr>
              <a:t>Airbags: </a:t>
            </a:r>
            <a:r>
              <a:rPr lang="en-US" u="sng" dirty="0">
                <a:latin typeface="Arial" panose="020B0604020202020204" pitchFamily="34" charset="0"/>
                <a:cs typeface="Arial" panose="020B0604020202020204" pitchFamily="34" charset="0"/>
              </a:rPr>
              <a:t>Mandatory</a:t>
            </a:r>
            <a:r>
              <a:rPr lang="en-US" dirty="0">
                <a:latin typeface="Arial" panose="020B0604020202020204" pitchFamily="34" charset="0"/>
                <a:cs typeface="Arial" panose="020B0604020202020204" pitchFamily="34" charset="0"/>
              </a:rPr>
              <a:t> for FIS levels 0 and 1 speed events (NAC, FEC, WJC exempt) </a:t>
            </a:r>
          </a:p>
          <a:p>
            <a:pPr>
              <a:buFont typeface="Arial" panose="020B0604020202020204" pitchFamily="34" charset="0"/>
              <a:buChar char="•"/>
              <a:defRPr/>
            </a:pPr>
            <a:r>
              <a:rPr lang="en-US" dirty="0">
                <a:latin typeface="Arial" panose="020B0604020202020204" pitchFamily="34" charset="0"/>
                <a:cs typeface="Arial" panose="020B0604020202020204" pitchFamily="34" charset="0"/>
              </a:rPr>
              <a:t>Cut-Resistant Undergarment Pants: </a:t>
            </a:r>
            <a:r>
              <a:rPr lang="en-US" u="sng" dirty="0">
                <a:latin typeface="Arial" panose="020B0604020202020204" pitchFamily="34" charset="0"/>
                <a:cs typeface="Arial" panose="020B0604020202020204" pitchFamily="34" charset="0"/>
              </a:rPr>
              <a:t>Mandatory</a:t>
            </a:r>
            <a:r>
              <a:rPr lang="en-US" dirty="0">
                <a:latin typeface="Arial" panose="020B0604020202020204" pitchFamily="34" charset="0"/>
                <a:cs typeface="Arial" panose="020B0604020202020204" pitchFamily="34" charset="0"/>
              </a:rPr>
              <a:t> for FIS levels 0 and 1* speed &amp; technical; no exemptions. </a:t>
            </a:r>
            <a:r>
              <a:rPr lang="en-US" b="1" dirty="0">
                <a:solidFill>
                  <a:srgbClr val="0033CC"/>
                </a:solidFill>
                <a:latin typeface="Arial" panose="020B0604020202020204" pitchFamily="34" charset="0"/>
                <a:cs typeface="Arial" panose="020B0604020202020204" pitchFamily="34" charset="0"/>
              </a:rPr>
              <a:t>(*Recommended for other levels.)</a:t>
            </a:r>
          </a:p>
          <a:p>
            <a:pPr>
              <a:buFont typeface="Arial" panose="020B0604020202020204" pitchFamily="34" charset="0"/>
              <a:buChar char="•"/>
              <a:defRPr/>
            </a:pPr>
            <a:r>
              <a:rPr lang="en-US" dirty="0">
                <a:latin typeface="Arial" panose="020B0604020202020204" pitchFamily="34" charset="0"/>
                <a:cs typeface="Arial" panose="020B0604020202020204" pitchFamily="34" charset="0"/>
              </a:rPr>
              <a:t>Shin Pads: Applies to all events and all levels.</a:t>
            </a:r>
          </a:p>
          <a:p>
            <a:pPr marL="0" indent="0">
              <a:buFont typeface="Euphemia" panose="020B0503040102020104" pitchFamily="34" charset="0"/>
              <a:buNone/>
              <a:defRPr/>
            </a:pPr>
            <a:r>
              <a:rPr lang="en-US" dirty="0">
                <a:latin typeface="Arial" panose="020B0604020202020204" pitchFamily="34" charset="0"/>
                <a:cs typeface="Arial" panose="020B0604020202020204" pitchFamily="34" charset="0"/>
              </a:rPr>
              <a:t>If required, information can be found in 3.4.2.4, 3.4.3.4, and 3.4.4 of the FIS Specifications for Alpine Competition Equipment. </a:t>
            </a:r>
          </a:p>
        </p:txBody>
      </p:sp>
      <p:pic>
        <p:nvPicPr>
          <p:cNvPr id="261123" name="Content Placeholder 10">
            <a:extLst>
              <a:ext uri="{FF2B5EF4-FFF2-40B4-BE49-F238E27FC236}">
                <a16:creationId xmlns:a16="http://schemas.microsoft.com/office/drawing/2014/main" id="{43C61533-2301-E7B5-0E55-92B3C0FD1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086343"/>
      </p:ext>
    </p:extLst>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4DBE5-3C4D-D28A-31D0-11745099CF74}"/>
              </a:ext>
            </a:extLst>
          </p:cNvPr>
          <p:cNvSpPr>
            <a:spLocks noGrp="1"/>
          </p:cNvSpPr>
          <p:nvPr>
            <p:ph type="title"/>
          </p:nvPr>
        </p:nvSpPr>
        <p:spPr>
          <a:xfrm>
            <a:off x="207168" y="265113"/>
            <a:ext cx="8729663" cy="533400"/>
          </a:xfrm>
        </p:spPr>
        <p:txBody>
          <a:bodyPr/>
          <a:lstStyle/>
          <a:p>
            <a:pPr>
              <a:defRPr/>
            </a:pP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NOTE ABOUT COMPETITION EQUIPMENT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4FE3F91-54B1-D124-96A5-6949477C18F1}"/>
              </a:ext>
            </a:extLst>
          </p:cNvPr>
          <p:cNvSpPr>
            <a:spLocks noGrp="1"/>
          </p:cNvSpPr>
          <p:nvPr>
            <p:ph type="body" sz="quarter" idx="10"/>
          </p:nvPr>
        </p:nvSpPr>
        <p:spPr>
          <a:xfrm>
            <a:off x="394494" y="1041400"/>
            <a:ext cx="8382000" cy="5486400"/>
          </a:xfrm>
        </p:spPr>
        <p:txBody>
          <a:bodyPr/>
          <a:lstStyle/>
          <a:p>
            <a:pPr marL="0" indent="0">
              <a:lnSpc>
                <a:spcPct val="100000"/>
              </a:lnSpc>
              <a:buFont typeface="Euphemia" panose="020B0503040102020104" pitchFamily="34" charset="0"/>
              <a:buNone/>
              <a:defRPr/>
            </a:pPr>
            <a:r>
              <a:rPr lang="en-US" sz="2400" dirty="0">
                <a:latin typeface="Arial" panose="020B0604020202020204" pitchFamily="34" charset="0"/>
                <a:cs typeface="Arial" panose="020B0604020202020204" pitchFamily="34" charset="0"/>
              </a:rPr>
              <a:t>The term “competition equipment” implies: </a:t>
            </a:r>
          </a:p>
          <a:p>
            <a:pPr>
              <a:lnSpc>
                <a:spcPct val="10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All items of equipment used by athletes in competitive skiing.</a:t>
            </a:r>
          </a:p>
          <a:p>
            <a:pPr>
              <a:lnSpc>
                <a:spcPct val="10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This includes all clothing and implements that serve a technical function.</a:t>
            </a:r>
          </a:p>
          <a:p>
            <a:pPr>
              <a:lnSpc>
                <a:spcPct val="100000"/>
              </a:lnSpc>
              <a:buFont typeface="Arial" panose="020B0604020202020204" pitchFamily="34" charset="0"/>
              <a:buChar char="•"/>
              <a:defRPr/>
            </a:pPr>
            <a:r>
              <a:rPr lang="en-US" sz="2400" i="1" dirty="0">
                <a:latin typeface="Arial" panose="020B0604020202020204" pitchFamily="34" charset="0"/>
                <a:cs typeface="Arial" panose="020B0604020202020204" pitchFamily="34" charset="0"/>
              </a:rPr>
              <a:t>Equipment is the responsibility of the individual competitor and, if applicable, their parents/legal guardians.</a:t>
            </a:r>
          </a:p>
          <a:p>
            <a:pPr marL="0" indent="0">
              <a:lnSpc>
                <a:spcPct val="100000"/>
              </a:lnSpc>
              <a:buFont typeface="Euphemia" panose="020B0503040102020104" pitchFamily="34" charset="0"/>
              <a:buNone/>
              <a:defRPr/>
            </a:pPr>
            <a:r>
              <a:rPr lang="en-US" sz="2400" b="1" i="1" dirty="0">
                <a:solidFill>
                  <a:srgbClr val="0033CC"/>
                </a:solidFill>
                <a:latin typeface="Arial" panose="020B0604020202020204" pitchFamily="34" charset="0"/>
                <a:ea typeface="Times New Roman" panose="02020603050405020304" pitchFamily="18" charset="0"/>
                <a:cs typeface="Arial" panose="020B0604020202020204" pitchFamily="34" charset="0"/>
              </a:rPr>
              <a:t>This applies to all U.S. Ski &amp; Snowboard sanctioned events: non-FIS </a:t>
            </a:r>
            <a:r>
              <a:rPr lang="en-US" sz="2400" b="1" i="1" u="sng" dirty="0">
                <a:solidFill>
                  <a:srgbClr val="0033CC"/>
                </a:solidFill>
                <a:latin typeface="Arial" panose="020B0604020202020204" pitchFamily="34" charset="0"/>
                <a:ea typeface="Times New Roman" panose="02020603050405020304" pitchFamily="18" charset="0"/>
                <a:cs typeface="Arial" panose="020B0604020202020204" pitchFamily="34" charset="0"/>
              </a:rPr>
              <a:t>and</a:t>
            </a:r>
            <a:r>
              <a:rPr lang="en-US" sz="2400" b="1" i="1" dirty="0">
                <a:solidFill>
                  <a:srgbClr val="0033CC"/>
                </a:solidFill>
                <a:latin typeface="Arial" panose="020B0604020202020204" pitchFamily="34" charset="0"/>
                <a:ea typeface="Times New Roman" panose="02020603050405020304" pitchFamily="18" charset="0"/>
                <a:cs typeface="Arial" panose="020B0604020202020204" pitchFamily="34" charset="0"/>
              </a:rPr>
              <a:t> FIS.</a:t>
            </a:r>
            <a:endParaRPr lang="en-US" sz="2400" b="1" dirty="0">
              <a:solidFill>
                <a:srgbClr val="0033CC"/>
              </a:solidFill>
              <a:latin typeface="Arial" panose="020B0604020202020204" pitchFamily="34" charset="0"/>
              <a:ea typeface="Times New Roman" panose="02020603050405020304" pitchFamily="18" charset="0"/>
              <a:cs typeface="Arial" panose="020B0604020202020204" pitchFamily="34" charset="0"/>
            </a:endParaRPr>
          </a:p>
          <a:p>
            <a:pPr marL="0" indent="0">
              <a:buFont typeface="Euphemia" panose="020B0503040102020104" pitchFamily="34" charset="0"/>
              <a:buNone/>
              <a:defRPr/>
            </a:pPr>
            <a:endParaRPr lang="en-US" dirty="0"/>
          </a:p>
        </p:txBody>
      </p:sp>
      <p:pic>
        <p:nvPicPr>
          <p:cNvPr id="18436" name="Content Placeholder 10">
            <a:extLst>
              <a:ext uri="{FF2B5EF4-FFF2-40B4-BE49-F238E27FC236}">
                <a16:creationId xmlns:a16="http://schemas.microsoft.com/office/drawing/2014/main" id="{5C63D5A8-BE8B-599E-8E09-63043C8A2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6214783"/>
      </p:ext>
    </p:extLst>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FFE52-C090-E1F1-E025-11D1BA6919D8}"/>
              </a:ext>
            </a:extLst>
          </p:cNvPr>
          <p:cNvSpPr>
            <a:spLocks noGrp="1"/>
          </p:cNvSpPr>
          <p:nvPr>
            <p:ph type="title"/>
          </p:nvPr>
        </p:nvSpPr>
        <p:spPr>
          <a:xfrm>
            <a:off x="377825" y="177800"/>
            <a:ext cx="8001000" cy="584200"/>
          </a:xfrm>
        </p:spPr>
        <p:txBody>
          <a:bodyPr/>
          <a:lstStyle/>
          <a:p>
            <a:pPr>
              <a:defRPr/>
            </a:pPr>
            <a:r>
              <a:rPr lang="en-US"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ADDITIONAL EQUIPMENT NOTES</a:t>
            </a: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DED6E03-9D15-3D8E-4121-CA23750A3D5B}"/>
              </a:ext>
            </a:extLst>
          </p:cNvPr>
          <p:cNvSpPr>
            <a:spLocks noGrp="1"/>
          </p:cNvSpPr>
          <p:nvPr>
            <p:ph type="body" sz="quarter" idx="10"/>
          </p:nvPr>
        </p:nvSpPr>
        <p:spPr>
          <a:xfrm>
            <a:off x="339725" y="770020"/>
            <a:ext cx="8464550" cy="5706979"/>
          </a:xfrm>
        </p:spPr>
        <p:txBody>
          <a:bodyPr/>
          <a:lstStyle/>
          <a:p>
            <a:pPr marL="342900" indent="-342900" algn="just">
              <a:lnSpc>
                <a:spcPct val="100000"/>
              </a:lnSpc>
              <a:spcBef>
                <a:spcPts val="300"/>
              </a:spcBef>
              <a:spcAft>
                <a:spcPts val="300"/>
              </a:spcAft>
              <a:buFont typeface="Symbol" panose="05050102010706020507" pitchFamily="18" charset="2"/>
              <a:buChar char=""/>
              <a:defRPr/>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Competitors are allowed to protect all parts of the body with so-called protectors in all events.</a:t>
            </a:r>
          </a:p>
          <a:p>
            <a:pPr marL="342900" indent="-342900" algn="just">
              <a:lnSpc>
                <a:spcPct val="100000"/>
              </a:lnSpc>
              <a:spcBef>
                <a:spcPts val="300"/>
              </a:spcBef>
              <a:spcAft>
                <a:spcPts val="300"/>
              </a:spcAft>
              <a:buFont typeface="Symbol" panose="05050102010706020507" pitchFamily="18" charset="2"/>
              <a:buChar char=""/>
              <a:defRPr/>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It remains in the athlete's/NSA's discretion and responsibility to individually decide about the use of protectors.</a:t>
            </a:r>
          </a:p>
          <a:p>
            <a:pPr marL="342900" indent="-342900" algn="just">
              <a:lnSpc>
                <a:spcPct val="100000"/>
              </a:lnSpc>
              <a:spcBef>
                <a:spcPts val="300"/>
              </a:spcBef>
              <a:spcAft>
                <a:spcPts val="300"/>
              </a:spcAft>
              <a:buFont typeface="Symbol" panose="05050102010706020507" pitchFamily="18" charset="2"/>
              <a:buChar char=""/>
              <a:defRPr/>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In Downhill, protectors may not be integrated into the competition suit. </a:t>
            </a:r>
          </a:p>
          <a:p>
            <a:pPr marL="342900" indent="-342900" algn="just">
              <a:lnSpc>
                <a:spcPct val="100000"/>
              </a:lnSpc>
              <a:spcBef>
                <a:spcPts val="300"/>
              </a:spcBef>
              <a:spcAft>
                <a:spcPts val="300"/>
              </a:spcAft>
              <a:buFont typeface="Symbol" panose="05050102010706020507" pitchFamily="18" charset="2"/>
              <a:buChar char=""/>
              <a:defRPr/>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In all events these protectors must be worn </a:t>
            </a:r>
            <a:r>
              <a:rPr lang="en-US" sz="2400" b="1" u="sng" dirty="0">
                <a:solidFill>
                  <a:schemeClr val="tx1"/>
                </a:solidFill>
                <a:latin typeface="Arial" panose="020B0604020202020204" pitchFamily="34" charset="0"/>
                <a:ea typeface="Calibri" panose="020F0502020204030204" pitchFamily="34" charset="0"/>
                <a:cs typeface="Arial" panose="020B0604020202020204" pitchFamily="34" charset="0"/>
              </a:rPr>
              <a:t>underneath</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the conforming competition suit. [3.5 FIS Specifications for Alpine Competition Equipment]</a:t>
            </a:r>
          </a:p>
          <a:p>
            <a:pPr marL="342900" indent="-342900" algn="just">
              <a:lnSpc>
                <a:spcPct val="100000"/>
              </a:lnSpc>
              <a:spcBef>
                <a:spcPts val="300"/>
              </a:spcBef>
              <a:spcAft>
                <a:spcPts val="300"/>
              </a:spcAft>
              <a:buFont typeface="Symbol" panose="05050102010706020507" pitchFamily="18" charset="2"/>
              <a:buChar char=""/>
              <a:defRPr/>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The </a:t>
            </a:r>
            <a:r>
              <a:rPr lang="en-US" sz="2400" u="sng" dirty="0">
                <a:solidFill>
                  <a:schemeClr val="tx1"/>
                </a:solidFill>
                <a:latin typeface="Arial" panose="020B0604020202020204" pitchFamily="34" charset="0"/>
                <a:ea typeface="Calibri" panose="020F0502020204030204" pitchFamily="34" charset="0"/>
                <a:cs typeface="Arial" panose="020B0604020202020204" pitchFamily="34" charset="0"/>
              </a:rPr>
              <a:t>only exception</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is forearm protection used in SG, GS and SL and shin protection used in SL. </a:t>
            </a:r>
          </a:p>
          <a:p>
            <a:pPr marL="342900" indent="-342900" algn="just">
              <a:lnSpc>
                <a:spcPct val="100000"/>
              </a:lnSpc>
              <a:spcBef>
                <a:spcPts val="300"/>
              </a:spcBef>
              <a:spcAft>
                <a:spcPts val="300"/>
              </a:spcAft>
              <a:buFont typeface="Symbol" panose="05050102010706020507" pitchFamily="18" charset="2"/>
              <a:buChar char=""/>
              <a:defRPr/>
            </a:pPr>
            <a:r>
              <a:rPr lang="en-US" sz="2400" b="1" u="sng" dirty="0">
                <a:solidFill>
                  <a:srgbClr val="0028A8"/>
                </a:solidFill>
                <a:latin typeface="Arial" panose="020B0604020202020204" pitchFamily="34" charset="0"/>
                <a:ea typeface="Calibri" panose="020F0502020204030204" pitchFamily="34" charset="0"/>
                <a:cs typeface="Arial" panose="020B0604020202020204" pitchFamily="34" charset="0"/>
              </a:rPr>
              <a:t>There is no exception for knee braces; they must be worn underneath the competition suit. </a:t>
            </a:r>
            <a:endParaRPr lang="en-US" sz="2400" b="1" dirty="0">
              <a:solidFill>
                <a:srgbClr val="0028A8"/>
              </a:solidFill>
              <a:latin typeface="Arial" panose="020B0604020202020204" pitchFamily="34" charset="0"/>
              <a:ea typeface="Calibri" panose="020F0502020204030204" pitchFamily="34" charset="0"/>
              <a:cs typeface="Arial" panose="020B0604020202020204" pitchFamily="34" charset="0"/>
            </a:endParaRPr>
          </a:p>
          <a:p>
            <a:pPr marL="0" indent="0">
              <a:buFont typeface="Euphemia" panose="020B0503040102020104" pitchFamily="34" charset="0"/>
              <a:buNone/>
              <a:defRPr/>
            </a:pPr>
            <a:endParaRPr lang="en-US" dirty="0"/>
          </a:p>
        </p:txBody>
      </p:sp>
      <p:pic>
        <p:nvPicPr>
          <p:cNvPr id="20484" name="Content Placeholder 10">
            <a:extLst>
              <a:ext uri="{FF2B5EF4-FFF2-40B4-BE49-F238E27FC236}">
                <a16:creationId xmlns:a16="http://schemas.microsoft.com/office/drawing/2014/main" id="{D6906DE8-784A-D1EE-1AE3-AED20A1AF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8756214"/>
      </p:ext>
    </p:extLst>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A09F28-4FB9-0420-8193-B8D4B1483937}"/>
              </a:ext>
            </a:extLst>
          </p:cNvPr>
          <p:cNvSpPr>
            <a:spLocks noGrp="1"/>
          </p:cNvSpPr>
          <p:nvPr>
            <p:ph idx="4294967295"/>
          </p:nvPr>
        </p:nvSpPr>
        <p:spPr>
          <a:xfrm>
            <a:off x="434975" y="2209800"/>
            <a:ext cx="8229600" cy="2667000"/>
          </a:xfrm>
        </p:spPr>
        <p:txBody>
          <a:bodyPr rtlCol="0">
            <a:normAutofit fontScale="92500" lnSpcReduction="20000"/>
          </a:bodyPr>
          <a:lstStyle/>
          <a:p>
            <a:pPr marL="0" indent="0" algn="ctr" eaLnBrk="1" fontAlgn="auto" hangingPunct="1">
              <a:spcAft>
                <a:spcPts val="0"/>
              </a:spcAft>
              <a:buFont typeface="Arial" charset="0"/>
              <a:buNone/>
              <a:defRPr/>
            </a:pPr>
            <a:endParaRPr lang="en-US" sz="2400" dirty="0">
              <a:solidFill>
                <a:srgbClr val="FF0000"/>
              </a:solidFill>
              <a:effectLst>
                <a:outerShdw blurRad="38100" dist="38100" dir="2700000" algn="tl">
                  <a:srgbClr val="000000">
                    <a:alpha val="43137"/>
                  </a:srgbClr>
                </a:outerShdw>
              </a:effectLst>
              <a:latin typeface="Comic Sans MS" panose="030F0702030302020204" pitchFamily="66" charset="0"/>
            </a:endParaRP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CONTINUING EDUCATION UPDATE  </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2026</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SKI &amp; SNOWBOARD</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NON-FIS &amp; FIS EVENTS</a:t>
            </a:r>
          </a:p>
          <a:p>
            <a:pPr marL="0" indent="0" algn="ctr" eaLnBrk="1" fontAlgn="auto" hangingPunct="1">
              <a:spcAft>
                <a:spcPts val="0"/>
              </a:spcAft>
              <a:buFont typeface="Arial" charset="0"/>
              <a:buNone/>
              <a:defRPr/>
            </a:pPr>
            <a:endParaRPr lang="en-US" sz="3600" b="1" u="sng" dirty="0">
              <a:solidFill>
                <a:srgbClr val="0028A8"/>
              </a:solidFill>
              <a:effectLst>
                <a:outerShdw blurRad="38100" dist="38100" dir="2700000" algn="tl">
                  <a:srgbClr val="000000">
                    <a:alpha val="43137"/>
                  </a:srgbClr>
                </a:outerShdw>
              </a:effectLst>
              <a:cs typeface="Arial" panose="020B0604020202020204" pitchFamily="34" charset="0"/>
            </a:endParaRPr>
          </a:p>
        </p:txBody>
      </p:sp>
      <p:pic>
        <p:nvPicPr>
          <p:cNvPr id="263171" name="Content Placeholder 10">
            <a:extLst>
              <a:ext uri="{FF2B5EF4-FFF2-40B4-BE49-F238E27FC236}">
                <a16:creationId xmlns:a16="http://schemas.microsoft.com/office/drawing/2014/main" id="{8921BBC0-682F-B948-4768-7895ECC2D0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2545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172" name="Picture 6">
            <a:extLst>
              <a:ext uri="{FF2B5EF4-FFF2-40B4-BE49-F238E27FC236}">
                <a16:creationId xmlns:a16="http://schemas.microsoft.com/office/drawing/2014/main" id="{40D66594-41C2-15FB-46F1-4807EF5E2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98463"/>
            <a:ext cx="13493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A7C3B8B-1E28-A6E2-DC5D-1E4420973D08}"/>
              </a:ext>
            </a:extLst>
          </p:cNvPr>
          <p:cNvSpPr txBox="1"/>
          <p:nvPr/>
        </p:nvSpPr>
        <p:spPr>
          <a:xfrm>
            <a:off x="762000" y="6280150"/>
            <a:ext cx="7924800" cy="368300"/>
          </a:xfrm>
          <a:prstGeom prst="rect">
            <a:avLst/>
          </a:prstGeom>
          <a:noFill/>
          <a:ln>
            <a:solidFill>
              <a:srgbClr val="003399"/>
            </a:solidFill>
          </a:ln>
        </p:spPr>
        <p:txBody>
          <a:bodyPr anchor="ctr" anchorCtr="1">
            <a:spAutoFit/>
          </a:bodyPr>
          <a:lstStyle/>
          <a:p>
            <a:pPr>
              <a:defRPr/>
            </a:pPr>
            <a:r>
              <a:rPr lang="en-US" b="1" dirty="0">
                <a:latin typeface="Arial" panose="020B0604020202020204" pitchFamily="34" charset="0"/>
                <a:cs typeface="Arial" panose="020B0604020202020204" pitchFamily="34" charset="0"/>
              </a:rPr>
              <a:t>The following items are applicable for both non-FIS </a:t>
            </a:r>
            <a:r>
              <a:rPr lang="en-US" b="1" u="sng" dirty="0">
                <a:latin typeface="Arial" panose="020B0604020202020204" pitchFamily="34" charset="0"/>
                <a:cs typeface="Arial" panose="020B0604020202020204" pitchFamily="34" charset="0"/>
              </a:rPr>
              <a:t>and</a:t>
            </a:r>
            <a:r>
              <a:rPr lang="en-US" b="1" dirty="0">
                <a:latin typeface="Arial" panose="020B0604020202020204" pitchFamily="34" charset="0"/>
                <a:cs typeface="Arial" panose="020B0604020202020204" pitchFamily="34" charset="0"/>
              </a:rPr>
              <a:t> FIS events.</a:t>
            </a:r>
          </a:p>
        </p:txBody>
      </p:sp>
    </p:spTree>
    <p:extLst>
      <p:ext uri="{BB962C8B-B14F-4D97-AF65-F5344CB8AC3E}">
        <p14:creationId xmlns:p14="http://schemas.microsoft.com/office/powerpoint/2010/main" val="3063414920"/>
      </p:ext>
    </p:extLst>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469B7-45F6-01A5-A413-4BC0DAE9389C}"/>
              </a:ext>
            </a:extLst>
          </p:cNvPr>
          <p:cNvSpPr>
            <a:spLocks noGrp="1"/>
          </p:cNvSpPr>
          <p:nvPr>
            <p:ph type="title"/>
          </p:nvPr>
        </p:nvSpPr>
        <p:spPr>
          <a:xfrm>
            <a:off x="206375" y="192088"/>
            <a:ext cx="8729663" cy="533400"/>
          </a:xfrm>
        </p:spPr>
        <p:txBody>
          <a:bodyPr/>
          <a:lstStyle/>
          <a:p>
            <a:pPr>
              <a:defRPr/>
            </a:pPr>
            <a: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TIMING &amp; DATA TECHNICAL REPORT (TDTR)</a:t>
            </a:r>
            <a:r>
              <a:rPr lang="en-US" sz="28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endParaRPr lang="en-US" sz="2800"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54E1DB22-DF8E-4015-BD78-871DD81F766F}"/>
              </a:ext>
            </a:extLst>
          </p:cNvPr>
          <p:cNvSpPr>
            <a:spLocks noGrp="1"/>
          </p:cNvSpPr>
          <p:nvPr>
            <p:ph type="body" sz="quarter" idx="10"/>
          </p:nvPr>
        </p:nvSpPr>
        <p:spPr>
          <a:xfrm>
            <a:off x="177800" y="825500"/>
            <a:ext cx="8729663" cy="5486400"/>
          </a:xfrm>
        </p:spPr>
        <p:txBody>
          <a:bodyPr/>
          <a:lstStyle/>
          <a:p>
            <a:pPr marL="0" indent="0">
              <a:buFont typeface="Euphemia" panose="020B0503040102020104" pitchFamily="34" charset="0"/>
              <a:buNone/>
              <a:defRPr/>
            </a:pPr>
            <a:r>
              <a:rPr lang="en-US" sz="2400" dirty="0">
                <a:latin typeface="Arial" panose="020B0604020202020204" pitchFamily="34" charset="0"/>
                <a:cs typeface="Arial" panose="020B0604020202020204" pitchFamily="34" charset="0"/>
              </a:rPr>
              <a:t>A Timing Data Technical Report (TDTR) is required for all levels of competition/all events, both non-FIS and FIS</a:t>
            </a:r>
          </a:p>
          <a:p>
            <a:pPr>
              <a:buFont typeface="Arial" panose="020B0604020202020204" pitchFamily="34" charset="0"/>
              <a:buChar char="•"/>
              <a:defRPr/>
            </a:pPr>
            <a:r>
              <a:rPr lang="en-US" sz="2400" dirty="0">
                <a:latin typeface="Arial" panose="020B0604020202020204" pitchFamily="34" charset="0"/>
                <a:cs typeface="Arial" panose="020B0604020202020204" pitchFamily="34" charset="0"/>
              </a:rPr>
              <a:t>FIS TDTR software is used for preparing and submitting the report.  </a:t>
            </a:r>
          </a:p>
          <a:p>
            <a:pPr>
              <a:buFont typeface="Arial" panose="020B0604020202020204" pitchFamily="34" charset="0"/>
              <a:buChar char="•"/>
              <a:defRPr/>
            </a:pPr>
            <a:r>
              <a:rPr lang="en-US" sz="2400" i="1" dirty="0">
                <a:latin typeface="Arial" panose="020B0604020202020204" pitchFamily="34" charset="0"/>
                <a:cs typeface="Arial" panose="020B0604020202020204" pitchFamily="34" charset="0"/>
              </a:rPr>
              <a:t>Software is available for Windows 10, 11, and macOS 10.14+; it is updated as required.</a:t>
            </a:r>
          </a:p>
          <a:p>
            <a:pPr>
              <a:buFont typeface="Arial" panose="020B0604020202020204" pitchFamily="34" charset="0"/>
              <a:buChar char="•"/>
              <a:defRPr/>
            </a:pPr>
            <a:r>
              <a:rPr lang="en-US" sz="2400" dirty="0">
                <a:latin typeface="Arial" panose="020B0604020202020204" pitchFamily="34" charset="0"/>
                <a:cs typeface="Arial" panose="020B0604020202020204" pitchFamily="34" charset="0"/>
              </a:rPr>
              <a:t>If an event requires calculation of a replacement time (EET), copies of all calculations </a:t>
            </a:r>
            <a:r>
              <a:rPr lang="en-US" sz="2400" u="sng" dirty="0">
                <a:latin typeface="Arial" panose="020B0604020202020204" pitchFamily="34" charset="0"/>
                <a:cs typeface="Arial" panose="020B0604020202020204" pitchFamily="34" charset="0"/>
              </a:rPr>
              <a:t>must</a:t>
            </a:r>
            <a:r>
              <a:rPr lang="en-US" sz="2400" dirty="0">
                <a:latin typeface="Arial" panose="020B0604020202020204" pitchFamily="34" charset="0"/>
                <a:cs typeface="Arial" panose="020B0604020202020204" pitchFamily="34" charset="0"/>
              </a:rPr>
              <a:t> be included with the Timing &amp; Data Technical Report (TDTR) submitted to:</a:t>
            </a:r>
          </a:p>
          <a:p>
            <a:pPr marL="0" indent="0">
              <a:buFont typeface="Euphemia" panose="020B0503040102020104" pitchFamily="34" charset="0"/>
              <a:buNone/>
              <a:defRPr/>
            </a:pPr>
            <a:r>
              <a:rPr lang="en-US" sz="2400" dirty="0">
                <a:latin typeface="Arial" panose="020B0604020202020204" pitchFamily="34" charset="0"/>
                <a:cs typeface="Arial" panose="020B0604020202020204" pitchFamily="34" charset="0"/>
              </a:rPr>
              <a:t>       </a:t>
            </a:r>
            <a:r>
              <a:rPr lang="en-US" sz="2400" b="1" dirty="0">
                <a:solidFill>
                  <a:srgbClr val="003399"/>
                </a:solidFill>
                <a:latin typeface="Arial" panose="020B0604020202020204" pitchFamily="34" charset="0"/>
                <a:cs typeface="Arial" panose="020B0604020202020204" pitchFamily="34" charset="0"/>
              </a:rPr>
              <a:t>results@fis-ski.com </a:t>
            </a:r>
            <a:r>
              <a:rPr lang="en-US" sz="2400" b="1" u="sng" dirty="0">
                <a:latin typeface="Arial" panose="020B0604020202020204" pitchFamily="34" charset="0"/>
                <a:cs typeface="Arial" panose="020B0604020202020204" pitchFamily="34" charset="0"/>
              </a:rPr>
              <a:t>or</a:t>
            </a:r>
            <a:r>
              <a:rPr lang="en-US" sz="2400" b="1" dirty="0">
                <a:latin typeface="Arial" panose="020B0604020202020204" pitchFamily="34" charset="0"/>
                <a:cs typeface="Arial" panose="020B0604020202020204" pitchFamily="34" charset="0"/>
              </a:rPr>
              <a:t> </a:t>
            </a:r>
            <a:r>
              <a:rPr lang="en-US" sz="2400" b="1" dirty="0">
                <a:solidFill>
                  <a:srgbClr val="003399"/>
                </a:solidFill>
                <a:latin typeface="Arial" panose="020B0604020202020204" pitchFamily="34" charset="0"/>
                <a:cs typeface="Arial" panose="020B0604020202020204" pitchFamily="34" charset="0"/>
              </a:rPr>
              <a:t>janez.flere@fis-ski.com</a:t>
            </a:r>
            <a:endParaRPr lang="en-US" sz="2400" dirty="0">
              <a:solidFill>
                <a:srgbClr val="003399"/>
              </a:solidFill>
              <a:latin typeface="Arial" panose="020B0604020202020204" pitchFamily="34" charset="0"/>
              <a:cs typeface="Arial" panose="020B0604020202020204" pitchFamily="34" charset="0"/>
            </a:endParaRPr>
          </a:p>
          <a:p>
            <a:pPr marL="0" indent="0">
              <a:buFont typeface="Euphemia" panose="020B0503040102020104" pitchFamily="34" charset="0"/>
              <a:buNone/>
              <a:defRPr/>
            </a:pPr>
            <a:r>
              <a:rPr lang="en-US" sz="2400" b="1" dirty="0">
                <a:latin typeface="Arial" panose="020B0604020202020204" pitchFamily="34" charset="0"/>
                <a:cs typeface="Arial" panose="020B0604020202020204" pitchFamily="34" charset="0"/>
              </a:rPr>
              <a:t>       </a:t>
            </a:r>
            <a:r>
              <a:rPr lang="en-US" sz="2400" b="1" dirty="0">
                <a:solidFill>
                  <a:srgbClr val="003399"/>
                </a:solidFill>
                <a:latin typeface="Arial" panose="020B0604020202020204" pitchFamily="34" charset="0"/>
                <a:cs typeface="Arial" panose="020B0604020202020204" pitchFamily="34" charset="0"/>
              </a:rPr>
              <a:t>tdtr@usskiandsnowboard.org</a:t>
            </a:r>
            <a:endParaRPr lang="en-US" sz="2400" dirty="0">
              <a:solidFill>
                <a:srgbClr val="003399"/>
              </a:solidFill>
              <a:latin typeface="Arial" panose="020B0604020202020204" pitchFamily="34" charset="0"/>
              <a:cs typeface="Arial" panose="020B0604020202020204" pitchFamily="34" charset="0"/>
            </a:endParaRPr>
          </a:p>
          <a:p>
            <a:pPr>
              <a:buFont typeface="Arial" panose="020B0604020202020204" pitchFamily="34" charset="0"/>
              <a:buChar char="•"/>
              <a:defRPr/>
            </a:pPr>
            <a:r>
              <a:rPr lang="en-US" sz="2400" dirty="0">
                <a:latin typeface="Arial" panose="020B0604020202020204" pitchFamily="34" charset="0"/>
                <a:cs typeface="Arial" panose="020B0604020202020204" pitchFamily="34" charset="0"/>
              </a:rPr>
              <a:t>Copy of the calculation must also be included in the PDF “Event Document Packets.” </a:t>
            </a: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264196" name="Content Placeholder 10">
            <a:extLst>
              <a:ext uri="{FF2B5EF4-FFF2-40B4-BE49-F238E27FC236}">
                <a16:creationId xmlns:a16="http://schemas.microsoft.com/office/drawing/2014/main" id="{56E09C0A-BD30-D21F-7B34-B5A772AE08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665041"/>
      </p:ext>
    </p:extLst>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500FC-DC00-EA24-093A-7A5178000A39}"/>
              </a:ext>
            </a:extLst>
          </p:cNvPr>
          <p:cNvSpPr>
            <a:spLocks noGrp="1"/>
          </p:cNvSpPr>
          <p:nvPr>
            <p:ph type="title"/>
          </p:nvPr>
        </p:nvSpPr>
        <p:spPr>
          <a:xfrm>
            <a:off x="184150" y="131763"/>
            <a:ext cx="8729663" cy="914400"/>
          </a:xfrm>
        </p:spPr>
        <p:txBody>
          <a:bodyPr/>
          <a:lstStyle/>
          <a:p>
            <a:pPr>
              <a:defRPr/>
            </a:pP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HEAD TAX: </a:t>
            </a:r>
            <a:br>
              <a:rPr lang="en-US" sz="24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r>
              <a:rPr lang="en-US" sz="24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CALCULATION/VERIFICATION/PAYMENT </a:t>
            </a: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EF58138-D832-10B2-9917-D1F4BA3DB6D3}"/>
              </a:ext>
            </a:extLst>
          </p:cNvPr>
          <p:cNvSpPr>
            <a:spLocks noGrp="1"/>
          </p:cNvSpPr>
          <p:nvPr>
            <p:ph type="body" sz="quarter" idx="10"/>
          </p:nvPr>
        </p:nvSpPr>
        <p:spPr>
          <a:xfrm>
            <a:off x="206375" y="1128713"/>
            <a:ext cx="8729663" cy="5424487"/>
          </a:xfrm>
        </p:spPr>
        <p:txBody>
          <a:bodyPr/>
          <a:lstStyle/>
          <a:p>
            <a:pPr marL="0" indent="0">
              <a:buFont typeface="Euphemia" panose="020B0503040102020104" pitchFamily="34" charset="0"/>
              <a:buNone/>
              <a:defRPr/>
            </a:pPr>
            <a:r>
              <a:rPr lang="en-US" sz="2400" dirty="0">
                <a:latin typeface="Arial" panose="020B0604020202020204" pitchFamily="34" charset="0"/>
                <a:cs typeface="Arial" panose="020B0604020202020204" pitchFamily="34" charset="0"/>
              </a:rPr>
              <a:t>Regardless of whether or not the registration system of choice calculates and submits required Head Tax: </a:t>
            </a:r>
          </a:p>
          <a:p>
            <a:pPr>
              <a:buFont typeface="Arial" panose="020B0604020202020204" pitchFamily="34" charset="0"/>
              <a:buChar char="•"/>
              <a:defRPr/>
            </a:pPr>
            <a:r>
              <a:rPr lang="en-US" sz="2400" dirty="0">
                <a:latin typeface="Arial" panose="020B0604020202020204" pitchFamily="34" charset="0"/>
                <a:cs typeface="Arial" panose="020B0604020202020204" pitchFamily="34" charset="0"/>
              </a:rPr>
              <a:t>The Organizing Committee is responsible for calculation, verification, and payment of all National, Regional, and Divisional Head Taxes.</a:t>
            </a:r>
          </a:p>
          <a:p>
            <a:pPr>
              <a:buFont typeface="Arial" panose="020B0604020202020204" pitchFamily="34" charset="0"/>
              <a:buChar char="•"/>
              <a:defRPr/>
            </a:pPr>
            <a:r>
              <a:rPr lang="en-US" sz="2400" dirty="0">
                <a:latin typeface="Arial" panose="020B0604020202020204" pitchFamily="34" charset="0"/>
                <a:cs typeface="Arial" panose="020B0604020202020204" pitchFamily="34" charset="0"/>
              </a:rPr>
              <a:t>Head Tax payments are due within </a:t>
            </a:r>
            <a:r>
              <a:rPr lang="en-US" sz="2400" b="1" u="sng" dirty="0">
                <a:latin typeface="Arial" panose="020B0604020202020204" pitchFamily="34" charset="0"/>
                <a:cs typeface="Arial" panose="020B0604020202020204" pitchFamily="34" charset="0"/>
              </a:rPr>
              <a:t>14 days (2 weeks)</a:t>
            </a:r>
            <a:r>
              <a:rPr lang="en-US" sz="2400" dirty="0">
                <a:latin typeface="Arial" panose="020B0604020202020204" pitchFamily="34" charset="0"/>
                <a:cs typeface="Arial" panose="020B0604020202020204" pitchFamily="34" charset="0"/>
              </a:rPr>
              <a:t> after the event.</a:t>
            </a:r>
            <a:r>
              <a:rPr lang="en-US" sz="2400" i="1" dirty="0">
                <a:latin typeface="Arial" panose="020B0604020202020204" pitchFamily="34" charset="0"/>
                <a:cs typeface="Arial" panose="020B0604020202020204" pitchFamily="34" charset="0"/>
              </a:rPr>
              <a:t> </a:t>
            </a:r>
          </a:p>
          <a:p>
            <a:pPr marL="0" indent="0">
              <a:buFont typeface="Euphemia" panose="020B0503040102020104" pitchFamily="34" charset="0"/>
              <a:buNone/>
              <a:defRPr/>
            </a:pPr>
            <a:r>
              <a:rPr lang="en-US" sz="2400" b="1" dirty="0">
                <a:solidFill>
                  <a:srgbClr val="0028A8"/>
                </a:solidFill>
                <a:latin typeface="Arial" panose="020B0604020202020204" pitchFamily="34" charset="0"/>
                <a:cs typeface="Arial" panose="020B0604020202020204" pitchFamily="34" charset="0"/>
              </a:rPr>
              <a:t>All late payments to U.S. &amp; Snowboard shall accrue interest at a rate of one and one-half percent (1.5%) per month, or the maximum rate permitted by law, whichever is less, until paid in full. </a:t>
            </a:r>
          </a:p>
          <a:p>
            <a:pPr marL="0" indent="0">
              <a:buFont typeface="Euphemia" panose="020B0503040102020104" pitchFamily="34" charset="0"/>
              <a:buNone/>
              <a:defRPr/>
            </a:pPr>
            <a:r>
              <a:rPr lang="en-US" sz="2400" b="1" i="1" dirty="0">
                <a:latin typeface="Arial" panose="020B0604020202020204" pitchFamily="34" charset="0"/>
                <a:cs typeface="Arial" panose="020B0604020202020204" pitchFamily="34" charset="0"/>
              </a:rPr>
              <a:t>Organizers who fail to submit head taxes risk loss of Club Certification and the ability to host other competitions until coming into compliance.</a:t>
            </a:r>
            <a:endParaRPr lang="en-US" sz="2400" dirty="0">
              <a:latin typeface="Arial" panose="020B0604020202020204" pitchFamily="34" charset="0"/>
              <a:cs typeface="Arial" panose="020B0604020202020204" pitchFamily="34" charset="0"/>
            </a:endParaRP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266244" name="Content Placeholder 10">
            <a:extLst>
              <a:ext uri="{FF2B5EF4-FFF2-40B4-BE49-F238E27FC236}">
                <a16:creationId xmlns:a16="http://schemas.microsoft.com/office/drawing/2014/main" id="{0AEA597D-8F0F-4718-4B08-FF164EB213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9512010"/>
      </p:ext>
    </p:extLst>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95056-4524-F9E1-67CA-5965E9113ADB}"/>
              </a:ext>
            </a:extLst>
          </p:cNvPr>
          <p:cNvSpPr>
            <a:spLocks noGrp="1"/>
          </p:cNvSpPr>
          <p:nvPr>
            <p:ph type="title"/>
          </p:nvPr>
        </p:nvSpPr>
        <p:spPr>
          <a:xfrm>
            <a:off x="179388" y="214313"/>
            <a:ext cx="8729662" cy="914400"/>
          </a:xfrm>
        </p:spPr>
        <p:txBody>
          <a:bodyPr/>
          <a:lstStyle/>
          <a:p>
            <a:pPr>
              <a:defRPr/>
            </a:pPr>
            <a:r>
              <a:rPr lang="en-US" sz="28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REGIONAL DEVELOPMENT TEAMS – Fee Waivers </a:t>
            </a:r>
            <a:b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endParaRPr lang="en-US" sz="2800"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6807C729-DE4B-EC05-BC21-6F132E5CB780}"/>
              </a:ext>
            </a:extLst>
          </p:cNvPr>
          <p:cNvSpPr>
            <a:spLocks noGrp="1"/>
          </p:cNvSpPr>
          <p:nvPr>
            <p:ph type="body" sz="quarter" idx="10"/>
          </p:nvPr>
        </p:nvSpPr>
        <p:spPr>
          <a:xfrm>
            <a:off x="206375" y="1128713"/>
            <a:ext cx="8729663" cy="5424487"/>
          </a:xfrm>
        </p:spPr>
        <p:txBody>
          <a:bodyPr/>
          <a:lstStyle/>
          <a:p>
            <a:pPr>
              <a:lnSpc>
                <a:spcPct val="100000"/>
              </a:lnSpc>
              <a:buFont typeface="Arial" panose="020B0604020202020204" pitchFamily="34" charset="0"/>
              <a:buChar char="•"/>
              <a:defRPr/>
            </a:pPr>
            <a:r>
              <a:rPr lang="en-US" sz="2400" b="1" u="sng" dirty="0"/>
              <a:t>Named</a:t>
            </a:r>
            <a:r>
              <a:rPr lang="en-US" sz="2400" b="1" dirty="0"/>
              <a:t> members of the U.S. Regional Development Teams are entitled to waived event fees (entry and lift).</a:t>
            </a:r>
          </a:p>
          <a:p>
            <a:pPr>
              <a:lnSpc>
                <a:spcPct val="100000"/>
              </a:lnSpc>
              <a:buFont typeface="Arial" panose="020B0604020202020204" pitchFamily="34" charset="0"/>
              <a:buChar char="•"/>
              <a:defRPr/>
            </a:pPr>
            <a:r>
              <a:rPr lang="en-US" sz="2400" b="1" dirty="0"/>
              <a:t>These athletes are exempt from payment of U.S. Ski &amp; Snowboard National Head Tax</a:t>
            </a:r>
          </a:p>
          <a:p>
            <a:pPr>
              <a:lnSpc>
                <a:spcPct val="100000"/>
              </a:lnSpc>
              <a:buFont typeface="Arial" panose="020B0604020202020204" pitchFamily="34" charset="0"/>
              <a:buChar char="•"/>
              <a:defRPr/>
            </a:pPr>
            <a:r>
              <a:rPr lang="en-US" sz="2400" b="1" dirty="0"/>
              <a:t>Refer to MPF 52: Head Tax Waived Athletes.</a:t>
            </a:r>
          </a:p>
          <a:p>
            <a:pPr marL="0" indent="0">
              <a:lnSpc>
                <a:spcPct val="100000"/>
              </a:lnSpc>
              <a:spcBef>
                <a:spcPts val="0"/>
              </a:spcBef>
              <a:buFont typeface="Euphemia" panose="020B0503040102020104" pitchFamily="34" charset="0"/>
              <a:buNone/>
              <a:defRPr/>
            </a:pPr>
            <a:r>
              <a:rPr lang="en-US" sz="2400" b="1" dirty="0">
                <a:ea typeface="Times New Roman" panose="02020603050405020304" pitchFamily="18" charset="0"/>
              </a:rPr>
              <a:t>    - List is current as of September 1, 2025</a:t>
            </a:r>
          </a:p>
          <a:p>
            <a:pPr marL="0" indent="0">
              <a:lnSpc>
                <a:spcPct val="100000"/>
              </a:lnSpc>
              <a:buFont typeface="Euphemia" panose="020B0503040102020104" pitchFamily="34" charset="0"/>
              <a:buNone/>
              <a:defRPr/>
            </a:pPr>
            <a:r>
              <a:rPr lang="en-US" sz="2400" b="1" dirty="0">
                <a:ea typeface="Times New Roman" panose="02020603050405020304" pitchFamily="18" charset="0"/>
              </a:rPr>
              <a:t>    - If confirmation is required, contact Competition </a:t>
            </a:r>
          </a:p>
          <a:p>
            <a:pPr marL="0" indent="0">
              <a:lnSpc>
                <a:spcPct val="100000"/>
              </a:lnSpc>
              <a:spcBef>
                <a:spcPts val="0"/>
              </a:spcBef>
              <a:buFont typeface="Euphemia" panose="020B0503040102020104" pitchFamily="34" charset="0"/>
              <a:buNone/>
              <a:defRPr/>
            </a:pPr>
            <a:r>
              <a:rPr lang="en-US" sz="2400" b="1" dirty="0">
                <a:ea typeface="Times New Roman" panose="02020603050405020304" pitchFamily="18" charset="0"/>
              </a:rPr>
              <a:t>      Services</a:t>
            </a: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35844" name="Content Placeholder 10">
            <a:extLst>
              <a:ext uri="{FF2B5EF4-FFF2-40B4-BE49-F238E27FC236}">
                <a16:creationId xmlns:a16="http://schemas.microsoft.com/office/drawing/2014/main" id="{97FCB5EC-A4ED-6435-503E-C069D34EE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124146"/>
      </p:ext>
    </p:extLst>
  </p:cSld>
  <p:clrMapOvr>
    <a:masterClrMapping/>
  </p:clrMapOvr>
  <p:transition spd="med">
    <p:fade/>
  </p:transition>
</p:sld>
</file>

<file path=ppt/theme/theme1.xml><?xml version="1.0" encoding="utf-8"?>
<a:theme xmlns:a="http://schemas.openxmlformats.org/drawingml/2006/main" name="Snowflakes design temp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2.xml><?xml version="1.0" encoding="utf-8"?>
<a:theme xmlns:a="http://schemas.openxmlformats.org/drawingml/2006/main" name="1_Snowflakes design template">
  <a:themeElements>
    <a:clrScheme name="Custom 7">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0070C0"/>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783485-1103-4BBC-98A1-D39A248154C3}">
  <ds:schemaRefs>
    <ds:schemaRef ds:uri="http://schemas.microsoft.com/sharepoint/v3/contenttype/forms"/>
  </ds:schemaRefs>
</ds:datastoreItem>
</file>

<file path=customXml/itemProps2.xml><?xml version="1.0" encoding="utf-8"?>
<ds:datastoreItem xmlns:ds="http://schemas.openxmlformats.org/officeDocument/2006/customXml" ds:itemID="{D8853CD7-B1C6-4FDD-B6D0-92A83B857D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7251</TotalTime>
  <Words>16788</Words>
  <Application>Microsoft Office PowerPoint</Application>
  <PresentationFormat>On-screen Show (4:3)</PresentationFormat>
  <Paragraphs>1261</Paragraphs>
  <Slides>147</Slides>
  <Notes>78</Notes>
  <HiddenSlides>0</HiddenSlides>
  <MMClips>0</MMClips>
  <ScaleCrop>false</ScaleCrop>
  <HeadingPairs>
    <vt:vector size="8" baseType="variant">
      <vt:variant>
        <vt:lpstr>Fonts Used</vt:lpstr>
      </vt:variant>
      <vt:variant>
        <vt:i4>17</vt:i4>
      </vt:variant>
      <vt:variant>
        <vt:lpstr>Theme</vt:lpstr>
      </vt:variant>
      <vt:variant>
        <vt:i4>2</vt:i4>
      </vt:variant>
      <vt:variant>
        <vt:lpstr>Embedded OLE Servers</vt:lpstr>
      </vt:variant>
      <vt:variant>
        <vt:i4>1</vt:i4>
      </vt:variant>
      <vt:variant>
        <vt:lpstr>Slide Titles</vt:lpstr>
      </vt:variant>
      <vt:variant>
        <vt:i4>147</vt:i4>
      </vt:variant>
    </vt:vector>
  </HeadingPairs>
  <TitlesOfParts>
    <vt:vector size="167" baseType="lpstr">
      <vt:lpstr>MS PGothic</vt:lpstr>
      <vt:lpstr>MS PGothic</vt:lpstr>
      <vt:lpstr>Arial</vt:lpstr>
      <vt:lpstr>Arial Bold</vt:lpstr>
      <vt:lpstr>Arial Narrow</vt:lpstr>
      <vt:lpstr>Calibri</vt:lpstr>
      <vt:lpstr>Century Gothic</vt:lpstr>
      <vt:lpstr>Comic Sans MS</vt:lpstr>
      <vt:lpstr>Courier</vt:lpstr>
      <vt:lpstr>Courier New</vt:lpstr>
      <vt:lpstr>Euphemia</vt:lpstr>
      <vt:lpstr>Mistral</vt:lpstr>
      <vt:lpstr>Symbol</vt:lpstr>
      <vt:lpstr>Tahoma</vt:lpstr>
      <vt:lpstr>Times</vt:lpstr>
      <vt:lpstr>Times New Roman</vt:lpstr>
      <vt:lpstr>TimesNewRomanPSMT</vt:lpstr>
      <vt:lpstr>Snowflakes design template</vt:lpstr>
      <vt:lpstr>1_Snowflakes design template</vt:lpstr>
      <vt:lpstr>Document</vt:lpstr>
      <vt:lpstr>SEASON 2026  BASIC TIMING &amp; CALCULATIONS</vt:lpstr>
      <vt:lpstr>IMPORTANT NOTICE</vt:lpstr>
      <vt:lpstr>ALPINE OFFICIALS’ RESOURCE MATERIALS</vt:lpstr>
      <vt:lpstr>OFFICIALS’ RESPONSIBILITY</vt:lpstr>
      <vt:lpstr>APPLICATION OF RULES</vt:lpstr>
      <vt:lpstr>MINOR ATHLETE ABUSE PREVENTION POLICY (MAAPP) SAFESPORT CODE</vt:lpstr>
      <vt:lpstr>MINOR ATHLETE ABUSE PREVENTION POLICY (MAAPP)</vt:lpstr>
      <vt:lpstr>SAFESPORT CODE</vt:lpstr>
      <vt:lpstr>ADMINISTRATION PER MAAPP &amp; SAFESPORT:  LOCAL ORGANIZING COMMITTEE (LOC)</vt:lpstr>
      <vt:lpstr>ADMINISTRATION PER MAAPP &amp; SAFESPORT:  LOCAL ORGANIZING COMMITTEE (LOC)</vt:lpstr>
      <vt:lpstr>ADDITIONAL REQUIREMENTS</vt:lpstr>
      <vt:lpstr>ADDITIONAL REQUIREMENTS</vt:lpstr>
      <vt:lpstr>Please Note:</vt:lpstr>
      <vt:lpstr>Please Note:</vt:lpstr>
      <vt:lpstr>PowerPoint Presentation</vt:lpstr>
      <vt:lpstr>BASICALLY, THE CHIEF OF TC</vt:lpstr>
      <vt:lpstr>Chief of Timing and Calculations</vt:lpstr>
      <vt:lpstr> TIMEKEEPING BASICS: </vt:lpstr>
      <vt:lpstr>PowerPoint Presentation</vt:lpstr>
      <vt:lpstr>TIMING REQUIREMENTS:</vt:lpstr>
      <vt:lpstr>  Subtracting ‘Time':  Subtraction begins at the last position and times are truncated Cross a colon – borrow 60; cross a decimal – borrow 10 REMEMBER: 1 Minute = 60 Seconds</vt:lpstr>
      <vt:lpstr>RULES OF ROUNDING</vt:lpstr>
      <vt:lpstr>What is Manual/Hand Timekeeping?</vt:lpstr>
      <vt:lpstr>START / FINISH FOR  MANUAL TIMEKEEPERS</vt:lpstr>
      <vt:lpstr>Start/Finish Timekeeper Recording Form</vt:lpstr>
      <vt:lpstr>SUGGESTIONS</vt:lpstr>
      <vt:lpstr>Replacement Time of Day (Equivalent Electronic Times - EET)</vt:lpstr>
      <vt:lpstr> </vt:lpstr>
      <vt:lpstr>OTHER TIMING SCENARIOS</vt:lpstr>
      <vt:lpstr>Replacement/Equivalent Electronic Time-of-Day Worksheet:  (Study Guide EET)</vt:lpstr>
      <vt:lpstr>ALTERNATIVE CALCULATION SYSTEMS:</vt:lpstr>
      <vt:lpstr>Replacement/Equivalent Electronic Time: Excel</vt:lpstr>
      <vt:lpstr>COMPUTER-GENERATED REPLACEMENT TIMES</vt:lpstr>
      <vt:lpstr>PowerPoint Presentation</vt:lpstr>
      <vt:lpstr>PowerPoint Presentation</vt:lpstr>
      <vt:lpstr>PowerPoint Presentation</vt:lpstr>
      <vt:lpstr>What is a “Race Result”?</vt:lpstr>
      <vt:lpstr>PowerPoint Presentation</vt:lpstr>
      <vt:lpstr>PowerPoint Presentation</vt:lpstr>
      <vt:lpstr>PREPARATION FOR THE DRAW </vt:lpstr>
      <vt:lpstr>ELECTRONIC BOARDS</vt:lpstr>
      <vt:lpstr>COMPUTER-GENERATED DRAW</vt:lpstr>
      <vt:lpstr>PowerPoint Presentation</vt:lpstr>
      <vt:lpstr>PowerPoint Presentation</vt:lpstr>
      <vt:lpstr>RECORDING A “NPS” SITUATION:  U.S. and FIS EVENTS</vt:lpstr>
      <vt:lpstr>Race Day Scenarios:  The Finish</vt:lpstr>
      <vt:lpstr>Report by the Referee</vt:lpstr>
      <vt:lpstr>       Report  by  the  Referee – must be posted! Protest period is 15 minutes! </vt:lpstr>
      <vt:lpstr>       Report  by  the  Referee – Other versions </vt:lpstr>
      <vt:lpstr> SCORED EVENT:  Tracking 1st Run DNS, NPS, DNF, DSQ athletes in 2nd Run </vt:lpstr>
      <vt:lpstr>SCORED EVENT:  Tracking 1st Run DNF, DSQ athletes in 2nd Run</vt:lpstr>
      <vt:lpstr> Miscellaneous Topics </vt:lpstr>
      <vt:lpstr>PowerPoint Presentation</vt:lpstr>
      <vt:lpstr>PowerPoint Presentation</vt:lpstr>
      <vt:lpstr>PowerPoint Presentation</vt:lpstr>
      <vt:lpstr>PowerPoint Presentation</vt:lpstr>
      <vt:lpstr>PENALTY RULES –:  2026 U.S. Ski &amp; Snowboard Alpine Competition Guide</vt:lpstr>
      <vt:lpstr> Falls in Finish/Timing Area:  </vt:lpstr>
      <vt:lpstr>PowerPoint Presentation</vt:lpstr>
      <vt:lpstr>PowerPoint Presentation</vt:lpstr>
      <vt:lpstr> REGULAR INTERVAL (Fixed): </vt:lpstr>
      <vt:lpstr>Start Commands: Regular Intervals</vt:lpstr>
      <vt:lpstr> MINIMUM INTERVALS</vt:lpstr>
      <vt:lpstr> IRREGULAR INTERVAL (Non-Fixed)   </vt:lpstr>
      <vt:lpstr>PowerPoint Presentation</vt:lpstr>
      <vt:lpstr>START COMMAND: Irregular Intervals </vt:lpstr>
      <vt:lpstr> RULES OF THE START     </vt:lpstr>
      <vt:lpstr>WHY DISQUALIFICATION?</vt:lpstr>
      <vt:lpstr>PowerPoint Presentation</vt:lpstr>
      <vt:lpstr>PowerPoint Presentation</vt:lpstr>
      <vt:lpstr>GENERATING A FIRST-RUN START LIST: Double Draw </vt:lpstr>
      <vt:lpstr>PowerPoint Presentation</vt:lpstr>
      <vt:lpstr>GENERATING A FIRST-RUN START LIST: Points to Review</vt:lpstr>
      <vt:lpstr>WHAT IS THE “GOLDEN RULE”?</vt:lpstr>
      <vt:lpstr>PowerPoint Presentation</vt:lpstr>
      <vt:lpstr>PowerPoint Presentation</vt:lpstr>
      <vt:lpstr>PowerPoint Presentation</vt:lpstr>
      <vt:lpstr>INSERTING A COMPETITOR</vt:lpstr>
      <vt:lpstr>PowerPoint Presentation</vt:lpstr>
      <vt:lpstr>PowerPoint Presentation</vt:lpstr>
      <vt:lpstr>PowerPoint Presentation</vt:lpstr>
      <vt:lpstr>PowerPoint Presentation</vt:lpstr>
      <vt:lpstr>SECOND RUN START ORDER </vt:lpstr>
      <vt:lpstr>BREAKING TIES &amp; CREATING LIST:</vt:lpstr>
      <vt:lpstr>Race-day Scenario – FLIP 30 is Standard                    </vt:lpstr>
      <vt:lpstr>LIMITATIONS IN SECOND RUN: SL &amp; GS </vt:lpstr>
      <vt:lpstr>PowerPoint Presentation</vt:lpstr>
      <vt:lpstr>The Chief of Timing &amp; Calculations must have a basic knowledge of all event procedures and rule changes/clarifications.   In order to provide a more comprehensive Update and Review, the following slides contain information relative to other event positions.   Please refer to the original document posted on the U.S. Ski &amp; Snowboard website for complete update and review information.  There may be some repetition of information that has already been addressed. Your patience with our attempts to reinforce this information is greatly appreciated. </vt:lpstr>
      <vt:lpstr> </vt:lpstr>
      <vt:lpstr>SLALOM POLES</vt:lpstr>
      <vt:lpstr>TD’S DAILY ALLOWANCE &amp; MILEAGE   </vt:lpstr>
      <vt:lpstr> </vt:lpstr>
      <vt:lpstr>PowerPoint Presentation</vt:lpstr>
      <vt:lpstr>NOTE ABOUT COMPETITION EQUIPMENT  </vt:lpstr>
      <vt:lpstr>ADDITIONAL EQUIPMENT NOTES</vt:lpstr>
      <vt:lpstr>PowerPoint Presentation</vt:lpstr>
      <vt:lpstr>TIMING &amp; DATA TECHNICAL REPORT (TDTR) </vt:lpstr>
      <vt:lpstr>HEAD TAX:  CALCULATION/VERIFICATION/PAYMENT  </vt:lpstr>
      <vt:lpstr>REGIONAL DEVELOPMENT TEAMS – Fee Waivers   </vt:lpstr>
      <vt:lpstr>U.S. SKI &amp; SNOWBOARD FIRST REPORT OF ACCIDENT   </vt:lpstr>
      <vt:lpstr>U.S. SKI &amp; SNOWBOARD FIRST REPORT OF ACCIDENT   </vt:lpstr>
      <vt:lpstr>PowerPoint Presentation</vt:lpstr>
      <vt:lpstr>ELECTRONIC TIMING  </vt:lpstr>
      <vt:lpstr>INTERDICTION TO CONTINUE  </vt:lpstr>
      <vt:lpstr>GROUNDS FOR INTERFERENCE  </vt:lpstr>
      <vt:lpstr>PowerPoint Presentation</vt:lpstr>
      <vt:lpstr>VERIFICATIONS: MEMBERSHIP, ETC. </vt:lpstr>
      <vt:lpstr>ADDITIONAL COACH REQUIREMENTS</vt:lpstr>
      <vt:lpstr> FORERUNNERS  </vt:lpstr>
      <vt:lpstr> FORERUNNERS  </vt:lpstr>
      <vt:lpstr> FORERUNNERS  </vt:lpstr>
      <vt:lpstr>  </vt:lpstr>
      <vt:lpstr>PowerPoint Presentation</vt:lpstr>
      <vt:lpstr>PowerPoint Presentation</vt:lpstr>
      <vt:lpstr>PowerPoint Presentation</vt:lpstr>
      <vt:lpstr>PowerPoint Presentation</vt:lpstr>
      <vt:lpstr>RACE ARENA versus RACE VENUE</vt:lpstr>
      <vt:lpstr>Please Note: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DUE PROCESS – ACR/ICR Art. 224.7</vt:lpstr>
      <vt:lpstr>POLICY FOR DUE PROCESS</vt:lpstr>
      <vt:lpstr>NO ADVANTAGE – NO DSQ! </vt:lpstr>
      <vt:lpstr>PowerPoint Presentation</vt:lpstr>
      <vt:lpstr>PROVISIONAL RERUNS</vt:lpstr>
      <vt:lpstr>COLLECTIVE OFFENSES [224.3]</vt:lpstr>
      <vt:lpstr> U12 &amp; U14 AGE GROUP RULES REVIEW</vt:lpstr>
      <vt:lpstr>WHAT IS “FORCE MAJEURE”?</vt:lpstr>
      <vt:lpstr>  TENURE OF THE JURY  [601.4.4.2]</vt:lpstr>
      <vt:lpstr>JURY MEMBER SECTION:</vt:lpstr>
      <vt:lpstr> EVENT RELATED DOCUMENTS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Thelma Hoessler</dc:creator>
  <cp:lastModifiedBy>Thelma Hoessler</cp:lastModifiedBy>
  <cp:revision>230</cp:revision>
  <dcterms:created xsi:type="dcterms:W3CDTF">2017-05-23T14:43:27Z</dcterms:created>
  <dcterms:modified xsi:type="dcterms:W3CDTF">2025-09-04T20:59:18Z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y fmtid="{D5CDD505-2E9C-101B-9397-08002B2CF9AE}" pid="12" name="VSO item id">
    <vt:lpwstr/>
  </property>
  <property fmtid="{D5CDD505-2E9C-101B-9397-08002B2CF9AE}" pid="13" name="Assetid ">
    <vt:lpwstr/>
  </property>
  <property fmtid="{D5CDD505-2E9C-101B-9397-08002B2CF9AE}" pid="14" name="Item Details">
    <vt:lpwstr/>
  </property>
  <property fmtid="{D5CDD505-2E9C-101B-9397-08002B2CF9AE}" pid="15" name="Template details">
    <vt:lpwstr/>
  </property>
</Properties>
</file>