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4083" r:id="rId5"/>
  </p:sldMasterIdLst>
  <p:notesMasterIdLst>
    <p:notesMasterId r:id="rId99"/>
  </p:notesMasterIdLst>
  <p:handoutMasterIdLst>
    <p:handoutMasterId r:id="rId100"/>
  </p:handoutMasterIdLst>
  <p:sldIdLst>
    <p:sldId id="263" r:id="rId6"/>
    <p:sldId id="575" r:id="rId7"/>
    <p:sldId id="740" r:id="rId8"/>
    <p:sldId id="650" r:id="rId9"/>
    <p:sldId id="649" r:id="rId10"/>
    <p:sldId id="719" r:id="rId11"/>
    <p:sldId id="691" r:id="rId12"/>
    <p:sldId id="720" r:id="rId13"/>
    <p:sldId id="737" r:id="rId14"/>
    <p:sldId id="766" r:id="rId15"/>
    <p:sldId id="730" r:id="rId16"/>
    <p:sldId id="523" r:id="rId17"/>
    <p:sldId id="265" r:id="rId18"/>
    <p:sldId id="599" r:id="rId19"/>
    <p:sldId id="313" r:id="rId20"/>
    <p:sldId id="314" r:id="rId21"/>
    <p:sldId id="381" r:id="rId22"/>
    <p:sldId id="382" r:id="rId23"/>
    <p:sldId id="383" r:id="rId24"/>
    <p:sldId id="384" r:id="rId25"/>
    <p:sldId id="475" r:id="rId26"/>
    <p:sldId id="385" r:id="rId27"/>
    <p:sldId id="315" r:id="rId28"/>
    <p:sldId id="751" r:id="rId29"/>
    <p:sldId id="750" r:id="rId30"/>
    <p:sldId id="767" r:id="rId31"/>
    <p:sldId id="768" r:id="rId32"/>
    <p:sldId id="316" r:id="rId33"/>
    <p:sldId id="496" r:id="rId34"/>
    <p:sldId id="497" r:id="rId35"/>
    <p:sldId id="754" r:id="rId36"/>
    <p:sldId id="757" r:id="rId37"/>
    <p:sldId id="755" r:id="rId38"/>
    <p:sldId id="769" r:id="rId39"/>
    <p:sldId id="317" r:id="rId40"/>
    <p:sldId id="756" r:id="rId41"/>
    <p:sldId id="318" r:id="rId42"/>
    <p:sldId id="759" r:id="rId43"/>
    <p:sldId id="758" r:id="rId44"/>
    <p:sldId id="319" r:id="rId45"/>
    <p:sldId id="320" r:id="rId46"/>
    <p:sldId id="281" r:id="rId47"/>
    <p:sldId id="321" r:id="rId48"/>
    <p:sldId id="322" r:id="rId49"/>
    <p:sldId id="760" r:id="rId50"/>
    <p:sldId id="577" r:id="rId51"/>
    <p:sldId id="324" r:id="rId52"/>
    <p:sldId id="323" r:id="rId53"/>
    <p:sldId id="325" r:id="rId54"/>
    <p:sldId id="761" r:id="rId55"/>
    <p:sldId id="326" r:id="rId56"/>
    <p:sldId id="327" r:id="rId57"/>
    <p:sldId id="762" r:id="rId58"/>
    <p:sldId id="528" r:id="rId59"/>
    <p:sldId id="359" r:id="rId60"/>
    <p:sldId id="763" r:id="rId61"/>
    <p:sldId id="447" r:id="rId62"/>
    <p:sldId id="448" r:id="rId63"/>
    <p:sldId id="527" r:id="rId64"/>
    <p:sldId id="764" r:id="rId65"/>
    <p:sldId id="583" r:id="rId66"/>
    <p:sldId id="628" r:id="rId67"/>
    <p:sldId id="449" r:id="rId68"/>
    <p:sldId id="753" r:id="rId69"/>
    <p:sldId id="473" r:id="rId70"/>
    <p:sldId id="351" r:id="rId71"/>
    <p:sldId id="488" r:id="rId72"/>
    <p:sldId id="489" r:id="rId73"/>
    <p:sldId id="490" r:id="rId74"/>
    <p:sldId id="491" r:id="rId75"/>
    <p:sldId id="389" r:id="rId76"/>
    <p:sldId id="390" r:id="rId77"/>
    <p:sldId id="743" r:id="rId78"/>
    <p:sldId id="700" r:id="rId79"/>
    <p:sldId id="695" r:id="rId80"/>
    <p:sldId id="772" r:id="rId81"/>
    <p:sldId id="771" r:id="rId82"/>
    <p:sldId id="773" r:id="rId83"/>
    <p:sldId id="774" r:id="rId84"/>
    <p:sldId id="775" r:id="rId85"/>
    <p:sldId id="776" r:id="rId86"/>
    <p:sldId id="777" r:id="rId87"/>
    <p:sldId id="703" r:id="rId88"/>
    <p:sldId id="748" r:id="rId89"/>
    <p:sldId id="710" r:id="rId90"/>
    <p:sldId id="765" r:id="rId91"/>
    <p:sldId id="778" r:id="rId92"/>
    <p:sldId id="770" r:id="rId93"/>
    <p:sldId id="779" r:id="rId94"/>
    <p:sldId id="749" r:id="rId95"/>
    <p:sldId id="711" r:id="rId96"/>
    <p:sldId id="713" r:id="rId97"/>
    <p:sldId id="302" r:id="rId9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2880">
          <p15:clr>
            <a:srgbClr val="A4A3A4"/>
          </p15:clr>
        </p15:guide>
        <p15:guide id="6" pos="755">
          <p15:clr>
            <a:srgbClr val="A4A3A4"/>
          </p15:clr>
        </p15:guide>
        <p15:guide id="7" pos="53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B354AB-7343-4584-3040-BC6E379C1D58}" name="Christopher Ogilvie" initials="CO" userId="954e3bfe28491eb5" providerId="Windows Live"/>
  <p188:author id="{A0F9FFF3-18A3-E02B-0B6E-096FDB7B858B}" name="Thelma Hoessler" initials="TH" userId="S::thelma.hoessler@lakeplacid2023.com::02a26e2c-750f-4a8e-958a-21b4d865e1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1A21A6"/>
    <a:srgbClr val="0066FF"/>
    <a:srgbClr val="3399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78118" autoAdjust="0"/>
  </p:normalViewPr>
  <p:slideViewPr>
    <p:cSldViewPr>
      <p:cViewPr varScale="1">
        <p:scale>
          <a:sx n="50" d="100"/>
          <a:sy n="50" d="100"/>
        </p:scale>
        <p:origin x="1464" y="40"/>
      </p:cViewPr>
      <p:guideLst>
        <p:guide orient="horz" pos="2160"/>
        <p:guide orient="horz" pos="1008"/>
        <p:guide orient="horz" pos="3888"/>
        <p:guide orient="horz" pos="321"/>
        <p:guide pos="2880"/>
        <p:guide pos="755"/>
        <p:guide pos="5381"/>
      </p:guideLst>
    </p:cSldViewPr>
  </p:slideViewPr>
  <p:notesTextViewPr>
    <p:cViewPr>
      <p:scale>
        <a:sx n="3" d="2"/>
        <a:sy n="3" d="2"/>
      </p:scale>
      <p:origin x="0" y="0"/>
    </p:cViewPr>
  </p:notesTextViewPr>
  <p:sorterViewPr>
    <p:cViewPr varScale="1">
      <p:scale>
        <a:sx n="100" d="100"/>
        <a:sy n="100" d="100"/>
      </p:scale>
      <p:origin x="0" y="-24544"/>
    </p:cViewPr>
  </p:sorterViewPr>
  <p:notesViewPr>
    <p:cSldViewPr>
      <p:cViewPr varScale="1">
        <p:scale>
          <a:sx n="70" d="100"/>
          <a:sy n="70" d="100"/>
        </p:scale>
        <p:origin x="3048" y="3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handoutMaster" Target="handoutMasters/handoutMaster1.xml"/><Relationship Id="rId105"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43FBE9-1D25-4226-84E7-33D8B28E42B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C8A96BDE-6E76-4672-AA30-396AC3502485}"/>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BDC0278-87DB-45FF-9D85-0F79331B7EA2}" type="datetimeFigureOut">
              <a:rPr lang="en-US"/>
              <a:pPr>
                <a:defRPr/>
              </a:pPr>
              <a:t>9/28/2024</a:t>
            </a:fld>
            <a:endParaRPr lang="en-US" dirty="0"/>
          </a:p>
        </p:txBody>
      </p:sp>
      <p:sp>
        <p:nvSpPr>
          <p:cNvPr id="4" name="Footer Placeholder 3">
            <a:extLst>
              <a:ext uri="{FF2B5EF4-FFF2-40B4-BE49-F238E27FC236}">
                <a16:creationId xmlns:a16="http://schemas.microsoft.com/office/drawing/2014/main" id="{F77A44AA-83F0-464C-B6E3-734CC3DA5751}"/>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9B9D36A0-71D0-4075-8D33-6196A310C85C}"/>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9E46DB6-F01E-4714-8008-EF34E41F6E01}"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1CA426-014C-46D7-99D4-E5E09A95540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solidFill>
                  <a:schemeClr val="tx1"/>
                </a:solidFill>
                <a:latin typeface="+mn-lt"/>
              </a:defRPr>
            </a:lvl1pPr>
          </a:lstStyle>
          <a:p>
            <a:pPr>
              <a:defRPr/>
            </a:pPr>
            <a:endParaRPr lang="en-US" dirty="0"/>
          </a:p>
        </p:txBody>
      </p:sp>
      <p:sp>
        <p:nvSpPr>
          <p:cNvPr id="3" name="Date Placeholder 2">
            <a:extLst>
              <a:ext uri="{FF2B5EF4-FFF2-40B4-BE49-F238E27FC236}">
                <a16:creationId xmlns:a16="http://schemas.microsoft.com/office/drawing/2014/main" id="{62BF849C-0CD5-4F42-B88B-9F0257F1027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solidFill>
                  <a:schemeClr val="tx1"/>
                </a:solidFill>
                <a:latin typeface="+mn-lt"/>
              </a:defRPr>
            </a:lvl1pPr>
          </a:lstStyle>
          <a:p>
            <a:pPr>
              <a:defRPr/>
            </a:pPr>
            <a:fld id="{0708A205-102B-424D-94E3-ADBCF8C42656}" type="datetimeFigureOut">
              <a:rPr lang="en-US"/>
              <a:pPr>
                <a:defRPr/>
              </a:pPr>
              <a:t>9/28/2024</a:t>
            </a:fld>
            <a:endParaRPr lang="en-US" dirty="0"/>
          </a:p>
        </p:txBody>
      </p:sp>
      <p:sp>
        <p:nvSpPr>
          <p:cNvPr id="4" name="Slide Image Placeholder 3">
            <a:extLst>
              <a:ext uri="{FF2B5EF4-FFF2-40B4-BE49-F238E27FC236}">
                <a16:creationId xmlns:a16="http://schemas.microsoft.com/office/drawing/2014/main" id="{9C7EA5FB-4D89-4699-BD6D-DA409F9247A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BD269048-37C0-43F6-817F-E0FF229F02D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956C511-46E9-48C2-9D1D-6801AA9CAE3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solidFill>
                  <a:schemeClr val="tx1"/>
                </a:solidFill>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5CDF6597-0FB8-4D2A-BAAD-B51530D0A29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CA0FDDE-A140-45D8-B339-5EEDD5FDBC0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2"/>
        </a:solidFill>
        <a:latin typeface="+mn-lt"/>
        <a:ea typeface="+mn-ea"/>
        <a:cs typeface="+mn-cs"/>
      </a:defRPr>
    </a:lvl1pPr>
    <a:lvl2pPr marL="457200" algn="l" rtl="0" eaLnBrk="0" fontAlgn="base" hangingPunct="0">
      <a:spcBef>
        <a:spcPct val="30000"/>
      </a:spcBef>
      <a:spcAft>
        <a:spcPct val="0"/>
      </a:spcAft>
      <a:defRPr sz="1200" kern="1200">
        <a:solidFill>
          <a:schemeClr val="tx2"/>
        </a:solidFill>
        <a:latin typeface="+mn-lt"/>
        <a:ea typeface="+mn-ea"/>
        <a:cs typeface="+mn-cs"/>
      </a:defRPr>
    </a:lvl2pPr>
    <a:lvl3pPr marL="914400" algn="l" rtl="0" eaLnBrk="0" fontAlgn="base" hangingPunct="0">
      <a:spcBef>
        <a:spcPct val="30000"/>
      </a:spcBef>
      <a:spcAft>
        <a:spcPct val="0"/>
      </a:spcAft>
      <a:defRPr sz="1200" kern="1200">
        <a:solidFill>
          <a:schemeClr val="tx2"/>
        </a:solidFill>
        <a:latin typeface="+mn-lt"/>
        <a:ea typeface="+mn-ea"/>
        <a:cs typeface="+mn-cs"/>
      </a:defRPr>
    </a:lvl3pPr>
    <a:lvl4pPr marL="1371600" algn="l" rtl="0" eaLnBrk="0" fontAlgn="base" hangingPunct="0">
      <a:spcBef>
        <a:spcPct val="30000"/>
      </a:spcBef>
      <a:spcAft>
        <a:spcPct val="0"/>
      </a:spcAft>
      <a:defRPr sz="1200" kern="1200">
        <a:solidFill>
          <a:schemeClr val="tx2"/>
        </a:solidFill>
        <a:latin typeface="+mn-lt"/>
        <a:ea typeface="+mn-ea"/>
        <a:cs typeface="+mn-cs"/>
      </a:defRPr>
    </a:lvl4pPr>
    <a:lvl5pPr marL="1828800" algn="l" rtl="0" eaLnBrk="0" fontAlgn="base" hangingPunct="0">
      <a:spcBef>
        <a:spcPct val="30000"/>
      </a:spcBef>
      <a:spcAft>
        <a:spcPct val="0"/>
      </a:spcAft>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8F60F4DE-2A84-43F0-A835-1634F2A806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9C2E0611-9693-4BF3-B18A-6D769265E1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Calibri" panose="020F0502020204030204" pitchFamily="34" charset="0"/>
              </a:rPr>
              <a:t>Presentations are to be inserted at clinic instructor(s) discretion.</a:t>
            </a:r>
            <a:endParaRPr lang="en-US" altLang="en-US" b="1" dirty="0">
              <a:solidFill>
                <a:srgbClr val="0070C0"/>
              </a:solidFill>
              <a:latin typeface="Calibri" panose="020F0502020204030204" pitchFamily="34" charset="0"/>
            </a:endParaRPr>
          </a:p>
          <a:p>
            <a:endParaRPr lang="en-US" altLang="en-US" dirty="0"/>
          </a:p>
        </p:txBody>
      </p:sp>
      <p:sp>
        <p:nvSpPr>
          <p:cNvPr id="9220" name="Slide Number Placeholder 3">
            <a:extLst>
              <a:ext uri="{FF2B5EF4-FFF2-40B4-BE49-F238E27FC236}">
                <a16:creationId xmlns:a16="http://schemas.microsoft.com/office/drawing/2014/main" id="{EEE0A75A-DD8D-4321-ABDE-0C341600A3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BCDFE32B-D79E-40B6-B15D-07AD54EE14BA}" type="slidenum">
              <a:rPr lang="en-US" altLang="en-US" smtClean="0"/>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8343ABB-4FD9-47E3-9505-18FBEBF938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88F1A2F6-958C-4566-9DFF-10AFB26360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364" name="Slide Number Placeholder 3">
            <a:extLst>
              <a:ext uri="{FF2B5EF4-FFF2-40B4-BE49-F238E27FC236}">
                <a16:creationId xmlns:a16="http://schemas.microsoft.com/office/drawing/2014/main" id="{2EAF23BC-AACE-4C70-AF8C-D28094C217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FAB7A5D-E082-4198-B198-58FFD49D9270}" type="slidenum">
              <a:rPr lang="en-US" altLang="en-US" smtClean="0"/>
              <a:pPr/>
              <a:t>15</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D58232CC-0C82-4792-B589-CEB92354A4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E9A6E706-16BE-4770-991D-4C8141B245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412" name="Slide Number Placeholder 3">
            <a:extLst>
              <a:ext uri="{FF2B5EF4-FFF2-40B4-BE49-F238E27FC236}">
                <a16:creationId xmlns:a16="http://schemas.microsoft.com/office/drawing/2014/main" id="{2AF52D10-CD9C-4BE5-B813-3F8821C89E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2C032C3-4C3E-4D02-9262-E0E3AC3D1F78}" type="slidenum">
              <a:rPr lang="en-US" altLang="en-US" smtClean="0"/>
              <a:pPr/>
              <a:t>16</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21</a:t>
            </a:fld>
            <a:endParaRPr lang="en-US" altLang="en-US" dirty="0"/>
          </a:p>
        </p:txBody>
      </p:sp>
    </p:spTree>
    <p:extLst>
      <p:ext uri="{BB962C8B-B14F-4D97-AF65-F5344CB8AC3E}">
        <p14:creationId xmlns:p14="http://schemas.microsoft.com/office/powerpoint/2010/main" val="208450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30526F8-FFCC-45A6-BDD9-4E58462A9D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BCE4F38-A49D-4A76-8FD3-C6788B80C8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a:extLst>
              <a:ext uri="{FF2B5EF4-FFF2-40B4-BE49-F238E27FC236}">
                <a16:creationId xmlns:a16="http://schemas.microsoft.com/office/drawing/2014/main" id="{3B238F2C-232C-41C3-A659-ABF51BD7E6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443D68F-923C-4DF2-B84C-79988EA881B7}" type="slidenum">
              <a:rPr lang="en-US" altLang="en-US" smtClean="0"/>
              <a:pPr/>
              <a:t>23</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30526F8-FFCC-45A6-BDD9-4E58462A9D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BCE4F38-A49D-4A76-8FD3-C6788B80C8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a:extLst>
              <a:ext uri="{FF2B5EF4-FFF2-40B4-BE49-F238E27FC236}">
                <a16:creationId xmlns:a16="http://schemas.microsoft.com/office/drawing/2014/main" id="{3B238F2C-232C-41C3-A659-ABF51BD7E6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443D68F-923C-4DF2-B84C-79988EA881B7}" type="slidenum">
              <a:rPr lang="en-US" altLang="en-US" smtClean="0"/>
              <a:pPr/>
              <a:t>24</a:t>
            </a:fld>
            <a:endParaRPr lang="en-US" altLang="en-US" dirty="0"/>
          </a:p>
        </p:txBody>
      </p:sp>
    </p:spTree>
    <p:extLst>
      <p:ext uri="{BB962C8B-B14F-4D97-AF65-F5344CB8AC3E}">
        <p14:creationId xmlns:p14="http://schemas.microsoft.com/office/powerpoint/2010/main" val="3653565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30526F8-FFCC-45A6-BDD9-4E58462A9D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BCE4F38-A49D-4A76-8FD3-C6788B80C8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a:extLst>
              <a:ext uri="{FF2B5EF4-FFF2-40B4-BE49-F238E27FC236}">
                <a16:creationId xmlns:a16="http://schemas.microsoft.com/office/drawing/2014/main" id="{3B238F2C-232C-41C3-A659-ABF51BD7E6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443D68F-923C-4DF2-B84C-79988EA881B7}" type="slidenum">
              <a:rPr lang="en-US" altLang="en-US" smtClean="0"/>
              <a:pPr/>
              <a:t>25</a:t>
            </a:fld>
            <a:endParaRPr lang="en-US" altLang="en-US" dirty="0"/>
          </a:p>
        </p:txBody>
      </p:sp>
    </p:spTree>
    <p:extLst>
      <p:ext uri="{BB962C8B-B14F-4D97-AF65-F5344CB8AC3E}">
        <p14:creationId xmlns:p14="http://schemas.microsoft.com/office/powerpoint/2010/main" val="622629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E92F70A-03CE-4CE9-A9D8-E50B15D4CD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0D46C23-7CE9-425C-A1F8-BFFA4D3003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508" name="Slide Number Placeholder 3">
            <a:extLst>
              <a:ext uri="{FF2B5EF4-FFF2-40B4-BE49-F238E27FC236}">
                <a16:creationId xmlns:a16="http://schemas.microsoft.com/office/drawing/2014/main" id="{E211FA2C-CA88-4041-9109-7EB5467C5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722BECF-FA9E-461B-BF38-2E678E118A8A}" type="slidenum">
              <a:rPr lang="en-US" altLang="en-US" smtClean="0"/>
              <a:pPr/>
              <a:t>28</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973D50B3-7AF5-422A-AADD-B5FA79D5C0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9970BB9B-BDE4-4F9E-8735-5541E3E89C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66564" name="Slide Number Placeholder 3">
            <a:extLst>
              <a:ext uri="{FF2B5EF4-FFF2-40B4-BE49-F238E27FC236}">
                <a16:creationId xmlns:a16="http://schemas.microsoft.com/office/drawing/2014/main" id="{D4E13F02-25C9-4090-832C-70C45AD1EC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8CBDD92-D955-4161-9136-FCD39C8DAC42}" type="slidenum">
              <a:rPr lang="en-US" altLang="en-US" smtClean="0"/>
              <a:pPr/>
              <a:t>29</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3D924A9B-3DEC-40C2-B1D9-68185EF747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D24C53B5-BD7B-48F7-90F9-5C02660F38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68612" name="Slide Number Placeholder 3">
            <a:extLst>
              <a:ext uri="{FF2B5EF4-FFF2-40B4-BE49-F238E27FC236}">
                <a16:creationId xmlns:a16="http://schemas.microsoft.com/office/drawing/2014/main" id="{B184202D-6F26-476D-A261-F389D902AC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4E25B49-4DB0-4F93-BAAF-0CA583B070CC}" type="slidenum">
              <a:rPr lang="en-US" altLang="en-US" smtClean="0"/>
              <a:pPr/>
              <a:t>30</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E92F70A-03CE-4CE9-A9D8-E50B15D4CD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0D46C23-7CE9-425C-A1F8-BFFA4D3003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508" name="Slide Number Placeholder 3">
            <a:extLst>
              <a:ext uri="{FF2B5EF4-FFF2-40B4-BE49-F238E27FC236}">
                <a16:creationId xmlns:a16="http://schemas.microsoft.com/office/drawing/2014/main" id="{E211FA2C-CA88-4041-9109-7EB5467C5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722BECF-FA9E-461B-BF38-2E678E118A8A}" type="slidenum">
              <a:rPr lang="en-US" altLang="en-US" smtClean="0"/>
              <a:pPr/>
              <a:t>31</a:t>
            </a:fld>
            <a:endParaRPr lang="en-US" altLang="en-US" dirty="0"/>
          </a:p>
        </p:txBody>
      </p:sp>
    </p:spTree>
    <p:extLst>
      <p:ext uri="{BB962C8B-B14F-4D97-AF65-F5344CB8AC3E}">
        <p14:creationId xmlns:p14="http://schemas.microsoft.com/office/powerpoint/2010/main" val="504142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36A2348-40C0-7841-E58F-92484B0F0C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271AA2F5-7401-6147-BF4F-AE89255E55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NOTE: Legal review may include to what extent rules/accepted procedures were followed, deviated from, or ignored.</a:t>
            </a:r>
          </a:p>
        </p:txBody>
      </p:sp>
      <p:sp>
        <p:nvSpPr>
          <p:cNvPr id="15364" name="Slide Number Placeholder 3">
            <a:extLst>
              <a:ext uri="{FF2B5EF4-FFF2-40B4-BE49-F238E27FC236}">
                <a16:creationId xmlns:a16="http://schemas.microsoft.com/office/drawing/2014/main" id="{62584B01-B2B5-305E-92D0-15BCDF387B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7611CF35-0387-457D-BDAA-9EFEEF8B7A03}" type="slidenum">
              <a:rPr lang="en-US" altLang="en-US" smtClean="0"/>
              <a:pPr/>
              <a:t>5</a:t>
            </a:fld>
            <a:endParaRPr lang="en-US" altLang="en-US" dirty="0"/>
          </a:p>
        </p:txBody>
      </p:sp>
    </p:spTree>
    <p:extLst>
      <p:ext uri="{BB962C8B-B14F-4D97-AF65-F5344CB8AC3E}">
        <p14:creationId xmlns:p14="http://schemas.microsoft.com/office/powerpoint/2010/main" val="876558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E92F70A-03CE-4CE9-A9D8-E50B15D4CD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0D46C23-7CE9-425C-A1F8-BFFA4D3003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508" name="Slide Number Placeholder 3">
            <a:extLst>
              <a:ext uri="{FF2B5EF4-FFF2-40B4-BE49-F238E27FC236}">
                <a16:creationId xmlns:a16="http://schemas.microsoft.com/office/drawing/2014/main" id="{E211FA2C-CA88-4041-9109-7EB5467C5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722BECF-FA9E-461B-BF38-2E678E118A8A}" type="slidenum">
              <a:rPr lang="en-US" altLang="en-US" smtClean="0"/>
              <a:pPr/>
              <a:t>32</a:t>
            </a:fld>
            <a:endParaRPr lang="en-US" altLang="en-US" dirty="0"/>
          </a:p>
        </p:txBody>
      </p:sp>
    </p:spTree>
    <p:extLst>
      <p:ext uri="{BB962C8B-B14F-4D97-AF65-F5344CB8AC3E}">
        <p14:creationId xmlns:p14="http://schemas.microsoft.com/office/powerpoint/2010/main" val="223052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E92F70A-03CE-4CE9-A9D8-E50B15D4CD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0D46C23-7CE9-425C-A1F8-BFFA4D3003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508" name="Slide Number Placeholder 3">
            <a:extLst>
              <a:ext uri="{FF2B5EF4-FFF2-40B4-BE49-F238E27FC236}">
                <a16:creationId xmlns:a16="http://schemas.microsoft.com/office/drawing/2014/main" id="{E211FA2C-CA88-4041-9109-7EB5467C5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722BECF-FA9E-461B-BF38-2E678E118A8A}" type="slidenum">
              <a:rPr lang="en-US" altLang="en-US" smtClean="0"/>
              <a:pPr/>
              <a:t>33</a:t>
            </a:fld>
            <a:endParaRPr lang="en-US" altLang="en-US" dirty="0"/>
          </a:p>
        </p:txBody>
      </p:sp>
    </p:spTree>
    <p:extLst>
      <p:ext uri="{BB962C8B-B14F-4D97-AF65-F5344CB8AC3E}">
        <p14:creationId xmlns:p14="http://schemas.microsoft.com/office/powerpoint/2010/main" val="574682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E92F70A-03CE-4CE9-A9D8-E50B15D4CD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0D46C23-7CE9-425C-A1F8-BFFA4D3003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508" name="Slide Number Placeholder 3">
            <a:extLst>
              <a:ext uri="{FF2B5EF4-FFF2-40B4-BE49-F238E27FC236}">
                <a16:creationId xmlns:a16="http://schemas.microsoft.com/office/drawing/2014/main" id="{E211FA2C-CA88-4041-9109-7EB5467C5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722BECF-FA9E-461B-BF38-2E678E118A8A}" type="slidenum">
              <a:rPr lang="en-US" altLang="en-US" smtClean="0"/>
              <a:pPr/>
              <a:t>34</a:t>
            </a:fld>
            <a:endParaRPr lang="en-US" altLang="en-US" dirty="0"/>
          </a:p>
        </p:txBody>
      </p:sp>
    </p:spTree>
    <p:extLst>
      <p:ext uri="{BB962C8B-B14F-4D97-AF65-F5344CB8AC3E}">
        <p14:creationId xmlns:p14="http://schemas.microsoft.com/office/powerpoint/2010/main" val="238877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599CC87-1FE1-4ACE-B8E6-A1310C3034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30254D51-5064-409D-A201-DE04FC2FBB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a:extLst>
              <a:ext uri="{FF2B5EF4-FFF2-40B4-BE49-F238E27FC236}">
                <a16:creationId xmlns:a16="http://schemas.microsoft.com/office/drawing/2014/main" id="{BE15E66B-3146-42C0-B11C-34AC662FD9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54A46C7-A020-49E0-9DC6-20476E44157E}" type="slidenum">
              <a:rPr lang="en-US" altLang="en-US" smtClean="0"/>
              <a:pPr/>
              <a:t>35</a:t>
            </a:fld>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599CC87-1FE1-4ACE-B8E6-A1310C3034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30254D51-5064-409D-A201-DE04FC2FBB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a:extLst>
              <a:ext uri="{FF2B5EF4-FFF2-40B4-BE49-F238E27FC236}">
                <a16:creationId xmlns:a16="http://schemas.microsoft.com/office/drawing/2014/main" id="{BE15E66B-3146-42C0-B11C-34AC662FD9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54A46C7-A020-49E0-9DC6-20476E44157E}" type="slidenum">
              <a:rPr lang="en-US" altLang="en-US" smtClean="0"/>
              <a:pPr/>
              <a:t>36</a:t>
            </a:fld>
            <a:endParaRPr lang="en-US" altLang="en-US" dirty="0"/>
          </a:p>
        </p:txBody>
      </p:sp>
    </p:spTree>
    <p:extLst>
      <p:ext uri="{BB962C8B-B14F-4D97-AF65-F5344CB8AC3E}">
        <p14:creationId xmlns:p14="http://schemas.microsoft.com/office/powerpoint/2010/main" val="3495759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8CA8C9B-CE0B-465E-9FE1-753D28A259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12D5D59-06AB-4ED2-8E59-EEBC631398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5604" name="Slide Number Placeholder 3">
            <a:extLst>
              <a:ext uri="{FF2B5EF4-FFF2-40B4-BE49-F238E27FC236}">
                <a16:creationId xmlns:a16="http://schemas.microsoft.com/office/drawing/2014/main" id="{3D43C806-2F68-4C13-A9D1-AC505F8C91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0943CF1-EC2B-4D30-BA20-3D06C2EFDE53}" type="slidenum">
              <a:rPr lang="en-US" altLang="en-US" smtClean="0"/>
              <a:pPr/>
              <a:t>37</a:t>
            </a:fld>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8CA8C9B-CE0B-465E-9FE1-753D28A259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12D5D59-06AB-4ED2-8E59-EEBC631398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5604" name="Slide Number Placeholder 3">
            <a:extLst>
              <a:ext uri="{FF2B5EF4-FFF2-40B4-BE49-F238E27FC236}">
                <a16:creationId xmlns:a16="http://schemas.microsoft.com/office/drawing/2014/main" id="{3D43C806-2F68-4C13-A9D1-AC505F8C91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0943CF1-EC2B-4D30-BA20-3D06C2EFDE53}" type="slidenum">
              <a:rPr lang="en-US" altLang="en-US" smtClean="0"/>
              <a:pPr/>
              <a:t>38</a:t>
            </a:fld>
            <a:endParaRPr lang="en-US" altLang="en-US" dirty="0"/>
          </a:p>
        </p:txBody>
      </p:sp>
    </p:spTree>
    <p:extLst>
      <p:ext uri="{BB962C8B-B14F-4D97-AF65-F5344CB8AC3E}">
        <p14:creationId xmlns:p14="http://schemas.microsoft.com/office/powerpoint/2010/main" val="3989747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8CA8C9B-CE0B-465E-9FE1-753D28A259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12D5D59-06AB-4ED2-8E59-EEBC631398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5604" name="Slide Number Placeholder 3">
            <a:extLst>
              <a:ext uri="{FF2B5EF4-FFF2-40B4-BE49-F238E27FC236}">
                <a16:creationId xmlns:a16="http://schemas.microsoft.com/office/drawing/2014/main" id="{3D43C806-2F68-4C13-A9D1-AC505F8C91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0943CF1-EC2B-4D30-BA20-3D06C2EFDE53}" type="slidenum">
              <a:rPr lang="en-US" altLang="en-US" smtClean="0"/>
              <a:pPr/>
              <a:t>39</a:t>
            </a:fld>
            <a:endParaRPr lang="en-US" altLang="en-US" dirty="0"/>
          </a:p>
        </p:txBody>
      </p:sp>
    </p:spTree>
    <p:extLst>
      <p:ext uri="{BB962C8B-B14F-4D97-AF65-F5344CB8AC3E}">
        <p14:creationId xmlns:p14="http://schemas.microsoft.com/office/powerpoint/2010/main" val="4158980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DF5309C-86E1-454A-B511-2A3596F7D6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51F92DC4-D81C-43F4-81AD-1D6206355B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71600" marR="0" algn="just">
              <a:spcBef>
                <a:spcPts val="50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7652" name="Slide Number Placeholder 3">
            <a:extLst>
              <a:ext uri="{FF2B5EF4-FFF2-40B4-BE49-F238E27FC236}">
                <a16:creationId xmlns:a16="http://schemas.microsoft.com/office/drawing/2014/main" id="{592199DE-2FBD-4121-8057-940BC27D78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BD869D2-A80E-41E7-A6C5-4ADF1F648627}" type="slidenum">
              <a:rPr lang="en-US" altLang="en-US" smtClean="0"/>
              <a:pPr/>
              <a:t>40</a:t>
            </a:fld>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5FD22DC1-3860-4023-822B-B61B61F475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5F23C75-2393-4E04-B961-6FC26CB137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700" name="Slide Number Placeholder 3">
            <a:extLst>
              <a:ext uri="{FF2B5EF4-FFF2-40B4-BE49-F238E27FC236}">
                <a16:creationId xmlns:a16="http://schemas.microsoft.com/office/drawing/2014/main" id="{4E6CC879-82DB-4D8F-BE30-82F51837B0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A791D89-ED92-4F94-AF6B-C75518D389DE}" type="slidenum">
              <a:rPr lang="en-US" altLang="en-US" smtClean="0"/>
              <a:pPr/>
              <a:t>41</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A20F83E-F9AE-898B-8EB3-B989E578E9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8726FB77-25CF-69A9-F99C-FDECE6DF79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412" name="Slide Number Placeholder 3">
            <a:extLst>
              <a:ext uri="{FF2B5EF4-FFF2-40B4-BE49-F238E27FC236}">
                <a16:creationId xmlns:a16="http://schemas.microsoft.com/office/drawing/2014/main" id="{75F5F6CE-5803-B1DC-2942-E138199F4A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3849C2-6771-42E4-8EB3-E00EF0A27D6D}"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67187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42</a:t>
            </a:fld>
            <a:endParaRPr lang="en-US" altLang="en-US" dirty="0"/>
          </a:p>
        </p:txBody>
      </p:sp>
    </p:spTree>
    <p:extLst>
      <p:ext uri="{BB962C8B-B14F-4D97-AF65-F5344CB8AC3E}">
        <p14:creationId xmlns:p14="http://schemas.microsoft.com/office/powerpoint/2010/main" val="2581742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44</a:t>
            </a:fld>
            <a:endParaRPr lang="en-US" altLang="en-US" dirty="0"/>
          </a:p>
        </p:txBody>
      </p:sp>
    </p:spTree>
    <p:extLst>
      <p:ext uri="{BB962C8B-B14F-4D97-AF65-F5344CB8AC3E}">
        <p14:creationId xmlns:p14="http://schemas.microsoft.com/office/powerpoint/2010/main" val="1724719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terrain/course set, the Jury may opt to assign Gate Judges for other non-FIS events.</a:t>
            </a:r>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45</a:t>
            </a:fld>
            <a:endParaRPr lang="en-US" altLang="en-US" dirty="0"/>
          </a:p>
        </p:txBody>
      </p:sp>
    </p:spTree>
    <p:extLst>
      <p:ext uri="{BB962C8B-B14F-4D97-AF65-F5344CB8AC3E}">
        <p14:creationId xmlns:p14="http://schemas.microsoft.com/office/powerpoint/2010/main" val="2921859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terrain/course set, the Jury may opt to assign Gate Judges for other non-FIS events.</a:t>
            </a:r>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46</a:t>
            </a:fld>
            <a:endParaRPr lang="en-US" altLang="en-US" dirty="0"/>
          </a:p>
        </p:txBody>
      </p:sp>
    </p:spTree>
    <p:extLst>
      <p:ext uri="{BB962C8B-B14F-4D97-AF65-F5344CB8AC3E}">
        <p14:creationId xmlns:p14="http://schemas.microsoft.com/office/powerpoint/2010/main" val="18990778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48</a:t>
            </a:fld>
            <a:endParaRPr lang="en-US" altLang="en-US" dirty="0"/>
          </a:p>
        </p:txBody>
      </p:sp>
    </p:spTree>
    <p:extLst>
      <p:ext uri="{BB962C8B-B14F-4D97-AF65-F5344CB8AC3E}">
        <p14:creationId xmlns:p14="http://schemas.microsoft.com/office/powerpoint/2010/main" val="18104653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49</a:t>
            </a:fld>
            <a:endParaRPr lang="en-US" altLang="en-US" dirty="0"/>
          </a:p>
        </p:txBody>
      </p:sp>
    </p:spTree>
    <p:extLst>
      <p:ext uri="{BB962C8B-B14F-4D97-AF65-F5344CB8AC3E}">
        <p14:creationId xmlns:p14="http://schemas.microsoft.com/office/powerpoint/2010/main" val="24022306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50</a:t>
            </a:fld>
            <a:endParaRPr lang="en-US" altLang="en-US" dirty="0"/>
          </a:p>
        </p:txBody>
      </p:sp>
    </p:spTree>
    <p:extLst>
      <p:ext uri="{BB962C8B-B14F-4D97-AF65-F5344CB8AC3E}">
        <p14:creationId xmlns:p14="http://schemas.microsoft.com/office/powerpoint/2010/main" val="12935987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51</a:t>
            </a:fld>
            <a:endParaRPr lang="en-US" altLang="en-US" dirty="0"/>
          </a:p>
        </p:txBody>
      </p:sp>
    </p:spTree>
    <p:extLst>
      <p:ext uri="{BB962C8B-B14F-4D97-AF65-F5344CB8AC3E}">
        <p14:creationId xmlns:p14="http://schemas.microsoft.com/office/powerpoint/2010/main" val="25433987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53</a:t>
            </a:fld>
            <a:endParaRPr lang="en-US" altLang="en-US" dirty="0"/>
          </a:p>
        </p:txBody>
      </p:sp>
    </p:spTree>
    <p:extLst>
      <p:ext uri="{BB962C8B-B14F-4D97-AF65-F5344CB8AC3E}">
        <p14:creationId xmlns:p14="http://schemas.microsoft.com/office/powerpoint/2010/main" val="40535078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55</a:t>
            </a:fld>
            <a:endParaRPr lang="en-US" altLang="en-US" dirty="0"/>
          </a:p>
        </p:txBody>
      </p:sp>
    </p:spTree>
    <p:extLst>
      <p:ext uri="{BB962C8B-B14F-4D97-AF65-F5344CB8AC3E}">
        <p14:creationId xmlns:p14="http://schemas.microsoft.com/office/powerpoint/2010/main" val="1584467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194653D-1A76-F0F2-EDB4-A1A37D8E5C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F4DAD8E5-7626-46C6-22FD-BE56D6B93E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a:extLst>
              <a:ext uri="{FF2B5EF4-FFF2-40B4-BE49-F238E27FC236}">
                <a16:creationId xmlns:a16="http://schemas.microsoft.com/office/drawing/2014/main" id="{D4143240-D460-D42B-17C8-9988028F32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0C3188-1330-4827-BB8C-DC8F16CB6018}"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639831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56</a:t>
            </a:fld>
            <a:endParaRPr lang="en-US" altLang="en-US" dirty="0"/>
          </a:p>
        </p:txBody>
      </p:sp>
    </p:spTree>
    <p:extLst>
      <p:ext uri="{BB962C8B-B14F-4D97-AF65-F5344CB8AC3E}">
        <p14:creationId xmlns:p14="http://schemas.microsoft.com/office/powerpoint/2010/main" val="16947313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30526F8-FFCC-45A6-BDD9-4E58462A9D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BCE4F38-A49D-4A76-8FD3-C6788B80C8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a:extLst>
              <a:ext uri="{FF2B5EF4-FFF2-40B4-BE49-F238E27FC236}">
                <a16:creationId xmlns:a16="http://schemas.microsoft.com/office/drawing/2014/main" id="{3B238F2C-232C-41C3-A659-ABF51BD7E6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443D68F-923C-4DF2-B84C-79988EA881B7}" type="slidenum">
              <a:rPr lang="en-US" altLang="en-US" smtClean="0"/>
              <a:pPr/>
              <a:t>64</a:t>
            </a:fld>
            <a:endParaRPr lang="en-US" altLang="en-US" dirty="0"/>
          </a:p>
        </p:txBody>
      </p:sp>
    </p:spTree>
    <p:extLst>
      <p:ext uri="{BB962C8B-B14F-4D97-AF65-F5344CB8AC3E}">
        <p14:creationId xmlns:p14="http://schemas.microsoft.com/office/powerpoint/2010/main" val="35957746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a:extLst>
              <a:ext uri="{FF2B5EF4-FFF2-40B4-BE49-F238E27FC236}">
                <a16:creationId xmlns:a16="http://schemas.microsoft.com/office/drawing/2014/main" id="{9A3A06F5-E229-B270-2D61-CCB29CAF1E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a:extLst>
              <a:ext uri="{FF2B5EF4-FFF2-40B4-BE49-F238E27FC236}">
                <a16:creationId xmlns:a16="http://schemas.microsoft.com/office/drawing/2014/main" id="{374A5321-D2FC-B0A3-9BF2-C4C8B5D81E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9140" name="Slide Number Placeholder 3">
            <a:extLst>
              <a:ext uri="{FF2B5EF4-FFF2-40B4-BE49-F238E27FC236}">
                <a16:creationId xmlns:a16="http://schemas.microsoft.com/office/drawing/2014/main" id="{CA2272C4-03E3-92EE-8296-4F16B60476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1BBBE96-D932-4931-B38A-07848A3F7EA0}" type="slidenum">
              <a:rPr lang="en-US" altLang="en-US" smtClean="0"/>
              <a:pPr/>
              <a:t>74</a:t>
            </a:fld>
            <a:endParaRPr lang="en-US" altLang="en-US" dirty="0"/>
          </a:p>
        </p:txBody>
      </p:sp>
    </p:spTree>
    <p:extLst>
      <p:ext uri="{BB962C8B-B14F-4D97-AF65-F5344CB8AC3E}">
        <p14:creationId xmlns:p14="http://schemas.microsoft.com/office/powerpoint/2010/main" val="13171161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75</a:t>
            </a:fld>
            <a:endParaRPr lang="en-US" altLang="en-US" dirty="0"/>
          </a:p>
        </p:txBody>
      </p:sp>
    </p:spTree>
    <p:extLst>
      <p:ext uri="{BB962C8B-B14F-4D97-AF65-F5344CB8AC3E}">
        <p14:creationId xmlns:p14="http://schemas.microsoft.com/office/powerpoint/2010/main" val="21521138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76</a:t>
            </a:fld>
            <a:endParaRPr lang="en-US" altLang="en-US" dirty="0"/>
          </a:p>
        </p:txBody>
      </p:sp>
    </p:spTree>
    <p:extLst>
      <p:ext uri="{BB962C8B-B14F-4D97-AF65-F5344CB8AC3E}">
        <p14:creationId xmlns:p14="http://schemas.microsoft.com/office/powerpoint/2010/main" val="34984995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77</a:t>
            </a:fld>
            <a:endParaRPr lang="en-US" altLang="en-US" dirty="0"/>
          </a:p>
        </p:txBody>
      </p:sp>
    </p:spTree>
    <p:extLst>
      <p:ext uri="{BB962C8B-B14F-4D97-AF65-F5344CB8AC3E}">
        <p14:creationId xmlns:p14="http://schemas.microsoft.com/office/powerpoint/2010/main" val="32272227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78</a:t>
            </a:fld>
            <a:endParaRPr lang="en-US" altLang="en-US" dirty="0"/>
          </a:p>
        </p:txBody>
      </p:sp>
    </p:spTree>
    <p:extLst>
      <p:ext uri="{BB962C8B-B14F-4D97-AF65-F5344CB8AC3E}">
        <p14:creationId xmlns:p14="http://schemas.microsoft.com/office/powerpoint/2010/main" val="18107513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79</a:t>
            </a:fld>
            <a:endParaRPr lang="en-US" altLang="en-US" dirty="0"/>
          </a:p>
        </p:txBody>
      </p:sp>
    </p:spTree>
    <p:extLst>
      <p:ext uri="{BB962C8B-B14F-4D97-AF65-F5344CB8AC3E}">
        <p14:creationId xmlns:p14="http://schemas.microsoft.com/office/powerpoint/2010/main" val="41037345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80</a:t>
            </a:fld>
            <a:endParaRPr lang="en-US" altLang="en-US" dirty="0"/>
          </a:p>
        </p:txBody>
      </p:sp>
    </p:spTree>
    <p:extLst>
      <p:ext uri="{BB962C8B-B14F-4D97-AF65-F5344CB8AC3E}">
        <p14:creationId xmlns:p14="http://schemas.microsoft.com/office/powerpoint/2010/main" val="1299016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81</a:t>
            </a:fld>
            <a:endParaRPr lang="en-US" altLang="en-US" dirty="0"/>
          </a:p>
        </p:txBody>
      </p:sp>
    </p:spTree>
    <p:extLst>
      <p:ext uri="{BB962C8B-B14F-4D97-AF65-F5344CB8AC3E}">
        <p14:creationId xmlns:p14="http://schemas.microsoft.com/office/powerpoint/2010/main" val="3127032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AE03278-86D6-9556-9244-9D75CBD1CB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AE41AB63-D057-C5A6-80F8-5490EAC86F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a:extLst>
              <a:ext uri="{FF2B5EF4-FFF2-40B4-BE49-F238E27FC236}">
                <a16:creationId xmlns:a16="http://schemas.microsoft.com/office/drawing/2014/main" id="{548647A7-7F37-A709-F8E1-B96002D074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AB73723-0DDC-4952-9C7D-7F1E30BA791F}" type="slidenum">
              <a:rPr lang="en-US" altLang="en-US" smtClean="0">
                <a:solidFill>
                  <a:srgbClr val="000000"/>
                </a:solidFill>
              </a:rPr>
              <a:pPr/>
              <a:t>9</a:t>
            </a:fld>
            <a:endParaRPr lang="en-US" altLang="en-US" dirty="0">
              <a:solidFill>
                <a:srgbClr val="000000"/>
              </a:solidFill>
            </a:endParaRPr>
          </a:p>
        </p:txBody>
      </p:sp>
    </p:spTree>
    <p:extLst>
      <p:ext uri="{BB962C8B-B14F-4D97-AF65-F5344CB8AC3E}">
        <p14:creationId xmlns:p14="http://schemas.microsoft.com/office/powerpoint/2010/main" val="34074264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82</a:t>
            </a:fld>
            <a:endParaRPr lang="en-US" altLang="en-US" dirty="0"/>
          </a:p>
        </p:txBody>
      </p:sp>
    </p:spTree>
    <p:extLst>
      <p:ext uri="{BB962C8B-B14F-4D97-AF65-F5344CB8AC3E}">
        <p14:creationId xmlns:p14="http://schemas.microsoft.com/office/powerpoint/2010/main" val="42741124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83</a:t>
            </a:fld>
            <a:endParaRPr lang="en-US" dirty="0"/>
          </a:p>
        </p:txBody>
      </p:sp>
    </p:spTree>
    <p:extLst>
      <p:ext uri="{BB962C8B-B14F-4D97-AF65-F5344CB8AC3E}">
        <p14:creationId xmlns:p14="http://schemas.microsoft.com/office/powerpoint/2010/main" val="1027824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84</a:t>
            </a:fld>
            <a:endParaRPr lang="en-US" dirty="0"/>
          </a:p>
        </p:txBody>
      </p:sp>
    </p:spTree>
    <p:extLst>
      <p:ext uri="{BB962C8B-B14F-4D97-AF65-F5344CB8AC3E}">
        <p14:creationId xmlns:p14="http://schemas.microsoft.com/office/powerpoint/2010/main" val="1821400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85</a:t>
            </a:fld>
            <a:endParaRPr lang="en-US" dirty="0"/>
          </a:p>
        </p:txBody>
      </p:sp>
    </p:spTree>
    <p:extLst>
      <p:ext uri="{BB962C8B-B14F-4D97-AF65-F5344CB8AC3E}">
        <p14:creationId xmlns:p14="http://schemas.microsoft.com/office/powerpoint/2010/main" val="38201097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86</a:t>
            </a:fld>
            <a:endParaRPr lang="en-US" dirty="0"/>
          </a:p>
        </p:txBody>
      </p:sp>
    </p:spTree>
    <p:extLst>
      <p:ext uri="{BB962C8B-B14F-4D97-AF65-F5344CB8AC3E}">
        <p14:creationId xmlns:p14="http://schemas.microsoft.com/office/powerpoint/2010/main" val="27653659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87</a:t>
            </a:fld>
            <a:endParaRPr lang="en-US" altLang="en-US" dirty="0"/>
          </a:p>
        </p:txBody>
      </p:sp>
    </p:spTree>
    <p:extLst>
      <p:ext uri="{BB962C8B-B14F-4D97-AF65-F5344CB8AC3E}">
        <p14:creationId xmlns:p14="http://schemas.microsoft.com/office/powerpoint/2010/main" val="21514401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88</a:t>
            </a:fld>
            <a:endParaRPr lang="en-US" altLang="en-US" dirty="0"/>
          </a:p>
        </p:txBody>
      </p:sp>
    </p:spTree>
    <p:extLst>
      <p:ext uri="{BB962C8B-B14F-4D97-AF65-F5344CB8AC3E}">
        <p14:creationId xmlns:p14="http://schemas.microsoft.com/office/powerpoint/2010/main" val="25913134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89</a:t>
            </a:fld>
            <a:endParaRPr lang="en-US" altLang="en-US" dirty="0"/>
          </a:p>
        </p:txBody>
      </p:sp>
    </p:spTree>
    <p:extLst>
      <p:ext uri="{BB962C8B-B14F-4D97-AF65-F5344CB8AC3E}">
        <p14:creationId xmlns:p14="http://schemas.microsoft.com/office/powerpoint/2010/main" val="12430739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90</a:t>
            </a:fld>
            <a:endParaRPr lang="en-US" dirty="0"/>
          </a:p>
        </p:txBody>
      </p:sp>
    </p:spTree>
    <p:extLst>
      <p:ext uri="{BB962C8B-B14F-4D97-AF65-F5344CB8AC3E}">
        <p14:creationId xmlns:p14="http://schemas.microsoft.com/office/powerpoint/2010/main" val="6146481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91</a:t>
            </a:fld>
            <a:endParaRPr lang="en-US" dirty="0"/>
          </a:p>
        </p:txBody>
      </p:sp>
    </p:spTree>
    <p:extLst>
      <p:ext uri="{BB962C8B-B14F-4D97-AF65-F5344CB8AC3E}">
        <p14:creationId xmlns:p14="http://schemas.microsoft.com/office/powerpoint/2010/main" val="3856997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AE03278-86D6-9556-9244-9D75CBD1CB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AE41AB63-D057-C5A6-80F8-5490EAC86F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a:extLst>
              <a:ext uri="{FF2B5EF4-FFF2-40B4-BE49-F238E27FC236}">
                <a16:creationId xmlns:a16="http://schemas.microsoft.com/office/drawing/2014/main" id="{548647A7-7F37-A709-F8E1-B96002D074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AB73723-0DDC-4952-9C7D-7F1E30BA791F}" type="slidenum">
              <a:rPr lang="en-US" altLang="en-US" smtClean="0">
                <a:solidFill>
                  <a:srgbClr val="000000"/>
                </a:solidFill>
              </a:rPr>
              <a:pPr/>
              <a:t>10</a:t>
            </a:fld>
            <a:endParaRPr lang="en-US" altLang="en-US" dirty="0">
              <a:solidFill>
                <a:srgbClr val="000000"/>
              </a:solidFill>
            </a:endParaRPr>
          </a:p>
        </p:txBody>
      </p:sp>
    </p:spTree>
    <p:extLst>
      <p:ext uri="{BB962C8B-B14F-4D97-AF65-F5344CB8AC3E}">
        <p14:creationId xmlns:p14="http://schemas.microsoft.com/office/powerpoint/2010/main" val="25751452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92</a:t>
            </a:fld>
            <a:endParaRPr lang="en-US" dirty="0"/>
          </a:p>
        </p:txBody>
      </p:sp>
    </p:spTree>
    <p:extLst>
      <p:ext uri="{BB962C8B-B14F-4D97-AF65-F5344CB8AC3E}">
        <p14:creationId xmlns:p14="http://schemas.microsoft.com/office/powerpoint/2010/main" val="30415009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C93C53F7-9AE9-458A-9C43-91A8E035C3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3A33897C-DCA4-4BE5-8045-20BC496245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0052" name="Slide Number Placeholder 3">
            <a:extLst>
              <a:ext uri="{FF2B5EF4-FFF2-40B4-BE49-F238E27FC236}">
                <a16:creationId xmlns:a16="http://schemas.microsoft.com/office/drawing/2014/main" id="{6928AA2B-04A6-4642-BAF5-14177E92B6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23C6601-8A3D-477B-85CE-0A4982C8D039}" type="slidenum">
              <a:rPr lang="en-US" altLang="en-US" smtClean="0"/>
              <a:pPr/>
              <a:t>93</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5AC3BFAB-1CBD-45BD-9A11-1EB1BC8B5B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4A55A654-06E0-457A-AA3C-772CFF31E4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316" name="Slide Number Placeholder 3">
            <a:extLst>
              <a:ext uri="{FF2B5EF4-FFF2-40B4-BE49-F238E27FC236}">
                <a16:creationId xmlns:a16="http://schemas.microsoft.com/office/drawing/2014/main" id="{0A8B90A6-4A19-415A-A338-D4EB699253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12BC202E-91D6-459F-BA52-6169B0C86567}" type="slidenum">
              <a:rPr lang="en-US" altLang="en-US" smtClean="0"/>
              <a:pPr/>
              <a:t>12</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2DADAA56-B7AB-4A75-BD75-55CE081709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71D2F77C-63C8-4D60-B6BF-CA5AF9B74B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268" name="Slide Number Placeholder 3">
            <a:extLst>
              <a:ext uri="{FF2B5EF4-FFF2-40B4-BE49-F238E27FC236}">
                <a16:creationId xmlns:a16="http://schemas.microsoft.com/office/drawing/2014/main" id="{222EB9D3-09B4-481B-8787-3D2A935E4F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4EFE84FF-04CB-4D10-93B6-A60A152D47AD}" type="slidenum">
              <a:rPr lang="en-US" altLang="en-US" smtClean="0"/>
              <a:pPr/>
              <a:t>13</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5B2FC05-A628-433F-8015-7E75B6E6FC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9D10B62B-BEA5-4BDB-B293-7FB35334D5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724" name="Slide Number Placeholder 3">
            <a:extLst>
              <a:ext uri="{FF2B5EF4-FFF2-40B4-BE49-F238E27FC236}">
                <a16:creationId xmlns:a16="http://schemas.microsoft.com/office/drawing/2014/main" id="{AB574F0F-D49D-43DD-B764-F9A2DCDC74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D256614-21A4-4272-801F-3DB5F265BABD}" type="slidenum">
              <a:rPr lang="en-US" altLang="en-US" smtClean="0"/>
              <a:pPr/>
              <a:t>14</a:t>
            </a:fld>
            <a:endParaRPr lang="en-US" altLang="en-US" dirty="0"/>
          </a:p>
        </p:txBody>
      </p:sp>
    </p:spTree>
    <p:extLst>
      <p:ext uri="{BB962C8B-B14F-4D97-AF65-F5344CB8AC3E}">
        <p14:creationId xmlns:p14="http://schemas.microsoft.com/office/powerpoint/2010/main" val="1815884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1977" y="1600201"/>
            <a:ext cx="6248400" cy="2680127"/>
          </a:xfrm>
          <a:noFill/>
          <a:effectLst>
            <a:softEdge rad="31750"/>
          </a:effectLst>
        </p:spPr>
        <p:txBody>
          <a:bodyPr>
            <a:noAutofit/>
          </a:bodyPr>
          <a:lstStyle>
            <a:lvl1pPr>
              <a:defRPr sz="4051">
                <a:solidFill>
                  <a:schemeClr val="bg1"/>
                </a:solidFill>
              </a:defRPr>
            </a:lvl1pPr>
          </a:lstStyle>
          <a:p>
            <a:r>
              <a:rPr lang="en-US" dirty="0"/>
              <a:t>Click to edit Master title style</a:t>
            </a:r>
            <a:endParaRPr dirty="0"/>
          </a:p>
        </p:txBody>
      </p:sp>
      <p:sp>
        <p:nvSpPr>
          <p:cNvPr id="3" name="Subtitle 2"/>
          <p:cNvSpPr>
            <a:spLocks noGrp="1"/>
          </p:cNvSpPr>
          <p:nvPr>
            <p:ph type="subTitle" idx="1"/>
          </p:nvPr>
        </p:nvSpPr>
        <p:spPr>
          <a:xfrm>
            <a:off x="1821976" y="4344916"/>
            <a:ext cx="5638800" cy="1116085"/>
          </a:xfrm>
        </p:spPr>
        <p:txBody>
          <a:bodyPr/>
          <a:lstStyle>
            <a:lvl1pPr marL="0" indent="0" algn="l">
              <a:spcBef>
                <a:spcPts val="0"/>
              </a:spcBef>
              <a:buNone/>
              <a:defRPr sz="2401">
                <a:solidFill>
                  <a:schemeClr val="bg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dirty="0"/>
          </a:p>
        </p:txBody>
      </p:sp>
    </p:spTree>
    <p:extLst>
      <p:ext uri="{BB962C8B-B14F-4D97-AF65-F5344CB8AC3E}">
        <p14:creationId xmlns:p14="http://schemas.microsoft.com/office/powerpoint/2010/main" val="209684771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112764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104"/>
        <p:cNvGrpSpPr/>
        <p:nvPr/>
      </p:nvGrpSpPr>
      <p:grpSpPr>
        <a:xfrm>
          <a:off x="0" y="0"/>
          <a:ext cx="0" cy="0"/>
          <a:chOff x="0" y="0"/>
          <a:chExt cx="0" cy="0"/>
        </a:xfrm>
      </p:grpSpPr>
      <p:sp>
        <p:nvSpPr>
          <p:cNvPr id="2" name="Shape 8">
            <a:extLst>
              <a:ext uri="{FF2B5EF4-FFF2-40B4-BE49-F238E27FC236}">
                <a16:creationId xmlns:a16="http://schemas.microsoft.com/office/drawing/2014/main" id="{CD46003E-BF74-49D3-B95F-4E3F8A6634EE}"/>
              </a:ext>
            </a:extLst>
          </p:cNvPr>
          <p:cNvSpPr txBox="1">
            <a:spLocks noGrp="1"/>
          </p:cNvSpPr>
          <p:nvPr>
            <p:ph type="sldNum" idx="10"/>
          </p:nvPr>
        </p:nvSpPr>
        <p:spPr/>
        <p:txBody>
          <a:bodyPr/>
          <a:lstStyle>
            <a:lvl1pPr>
              <a:defRPr/>
            </a:lvl1pPr>
          </a:lstStyle>
          <a:p>
            <a:pPr>
              <a:defRPr/>
            </a:pPr>
            <a:fld id="{6D63EED1-3F78-42AF-BDE5-1BAEB34FAA01}" type="slidenum">
              <a:rPr lang="en-US" altLang="en-US"/>
              <a:pPr>
                <a:defRPr/>
              </a:pPr>
              <a:t>‹#›</a:t>
            </a:fld>
            <a:endParaRPr lang="en-US" altLang="en-US" dirty="0"/>
          </a:p>
        </p:txBody>
      </p:sp>
    </p:spTree>
    <p:extLst>
      <p:ext uri="{BB962C8B-B14F-4D97-AF65-F5344CB8AC3E}">
        <p14:creationId xmlns:p14="http://schemas.microsoft.com/office/powerpoint/2010/main" val="236308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E906-B742-4D80-B0B3-DFABBFD93BE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B105F1E0-D4CB-4F79-8D3E-83EEE95FA366}"/>
              </a:ext>
            </a:extLst>
          </p:cNvPr>
          <p:cNvSpPr>
            <a:spLocks noGrp="1"/>
          </p:cNvSpPr>
          <p:nvPr>
            <p:ph type="body" sz="quarter" idx="10"/>
          </p:nvPr>
        </p:nvSpPr>
        <p:spPr>
          <a:xfrm>
            <a:off x="1447800" y="2590800"/>
            <a:ext cx="5867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262572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1447800" y="2590800"/>
            <a:ext cx="5867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813437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7B19411-37FA-4467-9E7D-91595A6FE3DE}"/>
              </a:ext>
            </a:extLst>
          </p:cNvPr>
          <p:cNvSpPr>
            <a:spLocks noGrp="1" noChangeArrowheads="1"/>
          </p:cNvSpPr>
          <p:nvPr>
            <p:ph type="title"/>
          </p:nvPr>
        </p:nvSpPr>
        <p:spPr bwMode="auto">
          <a:xfrm>
            <a:off x="1195388" y="177800"/>
            <a:ext cx="73390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8572BAE-C469-4EEA-922B-8C6E4ADCF17F}"/>
              </a:ext>
            </a:extLst>
          </p:cNvPr>
          <p:cNvSpPr>
            <a:spLocks noGrp="1" noChangeArrowheads="1"/>
          </p:cNvSpPr>
          <p:nvPr>
            <p:ph type="body" idx="1"/>
          </p:nvPr>
        </p:nvSpPr>
        <p:spPr bwMode="auto">
          <a:xfrm>
            <a:off x="1195388" y="1600200"/>
            <a:ext cx="73390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3F68C1-B2BD-4F3F-8CD4-30D0B6480D4E}"/>
              </a:ext>
            </a:extLst>
          </p:cNvPr>
          <p:cNvSpPr>
            <a:spLocks noGrp="1"/>
          </p:cNvSpPr>
          <p:nvPr>
            <p:ph type="dt" sz="half" idx="2"/>
          </p:nvPr>
        </p:nvSpPr>
        <p:spPr>
          <a:xfrm>
            <a:off x="3886200" y="6316663"/>
            <a:ext cx="914400" cy="365125"/>
          </a:xfrm>
          <a:prstGeom prst="rect">
            <a:avLst/>
          </a:prstGeom>
        </p:spPr>
        <p:txBody>
          <a:bodyPr vert="horz" lIns="91440" tIns="45720" rIns="91440" bIns="45720" rtlCol="0" anchor="ctr"/>
          <a:lstStyle>
            <a:lvl1pPr algn="l" eaLnBrk="1" fontAlgn="auto" hangingPunct="1">
              <a:spcBef>
                <a:spcPts val="0"/>
              </a:spcBef>
              <a:spcAft>
                <a:spcPts val="0"/>
              </a:spcAft>
              <a:defRPr sz="825" cap="all" baseline="0">
                <a:solidFill>
                  <a:schemeClr val="tx1"/>
                </a:solidFill>
                <a:latin typeface="+mn-lt"/>
              </a:defRPr>
            </a:lvl1pPr>
          </a:lstStyle>
          <a:p>
            <a:pPr>
              <a:defRPr/>
            </a:pPr>
            <a:fld id="{087A3687-5171-452D-9D40-4F73EF28FDE4}" type="datetime1">
              <a:rPr lang="en-US"/>
              <a:pPr>
                <a:defRPr/>
              </a:pPr>
              <a:t>9/28/2024</a:t>
            </a:fld>
            <a:endParaRPr lang="en-US" dirty="0"/>
          </a:p>
        </p:txBody>
      </p:sp>
      <p:sp>
        <p:nvSpPr>
          <p:cNvPr id="5" name="Footer Placeholder 4">
            <a:extLst>
              <a:ext uri="{FF2B5EF4-FFF2-40B4-BE49-F238E27FC236}">
                <a16:creationId xmlns:a16="http://schemas.microsoft.com/office/drawing/2014/main" id="{21189705-6923-4955-A5D3-572807A24B84}"/>
              </a:ext>
            </a:extLst>
          </p:cNvPr>
          <p:cNvSpPr>
            <a:spLocks noGrp="1"/>
          </p:cNvSpPr>
          <p:nvPr>
            <p:ph type="ftr" sz="quarter" idx="3"/>
          </p:nvPr>
        </p:nvSpPr>
        <p:spPr>
          <a:xfrm>
            <a:off x="4948238" y="6316663"/>
            <a:ext cx="2981325" cy="365125"/>
          </a:xfrm>
          <a:prstGeom prst="rect">
            <a:avLst/>
          </a:prstGeom>
        </p:spPr>
        <p:txBody>
          <a:bodyPr vert="horz" lIns="91440" tIns="45720" rIns="91440" bIns="45720" rtlCol="0" anchor="ctr"/>
          <a:lstStyle>
            <a:lvl1pPr algn="ctr" eaLnBrk="1" fontAlgn="auto" hangingPunct="1">
              <a:spcBef>
                <a:spcPts val="0"/>
              </a:spcBef>
              <a:spcAft>
                <a:spcPts val="0"/>
              </a:spcAft>
              <a:defRPr sz="825" cap="all" baseline="0">
                <a:solidFill>
                  <a:schemeClr val="tx1"/>
                </a:solidFill>
                <a:latin typeface="+mn-lt"/>
              </a:defRPr>
            </a:lvl1pPr>
          </a:lstStyle>
          <a:p>
            <a:pPr>
              <a:defRPr/>
            </a:pPr>
            <a:r>
              <a:rPr lang="en-US" dirty="0"/>
              <a:t>2017-2018</a:t>
            </a:r>
          </a:p>
        </p:txBody>
      </p:sp>
      <p:sp>
        <p:nvSpPr>
          <p:cNvPr id="6" name="Slide Number Placeholder 5">
            <a:extLst>
              <a:ext uri="{FF2B5EF4-FFF2-40B4-BE49-F238E27FC236}">
                <a16:creationId xmlns:a16="http://schemas.microsoft.com/office/drawing/2014/main" id="{0F8815C2-3F44-4660-83A6-37030EF2D9E5}"/>
              </a:ext>
            </a:extLst>
          </p:cNvPr>
          <p:cNvSpPr>
            <a:spLocks noGrp="1"/>
          </p:cNvSpPr>
          <p:nvPr>
            <p:ph type="sldNum" sz="quarter" idx="4"/>
          </p:nvPr>
        </p:nvSpPr>
        <p:spPr>
          <a:xfrm>
            <a:off x="8077200" y="6316663"/>
            <a:ext cx="457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lvl1pPr>
          </a:lstStyle>
          <a:p>
            <a:pPr>
              <a:defRPr/>
            </a:pPr>
            <a:fld id="{2E1CC181-A63F-4168-8DEA-BA9C7DF28A5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Lst>
  <p:transition spd="med">
    <p:fade/>
  </p:transition>
  <p:hf sldNum="0" hdr="0" dt="0"/>
  <p:txStyles>
    <p:title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p:titleStyle>
    <p:bodyStyle>
      <a:lvl1pPr marL="184150" indent="-184150" algn="l" defTabSz="685800" rtl="0" eaLnBrk="0" fontAlgn="base" hangingPunct="0">
        <a:lnSpc>
          <a:spcPct val="90000"/>
        </a:lnSpc>
        <a:spcBef>
          <a:spcPts val="1050"/>
        </a:spcBef>
        <a:spcAft>
          <a:spcPct val="0"/>
        </a:spcAft>
        <a:buFont typeface="Euphemia" panose="020B0503040102020104" pitchFamily="34" charset="0"/>
        <a:buChar char="›"/>
        <a:defRPr sz="2100" kern="1200">
          <a:solidFill>
            <a:schemeClr val="tx2"/>
          </a:solidFill>
          <a:latin typeface="+mn-lt"/>
          <a:ea typeface="+mn-ea"/>
          <a:cs typeface="+mn-cs"/>
        </a:defRPr>
      </a:lvl1pPr>
      <a:lvl2pPr marL="458788" indent="-184150" algn="l" defTabSz="685800" rtl="0" eaLnBrk="0" fontAlgn="base" hangingPunct="0">
        <a:lnSpc>
          <a:spcPct val="90000"/>
        </a:lnSpc>
        <a:spcBef>
          <a:spcPts val="450"/>
        </a:spcBef>
        <a:spcAft>
          <a:spcPct val="0"/>
        </a:spcAft>
        <a:buFont typeface="Euphemia" panose="020B0503040102020104" pitchFamily="34" charset="0"/>
        <a:buChar char="–"/>
        <a:defRPr kern="1200">
          <a:solidFill>
            <a:schemeClr val="tx2"/>
          </a:solidFill>
          <a:latin typeface="+mn-lt"/>
          <a:ea typeface="+mn-ea"/>
          <a:cs typeface="+mn-cs"/>
        </a:defRPr>
      </a:lvl2pPr>
      <a:lvl3pPr marL="733425" indent="-184150" algn="l" defTabSz="685800" rtl="0" eaLnBrk="0" fontAlgn="base" hangingPunct="0">
        <a:lnSpc>
          <a:spcPct val="90000"/>
        </a:lnSpc>
        <a:spcBef>
          <a:spcPts val="450"/>
        </a:spcBef>
        <a:spcAft>
          <a:spcPct val="0"/>
        </a:spcAft>
        <a:buFont typeface="Euphemia" panose="020B0503040102020104" pitchFamily="34" charset="0"/>
        <a:buChar char="›"/>
        <a:defRPr sz="1500" kern="1200">
          <a:solidFill>
            <a:schemeClr val="tx2"/>
          </a:solidFill>
          <a:latin typeface="+mn-lt"/>
          <a:ea typeface="+mn-ea"/>
          <a:cs typeface="+mn-cs"/>
        </a:defRPr>
      </a:lvl3pPr>
      <a:lvl4pPr marL="1008063" indent="-184150" algn="l" defTabSz="685800" rtl="0" eaLnBrk="0" fontAlgn="base" hangingPunct="0">
        <a:lnSpc>
          <a:spcPct val="90000"/>
        </a:lnSpc>
        <a:spcBef>
          <a:spcPts val="450"/>
        </a:spcBef>
        <a:spcAft>
          <a:spcPct val="0"/>
        </a:spcAft>
        <a:buFont typeface="Arial" panose="020B0604020202020204" pitchFamily="34" charset="0"/>
        <a:buChar char="–"/>
        <a:defRPr sz="1300" kern="1200">
          <a:solidFill>
            <a:schemeClr val="tx2"/>
          </a:solidFill>
          <a:latin typeface="+mn-lt"/>
          <a:ea typeface="+mn-ea"/>
          <a:cs typeface="+mn-cs"/>
        </a:defRPr>
      </a:lvl4pPr>
      <a:lvl5pPr marL="1282700" indent="-184150" algn="l" defTabSz="685800" rtl="0" eaLnBrk="0" fontAlgn="base" hangingPunct="0">
        <a:lnSpc>
          <a:spcPct val="90000"/>
        </a:lnSpc>
        <a:spcBef>
          <a:spcPts val="450"/>
        </a:spcBef>
        <a:spcAft>
          <a:spcPct val="0"/>
        </a:spcAft>
        <a:buFont typeface="Euphemia" panose="020B0503040102020104" pitchFamily="34" charset="0"/>
        <a:buChar char="›"/>
        <a:defRPr sz="1300" kern="1200">
          <a:solidFill>
            <a:schemeClr val="tx2"/>
          </a:solidFill>
          <a:latin typeface="+mn-lt"/>
          <a:ea typeface="+mn-ea"/>
          <a:cs typeface="+mn-cs"/>
        </a:defRPr>
      </a:lvl5pPr>
      <a:lvl6pPr marL="1557181" indent="-185215" algn="l" defTabSz="685983" rtl="0" eaLnBrk="1" latinLnBrk="0" hangingPunct="1">
        <a:lnSpc>
          <a:spcPct val="90000"/>
        </a:lnSpc>
        <a:spcBef>
          <a:spcPts val="450"/>
        </a:spcBef>
        <a:buFont typeface="Euphemia" pitchFamily="34" charset="0"/>
        <a:buChar char="–"/>
        <a:defRPr sz="1350" kern="1200">
          <a:solidFill>
            <a:schemeClr val="tx1"/>
          </a:solidFill>
          <a:latin typeface="+mn-lt"/>
          <a:ea typeface="+mn-ea"/>
          <a:cs typeface="+mn-cs"/>
        </a:defRPr>
      </a:lvl6pPr>
      <a:lvl7pPr marL="1831574" indent="-185215" algn="l" defTabSz="685983" rtl="0" eaLnBrk="1" latinLnBrk="0" hangingPunct="1">
        <a:lnSpc>
          <a:spcPct val="90000"/>
        </a:lnSpc>
        <a:spcBef>
          <a:spcPts val="450"/>
        </a:spcBef>
        <a:buFont typeface="Euphemia" pitchFamily="34" charset="0"/>
        <a:buChar char="›"/>
        <a:defRPr sz="1350" kern="1200">
          <a:solidFill>
            <a:schemeClr val="tx1"/>
          </a:solidFill>
          <a:latin typeface="+mn-lt"/>
          <a:ea typeface="+mn-ea"/>
          <a:cs typeface="+mn-cs"/>
        </a:defRPr>
      </a:lvl7pPr>
      <a:lvl8pPr marL="2105967" indent="-185215" algn="l" defTabSz="685983" rtl="0" eaLnBrk="1" latinLnBrk="0" hangingPunct="1">
        <a:lnSpc>
          <a:spcPct val="90000"/>
        </a:lnSpc>
        <a:spcBef>
          <a:spcPts val="450"/>
        </a:spcBef>
        <a:buFont typeface="Euphemia" pitchFamily="34" charset="0"/>
        <a:buChar char="–"/>
        <a:defRPr sz="1350" kern="1200" baseline="0">
          <a:solidFill>
            <a:schemeClr val="tx1"/>
          </a:solidFill>
          <a:latin typeface="+mn-lt"/>
          <a:ea typeface="+mn-ea"/>
          <a:cs typeface="+mn-cs"/>
        </a:defRPr>
      </a:lvl8pPr>
      <a:lvl9pPr marL="2380361" indent="-185215" algn="l" defTabSz="685983" rtl="0" eaLnBrk="1" latinLnBrk="0" hangingPunct="1">
        <a:lnSpc>
          <a:spcPct val="90000"/>
        </a:lnSpc>
        <a:spcBef>
          <a:spcPts val="450"/>
        </a:spcBef>
        <a:buFont typeface="Euphemia" pitchFamily="34" charset="0"/>
        <a:buChar char="›"/>
        <a:defRPr sz="1350" kern="1200" baseline="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AAE929A-3F4F-A66F-B28F-29E929FF5020}"/>
              </a:ext>
            </a:extLst>
          </p:cNvPr>
          <p:cNvSpPr>
            <a:spLocks noGrp="1" noChangeArrowheads="1"/>
          </p:cNvSpPr>
          <p:nvPr>
            <p:ph type="title"/>
          </p:nvPr>
        </p:nvSpPr>
        <p:spPr bwMode="auto">
          <a:xfrm>
            <a:off x="1195388" y="177800"/>
            <a:ext cx="73390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5E89ABC-F709-53EA-6600-3A91D9BFD74E}"/>
              </a:ext>
            </a:extLst>
          </p:cNvPr>
          <p:cNvSpPr>
            <a:spLocks noGrp="1" noChangeArrowheads="1"/>
          </p:cNvSpPr>
          <p:nvPr>
            <p:ph type="body" idx="1"/>
          </p:nvPr>
        </p:nvSpPr>
        <p:spPr bwMode="auto">
          <a:xfrm>
            <a:off x="1195388" y="1600200"/>
            <a:ext cx="73390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AA05A96-C554-6A8D-4753-D9B61478625F}"/>
              </a:ext>
            </a:extLst>
          </p:cNvPr>
          <p:cNvSpPr>
            <a:spLocks noGrp="1"/>
          </p:cNvSpPr>
          <p:nvPr>
            <p:ph type="dt" sz="half" idx="2"/>
          </p:nvPr>
        </p:nvSpPr>
        <p:spPr>
          <a:xfrm>
            <a:off x="3886200" y="6316663"/>
            <a:ext cx="914400" cy="365125"/>
          </a:xfrm>
          <a:prstGeom prst="rect">
            <a:avLst/>
          </a:prstGeom>
        </p:spPr>
        <p:txBody>
          <a:bodyPr vert="horz" lIns="91440" tIns="45720" rIns="91440" bIns="45720" rtlCol="0" anchor="ctr"/>
          <a:lstStyle>
            <a:lvl1pPr algn="l" eaLnBrk="1" fontAlgn="auto" hangingPunct="1">
              <a:spcBef>
                <a:spcPts val="0"/>
              </a:spcBef>
              <a:spcAft>
                <a:spcPts val="0"/>
              </a:spcAft>
              <a:defRPr sz="1100" cap="all" baseline="0">
                <a:solidFill>
                  <a:schemeClr val="tx1"/>
                </a:solidFill>
                <a:latin typeface="+mn-lt"/>
              </a:defRPr>
            </a:lvl1pPr>
          </a:lstStyle>
          <a:p>
            <a:pPr>
              <a:defRPr/>
            </a:pPr>
            <a:fld id="{D56B6503-103C-4BA3-B70C-759447827F6D}" type="datetime1">
              <a:rPr lang="en-US"/>
              <a:pPr>
                <a:defRPr/>
              </a:pPr>
              <a:t>9/28/2024</a:t>
            </a:fld>
            <a:endParaRPr lang="en-US" dirty="0"/>
          </a:p>
        </p:txBody>
      </p:sp>
      <p:sp>
        <p:nvSpPr>
          <p:cNvPr id="5" name="Footer Placeholder 4">
            <a:extLst>
              <a:ext uri="{FF2B5EF4-FFF2-40B4-BE49-F238E27FC236}">
                <a16:creationId xmlns:a16="http://schemas.microsoft.com/office/drawing/2014/main" id="{203D976A-8CA5-BDFC-3C1E-EC03988BD813}"/>
              </a:ext>
            </a:extLst>
          </p:cNvPr>
          <p:cNvSpPr>
            <a:spLocks noGrp="1"/>
          </p:cNvSpPr>
          <p:nvPr>
            <p:ph type="ftr" sz="quarter" idx="3"/>
          </p:nvPr>
        </p:nvSpPr>
        <p:spPr>
          <a:xfrm>
            <a:off x="4948238" y="6316663"/>
            <a:ext cx="2981325" cy="365125"/>
          </a:xfrm>
          <a:prstGeom prst="rect">
            <a:avLst/>
          </a:prstGeom>
        </p:spPr>
        <p:txBody>
          <a:bodyPr vert="horz" lIns="91440" tIns="45720" rIns="91440" bIns="45720" rtlCol="0" anchor="ctr"/>
          <a:lstStyle>
            <a:lvl1pPr algn="ctr" eaLnBrk="1" fontAlgn="auto" hangingPunct="1">
              <a:spcBef>
                <a:spcPts val="0"/>
              </a:spcBef>
              <a:spcAft>
                <a:spcPts val="0"/>
              </a:spcAft>
              <a:defRPr sz="1100" cap="all" baseline="0" dirty="0">
                <a:solidFill>
                  <a:schemeClr val="tx1"/>
                </a:solidFill>
                <a:latin typeface="+mn-lt"/>
              </a:defRPr>
            </a:lvl1pPr>
          </a:lstStyle>
          <a:p>
            <a:pPr>
              <a:defRPr/>
            </a:pPr>
            <a:r>
              <a:rPr lang="en-US" dirty="0"/>
              <a:t>2017-2018</a:t>
            </a:r>
          </a:p>
        </p:txBody>
      </p:sp>
      <p:sp>
        <p:nvSpPr>
          <p:cNvPr id="6" name="Slide Number Placeholder 5">
            <a:extLst>
              <a:ext uri="{FF2B5EF4-FFF2-40B4-BE49-F238E27FC236}">
                <a16:creationId xmlns:a16="http://schemas.microsoft.com/office/drawing/2014/main" id="{92153C74-113D-08F6-249A-584CB4569516}"/>
              </a:ext>
            </a:extLst>
          </p:cNvPr>
          <p:cNvSpPr>
            <a:spLocks noGrp="1"/>
          </p:cNvSpPr>
          <p:nvPr>
            <p:ph type="sldNum" sz="quarter" idx="4"/>
          </p:nvPr>
        </p:nvSpPr>
        <p:spPr>
          <a:xfrm>
            <a:off x="8077200" y="6316663"/>
            <a:ext cx="457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latin typeface="Arial" panose="020B0604020202020204" pitchFamily="34" charset="0"/>
              </a:defRPr>
            </a:lvl1pPr>
          </a:lstStyle>
          <a:p>
            <a:pPr>
              <a:defRPr/>
            </a:pPr>
            <a:fld id="{F68B876E-7FF5-479A-95C0-47CB66582863}" type="slidenum">
              <a:rPr lang="en-US" altLang="en-US"/>
              <a:pPr>
                <a:defRPr/>
              </a:pPr>
              <a:t>‹#›</a:t>
            </a:fld>
            <a:endParaRPr lang="en-US" altLang="en-US" dirty="0"/>
          </a:p>
        </p:txBody>
      </p:sp>
    </p:spTree>
    <p:extLst>
      <p:ext uri="{BB962C8B-B14F-4D97-AF65-F5344CB8AC3E}">
        <p14:creationId xmlns:p14="http://schemas.microsoft.com/office/powerpoint/2010/main" val="1143786868"/>
      </p:ext>
    </p:extLst>
  </p:cSld>
  <p:clrMap bg1="lt1" tx1="dk1" bg2="lt2" tx2="dk2" accent1="accent1" accent2="accent2" accent3="accent3" accent4="accent4" accent5="accent5" accent6="accent6" hlink="hlink" folHlink="folHlink"/>
  <p:sldLayoutIdLst>
    <p:sldLayoutId id="2147484084" r:id="rId1"/>
  </p:sldLayoutIdLst>
  <p:transition spd="med">
    <p:fade/>
  </p:transition>
  <p:hf sldNum="0" hdr="0" dt="0"/>
  <p:txStyles>
    <p:title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p:titleStyle>
    <p:body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C2247E4-B5F2-4DDE-BEA3-238AB20161AC}"/>
              </a:ext>
            </a:extLst>
          </p:cNvPr>
          <p:cNvSpPr>
            <a:spLocks noGrp="1"/>
          </p:cNvSpPr>
          <p:nvPr>
            <p:ph type="ctrTitle" idx="4294967295"/>
          </p:nvPr>
        </p:nvSpPr>
        <p:spPr>
          <a:xfrm>
            <a:off x="1600200" y="2105025"/>
            <a:ext cx="6248400" cy="2249487"/>
          </a:xfrm>
        </p:spPr>
        <p:txBody>
          <a:bodyPr rtlCol="0">
            <a:noAutofit/>
          </a:bodyPr>
          <a:lstStyle/>
          <a:p>
            <a:pPr algn="ctr" defTabSz="685983" eaLnBrk="1" fontAlgn="auto" hangingPunct="1">
              <a:lnSpc>
                <a:spcPct val="100000"/>
              </a:lnSpc>
              <a:spcBef>
                <a:spcPts val="1200"/>
              </a:spcBef>
              <a:spcAft>
                <a:spcPts val="0"/>
              </a:spcAft>
              <a:defRPr/>
            </a:pPr>
            <a:r>
              <a:rPr lang="en-U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2025</a:t>
            </a:r>
            <a:br>
              <a:rPr lang="en-U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CHIEF OF COURSE</a:t>
            </a:r>
            <a:endPar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196" name="Picture 2">
            <a:extLst>
              <a:ext uri="{FF2B5EF4-FFF2-40B4-BE49-F238E27FC236}">
                <a16:creationId xmlns:a16="http://schemas.microsoft.com/office/drawing/2014/main" id="{D0796FFD-239B-412B-9132-4D1283066A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549275"/>
            <a:ext cx="39687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1">
            <a:extLst>
              <a:ext uri="{FF2B5EF4-FFF2-40B4-BE49-F238E27FC236}">
                <a16:creationId xmlns:a16="http://schemas.microsoft.com/office/drawing/2014/main" id="{C4D94F10-A4EC-40F9-BA86-833E82C2845E}"/>
              </a:ext>
            </a:extLst>
          </p:cNvPr>
          <p:cNvSpPr>
            <a:spLocks noChangeArrowheads="1"/>
          </p:cNvSpPr>
          <p:nvPr/>
        </p:nvSpPr>
        <p:spPr bwMode="auto">
          <a:xfrm>
            <a:off x="1219200" y="4572000"/>
            <a:ext cx="7696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ts val="1200"/>
              </a:spcBef>
              <a:buFont typeface="Arial" panose="020B0604020202020204" pitchFamily="34" charset="0"/>
              <a:buNone/>
            </a:pPr>
            <a:r>
              <a:rPr lang="en-US" altLang="en-US" b="1" dirty="0">
                <a:latin typeface="Arial" panose="020B0604020202020204" pitchFamily="34" charset="0"/>
                <a:cs typeface="Arial" panose="020B0604020202020204" pitchFamily="34" charset="0"/>
              </a:rPr>
              <a:t>“Clean Hill Initiative Revisited,” “Courses,” and “B-Net” are a </a:t>
            </a:r>
            <a:r>
              <a:rPr lang="en-US" altLang="en-US" b="1" u="sng" dirty="0">
                <a:latin typeface="Arial" panose="020B0604020202020204" pitchFamily="34" charset="0"/>
                <a:cs typeface="Arial" panose="020B0604020202020204" pitchFamily="34" charset="0"/>
              </a:rPr>
              <a:t>mandatory</a:t>
            </a:r>
            <a:r>
              <a:rPr lang="en-US" altLang="en-US" b="1" dirty="0">
                <a:latin typeface="Arial" panose="020B0604020202020204" pitchFamily="34" charset="0"/>
                <a:cs typeface="Arial" panose="020B0604020202020204" pitchFamily="34" charset="0"/>
              </a:rPr>
              <a:t> part of this clinic.</a:t>
            </a:r>
          </a:p>
          <a:p>
            <a:pPr eaLnBrk="1" hangingPunct="1">
              <a:spcBef>
                <a:spcPts val="0"/>
              </a:spcBef>
              <a:buFont typeface="Arial" panose="020B0604020202020204" pitchFamily="34" charset="0"/>
              <a:buNone/>
            </a:pPr>
            <a:r>
              <a:rPr lang="en-US" altLang="en-US" b="1" dirty="0">
                <a:latin typeface="Arial" panose="020B0604020202020204" pitchFamily="34" charset="0"/>
                <a:cs typeface="Arial" panose="020B0604020202020204" pitchFamily="34" charset="0"/>
              </a:rPr>
              <a:t> </a:t>
            </a:r>
            <a:endParaRPr lang="en-US" altLang="en-US" sz="1100" b="1" dirty="0">
              <a:latin typeface="Arial" panose="020B0604020202020204" pitchFamily="34" charset="0"/>
              <a:cs typeface="Arial" panose="020B0604020202020204" pitchFamily="34" charset="0"/>
            </a:endParaRPr>
          </a:p>
          <a:p>
            <a:pPr eaLnBrk="1" hangingPunct="1">
              <a:spcBef>
                <a:spcPts val="0"/>
              </a:spcBef>
              <a:buFont typeface="Arial" panose="020B0604020202020204" pitchFamily="34" charset="0"/>
              <a:buNone/>
            </a:pPr>
            <a:r>
              <a:rPr lang="en-US" altLang="en-US" b="1" dirty="0">
                <a:latin typeface="Arial" panose="020B0604020202020204" pitchFamily="34" charset="0"/>
                <a:cs typeface="Arial" panose="020B0604020202020204" pitchFamily="34" charset="0"/>
              </a:rPr>
              <a:t> </a:t>
            </a:r>
            <a:r>
              <a:rPr lang="en-US" altLang="en-US" b="1" dirty="0">
                <a:solidFill>
                  <a:srgbClr val="FF0000"/>
                </a:solidFill>
                <a:latin typeface="Arial" panose="020B0604020202020204" pitchFamily="34" charset="0"/>
                <a:cs typeface="Arial" panose="020B0604020202020204" pitchFamily="34" charset="0"/>
              </a:rPr>
              <a:t>	</a:t>
            </a:r>
            <a:endParaRPr lang="en-US" altLang="en-US" b="1" dirty="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7EA5-0EC6-3210-BE8D-F887CDBAF4B1}"/>
              </a:ext>
            </a:extLst>
          </p:cNvPr>
          <p:cNvSpPr>
            <a:spLocks noGrp="1"/>
          </p:cNvSpPr>
          <p:nvPr>
            <p:ph type="title"/>
          </p:nvPr>
        </p:nvSpPr>
        <p:spPr>
          <a:xfrm>
            <a:off x="307975" y="152400"/>
            <a:ext cx="8153400" cy="782638"/>
          </a:xfrm>
        </p:spPr>
        <p:txBody>
          <a:bodyPr/>
          <a:lstStyle/>
          <a:p>
            <a:pPr>
              <a:defRPr/>
            </a:pPr>
            <a:r>
              <a:rPr lang="en-US" b="1" u="sng" cap="all"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Please Note</a:t>
            </a:r>
            <a:r>
              <a:rPr lang="en-US"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endParaRPr lang="en-US" b="1"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56ECCD67-F790-9E1B-CE19-AECAAF39EE77}"/>
              </a:ext>
            </a:extLst>
          </p:cNvPr>
          <p:cNvSpPr>
            <a:spLocks noGrp="1"/>
          </p:cNvSpPr>
          <p:nvPr>
            <p:ph type="body" sz="quarter" idx="10"/>
          </p:nvPr>
        </p:nvSpPr>
        <p:spPr>
          <a:xfrm>
            <a:off x="307975" y="990600"/>
            <a:ext cx="8726488" cy="5410200"/>
          </a:xfrm>
        </p:spPr>
        <p:txBody>
          <a:bodyPr/>
          <a:lstStyle/>
          <a:p>
            <a:pPr marL="0" marR="0" indent="0" algn="just">
              <a:spcBef>
                <a:spcPts val="600"/>
              </a:spcBef>
              <a:spcAft>
                <a:spcPts val="600"/>
              </a:spcAft>
              <a:buNone/>
            </a:pPr>
            <a:r>
              <a:rPr lang="en-US" sz="2000" kern="100" dirty="0">
                <a:effectLst/>
                <a:latin typeface="Arial" panose="020B0604020202020204" pitchFamily="34" charset="0"/>
                <a:ea typeface="Calibri" panose="020F0502020204030204" pitchFamily="34" charset="0"/>
                <a:cs typeface="Arial" panose="020B0604020202020204" pitchFamily="34" charset="0"/>
              </a:rPr>
              <a:t>In addition to stating for “actions within and without the competition area,”</a:t>
            </a:r>
          </a:p>
          <a:p>
            <a:pPr algn="just">
              <a:spcBef>
                <a:spcPts val="600"/>
              </a:spcBef>
              <a:spcAft>
                <a:spcPts val="60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Arial" panose="020B0604020202020204" pitchFamily="34" charset="0"/>
              </a:rPr>
              <a:t> sanctions can be applied and </a:t>
            </a:r>
          </a:p>
          <a:p>
            <a:pPr algn="just">
              <a:spcBef>
                <a:spcPts val="600"/>
              </a:spcBef>
              <a:spcAft>
                <a:spcPts val="60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Arial" panose="020B0604020202020204" pitchFamily="34" charset="0"/>
              </a:rPr>
              <a:t>a penalty can be imposed </a:t>
            </a:r>
          </a:p>
          <a:p>
            <a:pPr marL="0" indent="0" algn="just">
              <a:spcBef>
                <a:spcPts val="600"/>
              </a:spcBef>
              <a:spcAft>
                <a:spcPts val="600"/>
              </a:spcAft>
              <a:buNone/>
            </a:pPr>
            <a:r>
              <a:rPr lang="en-US" sz="2000" b="1" kern="100" dirty="0">
                <a:effectLst/>
                <a:latin typeface="Arial" panose="020B0604020202020204" pitchFamily="34" charset="0"/>
                <a:ea typeface="Calibri" panose="020F0502020204030204" pitchFamily="34" charset="0"/>
                <a:cs typeface="Arial" panose="020B0604020202020204" pitchFamily="34" charset="0"/>
              </a:rPr>
              <a:t>223.2.1 </a:t>
            </a:r>
            <a:r>
              <a:rPr lang="en-US" sz="2000" kern="100" dirty="0">
                <a:effectLst/>
                <a:latin typeface="Arial" panose="020B0604020202020204" pitchFamily="34" charset="0"/>
                <a:ea typeface="Calibri" panose="020F0502020204030204" pitchFamily="34" charset="0"/>
                <a:cs typeface="Arial" panose="020B0604020202020204" pitchFamily="34" charset="0"/>
              </a:rPr>
              <a:t>includes </a:t>
            </a:r>
            <a:r>
              <a:rPr lang="en-US" sz="2000" b="1" kern="100" dirty="0">
                <a:effectLst/>
                <a:latin typeface="Arial" panose="020B0604020202020204" pitchFamily="34" charset="0"/>
                <a:ea typeface="Calibri" panose="020F0502020204030204" pitchFamily="34" charset="0"/>
                <a:cs typeface="Arial" panose="020B0604020202020204" pitchFamily="34" charset="0"/>
              </a:rPr>
              <a:t>“conduct within “any location connected with the competition.”  </a:t>
            </a:r>
          </a:p>
          <a:p>
            <a:pPr marL="0" indent="0" algn="just">
              <a:spcBef>
                <a:spcPts val="600"/>
              </a:spcBef>
              <a:spcAft>
                <a:spcPts val="600"/>
              </a:spcAft>
              <a:buNone/>
            </a:pPr>
            <a:r>
              <a:rPr lang="en-US" sz="2000" kern="100" dirty="0">
                <a:effectLst/>
                <a:latin typeface="Arial" panose="020B0604020202020204" pitchFamily="34" charset="0"/>
                <a:ea typeface="Calibri" panose="020F0502020204030204" pitchFamily="34" charset="0"/>
                <a:cs typeface="Arial" panose="020B0604020202020204" pitchFamily="34" charset="0"/>
              </a:rPr>
              <a:t>These locations include, but are not limited to the following areas that are required for the orderly conduct of an event: </a:t>
            </a:r>
          </a:p>
          <a:p>
            <a:pPr algn="just">
              <a:spcBef>
                <a:spcPts val="600"/>
              </a:spcBef>
              <a:spcAft>
                <a:spcPts val="60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Arial" panose="020B0604020202020204" pitchFamily="34" charset="0"/>
              </a:rPr>
              <a:t>Team Captains’ Meetings, </a:t>
            </a:r>
          </a:p>
          <a:p>
            <a:pPr algn="just">
              <a:spcBef>
                <a:spcPts val="600"/>
              </a:spcBef>
              <a:spcAft>
                <a:spcPts val="60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Arial" panose="020B0604020202020204" pitchFamily="34" charset="0"/>
              </a:rPr>
              <a:t>Jury meeting areas, </a:t>
            </a:r>
          </a:p>
          <a:p>
            <a:pPr algn="just">
              <a:spcBef>
                <a:spcPts val="600"/>
              </a:spcBef>
              <a:spcAft>
                <a:spcPts val="60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Arial" panose="020B0604020202020204" pitchFamily="34" charset="0"/>
              </a:rPr>
              <a:t>timing building, </a:t>
            </a:r>
          </a:p>
          <a:p>
            <a:pPr algn="just">
              <a:spcBef>
                <a:spcPts val="600"/>
              </a:spcBef>
              <a:spcAft>
                <a:spcPts val="60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Arial" panose="020B0604020202020204" pitchFamily="34" charset="0"/>
              </a:rPr>
              <a:t>equipment control area  </a:t>
            </a:r>
          </a:p>
          <a:p>
            <a:pPr marL="0" indent="0" algn="just">
              <a:spcBef>
                <a:spcPts val="600"/>
              </a:spcBef>
              <a:spcAft>
                <a:spcPts val="600"/>
              </a:spcAft>
              <a:buNone/>
            </a:pPr>
            <a:r>
              <a:rPr lang="en-US" sz="2000" i="1" kern="100" dirty="0">
                <a:effectLst/>
                <a:latin typeface="Arial" panose="020B0604020202020204" pitchFamily="34" charset="0"/>
                <a:ea typeface="Calibri" panose="020F0502020204030204" pitchFamily="34" charset="0"/>
                <a:cs typeface="Arial" panose="020B0604020202020204" pitchFamily="34" charset="0"/>
              </a:rPr>
              <a:t>Neither the “closed competition areas” (within or without the fencing) nor “any location connected with the competition” include lift lines, cafeterias, or parking lots, etc.</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p>
            <a:pPr marL="0" indent="0">
              <a:buFont typeface="Euphemia" panose="020B0503040102020104" pitchFamily="34" charset="0"/>
              <a:buNone/>
              <a:defRPr/>
            </a:pPr>
            <a:endParaRPr lang="en-US" dirty="0"/>
          </a:p>
        </p:txBody>
      </p:sp>
      <p:pic>
        <p:nvPicPr>
          <p:cNvPr id="38916" name="Content Placeholder 10">
            <a:extLst>
              <a:ext uri="{FF2B5EF4-FFF2-40B4-BE49-F238E27FC236}">
                <a16:creationId xmlns:a16="http://schemas.microsoft.com/office/drawing/2014/main" id="{983C2895-C42C-150E-8D68-4EA5E7404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02956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61F07E-95FE-179A-44BE-68F38BAE2906}"/>
              </a:ext>
            </a:extLst>
          </p:cNvPr>
          <p:cNvSpPr>
            <a:spLocks noGrp="1"/>
          </p:cNvSpPr>
          <p:nvPr>
            <p:ph idx="4294967295"/>
          </p:nvPr>
        </p:nvSpPr>
        <p:spPr>
          <a:xfrm>
            <a:off x="412750" y="1435100"/>
            <a:ext cx="8229600" cy="2241550"/>
          </a:xfrm>
        </p:spPr>
        <p:txBody>
          <a:bodyPr/>
          <a:lstStyle/>
          <a:p>
            <a:pPr marL="0" indent="0" algn="ctr">
              <a:buFont typeface="Euphemia" panose="020B0503040102020104" pitchFamily="34" charset="0"/>
              <a:buNone/>
              <a:defRPr/>
            </a:pPr>
            <a:endParaRPr lang="en-US" sz="4800" b="1" dirty="0">
              <a:solidFill>
                <a:srgbClr val="002060"/>
              </a:solidFill>
              <a:effectLst>
                <a:outerShdw blurRad="38100" dist="38100" dir="2700000" algn="tl">
                  <a:srgbClr val="000000">
                    <a:alpha val="43137"/>
                  </a:srgbClr>
                </a:outerShdw>
              </a:effectLst>
              <a:latin typeface="+mj-lt"/>
            </a:endParaRPr>
          </a:p>
          <a:p>
            <a:pPr marL="0" indent="0" algn="ctr">
              <a:buFont typeface="Euphemia" panose="020B0503040102020104" pitchFamily="34" charset="0"/>
              <a:buNone/>
              <a:defRPr/>
            </a:pPr>
            <a:r>
              <a:rPr lang="en-US" sz="48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CHIEF OF COURSE</a:t>
            </a:r>
          </a:p>
        </p:txBody>
      </p:sp>
      <p:pic>
        <p:nvPicPr>
          <p:cNvPr id="40963" name="Content Placeholder 10">
            <a:extLst>
              <a:ext uri="{FF2B5EF4-FFF2-40B4-BE49-F238E27FC236}">
                <a16:creationId xmlns:a16="http://schemas.microsoft.com/office/drawing/2014/main" id="{2F73943C-0034-00C6-55A1-DD5992F35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725" y="53340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95171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484187" y="1218229"/>
            <a:ext cx="8175625" cy="5087938"/>
          </a:xfrm>
        </p:spPr>
        <p:txBody>
          <a:bodyPr rtlCol="0">
            <a:normAutofit fontScale="92500" lnSpcReduction="10000"/>
          </a:bodyPr>
          <a:lstStyle/>
          <a:p>
            <a:pPr marL="0" indent="0">
              <a:lnSpc>
                <a:spcPct val="120000"/>
              </a:lnSpc>
              <a:spcBef>
                <a:spcPts val="0"/>
              </a:spcBef>
              <a:buNone/>
              <a:defRPr/>
            </a:pPr>
            <a:r>
              <a:rPr lang="en-US" sz="2400" dirty="0">
                <a:latin typeface="Arial" panose="020B0604020202020204" pitchFamily="34" charset="0"/>
                <a:cs typeface="Arial" panose="020B0604020202020204" pitchFamily="34" charset="0"/>
              </a:rPr>
              <a:t>The Chief of Course </a:t>
            </a:r>
            <a:r>
              <a:rPr lang="en-US" sz="2400" dirty="0">
                <a:effectLst/>
                <a:latin typeface="Arial" panose="020B0604020202020204" pitchFamily="34" charset="0"/>
                <a:ea typeface="Times New Roman" panose="02020603050405020304" pitchFamily="18" charset="0"/>
                <a:cs typeface="Arial" panose="020B0604020202020204" pitchFamily="34" charset="0"/>
              </a:rPr>
              <a:t>must know, understand, and abide by the rules and should participate in Team Captains’ Meetings, Jury inspections, and Jury meetings.</a:t>
            </a:r>
          </a:p>
          <a:p>
            <a:pPr marL="0" indent="0">
              <a:lnSpc>
                <a:spcPct val="120000"/>
              </a:lnSpc>
              <a:spcBef>
                <a:spcPts val="0"/>
              </a:spcBef>
              <a:buFont typeface="Euphemia" panose="020B0503040102020104" pitchFamily="34" charset="0"/>
              <a:buNone/>
              <a:defRPr/>
            </a:pPr>
            <a:endParaRPr lang="en-US" dirty="0">
              <a:latin typeface="Arial" panose="020B0604020202020204" pitchFamily="34" charset="0"/>
              <a:cs typeface="Arial" panose="020B0604020202020204" pitchFamily="34" charset="0"/>
            </a:endParaRPr>
          </a:p>
          <a:p>
            <a:pPr marL="0" indent="0">
              <a:lnSpc>
                <a:spcPct val="120000"/>
              </a:lnSpc>
              <a:spcBef>
                <a:spcPts val="0"/>
              </a:spcBef>
              <a:buFont typeface="Euphemia" panose="020B0503040102020104" pitchFamily="34" charset="0"/>
              <a:buNone/>
              <a:defRPr/>
            </a:pPr>
            <a:r>
              <a:rPr lang="en-US" dirty="0">
                <a:latin typeface="Arial" panose="020B0604020202020204" pitchFamily="34" charset="0"/>
                <a:cs typeface="Arial" panose="020B0604020202020204" pitchFamily="34" charset="0"/>
              </a:rPr>
              <a:t>Chief of Course at </a:t>
            </a:r>
            <a:r>
              <a:rPr lang="en-US" u="sng" dirty="0">
                <a:latin typeface="Arial" panose="020B0604020202020204" pitchFamily="34" charset="0"/>
                <a:cs typeface="Arial" panose="020B0604020202020204" pitchFamily="34" charset="0"/>
              </a:rPr>
              <a:t>all</a:t>
            </a:r>
            <a:r>
              <a:rPr lang="en-US" dirty="0">
                <a:latin typeface="Arial" panose="020B0604020202020204" pitchFamily="34" charset="0"/>
                <a:cs typeface="Arial" panose="020B0604020202020204" pitchFamily="34" charset="0"/>
              </a:rPr>
              <a:t> U.S. Ski &amp; Snowboard-sanctioned events  </a:t>
            </a:r>
            <a:r>
              <a:rPr lang="en-US" u="sng" dirty="0">
                <a:latin typeface="Arial" panose="020B0604020202020204" pitchFamily="34" charset="0"/>
                <a:cs typeface="Arial" panose="020B0604020202020204" pitchFamily="34" charset="0"/>
              </a:rPr>
              <a:t>must</a:t>
            </a:r>
            <a:r>
              <a:rPr lang="en-US" dirty="0">
                <a:latin typeface="Arial" panose="020B0604020202020204" pitchFamily="34" charset="0"/>
                <a:cs typeface="Arial" panose="020B0604020202020204" pitchFamily="34" charset="0"/>
              </a:rPr>
              <a:t> hold a current U.S. Ski &amp; Snowboard Official membership and be currently certified in one of the following categories:</a:t>
            </a:r>
          </a:p>
          <a:p>
            <a:pPr>
              <a:lnSpc>
                <a:spcPct val="120000"/>
              </a:lnSpc>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Chief of Course</a:t>
            </a:r>
          </a:p>
          <a:p>
            <a:pPr>
              <a:lnSpc>
                <a:spcPct val="120000"/>
              </a:lnSpc>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Chief of Race  </a:t>
            </a:r>
          </a:p>
          <a:p>
            <a:pPr>
              <a:lnSpc>
                <a:spcPct val="120000"/>
              </a:lnSpc>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Referee  </a:t>
            </a:r>
          </a:p>
          <a:p>
            <a:pPr>
              <a:lnSpc>
                <a:spcPct val="120000"/>
              </a:lnSpc>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Technical Delegate  </a:t>
            </a:r>
          </a:p>
          <a:p>
            <a:pPr marL="0" indent="0">
              <a:lnSpc>
                <a:spcPct val="120000"/>
              </a:lnSpc>
              <a:spcBef>
                <a:spcPts val="0"/>
              </a:spcBef>
              <a:buFont typeface="Euphemia" panose="020B0503040102020104" pitchFamily="34" charset="0"/>
              <a:buNone/>
              <a:defRPr/>
            </a:pPr>
            <a:endParaRPr lang="en-US" dirty="0">
              <a:latin typeface="Arial" panose="020B0604020202020204" pitchFamily="34" charset="0"/>
              <a:cs typeface="Arial" panose="020B0604020202020204" pitchFamily="34" charset="0"/>
            </a:endParaRPr>
          </a:p>
          <a:p>
            <a:pPr marL="0" indent="0">
              <a:lnSpc>
                <a:spcPct val="120000"/>
              </a:lnSpc>
              <a:spcBef>
                <a:spcPts val="0"/>
              </a:spcBef>
              <a:buFont typeface="Euphemia" panose="020B0503040102020104" pitchFamily="34" charset="0"/>
              <a:buNone/>
              <a:defRPr/>
            </a:pPr>
            <a:r>
              <a:rPr lang="en-US" dirty="0">
                <a:latin typeface="Arial" panose="020B0604020202020204" pitchFamily="34" charset="0"/>
                <a:cs typeface="Arial" panose="020B0604020202020204" pitchFamily="34" charset="0"/>
              </a:rPr>
              <a:t>Chief of Course must attend a biennial U.S. Ski &amp; Snowboard approved Continuing Education Clinic (Update) prior to serving as a Chief of Course.</a:t>
            </a:r>
            <a:endParaRPr lang="en-US" i="1" dirty="0">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94494" y="192087"/>
            <a:ext cx="838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CHIEF OF COURSE: </a:t>
            </a:r>
          </a:p>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Qualifications &amp; Responsibilities</a:t>
            </a:r>
          </a:p>
        </p:txBody>
      </p:sp>
      <p:pic>
        <p:nvPicPr>
          <p:cNvPr id="5" name="Content Placeholder 10">
            <a:extLst>
              <a:ext uri="{FF2B5EF4-FFF2-40B4-BE49-F238E27FC236}">
                <a16:creationId xmlns:a16="http://schemas.microsoft.com/office/drawing/2014/main" id="{0D59CDE7-4D88-48C8-93AD-BA3DE10A1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484188" y="1066800"/>
            <a:ext cx="8175625" cy="5087938"/>
          </a:xfrm>
        </p:spPr>
        <p:txBody>
          <a:bodyPr rtlCol="0">
            <a:normAutofit/>
          </a:bodyPr>
          <a:lstStyle/>
          <a:p>
            <a:pPr marL="0" marR="0" indent="0" algn="just">
              <a:lnSpc>
                <a:spcPct val="100000"/>
              </a:lnSpc>
              <a:spcBef>
                <a:spcPts val="0"/>
              </a:spcBef>
              <a:spcAft>
                <a:spcPts val="0"/>
              </a:spcAft>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A Chief of Course:</a:t>
            </a:r>
          </a:p>
          <a:p>
            <a:pPr marR="0" algn="just">
              <a:lnSpc>
                <a:spcPct val="100000"/>
              </a:lnSpc>
              <a:spcBef>
                <a:spcPts val="0"/>
              </a:spcBef>
              <a:spcAft>
                <a:spcPts val="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acquires required knowledge and skills through education and experience </a:t>
            </a:r>
          </a:p>
          <a:p>
            <a:pPr marR="0" algn="just">
              <a:lnSpc>
                <a:spcPct val="100000"/>
              </a:lnSpc>
              <a:spcBef>
                <a:spcPts val="600"/>
              </a:spcBef>
              <a:spcAft>
                <a:spcPts val="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must be familiar with local snow conditions on the terrain concerned</a:t>
            </a:r>
          </a:p>
          <a:p>
            <a:pPr marR="0" algn="just">
              <a:lnSpc>
                <a:spcPct val="100000"/>
              </a:lnSpc>
              <a:spcBef>
                <a:spcPts val="600"/>
              </a:spcBef>
              <a:spcAft>
                <a:spcPts val="0"/>
              </a:spcAft>
              <a:buFont typeface="Arial" panose="020B0604020202020204" pitchFamily="34" charset="0"/>
              <a:buChar char="•"/>
            </a:pPr>
            <a:r>
              <a:rPr lang="en-US" sz="2000" dirty="0">
                <a:latin typeface="Arial" panose="020B0604020202020204" pitchFamily="34" charset="0"/>
                <a:ea typeface="Times New Roman" panose="02020603050405020304" pitchFamily="18" charset="0"/>
                <a:cs typeface="Arial" panose="020B0604020202020204" pitchFamily="34" charset="0"/>
              </a:rPr>
              <a:t>i</a:t>
            </a:r>
            <a:r>
              <a:rPr lang="en-US" sz="2000" dirty="0">
                <a:effectLst/>
                <a:latin typeface="Arial" panose="020B0604020202020204" pitchFamily="34" charset="0"/>
                <a:ea typeface="Times New Roman" panose="02020603050405020304" pitchFamily="18" charset="0"/>
                <a:cs typeface="Arial" panose="020B0604020202020204" pitchFamily="34" charset="0"/>
              </a:rPr>
              <a:t>s responsible for the preparation of the event arena in accordance with the directives and decisions of the Jury and as indicated on the homologation report   </a:t>
            </a:r>
          </a:p>
          <a:p>
            <a:pPr marR="0" algn="just">
              <a:lnSpc>
                <a:spcPct val="100000"/>
              </a:lnSpc>
              <a:spcBef>
                <a:spcPts val="600"/>
              </a:spcBef>
              <a:spcAft>
                <a:spcPts val="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is often affiliated with the resort and should be the “</a:t>
            </a:r>
            <a:r>
              <a:rPr lang="en-US" sz="2000" u="sng" dirty="0">
                <a:effectLst/>
                <a:latin typeface="Arial" panose="020B0604020202020204" pitchFamily="34" charset="0"/>
                <a:ea typeface="Times New Roman" panose="02020603050405020304" pitchFamily="18" charset="0"/>
                <a:cs typeface="Arial" panose="020B0604020202020204" pitchFamily="34" charset="0"/>
              </a:rPr>
              <a:t>local authority</a:t>
            </a:r>
            <a:r>
              <a:rPr lang="en-US" sz="2000" dirty="0">
                <a:effectLst/>
                <a:latin typeface="Arial" panose="020B0604020202020204" pitchFamily="34" charset="0"/>
                <a:ea typeface="Times New Roman" panose="02020603050405020304" pitchFamily="18" charset="0"/>
                <a:cs typeface="Arial" panose="020B0604020202020204" pitchFamily="34" charset="0"/>
              </a:rPr>
              <a:t>” regarding area weather patterns, availability of resources, and existing snow conditions </a:t>
            </a:r>
          </a:p>
          <a:p>
            <a:pPr marL="0" marR="0" indent="0" algn="just">
              <a:lnSpc>
                <a:spcPct val="100000"/>
              </a:lnSpc>
              <a:spcBef>
                <a:spcPts val="0"/>
              </a:spcBef>
              <a:spcAft>
                <a:spcPts val="0"/>
              </a:spcAft>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00000"/>
              </a:lnSpc>
              <a:spcBef>
                <a:spcPts val="0"/>
              </a:spcBef>
              <a:spcAft>
                <a:spcPts val="0"/>
              </a:spcAft>
              <a:buNone/>
              <a:tabLst>
                <a:tab pos="1314450" algn="l"/>
              </a:tabLst>
            </a:pPr>
            <a:r>
              <a:rPr lang="en-US" sz="2000" spc="-20" dirty="0">
                <a:effectLst/>
                <a:latin typeface="Arial" panose="020B0604020202020204" pitchFamily="34" charset="0"/>
                <a:ea typeface="Times New Roman" panose="02020603050405020304" pitchFamily="18" charset="0"/>
                <a:cs typeface="Arial" panose="020B0604020202020204" pitchFamily="34" charset="0"/>
              </a:rPr>
              <a:t>It is important that those wishing to become proficient as a Chief of Course, seek multiple opportunities to work under “experts” on the race hill and gain knowledge that may apply to the ski area where an individual may serve as Chief of Course.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CHIEF OF COURSE EDUCATION </a:t>
            </a:r>
          </a:p>
        </p:txBody>
      </p:sp>
      <p:pic>
        <p:nvPicPr>
          <p:cNvPr id="5" name="Content Placeholder 10">
            <a:extLst>
              <a:ext uri="{FF2B5EF4-FFF2-40B4-BE49-F238E27FC236}">
                <a16:creationId xmlns:a16="http://schemas.microsoft.com/office/drawing/2014/main" id="{5596A645-EB3C-4042-B2BB-F16393CBD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9105F5FB-D016-43B1-80F8-CD309DACF58C}"/>
              </a:ext>
            </a:extLst>
          </p:cNvPr>
          <p:cNvSpPr>
            <a:spLocks noGrp="1" noChangeArrowheads="1"/>
          </p:cNvSpPr>
          <p:nvPr>
            <p:ph idx="4294967295"/>
          </p:nvPr>
        </p:nvSpPr>
        <p:spPr>
          <a:xfrm>
            <a:off x="304800" y="990600"/>
            <a:ext cx="8382000" cy="5235752"/>
          </a:xfrm>
        </p:spPr>
        <p:txBody>
          <a:bodyPr/>
          <a:lstStyle/>
          <a:p>
            <a:pPr marL="0" marR="0" indent="0" algn="just">
              <a:lnSpc>
                <a:spcPct val="100000"/>
              </a:lnSpc>
              <a:spcBef>
                <a:spcPts val="0"/>
              </a:spcBef>
              <a:spcAft>
                <a:spcPts val="0"/>
              </a:spcAft>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The Chief of Course is the connection between a resort’s mountain operations department and the Jury and:</a:t>
            </a:r>
          </a:p>
          <a:p>
            <a:pPr marR="0" algn="just">
              <a:lnSpc>
                <a:spcPct val="10000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71450" lvl="2" indent="-171450" algn="just">
              <a:lnSpc>
                <a:spcPct val="100000"/>
              </a:lnSpc>
              <a:spcBef>
                <a:spcPts val="0"/>
              </a:spcBef>
              <a:spcAft>
                <a:spcPts val="0"/>
              </a:spcAft>
              <a:buFont typeface="Arial" panose="020B0604020202020204" pitchFamily="34" charset="0"/>
              <a:buChar char="•"/>
              <a:tabLst>
                <a:tab pos="457200" algn="l"/>
                <a:tab pos="571500" algn="l"/>
                <a:tab pos="742950" algn="l"/>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needs to </a:t>
            </a:r>
            <a:r>
              <a:rPr lang="en-US" sz="1800" u="sng" dirty="0">
                <a:effectLst/>
                <a:latin typeface="Arial" panose="020B0604020202020204" pitchFamily="34" charset="0"/>
                <a:ea typeface="Times New Roman" panose="02020603050405020304" pitchFamily="18" charset="0"/>
                <a:cs typeface="Arial" panose="020B0604020202020204" pitchFamily="34" charset="0"/>
              </a:rPr>
              <a:t>establish early communication</a:t>
            </a:r>
            <a:r>
              <a:rPr lang="en-US" sz="1800" dirty="0">
                <a:effectLst/>
                <a:latin typeface="Arial" panose="020B0604020202020204" pitchFamily="34" charset="0"/>
                <a:ea typeface="Times New Roman" panose="02020603050405020304" pitchFamily="18" charset="0"/>
                <a:cs typeface="Arial" panose="020B0604020202020204" pitchFamily="34" charset="0"/>
              </a:rPr>
              <a:t> with ski area management, including Mountain Operations (grooming and snowmaking), Lift Operations, Race Department, and Ski Patrol</a:t>
            </a:r>
          </a:p>
          <a:p>
            <a:pPr marL="0" marR="0" indent="0" algn="just">
              <a:lnSpc>
                <a:spcPct val="100000"/>
              </a:lnSpc>
              <a:spcBef>
                <a:spcPts val="0"/>
              </a:spcBef>
              <a:spcAft>
                <a:spcPts val="0"/>
              </a:spcAft>
              <a:buNone/>
            </a:pPr>
            <a:r>
              <a:rPr lang="en-US" sz="1800" b="1"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71450" lvl="2" indent="-171450" algn="just">
              <a:lnSpc>
                <a:spcPct val="100000"/>
              </a:lnSpc>
              <a:spcBef>
                <a:spcPts val="0"/>
              </a:spcBef>
              <a:spcAft>
                <a:spcPts val="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needs to know the racecourse and snow preparation and should be able to evaluate the racecourses set under their jurisdiction</a:t>
            </a:r>
          </a:p>
          <a:p>
            <a:pPr marL="171450" lvl="2" indent="-171450" algn="just">
              <a:lnSpc>
                <a:spcPct val="100000"/>
              </a:lnSpc>
              <a:spcBef>
                <a:spcPts val="0"/>
              </a:spcBef>
              <a:spcAft>
                <a:spcPts val="0"/>
              </a:spcAft>
              <a:buFont typeface="Arial" panose="020B0604020202020204" pitchFamily="34" charset="0"/>
              <a:buChar char="•"/>
              <a:tabLst>
                <a:tab pos="1314450" algn="l"/>
              </a:tabLst>
            </a:pPr>
            <a:endParaRPr lang="en-US" sz="1800" u="sng" dirty="0">
              <a:latin typeface="Arial" panose="020B0604020202020204" pitchFamily="34" charset="0"/>
              <a:ea typeface="Times New Roman" panose="02020603050405020304" pitchFamily="18" charset="0"/>
              <a:cs typeface="Arial" panose="020B0604020202020204" pitchFamily="34" charset="0"/>
            </a:endParaRPr>
          </a:p>
          <a:p>
            <a:pPr marL="171450" lvl="2" indent="-171450" algn="just">
              <a:lnSpc>
                <a:spcPct val="100000"/>
              </a:lnSpc>
              <a:spcBef>
                <a:spcPts val="0"/>
              </a:spcBef>
              <a:spcAft>
                <a:spcPts val="0"/>
              </a:spcAft>
              <a:buFont typeface="Arial" panose="020B0604020202020204" pitchFamily="34" charset="0"/>
              <a:buChar char="•"/>
              <a:tabLst>
                <a:tab pos="1314450" algn="l"/>
              </a:tabLst>
            </a:pPr>
            <a:r>
              <a:rPr lang="en-US" sz="1800" u="sng" dirty="0">
                <a:effectLst/>
                <a:latin typeface="Arial" panose="020B0604020202020204" pitchFamily="34" charset="0"/>
                <a:ea typeface="Times New Roman" panose="02020603050405020304" pitchFamily="18" charset="0"/>
                <a:cs typeface="Arial" panose="020B0604020202020204" pitchFamily="34" charset="0"/>
              </a:rPr>
              <a:t>responsibilities include the start and finish areas and the timing installations</a:t>
            </a:r>
            <a:r>
              <a:rPr lang="en-US" sz="1800" dirty="0">
                <a:effectLst/>
                <a:latin typeface="Arial" panose="020B0604020202020204" pitchFamily="34" charset="0"/>
                <a:ea typeface="Times New Roman" panose="02020603050405020304" pitchFamily="18" charset="0"/>
                <a:cs typeface="Arial" panose="020B0604020202020204" pitchFamily="34" charset="0"/>
              </a:rPr>
              <a:t> and the actual race trail.</a:t>
            </a:r>
          </a:p>
          <a:p>
            <a:pPr marL="0" marR="0" indent="0" algn="just">
              <a:lnSpc>
                <a:spcPct val="100000"/>
              </a:lnSpc>
              <a:spcBef>
                <a:spcPts val="0"/>
              </a:spcBef>
              <a:spcAft>
                <a:spcPts val="0"/>
              </a:spcAft>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171450" marR="0" lvl="2" indent="-171450" algn="just">
              <a:lnSpc>
                <a:spcPct val="100000"/>
              </a:lnSpc>
              <a:spcBef>
                <a:spcPts val="0"/>
              </a:spcBef>
              <a:spcAft>
                <a:spcPts val="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must work with Course Setters and have ample help to assist the Course Setters for all runs.  This includes supervising the cleanup immediately following the event. </a:t>
            </a:r>
          </a:p>
          <a:p>
            <a:pPr marL="0" marR="0" indent="0">
              <a:lnSpc>
                <a:spcPct val="100000"/>
              </a:lnSpc>
              <a:spcBef>
                <a:spcPts val="0"/>
              </a:spcBef>
              <a:spcAft>
                <a:spcPts val="0"/>
              </a:spcAft>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0" marR="0" lvl="2" indent="0" algn="just">
              <a:lnSpc>
                <a:spcPct val="100000"/>
              </a:lnSpc>
              <a:spcBef>
                <a:spcPts val="0"/>
              </a:spcBef>
              <a:spcAft>
                <a:spcPts val="0"/>
              </a:spcAft>
              <a:buNone/>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Successful completion of these responsibilities requires organization, leadership, personnel, and equipment.</a:t>
            </a:r>
          </a:p>
          <a:p>
            <a:pPr marL="0" marR="0" indent="0" algn="just">
              <a:spcBef>
                <a:spcPts val="0"/>
              </a:spcBef>
              <a:spcAft>
                <a:spcPts val="0"/>
              </a:spcAft>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0" marR="0" lvl="2" indent="0" algn="just">
              <a:spcBef>
                <a:spcPts val="0"/>
              </a:spcBef>
              <a:spcAft>
                <a:spcPts val="0"/>
              </a:spcAft>
              <a:buNone/>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00000"/>
              </a:lnSpc>
              <a:spcBef>
                <a:spcPts val="600"/>
              </a:spcBef>
              <a:spcAft>
                <a:spcPts val="600"/>
              </a:spcAft>
              <a:buFont typeface="Euphemia" panose="020B0503040102020104" pitchFamily="34" charset="0"/>
              <a:buNone/>
              <a:defRPr/>
            </a:pPr>
            <a:endParaRPr lang="en-US" altLang="en-US" sz="2400" dirty="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altLang="en-US" dirty="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altLang="en-US" dirty="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altLang="en-US" dirty="0">
              <a:ea typeface="Calibri" panose="020F0502020204030204" pitchFamily="34" charset="0"/>
              <a:cs typeface="Arial" panose="020B0604020202020204" pitchFamily="34" charset="0"/>
            </a:endParaRPr>
          </a:p>
        </p:txBody>
      </p:sp>
      <p:pic>
        <p:nvPicPr>
          <p:cNvPr id="29699" name="Content Placeholder 10">
            <a:extLst>
              <a:ext uri="{FF2B5EF4-FFF2-40B4-BE49-F238E27FC236}">
                <a16:creationId xmlns:a16="http://schemas.microsoft.com/office/drawing/2014/main" id="{FE071161-04EF-442A-ADD6-5F22F3519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E536B2A-EDD6-41F4-9288-E1067D6DE204}"/>
              </a:ext>
            </a:extLst>
          </p:cNvPr>
          <p:cNvSpPr txBox="1">
            <a:spLocks/>
          </p:cNvSpPr>
          <p:nvPr/>
        </p:nvSpPr>
        <p:spPr bwMode="auto">
          <a:xfrm>
            <a:off x="155574" y="104775"/>
            <a:ext cx="8759825" cy="752475"/>
          </a:xfrm>
          <a:prstGeom prst="rect">
            <a:avLst/>
          </a:prstGeom>
          <a:noFill/>
          <a:ln>
            <a:noFill/>
          </a:ln>
        </p:spPr>
        <p:txBody>
          <a:bodyPr anchor="b">
            <a:normAutofit fontScale="97500"/>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hangingPunct="1">
              <a:defRPr/>
            </a:pPr>
            <a:r>
              <a:rPr lang="en-US" altLang="en-US" sz="28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RESPONSIBILITIES OF THE CHIEF OF COURSE</a:t>
            </a:r>
          </a:p>
        </p:txBody>
      </p:sp>
    </p:spTree>
    <p:extLst>
      <p:ext uri="{BB962C8B-B14F-4D97-AF65-F5344CB8AC3E}">
        <p14:creationId xmlns:p14="http://schemas.microsoft.com/office/powerpoint/2010/main" val="49057114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375356" y="838200"/>
            <a:ext cx="8534400" cy="5391706"/>
          </a:xfrm>
        </p:spPr>
        <p:txBody>
          <a:bodyPr rtlCol="0">
            <a:noAutofit/>
          </a:bodyPr>
          <a:lstStyle/>
          <a:p>
            <a:pPr marL="0" marR="0" lvl="0" indent="0" algn="just">
              <a:lnSpc>
                <a:spcPct val="100000"/>
              </a:lnSpc>
              <a:spcBef>
                <a:spcPts val="0"/>
              </a:spcBef>
              <a:spcAft>
                <a:spcPts val="1200"/>
              </a:spcAft>
              <a:buNone/>
              <a:tabLst>
                <a:tab pos="10287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The </a:t>
            </a:r>
            <a:r>
              <a:rPr lang="en-US" sz="1900" dirty="0">
                <a:latin typeface="Arial" panose="020B0604020202020204" pitchFamily="34" charset="0"/>
                <a:ea typeface="Times New Roman" panose="02020603050405020304" pitchFamily="18" charset="0"/>
                <a:cs typeface="Arial" panose="020B0604020202020204" pitchFamily="34" charset="0"/>
              </a:rPr>
              <a:t>Chief of Course and the </a:t>
            </a:r>
            <a:r>
              <a:rPr lang="en-US" sz="1900" dirty="0">
                <a:effectLst/>
                <a:latin typeface="Arial" panose="020B0604020202020204" pitchFamily="34" charset="0"/>
                <a:ea typeface="Times New Roman" panose="02020603050405020304" pitchFamily="18" charset="0"/>
                <a:cs typeface="Arial" panose="020B0604020202020204" pitchFamily="34" charset="0"/>
              </a:rPr>
              <a:t>Course Setters need to follow the directives of the Jury. If the racecourse has been set prior to the Team Captains’ Meeting, they are required to provide a report for the Team Captains concerning the course set.</a:t>
            </a:r>
          </a:p>
          <a:p>
            <a:pPr marL="0" marR="0" indent="0" algn="just">
              <a:lnSpc>
                <a:spcPct val="100000"/>
              </a:lnSpc>
              <a:spcBef>
                <a:spcPts val="0"/>
              </a:spcBef>
              <a:spcAft>
                <a:spcPts val="1200"/>
              </a:spcAft>
              <a:buNone/>
            </a:pPr>
            <a:r>
              <a:rPr lang="en-US" sz="1900" dirty="0">
                <a:effectLst/>
                <a:latin typeface="Arial" panose="020B0604020202020204" pitchFamily="34" charset="0"/>
                <a:ea typeface="Times New Roman" panose="02020603050405020304" pitchFamily="18" charset="0"/>
                <a:cs typeface="Arial" panose="020B0604020202020204" pitchFamily="34" charset="0"/>
              </a:rPr>
              <a:t>In order to set a course appropriately, the course setter must respect the terrain, the snow cover, and the ability of the participating competitors.</a:t>
            </a:r>
          </a:p>
          <a:p>
            <a:pPr marL="0" marR="0" indent="0" algn="just">
              <a:lnSpc>
                <a:spcPct val="100000"/>
              </a:lnSpc>
              <a:spcBef>
                <a:spcPts val="0"/>
              </a:spcBef>
              <a:spcAft>
                <a:spcPts val="1200"/>
              </a:spcAft>
              <a:buNone/>
            </a:pPr>
            <a:r>
              <a:rPr lang="en-US" sz="1900" dirty="0">
                <a:effectLst/>
                <a:latin typeface="Arial" panose="020B0604020202020204" pitchFamily="34" charset="0"/>
                <a:ea typeface="Times New Roman" panose="02020603050405020304" pitchFamily="18" charset="0"/>
                <a:cs typeface="Arial" panose="020B0604020202020204" pitchFamily="34" charset="0"/>
              </a:rPr>
              <a:t>Depending on the age group of the participating competitors or the level of competition, racecourses are required to be set within U.S. Ski &amp; Snowboard and FIS specifications regarding the number of gates, the width between the poles of each gate, the distance between successive gates, and the restrictions applied to vertical combinations (flushes and hairpins).</a:t>
            </a:r>
          </a:p>
          <a:p>
            <a:pPr marL="0" marR="0" indent="0" algn="just">
              <a:lnSpc>
                <a:spcPct val="100000"/>
              </a:lnSpc>
              <a:spcBef>
                <a:spcPts val="0"/>
              </a:spcBef>
              <a:spcAft>
                <a:spcPts val="1200"/>
              </a:spcAft>
              <a:buNone/>
            </a:pPr>
            <a:r>
              <a:rPr lang="en-US" sz="1900" dirty="0">
                <a:latin typeface="Arial" panose="020B0604020202020204" pitchFamily="34" charset="0"/>
                <a:ea typeface="Times New Roman" panose="02020603050405020304" pitchFamily="18" charset="0"/>
                <a:cs typeface="Arial" panose="020B0604020202020204" pitchFamily="34" charset="0"/>
              </a:rPr>
              <a:t>R</a:t>
            </a:r>
            <a:r>
              <a:rPr lang="en-US" sz="1900" dirty="0">
                <a:effectLst/>
                <a:latin typeface="Arial" panose="020B0604020202020204" pitchFamily="34" charset="0"/>
                <a:ea typeface="Times New Roman" panose="02020603050405020304" pitchFamily="18" charset="0"/>
                <a:cs typeface="Arial" panose="020B0604020202020204" pitchFamily="34" charset="0"/>
              </a:rPr>
              <a:t>acecourses should have rhythm and the preferred line should be obvious. </a:t>
            </a:r>
          </a:p>
          <a:p>
            <a:pPr marL="0" marR="0" indent="0" algn="just">
              <a:lnSpc>
                <a:spcPct val="100000"/>
              </a:lnSpc>
              <a:spcBef>
                <a:spcPts val="0"/>
              </a:spcBef>
              <a:spcAft>
                <a:spcPts val="1200"/>
              </a:spcAft>
              <a:buNone/>
            </a:pPr>
            <a:r>
              <a:rPr lang="en-US" sz="1900" dirty="0">
                <a:effectLst/>
                <a:latin typeface="Arial" panose="020B0604020202020204" pitchFamily="34" charset="0"/>
                <a:ea typeface="Times New Roman" panose="02020603050405020304" pitchFamily="18" charset="0"/>
                <a:cs typeface="Arial" panose="020B0604020202020204" pitchFamily="34" charset="0"/>
              </a:rPr>
              <a:t>Course Setters must follow the rules governing course setting for the event being contested. They are obliged to set in accordance with the course protection plan set forth by the Homologation Report, and any additional request from the Jury and Chief of Course. </a:t>
            </a:r>
            <a:r>
              <a:rPr lang="en-US" sz="1900" b="1" i="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 </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CHIEF OF COURSE  &amp; COURSE SETTERS</a:t>
            </a:r>
          </a:p>
        </p:txBody>
      </p:sp>
      <p:pic>
        <p:nvPicPr>
          <p:cNvPr id="5" name="Content Placeholder 10">
            <a:extLst>
              <a:ext uri="{FF2B5EF4-FFF2-40B4-BE49-F238E27FC236}">
                <a16:creationId xmlns:a16="http://schemas.microsoft.com/office/drawing/2014/main" id="{6E8A56D0-11CB-429F-B686-172812525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271461" y="749300"/>
            <a:ext cx="8601075" cy="5880100"/>
          </a:xfrm>
        </p:spPr>
        <p:txBody>
          <a:bodyPr rtlCol="0">
            <a:normAutofit fontScale="92500" lnSpcReduction="10000"/>
          </a:bodyPr>
          <a:lstStyle/>
          <a:p>
            <a:pPr marL="0" marR="0" lvl="0" indent="0" algn="just">
              <a:lnSpc>
                <a:spcPct val="110000"/>
              </a:lnSpc>
              <a:spcBef>
                <a:spcPts val="0"/>
              </a:spcBef>
              <a:spcAft>
                <a:spcPts val="0"/>
              </a:spcAft>
              <a:buNone/>
              <a:tabLst>
                <a:tab pos="914400" algn="l"/>
                <a:tab pos="102870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Course Workers/Volunteers must: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R="0" lvl="0">
              <a:lnSpc>
                <a:spcPct val="110000"/>
              </a:lnSpc>
              <a:spcBef>
                <a:spcPts val="0"/>
              </a:spcBef>
              <a:spcAft>
                <a:spcPts val="600"/>
              </a:spcAft>
              <a:buFont typeface="Arial" panose="020B0604020202020204" pitchFamily="34" charset="0"/>
              <a:buChar char="•"/>
              <a:tabLst>
                <a:tab pos="1314450" algn="l"/>
              </a:tabLst>
            </a:pPr>
            <a:r>
              <a:rPr lang="en-US" sz="1800" dirty="0">
                <a:latin typeface="Arial" panose="020B0604020202020204" pitchFamily="34" charset="0"/>
                <a:ea typeface="Times New Roman" panose="02020603050405020304" pitchFamily="18" charset="0"/>
                <a:cs typeface="Arial" panose="020B0604020202020204" pitchFamily="34" charset="0"/>
              </a:rPr>
              <a:t>Be p</a:t>
            </a:r>
            <a:r>
              <a:rPr lang="en-US" sz="1800" dirty="0">
                <a:effectLst/>
                <a:latin typeface="Arial" panose="020B0604020202020204" pitchFamily="34" charset="0"/>
                <a:ea typeface="Times New Roman" panose="02020603050405020304" pitchFamily="18" charset="0"/>
                <a:cs typeface="Arial" panose="020B0604020202020204" pitchFamily="34" charset="0"/>
              </a:rPr>
              <a:t>roperly trained and equipped for their tasks </a:t>
            </a:r>
          </a:p>
          <a:p>
            <a:pPr marR="0" lvl="0" algn="just">
              <a:lnSpc>
                <a:spcPct val="110000"/>
              </a:lnSpc>
              <a:spcBef>
                <a:spcPts val="0"/>
              </a:spcBef>
              <a:spcAft>
                <a:spcPts val="600"/>
              </a:spcAft>
              <a:buFont typeface="Arial" panose="020B0604020202020204" pitchFamily="34" charset="0"/>
              <a:buChar char="•"/>
              <a:tabLst>
                <a:tab pos="1314450" algn="l"/>
              </a:tabLst>
            </a:pPr>
            <a:r>
              <a:rPr lang="en-US" sz="1800" dirty="0">
                <a:latin typeface="Arial" panose="020B0604020202020204" pitchFamily="34" charset="0"/>
                <a:ea typeface="Times New Roman" panose="02020603050405020304" pitchFamily="18" charset="0"/>
                <a:cs typeface="Arial" panose="020B0604020202020204" pitchFamily="34" charset="0"/>
              </a:rPr>
              <a:t>Have r</a:t>
            </a:r>
            <a:r>
              <a:rPr lang="en-US" sz="1800" dirty="0">
                <a:effectLst/>
                <a:latin typeface="Arial" panose="020B0604020202020204" pitchFamily="34" charset="0"/>
                <a:ea typeface="Times New Roman" panose="02020603050405020304" pitchFamily="18" charset="0"/>
                <a:cs typeface="Arial" panose="020B0604020202020204" pitchFamily="34" charset="0"/>
              </a:rPr>
              <a:t>easonable skiing skills to perform required tasks with ability to competently maneuver steep slopes while carrying equipment, materials, and heavy loads</a:t>
            </a:r>
          </a:p>
          <a:p>
            <a:pPr marR="0" lvl="0">
              <a:lnSpc>
                <a:spcPct val="110000"/>
              </a:lnSpc>
              <a:spcBef>
                <a:spcPts val="0"/>
              </a:spcBef>
              <a:spcAft>
                <a:spcPts val="600"/>
              </a:spcAft>
              <a:buFont typeface="Arial" panose="020B0604020202020204" pitchFamily="34" charset="0"/>
              <a:buChar char="•"/>
              <a:tabLst>
                <a:tab pos="1028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Be supervised by trained, experienced crew leaders</a:t>
            </a:r>
          </a:p>
          <a:p>
            <a:pPr marR="0" lvl="0">
              <a:lnSpc>
                <a:spcPct val="110000"/>
              </a:lnSpc>
              <a:spcBef>
                <a:spcPts val="0"/>
              </a:spcBef>
              <a:spcAft>
                <a:spcPts val="600"/>
              </a:spcAft>
              <a:buFont typeface="Arial" panose="020B0604020202020204" pitchFamily="34" charset="0"/>
              <a:buChar char="•"/>
              <a:tabLst>
                <a:tab pos="1028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Be trained in the proper use of racecourse maintenance equipment </a:t>
            </a:r>
          </a:p>
          <a:p>
            <a:pPr marR="0" lvl="0">
              <a:lnSpc>
                <a:spcPct val="110000"/>
              </a:lnSpc>
              <a:spcBef>
                <a:spcPts val="0"/>
              </a:spcBef>
              <a:spcAft>
                <a:spcPts val="60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Be Trained in proper radio communication procedures</a:t>
            </a:r>
          </a:p>
          <a:p>
            <a:pPr marR="0" lvl="0">
              <a:lnSpc>
                <a:spcPct val="110000"/>
              </a:lnSpc>
              <a:spcBef>
                <a:spcPts val="0"/>
              </a:spcBef>
              <a:spcAft>
                <a:spcPts val="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Be aware of details for improved margin of racecourse security</a:t>
            </a:r>
            <a:r>
              <a:rPr lang="en-US" sz="1800" dirty="0">
                <a:latin typeface="Arial" panose="020B0604020202020204" pitchFamily="34" charset="0"/>
                <a:ea typeface="Times New Roman" panose="02020603050405020304" pitchFamily="18" charset="0"/>
                <a:cs typeface="Arial" panose="020B0604020202020204" pitchFamily="34" charset="0"/>
              </a:rPr>
              <a:t>, e.g.:</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nSpc>
                <a:spcPct val="110000"/>
              </a:lnSpc>
              <a:spcBef>
                <a:spcPts val="0"/>
              </a:spcBef>
              <a:spcAft>
                <a:spcPts val="0"/>
              </a:spcAft>
              <a:buNone/>
              <a:tabLst>
                <a:tab pos="685800" algn="l"/>
                <a:tab pos="1600200" algn="l"/>
              </a:tabLst>
            </a:pPr>
            <a:r>
              <a:rPr lang="en-US" sz="1800" dirty="0">
                <a:latin typeface="Arial" panose="020B0604020202020204" pitchFamily="34" charset="0"/>
                <a:ea typeface="Times New Roman" panose="02020603050405020304" pitchFamily="18" charset="0"/>
                <a:cs typeface="Arial" panose="020B0604020202020204" pitchFamily="34" charset="0"/>
              </a:rPr>
              <a:t>    - </a:t>
            </a:r>
            <a:r>
              <a:rPr lang="en-US" sz="1800" dirty="0">
                <a:effectLst/>
                <a:latin typeface="Arial" panose="020B0604020202020204" pitchFamily="34" charset="0"/>
                <a:ea typeface="Times New Roman" panose="02020603050405020304" pitchFamily="18" charset="0"/>
                <a:cs typeface="Arial" panose="020B0604020202020204" pitchFamily="34" charset="0"/>
              </a:rPr>
              <a:t>Daily Program (schedule), including training, and forerunner and racer start times </a:t>
            </a:r>
          </a:p>
          <a:p>
            <a:pPr marL="0" marR="0" lvl="0" indent="0">
              <a:lnSpc>
                <a:spcPct val="110000"/>
              </a:lnSpc>
              <a:spcBef>
                <a:spcPts val="0"/>
              </a:spcBef>
              <a:spcAft>
                <a:spcPts val="0"/>
              </a:spcAft>
              <a:buNone/>
              <a:tabLst>
                <a:tab pos="685800" algn="l"/>
                <a:tab pos="1600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    - Course inspection techniques authorized for competitors</a:t>
            </a:r>
          </a:p>
          <a:p>
            <a:pPr marL="0" marR="0" lvl="0" indent="0">
              <a:lnSpc>
                <a:spcPct val="110000"/>
              </a:lnSpc>
              <a:spcBef>
                <a:spcPts val="0"/>
              </a:spcBef>
              <a:spcAft>
                <a:spcPts val="0"/>
              </a:spcAft>
              <a:buNone/>
              <a:tabLst>
                <a:tab pos="685800" algn="l"/>
                <a:tab pos="1600200" algn="l"/>
              </a:tabLst>
            </a:pPr>
            <a:r>
              <a:rPr lang="en-US" sz="1800" dirty="0">
                <a:latin typeface="Arial" panose="020B0604020202020204" pitchFamily="34" charset="0"/>
                <a:ea typeface="Times New Roman" panose="02020603050405020304" pitchFamily="18" charset="0"/>
                <a:cs typeface="Arial" panose="020B0604020202020204" pitchFamily="34" charset="0"/>
              </a:rPr>
              <a:t>    - </a:t>
            </a:r>
            <a:r>
              <a:rPr lang="en-US" sz="1800" u="sng" dirty="0">
                <a:effectLst/>
                <a:latin typeface="Arial" panose="020B0604020202020204" pitchFamily="34" charset="0"/>
                <a:ea typeface="Times New Roman" panose="02020603050405020304" pitchFamily="18" charset="0"/>
                <a:cs typeface="Arial" panose="020B0604020202020204" pitchFamily="34" charset="0"/>
              </a:rPr>
              <a:t>Start intervals</a:t>
            </a:r>
            <a:r>
              <a:rPr lang="en-US" sz="1800" dirty="0">
                <a:effectLst/>
                <a:latin typeface="Arial" panose="020B0604020202020204" pitchFamily="34" charset="0"/>
                <a:ea typeface="Times New Roman" panose="02020603050405020304" pitchFamily="18" charset="0"/>
                <a:cs typeface="Arial" panose="020B0604020202020204" pitchFamily="34" charset="0"/>
              </a:rPr>
              <a:t> – time planned between the consecutive forerunner and competitor </a:t>
            </a:r>
          </a:p>
          <a:p>
            <a:pPr marL="0" marR="0" lvl="0" indent="0">
              <a:lnSpc>
                <a:spcPct val="110000"/>
              </a:lnSpc>
              <a:spcBef>
                <a:spcPts val="0"/>
              </a:spcBef>
              <a:spcAft>
                <a:spcPts val="0"/>
              </a:spcAft>
              <a:buNone/>
              <a:tabLst>
                <a:tab pos="685800" algn="l"/>
                <a:tab pos="1600200" algn="l"/>
              </a:tabLst>
            </a:pP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starts; (</a:t>
            </a:r>
            <a:r>
              <a:rPr lang="en-US" sz="1800" dirty="0">
                <a:effectLst/>
                <a:latin typeface="Arial" panose="020B0604020202020204" pitchFamily="34" charset="0"/>
                <a:ea typeface="Calibri" panose="020F0502020204030204" pitchFamily="34" charset="0"/>
                <a:cs typeface="Arial" panose="020B0604020202020204" pitchFamily="34" charset="0"/>
              </a:rPr>
              <a:t>critical for course workers and officials to know when it is clear to work or    </a:t>
            </a:r>
          </a:p>
          <a:p>
            <a:pPr marL="0" marR="0" lvl="0" indent="0">
              <a:lnSpc>
                <a:spcPct val="110000"/>
              </a:lnSpc>
              <a:spcBef>
                <a:spcPts val="0"/>
              </a:spcBef>
              <a:spcAft>
                <a:spcPts val="0"/>
              </a:spcAft>
              <a:buNone/>
              <a:tabLst>
                <a:tab pos="685800" algn="l"/>
                <a:tab pos="1600200" algn="l"/>
              </a:tabLst>
            </a:pPr>
            <a:r>
              <a:rPr lang="en-US" sz="1800" dirty="0">
                <a:latin typeface="Arial" panose="020B0604020202020204" pitchFamily="34" charset="0"/>
                <a:ea typeface="Calibri" panose="020F0502020204030204" pitchFamily="34" charset="0"/>
                <a:cs typeface="Arial" panose="020B0604020202020204" pitchFamily="34" charset="0"/>
              </a:rPr>
              <a:t>       </a:t>
            </a:r>
            <a:r>
              <a:rPr lang="en-US" sz="1800" dirty="0">
                <a:effectLst/>
                <a:latin typeface="Arial" panose="020B0604020202020204" pitchFamily="34" charset="0"/>
                <a:ea typeface="Calibri" panose="020F0502020204030204" pitchFamily="34" charset="0"/>
                <a:cs typeface="Arial" panose="020B0604020202020204" pitchFamily="34" charset="0"/>
              </a:rPr>
              <a:t>communicate between starts)  </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nSpc>
                <a:spcPct val="110000"/>
              </a:lnSpc>
              <a:spcBef>
                <a:spcPts val="0"/>
              </a:spcBef>
              <a:spcAft>
                <a:spcPts val="0"/>
              </a:spcAft>
              <a:buNone/>
              <a:tabLst>
                <a:tab pos="685800" algn="l"/>
                <a:tab pos="1600200" algn="l"/>
              </a:tabLst>
            </a:pP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1.)  DHT, DH, SG: Regular (fixed) with a minimum of 40 seconds</a:t>
            </a:r>
          </a:p>
          <a:p>
            <a:pPr marL="0" marR="0" lvl="0" indent="0">
              <a:lnSpc>
                <a:spcPct val="110000"/>
              </a:lnSpc>
              <a:spcBef>
                <a:spcPts val="0"/>
              </a:spcBef>
              <a:spcAft>
                <a:spcPts val="0"/>
              </a:spcAft>
              <a:buNone/>
              <a:tabLst>
                <a:tab pos="685800" algn="l"/>
                <a:tab pos="1600200" algn="l"/>
              </a:tabLst>
            </a:pP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2.)  GS: Regular (fixed) with a minimum of 30 seconds</a:t>
            </a:r>
          </a:p>
          <a:p>
            <a:pPr marL="0" marR="0" lvl="0" indent="0">
              <a:lnSpc>
                <a:spcPct val="110000"/>
              </a:lnSpc>
              <a:spcBef>
                <a:spcPts val="0"/>
              </a:spcBef>
              <a:spcAft>
                <a:spcPts val="0"/>
              </a:spcAft>
              <a:buNone/>
              <a:tabLst>
                <a:tab pos="685800" algn="l"/>
                <a:tab pos="1600200" algn="l"/>
              </a:tabLst>
            </a:pP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3.)  SL: Irregular (nonfixed) as determined by the Jury</a:t>
            </a:r>
          </a:p>
          <a:p>
            <a:pPr marL="0" marR="0" lvl="0" indent="0" algn="just">
              <a:lnSpc>
                <a:spcPct val="110000"/>
              </a:lnSpc>
              <a:spcBef>
                <a:spcPts val="0"/>
              </a:spcBef>
              <a:spcAft>
                <a:spcPts val="0"/>
              </a:spcAft>
              <a:buNone/>
              <a:tabLst>
                <a:tab pos="685800" algn="l"/>
                <a:tab pos="1600200" algn="l"/>
                <a:tab pos="2971800" algn="ctr"/>
                <a:tab pos="54864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     - Location of staging areas, e.g., replacement poles and/or equipment</a:t>
            </a:r>
          </a:p>
          <a:p>
            <a:pPr marL="0" marR="0" lvl="0" indent="0" algn="just">
              <a:lnSpc>
                <a:spcPct val="110000"/>
              </a:lnSpc>
              <a:spcBef>
                <a:spcPts val="0"/>
              </a:spcBef>
              <a:spcAft>
                <a:spcPts val="0"/>
              </a:spcAft>
              <a:buNone/>
              <a:tabLst>
                <a:tab pos="685800" algn="l"/>
                <a:tab pos="1600200" algn="l"/>
                <a:tab pos="2971800" algn="ctr"/>
                <a:tab pos="5486400" algn="l"/>
              </a:tabLst>
            </a:pPr>
            <a:r>
              <a:rPr lang="en-US" sz="1800" dirty="0">
                <a:latin typeface="Arial" panose="020B0604020202020204" pitchFamily="34" charset="0"/>
                <a:ea typeface="Times New Roman" panose="02020603050405020304" pitchFamily="18" charset="0"/>
                <a:cs typeface="Arial" panose="020B0604020202020204" pitchFamily="34" charset="0"/>
              </a:rPr>
              <a:t>     - </a:t>
            </a:r>
            <a:r>
              <a:rPr lang="en-US" sz="1800" dirty="0">
                <a:effectLst/>
                <a:latin typeface="Arial" panose="020B0604020202020204" pitchFamily="34" charset="0"/>
                <a:ea typeface="Times New Roman" panose="02020603050405020304" pitchFamily="18" charset="0"/>
                <a:cs typeface="Arial" panose="020B0604020202020204" pitchFamily="34" charset="0"/>
              </a:rPr>
              <a:t>List of course positions and related terminology</a:t>
            </a:r>
          </a:p>
          <a:p>
            <a:pPr marL="0" marR="0" lvl="0" indent="0" algn="just">
              <a:lnSpc>
                <a:spcPct val="110000"/>
              </a:lnSpc>
              <a:spcBef>
                <a:spcPts val="0"/>
              </a:spcBef>
              <a:spcAft>
                <a:spcPts val="0"/>
              </a:spcAft>
              <a:buNone/>
              <a:tabLst>
                <a:tab pos="685800" algn="l"/>
                <a:tab pos="1600200" algn="l"/>
                <a:tab pos="2971800" algn="ctr"/>
                <a:tab pos="5486400" algn="l"/>
              </a:tabLst>
            </a:pPr>
            <a:r>
              <a:rPr lang="en-US" sz="1800" dirty="0">
                <a:latin typeface="Arial" panose="020B0604020202020204" pitchFamily="34" charset="0"/>
                <a:ea typeface="Times New Roman" panose="02020603050405020304" pitchFamily="18" charset="0"/>
                <a:cs typeface="Arial" panose="020B0604020202020204" pitchFamily="34" charset="0"/>
              </a:rPr>
              <a:t>     - </a:t>
            </a:r>
            <a:r>
              <a:rPr lang="en-US" sz="1800" dirty="0">
                <a:effectLst/>
                <a:latin typeface="Arial" panose="020B0604020202020204" pitchFamily="34" charset="0"/>
                <a:ea typeface="Times New Roman" panose="02020603050405020304" pitchFamily="18" charset="0"/>
                <a:cs typeface="Arial" panose="020B0604020202020204" pitchFamily="34" charset="0"/>
              </a:rPr>
              <a:t>Event Medical Plan protocol following an accident with an injury; including but not </a:t>
            </a:r>
          </a:p>
          <a:p>
            <a:pPr marL="0" marR="0" lvl="0" indent="0" algn="just">
              <a:lnSpc>
                <a:spcPct val="110000"/>
              </a:lnSpc>
              <a:spcBef>
                <a:spcPts val="0"/>
              </a:spcBef>
              <a:spcAft>
                <a:spcPts val="0"/>
              </a:spcAft>
              <a:buNone/>
              <a:tabLst>
                <a:tab pos="685800" algn="l"/>
                <a:tab pos="1600200" algn="l"/>
                <a:tab pos="2971800" algn="ctr"/>
                <a:tab pos="5486400" algn="l"/>
              </a:tabLst>
            </a:pP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limited to Ski Patrol response, presence, venue exiting</a:t>
            </a:r>
          </a:p>
          <a:p>
            <a:pPr>
              <a:lnSpc>
                <a:spcPct val="120000"/>
              </a:lnSpc>
              <a:spcBef>
                <a:spcPts val="500"/>
              </a:spcBef>
              <a:buFont typeface="Arial" panose="020B0604020202020204" pitchFamily="34" charset="0"/>
              <a:buChar char="•"/>
              <a:defRPr/>
            </a:pPr>
            <a:endParaRPr lang="en-US" sz="7200" dirty="0">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0999" y="571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2800" b="1" dirty="0">
                <a:solidFill>
                  <a:srgbClr val="1A21A6"/>
                </a:solidFill>
                <a:effectLst>
                  <a:outerShdw blurRad="38100" dist="38100" dir="2700000" algn="tl">
                    <a:srgbClr val="000000">
                      <a:alpha val="43137"/>
                    </a:srgbClr>
                  </a:outerShdw>
                </a:effectLst>
                <a:latin typeface="Arial" charset="0"/>
                <a:cs typeface="Arial" charset="0"/>
              </a:rPr>
              <a:t>CHIEF </a:t>
            </a:r>
            <a:r>
              <a:rPr lang="en-US" altLang="en-US" sz="2800" b="1" dirty="0">
                <a:solidFill>
                  <a:srgbClr val="0033CC"/>
                </a:solidFill>
                <a:effectLst>
                  <a:outerShdw blurRad="38100" dist="38100" dir="2700000" algn="tl">
                    <a:srgbClr val="000000">
                      <a:alpha val="43137"/>
                    </a:srgbClr>
                  </a:outerShdw>
                </a:effectLst>
                <a:latin typeface="Arial" charset="0"/>
                <a:cs typeface="Arial" charset="0"/>
              </a:rPr>
              <a:t>OF</a:t>
            </a:r>
            <a:r>
              <a:rPr lang="en-US" altLang="en-US" sz="2800" b="1" dirty="0">
                <a:solidFill>
                  <a:srgbClr val="1A21A6"/>
                </a:solidFill>
                <a:effectLst>
                  <a:outerShdw blurRad="38100" dist="38100" dir="2700000" algn="tl">
                    <a:srgbClr val="000000">
                      <a:alpha val="43137"/>
                    </a:srgbClr>
                  </a:outerShdw>
                </a:effectLst>
                <a:latin typeface="Arial" charset="0"/>
                <a:cs typeface="Arial" charset="0"/>
              </a:rPr>
              <a:t> COURSE AND COURSE WORKERS</a:t>
            </a:r>
          </a:p>
        </p:txBody>
      </p:sp>
      <p:pic>
        <p:nvPicPr>
          <p:cNvPr id="2" name="Content Placeholder 10">
            <a:extLst>
              <a:ext uri="{FF2B5EF4-FFF2-40B4-BE49-F238E27FC236}">
                <a16:creationId xmlns:a16="http://schemas.microsoft.com/office/drawing/2014/main" id="{1CF69BC7-7D77-7CA9-0FB0-F9CFA64BC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D731E5E-4822-42B1-AD68-C3C4CCAF9F6A}"/>
              </a:ext>
            </a:extLst>
          </p:cNvPr>
          <p:cNvSpPr>
            <a:spLocks noGrp="1" noChangeArrowheads="1"/>
          </p:cNvSpPr>
          <p:nvPr>
            <p:ph type="title" idx="4294967295"/>
          </p:nvPr>
        </p:nvSpPr>
        <p:spPr>
          <a:xfrm>
            <a:off x="609600" y="166688"/>
            <a:ext cx="8534400" cy="976312"/>
          </a:xfrm>
        </p:spPr>
        <p:txBody>
          <a:bodyPr rtlCol="0">
            <a:normAutofit fontScale="90000"/>
          </a:bodyPr>
          <a:lstStyle/>
          <a:p>
            <a:pPr eaLnBrk="1" fontAlgn="auto" hangingPunct="1">
              <a:spcBef>
                <a:spcPts val="600"/>
              </a:spcBef>
              <a:spcAft>
                <a:spcPts val="0"/>
              </a:spcAft>
              <a:defRPr/>
            </a:pPr>
            <a:br>
              <a:rPr lang="en-US" dirty="0"/>
            </a:br>
            <a:r>
              <a:rPr lang="en-US" sz="40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“START STOP!”</a:t>
            </a:r>
            <a:br>
              <a:rPr lang="en-US" sz="4000" b="1" dirty="0">
                <a:solidFill>
                  <a:srgbClr val="FF0000"/>
                </a:solidFill>
                <a:effectLst>
                  <a:outerShdw blurRad="38100" dist="38100" dir="2700000" algn="tl">
                    <a:srgbClr val="C0C0C0"/>
                  </a:outerShdw>
                </a:effectLst>
                <a:latin typeface="Arial Bold" panose="020B0704020202020204" pitchFamily="34" charset="0"/>
                <a:cs typeface="Arial Bold" panose="020B0704020202020204" pitchFamily="34" charset="0"/>
              </a:rPr>
            </a:br>
            <a:r>
              <a:rPr lang="en-US" sz="20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ACR/ICR  705.5</a:t>
            </a:r>
          </a:p>
        </p:txBody>
      </p:sp>
      <p:sp>
        <p:nvSpPr>
          <p:cNvPr id="33795" name="Rectangle 3">
            <a:extLst>
              <a:ext uri="{FF2B5EF4-FFF2-40B4-BE49-F238E27FC236}">
                <a16:creationId xmlns:a16="http://schemas.microsoft.com/office/drawing/2014/main" id="{4A214215-1E53-4F6C-8C89-4264F945C36C}"/>
              </a:ext>
            </a:extLst>
          </p:cNvPr>
          <p:cNvSpPr>
            <a:spLocks noGrp="1" noChangeArrowheads="1"/>
          </p:cNvSpPr>
          <p:nvPr>
            <p:ph type="body" idx="4294967295"/>
          </p:nvPr>
        </p:nvSpPr>
        <p:spPr>
          <a:xfrm>
            <a:off x="457200" y="1219200"/>
            <a:ext cx="8382000" cy="5472113"/>
          </a:xfrm>
        </p:spPr>
        <p:txBody>
          <a:bodyPr rtlCol="0">
            <a:normAutofit fontScale="47500" lnSpcReduction="20000"/>
          </a:bodyPr>
          <a:lstStyle/>
          <a:p>
            <a:pPr marL="0" indent="0" eaLnBrk="1" fontAlgn="auto" hangingPunct="1">
              <a:lnSpc>
                <a:spcPct val="120000"/>
              </a:lnSpc>
              <a:spcAft>
                <a:spcPts val="0"/>
              </a:spcAft>
              <a:buFont typeface="Arial" pitchFamily="34" charset="0"/>
              <a:buNone/>
              <a:defRPr/>
            </a:pPr>
            <a:r>
              <a:rPr lang="en-US" altLang="en-US" sz="3800" dirty="0">
                <a:solidFill>
                  <a:schemeClr val="tx1"/>
                </a:solidFill>
                <a:latin typeface="Arial" pitchFamily="34" charset="0"/>
                <a:cs typeface="Arial" pitchFamily="34" charset="0"/>
              </a:rPr>
              <a:t>“Start Stop” is called via radio by Jury Member, Eyes of the Jury (a coach positioned at a yellow flag zone) or Jury Advisor when it is necessary to control the departure of the next racer – usually because the preceding racer has fallen and the racer or racer’s equipment is blocking the course.  “Start Stop” commands are applicable at all levels of events.</a:t>
            </a:r>
          </a:p>
          <a:p>
            <a:pPr marL="246888" indent="-246888" eaLnBrk="1" fontAlgn="auto" hangingPunct="1">
              <a:lnSpc>
                <a:spcPct val="120000"/>
              </a:lnSpc>
              <a:spcAft>
                <a:spcPts val="0"/>
              </a:spcAft>
              <a:buFont typeface="Arial"/>
              <a:buChar char="•"/>
              <a:defRPr/>
            </a:pPr>
            <a:r>
              <a:rPr lang="en-US" altLang="en-US" sz="3800" dirty="0">
                <a:solidFill>
                  <a:schemeClr val="tx1"/>
                </a:solidFill>
                <a:latin typeface="Arial" pitchFamily="34" charset="0"/>
                <a:cs typeface="Arial" pitchFamily="34" charset="0"/>
              </a:rPr>
              <a:t>On command, Start Referee closes start</a:t>
            </a:r>
          </a:p>
          <a:p>
            <a:pPr marL="246888" indent="-246888" eaLnBrk="1" fontAlgn="auto" hangingPunct="1">
              <a:lnSpc>
                <a:spcPct val="120000"/>
              </a:lnSpc>
              <a:spcAft>
                <a:spcPts val="0"/>
              </a:spcAft>
              <a:buFont typeface="Arial"/>
              <a:buChar char="•"/>
              <a:defRPr/>
            </a:pPr>
            <a:r>
              <a:rPr lang="en-US" altLang="en-US" sz="3800" dirty="0">
                <a:solidFill>
                  <a:schemeClr val="tx1"/>
                </a:solidFill>
                <a:latin typeface="Arial" pitchFamily="34" charset="0"/>
                <a:cs typeface="Arial" pitchFamily="34" charset="0"/>
              </a:rPr>
              <a:t>Start Referee states, in concise manner via Jury radio:     </a:t>
            </a:r>
          </a:p>
          <a:p>
            <a:pPr marL="0" indent="0" eaLnBrk="1" fontAlgn="auto" hangingPunct="1">
              <a:lnSpc>
                <a:spcPct val="120000"/>
              </a:lnSpc>
              <a:spcAft>
                <a:spcPts val="0"/>
              </a:spcAft>
              <a:buFont typeface="Euphemia" panose="020B0503040102020104" pitchFamily="34" charset="0"/>
              <a:buNone/>
              <a:defRPr/>
            </a:pPr>
            <a:r>
              <a:rPr lang="en-US" altLang="en-US" sz="3800" dirty="0">
                <a:solidFill>
                  <a:schemeClr val="tx1"/>
                </a:solidFill>
                <a:latin typeface="Arial" pitchFamily="34" charset="0"/>
                <a:cs typeface="Arial" pitchFamily="34" charset="0"/>
              </a:rPr>
              <a:t>          Confirmation “Start Stop” was heard/understood</a:t>
            </a:r>
          </a:p>
          <a:p>
            <a:pPr marL="246888" indent="-246888" eaLnBrk="1" fontAlgn="auto" hangingPunct="1">
              <a:lnSpc>
                <a:spcPct val="120000"/>
              </a:lnSpc>
              <a:spcAft>
                <a:spcPts val="0"/>
              </a:spcAft>
              <a:buFontTx/>
              <a:buNone/>
              <a:defRPr/>
            </a:pPr>
            <a:r>
              <a:rPr lang="en-US" altLang="en-US" sz="3800" dirty="0">
                <a:solidFill>
                  <a:schemeClr val="tx1"/>
                </a:solidFill>
                <a:latin typeface="Arial" pitchFamily="34" charset="0"/>
                <a:cs typeface="Arial" pitchFamily="34" charset="0"/>
              </a:rPr>
              <a:t>		Bib # of last competitor started</a:t>
            </a:r>
          </a:p>
          <a:p>
            <a:pPr marL="246888" indent="-246888" eaLnBrk="1" fontAlgn="auto" hangingPunct="1">
              <a:lnSpc>
                <a:spcPct val="120000"/>
              </a:lnSpc>
              <a:spcAft>
                <a:spcPts val="0"/>
              </a:spcAft>
              <a:buFontTx/>
              <a:buNone/>
              <a:defRPr/>
            </a:pPr>
            <a:r>
              <a:rPr lang="en-US" altLang="en-US" sz="3800" dirty="0">
                <a:solidFill>
                  <a:schemeClr val="tx1"/>
                </a:solidFill>
                <a:latin typeface="Arial" pitchFamily="34" charset="0"/>
                <a:cs typeface="Arial" pitchFamily="34" charset="0"/>
              </a:rPr>
              <a:t>		Bib # of competitor held at start</a:t>
            </a:r>
          </a:p>
          <a:p>
            <a:pPr marL="246888" indent="-246888" eaLnBrk="1" fontAlgn="auto" hangingPunct="1">
              <a:lnSpc>
                <a:spcPct val="120000"/>
              </a:lnSpc>
              <a:spcBef>
                <a:spcPct val="35000"/>
              </a:spcBef>
              <a:spcAft>
                <a:spcPts val="0"/>
              </a:spcAft>
              <a:buFontTx/>
              <a:buNone/>
              <a:defRPr/>
            </a:pPr>
            <a:r>
              <a:rPr lang="en-US" altLang="en-US" sz="3800" i="1" dirty="0">
                <a:solidFill>
                  <a:schemeClr val="tx1"/>
                </a:solidFill>
                <a:latin typeface="Arial" pitchFamily="34" charset="0"/>
                <a:cs typeface="Arial" pitchFamily="34" charset="0"/>
              </a:rPr>
              <a:t>	Example: “</a:t>
            </a:r>
            <a:r>
              <a:rPr lang="en-US" altLang="en-US" sz="3800" b="1" i="1" dirty="0">
                <a:solidFill>
                  <a:schemeClr val="tx1"/>
                </a:solidFill>
                <a:latin typeface="Arial" pitchFamily="34" charset="0"/>
                <a:cs typeface="Arial" pitchFamily="34" charset="0"/>
              </a:rPr>
              <a:t>START STOP </a:t>
            </a:r>
            <a:r>
              <a:rPr lang="en-US" altLang="en-US" sz="3800" i="1" dirty="0">
                <a:solidFill>
                  <a:schemeClr val="tx1"/>
                </a:solidFill>
                <a:latin typeface="Arial" pitchFamily="34" charset="0"/>
                <a:cs typeface="Arial" pitchFamily="34" charset="0"/>
              </a:rPr>
              <a:t>confirmed, </a:t>
            </a:r>
          </a:p>
          <a:p>
            <a:pPr marL="246888" indent="-246888" eaLnBrk="1" fontAlgn="auto" hangingPunct="1">
              <a:lnSpc>
                <a:spcPct val="120000"/>
              </a:lnSpc>
              <a:spcAft>
                <a:spcPts val="0"/>
              </a:spcAft>
              <a:buFontTx/>
              <a:buNone/>
              <a:defRPr/>
            </a:pPr>
            <a:r>
              <a:rPr lang="en-US" altLang="en-US" sz="3800" i="1" dirty="0">
                <a:solidFill>
                  <a:schemeClr val="tx1"/>
                </a:solidFill>
                <a:latin typeface="Arial" pitchFamily="34" charset="0"/>
                <a:cs typeface="Arial" pitchFamily="34" charset="0"/>
              </a:rPr>
              <a:t>		     number 24 on course, 	</a:t>
            </a:r>
          </a:p>
          <a:p>
            <a:pPr marL="246888" indent="-246888" eaLnBrk="1" fontAlgn="auto" hangingPunct="1">
              <a:lnSpc>
                <a:spcPct val="120000"/>
              </a:lnSpc>
              <a:spcAft>
                <a:spcPts val="0"/>
              </a:spcAft>
              <a:buFontTx/>
              <a:buNone/>
              <a:defRPr/>
            </a:pPr>
            <a:r>
              <a:rPr lang="en-US" altLang="en-US" sz="3800" i="1" dirty="0">
                <a:solidFill>
                  <a:schemeClr val="tx1"/>
                </a:solidFill>
                <a:latin typeface="Arial" pitchFamily="34" charset="0"/>
                <a:cs typeface="Arial" pitchFamily="34" charset="0"/>
              </a:rPr>
              <a:t>                 number 25 at the start”</a:t>
            </a:r>
          </a:p>
          <a:p>
            <a:pPr marL="246888" indent="-246888" eaLnBrk="1" fontAlgn="auto" hangingPunct="1">
              <a:lnSpc>
                <a:spcPct val="120000"/>
              </a:lnSpc>
              <a:spcAft>
                <a:spcPts val="0"/>
              </a:spcAft>
              <a:buFontTx/>
              <a:buNone/>
              <a:defRPr/>
            </a:pPr>
            <a:r>
              <a:rPr lang="en-US" altLang="en-US" sz="3800" b="1" i="1" dirty="0">
                <a:solidFill>
                  <a:schemeClr val="tx1"/>
                </a:solidFill>
                <a:latin typeface="Arial" pitchFamily="34" charset="0"/>
                <a:cs typeface="Arial" pitchFamily="34" charset="0"/>
              </a:rPr>
              <a:t>Extra verbiage discouraged; Jury channel must be kept open!</a:t>
            </a:r>
          </a:p>
          <a:p>
            <a:pPr marL="246888" indent="-246888" eaLnBrk="1" fontAlgn="auto" hangingPunct="1">
              <a:spcAft>
                <a:spcPts val="0"/>
              </a:spcAft>
              <a:buFontTx/>
              <a:buNone/>
              <a:defRPr/>
            </a:pPr>
            <a:endParaRPr lang="en-US" altLang="en-US" i="1" dirty="0">
              <a:latin typeface="Arial" pitchFamily="34" charset="0"/>
              <a:cs typeface="Arial" pitchFamily="34" charset="0"/>
            </a:endParaRPr>
          </a:p>
        </p:txBody>
      </p:sp>
      <p:pic>
        <p:nvPicPr>
          <p:cNvPr id="5" name="Content Placeholder 10">
            <a:extLst>
              <a:ext uri="{FF2B5EF4-FFF2-40B4-BE49-F238E27FC236}">
                <a16:creationId xmlns:a16="http://schemas.microsoft.com/office/drawing/2014/main" id="{A6611881-C120-418E-8DDB-3960665FC3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2AECBC7-39F7-4D29-9BC3-ECE25C24BBF7}"/>
              </a:ext>
            </a:extLst>
          </p:cNvPr>
          <p:cNvSpPr>
            <a:spLocks noGrp="1" noChangeArrowheads="1"/>
          </p:cNvSpPr>
          <p:nvPr>
            <p:ph type="title" idx="4294967295"/>
          </p:nvPr>
        </p:nvSpPr>
        <p:spPr>
          <a:xfrm>
            <a:off x="515938" y="152400"/>
            <a:ext cx="8610600" cy="990600"/>
          </a:xfrm>
        </p:spPr>
        <p:txBody>
          <a:bodyPr rtlCol="0">
            <a:normAutofit/>
          </a:bodyPr>
          <a:lstStyle/>
          <a:p>
            <a:pPr eaLnBrk="1" fontAlgn="auto" hangingPunct="1">
              <a:spcAft>
                <a:spcPts val="0"/>
              </a:spcAft>
              <a:defRPr/>
            </a:pPr>
            <a:r>
              <a:rPr lang="en-US" sz="32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“START STOP, YELLOW FLAG”</a:t>
            </a:r>
          </a:p>
        </p:txBody>
      </p:sp>
      <p:sp>
        <p:nvSpPr>
          <p:cNvPr id="36867" name="Rectangle 3">
            <a:extLst>
              <a:ext uri="{FF2B5EF4-FFF2-40B4-BE49-F238E27FC236}">
                <a16:creationId xmlns:a16="http://schemas.microsoft.com/office/drawing/2014/main" id="{69FB4E08-FC5C-4D0B-A5B3-16999A68CC88}"/>
              </a:ext>
            </a:extLst>
          </p:cNvPr>
          <p:cNvSpPr>
            <a:spLocks noGrp="1" noChangeArrowheads="1"/>
          </p:cNvSpPr>
          <p:nvPr>
            <p:ph type="body" idx="4294967295"/>
          </p:nvPr>
        </p:nvSpPr>
        <p:spPr>
          <a:xfrm>
            <a:off x="457200" y="1295400"/>
            <a:ext cx="8305800" cy="4953000"/>
          </a:xfrm>
        </p:spPr>
        <p:txBody>
          <a:bodyPr rtlCol="0">
            <a:normAutofit fontScale="47500" lnSpcReduction="20000"/>
          </a:bodyPr>
          <a:lstStyle/>
          <a:p>
            <a:pPr marL="0" indent="-246888" eaLnBrk="1" fontAlgn="auto" hangingPunct="1">
              <a:lnSpc>
                <a:spcPct val="120000"/>
              </a:lnSpc>
              <a:spcAft>
                <a:spcPts val="0"/>
              </a:spcAft>
              <a:buFontTx/>
              <a:buNone/>
              <a:defRPr/>
            </a:pPr>
            <a:r>
              <a:rPr lang="en-US" altLang="en-US" sz="3800" dirty="0">
                <a:solidFill>
                  <a:schemeClr val="tx1"/>
                </a:solidFill>
                <a:latin typeface="Arial" pitchFamily="34" charset="0"/>
                <a:cs typeface="Arial" pitchFamily="34" charset="0"/>
              </a:rPr>
              <a:t>In order to control the departure of the next racer and stop the competitor(s) already on course – again because the preceding racer may have fallen and the course may be blocked, Jury Member calling </a:t>
            </a:r>
          </a:p>
          <a:p>
            <a:pPr marL="246888" indent="-246888" algn="ctr" eaLnBrk="1" fontAlgn="auto" hangingPunct="1">
              <a:lnSpc>
                <a:spcPct val="120000"/>
              </a:lnSpc>
              <a:spcAft>
                <a:spcPts val="0"/>
              </a:spcAft>
              <a:buFontTx/>
              <a:buNone/>
              <a:defRPr/>
            </a:pPr>
            <a:r>
              <a:rPr lang="en-US" altLang="en-US" sz="3800" b="1" dirty="0">
                <a:solidFill>
                  <a:srgbClr val="3215AB"/>
                </a:solidFill>
                <a:latin typeface="Arial" pitchFamily="34" charset="0"/>
                <a:cs typeface="Arial" pitchFamily="34" charset="0"/>
              </a:rPr>
              <a:t>“START STOP” </a:t>
            </a:r>
          </a:p>
          <a:p>
            <a:pPr marL="246888" indent="-246888" eaLnBrk="1" fontAlgn="auto" hangingPunct="1">
              <a:lnSpc>
                <a:spcPct val="120000"/>
              </a:lnSpc>
              <a:spcAft>
                <a:spcPts val="0"/>
              </a:spcAft>
              <a:buFontTx/>
              <a:buNone/>
              <a:defRPr/>
            </a:pPr>
            <a:r>
              <a:rPr lang="en-US" altLang="en-US" sz="3800" dirty="0">
                <a:latin typeface="Arial" pitchFamily="34" charset="0"/>
                <a:cs typeface="Arial" pitchFamily="34" charset="0"/>
              </a:rPr>
              <a:t>is responsible for calling:</a:t>
            </a:r>
          </a:p>
          <a:p>
            <a:pPr marL="246888" indent="-246888" algn="ctr" eaLnBrk="1" fontAlgn="auto" hangingPunct="1">
              <a:lnSpc>
                <a:spcPct val="120000"/>
              </a:lnSpc>
              <a:spcAft>
                <a:spcPts val="0"/>
              </a:spcAft>
              <a:buFontTx/>
              <a:buNone/>
              <a:defRPr/>
            </a:pPr>
            <a:r>
              <a:rPr lang="en-US" altLang="en-US" sz="3800" b="1" dirty="0">
                <a:solidFill>
                  <a:srgbClr val="3215AB"/>
                </a:solidFill>
                <a:latin typeface="Arial" pitchFamily="34" charset="0"/>
                <a:cs typeface="Arial" pitchFamily="34" charset="0"/>
              </a:rPr>
              <a:t>“START STOP, YELLOW FLAG”</a:t>
            </a:r>
          </a:p>
          <a:p>
            <a:pPr marL="0" indent="0" eaLnBrk="1" fontAlgn="auto" hangingPunct="1">
              <a:lnSpc>
                <a:spcPct val="120000"/>
              </a:lnSpc>
              <a:spcAft>
                <a:spcPts val="0"/>
              </a:spcAft>
              <a:buFont typeface="Arial" pitchFamily="34" charset="0"/>
              <a:buNone/>
              <a:defRPr/>
            </a:pPr>
            <a:endParaRPr lang="en-US" altLang="en-US" sz="3800" dirty="0">
              <a:solidFill>
                <a:schemeClr val="tx1"/>
              </a:solidFill>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r>
              <a:rPr lang="en-US" altLang="en-US" sz="3800" dirty="0">
                <a:solidFill>
                  <a:schemeClr val="tx1"/>
                </a:solidFill>
                <a:latin typeface="Arial" pitchFamily="34" charset="0"/>
                <a:cs typeface="Arial" pitchFamily="34" charset="0"/>
              </a:rPr>
              <a:t>On command, Start Referee immediately closes the start and states, in a concise manner via Jury radio: </a:t>
            </a:r>
          </a:p>
          <a:p>
            <a:pPr eaLnBrk="1" fontAlgn="auto" hangingPunct="1">
              <a:lnSpc>
                <a:spcPct val="120000"/>
              </a:lnSpc>
              <a:spcAft>
                <a:spcPts val="0"/>
              </a:spcAft>
              <a:buFont typeface="Wingdings" panose="05000000000000000000" pitchFamily="2" charset="2"/>
              <a:buChar char="Ø"/>
              <a:defRPr/>
            </a:pPr>
            <a:r>
              <a:rPr lang="en-US" altLang="en-US" sz="4000" dirty="0">
                <a:solidFill>
                  <a:schemeClr val="tx1"/>
                </a:solidFill>
                <a:latin typeface="Arial" pitchFamily="34" charset="0"/>
                <a:cs typeface="Arial" pitchFamily="34" charset="0"/>
              </a:rPr>
              <a:t>Confirmation “Start Stop” was heard/understood</a:t>
            </a:r>
          </a:p>
          <a:p>
            <a:pPr eaLnBrk="1" fontAlgn="auto" hangingPunct="1">
              <a:lnSpc>
                <a:spcPct val="120000"/>
              </a:lnSpc>
              <a:spcAft>
                <a:spcPts val="0"/>
              </a:spcAft>
              <a:buFont typeface="Wingdings" panose="05000000000000000000" pitchFamily="2" charset="2"/>
              <a:buChar char="Ø"/>
              <a:defRPr/>
            </a:pPr>
            <a:r>
              <a:rPr lang="en-US" altLang="en-US" sz="3800" dirty="0">
                <a:solidFill>
                  <a:schemeClr val="tx1"/>
                </a:solidFill>
                <a:latin typeface="Arial" pitchFamily="34" charset="0"/>
                <a:cs typeface="Arial" pitchFamily="34" charset="0"/>
              </a:rPr>
              <a:t>Bib # of last competitor started</a:t>
            </a:r>
          </a:p>
          <a:p>
            <a:pPr eaLnBrk="1" fontAlgn="auto" hangingPunct="1">
              <a:lnSpc>
                <a:spcPct val="120000"/>
              </a:lnSpc>
              <a:spcAft>
                <a:spcPts val="0"/>
              </a:spcAft>
              <a:buFont typeface="Wingdings" panose="05000000000000000000" pitchFamily="2" charset="2"/>
              <a:buChar char="Ø"/>
              <a:defRPr/>
            </a:pPr>
            <a:r>
              <a:rPr lang="en-US" altLang="en-US" sz="3800" dirty="0">
                <a:solidFill>
                  <a:schemeClr val="tx1"/>
                </a:solidFill>
                <a:latin typeface="Arial" pitchFamily="34" charset="0"/>
                <a:cs typeface="Arial" pitchFamily="34" charset="0"/>
              </a:rPr>
              <a:t>Bib # of competitor held at start</a:t>
            </a:r>
            <a:endParaRPr lang="en-US" altLang="en-US" b="1" dirty="0">
              <a:solidFill>
                <a:srgbClr val="FF0000"/>
              </a:solidFill>
              <a:latin typeface="Arial" pitchFamily="34" charset="0"/>
              <a:cs typeface="Arial" pitchFamily="34" charset="0"/>
            </a:endParaRPr>
          </a:p>
          <a:p>
            <a:pPr marL="246888" indent="-246888" eaLnBrk="1" fontAlgn="auto" hangingPunct="1">
              <a:spcAft>
                <a:spcPts val="0"/>
              </a:spcAft>
              <a:buFontTx/>
              <a:buNone/>
              <a:defRPr/>
            </a:pPr>
            <a:endParaRPr lang="en-US" altLang="en-US" dirty="0">
              <a:latin typeface="Arial" pitchFamily="34" charset="0"/>
              <a:cs typeface="Arial" pitchFamily="34" charset="0"/>
            </a:endParaRPr>
          </a:p>
        </p:txBody>
      </p:sp>
      <p:pic>
        <p:nvPicPr>
          <p:cNvPr id="5" name="Content Placeholder 10">
            <a:extLst>
              <a:ext uri="{FF2B5EF4-FFF2-40B4-BE49-F238E27FC236}">
                <a16:creationId xmlns:a16="http://schemas.microsoft.com/office/drawing/2014/main" id="{91F3829A-D5DF-4ECB-AB86-E6FB3420F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37B0AE1-8AD1-4DE5-8C5E-1C838095ABF4}"/>
              </a:ext>
            </a:extLst>
          </p:cNvPr>
          <p:cNvSpPr>
            <a:spLocks noGrp="1" noChangeArrowheads="1"/>
          </p:cNvSpPr>
          <p:nvPr>
            <p:ph type="title" idx="4294967295"/>
          </p:nvPr>
        </p:nvSpPr>
        <p:spPr>
          <a:xfrm>
            <a:off x="609600" y="152400"/>
            <a:ext cx="7772400" cy="1143000"/>
          </a:xfrm>
        </p:spPr>
        <p:txBody>
          <a:bodyPr rtlCol="0">
            <a:normAutofit/>
          </a:bodyPr>
          <a:lstStyle/>
          <a:p>
            <a:pPr eaLnBrk="1" fontAlgn="auto" hangingPunct="1">
              <a:spcAft>
                <a:spcPts val="0"/>
              </a:spcAft>
              <a:defRPr/>
            </a:pPr>
            <a:r>
              <a:rPr lang="en-US" altLang="en-US" sz="2800"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“START STOP” or </a:t>
            </a:r>
            <a:br>
              <a:rPr lang="en-US" altLang="en-US" sz="2800" dirty="0">
                <a:solidFill>
                  <a:srgbClr val="3215AB"/>
                </a:solidFill>
                <a:effectLst>
                  <a:outerShdw blurRad="38100" dist="38100" dir="2700000" algn="tl">
                    <a:srgbClr val="000000">
                      <a:alpha val="43137"/>
                    </a:srgbClr>
                  </a:outerShdw>
                </a:effectLst>
                <a:latin typeface="Arial Bold" pitchFamily="34" charset="0"/>
                <a:cs typeface="Arial Bold" pitchFamily="34" charset="0"/>
              </a:rPr>
            </a:br>
            <a:r>
              <a:rPr lang="en-US" altLang="en-US" sz="2800"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“START STOP/YELLOW FLAG” is called:</a:t>
            </a:r>
          </a:p>
        </p:txBody>
      </p:sp>
      <p:sp>
        <p:nvSpPr>
          <p:cNvPr id="53251" name="Rectangle 3">
            <a:extLst>
              <a:ext uri="{FF2B5EF4-FFF2-40B4-BE49-F238E27FC236}">
                <a16:creationId xmlns:a16="http://schemas.microsoft.com/office/drawing/2014/main" id="{0633C1E5-205B-4286-9715-4FA17840DBF9}"/>
              </a:ext>
            </a:extLst>
          </p:cNvPr>
          <p:cNvSpPr>
            <a:spLocks noGrp="1" noChangeArrowheads="1"/>
          </p:cNvSpPr>
          <p:nvPr>
            <p:ph type="body" idx="4294967295"/>
          </p:nvPr>
        </p:nvSpPr>
        <p:spPr>
          <a:xfrm>
            <a:off x="381000" y="1600200"/>
            <a:ext cx="8613775" cy="4800600"/>
          </a:xfrm>
        </p:spPr>
        <p:txBody>
          <a:bodyPr/>
          <a:lstStyle/>
          <a:p>
            <a:pPr eaLnBrk="1" hangingPunct="1">
              <a:lnSpc>
                <a:spcPct val="120000"/>
              </a:lnSpc>
              <a:buFontTx/>
              <a:buChar char="-"/>
              <a:defRPr/>
            </a:pPr>
            <a:r>
              <a:rPr lang="en-US" altLang="en-US" sz="2000" dirty="0">
                <a:latin typeface="Arial" panose="020B0604020202020204" pitchFamily="34" charset="0"/>
                <a:cs typeface="Arial" panose="020B0604020202020204" pitchFamily="34" charset="0"/>
              </a:rPr>
              <a:t>Ski Patrol assigned to the event and in radio contact with the Jury, is now on alert that medical assistance may be required. </a:t>
            </a:r>
          </a:p>
          <a:p>
            <a:pPr eaLnBrk="1" hangingPunct="1">
              <a:lnSpc>
                <a:spcPct val="120000"/>
              </a:lnSpc>
              <a:spcBef>
                <a:spcPts val="1200"/>
              </a:spcBef>
              <a:buFontTx/>
              <a:buChar char="-"/>
              <a:defRPr/>
            </a:pPr>
            <a:r>
              <a:rPr lang="en-US" altLang="en-US" sz="2000" dirty="0">
                <a:latin typeface="Arial" panose="020B0604020202020204" pitchFamily="34" charset="0"/>
                <a:cs typeface="Arial" panose="020B0604020202020204" pitchFamily="34" charset="0"/>
              </a:rPr>
              <a:t>If Jury Member calls for medical assistance, Ski Patrol assigned to the event first verifies that the course is clear, </a:t>
            </a:r>
            <a:r>
              <a:rPr lang="en-US" altLang="en-US" sz="2000" i="1" dirty="0">
                <a:latin typeface="Arial" panose="020B0604020202020204" pitchFamily="34" charset="0"/>
                <a:cs typeface="Arial" panose="020B0604020202020204" pitchFamily="34" charset="0"/>
              </a:rPr>
              <a:t>i.e.: </a:t>
            </a:r>
            <a:r>
              <a:rPr lang="en-US" altLang="en-US" sz="2000" b="1" i="1" u="sng" dirty="0">
                <a:latin typeface="Arial" panose="020B0604020202020204" pitchFamily="34" charset="0"/>
                <a:cs typeface="Arial" panose="020B0604020202020204" pitchFamily="34" charset="0"/>
              </a:rPr>
              <a:t>no racer is on course</a:t>
            </a:r>
            <a:r>
              <a:rPr lang="en-US" altLang="en-US" sz="2000" dirty="0">
                <a:latin typeface="Arial" panose="020B0604020202020204" pitchFamily="34" charset="0"/>
                <a:cs typeface="Arial" panose="020B0604020202020204" pitchFamily="34" charset="0"/>
              </a:rPr>
              <a:t>,   </a:t>
            </a:r>
          </a:p>
          <a:p>
            <a:pPr eaLnBrk="1" hangingPunct="1">
              <a:lnSpc>
                <a:spcPct val="120000"/>
              </a:lnSpc>
              <a:spcBef>
                <a:spcPts val="1200"/>
              </a:spcBef>
              <a:buFontTx/>
              <a:buChar char="-"/>
              <a:defRPr/>
            </a:pPr>
            <a:r>
              <a:rPr lang="en-US" altLang="en-US" sz="2000" dirty="0">
                <a:latin typeface="Arial" panose="020B0604020202020204" pitchFamily="34" charset="0"/>
                <a:cs typeface="Arial" panose="020B0604020202020204" pitchFamily="34" charset="0"/>
              </a:rPr>
              <a:t>Once Ski Patrol assigned to the event has verified that it has a clear course, it responds to the call for medical assistance. </a:t>
            </a:r>
          </a:p>
          <a:p>
            <a:pPr marL="0" indent="0" eaLnBrk="1" hangingPunct="1">
              <a:lnSpc>
                <a:spcPct val="120000"/>
              </a:lnSpc>
              <a:spcBef>
                <a:spcPts val="1200"/>
              </a:spcBef>
              <a:buFont typeface="Euphemia" panose="020B0503040102020104" pitchFamily="34" charset="0"/>
              <a:buNone/>
              <a:defRPr/>
            </a:pPr>
            <a:endParaRPr lang="en-US" altLang="en-US" sz="2000" b="1" dirty="0">
              <a:solidFill>
                <a:srgbClr val="3215AB"/>
              </a:solidFill>
              <a:latin typeface="Arial" panose="020B0604020202020204" pitchFamily="34" charset="0"/>
              <a:cs typeface="Arial" panose="020B0604020202020204" pitchFamily="34" charset="0"/>
            </a:endParaRPr>
          </a:p>
          <a:p>
            <a:pPr marL="0" indent="0" eaLnBrk="1" hangingPunct="1">
              <a:lnSpc>
                <a:spcPct val="120000"/>
              </a:lnSpc>
              <a:spcBef>
                <a:spcPts val="1200"/>
              </a:spcBef>
              <a:buFont typeface="Euphemia" panose="020B0503040102020104" pitchFamily="34" charset="0"/>
              <a:buNone/>
              <a:defRPr/>
            </a:pPr>
            <a:r>
              <a:rPr lang="en-US" altLang="en-US" sz="2000" b="1" dirty="0">
                <a:solidFill>
                  <a:srgbClr val="3215AB"/>
                </a:solidFill>
                <a:latin typeface="Arial" panose="020B0604020202020204" pitchFamily="34" charset="0"/>
                <a:cs typeface="Arial" panose="020B0604020202020204" pitchFamily="34" charset="0"/>
              </a:rPr>
              <a:t>SKI PATROL ASSIGNED TO THE EVENT ARE THE FIRST RESPONDERS - </a:t>
            </a:r>
            <a:r>
              <a:rPr lang="en-US" altLang="en-US" sz="2000" b="1" i="1" u="sng" dirty="0">
                <a:solidFill>
                  <a:srgbClr val="3215AB"/>
                </a:solidFill>
                <a:latin typeface="Arial" panose="020B0604020202020204" pitchFamily="34" charset="0"/>
                <a:cs typeface="Arial" panose="020B0604020202020204" pitchFamily="34" charset="0"/>
              </a:rPr>
              <a:t>NOT</a:t>
            </a:r>
            <a:r>
              <a:rPr lang="en-US" altLang="en-US" sz="2000" b="1" i="1" dirty="0">
                <a:solidFill>
                  <a:srgbClr val="3215AB"/>
                </a:solidFill>
                <a:latin typeface="Arial" panose="020B0604020202020204" pitchFamily="34" charset="0"/>
                <a:cs typeface="Arial" panose="020B0604020202020204" pitchFamily="34" charset="0"/>
              </a:rPr>
              <a:t> COACHES / TRAINERS / OFFICIALS / PARENTS / other ATHLETES!  </a:t>
            </a:r>
            <a:endParaRPr lang="en-US" altLang="en-US" sz="2000" b="1" dirty="0">
              <a:solidFill>
                <a:srgbClr val="3215AB"/>
              </a:solidFill>
              <a:latin typeface="Arial" panose="020B0604020202020204" pitchFamily="34" charset="0"/>
              <a:cs typeface="Arial" panose="020B0604020202020204" pitchFamily="34" charset="0"/>
            </a:endParaRPr>
          </a:p>
          <a:p>
            <a:pPr algn="ctr" eaLnBrk="1" hangingPunct="1">
              <a:lnSpc>
                <a:spcPct val="120000"/>
              </a:lnSpc>
              <a:buFontTx/>
              <a:buNone/>
              <a:defRPr/>
            </a:pPr>
            <a:r>
              <a:rPr lang="en-US" altLang="en-US" sz="2000" b="1" dirty="0">
                <a:solidFill>
                  <a:srgbClr val="FF0000"/>
                </a:solidFill>
                <a:latin typeface="Arial" panose="020B0604020202020204" pitchFamily="34" charset="0"/>
                <a:cs typeface="Arial" panose="020B0604020202020204" pitchFamily="34" charset="0"/>
              </a:rPr>
              <a:t> </a:t>
            </a:r>
            <a:endParaRPr lang="en-US" altLang="en-US" sz="2000" b="1" i="1" dirty="0">
              <a:solidFill>
                <a:srgbClr val="FF0000"/>
              </a:solidFill>
              <a:latin typeface="Arial" panose="020B0604020202020204" pitchFamily="34" charset="0"/>
              <a:cs typeface="Arial" panose="020B0604020202020204" pitchFamily="34" charset="0"/>
            </a:endParaRPr>
          </a:p>
          <a:p>
            <a:pPr eaLnBrk="1" hangingPunct="1">
              <a:lnSpc>
                <a:spcPct val="120000"/>
              </a:lnSpc>
              <a:buFont typeface="Arial" panose="020B0604020202020204" pitchFamily="34" charset="0"/>
              <a:buChar char="•"/>
              <a:defRPr/>
            </a:pPr>
            <a:endParaRPr lang="en-US" altLang="en-US" sz="2000" b="1" dirty="0">
              <a:solidFill>
                <a:srgbClr val="FF0000"/>
              </a:solidFill>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A3148E24-583D-4315-8B9C-03B6D645E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5D7ECCB-A25E-43B5-BAF8-C52BD66A29F4}"/>
              </a:ext>
            </a:extLst>
          </p:cNvPr>
          <p:cNvSpPr>
            <a:spLocks noGrp="1"/>
          </p:cNvSpPr>
          <p:nvPr>
            <p:ph type="title" idx="4294967295"/>
          </p:nvPr>
        </p:nvSpPr>
        <p:spPr>
          <a:xfrm>
            <a:off x="419100" y="152400"/>
            <a:ext cx="8420100" cy="838200"/>
          </a:xfrm>
        </p:spPr>
        <p:txBody>
          <a:bodyPr/>
          <a:lstStyle/>
          <a:p>
            <a:pPr algn="ctr" eaLnBrk="1" hangingPunct="1">
              <a:defRPr/>
            </a:pPr>
            <a:r>
              <a:rPr lang="en-US" altLang="en-US" sz="3700"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IMPORTANT NOTICE</a:t>
            </a:r>
          </a:p>
        </p:txBody>
      </p:sp>
      <p:sp>
        <p:nvSpPr>
          <p:cNvPr id="3" name="Content Placeholder 2">
            <a:extLst>
              <a:ext uri="{FF2B5EF4-FFF2-40B4-BE49-F238E27FC236}">
                <a16:creationId xmlns:a16="http://schemas.microsoft.com/office/drawing/2014/main" id="{721B6A6C-BDB8-4B74-9068-28B99D33F06B}"/>
              </a:ext>
            </a:extLst>
          </p:cNvPr>
          <p:cNvSpPr>
            <a:spLocks noGrp="1"/>
          </p:cNvSpPr>
          <p:nvPr>
            <p:ph idx="4294967295"/>
          </p:nvPr>
        </p:nvSpPr>
        <p:spPr>
          <a:xfrm>
            <a:off x="381000" y="1066800"/>
            <a:ext cx="8420100" cy="5181600"/>
          </a:xfrm>
        </p:spPr>
        <p:txBody>
          <a:bodyPr rtlCol="0">
            <a:noAutofit/>
          </a:bodyPr>
          <a:lstStyle/>
          <a:p>
            <a:pPr marL="0" indent="0">
              <a:lnSpc>
                <a:spcPct val="110000"/>
              </a:lnSpc>
              <a:buFont typeface="Euphemia" panose="020B0503040102020104" pitchFamily="34" charset="0"/>
              <a:buNone/>
              <a:defRPr/>
            </a:pPr>
            <a:r>
              <a:rPr lang="en-US" sz="3200" dirty="0">
                <a:latin typeface="Arial" panose="020B0604020202020204" pitchFamily="34" charset="0"/>
                <a:cs typeface="Arial" panose="020B0604020202020204" pitchFamily="34" charset="0"/>
              </a:rPr>
              <a:t>Procedures which impact your event operations and programs must be relayed to all event officials, Team Captains, and competitors. </a:t>
            </a:r>
          </a:p>
          <a:p>
            <a:pPr marL="0" indent="0">
              <a:lnSpc>
                <a:spcPct val="110000"/>
              </a:lnSpc>
              <a:spcBef>
                <a:spcPts val="600"/>
              </a:spcBef>
              <a:buNone/>
              <a:defRPr/>
            </a:pPr>
            <a:r>
              <a:rPr lang="en-US" sz="3600" b="1"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The procedures must – without question – be respected and observed. </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0000"/>
              </a:lnSpc>
              <a:spcBef>
                <a:spcPts val="600"/>
              </a:spcBef>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0" indent="0">
              <a:lnSpc>
                <a:spcPct val="110000"/>
              </a:lnSpc>
              <a:buFont typeface="Euphemia" panose="020B0503040102020104" pitchFamily="34" charset="0"/>
              <a:buNone/>
              <a:defRPr/>
            </a:pPr>
            <a:r>
              <a:rPr lang="en-US" sz="2000" dirty="0">
                <a:latin typeface="Arial" panose="020B0604020202020204" pitchFamily="34" charset="0"/>
                <a:cs typeface="Arial" panose="020B0604020202020204" pitchFamily="34" charset="0"/>
              </a:rPr>
              <a:t>  </a:t>
            </a:r>
          </a:p>
        </p:txBody>
      </p:sp>
      <p:pic>
        <p:nvPicPr>
          <p:cNvPr id="10244" name="Content Placeholder 10">
            <a:extLst>
              <a:ext uri="{FF2B5EF4-FFF2-40B4-BE49-F238E27FC236}">
                <a16:creationId xmlns:a16="http://schemas.microsoft.com/office/drawing/2014/main" id="{5358FE11-30AB-4EBE-8840-440A64AEF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356128"/>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D364E80-D8AF-4A20-A3AF-68116034C820}"/>
              </a:ext>
            </a:extLst>
          </p:cNvPr>
          <p:cNvSpPr>
            <a:spLocks noGrp="1" noChangeArrowheads="1"/>
          </p:cNvSpPr>
          <p:nvPr>
            <p:ph type="title" idx="4294967295"/>
          </p:nvPr>
        </p:nvSpPr>
        <p:spPr>
          <a:xfrm>
            <a:off x="457200" y="381000"/>
            <a:ext cx="8229600" cy="819150"/>
          </a:xfrm>
        </p:spPr>
        <p:txBody>
          <a:bodyPr rtlCol="0">
            <a:normAutofit/>
          </a:bodyPr>
          <a:lstStyle/>
          <a:p>
            <a:pPr eaLnBrk="1" fontAlgn="auto" hangingPunct="1">
              <a:spcAft>
                <a:spcPts val="0"/>
              </a:spcAft>
              <a:defRPr/>
            </a:pPr>
            <a:r>
              <a:rPr lang="en-US"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REOPENING THE COURSE</a:t>
            </a:r>
          </a:p>
        </p:txBody>
      </p:sp>
      <p:sp>
        <p:nvSpPr>
          <p:cNvPr id="103427" name="Rectangle 3">
            <a:extLst>
              <a:ext uri="{FF2B5EF4-FFF2-40B4-BE49-F238E27FC236}">
                <a16:creationId xmlns:a16="http://schemas.microsoft.com/office/drawing/2014/main" id="{324EB326-899D-48E3-B62B-E436C406385D}"/>
              </a:ext>
            </a:extLst>
          </p:cNvPr>
          <p:cNvSpPr>
            <a:spLocks noGrp="1" noChangeArrowheads="1"/>
          </p:cNvSpPr>
          <p:nvPr>
            <p:ph type="body" idx="4294967295"/>
          </p:nvPr>
        </p:nvSpPr>
        <p:spPr>
          <a:xfrm>
            <a:off x="495300" y="1371600"/>
            <a:ext cx="8382000" cy="4876800"/>
          </a:xfrm>
        </p:spPr>
        <p:txBody>
          <a:bodyPr/>
          <a:lstStyle/>
          <a:p>
            <a:pPr marL="246063" indent="-246063" eaLnBrk="1" hangingPunct="1">
              <a:lnSpc>
                <a:spcPct val="120000"/>
              </a:lnSpc>
              <a:spcBef>
                <a:spcPts val="6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The individual (Jury member, eyes of the Jury or Jury Advisor) who called the </a:t>
            </a:r>
            <a:r>
              <a:rPr lang="en-US" altLang="en-US" b="1" dirty="0">
                <a:solidFill>
                  <a:srgbClr val="3215AB"/>
                </a:solidFill>
                <a:latin typeface="Arial" panose="020B0604020202020204" pitchFamily="34" charset="0"/>
                <a:cs typeface="Arial" panose="020B0604020202020204" pitchFamily="34" charset="0"/>
              </a:rPr>
              <a:t>“START STOP” </a:t>
            </a:r>
            <a:r>
              <a:rPr lang="en-US" altLang="en-US" dirty="0">
                <a:latin typeface="Arial" panose="020B0604020202020204" pitchFamily="34" charset="0"/>
                <a:cs typeface="Arial" panose="020B0604020202020204" pitchFamily="34" charset="0"/>
              </a:rPr>
              <a:t>or </a:t>
            </a:r>
            <a:r>
              <a:rPr lang="en-US" altLang="en-US" b="1" dirty="0">
                <a:solidFill>
                  <a:srgbClr val="3215AB"/>
                </a:solidFill>
                <a:latin typeface="Arial" panose="020B0604020202020204" pitchFamily="34" charset="0"/>
                <a:cs typeface="Arial" panose="020B0604020202020204" pitchFamily="34" charset="0"/>
              </a:rPr>
              <a:t>“START STOP, YELLOW FLAG”</a:t>
            </a:r>
            <a:r>
              <a:rPr lang="en-US" altLang="en-US" dirty="0">
                <a:latin typeface="Arial" panose="020B0604020202020204" pitchFamily="34" charset="0"/>
                <a:cs typeface="Arial" panose="020B0604020202020204" pitchFamily="34" charset="0"/>
              </a:rPr>
              <a:t> is responsible for releasing the course hold.</a:t>
            </a:r>
          </a:p>
          <a:p>
            <a:pPr marL="246063" indent="-246063" eaLnBrk="1" hangingPunct="1">
              <a:lnSpc>
                <a:spcPct val="120000"/>
              </a:lnSpc>
              <a:spcBef>
                <a:spcPts val="12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The course is reopened at the </a:t>
            </a:r>
            <a:r>
              <a:rPr lang="en-US" altLang="en-US" u="sng" dirty="0">
                <a:latin typeface="Arial" panose="020B0604020202020204" pitchFamily="34" charset="0"/>
                <a:cs typeface="Arial" panose="020B0604020202020204" pitchFamily="34" charset="0"/>
              </a:rPr>
              <a:t>direction of the Jury</a:t>
            </a:r>
            <a:r>
              <a:rPr lang="en-US" altLang="en-US" dirty="0">
                <a:latin typeface="Arial" panose="020B0604020202020204" pitchFamily="34" charset="0"/>
                <a:cs typeface="Arial" panose="020B0604020202020204" pitchFamily="34" charset="0"/>
              </a:rPr>
              <a:t>: either from top to bottom, bottom to top or from the position where the incident requiring the </a:t>
            </a:r>
            <a:r>
              <a:rPr lang="en-US" altLang="en-US" b="1" dirty="0">
                <a:solidFill>
                  <a:srgbClr val="3215AB"/>
                </a:solidFill>
                <a:latin typeface="Arial" panose="020B0604020202020204" pitchFamily="34" charset="0"/>
                <a:cs typeface="Arial" panose="020B0604020202020204" pitchFamily="34" charset="0"/>
              </a:rPr>
              <a:t>“START STOP” </a:t>
            </a:r>
            <a:r>
              <a:rPr lang="en-US" altLang="en-US" dirty="0">
                <a:latin typeface="Arial" panose="020B0604020202020204" pitchFamily="34" charset="0"/>
                <a:cs typeface="Arial" panose="020B0604020202020204" pitchFamily="34" charset="0"/>
              </a:rPr>
              <a:t>occurred.</a:t>
            </a:r>
          </a:p>
          <a:p>
            <a:pPr marL="246063" indent="-246063" eaLnBrk="1" hangingPunct="1">
              <a:lnSpc>
                <a:spcPct val="120000"/>
              </a:lnSpc>
              <a:spcBef>
                <a:spcPts val="1200"/>
              </a:spcBef>
              <a:buFont typeface="Arial" panose="020B0604020202020204" pitchFamily="34" charset="0"/>
              <a:buChar char="•"/>
            </a:pPr>
            <a:r>
              <a:rPr lang="en-US" altLang="en-US" i="1" dirty="0">
                <a:latin typeface="Arial" panose="020B0604020202020204" pitchFamily="34" charset="0"/>
                <a:cs typeface="Arial" panose="020B0604020202020204" pitchFamily="34" charset="0"/>
              </a:rPr>
              <a:t>Although the Technical Delegate may not be the official leading radio calls, the Technical Delegate is responsible for confirming that all Jury members, Jury Advisors, and Eyes of the Jury have reviewed and are aware of “start stop” and “start stop/yellow flag” procedures. </a:t>
            </a:r>
          </a:p>
          <a:p>
            <a:pPr marL="246063" indent="-246063" eaLnBrk="1" hangingPunct="1">
              <a:lnSpc>
                <a:spcPct val="120000"/>
              </a:lnSpc>
              <a:spcBef>
                <a:spcPts val="1200"/>
              </a:spcBef>
              <a:buFont typeface="Arial" panose="020B0604020202020204" pitchFamily="34" charset="0"/>
              <a:buChar char="•"/>
            </a:pPr>
            <a:endParaRPr lang="en-US" altLang="en-US" dirty="0">
              <a:solidFill>
                <a:schemeClr val="tx1"/>
              </a:solidFill>
              <a:latin typeface="Arial" panose="020B0604020202020204" pitchFamily="34" charset="0"/>
              <a:cs typeface="Arial" panose="020B0604020202020204" pitchFamily="34" charset="0"/>
            </a:endParaRPr>
          </a:p>
          <a:p>
            <a:pPr marL="246063" indent="-246063" eaLnBrk="1" hangingPunct="1">
              <a:lnSpc>
                <a:spcPct val="120000"/>
              </a:lnSpc>
              <a:spcBef>
                <a:spcPts val="1200"/>
              </a:spcBef>
              <a:buFont typeface="Arial" panose="020B0604020202020204" pitchFamily="34" charset="0"/>
              <a:buChar char="•"/>
            </a:pPr>
            <a:endParaRPr lang="en-US" altLang="en-US" dirty="0">
              <a:solidFill>
                <a:schemeClr val="tx1"/>
              </a:solidFill>
              <a:latin typeface="Arial" panose="020B0604020202020204" pitchFamily="34" charset="0"/>
              <a:cs typeface="Arial" panose="020B0604020202020204" pitchFamily="34" charset="0"/>
            </a:endParaRPr>
          </a:p>
          <a:p>
            <a:pPr marL="246063" indent="-246063" eaLnBrk="1" hangingPunct="1">
              <a:lnSpc>
                <a:spcPct val="120000"/>
              </a:lnSpc>
              <a:spcBef>
                <a:spcPts val="600"/>
              </a:spcBef>
              <a:buFont typeface="Arial" panose="020B0604020202020204" pitchFamily="34" charset="0"/>
              <a:buChar char="•"/>
            </a:pPr>
            <a:endParaRPr lang="en-US" altLang="en-US" i="1" dirty="0">
              <a:latin typeface="Arial" panose="020B0604020202020204" pitchFamily="34" charset="0"/>
              <a:cs typeface="Arial" panose="020B0604020202020204" pitchFamily="34" charset="0"/>
            </a:endParaRPr>
          </a:p>
          <a:p>
            <a:pPr marL="246063" indent="-246063" eaLnBrk="1" hangingPunct="1">
              <a:spcBef>
                <a:spcPts val="600"/>
              </a:spcBef>
              <a:buFont typeface="Arial" panose="020B0604020202020204" pitchFamily="34" charset="0"/>
              <a:buChar char="•"/>
            </a:pPr>
            <a:endParaRPr lang="en-US" altLang="en-US" i="1"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AF0B4355-B33A-4993-8314-DAB85BDA4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C182B3-14DB-4B58-B1F5-1FFF987587AE}"/>
              </a:ext>
            </a:extLst>
          </p:cNvPr>
          <p:cNvSpPr/>
          <p:nvPr/>
        </p:nvSpPr>
        <p:spPr>
          <a:xfrm>
            <a:off x="609600" y="609600"/>
            <a:ext cx="7696200" cy="6032421"/>
          </a:xfrm>
          <a:prstGeom prst="rect">
            <a:avLst/>
          </a:prstGeom>
          <a:noFill/>
        </p:spPr>
        <p:txBody>
          <a:bodyPr>
            <a:spAutoFit/>
          </a:bodyPr>
          <a:lstStyle/>
          <a:p>
            <a:pPr algn="ctr">
              <a:spcBef>
                <a:spcPts val="600"/>
              </a:spcBef>
              <a:spcAft>
                <a:spcPts val="0"/>
              </a:spcAft>
              <a:tabLst>
                <a:tab pos="1143000" algn="l"/>
              </a:tabLst>
              <a:defRPr/>
            </a:pPr>
            <a:r>
              <a:rPr lang="en-US" sz="2800" b="1" dirty="0">
                <a:solidFill>
                  <a:srgbClr val="3215AB"/>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START STOP: Important Reminders</a:t>
            </a:r>
          </a:p>
          <a:p>
            <a:pPr algn="just">
              <a:spcBef>
                <a:spcPts val="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	</a:t>
            </a:r>
          </a:p>
          <a:p>
            <a:pPr algn="just">
              <a:spcBef>
                <a:spcPts val="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It is important to remember that “START STOP” is called when necessary to address critical situations by:</a:t>
            </a:r>
          </a:p>
          <a:p>
            <a:pPr marL="342900" indent="-342900" algn="just">
              <a:spcBef>
                <a:spcPts val="3000"/>
              </a:spcBef>
              <a:spcAft>
                <a:spcPts val="0"/>
              </a:spcAft>
              <a:buFont typeface="Symbol" panose="05050102010706020507" pitchFamily="18" charset="2"/>
              <a:buChar char=""/>
              <a:tabLst>
                <a:tab pos="1143000" algn="l"/>
                <a:tab pos="1371600" algn="l"/>
              </a:tabLst>
              <a:defRPr/>
            </a:pPr>
            <a:r>
              <a:rPr lang="en-US" b="1" i="1" dirty="0">
                <a:latin typeface="Arial" panose="020B0604020202020204" pitchFamily="34" charset="0"/>
                <a:ea typeface="Times New Roman" panose="02020603050405020304" pitchFamily="18" charset="0"/>
                <a:cs typeface="Arial" panose="020B0604020202020204" pitchFamily="34" charset="0"/>
              </a:rPr>
              <a:t>ANY </a:t>
            </a:r>
            <a:r>
              <a:rPr lang="en-US" dirty="0">
                <a:latin typeface="Arial" panose="020B0604020202020204" pitchFamily="34" charset="0"/>
                <a:ea typeface="Times New Roman" panose="02020603050405020304" pitchFamily="18" charset="0"/>
                <a:cs typeface="Arial" panose="020B0604020202020204" pitchFamily="34" charset="0"/>
              </a:rPr>
              <a:t>Jury member  </a:t>
            </a:r>
          </a:p>
          <a:p>
            <a:pPr marL="342900" indent="-342900" algn="just">
              <a:spcBef>
                <a:spcPts val="1800"/>
              </a:spcBef>
              <a:spcAft>
                <a:spcPts val="0"/>
              </a:spcAft>
              <a:buFont typeface="Symbol" panose="05050102010706020507" pitchFamily="18" charset="2"/>
              <a:buChar char=""/>
              <a:tabLst>
                <a:tab pos="1143000" algn="l"/>
                <a:tab pos="1371600" algn="l"/>
              </a:tabLst>
              <a:defRPr/>
            </a:pPr>
            <a:r>
              <a:rPr lang="en-US" b="1" i="1" dirty="0">
                <a:latin typeface="Arial" panose="020B0604020202020204" pitchFamily="34" charset="0"/>
                <a:ea typeface="Times New Roman" panose="02020603050405020304" pitchFamily="18" charset="0"/>
                <a:cs typeface="Arial" panose="020B0604020202020204" pitchFamily="34" charset="0"/>
              </a:rPr>
              <a:t>ANY </a:t>
            </a:r>
            <a:r>
              <a:rPr lang="en-US" dirty="0">
                <a:latin typeface="Arial" panose="020B0604020202020204" pitchFamily="34" charset="0"/>
                <a:ea typeface="Times New Roman" panose="02020603050405020304" pitchFamily="18" charset="0"/>
                <a:cs typeface="Arial" panose="020B0604020202020204" pitchFamily="34" charset="0"/>
              </a:rPr>
              <a:t>Eyes of the Jury (Connection Coach, Chief of Course)  </a:t>
            </a:r>
          </a:p>
          <a:p>
            <a:pPr marL="342900" indent="-342900" algn="just">
              <a:spcBef>
                <a:spcPts val="1800"/>
              </a:spcBef>
              <a:spcAft>
                <a:spcPts val="0"/>
              </a:spcAft>
              <a:buFont typeface="Symbol" panose="05050102010706020507" pitchFamily="18" charset="2"/>
              <a:buChar char=""/>
              <a:tabLst>
                <a:tab pos="1143000" algn="l"/>
                <a:tab pos="1371600" algn="l"/>
              </a:tabLst>
              <a:defRPr/>
            </a:pPr>
            <a:r>
              <a:rPr lang="en-US" b="1" i="1" dirty="0">
                <a:latin typeface="Arial" panose="020B0604020202020204" pitchFamily="34" charset="0"/>
                <a:ea typeface="Times New Roman" panose="02020603050405020304" pitchFamily="18" charset="0"/>
                <a:cs typeface="Arial" panose="020B0604020202020204" pitchFamily="34" charset="0"/>
              </a:rPr>
              <a:t>ANY </a:t>
            </a:r>
            <a:r>
              <a:rPr lang="en-US" dirty="0">
                <a:latin typeface="Arial" panose="020B0604020202020204" pitchFamily="34" charset="0"/>
                <a:ea typeface="Times New Roman" panose="02020603050405020304" pitchFamily="18" charset="0"/>
                <a:cs typeface="Arial" panose="020B0604020202020204" pitchFamily="34" charset="0"/>
              </a:rPr>
              <a:t>Jury Advisor (Start Referee or Finish Referee </a:t>
            </a:r>
          </a:p>
          <a:p>
            <a:pPr>
              <a:spcBef>
                <a:spcPts val="180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	</a:t>
            </a:r>
          </a:p>
          <a:p>
            <a:pPr>
              <a:spcBef>
                <a:spcPts val="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No other official is authorized to call a “Start Stop," and failure to comply may result in a “radio walk-over” effectively impairing the Start Referee’s ability to receive the transmission.</a:t>
            </a:r>
          </a:p>
          <a:p>
            <a:pPr>
              <a:spcBef>
                <a:spcPts val="0"/>
              </a:spcBef>
              <a:spcAft>
                <a:spcPts val="0"/>
              </a:spcAft>
              <a:tabLst>
                <a:tab pos="1143000" algn="l"/>
              </a:tabLst>
              <a:defRPr/>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0"/>
              </a:spcAft>
              <a:tabLst>
                <a:tab pos="1143000" algn="l"/>
              </a:tabLst>
              <a:defRP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“START STOP” is the verbiage in the rule. However, depending on circumstances, an area may actually use “START STOP / START STOP” (double command). </a:t>
            </a:r>
            <a:r>
              <a:rPr lang="en-US" b="1" dirty="0">
                <a:latin typeface="Times New Roman" panose="02020603050405020304" pitchFamily="18" charset="0"/>
                <a:cs typeface="Times New Roman" panose="02020603050405020304" pitchFamily="18" charset="0"/>
              </a:rPr>
              <a:t>It is imperative that all event personnel authorized to call a stop start are made aware of an area's existing radio protocols.</a:t>
            </a:r>
          </a:p>
          <a:p>
            <a:pPr>
              <a:spcBef>
                <a:spcPts val="0"/>
              </a:spcBef>
              <a:spcAft>
                <a:spcPts val="0"/>
              </a:spcAft>
              <a:tabLst>
                <a:tab pos="1143000" algn="l"/>
              </a:tabLst>
              <a:defRPr/>
            </a:pPr>
            <a:endParaRPr lang="en-US" dirty="0">
              <a:latin typeface="Arial" panose="020B0604020202020204" pitchFamily="34" charset="0"/>
              <a:ea typeface="Times New Roman" panose="02020603050405020304" pitchFamily="18" charset="0"/>
              <a:cs typeface="Arial" panose="020B0604020202020204" pitchFamily="34" charset="0"/>
            </a:endParaRPr>
          </a:p>
        </p:txBody>
      </p:sp>
      <p:pic>
        <p:nvPicPr>
          <p:cNvPr id="4" name="Content Placeholder 10">
            <a:extLst>
              <a:ext uri="{FF2B5EF4-FFF2-40B4-BE49-F238E27FC236}">
                <a16:creationId xmlns:a16="http://schemas.microsoft.com/office/drawing/2014/main" id="{3F8039D6-1219-468B-B56A-EFCC09D372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B198-858B-4FED-860E-6FC1A2BD9497}"/>
              </a:ext>
            </a:extLst>
          </p:cNvPr>
          <p:cNvSpPr>
            <a:spLocks noGrp="1"/>
          </p:cNvSpPr>
          <p:nvPr>
            <p:ph type="title" idx="4294967295"/>
          </p:nvPr>
        </p:nvSpPr>
        <p:spPr>
          <a:xfrm>
            <a:off x="533400" y="228600"/>
            <a:ext cx="8229600" cy="533400"/>
          </a:xfrm>
        </p:spPr>
        <p:txBody>
          <a:bodyPr rtlCol="0">
            <a:normAutofit/>
          </a:bodyPr>
          <a:lstStyle/>
          <a:p>
            <a:pPr eaLnBrk="1" fontAlgn="auto" hangingPunct="1">
              <a:spcAft>
                <a:spcPts val="0"/>
              </a:spcAft>
              <a:defRPr/>
            </a:pPr>
            <a:r>
              <a:rPr 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RADIO COMMUNICATION PROTOCOL</a:t>
            </a:r>
          </a:p>
        </p:txBody>
      </p:sp>
      <p:sp>
        <p:nvSpPr>
          <p:cNvPr id="40963" name="Content Placeholder 4">
            <a:extLst>
              <a:ext uri="{FF2B5EF4-FFF2-40B4-BE49-F238E27FC236}">
                <a16:creationId xmlns:a16="http://schemas.microsoft.com/office/drawing/2014/main" id="{7E64E465-4F6A-43EC-AFA1-339443CA04EA}"/>
              </a:ext>
            </a:extLst>
          </p:cNvPr>
          <p:cNvSpPr>
            <a:spLocks noGrp="1"/>
          </p:cNvSpPr>
          <p:nvPr>
            <p:ph idx="4294967295"/>
          </p:nvPr>
        </p:nvSpPr>
        <p:spPr>
          <a:xfrm>
            <a:off x="457200" y="914400"/>
            <a:ext cx="8229600" cy="5638800"/>
          </a:xfrm>
        </p:spPr>
        <p:txBody>
          <a:bodyPr rtlCol="0">
            <a:normAutofit fontScale="85000" lnSpcReduction="20000"/>
          </a:bodyPr>
          <a:lstStyle/>
          <a:p>
            <a:pPr marL="0" indent="0" eaLnBrk="1" fontAlgn="auto" hangingPunct="1">
              <a:lnSpc>
                <a:spcPct val="120000"/>
              </a:lnSpc>
              <a:spcAft>
                <a:spcPts val="0"/>
              </a:spcAft>
              <a:buFont typeface="Euphemia" panose="020B0503040102020104" pitchFamily="34" charset="0"/>
              <a:buNone/>
              <a:defRPr/>
            </a:pPr>
            <a:r>
              <a:rPr lang="en-US" altLang="en-US" dirty="0">
                <a:solidFill>
                  <a:schemeClr val="tx1"/>
                </a:solidFill>
                <a:latin typeface="Arial" pitchFamily="34" charset="0"/>
                <a:cs typeface="Arial" pitchFamily="34" charset="0"/>
              </a:rPr>
              <a:t>The following protocol is intended for </a:t>
            </a:r>
            <a:r>
              <a:rPr lang="en-US" altLang="en-US" u="sng" dirty="0">
                <a:solidFill>
                  <a:schemeClr val="tx1"/>
                </a:solidFill>
                <a:latin typeface="Arial" pitchFamily="34" charset="0"/>
                <a:cs typeface="Arial" pitchFamily="34" charset="0"/>
              </a:rPr>
              <a:t>review</a:t>
            </a:r>
            <a:r>
              <a:rPr lang="en-US" altLang="en-US" dirty="0">
                <a:solidFill>
                  <a:schemeClr val="tx1"/>
                </a:solidFill>
                <a:latin typeface="Arial" pitchFamily="34" charset="0"/>
                <a:cs typeface="Arial" pitchFamily="34" charset="0"/>
              </a:rPr>
              <a:t> and use as a </a:t>
            </a:r>
            <a:r>
              <a:rPr lang="en-US" altLang="en-US" u="sng" dirty="0">
                <a:solidFill>
                  <a:schemeClr val="tx1"/>
                </a:solidFill>
                <a:latin typeface="Arial" pitchFamily="34" charset="0"/>
                <a:cs typeface="Arial" pitchFamily="34" charset="0"/>
              </a:rPr>
              <a:t>working</a:t>
            </a:r>
            <a:r>
              <a:rPr lang="en-US" altLang="en-US" dirty="0">
                <a:solidFill>
                  <a:schemeClr val="tx1"/>
                </a:solidFill>
                <a:latin typeface="Arial" pitchFamily="34" charset="0"/>
                <a:cs typeface="Arial" pitchFamily="34" charset="0"/>
              </a:rPr>
              <a:t> document to be enhanced and revised in an effort to promote the clearest, most expedited communication for races.</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The CR generally leads communication.  However, in the case of a less experienced CR, the TD may assume this responsibility and provide the CR with a valuable educational experience.</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The TD should communicate with the Organizing Committee (OC) on who is </a:t>
            </a:r>
            <a:r>
              <a:rPr lang="en-US" altLang="en-US" dirty="0">
                <a:solidFill>
                  <a:srgbClr val="3215AB"/>
                </a:solidFill>
                <a:latin typeface="Arial" pitchFamily="34" charset="0"/>
                <a:cs typeface="Arial" pitchFamily="34" charset="0"/>
              </a:rPr>
              <a:t>“</a:t>
            </a:r>
            <a:r>
              <a:rPr lang="en-US" altLang="en-US" b="1" dirty="0">
                <a:solidFill>
                  <a:srgbClr val="3215AB"/>
                </a:solidFill>
                <a:latin typeface="Arial" pitchFamily="34" charset="0"/>
                <a:cs typeface="Arial" pitchFamily="34" charset="0"/>
              </a:rPr>
              <a:t>leading</a:t>
            </a:r>
            <a:r>
              <a:rPr lang="en-US" altLang="en-US" dirty="0">
                <a:solidFill>
                  <a:srgbClr val="3215AB"/>
                </a:solidFill>
                <a:latin typeface="Arial" pitchFamily="34" charset="0"/>
                <a:cs typeface="Arial" pitchFamily="34" charset="0"/>
              </a:rPr>
              <a:t>” </a:t>
            </a:r>
            <a:r>
              <a:rPr lang="en-US" altLang="en-US" dirty="0">
                <a:solidFill>
                  <a:schemeClr val="tx1"/>
                </a:solidFill>
                <a:latin typeface="Arial" pitchFamily="34" charset="0"/>
                <a:cs typeface="Arial" pitchFamily="34" charset="0"/>
              </a:rPr>
              <a:t>calls, or if they want the TD to lead.</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It is important that the Technical Delegate confer with the Chief of Race and respect area-specific race crew radio protocol; e.g., </a:t>
            </a:r>
            <a:r>
              <a:rPr lang="en-US" altLang="en-US" dirty="0">
                <a:solidFill>
                  <a:srgbClr val="3215AB"/>
                </a:solidFill>
                <a:latin typeface="Arial" pitchFamily="34" charset="0"/>
                <a:cs typeface="Arial" pitchFamily="34" charset="0"/>
              </a:rPr>
              <a:t>“</a:t>
            </a:r>
            <a:r>
              <a:rPr lang="en-US" altLang="en-US" b="1" dirty="0">
                <a:solidFill>
                  <a:srgbClr val="3215AB"/>
                </a:solidFill>
                <a:latin typeface="Arial" pitchFamily="34" charset="0"/>
                <a:cs typeface="Arial" pitchFamily="34" charset="0"/>
              </a:rPr>
              <a:t>Copy</a:t>
            </a:r>
            <a:r>
              <a:rPr lang="en-US" altLang="en-US" dirty="0">
                <a:solidFill>
                  <a:srgbClr val="3215AB"/>
                </a:solidFill>
                <a:latin typeface="Arial" pitchFamily="34" charset="0"/>
                <a:cs typeface="Arial" pitchFamily="34" charset="0"/>
              </a:rPr>
              <a:t>," “</a:t>
            </a:r>
            <a:r>
              <a:rPr lang="en-US" altLang="en-US" b="1" dirty="0">
                <a:solidFill>
                  <a:srgbClr val="3215AB"/>
                </a:solidFill>
                <a:latin typeface="Arial" pitchFamily="34" charset="0"/>
                <a:cs typeface="Arial" pitchFamily="34" charset="0"/>
              </a:rPr>
              <a:t>Acknowledged,</a:t>
            </a:r>
            <a:r>
              <a:rPr lang="en-US" altLang="en-US" dirty="0">
                <a:solidFill>
                  <a:srgbClr val="3215AB"/>
                </a:solidFill>
                <a:latin typeface="Arial" pitchFamily="34" charset="0"/>
                <a:cs typeface="Arial" pitchFamily="34" charset="0"/>
              </a:rPr>
              <a:t>” or “</a:t>
            </a:r>
            <a:r>
              <a:rPr lang="en-US" altLang="en-US" b="1" dirty="0">
                <a:solidFill>
                  <a:srgbClr val="3215AB"/>
                </a:solidFill>
                <a:latin typeface="Arial" pitchFamily="34" charset="0"/>
                <a:cs typeface="Arial" pitchFamily="34" charset="0"/>
              </a:rPr>
              <a:t>Confirmed</a:t>
            </a:r>
            <a:r>
              <a:rPr lang="en-US" altLang="en-US" dirty="0">
                <a:solidFill>
                  <a:srgbClr val="3215AB"/>
                </a:solidFill>
                <a:latin typeface="Arial" pitchFamily="34" charset="0"/>
                <a:cs typeface="Arial" pitchFamily="34" charset="0"/>
              </a:rPr>
              <a:t>."</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ANY Jury member, Eyes of the Jury, or Jury Advisor MAY call a “Start, Stop” when necessary to address critical situations.</a:t>
            </a:r>
            <a:r>
              <a:rPr lang="en-US" altLang="en-US"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marL="0" indent="0" eaLnBrk="1" fontAlgn="auto" hangingPunct="1">
              <a:lnSpc>
                <a:spcPct val="120000"/>
              </a:lnSpc>
              <a:spcAft>
                <a:spcPts val="0"/>
              </a:spcAft>
              <a:buFont typeface="Euphemia" panose="020B0503040102020104" pitchFamily="34" charset="0"/>
              <a:buNone/>
              <a:defRPr/>
            </a:pPr>
            <a:r>
              <a:rPr lang="en-US" b="1" i="1" dirty="0">
                <a:latin typeface="Arial" panose="020B0604020202020204" pitchFamily="34" charset="0"/>
                <a:cs typeface="Arial" panose="020B0604020202020204" pitchFamily="34" charset="0"/>
              </a:rPr>
              <a:t>No other official is authorized to call a “Start Stop”!  </a:t>
            </a:r>
          </a:p>
          <a:p>
            <a:pPr marL="0" indent="0" eaLnBrk="1" fontAlgn="auto" hangingPunct="1">
              <a:lnSpc>
                <a:spcPct val="120000"/>
              </a:lnSpc>
              <a:spcAft>
                <a:spcPts val="0"/>
              </a:spcAft>
              <a:buFont typeface="Euphemia" panose="020B0503040102020104" pitchFamily="34" charset="0"/>
              <a:buNone/>
              <a:defRPr/>
            </a:pPr>
            <a:r>
              <a:rPr lang="en-US" b="1" i="1" dirty="0">
                <a:latin typeface="Arial" panose="020B0604020202020204" pitchFamily="34" charset="0"/>
                <a:cs typeface="Arial" panose="020B0604020202020204" pitchFamily="34" charset="0"/>
              </a:rPr>
              <a:t>Failure to comply may result in a “walk over," effectively impairing the Start Referee’s ability to receive the transmission. </a:t>
            </a:r>
            <a:endParaRPr lang="en-US" b="1" dirty="0">
              <a:latin typeface="Arial" panose="020B0604020202020204" pitchFamily="34" charset="0"/>
              <a:cs typeface="Arial" panose="020B0604020202020204" pitchFamily="34" charset="0"/>
            </a:endParaRPr>
          </a:p>
          <a:p>
            <a:pPr eaLnBrk="1" fontAlgn="auto" hangingPunct="1">
              <a:lnSpc>
                <a:spcPct val="120000"/>
              </a:lnSpc>
              <a:spcAft>
                <a:spcPts val="0"/>
              </a:spcAft>
              <a:buFont typeface="Arial" panose="020B0604020202020204" pitchFamily="34" charset="0"/>
              <a:buChar char="•"/>
              <a:defRPr/>
            </a:pPr>
            <a:endParaRPr lang="en-US" altLang="en-US"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246888" indent="-246888" eaLnBrk="1" fontAlgn="auto" hangingPunct="1">
              <a:spcAft>
                <a:spcPts val="0"/>
              </a:spcAft>
              <a:defRPr/>
            </a:pPr>
            <a:endParaRPr lang="en-US" altLang="en-US" dirty="0">
              <a:latin typeface="Arial" pitchFamily="34" charset="0"/>
              <a:cs typeface="Arial" pitchFamily="34" charset="0"/>
            </a:endParaRPr>
          </a:p>
        </p:txBody>
      </p:sp>
      <p:pic>
        <p:nvPicPr>
          <p:cNvPr id="104452" name="Content Placeholder 10">
            <a:extLst>
              <a:ext uri="{FF2B5EF4-FFF2-40B4-BE49-F238E27FC236}">
                <a16:creationId xmlns:a16="http://schemas.microsoft.com/office/drawing/2014/main" id="{9F98EBA9-B2D3-4D65-AEB1-E00311BF5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5988050"/>
            <a:ext cx="59531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152400" y="685800"/>
            <a:ext cx="8915400" cy="6172200"/>
          </a:xfrm>
        </p:spPr>
        <p:txBody>
          <a:bodyPr rtlCol="0">
            <a:normAutofit fontScale="92500" lnSpcReduction="20000"/>
          </a:bodyPr>
          <a:lstStyle/>
          <a:p>
            <a:pPr marL="0" marR="0" lvl="1" indent="0">
              <a:lnSpc>
                <a:spcPct val="120000"/>
              </a:lnSpc>
              <a:spcBef>
                <a:spcPts val="0"/>
              </a:spcBef>
              <a:spcAft>
                <a:spcPts val="0"/>
              </a:spcAft>
              <a:buNone/>
              <a:tabLst>
                <a:tab pos="1028700" algn="l"/>
                <a:tab pos="1314450" algn="l"/>
              </a:tabLst>
            </a:pPr>
            <a:r>
              <a:rPr lang="en-US" sz="2100" dirty="0">
                <a:effectLst/>
                <a:latin typeface="Arial" panose="020B0604020202020204" pitchFamily="34" charset="0"/>
                <a:ea typeface="Times New Roman" panose="02020603050405020304" pitchFamily="18" charset="0"/>
                <a:cs typeface="Arial" panose="020B0604020202020204" pitchFamily="34" charset="0"/>
              </a:rPr>
              <a:t>The ideal racecourse should be maintained so all competitors have an equal opportunity regardless of start position.  </a:t>
            </a:r>
          </a:p>
          <a:p>
            <a:pPr marL="0" marR="0" lvl="1" indent="0">
              <a:lnSpc>
                <a:spcPct val="120000"/>
              </a:lnSpc>
              <a:spcBef>
                <a:spcPts val="1200"/>
              </a:spcBef>
              <a:spcAft>
                <a:spcPts val="0"/>
              </a:spcAft>
              <a:buNone/>
              <a:tabLst>
                <a:tab pos="1028700" algn="l"/>
                <a:tab pos="1314450" algn="l"/>
              </a:tabLst>
            </a:pPr>
            <a:r>
              <a:rPr lang="en-US" sz="2100" dirty="0">
                <a:latin typeface="Arial" panose="020B0604020202020204" pitchFamily="34" charset="0"/>
                <a:ea typeface="Times New Roman" panose="02020603050405020304" pitchFamily="18" charset="0"/>
                <a:cs typeface="Arial" panose="020B0604020202020204" pitchFamily="34" charset="0"/>
              </a:rPr>
              <a:t>Chief of Course must c</a:t>
            </a:r>
            <a:r>
              <a:rPr lang="en-US" sz="2100" dirty="0">
                <a:effectLst/>
                <a:latin typeface="Arial" panose="020B0604020202020204" pitchFamily="34" charset="0"/>
                <a:ea typeface="Times New Roman" panose="02020603050405020304" pitchFamily="18" charset="0"/>
                <a:cs typeface="Arial" panose="020B0604020202020204" pitchFamily="34" charset="0"/>
              </a:rPr>
              <a:t>ooperate with:</a:t>
            </a:r>
          </a:p>
          <a:p>
            <a:pPr marL="342900" marR="0" lvl="1" indent="-342900">
              <a:lnSpc>
                <a:spcPct val="120000"/>
              </a:lnSpc>
              <a:spcBef>
                <a:spcPts val="0"/>
              </a:spcBef>
              <a:spcAft>
                <a:spcPts val="0"/>
              </a:spcAft>
              <a:buFont typeface="Arial" panose="020B0604020202020204" pitchFamily="34" charset="0"/>
              <a:buChar char="•"/>
              <a:tabLst>
                <a:tab pos="1028700" algn="l"/>
                <a:tab pos="1314450" algn="l"/>
              </a:tabLst>
            </a:pPr>
            <a:r>
              <a:rPr lang="en-US" sz="2100" dirty="0">
                <a:effectLst/>
                <a:latin typeface="Arial" panose="020B0604020202020204" pitchFamily="34" charset="0"/>
                <a:ea typeface="Times New Roman" panose="02020603050405020304" pitchFamily="18" charset="0"/>
                <a:cs typeface="Arial" panose="020B0604020202020204" pitchFamily="34" charset="0"/>
              </a:rPr>
              <a:t>Organizing Committee (OC), </a:t>
            </a:r>
          </a:p>
          <a:p>
            <a:pPr marL="342900" marR="0" lvl="1" indent="-342900">
              <a:lnSpc>
                <a:spcPct val="120000"/>
              </a:lnSpc>
              <a:spcBef>
                <a:spcPts val="0"/>
              </a:spcBef>
              <a:spcAft>
                <a:spcPts val="0"/>
              </a:spcAft>
              <a:buFont typeface="Arial" panose="020B0604020202020204" pitchFamily="34" charset="0"/>
              <a:buChar char="•"/>
              <a:tabLst>
                <a:tab pos="1028700" algn="l"/>
                <a:tab pos="1314450" algn="l"/>
              </a:tabLst>
            </a:pPr>
            <a:r>
              <a:rPr lang="en-US" sz="2100" dirty="0">
                <a:effectLst/>
                <a:latin typeface="Arial" panose="020B0604020202020204" pitchFamily="34" charset="0"/>
                <a:ea typeface="Times New Roman" panose="02020603050405020304" pitchFamily="18" charset="0"/>
                <a:cs typeface="Arial" panose="020B0604020202020204" pitchFamily="34" charset="0"/>
              </a:rPr>
              <a:t>Ski area management</a:t>
            </a:r>
          </a:p>
          <a:p>
            <a:pPr marL="342900" marR="0" lvl="1" indent="-342900">
              <a:lnSpc>
                <a:spcPct val="120000"/>
              </a:lnSpc>
              <a:spcBef>
                <a:spcPts val="0"/>
              </a:spcBef>
              <a:spcAft>
                <a:spcPts val="0"/>
              </a:spcAft>
              <a:buFont typeface="Arial" panose="020B0604020202020204" pitchFamily="34" charset="0"/>
              <a:buChar char="•"/>
              <a:tabLst>
                <a:tab pos="1028700" algn="l"/>
                <a:tab pos="1314450" algn="l"/>
              </a:tabLst>
            </a:pPr>
            <a:r>
              <a:rPr lang="en-US" sz="2100" dirty="0">
                <a:effectLst/>
                <a:latin typeface="Arial" panose="020B0604020202020204" pitchFamily="34" charset="0"/>
                <a:ea typeface="Times New Roman" panose="02020603050405020304" pitchFamily="18" charset="0"/>
                <a:cs typeface="Arial" panose="020B0604020202020204" pitchFamily="34" charset="0"/>
              </a:rPr>
              <a:t>Mountain maintenance, slope grooming, snowmaking  </a:t>
            </a:r>
          </a:p>
          <a:p>
            <a:pPr marL="0" marR="0" lvl="1" indent="0">
              <a:lnSpc>
                <a:spcPct val="120000"/>
              </a:lnSpc>
              <a:spcBef>
                <a:spcPts val="1200"/>
              </a:spcBef>
              <a:spcAft>
                <a:spcPts val="0"/>
              </a:spcAft>
              <a:buNone/>
              <a:tabLst>
                <a:tab pos="1028700" algn="l"/>
                <a:tab pos="1314450" algn="l"/>
              </a:tabLst>
            </a:pPr>
            <a:r>
              <a:rPr lang="en-US" sz="2100" dirty="0">
                <a:effectLst/>
                <a:latin typeface="Arial" panose="020B0604020202020204" pitchFamily="34" charset="0"/>
                <a:ea typeface="Times New Roman" panose="02020603050405020304" pitchFamily="18" charset="0"/>
                <a:cs typeface="Arial" panose="020B0604020202020204" pitchFamily="34" charset="0"/>
              </a:rPr>
              <a:t>Pre-season course </a:t>
            </a:r>
            <a:r>
              <a:rPr lang="en-US" sz="2100" dirty="0">
                <a:latin typeface="Arial" panose="020B0604020202020204" pitchFamily="34" charset="0"/>
                <a:ea typeface="Times New Roman" panose="02020603050405020304" pitchFamily="18" charset="0"/>
                <a:cs typeface="Arial" panose="020B0604020202020204" pitchFamily="34" charset="0"/>
              </a:rPr>
              <a:t>p</a:t>
            </a:r>
            <a:r>
              <a:rPr lang="en-US" sz="2100" dirty="0">
                <a:effectLst/>
                <a:latin typeface="Arial" panose="020B0604020202020204" pitchFamily="34" charset="0"/>
                <a:ea typeface="Times New Roman" panose="02020603050405020304" pitchFamily="18" charset="0"/>
                <a:cs typeface="Arial" panose="020B0604020202020204" pitchFamily="34" charset="0"/>
              </a:rPr>
              <a:t>reparation includes clearing brush/tall grass, obstacles, and if available early season snowmaking.</a:t>
            </a:r>
          </a:p>
          <a:p>
            <a:pPr marL="0" marR="0" lvl="1" indent="0">
              <a:lnSpc>
                <a:spcPct val="120000"/>
              </a:lnSpc>
              <a:spcBef>
                <a:spcPts val="1200"/>
              </a:spcBef>
              <a:spcAft>
                <a:spcPts val="0"/>
              </a:spcAft>
              <a:buNone/>
              <a:tabLst>
                <a:tab pos="1028700" algn="l"/>
                <a:tab pos="1314450" algn="l"/>
              </a:tabLst>
            </a:pPr>
            <a:r>
              <a:rPr lang="en-US" sz="2100" dirty="0">
                <a:latin typeface="Arial" panose="020B0604020202020204" pitchFamily="34" charset="0"/>
                <a:ea typeface="Times New Roman" panose="02020603050405020304" pitchFamily="18" charset="0"/>
                <a:cs typeface="Arial" panose="020B0604020202020204" pitchFamily="34" charset="0"/>
              </a:rPr>
              <a:t>Race season course maintenance includes mixing </a:t>
            </a:r>
            <a:r>
              <a:rPr lang="en-US" sz="2100" dirty="0">
                <a:effectLst/>
                <a:latin typeface="Arial" panose="020B0604020202020204" pitchFamily="34" charset="0"/>
                <a:ea typeface="Times New Roman" panose="02020603050405020304" pitchFamily="18" charset="0"/>
                <a:cs typeface="Arial" panose="020B0604020202020204" pitchFamily="34" charset="0"/>
              </a:rPr>
              <a:t>snow types and managing grooming to establish a consistent surface  </a:t>
            </a:r>
          </a:p>
          <a:p>
            <a:pPr marL="0" marR="0" lvl="1" indent="0">
              <a:lnSpc>
                <a:spcPct val="120000"/>
              </a:lnSpc>
              <a:spcBef>
                <a:spcPts val="1200"/>
              </a:spcBef>
              <a:spcAft>
                <a:spcPts val="0"/>
              </a:spcAft>
              <a:buNone/>
              <a:tabLst>
                <a:tab pos="1028700" algn="l"/>
                <a:tab pos="1314450" algn="l"/>
              </a:tabLst>
            </a:pPr>
            <a:r>
              <a:rPr lang="en-US" sz="2100" dirty="0">
                <a:latin typeface="Arial" panose="020B0604020202020204" pitchFamily="34" charset="0"/>
                <a:ea typeface="Times New Roman" panose="02020603050405020304" pitchFamily="18" charset="0"/>
                <a:cs typeface="Arial" panose="020B0604020202020204" pitchFamily="34" charset="0"/>
              </a:rPr>
              <a:t>Grooming prior to race day </a:t>
            </a:r>
          </a:p>
          <a:p>
            <a:pPr marL="338138" marR="0" lvl="1" indent="-338138">
              <a:lnSpc>
                <a:spcPct val="120000"/>
              </a:lnSpc>
              <a:spcBef>
                <a:spcPts val="0"/>
              </a:spcBef>
              <a:spcAft>
                <a:spcPts val="0"/>
              </a:spcAft>
              <a:buFont typeface="Arial" panose="020B0604020202020204" pitchFamily="34" charset="0"/>
              <a:buChar char="•"/>
              <a:tabLst>
                <a:tab pos="1028700" algn="l"/>
                <a:tab pos="1314450" algn="l"/>
              </a:tabLst>
            </a:pPr>
            <a:r>
              <a:rPr lang="en-US" sz="2100" dirty="0">
                <a:effectLst/>
                <a:latin typeface="Arial" panose="020B0604020202020204" pitchFamily="34" charset="0"/>
                <a:ea typeface="Times New Roman" panose="02020603050405020304" pitchFamily="18" charset="0"/>
                <a:cs typeface="Arial" panose="020B0604020202020204" pitchFamily="34" charset="0"/>
              </a:rPr>
              <a:t>Slow track speed</a:t>
            </a:r>
          </a:p>
          <a:p>
            <a:pPr marL="338138" marR="0" lvl="0" indent="-338138">
              <a:lnSpc>
                <a:spcPct val="120000"/>
              </a:lnSpc>
              <a:spcBef>
                <a:spcPts val="0"/>
              </a:spcBef>
              <a:spcAft>
                <a:spcPts val="0"/>
              </a:spcAft>
              <a:buFont typeface="Arial" panose="020B0604020202020204" pitchFamily="34" charset="0"/>
              <a:buChar char="•"/>
              <a:tabLst>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Tiller bar and blade control</a:t>
            </a:r>
          </a:p>
          <a:p>
            <a:pPr marL="338138" marR="0" lvl="0" indent="-338138">
              <a:lnSpc>
                <a:spcPct val="120000"/>
              </a:lnSpc>
              <a:spcBef>
                <a:spcPts val="0"/>
              </a:spcBef>
              <a:spcAft>
                <a:spcPts val="0"/>
              </a:spcAft>
              <a:buFont typeface="Arial" panose="020B0604020202020204" pitchFamily="34" charset="0"/>
              <a:buChar char="•"/>
              <a:tabLst>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Reverse till versus forward till</a:t>
            </a:r>
          </a:p>
          <a:p>
            <a:pPr marL="338138" marR="0" lvl="0" indent="-338138">
              <a:lnSpc>
                <a:spcPct val="120000"/>
              </a:lnSpc>
              <a:spcBef>
                <a:spcPts val="0"/>
              </a:spcBef>
              <a:spcAft>
                <a:spcPts val="0"/>
              </a:spcAft>
              <a:buFont typeface="Arial" panose="020B0604020202020204" pitchFamily="34" charset="0"/>
              <a:buChar char="•"/>
              <a:tabLst>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Down pressure</a:t>
            </a:r>
          </a:p>
          <a:p>
            <a:pPr marL="0" marR="0" lvl="0" indent="0">
              <a:lnSpc>
                <a:spcPct val="120000"/>
              </a:lnSpc>
              <a:spcBef>
                <a:spcPts val="1200"/>
              </a:spcBef>
              <a:spcAft>
                <a:spcPts val="0"/>
              </a:spcAft>
              <a:buNone/>
              <a:tabLst>
                <a:tab pos="1600200" algn="l"/>
              </a:tabLst>
            </a:pPr>
            <a:r>
              <a:rPr lang="en-US" dirty="0">
                <a:latin typeface="Arial" panose="020B0604020202020204" pitchFamily="34" charset="0"/>
                <a:ea typeface="Times New Roman" panose="02020603050405020304" pitchFamily="18" charset="0"/>
                <a:cs typeface="Arial" panose="020B0604020202020204" pitchFamily="34" charset="0"/>
              </a:rPr>
              <a:t>Managing snow depth is required for:</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R="0" lvl="0">
              <a:lnSpc>
                <a:spcPct val="120000"/>
              </a:lnSpc>
              <a:spcBef>
                <a:spcPts val="0"/>
              </a:spcBef>
              <a:spcAft>
                <a:spcPts val="0"/>
              </a:spcAft>
              <a:buFont typeface="Arial" panose="020B0604020202020204" pitchFamily="34" charset="0"/>
              <a:buChar char="•"/>
              <a:tabLst>
                <a:tab pos="1600200" algn="l"/>
                <a:tab pos="188595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Adequate track condition (approximately 18 inches)</a:t>
            </a:r>
          </a:p>
          <a:p>
            <a:pPr marR="0" lvl="0">
              <a:lnSpc>
                <a:spcPct val="120000"/>
              </a:lnSpc>
              <a:spcBef>
                <a:spcPts val="0"/>
              </a:spcBef>
              <a:spcAft>
                <a:spcPts val="0"/>
              </a:spcAft>
              <a:buFont typeface="Arial" panose="020B0604020202020204" pitchFamily="34" charset="0"/>
              <a:buChar char="•"/>
              <a:tabLst>
                <a:tab pos="1600200" algn="l"/>
                <a:tab pos="188595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Adequate depth for fence installations (approximately 18 inches)</a:t>
            </a: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152400" y="133350"/>
            <a:ext cx="8610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RACECOURSE &amp; THE TRACK  </a:t>
            </a:r>
          </a:p>
        </p:txBody>
      </p:sp>
      <p:pic>
        <p:nvPicPr>
          <p:cNvPr id="6" name="Content Placeholder 10">
            <a:extLst>
              <a:ext uri="{FF2B5EF4-FFF2-40B4-BE49-F238E27FC236}">
                <a16:creationId xmlns:a16="http://schemas.microsoft.com/office/drawing/2014/main" id="{A1707667-2FE4-482F-904E-35BE7F369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119063" y="1151467"/>
            <a:ext cx="8915400" cy="4876800"/>
          </a:xfrm>
        </p:spPr>
        <p:txBody>
          <a:bodyPr rtlCol="0">
            <a:normAutofit/>
          </a:bodyPr>
          <a:lstStyle/>
          <a:p>
            <a:pPr marL="395288" marR="0" lvl="3" indent="-338138">
              <a:lnSpc>
                <a:spcPct val="100000"/>
              </a:lnSpc>
              <a:spcBef>
                <a:spcPts val="600"/>
              </a:spcBef>
              <a:spcAft>
                <a:spcPts val="600"/>
              </a:spcAft>
              <a:buNone/>
              <a:tabLst>
                <a:tab pos="1600200" algn="l"/>
                <a:tab pos="1943100" algn="l"/>
              </a:tabLst>
            </a:pPr>
            <a:r>
              <a:rPr lang="en-US" sz="2000" dirty="0">
                <a:latin typeface="Arial" panose="020B0604020202020204" pitchFamily="34" charset="0"/>
                <a:ea typeface="Times New Roman" panose="02020603050405020304" pitchFamily="18" charset="0"/>
                <a:cs typeface="Arial" panose="020B0604020202020204" pitchFamily="34" charset="0"/>
              </a:rPr>
              <a:t>Proper course preparation and maintenance requires adequate, trained staff. </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marL="395288" marR="0" lvl="4" indent="-338138">
              <a:lnSpc>
                <a:spcPct val="100000"/>
              </a:lnSpc>
              <a:spcBef>
                <a:spcPts val="600"/>
              </a:spcBef>
              <a:spcAft>
                <a:spcPts val="600"/>
              </a:spcAft>
              <a:buFont typeface="Arial" panose="020B0604020202020204" pitchFamily="34" charset="0"/>
              <a:buChar char="•"/>
              <a:tabLst>
                <a:tab pos="18859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Fence Crews: A-Net, B-Net, C-Net, Crowd Control, etc.</a:t>
            </a:r>
          </a:p>
          <a:p>
            <a:pPr marL="395288" marR="0" lvl="4" indent="-338138">
              <a:lnSpc>
                <a:spcPct val="100000"/>
              </a:lnSpc>
              <a:spcBef>
                <a:spcPts val="600"/>
              </a:spcBef>
              <a:spcAft>
                <a:spcPts val="600"/>
              </a:spcAft>
              <a:buFont typeface="Arial" panose="020B0604020202020204" pitchFamily="34" charset="0"/>
              <a:buChar char="•"/>
              <a:tabLst>
                <a:tab pos="18859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Section Chiefs</a:t>
            </a:r>
          </a:p>
          <a:p>
            <a:pPr marL="395288" marR="0" lvl="4" indent="-338138">
              <a:lnSpc>
                <a:spcPct val="100000"/>
              </a:lnSpc>
              <a:spcBef>
                <a:spcPts val="600"/>
              </a:spcBef>
              <a:spcAft>
                <a:spcPts val="600"/>
              </a:spcAft>
              <a:buFont typeface="Arial" panose="020B0604020202020204" pitchFamily="34" charset="0"/>
              <a:buChar char="•"/>
              <a:tabLst>
                <a:tab pos="18859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Course Workers</a:t>
            </a:r>
          </a:p>
          <a:p>
            <a:pPr marL="395288" marR="0" lvl="4" indent="-338138">
              <a:lnSpc>
                <a:spcPct val="100000"/>
              </a:lnSpc>
              <a:spcBef>
                <a:spcPts val="600"/>
              </a:spcBef>
              <a:spcAft>
                <a:spcPts val="600"/>
              </a:spcAft>
              <a:buFont typeface="Arial" panose="020B0604020202020204" pitchFamily="34" charset="0"/>
              <a:buChar char="•"/>
              <a:tabLst>
                <a:tab pos="1485900" algn="l"/>
                <a:tab pos="18859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Slip Crews: </a:t>
            </a:r>
          </a:p>
          <a:p>
            <a:pPr marL="395288" marR="0" lvl="4" indent="0">
              <a:lnSpc>
                <a:spcPct val="100000"/>
              </a:lnSpc>
              <a:spcBef>
                <a:spcPts val="600"/>
              </a:spcBef>
              <a:spcAft>
                <a:spcPts val="600"/>
              </a:spcAft>
              <a:buNone/>
              <a:tabLst>
                <a:tab pos="1485900" algn="l"/>
                <a:tab pos="18859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Figuring the slip crew #’s: </a:t>
            </a:r>
          </a:p>
          <a:p>
            <a:pPr marL="395288" marR="0" lvl="4" indent="0">
              <a:lnSpc>
                <a:spcPct val="100000"/>
              </a:lnSpc>
              <a:spcBef>
                <a:spcPts val="0"/>
              </a:spcBef>
              <a:spcAft>
                <a:spcPts val="0"/>
              </a:spcAft>
              <a:buNone/>
              <a:tabLst>
                <a:tab pos="1485900" algn="l"/>
                <a:tab pos="18859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Lift time</a:t>
            </a:r>
            <a:r>
              <a:rPr lang="en-US" sz="2000" dirty="0">
                <a:effectLst/>
                <a:latin typeface="Arial" panose="020B0604020202020204" pitchFamily="34" charset="0"/>
                <a:ea typeface="Times New Roman" panose="02020603050405020304" pitchFamily="18" charset="0"/>
                <a:cs typeface="Arial" panose="020B0604020202020204" pitchFamily="34" charset="0"/>
              </a:rPr>
              <a:t>, intervals, sections, travel time)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 of slippers per group X</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marL="395288" marR="0" lvl="4" indent="0">
              <a:lnSpc>
                <a:spcPct val="100000"/>
              </a:lnSpc>
              <a:spcBef>
                <a:spcPts val="0"/>
              </a:spcBef>
              <a:spcAft>
                <a:spcPts val="0"/>
              </a:spcAft>
              <a:buNone/>
              <a:tabLst>
                <a:tab pos="1485900" algn="l"/>
                <a:tab pos="1885950" algn="l"/>
              </a:tabLst>
            </a:pPr>
            <a:r>
              <a:rPr lang="en-US" sz="2000" b="1" u="sng" dirty="0">
                <a:effectLst/>
                <a:latin typeface="Arial" panose="020B0604020202020204" pitchFamily="34" charset="0"/>
                <a:ea typeface="Times New Roman" panose="02020603050405020304" pitchFamily="18" charset="0"/>
                <a:cs typeface="Arial" panose="020B0604020202020204" pitchFamily="34" charset="0"/>
              </a:rPr>
              <a:t>Lap time</a:t>
            </a:r>
            <a:r>
              <a:rPr lang="en-US" sz="2000" dirty="0">
                <a:effectLst/>
                <a:latin typeface="Arial" panose="020B0604020202020204" pitchFamily="34" charset="0"/>
                <a:ea typeface="Times New Roman" panose="02020603050405020304" pitchFamily="18" charset="0"/>
                <a:cs typeface="Arial" panose="020B0604020202020204" pitchFamily="34" charset="0"/>
              </a:rPr>
              <a:t> (include # of slipper pullouts + time to lift base + time on lift)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X </a:t>
            </a:r>
          </a:p>
          <a:p>
            <a:pPr marL="395288" marR="0" lvl="4" indent="0">
              <a:lnSpc>
                <a:spcPct val="100000"/>
              </a:lnSpc>
              <a:spcBef>
                <a:spcPts val="0"/>
              </a:spcBef>
              <a:spcAft>
                <a:spcPts val="0"/>
              </a:spcAft>
              <a:buNone/>
              <a:tabLst>
                <a:tab pos="1485900" algn="l"/>
                <a:tab pos="1885950" algn="l"/>
              </a:tabLst>
            </a:pPr>
            <a:r>
              <a:rPr lang="en-US" sz="2000" b="1" u="sng" dirty="0">
                <a:effectLst/>
                <a:latin typeface="Arial" panose="020B0604020202020204" pitchFamily="34" charset="0"/>
                <a:ea typeface="Times New Roman" panose="02020603050405020304" pitchFamily="18" charset="0"/>
                <a:cs typeface="Arial" panose="020B0604020202020204" pitchFamily="34" charset="0"/>
              </a:rPr>
              <a:t>Slipping interval</a:t>
            </a:r>
            <a:r>
              <a:rPr lang="en-US" sz="2000" dirty="0">
                <a:effectLst/>
                <a:latin typeface="Arial" panose="020B0604020202020204" pitchFamily="34" charset="0"/>
                <a:ea typeface="Times New Roman" panose="02020603050405020304" pitchFamily="18" charset="0"/>
                <a:cs typeface="Arial" panose="020B0604020202020204" pitchFamily="34" charset="0"/>
              </a:rPr>
              <a:t> + minimum reserve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 # of slippers</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marL="395288" marR="0" lvl="4" indent="0">
              <a:lnSpc>
                <a:spcPct val="100000"/>
              </a:lnSpc>
              <a:spcBef>
                <a:spcPts val="0"/>
              </a:spcBef>
              <a:spcAft>
                <a:spcPts val="0"/>
              </a:spcAft>
              <a:buNone/>
              <a:tabLst>
                <a:tab pos="1485900" algn="l"/>
                <a:tab pos="188595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57150" marR="0" lvl="4" indent="0">
              <a:lnSpc>
                <a:spcPct val="100000"/>
              </a:lnSpc>
              <a:spcBef>
                <a:spcPts val="600"/>
              </a:spcBef>
              <a:spcAft>
                <a:spcPts val="600"/>
              </a:spcAft>
              <a:buNone/>
              <a:tabLst>
                <a:tab pos="1485900" algn="l"/>
                <a:tab pos="18859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Also important to have a course maintenance and staffing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Snow Plan</a:t>
            </a:r>
            <a:r>
              <a:rPr lang="en-US" sz="2000" dirty="0">
                <a:effectLst/>
                <a:latin typeface="Arial" panose="020B0604020202020204" pitchFamily="34" charset="0"/>
                <a:ea typeface="Times New Roman" panose="02020603050405020304" pitchFamily="18" charset="0"/>
                <a:cs typeface="Arial" panose="020B0604020202020204" pitchFamily="34" charset="0"/>
              </a:rPr>
              <a:t> (If required by changing weather/course conditions)</a:t>
            </a: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152400" y="133350"/>
            <a:ext cx="86106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RACECOURSE STAFF  </a:t>
            </a:r>
          </a:p>
        </p:txBody>
      </p:sp>
      <p:pic>
        <p:nvPicPr>
          <p:cNvPr id="6" name="Content Placeholder 10">
            <a:extLst>
              <a:ext uri="{FF2B5EF4-FFF2-40B4-BE49-F238E27FC236}">
                <a16:creationId xmlns:a16="http://schemas.microsoft.com/office/drawing/2014/main" id="{A1707667-2FE4-482F-904E-35BE7F369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734107"/>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381000" y="1066800"/>
            <a:ext cx="8653463" cy="5219788"/>
          </a:xfrm>
        </p:spPr>
        <p:txBody>
          <a:bodyPr rtlCol="0">
            <a:normAutofit fontScale="92500" lnSpcReduction="10000"/>
          </a:bodyPr>
          <a:lstStyle/>
          <a:p>
            <a:pPr marL="463550" marR="0" lvl="4" indent="-406400">
              <a:lnSpc>
                <a:spcPct val="110000"/>
              </a:lnSpc>
              <a:spcBef>
                <a:spcPts val="0"/>
              </a:spcBef>
              <a:spcAft>
                <a:spcPts val="400"/>
              </a:spcAft>
              <a:buFont typeface="Arial" panose="020B0604020202020204" pitchFamily="34" charset="0"/>
              <a:buChar char="•"/>
              <a:tabLst>
                <a:tab pos="1600200" algn="l"/>
              </a:tabLst>
            </a:pPr>
            <a:r>
              <a:rPr lang="en-US" sz="2100" dirty="0">
                <a:effectLst/>
                <a:latin typeface="Arial" panose="020B0604020202020204" pitchFamily="34" charset="0"/>
                <a:ea typeface="Times New Roman" panose="02020603050405020304" pitchFamily="18" charset="0"/>
                <a:cs typeface="Arial" panose="020B0604020202020204" pitchFamily="34" charset="0"/>
              </a:rPr>
              <a:t>Gates and panels</a:t>
            </a:r>
          </a:p>
          <a:p>
            <a:pPr marL="463550" marR="0" lvl="4" indent="-406400">
              <a:lnSpc>
                <a:spcPct val="110000"/>
              </a:lnSpc>
              <a:spcBef>
                <a:spcPts val="0"/>
              </a:spcBef>
              <a:spcAft>
                <a:spcPts val="400"/>
              </a:spcAft>
              <a:buFont typeface="Arial" panose="020B0604020202020204" pitchFamily="34" charset="0"/>
              <a:buChar char="•"/>
              <a:tabLst>
                <a:tab pos="1600200" algn="l"/>
              </a:tabLst>
            </a:pPr>
            <a:r>
              <a:rPr lang="en-US" sz="2100" dirty="0">
                <a:effectLst/>
                <a:latin typeface="Arial" panose="020B0604020202020204" pitchFamily="34" charset="0"/>
                <a:ea typeface="Times New Roman" panose="02020603050405020304" pitchFamily="18" charset="0"/>
                <a:cs typeface="Arial" panose="020B0604020202020204" pitchFamily="34" charset="0"/>
              </a:rPr>
              <a:t>Fencing and protection devices</a:t>
            </a:r>
          </a:p>
          <a:p>
            <a:pPr marL="463550" marR="0" lvl="4" indent="-406400">
              <a:lnSpc>
                <a:spcPct val="110000"/>
              </a:lnSpc>
              <a:spcBef>
                <a:spcPts val="0"/>
              </a:spcBef>
              <a:spcAft>
                <a:spcPts val="400"/>
              </a:spcAft>
              <a:buFont typeface="Arial" panose="020B0604020202020204" pitchFamily="34" charset="0"/>
              <a:buChar char="•"/>
              <a:tabLst>
                <a:tab pos="1600200" algn="l"/>
              </a:tabLst>
            </a:pPr>
            <a:r>
              <a:rPr lang="en-US" sz="2100" dirty="0">
                <a:effectLst/>
                <a:latin typeface="Arial" panose="020B0604020202020204" pitchFamily="34" charset="0"/>
                <a:ea typeface="Times New Roman" panose="02020603050405020304" pitchFamily="18" charset="0"/>
                <a:cs typeface="Arial" panose="020B0604020202020204" pitchFamily="34" charset="0"/>
              </a:rPr>
              <a:t>Drills (kept in holsters when not in use!) and proper bits</a:t>
            </a:r>
          </a:p>
          <a:p>
            <a:pPr marL="463550" marR="0" lvl="4" indent="-406400">
              <a:lnSpc>
                <a:spcPct val="110000"/>
              </a:lnSpc>
              <a:spcBef>
                <a:spcPts val="0"/>
              </a:spcBef>
              <a:spcAft>
                <a:spcPts val="400"/>
              </a:spcAft>
              <a:buFont typeface="Arial" panose="020B0604020202020204" pitchFamily="34" charset="0"/>
              <a:buChar char="•"/>
              <a:tabLst>
                <a:tab pos="1600200" algn="l"/>
              </a:tabLst>
            </a:pPr>
            <a:r>
              <a:rPr lang="en-US" sz="2100" dirty="0">
                <a:effectLst/>
                <a:latin typeface="Arial" panose="020B0604020202020204" pitchFamily="34" charset="0"/>
                <a:ea typeface="Times New Roman" panose="02020603050405020304" pitchFamily="18" charset="0"/>
                <a:cs typeface="Arial" panose="020B0604020202020204" pitchFamily="34" charset="0"/>
              </a:rPr>
              <a:t>Snow hardening agents</a:t>
            </a:r>
          </a:p>
          <a:p>
            <a:pPr marL="463550" marR="0" lvl="4" indent="-406400">
              <a:lnSpc>
                <a:spcPct val="110000"/>
              </a:lnSpc>
              <a:spcBef>
                <a:spcPts val="0"/>
              </a:spcBef>
              <a:spcAft>
                <a:spcPts val="400"/>
              </a:spcAft>
              <a:buFont typeface="Arial" panose="020B0604020202020204" pitchFamily="34" charset="0"/>
              <a:buChar char="•"/>
              <a:tabLst>
                <a:tab pos="1600200" algn="l"/>
              </a:tabLst>
            </a:pPr>
            <a:r>
              <a:rPr lang="en-US" sz="2100" dirty="0">
                <a:effectLst/>
                <a:latin typeface="Arial" panose="020B0604020202020204" pitchFamily="34" charset="0"/>
                <a:ea typeface="Times New Roman" panose="02020603050405020304" pitchFamily="18" charset="0"/>
                <a:cs typeface="Arial" panose="020B0604020202020204" pitchFamily="34" charset="0"/>
              </a:rPr>
              <a:t>Course coloring agents and sprayers</a:t>
            </a:r>
          </a:p>
          <a:p>
            <a:pPr marL="463550" marR="0" lvl="4" indent="-406400">
              <a:lnSpc>
                <a:spcPct val="110000"/>
              </a:lnSpc>
              <a:spcBef>
                <a:spcPts val="0"/>
              </a:spcBef>
              <a:spcAft>
                <a:spcPts val="400"/>
              </a:spcAft>
              <a:buFont typeface="Arial" panose="020B0604020202020204" pitchFamily="34" charset="0"/>
              <a:buChar char="•"/>
              <a:tabLst>
                <a:tab pos="1600200" algn="l"/>
              </a:tabLst>
            </a:pPr>
            <a:r>
              <a:rPr lang="en-US" sz="2100" dirty="0">
                <a:effectLst/>
                <a:latin typeface="Arial" panose="020B0604020202020204" pitchFamily="34" charset="0"/>
                <a:ea typeface="Times New Roman" panose="02020603050405020304" pitchFamily="18" charset="0"/>
                <a:cs typeface="Arial" panose="020B0604020202020204" pitchFamily="34" charset="0"/>
              </a:rPr>
              <a:t>Shovels and rakes</a:t>
            </a:r>
          </a:p>
          <a:p>
            <a:pPr marL="463550" marR="0" lvl="4" indent="-406400">
              <a:lnSpc>
                <a:spcPct val="110000"/>
              </a:lnSpc>
              <a:spcBef>
                <a:spcPts val="0"/>
              </a:spcBef>
              <a:spcAft>
                <a:spcPts val="400"/>
              </a:spcAft>
              <a:buFont typeface="Arial" panose="020B0604020202020204" pitchFamily="34" charset="0"/>
              <a:buChar char="•"/>
              <a:tabLst>
                <a:tab pos="1600200" algn="l"/>
              </a:tabLst>
            </a:pPr>
            <a:r>
              <a:rPr lang="en-US" sz="2100" dirty="0">
                <a:effectLst/>
                <a:latin typeface="Arial" panose="020B0604020202020204" pitchFamily="34" charset="0"/>
                <a:ea typeface="Times New Roman" panose="02020603050405020304" pitchFamily="18" charset="0"/>
                <a:cs typeface="Arial" panose="020B0604020202020204" pitchFamily="34" charset="0"/>
              </a:rPr>
              <a:t>Timing installations and security/protection</a:t>
            </a:r>
          </a:p>
          <a:p>
            <a:pPr marL="463550" marR="0" lvl="4" indent="-406400">
              <a:lnSpc>
                <a:spcPct val="110000"/>
              </a:lnSpc>
              <a:spcBef>
                <a:spcPts val="0"/>
              </a:spcBef>
              <a:spcAft>
                <a:spcPts val="400"/>
              </a:spcAft>
              <a:buFont typeface="Arial" panose="020B0604020202020204" pitchFamily="34" charset="0"/>
              <a:buChar char="•"/>
              <a:tabLst>
                <a:tab pos="1600200" algn="l"/>
              </a:tabLst>
            </a:pPr>
            <a:r>
              <a:rPr lang="en-US" sz="2100" dirty="0">
                <a:effectLst/>
                <a:latin typeface="Arial" panose="020B0604020202020204" pitchFamily="34" charset="0"/>
                <a:ea typeface="Times New Roman" panose="02020603050405020304" pitchFamily="18" charset="0"/>
                <a:cs typeface="Arial" panose="020B0604020202020204" pitchFamily="34" charset="0"/>
              </a:rPr>
              <a:t>Additional equipment as needed</a:t>
            </a:r>
          </a:p>
          <a:p>
            <a:pPr marL="0" marR="0" indent="0">
              <a:lnSpc>
                <a:spcPct val="110000"/>
              </a:lnSpc>
              <a:spcBef>
                <a:spcPts val="0"/>
              </a:spcBef>
              <a:spcAft>
                <a:spcPts val="0"/>
              </a:spcAft>
              <a:buNone/>
              <a:tabLst>
                <a:tab pos="1600200" algn="l"/>
              </a:tabLst>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nSpc>
                <a:spcPct val="110000"/>
              </a:lnSpc>
              <a:spcBef>
                <a:spcPts val="0"/>
              </a:spcBef>
              <a:spcAft>
                <a:spcPts val="0"/>
              </a:spcAft>
              <a:buNone/>
              <a:tabLst>
                <a:tab pos="1257300" algn="l"/>
                <a:tab pos="1600200" algn="l"/>
              </a:tabLst>
            </a:pPr>
            <a:r>
              <a:rPr lang="en-US" b="1" dirty="0">
                <a:latin typeface="Arial" panose="020B0604020202020204" pitchFamily="34" charset="0"/>
                <a:ea typeface="Times New Roman" panose="02020603050405020304" pitchFamily="18" charset="0"/>
                <a:cs typeface="Arial" panose="020B0604020202020204" pitchFamily="34" charset="0"/>
              </a:rPr>
              <a:t>“Clean Hill Initiative”: </a:t>
            </a:r>
            <a:r>
              <a:rPr lang="en-US" dirty="0">
                <a:effectLst/>
                <a:latin typeface="Arial" panose="020B0604020202020204" pitchFamily="34" charset="0"/>
                <a:ea typeface="Times New Roman" panose="02020603050405020304" pitchFamily="18" charset="0"/>
                <a:cs typeface="Arial" panose="020B0604020202020204" pitchFamily="34" charset="0"/>
              </a:rPr>
              <a:t>equipment, clothing, backpacks, supplies, etc., not in use must be secured, outside the fencing, and away from potential spill zones.</a:t>
            </a:r>
          </a:p>
          <a:p>
            <a:pPr marL="0" marR="0" lvl="0" indent="0">
              <a:lnSpc>
                <a:spcPct val="110000"/>
              </a:lnSpc>
              <a:spcBef>
                <a:spcPts val="0"/>
              </a:spcBef>
              <a:spcAft>
                <a:spcPts val="0"/>
              </a:spcAft>
              <a:buNone/>
              <a:tabLst>
                <a:tab pos="1257300" algn="l"/>
                <a:tab pos="1600200" algn="l"/>
              </a:tabLst>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a:lnSpc>
                <a:spcPct val="120000"/>
              </a:lnSpc>
              <a:spcBef>
                <a:spcPts val="0"/>
              </a:spcBef>
              <a:spcAft>
                <a:spcPts val="0"/>
              </a:spcAft>
              <a:buNone/>
              <a:tabLst>
                <a:tab pos="1257300" algn="l"/>
                <a:tab pos="16002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Post Race Clean up: </a:t>
            </a:r>
            <a:r>
              <a:rPr lang="en-US" dirty="0">
                <a:effectLst/>
                <a:latin typeface="Arial" panose="020B0604020202020204" pitchFamily="34" charset="0"/>
                <a:ea typeface="Times New Roman" panose="02020603050405020304" pitchFamily="18" charset="0"/>
                <a:cs typeface="Arial" panose="020B0604020202020204" pitchFamily="34" charset="0"/>
              </a:rPr>
              <a:t>After the race, the hill should be cleaned of equipment and debris. </a:t>
            </a:r>
            <a:r>
              <a:rPr lang="en-US" b="1" dirty="0">
                <a:effectLst/>
                <a:latin typeface="Arial" panose="020B0604020202020204" pitchFamily="34" charset="0"/>
                <a:ea typeface="Times New Roman" panose="02020603050405020304" pitchFamily="18" charset="0"/>
                <a:cs typeface="Arial" panose="020B0604020202020204" pitchFamily="34" charset="0"/>
              </a:rPr>
              <a:t>[</a:t>
            </a:r>
            <a:r>
              <a:rPr lang="en-US" dirty="0">
                <a:effectLst/>
                <a:latin typeface="Arial" panose="020B0604020202020204" pitchFamily="34" charset="0"/>
                <a:ea typeface="Times New Roman" panose="02020603050405020304" pitchFamily="18" charset="0"/>
                <a:cs typeface="Arial" panose="020B0604020202020204" pitchFamily="34" charset="0"/>
              </a:rPr>
              <a:t>Refer to “Race Arena Dismantling Recommendations” in the Master Packet of Forms (MPF) on the US Ski and Snowboard website</a:t>
            </a:r>
            <a:r>
              <a:rPr lang="en-US" b="1" dirty="0">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RACECOURSE MATERIALS</a:t>
            </a:r>
          </a:p>
        </p:txBody>
      </p:sp>
      <p:pic>
        <p:nvPicPr>
          <p:cNvPr id="6" name="Content Placeholder 10">
            <a:extLst>
              <a:ext uri="{FF2B5EF4-FFF2-40B4-BE49-F238E27FC236}">
                <a16:creationId xmlns:a16="http://schemas.microsoft.com/office/drawing/2014/main" id="{A1707667-2FE4-482F-904E-35BE7F369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098319"/>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E0A345-86C2-97B4-9B61-960824A0503D}"/>
              </a:ext>
            </a:extLst>
          </p:cNvPr>
          <p:cNvSpPr txBox="1"/>
          <p:nvPr/>
        </p:nvSpPr>
        <p:spPr>
          <a:xfrm>
            <a:off x="457200" y="1674673"/>
            <a:ext cx="8061325" cy="3508653"/>
          </a:xfrm>
          <a:prstGeom prst="rect">
            <a:avLst/>
          </a:prstGeom>
          <a:noFill/>
          <a:ln>
            <a:noFill/>
          </a:ln>
        </p:spPr>
        <p:txBody>
          <a:bodyPr wrap="square">
            <a:spAutoFit/>
          </a:bodyPr>
          <a:lstStyle/>
          <a:p>
            <a:pPr marR="0" lvl="0" algn="just">
              <a:spcBef>
                <a:spcPts val="0"/>
              </a:spcBef>
              <a:spcAft>
                <a:spcPts val="0"/>
              </a:spcAft>
              <a:tabLst>
                <a:tab pos="1257300" algn="l"/>
                <a:tab pos="1600200" algn="l"/>
              </a:tabLst>
            </a:pPr>
            <a:r>
              <a:rPr lang="en-US" sz="2400" dirty="0">
                <a:effectLst/>
                <a:latin typeface="Arial" panose="020B0604020202020204" pitchFamily="34" charset="0"/>
                <a:ea typeface="Times New Roman" panose="02020603050405020304" pitchFamily="18" charset="0"/>
                <a:cs typeface="Arial" panose="020B0604020202020204" pitchFamily="34" charset="0"/>
              </a:rPr>
              <a:t>On-hill security/protection installations require specific knowledge and experience and should follow this creed: </a:t>
            </a:r>
          </a:p>
          <a:p>
            <a:pPr marR="0" lvl="0" algn="just">
              <a:spcBef>
                <a:spcPts val="0"/>
              </a:spcBef>
              <a:spcAft>
                <a:spcPts val="0"/>
              </a:spcAft>
              <a:tabLst>
                <a:tab pos="1257300" algn="l"/>
                <a:tab pos="1600200" algn="l"/>
              </a:tabLst>
            </a:pPr>
            <a:endParaRPr lang="en-US" sz="2400" b="1" u="sng" dirty="0">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tabLst>
                <a:tab pos="1257300" algn="l"/>
                <a:tab pos="1600200" algn="l"/>
              </a:tabLst>
            </a:pPr>
            <a:r>
              <a:rPr lang="en-US" sz="2400" b="1" u="sng" dirty="0">
                <a:effectLst/>
                <a:latin typeface="Arial" panose="020B0604020202020204" pitchFamily="34" charset="0"/>
                <a:ea typeface="Times New Roman" panose="02020603050405020304" pitchFamily="18" charset="0"/>
                <a:cs typeface="Arial" panose="020B0604020202020204" pitchFamily="34" charset="0"/>
              </a:rPr>
              <a:t>ADA</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1600200" algn="l"/>
                <a:tab pos="1657350" algn="l"/>
                <a:tab pos="2857500" algn="l"/>
              </a:tabLst>
            </a:pPr>
            <a:r>
              <a:rPr lang="en-US" sz="2400" b="1" u="sng" dirty="0">
                <a:effectLst/>
                <a:latin typeface="Arial" panose="020B0604020202020204" pitchFamily="34" charset="0"/>
                <a:ea typeface="Times New Roman" panose="02020603050405020304" pitchFamily="18" charset="0"/>
                <a:cs typeface="Arial" panose="020B0604020202020204" pitchFamily="34" charset="0"/>
              </a:rPr>
              <a:t>A</a:t>
            </a:r>
            <a:r>
              <a:rPr lang="en-US" sz="2400" dirty="0">
                <a:effectLst/>
                <a:latin typeface="Arial" panose="020B0604020202020204" pitchFamily="34" charset="0"/>
                <a:ea typeface="Times New Roman" panose="02020603050405020304" pitchFamily="18" charset="0"/>
                <a:cs typeface="Arial" panose="020B0604020202020204" pitchFamily="34" charset="0"/>
              </a:rPr>
              <a:t>void the obstacle </a:t>
            </a:r>
          </a:p>
          <a:p>
            <a:pPr marL="342900" marR="0" lvl="0" indent="-342900" algn="just">
              <a:spcBef>
                <a:spcPts val="1800"/>
              </a:spcBef>
              <a:spcAft>
                <a:spcPts val="1800"/>
              </a:spcAft>
              <a:buFont typeface="Arial" panose="020B0604020202020204" pitchFamily="34" charset="0"/>
              <a:buChar char="•"/>
              <a:tabLst>
                <a:tab pos="1600200" algn="l"/>
                <a:tab pos="1657350" algn="l"/>
                <a:tab pos="2857500" algn="l"/>
              </a:tabLst>
            </a:pPr>
            <a:r>
              <a:rPr lang="en-US" sz="2400" b="1" u="sng" dirty="0">
                <a:effectLst/>
                <a:latin typeface="Arial" panose="020B0604020202020204" pitchFamily="34" charset="0"/>
                <a:ea typeface="Times New Roman" panose="02020603050405020304" pitchFamily="18" charset="0"/>
                <a:cs typeface="Arial" panose="020B0604020202020204" pitchFamily="34" charset="0"/>
              </a:rPr>
              <a:t>D</a:t>
            </a:r>
            <a:r>
              <a:rPr lang="en-US" sz="2400" dirty="0">
                <a:effectLst/>
                <a:latin typeface="Arial" panose="020B0604020202020204" pitchFamily="34" charset="0"/>
                <a:ea typeface="Times New Roman" panose="02020603050405020304" pitchFamily="18" charset="0"/>
                <a:cs typeface="Arial" panose="020B0604020202020204" pitchFamily="34" charset="0"/>
              </a:rPr>
              <a:t>eflect a fallen competitor away from an obstacle </a:t>
            </a:r>
          </a:p>
          <a:p>
            <a:pPr marL="342900" indent="-342900">
              <a:buFont typeface="Arial" panose="020B0604020202020204" pitchFamily="34" charset="0"/>
              <a:buChar char="•"/>
            </a:pPr>
            <a:r>
              <a:rPr lang="en-US" sz="2400" b="1" u="sng" dirty="0">
                <a:effectLst/>
                <a:latin typeface="Arial" panose="020B0604020202020204" pitchFamily="34" charset="0"/>
                <a:ea typeface="Times New Roman" panose="02020603050405020304" pitchFamily="18" charset="0"/>
                <a:cs typeface="Arial" panose="020B0604020202020204" pitchFamily="34" charset="0"/>
              </a:rPr>
              <a:t>A</a:t>
            </a:r>
            <a:r>
              <a:rPr lang="en-US" sz="2400" dirty="0">
                <a:effectLst/>
                <a:latin typeface="Arial" panose="020B0604020202020204" pitchFamily="34" charset="0"/>
                <a:ea typeface="Times New Roman" panose="02020603050405020304" pitchFamily="18" charset="0"/>
                <a:cs typeface="Arial" panose="020B0604020202020204" pitchFamily="34" charset="0"/>
              </a:rPr>
              <a:t>bsorb the energy to stop a fallen competitor before the competitor reaches the obstacle</a:t>
            </a:r>
            <a:endParaRPr lang="en-US" sz="2400" dirty="0">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CB46D178-0B0F-63D3-B441-4C8888759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812DB808-436C-6386-F551-8DFB4C29EBD6}"/>
              </a:ext>
            </a:extLst>
          </p:cNvPr>
          <p:cNvSpPr txBox="1">
            <a:spLocks/>
          </p:cNvSpPr>
          <p:nvPr/>
        </p:nvSpPr>
        <p:spPr bwMode="auto">
          <a:xfrm>
            <a:off x="130969" y="76200"/>
            <a:ext cx="88820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2800" b="1" dirty="0">
                <a:solidFill>
                  <a:srgbClr val="1A21A6"/>
                </a:solidFill>
                <a:effectLst>
                  <a:outerShdw blurRad="38100" dist="38100" dir="2700000" algn="tl">
                    <a:srgbClr val="000000">
                      <a:alpha val="43137"/>
                    </a:srgbClr>
                  </a:outerShdw>
                </a:effectLst>
                <a:latin typeface="Arial" charset="0"/>
                <a:cs typeface="Arial" charset="0"/>
              </a:rPr>
              <a:t>ON-HILL SECURITY/PROTECTION INSTALLATIONS</a:t>
            </a:r>
          </a:p>
        </p:txBody>
      </p:sp>
    </p:spTree>
    <p:extLst>
      <p:ext uri="{BB962C8B-B14F-4D97-AF65-F5344CB8AC3E}">
        <p14:creationId xmlns:p14="http://schemas.microsoft.com/office/powerpoint/2010/main" val="4005343722"/>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E0A345-86C2-97B4-9B61-960824A0503D}"/>
              </a:ext>
            </a:extLst>
          </p:cNvPr>
          <p:cNvSpPr txBox="1"/>
          <p:nvPr/>
        </p:nvSpPr>
        <p:spPr>
          <a:xfrm>
            <a:off x="304800" y="1143000"/>
            <a:ext cx="8382000" cy="4708981"/>
          </a:xfrm>
          <a:prstGeom prst="rect">
            <a:avLst/>
          </a:prstGeom>
          <a:noFill/>
          <a:ln>
            <a:noFill/>
          </a:ln>
        </p:spPr>
        <p:txBody>
          <a:bodyPr wrap="square">
            <a:spAutoFit/>
          </a:bodyPr>
          <a:lstStyle/>
          <a:p>
            <a:pPr marR="0" lvl="0" algn="just">
              <a:spcBef>
                <a:spcPts val="600"/>
              </a:spcBef>
              <a:spcAft>
                <a:spcPts val="600"/>
              </a:spcAft>
              <a:tabLst>
                <a:tab pos="1257300" algn="l"/>
                <a:tab pos="28575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Sources for security/protection installation information are as follows:</a:t>
            </a:r>
          </a:p>
          <a:p>
            <a:pPr marL="742950" marR="0" lvl="1" indent="-285750" algn="just">
              <a:spcBef>
                <a:spcPts val="600"/>
              </a:spcBef>
              <a:spcAft>
                <a:spcPts val="600"/>
              </a:spcAft>
              <a:buFont typeface="+mj-lt"/>
              <a:buAutoNum type="alphaLcPeriod"/>
              <a:tabLst>
                <a:tab pos="16002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Homologation requirements</a:t>
            </a:r>
          </a:p>
          <a:p>
            <a:pPr marL="742950" marR="0" lvl="1" indent="-285750" algn="just">
              <a:spcBef>
                <a:spcPts val="600"/>
              </a:spcBef>
              <a:spcAft>
                <a:spcPts val="600"/>
              </a:spcAft>
              <a:buFont typeface="+mj-lt"/>
              <a:buAutoNum type="alphaLcPeriod"/>
              <a:tabLst>
                <a:tab pos="16002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Jury inspection requests</a:t>
            </a:r>
          </a:p>
          <a:p>
            <a:pPr marL="742950" marR="0" lvl="1" indent="-285750" algn="just">
              <a:spcBef>
                <a:spcPts val="600"/>
              </a:spcBef>
              <a:spcAft>
                <a:spcPts val="600"/>
              </a:spcAft>
              <a:buFont typeface="+mj-lt"/>
              <a:buAutoNum type="alphaLcPeriod"/>
              <a:tabLst>
                <a:tab pos="16002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Manufacturer’s recommendations</a:t>
            </a:r>
          </a:p>
          <a:p>
            <a:pPr marL="742950" marR="0" lvl="1" indent="-285750" algn="just">
              <a:spcBef>
                <a:spcPts val="600"/>
              </a:spcBef>
              <a:spcAft>
                <a:spcPts val="600"/>
              </a:spcAft>
              <a:buFont typeface="+mj-lt"/>
              <a:buAutoNum type="alphaLcPeriod"/>
              <a:tabLst>
                <a:tab pos="16002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Historical knowledge of the piste</a:t>
            </a:r>
          </a:p>
          <a:p>
            <a:pPr>
              <a:spcBef>
                <a:spcPts val="600"/>
              </a:spcBef>
              <a:spcAft>
                <a:spcPts val="60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NOTE: FIS or U.S. Ski &amp; Snowboard appoint Technical Advisors for upper-level competitions, e.g., World Cup, Continental Cup, and National Championships. </a:t>
            </a:r>
          </a:p>
          <a:p>
            <a:pPr>
              <a:spcBef>
                <a:spcPts val="600"/>
              </a:spcBef>
              <a:spcAft>
                <a:spcPts val="60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Technical Advisors work with the organizers in advance of the competition to prepare the racecourse and verify the availability of necessary on-hill competitor security/protection equipment</a:t>
            </a:r>
            <a:endParaRPr lang="en-US" sz="2000" b="1" dirty="0">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CB46D178-0B0F-63D3-B441-4C8888759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812DB808-436C-6386-F551-8DFB4C29EBD6}"/>
              </a:ext>
            </a:extLst>
          </p:cNvPr>
          <p:cNvSpPr txBox="1">
            <a:spLocks/>
          </p:cNvSpPr>
          <p:nvPr/>
        </p:nvSpPr>
        <p:spPr bwMode="auto">
          <a:xfrm>
            <a:off x="130969" y="76200"/>
            <a:ext cx="88820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2800" b="1" dirty="0">
                <a:solidFill>
                  <a:srgbClr val="1A21A6"/>
                </a:solidFill>
                <a:effectLst>
                  <a:outerShdw blurRad="38100" dist="38100" dir="2700000" algn="tl">
                    <a:srgbClr val="000000">
                      <a:alpha val="43137"/>
                    </a:srgbClr>
                  </a:outerShdw>
                </a:effectLst>
                <a:latin typeface="Arial" charset="0"/>
                <a:cs typeface="Arial" charset="0"/>
              </a:rPr>
              <a:t>ON-HILL SECURITY/PROTECTION SOURCES</a:t>
            </a:r>
          </a:p>
        </p:txBody>
      </p:sp>
    </p:spTree>
    <p:extLst>
      <p:ext uri="{BB962C8B-B14F-4D97-AF65-F5344CB8AC3E}">
        <p14:creationId xmlns:p14="http://schemas.microsoft.com/office/powerpoint/2010/main" val="1639221747"/>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352778" y="1008856"/>
            <a:ext cx="8601075" cy="5715794"/>
          </a:xfrm>
        </p:spPr>
        <p:txBody>
          <a:bodyPr rtlCol="0">
            <a:normAutofit fontScale="40000" lnSpcReduction="20000"/>
          </a:bodyPr>
          <a:lstStyle/>
          <a:p>
            <a:pPr marL="0" marR="0" lvl="0" indent="0" algn="just">
              <a:lnSpc>
                <a:spcPct val="120000"/>
              </a:lnSpc>
              <a:spcBef>
                <a:spcPts val="0"/>
              </a:spcBef>
              <a:spcAft>
                <a:spcPts val="0"/>
              </a:spcAft>
              <a:buNone/>
              <a:tabLst>
                <a:tab pos="914400" algn="l"/>
              </a:tabLst>
            </a:pPr>
            <a:r>
              <a:rPr lang="en-US" sz="4200" dirty="0">
                <a:latin typeface="Arial" panose="020B0604020202020204" pitchFamily="34" charset="0"/>
                <a:ea typeface="Times New Roman" panose="02020603050405020304" pitchFamily="18" charset="0"/>
                <a:cs typeface="Arial" panose="020B0604020202020204" pitchFamily="34" charset="0"/>
              </a:rPr>
              <a:t>A “race track” is a s</a:t>
            </a:r>
            <a:r>
              <a:rPr lang="en-US" sz="4200" dirty="0">
                <a:effectLst/>
                <a:latin typeface="Arial" panose="020B0604020202020204" pitchFamily="34" charset="0"/>
                <a:ea typeface="Times New Roman" panose="02020603050405020304" pitchFamily="18" charset="0"/>
                <a:cs typeface="Arial" panose="020B0604020202020204" pitchFamily="34" charset="0"/>
              </a:rPr>
              <a:t>equence of gates through which the competitor passes.  </a:t>
            </a:r>
          </a:p>
          <a:p>
            <a:pPr marR="0" lvl="0" algn="just">
              <a:lnSpc>
                <a:spcPct val="120000"/>
              </a:lnSpc>
              <a:spcBef>
                <a:spcPts val="0"/>
              </a:spcBef>
              <a:spcAft>
                <a:spcPts val="0"/>
              </a:spcAft>
              <a:buFont typeface="Arial" panose="020B0604020202020204" pitchFamily="34" charset="0"/>
              <a:buChar char="•"/>
              <a:tabLst>
                <a:tab pos="914400" algn="l"/>
              </a:tabLst>
            </a:pPr>
            <a:r>
              <a:rPr lang="en-US" sz="4200" dirty="0">
                <a:latin typeface="Arial" panose="020B0604020202020204" pitchFamily="34" charset="0"/>
                <a:ea typeface="Times New Roman" panose="02020603050405020304" pitchFamily="18" charset="0"/>
                <a:cs typeface="Arial" panose="020B0604020202020204" pitchFamily="34" charset="0"/>
              </a:rPr>
              <a:t>G</a:t>
            </a:r>
            <a:r>
              <a:rPr lang="en-US" sz="4200" dirty="0">
                <a:effectLst/>
                <a:latin typeface="Arial" panose="020B0604020202020204" pitchFamily="34" charset="0"/>
                <a:ea typeface="Times New Roman" panose="02020603050405020304" pitchFamily="18" charset="0"/>
                <a:cs typeface="Arial" panose="020B0604020202020204" pitchFamily="34" charset="0"/>
              </a:rPr>
              <a:t>ates are set in accordance with specifications stipulated by U.S Ski and Snowboard and/or FIS </a:t>
            </a:r>
          </a:p>
          <a:p>
            <a:pPr marR="0" lvl="0" algn="just">
              <a:lnSpc>
                <a:spcPct val="120000"/>
              </a:lnSpc>
              <a:spcBef>
                <a:spcPts val="0"/>
              </a:spcBef>
              <a:spcAft>
                <a:spcPts val="0"/>
              </a:spcAft>
              <a:buFont typeface="Arial" panose="020B0604020202020204" pitchFamily="34" charset="0"/>
              <a:buChar char="•"/>
              <a:tabLst>
                <a:tab pos="914400" algn="l"/>
              </a:tabLst>
            </a:pPr>
            <a:r>
              <a:rPr lang="en-US" sz="4200" dirty="0">
                <a:latin typeface="Arial" panose="020B0604020202020204" pitchFamily="34" charset="0"/>
                <a:ea typeface="Times New Roman" panose="02020603050405020304" pitchFamily="18" charset="0"/>
                <a:cs typeface="Arial" panose="020B0604020202020204" pitchFamily="34" charset="0"/>
              </a:rPr>
              <a:t>Gates </a:t>
            </a:r>
            <a:r>
              <a:rPr lang="en-US" sz="4200" dirty="0">
                <a:effectLst/>
                <a:latin typeface="Arial" panose="020B0604020202020204" pitchFamily="34" charset="0"/>
                <a:ea typeface="Times New Roman" panose="02020603050405020304" pitchFamily="18" charset="0"/>
                <a:cs typeface="Arial" panose="020B0604020202020204" pitchFamily="34" charset="0"/>
              </a:rPr>
              <a:t>are particular to the event being contested, DH, SG, GS, SL, or P. </a:t>
            </a:r>
          </a:p>
          <a:p>
            <a:pPr marR="0" lvl="0" algn="just">
              <a:lnSpc>
                <a:spcPct val="120000"/>
              </a:lnSpc>
              <a:spcBef>
                <a:spcPts val="0"/>
              </a:spcBef>
              <a:spcAft>
                <a:spcPts val="0"/>
              </a:spcAft>
              <a:buFont typeface="Arial" panose="020B0604020202020204" pitchFamily="34" charset="0"/>
              <a:buChar char="•"/>
              <a:tabLst>
                <a:tab pos="914400" algn="l"/>
              </a:tabLst>
            </a:pPr>
            <a:endParaRPr lang="en-US" sz="4200" dirty="0">
              <a:latin typeface="Arial" panose="020B0604020202020204" pitchFamily="34" charset="0"/>
              <a:ea typeface="Times New Roman" panose="02020603050405020304" pitchFamily="18" charset="0"/>
              <a:cs typeface="Arial" panose="020B0604020202020204" pitchFamily="34" charset="0"/>
            </a:endParaRPr>
          </a:p>
          <a:p>
            <a:pPr marL="0" marR="0" lvl="0" indent="0" algn="just">
              <a:lnSpc>
                <a:spcPct val="120000"/>
              </a:lnSpc>
              <a:spcBef>
                <a:spcPts val="0"/>
              </a:spcBef>
              <a:spcAft>
                <a:spcPts val="0"/>
              </a:spcAft>
              <a:buNone/>
              <a:tabLst>
                <a:tab pos="914400" algn="l"/>
              </a:tabLst>
            </a:pPr>
            <a:r>
              <a:rPr lang="en-US" sz="4200" dirty="0">
                <a:effectLst/>
                <a:latin typeface="Arial" panose="020B0604020202020204" pitchFamily="34" charset="0"/>
                <a:ea typeface="Times New Roman" panose="02020603050405020304" pitchFamily="18" charset="0"/>
                <a:cs typeface="Arial" panose="020B0604020202020204" pitchFamily="34" charset="0"/>
              </a:rPr>
              <a:t>The following resources will assist the Chief of Race to understand these specifications:</a:t>
            </a:r>
          </a:p>
          <a:p>
            <a:pPr marR="0" algn="just">
              <a:lnSpc>
                <a:spcPct val="120000"/>
              </a:lnSpc>
              <a:spcBef>
                <a:spcPts val="0"/>
              </a:spcBef>
              <a:spcAft>
                <a:spcPts val="0"/>
              </a:spcAft>
              <a:buFont typeface="Arial" panose="020B0604020202020204" pitchFamily="34" charset="0"/>
              <a:buChar char="•"/>
              <a:tabLst>
                <a:tab pos="0" algn="l"/>
              </a:tabLst>
            </a:pPr>
            <a:r>
              <a:rPr lang="en-US" sz="4200" b="1" u="sng" dirty="0">
                <a:effectLst/>
                <a:latin typeface="Arial" panose="020B0604020202020204" pitchFamily="34" charset="0"/>
                <a:ea typeface="Times New Roman" panose="02020603050405020304" pitchFamily="18" charset="0"/>
                <a:cs typeface="Arial" panose="020B0604020202020204" pitchFamily="34" charset="0"/>
              </a:rPr>
              <a:t>Non-FIS</a:t>
            </a:r>
            <a:r>
              <a:rPr lang="en-US" sz="4200" dirty="0">
                <a:effectLst/>
                <a:latin typeface="Arial" panose="020B0604020202020204" pitchFamily="34" charset="0"/>
                <a:ea typeface="Times New Roman" panose="02020603050405020304" pitchFamily="18" charset="0"/>
                <a:cs typeface="Arial" panose="020B0604020202020204" pitchFamily="34" charset="0"/>
              </a:rPr>
              <a:t> events: 2025 Alpine Competition Guide Course Setting </a:t>
            </a:r>
            <a:r>
              <a:rPr lang="en-US" sz="4200" dirty="0">
                <a:latin typeface="Arial" panose="020B0604020202020204" pitchFamily="34" charset="0"/>
                <a:ea typeface="Times New Roman" panose="02020603050405020304" pitchFamily="18" charset="0"/>
                <a:cs typeface="Arial" panose="020B0604020202020204" pitchFamily="34" charset="0"/>
              </a:rPr>
              <a:t>S</a:t>
            </a:r>
            <a:r>
              <a:rPr lang="en-US" sz="4200" dirty="0">
                <a:effectLst/>
                <a:latin typeface="Arial" panose="020B0604020202020204" pitchFamily="34" charset="0"/>
                <a:ea typeface="Times New Roman" panose="02020603050405020304" pitchFamily="18" charset="0"/>
                <a:cs typeface="Arial" panose="020B0604020202020204" pitchFamily="34" charset="0"/>
              </a:rPr>
              <a:t>pecifications. Gate count is decided by the distance between gates (turning poles); specific gate combinations may also be required.</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marR="0" algn="just">
              <a:lnSpc>
                <a:spcPct val="120000"/>
              </a:lnSpc>
              <a:spcBef>
                <a:spcPts val="600"/>
              </a:spcBef>
              <a:spcAft>
                <a:spcPts val="0"/>
              </a:spcAft>
              <a:buFont typeface="Arial" panose="020B0604020202020204" pitchFamily="34" charset="0"/>
              <a:buChar char="•"/>
              <a:tabLst>
                <a:tab pos="0" algn="l"/>
              </a:tabLst>
            </a:pPr>
            <a:r>
              <a:rPr lang="en-US" sz="4200" b="1" u="sng" dirty="0">
                <a:effectLst/>
                <a:latin typeface="Arial" panose="020B0604020202020204" pitchFamily="34" charset="0"/>
                <a:ea typeface="Times New Roman" panose="02020603050405020304" pitchFamily="18" charset="0"/>
                <a:cs typeface="Arial" panose="020B0604020202020204" pitchFamily="34" charset="0"/>
              </a:rPr>
              <a:t>FIS</a:t>
            </a:r>
            <a:r>
              <a:rPr lang="en-US" sz="4200" dirty="0">
                <a:effectLst/>
                <a:latin typeface="Arial" panose="020B0604020202020204" pitchFamily="34" charset="0"/>
                <a:ea typeface="Times New Roman" panose="02020603050405020304" pitchFamily="18" charset="0"/>
                <a:cs typeface="Arial" panose="020B0604020202020204" pitchFamily="34" charset="0"/>
              </a:rPr>
              <a:t> event SG, GS and SL gate counts are based on direction changes.  The required number is calculated on a percentage of vertical drop.  </a:t>
            </a:r>
            <a:r>
              <a:rPr lang="en-US" sz="4200" b="1" i="1" dirty="0">
                <a:effectLst/>
                <a:latin typeface="Arial" panose="020B0604020202020204" pitchFamily="34" charset="0"/>
                <a:ea typeface="Times New Roman" panose="02020603050405020304" pitchFamily="18" charset="0"/>
                <a:cs typeface="Arial" panose="020B0604020202020204" pitchFamily="34" charset="0"/>
              </a:rPr>
              <a:t>FIS DH gate count is based on what is required</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p>
          <a:p>
            <a:pPr marL="1371600" marR="0" lvl="3" indent="0" algn="just">
              <a:lnSpc>
                <a:spcPct val="120000"/>
              </a:lnSpc>
              <a:spcBef>
                <a:spcPts val="0"/>
              </a:spcBef>
              <a:spcAft>
                <a:spcPts val="0"/>
              </a:spcAft>
              <a:buNone/>
              <a:tabLst>
                <a:tab pos="914400" algn="l"/>
              </a:tabLst>
            </a:pPr>
            <a:endParaRPr lang="en-US" sz="4200" dirty="0">
              <a:effectLst/>
              <a:latin typeface="Arial" panose="020B0604020202020204" pitchFamily="34" charset="0"/>
              <a:ea typeface="Times New Roman" panose="02020603050405020304" pitchFamily="18" charset="0"/>
              <a:cs typeface="Arial" panose="020B0604020202020204" pitchFamily="34" charset="0"/>
            </a:endParaRPr>
          </a:p>
          <a:p>
            <a:pPr marL="169863" marR="0" lvl="3" indent="-169863" algn="just">
              <a:lnSpc>
                <a:spcPct val="120000"/>
              </a:lnSpc>
              <a:spcBef>
                <a:spcPts val="0"/>
              </a:spcBef>
              <a:spcAft>
                <a:spcPts val="0"/>
              </a:spcAft>
              <a:buNone/>
              <a:tabLst>
                <a:tab pos="914400" algn="l"/>
              </a:tabLst>
            </a:pPr>
            <a:r>
              <a:rPr lang="en-US" sz="4200" b="1" dirty="0">
                <a:effectLst/>
                <a:latin typeface="Arial" panose="020B0604020202020204" pitchFamily="34" charset="0"/>
                <a:ea typeface="Times New Roman" panose="02020603050405020304" pitchFamily="18" charset="0"/>
                <a:cs typeface="Arial" panose="020B0604020202020204" pitchFamily="34" charset="0"/>
              </a:rPr>
              <a:t>Restrictions: </a:t>
            </a:r>
          </a:p>
          <a:p>
            <a:pPr marL="169863" marR="0" lvl="3" indent="-169863" algn="just">
              <a:lnSpc>
                <a:spcPct val="120000"/>
              </a:lnSpc>
              <a:spcBef>
                <a:spcPts val="0"/>
              </a:spcBef>
              <a:spcAft>
                <a:spcPts val="0"/>
              </a:spcAft>
              <a:buFont typeface="Arial" panose="020B0604020202020204" pitchFamily="34" charset="0"/>
              <a:buChar char="•"/>
              <a:tabLst>
                <a:tab pos="914400" algn="l"/>
              </a:tabLst>
            </a:pPr>
            <a:r>
              <a:rPr lang="en-US" sz="4200" dirty="0">
                <a:effectLst/>
                <a:latin typeface="Arial" panose="020B0604020202020204" pitchFamily="34" charset="0"/>
                <a:ea typeface="Times New Roman" panose="02020603050405020304" pitchFamily="18" charset="0"/>
                <a:cs typeface="Arial" panose="020B0604020202020204" pitchFamily="34" charset="0"/>
              </a:rPr>
              <a:t>Width between the poles of each gate</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marL="169863" marR="0" lvl="3" indent="-169863" algn="just">
              <a:lnSpc>
                <a:spcPct val="120000"/>
              </a:lnSpc>
              <a:spcBef>
                <a:spcPts val="0"/>
              </a:spcBef>
              <a:spcAft>
                <a:spcPts val="0"/>
              </a:spcAft>
              <a:buFont typeface="Arial" panose="020B0604020202020204" pitchFamily="34" charset="0"/>
              <a:buChar char="•"/>
              <a:tabLst>
                <a:tab pos="914400" algn="l"/>
              </a:tabLst>
            </a:pPr>
            <a:r>
              <a:rPr lang="en-US" sz="4200" dirty="0">
                <a:effectLst/>
                <a:latin typeface="Arial" panose="020B0604020202020204" pitchFamily="34" charset="0"/>
                <a:ea typeface="Times New Roman" panose="02020603050405020304" pitchFamily="18" charset="0"/>
                <a:cs typeface="Arial" panose="020B0604020202020204" pitchFamily="34" charset="0"/>
              </a:rPr>
              <a:t>Distance between turning poles of two successive gates</a:t>
            </a:r>
          </a:p>
          <a:p>
            <a:pPr marL="273050" marR="0" indent="0">
              <a:lnSpc>
                <a:spcPct val="120000"/>
              </a:lnSpc>
              <a:spcBef>
                <a:spcPts val="0"/>
              </a:spcBef>
              <a:spcAft>
                <a:spcPts val="0"/>
              </a:spcAft>
              <a:buNone/>
              <a:tabLst>
                <a:tab pos="914400" algn="l"/>
              </a:tabLst>
            </a:pPr>
            <a:endParaRPr lang="en-US" sz="4200" dirty="0">
              <a:effectLst/>
              <a:latin typeface="Arial" panose="020B0604020202020204" pitchFamily="34" charset="0"/>
              <a:ea typeface="Times New Roman" panose="02020603050405020304" pitchFamily="18" charset="0"/>
              <a:cs typeface="Arial" panose="020B0604020202020204" pitchFamily="34" charset="0"/>
            </a:endParaRPr>
          </a:p>
          <a:p>
            <a:pPr marL="0" marR="0" lvl="3" indent="0" algn="just">
              <a:lnSpc>
                <a:spcPct val="120000"/>
              </a:lnSpc>
              <a:spcBef>
                <a:spcPts val="0"/>
              </a:spcBef>
              <a:spcAft>
                <a:spcPts val="0"/>
              </a:spcAft>
              <a:buNone/>
              <a:tabLst>
                <a:tab pos="914400" algn="l"/>
              </a:tabLst>
            </a:pPr>
            <a:r>
              <a:rPr lang="en-US" sz="4200" b="1" dirty="0">
                <a:solidFill>
                  <a:srgbClr val="1A21A6"/>
                </a:solidFill>
                <a:latin typeface="Arial" panose="020B0604020202020204" pitchFamily="34" charset="0"/>
                <a:ea typeface="Times New Roman" panose="02020603050405020304" pitchFamily="18" charset="0"/>
                <a:cs typeface="Arial" panose="020B0604020202020204" pitchFamily="34" charset="0"/>
              </a:rPr>
              <a:t>Discuss the </a:t>
            </a:r>
            <a:r>
              <a:rPr lang="en-US" sz="4200" b="1" dirty="0">
                <a:solidFill>
                  <a:srgbClr val="1A21A6"/>
                </a:solidFill>
                <a:effectLst/>
                <a:latin typeface="Arial" panose="020B0604020202020204" pitchFamily="34" charset="0"/>
                <a:ea typeface="Times New Roman" panose="02020603050405020304" pitchFamily="18" charset="0"/>
                <a:cs typeface="Arial" panose="020B0604020202020204" pitchFamily="34" charset="0"/>
              </a:rPr>
              <a:t>restrictions that are applied to vertical combinations (SL flushes, hairpins, and delays).</a:t>
            </a:r>
          </a:p>
          <a:p>
            <a:pPr marL="0" indent="0">
              <a:lnSpc>
                <a:spcPct val="120000"/>
              </a:lnSpc>
              <a:spcBef>
                <a:spcPts val="600"/>
              </a:spcBef>
              <a:buFont typeface="Euphemia" panose="020B0503040102020104" pitchFamily="34" charset="0"/>
              <a:buNone/>
              <a:defRPr/>
            </a:pPr>
            <a:r>
              <a:rPr lang="en-US" sz="3200" b="1" dirty="0">
                <a:solidFill>
                  <a:srgbClr val="1A21A6"/>
                </a:solidFill>
                <a:latin typeface="Arial" panose="020B0604020202020204" pitchFamily="34" charset="0"/>
                <a:cs typeface="Arial" panose="020B0604020202020204" pitchFamily="34" charset="0"/>
              </a:rPr>
              <a:t> </a:t>
            </a:r>
            <a:endParaRPr lang="en-US" sz="3200" dirty="0">
              <a:solidFill>
                <a:srgbClr val="1A21A6"/>
              </a:solidFill>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WHAT IS THE RACE TRACK?</a:t>
            </a:r>
          </a:p>
        </p:txBody>
      </p:sp>
      <p:pic>
        <p:nvPicPr>
          <p:cNvPr id="5" name="Content Placeholder 10">
            <a:extLst>
              <a:ext uri="{FF2B5EF4-FFF2-40B4-BE49-F238E27FC236}">
                <a16:creationId xmlns:a16="http://schemas.microsoft.com/office/drawing/2014/main" id="{253725A2-7099-4C06-919A-80782B90A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68B5271-AB8B-4332-AC85-752DFB8DC417}"/>
              </a:ext>
            </a:extLst>
          </p:cNvPr>
          <p:cNvSpPr>
            <a:spLocks noGrp="1"/>
          </p:cNvSpPr>
          <p:nvPr>
            <p:ph type="title" idx="4294967295"/>
          </p:nvPr>
        </p:nvSpPr>
        <p:spPr>
          <a:xfrm>
            <a:off x="228600" y="76200"/>
            <a:ext cx="8382000" cy="533400"/>
          </a:xfrm>
        </p:spPr>
        <p:txBody>
          <a:bodyPr rtlCol="0">
            <a:noAutofit/>
          </a:bodyPr>
          <a:lstStyle/>
          <a:p>
            <a:pPr defTabSz="685983" eaLnBrk="1" fontAlgn="auto" hangingPunct="1">
              <a:spcBef>
                <a:spcPts val="0"/>
              </a:spcBef>
              <a:spcAft>
                <a:spcPts val="0"/>
              </a:spcAft>
              <a:buClr>
                <a:srgbClr val="17365D"/>
              </a:buClr>
              <a:defRPr/>
            </a:pPr>
            <a:r>
              <a:rPr lang="en-US" sz="36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rPr>
              <a:t>COURSE PREPARATION &amp; SETTING</a:t>
            </a:r>
            <a:endParaRPr lang="en-US" sz="28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endParaRPr>
          </a:p>
        </p:txBody>
      </p:sp>
      <p:sp>
        <p:nvSpPr>
          <p:cNvPr id="14339" name="Content Placeholder 2">
            <a:extLst>
              <a:ext uri="{FF2B5EF4-FFF2-40B4-BE49-F238E27FC236}">
                <a16:creationId xmlns:a16="http://schemas.microsoft.com/office/drawing/2014/main" id="{0462E1BC-0185-4130-8723-FD0D14A0B6E8}"/>
              </a:ext>
            </a:extLst>
          </p:cNvPr>
          <p:cNvSpPr txBox="1">
            <a:spLocks noGrp="1"/>
          </p:cNvSpPr>
          <p:nvPr>
            <p:ph idx="4294967295"/>
          </p:nvPr>
        </p:nvSpPr>
        <p:spPr>
          <a:xfrm>
            <a:off x="304799" y="609600"/>
            <a:ext cx="8729663" cy="5943600"/>
          </a:xfrm>
        </p:spPr>
        <p:txBody>
          <a:bodyPr rtlCol="0">
            <a:noAutofit/>
          </a:bodyPr>
          <a:lstStyle/>
          <a:p>
            <a:pPr marL="0" indent="0">
              <a:lnSpc>
                <a:spcPct val="100000"/>
              </a:lnSpc>
              <a:spcBef>
                <a:spcPts val="600"/>
              </a:spcBef>
              <a:buFont typeface="Euphemia" panose="020B0503040102020104" pitchFamily="34" charset="0"/>
              <a:buNone/>
              <a:defRPr/>
            </a:pPr>
            <a:r>
              <a:rPr lang="en-US" sz="2000" b="1" dirty="0">
                <a:latin typeface="Arial" panose="020B0604020202020204" pitchFamily="34" charset="0"/>
                <a:cs typeface="Arial" panose="020B0604020202020204" pitchFamily="34" charset="0"/>
              </a:rPr>
              <a:t>Co-ordinate course preparation </a:t>
            </a:r>
            <a:r>
              <a:rPr lang="en-US" sz="2000" dirty="0">
                <a:latin typeface="Arial" panose="020B0604020202020204" pitchFamily="34" charset="0"/>
                <a:cs typeface="Arial" panose="020B0604020202020204" pitchFamily="34" charset="0"/>
              </a:rPr>
              <a:t>with area personnel  </a:t>
            </a:r>
          </a:p>
          <a:p>
            <a:pPr>
              <a:lnSpc>
                <a:spcPct val="100000"/>
              </a:lnSpc>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Grooming: What type of grooming is required?  When can it be done?</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Snow Hardening Agents to be used, if any?  Some areas do not allow the use of salt/chemicals.  </a:t>
            </a:r>
          </a:p>
          <a:p>
            <a:pPr marL="0" indent="0">
              <a:lnSpc>
                <a:spcPct val="100000"/>
              </a:lnSpc>
              <a:spcBef>
                <a:spcPts val="600"/>
              </a:spcBef>
              <a:buFont typeface="Euphemia" panose="020B0503040102020104" pitchFamily="34" charset="0"/>
              <a:buNone/>
              <a:defRPr/>
            </a:pPr>
            <a:r>
              <a:rPr lang="en-US" sz="2000" b="1" dirty="0">
                <a:latin typeface="Arial" panose="020B0604020202020204" pitchFamily="34" charset="0"/>
                <a:cs typeface="Arial" panose="020B0604020202020204" pitchFamily="34" charset="0"/>
              </a:rPr>
              <a:t>Start/Finish Area preparations</a:t>
            </a:r>
          </a:p>
          <a:p>
            <a:pPr>
              <a:lnSpc>
                <a:spcPct val="100000"/>
              </a:lnSpc>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Start - </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611.2, 613, </a:t>
            </a:r>
            <a:r>
              <a:rPr lang="en-US" sz="2000" u="sng" dirty="0">
                <a:latin typeface="Arial" panose="020B0604020202020204" pitchFamily="34" charset="0"/>
                <a:cs typeface="Arial" panose="020B0604020202020204" pitchFamily="34" charset="0"/>
              </a:rPr>
              <a:t>AOM</a:t>
            </a:r>
            <a:r>
              <a:rPr lang="en-US" sz="2000" dirty="0">
                <a:latin typeface="Arial" panose="020B0604020202020204" pitchFamily="34" charset="0"/>
                <a:cs typeface="Arial" panose="020B0604020202020204" pitchFamily="34" charset="0"/>
              </a:rPr>
              <a:t> Chapter VII</a:t>
            </a:r>
            <a:r>
              <a:rPr lang="en-US" sz="2000" b="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Start Gate specifications/dimensions: </a:t>
            </a:r>
            <a:r>
              <a:rPr lang="en-US" sz="2000" b="1" dirty="0">
                <a:latin typeface="Arial" panose="020B0604020202020204" pitchFamily="34" charset="0"/>
                <a:cs typeface="Arial" panose="020B0604020202020204" pitchFamily="34" charset="0"/>
              </a:rPr>
              <a:t>[15.2 </a:t>
            </a:r>
            <a:r>
              <a:rPr lang="en-US" sz="2000" dirty="0">
                <a:latin typeface="Arial" panose="020B0604020202020204" pitchFamily="34" charset="0"/>
                <a:cs typeface="Arial" panose="020B0604020202020204" pitchFamily="34" charset="0"/>
              </a:rPr>
              <a:t>FIS Alpine Skiing Timing Booklet</a:t>
            </a:r>
            <a:r>
              <a:rPr lang="en-US" sz="2000" b="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0" indent="0">
              <a:lnSpc>
                <a:spcPct val="100000"/>
              </a:lnSpc>
              <a:spcBef>
                <a:spcPts val="600"/>
              </a:spcBef>
              <a:buFont typeface="Euphemia" panose="020B0503040102020104" pitchFamily="34" charset="0"/>
              <a:buNone/>
              <a:defRPr/>
            </a:pPr>
            <a:r>
              <a:rPr lang="en-US" sz="2000" b="1" dirty="0">
                <a:latin typeface="Arial" panose="020B0604020202020204" pitchFamily="34" charset="0"/>
                <a:cs typeface="Arial" panose="020B0604020202020204" pitchFamily="34" charset="0"/>
              </a:rPr>
              <a:t>Finish</a:t>
            </a:r>
            <a:r>
              <a:rPr lang="en-US" sz="2000" dirty="0">
                <a:latin typeface="Arial" panose="020B0604020202020204" pitchFamily="34" charset="0"/>
                <a:cs typeface="Arial" panose="020B0604020202020204" pitchFamily="34" charset="0"/>
              </a:rPr>
              <a:t> - </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615.1, 615.2, </a:t>
            </a:r>
            <a:r>
              <a:rPr lang="en-US" sz="2000" u="sng" dirty="0">
                <a:latin typeface="Arial" panose="020B0604020202020204" pitchFamily="34" charset="0"/>
                <a:cs typeface="Arial" panose="020B0604020202020204" pitchFamily="34" charset="0"/>
              </a:rPr>
              <a:t>AOM</a:t>
            </a:r>
            <a:r>
              <a:rPr lang="en-US" sz="2000" dirty="0">
                <a:latin typeface="Arial" panose="020B0604020202020204" pitchFamily="34" charset="0"/>
                <a:cs typeface="Arial" panose="020B0604020202020204" pitchFamily="34" charset="0"/>
              </a:rPr>
              <a:t> Chapter VII</a:t>
            </a:r>
            <a:r>
              <a:rPr lang="en-US" sz="2000" b="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nSpc>
                <a:spcPct val="100000"/>
              </a:lnSpc>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Speed events: no less than 15 m wide</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Technical events: no less than 10 m wide</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Widths may be decreased by the Jury for technical reasons or because of terrain</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Finish line must be dyed horizontally with coloring substance, so it is clearly visible to approaching competitor. </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Spectator control  </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Fencing and competitor security measures </a:t>
            </a:r>
            <a:r>
              <a:rPr lang="en-US" sz="2000" b="1" dirty="0">
                <a:latin typeface="Arial" panose="020B0604020202020204" pitchFamily="34" charset="0"/>
                <a:cs typeface="Arial" panose="020B0604020202020204" pitchFamily="34" charset="0"/>
              </a:rPr>
              <a:t>[</a:t>
            </a:r>
            <a:r>
              <a:rPr lang="en-US" sz="2000" u="sng" dirty="0">
                <a:latin typeface="Arial" panose="020B0604020202020204" pitchFamily="34" charset="0"/>
                <a:cs typeface="Arial" panose="020B0604020202020204" pitchFamily="34" charset="0"/>
              </a:rPr>
              <a:t>AOM</a:t>
            </a:r>
            <a:r>
              <a:rPr lang="en-US" sz="2000" dirty="0">
                <a:latin typeface="Arial" panose="020B0604020202020204" pitchFamily="34" charset="0"/>
                <a:cs typeface="Arial" panose="020B0604020202020204" pitchFamily="34" charset="0"/>
              </a:rPr>
              <a:t> Chapter VII</a:t>
            </a:r>
            <a:r>
              <a:rPr lang="en-US" sz="2000" b="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EB7B5720-FCFF-44BE-B61B-ABAEEE359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F1D001C6-48BF-D6F7-9DB1-893E31709E71}"/>
              </a:ext>
            </a:extLst>
          </p:cNvPr>
          <p:cNvSpPr>
            <a:spLocks noGrp="1"/>
          </p:cNvSpPr>
          <p:nvPr>
            <p:ph type="title" idx="4294967295"/>
          </p:nvPr>
        </p:nvSpPr>
        <p:spPr>
          <a:xfrm>
            <a:off x="419100" y="217488"/>
            <a:ext cx="8420100" cy="838200"/>
          </a:xfrm>
        </p:spPr>
        <p:txBody>
          <a:bodyPr/>
          <a:lstStyle/>
          <a:p>
            <a:pPr eaLnBrk="1" hangingPunct="1">
              <a:defRPr/>
            </a:pPr>
            <a:r>
              <a:rPr lang="en-US" altLang="en-US" sz="3000"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ALPINE OFFICIALS’ RESOURCE MATERIALS</a:t>
            </a:r>
          </a:p>
        </p:txBody>
      </p:sp>
      <p:sp>
        <p:nvSpPr>
          <p:cNvPr id="3" name="Content Placeholder 2">
            <a:extLst>
              <a:ext uri="{FF2B5EF4-FFF2-40B4-BE49-F238E27FC236}">
                <a16:creationId xmlns:a16="http://schemas.microsoft.com/office/drawing/2014/main" id="{BDA52A27-A006-8BFC-30D4-714048C32928}"/>
              </a:ext>
            </a:extLst>
          </p:cNvPr>
          <p:cNvSpPr>
            <a:spLocks noGrp="1"/>
          </p:cNvSpPr>
          <p:nvPr>
            <p:ph idx="4294967295"/>
          </p:nvPr>
        </p:nvSpPr>
        <p:spPr>
          <a:xfrm>
            <a:off x="419100" y="1274763"/>
            <a:ext cx="8305800" cy="4306887"/>
          </a:xfrm>
        </p:spPr>
        <p:txBody>
          <a:bodyPr rtlCol="0">
            <a:noAutofit/>
          </a:bodyPr>
          <a:lstStyle/>
          <a:p>
            <a:pPr marL="0" indent="0" algn="just">
              <a:lnSpc>
                <a:spcPct val="100000"/>
              </a:lnSpc>
              <a:spcBef>
                <a:spcPts val="600"/>
              </a:spcBef>
              <a:spcAft>
                <a:spcPts val="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Alpine Officials’ resource materials are prepared to be accurate and in compliance with current rules and procedures while maintaining a nationwide outlook. </a:t>
            </a:r>
          </a:p>
          <a:p>
            <a:pPr marL="0" indent="0" algn="just">
              <a:lnSpc>
                <a:spcPct val="100000"/>
              </a:lnSpc>
              <a:spcBef>
                <a:spcPts val="1200"/>
              </a:spcBef>
              <a:spcAft>
                <a:spcPts val="120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The content of the material is reviewed by senior Alpine Officials prior to being submitted for acceptance by appropriate U.S. Ski &amp; Snowboard authorities. </a:t>
            </a:r>
          </a:p>
          <a:p>
            <a:pPr marL="0" indent="0" algn="just">
              <a:lnSpc>
                <a:spcPct val="100000"/>
              </a:lnSpc>
              <a:spcBef>
                <a:spcPts val="1200"/>
              </a:spcBef>
              <a:spcAft>
                <a:spcPts val="120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If an item included in the resource materials appears to be in conflict with current rules and procedures, please contact U.S. Ski &amp; Snowboard Competition Services for clarification and/or interpretation. </a:t>
            </a:r>
          </a:p>
          <a:p>
            <a:pPr>
              <a:lnSpc>
                <a:spcPct val="100000"/>
              </a:lnSpc>
              <a:spcBef>
                <a:spcPts val="600"/>
              </a:spcBef>
              <a:buFont typeface="Arial" panose="020B0604020202020204" pitchFamily="34" charset="0"/>
              <a:buChar char="•"/>
              <a:defRPr/>
            </a:pPr>
            <a:endParaRPr lang="en-US" sz="2000" dirty="0">
              <a:cs typeface="Arial" panose="020B0604020202020204" pitchFamily="34" charset="0"/>
            </a:endParaRPr>
          </a:p>
          <a:p>
            <a:pPr marL="0" indent="0">
              <a:lnSpc>
                <a:spcPct val="110000"/>
              </a:lnSpc>
              <a:buFont typeface="Euphemia" panose="020B0503040102020104" pitchFamily="34" charset="0"/>
              <a:buNone/>
              <a:defRPr/>
            </a:pPr>
            <a:r>
              <a:rPr lang="en-US" sz="2000" b="1" dirty="0">
                <a:solidFill>
                  <a:srgbClr val="FF0000"/>
                </a:solidFill>
                <a:ea typeface="Times New Roman" panose="02020603050405020304" pitchFamily="18" charset="0"/>
                <a:cs typeface="Arial" panose="020B0604020202020204" pitchFamily="34" charset="0"/>
              </a:rPr>
              <a:t> </a:t>
            </a:r>
          </a:p>
          <a:p>
            <a:pPr marL="0" indent="0">
              <a:lnSpc>
                <a:spcPct val="110000"/>
              </a:lnSpc>
              <a:buFont typeface="Euphemia" panose="020B0503040102020104" pitchFamily="34" charset="0"/>
              <a:buNone/>
              <a:defRPr/>
            </a:pPr>
            <a:endParaRPr lang="en-US" sz="2000" dirty="0">
              <a:cs typeface="Arial" panose="020B0604020202020204" pitchFamily="34" charset="0"/>
            </a:endParaRPr>
          </a:p>
        </p:txBody>
      </p:sp>
      <p:pic>
        <p:nvPicPr>
          <p:cNvPr id="16388" name="Content Placeholder 10">
            <a:extLst>
              <a:ext uri="{FF2B5EF4-FFF2-40B4-BE49-F238E27FC236}">
                <a16:creationId xmlns:a16="http://schemas.microsoft.com/office/drawing/2014/main" id="{6AF93990-9681-552E-CED3-EC6140656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320786"/>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68B5271-AB8B-4332-AC85-752DFB8DC417}"/>
              </a:ext>
            </a:extLst>
          </p:cNvPr>
          <p:cNvSpPr>
            <a:spLocks noGrp="1"/>
          </p:cNvSpPr>
          <p:nvPr>
            <p:ph type="title" idx="4294967295"/>
          </p:nvPr>
        </p:nvSpPr>
        <p:spPr>
          <a:xfrm>
            <a:off x="228600" y="342900"/>
            <a:ext cx="8382000" cy="533400"/>
          </a:xfrm>
        </p:spPr>
        <p:txBody>
          <a:bodyPr rtlCol="0">
            <a:noAutofit/>
          </a:bodyPr>
          <a:lstStyle/>
          <a:p>
            <a:pPr defTabSz="685983" eaLnBrk="1" fontAlgn="auto" hangingPunct="1">
              <a:spcBef>
                <a:spcPts val="0"/>
              </a:spcBef>
              <a:spcAft>
                <a:spcPts val="0"/>
              </a:spcAft>
              <a:buClr>
                <a:srgbClr val="17365D"/>
              </a:buClr>
              <a:defRPr/>
            </a:pPr>
            <a:r>
              <a:rPr lang="en-US" sz="36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rPr>
              <a:t>COURSE SETTING</a:t>
            </a:r>
            <a:endParaRPr lang="en-US" sz="28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endParaRPr>
          </a:p>
        </p:txBody>
      </p:sp>
      <p:sp>
        <p:nvSpPr>
          <p:cNvPr id="14339" name="Content Placeholder 2">
            <a:extLst>
              <a:ext uri="{FF2B5EF4-FFF2-40B4-BE49-F238E27FC236}">
                <a16:creationId xmlns:a16="http://schemas.microsoft.com/office/drawing/2014/main" id="{0462E1BC-0185-4130-8723-FD0D14A0B6E8}"/>
              </a:ext>
            </a:extLst>
          </p:cNvPr>
          <p:cNvSpPr txBox="1">
            <a:spLocks noGrp="1"/>
          </p:cNvSpPr>
          <p:nvPr>
            <p:ph idx="4294967295"/>
          </p:nvPr>
        </p:nvSpPr>
        <p:spPr>
          <a:xfrm>
            <a:off x="304800" y="990600"/>
            <a:ext cx="8534400" cy="5334000"/>
          </a:xfrm>
        </p:spPr>
        <p:txBody>
          <a:bodyPr rtlCol="0">
            <a:noAutofit/>
          </a:bodyPr>
          <a:lstStyle/>
          <a:p>
            <a:pPr marL="0" indent="0">
              <a:lnSpc>
                <a:spcPct val="100000"/>
              </a:lnSpc>
              <a:spcBef>
                <a:spcPts val="1200"/>
              </a:spcBef>
              <a:buFont typeface="Euphemia" panose="020B0503040102020104" pitchFamily="34" charset="0"/>
              <a:buNone/>
              <a:defRPr/>
            </a:pPr>
            <a:r>
              <a:rPr lang="en-US" sz="2400" b="1" dirty="0">
                <a:latin typeface="Arial" panose="020B0604020202020204" pitchFamily="34" charset="0"/>
                <a:cs typeface="Arial" panose="020B0604020202020204" pitchFamily="34" charset="0"/>
              </a:rPr>
              <a:t>Co-ordinate with Course Setters: </a:t>
            </a:r>
          </a:p>
          <a:p>
            <a:pPr marL="0" indent="0">
              <a:lnSpc>
                <a:spcPct val="100000"/>
              </a:lnSpc>
              <a:spcBef>
                <a:spcPts val="0"/>
              </a:spcBef>
              <a:buFont typeface="Euphemia" panose="020B0503040102020104" pitchFamily="34" charset="0"/>
              <a:buNone/>
              <a:defRPr/>
            </a:pPr>
            <a:r>
              <a:rPr lang="en-US" sz="2400" dirty="0">
                <a:latin typeface="Arial" panose="020B0604020202020204" pitchFamily="34" charset="0"/>
                <a:cs typeface="Arial" panose="020B0604020202020204" pitchFamily="34" charset="0"/>
              </a:rPr>
              <a:t>Course setting is not only an ability, it is also an art that can best be learned through experience; there is no Study Guide for Course Setting.  Coaches’ Education materials address particulars related to course setting.</a:t>
            </a:r>
          </a:p>
          <a:p>
            <a:pPr marL="0" indent="0">
              <a:lnSpc>
                <a:spcPct val="100000"/>
              </a:lnSpc>
              <a:spcBef>
                <a:spcPts val="1200"/>
              </a:spcBef>
              <a:buFont typeface="Euphemia" panose="020B0503040102020104" pitchFamily="34" charset="0"/>
              <a:buNone/>
              <a:defRPr/>
            </a:pPr>
            <a:endParaRPr lang="en-US" sz="2400" dirty="0">
              <a:latin typeface="Arial" panose="020B0604020202020204" pitchFamily="34" charset="0"/>
              <a:cs typeface="Arial" panose="020B0604020202020204" pitchFamily="34" charset="0"/>
            </a:endParaRPr>
          </a:p>
          <a:p>
            <a:pPr marL="0" indent="0">
              <a:lnSpc>
                <a:spcPct val="100000"/>
              </a:lnSpc>
              <a:spcBef>
                <a:spcPts val="0"/>
              </a:spcBef>
              <a:buFont typeface="Euphemia" panose="020B0503040102020104" pitchFamily="34" charset="0"/>
              <a:buNone/>
              <a:defRPr/>
            </a:pPr>
            <a:r>
              <a:rPr lang="en-US" sz="2400" dirty="0">
                <a:latin typeface="Arial" panose="020B0604020202020204" pitchFamily="34" charset="0"/>
                <a:cs typeface="Arial" panose="020B0604020202020204" pitchFamily="34" charset="0"/>
              </a:rPr>
              <a:t>Assistance for Course Setters includes:</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Transportation to the start </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Equipment needed/available</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Assistance </a:t>
            </a:r>
            <a:r>
              <a:rPr lang="en-US" sz="2400" b="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614.1.2.1</a:t>
            </a:r>
            <a:r>
              <a:rPr lang="en-US" sz="2400" b="1"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A7E77027-42BF-4892-89C2-CC781B0AA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381001" y="914400"/>
            <a:ext cx="8382000" cy="5484813"/>
          </a:xfrm>
        </p:spPr>
        <p:txBody>
          <a:bodyPr rtlCol="0">
            <a:normAutofit lnSpcReduction="10000"/>
          </a:bodyPr>
          <a:lstStyle/>
          <a:p>
            <a:pPr marL="1371600" marR="0" lvl="3" indent="-1314450" algn="just">
              <a:lnSpc>
                <a:spcPct val="110000"/>
              </a:lnSpc>
              <a:spcBef>
                <a:spcPts val="0"/>
              </a:spcBef>
              <a:spcAft>
                <a:spcPts val="0"/>
              </a:spcAft>
              <a:buNone/>
              <a:tabLst>
                <a:tab pos="131445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Track should be set as follows:</a:t>
            </a:r>
          </a:p>
          <a:p>
            <a:pPr marL="463550" marR="0" lvl="1" indent="-406400" algn="just">
              <a:lnSpc>
                <a:spcPct val="110000"/>
              </a:lnSpc>
              <a:spcBef>
                <a:spcPts val="0"/>
              </a:spcBef>
              <a:spcAft>
                <a:spcPts val="300"/>
              </a:spcAft>
              <a:buFont typeface="Arial" panose="020B0604020202020204" pitchFamily="34" charset="0"/>
              <a:buChar char="•"/>
              <a:tabLst>
                <a:tab pos="1600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To the appropriate level of competition.</a:t>
            </a:r>
          </a:p>
          <a:p>
            <a:pPr marL="463550" marR="0" lvl="1" indent="-406400" algn="just">
              <a:lnSpc>
                <a:spcPct val="110000"/>
              </a:lnSpc>
              <a:spcBef>
                <a:spcPts val="0"/>
              </a:spcBef>
              <a:spcAft>
                <a:spcPts val="300"/>
              </a:spcAft>
              <a:buFont typeface="Arial" panose="020B0604020202020204" pitchFamily="34" charset="0"/>
              <a:buChar char="•"/>
              <a:tabLst>
                <a:tab pos="1600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Have a variety of turns that involve a skillful use of the terrain.</a:t>
            </a:r>
          </a:p>
          <a:p>
            <a:pPr marL="463550" marR="0" lvl="1" indent="-406400" algn="just">
              <a:lnSpc>
                <a:spcPct val="110000"/>
              </a:lnSpc>
              <a:spcBef>
                <a:spcPts val="0"/>
              </a:spcBef>
              <a:spcAft>
                <a:spcPts val="300"/>
              </a:spcAft>
              <a:buFont typeface="Arial" panose="020B0604020202020204" pitchFamily="34" charset="0"/>
              <a:buChar char="•"/>
              <a:tabLst>
                <a:tab pos="1600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Difficult sections should not be set right at the beginning or at the end of course.</a:t>
            </a:r>
          </a:p>
          <a:p>
            <a:pPr marL="463550" marR="0" lvl="1" indent="-406400" algn="just">
              <a:lnSpc>
                <a:spcPct val="110000"/>
              </a:lnSpc>
              <a:spcBef>
                <a:spcPts val="0"/>
              </a:spcBef>
              <a:spcAft>
                <a:spcPts val="300"/>
              </a:spcAft>
              <a:buFont typeface="Arial" panose="020B0604020202020204" pitchFamily="34" charset="0"/>
              <a:buChar char="•"/>
              <a:tabLst>
                <a:tab pos="1600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Be technically challenging.</a:t>
            </a:r>
          </a:p>
          <a:p>
            <a:pPr marL="463550" marR="0" lvl="1" indent="-406400" algn="just">
              <a:lnSpc>
                <a:spcPct val="110000"/>
              </a:lnSpc>
              <a:spcBef>
                <a:spcPts val="0"/>
              </a:spcBef>
              <a:spcAft>
                <a:spcPts val="300"/>
              </a:spcAft>
              <a:buFont typeface="Arial" panose="020B0604020202020204" pitchFamily="34" charset="0"/>
              <a:buChar char="•"/>
              <a:tabLst>
                <a:tab pos="1600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Should require complete turns.</a:t>
            </a:r>
          </a:p>
          <a:p>
            <a:pPr marL="463550" marR="0" lvl="1" indent="-406400" algn="just">
              <a:lnSpc>
                <a:spcPct val="110000"/>
              </a:lnSpc>
              <a:spcBef>
                <a:spcPts val="0"/>
              </a:spcBef>
              <a:spcAft>
                <a:spcPts val="300"/>
              </a:spcAft>
              <a:buFont typeface="Arial" panose="020B0604020202020204" pitchFamily="34" charset="0"/>
              <a:buChar char="•"/>
              <a:tabLst>
                <a:tab pos="1600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Have rhythm and the preferred line should be obvious.</a:t>
            </a:r>
          </a:p>
          <a:p>
            <a:pPr marL="463550" marR="0" lvl="1" indent="-406400" algn="just">
              <a:lnSpc>
                <a:spcPct val="110000"/>
              </a:lnSpc>
              <a:spcBef>
                <a:spcPts val="0"/>
              </a:spcBef>
              <a:spcAft>
                <a:spcPts val="300"/>
              </a:spcAft>
              <a:buFont typeface="Arial" panose="020B0604020202020204" pitchFamily="34" charset="0"/>
              <a:buChar char="•"/>
              <a:tabLst>
                <a:tab pos="1600200" algn="l"/>
              </a:tabLst>
            </a:pPr>
            <a:r>
              <a:rPr lang="en-US" sz="2200" u="sng" dirty="0">
                <a:effectLst/>
                <a:latin typeface="Arial" panose="020B0604020202020204" pitchFamily="34" charset="0"/>
                <a:ea typeface="Times New Roman" panose="02020603050405020304" pitchFamily="18" charset="0"/>
                <a:cs typeface="Arial" panose="020B0604020202020204" pitchFamily="34" charset="0"/>
              </a:rPr>
              <a:t>Should lead competitor through the center of the finish</a:t>
            </a:r>
            <a:r>
              <a:rPr lang="en-US" sz="2200" dirty="0">
                <a:effectLst/>
                <a:latin typeface="Arial" panose="020B0604020202020204" pitchFamily="34" charset="0"/>
                <a:ea typeface="Times New Roman" panose="02020603050405020304" pitchFamily="18" charset="0"/>
                <a:cs typeface="Arial" panose="020B0604020202020204" pitchFamily="34" charset="0"/>
              </a:rPr>
              <a:t>.</a:t>
            </a:r>
          </a:p>
          <a:p>
            <a:pPr marL="463550" marR="0" lvl="1" indent="-406400" algn="just">
              <a:lnSpc>
                <a:spcPct val="110000"/>
              </a:lnSpc>
              <a:spcBef>
                <a:spcPts val="0"/>
              </a:spcBef>
              <a:spcAft>
                <a:spcPts val="300"/>
              </a:spcAft>
              <a:buFont typeface="Arial" panose="020B0604020202020204" pitchFamily="34" charset="0"/>
              <a:buChar char="•"/>
              <a:tabLst>
                <a:tab pos="1600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Be legal but also fair and appropriate for all competitors.</a:t>
            </a:r>
          </a:p>
          <a:p>
            <a:pPr marL="463550" marR="0" lvl="1" indent="-406400" algn="just">
              <a:lnSpc>
                <a:spcPct val="110000"/>
              </a:lnSpc>
              <a:spcBef>
                <a:spcPts val="0"/>
              </a:spcBef>
              <a:spcAft>
                <a:spcPts val="300"/>
              </a:spcAft>
              <a:buFont typeface="Arial" panose="020B0604020202020204" pitchFamily="34" charset="0"/>
              <a:buChar char="•"/>
              <a:tabLst>
                <a:tab pos="1600200" algn="l"/>
              </a:tabLst>
            </a:pPr>
            <a:r>
              <a:rPr lang="en-US" sz="2200" u="sng" dirty="0">
                <a:effectLst/>
                <a:latin typeface="Arial" panose="020B0604020202020204" pitchFamily="34" charset="0"/>
                <a:ea typeface="Times New Roman" panose="02020603050405020304" pitchFamily="18" charset="0"/>
                <a:cs typeface="Arial" panose="020B0604020202020204" pitchFamily="34" charset="0"/>
              </a:rPr>
              <a:t>Be set in agreement with the Homologation Report’s security plan</a:t>
            </a:r>
            <a:r>
              <a:rPr lang="en-US" sz="2200" dirty="0">
                <a:effectLst/>
                <a:latin typeface="Arial" panose="020B0604020202020204" pitchFamily="34" charset="0"/>
                <a:ea typeface="Times New Roman" panose="02020603050405020304" pitchFamily="18" charset="0"/>
                <a:cs typeface="Arial" panose="020B0604020202020204" pitchFamily="34" charset="0"/>
              </a:rPr>
              <a:t>.</a:t>
            </a:r>
          </a:p>
          <a:p>
            <a:pPr marL="463550" marR="0" lvl="1" indent="-406400" algn="just">
              <a:lnSpc>
                <a:spcPct val="110000"/>
              </a:lnSpc>
              <a:spcBef>
                <a:spcPts val="0"/>
              </a:spcBef>
              <a:spcAft>
                <a:spcPts val="300"/>
              </a:spcAft>
              <a:buFont typeface="Arial" panose="020B0604020202020204" pitchFamily="34" charset="0"/>
              <a:buChar char="•"/>
              <a:tabLst>
                <a:tab pos="1600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Situations that may increase the inherent risk of the sport should be avoided.</a:t>
            </a:r>
          </a:p>
          <a:p>
            <a:pPr marL="463550" indent="-406400">
              <a:lnSpc>
                <a:spcPct val="120000"/>
              </a:lnSpc>
              <a:spcBef>
                <a:spcPts val="600"/>
              </a:spcBef>
              <a:buFont typeface="Euphemia" panose="020B0503040102020104" pitchFamily="34" charset="0"/>
              <a:buNone/>
              <a:defRPr/>
            </a:pPr>
            <a:endParaRPr lang="en-US" sz="4900" dirty="0">
              <a:solidFill>
                <a:srgbClr val="1A21A6"/>
              </a:solidFill>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HOW SHOULD THE RACE TRACK BE SET?</a:t>
            </a:r>
          </a:p>
        </p:txBody>
      </p:sp>
      <p:pic>
        <p:nvPicPr>
          <p:cNvPr id="5" name="Content Placeholder 10">
            <a:extLst>
              <a:ext uri="{FF2B5EF4-FFF2-40B4-BE49-F238E27FC236}">
                <a16:creationId xmlns:a16="http://schemas.microsoft.com/office/drawing/2014/main" id="{253725A2-7099-4C06-919A-80782B90A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8124793"/>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381001" y="914400"/>
            <a:ext cx="8653462" cy="5484813"/>
          </a:xfrm>
        </p:spPr>
        <p:txBody>
          <a:bodyPr rtlCol="0">
            <a:normAutofit/>
          </a:bodyPr>
          <a:lstStyle/>
          <a:p>
            <a:pPr marL="0" lvl="1" indent="0">
              <a:spcBef>
                <a:spcPts val="1200"/>
              </a:spcBef>
              <a:spcAft>
                <a:spcPts val="0"/>
              </a:spcAft>
              <a:buNone/>
              <a:defRPr/>
            </a:pPr>
            <a:r>
              <a:rPr lang="en-US" sz="2000" dirty="0">
                <a:latin typeface="Arial" panose="020B0604020202020204" pitchFamily="34" charset="0"/>
                <a:cs typeface="Arial" panose="020B0604020202020204" pitchFamily="34" charset="0"/>
              </a:rPr>
              <a:t>Care should be taken to avoid situations that </a:t>
            </a:r>
            <a:r>
              <a:rPr lang="en-US" sz="2000" b="1" u="sng" dirty="0">
                <a:latin typeface="Arial" panose="020B0604020202020204" pitchFamily="34" charset="0"/>
                <a:cs typeface="Arial" panose="020B0604020202020204" pitchFamily="34" charset="0"/>
              </a:rPr>
              <a:t>go beyond</a:t>
            </a:r>
            <a:r>
              <a:rPr lang="en-US" sz="2000" dirty="0">
                <a:latin typeface="Arial" panose="020B0604020202020204" pitchFamily="34" charset="0"/>
                <a:cs typeface="Arial" panose="020B0604020202020204" pitchFamily="34" charset="0"/>
              </a:rPr>
              <a:t> the inherent risks of the sport. </a:t>
            </a:r>
          </a:p>
          <a:p>
            <a:pPr marL="0" lvl="1" indent="0">
              <a:spcBef>
                <a:spcPts val="1200"/>
              </a:spcBef>
              <a:spcAft>
                <a:spcPts val="0"/>
              </a:spcAft>
              <a:buNone/>
              <a:defRPr/>
            </a:pPr>
            <a:r>
              <a:rPr lang="en-US" sz="2000" dirty="0">
                <a:latin typeface="Arial" panose="020B0604020202020204" pitchFamily="34" charset="0"/>
                <a:cs typeface="Arial" panose="020B0604020202020204" pitchFamily="34" charset="0"/>
              </a:rPr>
              <a:t>What are the “inherent risks” of the sport?</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Presence of timing equipment </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Terrain</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Weather</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Gate panels</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Gates</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Ability (or lack thereof) etc.</a:t>
            </a:r>
          </a:p>
          <a:p>
            <a:pPr marL="0" lvl="1" indent="0">
              <a:spcBef>
                <a:spcPts val="1200"/>
              </a:spcBef>
              <a:spcAft>
                <a:spcPts val="0"/>
              </a:spcAft>
              <a:buNone/>
              <a:defRPr/>
            </a:pPr>
            <a:r>
              <a:rPr lang="en-US" sz="2000" dirty="0">
                <a:latin typeface="Arial" panose="020B0604020202020204" pitchFamily="34" charset="0"/>
                <a:cs typeface="Arial" panose="020B0604020202020204" pitchFamily="34" charset="0"/>
              </a:rPr>
              <a:t>What situations go beyond the inherent risks of the sport?</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Presence of course maintenance equipment: shovels, rakes, etc.</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Unholstered drills </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Presence of tents, chairs, etc.</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Use of bamboo</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Poorly placed personnel  </a:t>
            </a:r>
          </a:p>
          <a:p>
            <a:pPr marL="463550" indent="-406400">
              <a:lnSpc>
                <a:spcPct val="120000"/>
              </a:lnSpc>
              <a:spcBef>
                <a:spcPts val="600"/>
              </a:spcBef>
              <a:buFont typeface="Euphemia" panose="020B0503040102020104" pitchFamily="34" charset="0"/>
              <a:buNone/>
              <a:defRPr/>
            </a:pPr>
            <a:endParaRPr lang="en-US" sz="4900" dirty="0">
              <a:solidFill>
                <a:srgbClr val="1A21A6"/>
              </a:solidFill>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INHERENT RISKS OF THE SPORT</a:t>
            </a:r>
          </a:p>
        </p:txBody>
      </p:sp>
      <p:pic>
        <p:nvPicPr>
          <p:cNvPr id="5" name="Content Placeholder 10">
            <a:extLst>
              <a:ext uri="{FF2B5EF4-FFF2-40B4-BE49-F238E27FC236}">
                <a16:creationId xmlns:a16="http://schemas.microsoft.com/office/drawing/2014/main" id="{253725A2-7099-4C06-919A-80782B90A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0769338"/>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411846" y="915193"/>
            <a:ext cx="8382000" cy="5484813"/>
          </a:xfrm>
        </p:spPr>
        <p:txBody>
          <a:bodyPr rtlCol="0">
            <a:normAutofit/>
          </a:bodyPr>
          <a:lstStyle/>
          <a:p>
            <a:pPr marL="463550" indent="-406400">
              <a:lnSpc>
                <a:spcPct val="120000"/>
              </a:lnSpc>
              <a:spcBef>
                <a:spcPts val="600"/>
              </a:spcBef>
              <a:buFont typeface="Euphemia" panose="020B0503040102020104" pitchFamily="34" charset="0"/>
              <a:buNone/>
              <a:defRPr/>
            </a:pPr>
            <a:endParaRPr lang="en-US" sz="4900" dirty="0">
              <a:solidFill>
                <a:srgbClr val="1A21A6"/>
              </a:solidFill>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DB13C75-DAAD-948A-4B22-C370E4EAD838}"/>
              </a:ext>
            </a:extLst>
          </p:cNvPr>
          <p:cNvSpPr txBox="1"/>
          <p:nvPr/>
        </p:nvSpPr>
        <p:spPr>
          <a:xfrm>
            <a:off x="11723" y="108421"/>
            <a:ext cx="5703277" cy="461665"/>
          </a:xfrm>
          <a:prstGeom prst="rect">
            <a:avLst/>
          </a:prstGeom>
          <a:noFill/>
          <a:ln>
            <a:noFill/>
          </a:ln>
        </p:spPr>
        <p:txBody>
          <a:bodyPr wrap="square" rtlCol="0" anchor="ctr" anchorCtr="1">
            <a:spAutoFit/>
          </a:bodyPr>
          <a:lstStyle/>
          <a:p>
            <a:r>
              <a:rPr lang="en-US" sz="24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ALPINE COURSE SETTING MATRIX</a:t>
            </a:r>
          </a:p>
        </p:txBody>
      </p:sp>
      <p:sp>
        <p:nvSpPr>
          <p:cNvPr id="4" name="TextBox 3">
            <a:extLst>
              <a:ext uri="{FF2B5EF4-FFF2-40B4-BE49-F238E27FC236}">
                <a16:creationId xmlns:a16="http://schemas.microsoft.com/office/drawing/2014/main" id="{0312B34C-AA91-D7BF-846A-D7E6A07147E1}"/>
              </a:ext>
            </a:extLst>
          </p:cNvPr>
          <p:cNvSpPr txBox="1"/>
          <p:nvPr/>
        </p:nvSpPr>
        <p:spPr>
          <a:xfrm>
            <a:off x="228600" y="5718473"/>
            <a:ext cx="8686800" cy="1077218"/>
          </a:xfrm>
          <a:prstGeom prst="rect">
            <a:avLst/>
          </a:prstGeom>
          <a:noFill/>
          <a:ln>
            <a:noFill/>
          </a:ln>
        </p:spPr>
        <p:txBody>
          <a:bodyPr wrap="square" rtlCol="0" anchor="ctr" anchorCtr="1">
            <a:spAutoFit/>
          </a:bodyPr>
          <a:lstStyle/>
          <a:p>
            <a:r>
              <a:rPr lang="en-US" sz="1600" b="1" dirty="0">
                <a:latin typeface="Arial" panose="020B0604020202020204" pitchFamily="34" charset="0"/>
                <a:cs typeface="Arial" panose="020B0604020202020204" pitchFamily="34" charset="0"/>
              </a:rPr>
              <a:t>Please note these specifications only apply to course setting; they </a:t>
            </a:r>
            <a:r>
              <a:rPr lang="en-US" sz="1600" b="1" u="sng" dirty="0">
                <a:latin typeface="Arial" panose="020B0604020202020204" pitchFamily="34" charset="0"/>
                <a:cs typeface="Arial" panose="020B0604020202020204" pitchFamily="34" charset="0"/>
              </a:rPr>
              <a:t>DO NOT </a:t>
            </a:r>
            <a:r>
              <a:rPr lang="en-US" sz="1600" b="1" dirty="0">
                <a:latin typeface="Arial" panose="020B0604020202020204" pitchFamily="34" charset="0"/>
                <a:cs typeface="Arial" panose="020B0604020202020204" pitchFamily="34" charset="0"/>
              </a:rPr>
              <a:t>apply to maximum vertical drop. Unless an athlete is competing with a “Ski Up Agreement,” they are not permitted to compete in events where the vertical drop exceeds the allowance for their chronological age group.</a:t>
            </a:r>
          </a:p>
        </p:txBody>
      </p:sp>
      <p:pic>
        <p:nvPicPr>
          <p:cNvPr id="6" name="Picture 5">
            <a:extLst>
              <a:ext uri="{FF2B5EF4-FFF2-40B4-BE49-F238E27FC236}">
                <a16:creationId xmlns:a16="http://schemas.microsoft.com/office/drawing/2014/main" id="{26CC7B98-1536-5B7F-D92C-63595225E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759320"/>
            <a:ext cx="8503554" cy="4803280"/>
          </a:xfrm>
          <a:prstGeom prst="rect">
            <a:avLst/>
          </a:prstGeom>
        </p:spPr>
      </p:pic>
    </p:spTree>
    <p:extLst>
      <p:ext uri="{BB962C8B-B14F-4D97-AF65-F5344CB8AC3E}">
        <p14:creationId xmlns:p14="http://schemas.microsoft.com/office/powerpoint/2010/main" val="3488723025"/>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411846" y="915193"/>
            <a:ext cx="8382000" cy="5484813"/>
          </a:xfrm>
        </p:spPr>
        <p:txBody>
          <a:bodyPr rtlCol="0">
            <a:normAutofit lnSpcReduction="10000"/>
          </a:bodyPr>
          <a:lstStyle/>
          <a:p>
            <a:pPr marL="0" indent="0" defTabSz="685983" eaLnBrk="1" fontAlgn="auto" hangingPunct="1">
              <a:lnSpc>
                <a:spcPct val="100000"/>
              </a:lnSpc>
              <a:spcBef>
                <a:spcPts val="422"/>
              </a:spcBef>
              <a:spcAft>
                <a:spcPts val="0"/>
              </a:spcAft>
              <a:buClr>
                <a:srgbClr val="17375E"/>
              </a:buClr>
              <a:buNone/>
              <a:defRPr/>
            </a:pPr>
            <a:r>
              <a:rPr lang="en-US" altLang="en-US" sz="2000" dirty="0">
                <a:solidFill>
                  <a:srgbClr val="17375E"/>
                </a:solidFill>
                <a:latin typeface="Arial" panose="020B0604020202020204" pitchFamily="34" charset="0"/>
                <a:cs typeface="Arial" panose="020B0604020202020204" pitchFamily="34" charset="0"/>
              </a:rPr>
              <a:t>The Technical Delegate will use the Course Setting Matrix as a verification process that all requirements of the hill for the specific event have been met.</a:t>
            </a:r>
          </a:p>
          <a:p>
            <a:pPr marL="0" indent="0" defTabSz="685983" eaLnBrk="1" fontAlgn="auto" hangingPunct="1">
              <a:lnSpc>
                <a:spcPct val="100000"/>
              </a:lnSpc>
              <a:spcBef>
                <a:spcPts val="1200"/>
              </a:spcBef>
              <a:spcAft>
                <a:spcPts val="0"/>
              </a:spcAft>
              <a:buClr>
                <a:srgbClr val="17375E"/>
              </a:buClr>
              <a:buNone/>
              <a:defRPr/>
            </a:pPr>
            <a:r>
              <a:rPr lang="en-US" altLang="en-US" sz="2000" dirty="0">
                <a:solidFill>
                  <a:srgbClr val="17375E"/>
                </a:solidFill>
                <a:latin typeface="Arial" panose="020B0604020202020204" pitchFamily="34" charset="0"/>
                <a:cs typeface="Arial" panose="020B0604020202020204" pitchFamily="34" charset="0"/>
              </a:rPr>
              <a:t>The Chief of Course must be familiar with the Course Setting Matrix and all its contents. In addition, it is critical that the Chief of Course understand the following points:</a:t>
            </a:r>
          </a:p>
          <a:p>
            <a:pPr defTabSz="685983" eaLnBrk="1" fontAlgn="auto" hangingPunct="1">
              <a:lnSpc>
                <a:spcPct val="100000"/>
              </a:lnSpc>
              <a:spcBef>
                <a:spcPts val="1200"/>
              </a:spcBef>
              <a:spcAft>
                <a:spcPts val="0"/>
              </a:spcAft>
              <a:buClr>
                <a:srgbClr val="17375E"/>
              </a:buClr>
              <a:buFont typeface="Arial" panose="020B0604020202020204" pitchFamily="34" charset="0"/>
              <a:buChar char="•"/>
              <a:defRPr/>
            </a:pPr>
            <a:r>
              <a:rPr lang="en-US" altLang="en-US" sz="2000" dirty="0">
                <a:solidFill>
                  <a:srgbClr val="17375E"/>
                </a:solidFill>
                <a:latin typeface="Arial" panose="020B0604020202020204" pitchFamily="34" charset="0"/>
                <a:cs typeface="Arial" panose="020B0604020202020204" pitchFamily="34" charset="0"/>
              </a:rPr>
              <a:t>Being familiar with the matrix can provide important details you must follow to prepare the hill for your event</a:t>
            </a:r>
          </a:p>
          <a:p>
            <a:pPr defTabSz="685983" eaLnBrk="1" fontAlgn="auto" hangingPunct="1">
              <a:lnSpc>
                <a:spcPct val="100000"/>
              </a:lnSpc>
              <a:spcBef>
                <a:spcPts val="1200"/>
              </a:spcBef>
              <a:spcAft>
                <a:spcPts val="0"/>
              </a:spcAft>
              <a:buClr>
                <a:srgbClr val="17375E"/>
              </a:buClr>
              <a:buFont typeface="Arial" panose="020B0604020202020204" pitchFamily="34" charset="0"/>
              <a:buChar char="•"/>
              <a:defRPr/>
            </a:pPr>
            <a:r>
              <a:rPr lang="en-US" altLang="en-US" sz="2000" dirty="0">
                <a:solidFill>
                  <a:srgbClr val="17375E"/>
                </a:solidFill>
                <a:latin typeface="Arial" panose="020B0604020202020204" pitchFamily="34" charset="0"/>
                <a:cs typeface="Arial" panose="020B0604020202020204" pitchFamily="34" charset="0"/>
              </a:rPr>
              <a:t>Understanding the age groups competing is paramount to preparing the proper length of course </a:t>
            </a:r>
          </a:p>
          <a:p>
            <a:pPr marL="176213" lvl="1" indent="-176213" defTabSz="685983" eaLnBrk="1" fontAlgn="auto" hangingPunct="1">
              <a:lnSpc>
                <a:spcPct val="100000"/>
              </a:lnSpc>
              <a:spcBef>
                <a:spcPts val="1200"/>
              </a:spcBef>
              <a:spcAft>
                <a:spcPts val="0"/>
              </a:spcAft>
              <a:buClr>
                <a:srgbClr val="17375E"/>
              </a:buClr>
              <a:buFont typeface="Arial" panose="020B0604020202020204" pitchFamily="34" charset="0"/>
              <a:buChar char="•"/>
              <a:defRPr/>
            </a:pPr>
            <a:r>
              <a:rPr lang="en-US" altLang="en-US" sz="2000" dirty="0">
                <a:solidFill>
                  <a:srgbClr val="17375E"/>
                </a:solidFill>
                <a:latin typeface="Arial" panose="020B0604020202020204" pitchFamily="34" charset="0"/>
                <a:cs typeface="Arial" panose="020B0604020202020204" pitchFamily="34" charset="0"/>
              </a:rPr>
              <a:t>Being aware of variations in the rules is also important, as some events may have age specific rules. (i.e. multi-age group event)</a:t>
            </a:r>
          </a:p>
          <a:p>
            <a:pPr marL="0" indent="0" defTabSz="685983" eaLnBrk="1" fontAlgn="auto" hangingPunct="1">
              <a:lnSpc>
                <a:spcPct val="100000"/>
              </a:lnSpc>
              <a:spcBef>
                <a:spcPts val="422"/>
              </a:spcBef>
              <a:spcAft>
                <a:spcPts val="0"/>
              </a:spcAft>
              <a:buClr>
                <a:srgbClr val="17375E"/>
              </a:buClr>
              <a:buNone/>
              <a:defRPr/>
            </a:pPr>
            <a:endParaRPr lang="en-US" altLang="en-US" sz="2000" dirty="0">
              <a:solidFill>
                <a:srgbClr val="17375E"/>
              </a:solidFill>
              <a:latin typeface="Arial" panose="020B0604020202020204" pitchFamily="34" charset="0"/>
              <a:cs typeface="Arial" panose="020B0604020202020204" pitchFamily="34" charset="0"/>
            </a:endParaRPr>
          </a:p>
          <a:p>
            <a:pPr marL="0" indent="0" defTabSz="685983" eaLnBrk="1" fontAlgn="auto" hangingPunct="1">
              <a:lnSpc>
                <a:spcPct val="100000"/>
              </a:lnSpc>
              <a:spcBef>
                <a:spcPts val="422"/>
              </a:spcBef>
              <a:spcAft>
                <a:spcPts val="0"/>
              </a:spcAft>
              <a:buClr>
                <a:srgbClr val="17375E"/>
              </a:buClr>
              <a:buNone/>
              <a:defRPr/>
            </a:pPr>
            <a:r>
              <a:rPr lang="en-US" altLang="en-US" sz="2000" b="1" dirty="0">
                <a:solidFill>
                  <a:srgbClr val="17375E"/>
                </a:solidFill>
                <a:latin typeface="Arial" panose="020B0604020202020204" pitchFamily="34" charset="0"/>
                <a:cs typeface="Arial" panose="020B0604020202020204" pitchFamily="34" charset="0"/>
              </a:rPr>
              <a:t>PLEASE NOTE: </a:t>
            </a:r>
            <a:r>
              <a:rPr lang="en-US" altLang="en-US" sz="2000" dirty="0">
                <a:solidFill>
                  <a:srgbClr val="17375E"/>
                </a:solidFill>
                <a:latin typeface="Arial" panose="020B0604020202020204" pitchFamily="34" charset="0"/>
                <a:cs typeface="Arial" panose="020B0604020202020204" pitchFamily="34" charset="0"/>
              </a:rPr>
              <a:t>This Course Setting Matrix does not replace the homologation of the venue. It is an additional guide to use on your homologated venue.</a:t>
            </a:r>
          </a:p>
          <a:p>
            <a:pPr marL="185215" indent="-185215" defTabSz="685983" eaLnBrk="1" fontAlgn="auto" hangingPunct="1">
              <a:spcBef>
                <a:spcPts val="422"/>
              </a:spcBef>
              <a:spcAft>
                <a:spcPts val="0"/>
              </a:spcAft>
              <a:buClr>
                <a:srgbClr val="17375E"/>
              </a:buClr>
              <a:defRPr/>
            </a:pPr>
            <a:endParaRPr lang="en-US" altLang="en-US" sz="1801" dirty="0">
              <a:solidFill>
                <a:srgbClr val="17375E"/>
              </a:solidFill>
              <a:latin typeface="Arial" panose="020B0604020202020204" pitchFamily="34" charset="0"/>
              <a:cs typeface="Arial" panose="020B0604020202020204" pitchFamily="34" charset="0"/>
            </a:endParaRPr>
          </a:p>
          <a:p>
            <a:pPr marL="459853" lvl="1" indent="-185215" defTabSz="685983" eaLnBrk="1" fontAlgn="auto" hangingPunct="1">
              <a:spcBef>
                <a:spcPts val="422"/>
              </a:spcBef>
              <a:spcAft>
                <a:spcPts val="0"/>
              </a:spcAft>
              <a:buClr>
                <a:srgbClr val="17375E"/>
              </a:buClr>
              <a:defRPr/>
            </a:pPr>
            <a:endParaRPr lang="en-US" altLang="en-US" sz="1801" dirty="0">
              <a:solidFill>
                <a:srgbClr val="17375E"/>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DB13C75-DAAD-948A-4B22-C370E4EAD838}"/>
              </a:ext>
            </a:extLst>
          </p:cNvPr>
          <p:cNvSpPr txBox="1"/>
          <p:nvPr/>
        </p:nvSpPr>
        <p:spPr>
          <a:xfrm>
            <a:off x="0" y="196384"/>
            <a:ext cx="8077200" cy="523220"/>
          </a:xfrm>
          <a:prstGeom prst="rect">
            <a:avLst/>
          </a:prstGeom>
          <a:noFill/>
          <a:ln>
            <a:noFill/>
          </a:ln>
        </p:spPr>
        <p:txBody>
          <a:bodyPr wrap="square" rtlCol="0" anchor="ctr" anchorCtr="1">
            <a:spAutoFit/>
          </a:bodyPr>
          <a:lstStyle/>
          <a:p>
            <a:r>
              <a:rPr lang="en-US" sz="28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ALPINE COURSE SETTING MATRIX (Cont.)</a:t>
            </a:r>
          </a:p>
        </p:txBody>
      </p:sp>
    </p:spTree>
    <p:extLst>
      <p:ext uri="{BB962C8B-B14F-4D97-AF65-F5344CB8AC3E}">
        <p14:creationId xmlns:p14="http://schemas.microsoft.com/office/powerpoint/2010/main" val="2385679537"/>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266700" y="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THE “TRACK” AND THE RULES </a:t>
            </a:r>
          </a:p>
        </p:txBody>
      </p:sp>
      <p:sp>
        <p:nvSpPr>
          <p:cNvPr id="6" name="TextBox 5">
            <a:extLst>
              <a:ext uri="{FF2B5EF4-FFF2-40B4-BE49-F238E27FC236}">
                <a16:creationId xmlns:a16="http://schemas.microsoft.com/office/drawing/2014/main" id="{34331590-774F-7520-0896-75DB555F305C}"/>
              </a:ext>
            </a:extLst>
          </p:cNvPr>
          <p:cNvSpPr txBox="1"/>
          <p:nvPr/>
        </p:nvSpPr>
        <p:spPr>
          <a:xfrm>
            <a:off x="266700" y="704850"/>
            <a:ext cx="8496300" cy="5432256"/>
          </a:xfrm>
          <a:prstGeom prst="rect">
            <a:avLst/>
          </a:prstGeom>
          <a:noFill/>
          <a:ln>
            <a:noFill/>
          </a:ln>
        </p:spPr>
        <p:txBody>
          <a:bodyPr wrap="square">
            <a:spAutoFit/>
          </a:bodyPr>
          <a:lstStyle/>
          <a:p>
            <a:pPr marR="0" lvl="0" algn="just">
              <a:spcBef>
                <a:spcPts val="0"/>
              </a:spcBef>
              <a:spcAft>
                <a:spcPts val="0"/>
              </a:spcAft>
              <a:tabLst>
                <a:tab pos="685800" algn="l"/>
                <a:tab pos="1028700" algn="l"/>
                <a:tab pos="11430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Dimensions:</a:t>
            </a:r>
          </a:p>
          <a:p>
            <a:pPr marL="225425" marR="0" lvl="1" indent="-225425" algn="just">
              <a:spcBef>
                <a:spcPts val="0"/>
              </a:spcBef>
              <a:spcAft>
                <a:spcPts val="0"/>
              </a:spcAft>
              <a:buFont typeface="Arial" panose="020B0604020202020204" pitchFamily="34" charset="0"/>
              <a:buChar char="•"/>
              <a:tabLst>
                <a:tab pos="225425" algn="l"/>
                <a:tab pos="131445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Minimum and maximum vertical drop per U.S. Ski &amp; Snowboard ACR and FIS ICR</a:t>
            </a:r>
          </a:p>
          <a:p>
            <a:pPr marL="225425" marR="0" lvl="1" indent="-225425" algn="just">
              <a:spcBef>
                <a:spcPts val="0"/>
              </a:spcBef>
              <a:spcAft>
                <a:spcPts val="0"/>
              </a:spcAft>
              <a:buFont typeface="Arial" panose="020B0604020202020204" pitchFamily="34" charset="0"/>
              <a:buChar char="•"/>
              <a:tabLst>
                <a:tab pos="225425" algn="l"/>
                <a:tab pos="131445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Minimum width of the racecourse per U.S. Ski &amp; Snowboard ACR and FIS ICR</a:t>
            </a:r>
          </a:p>
          <a:p>
            <a:pPr marL="225425" marR="0" lvl="1" indent="-225425" algn="just">
              <a:spcBef>
                <a:spcPts val="0"/>
              </a:spcBef>
              <a:spcAft>
                <a:spcPts val="0"/>
              </a:spcAft>
              <a:buFont typeface="Arial" panose="020B0604020202020204" pitchFamily="34" charset="0"/>
              <a:buChar char="•"/>
              <a:tabLst>
                <a:tab pos="225425" algn="l"/>
                <a:tab pos="131445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Width and separation of the gates per U.S. Ski &amp; Snowboard ACR and FIS ICR</a:t>
            </a:r>
          </a:p>
          <a:p>
            <a:pPr marL="225425" marR="0" lvl="1" indent="-225425" algn="just">
              <a:spcBef>
                <a:spcPts val="0"/>
              </a:spcBef>
              <a:spcAft>
                <a:spcPts val="0"/>
              </a:spcAft>
              <a:buFont typeface="Arial" panose="020B0604020202020204" pitchFamily="34" charset="0"/>
              <a:buChar char="•"/>
              <a:tabLst>
                <a:tab pos="225425" algn="l"/>
                <a:tab pos="131445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Timing requirements (Manual and Electronic) per U.S. Ski &amp; Snowboard ACR, “FIS Timing Booklet” and FIS ICR</a:t>
            </a:r>
          </a:p>
          <a:p>
            <a:pPr marL="1600200" marR="0" algn="just">
              <a:spcBef>
                <a:spcPts val="0"/>
              </a:spcBef>
              <a:spcAft>
                <a:spcPts val="0"/>
              </a:spcAft>
              <a:tabLst>
                <a:tab pos="68580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 </a:t>
            </a:r>
          </a:p>
          <a:p>
            <a:pPr marR="0" lvl="0" algn="just">
              <a:spcBef>
                <a:spcPts val="0"/>
              </a:spcBef>
              <a:spcAft>
                <a:spcPts val="0"/>
              </a:spcAft>
              <a:tabLst>
                <a:tab pos="685800" algn="l"/>
                <a:tab pos="1028700" algn="l"/>
                <a:tab pos="11430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Some applicable rules for review:</a:t>
            </a:r>
          </a:p>
          <a:p>
            <a:pPr marL="225425" marR="0" lvl="1" indent="-225425" algn="just">
              <a:spcBef>
                <a:spcPts val="0"/>
              </a:spcBef>
              <a:spcAft>
                <a:spcPts val="0"/>
              </a:spcAft>
              <a:buFont typeface="Arial" panose="020B0604020202020204" pitchFamily="34" charset="0"/>
              <a:buChar char="•"/>
              <a:tabLst>
                <a:tab pos="685800" algn="l"/>
                <a:tab pos="131445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Single Pole Slalom and Single Gate Giant Slalom (Refer to current U.S. Ski &amp; Snowboard ACR and FIS ICR).</a:t>
            </a:r>
          </a:p>
          <a:p>
            <a:pPr marL="225425" marR="0" lvl="2">
              <a:spcBef>
                <a:spcPts val="0"/>
              </a:spcBef>
              <a:spcAft>
                <a:spcPts val="0"/>
              </a:spcAft>
              <a:tabLst>
                <a:tab pos="-914400" algn="l"/>
                <a:tab pos="-457200" algn="l"/>
                <a:tab pos="0" algn="l"/>
                <a:tab pos="731520" algn="l"/>
                <a:tab pos="1005840" algn="l"/>
                <a:tab pos="1314450" algn="l"/>
                <a:tab pos="1600200" algn="l"/>
                <a:tab pos="1828800" algn="l"/>
                <a:tab pos="2103120" algn="l"/>
                <a:tab pos="2171700" algn="l"/>
                <a:tab pos="2377440" algn="l"/>
                <a:tab pos="2743200" algn="l"/>
                <a:tab pos="3200400" algn="l"/>
                <a:tab pos="3657600" algn="l"/>
                <a:tab pos="4114800" algn="l"/>
                <a:tab pos="4572000" algn="l"/>
                <a:tab pos="5029200" algn="l"/>
                <a:tab pos="5486400" algn="l"/>
                <a:tab pos="5943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  Where must you install </a:t>
            </a:r>
            <a:r>
              <a:rPr lang="en-US" u="sng" dirty="0">
                <a:effectLst/>
                <a:latin typeface="Arial" panose="020B0604020202020204" pitchFamily="34" charset="0"/>
                <a:ea typeface="Times New Roman" panose="02020603050405020304" pitchFamily="18" charset="0"/>
                <a:cs typeface="Arial" panose="020B0604020202020204" pitchFamily="34" charset="0"/>
              </a:rPr>
              <a:t>both</a:t>
            </a:r>
            <a:r>
              <a:rPr lang="en-US" dirty="0">
                <a:effectLst/>
                <a:latin typeface="Arial" panose="020B0604020202020204" pitchFamily="34" charset="0"/>
                <a:ea typeface="Times New Roman" panose="02020603050405020304" pitchFamily="18" charset="0"/>
                <a:cs typeface="Arial" panose="020B0604020202020204" pitchFamily="34" charset="0"/>
              </a:rPr>
              <a:t> outside poles/gates and turning poles/gates?  </a:t>
            </a:r>
          </a:p>
          <a:p>
            <a:pPr marL="225425" marR="0" lvl="2">
              <a:spcBef>
                <a:spcPts val="0"/>
              </a:spcBef>
              <a:spcAft>
                <a:spcPts val="0"/>
              </a:spcAft>
              <a:tabLst>
                <a:tab pos="-914400" algn="l"/>
                <a:tab pos="-457200" algn="l"/>
                <a:tab pos="0" algn="l"/>
                <a:tab pos="731520" algn="l"/>
                <a:tab pos="1005840" algn="l"/>
                <a:tab pos="1314450" algn="l"/>
                <a:tab pos="1600200" algn="l"/>
                <a:tab pos="1828800" algn="l"/>
                <a:tab pos="2103120" algn="l"/>
                <a:tab pos="2171700" algn="l"/>
                <a:tab pos="2377440" algn="l"/>
                <a:tab pos="2743200" algn="l"/>
                <a:tab pos="3200400" algn="l"/>
                <a:tab pos="3657600" algn="l"/>
                <a:tab pos="4114800" algn="l"/>
                <a:tab pos="4572000" algn="l"/>
                <a:tab pos="5029200" algn="l"/>
                <a:tab pos="5486400" algn="l"/>
                <a:tab pos="5943600" algn="l"/>
              </a:tabLst>
            </a:pP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a:effectLst/>
                <a:latin typeface="Arial" panose="020B0604020202020204" pitchFamily="34" charset="0"/>
                <a:ea typeface="Times New Roman" panose="02020603050405020304" pitchFamily="18" charset="0"/>
                <a:cs typeface="Arial" panose="020B0604020202020204" pitchFamily="34" charset="0"/>
              </a:rPr>
              <a:t>What is the “gate line” for Single Pole Slalom and Single Gate Giant Slalom?</a:t>
            </a:r>
          </a:p>
          <a:p>
            <a:pPr marL="225425" marR="0" lvl="2">
              <a:spcBef>
                <a:spcPts val="600"/>
              </a:spcBef>
              <a:spcAft>
                <a:spcPts val="0"/>
              </a:spcAft>
              <a:tabLst>
                <a:tab pos="-914400" algn="l"/>
                <a:tab pos="-457200" algn="l"/>
                <a:tab pos="0" algn="l"/>
                <a:tab pos="731520" algn="l"/>
                <a:tab pos="1005840" algn="l"/>
                <a:tab pos="1314450" algn="l"/>
                <a:tab pos="1600200" algn="l"/>
                <a:tab pos="1828800" algn="l"/>
                <a:tab pos="2103120" algn="l"/>
                <a:tab pos="2171700" algn="l"/>
                <a:tab pos="2377440" algn="l"/>
                <a:tab pos="2743200" algn="l"/>
                <a:tab pos="3200400" algn="l"/>
                <a:tab pos="3657600" algn="l"/>
                <a:tab pos="4114800" algn="l"/>
                <a:tab pos="4572000" algn="l"/>
                <a:tab pos="5029200" algn="l"/>
                <a:tab pos="5486400" algn="l"/>
                <a:tab pos="5943600" algn="l"/>
              </a:tabLst>
            </a:pPr>
            <a:r>
              <a:rPr lang="en-US" b="1" u="sng" dirty="0">
                <a:effectLst/>
                <a:latin typeface="Arial" panose="020B0604020202020204" pitchFamily="34" charset="0"/>
                <a:ea typeface="Times New Roman" panose="02020603050405020304" pitchFamily="18" charset="0"/>
                <a:cs typeface="Arial" panose="020B0604020202020204" pitchFamily="34" charset="0"/>
              </a:rPr>
              <a:t>Non-FIS Slalom only!</a:t>
            </a:r>
          </a:p>
          <a:p>
            <a:pPr marL="225425" marR="0" lvl="2">
              <a:spcBef>
                <a:spcPts val="0"/>
              </a:spcBef>
              <a:spcAft>
                <a:spcPts val="0"/>
              </a:spcAft>
              <a:tabLst>
                <a:tab pos="-914400" algn="l"/>
                <a:tab pos="-457200" algn="l"/>
                <a:tab pos="0" algn="l"/>
                <a:tab pos="731520" algn="l"/>
                <a:tab pos="1005840" algn="l"/>
                <a:tab pos="1314450" algn="l"/>
                <a:tab pos="1600200" algn="l"/>
                <a:tab pos="1828800" algn="l"/>
                <a:tab pos="2103120" algn="l"/>
                <a:tab pos="2171700" algn="l"/>
                <a:tab pos="2377440" algn="l"/>
                <a:tab pos="2743200" algn="l"/>
                <a:tab pos="3200400" algn="l"/>
                <a:tab pos="3657600" algn="l"/>
                <a:tab pos="4114800" algn="l"/>
                <a:tab pos="4572000" algn="l"/>
                <a:tab pos="5029200" algn="l"/>
                <a:tab pos="5486400" algn="l"/>
                <a:tab pos="5943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  In which event, and under what circumstances, may a competitor “hike”?</a:t>
            </a:r>
            <a:endParaRPr lang="en-US" b="1" u="sng" dirty="0">
              <a:effectLst/>
              <a:latin typeface="Arial" panose="020B0604020202020204" pitchFamily="34" charset="0"/>
              <a:ea typeface="Times New Roman" panose="02020603050405020304" pitchFamily="18" charset="0"/>
              <a:cs typeface="Arial" panose="020B0604020202020204" pitchFamily="34" charset="0"/>
            </a:endParaRPr>
          </a:p>
          <a:p>
            <a:pPr marL="463550" marR="0" lvl="2" indent="-238125">
              <a:spcBef>
                <a:spcPts val="0"/>
              </a:spcBef>
              <a:spcAft>
                <a:spcPts val="0"/>
              </a:spcAft>
              <a:tabLst>
                <a:tab pos="-914400" algn="l"/>
                <a:tab pos="-457200" algn="l"/>
                <a:tab pos="0" algn="l"/>
                <a:tab pos="731520" algn="l"/>
                <a:tab pos="1005840" algn="l"/>
                <a:tab pos="1314450" algn="l"/>
                <a:tab pos="1600200" algn="l"/>
                <a:tab pos="1828800" algn="l"/>
                <a:tab pos="2103120" algn="l"/>
                <a:tab pos="2171700" algn="l"/>
                <a:tab pos="2377440" algn="l"/>
                <a:tab pos="2743200" algn="l"/>
                <a:tab pos="3200400" algn="l"/>
                <a:tab pos="3657600" algn="l"/>
                <a:tab pos="4114800" algn="l"/>
                <a:tab pos="4572000" algn="l"/>
                <a:tab pos="5029200" algn="l"/>
                <a:tab pos="5486400" algn="l"/>
                <a:tab pos="5943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  How far does a competitor have to hike to complete “clear passage” when they miss a single-pole gate? </a:t>
            </a:r>
          </a:p>
          <a:p>
            <a:pPr marL="463550" marR="0" lvl="2" indent="-238125">
              <a:spcBef>
                <a:spcPts val="0"/>
              </a:spcBef>
              <a:spcAft>
                <a:spcPts val="0"/>
              </a:spcAft>
              <a:tabLst>
                <a:tab pos="-914400" algn="l"/>
                <a:tab pos="-457200" algn="l"/>
                <a:tab pos="0" algn="l"/>
                <a:tab pos="731520" algn="l"/>
                <a:tab pos="1005840" algn="l"/>
                <a:tab pos="1314450" algn="l"/>
                <a:tab pos="1600200" algn="l"/>
                <a:tab pos="1828800" algn="l"/>
                <a:tab pos="2103120" algn="l"/>
                <a:tab pos="2171700" algn="l"/>
                <a:tab pos="2377440" algn="l"/>
                <a:tab pos="2743200" algn="l"/>
                <a:tab pos="3200400" algn="l"/>
                <a:tab pos="3657600" algn="l"/>
                <a:tab pos="4114800" algn="l"/>
                <a:tab pos="4572000" algn="l"/>
                <a:tab pos="5029200" algn="l"/>
                <a:tab pos="5486400" algn="l"/>
                <a:tab pos="5943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  How far does a competitor have to hike to complete “clear passage” when they miss a gate comprised of two poles? </a:t>
            </a:r>
          </a:p>
        </p:txBody>
      </p:sp>
      <p:pic>
        <p:nvPicPr>
          <p:cNvPr id="2" name="Content Placeholder 10">
            <a:extLst>
              <a:ext uri="{FF2B5EF4-FFF2-40B4-BE49-F238E27FC236}">
                <a16:creationId xmlns:a16="http://schemas.microsoft.com/office/drawing/2014/main" id="{A8B11DCF-6A33-01E6-81B0-7C4E7AFB1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266700" y="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THE “TRACK” AND THE RULES </a:t>
            </a:r>
          </a:p>
        </p:txBody>
      </p:sp>
      <p:sp>
        <p:nvSpPr>
          <p:cNvPr id="6" name="TextBox 5">
            <a:extLst>
              <a:ext uri="{FF2B5EF4-FFF2-40B4-BE49-F238E27FC236}">
                <a16:creationId xmlns:a16="http://schemas.microsoft.com/office/drawing/2014/main" id="{34331590-774F-7520-0896-75DB555F305C}"/>
              </a:ext>
            </a:extLst>
          </p:cNvPr>
          <p:cNvSpPr txBox="1"/>
          <p:nvPr/>
        </p:nvSpPr>
        <p:spPr>
          <a:xfrm>
            <a:off x="392819" y="915729"/>
            <a:ext cx="8610600" cy="5786199"/>
          </a:xfrm>
          <a:prstGeom prst="rect">
            <a:avLst/>
          </a:prstGeom>
          <a:noFill/>
          <a:ln>
            <a:noFill/>
          </a:ln>
        </p:spPr>
        <p:txBody>
          <a:bodyPr wrap="square">
            <a:spAutoFit/>
          </a:bodyPr>
          <a:lstStyle/>
          <a:p>
            <a:pPr marL="0" marR="0" lvl="2">
              <a:spcBef>
                <a:spcPts val="0"/>
              </a:spcBef>
              <a:spcAft>
                <a:spcPts val="400"/>
              </a:spcAft>
              <a:tabLst>
                <a:tab pos="-914400" algn="l"/>
                <a:tab pos="-457200" algn="l"/>
                <a:tab pos="0" algn="l"/>
                <a:tab pos="731520" algn="l"/>
                <a:tab pos="1005840" algn="l"/>
                <a:tab pos="1314450" algn="l"/>
                <a:tab pos="1600200" algn="l"/>
                <a:tab pos="1828800" algn="l"/>
                <a:tab pos="2103120" algn="l"/>
                <a:tab pos="2171700" algn="l"/>
                <a:tab pos="2377440" algn="l"/>
                <a:tab pos="2743200" algn="l"/>
                <a:tab pos="3200400" algn="l"/>
                <a:tab pos="3657600" algn="l"/>
                <a:tab pos="4114800" algn="l"/>
                <a:tab pos="4572000" algn="l"/>
                <a:tab pos="5029200" algn="l"/>
                <a:tab pos="5486400" algn="l"/>
                <a:tab pos="5943600" algn="l"/>
              </a:tabLst>
            </a:pPr>
            <a:r>
              <a:rPr lang="en-US" sz="2000" dirty="0">
                <a:latin typeface="Arial" panose="020B0604020202020204" pitchFamily="34" charset="0"/>
                <a:ea typeface="Times New Roman" panose="02020603050405020304" pitchFamily="18" charset="0"/>
                <a:cs typeface="Arial" panose="020B0604020202020204" pitchFamily="34" charset="0"/>
              </a:rPr>
              <a:t>Additional rules that should be addressed are:</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Course setting rules for events with multiple age groups</a:t>
            </a: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latin typeface="Arial" panose="020B0604020202020204" pitchFamily="34" charset="0"/>
                <a:ea typeface="Times New Roman" panose="02020603050405020304" pitchFamily="18" charset="0"/>
                <a:cs typeface="Arial" panose="020B0604020202020204" pitchFamily="34" charset="0"/>
              </a:rPr>
              <a:t>Vertical drop requirement for events with multiple age groups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Differences between gate counts/setting for non-FIS and FIS events</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Start/Finish preparation and course setting for Parallel events </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Supervision of the Training</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Rights of the Jury During Competition: Race Arena</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The Start Area</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The Finish Area</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Homologations: Course, Gate Panels, Poles, Timing Equipment</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Preparing the Downhill racecourse and its “dimensions”</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Preparing the Slalom racecourse and its “dimensions”</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Preparing the Giant Slalom racecourse and its “dimensions”</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Preparing the Super G racecourse and its “dimensions”</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Preparing the Parallel racecourse and “dimensions”</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Inspection and Training (on the racecourse)</a:t>
            </a:r>
          </a:p>
        </p:txBody>
      </p:sp>
      <p:pic>
        <p:nvPicPr>
          <p:cNvPr id="2" name="Content Placeholder 10">
            <a:extLst>
              <a:ext uri="{FF2B5EF4-FFF2-40B4-BE49-F238E27FC236}">
                <a16:creationId xmlns:a16="http://schemas.microsoft.com/office/drawing/2014/main" id="{5E5FD136-8AC2-83FC-C07F-AC5DAAC9D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7359500"/>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254000" y="152400"/>
            <a:ext cx="891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2400" b="1" dirty="0">
                <a:solidFill>
                  <a:srgbClr val="1A21A6"/>
                </a:solidFill>
                <a:effectLst>
                  <a:outerShdw blurRad="38100" dist="38100" dir="2700000" algn="tl">
                    <a:srgbClr val="000000">
                      <a:alpha val="43137"/>
                    </a:srgbClr>
                  </a:outerShdw>
                </a:effectLst>
                <a:latin typeface="Arial" charset="0"/>
                <a:cs typeface="Arial" charset="0"/>
              </a:rPr>
              <a:t>U.S. SKI &amp; SNOWBOARD COURSE APPROVAL INVENTORY  </a:t>
            </a:r>
          </a:p>
        </p:txBody>
      </p:sp>
      <p:sp>
        <p:nvSpPr>
          <p:cNvPr id="3" name="TextBox 2">
            <a:extLst>
              <a:ext uri="{FF2B5EF4-FFF2-40B4-BE49-F238E27FC236}">
                <a16:creationId xmlns:a16="http://schemas.microsoft.com/office/drawing/2014/main" id="{07E1E789-2892-3FB9-FA94-A3758CFC4312}"/>
              </a:ext>
            </a:extLst>
          </p:cNvPr>
          <p:cNvSpPr txBox="1"/>
          <p:nvPr/>
        </p:nvSpPr>
        <p:spPr>
          <a:xfrm>
            <a:off x="265289" y="1066800"/>
            <a:ext cx="8099778" cy="4293483"/>
          </a:xfrm>
          <a:prstGeom prst="rect">
            <a:avLst/>
          </a:prstGeom>
          <a:noFill/>
          <a:ln>
            <a:noFill/>
          </a:ln>
        </p:spPr>
        <p:txBody>
          <a:bodyPr wrap="square">
            <a:spAutoFit/>
          </a:bodyPr>
          <a:lstStyle/>
          <a:p>
            <a:pPr marR="0" lvl="0">
              <a:spcBef>
                <a:spcPts val="0"/>
              </a:spcBef>
              <a:spcAft>
                <a:spcPts val="0"/>
              </a:spcAft>
              <a:tabLst>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U.S. Ski &amp; Snowboard Course Approval (Inventory available on U.S. Ski &amp; Snowboard /FIS websites) is:</a:t>
            </a:r>
          </a:p>
          <a:p>
            <a:pPr marL="395288" marR="0" indent="-395288" algn="just">
              <a:spcBef>
                <a:spcPts val="0"/>
              </a:spcBef>
              <a:spcAft>
                <a:spcPts val="600"/>
              </a:spcAft>
              <a:buFont typeface="Arial" panose="020B0604020202020204" pitchFamily="34" charset="0"/>
              <a:buChar char="•"/>
              <a:tabLst>
                <a:tab pos="395288"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Required for all U.S. Ski &amp; Snowboard Downhill (DH), Super G (SG), Giant Slalom (GS), Slalom (SL), and Parallel (P) events, both scored and non-scored </a:t>
            </a:r>
          </a:p>
          <a:p>
            <a:pPr marL="395288" marR="0" indent="-395288" algn="just">
              <a:spcBef>
                <a:spcPts val="0"/>
              </a:spcBef>
              <a:spcAft>
                <a:spcPts val="600"/>
              </a:spcAft>
              <a:buFont typeface="Arial" panose="020B0604020202020204" pitchFamily="34" charset="0"/>
              <a:buChar char="•"/>
              <a:tabLst>
                <a:tab pos="395288"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Required for U.S. Ski &amp; Snowboard Masters events   </a:t>
            </a:r>
          </a:p>
          <a:p>
            <a:pPr marL="395288" marR="0" indent="-395288" algn="just">
              <a:spcBef>
                <a:spcPts val="0"/>
              </a:spcBef>
              <a:spcAft>
                <a:spcPts val="600"/>
              </a:spcAft>
              <a:buFont typeface="Arial" panose="020B0604020202020204" pitchFamily="34" charset="0"/>
              <a:buChar char="•"/>
              <a:tabLst>
                <a:tab pos="395288"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Course setting needs to conform to the inspection report and U.S. Ski &amp; Snowboard/FIS requirements </a:t>
            </a:r>
          </a:p>
          <a:p>
            <a:pPr marL="1314450" marR="0" indent="-285750" algn="just">
              <a:spcBef>
                <a:spcPts val="0"/>
              </a:spcBef>
              <a:spcAft>
                <a:spcPts val="0"/>
              </a:spcAft>
              <a:tabLst>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marR="0" lvl="0" algn="just">
              <a:spcBef>
                <a:spcPts val="0"/>
              </a:spcBef>
              <a:spcAft>
                <a:spcPts val="0"/>
              </a:spcAft>
              <a:tabLst>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Current FIS course homologations supersede existing U.S. Ski &amp; Snowboard course approvals, provided no major changes have taken place on the racecourse and re-inspection is current.</a:t>
            </a:r>
          </a:p>
          <a:p>
            <a:pPr marL="1257300" marR="0" algn="just">
              <a:spcBef>
                <a:spcPts val="0"/>
              </a:spcBef>
              <a:spcAft>
                <a:spcPts val="0"/>
              </a:spcAft>
              <a:tabLst>
                <a:tab pos="13144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pic>
        <p:nvPicPr>
          <p:cNvPr id="2" name="Content Placeholder 10">
            <a:extLst>
              <a:ext uri="{FF2B5EF4-FFF2-40B4-BE49-F238E27FC236}">
                <a16:creationId xmlns:a16="http://schemas.microsoft.com/office/drawing/2014/main" id="{F3B9ECF5-EAEE-1B50-7D88-981173188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9996" y="81486"/>
            <a:ext cx="8610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FIS HOMOLOGATION INVENTORY </a:t>
            </a:r>
            <a:r>
              <a:rPr lang="en-US" altLang="en-US" sz="2400" b="1" dirty="0">
                <a:solidFill>
                  <a:srgbClr val="1A21A6"/>
                </a:solidFill>
                <a:effectLst>
                  <a:outerShdw blurRad="38100" dist="38100" dir="2700000" algn="tl">
                    <a:srgbClr val="000000">
                      <a:alpha val="43137"/>
                    </a:srgbClr>
                  </a:outerShdw>
                </a:effectLst>
                <a:latin typeface="Arial" charset="0"/>
                <a:cs typeface="Arial" charset="0"/>
              </a:rPr>
              <a:t>(FIS Website)</a:t>
            </a:r>
          </a:p>
        </p:txBody>
      </p:sp>
      <p:sp>
        <p:nvSpPr>
          <p:cNvPr id="3" name="TextBox 2">
            <a:extLst>
              <a:ext uri="{FF2B5EF4-FFF2-40B4-BE49-F238E27FC236}">
                <a16:creationId xmlns:a16="http://schemas.microsoft.com/office/drawing/2014/main" id="{07E1E789-2892-3FB9-FA94-A3758CFC4312}"/>
              </a:ext>
            </a:extLst>
          </p:cNvPr>
          <p:cNvSpPr txBox="1"/>
          <p:nvPr/>
        </p:nvSpPr>
        <p:spPr>
          <a:xfrm>
            <a:off x="163160" y="584774"/>
            <a:ext cx="8763000" cy="6170920"/>
          </a:xfrm>
          <a:prstGeom prst="rect">
            <a:avLst/>
          </a:prstGeom>
          <a:noFill/>
          <a:ln>
            <a:noFill/>
          </a:ln>
        </p:spPr>
        <p:txBody>
          <a:bodyPr wrap="square">
            <a:spAutoFit/>
          </a:bodyPr>
          <a:lstStyle/>
          <a:p>
            <a:pPr marL="519113" marR="0" indent="-349250">
              <a:spcBef>
                <a:spcPts val="0"/>
              </a:spcBef>
              <a:spcAft>
                <a:spcPts val="0"/>
              </a:spcAft>
              <a:buFont typeface="Arial" panose="020B0604020202020204" pitchFamily="34" charset="0"/>
              <a:buChar char="•"/>
              <a:tabLst>
                <a:tab pos="1027113" algn="l"/>
                <a:tab pos="10287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FIS calendared events are to be held on racecourses that are homologated (approved) in advance by the FIS</a:t>
            </a:r>
          </a:p>
          <a:p>
            <a:pPr marL="519113" marR="0" indent="-349250">
              <a:spcBef>
                <a:spcPts val="0"/>
              </a:spcBef>
              <a:spcAft>
                <a:spcPts val="0"/>
              </a:spcAft>
              <a:buFont typeface="Arial" panose="020B0604020202020204" pitchFamily="34" charset="0"/>
              <a:buChar char="•"/>
              <a:tabLst>
                <a:tab pos="1027113" algn="l"/>
                <a:tab pos="10287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Homologation requests are directed to the U.S. Ski &amp; Snowboard representative of the FIS Alpine Racecourses Subcommittee; </a:t>
            </a:r>
            <a:r>
              <a:rPr lang="en-US" sz="1900" i="1" dirty="0">
                <a:effectLst/>
                <a:latin typeface="Arial" panose="020B0604020202020204" pitchFamily="34" charset="0"/>
                <a:ea typeface="Times New Roman" panose="02020603050405020304" pitchFamily="18" charset="0"/>
                <a:cs typeface="Arial" panose="020B0604020202020204" pitchFamily="34" charset="0"/>
              </a:rPr>
              <a:t>not to FIS!</a:t>
            </a:r>
            <a:endParaRPr lang="en-US" sz="1900" dirty="0">
              <a:latin typeface="Arial" panose="020B0604020202020204" pitchFamily="34" charset="0"/>
              <a:ea typeface="Times New Roman" panose="02020603050405020304" pitchFamily="18" charset="0"/>
              <a:cs typeface="Arial" panose="020B0604020202020204" pitchFamily="34" charset="0"/>
            </a:endParaRPr>
          </a:p>
          <a:p>
            <a:pPr marL="519113" marR="0" indent="-349250">
              <a:spcBef>
                <a:spcPts val="0"/>
              </a:spcBef>
              <a:spcAft>
                <a:spcPts val="0"/>
              </a:spcAft>
              <a:buFont typeface="Arial" panose="020B0604020202020204" pitchFamily="34" charset="0"/>
              <a:buChar char="•"/>
              <a:tabLst>
                <a:tab pos="1027113" algn="l"/>
                <a:tab pos="10287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Downhill (DH) and Super G (SG) courses must be re-homologated every 5 seasons.  </a:t>
            </a:r>
            <a:r>
              <a:rPr lang="en-US" sz="1900" i="1" u="sng" dirty="0">
                <a:effectLst/>
                <a:latin typeface="Arial" panose="020B0604020202020204" pitchFamily="34" charset="0"/>
                <a:ea typeface="Times New Roman" panose="02020603050405020304" pitchFamily="18" charset="0"/>
                <a:cs typeface="Arial" panose="020B0604020202020204" pitchFamily="34" charset="0"/>
              </a:rPr>
              <a:t>Downhill (DH) and Super G (SG) events must be held on currently homologated hill.</a:t>
            </a:r>
          </a:p>
          <a:p>
            <a:pPr marL="519113" marR="0" indent="-349250">
              <a:spcBef>
                <a:spcPts val="0"/>
              </a:spcBef>
              <a:spcAft>
                <a:spcPts val="0"/>
              </a:spcAft>
              <a:buFont typeface="Arial" panose="020B0604020202020204" pitchFamily="34" charset="0"/>
              <a:buChar char="•"/>
              <a:tabLst>
                <a:tab pos="1027113" algn="l"/>
                <a:tab pos="10287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Slalom (SL) and Giant Slalom (GS) courses must be re-homologated every 10 seasons. </a:t>
            </a:r>
            <a:endParaRPr lang="en-US" sz="1900" dirty="0">
              <a:latin typeface="Arial" panose="020B0604020202020204" pitchFamily="34" charset="0"/>
              <a:ea typeface="Times New Roman" panose="02020603050405020304" pitchFamily="18" charset="0"/>
              <a:cs typeface="Arial" panose="020B0604020202020204" pitchFamily="34" charset="0"/>
            </a:endParaRPr>
          </a:p>
          <a:p>
            <a:pPr marL="169863" marR="0">
              <a:spcBef>
                <a:spcPts val="600"/>
              </a:spcBef>
              <a:spcAft>
                <a:spcPts val="600"/>
              </a:spcAft>
              <a:tabLst>
                <a:tab pos="1027113" algn="l"/>
                <a:tab pos="1028700" algn="l"/>
              </a:tabLst>
            </a:pPr>
            <a:r>
              <a:rPr lang="en-US" sz="1900" i="1" dirty="0">
                <a:latin typeface="Arial" panose="020B0604020202020204" pitchFamily="34" charset="0"/>
                <a:ea typeface="Times New Roman" panose="02020603050405020304" pitchFamily="18" charset="0"/>
                <a:cs typeface="Arial" panose="020B0604020202020204" pitchFamily="34" charset="0"/>
              </a:rPr>
              <a:t>Homologations will expire on July 1 of the 5</a:t>
            </a:r>
            <a:r>
              <a:rPr lang="en-US" sz="1900" i="1" baseline="30000" dirty="0">
                <a:latin typeface="Arial" panose="020B0604020202020204" pitchFamily="34" charset="0"/>
                <a:ea typeface="Times New Roman" panose="02020603050405020304" pitchFamily="18" charset="0"/>
                <a:cs typeface="Arial" panose="020B0604020202020204" pitchFamily="34" charset="0"/>
              </a:rPr>
              <a:t>th</a:t>
            </a:r>
            <a:r>
              <a:rPr lang="en-US" sz="1900" i="1" dirty="0">
                <a:latin typeface="Arial" panose="020B0604020202020204" pitchFamily="34" charset="0"/>
                <a:ea typeface="Times New Roman" panose="02020603050405020304" pitchFamily="18" charset="0"/>
                <a:cs typeface="Arial" panose="020B0604020202020204" pitchFamily="34" charset="0"/>
              </a:rPr>
              <a:t> or 10</a:t>
            </a:r>
            <a:r>
              <a:rPr lang="en-US" sz="1900" i="1" baseline="30000" dirty="0">
                <a:latin typeface="Arial" panose="020B0604020202020204" pitchFamily="34" charset="0"/>
                <a:ea typeface="Times New Roman" panose="02020603050405020304" pitchFamily="18" charset="0"/>
                <a:cs typeface="Arial" panose="020B0604020202020204" pitchFamily="34" charset="0"/>
              </a:rPr>
              <a:t>th</a:t>
            </a:r>
            <a:r>
              <a:rPr lang="en-US" sz="1900" i="1" dirty="0">
                <a:latin typeface="Arial" panose="020B0604020202020204" pitchFamily="34" charset="0"/>
                <a:ea typeface="Times New Roman" panose="02020603050405020304" pitchFamily="18" charset="0"/>
                <a:cs typeface="Arial" panose="020B0604020202020204" pitchFamily="34" charset="0"/>
              </a:rPr>
              <a:t> season.</a:t>
            </a:r>
            <a:endParaRPr lang="en-US" sz="1900" i="1" dirty="0">
              <a:effectLst/>
              <a:latin typeface="Arial" panose="020B0604020202020204" pitchFamily="34" charset="0"/>
              <a:ea typeface="Times New Roman" panose="02020603050405020304" pitchFamily="18" charset="0"/>
              <a:cs typeface="Arial" panose="020B0604020202020204" pitchFamily="34" charset="0"/>
            </a:endParaRPr>
          </a:p>
          <a:p>
            <a:pPr marL="169863" marR="0">
              <a:spcBef>
                <a:spcPts val="0"/>
              </a:spcBef>
              <a:spcAft>
                <a:spcPts val="0"/>
              </a:spcAft>
              <a:tabLst>
                <a:tab pos="1027113" algn="l"/>
                <a:tab pos="1028700" algn="l"/>
              </a:tabLst>
            </a:pPr>
            <a:r>
              <a:rPr lang="en-US" sz="1900" i="1" dirty="0">
                <a:effectLst/>
                <a:latin typeface="Arial" panose="020B0604020202020204" pitchFamily="34" charset="0"/>
                <a:ea typeface="Times New Roman" panose="02020603050405020304" pitchFamily="18" charset="0"/>
                <a:cs typeface="Arial" panose="020B0604020202020204" pitchFamily="34" charset="0"/>
              </a:rPr>
              <a:t>In cases of force majeure, Slalom (SL) and Giant Slalom (GS) events may be staged on replacement hills. These hills are required to meet standards of original homologation, and </a:t>
            </a:r>
            <a:r>
              <a:rPr lang="en-US" sz="1900" i="1" u="sng" dirty="0">
                <a:effectLst/>
                <a:latin typeface="Arial" panose="020B0604020202020204" pitchFamily="34" charset="0"/>
                <a:ea typeface="Times New Roman" panose="02020603050405020304" pitchFamily="18" charset="0"/>
                <a:cs typeface="Arial" panose="020B0604020202020204" pitchFamily="34" charset="0"/>
              </a:rPr>
              <a:t>Jury Minutes must be generated to document the need for the replacement</a:t>
            </a:r>
            <a:r>
              <a:rPr lang="en-US" sz="1900" u="sng" dirty="0">
                <a:effectLst/>
                <a:latin typeface="Arial" panose="020B0604020202020204" pitchFamily="34" charset="0"/>
                <a:ea typeface="Times New Roman" panose="02020603050405020304" pitchFamily="18" charset="0"/>
                <a:cs typeface="Arial" panose="020B0604020202020204" pitchFamily="34" charset="0"/>
              </a:rPr>
              <a:t>.</a:t>
            </a:r>
          </a:p>
          <a:p>
            <a:pPr marL="169863" marR="0">
              <a:spcBef>
                <a:spcPts val="600"/>
              </a:spcBef>
              <a:spcAft>
                <a:spcPts val="0"/>
              </a:spcAft>
              <a:tabLst>
                <a:tab pos="1028700" algn="l"/>
                <a:tab pos="13144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All courses – DH, SG, GS, and SL – must be re-homologated whenever there have been major modifications to the hill including, but not limited to: </a:t>
            </a:r>
          </a:p>
          <a:p>
            <a:pPr marL="519113" marR="0" indent="-349250">
              <a:spcBef>
                <a:spcPts val="0"/>
              </a:spcBef>
              <a:spcAft>
                <a:spcPts val="0"/>
              </a:spcAft>
              <a:buFont typeface="Arial" panose="020B0604020202020204" pitchFamily="34" charset="0"/>
              <a:buChar char="•"/>
              <a:tabLst>
                <a:tab pos="1028700" algn="l"/>
                <a:tab pos="1314450" algn="l"/>
                <a:tab pos="16002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Erosion, landslides of overgrowth</a:t>
            </a:r>
          </a:p>
          <a:p>
            <a:pPr marL="519113" marR="0" indent="-349250">
              <a:spcBef>
                <a:spcPts val="0"/>
              </a:spcBef>
              <a:spcAft>
                <a:spcPts val="0"/>
              </a:spcAft>
              <a:buFont typeface="Arial" panose="020B0604020202020204" pitchFamily="34" charset="0"/>
              <a:buChar char="•"/>
              <a:tabLst>
                <a:tab pos="1028700" algn="l"/>
                <a:tab pos="1314450" algn="l"/>
                <a:tab pos="16002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Construction of buildings or chairlifts</a:t>
            </a:r>
          </a:p>
          <a:p>
            <a:pPr marL="519113" marR="0" indent="-349250">
              <a:spcBef>
                <a:spcPts val="0"/>
              </a:spcBef>
              <a:spcAft>
                <a:spcPts val="0"/>
              </a:spcAft>
              <a:buFont typeface="Arial" panose="020B0604020202020204" pitchFamily="34" charset="0"/>
              <a:buChar char="•"/>
              <a:tabLst>
                <a:tab pos="1028700" algn="l"/>
                <a:tab pos="1314450" algn="l"/>
                <a:tab pos="16002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Construction of shelters, parks, roads, tracks, etc. </a:t>
            </a:r>
          </a:p>
          <a:p>
            <a:pPr marL="519113" marR="0" indent="-349250">
              <a:spcBef>
                <a:spcPts val="0"/>
              </a:spcBef>
              <a:spcAft>
                <a:spcPts val="0"/>
              </a:spcAft>
              <a:buFont typeface="Arial" panose="020B0604020202020204" pitchFamily="34" charset="0"/>
              <a:buChar char="•"/>
              <a:tabLst>
                <a:tab pos="1028700" algn="l"/>
                <a:tab pos="1314450" algn="l"/>
                <a:tab pos="16002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Installation of snowmaking hydrants, snow retention fences, etc.  </a:t>
            </a:r>
          </a:p>
        </p:txBody>
      </p:sp>
      <p:pic>
        <p:nvPicPr>
          <p:cNvPr id="2" name="Content Placeholder 10">
            <a:extLst>
              <a:ext uri="{FF2B5EF4-FFF2-40B4-BE49-F238E27FC236}">
                <a16:creationId xmlns:a16="http://schemas.microsoft.com/office/drawing/2014/main" id="{14AA6D2A-ED26-BB14-8B39-C686B48AB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971643"/>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HOMOLOGATION FILES</a:t>
            </a:r>
          </a:p>
        </p:txBody>
      </p:sp>
      <p:sp>
        <p:nvSpPr>
          <p:cNvPr id="3" name="TextBox 2">
            <a:extLst>
              <a:ext uri="{FF2B5EF4-FFF2-40B4-BE49-F238E27FC236}">
                <a16:creationId xmlns:a16="http://schemas.microsoft.com/office/drawing/2014/main" id="{07E1E789-2892-3FB9-FA94-A3758CFC4312}"/>
              </a:ext>
            </a:extLst>
          </p:cNvPr>
          <p:cNvSpPr txBox="1"/>
          <p:nvPr/>
        </p:nvSpPr>
        <p:spPr>
          <a:xfrm>
            <a:off x="304800" y="881366"/>
            <a:ext cx="8382000" cy="5478423"/>
          </a:xfrm>
          <a:prstGeom prst="rect">
            <a:avLst/>
          </a:prstGeom>
          <a:noFill/>
          <a:ln>
            <a:noFill/>
          </a:ln>
        </p:spPr>
        <p:txBody>
          <a:bodyPr wrap="square">
            <a:spAutoFit/>
          </a:bodyPr>
          <a:lstStyle/>
          <a:p>
            <a:pPr marL="0" marR="0">
              <a:spcBef>
                <a:spcPts val="0"/>
              </a:spcBef>
              <a:spcAft>
                <a:spcPts val="0"/>
              </a:spcAft>
              <a:tabLst>
                <a:tab pos="6858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Homologation files are available for review on the following websites; these – </a:t>
            </a:r>
            <a:r>
              <a:rPr lang="en-US" sz="2000" u="sng" dirty="0">
                <a:effectLst/>
                <a:latin typeface="Arial" panose="020B0604020202020204" pitchFamily="34" charset="0"/>
                <a:ea typeface="Times New Roman" panose="02020603050405020304" pitchFamily="18" charset="0"/>
                <a:cs typeface="Arial" panose="020B0604020202020204" pitchFamily="34" charset="0"/>
              </a:rPr>
              <a:t>not paper copies or copies posted on independent websites</a:t>
            </a:r>
            <a:r>
              <a:rPr lang="en-US" sz="2000" dirty="0">
                <a:effectLst/>
                <a:latin typeface="Arial" panose="020B0604020202020204" pitchFamily="34" charset="0"/>
                <a:ea typeface="Times New Roman" panose="02020603050405020304" pitchFamily="18" charset="0"/>
                <a:cs typeface="Arial" panose="020B0604020202020204" pitchFamily="34" charset="0"/>
              </a:rPr>
              <a:t> – are the </a:t>
            </a:r>
            <a:r>
              <a:rPr lang="en-US" sz="2000" u="sng" dirty="0">
                <a:effectLst/>
                <a:latin typeface="Arial" panose="020B0604020202020204" pitchFamily="34" charset="0"/>
                <a:ea typeface="Times New Roman" panose="02020603050405020304" pitchFamily="18" charset="0"/>
                <a:cs typeface="Arial" panose="020B0604020202020204" pitchFamily="34" charset="0"/>
              </a:rPr>
              <a:t>only</a:t>
            </a:r>
            <a:r>
              <a:rPr lang="en-US" sz="2000" dirty="0">
                <a:effectLst/>
                <a:latin typeface="Arial" panose="020B0604020202020204" pitchFamily="34" charset="0"/>
                <a:ea typeface="Times New Roman" panose="02020603050405020304" pitchFamily="18" charset="0"/>
                <a:cs typeface="Arial" panose="020B0604020202020204" pitchFamily="34" charset="0"/>
              </a:rPr>
              <a:t> valid sources for verification of a course homologation:</a:t>
            </a:r>
          </a:p>
          <a:p>
            <a:pPr marL="395288" marR="0">
              <a:spcBef>
                <a:spcPts val="0"/>
              </a:spcBef>
              <a:spcAft>
                <a:spcPts val="0"/>
              </a:spcAft>
            </a:pPr>
            <a:r>
              <a:rPr lang="en-US" sz="2000" b="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media.usskiandsnowboard.org/CompServices/Homologation/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95288" marR="0">
              <a:spcBef>
                <a:spcPts val="600"/>
              </a:spcBef>
              <a:spcAft>
                <a:spcPts val="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a:t>
            </a:r>
            <a:r>
              <a:rPr lang="en-US" sz="2000" dirty="0">
                <a:effectLst/>
                <a:latin typeface="Arial" panose="020B0604020202020204" pitchFamily="34" charset="0"/>
                <a:ea typeface="Times New Roman" panose="02020603050405020304" pitchFamily="18" charset="0"/>
                <a:cs typeface="Arial" panose="020B0604020202020204" pitchFamily="34" charset="0"/>
              </a:rPr>
              <a:t>Login is required: </a:t>
            </a:r>
            <a:r>
              <a:rPr lang="en-US" sz="2000" b="1" dirty="0">
                <a:effectLst/>
                <a:latin typeface="Arial" panose="020B0604020202020204" pitchFamily="34" charset="0"/>
                <a:ea typeface="Times New Roman" panose="02020603050405020304" pitchFamily="18" charset="0"/>
                <a:cs typeface="Arial" panose="020B0604020202020204" pitchFamily="34" charset="0"/>
              </a:rPr>
              <a:t>User ID = homologation; Password = Allout2022!)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95288" marR="0">
              <a:spcBef>
                <a:spcPts val="1200"/>
              </a:spcBef>
              <a:spcAft>
                <a:spcPts val="0"/>
              </a:spcAft>
            </a:pPr>
            <a:r>
              <a:rPr lang="en-US" sz="2000" b="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fis-ski.com/DB/alpine-skiing/homologations.html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95288" marR="0">
              <a:spcBef>
                <a:spcPts val="0"/>
              </a:spcBef>
              <a:spcAft>
                <a:spcPts val="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a:t>
            </a:r>
            <a:r>
              <a:rPr lang="en-US" sz="2000" dirty="0">
                <a:effectLst/>
                <a:latin typeface="Arial" panose="020B0604020202020204" pitchFamily="34" charset="0"/>
                <a:ea typeface="Times New Roman" panose="02020603050405020304" pitchFamily="18" charset="0"/>
                <a:cs typeface="Arial" panose="020B0604020202020204" pitchFamily="34" charset="0"/>
              </a:rPr>
              <a:t>Maps, photos, reports, etc. are not accessible at this site.)</a:t>
            </a:r>
          </a:p>
          <a:p>
            <a:pPr marL="457200" marR="0" indent="0" algn="just">
              <a:spcBef>
                <a:spcPts val="600"/>
              </a:spcBef>
              <a:spcAft>
                <a:spcPts val="600"/>
              </a:spcAft>
              <a:tabLst>
                <a:tab pos="228600" algn="l"/>
                <a:tab pos="457200" algn="l"/>
                <a:tab pos="1028700" algn="l"/>
              </a:tabLst>
            </a:pPr>
            <a:r>
              <a:rPr lang="en-US" sz="2000" b="1" i="1" dirty="0">
                <a:effectLst/>
                <a:latin typeface="Arial" panose="020B0604020202020204" pitchFamily="34" charset="0"/>
                <a:ea typeface="Times New Roman" panose="02020603050405020304" pitchFamily="18" charset="0"/>
                <a:cs typeface="Arial" panose="020B0604020202020204" pitchFamily="34" charset="0"/>
              </a:rPr>
              <a:t>A new inspection of an existing course (FIS or National) voids the previous homologation of an existing course.</a:t>
            </a:r>
          </a:p>
          <a:p>
            <a:pPr marL="457200" marR="0" algn="just">
              <a:spcBef>
                <a:spcPts val="600"/>
              </a:spcBef>
              <a:spcAft>
                <a:spcPts val="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NOTE: </a:t>
            </a:r>
            <a:r>
              <a:rPr lang="en-US" sz="2000" dirty="0">
                <a:effectLst/>
                <a:latin typeface="Arial" panose="020B0604020202020204" pitchFamily="34" charset="0"/>
                <a:ea typeface="Times New Roman" panose="02020603050405020304" pitchFamily="18" charset="0"/>
                <a:cs typeface="Arial" panose="020B0604020202020204" pitchFamily="34" charset="0"/>
              </a:rPr>
              <a:t>An Organizer should not depend entirely on the homologation of a racecourse by the FIS and ignore exceptional snow and weather conditions. Natural conditions like insufficient snow depth, unfavorable surface snow conditions, dense fog, heavy snowfall, or rain may make the trail unsuitable for holding a specified competition. </a:t>
            </a:r>
          </a:p>
        </p:txBody>
      </p:sp>
      <p:pic>
        <p:nvPicPr>
          <p:cNvPr id="2" name="Content Placeholder 10">
            <a:extLst>
              <a:ext uri="{FF2B5EF4-FFF2-40B4-BE49-F238E27FC236}">
                <a16:creationId xmlns:a16="http://schemas.microsoft.com/office/drawing/2014/main" id="{3E873FED-7341-B203-70E0-798F60C14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161383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6397D37-EA97-DF81-BE32-195CE0378254}"/>
              </a:ext>
            </a:extLst>
          </p:cNvPr>
          <p:cNvSpPr>
            <a:spLocks noGrp="1"/>
          </p:cNvSpPr>
          <p:nvPr>
            <p:ph type="title" idx="4294967295"/>
          </p:nvPr>
        </p:nvSpPr>
        <p:spPr>
          <a:xfrm>
            <a:off x="609600" y="152400"/>
            <a:ext cx="8229600" cy="990600"/>
          </a:xfrm>
        </p:spPr>
        <p:txBody>
          <a:bodyPr/>
          <a:lstStyle/>
          <a:p>
            <a:pPr eaLnBrk="1" hangingPunct="1">
              <a:defRPr/>
            </a:pPr>
            <a:r>
              <a:rPr lang="en-US" altLang="en-US" sz="3700"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OFFICIALS</a:t>
            </a:r>
            <a:r>
              <a:rPr lang="en-US" altLang="en-US" sz="3700"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 RESPONSIBILITY</a:t>
            </a:r>
          </a:p>
        </p:txBody>
      </p:sp>
      <p:sp>
        <p:nvSpPr>
          <p:cNvPr id="3" name="Content Placeholder 2">
            <a:extLst>
              <a:ext uri="{FF2B5EF4-FFF2-40B4-BE49-F238E27FC236}">
                <a16:creationId xmlns:a16="http://schemas.microsoft.com/office/drawing/2014/main" id="{01EBD475-B8E3-1DEB-1085-EC69F5C02281}"/>
              </a:ext>
            </a:extLst>
          </p:cNvPr>
          <p:cNvSpPr>
            <a:spLocks noGrp="1"/>
          </p:cNvSpPr>
          <p:nvPr>
            <p:ph idx="4294967295"/>
          </p:nvPr>
        </p:nvSpPr>
        <p:spPr>
          <a:xfrm>
            <a:off x="533400" y="1447800"/>
            <a:ext cx="8305800" cy="4572000"/>
          </a:xfrm>
        </p:spPr>
        <p:txBody>
          <a:bodyPr rtlCol="0">
            <a:normAutofit fontScale="92500" lnSpcReduction="10000"/>
          </a:bodyPr>
          <a:lstStyle/>
          <a:p>
            <a:pPr marL="0" indent="0" eaLnBrk="1" fontAlgn="auto" hangingPunct="1">
              <a:lnSpc>
                <a:spcPct val="110000"/>
              </a:lnSpc>
              <a:spcAft>
                <a:spcPts val="0"/>
              </a:spcAft>
              <a:buFont typeface="Arial"/>
              <a:buNone/>
              <a:defRPr/>
            </a:pPr>
            <a:r>
              <a:rPr lang="en-US" b="1" dirty="0">
                <a:latin typeface="Arial" panose="020B0604020202020204" pitchFamily="34" charset="0"/>
                <a:cs typeface="Arial" panose="020B0604020202020204" pitchFamily="34" charset="0"/>
              </a:rPr>
              <a:t>It is the responsibility of every official, coach and competitor to </a:t>
            </a:r>
            <a:r>
              <a:rPr lang="en-US" b="1" i="1" u="sng" dirty="0">
                <a:solidFill>
                  <a:srgbClr val="0028A8"/>
                </a:solidFill>
                <a:latin typeface="Arial" panose="020B0604020202020204" pitchFamily="34" charset="0"/>
                <a:cs typeface="Arial" panose="020B0604020202020204" pitchFamily="34" charset="0"/>
              </a:rPr>
              <a:t>know</a:t>
            </a:r>
            <a:r>
              <a:rPr lang="en-US" b="1" i="1" dirty="0">
                <a:latin typeface="Arial" panose="020B0604020202020204" pitchFamily="34" charset="0"/>
                <a:cs typeface="Arial" panose="020B0604020202020204" pitchFamily="34" charset="0"/>
              </a:rPr>
              <a:t>, </a:t>
            </a:r>
            <a:r>
              <a:rPr lang="en-US" b="1" i="1" u="sng" dirty="0">
                <a:solidFill>
                  <a:srgbClr val="0028A8"/>
                </a:solidFill>
                <a:latin typeface="Arial" panose="020B0604020202020204" pitchFamily="34" charset="0"/>
                <a:cs typeface="Arial" panose="020B0604020202020204" pitchFamily="34" charset="0"/>
              </a:rPr>
              <a:t>understand</a:t>
            </a:r>
            <a:r>
              <a:rPr lang="en-US" b="1" i="1" dirty="0">
                <a:solidFill>
                  <a:srgbClr val="0028A8"/>
                </a:solidFill>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 and </a:t>
            </a:r>
            <a:r>
              <a:rPr lang="en-US" b="1" i="1" u="sng" dirty="0">
                <a:solidFill>
                  <a:srgbClr val="0028A8"/>
                </a:solidFill>
                <a:latin typeface="Arial" panose="020B0604020202020204" pitchFamily="34" charset="0"/>
                <a:cs typeface="Arial" panose="020B0604020202020204" pitchFamily="34" charset="0"/>
              </a:rPr>
              <a:t>abide</a:t>
            </a:r>
            <a:r>
              <a:rPr lang="en-US" b="1" i="1" dirty="0">
                <a:latin typeface="Arial" panose="020B0604020202020204" pitchFamily="34" charset="0"/>
                <a:cs typeface="Arial" panose="020B0604020202020204" pitchFamily="34" charset="0"/>
              </a:rPr>
              <a:t> by </a:t>
            </a:r>
            <a:r>
              <a:rPr lang="en-US" b="1" dirty="0">
                <a:latin typeface="Arial" panose="020B0604020202020204" pitchFamily="34" charset="0"/>
                <a:cs typeface="Arial" panose="020B0604020202020204" pitchFamily="34" charset="0"/>
              </a:rPr>
              <a:t>the rules for the sport. These rules include, but are not limited to, current editions and “Precisions” of:</a:t>
            </a: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U.S. Ski &amp; Snowboard </a:t>
            </a:r>
            <a:r>
              <a:rPr lang="en-US" b="1" u="sng" dirty="0">
                <a:latin typeface="Arial" panose="020B0604020202020204" pitchFamily="34" charset="0"/>
                <a:cs typeface="Arial" panose="020B0604020202020204" pitchFamily="34" charset="0"/>
              </a:rPr>
              <a:t>ACR</a:t>
            </a:r>
            <a:r>
              <a:rPr lang="en-US" b="1" dirty="0">
                <a:latin typeface="Arial" panose="020B0604020202020204" pitchFamily="34" charset="0"/>
                <a:cs typeface="Arial" panose="020B0604020202020204" pitchFamily="34" charset="0"/>
              </a:rPr>
              <a:t> </a:t>
            </a: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FIS </a:t>
            </a:r>
            <a:r>
              <a:rPr lang="en-US" b="1" u="sng" dirty="0">
                <a:latin typeface="Arial" panose="020B0604020202020204" pitchFamily="34" charset="0"/>
                <a:cs typeface="Arial" panose="020B0604020202020204" pitchFamily="34" charset="0"/>
              </a:rPr>
              <a:t>ICR</a:t>
            </a:r>
            <a:endParaRPr lang="en-US" b="1" dirty="0">
              <a:latin typeface="Arial" panose="020B0604020202020204" pitchFamily="34" charset="0"/>
              <a:cs typeface="Arial" panose="020B0604020202020204" pitchFamily="34" charset="0"/>
            </a:endParaRP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Supplemental rules, such as </a:t>
            </a:r>
            <a:r>
              <a:rPr lang="en-US" b="1" u="sng" dirty="0">
                <a:latin typeface="Arial" panose="020B0604020202020204" pitchFamily="34" charset="0"/>
                <a:cs typeface="Arial" panose="020B0604020202020204" pitchFamily="34" charset="0"/>
              </a:rPr>
              <a:t>Equipment Specifications</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Rules of the FIS Points</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Rules for the Alpine Continental Cups</a:t>
            </a:r>
            <a:r>
              <a:rPr lang="en-US" b="1" dirty="0">
                <a:latin typeface="Arial" panose="020B0604020202020204" pitchFamily="34" charset="0"/>
                <a:cs typeface="Arial" panose="020B0604020202020204" pitchFamily="34" charset="0"/>
              </a:rPr>
              <a:t>, etc. </a:t>
            </a:r>
          </a:p>
          <a:p>
            <a:pPr marL="0" indent="0" eaLnBrk="1" fontAlgn="auto" hangingPunct="1">
              <a:lnSpc>
                <a:spcPct val="120000"/>
              </a:lnSpc>
              <a:spcBef>
                <a:spcPts val="2400"/>
              </a:spcBef>
              <a:spcAft>
                <a:spcPts val="0"/>
              </a:spcAft>
              <a:buFont typeface="Arial" charset="0"/>
              <a:buNone/>
              <a:defRPr/>
            </a:pPr>
            <a:r>
              <a:rPr lang="en-US" b="1" dirty="0">
                <a:latin typeface="Arial" panose="020B0604020202020204" pitchFamily="34" charset="0"/>
                <a:cs typeface="Arial" panose="020B0604020202020204" pitchFamily="34" charset="0"/>
              </a:rPr>
              <a:t>Coaches, Program Directors, and other club officers are encouraged to provide the time and opportunity to instruct their athletes on the rules for the sport.</a:t>
            </a:r>
          </a:p>
        </p:txBody>
      </p:sp>
      <p:pic>
        <p:nvPicPr>
          <p:cNvPr id="16388" name="Content Placeholder 10">
            <a:extLst>
              <a:ext uri="{FF2B5EF4-FFF2-40B4-BE49-F238E27FC236}">
                <a16:creationId xmlns:a16="http://schemas.microsoft.com/office/drawing/2014/main" id="{8AD6766C-AA8F-1CFF-A63F-F488B85659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02156"/>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109537" y="656164"/>
            <a:ext cx="8924926" cy="5830007"/>
          </a:xfrm>
        </p:spPr>
        <p:txBody>
          <a:bodyPr rtlCol="0">
            <a:normAutofit fontScale="92500"/>
          </a:bodyPr>
          <a:lstStyle/>
          <a:p>
            <a:pPr marL="0" marR="0" indent="0" algn="just">
              <a:spcBef>
                <a:spcPts val="0"/>
              </a:spcBef>
              <a:spcAft>
                <a:spcPts val="0"/>
              </a:spcAft>
              <a:buNone/>
              <a:tabLst>
                <a:tab pos="457200" algn="l"/>
                <a:tab pos="685800" algn="l"/>
                <a:tab pos="1028700" algn="l"/>
                <a:tab pos="5486400" algn="l"/>
              </a:tabLst>
            </a:pPr>
            <a:r>
              <a:rPr lang="en-US" sz="1800" b="1" u="sng" dirty="0">
                <a:effectLst/>
                <a:latin typeface="Arial" panose="020B0604020202020204" pitchFamily="34" charset="0"/>
                <a:ea typeface="Times New Roman" panose="02020603050405020304" pitchFamily="18" charset="0"/>
                <a:cs typeface="Arial" panose="020B0604020202020204" pitchFamily="34" charset="0"/>
              </a:rPr>
              <a:t>Suggested list of supplies: </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600"/>
              </a:spcBef>
              <a:spcAft>
                <a:spcPts val="0"/>
              </a:spcAft>
              <a:buNone/>
              <a:tabLst>
                <a:tab pos="457200" algn="l"/>
                <a:tab pos="685800" algn="l"/>
                <a:tab pos="1028700" algn="l"/>
                <a:tab pos="3200400" algn="l"/>
                <a:tab pos="38925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Gates – Adequate numbers &amp; spares		Banners: Start, Finish, Sponsors, etc./Banner Supports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457200" algn="l"/>
                <a:tab pos="685800" algn="l"/>
                <a:tab pos="1028700" algn="l"/>
                <a:tab pos="3200400" algn="l"/>
                <a:tab pos="38925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GS &amp; SL racecourse: adequate numbers	Radios/communication equip.; spare batteries, chargers</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571500" algn="l"/>
                <a:tab pos="685800" algn="l"/>
                <a:tab pos="914400" algn="l"/>
                <a:tab pos="1028700" algn="l"/>
                <a:tab pos="38925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DH &amp; SG racecourse: adequate numbers 	External speaker mics for radios (if required) </a:t>
            </a:r>
            <a:endParaRPr lang="en-US" sz="1800" dirty="0">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571500" algn="l"/>
                <a:tab pos="685800" algn="l"/>
                <a:tab pos="914400" algn="l"/>
                <a:tab pos="1028700" algn="l"/>
                <a:tab pos="38925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Gate Panels and Spares (DH, SG, GS) 	Security Measures: as needed		</a:t>
            </a:r>
          </a:p>
          <a:p>
            <a:pPr marL="0" marR="0" indent="0">
              <a:spcBef>
                <a:spcPts val="0"/>
              </a:spcBef>
              <a:spcAft>
                <a:spcPts val="0"/>
              </a:spcAft>
              <a:buNone/>
              <a:tabLst>
                <a:tab pos="571500" algn="l"/>
                <a:tab pos="685800" algn="l"/>
                <a:tab pos="914400" algn="l"/>
                <a:tab pos="10287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Wrenches/Gate Keys			           “Willy Bags” &amp; filling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457200" algn="l"/>
                <a:tab pos="571500" algn="l"/>
                <a:tab pos="685800" algn="l"/>
                <a:tab pos="914400" algn="l"/>
                <a:tab pos="10287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(if screw-in gate bases are being used) 	Air Fences and inflating device (leaf blower)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457200" algn="l"/>
                <a:tab pos="571500" algn="l"/>
                <a:tab pos="685800" algn="l"/>
                <a:tab pos="914400" algn="l"/>
                <a:tab pos="1028700" algn="l"/>
                <a:tab pos="38925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Tool kit (pliers, screwdriver, etc.)	Scoreboard and/or Official Notice Board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457200" algn="l"/>
                <a:tab pos="685800" algn="l"/>
                <a:tab pos="914400" algn="l"/>
                <a:tab pos="1028700" algn="l"/>
                <a:tab pos="38925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Water, as required for course preparation	Tags/stickers for numbering gates</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457200" algn="l"/>
                <a:tab pos="685800" algn="l"/>
                <a:tab pos="1028700" algn="l"/>
                <a:tab pos="54864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Snow hardening agent for snow treatment     Tape: Duct, electrical, fabric, etc.</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457200" algn="l"/>
                <a:tab pos="685800" algn="l"/>
                <a:tab pos="914400" algn="l"/>
                <a:tab pos="1028700" algn="l"/>
                <a:tab pos="3200400" algn="l"/>
                <a:tab pos="38925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Buckets &amp; spreaders for snow treatment	Plastic garbage bags</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457200" algn="l"/>
                <a:tab pos="685800" algn="l"/>
                <a:tab pos="914400" algn="l"/>
                <a:tab pos="1028700" algn="l"/>
                <a:tab pos="38925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Course coloring agent and sprayers	Timekeeping Equipment: Electronic and Manual/Hand</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457200" algn="l"/>
                <a:tab pos="685800" algn="l"/>
                <a:tab pos="1028700" algn="l"/>
                <a:tab pos="3200400" algn="l"/>
                <a:tab pos="38925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Drills: Extra batteries, chargers, spares 	Finish Timekeeping Equipment protection measures</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457200" algn="l"/>
                <a:tab pos="685800" algn="l"/>
                <a:tab pos="1028700" algn="l"/>
                <a:tab pos="3200400" algn="l"/>
                <a:tab pos="38925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Drill Bits: Proper size for gate base		Signage: “Trail Closed,” etc., and Barriers, as needed</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457200" algn="l"/>
                <a:tab pos="685800" algn="l"/>
                <a:tab pos="1028700" algn="l"/>
                <a:tab pos="3200400" algn="l"/>
                <a:tab pos="38925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Wedges, hammers/mallets, pine boughs	Crowd Control System</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457200" algn="l"/>
                <a:tab pos="685800" algn="l"/>
                <a:tab pos="1028700" algn="l"/>
                <a:tab pos="3200400" algn="l"/>
                <a:tab pos="38925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Shovels and rakes (steel, grain scoop, etc.)	Public Address System</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457200" algn="l"/>
                <a:tab pos="685800" algn="l"/>
                <a:tab pos="914400" algn="l"/>
                <a:tab pos="10287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Heavy Twine/baling wire; zip ties, bumblebee rope, hi-vis flagging, B-Net or A-Net repair twine</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914400" algn="l"/>
                <a:tab pos="457200" algn="l"/>
                <a:tab pos="685800" algn="l"/>
                <a:tab pos="914400" algn="l"/>
                <a:tab pos="1028700" algn="l"/>
              </a:tabLst>
            </a:pP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tabLst>
                <a:tab pos="-914400" algn="l"/>
                <a:tab pos="457200" algn="l"/>
                <a:tab pos="685800" algn="l"/>
                <a:tab pos="914400" algn="l"/>
                <a:tab pos="102870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HAVE EXTRAS READILY AVAILABLE!</a:t>
            </a:r>
          </a:p>
          <a:p>
            <a:pPr marL="0" marR="0" indent="0">
              <a:spcBef>
                <a:spcPts val="0"/>
              </a:spcBef>
              <a:spcAft>
                <a:spcPts val="0"/>
              </a:spcAft>
              <a:buNone/>
              <a:tabLst>
                <a:tab pos="-914400" algn="l"/>
                <a:tab pos="457200" algn="l"/>
                <a:tab pos="685800" algn="l"/>
                <a:tab pos="914400" algn="l"/>
                <a:tab pos="1028700" algn="l"/>
              </a:tabLst>
            </a:pP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tabLst>
                <a:tab pos="-914400" algn="l"/>
                <a:tab pos="457200" algn="l"/>
                <a:tab pos="685800" algn="l"/>
                <a:tab pos="914400" algn="l"/>
                <a:tab pos="102870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NOTE: </a:t>
            </a:r>
            <a:r>
              <a:rPr lang="en-US" sz="1800" dirty="0">
                <a:effectLst/>
                <a:latin typeface="Arial" panose="020B0604020202020204" pitchFamily="34" charset="0"/>
                <a:ea typeface="Times New Roman" panose="02020603050405020304" pitchFamily="18" charset="0"/>
                <a:cs typeface="Arial" panose="020B0604020202020204" pitchFamily="34" charset="0"/>
              </a:rPr>
              <a:t>Tags/stickers should not be applied in close proximity to gate flag attachment areas. </a:t>
            </a:r>
            <a:r>
              <a:rPr lang="en-US" sz="1800" dirty="0">
                <a:latin typeface="Arial" panose="020B0604020202020204" pitchFamily="34" charset="0"/>
                <a:ea typeface="Times New Roman" panose="02020603050405020304" pitchFamily="18" charset="0"/>
                <a:cs typeface="Arial" panose="020B0604020202020204" pitchFamily="34" charset="0"/>
              </a:rPr>
              <a:t>Sticky residue will build up and may inhibit gate flag release.</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eaLnBrk="1" fontAlgn="auto" hangingPunct="1">
              <a:lnSpc>
                <a:spcPct val="120000"/>
              </a:lnSpc>
              <a:spcBef>
                <a:spcPts val="600"/>
              </a:spcBef>
              <a:spcAft>
                <a:spcPts val="0"/>
              </a:spcAft>
              <a:buNone/>
              <a:defRPr/>
            </a:pPr>
            <a:endParaRPr lang="en-US" sz="7200" dirty="0">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112360" y="9347"/>
            <a:ext cx="8924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2800" b="1" dirty="0">
                <a:solidFill>
                  <a:srgbClr val="1A21A6"/>
                </a:solidFill>
                <a:effectLst>
                  <a:outerShdw blurRad="38100" dist="38100" dir="2700000" algn="tl">
                    <a:srgbClr val="000000">
                      <a:alpha val="43137"/>
                    </a:srgbClr>
                  </a:outerShdw>
                </a:effectLst>
                <a:latin typeface="Arial" charset="0"/>
                <a:cs typeface="Arial" charset="0"/>
              </a:rPr>
              <a:t>RACECOURSE MATERIALS  </a:t>
            </a:r>
          </a:p>
        </p:txBody>
      </p:sp>
      <p:pic>
        <p:nvPicPr>
          <p:cNvPr id="6" name="Content Placeholder 10">
            <a:extLst>
              <a:ext uri="{FF2B5EF4-FFF2-40B4-BE49-F238E27FC236}">
                <a16:creationId xmlns:a16="http://schemas.microsoft.com/office/drawing/2014/main" id="{E56CA761-D7DC-4A73-9599-C5C999BA6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439738" y="1219200"/>
            <a:ext cx="8594725" cy="3715215"/>
          </a:xfrm>
        </p:spPr>
        <p:txBody>
          <a:bodyPr rtlCol="0">
            <a:normAutofit/>
          </a:bodyPr>
          <a:lstStyle/>
          <a:p>
            <a:pPr marL="0" marR="0" indent="0" algn="just">
              <a:lnSpc>
                <a:spcPct val="100000"/>
              </a:lnSpc>
              <a:spcBef>
                <a:spcPts val="600"/>
              </a:spcBef>
              <a:spcAft>
                <a:spcPts val="600"/>
              </a:spcAft>
              <a:buNone/>
              <a:tabLst>
                <a:tab pos="685800" algn="l"/>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Factors to Consider for appropriate race arena construction</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628650" marR="0" lvl="1" indent="-171450" algn="just">
              <a:lnSpc>
                <a:spcPct val="100000"/>
              </a:lnSpc>
              <a:spcBef>
                <a:spcPts val="600"/>
              </a:spcBef>
              <a:spcAft>
                <a:spcPts val="600"/>
              </a:spcAft>
              <a:buFont typeface="Arial" panose="020B0604020202020204" pitchFamily="34" charset="0"/>
              <a:buChar char="•"/>
              <a:tabLst>
                <a:tab pos="685800" algn="l"/>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Type of event</a:t>
            </a:r>
          </a:p>
          <a:p>
            <a:pPr marL="628650" marR="0" lvl="1" indent="-171450" algn="just">
              <a:lnSpc>
                <a:spcPct val="100000"/>
              </a:lnSpc>
              <a:spcBef>
                <a:spcPts val="600"/>
              </a:spcBef>
              <a:spcAft>
                <a:spcPts val="600"/>
              </a:spcAft>
              <a:buFont typeface="Arial" panose="020B0604020202020204" pitchFamily="34" charset="0"/>
              <a:buChar char="•"/>
              <a:tabLst>
                <a:tab pos="685800" algn="l"/>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Number, age, size, speed, and ability level of competitors</a:t>
            </a:r>
          </a:p>
          <a:p>
            <a:pPr marL="628650" marR="0" lvl="1" indent="-171450" algn="just">
              <a:lnSpc>
                <a:spcPct val="100000"/>
              </a:lnSpc>
              <a:spcBef>
                <a:spcPts val="600"/>
              </a:spcBef>
              <a:spcAft>
                <a:spcPts val="600"/>
              </a:spcAft>
              <a:buFont typeface="Arial" panose="020B0604020202020204" pitchFamily="34" charset="0"/>
              <a:buChar char="•"/>
              <a:tabLst>
                <a:tab pos="685800" algn="l"/>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Nature of racecourse</a:t>
            </a:r>
          </a:p>
          <a:p>
            <a:pPr marL="628650" marR="0" lvl="1" indent="-171450" algn="just">
              <a:lnSpc>
                <a:spcPct val="100000"/>
              </a:lnSpc>
              <a:spcBef>
                <a:spcPts val="600"/>
              </a:spcBef>
              <a:spcAft>
                <a:spcPts val="600"/>
              </a:spcAft>
              <a:buFont typeface="Arial" panose="020B0604020202020204" pitchFamily="34" charset="0"/>
              <a:buChar char="•"/>
              <a:tabLst>
                <a:tab pos="685800" algn="l"/>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Available personnel</a:t>
            </a:r>
          </a:p>
          <a:p>
            <a:pPr marL="628650" marR="0" lvl="1" indent="-171450" algn="just">
              <a:lnSpc>
                <a:spcPct val="100000"/>
              </a:lnSpc>
              <a:spcBef>
                <a:spcPts val="600"/>
              </a:spcBef>
              <a:spcAft>
                <a:spcPts val="600"/>
              </a:spcAft>
              <a:buFont typeface="Arial" panose="020B0604020202020204" pitchFamily="34" charset="0"/>
              <a:buChar char="•"/>
              <a:tabLst>
                <a:tab pos="685800" algn="l"/>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Snow conditions</a:t>
            </a:r>
          </a:p>
          <a:p>
            <a:pPr marL="628650" marR="0" lvl="1" indent="-171450" algn="just">
              <a:lnSpc>
                <a:spcPct val="100000"/>
              </a:lnSpc>
              <a:spcBef>
                <a:spcPts val="600"/>
              </a:spcBef>
              <a:spcAft>
                <a:spcPts val="600"/>
              </a:spcAft>
              <a:buFont typeface="Arial" panose="020B0604020202020204" pitchFamily="34" charset="0"/>
              <a:buChar char="•"/>
              <a:tabLst>
                <a:tab pos="685800" algn="l"/>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Anticipated weather</a:t>
            </a: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181770" y="0"/>
            <a:ext cx="885269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2800" b="1" dirty="0">
                <a:solidFill>
                  <a:srgbClr val="1A21A6"/>
                </a:solidFill>
                <a:effectLst>
                  <a:outerShdw blurRad="38100" dist="38100" dir="2700000" algn="tl">
                    <a:srgbClr val="000000">
                      <a:alpha val="43137"/>
                    </a:srgbClr>
                  </a:outerShdw>
                </a:effectLst>
                <a:latin typeface="Arial" charset="0"/>
                <a:cs typeface="Arial" charset="0"/>
              </a:rPr>
              <a:t>RACE ARENA CONSTRUCTION</a:t>
            </a:r>
          </a:p>
        </p:txBody>
      </p:sp>
      <p:pic>
        <p:nvPicPr>
          <p:cNvPr id="5" name="Content Placeholder 10">
            <a:extLst>
              <a:ext uri="{FF2B5EF4-FFF2-40B4-BE49-F238E27FC236}">
                <a16:creationId xmlns:a16="http://schemas.microsoft.com/office/drawing/2014/main" id="{21EADCAF-AD70-41B7-9BC8-51658CB87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228600" y="76201"/>
            <a:ext cx="8610600" cy="646114"/>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START AREA AND THE START LINE  </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242094" y="750537"/>
            <a:ext cx="8534400" cy="5791201"/>
          </a:xfrm>
        </p:spPr>
        <p:txBody>
          <a:bodyPr rtlCol="0">
            <a:normAutofit fontScale="77500" lnSpcReduction="20000"/>
          </a:bodyPr>
          <a:lstStyle/>
          <a:p>
            <a:pPr marL="501650" marR="0" indent="-501650" algn="just">
              <a:lnSpc>
                <a:spcPct val="120000"/>
              </a:lnSpc>
              <a:spcBef>
                <a:spcPts val="0"/>
              </a:spcBef>
              <a:spcAft>
                <a:spcPts val="600"/>
              </a:spcAft>
              <a:buNone/>
              <a:tabLst>
                <a:tab pos="685800" algn="l"/>
                <a:tab pos="1028700" algn="l"/>
              </a:tabLst>
            </a:pPr>
            <a:r>
              <a:rPr lang="en-US" sz="2600" b="1" u="sng" dirty="0">
                <a:effectLst/>
                <a:latin typeface="Arial" panose="020B0604020202020204" pitchFamily="34" charset="0"/>
                <a:ea typeface="Times New Roman" panose="02020603050405020304" pitchFamily="18" charset="0"/>
                <a:cs typeface="Arial" panose="020B0604020202020204" pitchFamily="34" charset="0"/>
              </a:rPr>
              <a:t>Start Area</a:t>
            </a:r>
          </a:p>
          <a:p>
            <a:pPr marL="225425" marR="0" lvl="1" indent="-225425" algn="just">
              <a:lnSpc>
                <a:spcPct val="120000"/>
              </a:lnSpc>
              <a:spcBef>
                <a:spcPts val="0"/>
              </a:spcBef>
              <a:spcAft>
                <a:spcPts val="0"/>
              </a:spcAft>
              <a:buFont typeface="Arial" panose="020B0604020202020204" pitchFamily="34" charset="0"/>
              <a:buChar char="•"/>
              <a:tabLst>
                <a:tab pos="685800" algn="l"/>
                <a:tab pos="914400" algn="l"/>
                <a:tab pos="1314450" algn="l"/>
              </a:tabLst>
            </a:pPr>
            <a:r>
              <a:rPr lang="en-US" sz="2600" dirty="0">
                <a:latin typeface="Arial" panose="020B0604020202020204" pitchFamily="34" charset="0"/>
                <a:ea typeface="Times New Roman" panose="02020603050405020304" pitchFamily="18" charset="0"/>
                <a:cs typeface="Arial" panose="020B0604020202020204" pitchFamily="34" charset="0"/>
              </a:rPr>
              <a:t>Is an i</a:t>
            </a:r>
            <a:r>
              <a:rPr lang="en-US" sz="2600" dirty="0">
                <a:effectLst/>
                <a:latin typeface="Arial" panose="020B0604020202020204" pitchFamily="34" charset="0"/>
                <a:ea typeface="Times New Roman" panose="02020603050405020304" pitchFamily="18" charset="0"/>
                <a:cs typeface="Arial" panose="020B0604020202020204" pitchFamily="34" charset="0"/>
              </a:rPr>
              <a:t>ntegral and important part of the racecourse: </a:t>
            </a:r>
            <a:r>
              <a:rPr lang="en-US" sz="2600" dirty="0">
                <a:latin typeface="Arial" panose="020B0604020202020204" pitchFamily="34" charset="0"/>
                <a:ea typeface="Times New Roman" panose="02020603050405020304" pitchFamily="18" charset="0"/>
                <a:cs typeface="Arial" panose="020B0604020202020204" pitchFamily="34" charset="0"/>
              </a:rPr>
              <a:t>should be </a:t>
            </a:r>
            <a:r>
              <a:rPr lang="en-US" sz="2600" dirty="0">
                <a:effectLst/>
                <a:latin typeface="Arial" panose="020B0604020202020204" pitchFamily="34" charset="0"/>
                <a:ea typeface="Times New Roman" panose="02020603050405020304" pitchFamily="18" charset="0"/>
                <a:cs typeface="Arial" panose="020B0604020202020204" pitchFamily="34" charset="0"/>
              </a:rPr>
              <a:t>carefully planned and prepared</a:t>
            </a:r>
          </a:p>
          <a:p>
            <a:pPr marL="225425" marR="0" lvl="1" indent="-225425" algn="just">
              <a:lnSpc>
                <a:spcPct val="120000"/>
              </a:lnSpc>
              <a:spcBef>
                <a:spcPts val="0"/>
              </a:spcBef>
              <a:spcAft>
                <a:spcPts val="0"/>
              </a:spcAft>
              <a:buFont typeface="Arial" panose="020B0604020202020204" pitchFamily="34" charset="0"/>
              <a:buChar char="•"/>
              <a:tabLst>
                <a:tab pos="685800" algn="l"/>
                <a:tab pos="914400" algn="l"/>
                <a:tab pos="1314450" algn="l"/>
              </a:tabLst>
            </a:pPr>
            <a:r>
              <a:rPr lang="en-US" sz="2600" dirty="0">
                <a:latin typeface="Arial" panose="020B0604020202020204" pitchFamily="34" charset="0"/>
                <a:ea typeface="Times New Roman" panose="02020603050405020304" pitchFamily="18" charset="0"/>
                <a:cs typeface="Arial" panose="020B0604020202020204" pitchFamily="34" charset="0"/>
              </a:rPr>
              <a:t>Must be c</a:t>
            </a:r>
            <a:r>
              <a:rPr lang="en-US" sz="2600" dirty="0">
                <a:effectLst/>
                <a:latin typeface="Arial" panose="020B0604020202020204" pitchFamily="34" charset="0"/>
                <a:ea typeface="Times New Roman" panose="02020603050405020304" pitchFamily="18" charset="0"/>
                <a:cs typeface="Arial" panose="020B0604020202020204" pitchFamily="34" charset="0"/>
              </a:rPr>
              <a:t>losed off from public</a:t>
            </a:r>
          </a:p>
          <a:p>
            <a:pPr marL="225425" marR="0" lvl="1" indent="-225425" algn="just">
              <a:lnSpc>
                <a:spcPct val="120000"/>
              </a:lnSpc>
              <a:spcBef>
                <a:spcPts val="0"/>
              </a:spcBef>
              <a:spcAft>
                <a:spcPts val="0"/>
              </a:spcAft>
              <a:buFont typeface="Arial" panose="020B0604020202020204" pitchFamily="34" charset="0"/>
              <a:buChar char="•"/>
              <a:tabLst>
                <a:tab pos="685800" algn="l"/>
                <a:tab pos="914400" algn="l"/>
                <a:tab pos="1314450" algn="l"/>
              </a:tabLst>
            </a:pPr>
            <a:r>
              <a:rPr lang="en-US" sz="2600" dirty="0">
                <a:effectLst/>
                <a:latin typeface="Arial" panose="020B0604020202020204" pitchFamily="34" charset="0"/>
                <a:ea typeface="Times New Roman" panose="02020603050405020304" pitchFamily="18" charset="0"/>
                <a:cs typeface="Arial" panose="020B0604020202020204" pitchFamily="34" charset="0"/>
              </a:rPr>
              <a:t>Needs to be sheltered or near a sheltered area</a:t>
            </a:r>
          </a:p>
          <a:p>
            <a:pPr marL="225425" marR="0" lvl="1" indent="-225425" algn="just">
              <a:lnSpc>
                <a:spcPct val="120000"/>
              </a:lnSpc>
              <a:spcBef>
                <a:spcPts val="0"/>
              </a:spcBef>
              <a:spcAft>
                <a:spcPts val="0"/>
              </a:spcAft>
              <a:buFont typeface="Arial" panose="020B0604020202020204" pitchFamily="34" charset="0"/>
              <a:buChar char="•"/>
              <a:tabLst>
                <a:tab pos="685800" algn="l"/>
                <a:tab pos="914400" algn="l"/>
                <a:tab pos="1314450" algn="l"/>
              </a:tabLst>
            </a:pPr>
            <a:r>
              <a:rPr lang="en-US" sz="2600" dirty="0">
                <a:effectLst/>
                <a:latin typeface="Arial" panose="020B0604020202020204" pitchFamily="34" charset="0"/>
                <a:ea typeface="Times New Roman" panose="02020603050405020304" pitchFamily="18" charset="0"/>
                <a:cs typeface="Arial" panose="020B0604020202020204" pitchFamily="34" charset="0"/>
              </a:rPr>
              <a:t>Needs sufficient area for competitors, coaches, service personnel, extra clothing/equipment</a:t>
            </a:r>
          </a:p>
          <a:p>
            <a:pPr marL="225425" marR="0" lvl="1" indent="-225425" algn="just">
              <a:lnSpc>
                <a:spcPct val="120000"/>
              </a:lnSpc>
              <a:spcBef>
                <a:spcPts val="0"/>
              </a:spcBef>
              <a:spcAft>
                <a:spcPts val="0"/>
              </a:spcAft>
              <a:buFont typeface="Arial" panose="020B0604020202020204" pitchFamily="34" charset="0"/>
              <a:buChar char="•"/>
              <a:tabLst>
                <a:tab pos="685800" algn="l"/>
                <a:tab pos="914400" algn="l"/>
                <a:tab pos="1314450" algn="l"/>
              </a:tabLst>
            </a:pPr>
            <a:r>
              <a:rPr lang="en-US" sz="2600" dirty="0">
                <a:effectLst/>
                <a:latin typeface="Arial" panose="020B0604020202020204" pitchFamily="34" charset="0"/>
                <a:ea typeface="Times New Roman" panose="02020603050405020304" pitchFamily="18" charset="0"/>
                <a:cs typeface="Arial" panose="020B0604020202020204" pitchFamily="34" charset="0"/>
              </a:rPr>
              <a:t>Should have an Exit other than through the start gate</a:t>
            </a:r>
          </a:p>
          <a:p>
            <a:pPr marL="685800" marR="0" indent="0" algn="just">
              <a:lnSpc>
                <a:spcPct val="120000"/>
              </a:lnSpc>
              <a:spcBef>
                <a:spcPts val="0"/>
              </a:spcBef>
              <a:spcAft>
                <a:spcPts val="0"/>
              </a:spcAft>
              <a:buNone/>
              <a:tabLst>
                <a:tab pos="685800" algn="l"/>
                <a:tab pos="1028700" algn="l"/>
                <a:tab pos="1200150" algn="l"/>
              </a:tabLst>
            </a:pPr>
            <a:endParaRPr lang="en-US" sz="2600" dirty="0">
              <a:latin typeface="Arial" panose="020B0604020202020204" pitchFamily="34" charset="0"/>
              <a:ea typeface="Times New Roman" panose="02020603050405020304" pitchFamily="18" charset="0"/>
              <a:cs typeface="Arial" panose="020B0604020202020204" pitchFamily="34" charset="0"/>
            </a:endParaRPr>
          </a:p>
          <a:p>
            <a:pPr marL="685800" marR="0" indent="-685800" algn="just">
              <a:lnSpc>
                <a:spcPct val="120000"/>
              </a:lnSpc>
              <a:spcBef>
                <a:spcPts val="0"/>
              </a:spcBef>
              <a:spcAft>
                <a:spcPts val="600"/>
              </a:spcAft>
              <a:buNone/>
              <a:tabLst>
                <a:tab pos="685800" algn="l"/>
                <a:tab pos="1028700" algn="l"/>
                <a:tab pos="1200150" algn="l"/>
              </a:tabLst>
            </a:pPr>
            <a:r>
              <a:rPr lang="en-US" sz="2600" b="1" u="sng" dirty="0">
                <a:effectLst/>
                <a:latin typeface="Arial" panose="020B0604020202020204" pitchFamily="34" charset="0"/>
                <a:ea typeface="Times New Roman" panose="02020603050405020304" pitchFamily="18" charset="0"/>
                <a:cs typeface="Arial" panose="020B0604020202020204" pitchFamily="34" charset="0"/>
              </a:rPr>
              <a:t>Start Line and Start Gate</a:t>
            </a:r>
          </a:p>
          <a:p>
            <a:pPr marL="225425" marR="0" lvl="0" indent="-225425" algn="just">
              <a:lnSpc>
                <a:spcPct val="120000"/>
              </a:lnSpc>
              <a:spcBef>
                <a:spcPts val="0"/>
              </a:spcBef>
              <a:spcAft>
                <a:spcPts val="0"/>
              </a:spcAft>
              <a:buFont typeface="Arial" panose="020B0604020202020204" pitchFamily="34" charset="0"/>
              <a:buChar char="•"/>
              <a:tabLst>
                <a:tab pos="914400" algn="l"/>
                <a:tab pos="1314450" algn="l"/>
              </a:tabLst>
            </a:pPr>
            <a:r>
              <a:rPr lang="en-US" sz="2600" dirty="0">
                <a:effectLst/>
                <a:latin typeface="Arial" panose="020B0604020202020204" pitchFamily="34" charset="0"/>
                <a:ea typeface="Times New Roman" panose="02020603050405020304" pitchFamily="18" charset="0"/>
                <a:cs typeface="Arial" panose="020B0604020202020204" pitchFamily="34" charset="0"/>
              </a:rPr>
              <a:t>Location should be well considered.</a:t>
            </a:r>
          </a:p>
          <a:p>
            <a:pPr marL="225425" marR="0" lvl="0" indent="-225425" algn="just">
              <a:lnSpc>
                <a:spcPct val="120000"/>
              </a:lnSpc>
              <a:spcBef>
                <a:spcPts val="0"/>
              </a:spcBef>
              <a:spcAft>
                <a:spcPts val="0"/>
              </a:spcAft>
              <a:buFont typeface="Arial" panose="020B0604020202020204" pitchFamily="34" charset="0"/>
              <a:buChar char="•"/>
              <a:tabLst>
                <a:tab pos="914400" algn="l"/>
                <a:tab pos="1314450" algn="l"/>
              </a:tabLst>
            </a:pPr>
            <a:r>
              <a:rPr lang="en-US" sz="2600" u="sng" dirty="0">
                <a:effectLst/>
                <a:latin typeface="Arial" panose="020B0604020202020204" pitchFamily="34" charset="0"/>
                <a:ea typeface="Times New Roman" panose="02020603050405020304" pitchFamily="18" charset="0"/>
                <a:cs typeface="Arial" panose="020B0604020202020204" pitchFamily="34" charset="0"/>
              </a:rPr>
              <a:t>Requires a level start platform</a:t>
            </a:r>
            <a:r>
              <a:rPr lang="en-US" sz="2600" dirty="0">
                <a:effectLst/>
                <a:latin typeface="Arial" panose="020B0604020202020204" pitchFamily="34" charset="0"/>
                <a:ea typeface="Times New Roman" panose="02020603050405020304" pitchFamily="18" charset="0"/>
                <a:cs typeface="Arial" panose="020B0604020202020204" pitchFamily="34" charset="0"/>
              </a:rPr>
              <a:t> and start area with restricted access</a:t>
            </a:r>
          </a:p>
          <a:p>
            <a:pPr marL="225425" marR="0" lvl="0" indent="-225425" algn="just">
              <a:lnSpc>
                <a:spcPct val="120000"/>
              </a:lnSpc>
              <a:spcBef>
                <a:spcPts val="0"/>
              </a:spcBef>
              <a:spcAft>
                <a:spcPts val="0"/>
              </a:spcAft>
              <a:buFont typeface="Arial" panose="020B0604020202020204" pitchFamily="34" charset="0"/>
              <a:buChar char="•"/>
              <a:tabLst>
                <a:tab pos="914400" algn="l"/>
                <a:tab pos="1314450" algn="l"/>
              </a:tabLst>
            </a:pPr>
            <a:r>
              <a:rPr lang="en-US" sz="2600" dirty="0">
                <a:effectLst/>
                <a:latin typeface="Arial" panose="020B0604020202020204" pitchFamily="34" charset="0"/>
                <a:ea typeface="Times New Roman" panose="02020603050405020304" pitchFamily="18" charset="0"/>
                <a:cs typeface="Arial" panose="020B0604020202020204" pitchFamily="34" charset="0"/>
              </a:rPr>
              <a:t>Start gate preparation and equipment must be in accordance with rules</a:t>
            </a:r>
          </a:p>
          <a:p>
            <a:pPr marL="225425" marR="0" lvl="0" indent="-225425" algn="just">
              <a:lnSpc>
                <a:spcPct val="120000"/>
              </a:lnSpc>
              <a:spcBef>
                <a:spcPts val="0"/>
              </a:spcBef>
              <a:spcAft>
                <a:spcPts val="0"/>
              </a:spcAft>
              <a:buFont typeface="Arial" panose="020B0604020202020204" pitchFamily="34" charset="0"/>
              <a:buChar char="•"/>
              <a:tabLst>
                <a:tab pos="914400" algn="l"/>
                <a:tab pos="1314450" algn="l"/>
              </a:tabLst>
            </a:pPr>
            <a:r>
              <a:rPr lang="en-US" sz="2600" dirty="0">
                <a:effectLst/>
                <a:latin typeface="Arial" panose="020B0604020202020204" pitchFamily="34" charset="0"/>
                <a:ea typeface="Times New Roman" panose="02020603050405020304" pitchFamily="18" charset="0"/>
                <a:cs typeface="Arial" panose="020B0604020202020204" pitchFamily="34" charset="0"/>
              </a:rPr>
              <a:t>Requires proper surface preparation to limit deterioration (Start Pads)</a:t>
            </a:r>
          </a:p>
          <a:p>
            <a:pPr marL="225425" marR="0" lvl="0" indent="-225425" algn="just">
              <a:lnSpc>
                <a:spcPct val="120000"/>
              </a:lnSpc>
              <a:spcBef>
                <a:spcPts val="0"/>
              </a:spcBef>
              <a:spcAft>
                <a:spcPts val="0"/>
              </a:spcAft>
              <a:buFont typeface="Arial" panose="020B0604020202020204" pitchFamily="34" charset="0"/>
              <a:buChar char="•"/>
              <a:tabLst>
                <a:tab pos="914400" algn="l"/>
                <a:tab pos="1314450" algn="l"/>
              </a:tabLst>
            </a:pPr>
            <a:r>
              <a:rPr lang="en-US" sz="2600" dirty="0">
                <a:effectLst/>
                <a:latin typeface="Arial" panose="020B0604020202020204" pitchFamily="34" charset="0"/>
                <a:ea typeface="Times New Roman" panose="02020603050405020304" pitchFamily="18" charset="0"/>
                <a:cs typeface="Arial" panose="020B0604020202020204" pitchFamily="34" charset="0"/>
              </a:rPr>
              <a:t>Start gate must lead competitors onto the course through the first gates</a:t>
            </a:r>
          </a:p>
          <a:p>
            <a:pPr marL="225425" marR="0" lvl="0" indent="-225425" algn="just">
              <a:lnSpc>
                <a:spcPct val="120000"/>
              </a:lnSpc>
              <a:spcBef>
                <a:spcPts val="0"/>
              </a:spcBef>
              <a:spcAft>
                <a:spcPts val="0"/>
              </a:spcAft>
              <a:buFont typeface="Arial" panose="020B0604020202020204" pitchFamily="34" charset="0"/>
              <a:buChar char="•"/>
              <a:tabLst>
                <a:tab pos="914400" algn="l"/>
                <a:tab pos="1314450" algn="l"/>
              </a:tabLst>
            </a:pPr>
            <a:r>
              <a:rPr lang="en-US" sz="2600" dirty="0">
                <a:effectLst/>
                <a:latin typeface="Arial" panose="020B0604020202020204" pitchFamily="34" charset="0"/>
                <a:ea typeface="Times New Roman" panose="02020603050405020304" pitchFamily="18" charset="0"/>
                <a:cs typeface="Arial" panose="020B0604020202020204" pitchFamily="34" charset="0"/>
              </a:rPr>
              <a:t>Track from the start line to the first gate must be prepared and maintained as well as the racecourse</a:t>
            </a:r>
          </a:p>
          <a:p>
            <a:pPr marL="0" indent="0" eaLnBrk="1" fontAlgn="auto" hangingPunct="1">
              <a:spcAft>
                <a:spcPts val="0"/>
              </a:spcAft>
              <a:buNone/>
              <a:defRPr/>
            </a:pPr>
            <a:endParaRPr lang="en-US" dirty="0"/>
          </a:p>
        </p:txBody>
      </p:sp>
      <p:pic>
        <p:nvPicPr>
          <p:cNvPr id="4" name="Content Placeholder 10">
            <a:extLst>
              <a:ext uri="{FF2B5EF4-FFF2-40B4-BE49-F238E27FC236}">
                <a16:creationId xmlns:a16="http://schemas.microsoft.com/office/drawing/2014/main" id="{04FABB30-824B-4599-87C9-B817CD238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835025"/>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FINISH AREA AND THE FINISH LINE </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228600" y="1066799"/>
            <a:ext cx="8534400" cy="5257801"/>
          </a:xfrm>
        </p:spPr>
        <p:txBody>
          <a:bodyPr rtlCol="0">
            <a:normAutofit fontScale="92500" lnSpcReduction="20000"/>
          </a:bodyPr>
          <a:lstStyle/>
          <a:p>
            <a:pPr marL="0" marR="0" lvl="0" indent="0" algn="just">
              <a:lnSpc>
                <a:spcPct val="110000"/>
              </a:lnSpc>
              <a:spcBef>
                <a:spcPts val="0"/>
              </a:spcBef>
              <a:spcAft>
                <a:spcPts val="0"/>
              </a:spcAft>
              <a:buNone/>
              <a:tabLst>
                <a:tab pos="685800" algn="l"/>
                <a:tab pos="1028700" algn="l"/>
              </a:tabLst>
            </a:pPr>
            <a:r>
              <a:rPr lang="en-US" sz="1800" b="1" u="sng" dirty="0">
                <a:effectLst/>
                <a:latin typeface="Arial" panose="020B0604020202020204" pitchFamily="34" charset="0"/>
                <a:ea typeface="Times New Roman" panose="02020603050405020304" pitchFamily="18" charset="0"/>
                <a:cs typeface="Arial" panose="020B0604020202020204" pitchFamily="34" charset="0"/>
              </a:rPr>
              <a:t>Finish Area</a:t>
            </a:r>
          </a:p>
          <a:p>
            <a:pPr marL="225425" marR="0" lvl="3" indent="-225425" algn="just">
              <a:lnSpc>
                <a:spcPct val="110000"/>
              </a:lnSpc>
              <a:spcBef>
                <a:spcPts val="600"/>
              </a:spcBef>
              <a:spcAft>
                <a:spcPts val="0"/>
              </a:spcAft>
              <a:buFont typeface="Arial" panose="020B0604020202020204" pitchFamily="34" charset="0"/>
              <a:buChar char="•"/>
              <a:tabLst>
                <a:tab pos="685800" algn="l"/>
                <a:tab pos="1314450" algn="l"/>
                <a:tab pos="2514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Conforms to current requirements of U.S. Ski &amp; Snowboard and/or FIS</a:t>
            </a:r>
          </a:p>
          <a:p>
            <a:pPr marL="225425" marR="0" indent="-225425" algn="just">
              <a:lnSpc>
                <a:spcPct val="110000"/>
              </a:lnSpc>
              <a:spcBef>
                <a:spcPts val="0"/>
              </a:spcBef>
              <a:spcAft>
                <a:spcPts val="0"/>
              </a:spcAft>
              <a:buNone/>
              <a:tabLst>
                <a:tab pos="685800" algn="l"/>
                <a:tab pos="131445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225425" marR="0" lvl="3" indent="-225425" algn="just">
              <a:lnSpc>
                <a:spcPct val="110000"/>
              </a:lnSpc>
              <a:spcBef>
                <a:spcPts val="0"/>
              </a:spcBef>
              <a:spcAft>
                <a:spcPts val="0"/>
              </a:spcAft>
              <a:buFont typeface="Arial" panose="020B0604020202020204" pitchFamily="34" charset="0"/>
              <a:buChar char="•"/>
              <a:tabLst>
                <a:tab pos="685800" algn="l"/>
                <a:tab pos="1314450" algn="l"/>
                <a:tab pos="2514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Requires enough length and width to allow competitors to stop</a:t>
            </a:r>
          </a:p>
          <a:p>
            <a:pPr marL="225425" marR="0" indent="-225425" algn="just">
              <a:lnSpc>
                <a:spcPct val="110000"/>
              </a:lnSpc>
              <a:spcBef>
                <a:spcPts val="0"/>
              </a:spcBef>
              <a:spcAft>
                <a:spcPts val="0"/>
              </a:spcAft>
              <a:buNone/>
              <a:tabLst>
                <a:tab pos="685800" algn="l"/>
                <a:tab pos="131445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225425" marR="0" lvl="3" indent="-225425" algn="just">
              <a:lnSpc>
                <a:spcPct val="110000"/>
              </a:lnSpc>
              <a:spcBef>
                <a:spcPts val="0"/>
              </a:spcBef>
              <a:spcAft>
                <a:spcPts val="0"/>
              </a:spcAft>
              <a:buFont typeface="Arial" panose="020B0604020202020204" pitchFamily="34" charset="0"/>
              <a:buChar char="•"/>
              <a:tabLst>
                <a:tab pos="685800" algn="l"/>
                <a:tab pos="1314450" algn="l"/>
                <a:tab pos="2514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Requires access and egress for officials and competitors</a:t>
            </a:r>
          </a:p>
          <a:p>
            <a:pPr marL="225425" marR="0" indent="-225425" algn="just">
              <a:lnSpc>
                <a:spcPct val="110000"/>
              </a:lnSpc>
              <a:spcBef>
                <a:spcPts val="0"/>
              </a:spcBef>
              <a:spcAft>
                <a:spcPts val="0"/>
              </a:spcAft>
              <a:buNone/>
              <a:tabLst>
                <a:tab pos="685800" algn="l"/>
                <a:tab pos="131445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225425" marR="0" lvl="3" indent="-225425" algn="just">
              <a:lnSpc>
                <a:spcPct val="110000"/>
              </a:lnSpc>
              <a:spcBef>
                <a:spcPts val="0"/>
              </a:spcBef>
              <a:spcAft>
                <a:spcPts val="0"/>
              </a:spcAft>
              <a:buFont typeface="Arial" panose="020B0604020202020204" pitchFamily="34" charset="0"/>
              <a:buChar char="•"/>
              <a:tabLst>
                <a:tab pos="685800" algn="l"/>
                <a:tab pos="1314450" algn="l"/>
                <a:tab pos="2514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Requires adjacent areas to accommodate timing, scoreboard, media, and spectators</a:t>
            </a:r>
          </a:p>
          <a:p>
            <a:pPr marL="2330450" marR="0" indent="0" algn="just">
              <a:lnSpc>
                <a:spcPct val="110000"/>
              </a:lnSpc>
              <a:spcBef>
                <a:spcPts val="0"/>
              </a:spcBef>
              <a:spcAft>
                <a:spcPts val="0"/>
              </a:spcAft>
              <a:buNone/>
              <a:tabLst>
                <a:tab pos="685800" algn="l"/>
                <a:tab pos="1314450" algn="l"/>
              </a:tabLst>
            </a:pPr>
            <a:endParaRPr lang="en-US" sz="1800" b="1" u="sng" dirty="0">
              <a:effectLst/>
              <a:latin typeface="Arial" panose="020B0604020202020204" pitchFamily="34" charset="0"/>
              <a:ea typeface="Times New Roman" panose="02020603050405020304" pitchFamily="18" charset="0"/>
              <a:cs typeface="Arial" panose="020B0604020202020204" pitchFamily="34" charset="0"/>
            </a:endParaRPr>
          </a:p>
          <a:p>
            <a:pPr marL="0" marR="0" lvl="3" indent="0" algn="just">
              <a:lnSpc>
                <a:spcPct val="110000"/>
              </a:lnSpc>
              <a:spcBef>
                <a:spcPts val="0"/>
              </a:spcBef>
              <a:spcAft>
                <a:spcPts val="0"/>
              </a:spcAft>
              <a:buNone/>
              <a:tabLst>
                <a:tab pos="112713" algn="l"/>
                <a:tab pos="685800" algn="l"/>
                <a:tab pos="2514600" algn="l"/>
              </a:tabLst>
            </a:pPr>
            <a:r>
              <a:rPr lang="en-US" sz="1800" b="1" u="sng" dirty="0">
                <a:latin typeface="Arial" panose="020B0604020202020204" pitchFamily="34" charset="0"/>
                <a:ea typeface="Times New Roman" panose="02020603050405020304" pitchFamily="18" charset="0"/>
                <a:cs typeface="Arial" panose="020B0604020202020204" pitchFamily="34" charset="0"/>
              </a:rPr>
              <a:t>Finish Line</a:t>
            </a:r>
            <a:endParaRPr lang="en-US" sz="1800" b="1" u="sng" dirty="0">
              <a:effectLst/>
              <a:latin typeface="Arial" panose="020B0604020202020204" pitchFamily="34" charset="0"/>
              <a:ea typeface="Times New Roman" panose="02020603050405020304" pitchFamily="18" charset="0"/>
              <a:cs typeface="Arial" panose="020B0604020202020204" pitchFamily="34" charset="0"/>
            </a:endParaRPr>
          </a:p>
          <a:p>
            <a:pPr marL="0" marR="0" lvl="3" indent="0" algn="just">
              <a:lnSpc>
                <a:spcPct val="110000"/>
              </a:lnSpc>
              <a:spcBef>
                <a:spcPts val="600"/>
              </a:spcBef>
              <a:spcAft>
                <a:spcPts val="0"/>
              </a:spcAft>
              <a:buFont typeface="Arial" panose="020B0604020202020204" pitchFamily="34" charset="0"/>
              <a:buChar char="•"/>
              <a:tabLst>
                <a:tab pos="112713" algn="l"/>
                <a:tab pos="685800" algn="l"/>
                <a:tab pos="2514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    The last gate needs to direct competitors to the middle of the finish line.</a:t>
            </a:r>
          </a:p>
          <a:p>
            <a:pPr marL="0" marR="0" indent="0" algn="just">
              <a:lnSpc>
                <a:spcPct val="110000"/>
              </a:lnSpc>
              <a:spcBef>
                <a:spcPts val="0"/>
              </a:spcBef>
              <a:spcAft>
                <a:spcPts val="0"/>
              </a:spcAft>
              <a:buNone/>
              <a:tabLst>
                <a:tab pos="112713" algn="l"/>
                <a:tab pos="685800" algn="l"/>
                <a:tab pos="25146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3" indent="0" algn="just">
              <a:lnSpc>
                <a:spcPct val="110000"/>
              </a:lnSpc>
              <a:spcBef>
                <a:spcPts val="0"/>
              </a:spcBef>
              <a:spcAft>
                <a:spcPts val="0"/>
              </a:spcAft>
              <a:buFont typeface="Arial" panose="020B0604020202020204" pitchFamily="34" charset="0"/>
              <a:buChar char="•"/>
              <a:tabLst>
                <a:tab pos="112713" algn="l"/>
                <a:tab pos="685800" algn="l"/>
                <a:tab pos="2514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     Vertical poles or banners may be installed to identify location; horizontal </a:t>
            </a:r>
          </a:p>
          <a:p>
            <a:pPr marL="0" marR="0" lvl="3" indent="0" algn="just">
              <a:lnSpc>
                <a:spcPct val="110000"/>
              </a:lnSpc>
              <a:spcBef>
                <a:spcPts val="0"/>
              </a:spcBef>
              <a:spcAft>
                <a:spcPts val="0"/>
              </a:spcAft>
              <a:buNone/>
              <a:tabLst>
                <a:tab pos="112713" algn="l"/>
                <a:tab pos="685800" algn="l"/>
                <a:tab pos="2514600" algn="l"/>
              </a:tabLst>
            </a:pP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banner may be attached to vertical posts</a:t>
            </a:r>
          </a:p>
          <a:p>
            <a:pPr marL="0" marR="0" indent="0" algn="just">
              <a:lnSpc>
                <a:spcPct val="110000"/>
              </a:lnSpc>
              <a:spcBef>
                <a:spcPts val="0"/>
              </a:spcBef>
              <a:spcAft>
                <a:spcPts val="0"/>
              </a:spcAft>
              <a:buNone/>
              <a:tabLst>
                <a:tab pos="112713" algn="l"/>
                <a:tab pos="685800" algn="l"/>
                <a:tab pos="25146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3" indent="0" algn="just">
              <a:lnSpc>
                <a:spcPct val="110000"/>
              </a:lnSpc>
              <a:spcBef>
                <a:spcPts val="0"/>
              </a:spcBef>
              <a:spcAft>
                <a:spcPts val="0"/>
              </a:spcAft>
              <a:buFont typeface="Arial" panose="020B0604020202020204" pitchFamily="34" charset="0"/>
              <a:buChar char="•"/>
              <a:tabLst>
                <a:tab pos="112713" algn="l"/>
                <a:tab pos="685800" algn="l"/>
                <a:tab pos="2514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     Finish line must be clearly marked with a coloring agent</a:t>
            </a:r>
          </a:p>
          <a:p>
            <a:pPr marL="0" marR="0" indent="0" algn="just">
              <a:lnSpc>
                <a:spcPct val="110000"/>
              </a:lnSpc>
              <a:spcBef>
                <a:spcPts val="0"/>
              </a:spcBef>
              <a:spcAft>
                <a:spcPts val="0"/>
              </a:spcAft>
              <a:buNone/>
              <a:tabLst>
                <a:tab pos="112713" algn="l"/>
                <a:tab pos="685800" algn="l"/>
                <a:tab pos="25146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3" indent="0" algn="just">
              <a:lnSpc>
                <a:spcPct val="110000"/>
              </a:lnSpc>
              <a:spcBef>
                <a:spcPts val="0"/>
              </a:spcBef>
              <a:spcAft>
                <a:spcPts val="0"/>
              </a:spcAft>
              <a:buFont typeface="Arial" panose="020B0604020202020204" pitchFamily="34" charset="0"/>
              <a:buChar char="•"/>
              <a:tabLst>
                <a:tab pos="112713" algn="l"/>
                <a:tab pos="685800" algn="l"/>
                <a:tab pos="2514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     All finish installations must be located and secured to protect competitors</a:t>
            </a:r>
          </a:p>
          <a:p>
            <a:pPr marL="0" marR="0" indent="0" algn="just">
              <a:lnSpc>
                <a:spcPct val="110000"/>
              </a:lnSpc>
              <a:spcBef>
                <a:spcPts val="0"/>
              </a:spcBef>
              <a:spcAft>
                <a:spcPts val="0"/>
              </a:spcAft>
              <a:buNone/>
              <a:tabLst>
                <a:tab pos="112713" algn="l"/>
                <a:tab pos="685800" algn="l"/>
                <a:tab pos="25146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3" indent="0" algn="just">
              <a:lnSpc>
                <a:spcPct val="110000"/>
              </a:lnSpc>
              <a:spcBef>
                <a:spcPts val="0"/>
              </a:spcBef>
              <a:spcAft>
                <a:spcPts val="0"/>
              </a:spcAft>
              <a:buFont typeface="Arial" panose="020B0604020202020204" pitchFamily="34" charset="0"/>
              <a:buChar char="•"/>
              <a:tabLst>
                <a:tab pos="112713" algn="l"/>
                <a:tab pos="685800" algn="l"/>
                <a:tab pos="2514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     Must be prepared and maintained as well as rest of racecourse</a:t>
            </a:r>
          </a:p>
        </p:txBody>
      </p:sp>
      <p:pic>
        <p:nvPicPr>
          <p:cNvPr id="4" name="Content Placeholder 10">
            <a:extLst>
              <a:ext uri="{FF2B5EF4-FFF2-40B4-BE49-F238E27FC236}">
                <a16:creationId xmlns:a16="http://schemas.microsoft.com/office/drawing/2014/main" id="{DA2846C0-937D-4E28-AF94-9EE19D3F4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10067" y="192087"/>
            <a:ext cx="8416925" cy="6746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RACECOURSE PREPARATION SUGGESTIONS</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98248" y="1142999"/>
            <a:ext cx="8856662" cy="5181601"/>
          </a:xfrm>
        </p:spPr>
        <p:txBody>
          <a:bodyPr rtlCol="0">
            <a:normAutofit/>
          </a:bodyPr>
          <a:lstStyle/>
          <a:p>
            <a:pPr marL="57150" marR="0" lvl="4" indent="0" algn="just">
              <a:lnSpc>
                <a:spcPct val="100000"/>
              </a:lnSpc>
              <a:spcBef>
                <a:spcPts val="0"/>
              </a:spcBef>
              <a:spcAft>
                <a:spcPts val="0"/>
              </a:spcAft>
              <a:buNone/>
              <a:tabLst>
                <a:tab pos="1028700" algn="l"/>
              </a:tabLst>
            </a:pPr>
            <a:r>
              <a:rPr lang="en-US" sz="1900" b="1" u="sng" dirty="0">
                <a:effectLst/>
                <a:latin typeface="Arial" panose="020B0604020202020204" pitchFamily="34" charset="0"/>
                <a:ea typeface="Times New Roman" panose="02020603050405020304" pitchFamily="18" charset="0"/>
                <a:cs typeface="Arial" panose="020B0604020202020204" pitchFamily="34" charset="0"/>
              </a:rPr>
              <a:t>Advance work: A KEY ELEMENT!</a:t>
            </a:r>
            <a:endParaRPr lang="en-US" sz="1900" b="1" u="sng" dirty="0">
              <a:latin typeface="Arial" panose="020B0604020202020204" pitchFamily="34" charset="0"/>
              <a:ea typeface="Times New Roman" panose="02020603050405020304" pitchFamily="18" charset="0"/>
              <a:cs typeface="Arial" panose="020B0604020202020204" pitchFamily="34" charset="0"/>
            </a:endParaRPr>
          </a:p>
          <a:p>
            <a:pPr marL="395288" marR="0" lvl="4" indent="-338138" algn="just">
              <a:lnSpc>
                <a:spcPct val="100000"/>
              </a:lnSpc>
              <a:spcBef>
                <a:spcPts val="0"/>
              </a:spcBef>
              <a:spcAft>
                <a:spcPts val="600"/>
              </a:spcAft>
              <a:buFont typeface="Arial" panose="020B0604020202020204" pitchFamily="34" charset="0"/>
              <a:buChar char="•"/>
              <a:tabLst>
                <a:tab pos="10287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Organizing Committee should consider the recommendations of the area management and the consideration of the skiing public</a:t>
            </a:r>
          </a:p>
          <a:p>
            <a:pPr marL="395288" marR="0" lvl="4" indent="-338138" algn="just">
              <a:lnSpc>
                <a:spcPct val="100000"/>
              </a:lnSpc>
              <a:spcBef>
                <a:spcPts val="0"/>
              </a:spcBef>
              <a:spcAft>
                <a:spcPts val="0"/>
              </a:spcAft>
              <a:buFont typeface="Arial" panose="020B0604020202020204" pitchFamily="34" charset="0"/>
              <a:buChar char="•"/>
              <a:tabLst>
                <a:tab pos="10287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Keep area management and mountain operations informed, involved, and committed.</a:t>
            </a:r>
          </a:p>
          <a:p>
            <a:pPr marL="0" marR="0" indent="0" algn="just">
              <a:lnSpc>
                <a:spcPct val="100000"/>
              </a:lnSpc>
              <a:spcBef>
                <a:spcPts val="0"/>
              </a:spcBef>
              <a:spcAft>
                <a:spcPts val="0"/>
              </a:spcAft>
              <a:buNone/>
              <a:tabLst>
                <a:tab pos="1028700" algn="l"/>
              </a:tabLst>
            </a:pP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00000"/>
              </a:lnSpc>
              <a:spcBef>
                <a:spcPts val="0"/>
              </a:spcBef>
              <a:spcAft>
                <a:spcPts val="0"/>
              </a:spcAft>
              <a:buNone/>
              <a:tabLst>
                <a:tab pos="1028700" algn="l"/>
              </a:tabLst>
            </a:pPr>
            <a:r>
              <a:rPr lang="en-US" sz="1900" b="1" u="sng" dirty="0">
                <a:effectLst/>
                <a:latin typeface="Arial" panose="020B0604020202020204" pitchFamily="34" charset="0"/>
                <a:ea typeface="Times New Roman" panose="02020603050405020304" pitchFamily="18" charset="0"/>
                <a:cs typeface="Arial" panose="020B0604020202020204" pitchFamily="34" charset="0"/>
              </a:rPr>
              <a:t>Actual Preparation</a:t>
            </a:r>
          </a:p>
          <a:p>
            <a:pPr marL="395288" marR="0" lvl="5" indent="-338138" algn="just">
              <a:lnSpc>
                <a:spcPct val="100000"/>
              </a:lnSpc>
              <a:spcBef>
                <a:spcPts val="0"/>
              </a:spcBef>
              <a:spcAft>
                <a:spcPts val="600"/>
              </a:spcAft>
              <a:buFont typeface="Arial" panose="020B0604020202020204" pitchFamily="34" charset="0"/>
              <a:buChar char="•"/>
              <a:tabLst>
                <a:tab pos="13144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Clear obstacles from slope and course – prior to first snowfall</a:t>
            </a:r>
          </a:p>
          <a:p>
            <a:pPr marL="395288" marR="0" lvl="5" indent="-338138" algn="just">
              <a:lnSpc>
                <a:spcPct val="100000"/>
              </a:lnSpc>
              <a:spcBef>
                <a:spcPts val="0"/>
              </a:spcBef>
              <a:spcAft>
                <a:spcPts val="600"/>
              </a:spcAft>
              <a:buFont typeface="Arial" panose="020B0604020202020204" pitchFamily="34" charset="0"/>
              <a:buChar char="•"/>
              <a:tabLst>
                <a:tab pos="13144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Slopes used by recreational skiers </a:t>
            </a:r>
            <a:r>
              <a:rPr lang="en-US" sz="1900" dirty="0">
                <a:latin typeface="Arial" panose="020B0604020202020204" pitchFamily="34" charset="0"/>
                <a:ea typeface="Times New Roman" panose="02020603050405020304" pitchFamily="18" charset="0"/>
                <a:cs typeface="Arial" panose="020B0604020202020204" pitchFamily="34" charset="0"/>
              </a:rPr>
              <a:t>need to be </a:t>
            </a:r>
            <a:r>
              <a:rPr lang="en-US" sz="1900" dirty="0">
                <a:effectLst/>
                <a:latin typeface="Arial" panose="020B0604020202020204" pitchFamily="34" charset="0"/>
                <a:ea typeface="Times New Roman" panose="02020603050405020304" pitchFamily="18" charset="0"/>
                <a:cs typeface="Arial" panose="020B0604020202020204" pitchFamily="34" charset="0"/>
              </a:rPr>
              <a:t>groomed on a regular basis to provide good density; provide input to area management on scheduling  </a:t>
            </a:r>
          </a:p>
          <a:p>
            <a:pPr marL="395288" marR="0" lvl="5" indent="-338138" algn="just">
              <a:lnSpc>
                <a:spcPct val="100000"/>
              </a:lnSpc>
              <a:spcBef>
                <a:spcPts val="0"/>
              </a:spcBef>
              <a:spcAft>
                <a:spcPts val="0"/>
              </a:spcAft>
              <a:buFont typeface="Arial" panose="020B0604020202020204" pitchFamily="34" charset="0"/>
              <a:buChar char="•"/>
              <a:tabLst>
                <a:tab pos="13144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Surface should be as firm and smooth as possible prior to race day </a:t>
            </a:r>
          </a:p>
          <a:p>
            <a:pPr marL="631825" marR="0" lvl="2" indent="-236538" algn="just">
              <a:lnSpc>
                <a:spcPct val="100000"/>
              </a:lnSpc>
              <a:spcBef>
                <a:spcPts val="0"/>
              </a:spcBef>
              <a:spcAft>
                <a:spcPts val="400"/>
              </a:spcAft>
              <a:buNone/>
              <a:tabLst>
                <a:tab pos="631825" algn="l"/>
                <a:tab pos="15430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  Mogul cutting, use grooming machines well in advance of event</a:t>
            </a:r>
          </a:p>
          <a:p>
            <a:pPr marL="631825" marR="0" lvl="2" indent="-236538" algn="just">
              <a:lnSpc>
                <a:spcPct val="100000"/>
              </a:lnSpc>
              <a:spcBef>
                <a:spcPts val="0"/>
              </a:spcBef>
              <a:spcAft>
                <a:spcPts val="400"/>
              </a:spcAft>
              <a:buNone/>
              <a:tabLst>
                <a:tab pos="631825" algn="l"/>
                <a:tab pos="15430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  12 hours is required for reworked snow to properly “set”; </a:t>
            </a:r>
            <a:r>
              <a:rPr lang="en-US" sz="1900" i="1" dirty="0">
                <a:effectLst/>
                <a:latin typeface="Arial" panose="020B0604020202020204" pitchFamily="34" charset="0"/>
                <a:ea typeface="Times New Roman" panose="02020603050405020304" pitchFamily="18" charset="0"/>
                <a:cs typeface="Arial" panose="020B0604020202020204" pitchFamily="34" charset="0"/>
              </a:rPr>
              <a:t>air temperature is an important consideration when estimating required setting time  </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p>
            <a:pPr marL="631825" marR="0" lvl="2" indent="-236538" algn="just">
              <a:lnSpc>
                <a:spcPct val="100000"/>
              </a:lnSpc>
              <a:spcBef>
                <a:spcPts val="0"/>
              </a:spcBef>
              <a:spcAft>
                <a:spcPts val="0"/>
              </a:spcAft>
              <a:buNone/>
              <a:tabLst>
                <a:tab pos="631825" algn="l"/>
                <a:tab pos="15430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 Keep in mind it is often better to “wait” for conditions/temperatures to stabilize</a:t>
            </a:r>
          </a:p>
          <a:p>
            <a:pPr>
              <a:lnSpc>
                <a:spcPct val="12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2" name="Content Placeholder 10">
            <a:extLst>
              <a:ext uri="{FF2B5EF4-FFF2-40B4-BE49-F238E27FC236}">
                <a16:creationId xmlns:a16="http://schemas.microsoft.com/office/drawing/2014/main" id="{6E5BF7BB-F169-9D8E-11A3-25F32A9C5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213340" y="192087"/>
            <a:ext cx="8416925" cy="6746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MECHANICAL PREPARATIONS</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213340" y="1109309"/>
            <a:ext cx="8416925" cy="5486400"/>
          </a:xfrm>
        </p:spPr>
        <p:txBody>
          <a:bodyPr rtlCol="0">
            <a:normAutofit/>
          </a:bodyPr>
          <a:lstStyle/>
          <a:p>
            <a:pPr marR="0" algn="just">
              <a:lnSpc>
                <a:spcPct val="100000"/>
              </a:lnSpc>
              <a:spcBef>
                <a:spcPts val="0"/>
              </a:spcBef>
              <a:spcAft>
                <a:spcPts val="0"/>
              </a:spcAft>
              <a:buFont typeface="Arial" panose="020B0604020202020204" pitchFamily="34" charset="0"/>
              <a:buChar char="•"/>
              <a:tabLst>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Mechanical preparations are dependent on the ski area “rolling stock”, (snowcats, winch cats, etc.) the snow conditions, and anticipated weather conditions</a:t>
            </a:r>
          </a:p>
          <a:p>
            <a:pPr marR="0" algn="just">
              <a:lnSpc>
                <a:spcPct val="100000"/>
              </a:lnSpc>
              <a:spcBef>
                <a:spcPts val="0"/>
              </a:spcBef>
              <a:spcAft>
                <a:spcPts val="0"/>
              </a:spcAft>
              <a:buFont typeface="Arial" panose="020B0604020202020204" pitchFamily="34" charset="0"/>
              <a:buChar char="•"/>
              <a:tabLst>
                <a:tab pos="1028700" algn="l"/>
                <a:tab pos="131445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R="0" algn="just">
              <a:lnSpc>
                <a:spcPct val="100000"/>
              </a:lnSpc>
              <a:spcBef>
                <a:spcPts val="0"/>
              </a:spcBef>
              <a:spcAft>
                <a:spcPts val="0"/>
              </a:spcAft>
              <a:buFont typeface="Arial" panose="020B0604020202020204" pitchFamily="34" charset="0"/>
              <a:buChar char="•"/>
              <a:tabLst>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The ski area employee in charge of grooming is generally the most knowledgeable source of information relative to the needs of the slope</a:t>
            </a:r>
          </a:p>
          <a:p>
            <a:pPr marR="0" algn="just">
              <a:lnSpc>
                <a:spcPct val="100000"/>
              </a:lnSpc>
              <a:spcBef>
                <a:spcPts val="0"/>
              </a:spcBef>
              <a:spcAft>
                <a:spcPts val="0"/>
              </a:spcAft>
              <a:buFont typeface="Arial" panose="020B0604020202020204" pitchFamily="34" charset="0"/>
              <a:buChar char="•"/>
              <a:tabLst>
                <a:tab pos="1028700" algn="l"/>
                <a:tab pos="1314450" algn="l"/>
              </a:tabLst>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R="0" algn="just">
              <a:lnSpc>
                <a:spcPct val="100000"/>
              </a:lnSpc>
              <a:spcBef>
                <a:spcPts val="0"/>
              </a:spcBef>
              <a:spcAft>
                <a:spcPts val="0"/>
              </a:spcAft>
              <a:buFont typeface="Arial" panose="020B0604020202020204" pitchFamily="34" charset="0"/>
              <a:buChar char="•"/>
              <a:tabLst>
                <a:tab pos="1028700" algn="l"/>
                <a:tab pos="1314450" algn="l"/>
              </a:tabLst>
            </a:pPr>
            <a:r>
              <a:rPr lang="en-US" sz="2000" dirty="0">
                <a:latin typeface="Arial" panose="020B0604020202020204" pitchFamily="34" charset="0"/>
                <a:ea typeface="Times New Roman" panose="02020603050405020304" pitchFamily="18" charset="0"/>
                <a:cs typeface="Arial" panose="020B0604020202020204" pitchFamily="34" charset="0"/>
              </a:rPr>
              <a:t>Event </a:t>
            </a:r>
            <a:r>
              <a:rPr lang="en-US" sz="2000" dirty="0">
                <a:effectLst/>
                <a:latin typeface="Arial" panose="020B0604020202020204" pitchFamily="34" charset="0"/>
                <a:ea typeface="Times New Roman" panose="02020603050405020304" pitchFamily="18" charset="0"/>
                <a:cs typeface="Arial" panose="020B0604020202020204" pitchFamily="34" charset="0"/>
              </a:rPr>
              <a:t>personnel should discuss preparation of the racecourse well in advance of the event  </a:t>
            </a:r>
          </a:p>
          <a:p>
            <a:pPr marR="0" algn="just">
              <a:lnSpc>
                <a:spcPct val="100000"/>
              </a:lnSpc>
              <a:spcBef>
                <a:spcPts val="0"/>
              </a:spcBef>
              <a:spcAft>
                <a:spcPts val="0"/>
              </a:spcAft>
              <a:buFont typeface="Arial" panose="020B0604020202020204" pitchFamily="34" charset="0"/>
              <a:buChar char="•"/>
              <a:tabLst>
                <a:tab pos="1028700" algn="l"/>
                <a:tab pos="1314450" algn="l"/>
              </a:tabLst>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R="0" algn="just">
              <a:lnSpc>
                <a:spcPct val="100000"/>
              </a:lnSpc>
              <a:spcBef>
                <a:spcPts val="0"/>
              </a:spcBef>
              <a:spcAft>
                <a:spcPts val="0"/>
              </a:spcAft>
              <a:buFont typeface="Arial" panose="020B0604020202020204" pitchFamily="34" charset="0"/>
              <a:buChar char="•"/>
              <a:tabLst>
                <a:tab pos="1028700" algn="l"/>
                <a:tab pos="1314450" algn="l"/>
              </a:tabLst>
            </a:pPr>
            <a:r>
              <a:rPr lang="en-US" sz="2000" dirty="0">
                <a:latin typeface="Arial" panose="020B0604020202020204" pitchFamily="34" charset="0"/>
                <a:ea typeface="Times New Roman" panose="02020603050405020304" pitchFamily="18" charset="0"/>
                <a:cs typeface="Arial" panose="020B0604020202020204" pitchFamily="34" charset="0"/>
              </a:rPr>
              <a:t>Communication </a:t>
            </a:r>
            <a:r>
              <a:rPr lang="en-US" sz="2000" dirty="0">
                <a:effectLst/>
                <a:latin typeface="Arial" panose="020B0604020202020204" pitchFamily="34" charset="0"/>
                <a:ea typeface="Times New Roman" panose="02020603050405020304" pitchFamily="18" charset="0"/>
                <a:cs typeface="Arial" panose="020B0604020202020204" pitchFamily="34" charset="0"/>
              </a:rPr>
              <a:t>will help establish that the grooming staff is aware of current snow preparation requirements and how these requirements differ between preparation for competition and preparation for recreation </a:t>
            </a:r>
          </a:p>
          <a:p>
            <a:pPr marL="0" indent="0">
              <a:lnSpc>
                <a:spcPct val="120000"/>
              </a:lnSpc>
              <a:spcBef>
                <a:spcPts val="600"/>
              </a:spcBef>
              <a:buNone/>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4" name="Content Placeholder 10">
            <a:extLst>
              <a:ext uri="{FF2B5EF4-FFF2-40B4-BE49-F238E27FC236}">
                <a16:creationId xmlns:a16="http://schemas.microsoft.com/office/drawing/2014/main" id="{0790EBEE-9BA4-48B2-960C-BE02C99F3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3339282"/>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87940" y="93485"/>
            <a:ext cx="8416925" cy="6746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MECHANICAL PREPARATIONS</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108872" y="932656"/>
            <a:ext cx="8575060" cy="5410200"/>
          </a:xfrm>
        </p:spPr>
        <p:txBody>
          <a:bodyPr rtlCol="0">
            <a:normAutofit lnSpcReduction="10000"/>
          </a:bodyPr>
          <a:lstStyle/>
          <a:p>
            <a:pPr marL="395288" marR="0" indent="-338138" algn="just">
              <a:lnSpc>
                <a:spcPct val="110000"/>
              </a:lnSpc>
              <a:spcBef>
                <a:spcPts val="0"/>
              </a:spcBef>
              <a:spcAft>
                <a:spcPts val="600"/>
              </a:spcAft>
              <a:buFont typeface="Arial" panose="020B0604020202020204" pitchFamily="34" charset="0"/>
              <a:buChar char="•"/>
              <a:tabLst>
                <a:tab pos="395288" algn="l"/>
              </a:tabLst>
            </a:pPr>
            <a:r>
              <a:rPr lang="en-US" sz="1800" b="1" i="1" dirty="0">
                <a:effectLst/>
                <a:latin typeface="Arial" panose="020B0604020202020204" pitchFamily="34" charset="0"/>
                <a:ea typeface="Times New Roman" panose="02020603050405020304" pitchFamily="18" charset="0"/>
                <a:cs typeface="Arial" panose="020B0604020202020204" pitchFamily="34" charset="0"/>
              </a:rPr>
              <a:t>Track</a:t>
            </a:r>
            <a:r>
              <a:rPr lang="en-US" sz="1800"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a:effectLst/>
                <a:latin typeface="Arial" panose="020B0604020202020204" pitchFamily="34" charset="0"/>
                <a:ea typeface="Times New Roman" panose="02020603050405020304" pitchFamily="18" charset="0"/>
                <a:cs typeface="Arial" panose="020B0604020202020204" pitchFamily="34" charset="0"/>
              </a:rPr>
              <a:t>Packing</a:t>
            </a:r>
            <a:r>
              <a:rPr lang="en-US" sz="1800" dirty="0">
                <a:effectLst/>
                <a:latin typeface="Arial" panose="020B0604020202020204" pitchFamily="34" charset="0"/>
                <a:ea typeface="Times New Roman" panose="02020603050405020304" pitchFamily="18" charset="0"/>
                <a:cs typeface="Arial" panose="020B0604020202020204" pitchFamily="34" charset="0"/>
              </a:rPr>
              <a:t> can be used early in the season to develop a base. This provides initial compaction and provides a rough surface to which future snow can adhere. This may also help in consolidating deep, dry snowfalls until they can be worked more intensely. With care, track packing may provide enough consolidation and adhesion for new snow to adhere to a frozen base.</a:t>
            </a:r>
          </a:p>
          <a:p>
            <a:pPr marL="395288" marR="0" indent="-338138" algn="just">
              <a:lnSpc>
                <a:spcPct val="110000"/>
              </a:lnSpc>
              <a:spcBef>
                <a:spcPts val="0"/>
              </a:spcBef>
              <a:spcAft>
                <a:spcPts val="600"/>
              </a:spcAft>
              <a:buFont typeface="Arial" panose="020B0604020202020204" pitchFamily="34" charset="0"/>
              <a:buChar char="•"/>
              <a:tabLst>
                <a:tab pos="395288" algn="l"/>
              </a:tabLst>
            </a:pPr>
            <a:r>
              <a:rPr lang="en-US" sz="1800" b="1" i="1" dirty="0">
                <a:effectLst/>
                <a:latin typeface="Arial" panose="020B0604020202020204" pitchFamily="34" charset="0"/>
                <a:ea typeface="Times New Roman" panose="02020603050405020304" pitchFamily="18" charset="0"/>
                <a:cs typeface="Arial" panose="020B0604020202020204" pitchFamily="34" charset="0"/>
              </a:rPr>
              <a:t>Tiller</a:t>
            </a:r>
            <a:r>
              <a:rPr lang="en-US" sz="1800"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a:effectLst/>
                <a:latin typeface="Arial" panose="020B0604020202020204" pitchFamily="34" charset="0"/>
                <a:ea typeface="Times New Roman" panose="02020603050405020304" pitchFamily="18" charset="0"/>
                <a:cs typeface="Arial" panose="020B0604020202020204" pitchFamily="34" charset="0"/>
              </a:rPr>
              <a:t>Bar</a:t>
            </a:r>
            <a:r>
              <a:rPr lang="en-US" sz="1800" i="1"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is hydraulic powered to apply significant down pressure and tilling of the snowpack. It is the standard grooming device for most ski areas with modern grooming equipment. It leaves a smooth or slightly rippled surface, but if worked in very deep snowfalls, it may leave layers of compacted snow. Continuous packing is necessary during heavy storms or a sufficient period of time must be allowed after grooming to allow top layers to “set.”</a:t>
            </a:r>
          </a:p>
          <a:p>
            <a:pPr marL="395288" marR="0" indent="-338138" algn="just">
              <a:lnSpc>
                <a:spcPct val="110000"/>
              </a:lnSpc>
              <a:spcBef>
                <a:spcPts val="0"/>
              </a:spcBef>
              <a:spcAft>
                <a:spcPts val="600"/>
              </a:spcAft>
              <a:buFont typeface="Arial" panose="020B0604020202020204" pitchFamily="34" charset="0"/>
              <a:buChar char="•"/>
              <a:tabLst>
                <a:tab pos="395288" algn="l"/>
              </a:tabLst>
            </a:pPr>
            <a:r>
              <a:rPr lang="en-US" sz="1800" b="1" i="1" dirty="0">
                <a:effectLst/>
                <a:latin typeface="Arial" panose="020B0604020202020204" pitchFamily="34" charset="0"/>
                <a:ea typeface="Times New Roman" panose="02020603050405020304" pitchFamily="18" charset="0"/>
                <a:cs typeface="Arial" panose="020B0604020202020204" pitchFamily="34" charset="0"/>
              </a:rPr>
              <a:t>Cutter</a:t>
            </a:r>
            <a:r>
              <a:rPr lang="en-US" sz="1800"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a:effectLst/>
                <a:latin typeface="Arial" panose="020B0604020202020204" pitchFamily="34" charset="0"/>
                <a:ea typeface="Times New Roman" panose="02020603050405020304" pitchFamily="18" charset="0"/>
                <a:cs typeface="Arial" panose="020B0604020202020204" pitchFamily="34" charset="0"/>
              </a:rPr>
              <a:t>Bar</a:t>
            </a:r>
            <a:r>
              <a:rPr lang="en-US" sz="1800"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a:effectLst/>
                <a:latin typeface="Arial" panose="020B0604020202020204" pitchFamily="34" charset="0"/>
                <a:ea typeface="Times New Roman" panose="02020603050405020304" pitchFamily="18" charset="0"/>
                <a:cs typeface="Arial" panose="020B0604020202020204" pitchFamily="34" charset="0"/>
              </a:rPr>
              <a:t>or</a:t>
            </a:r>
            <a:r>
              <a:rPr lang="en-US" sz="1800"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a:effectLst/>
                <a:latin typeface="Arial" panose="020B0604020202020204" pitchFamily="34" charset="0"/>
                <a:ea typeface="Times New Roman" panose="02020603050405020304" pitchFamily="18" charset="0"/>
                <a:cs typeface="Arial" panose="020B0604020202020204" pitchFamily="34" charset="0"/>
              </a:rPr>
              <a:t>Blade</a:t>
            </a:r>
            <a:r>
              <a:rPr lang="en-US" sz="1800" dirty="0">
                <a:effectLst/>
                <a:latin typeface="Arial" panose="020B0604020202020204" pitchFamily="34" charset="0"/>
                <a:ea typeface="Times New Roman" panose="02020603050405020304" pitchFamily="18" charset="0"/>
                <a:cs typeface="Arial" panose="020B0604020202020204" pitchFamily="34" charset="0"/>
              </a:rPr>
              <a:t> is used to “cut” moguls and move snow and should be followed up by finish grooming to leave a skiable surface. This type of grooming requires skilled operators.</a:t>
            </a:r>
          </a:p>
          <a:p>
            <a:pPr marL="395288" marR="0" indent="-338138" algn="just">
              <a:lnSpc>
                <a:spcPct val="110000"/>
              </a:lnSpc>
              <a:spcBef>
                <a:spcPts val="0"/>
              </a:spcBef>
              <a:spcAft>
                <a:spcPts val="600"/>
              </a:spcAft>
              <a:buFont typeface="Arial" panose="020B0604020202020204" pitchFamily="34" charset="0"/>
              <a:buChar char="•"/>
              <a:tabLst>
                <a:tab pos="395288"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Certain level of events requires that racecourses be prepared with the use of a </a:t>
            </a:r>
            <a:r>
              <a:rPr lang="en-US" sz="1800" b="1" dirty="0">
                <a:effectLst/>
                <a:latin typeface="Arial" panose="020B0604020202020204" pitchFamily="34" charset="0"/>
                <a:ea typeface="Times New Roman" panose="02020603050405020304" pitchFamily="18" charset="0"/>
                <a:cs typeface="Arial" panose="020B0604020202020204" pitchFamily="34" charset="0"/>
              </a:rPr>
              <a:t>Water</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a:effectLst/>
                <a:latin typeface="Arial" panose="020B0604020202020204" pitchFamily="34" charset="0"/>
                <a:ea typeface="Times New Roman" panose="02020603050405020304" pitchFamily="18" charset="0"/>
                <a:cs typeface="Arial" panose="020B0604020202020204" pitchFamily="34" charset="0"/>
              </a:rPr>
              <a:t>Injection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a:effectLst/>
                <a:latin typeface="Arial" panose="020B0604020202020204" pitchFamily="34" charset="0"/>
                <a:ea typeface="Times New Roman" panose="02020603050405020304" pitchFamily="18" charset="0"/>
                <a:cs typeface="Arial" panose="020B0604020202020204" pitchFamily="34" charset="0"/>
              </a:rPr>
              <a:t>Bar or by spraying water on the track in conjunction with grooming</a:t>
            </a:r>
            <a:r>
              <a:rPr lang="en-US" sz="1800" dirty="0">
                <a:effectLst/>
                <a:latin typeface="Arial" panose="020B0604020202020204" pitchFamily="34" charset="0"/>
                <a:ea typeface="Times New Roman" panose="02020603050405020304" pitchFamily="18" charset="0"/>
                <a:cs typeface="Arial" panose="020B0604020202020204" pitchFamily="34" charset="0"/>
              </a:rPr>
              <a:t>. These techniques add water to the racecourse and, when set, provides a firmer racing surface.</a:t>
            </a:r>
          </a:p>
          <a:p>
            <a:pPr marL="1130300" marR="0" indent="0" algn="just">
              <a:spcBef>
                <a:spcPts val="0"/>
              </a:spcBef>
              <a:spcAft>
                <a:spcPts val="0"/>
              </a:spcAft>
              <a:buNone/>
              <a:tabLst>
                <a:tab pos="1314450" algn="l"/>
              </a:tabLst>
            </a:pP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indent="0">
              <a:lnSpc>
                <a:spcPct val="120000"/>
              </a:lnSpc>
              <a:spcBef>
                <a:spcPts val="600"/>
              </a:spcBef>
              <a:buNone/>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4" name="Content Placeholder 10">
            <a:extLst>
              <a:ext uri="{FF2B5EF4-FFF2-40B4-BE49-F238E27FC236}">
                <a16:creationId xmlns:a16="http://schemas.microsoft.com/office/drawing/2014/main" id="{0790EBEE-9BA4-48B2-960C-BE02C99F3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666863"/>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6746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RACECOURSE PREPARATION ISSUES</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219075" y="914400"/>
            <a:ext cx="8416925" cy="5334000"/>
          </a:xfrm>
        </p:spPr>
        <p:txBody>
          <a:bodyPr rtlCol="0">
            <a:normAutofit/>
          </a:bodyPr>
          <a:lstStyle/>
          <a:p>
            <a:pPr marL="0" marR="0" lvl="0" indent="0" algn="just">
              <a:lnSpc>
                <a:spcPct val="100000"/>
              </a:lnSpc>
              <a:spcBef>
                <a:spcPts val="0"/>
              </a:spcBef>
              <a:spcAft>
                <a:spcPts val="0"/>
              </a:spcAft>
              <a:buNone/>
              <a:tabLst>
                <a:tab pos="1314450" algn="l"/>
              </a:tabLst>
            </a:pPr>
            <a:r>
              <a:rPr lang="en-US" sz="1800" b="1" u="sng" dirty="0">
                <a:effectLst/>
                <a:latin typeface="Arial" panose="020B0604020202020204" pitchFamily="34" charset="0"/>
                <a:ea typeface="Times New Roman" panose="02020603050405020304" pitchFamily="18" charset="0"/>
                <a:cs typeface="Arial" panose="020B0604020202020204" pitchFamily="34" charset="0"/>
              </a:rPr>
              <a:t>Mechanical Preparation Issues</a:t>
            </a:r>
            <a:r>
              <a:rPr lang="en-US" sz="1800" dirty="0">
                <a:effectLst/>
                <a:latin typeface="Arial" panose="020B0604020202020204" pitchFamily="34" charset="0"/>
                <a:ea typeface="Times New Roman" panose="02020603050405020304" pitchFamily="18" charset="0"/>
                <a:cs typeface="Arial" panose="020B0604020202020204" pitchFamily="34" charset="0"/>
              </a:rPr>
              <a:t>.  Mechanical preparation is quick and usually effective, but machines have limitations. </a:t>
            </a:r>
          </a:p>
          <a:p>
            <a:pPr marL="282575" marR="0" indent="-282575" algn="just">
              <a:lnSpc>
                <a:spcPct val="100000"/>
              </a:lnSpc>
              <a:spcBef>
                <a:spcPts val="0"/>
              </a:spcBef>
              <a:spcAft>
                <a:spcPts val="400"/>
              </a:spcAft>
              <a:buFont typeface="Arial" panose="020B0604020202020204" pitchFamily="34" charset="0"/>
              <a:buChar char="•"/>
              <a:tabLst>
                <a:tab pos="12001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Compacting power is diminished on very steep slopes </a:t>
            </a:r>
          </a:p>
          <a:p>
            <a:pPr marL="282575" marR="0" indent="-282575" algn="just">
              <a:lnSpc>
                <a:spcPct val="100000"/>
              </a:lnSpc>
              <a:spcBef>
                <a:spcPts val="0"/>
              </a:spcBef>
              <a:spcAft>
                <a:spcPts val="400"/>
              </a:spcAft>
              <a:buFont typeface="Arial" panose="020B0604020202020204" pitchFamily="34" charset="0"/>
              <a:buChar char="•"/>
              <a:tabLst>
                <a:tab pos="12001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Control of the machine may be difficult in some conditions</a:t>
            </a:r>
          </a:p>
          <a:p>
            <a:pPr marL="282575" marR="0" indent="-282575" algn="just">
              <a:lnSpc>
                <a:spcPct val="100000"/>
              </a:lnSpc>
              <a:spcBef>
                <a:spcPts val="0"/>
              </a:spcBef>
              <a:spcAft>
                <a:spcPts val="400"/>
              </a:spcAft>
              <a:buFont typeface="Arial" panose="020B0604020202020204" pitchFamily="34" charset="0"/>
              <a:buChar char="•"/>
              <a:tabLst>
                <a:tab pos="12001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Some machines do not maneuver or pack well on a sidehill</a:t>
            </a:r>
          </a:p>
          <a:p>
            <a:pPr marL="282575" marR="0" indent="-282575" algn="just">
              <a:lnSpc>
                <a:spcPct val="100000"/>
              </a:lnSpc>
              <a:spcBef>
                <a:spcPts val="0"/>
              </a:spcBef>
              <a:spcAft>
                <a:spcPts val="400"/>
              </a:spcAft>
              <a:buFont typeface="Arial" panose="020B0604020202020204" pitchFamily="34" charset="0"/>
              <a:buChar char="•"/>
              <a:tabLst>
                <a:tab pos="12001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Under some circumstances, </a:t>
            </a:r>
            <a:r>
              <a:rPr lang="en-US" sz="1800" dirty="0">
                <a:latin typeface="Arial" panose="020B0604020202020204" pitchFamily="34" charset="0"/>
                <a:ea typeface="Times New Roman" panose="02020603050405020304" pitchFamily="18" charset="0"/>
                <a:cs typeface="Arial" panose="020B0604020202020204" pitchFamily="34" charset="0"/>
              </a:rPr>
              <a:t>use of machines </a:t>
            </a:r>
            <a:r>
              <a:rPr lang="en-US" sz="1800" dirty="0">
                <a:effectLst/>
                <a:latin typeface="Arial" panose="020B0604020202020204" pitchFamily="34" charset="0"/>
                <a:ea typeface="Times New Roman" panose="02020603050405020304" pitchFamily="18" charset="0"/>
                <a:cs typeface="Arial" panose="020B0604020202020204" pitchFamily="34" charset="0"/>
              </a:rPr>
              <a:t>can damage the prepared track</a:t>
            </a:r>
          </a:p>
          <a:p>
            <a:pPr marL="0" marR="0" indent="0" algn="just">
              <a:lnSpc>
                <a:spcPct val="100000"/>
              </a:lnSpc>
              <a:spcBef>
                <a:spcPts val="0"/>
              </a:spcBef>
              <a:spcAft>
                <a:spcPts val="0"/>
              </a:spcAft>
              <a:buNone/>
              <a:tabLst>
                <a:tab pos="12001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If insufficient time for the surface to be slipped by skis after working, machinery is best kept off the racecourse until the depth of new snow can no longer be handled by working on skis </a:t>
            </a:r>
          </a:p>
          <a:p>
            <a:pPr marL="1028700" marR="0" algn="just">
              <a:lnSpc>
                <a:spcPct val="100000"/>
              </a:lnSpc>
              <a:spcBef>
                <a:spcPts val="0"/>
              </a:spcBef>
              <a:spcAft>
                <a:spcPts val="0"/>
              </a:spcAft>
              <a:tabLst>
                <a:tab pos="131445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a:lnSpc>
                <a:spcPct val="100000"/>
              </a:lnSpc>
              <a:spcBef>
                <a:spcPts val="0"/>
              </a:spcBef>
              <a:spcAft>
                <a:spcPts val="0"/>
              </a:spcAft>
              <a:buNone/>
              <a:tabLst>
                <a:tab pos="914400" algn="l"/>
                <a:tab pos="1314450" algn="l"/>
              </a:tabLst>
            </a:pPr>
            <a:r>
              <a:rPr lang="en-US" sz="1800" b="1" u="sng" dirty="0">
                <a:effectLst/>
                <a:latin typeface="Arial" panose="020B0604020202020204" pitchFamily="34" charset="0"/>
                <a:ea typeface="Times New Roman" panose="02020603050405020304" pitchFamily="18" charset="0"/>
                <a:cs typeface="Arial" panose="020B0604020202020204" pitchFamily="34" charset="0"/>
              </a:rPr>
              <a:t>Manual Preparation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a:latin typeface="Arial" panose="020B0604020202020204" pitchFamily="34" charset="0"/>
                <a:ea typeface="Times New Roman" panose="02020603050405020304" pitchFamily="18" charset="0"/>
                <a:cs typeface="Arial" panose="020B0604020202020204" pitchFamily="34" charset="0"/>
              </a:rPr>
              <a:t>Manual preparation may be required i</a:t>
            </a:r>
            <a:r>
              <a:rPr lang="en-US" sz="1800" dirty="0">
                <a:effectLst/>
                <a:latin typeface="Arial" panose="020B0604020202020204" pitchFamily="34" charset="0"/>
                <a:ea typeface="Times New Roman" panose="02020603050405020304" pitchFamily="18" charset="0"/>
                <a:cs typeface="Arial" panose="020B0604020202020204" pitchFamily="34" charset="0"/>
              </a:rPr>
              <a:t>f machines are not available, or their use would be ineffective under the following conditions:</a:t>
            </a:r>
          </a:p>
          <a:p>
            <a:pPr marL="282575" marR="0" lvl="1" indent="-282575" algn="just">
              <a:lnSpc>
                <a:spcPct val="100000"/>
              </a:lnSpc>
              <a:spcBef>
                <a:spcPts val="0"/>
              </a:spcBef>
              <a:spcAft>
                <a:spcPts val="400"/>
              </a:spcAft>
              <a:buFont typeface="Arial" panose="020B0604020202020204" pitchFamily="34" charset="0"/>
              <a:buChar char="•"/>
              <a:tabLst>
                <a:tab pos="91440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Snow cover is very thin</a:t>
            </a:r>
          </a:p>
          <a:p>
            <a:pPr marL="282575" marR="0" lvl="1" indent="-282575" algn="just">
              <a:lnSpc>
                <a:spcPct val="100000"/>
              </a:lnSpc>
              <a:spcBef>
                <a:spcPts val="0"/>
              </a:spcBef>
              <a:spcAft>
                <a:spcPts val="400"/>
              </a:spcAft>
              <a:buFont typeface="Arial" panose="020B0604020202020204" pitchFamily="34" charset="0"/>
              <a:buChar char="•"/>
              <a:tabLst>
                <a:tab pos="91440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slope is too steep for effective machine use</a:t>
            </a:r>
          </a:p>
          <a:p>
            <a:pPr marL="282575" marR="0" lvl="1" indent="-282575" algn="just">
              <a:lnSpc>
                <a:spcPct val="100000"/>
              </a:lnSpc>
              <a:spcBef>
                <a:spcPts val="0"/>
              </a:spcBef>
              <a:spcAft>
                <a:spcPts val="400"/>
              </a:spcAft>
              <a:buFont typeface="Arial" panose="020B0604020202020204" pitchFamily="34" charset="0"/>
              <a:buChar char="•"/>
              <a:tabLst>
                <a:tab pos="91440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Crust layer will support skis but break under machines,</a:t>
            </a:r>
          </a:p>
          <a:p>
            <a:pPr marL="282575" marR="0" lvl="1" indent="-282575" algn="just">
              <a:lnSpc>
                <a:spcPct val="100000"/>
              </a:lnSpc>
              <a:spcBef>
                <a:spcPts val="0"/>
              </a:spcBef>
              <a:spcAft>
                <a:spcPts val="400"/>
              </a:spcAft>
              <a:buFont typeface="Arial" panose="020B0604020202020204" pitchFamily="34" charset="0"/>
              <a:buChar char="•"/>
              <a:tabLst>
                <a:tab pos="91440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Racecourse is covered with old unpacked snow </a:t>
            </a:r>
          </a:p>
          <a:p>
            <a:pPr marL="282575" marR="0" lvl="1" indent="-282575" algn="just">
              <a:lnSpc>
                <a:spcPct val="100000"/>
              </a:lnSpc>
              <a:spcBef>
                <a:spcPts val="0"/>
              </a:spcBef>
              <a:spcAft>
                <a:spcPts val="400"/>
              </a:spcAft>
              <a:buFont typeface="Arial" panose="020B0604020202020204" pitchFamily="34" charset="0"/>
              <a:buChar char="•"/>
              <a:tabLst>
                <a:tab pos="91440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Great depth of new snow on top of a prepared surface</a:t>
            </a:r>
          </a:p>
        </p:txBody>
      </p:sp>
      <p:pic>
        <p:nvPicPr>
          <p:cNvPr id="4" name="Content Placeholder 10">
            <a:extLst>
              <a:ext uri="{FF2B5EF4-FFF2-40B4-BE49-F238E27FC236}">
                <a16:creationId xmlns:a16="http://schemas.microsoft.com/office/drawing/2014/main" id="{888B1A9B-A6B5-406B-98AA-7B1FB750F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211137" y="0"/>
            <a:ext cx="8721725" cy="606425"/>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RACECOURSE MANUAL PREPARATION</a:t>
            </a:r>
          </a:p>
        </p:txBody>
      </p:sp>
      <p:sp>
        <p:nvSpPr>
          <p:cNvPr id="5" name="TextBox 4">
            <a:extLst>
              <a:ext uri="{FF2B5EF4-FFF2-40B4-BE49-F238E27FC236}">
                <a16:creationId xmlns:a16="http://schemas.microsoft.com/office/drawing/2014/main" id="{311E0262-D74C-43D4-5D9A-A659660A7D58}"/>
              </a:ext>
            </a:extLst>
          </p:cNvPr>
          <p:cNvSpPr txBox="1"/>
          <p:nvPr/>
        </p:nvSpPr>
        <p:spPr>
          <a:xfrm>
            <a:off x="211137" y="519720"/>
            <a:ext cx="8721724" cy="5811847"/>
          </a:xfrm>
          <a:prstGeom prst="rect">
            <a:avLst/>
          </a:prstGeom>
          <a:noFill/>
          <a:ln>
            <a:noFill/>
          </a:ln>
        </p:spPr>
        <p:txBody>
          <a:bodyPr wrap="square">
            <a:spAutoFit/>
          </a:bodyPr>
          <a:lstStyle/>
          <a:p>
            <a:pPr marR="0" lvl="1" indent="-231775" algn="just">
              <a:spcBef>
                <a:spcPts val="0"/>
              </a:spcBef>
              <a:spcAft>
                <a:spcPts val="0"/>
              </a:spcAft>
              <a:tabLst>
                <a:tab pos="1314450" algn="l"/>
                <a:tab pos="1600200" algn="l"/>
              </a:tabLst>
            </a:pPr>
            <a:r>
              <a:rPr lang="en-US" sz="2000" b="1" i="1" dirty="0">
                <a:effectLst/>
                <a:latin typeface="Arial" panose="020B0604020202020204" pitchFamily="34" charset="0"/>
                <a:ea typeface="Times New Roman" panose="02020603050405020304" pitchFamily="18" charset="0"/>
                <a:cs typeface="Arial" panose="020B0604020202020204" pitchFamily="34" charset="0"/>
              </a:rPr>
              <a:t>Boot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a:effectLst/>
                <a:latin typeface="Arial" panose="020B0604020202020204" pitchFamily="34" charset="0"/>
                <a:ea typeface="Times New Roman" panose="02020603050405020304" pitchFamily="18" charset="0"/>
                <a:cs typeface="Arial" panose="020B0604020202020204" pitchFamily="34" charset="0"/>
              </a:rPr>
              <a:t>Packing</a:t>
            </a:r>
            <a:r>
              <a:rPr lang="en-US" sz="2000" b="1" i="1" dirty="0">
                <a:latin typeface="Arial" panose="020B0604020202020204" pitchFamily="34" charset="0"/>
                <a:ea typeface="Times New Roman" panose="02020603050405020304" pitchFamily="18" charset="0"/>
                <a:cs typeface="Arial" panose="020B0604020202020204" pitchFamily="34" charset="0"/>
              </a:rPr>
              <a:t> – to be effective as possible:</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R="0" lvl="1" indent="-231775" algn="just">
              <a:spcBef>
                <a:spcPts val="0"/>
              </a:spcBef>
              <a:spcAft>
                <a:spcPts val="400"/>
              </a:spcAft>
              <a:buFont typeface="Arial" panose="020B0604020202020204" pitchFamily="34" charset="0"/>
              <a:buChar char="•"/>
              <a:tabLst>
                <a:tab pos="1314450" algn="l"/>
                <a:tab pos="1600200" algn="l"/>
              </a:tabLst>
            </a:pPr>
            <a:r>
              <a:rPr lang="en-US" sz="2000" dirty="0">
                <a:latin typeface="Arial" panose="020B0604020202020204" pitchFamily="34" charset="0"/>
                <a:ea typeface="Times New Roman" panose="02020603050405020304" pitchFamily="18" charset="0"/>
                <a:cs typeface="Arial" panose="020B0604020202020204" pitchFamily="34" charset="0"/>
              </a:rPr>
              <a:t>Should </a:t>
            </a:r>
            <a:r>
              <a:rPr lang="en-US" sz="2000" dirty="0">
                <a:effectLst/>
                <a:latin typeface="Arial" panose="020B0604020202020204" pitchFamily="34" charset="0"/>
                <a:ea typeface="Times New Roman" panose="02020603050405020304" pitchFamily="18" charset="0"/>
                <a:cs typeface="Arial" panose="020B0604020202020204" pitchFamily="34" charset="0"/>
              </a:rPr>
              <a:t>be done several days in advance</a:t>
            </a:r>
          </a:p>
          <a:p>
            <a:pPr marR="0" lvl="1" indent="-231775" algn="just">
              <a:spcBef>
                <a:spcPts val="0"/>
              </a:spcBef>
              <a:spcAft>
                <a:spcPts val="400"/>
              </a:spcAft>
              <a:buFont typeface="Arial" panose="020B0604020202020204" pitchFamily="34" charset="0"/>
              <a:buChar char="•"/>
              <a:tabLst>
                <a:tab pos="1314450" algn="l"/>
                <a:tab pos="1600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Several passes over the slope are usually needed </a:t>
            </a:r>
          </a:p>
          <a:p>
            <a:pPr marR="0" lvl="1" indent="-231775" algn="just">
              <a:spcBef>
                <a:spcPts val="0"/>
              </a:spcBef>
              <a:spcAft>
                <a:spcPts val="400"/>
              </a:spcAft>
              <a:buFont typeface="Arial" panose="020B0604020202020204" pitchFamily="34" charset="0"/>
              <a:buChar char="•"/>
              <a:tabLst>
                <a:tab pos="1314450" algn="l"/>
                <a:tab pos="1600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Boot holes should be left open and not packed or slipped over until two days before the event or beginning of training </a:t>
            </a:r>
          </a:p>
          <a:p>
            <a:pPr marR="0" lvl="1" indent="-231775" algn="just">
              <a:spcBef>
                <a:spcPts val="0"/>
              </a:spcBef>
              <a:spcAft>
                <a:spcPts val="0"/>
              </a:spcAft>
              <a:buFont typeface="Arial" panose="020B0604020202020204" pitchFamily="34" charset="0"/>
              <a:buChar char="•"/>
              <a:tabLst>
                <a:tab pos="1314450" algn="l"/>
                <a:tab pos="1600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The racecourse should then be ski packed on the day before the event, and the ridges should not be slipped</a:t>
            </a:r>
          </a:p>
          <a:p>
            <a:pPr marR="0" lvl="1" indent="-231775" algn="just">
              <a:spcBef>
                <a:spcPts val="600"/>
              </a:spcBef>
              <a:spcAft>
                <a:spcPts val="0"/>
              </a:spcAft>
              <a:tabLst>
                <a:tab pos="1314450" algn="l"/>
                <a:tab pos="1600200" algn="l"/>
              </a:tabLst>
            </a:pPr>
            <a:r>
              <a:rPr lang="en-US" sz="2000" b="1" i="1" dirty="0">
                <a:effectLst/>
                <a:latin typeface="Arial" panose="020B0604020202020204" pitchFamily="34" charset="0"/>
                <a:ea typeface="Times New Roman" panose="02020603050405020304" pitchFamily="18" charset="0"/>
                <a:cs typeface="Arial" panose="020B0604020202020204" pitchFamily="34" charset="0"/>
              </a:rPr>
              <a:t>Ski</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a:effectLst/>
                <a:latin typeface="Arial" panose="020B0604020202020204" pitchFamily="34" charset="0"/>
                <a:ea typeface="Times New Roman" panose="02020603050405020304" pitchFamily="18" charset="0"/>
                <a:cs typeface="Arial" panose="020B0604020202020204" pitchFamily="34" charset="0"/>
              </a:rPr>
              <a:t>Packing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a:latin typeface="Arial" panose="020B0604020202020204" pitchFamily="34" charset="0"/>
                <a:ea typeface="Times New Roman" panose="02020603050405020304" pitchFamily="18" charset="0"/>
                <a:cs typeface="Arial" panose="020B0604020202020204" pitchFamily="34" charset="0"/>
              </a:rPr>
              <a:t>- is necessary when:</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R="0" lvl="1" indent="-231775" algn="just">
              <a:spcBef>
                <a:spcPts val="0"/>
              </a:spcBef>
              <a:spcAft>
                <a:spcPts val="400"/>
              </a:spcAft>
              <a:buFont typeface="Arial" panose="020B0604020202020204" pitchFamily="34" charset="0"/>
              <a:buChar char="•"/>
              <a:tabLst>
                <a:tab pos="1314450" algn="l"/>
                <a:tab pos="1600200" algn="l"/>
              </a:tabLst>
            </a:pPr>
            <a:r>
              <a:rPr lang="en-US" sz="2000" dirty="0">
                <a:latin typeface="Arial" panose="020B0604020202020204" pitchFamily="34" charset="0"/>
                <a:ea typeface="Times New Roman" panose="02020603050405020304" pitchFamily="18" charset="0"/>
                <a:cs typeface="Arial" panose="020B0604020202020204" pitchFamily="34" charset="0"/>
              </a:rPr>
              <a:t>T</a:t>
            </a:r>
            <a:r>
              <a:rPr lang="en-US" sz="2000" dirty="0">
                <a:effectLst/>
                <a:latin typeface="Arial" panose="020B0604020202020204" pitchFamily="34" charset="0"/>
                <a:ea typeface="Times New Roman" panose="02020603050405020304" pitchFamily="18" charset="0"/>
                <a:cs typeface="Arial" panose="020B0604020202020204" pitchFamily="34" charset="0"/>
              </a:rPr>
              <a:t>here is very thin snow cover</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R="0" lvl="1" indent="-231775" algn="just">
              <a:spcBef>
                <a:spcPts val="0"/>
              </a:spcBef>
              <a:spcAft>
                <a:spcPts val="400"/>
              </a:spcAft>
              <a:buFont typeface="Arial" panose="020B0604020202020204" pitchFamily="34" charset="0"/>
              <a:buChar char="•"/>
              <a:tabLst>
                <a:tab pos="1314450" algn="l"/>
                <a:tab pos="1600200" algn="l"/>
              </a:tabLst>
            </a:pPr>
            <a:r>
              <a:rPr lang="en-US" sz="2000" dirty="0">
                <a:latin typeface="Arial" panose="020B0604020202020204" pitchFamily="34" charset="0"/>
                <a:ea typeface="Times New Roman" panose="02020603050405020304" pitchFamily="18" charset="0"/>
                <a:cs typeface="Arial" panose="020B0604020202020204" pitchFamily="34" charset="0"/>
              </a:rPr>
              <a:t>Racecourse n</a:t>
            </a:r>
            <a:r>
              <a:rPr lang="en-US" sz="2000" dirty="0">
                <a:effectLst/>
                <a:latin typeface="Arial" panose="020B0604020202020204" pitchFamily="34" charset="0"/>
                <a:ea typeface="Times New Roman" panose="02020603050405020304" pitchFamily="18" charset="0"/>
                <a:cs typeface="Arial" panose="020B0604020202020204" pitchFamily="34" charset="0"/>
              </a:rPr>
              <a:t>eeds smoothing after being boot packed </a:t>
            </a:r>
          </a:p>
          <a:p>
            <a:pPr marR="0" lvl="1" indent="-231775" algn="just">
              <a:spcBef>
                <a:spcPts val="0"/>
              </a:spcBef>
              <a:spcAft>
                <a:spcPts val="0"/>
              </a:spcAft>
              <a:buFont typeface="Arial" panose="020B0604020202020204" pitchFamily="34" charset="0"/>
              <a:buChar char="•"/>
              <a:tabLst>
                <a:tab pos="1314450" algn="l"/>
                <a:tab pos="1600200" algn="l"/>
              </a:tabLst>
            </a:pPr>
            <a:r>
              <a:rPr lang="en-US" sz="2000" dirty="0">
                <a:latin typeface="Arial" panose="020B0604020202020204" pitchFamily="34" charset="0"/>
                <a:ea typeface="Times New Roman" panose="02020603050405020304" pitchFamily="18" charset="0"/>
                <a:cs typeface="Arial" panose="020B0604020202020204" pitchFamily="34" charset="0"/>
              </a:rPr>
              <a:t>I</a:t>
            </a:r>
            <a:r>
              <a:rPr lang="en-US" sz="2000" dirty="0">
                <a:effectLst/>
                <a:latin typeface="Arial" panose="020B0604020202020204" pitchFamily="34" charset="0"/>
                <a:ea typeface="Times New Roman" panose="02020603050405020304" pitchFamily="18" charset="0"/>
                <a:cs typeface="Arial" panose="020B0604020202020204" pitchFamily="34" charset="0"/>
              </a:rPr>
              <a:t>solated areas cannot be reached by machinery, or machinery is not available</a:t>
            </a:r>
          </a:p>
          <a:p>
            <a:pPr marR="0" lvl="1" indent="-231775" algn="just">
              <a:spcBef>
                <a:spcPts val="600"/>
              </a:spcBef>
              <a:spcAft>
                <a:spcPts val="0"/>
              </a:spcAft>
              <a:tabLst>
                <a:tab pos="1314450" algn="l"/>
                <a:tab pos="1600200" algn="l"/>
              </a:tabLst>
            </a:pPr>
            <a:r>
              <a:rPr lang="en-US" sz="2000" b="1" i="1" dirty="0">
                <a:effectLst/>
                <a:latin typeface="Arial" panose="020B0604020202020204" pitchFamily="34" charset="0"/>
                <a:ea typeface="Times New Roman" panose="02020603050405020304" pitchFamily="18" charset="0"/>
                <a:cs typeface="Arial" panose="020B0604020202020204" pitchFamily="34" charset="0"/>
              </a:rPr>
              <a:t>Side</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a:effectLst/>
                <a:latin typeface="Arial" panose="020B0604020202020204" pitchFamily="34" charset="0"/>
                <a:ea typeface="Times New Roman" panose="02020603050405020304" pitchFamily="18" charset="0"/>
                <a:cs typeface="Arial" panose="020B0604020202020204" pitchFamily="34" charset="0"/>
              </a:rPr>
              <a:t>Slipping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a:latin typeface="Arial" panose="020B0604020202020204" pitchFamily="34" charset="0"/>
                <a:ea typeface="Times New Roman" panose="02020603050405020304" pitchFamily="18" charset="0"/>
                <a:cs typeface="Arial" panose="020B0604020202020204" pitchFamily="34" charset="0"/>
              </a:rPr>
              <a:t>– is required for:</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marR="0" lvl="1" indent="-231775" algn="just">
              <a:spcBef>
                <a:spcPts val="0"/>
              </a:spcBef>
              <a:spcAft>
                <a:spcPts val="0"/>
              </a:spcAft>
              <a:buFont typeface="Arial" panose="020B0604020202020204" pitchFamily="34" charset="0"/>
              <a:buChar char="•"/>
              <a:tabLst>
                <a:tab pos="1314450" algn="l"/>
                <a:tab pos="1600200" algn="l"/>
              </a:tabLst>
            </a:pPr>
            <a:r>
              <a:rPr lang="en-US" sz="2000" dirty="0">
                <a:latin typeface="Arial" panose="020B0604020202020204" pitchFamily="34" charset="0"/>
                <a:ea typeface="Times New Roman" panose="02020603050405020304" pitchFamily="18" charset="0"/>
                <a:cs typeface="Arial" panose="020B0604020202020204" pitchFamily="34" charset="0"/>
              </a:rPr>
              <a:t>F</a:t>
            </a:r>
            <a:r>
              <a:rPr lang="en-US" sz="2000" dirty="0">
                <a:effectLst/>
                <a:latin typeface="Arial" panose="020B0604020202020204" pitchFamily="34" charset="0"/>
                <a:ea typeface="Times New Roman" panose="02020603050405020304" pitchFamily="18" charset="0"/>
                <a:cs typeface="Arial" panose="020B0604020202020204" pitchFamily="34" charset="0"/>
              </a:rPr>
              <a:t>inal smoothing of the racecourse </a:t>
            </a:r>
          </a:p>
          <a:p>
            <a:pPr marR="0" lvl="1" indent="-231775" algn="just">
              <a:spcBef>
                <a:spcPts val="0"/>
              </a:spcBef>
              <a:spcAft>
                <a:spcPts val="0"/>
              </a:spcAft>
              <a:buFont typeface="Arial" panose="020B0604020202020204" pitchFamily="34" charset="0"/>
              <a:buChar char="•"/>
              <a:tabLst>
                <a:tab pos="1314450" algn="l"/>
                <a:tab pos="1600200" algn="l"/>
              </a:tabLst>
            </a:pPr>
            <a:r>
              <a:rPr lang="en-US" sz="2000" dirty="0">
                <a:latin typeface="Arial" panose="020B0604020202020204" pitchFamily="34" charset="0"/>
                <a:ea typeface="Times New Roman" panose="02020603050405020304" pitchFamily="18" charset="0"/>
                <a:cs typeface="Arial" panose="020B0604020202020204" pitchFamily="34" charset="0"/>
              </a:rPr>
              <a:t>R</a:t>
            </a:r>
            <a:r>
              <a:rPr lang="en-US" sz="2000" dirty="0">
                <a:effectLst/>
                <a:latin typeface="Arial" panose="020B0604020202020204" pitchFamily="34" charset="0"/>
                <a:ea typeface="Times New Roman" panose="02020603050405020304" pitchFamily="18" charset="0"/>
                <a:cs typeface="Arial" panose="020B0604020202020204" pitchFamily="34" charset="0"/>
              </a:rPr>
              <a:t>emoving loose snow from the track</a:t>
            </a:r>
          </a:p>
          <a:p>
            <a:pPr marL="225425" marR="0">
              <a:spcBef>
                <a:spcPts val="600"/>
              </a:spcBef>
              <a:spcAft>
                <a:spcPts val="0"/>
              </a:spcAft>
              <a:tabLst>
                <a:tab pos="514350" algn="l"/>
              </a:tabLst>
            </a:pPr>
            <a:r>
              <a:rPr lang="en-US" sz="2000" b="1" i="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The Chief of Course must be able to evaluate conditions and react appropriately. This is a critical piece for a successful event.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C3575F92-DE24-886E-9360-834D6CD3BE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6746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SPECIAL SITUATIONS</a:t>
            </a:r>
          </a:p>
        </p:txBody>
      </p:sp>
      <p:sp>
        <p:nvSpPr>
          <p:cNvPr id="4" name="TextBox 3">
            <a:extLst>
              <a:ext uri="{FF2B5EF4-FFF2-40B4-BE49-F238E27FC236}">
                <a16:creationId xmlns:a16="http://schemas.microsoft.com/office/drawing/2014/main" id="{F20978B3-73C2-E1C7-F452-0AAA1975BB1A}"/>
              </a:ext>
            </a:extLst>
          </p:cNvPr>
          <p:cNvSpPr txBox="1"/>
          <p:nvPr/>
        </p:nvSpPr>
        <p:spPr>
          <a:xfrm>
            <a:off x="304800" y="1100157"/>
            <a:ext cx="8305800" cy="4857740"/>
          </a:xfrm>
          <a:prstGeom prst="rect">
            <a:avLst/>
          </a:prstGeom>
          <a:noFill/>
          <a:ln>
            <a:noFill/>
          </a:ln>
        </p:spPr>
        <p:txBody>
          <a:bodyPr wrap="square">
            <a:spAutoFit/>
          </a:bodyPr>
          <a:lstStyle/>
          <a:p>
            <a:pPr marR="0" lvl="4" indent="-1828800" algn="just">
              <a:spcBef>
                <a:spcPts val="0"/>
              </a:spcBef>
              <a:spcAft>
                <a:spcPts val="0"/>
              </a:spcAft>
              <a:tabLst>
                <a:tab pos="1028700" algn="l"/>
              </a:tabLst>
            </a:pPr>
            <a:r>
              <a:rPr lang="en-US" sz="1900" b="1" dirty="0">
                <a:effectLst/>
                <a:latin typeface="Arial" panose="020B0604020202020204" pitchFamily="34" charset="0"/>
                <a:ea typeface="Times New Roman" panose="02020603050405020304" pitchFamily="18" charset="0"/>
                <a:cs typeface="Arial" panose="020B0604020202020204" pitchFamily="34" charset="0"/>
              </a:rPr>
              <a:t>New Snow Is Expected Overnight</a:t>
            </a:r>
          </a:p>
          <a:p>
            <a:pPr marL="338138" marR="0" lvl="5" indent="-338138" algn="just">
              <a:spcBef>
                <a:spcPts val="0"/>
              </a:spcBef>
              <a:spcAft>
                <a:spcPts val="400"/>
              </a:spcAft>
              <a:buFont typeface="Arial" panose="020B0604020202020204" pitchFamily="34" charset="0"/>
              <a:buChar char="•"/>
              <a:tabLst>
                <a:tab pos="13144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Defer course setting until morning</a:t>
            </a:r>
          </a:p>
          <a:p>
            <a:pPr marL="338138" marR="0" lvl="5" indent="-338138" algn="just">
              <a:spcBef>
                <a:spcPts val="0"/>
              </a:spcBef>
              <a:spcAft>
                <a:spcPts val="400"/>
              </a:spcAft>
              <a:buFont typeface="Arial" panose="020B0604020202020204" pitchFamily="34" charset="0"/>
              <a:buChar char="•"/>
              <a:tabLst>
                <a:tab pos="13144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Snow Cat crews should constantly be packing new snow as it falls </a:t>
            </a:r>
          </a:p>
          <a:p>
            <a:pPr marL="338138" marR="0" lvl="5" indent="-338138" algn="just">
              <a:spcBef>
                <a:spcPts val="0"/>
              </a:spcBef>
              <a:spcAft>
                <a:spcPts val="0"/>
              </a:spcAft>
              <a:buFont typeface="Arial" panose="020B0604020202020204" pitchFamily="34" charset="0"/>
              <a:buChar char="•"/>
              <a:tabLst>
                <a:tab pos="13144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Racecourse maintenance crews should be prepared to begin work on the racecourse as early as possible to move new snow off to the sides of the actual track - if it is not too deep or heavy</a:t>
            </a:r>
          </a:p>
          <a:p>
            <a:pPr marL="338138" marR="0" indent="-338138" algn="just">
              <a:spcBef>
                <a:spcPts val="0"/>
              </a:spcBef>
              <a:spcAft>
                <a:spcPts val="0"/>
              </a:spcAft>
            </a:pPr>
            <a:r>
              <a:rPr lang="en-US" sz="1900" dirty="0">
                <a:effectLst/>
                <a:latin typeface="Arial" panose="020B0604020202020204" pitchFamily="34" charset="0"/>
                <a:ea typeface="Times New Roman" panose="02020603050405020304" pitchFamily="18" charset="0"/>
                <a:cs typeface="Arial" panose="020B0604020202020204" pitchFamily="34" charset="0"/>
              </a:rPr>
              <a:t> </a:t>
            </a:r>
          </a:p>
          <a:p>
            <a:pPr marL="0" marR="0" lvl="5" algn="just">
              <a:spcBef>
                <a:spcPts val="0"/>
              </a:spcBef>
              <a:spcAft>
                <a:spcPts val="0"/>
              </a:spcAft>
              <a:tabLst>
                <a:tab pos="1314450" algn="l"/>
              </a:tabLst>
            </a:pPr>
            <a:r>
              <a:rPr lang="en-US" sz="1900" b="1" dirty="0">
                <a:effectLst/>
                <a:latin typeface="Arial" panose="020B0604020202020204" pitchFamily="34" charset="0"/>
                <a:ea typeface="Times New Roman" panose="02020603050405020304" pitchFamily="18" charset="0"/>
                <a:cs typeface="Arial" panose="020B0604020202020204" pitchFamily="34" charset="0"/>
              </a:rPr>
              <a:t>Consider use of the designed “SNOW PLAN” </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b="1" dirty="0">
                <a:effectLst/>
                <a:latin typeface="Arial" panose="020B0604020202020204" pitchFamily="34" charset="0"/>
                <a:ea typeface="Times New Roman" panose="02020603050405020304" pitchFamily="18" charset="0"/>
                <a:cs typeface="Arial" panose="020B0604020202020204" pitchFamily="34" charset="0"/>
              </a:rPr>
              <a:t>Excess Snow</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b="1" dirty="0">
                <a:effectLst/>
                <a:latin typeface="Arial" panose="020B0604020202020204" pitchFamily="34" charset="0"/>
                <a:ea typeface="Times New Roman" panose="02020603050405020304" pitchFamily="18" charset="0"/>
                <a:cs typeface="Arial" panose="020B0604020202020204" pitchFamily="34" charset="0"/>
              </a:rPr>
              <a:t>Fall</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p>
          <a:p>
            <a:pPr marL="0" marR="0" lvl="5" algn="just">
              <a:spcBef>
                <a:spcPts val="0"/>
              </a:spcBef>
              <a:spcAft>
                <a:spcPts val="0"/>
              </a:spcAft>
              <a:tabLst>
                <a:tab pos="13144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With more than a very light coating of new, very dry snow, it is recommended</a:t>
            </a:r>
            <a:r>
              <a:rPr lang="en-US" sz="1900" dirty="0">
                <a:latin typeface="Arial" panose="020B0604020202020204" pitchFamily="34" charset="0"/>
                <a:ea typeface="Times New Roman" panose="02020603050405020304" pitchFamily="18" charset="0"/>
                <a:cs typeface="Arial" panose="020B0604020202020204" pitchFamily="34" charset="0"/>
              </a:rPr>
              <a:t> </a:t>
            </a:r>
            <a:r>
              <a:rPr lang="en-US" sz="1900" dirty="0">
                <a:effectLst/>
                <a:latin typeface="Arial" panose="020B0604020202020204" pitchFamily="34" charset="0"/>
                <a:ea typeface="Times New Roman" panose="02020603050405020304" pitchFamily="18" charset="0"/>
                <a:cs typeface="Arial" panose="020B0604020202020204" pitchFamily="34" charset="0"/>
              </a:rPr>
              <a:t>that the first slipping crews clear a wide area away from and on both sides of the track.  </a:t>
            </a:r>
          </a:p>
          <a:p>
            <a:pPr marL="0" marR="0" lvl="5" algn="just">
              <a:spcBef>
                <a:spcPts val="0"/>
              </a:spcBef>
              <a:spcAft>
                <a:spcPts val="0"/>
              </a:spcAft>
              <a:tabLst>
                <a:tab pos="1314450" algn="l"/>
              </a:tabLst>
            </a:pPr>
            <a:endParaRPr lang="en-US" sz="1900" dirty="0">
              <a:latin typeface="Arial" panose="020B0604020202020204" pitchFamily="34" charset="0"/>
              <a:ea typeface="Times New Roman" panose="02020603050405020304" pitchFamily="18" charset="0"/>
              <a:cs typeface="Arial" panose="020B0604020202020204" pitchFamily="34" charset="0"/>
            </a:endParaRPr>
          </a:p>
          <a:p>
            <a:pPr marL="0" marR="0" lvl="5" algn="just">
              <a:spcBef>
                <a:spcPts val="0"/>
              </a:spcBef>
              <a:spcAft>
                <a:spcPts val="0"/>
              </a:spcAft>
              <a:tabLst>
                <a:tab pos="13144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This will create an area for placement of snow removed from the actual track.  </a:t>
            </a:r>
            <a:r>
              <a:rPr lang="en-US" sz="1900" i="1" dirty="0">
                <a:effectLst/>
                <a:latin typeface="Arial" panose="020B0604020202020204" pitchFamily="34" charset="0"/>
                <a:ea typeface="Times New Roman" panose="02020603050405020304" pitchFamily="18" charset="0"/>
                <a:cs typeface="Arial" panose="020B0604020202020204" pitchFamily="34" charset="0"/>
              </a:rPr>
              <a:t>Starting from the center of the track will create “berms” which can then, “set up,” and create removal difficulties.</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p>
          <a:p>
            <a:pPr marL="457200" marR="0">
              <a:spcBef>
                <a:spcPts val="0"/>
              </a:spcBef>
              <a:spcAft>
                <a:spcPts val="0"/>
              </a:spcAft>
            </a:pPr>
            <a:r>
              <a:rPr lang="en-US" dirty="0">
                <a:effectLst/>
                <a:latin typeface="Arial" panose="020B0604020202020204" pitchFamily="34" charset="0"/>
                <a:ea typeface="Times New Roman" panose="02020603050405020304" pitchFamily="18" charset="0"/>
                <a:cs typeface="Arial" panose="020B0604020202020204" pitchFamily="34" charset="0"/>
              </a:rPr>
              <a:t> </a:t>
            </a:r>
          </a:p>
        </p:txBody>
      </p:sp>
      <p:pic>
        <p:nvPicPr>
          <p:cNvPr id="2" name="Content Placeholder 10">
            <a:extLst>
              <a:ext uri="{FF2B5EF4-FFF2-40B4-BE49-F238E27FC236}">
                <a16:creationId xmlns:a16="http://schemas.microsoft.com/office/drawing/2014/main" id="{B7120313-3220-D873-44A3-1A76692D0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EA2E0BF-1694-999C-5811-E3E3F8781997}"/>
              </a:ext>
            </a:extLst>
          </p:cNvPr>
          <p:cNvSpPr>
            <a:spLocks noGrp="1"/>
          </p:cNvSpPr>
          <p:nvPr>
            <p:ph type="title" idx="4294967295"/>
          </p:nvPr>
        </p:nvSpPr>
        <p:spPr>
          <a:xfrm>
            <a:off x="415925" y="288925"/>
            <a:ext cx="8229600" cy="747713"/>
          </a:xfrm>
        </p:spPr>
        <p:txBody>
          <a:bodyPr>
            <a:normAutofit/>
          </a:bodyPr>
          <a:lstStyle/>
          <a:p>
            <a:pPr eaLnBrk="1" fontAlgn="auto" hangingPunct="1">
              <a:spcAft>
                <a:spcPts val="0"/>
              </a:spcAft>
              <a:defRPr/>
            </a:pPr>
            <a:r>
              <a:rPr lang="en-US" sz="3200"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APPLICATION OF RULES</a:t>
            </a:r>
          </a:p>
        </p:txBody>
      </p:sp>
      <p:sp>
        <p:nvSpPr>
          <p:cNvPr id="11267" name="Content Placeholder 2">
            <a:extLst>
              <a:ext uri="{FF2B5EF4-FFF2-40B4-BE49-F238E27FC236}">
                <a16:creationId xmlns:a16="http://schemas.microsoft.com/office/drawing/2014/main" id="{368E6FD6-6719-9636-A82E-1B95A45BA19E}"/>
              </a:ext>
            </a:extLst>
          </p:cNvPr>
          <p:cNvSpPr>
            <a:spLocks noGrp="1"/>
          </p:cNvSpPr>
          <p:nvPr>
            <p:ph idx="4294967295"/>
          </p:nvPr>
        </p:nvSpPr>
        <p:spPr>
          <a:xfrm>
            <a:off x="415925" y="1219200"/>
            <a:ext cx="8229600" cy="5211763"/>
          </a:xfrm>
        </p:spPr>
        <p:txBody>
          <a:bodyPr rtlCol="0">
            <a:normAutofit/>
          </a:bodyPr>
          <a:lstStyle/>
          <a:p>
            <a:pPr eaLnBrk="1" hangingPunct="1">
              <a:lnSpc>
                <a:spcPct val="120000"/>
              </a:lnSpc>
              <a:buFont typeface="Arial" panose="020B0604020202020204" pitchFamily="34" charset="0"/>
              <a:buChar char="•"/>
              <a:defRPr/>
            </a:pPr>
            <a:r>
              <a:rPr lang="en-US" altLang="en-US" b="1" dirty="0">
                <a:latin typeface="Arial" panose="020B0604020202020204" pitchFamily="34" charset="0"/>
                <a:cs typeface="Arial" panose="020B0604020202020204" pitchFamily="34" charset="0"/>
              </a:rPr>
              <a:t>For all events scheduled as non-FIS events, applicable U.S. Ski &amp; Snowboard rules </a:t>
            </a:r>
            <a:r>
              <a:rPr lang="en-US" altLang="en-US" b="1" u="sng" dirty="0">
                <a:latin typeface="Arial" panose="020B0604020202020204" pitchFamily="34" charset="0"/>
                <a:cs typeface="Arial" panose="020B0604020202020204" pitchFamily="34" charset="0"/>
              </a:rPr>
              <a:t>must be considered</a:t>
            </a:r>
            <a:r>
              <a:rPr lang="en-US" altLang="en-US" b="1" dirty="0">
                <a:latin typeface="Arial" panose="020B0604020202020204" pitchFamily="34" charset="0"/>
                <a:cs typeface="Arial" panose="020B0604020202020204" pitchFamily="34" charset="0"/>
              </a:rPr>
              <a:t> and applied (</a:t>
            </a:r>
            <a:r>
              <a:rPr lang="en-US" altLang="en-US" b="1" u="sng" dirty="0">
                <a:latin typeface="Arial" panose="020B0604020202020204" pitchFamily="34" charset="0"/>
                <a:cs typeface="Arial" panose="020B0604020202020204" pitchFamily="34" charset="0"/>
              </a:rPr>
              <a:t>ACR</a:t>
            </a:r>
            <a:r>
              <a:rPr lang="en-US" altLang="en-US" b="1" dirty="0">
                <a:latin typeface="Arial" panose="020B0604020202020204" pitchFamily="34" charset="0"/>
                <a:cs typeface="Arial" panose="020B0604020202020204" pitchFamily="34" charset="0"/>
              </a:rPr>
              <a:t>)</a:t>
            </a:r>
          </a:p>
          <a:p>
            <a:pPr eaLnBrk="1" hangingPunct="1">
              <a:lnSpc>
                <a:spcPct val="120000"/>
              </a:lnSpc>
              <a:spcBef>
                <a:spcPts val="3000"/>
              </a:spcBef>
              <a:buFont typeface="Arial" panose="020B0604020202020204" pitchFamily="34" charset="0"/>
              <a:buChar char="•"/>
              <a:defRPr/>
            </a:pPr>
            <a:r>
              <a:rPr lang="en-US" altLang="en-US" b="1" dirty="0">
                <a:latin typeface="Arial" panose="020B0604020202020204" pitchFamily="34" charset="0"/>
                <a:cs typeface="Arial" panose="020B0604020202020204" pitchFamily="34" charset="0"/>
              </a:rPr>
              <a:t>For all events scheduled as FIS events, applicable rules of the FIS </a:t>
            </a:r>
            <a:r>
              <a:rPr lang="en-US" altLang="en-US" b="1" u="sng" dirty="0">
                <a:latin typeface="Arial" panose="020B0604020202020204" pitchFamily="34" charset="0"/>
                <a:cs typeface="Arial" panose="020B0604020202020204" pitchFamily="34" charset="0"/>
              </a:rPr>
              <a:t>must be considered</a:t>
            </a:r>
            <a:r>
              <a:rPr lang="en-US" altLang="en-US" b="1" dirty="0">
                <a:latin typeface="Arial" panose="020B0604020202020204" pitchFamily="34" charset="0"/>
                <a:cs typeface="Arial" panose="020B0604020202020204" pitchFamily="34" charset="0"/>
              </a:rPr>
              <a:t> and applied (</a:t>
            </a:r>
            <a:r>
              <a:rPr lang="en-US" altLang="en-US" b="1" u="sng" dirty="0">
                <a:latin typeface="Arial" panose="020B0604020202020204" pitchFamily="34" charset="0"/>
                <a:cs typeface="Arial" panose="020B0604020202020204" pitchFamily="34" charset="0"/>
              </a:rPr>
              <a:t>ICR</a:t>
            </a:r>
            <a:r>
              <a:rPr lang="en-US" altLang="en-US" b="1" dirty="0">
                <a:latin typeface="Arial" panose="020B0604020202020204" pitchFamily="34" charset="0"/>
                <a:cs typeface="Arial" panose="020B0604020202020204" pitchFamily="34" charset="0"/>
              </a:rPr>
              <a:t>)</a:t>
            </a:r>
          </a:p>
          <a:p>
            <a:pPr eaLnBrk="1" hangingPunct="1">
              <a:lnSpc>
                <a:spcPct val="120000"/>
              </a:lnSpc>
              <a:spcBef>
                <a:spcPts val="3000"/>
              </a:spcBef>
              <a:buFont typeface="Arial" panose="020B0604020202020204" pitchFamily="34" charset="0"/>
              <a:buChar char="•"/>
              <a:defRPr/>
            </a:pPr>
            <a:r>
              <a:rPr lang="en-US" altLang="en-US" b="1" dirty="0">
                <a:latin typeface="Arial" panose="020B0604020202020204" pitchFamily="34" charset="0"/>
                <a:cs typeface="Arial" panose="020B0604020202020204" pitchFamily="34" charset="0"/>
              </a:rPr>
              <a:t>In cases that are not addressed by the </a:t>
            </a:r>
            <a:r>
              <a:rPr lang="en-US" altLang="en-US" b="1" u="sng" dirty="0">
                <a:latin typeface="Arial" panose="020B0604020202020204" pitchFamily="34" charset="0"/>
                <a:cs typeface="Arial" panose="020B0604020202020204" pitchFamily="34" charset="0"/>
              </a:rPr>
              <a:t>ACR</a:t>
            </a:r>
            <a:r>
              <a:rPr lang="en-US" altLang="en-US" b="1" dirty="0">
                <a:latin typeface="Arial" panose="020B0604020202020204" pitchFamily="34" charset="0"/>
                <a:cs typeface="Arial" panose="020B0604020202020204" pitchFamily="34" charset="0"/>
              </a:rPr>
              <a:t> or by the </a:t>
            </a:r>
            <a:r>
              <a:rPr lang="en-US" altLang="en-US" b="1" u="sng" dirty="0">
                <a:latin typeface="Arial" panose="020B0604020202020204" pitchFamily="34" charset="0"/>
                <a:cs typeface="Arial" panose="020B0604020202020204" pitchFamily="34" charset="0"/>
              </a:rPr>
              <a:t>ICR</a:t>
            </a:r>
            <a:r>
              <a:rPr lang="en-US" altLang="en-US" b="1" dirty="0">
                <a:latin typeface="Arial" panose="020B0604020202020204" pitchFamily="34" charset="0"/>
                <a:cs typeface="Arial" panose="020B0604020202020204" pitchFamily="34" charset="0"/>
              </a:rPr>
              <a:t>, or in cases where the rules must be interpreted, the authority for making such decisions will rest with the Competition Jury – all decisions </a:t>
            </a:r>
            <a:r>
              <a:rPr lang="en-US" altLang="en-US" b="1" u="sng" dirty="0">
                <a:latin typeface="Arial" panose="020B0604020202020204" pitchFamily="34" charset="0"/>
                <a:cs typeface="Arial" panose="020B0604020202020204" pitchFamily="34" charset="0"/>
              </a:rPr>
              <a:t>must be documented</a:t>
            </a:r>
            <a:r>
              <a:rPr lang="en-US" altLang="en-US" b="1" dirty="0">
                <a:latin typeface="Arial" panose="020B0604020202020204" pitchFamily="34" charset="0"/>
                <a:cs typeface="Arial" panose="020B0604020202020204" pitchFamily="34" charset="0"/>
              </a:rPr>
              <a:t>!</a:t>
            </a:r>
          </a:p>
          <a:p>
            <a:pPr eaLnBrk="1" hangingPunct="1">
              <a:defRPr/>
            </a:pPr>
            <a:endParaRPr lang="en-US" altLang="en-US" dirty="0">
              <a:cs typeface="Arial" charset="0"/>
            </a:endParaRPr>
          </a:p>
        </p:txBody>
      </p:sp>
      <p:pic>
        <p:nvPicPr>
          <p:cNvPr id="14340" name="Content Placeholder 10">
            <a:extLst>
              <a:ext uri="{FF2B5EF4-FFF2-40B4-BE49-F238E27FC236}">
                <a16:creationId xmlns:a16="http://schemas.microsoft.com/office/drawing/2014/main" id="{697D7C23-344F-F46D-550B-AC55F7C5B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761646"/>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6746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SPECIAL SITUATIONS</a:t>
            </a:r>
          </a:p>
        </p:txBody>
      </p:sp>
      <p:sp>
        <p:nvSpPr>
          <p:cNvPr id="4" name="TextBox 3">
            <a:extLst>
              <a:ext uri="{FF2B5EF4-FFF2-40B4-BE49-F238E27FC236}">
                <a16:creationId xmlns:a16="http://schemas.microsoft.com/office/drawing/2014/main" id="{F20978B3-73C2-E1C7-F452-0AAA1975BB1A}"/>
              </a:ext>
            </a:extLst>
          </p:cNvPr>
          <p:cNvSpPr txBox="1"/>
          <p:nvPr/>
        </p:nvSpPr>
        <p:spPr>
          <a:xfrm>
            <a:off x="282222" y="787251"/>
            <a:ext cx="8305800" cy="5283498"/>
          </a:xfrm>
          <a:prstGeom prst="rect">
            <a:avLst/>
          </a:prstGeom>
          <a:noFill/>
          <a:ln>
            <a:noFill/>
          </a:ln>
        </p:spPr>
        <p:txBody>
          <a:bodyPr wrap="square">
            <a:spAutoFit/>
          </a:bodyPr>
          <a:lstStyle/>
          <a:p>
            <a:pPr marL="225425" marR="0" lvl="5" algn="just">
              <a:spcBef>
                <a:spcPts val="0"/>
              </a:spcBef>
              <a:spcAft>
                <a:spcPts val="0"/>
              </a:spcAft>
              <a:tabLst>
                <a:tab pos="131445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Inspection:</a:t>
            </a:r>
            <a:r>
              <a:rPr lang="en-US" dirty="0">
                <a:effectLst/>
                <a:latin typeface="Arial" panose="020B0604020202020204" pitchFamily="34" charset="0"/>
                <a:ea typeface="Times New Roman" panose="02020603050405020304" pitchFamily="18" charset="0"/>
                <a:cs typeface="Arial" panose="020B0604020202020204" pitchFamily="34" charset="0"/>
              </a:rPr>
              <a:t>  The same “setting up” can also occur if snow is allowed to pile up at the gate bases.  Solutions include: </a:t>
            </a:r>
          </a:p>
          <a:p>
            <a:pPr marL="511175" marR="0" lvl="5" indent="-285750" algn="just">
              <a:spcBef>
                <a:spcPts val="0"/>
              </a:spcBef>
              <a:spcAft>
                <a:spcPts val="400"/>
              </a:spcAft>
              <a:buFont typeface="Arial" panose="020B0604020202020204" pitchFamily="34" charset="0"/>
              <a:buChar char="•"/>
              <a:tabLst>
                <a:tab pos="1314450" algn="l"/>
              </a:tabLst>
            </a:pPr>
            <a:r>
              <a:rPr lang="en-US" dirty="0">
                <a:latin typeface="Arial" panose="020B0604020202020204" pitchFamily="34" charset="0"/>
                <a:ea typeface="Times New Roman" panose="02020603050405020304" pitchFamily="18" charset="0"/>
                <a:cs typeface="Arial" panose="020B0604020202020204" pitchFamily="34" charset="0"/>
              </a:rPr>
              <a:t>Have </a:t>
            </a:r>
            <a:r>
              <a:rPr lang="en-US" dirty="0">
                <a:effectLst/>
                <a:latin typeface="Arial" panose="020B0604020202020204" pitchFamily="34" charset="0"/>
                <a:ea typeface="Times New Roman" panose="02020603050405020304" pitchFamily="18" charset="0"/>
                <a:cs typeface="Arial" panose="020B0604020202020204" pitchFamily="34" charset="0"/>
              </a:rPr>
              <a:t>course workers use grain scoops to remove the excess snow   </a:t>
            </a:r>
          </a:p>
          <a:p>
            <a:pPr marL="511175" marR="0" lvl="5" indent="-285750" algn="just">
              <a:spcBef>
                <a:spcPts val="0"/>
              </a:spcBef>
              <a:spcAft>
                <a:spcPts val="400"/>
              </a:spcAft>
              <a:buFont typeface="Arial" panose="020B0604020202020204" pitchFamily="34" charset="0"/>
              <a:buChar char="•"/>
              <a:tabLst>
                <a:tab pos="131445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Have a course crew worker/official instruct the competitors to flatly sideslip when moving through the course </a:t>
            </a:r>
          </a:p>
          <a:p>
            <a:pPr marL="225425" marR="0" lvl="5" algn="just">
              <a:spcBef>
                <a:spcPts val="0"/>
              </a:spcBef>
              <a:spcAft>
                <a:spcPts val="0"/>
              </a:spcAft>
              <a:tabLst>
                <a:tab pos="1314450" algn="l"/>
              </a:tabLst>
            </a:pPr>
            <a:r>
              <a:rPr lang="en-US" b="1" dirty="0">
                <a:latin typeface="Arial" panose="020B0604020202020204" pitchFamily="34" charset="0"/>
                <a:ea typeface="Times New Roman" panose="02020603050405020304" pitchFamily="18" charset="0"/>
                <a:cs typeface="Arial" panose="020B0604020202020204" pitchFamily="34" charset="0"/>
              </a:rPr>
              <a:t>NOTE: </a:t>
            </a:r>
            <a:r>
              <a:rPr lang="en-US" dirty="0">
                <a:latin typeface="Arial" panose="020B0604020202020204" pitchFamily="34" charset="0"/>
                <a:ea typeface="Times New Roman" panose="02020603050405020304" pitchFamily="18" charset="0"/>
                <a:cs typeface="Arial" panose="020B0604020202020204" pitchFamily="34" charset="0"/>
              </a:rPr>
              <a:t>W</a:t>
            </a:r>
            <a:r>
              <a:rPr lang="en-US" dirty="0">
                <a:effectLst/>
                <a:latin typeface="Arial" panose="020B0604020202020204" pitchFamily="34" charset="0"/>
                <a:ea typeface="Times New Roman" panose="02020603050405020304" pitchFamily="18" charset="0"/>
                <a:cs typeface="Arial" panose="020B0604020202020204" pitchFamily="34" charset="0"/>
              </a:rPr>
              <a:t>edging will create piles of loose snow (duff).  </a:t>
            </a:r>
          </a:p>
          <a:p>
            <a:pPr marL="519113" marR="0" indent="-293688" algn="just">
              <a:spcBef>
                <a:spcPts val="0"/>
              </a:spcBef>
              <a:spcAft>
                <a:spcPts val="0"/>
              </a:spcAft>
            </a:pPr>
            <a:r>
              <a:rPr lang="en-US" i="1" dirty="0">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225425" marR="0" lvl="5" algn="just">
              <a:spcBef>
                <a:spcPts val="0"/>
              </a:spcBef>
              <a:spcAft>
                <a:spcPts val="0"/>
              </a:spcAft>
              <a:tabLst>
                <a:tab pos="131445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During the race:</a:t>
            </a:r>
            <a:r>
              <a:rPr lang="en-US" dirty="0">
                <a:effectLst/>
                <a:latin typeface="Arial" panose="020B0604020202020204" pitchFamily="34" charset="0"/>
                <a:ea typeface="Times New Roman" panose="02020603050405020304" pitchFamily="18" charset="0"/>
                <a:cs typeface="Arial" panose="020B0604020202020204" pitchFamily="34" charset="0"/>
              </a:rPr>
              <a:t>  The goal is to maintain a course that is equitable for all competitors, and course slippers should be reminded of this goal.  </a:t>
            </a:r>
          </a:p>
          <a:p>
            <a:pPr marL="511175" marR="0" lvl="5" indent="-285750" algn="just">
              <a:spcBef>
                <a:spcPts val="0"/>
              </a:spcBef>
              <a:spcAft>
                <a:spcPts val="400"/>
              </a:spcAft>
              <a:buFont typeface="Arial" panose="020B0604020202020204" pitchFamily="34" charset="0"/>
              <a:buChar char="•"/>
              <a:tabLst>
                <a:tab pos="131445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As competitors pass through the course, berms may develop either at the base of the gates or in the track. </a:t>
            </a:r>
            <a:r>
              <a:rPr lang="en-US" i="1" dirty="0">
                <a:effectLst/>
                <a:latin typeface="Arial" panose="020B0604020202020204" pitchFamily="34" charset="0"/>
                <a:ea typeface="Times New Roman" panose="02020603050405020304" pitchFamily="18" charset="0"/>
                <a:cs typeface="Arial" panose="020B0604020202020204" pitchFamily="34" charset="0"/>
              </a:rPr>
              <a:t>Note the track will not require as much “grinding off” of roughness (berms) as it will smoothing out of loose snow. </a:t>
            </a:r>
          </a:p>
          <a:p>
            <a:pPr marL="511175" marR="0" lvl="5" indent="-285750" algn="just">
              <a:spcBef>
                <a:spcPts val="0"/>
              </a:spcBef>
              <a:spcAft>
                <a:spcPts val="400"/>
              </a:spcAft>
              <a:buFont typeface="Arial" panose="020B0604020202020204" pitchFamily="34" charset="0"/>
              <a:buChar char="•"/>
              <a:tabLst>
                <a:tab pos="1314450" algn="l"/>
              </a:tabLst>
            </a:pPr>
            <a:r>
              <a:rPr lang="en-US" dirty="0">
                <a:latin typeface="Arial" panose="020B0604020202020204" pitchFamily="34" charset="0"/>
                <a:ea typeface="Times New Roman" panose="02020603050405020304" pitchFamily="18" charset="0"/>
                <a:cs typeface="Arial" panose="020B0604020202020204" pitchFamily="34" charset="0"/>
              </a:rPr>
              <a:t>H</a:t>
            </a:r>
            <a:r>
              <a:rPr lang="en-US" dirty="0">
                <a:effectLst/>
                <a:latin typeface="Arial" panose="020B0604020202020204" pitchFamily="34" charset="0"/>
                <a:ea typeface="Times New Roman" panose="02020603050405020304" pitchFamily="18" charset="0"/>
                <a:cs typeface="Arial" panose="020B0604020202020204" pitchFamily="34" charset="0"/>
              </a:rPr>
              <a:t>ave “spotters” who, keeping competitors’ start intervals in mind, can be positioned along the course so they can easily either move to or call for required course repair.</a:t>
            </a:r>
          </a:p>
          <a:p>
            <a:pPr marL="225425" marR="0" lvl="5" algn="just">
              <a:spcBef>
                <a:spcPts val="0"/>
              </a:spcBef>
              <a:spcAft>
                <a:spcPts val="0"/>
              </a:spcAft>
              <a:tabLst>
                <a:tab pos="131445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NOTE: </a:t>
            </a:r>
            <a:r>
              <a:rPr lang="en-US" dirty="0">
                <a:effectLst/>
                <a:latin typeface="Arial" panose="020B0604020202020204" pitchFamily="34" charset="0"/>
                <a:ea typeface="Times New Roman" panose="02020603050405020304" pitchFamily="18" charset="0"/>
                <a:cs typeface="Arial" panose="020B0604020202020204" pitchFamily="34" charset="0"/>
              </a:rPr>
              <a:t>Smoothing the track makes it erode more evenly, but remember that smoothing the berm or “The Low Line” is an important task that the Chief of Course and their crew should perform.        </a:t>
            </a:r>
          </a:p>
        </p:txBody>
      </p:sp>
      <p:pic>
        <p:nvPicPr>
          <p:cNvPr id="2" name="Content Placeholder 10">
            <a:extLst>
              <a:ext uri="{FF2B5EF4-FFF2-40B4-BE49-F238E27FC236}">
                <a16:creationId xmlns:a16="http://schemas.microsoft.com/office/drawing/2014/main" id="{B9F14F6D-16C5-F7DA-C0FD-BE41FB608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6419687"/>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5984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SNOW PLAN </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104422" y="612421"/>
            <a:ext cx="8734778" cy="6169379"/>
          </a:xfrm>
        </p:spPr>
        <p:txBody>
          <a:bodyPr rtlCol="0">
            <a:normAutofit lnSpcReduction="10000"/>
          </a:bodyPr>
          <a:lstStyle/>
          <a:p>
            <a:pPr marL="0" marR="0" lvl="0" indent="0" algn="just">
              <a:lnSpc>
                <a:spcPct val="100000"/>
              </a:lnSpc>
              <a:spcBef>
                <a:spcPts val="0"/>
              </a:spcBef>
              <a:spcAft>
                <a:spcPts val="0"/>
              </a:spcAft>
              <a:buNone/>
              <a:tabLst>
                <a:tab pos="102870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Thin Snow Cover.  </a:t>
            </a:r>
          </a:p>
          <a:p>
            <a:pPr algn="just">
              <a:lnSpc>
                <a:spcPct val="100000"/>
              </a:lnSpc>
              <a:spcBef>
                <a:spcPts val="0"/>
              </a:spcBef>
              <a:spcAft>
                <a:spcPts val="400"/>
              </a:spcAft>
              <a:buFont typeface="Arial" panose="020B0604020202020204" pitchFamily="34" charset="0"/>
              <a:buChar char="•"/>
              <a:tabLst>
                <a:tab pos="1028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Dry snow/thinly covered areas can be sprayed with water, making the available snow becomes more resistant to ski traffic </a:t>
            </a:r>
          </a:p>
          <a:p>
            <a:pPr algn="just">
              <a:lnSpc>
                <a:spcPct val="100000"/>
              </a:lnSpc>
              <a:spcBef>
                <a:spcPts val="0"/>
              </a:spcBef>
              <a:spcAft>
                <a:spcPts val="0"/>
              </a:spcAft>
              <a:buFont typeface="Arial" panose="020B0604020202020204" pitchFamily="34" charset="0"/>
              <a:buChar char="•"/>
              <a:tabLst>
                <a:tab pos="1028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The air temperature should be considered before using water as a preparation agent because in order to be efficient,</a:t>
            </a:r>
          </a:p>
          <a:p>
            <a:pPr marL="0" indent="0" algn="just">
              <a:lnSpc>
                <a:spcPct val="100000"/>
              </a:lnSpc>
              <a:spcBef>
                <a:spcPts val="0"/>
              </a:spcBef>
              <a:spcAft>
                <a:spcPts val="0"/>
              </a:spcAft>
              <a:buNone/>
              <a:tabLst>
                <a:tab pos="1028700" algn="l"/>
              </a:tabLst>
            </a:pPr>
            <a:r>
              <a:rPr lang="en-US" sz="1800" dirty="0">
                <a:latin typeface="Arial" panose="020B0604020202020204" pitchFamily="34" charset="0"/>
                <a:ea typeface="Times New Roman" panose="02020603050405020304" pitchFamily="18" charset="0"/>
                <a:cs typeface="Arial" panose="020B0604020202020204" pitchFamily="34" charset="0"/>
              </a:rPr>
              <a:t>    -  </a:t>
            </a:r>
            <a:r>
              <a:rPr lang="en-US" sz="1800" dirty="0">
                <a:effectLst/>
                <a:latin typeface="Arial" panose="020B0604020202020204" pitchFamily="34" charset="0"/>
                <a:ea typeface="Times New Roman" panose="02020603050405020304" pitchFamily="18" charset="0"/>
                <a:cs typeface="Arial" panose="020B0604020202020204" pitchFamily="34" charset="0"/>
              </a:rPr>
              <a:t>it must refreeze either by contact with air below 32 degrees F </a:t>
            </a:r>
          </a:p>
          <a:p>
            <a:pPr marL="0" indent="0" algn="just">
              <a:lnSpc>
                <a:spcPct val="100000"/>
              </a:lnSpc>
              <a:spcBef>
                <a:spcPts val="0"/>
              </a:spcBef>
              <a:spcAft>
                <a:spcPts val="0"/>
              </a:spcAft>
              <a:buNone/>
              <a:tabLst>
                <a:tab pos="1028700" algn="l"/>
              </a:tabLst>
            </a:pPr>
            <a:r>
              <a:rPr lang="en-US" sz="1800" dirty="0">
                <a:latin typeface="Arial" panose="020B0604020202020204" pitchFamily="34" charset="0"/>
                <a:ea typeface="Times New Roman" panose="02020603050405020304" pitchFamily="18" charset="0"/>
                <a:cs typeface="Arial" panose="020B0604020202020204" pitchFamily="34" charset="0"/>
              </a:rPr>
              <a:t>    -  </a:t>
            </a:r>
            <a:r>
              <a:rPr lang="en-US" sz="1800" dirty="0">
                <a:effectLst/>
                <a:latin typeface="Arial" panose="020B0604020202020204" pitchFamily="34" charset="0"/>
                <a:ea typeface="Times New Roman" panose="02020603050405020304" pitchFamily="18" charset="0"/>
                <a:cs typeface="Arial" panose="020B0604020202020204" pitchFamily="34" charset="0"/>
              </a:rPr>
              <a:t>reaction with a snow hardening agent or </a:t>
            </a:r>
          </a:p>
          <a:p>
            <a:pPr marL="0" indent="0" algn="just">
              <a:lnSpc>
                <a:spcPct val="100000"/>
              </a:lnSpc>
              <a:spcBef>
                <a:spcPts val="0"/>
              </a:spcBef>
              <a:spcAft>
                <a:spcPts val="0"/>
              </a:spcAft>
              <a:buNone/>
              <a:tabLst>
                <a:tab pos="1028700" algn="l"/>
              </a:tabLst>
            </a:pPr>
            <a:r>
              <a:rPr lang="en-US" sz="1800" dirty="0">
                <a:latin typeface="Arial" panose="020B0604020202020204" pitchFamily="34" charset="0"/>
                <a:ea typeface="Times New Roman" panose="02020603050405020304" pitchFamily="18" charset="0"/>
                <a:cs typeface="Arial" panose="020B0604020202020204" pitchFamily="34" charset="0"/>
              </a:rPr>
              <a:t>    -  </a:t>
            </a:r>
            <a:r>
              <a:rPr lang="en-US" sz="1800" dirty="0">
                <a:effectLst/>
                <a:latin typeface="Arial" panose="020B0604020202020204" pitchFamily="34" charset="0"/>
                <a:ea typeface="Times New Roman" panose="02020603050405020304" pitchFamily="18" charset="0"/>
                <a:cs typeface="Arial" panose="020B0604020202020204" pitchFamily="34" charset="0"/>
              </a:rPr>
              <a:t>by contact with a lower and colder portion of the snowpack   </a:t>
            </a:r>
          </a:p>
          <a:p>
            <a:pPr marL="0" indent="0" algn="just">
              <a:lnSpc>
                <a:spcPct val="100000"/>
              </a:lnSpc>
              <a:spcBef>
                <a:spcPts val="600"/>
              </a:spcBef>
              <a:spcAft>
                <a:spcPts val="0"/>
              </a:spcAft>
              <a:buNone/>
              <a:tabLst>
                <a:tab pos="1028700" algn="l"/>
              </a:tabLst>
            </a:pPr>
            <a:r>
              <a:rPr lang="en-US" sz="1800" b="1" dirty="0">
                <a:latin typeface="Arial" panose="020B0604020202020204" pitchFamily="34" charset="0"/>
                <a:ea typeface="Times New Roman" panose="02020603050405020304" pitchFamily="18" charset="0"/>
                <a:cs typeface="Arial" panose="020B0604020202020204" pitchFamily="34" charset="0"/>
              </a:rPr>
              <a:t>NOTE: </a:t>
            </a:r>
            <a:r>
              <a:rPr lang="en-US" sz="1800" dirty="0">
                <a:effectLst/>
                <a:latin typeface="Arial" panose="020B0604020202020204" pitchFamily="34" charset="0"/>
                <a:ea typeface="Times New Roman" panose="02020603050405020304" pitchFamily="18" charset="0"/>
                <a:cs typeface="Arial" panose="020B0604020202020204" pitchFamily="34" charset="0"/>
              </a:rPr>
              <a:t>When applying water, using less than what you think may be required, is recommended.</a:t>
            </a:r>
          </a:p>
          <a:p>
            <a:pPr marL="1130300" marR="0" indent="0" algn="just">
              <a:lnSpc>
                <a:spcPct val="100000"/>
              </a:lnSpc>
              <a:spcBef>
                <a:spcPts val="0"/>
              </a:spcBef>
              <a:spcAft>
                <a:spcPts val="0"/>
              </a:spcAft>
              <a:buNone/>
              <a:tabLst>
                <a:tab pos="97155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00000"/>
              </a:lnSpc>
              <a:spcBef>
                <a:spcPts val="0"/>
              </a:spcBef>
              <a:spcAft>
                <a:spcPts val="0"/>
              </a:spcAft>
              <a:buNone/>
              <a:tabLst>
                <a:tab pos="97155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In specific situations: </a:t>
            </a:r>
          </a:p>
          <a:p>
            <a:pPr marR="0" algn="just">
              <a:lnSpc>
                <a:spcPct val="100000"/>
              </a:lnSpc>
              <a:spcBef>
                <a:spcPts val="0"/>
              </a:spcBef>
              <a:spcAft>
                <a:spcPts val="0"/>
              </a:spcAft>
              <a:buFont typeface="Arial" panose="020B0604020202020204" pitchFamily="34" charset="0"/>
              <a:buChar char="•"/>
              <a:tabLst>
                <a:tab pos="971550" algn="l"/>
              </a:tabLst>
            </a:pPr>
            <a:r>
              <a:rPr lang="en-US" sz="1800" dirty="0">
                <a:latin typeface="Arial" panose="020B0604020202020204" pitchFamily="34" charset="0"/>
                <a:ea typeface="Times New Roman" panose="02020603050405020304" pitchFamily="18" charset="0"/>
                <a:cs typeface="Arial" panose="020B0604020202020204" pitchFamily="34" charset="0"/>
              </a:rPr>
              <a:t>A</a:t>
            </a:r>
            <a:r>
              <a:rPr lang="en-US" sz="1800" dirty="0">
                <a:effectLst/>
                <a:latin typeface="Arial" panose="020B0604020202020204" pitchFamily="34" charset="0"/>
                <a:ea typeface="Times New Roman" panose="02020603050405020304" pitchFamily="18" charset="0"/>
                <a:cs typeface="Arial" panose="020B0604020202020204" pitchFamily="34" charset="0"/>
              </a:rPr>
              <a:t>pplication of snow hardening agents to loose snow will create a more durable racing surface</a:t>
            </a:r>
          </a:p>
          <a:p>
            <a:pPr marR="0" algn="just">
              <a:lnSpc>
                <a:spcPct val="100000"/>
              </a:lnSpc>
              <a:spcBef>
                <a:spcPts val="400"/>
              </a:spcBef>
              <a:spcAft>
                <a:spcPts val="0"/>
              </a:spcAft>
              <a:buFont typeface="Arial" panose="020B0604020202020204" pitchFamily="34" charset="0"/>
              <a:buChar char="•"/>
              <a:tabLst>
                <a:tab pos="9715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In other situations, a shovel, some loose snow, application of a snow hardening agent, and a propane torch (weed burner) can suffice.  </a:t>
            </a:r>
          </a:p>
          <a:p>
            <a:pPr marL="169863" marR="0" indent="0" algn="just">
              <a:lnSpc>
                <a:spcPct val="100000"/>
              </a:lnSpc>
              <a:spcBef>
                <a:spcPts val="600"/>
              </a:spcBef>
              <a:spcAft>
                <a:spcPts val="0"/>
              </a:spcAft>
              <a:buNone/>
              <a:tabLst>
                <a:tab pos="9715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The loose snow is “cooked” with a periodic sprinkling of the snow hardening agent into the heated area, and as the melting of snow crystals creates free water, crystals beneath are percolated and refrozen.  </a:t>
            </a:r>
          </a:p>
          <a:p>
            <a:pPr marL="169863" marR="0" indent="0" algn="just">
              <a:lnSpc>
                <a:spcPct val="100000"/>
              </a:lnSpc>
              <a:spcBef>
                <a:spcPts val="600"/>
              </a:spcBef>
              <a:spcAft>
                <a:spcPts val="0"/>
              </a:spcAft>
              <a:buNone/>
              <a:tabLst>
                <a:tab pos="971550" algn="l"/>
              </a:tabLst>
            </a:pPr>
            <a:r>
              <a:rPr lang="en-US" sz="1800" b="1" i="1" dirty="0">
                <a:effectLst/>
                <a:latin typeface="Arial" panose="020B0604020202020204" pitchFamily="34" charset="0"/>
                <a:ea typeface="Times New Roman" panose="02020603050405020304" pitchFamily="18" charset="0"/>
                <a:cs typeface="Arial" panose="020B0604020202020204" pitchFamily="34" charset="0"/>
              </a:rPr>
              <a:t>Such a patch is useful in cases of rock that cannot be physically moved.</a:t>
            </a:r>
            <a:r>
              <a:rPr lang="en-US" sz="1800" dirty="0">
                <a:effectLst/>
                <a:latin typeface="Arial" panose="020B0604020202020204" pitchFamily="34" charset="0"/>
                <a:ea typeface="Times New Roman" panose="02020603050405020304" pitchFamily="18" charset="0"/>
                <a:cs typeface="Arial" panose="020B0604020202020204" pitchFamily="34" charset="0"/>
              </a:rPr>
              <a:t>  This process takes time and it is suggested that these areas be cordoned off prior to competitor’s course inspection in order to protect them during the actual inspection.   </a:t>
            </a:r>
          </a:p>
          <a:p>
            <a:pPr>
              <a:lnSpc>
                <a:spcPct val="10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0" indent="0">
              <a:lnSpc>
                <a:spcPct val="100000"/>
              </a:lnSpc>
              <a:spcBef>
                <a:spcPts val="600"/>
              </a:spcBef>
              <a:buNone/>
              <a:defRPr/>
            </a:pPr>
            <a:endParaRPr lang="en-US" dirty="0">
              <a:latin typeface="Arial" panose="020B0604020202020204" pitchFamily="34" charset="0"/>
              <a:cs typeface="Arial" panose="020B0604020202020204" pitchFamily="34" charset="0"/>
            </a:endParaRPr>
          </a:p>
          <a:p>
            <a:pPr>
              <a:lnSpc>
                <a:spcPct val="12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20826" y="87220"/>
            <a:ext cx="8416925" cy="5984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SNOW PLAN </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76200" y="609600"/>
            <a:ext cx="8991600" cy="6019800"/>
          </a:xfrm>
        </p:spPr>
        <p:txBody>
          <a:bodyPr rtlCol="0">
            <a:normAutofit/>
          </a:bodyPr>
          <a:lstStyle/>
          <a:p>
            <a:pPr marL="0" indent="0">
              <a:lnSpc>
                <a:spcPct val="120000"/>
              </a:lnSpc>
              <a:spcBef>
                <a:spcPts val="600"/>
              </a:spcBef>
              <a:buFont typeface="Euphemia" panose="020B0503040102020104" pitchFamily="34" charset="0"/>
              <a:buNone/>
              <a:defRPr/>
            </a:pPr>
            <a:r>
              <a:rPr lang="en-US" sz="67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sp>
        <p:nvSpPr>
          <p:cNvPr id="6" name="TextBox 5">
            <a:extLst>
              <a:ext uri="{FF2B5EF4-FFF2-40B4-BE49-F238E27FC236}">
                <a16:creationId xmlns:a16="http://schemas.microsoft.com/office/drawing/2014/main" id="{E8385AE0-01ED-8013-14EA-B2FD41A98D1D}"/>
              </a:ext>
            </a:extLst>
          </p:cNvPr>
          <p:cNvSpPr txBox="1"/>
          <p:nvPr/>
        </p:nvSpPr>
        <p:spPr>
          <a:xfrm>
            <a:off x="120826" y="1021060"/>
            <a:ext cx="8686800" cy="4791055"/>
          </a:xfrm>
          <a:prstGeom prst="rect">
            <a:avLst/>
          </a:prstGeom>
          <a:noFill/>
          <a:ln>
            <a:noFill/>
          </a:ln>
        </p:spPr>
        <p:txBody>
          <a:bodyPr wrap="square">
            <a:spAutoFit/>
          </a:bodyPr>
          <a:lstStyle/>
          <a:p>
            <a:pPr marL="169863" marR="0" algn="just">
              <a:spcBef>
                <a:spcPts val="0"/>
              </a:spcBef>
              <a:spcAft>
                <a:spcPts val="0"/>
              </a:spcAft>
              <a:tabLst>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Ice Patches can </a:t>
            </a:r>
            <a:r>
              <a:rPr lang="en-US" sz="2000" dirty="0">
                <a:latin typeface="Arial" panose="020B0604020202020204" pitchFamily="34" charset="0"/>
                <a:ea typeface="Times New Roman" panose="02020603050405020304" pitchFamily="18" charset="0"/>
                <a:cs typeface="Arial" panose="020B0604020202020204" pitchFamily="34" charset="0"/>
              </a:rPr>
              <a:t>be treated as follows</a:t>
            </a:r>
            <a:r>
              <a:rPr lang="en-US" sz="2000" dirty="0">
                <a:effectLst/>
                <a:latin typeface="Arial" panose="020B0604020202020204" pitchFamily="34" charset="0"/>
                <a:ea typeface="Times New Roman" panose="02020603050405020304" pitchFamily="18" charset="0"/>
                <a:cs typeface="Arial" panose="020B0604020202020204" pitchFamily="34" charset="0"/>
              </a:rPr>
              <a:t>:</a:t>
            </a:r>
          </a:p>
          <a:p>
            <a:pPr marL="512762" marR="0" indent="-342900" algn="just">
              <a:spcBef>
                <a:spcPts val="0"/>
              </a:spcBef>
              <a:spcAft>
                <a:spcPts val="600"/>
              </a:spcAft>
              <a:buFont typeface="Arial" panose="020B0604020202020204" pitchFamily="34" charset="0"/>
              <a:buChar char="•"/>
              <a:tabLst>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Tilled or aggressively raked to add “texture” to the ice </a:t>
            </a:r>
          </a:p>
          <a:p>
            <a:pPr marL="512762" marR="0" indent="-342900" algn="just">
              <a:spcBef>
                <a:spcPts val="0"/>
              </a:spcBef>
              <a:spcAft>
                <a:spcPts val="600"/>
              </a:spcAft>
              <a:buFont typeface="Arial" panose="020B0604020202020204" pitchFamily="34" charset="0"/>
              <a:buChar char="•"/>
              <a:tabLst>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Industrial-type propane torches can be used to partially melt relatively large areas to allow loose snow to adhere </a:t>
            </a:r>
          </a:p>
          <a:p>
            <a:pPr marL="512762" marR="0" indent="-342900" algn="just">
              <a:spcBef>
                <a:spcPts val="0"/>
              </a:spcBef>
              <a:spcAft>
                <a:spcPts val="0"/>
              </a:spcAft>
              <a:buFont typeface="Arial" panose="020B0604020202020204" pitchFamily="34" charset="0"/>
              <a:buChar char="•"/>
              <a:tabLst>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Snow hardening agents may be recommended.  Snow hardening agents can be used when:</a:t>
            </a:r>
          </a:p>
          <a:p>
            <a:pPr marR="0" lvl="0" algn="just">
              <a:spcBef>
                <a:spcPts val="0"/>
              </a:spcBef>
              <a:spcAft>
                <a:spcPts val="400"/>
              </a:spcAft>
              <a:tabLst>
                <a:tab pos="7239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        -  </a:t>
            </a:r>
            <a:r>
              <a:rPr lang="en-US" sz="2000" u="sng" dirty="0">
                <a:effectLst/>
                <a:latin typeface="Arial" panose="020B0604020202020204" pitchFamily="34" charset="0"/>
                <a:ea typeface="Times New Roman" panose="02020603050405020304" pitchFamily="18" charset="0"/>
                <a:cs typeface="Arial" panose="020B0604020202020204" pitchFamily="34" charset="0"/>
              </a:rPr>
              <a:t>Adequate moisture exists</a:t>
            </a:r>
            <a:r>
              <a:rPr lang="en-US" sz="2000" dirty="0">
                <a:effectLst/>
                <a:latin typeface="Arial" panose="020B0604020202020204" pitchFamily="34" charset="0"/>
                <a:ea typeface="Times New Roman" panose="02020603050405020304" pitchFamily="18" charset="0"/>
                <a:cs typeface="Arial" panose="020B0604020202020204" pitchFamily="34" charset="0"/>
              </a:rPr>
              <a:t> in the snowpack and/or </a:t>
            </a:r>
          </a:p>
          <a:p>
            <a:pPr marR="0" lvl="0" algn="just">
              <a:spcBef>
                <a:spcPts val="0"/>
              </a:spcBef>
              <a:spcAft>
                <a:spcPts val="0"/>
              </a:spcAft>
              <a:tabLst>
                <a:tab pos="723900" algn="l"/>
                <a:tab pos="131445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Melting of ice is sufficient for new snow to adhere in a variety of </a:t>
            </a:r>
          </a:p>
          <a:p>
            <a:pPr marR="0" lvl="0" algn="just">
              <a:spcBef>
                <a:spcPts val="0"/>
              </a:spcBef>
              <a:spcAft>
                <a:spcPts val="0"/>
              </a:spcAft>
              <a:tabLst>
                <a:tab pos="723900" algn="l"/>
                <a:tab pos="1314450" algn="l"/>
              </a:tabLst>
            </a:pP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situations including:</a:t>
            </a:r>
          </a:p>
          <a:p>
            <a:pPr marL="1139825" marR="0" lvl="4" indent="-338138" algn="just">
              <a:spcBef>
                <a:spcPts val="0"/>
              </a:spcBef>
              <a:spcAft>
                <a:spcPts val="0"/>
              </a:spcAft>
              <a:buFont typeface="+mj-lt"/>
              <a:buAutoNum type="alphaLcPeriod"/>
              <a:tabLst>
                <a:tab pos="15430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When snow is sticky </a:t>
            </a:r>
          </a:p>
          <a:p>
            <a:pPr marL="1139825" marR="0" lvl="4" indent="-338138" algn="just">
              <a:spcBef>
                <a:spcPts val="0"/>
              </a:spcBef>
              <a:spcAft>
                <a:spcPts val="0"/>
              </a:spcAft>
              <a:buFont typeface="+mj-lt"/>
              <a:buAutoNum type="alphaLcPeriod"/>
              <a:tabLst>
                <a:tab pos="15430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Snow is too soft or wet due to mild weather and/or rain</a:t>
            </a:r>
            <a:r>
              <a:rPr lang="en-US" sz="2000" dirty="0">
                <a:latin typeface="Arial" panose="020B0604020202020204" pitchFamily="34" charset="0"/>
                <a:ea typeface="Times New Roman" panose="02020603050405020304" pitchFamily="18" charset="0"/>
                <a:cs typeface="Arial" panose="020B0604020202020204" pitchFamily="34" charset="0"/>
              </a:rPr>
              <a:t> </a:t>
            </a:r>
          </a:p>
          <a:p>
            <a:pPr marL="801687" marR="0" lvl="4" algn="just">
              <a:spcBef>
                <a:spcPts val="0"/>
              </a:spcBef>
              <a:spcAft>
                <a:spcPts val="0"/>
              </a:spcAft>
              <a:tabLst>
                <a:tab pos="1543050" algn="l"/>
              </a:tabLst>
            </a:pP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169863" marR="0" lvl="4" algn="just">
              <a:spcBef>
                <a:spcPts val="0"/>
              </a:spcBef>
              <a:spcAft>
                <a:spcPts val="0"/>
              </a:spcAft>
              <a:tabLst>
                <a:tab pos="1543050" algn="l"/>
              </a:tabLst>
            </a:pPr>
            <a:r>
              <a:rPr lang="en-US" sz="2000" b="1" dirty="0">
                <a:latin typeface="Arial" panose="020B0604020202020204" pitchFamily="34" charset="0"/>
                <a:ea typeface="Times New Roman" panose="02020603050405020304" pitchFamily="18" charset="0"/>
                <a:cs typeface="Arial" panose="020B0604020202020204" pitchFamily="34" charset="0"/>
              </a:rPr>
              <a:t>NOTE: </a:t>
            </a:r>
            <a:r>
              <a:rPr lang="en-US" sz="2000" dirty="0">
                <a:effectLst/>
                <a:latin typeface="Arial" panose="020B0604020202020204" pitchFamily="34" charset="0"/>
                <a:ea typeface="Times New Roman" panose="02020603050405020304" pitchFamily="18" charset="0"/>
                <a:cs typeface="Arial" panose="020B0604020202020204" pitchFamily="34" charset="0"/>
              </a:rPr>
              <a:t>Snow hardening agents can only be effective in the presence of free water occurring due to melting snow crystals</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pic>
        <p:nvPicPr>
          <p:cNvPr id="2" name="Content Placeholder 10">
            <a:extLst>
              <a:ext uri="{FF2B5EF4-FFF2-40B4-BE49-F238E27FC236}">
                <a16:creationId xmlns:a16="http://schemas.microsoft.com/office/drawing/2014/main" id="{50E1BEDD-4CB4-9BCE-8781-C8545F6E9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92087"/>
            <a:ext cx="8416925" cy="5984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SNOW PLAN – HARDENING AGENTS</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76200" y="609600"/>
            <a:ext cx="8991600" cy="6019800"/>
          </a:xfrm>
        </p:spPr>
        <p:txBody>
          <a:bodyPr rtlCol="0">
            <a:normAutofit/>
          </a:bodyPr>
          <a:lstStyle/>
          <a:p>
            <a:pPr marL="0" indent="0">
              <a:lnSpc>
                <a:spcPct val="120000"/>
              </a:lnSpc>
              <a:spcBef>
                <a:spcPts val="600"/>
              </a:spcBef>
              <a:buFont typeface="Euphemia" panose="020B0503040102020104" pitchFamily="34" charset="0"/>
              <a:buNone/>
              <a:defRPr/>
            </a:pPr>
            <a:r>
              <a:rPr lang="en-US" sz="67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sp>
        <p:nvSpPr>
          <p:cNvPr id="6" name="TextBox 5">
            <a:extLst>
              <a:ext uri="{FF2B5EF4-FFF2-40B4-BE49-F238E27FC236}">
                <a16:creationId xmlns:a16="http://schemas.microsoft.com/office/drawing/2014/main" id="{E8385AE0-01ED-8013-14EA-B2FD41A98D1D}"/>
              </a:ext>
            </a:extLst>
          </p:cNvPr>
          <p:cNvSpPr txBox="1"/>
          <p:nvPr/>
        </p:nvSpPr>
        <p:spPr>
          <a:xfrm>
            <a:off x="76200" y="982176"/>
            <a:ext cx="8534400" cy="4893647"/>
          </a:xfrm>
          <a:prstGeom prst="rect">
            <a:avLst/>
          </a:prstGeom>
          <a:noFill/>
          <a:ln>
            <a:noFill/>
          </a:ln>
        </p:spPr>
        <p:txBody>
          <a:bodyPr wrap="square">
            <a:spAutoFit/>
          </a:bodyPr>
          <a:lstStyle/>
          <a:p>
            <a:pPr marL="512763" marR="0" indent="-342900" algn="just">
              <a:spcBef>
                <a:spcPts val="0"/>
              </a:spcBef>
              <a:spcAft>
                <a:spcPts val="120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Sunshine is a great source of energy for creating needed water</a:t>
            </a:r>
          </a:p>
          <a:p>
            <a:pPr marL="512763" marR="0" indent="-342900" algn="just">
              <a:spcBef>
                <a:spcPts val="0"/>
              </a:spcBef>
              <a:spcAft>
                <a:spcPts val="120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Overcast skies, low humidity, and evaporative wind on the </a:t>
            </a:r>
            <a:r>
              <a:rPr lang="en-US" sz="2000" dirty="0">
                <a:latin typeface="Arial" panose="020B0604020202020204" pitchFamily="34" charset="0"/>
                <a:ea typeface="Times New Roman" panose="02020603050405020304" pitchFamily="18" charset="0"/>
                <a:cs typeface="Arial" panose="020B0604020202020204" pitchFamily="34" charset="0"/>
              </a:rPr>
              <a:t>racecourse</a:t>
            </a:r>
            <a:r>
              <a:rPr lang="en-US" sz="2000" dirty="0">
                <a:effectLst/>
                <a:latin typeface="Arial" panose="020B0604020202020204" pitchFamily="34" charset="0"/>
                <a:ea typeface="Times New Roman" panose="02020603050405020304" pitchFamily="18" charset="0"/>
                <a:cs typeface="Arial" panose="020B0604020202020204" pitchFamily="34" charset="0"/>
              </a:rPr>
              <a:t> can create conditions where snow hardening agents are effective to only a shallow depth, even with temperatures well above freezing</a:t>
            </a:r>
          </a:p>
          <a:p>
            <a:pPr marL="512763" marR="0" indent="-342900" algn="just">
              <a:spcBef>
                <a:spcPts val="0"/>
              </a:spcBef>
              <a:spcAft>
                <a:spcPts val="120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Snow hardening agents can “run out” of free water, resulting in a breakable crust that can lead to holes in the course.  </a:t>
            </a:r>
          </a:p>
          <a:p>
            <a:pPr marL="169863" marR="0" algn="just">
              <a:spcBef>
                <a:spcPts val="0"/>
              </a:spcBef>
              <a:spcAft>
                <a:spcPts val="12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It is important to prepare snow hardening agent test patches to verify enough penetration depth exists for a structurally solid surface. </a:t>
            </a:r>
          </a:p>
          <a:p>
            <a:pPr marL="1543050" marR="0" algn="just">
              <a:spcBef>
                <a:spcPts val="0"/>
              </a:spcBef>
              <a:spcAft>
                <a:spcPts val="12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marL="169863" marR="0" algn="just">
              <a:spcBef>
                <a:spcPts val="0"/>
              </a:spcBef>
              <a:spcAft>
                <a:spcPts val="120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NOTE:</a:t>
            </a:r>
            <a:r>
              <a:rPr lang="en-US" sz="2000" dirty="0">
                <a:effectLst/>
                <a:latin typeface="Arial" panose="020B0604020202020204" pitchFamily="34" charset="0"/>
                <a:ea typeface="Times New Roman" panose="02020603050405020304" pitchFamily="18" charset="0"/>
                <a:cs typeface="Arial" panose="020B0604020202020204" pitchFamily="34" charset="0"/>
              </a:rPr>
              <a:t>  Organizers should work with ski area management regarding types of snow hardening agents allowed by the area/local environmental agencies/regulations.</a:t>
            </a:r>
          </a:p>
          <a:p>
            <a:pPr marL="0" marR="0" algn="just">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pic>
        <p:nvPicPr>
          <p:cNvPr id="2" name="Content Placeholder 10">
            <a:extLst>
              <a:ext uri="{FF2B5EF4-FFF2-40B4-BE49-F238E27FC236}">
                <a16:creationId xmlns:a16="http://schemas.microsoft.com/office/drawing/2014/main" id="{6BFCAE73-B675-549D-7637-8F7F5D7DB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357637"/>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533400" y="76200"/>
            <a:ext cx="8416925" cy="646113"/>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APPLICATION OF SNOW HARDENING AGENTS  </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579437" y="984956"/>
            <a:ext cx="7985125" cy="5791200"/>
          </a:xfrm>
        </p:spPr>
        <p:txBody>
          <a:bodyPr rtlCol="0">
            <a:normAutofit/>
          </a:bodyPr>
          <a:lstStyle/>
          <a:p>
            <a:pPr>
              <a:lnSpc>
                <a:spcPct val="100000"/>
              </a:lnSpc>
              <a:spcBef>
                <a:spcPts val="0"/>
              </a:spcBef>
              <a:spcAft>
                <a:spcPts val="0"/>
              </a:spcAft>
              <a:buFont typeface="Arial" panose="020B0604020202020204" pitchFamily="34" charset="0"/>
              <a:buChar char="•"/>
              <a:tabLst>
                <a:tab pos="1314450" algn="l"/>
                <a:tab pos="28575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Upper layer of snow is ski packed and then smoothed with skis or rakes and shovels</a:t>
            </a:r>
          </a:p>
          <a:p>
            <a:pPr marL="1130300" marR="0" indent="0">
              <a:lnSpc>
                <a:spcPct val="100000"/>
              </a:lnSpc>
              <a:spcBef>
                <a:spcPts val="0"/>
              </a:spcBef>
              <a:spcAft>
                <a:spcPts val="0"/>
              </a:spcAft>
              <a:buNone/>
              <a:tabLst>
                <a:tab pos="131445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0"/>
              </a:spcBef>
              <a:spcAft>
                <a:spcPts val="0"/>
              </a:spcAft>
              <a:buFont typeface="Arial" panose="020B0604020202020204" pitchFamily="34" charset="0"/>
              <a:buChar char="•"/>
              <a:tabLst>
                <a:tab pos="1314450" algn="l"/>
                <a:tab pos="28575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The section to be prepared is “salted” by hand or with a spreader</a:t>
            </a:r>
          </a:p>
          <a:p>
            <a:pPr marL="1028700" marR="0" indent="0">
              <a:lnSpc>
                <a:spcPct val="100000"/>
              </a:lnSpc>
              <a:spcBef>
                <a:spcPts val="0"/>
              </a:spcBef>
              <a:spcAft>
                <a:spcPts val="0"/>
              </a:spcAft>
              <a:buNone/>
              <a:tabLst>
                <a:tab pos="131445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0"/>
              </a:spcBef>
              <a:spcAft>
                <a:spcPts val="0"/>
              </a:spcAft>
              <a:buFont typeface="Arial" panose="020B0604020202020204" pitchFamily="34" charset="0"/>
              <a:buChar char="•"/>
              <a:tabLst>
                <a:tab pos="1314450" algn="l"/>
                <a:tab pos="28575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Snow hardening agent is scattered on the surface and then covered with a thin layer of snow by side slipping or shoveling </a:t>
            </a:r>
          </a:p>
          <a:p>
            <a:pPr marL="1028700" marR="0" indent="0">
              <a:lnSpc>
                <a:spcPct val="100000"/>
              </a:lnSpc>
              <a:spcBef>
                <a:spcPts val="0"/>
              </a:spcBef>
              <a:spcAft>
                <a:spcPts val="0"/>
              </a:spcAft>
              <a:buNone/>
              <a:tabLst>
                <a:tab pos="131445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0"/>
              </a:spcBef>
              <a:spcAft>
                <a:spcPts val="0"/>
              </a:spcAft>
              <a:buFont typeface="Arial" panose="020B0604020202020204" pitchFamily="34" charset="0"/>
              <a:buChar char="•"/>
              <a:tabLst>
                <a:tab pos="1314450" algn="l"/>
                <a:tab pos="28575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The treated area should extend beyond (outside) the track itself</a:t>
            </a:r>
          </a:p>
          <a:p>
            <a:pPr marL="1028700" marR="0" indent="0">
              <a:lnSpc>
                <a:spcPct val="100000"/>
              </a:lnSpc>
              <a:spcBef>
                <a:spcPts val="0"/>
              </a:spcBef>
              <a:spcAft>
                <a:spcPts val="0"/>
              </a:spcAft>
              <a:buNone/>
              <a:tabLst>
                <a:tab pos="131445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spcBef>
                <a:spcPts val="0"/>
              </a:spcBef>
              <a:spcAft>
                <a:spcPts val="0"/>
              </a:spcAft>
              <a:buFont typeface="Arial" panose="020B0604020202020204" pitchFamily="34" charset="0"/>
              <a:buChar char="•"/>
              <a:tabLst>
                <a:tab pos="1314450" algn="l"/>
                <a:tab pos="28575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Start and finish areas should also be prepared in the same manner as the racecourse</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600"/>
              </a:spcBef>
              <a:spcAft>
                <a:spcPts val="0"/>
              </a:spcAft>
              <a:buNone/>
              <a:tabLst>
                <a:tab pos="1314450" algn="l"/>
                <a:tab pos="2857500" algn="l"/>
              </a:tabLst>
            </a:pPr>
            <a:r>
              <a:rPr lang="en-US" sz="2000" b="1" dirty="0">
                <a:latin typeface="Arial" panose="020B0604020202020204" pitchFamily="34" charset="0"/>
                <a:ea typeface="Times New Roman" panose="02020603050405020304" pitchFamily="18" charset="0"/>
                <a:cs typeface="Arial" panose="020B0604020202020204" pitchFamily="34" charset="0"/>
              </a:rPr>
              <a:t>NOTE: </a:t>
            </a:r>
            <a:r>
              <a:rPr lang="en-US" sz="2000" dirty="0">
                <a:effectLst/>
                <a:latin typeface="Arial" panose="020B0604020202020204" pitchFamily="34" charset="0"/>
                <a:ea typeface="Times New Roman" panose="02020603050405020304" pitchFamily="18" charset="0"/>
                <a:cs typeface="Arial" panose="020B0604020202020204" pitchFamily="34" charset="0"/>
              </a:rPr>
              <a:t>A treated racecourse may become smooth only after several skiers use it so advance preparation for an adequate number of forerunners will assist in providing an even surface for all competitors</a:t>
            </a:r>
          </a:p>
          <a:p>
            <a:pPr marL="273050" marR="0" indent="0">
              <a:lnSpc>
                <a:spcPct val="100000"/>
              </a:lnSpc>
              <a:spcBef>
                <a:spcPts val="0"/>
              </a:spcBef>
              <a:spcAft>
                <a:spcPts val="0"/>
              </a:spcAft>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spcBef>
                <a:spcPts val="0"/>
              </a:spcBef>
              <a:spcAft>
                <a:spcPts val="0"/>
              </a:spcAft>
              <a:buFont typeface="Arial" panose="020B0604020202020204" pitchFamily="34" charset="0"/>
              <a:buChar char="•"/>
              <a:tabLst>
                <a:tab pos="1314450" algn="l"/>
                <a:tab pos="28575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Warmup/training areas, if available, should be treated in the same manner as the racecourse.</a:t>
            </a:r>
          </a:p>
          <a:p>
            <a:pPr>
              <a:lnSpc>
                <a:spcPct val="10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a:lnSpc>
                <a:spcPct val="10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a:lnSpc>
                <a:spcPct val="12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4" name="Content Placeholder 10">
            <a:extLst>
              <a:ext uri="{FF2B5EF4-FFF2-40B4-BE49-F238E27FC236}">
                <a16:creationId xmlns:a16="http://schemas.microsoft.com/office/drawing/2014/main" id="{561BB36E-018B-4FD5-A0D1-AA68BADC85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7570BC6-4138-4C2C-8E14-A15E763B90FC}"/>
              </a:ext>
            </a:extLst>
          </p:cNvPr>
          <p:cNvSpPr>
            <a:spLocks noGrp="1" noChangeArrowheads="1"/>
          </p:cNvSpPr>
          <p:nvPr>
            <p:ph type="title" idx="4294967295"/>
          </p:nvPr>
        </p:nvSpPr>
        <p:spPr>
          <a:xfrm>
            <a:off x="304800" y="45331"/>
            <a:ext cx="8610600" cy="520290"/>
          </a:xfrm>
        </p:spPr>
        <p:txBody>
          <a:bodyPr rtlCol="0">
            <a:noAutofit/>
          </a:bodyPr>
          <a:lstStyle/>
          <a:p>
            <a:pPr eaLnBrk="1" fontAlgn="auto" hangingPunct="1">
              <a:spcAft>
                <a:spcPts val="0"/>
              </a:spcAft>
              <a:defRPr/>
            </a:pPr>
            <a:r>
              <a:rPr lang="en-US" altLang="en-US" sz="3600"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SNOW HARDENING AGENT ISSUES </a:t>
            </a:r>
            <a:endParaRPr lang="en-US" sz="36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9939" name="Rectangle 3">
            <a:extLst>
              <a:ext uri="{FF2B5EF4-FFF2-40B4-BE49-F238E27FC236}">
                <a16:creationId xmlns:a16="http://schemas.microsoft.com/office/drawing/2014/main" id="{655A005B-E9B9-4D5D-A950-9EAD90C77094}"/>
              </a:ext>
            </a:extLst>
          </p:cNvPr>
          <p:cNvSpPr>
            <a:spLocks noGrp="1" noChangeArrowheads="1"/>
          </p:cNvSpPr>
          <p:nvPr>
            <p:ph idx="4294967295"/>
          </p:nvPr>
        </p:nvSpPr>
        <p:spPr>
          <a:xfrm>
            <a:off x="152400" y="560387"/>
            <a:ext cx="8763000" cy="6105526"/>
          </a:xfrm>
        </p:spPr>
        <p:txBody>
          <a:bodyPr/>
          <a:lstStyle/>
          <a:p>
            <a:pPr marL="57150" marR="0" indent="0" algn="just">
              <a:lnSpc>
                <a:spcPct val="100000"/>
              </a:lnSpc>
              <a:spcBef>
                <a:spcPts val="0"/>
              </a:spcBef>
              <a:spcAft>
                <a:spcPts val="0"/>
              </a:spcAft>
              <a:buNone/>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Preparation of the run with snow hardening agents, if done in due time, is more effective than applying water because it allows the snow to become moist and even.  However, the following should be noted:</a:t>
            </a:r>
          </a:p>
          <a:p>
            <a:pPr marL="228600" indent="-171450" algn="just">
              <a:lnSpc>
                <a:spcPct val="100000"/>
              </a:lnSpc>
              <a:spcBef>
                <a:spcPts val="0"/>
              </a:spcBef>
              <a:spcAft>
                <a:spcPts val="40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Granular spring snow may be hardened by the use of additives</a:t>
            </a:r>
          </a:p>
          <a:p>
            <a:pPr marL="228600" indent="-171450" algn="just">
              <a:lnSpc>
                <a:spcPct val="100000"/>
              </a:lnSpc>
              <a:spcBef>
                <a:spcPts val="0"/>
              </a:spcBef>
              <a:spcAft>
                <a:spcPts val="40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With new snowfall, the snow needs to be treated and compressed during, or immediately after the snowfall to take advantage of the humidity in the new snow</a:t>
            </a:r>
          </a:p>
          <a:p>
            <a:pPr marL="228600" indent="-171450" algn="just">
              <a:lnSpc>
                <a:spcPct val="100000"/>
              </a:lnSpc>
              <a:spcBef>
                <a:spcPts val="0"/>
              </a:spcBef>
              <a:spcAft>
                <a:spcPts val="40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When using snow hardening agents, </a:t>
            </a:r>
            <a:r>
              <a:rPr lang="en-US" sz="1800" b="1" dirty="0">
                <a:effectLst/>
                <a:latin typeface="Arial" panose="020B0604020202020204" pitchFamily="34" charset="0"/>
                <a:ea typeface="Times New Roman" panose="02020603050405020304" pitchFamily="18" charset="0"/>
                <a:cs typeface="Arial" panose="020B0604020202020204" pitchFamily="34" charset="0"/>
              </a:rPr>
              <a:t>prepare several test patches</a:t>
            </a:r>
            <a:r>
              <a:rPr lang="en-US" sz="1800" dirty="0">
                <a:effectLst/>
                <a:latin typeface="Arial" panose="020B0604020202020204" pitchFamily="34" charset="0"/>
                <a:ea typeface="Times New Roman" panose="02020603050405020304" pitchFamily="18" charset="0"/>
                <a:cs typeface="Arial" panose="020B0604020202020204" pitchFamily="34" charset="0"/>
              </a:rPr>
              <a:t> adjacent to the course in order to evaluate the effectiveness of the snow hardening agents</a:t>
            </a:r>
          </a:p>
          <a:p>
            <a:pPr marL="228600" indent="-171450" algn="just">
              <a:lnSpc>
                <a:spcPct val="100000"/>
              </a:lnSpc>
              <a:spcBef>
                <a:spcPts val="0"/>
              </a:spcBef>
              <a:spcAft>
                <a:spcPts val="40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Snow hardening agents are generally not recommended for use with dry snow at low temperatures</a:t>
            </a:r>
          </a:p>
          <a:p>
            <a:pPr marL="228600" indent="-171450" algn="just">
              <a:lnSpc>
                <a:spcPct val="100000"/>
              </a:lnSpc>
              <a:spcBef>
                <a:spcPts val="0"/>
              </a:spcBef>
              <a:spcAft>
                <a:spcPts val="40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When snow hardening agents are used, snow hardens differently at varying depths and lasts for differing amounts of time. Refer to historical reactions of snow hardening agents and test patches  </a:t>
            </a:r>
          </a:p>
          <a:p>
            <a:pPr marL="228600" indent="-171450" algn="just">
              <a:lnSpc>
                <a:spcPct val="100000"/>
              </a:lnSpc>
              <a:spcBef>
                <a:spcPts val="0"/>
              </a:spcBef>
              <a:spcAft>
                <a:spcPts val="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When time is short, or if a run needs overnight preparation with cold and loose snow, water and snow hardening agents may be used in combination. In this case, the </a:t>
            </a:r>
            <a:r>
              <a:rPr lang="en-US" sz="1800" i="1" dirty="0">
                <a:effectLst/>
                <a:latin typeface="Arial" panose="020B0604020202020204" pitchFamily="34" charset="0"/>
                <a:ea typeface="Times New Roman" panose="02020603050405020304" pitchFamily="18" charset="0"/>
                <a:cs typeface="Arial" panose="020B0604020202020204" pitchFamily="34" charset="0"/>
              </a:rPr>
              <a:t>piste:</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57150" marR="0" indent="0" algn="just">
              <a:lnSpc>
                <a:spcPct val="100000"/>
              </a:lnSpc>
              <a:spcBef>
                <a:spcPts val="0"/>
              </a:spcBef>
              <a:spcAft>
                <a:spcPts val="0"/>
              </a:spcAft>
              <a:buNone/>
              <a:tabLst>
                <a:tab pos="1543050" algn="l"/>
              </a:tabLst>
            </a:pPr>
            <a:r>
              <a:rPr lang="en-US" sz="1800" dirty="0">
                <a:latin typeface="Arial" panose="020B0604020202020204" pitchFamily="34" charset="0"/>
                <a:ea typeface="Times New Roman" panose="02020603050405020304" pitchFamily="18" charset="0"/>
                <a:cs typeface="Arial" panose="020B0604020202020204" pitchFamily="34" charset="0"/>
              </a:rPr>
              <a:t>     -  </a:t>
            </a:r>
            <a:r>
              <a:rPr lang="en-US" sz="1800" dirty="0">
                <a:effectLst/>
                <a:latin typeface="Arial" panose="020B0604020202020204" pitchFamily="34" charset="0"/>
                <a:ea typeface="Times New Roman" panose="02020603050405020304" pitchFamily="18" charset="0"/>
                <a:cs typeface="Arial" panose="020B0604020202020204" pitchFamily="34" charset="0"/>
              </a:rPr>
              <a:t>Should be boot packed or track packed, windrowed, </a:t>
            </a:r>
            <a:r>
              <a:rPr lang="en-US" sz="1800" dirty="0">
                <a:latin typeface="Arial" panose="020B0604020202020204" pitchFamily="34" charset="0"/>
                <a:ea typeface="Times New Roman" panose="02020603050405020304" pitchFamily="18" charset="0"/>
                <a:cs typeface="Arial" panose="020B0604020202020204" pitchFamily="34" charset="0"/>
              </a:rPr>
              <a:t>etc., to </a:t>
            </a:r>
            <a:r>
              <a:rPr lang="en-US" sz="1800" dirty="0">
                <a:effectLst/>
                <a:latin typeface="Arial" panose="020B0604020202020204" pitchFamily="34" charset="0"/>
                <a:ea typeface="Times New Roman" panose="02020603050405020304" pitchFamily="18" charset="0"/>
                <a:cs typeface="Arial" panose="020B0604020202020204" pitchFamily="34" charset="0"/>
              </a:rPr>
              <a:t>“open” the surface      </a:t>
            </a:r>
          </a:p>
          <a:p>
            <a:pPr marL="57150" marR="0" indent="0" algn="just">
              <a:lnSpc>
                <a:spcPct val="100000"/>
              </a:lnSpc>
              <a:spcBef>
                <a:spcPts val="0"/>
              </a:spcBef>
              <a:spcAft>
                <a:spcPts val="0"/>
              </a:spcAft>
              <a:buNone/>
              <a:tabLst>
                <a:tab pos="1543050" algn="l"/>
              </a:tabLst>
            </a:pPr>
            <a:r>
              <a:rPr lang="en-US" sz="1800" dirty="0">
                <a:latin typeface="Arial" panose="020B0604020202020204" pitchFamily="34" charset="0"/>
                <a:ea typeface="Times New Roman" panose="02020603050405020304" pitchFamily="18" charset="0"/>
                <a:cs typeface="Arial" panose="020B0604020202020204" pitchFamily="34" charset="0"/>
              </a:rPr>
              <a:t>     -  </a:t>
            </a:r>
            <a:r>
              <a:rPr lang="en-US" sz="1800" dirty="0">
                <a:effectLst/>
                <a:latin typeface="Arial" panose="020B0604020202020204" pitchFamily="34" charset="0"/>
                <a:ea typeface="Times New Roman" panose="02020603050405020304" pitchFamily="18" charset="0"/>
                <a:cs typeface="Arial" panose="020B0604020202020204" pitchFamily="34" charset="0"/>
              </a:rPr>
              <a:t>Water should be applied to “open” the surface  </a:t>
            </a:r>
          </a:p>
          <a:p>
            <a:pPr marL="57150" marR="0" indent="0" algn="just">
              <a:lnSpc>
                <a:spcPct val="100000"/>
              </a:lnSpc>
              <a:spcBef>
                <a:spcPts val="0"/>
              </a:spcBef>
              <a:spcAft>
                <a:spcPts val="0"/>
              </a:spcAft>
              <a:buNone/>
              <a:tabLst>
                <a:tab pos="1543050" algn="l"/>
              </a:tabLst>
            </a:pPr>
            <a:r>
              <a:rPr lang="en-US" sz="1800" dirty="0">
                <a:latin typeface="Arial" panose="020B0604020202020204" pitchFamily="34" charset="0"/>
                <a:ea typeface="Times New Roman" panose="02020603050405020304" pitchFamily="18" charset="0"/>
                <a:cs typeface="Arial" panose="020B0604020202020204" pitchFamily="34" charset="0"/>
              </a:rPr>
              <a:t>     -  </a:t>
            </a:r>
            <a:r>
              <a:rPr lang="en-US" sz="1800" dirty="0">
                <a:effectLst/>
                <a:latin typeface="Arial" panose="020B0604020202020204" pitchFamily="34" charset="0"/>
                <a:ea typeface="Times New Roman" panose="02020603050405020304" pitchFamily="18" charset="0"/>
                <a:cs typeface="Arial" panose="020B0604020202020204" pitchFamily="34" charset="0"/>
              </a:rPr>
              <a:t>Run should be worked in small areas</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57150" marR="0" indent="0" algn="just">
              <a:lnSpc>
                <a:spcPct val="100000"/>
              </a:lnSpc>
              <a:spcBef>
                <a:spcPts val="0"/>
              </a:spcBef>
              <a:spcAft>
                <a:spcPts val="0"/>
              </a:spcAft>
              <a:buNone/>
              <a:tabLst>
                <a:tab pos="15430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     -  Mixture of water should be immediately boot packed or tilled into the snow </a:t>
            </a:r>
          </a:p>
          <a:p>
            <a:pPr marL="57150" marR="0" indent="0" algn="just">
              <a:lnSpc>
                <a:spcPct val="100000"/>
              </a:lnSpc>
              <a:spcBef>
                <a:spcPts val="0"/>
              </a:spcBef>
              <a:spcAft>
                <a:spcPts val="0"/>
              </a:spcAft>
              <a:buNone/>
              <a:tabLst>
                <a:tab pos="1543050" algn="l"/>
              </a:tabLst>
            </a:pP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and then ski packed to make it smooth</a:t>
            </a:r>
          </a:p>
          <a:p>
            <a:pPr marL="57150" marR="0" indent="0" algn="just">
              <a:spcBef>
                <a:spcPts val="0"/>
              </a:spcBef>
              <a:spcAft>
                <a:spcPts val="0"/>
              </a:spcAft>
              <a:buNone/>
              <a:tabLst>
                <a:tab pos="1314450" algn="l"/>
              </a:tabLst>
            </a:pP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57150" marR="0" indent="0" algn="just">
              <a:spcBef>
                <a:spcPts val="0"/>
              </a:spcBef>
              <a:spcAft>
                <a:spcPts val="0"/>
              </a:spcAft>
              <a:buNone/>
              <a:tabLst>
                <a:tab pos="1314450" algn="l"/>
              </a:tabLst>
            </a:pP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p>
            <a:pPr eaLnBrk="1" hangingPunct="1">
              <a:lnSpc>
                <a:spcPct val="120000"/>
              </a:lnSpc>
              <a:spcBef>
                <a:spcPts val="450"/>
              </a:spcBef>
              <a:buFont typeface="Arial" panose="020B0604020202020204" pitchFamily="34" charset="0"/>
              <a:buChar char="•"/>
            </a:pPr>
            <a:endParaRPr lang="en-US" altLang="en-US" sz="2000" b="1" dirty="0">
              <a:latin typeface="Arial" panose="020B060402020202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638DE34F-6A62-4030-8122-933466B18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7570BC6-4138-4C2C-8E14-A15E763B90FC}"/>
              </a:ext>
            </a:extLst>
          </p:cNvPr>
          <p:cNvSpPr>
            <a:spLocks noGrp="1" noChangeArrowheads="1"/>
          </p:cNvSpPr>
          <p:nvPr>
            <p:ph type="title" idx="4294967295"/>
          </p:nvPr>
        </p:nvSpPr>
        <p:spPr>
          <a:xfrm>
            <a:off x="266700" y="65881"/>
            <a:ext cx="8610600" cy="646113"/>
          </a:xfrm>
        </p:spPr>
        <p:txBody>
          <a:bodyPr rtlCol="0">
            <a:noAutofit/>
          </a:bodyPr>
          <a:lstStyle/>
          <a:p>
            <a:pPr eaLnBrk="1" fontAlgn="auto" hangingPunct="1">
              <a:spcAft>
                <a:spcPts val="0"/>
              </a:spcAft>
              <a:defRPr/>
            </a:pPr>
            <a:r>
              <a:rPr lang="en-US" altLang="en-US" sz="3600"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SNOW HARDENING AGENT ISSUES </a:t>
            </a:r>
            <a:endParaRPr lang="en-US" sz="36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9939" name="Rectangle 3">
            <a:extLst>
              <a:ext uri="{FF2B5EF4-FFF2-40B4-BE49-F238E27FC236}">
                <a16:creationId xmlns:a16="http://schemas.microsoft.com/office/drawing/2014/main" id="{655A005B-E9B9-4D5D-A950-9EAD90C77094}"/>
              </a:ext>
            </a:extLst>
          </p:cNvPr>
          <p:cNvSpPr>
            <a:spLocks noGrp="1" noChangeArrowheads="1"/>
          </p:cNvSpPr>
          <p:nvPr>
            <p:ph idx="4294967295"/>
          </p:nvPr>
        </p:nvSpPr>
        <p:spPr>
          <a:xfrm>
            <a:off x="28222" y="711994"/>
            <a:ext cx="8763000" cy="5737226"/>
          </a:xfrm>
        </p:spPr>
        <p:txBody>
          <a:bodyPr/>
          <a:lstStyle/>
          <a:p>
            <a:pPr marL="57150" marR="0" indent="0" algn="just">
              <a:lnSpc>
                <a:spcPct val="100000"/>
              </a:lnSpc>
              <a:spcBef>
                <a:spcPts val="0"/>
              </a:spcBef>
              <a:spcAft>
                <a:spcPts val="0"/>
              </a:spcAft>
              <a:buNone/>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Although snow hardening agents may be used in varying amounts on certain sections of Giant Slalom, Super G and Downhill  racecourses, it is best to prepare an entire Slalom racecourse evenly. </a:t>
            </a:r>
          </a:p>
          <a:p>
            <a:pPr marL="342900" indent="-285750" algn="just">
              <a:lnSpc>
                <a:spcPct val="100000"/>
              </a:lnSpc>
              <a:spcBef>
                <a:spcPts val="0"/>
              </a:spcBef>
              <a:spcAft>
                <a:spcPts val="40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When damp or wet snow that does not freeze because of existing mild temperatures, rain, or a rise in temperatures during the day, compact snow may be obtained with snow hardening agents  </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342900" marR="0" indent="-285750" algn="just">
              <a:lnSpc>
                <a:spcPct val="100000"/>
              </a:lnSpc>
              <a:spcBef>
                <a:spcPts val="0"/>
              </a:spcBef>
              <a:spcAft>
                <a:spcPts val="40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Very wet, rippled snow is usually found in the spring when there is warm, rainy weather or when rainfall mixes with snow. In this case, much deeper preparation is needed before snow hardening agents are spread and must be repeated after spreading. </a:t>
            </a:r>
          </a:p>
          <a:p>
            <a:pPr marL="342900" marR="0" indent="-285750" algn="just">
              <a:lnSpc>
                <a:spcPct val="100000"/>
              </a:lnSpc>
              <a:spcBef>
                <a:spcPts val="0"/>
              </a:spcBef>
              <a:spcAft>
                <a:spcPts val="40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If the snow is very humid, it may be necessary to use a different snow hardening agent.  </a:t>
            </a:r>
          </a:p>
          <a:p>
            <a:pPr marL="342900" lvl="3" indent="-285750" algn="just">
              <a:lnSpc>
                <a:spcPct val="100000"/>
              </a:lnSpc>
              <a:spcBef>
                <a:spcPts val="0"/>
              </a:spcBef>
              <a:spcAft>
                <a:spcPts val="400"/>
              </a:spcAft>
              <a:buFont typeface="Arial" panose="020B0604020202020204" pitchFamily="34" charset="0"/>
              <a:buChar char="•"/>
              <a:tabLst>
                <a:tab pos="1314450" algn="l"/>
                <a:tab pos="1714500" algn="l"/>
                <a:tab pos="2514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A racecourse may need to be softened when rainfall is followed by a sudden freeze - a difficult situation that generally requires machine work by experienced operators. </a:t>
            </a:r>
          </a:p>
          <a:p>
            <a:pPr marL="57150" marR="0" indent="0" algn="just">
              <a:lnSpc>
                <a:spcPct val="100000"/>
              </a:lnSpc>
              <a:spcBef>
                <a:spcPts val="400"/>
              </a:spcBef>
              <a:spcAft>
                <a:spcPts val="0"/>
              </a:spcAft>
              <a:buNone/>
              <a:tabLst>
                <a:tab pos="131445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NOTE:</a:t>
            </a:r>
            <a:r>
              <a:rPr lang="en-US" sz="1800"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Prior to “setting”, some “snow hardening agents” can damage equipment.  In addition, traces of some “snow hardening agents” can be transferred from on-hill clothing/equipment to travel clothing/equipment and may cause airport security alerts.</a:t>
            </a:r>
            <a:r>
              <a:rPr lang="en-US" sz="1800" i="1"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eaLnBrk="1" hangingPunct="1">
              <a:lnSpc>
                <a:spcPct val="120000"/>
              </a:lnSpc>
              <a:spcBef>
                <a:spcPts val="450"/>
              </a:spcBef>
              <a:buFont typeface="Arial" panose="020B0604020202020204" pitchFamily="34" charset="0"/>
              <a:buChar char="•"/>
            </a:pPr>
            <a:endParaRPr lang="en-US" altLang="en-US" sz="2000" b="1" dirty="0">
              <a:latin typeface="Arial" panose="020B060402020202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638DE34F-6A62-4030-8122-933466B18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372962"/>
      </p:ext>
    </p:extLst>
  </p:cSld>
  <p:clrMapOvr>
    <a:masterClrMapping/>
  </p:clrMapOvr>
  <p:transition advTm="500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D0C83-7D37-4080-B02E-F593C510248E}"/>
              </a:ext>
            </a:extLst>
          </p:cNvPr>
          <p:cNvSpPr txBox="1"/>
          <p:nvPr/>
        </p:nvSpPr>
        <p:spPr>
          <a:xfrm>
            <a:off x="-152400" y="28222"/>
            <a:ext cx="8534400" cy="523220"/>
          </a:xfrm>
          <a:prstGeom prst="rect">
            <a:avLst/>
          </a:prstGeom>
          <a:noFill/>
          <a:ln>
            <a:noFill/>
          </a:ln>
        </p:spPr>
        <p:txBody>
          <a:bodyPr wrap="square" anchor="ctr" anchorCtr="1">
            <a:spAutoFit/>
          </a:bodyPr>
          <a:lstStyle/>
          <a:p>
            <a:pPr marR="0" lvl="0">
              <a:spcBef>
                <a:spcPts val="0"/>
              </a:spcBef>
              <a:spcAft>
                <a:spcPts val="0"/>
              </a:spcAft>
              <a:tabLst>
                <a:tab pos="685800" algn="l"/>
                <a:tab pos="1028700" algn="l"/>
              </a:tabLst>
            </a:pPr>
            <a:r>
              <a:rPr lang="en-US" altLang="en-US" sz="2800"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RACECOURSE MAINTENANCE SUGGESTIONS </a:t>
            </a:r>
            <a:endParaRPr lang="en-US" sz="2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5E8B616-349F-4218-9447-E0AB71FCEF83}"/>
              </a:ext>
            </a:extLst>
          </p:cNvPr>
          <p:cNvSpPr txBox="1"/>
          <p:nvPr/>
        </p:nvSpPr>
        <p:spPr>
          <a:xfrm>
            <a:off x="115181" y="670705"/>
            <a:ext cx="8915400" cy="5714385"/>
          </a:xfrm>
          <a:prstGeom prst="rect">
            <a:avLst/>
          </a:prstGeom>
          <a:noFill/>
          <a:ln>
            <a:noFill/>
          </a:ln>
        </p:spPr>
        <p:txBody>
          <a:bodyPr wrap="square" anchor="ctr" anchorCtr="1">
            <a:spAutoFit/>
          </a:bodyPr>
          <a:lstStyle/>
          <a:p>
            <a:pPr algn="just">
              <a:spcBef>
                <a:spcPts val="0"/>
              </a:spcBef>
              <a:spcAft>
                <a:spcPts val="0"/>
              </a:spcAft>
              <a:tabLst>
                <a:tab pos="10287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Objective is to make the racecourse as equitable for the last competitor out of the start gate as it was for the first competitor. </a:t>
            </a:r>
          </a:p>
          <a:p>
            <a:pPr marR="0" lvl="0" algn="just">
              <a:spcBef>
                <a:spcPts val="600"/>
              </a:spcBef>
              <a:spcAft>
                <a:spcPts val="0"/>
              </a:spcAft>
              <a:tabLst>
                <a:tab pos="1028700" algn="l"/>
              </a:tabLst>
            </a:pPr>
            <a:r>
              <a:rPr lang="en-US" dirty="0">
                <a:latin typeface="Arial" panose="020B0604020202020204" pitchFamily="34" charset="0"/>
                <a:ea typeface="Times New Roman" panose="02020603050405020304" pitchFamily="18" charset="0"/>
                <a:cs typeface="Arial" panose="020B0604020202020204" pitchFamily="34" charset="0"/>
              </a:rPr>
              <a:t>Maintenance </a:t>
            </a:r>
            <a:r>
              <a:rPr lang="en-US" dirty="0">
                <a:effectLst/>
                <a:latin typeface="Arial" panose="020B0604020202020204" pitchFamily="34" charset="0"/>
                <a:ea typeface="Times New Roman" panose="02020603050405020304" pitchFamily="18" charset="0"/>
                <a:cs typeface="Arial" panose="020B0604020202020204" pitchFamily="34" charset="0"/>
              </a:rPr>
              <a:t>begins with the preparation of the slope and ends after the last competitor has crossed the finish line and all installations have been removed. </a:t>
            </a:r>
          </a:p>
          <a:p>
            <a:pPr marR="0" lvl="0" algn="just">
              <a:spcBef>
                <a:spcPts val="600"/>
              </a:spcBef>
              <a:spcAft>
                <a:spcPts val="0"/>
              </a:spcAft>
              <a:tabLst>
                <a:tab pos="10287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Potential problem areas should be anticipated and proper planning should be undertaken to avoid problems. </a:t>
            </a:r>
          </a:p>
          <a:p>
            <a:pPr marL="342900" marR="0" lvl="0" indent="-342900" algn="just">
              <a:spcBef>
                <a:spcPts val="0"/>
              </a:spcBef>
              <a:spcAft>
                <a:spcPts val="300"/>
              </a:spcAft>
              <a:buFont typeface="Arial" panose="020B0604020202020204" pitchFamily="34" charset="0"/>
              <a:buChar char="•"/>
              <a:tabLst>
                <a:tab pos="10287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Constant racecourse maintenance work is necessary during the race to slip or shove out ruts, holes, and “chatter marks” from the turning areas</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300"/>
              </a:spcAft>
              <a:buFont typeface="Arial" panose="020B0604020202020204" pitchFamily="34" charset="0"/>
              <a:buChar char="•"/>
              <a:tabLst>
                <a:tab pos="10287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Properly prepared, undisturbed, snow density should be consistent within  the  snowpack</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300"/>
              </a:spcAft>
              <a:buFont typeface="Arial" panose="020B0604020202020204" pitchFamily="34" charset="0"/>
              <a:buChar char="•"/>
              <a:tabLst>
                <a:tab pos="10287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Watch for even and predictable erosion developing  in the turns</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300"/>
              </a:spcAft>
              <a:buFont typeface="Arial" panose="020B0604020202020204" pitchFamily="34" charset="0"/>
              <a:buChar char="•"/>
              <a:tabLst>
                <a:tab pos="10287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An area of snowpack that has set, then disturbed by machine and not yet well “glued together” may require additional effort to maintain a smooth racing surface</a:t>
            </a:r>
            <a:endParaRPr lang="en-US" dirty="0">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600"/>
              </a:spcBef>
              <a:spcAft>
                <a:spcPts val="0"/>
              </a:spcAft>
              <a:tabLst>
                <a:tab pos="10287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Uneven erosion caused by slight variances in snowpack density is generally manageable with skis and/or tools.  In some cases, attempting erosion guidance may be more damaging as the area may be fragile due to lack of bonding. It is important to catch deterioration early as bonding may be possible with packing in new/wet snow or in colder temperatures, sprinkling with water and adding snow. </a:t>
            </a:r>
            <a:endParaRPr lang="en-US" dirty="0">
              <a:latin typeface="Arial" panose="020B0604020202020204" pitchFamily="34" charset="0"/>
              <a:ea typeface="Times New Roman" panose="02020603050405020304" pitchFamily="18" charset="0"/>
              <a:cs typeface="Arial" panose="020B0604020202020204" pitchFamily="34" charset="0"/>
            </a:endParaRPr>
          </a:p>
          <a:p>
            <a:pPr marL="45720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pic>
        <p:nvPicPr>
          <p:cNvPr id="5" name="Content Placeholder 10">
            <a:extLst>
              <a:ext uri="{FF2B5EF4-FFF2-40B4-BE49-F238E27FC236}">
                <a16:creationId xmlns:a16="http://schemas.microsoft.com/office/drawing/2014/main" id="{41A5D55B-DF6A-40CC-88B9-7709E00FF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86609D-A13F-46D9-9929-C76F02EF77C8}"/>
              </a:ext>
            </a:extLst>
          </p:cNvPr>
          <p:cNvSpPr/>
          <p:nvPr/>
        </p:nvSpPr>
        <p:spPr>
          <a:xfrm>
            <a:off x="304801" y="187980"/>
            <a:ext cx="5492209" cy="523220"/>
          </a:xfrm>
          <a:prstGeom prst="rect">
            <a:avLst/>
          </a:prstGeom>
        </p:spPr>
        <p:txBody>
          <a:bodyPr wrap="none">
            <a:spAutoFit/>
          </a:bodyPr>
          <a:lstStyle/>
          <a:p>
            <a:pPr>
              <a:defRPr/>
            </a:pPr>
            <a:r>
              <a:rPr lang="en-US" altLang="en-US" sz="2800"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RACECOURSE MAINTENANCE</a:t>
            </a:r>
            <a:endParaRPr lang="en-US" sz="2800" dirty="0">
              <a:solidFill>
                <a:srgbClr val="1A21A6"/>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61AB076-F1C0-4DB0-BBEC-D26AF52F4F5C}"/>
              </a:ext>
            </a:extLst>
          </p:cNvPr>
          <p:cNvSpPr/>
          <p:nvPr/>
        </p:nvSpPr>
        <p:spPr>
          <a:xfrm>
            <a:off x="185735" y="888542"/>
            <a:ext cx="8653464" cy="5454314"/>
          </a:xfrm>
          <a:prstGeom prst="rect">
            <a:avLst/>
          </a:prstGeom>
        </p:spPr>
        <p:txBody>
          <a:bodyPr wrap="square">
            <a:spAutoFit/>
          </a:bodyPr>
          <a:lstStyle/>
          <a:p>
            <a:pPr marR="0" lvl="0" algn="just">
              <a:spcBef>
                <a:spcPts val="0"/>
              </a:spcBef>
              <a:spcAft>
                <a:spcPts val="600"/>
              </a:spcAft>
              <a:tabLst>
                <a:tab pos="9144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If pre-race preparation has succeeded, maintaining the racecourse during the race will be easier. Part of maintenance is preparation for the next day's training or race.</a:t>
            </a:r>
          </a:p>
          <a:p>
            <a:pPr marR="0" lvl="0" algn="just">
              <a:spcBef>
                <a:spcPts val="0"/>
              </a:spcBef>
              <a:spcAft>
                <a:spcPts val="0"/>
              </a:spcAft>
              <a:tabLst>
                <a:tab pos="9144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As with other race operations, racecourse maintenance is more effective if:</a:t>
            </a:r>
          </a:p>
          <a:p>
            <a:pPr marL="282575" marR="0" lvl="1" indent="-282575" algn="just">
              <a:spcBef>
                <a:spcPts val="0"/>
              </a:spcBef>
              <a:spcAft>
                <a:spcPts val="0"/>
              </a:spcAft>
              <a:buFont typeface="Arial" panose="020B0604020202020204" pitchFamily="34" charset="0"/>
              <a:buChar char="•"/>
            </a:pPr>
            <a:r>
              <a:rPr lang="en-US" sz="1900" dirty="0">
                <a:effectLst/>
                <a:latin typeface="Arial" panose="020B0604020202020204" pitchFamily="34" charset="0"/>
                <a:ea typeface="Times New Roman" panose="02020603050405020304" pitchFamily="18" charset="0"/>
                <a:cs typeface="Arial" panose="020B0604020202020204" pitchFamily="34" charset="0"/>
              </a:rPr>
              <a:t>It is properly organized</a:t>
            </a:r>
          </a:p>
          <a:p>
            <a:pPr marL="282575" marR="0" lvl="1" indent="-282575" algn="just">
              <a:spcBef>
                <a:spcPts val="0"/>
              </a:spcBef>
              <a:spcAft>
                <a:spcPts val="0"/>
              </a:spcAft>
              <a:buFont typeface="Arial" panose="020B0604020202020204" pitchFamily="34" charset="0"/>
              <a:buChar char="•"/>
            </a:pPr>
            <a:r>
              <a:rPr lang="en-US" sz="1900" dirty="0">
                <a:latin typeface="Arial" panose="020B0604020202020204" pitchFamily="34" charset="0"/>
                <a:ea typeface="Times New Roman" panose="02020603050405020304" pitchFamily="18" charset="0"/>
                <a:cs typeface="Arial" panose="020B0604020202020204" pitchFamily="34" charset="0"/>
              </a:rPr>
              <a:t>W</a:t>
            </a:r>
            <a:r>
              <a:rPr lang="en-US" sz="1900" dirty="0">
                <a:effectLst/>
                <a:latin typeface="Arial" panose="020B0604020202020204" pitchFamily="34" charset="0"/>
                <a:ea typeface="Times New Roman" panose="02020603050405020304" pitchFamily="18" charset="0"/>
                <a:cs typeface="Arial" panose="020B0604020202020204" pitchFamily="34" charset="0"/>
              </a:rPr>
              <a:t>orkers are shown leadership and coordination, and are properly trained</a:t>
            </a:r>
          </a:p>
          <a:p>
            <a:pPr marL="282575" marR="0" lvl="1" indent="-282575" algn="just">
              <a:spcBef>
                <a:spcPts val="0"/>
              </a:spcBef>
              <a:spcAft>
                <a:spcPts val="0"/>
              </a:spcAft>
              <a:buFont typeface="Arial" panose="020B0604020202020204" pitchFamily="34" charset="0"/>
              <a:buChar char="•"/>
            </a:pPr>
            <a:r>
              <a:rPr lang="en-US" sz="1900" dirty="0">
                <a:effectLst/>
                <a:latin typeface="Arial" panose="020B0604020202020204" pitchFamily="34" charset="0"/>
                <a:ea typeface="Times New Roman" panose="02020603050405020304" pitchFamily="18" charset="0"/>
                <a:cs typeface="Arial" panose="020B0604020202020204" pitchFamily="34" charset="0"/>
              </a:rPr>
              <a:t>Communication is in place to lessen response delays or assigned task errors</a:t>
            </a:r>
          </a:p>
          <a:p>
            <a:pPr marL="282575" marR="0" lvl="1" indent="-282575" algn="just">
              <a:spcBef>
                <a:spcPts val="0"/>
              </a:spcBef>
              <a:spcAft>
                <a:spcPts val="0"/>
              </a:spcAft>
              <a:buFont typeface="Arial" panose="020B0604020202020204" pitchFamily="34" charset="0"/>
              <a:buChar char="•"/>
            </a:pPr>
            <a:r>
              <a:rPr lang="en-US" sz="1900" dirty="0">
                <a:effectLst/>
                <a:latin typeface="Arial" panose="020B0604020202020204" pitchFamily="34" charset="0"/>
                <a:ea typeface="Times New Roman" panose="02020603050405020304" pitchFamily="18" charset="0"/>
                <a:cs typeface="Arial" panose="020B0604020202020204" pitchFamily="34" charset="0"/>
              </a:rPr>
              <a:t>Racecourse maintenance work is done by several crews under the direction of an experienced leader and staffed by skiers with the ability and skill for the job</a:t>
            </a:r>
          </a:p>
          <a:p>
            <a:pPr marL="282575" marR="0" lvl="1" indent="-282575" algn="just">
              <a:spcBef>
                <a:spcPts val="0"/>
              </a:spcBef>
              <a:spcAft>
                <a:spcPts val="400"/>
              </a:spcAft>
              <a:buFont typeface="Arial" panose="020B0604020202020204" pitchFamily="34" charset="0"/>
              <a:buChar char="•"/>
            </a:pPr>
            <a:r>
              <a:rPr lang="en-US" sz="1900" dirty="0">
                <a:effectLst/>
                <a:latin typeface="Arial" panose="020B0604020202020204" pitchFamily="34" charset="0"/>
                <a:ea typeface="Times New Roman" panose="02020603050405020304" pitchFamily="18" charset="0"/>
                <a:cs typeface="Arial" panose="020B0604020202020204" pitchFamily="34" charset="0"/>
              </a:rPr>
              <a:t>Crews are assigned a section of the racecourse that they will work continuously, or they rotate down the racecourse and move from one section to another. </a:t>
            </a:r>
            <a:r>
              <a:rPr lang="en-US" sz="1900" i="1" dirty="0">
                <a:effectLst/>
                <a:latin typeface="Arial" panose="020B0604020202020204" pitchFamily="34" charset="0"/>
                <a:ea typeface="Times New Roman" panose="02020603050405020304" pitchFamily="18" charset="0"/>
                <a:cs typeface="Arial" panose="020B0604020202020204" pitchFamily="34" charset="0"/>
              </a:rPr>
              <a:t>If a rotation system is used, one crew should always be either already at the start or on the lift headed for the start.</a:t>
            </a:r>
          </a:p>
          <a:p>
            <a:pPr algn="just">
              <a:spcBef>
                <a:spcPts val="0"/>
              </a:spcBef>
              <a:spcAft>
                <a:spcPts val="0"/>
              </a:spcAft>
              <a:tabLst>
                <a:tab pos="-914400" algn="l"/>
                <a:tab pos="-457200" algn="l"/>
                <a:tab pos="-274320" algn="l"/>
                <a:tab pos="1143000" algn="l"/>
              </a:tabLst>
              <a:defRPr/>
            </a:pPr>
            <a:r>
              <a:rPr lang="en-US" sz="1900" i="1" dirty="0">
                <a:effectLst/>
                <a:latin typeface="Arial" panose="020B0604020202020204" pitchFamily="34" charset="0"/>
                <a:ea typeface="Times New Roman" panose="02020603050405020304" pitchFamily="18" charset="0"/>
                <a:cs typeface="Arial" panose="020B0604020202020204" pitchFamily="34" charset="0"/>
              </a:rPr>
              <a:t>Remember that maintenance of the start and finish areas is as important as that of the racecourse. </a:t>
            </a:r>
          </a:p>
          <a:p>
            <a:pPr algn="just">
              <a:lnSpc>
                <a:spcPct val="95000"/>
              </a:lnSpc>
              <a:spcBef>
                <a:spcPts val="0"/>
              </a:spcBef>
              <a:spcAft>
                <a:spcPts val="0"/>
              </a:spcAft>
              <a:tabLst>
                <a:tab pos="-914400" algn="l"/>
                <a:tab pos="-457200" algn="l"/>
                <a:tab pos="-274320" algn="l"/>
                <a:tab pos="1143000" algn="l"/>
              </a:tabLst>
              <a:defRPr/>
            </a:pPr>
            <a:endParaRPr lang="en-US" dirty="0">
              <a:latin typeface="Arial" panose="020B0604020202020204" pitchFamily="34" charset="0"/>
              <a:ea typeface="Times New Roman" panose="02020603050405020304" pitchFamily="18" charset="0"/>
              <a:cs typeface="Arial" panose="020B0604020202020204" pitchFamily="34" charset="0"/>
            </a:endParaRPr>
          </a:p>
        </p:txBody>
      </p:sp>
      <p:pic>
        <p:nvPicPr>
          <p:cNvPr id="5" name="Content Placeholder 10">
            <a:extLst>
              <a:ext uri="{FF2B5EF4-FFF2-40B4-BE49-F238E27FC236}">
                <a16:creationId xmlns:a16="http://schemas.microsoft.com/office/drawing/2014/main" id="{44CF3D37-5793-4250-98A2-1CC057D28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D0C83-7D37-4080-B02E-F593C510248E}"/>
              </a:ext>
            </a:extLst>
          </p:cNvPr>
          <p:cNvSpPr txBox="1"/>
          <p:nvPr/>
        </p:nvSpPr>
        <p:spPr>
          <a:xfrm>
            <a:off x="304800" y="152400"/>
            <a:ext cx="4648200" cy="646331"/>
          </a:xfrm>
          <a:prstGeom prst="rect">
            <a:avLst/>
          </a:prstGeom>
          <a:noFill/>
          <a:ln>
            <a:noFill/>
          </a:ln>
        </p:spPr>
        <p:txBody>
          <a:bodyPr wrap="square" anchor="ctr" anchorCtr="1">
            <a:spAutoFit/>
          </a:bodyPr>
          <a:lstStyle/>
          <a:p>
            <a:pPr>
              <a:defRPr/>
            </a:pPr>
            <a:r>
              <a:rPr lang="en-US" sz="3600" b="1" dirty="0">
                <a:solidFill>
                  <a:srgbClr val="1A21A6"/>
                </a:solidFill>
                <a:effectLst>
                  <a:outerShdw blurRad="38100" dist="38100" dir="2700000" algn="tl">
                    <a:srgbClr val="C0C0C0"/>
                  </a:outerShdw>
                </a:effectLst>
                <a:latin typeface="Arial Bold" panose="020B0704020202020204" pitchFamily="34" charset="0"/>
                <a:cs typeface="Arial Bold" panose="020B0704020202020204" pitchFamily="34" charset="0"/>
              </a:rPr>
              <a:t>COURSE SECURITY</a:t>
            </a:r>
            <a:endParaRPr lang="en-US" sz="3600" dirty="0">
              <a:solidFill>
                <a:srgbClr val="1A21A6"/>
              </a:solidFill>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15E8B616-349F-4218-9447-E0AB71FCEF83}"/>
              </a:ext>
            </a:extLst>
          </p:cNvPr>
          <p:cNvSpPr txBox="1"/>
          <p:nvPr/>
        </p:nvSpPr>
        <p:spPr>
          <a:xfrm>
            <a:off x="428713" y="1018321"/>
            <a:ext cx="8286574" cy="5324535"/>
          </a:xfrm>
          <a:prstGeom prst="rect">
            <a:avLst/>
          </a:prstGeom>
          <a:noFill/>
          <a:ln>
            <a:noFill/>
          </a:ln>
        </p:spPr>
        <p:txBody>
          <a:bodyPr wrap="square" anchor="ctr" anchorCtr="1">
            <a:spAutoFit/>
          </a:bodyPr>
          <a:lstStyle/>
          <a:p>
            <a:pPr marR="0" lvl="0" algn="just">
              <a:spcBef>
                <a:spcPts val="0"/>
              </a:spcBef>
              <a:spcAft>
                <a:spcPts val="600"/>
              </a:spcAft>
              <a:tabLst>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Security of all competition participants – Coaches, Competitors, Officials, and Volunteers, as well as the efficiency of a racecourse crew are core concerns.   The more qualified racecourse crew members who have access to radio communication, the better, but racecourse crew member should be familiar with the race program/schedule includes but is not limited to the following: </a:t>
            </a:r>
          </a:p>
          <a:p>
            <a:pPr marL="285750" marR="0" lvl="0" indent="-285750" algn="just">
              <a:spcBef>
                <a:spcPts val="0"/>
              </a:spcBef>
              <a:spcAft>
                <a:spcPts val="600"/>
              </a:spcAft>
              <a:buFont typeface="Arial" panose="020B0604020202020204" pitchFamily="34" charset="0"/>
              <a:buChar char="•"/>
              <a:tabLst>
                <a:tab pos="1028700" algn="l"/>
              </a:tabLst>
            </a:pPr>
            <a:r>
              <a:rPr lang="en-US" sz="2000" dirty="0">
                <a:latin typeface="Arial" panose="020B0604020202020204" pitchFamily="34" charset="0"/>
                <a:ea typeface="Times New Roman" panose="02020603050405020304" pitchFamily="18" charset="0"/>
                <a:cs typeface="Arial" panose="020B0604020202020204" pitchFamily="34" charset="0"/>
              </a:rPr>
              <a:t>Competitors’ course inspection times</a:t>
            </a:r>
          </a:p>
          <a:p>
            <a:pPr marL="285750" marR="0" lvl="0" indent="-285750" algn="just">
              <a:spcBef>
                <a:spcPts val="0"/>
              </a:spcBef>
              <a:spcAft>
                <a:spcPts val="600"/>
              </a:spcAft>
              <a:buFont typeface="Arial" panose="020B0604020202020204" pitchFamily="34" charset="0"/>
              <a:buChar char="•"/>
              <a:tabLst>
                <a:tab pos="1028700" algn="l"/>
              </a:tabLst>
            </a:pPr>
            <a:r>
              <a:rPr lang="en-US" sz="2000" dirty="0">
                <a:latin typeface="Arial" panose="020B0604020202020204" pitchFamily="34" charset="0"/>
                <a:ea typeface="Times New Roman" panose="02020603050405020304" pitchFamily="18" charset="0"/>
                <a:cs typeface="Arial" panose="020B0604020202020204" pitchFamily="34" charset="0"/>
              </a:rPr>
              <a:t>Time when coaches, etc., must be in place and cease movement</a:t>
            </a:r>
          </a:p>
          <a:p>
            <a:pPr marL="285750" marR="0" lvl="0" indent="-285750" algn="just">
              <a:spcBef>
                <a:spcPts val="0"/>
              </a:spcBef>
              <a:spcAft>
                <a:spcPts val="600"/>
              </a:spcAft>
              <a:buFont typeface="Arial" panose="020B0604020202020204" pitchFamily="34" charset="0"/>
              <a:buChar char="•"/>
              <a:tabLst>
                <a:tab pos="1028700" algn="l"/>
              </a:tabLst>
            </a:pPr>
            <a:r>
              <a:rPr lang="en-US" sz="2000" dirty="0">
                <a:latin typeface="Arial" panose="020B0604020202020204" pitchFamily="34" charset="0"/>
                <a:ea typeface="Times New Roman" panose="02020603050405020304" pitchFamily="18" charset="0"/>
                <a:cs typeface="Arial" panose="020B0604020202020204" pitchFamily="34" charset="0"/>
              </a:rPr>
              <a:t>Event start times: Forerunners, Competitors</a:t>
            </a:r>
          </a:p>
          <a:p>
            <a:pPr marL="285750" marR="0" lvl="0" indent="-285750" algn="just">
              <a:spcBef>
                <a:spcPts val="0"/>
              </a:spcBef>
              <a:spcAft>
                <a:spcPts val="0"/>
              </a:spcAft>
              <a:buFont typeface="Arial" panose="020B0604020202020204" pitchFamily="34" charset="0"/>
              <a:buChar char="•"/>
              <a:tabLst>
                <a:tab pos="1028700" algn="l"/>
              </a:tabLst>
            </a:pPr>
            <a:r>
              <a:rPr lang="en-US" sz="2000" dirty="0">
                <a:latin typeface="Arial" panose="020B0604020202020204" pitchFamily="34" charset="0"/>
                <a:ea typeface="Times New Roman" panose="02020603050405020304" pitchFamily="18" charset="0"/>
                <a:cs typeface="Arial" panose="020B0604020202020204" pitchFamily="34" charset="0"/>
              </a:rPr>
              <a:t>Intervals </a:t>
            </a:r>
            <a:r>
              <a:rPr lang="en-US" sz="2000" dirty="0">
                <a:effectLst/>
                <a:latin typeface="Arial" panose="020B0604020202020204" pitchFamily="34" charset="0"/>
                <a:ea typeface="Times New Roman" panose="02020603050405020304" pitchFamily="18" charset="0"/>
                <a:cs typeface="Arial" panose="020B0604020202020204" pitchFamily="34" charset="0"/>
              </a:rPr>
              <a:t>between consecutive starts for forerunners and competitors in Downhill Training, Downhill, Super G and Giant Slalom (fixed)</a:t>
            </a:r>
            <a:endParaRPr lang="en-US" sz="2000" i="1" dirty="0">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a:spcBef>
                <a:spcPts val="0"/>
              </a:spcBef>
              <a:spcAft>
                <a:spcPts val="0"/>
              </a:spcAft>
              <a:buFont typeface="Arial" panose="020B0604020202020204" pitchFamily="34" charset="0"/>
              <a:buChar char="•"/>
              <a:tabLst>
                <a:tab pos="102870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tabLst>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Knowing the available time between starts permits the racecourse crew to make better use of their time and preserves the margin of their security in performing their duties during the event</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a:defRPr/>
            </a:pPr>
            <a:endParaRPr lang="en-US" sz="2000" i="1"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B1C60ED4-9FA3-433F-820C-529AFAA20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E67B5-52B7-7CAF-133F-386605482C3A}"/>
              </a:ext>
            </a:extLst>
          </p:cNvPr>
          <p:cNvSpPr>
            <a:spLocks noGrp="1"/>
          </p:cNvSpPr>
          <p:nvPr>
            <p:ph type="title"/>
          </p:nvPr>
        </p:nvSpPr>
        <p:spPr>
          <a:xfrm>
            <a:off x="311150" y="304800"/>
            <a:ext cx="8729663" cy="914400"/>
          </a:xfrm>
        </p:spPr>
        <p:txBody>
          <a:bodyPr/>
          <a:lstStyle/>
          <a:p>
            <a:pPr>
              <a:defRPr/>
            </a:pPr>
            <a:r>
              <a:rPr lang="en-US" sz="24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MINOR ATHLETE ABUSE PREVENTION POLICY (MAAPP)</a:t>
            </a:r>
            <a:br>
              <a:rPr lang="en-US" sz="24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r>
              <a:rPr lang="en-US" sz="24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SAFESPORT CODE</a:t>
            </a:r>
            <a:endParaRPr lang="en-US" sz="2400" dirty="0">
              <a:solidFill>
                <a:srgbClr val="1A21A6"/>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E65B02EF-DCB4-012C-E253-FE4063D74FBF}"/>
              </a:ext>
            </a:extLst>
          </p:cNvPr>
          <p:cNvSpPr>
            <a:spLocks noGrp="1"/>
          </p:cNvSpPr>
          <p:nvPr>
            <p:ph type="body" sz="quarter" idx="10"/>
          </p:nvPr>
        </p:nvSpPr>
        <p:spPr>
          <a:xfrm>
            <a:off x="152400" y="1752600"/>
            <a:ext cx="8882063" cy="3695700"/>
          </a:xfrm>
        </p:spPr>
        <p:txBody>
          <a:bodyPr/>
          <a:lstStyle/>
          <a:p>
            <a:pPr marL="0" indent="0">
              <a:lnSpc>
                <a:spcPct val="115000"/>
              </a:lnSpc>
              <a:spcBef>
                <a:spcPts val="600"/>
              </a:spcBef>
              <a:spcAft>
                <a:spcPts val="600"/>
              </a:spcAft>
              <a:buFont typeface="Euphemia" panose="020B0503040102020104" pitchFamily="34" charset="0"/>
              <a:buNone/>
              <a:defRPr/>
            </a:pPr>
            <a:r>
              <a:rPr lang="en-US" sz="2400" dirty="0">
                <a:ea typeface="Calibri" panose="020F0502020204030204" pitchFamily="34" charset="0"/>
                <a:cs typeface="Times New Roman" panose="02020603050405020304" pitchFamily="18" charset="0"/>
              </a:rPr>
              <a:t>The following slides referring to MAAPP and SafeSport are:</a:t>
            </a:r>
          </a:p>
          <a:p>
            <a:pPr>
              <a:lnSpc>
                <a:spcPct val="115000"/>
              </a:lnSpc>
              <a:spcBef>
                <a:spcPts val="600"/>
              </a:spcBef>
              <a:spcAft>
                <a:spcPts val="600"/>
              </a:spcAft>
              <a:buFont typeface="Arial" panose="020B0604020202020204" pitchFamily="34" charset="0"/>
              <a:buChar char="•"/>
              <a:defRPr/>
            </a:pPr>
            <a:r>
              <a:rPr lang="en-US" sz="2400" u="sng" dirty="0">
                <a:ea typeface="Calibri" panose="020F0502020204030204" pitchFamily="34" charset="0"/>
                <a:cs typeface="Times New Roman" panose="02020603050405020304" pitchFamily="18" charset="0"/>
              </a:rPr>
              <a:t>Only a brief summary</a:t>
            </a:r>
            <a:r>
              <a:rPr lang="en-US" sz="2400" dirty="0">
                <a:ea typeface="Calibri" panose="020F0502020204030204" pitchFamily="34" charset="0"/>
                <a:cs typeface="Times New Roman" panose="02020603050405020304" pitchFamily="18" charset="0"/>
              </a:rPr>
              <a:t> of information found in many documents </a:t>
            </a:r>
          </a:p>
          <a:p>
            <a:pPr>
              <a:lnSpc>
                <a:spcPct val="115000"/>
              </a:lnSpc>
              <a:spcBef>
                <a:spcPts val="1200"/>
              </a:spcBef>
              <a:spcAft>
                <a:spcPts val="600"/>
              </a:spcAft>
              <a:buFont typeface="Arial" panose="020B0604020202020204" pitchFamily="34" charset="0"/>
              <a:buChar char="•"/>
              <a:defRPr/>
            </a:pPr>
            <a:r>
              <a:rPr lang="en-US" sz="2400" dirty="0">
                <a:ea typeface="Calibri" panose="020F0502020204030204" pitchFamily="34" charset="0"/>
                <a:cs typeface="Times New Roman" panose="02020603050405020304" pitchFamily="18" charset="0"/>
              </a:rPr>
              <a:t>Documents will be updated as required</a:t>
            </a:r>
          </a:p>
          <a:p>
            <a:pPr>
              <a:lnSpc>
                <a:spcPct val="115000"/>
              </a:lnSpc>
              <a:spcBef>
                <a:spcPts val="1200"/>
              </a:spcBef>
              <a:spcAft>
                <a:spcPts val="600"/>
              </a:spcAft>
              <a:buFont typeface="Arial" panose="020B0604020202020204" pitchFamily="34" charset="0"/>
              <a:buChar char="•"/>
              <a:defRPr/>
            </a:pPr>
            <a:r>
              <a:rPr lang="en-US" sz="2400" dirty="0">
                <a:ea typeface="Calibri" panose="020F0502020204030204" pitchFamily="34" charset="0"/>
                <a:cs typeface="Times New Roman" panose="02020603050405020304" pitchFamily="18" charset="0"/>
              </a:rPr>
              <a:t>Please refer to links posted on the U.S. Ski &amp; Snowboard website for access to </a:t>
            </a:r>
            <a:r>
              <a:rPr lang="en-US" sz="2400" u="sng" dirty="0">
                <a:ea typeface="Calibri" panose="020F0502020204030204" pitchFamily="34" charset="0"/>
                <a:cs typeface="Times New Roman" panose="02020603050405020304" pitchFamily="18" charset="0"/>
              </a:rPr>
              <a:t>complete and current</a:t>
            </a:r>
            <a:r>
              <a:rPr lang="en-US" sz="2400" dirty="0">
                <a:ea typeface="Calibri" panose="020F0502020204030204" pitchFamily="34" charset="0"/>
                <a:cs typeface="Times New Roman" panose="02020603050405020304" pitchFamily="18" charset="0"/>
              </a:rPr>
              <a:t> information.</a:t>
            </a:r>
          </a:p>
          <a:p>
            <a:pPr marL="0" indent="0">
              <a:lnSpc>
                <a:spcPct val="115000"/>
              </a:lnSpc>
              <a:spcBef>
                <a:spcPts val="1200"/>
              </a:spcBef>
              <a:spcAft>
                <a:spcPts val="600"/>
              </a:spcAft>
              <a:buFont typeface="Euphemia" panose="020B0503040102020104" pitchFamily="34" charset="0"/>
              <a:buNone/>
              <a:defRPr/>
            </a:pPr>
            <a:r>
              <a:rPr lang="en-US" sz="2400" dirty="0">
                <a:ea typeface="Calibri" panose="020F0502020204030204" pitchFamily="34" charset="0"/>
                <a:cs typeface="Times New Roman" panose="02020603050405020304" pitchFamily="18" charset="0"/>
              </a:rPr>
              <a:t> </a:t>
            </a:r>
            <a:r>
              <a:rPr lang="en-US" sz="2000" b="1" dirty="0">
                <a:solidFill>
                  <a:srgbClr val="0033CC"/>
                </a:solidFill>
                <a:ea typeface="Calibri" panose="020F0502020204030204" pitchFamily="34" charset="0"/>
                <a:cs typeface="Times New Roman" panose="02020603050405020304" pitchFamily="18" charset="0"/>
              </a:rPr>
              <a:t>usskiandsnowboard.org/safesport-athlete-safety/safesport-resources</a:t>
            </a:r>
            <a:r>
              <a:rPr lang="en-US" sz="2000" dirty="0">
                <a:solidFill>
                  <a:srgbClr val="0033CC"/>
                </a:solidFill>
                <a:ea typeface="Calibri" panose="020F0502020204030204" pitchFamily="34" charset="0"/>
                <a:cs typeface="Times New Roman" panose="02020603050405020304" pitchFamily="18" charset="0"/>
              </a:rPr>
              <a:t> </a:t>
            </a:r>
            <a:endParaRPr lang="en-US" sz="2000" dirty="0">
              <a:solidFill>
                <a:srgbClr val="FF0000"/>
              </a:solidFill>
              <a:ea typeface="Calibri" panose="020F0502020204030204" pitchFamily="34" charset="0"/>
              <a:cs typeface="Times New Roman" panose="02020603050405020304" pitchFamily="18" charset="0"/>
            </a:endParaRPr>
          </a:p>
          <a:p>
            <a:pPr>
              <a:defRPr/>
            </a:pPr>
            <a:endParaRPr lang="en-US" dirty="0"/>
          </a:p>
        </p:txBody>
      </p:sp>
      <p:pic>
        <p:nvPicPr>
          <p:cNvPr id="16388" name="Content Placeholder 10">
            <a:extLst>
              <a:ext uri="{FF2B5EF4-FFF2-40B4-BE49-F238E27FC236}">
                <a16:creationId xmlns:a16="http://schemas.microsoft.com/office/drawing/2014/main" id="{E4C4FC6D-E8AF-A165-F027-B7AC3FC1DB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3971666"/>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D0C83-7D37-4080-B02E-F593C510248E}"/>
              </a:ext>
            </a:extLst>
          </p:cNvPr>
          <p:cNvSpPr txBox="1"/>
          <p:nvPr/>
        </p:nvSpPr>
        <p:spPr>
          <a:xfrm>
            <a:off x="173302" y="170768"/>
            <a:ext cx="4648200" cy="646331"/>
          </a:xfrm>
          <a:prstGeom prst="rect">
            <a:avLst/>
          </a:prstGeom>
          <a:noFill/>
          <a:ln>
            <a:noFill/>
          </a:ln>
        </p:spPr>
        <p:txBody>
          <a:bodyPr wrap="square" anchor="ctr" anchorCtr="1">
            <a:spAutoFit/>
          </a:bodyPr>
          <a:lstStyle/>
          <a:p>
            <a:pPr>
              <a:defRPr/>
            </a:pPr>
            <a:r>
              <a:rPr lang="en-US" sz="3600" b="1" dirty="0">
                <a:solidFill>
                  <a:srgbClr val="1A21A6"/>
                </a:solidFill>
                <a:effectLst>
                  <a:outerShdw blurRad="38100" dist="38100" dir="2700000" algn="tl">
                    <a:srgbClr val="C0C0C0"/>
                  </a:outerShdw>
                </a:effectLst>
                <a:latin typeface="Arial Bold" panose="020B0704020202020204" pitchFamily="34" charset="0"/>
                <a:cs typeface="Arial Bold" panose="020B0704020202020204" pitchFamily="34" charset="0"/>
              </a:rPr>
              <a:t>COURSE SECURITY</a:t>
            </a:r>
            <a:endParaRPr lang="en-US" sz="3600" dirty="0">
              <a:solidFill>
                <a:srgbClr val="1A21A6"/>
              </a:solidFill>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15E8B616-349F-4218-9447-E0AB71FCEF83}"/>
              </a:ext>
            </a:extLst>
          </p:cNvPr>
          <p:cNvSpPr txBox="1"/>
          <p:nvPr/>
        </p:nvSpPr>
        <p:spPr>
          <a:xfrm>
            <a:off x="173302" y="663211"/>
            <a:ext cx="8437298" cy="5663089"/>
          </a:xfrm>
          <a:prstGeom prst="rect">
            <a:avLst/>
          </a:prstGeom>
          <a:noFill/>
          <a:ln>
            <a:noFill/>
          </a:ln>
        </p:spPr>
        <p:txBody>
          <a:bodyPr wrap="square" anchor="ctr" anchorCtr="1">
            <a:spAutoFit/>
          </a:bodyPr>
          <a:lstStyle/>
          <a:p>
            <a:pPr marR="0" lvl="0" algn="just">
              <a:spcBef>
                <a:spcPts val="0"/>
              </a:spcBef>
              <a:spcAft>
                <a:spcPts val="0"/>
              </a:spcAft>
              <a:tabLst>
                <a:tab pos="10287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Chief of Course should always be aware of actual start intervals: Both those published in the Program as well as any changes approved by the Jury. </a:t>
            </a:r>
          </a:p>
          <a:p>
            <a:pPr marL="282575" marR="0" lvl="1" indent="-282575" algn="just">
              <a:spcBef>
                <a:spcPts val="0"/>
              </a:spcBef>
              <a:spcAft>
                <a:spcPts val="600"/>
              </a:spcAft>
              <a:buFont typeface="Arial" panose="020B0604020202020204" pitchFamily="34" charset="0"/>
              <a:buChar char="•"/>
            </a:pPr>
            <a:r>
              <a:rPr lang="en-US" dirty="0">
                <a:effectLst/>
                <a:latin typeface="Arial" panose="020B0604020202020204" pitchFamily="34" charset="0"/>
                <a:ea typeface="Times New Roman" panose="02020603050405020304" pitchFamily="18" charset="0"/>
                <a:cs typeface="Arial" panose="020B0604020202020204" pitchFamily="34" charset="0"/>
              </a:rPr>
              <a:t>All racecourse crew members should be aware of changes to published/announced start intervals and must communicate that to other competition workers, e.g., Gate Judges  </a:t>
            </a:r>
          </a:p>
          <a:p>
            <a:pPr marL="282575" marR="0" lvl="1" indent="-282575" algn="just">
              <a:spcBef>
                <a:spcPts val="0"/>
              </a:spcBef>
              <a:spcAft>
                <a:spcPts val="600"/>
              </a:spcAft>
              <a:buFont typeface="Arial" panose="020B0604020202020204" pitchFamily="34" charset="0"/>
              <a:buChar char="•"/>
            </a:pPr>
            <a:r>
              <a:rPr lang="en-US" dirty="0">
                <a:effectLst/>
                <a:latin typeface="Arial" panose="020B0604020202020204" pitchFamily="34" charset="0"/>
                <a:ea typeface="Times New Roman" panose="02020603050405020304" pitchFamily="18" charset="0"/>
                <a:cs typeface="Arial" panose="020B0604020202020204" pitchFamily="34" charset="0"/>
              </a:rPr>
              <a:t>It is common to have a longer start interval for the first group (usually 15 competitors); if the event is televised, this interval is lengthened </a:t>
            </a:r>
          </a:p>
          <a:p>
            <a:pPr marL="282575" marR="0" lvl="1" indent="-282575" algn="just">
              <a:spcBef>
                <a:spcPts val="0"/>
              </a:spcBef>
              <a:spcAft>
                <a:spcPts val="600"/>
              </a:spcAft>
              <a:buFont typeface="Arial" panose="020B0604020202020204" pitchFamily="34" charset="0"/>
              <a:buChar char="•"/>
            </a:pPr>
            <a:r>
              <a:rPr lang="en-US" dirty="0">
                <a:effectLst/>
                <a:latin typeface="Arial" panose="020B0604020202020204" pitchFamily="34" charset="0"/>
                <a:ea typeface="Times New Roman" panose="02020603050405020304" pitchFamily="18" charset="0"/>
                <a:cs typeface="Arial" panose="020B0604020202020204" pitchFamily="34" charset="0"/>
              </a:rPr>
              <a:t>During the main portion of the competition field, the start interval may be shortened; only exceptions to shortening are the minimums as dictated by the type of event: DHT, DH, SG, and GS</a:t>
            </a:r>
          </a:p>
          <a:p>
            <a:pPr marL="282575" marR="0" lvl="1" indent="-282575" algn="just">
              <a:spcBef>
                <a:spcPts val="0"/>
              </a:spcBef>
              <a:spcAft>
                <a:spcPts val="600"/>
              </a:spcAft>
              <a:buFont typeface="Arial" panose="020B0604020202020204" pitchFamily="34" charset="0"/>
              <a:buChar char="•"/>
            </a:pPr>
            <a:r>
              <a:rPr lang="en-US" dirty="0">
                <a:effectLst/>
                <a:latin typeface="Arial" panose="020B0604020202020204" pitchFamily="34" charset="0"/>
                <a:ea typeface="Times New Roman" panose="02020603050405020304" pitchFamily="18" charset="0"/>
                <a:cs typeface="Arial" panose="020B0604020202020204" pitchFamily="34" charset="0"/>
              </a:rPr>
              <a:t>It is common and recommended that the start interval for a final group of competitors (usually five) be lengthened to reduce the possibility of a rerun required by issues beyond the control of the competitor on course, e.g., obstruction created by a fallen competitor, and/or required gate repair/replacement, and/or required course repairs</a:t>
            </a:r>
          </a:p>
          <a:p>
            <a:pPr marL="0" marR="0" lvl="1" algn="just">
              <a:spcBef>
                <a:spcPts val="0"/>
              </a:spcBef>
              <a:spcAft>
                <a:spcPts val="400"/>
              </a:spcAft>
            </a:pPr>
            <a:r>
              <a:rPr lang="en-US" b="1" dirty="0">
                <a:effectLst/>
                <a:latin typeface="Arial" panose="020B0604020202020204" pitchFamily="34" charset="0"/>
                <a:ea typeface="Times New Roman" panose="02020603050405020304" pitchFamily="18" charset="0"/>
                <a:cs typeface="Arial" panose="020B0604020202020204" pitchFamily="34" charset="0"/>
              </a:rPr>
              <a:t>NOTE: </a:t>
            </a:r>
            <a:r>
              <a:rPr lang="en-US" dirty="0">
                <a:effectLst/>
                <a:latin typeface="Arial" panose="020B0604020202020204" pitchFamily="34" charset="0"/>
                <a:ea typeface="Times New Roman" panose="02020603050405020304" pitchFamily="18" charset="0"/>
                <a:cs typeface="Arial" panose="020B0604020202020204" pitchFamily="34" charset="0"/>
              </a:rPr>
              <a:t>For events using random seeding, a </a:t>
            </a:r>
            <a:r>
              <a:rPr lang="en-US" u="sng" dirty="0">
                <a:effectLst/>
                <a:latin typeface="Arial" panose="020B0604020202020204" pitchFamily="34" charset="0"/>
                <a:ea typeface="Times New Roman" panose="02020603050405020304" pitchFamily="18" charset="0"/>
                <a:cs typeface="Arial" panose="020B0604020202020204" pitchFamily="34" charset="0"/>
              </a:rPr>
              <a:t>Team Captain</a:t>
            </a:r>
            <a:r>
              <a:rPr lang="en-US" dirty="0">
                <a:effectLst/>
                <a:latin typeface="Arial" panose="020B0604020202020204" pitchFamily="34" charset="0"/>
                <a:ea typeface="Times New Roman" panose="02020603050405020304" pitchFamily="18" charset="0"/>
                <a:cs typeface="Arial" panose="020B0604020202020204" pitchFamily="34" charset="0"/>
              </a:rPr>
              <a:t> may request that the Start Referee increase the start interval prior to an individual athlete’s start. The Start Referee must notify the Jury, timing, course crews, etc., of any start interval changes.</a:t>
            </a:r>
          </a:p>
        </p:txBody>
      </p:sp>
      <p:pic>
        <p:nvPicPr>
          <p:cNvPr id="5" name="Content Placeholder 10">
            <a:extLst>
              <a:ext uri="{FF2B5EF4-FFF2-40B4-BE49-F238E27FC236}">
                <a16:creationId xmlns:a16="http://schemas.microsoft.com/office/drawing/2014/main" id="{B1C60ED4-9FA3-433F-820C-529AFAA20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381917"/>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D0C83-7D37-4080-B02E-F593C510248E}"/>
              </a:ext>
            </a:extLst>
          </p:cNvPr>
          <p:cNvSpPr txBox="1"/>
          <p:nvPr/>
        </p:nvSpPr>
        <p:spPr>
          <a:xfrm>
            <a:off x="76200" y="152400"/>
            <a:ext cx="5845595" cy="646331"/>
          </a:xfrm>
          <a:prstGeom prst="rect">
            <a:avLst/>
          </a:prstGeom>
          <a:noFill/>
          <a:ln>
            <a:noFill/>
          </a:ln>
        </p:spPr>
        <p:txBody>
          <a:bodyPr wrap="square" anchor="ctr" anchorCtr="1">
            <a:spAutoFit/>
          </a:bodyPr>
          <a:lstStyle/>
          <a:p>
            <a:pPr>
              <a:defRPr/>
            </a:pPr>
            <a:r>
              <a:rPr lang="en-US" sz="3600" b="1" dirty="0">
                <a:solidFill>
                  <a:srgbClr val="1A21A6"/>
                </a:solidFill>
                <a:effectLst>
                  <a:outerShdw blurRad="38100" dist="38100" dir="2700000" algn="tl">
                    <a:srgbClr val="C0C0C0"/>
                  </a:outerShdw>
                </a:effectLst>
                <a:latin typeface="Arial Bold" panose="020B0704020202020204" pitchFamily="34" charset="0"/>
                <a:cs typeface="Arial Bold" panose="020B0704020202020204" pitchFamily="34" charset="0"/>
              </a:rPr>
              <a:t>COURSE MAINTENANCE  </a:t>
            </a:r>
            <a:endParaRPr lang="en-US" sz="3600" dirty="0">
              <a:solidFill>
                <a:srgbClr val="1A21A6"/>
              </a:solidFill>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15E8B616-349F-4218-9447-E0AB71FCEF83}"/>
              </a:ext>
            </a:extLst>
          </p:cNvPr>
          <p:cNvSpPr txBox="1"/>
          <p:nvPr/>
        </p:nvSpPr>
        <p:spPr>
          <a:xfrm>
            <a:off x="0" y="751792"/>
            <a:ext cx="8729663" cy="5893921"/>
          </a:xfrm>
          <a:prstGeom prst="rect">
            <a:avLst/>
          </a:prstGeom>
          <a:noFill/>
          <a:ln>
            <a:noFill/>
          </a:ln>
        </p:spPr>
        <p:txBody>
          <a:bodyPr wrap="square" anchor="ctr" anchorCtr="1">
            <a:spAutoFit/>
          </a:bodyPr>
          <a:lstStyle/>
          <a:p>
            <a:pPr marL="169863" marR="0" algn="just">
              <a:spcBef>
                <a:spcPts val="0"/>
              </a:spcBef>
              <a:spcAft>
                <a:spcPts val="600"/>
              </a:spcAft>
              <a:tabLst>
                <a:tab pos="169863" algn="l"/>
              </a:tabLst>
            </a:pPr>
            <a:r>
              <a:rPr lang="en-US" sz="1900" b="1" dirty="0">
                <a:effectLst/>
                <a:latin typeface="Arial" panose="020B0604020202020204" pitchFamily="34" charset="0"/>
                <a:ea typeface="Times New Roman" panose="02020603050405020304" pitchFamily="18" charset="0"/>
                <a:cs typeface="Arial" panose="020B0604020202020204" pitchFamily="34" charset="0"/>
              </a:rPr>
              <a:t>Repairing damage.  </a:t>
            </a:r>
            <a:r>
              <a:rPr lang="en-US" sz="1900" dirty="0">
                <a:effectLst/>
                <a:latin typeface="Arial" panose="020B0604020202020204" pitchFamily="34" charset="0"/>
                <a:ea typeface="Times New Roman" panose="02020603050405020304" pitchFamily="18" charset="0"/>
                <a:cs typeface="Arial" panose="020B0604020202020204" pitchFamily="34" charset="0"/>
              </a:rPr>
              <a:t>With sufficient organization, it should not be necessary to interrupt the race for maintenance for more than brief intervals. </a:t>
            </a:r>
          </a:p>
          <a:p>
            <a:pPr marL="169863" marR="0" algn="just">
              <a:spcBef>
                <a:spcPts val="0"/>
              </a:spcBef>
              <a:spcAft>
                <a:spcPts val="600"/>
              </a:spcAft>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Should an interruption be needed, the delay must be approved by the Jury and announced to all officials, competitors and coaches. </a:t>
            </a:r>
          </a:p>
          <a:p>
            <a:pPr marL="512763" marR="0" indent="-342900" algn="just">
              <a:spcBef>
                <a:spcPts val="0"/>
              </a:spcBef>
              <a:spcAft>
                <a:spcPts val="600"/>
              </a:spcAft>
              <a:buFont typeface="Arial" panose="020B0604020202020204" pitchFamily="34" charset="0"/>
              <a:buChar char="•"/>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Competitors’ course inspections may damage a racecourse more than race or training runs will and may necessitate repair before the race or training run can start</a:t>
            </a:r>
          </a:p>
          <a:p>
            <a:pPr marL="512763" marR="0" indent="-342900" algn="just">
              <a:spcBef>
                <a:spcPts val="0"/>
              </a:spcBef>
              <a:spcAft>
                <a:spcPts val="600"/>
              </a:spcAft>
              <a:buFont typeface="Arial" panose="020B0604020202020204" pitchFamily="34" charset="0"/>
              <a:buChar char="•"/>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Establish a communication system to make sure racecourse is clear of all competitors so that maintenance work can start</a:t>
            </a:r>
          </a:p>
          <a:p>
            <a:pPr marL="512763" marR="0" indent="-342900" algn="just">
              <a:spcBef>
                <a:spcPts val="0"/>
              </a:spcBef>
              <a:spcAft>
                <a:spcPts val="0"/>
              </a:spcAft>
              <a:buFont typeface="Arial" panose="020B0604020202020204" pitchFamily="34" charset="0"/>
              <a:buChar char="•"/>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Turns, landing areas after jumps, flats, and traverses are all areas that require regular maintenance</a:t>
            </a:r>
            <a:endParaRPr lang="en-US" sz="1900" dirty="0">
              <a:latin typeface="Arial" panose="020B0604020202020204" pitchFamily="34" charset="0"/>
              <a:ea typeface="Times New Roman" panose="02020603050405020304" pitchFamily="18" charset="0"/>
              <a:cs typeface="Arial" panose="020B0604020202020204" pitchFamily="34" charset="0"/>
            </a:endParaRPr>
          </a:p>
          <a:p>
            <a:pPr marL="169863" marR="0" algn="just">
              <a:spcBef>
                <a:spcPts val="0"/>
              </a:spcBef>
              <a:spcAft>
                <a:spcPts val="0"/>
              </a:spcAft>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     - Some sections only need side slipping </a:t>
            </a:r>
          </a:p>
          <a:p>
            <a:pPr marL="169863" marR="0" algn="just">
              <a:spcBef>
                <a:spcPts val="0"/>
              </a:spcBef>
              <a:spcAft>
                <a:spcPts val="0"/>
              </a:spcAft>
              <a:tabLst>
                <a:tab pos="169863" algn="l"/>
              </a:tabLst>
            </a:pPr>
            <a:r>
              <a:rPr lang="en-US" sz="1900" dirty="0">
                <a:latin typeface="Arial" panose="020B0604020202020204" pitchFamily="34" charset="0"/>
                <a:ea typeface="Times New Roman" panose="02020603050405020304" pitchFamily="18" charset="0"/>
                <a:cs typeface="Arial" panose="020B0604020202020204" pitchFamily="34" charset="0"/>
              </a:rPr>
              <a:t>     - O</a:t>
            </a:r>
            <a:r>
              <a:rPr lang="en-US" sz="1900" dirty="0">
                <a:effectLst/>
                <a:latin typeface="Arial" panose="020B0604020202020204" pitchFamily="34" charset="0"/>
                <a:ea typeface="Times New Roman" panose="02020603050405020304" pitchFamily="18" charset="0"/>
                <a:cs typeface="Arial" panose="020B0604020202020204" pitchFamily="34" charset="0"/>
              </a:rPr>
              <a:t>ther s</a:t>
            </a:r>
            <a:r>
              <a:rPr lang="en-US" sz="1900" dirty="0">
                <a:latin typeface="Arial" panose="020B0604020202020204" pitchFamily="34" charset="0"/>
                <a:ea typeface="Times New Roman" panose="02020603050405020304" pitchFamily="18" charset="0"/>
                <a:cs typeface="Arial" panose="020B0604020202020204" pitchFamily="34" charset="0"/>
              </a:rPr>
              <a:t>ections</a:t>
            </a:r>
            <a:r>
              <a:rPr lang="en-US" sz="1900" dirty="0">
                <a:effectLst/>
                <a:latin typeface="Arial" panose="020B0604020202020204" pitchFamily="34" charset="0"/>
                <a:ea typeface="Times New Roman" panose="02020603050405020304" pitchFamily="18" charset="0"/>
                <a:cs typeface="Arial" panose="020B0604020202020204" pitchFamily="34" charset="0"/>
              </a:rPr>
              <a:t> may require major work with shovels, torches, water, and  </a:t>
            </a:r>
          </a:p>
          <a:p>
            <a:pPr marL="169863" marR="0" algn="just">
              <a:spcBef>
                <a:spcPts val="0"/>
              </a:spcBef>
              <a:spcAft>
                <a:spcPts val="600"/>
              </a:spcAft>
              <a:tabLst>
                <a:tab pos="169863" algn="l"/>
              </a:tabLst>
            </a:pPr>
            <a:r>
              <a:rPr lang="en-US" sz="1900" dirty="0">
                <a:latin typeface="Arial" panose="020B0604020202020204" pitchFamily="34" charset="0"/>
                <a:ea typeface="Times New Roman" panose="02020603050405020304" pitchFamily="18" charset="0"/>
                <a:cs typeface="Arial" panose="020B0604020202020204" pitchFamily="34" charset="0"/>
              </a:rPr>
              <a:t>        </a:t>
            </a:r>
            <a:r>
              <a:rPr lang="en-US" sz="1900" dirty="0">
                <a:effectLst/>
                <a:latin typeface="Arial" panose="020B0604020202020204" pitchFamily="34" charset="0"/>
                <a:ea typeface="Times New Roman" panose="02020603050405020304" pitchFamily="18" charset="0"/>
                <a:cs typeface="Arial" panose="020B0604020202020204" pitchFamily="34" charset="0"/>
              </a:rPr>
              <a:t>snow hardening agents</a:t>
            </a:r>
          </a:p>
          <a:p>
            <a:pPr marL="512763" marR="0" indent="-342900" algn="just">
              <a:spcBef>
                <a:spcPts val="0"/>
              </a:spcBef>
              <a:spcAft>
                <a:spcPts val="600"/>
              </a:spcAft>
              <a:buFont typeface="Arial" panose="020B0604020202020204" pitchFamily="34" charset="0"/>
              <a:buChar char="•"/>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Maintenance work should be done as soon as possible so a developing problem is not aggravated</a:t>
            </a:r>
          </a:p>
          <a:p>
            <a:pPr marL="512763" marR="0" indent="-342900" algn="just">
              <a:spcBef>
                <a:spcPts val="0"/>
              </a:spcBef>
              <a:spcAft>
                <a:spcPts val="0"/>
              </a:spcAft>
              <a:buFont typeface="Arial" panose="020B0604020202020204" pitchFamily="34" charset="0"/>
              <a:buChar char="•"/>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Major repair work should be completed after the last run of the day. </a:t>
            </a:r>
          </a:p>
          <a:p>
            <a:pPr marL="169863" marR="0" algn="just">
              <a:spcBef>
                <a:spcPts val="0"/>
              </a:spcBef>
              <a:spcAft>
                <a:spcPts val="600"/>
              </a:spcAft>
              <a:tabLst>
                <a:tab pos="169863" algn="l"/>
              </a:tabLst>
            </a:pPr>
            <a:r>
              <a:rPr lang="en-US" sz="1900" dirty="0">
                <a:latin typeface="Arial" panose="020B0604020202020204" pitchFamily="34" charset="0"/>
                <a:ea typeface="Times New Roman" panose="02020603050405020304" pitchFamily="18" charset="0"/>
                <a:cs typeface="Arial" panose="020B0604020202020204" pitchFamily="34" charset="0"/>
              </a:rPr>
              <a:t>     </a:t>
            </a:r>
            <a:r>
              <a:rPr lang="en-US" sz="1900" dirty="0">
                <a:effectLst/>
                <a:latin typeface="Arial" panose="020B0604020202020204" pitchFamily="34" charset="0"/>
                <a:ea typeface="Times New Roman" panose="02020603050405020304" pitchFamily="18" charset="0"/>
                <a:cs typeface="Arial" panose="020B0604020202020204" pitchFamily="34" charset="0"/>
              </a:rPr>
              <a:t>This will allow the racecourse to “set” overnight</a:t>
            </a:r>
            <a:endParaRPr lang="en-US" sz="2000" i="1"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4CBB8943-D589-4B81-87C1-0CA7923F2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438962"/>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D0C83-7D37-4080-B02E-F593C510248E}"/>
              </a:ext>
            </a:extLst>
          </p:cNvPr>
          <p:cNvSpPr txBox="1"/>
          <p:nvPr/>
        </p:nvSpPr>
        <p:spPr>
          <a:xfrm>
            <a:off x="211312" y="119101"/>
            <a:ext cx="5884687" cy="646331"/>
          </a:xfrm>
          <a:prstGeom prst="rect">
            <a:avLst/>
          </a:prstGeom>
          <a:noFill/>
          <a:ln>
            <a:noFill/>
          </a:ln>
        </p:spPr>
        <p:txBody>
          <a:bodyPr wrap="square" anchor="ctr" anchorCtr="1">
            <a:spAutoFit/>
          </a:bodyPr>
          <a:lstStyle/>
          <a:p>
            <a:pPr>
              <a:defRPr/>
            </a:pPr>
            <a:r>
              <a:rPr lang="en-US" sz="3600" b="1" dirty="0">
                <a:solidFill>
                  <a:srgbClr val="1A21A6"/>
                </a:solidFill>
                <a:effectLst>
                  <a:outerShdw blurRad="38100" dist="38100" dir="2700000" algn="tl">
                    <a:srgbClr val="C0C0C0"/>
                  </a:outerShdw>
                </a:effectLst>
                <a:latin typeface="Arial Bold" panose="020B0704020202020204" pitchFamily="34" charset="0"/>
                <a:cs typeface="Arial Bold" panose="020B0704020202020204" pitchFamily="34" charset="0"/>
              </a:rPr>
              <a:t>COURSE MAINTENANCE  </a:t>
            </a:r>
            <a:endParaRPr lang="en-US" sz="3600" dirty="0">
              <a:solidFill>
                <a:srgbClr val="1A21A6"/>
              </a:solidFill>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15E8B616-349F-4218-9447-E0AB71FCEF83}"/>
              </a:ext>
            </a:extLst>
          </p:cNvPr>
          <p:cNvSpPr txBox="1"/>
          <p:nvPr/>
        </p:nvSpPr>
        <p:spPr>
          <a:xfrm>
            <a:off x="115181" y="851371"/>
            <a:ext cx="8740775" cy="5155257"/>
          </a:xfrm>
          <a:prstGeom prst="rect">
            <a:avLst/>
          </a:prstGeom>
          <a:noFill/>
          <a:ln>
            <a:noFill/>
          </a:ln>
        </p:spPr>
        <p:txBody>
          <a:bodyPr wrap="square" anchor="ctr" anchorCtr="1">
            <a:spAutoFit/>
          </a:bodyPr>
          <a:lstStyle/>
          <a:p>
            <a:pPr marL="169863" marR="0" algn="just">
              <a:spcBef>
                <a:spcPts val="0"/>
              </a:spcBef>
              <a:spcAft>
                <a:spcPts val="600"/>
              </a:spcAft>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The Chief of Course should be aware of alternate racecourses and the range of the track within the Homologation. Due to extremes in weather/climate changes, alterations to slope use, vertical drop, and location of start and timing installations may be required. Anticipating challenges, the Chief of Course may need to:</a:t>
            </a:r>
          </a:p>
          <a:p>
            <a:pPr marL="512763" marR="0" indent="-342900" algn="just">
              <a:spcBef>
                <a:spcPts val="0"/>
              </a:spcBef>
              <a:spcAft>
                <a:spcPts val="600"/>
              </a:spcAft>
              <a:buFont typeface="Arial" panose="020B0604020202020204" pitchFamily="34" charset="0"/>
              <a:buChar char="•"/>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Consider higher start locations, and higher finish/timing installations</a:t>
            </a:r>
          </a:p>
          <a:p>
            <a:pPr marL="512763" marR="0" indent="-342900" algn="just">
              <a:spcBef>
                <a:spcPts val="0"/>
              </a:spcBef>
              <a:spcAft>
                <a:spcPts val="600"/>
              </a:spcAft>
              <a:buFont typeface="Arial" panose="020B0604020202020204" pitchFamily="34" charset="0"/>
              <a:buChar char="•"/>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Have additional timing/communication cables to allow greater range of timing/finish line locations</a:t>
            </a:r>
          </a:p>
          <a:p>
            <a:pPr marL="512763" marR="0" indent="-342900" algn="just">
              <a:spcBef>
                <a:spcPts val="0"/>
              </a:spcBef>
              <a:spcAft>
                <a:spcPts val="600"/>
              </a:spcAft>
              <a:buFont typeface="Arial" panose="020B0604020202020204" pitchFamily="34" charset="0"/>
              <a:buChar char="•"/>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Consider use of alternate courses, even moving events to alternate nearby resorts. (Moving to an alternate resort will require a new Schedule Agreement. Alternate DH and SG courses must be appropriately homologated.)</a:t>
            </a:r>
          </a:p>
          <a:p>
            <a:pPr marL="512763" marR="0" indent="-342900" algn="just">
              <a:spcBef>
                <a:spcPts val="0"/>
              </a:spcBef>
              <a:spcAft>
                <a:spcPts val="600"/>
              </a:spcAft>
              <a:buFont typeface="Arial" panose="020B0604020202020204" pitchFamily="34" charset="0"/>
              <a:buChar char="•"/>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Consider construction of mobile timing buildings during the off season</a:t>
            </a:r>
          </a:p>
          <a:p>
            <a:pPr marL="169863" marR="0" algn="just">
              <a:spcBef>
                <a:spcPts val="0"/>
              </a:spcBef>
              <a:spcAft>
                <a:spcPts val="600"/>
              </a:spcAft>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Coordination within the Organizing Committee can result in successful completion of events/schedule due to being prepared and knowing your alternatives.</a:t>
            </a:r>
          </a:p>
        </p:txBody>
      </p:sp>
      <p:pic>
        <p:nvPicPr>
          <p:cNvPr id="5" name="Content Placeholder 10">
            <a:extLst>
              <a:ext uri="{FF2B5EF4-FFF2-40B4-BE49-F238E27FC236}">
                <a16:creationId xmlns:a16="http://schemas.microsoft.com/office/drawing/2014/main" id="{4CBB8943-D589-4B81-87C1-0CA7923F2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314684"/>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EC190D-B7F7-4B7D-8F72-A35A5B52450D}"/>
              </a:ext>
            </a:extLst>
          </p:cNvPr>
          <p:cNvSpPr/>
          <p:nvPr/>
        </p:nvSpPr>
        <p:spPr>
          <a:xfrm>
            <a:off x="235303" y="152400"/>
            <a:ext cx="5968237" cy="584775"/>
          </a:xfrm>
          <a:prstGeom prst="rect">
            <a:avLst/>
          </a:prstGeom>
        </p:spPr>
        <p:txBody>
          <a:bodyPr wrap="none">
            <a:spAutoFit/>
          </a:bodyPr>
          <a:lstStyle/>
          <a:p>
            <a:pPr algn="ctr">
              <a:defRPr/>
            </a:pPr>
            <a:r>
              <a:rPr lang="en-US" sz="3200" b="1" dirty="0">
                <a:solidFill>
                  <a:srgbClr val="1A21A6"/>
                </a:solidFill>
                <a:effectLst>
                  <a:outerShdw blurRad="38100" dist="38100" dir="2700000" algn="tl">
                    <a:srgbClr val="C0C0C0"/>
                  </a:outerShdw>
                </a:effectLst>
                <a:latin typeface="Arial Bold" panose="020B0704020202020204" pitchFamily="34" charset="0"/>
                <a:cs typeface="Arial Bold" panose="020B0704020202020204" pitchFamily="34" charset="0"/>
              </a:rPr>
              <a:t>RACE ARENA DISMANTLING </a:t>
            </a:r>
            <a:endParaRPr lang="en-US" sz="3200" dirty="0">
              <a:solidFill>
                <a:srgbClr val="1A21A6"/>
              </a:solidFill>
              <a:latin typeface="Arial Bold" panose="020B0704020202020204" pitchFamily="34" charset="0"/>
              <a:cs typeface="Arial Bold" panose="020B0704020202020204" pitchFamily="34" charset="0"/>
            </a:endParaRPr>
          </a:p>
        </p:txBody>
      </p:sp>
      <p:sp>
        <p:nvSpPr>
          <p:cNvPr id="3" name="Rectangle 2">
            <a:extLst>
              <a:ext uri="{FF2B5EF4-FFF2-40B4-BE49-F238E27FC236}">
                <a16:creationId xmlns:a16="http://schemas.microsoft.com/office/drawing/2014/main" id="{68FBA5D3-D1FF-4C6D-99F6-DD773465AC56}"/>
              </a:ext>
            </a:extLst>
          </p:cNvPr>
          <p:cNvSpPr/>
          <p:nvPr/>
        </p:nvSpPr>
        <p:spPr>
          <a:xfrm>
            <a:off x="226836" y="914400"/>
            <a:ext cx="8799160" cy="5262979"/>
          </a:xfrm>
          <a:prstGeom prst="rect">
            <a:avLst/>
          </a:prstGeom>
        </p:spPr>
        <p:txBody>
          <a:bodyPr wrap="square">
            <a:spAutoFit/>
          </a:bodyPr>
          <a:lstStyle/>
          <a:p>
            <a:pPr marR="0" algn="just">
              <a:spcBef>
                <a:spcPts val="0"/>
              </a:spcBef>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Race arena dismantling is outside the jurisdiction of the Jury; it is the responsibility of the Organizing Club and Ski Area.  However, unless a race arena is being kept intact for future competitions/training, dismantling is required, and the assistance of Team Captains/Teams may be requested.   </a:t>
            </a:r>
          </a:p>
          <a:p>
            <a:pPr marR="0" algn="just">
              <a:spcBef>
                <a:spcPts val="0"/>
              </a:spcBef>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Dismantling requires the presence of many individuals and inasmuch as their focus is directed towards proper dismantling, transport, and storage of required course materials, the following process is strongly recommended:</a:t>
            </a:r>
          </a:p>
          <a:p>
            <a:pPr marL="342900" marR="0" lvl="0" indent="-342900" algn="just">
              <a:spcBef>
                <a:spcPts val="0"/>
              </a:spcBef>
              <a:spcAft>
                <a:spcPts val="600"/>
              </a:spcAft>
              <a:buFont typeface="Symbol" panose="05050102010706020507" pitchFamily="18" charset="2"/>
              <a:buChar char=""/>
            </a:pPr>
            <a:r>
              <a:rPr lang="en-US" sz="1800" u="sng" dirty="0">
                <a:effectLst/>
                <a:latin typeface="Arial" panose="020B0604020202020204" pitchFamily="34" charset="0"/>
                <a:ea typeface="Times New Roman" panose="02020603050405020304" pitchFamily="18" charset="0"/>
                <a:cs typeface="Arial" panose="020B0604020202020204" pitchFamily="34" charset="0"/>
              </a:rPr>
              <a:t>Entrance to start area</a:t>
            </a:r>
            <a:r>
              <a:rPr lang="en-US" sz="1800" dirty="0">
                <a:effectLst/>
                <a:latin typeface="Arial" panose="020B0604020202020204" pitchFamily="34" charset="0"/>
                <a:ea typeface="Times New Roman" panose="02020603050405020304" pitchFamily="18" charset="0"/>
                <a:cs typeface="Arial" panose="020B0604020202020204" pitchFamily="34" charset="0"/>
              </a:rPr>
              <a:t> should be controlled so only those assisting in race arena dismantling are able to access the race arena</a:t>
            </a:r>
          </a:p>
          <a:p>
            <a:pPr marL="342900" marR="0" lvl="0" indent="-342900" algn="just">
              <a:spcBef>
                <a:spcPts val="0"/>
              </a:spcBef>
              <a:spcAft>
                <a:spcPts val="600"/>
              </a:spcAft>
              <a:buFont typeface="Symbol" panose="05050102010706020507" pitchFamily="18" charset="2"/>
              <a:buChar char=""/>
            </a:pPr>
            <a:r>
              <a:rPr lang="en-US" sz="1800" u="sng" dirty="0">
                <a:effectLst/>
                <a:latin typeface="Arial" panose="020B0604020202020204" pitchFamily="34" charset="0"/>
                <a:ea typeface="Times New Roman" panose="02020603050405020304" pitchFamily="18" charset="0"/>
                <a:cs typeface="Arial" panose="020B0604020202020204" pitchFamily="34" charset="0"/>
              </a:rPr>
              <a:t>Crossings</a:t>
            </a:r>
            <a:r>
              <a:rPr lang="en-US" sz="1800" dirty="0">
                <a:effectLst/>
                <a:latin typeface="Arial" panose="020B0604020202020204" pitchFamily="34" charset="0"/>
                <a:ea typeface="Times New Roman" panose="02020603050405020304" pitchFamily="18" charset="0"/>
                <a:cs typeface="Arial" panose="020B0604020202020204" pitchFamily="34" charset="0"/>
              </a:rPr>
              <a:t> that would allow individuals to enter the race arena at a place below the start should be controlled in an effort to eliminate entrance</a:t>
            </a:r>
          </a:p>
          <a:p>
            <a:pPr marL="342900" marR="0" lvl="0" indent="-342900" algn="just">
              <a:spcBef>
                <a:spcPts val="0"/>
              </a:spcBef>
              <a:spcAft>
                <a:spcPts val="600"/>
              </a:spcAft>
              <a:buFont typeface="Symbol" panose="05050102010706020507" pitchFamily="18" charset="2"/>
              <a:buChar char=""/>
            </a:pPr>
            <a:r>
              <a:rPr lang="en-US" sz="1800" u="sng" dirty="0">
                <a:effectLst/>
                <a:latin typeface="Arial" panose="020B0604020202020204" pitchFamily="34" charset="0"/>
                <a:ea typeface="Times New Roman" panose="02020603050405020304" pitchFamily="18" charset="0"/>
                <a:cs typeface="Arial" panose="020B0604020202020204" pitchFamily="34" charset="0"/>
              </a:rPr>
              <a:t>Finish arena</a:t>
            </a:r>
            <a:r>
              <a:rPr lang="en-US" sz="1800" dirty="0">
                <a:effectLst/>
                <a:latin typeface="Arial" panose="020B0604020202020204" pitchFamily="34" charset="0"/>
                <a:ea typeface="Times New Roman" panose="02020603050405020304" pitchFamily="18" charset="0"/>
                <a:cs typeface="Arial" panose="020B0604020202020204" pitchFamily="34" charset="0"/>
              </a:rPr>
              <a:t> should be controlled so only those assisting in race arena dismantling are able to gain access to the race arena</a:t>
            </a:r>
          </a:p>
          <a:p>
            <a:pPr marL="342900" marR="0" lvl="0" indent="-342900" algn="just">
              <a:spcBef>
                <a:spcPts val="0"/>
              </a:spcBef>
              <a:spcAft>
                <a:spcPts val="600"/>
              </a:spcAft>
              <a:buFont typeface="Symbol" panose="05050102010706020507" pitchFamily="18" charset="2"/>
              <a:buChar char=""/>
            </a:pPr>
            <a:r>
              <a:rPr lang="en-US" sz="1800" u="sng" dirty="0">
                <a:effectLst/>
                <a:latin typeface="Arial" panose="020B0604020202020204" pitchFamily="34" charset="0"/>
                <a:ea typeface="Times New Roman" panose="02020603050405020304" pitchFamily="18" charset="0"/>
                <a:cs typeface="Arial" panose="020B0604020202020204" pitchFamily="34" charset="0"/>
              </a:rPr>
              <a:t>Finish arena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u="sng" dirty="0">
                <a:effectLst/>
                <a:latin typeface="Arial" panose="020B0604020202020204" pitchFamily="34" charset="0"/>
                <a:ea typeface="Times New Roman" panose="02020603050405020304" pitchFamily="18" charset="0"/>
                <a:cs typeface="Arial" panose="020B0604020202020204" pitchFamily="34" charset="0"/>
              </a:rPr>
              <a:t>crossings</a:t>
            </a:r>
            <a:r>
              <a:rPr lang="en-US" sz="1800" dirty="0">
                <a:effectLst/>
                <a:latin typeface="Arial" panose="020B0604020202020204" pitchFamily="34" charset="0"/>
                <a:ea typeface="Times New Roman" panose="02020603050405020304" pitchFamily="18" charset="0"/>
                <a:cs typeface="Arial" panose="020B0604020202020204" pitchFamily="34" charset="0"/>
              </a:rPr>
              <a:t>, and </a:t>
            </a:r>
            <a:r>
              <a:rPr lang="en-US" sz="1800" u="sng" dirty="0">
                <a:effectLst/>
                <a:latin typeface="Arial" panose="020B0604020202020204" pitchFamily="34" charset="0"/>
                <a:ea typeface="Times New Roman" panose="02020603050405020304" pitchFamily="18" charset="0"/>
                <a:cs typeface="Arial" panose="020B0604020202020204" pitchFamily="34" charset="0"/>
              </a:rPr>
              <a:t>start area</a:t>
            </a:r>
            <a:r>
              <a:rPr lang="en-US" sz="1800" dirty="0">
                <a:effectLst/>
                <a:latin typeface="Arial" panose="020B0604020202020204" pitchFamily="34" charset="0"/>
                <a:ea typeface="Times New Roman" panose="02020603050405020304" pitchFamily="18" charset="0"/>
                <a:cs typeface="Arial" panose="020B0604020202020204" pitchFamily="34" charset="0"/>
              </a:rPr>
              <a:t> should be dismantled in the listed order </a:t>
            </a:r>
          </a:p>
          <a:p>
            <a:pPr marR="0" algn="just">
              <a:spcBef>
                <a:spcPts val="0"/>
              </a:spcBef>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The above process should be fully explained at the Team Captains’ Meeting and such discussion should be referenced in applicable Team Captains’ Meeting Minutes.  The process should also be posted on the event’s Official Notice Board.</a:t>
            </a:r>
          </a:p>
        </p:txBody>
      </p:sp>
      <p:pic>
        <p:nvPicPr>
          <p:cNvPr id="5" name="Content Placeholder 10">
            <a:extLst>
              <a:ext uri="{FF2B5EF4-FFF2-40B4-BE49-F238E27FC236}">
                <a16:creationId xmlns:a16="http://schemas.microsoft.com/office/drawing/2014/main" id="{70D6CF78-4AEF-EE73-F72B-F44611E0A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E12C3E5-70E6-D7E2-8CB6-3E71D08B301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57200" y="1058863"/>
            <a:ext cx="7620000" cy="5581650"/>
          </a:xfrm>
        </p:spPr>
      </p:pic>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RACE ARENA DISMANTLING</a:t>
            </a:r>
          </a:p>
        </p:txBody>
      </p:sp>
      <p:pic>
        <p:nvPicPr>
          <p:cNvPr id="6" name="Content Placeholder 10">
            <a:extLst>
              <a:ext uri="{FF2B5EF4-FFF2-40B4-BE49-F238E27FC236}">
                <a16:creationId xmlns:a16="http://schemas.microsoft.com/office/drawing/2014/main" id="{A1707667-2FE4-482F-904E-35BE7F369A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936055"/>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685800" y="533400"/>
            <a:ext cx="6705600" cy="646113"/>
          </a:xfrm>
          <a:prstGeom prst="rect">
            <a:avLst/>
          </a:prstGeom>
        </p:spPr>
        <p:txBody>
          <a:bodyPr>
            <a:spAutoFit/>
          </a:bodyPr>
          <a:lstStyle/>
          <a:p>
            <a:pPr>
              <a:defRPr/>
            </a:pPr>
            <a:r>
              <a:rPr lang="en-US" sz="36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COMMUNICATION</a:t>
            </a:r>
            <a:endParaRPr lang="en-US" dirty="0">
              <a:solidFill>
                <a:srgbClr val="1A21A6"/>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3BED869-CE2D-4112-A547-4070AADB6DD2}"/>
              </a:ext>
            </a:extLst>
          </p:cNvPr>
          <p:cNvSpPr txBox="1"/>
          <p:nvPr/>
        </p:nvSpPr>
        <p:spPr>
          <a:xfrm>
            <a:off x="838200" y="1217613"/>
            <a:ext cx="7239000" cy="4400550"/>
          </a:xfrm>
          <a:prstGeom prst="rect">
            <a:avLst/>
          </a:prstGeom>
          <a:noFill/>
          <a:ln>
            <a:noFill/>
          </a:ln>
        </p:spPr>
        <p:txBody>
          <a:bodyPr anchor="ctr" anchorCtr="1">
            <a:spAutoFit/>
          </a:bodyPr>
          <a:lstStyle/>
          <a:p>
            <a:pPr>
              <a:defRPr/>
            </a:pPr>
            <a:r>
              <a:rPr lang="en-US" sz="2000" dirty="0">
                <a:latin typeface="Arial" panose="020B0604020202020204" pitchFamily="34" charset="0"/>
                <a:cs typeface="Arial" panose="020B0604020202020204" pitchFamily="34" charset="0"/>
              </a:rPr>
              <a:t>Radios – with a reserved Jury channel – must be furnished for:</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Jury Members</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Jury Advisors</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Connection Coaches (Eyes of the Jury)</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Chief of Course (monitors Jury channel) </a:t>
            </a:r>
          </a:p>
          <a:p>
            <a:pPr marL="342900" indent="-342900">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The following officials also need the capability to </a:t>
            </a:r>
            <a:r>
              <a:rPr lang="en-US" sz="2000" b="1" u="sng" dirty="0">
                <a:latin typeface="Arial" panose="020B0604020202020204" pitchFamily="34" charset="0"/>
                <a:cs typeface="Arial" panose="020B0604020202020204" pitchFamily="34" charset="0"/>
              </a:rPr>
              <a:t>monitor</a:t>
            </a:r>
            <a:r>
              <a:rPr lang="en-US" sz="2000" dirty="0">
                <a:latin typeface="Arial" panose="020B0604020202020204" pitchFamily="34" charset="0"/>
                <a:cs typeface="Arial" panose="020B0604020202020204" pitchFamily="34" charset="0"/>
              </a:rPr>
              <a:t> the Jury channel</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Chief of Timing &amp; Calculations</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Ski Patrol</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Chief Gate Judge</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Race Administrator</a:t>
            </a:r>
          </a:p>
          <a:p>
            <a:pPr marL="342900" indent="-342900">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a:defRPr/>
            </a:pPr>
            <a:endParaRPr lang="en-US" sz="2000"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FBC2DF94-76E8-4BFA-8E30-18503753A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301625" y="173038"/>
            <a:ext cx="7772400" cy="887412"/>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a:t>
            </a:r>
            <a:r>
              <a:rPr lang="en-US" dirty="0">
                <a:solidFill>
                  <a:srgbClr val="3215AB"/>
                </a:solidFill>
                <a:latin typeface="Arial Bold" pitchFamily="34" charset="0"/>
                <a:cs typeface="Arial Bold" pitchFamily="34" charset="0"/>
              </a:rPr>
              <a:t>ns</a:t>
            </a:r>
          </a:p>
        </p:txBody>
      </p:sp>
      <p:sp>
        <p:nvSpPr>
          <p:cNvPr id="5" name="Content Placeholder 2">
            <a:extLst>
              <a:ext uri="{FF2B5EF4-FFF2-40B4-BE49-F238E27FC236}">
                <a16:creationId xmlns:a16="http://schemas.microsoft.com/office/drawing/2014/main" id="{389C6B69-8931-4867-85C7-7B210C3875BE}"/>
              </a:ext>
            </a:extLst>
          </p:cNvPr>
          <p:cNvSpPr txBox="1">
            <a:spLocks noChangeArrowheads="1"/>
          </p:cNvSpPr>
          <p:nvPr/>
        </p:nvSpPr>
        <p:spPr bwMode="auto">
          <a:xfrm>
            <a:off x="533400" y="990600"/>
            <a:ext cx="777240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eaLnBrk="1" hangingPunct="1">
              <a:lnSpc>
                <a:spcPct val="100000"/>
              </a:lnSpc>
              <a:buFont typeface="Euphemia" panose="020B0503040102020104" pitchFamily="34" charset="0"/>
              <a:buNone/>
              <a:defRPr/>
            </a:pPr>
            <a:r>
              <a:rPr lang="en-US" altLang="en-US" sz="2400" b="1" u="sng" dirty="0">
                <a:solidFill>
                  <a:schemeClr val="tx1"/>
                </a:solidFill>
                <a:latin typeface="Arial" panose="020B0604020202020204" pitchFamily="34" charset="0"/>
                <a:cs typeface="Arial" panose="020B0604020202020204" pitchFamily="34" charset="0"/>
              </a:rPr>
              <a:t>Start Stop</a:t>
            </a:r>
            <a:r>
              <a:rPr lang="en-US" altLang="en-US" sz="2400" b="1" dirty="0">
                <a:solidFill>
                  <a:schemeClr val="tx1"/>
                </a:solidFill>
                <a:latin typeface="Arial" panose="020B0604020202020204" pitchFamily="34" charset="0"/>
                <a:cs typeface="Arial" panose="020B0604020202020204" pitchFamily="34" charset="0"/>
              </a:rPr>
              <a:t> </a:t>
            </a:r>
            <a:r>
              <a:rPr lang="en-US" altLang="en-US" sz="1800" b="1" dirty="0">
                <a:solidFill>
                  <a:schemeClr val="tx1">
                    <a:lumMod val="75000"/>
                    <a:lumOff val="25000"/>
                  </a:schemeClr>
                </a:solidFill>
                <a:latin typeface="Arial" panose="020B0604020202020204" pitchFamily="34" charset="0"/>
                <a:cs typeface="Arial" panose="020B0604020202020204" pitchFamily="34" charset="0"/>
              </a:rPr>
              <a:t>NO YELLOW FLAG</a:t>
            </a:r>
          </a:p>
          <a:p>
            <a:pPr eaLnBrk="1" hangingPunct="1">
              <a:lnSpc>
                <a:spcPct val="100000"/>
              </a:lnSpc>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rPr>
              <a:t>Example (Slalom event)</a:t>
            </a:r>
            <a:endParaRPr lang="en-US" altLang="en-US" sz="2400" dirty="0">
              <a:solidFill>
                <a:schemeClr val="tx1"/>
              </a:solidFill>
              <a:latin typeface="Arial" panose="020B0604020202020204" pitchFamily="34" charset="0"/>
              <a:cs typeface="Arial" panose="020B0604020202020204" pitchFamily="34" charset="0"/>
            </a:endParaRPr>
          </a:p>
          <a:p>
            <a:pPr lvl="2" eaLnBrk="1" hangingPunct="1">
              <a:lnSpc>
                <a:spcPct val="100000"/>
              </a:lnSpc>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TD -	 </a:t>
            </a:r>
            <a:r>
              <a:rPr lang="en-US" altLang="en-US" sz="1800" dirty="0">
                <a:solidFill>
                  <a:schemeClr val="tx1"/>
                </a:solidFill>
                <a:latin typeface="Arial" panose="020B0604020202020204" pitchFamily="34" charset="0"/>
                <a:ea typeface="MS PGothic" panose="020B0600070205080204" pitchFamily="34" charset="-128"/>
                <a:cs typeface="Arial" panose="020B0604020202020204" pitchFamily="34" charset="0"/>
              </a:rPr>
              <a:t>“</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Start Stop”</a:t>
            </a:r>
          </a:p>
          <a:p>
            <a:pPr lvl="2" eaLnBrk="1" hangingPunct="1">
              <a:lnSpc>
                <a:spcPct val="100000"/>
              </a:lnSpc>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SR -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“Copy, Start Stop confirmed, number 33 on 	    	   course, number 34 at the start”</a:t>
            </a:r>
          </a:p>
          <a:p>
            <a:pPr lvl="2" eaLnBrk="1" hangingPunct="1">
              <a:lnSpc>
                <a:spcPct val="100000"/>
              </a:lnSpc>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TD -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 This is the TD, racer 33 is a DNF, equipment 	   	   blocking the course</a:t>
            </a:r>
            <a:r>
              <a:rPr lang="en-US" altLang="en-US" sz="1800" i="1" dirty="0">
                <a:solidFill>
                  <a:schemeClr val="tx1"/>
                </a:solidFill>
                <a:latin typeface="Arial" panose="020B0604020202020204" pitchFamily="34" charset="0"/>
                <a:ea typeface="MS PGothic" panose="020B0600070205080204" pitchFamily="34" charset="-128"/>
                <a:cs typeface="Arial" panose="020B0604020202020204" pitchFamily="34" charset="0"/>
              </a:rPr>
              <a:t>”</a:t>
            </a:r>
            <a:endParaRPr lang="en-US" altLang="en-US" sz="1800" dirty="0">
              <a:solidFill>
                <a:schemeClr val="tx1"/>
              </a:solidFill>
              <a:latin typeface="Arial" panose="020B0604020202020204" pitchFamily="34" charset="0"/>
              <a:ea typeface="MS PGothic" panose="020B0600070205080204" pitchFamily="34" charset="-128"/>
              <a:cs typeface="Arial" panose="020B0604020202020204" pitchFamily="34" charset="0"/>
            </a:endParaRPr>
          </a:p>
          <a:p>
            <a:pPr lvl="2" eaLnBrk="1" hangingPunct="1">
              <a:lnSpc>
                <a:spcPct val="100000"/>
              </a:lnSpc>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SR -	</a:t>
            </a:r>
            <a:r>
              <a:rPr lang="en-US" altLang="en-US" sz="1800" dirty="0">
                <a:solidFill>
                  <a:schemeClr val="tx1"/>
                </a:solidFill>
                <a:latin typeface="Arial" panose="020B0604020202020204" pitchFamily="34" charset="0"/>
                <a:ea typeface="MS PGothic" panose="020B0600070205080204" pitchFamily="34" charset="-128"/>
                <a:cs typeface="Arial" panose="020B0604020202020204" pitchFamily="34" charset="0"/>
              </a:rPr>
              <a:t>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Copy”</a:t>
            </a:r>
          </a:p>
          <a:p>
            <a:pPr lvl="2" eaLnBrk="1" hangingPunct="1">
              <a:lnSpc>
                <a:spcPct val="100000"/>
              </a:lnSpc>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TD</a:t>
            </a:r>
            <a:r>
              <a:rPr lang="en-US" altLang="en-US" sz="1800" dirty="0">
                <a:solidFill>
                  <a:schemeClr val="tx1"/>
                </a:solidFill>
                <a:latin typeface="Arial" panose="020B0604020202020204" pitchFamily="34" charset="0"/>
                <a:ea typeface="MS PGothic" panose="020B0600070205080204" pitchFamily="34" charset="-128"/>
                <a:cs typeface="Arial" panose="020B0604020202020204" pitchFamily="34" charset="0"/>
              </a:rPr>
              <a:t> </a:t>
            </a: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“Course clear, Start Start. ( or resume Start) 	  	   Clear to send #34, out”</a:t>
            </a:r>
          </a:p>
          <a:p>
            <a:pPr lvl="2" eaLnBrk="1" hangingPunct="1">
              <a:lnSpc>
                <a:spcPct val="100000"/>
              </a:lnSpc>
              <a:spcBef>
                <a:spcPts val="900"/>
              </a:spcBef>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SR </a:t>
            </a:r>
            <a:r>
              <a:rPr lang="en-US" altLang="en-US" sz="1800" b="1" i="1" dirty="0">
                <a:solidFill>
                  <a:schemeClr val="tx1">
                    <a:lumMod val="65000"/>
                    <a:lumOff val="35000"/>
                  </a:schemeClr>
                </a:solidFill>
                <a:latin typeface="Arial" panose="020B0604020202020204" pitchFamily="34" charset="0"/>
                <a:ea typeface="MS PGothic" panose="020B0600070205080204" pitchFamily="34" charset="-128"/>
                <a:cs typeface="Arial" panose="020B0604020202020204" pitchFamily="34" charset="0"/>
              </a:rPr>
              <a:t> -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 Copy, Start Start, racer 34 in gate</a:t>
            </a:r>
          </a:p>
          <a:p>
            <a:pPr lvl="2" eaLnBrk="1" hangingPunct="1">
              <a:lnSpc>
                <a:spcPct val="100000"/>
              </a:lnSpc>
              <a:spcBef>
                <a:spcPts val="900"/>
              </a:spcBef>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SR  -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Racer 34 on course, Out”</a:t>
            </a:r>
          </a:p>
          <a:p>
            <a:pPr marL="0" indent="0" eaLnBrk="1" hangingPunct="1">
              <a:buFont typeface="Euphemia" panose="020B0503040102020104" pitchFamily="34" charset="0"/>
              <a:buNone/>
              <a:defRPr/>
            </a:pPr>
            <a:r>
              <a:rPr lang="en-US" altLang="en-US" sz="1800" b="1" dirty="0">
                <a:solidFill>
                  <a:schemeClr val="tx1"/>
                </a:solidFill>
                <a:latin typeface="Arial" panose="020B0604020202020204" pitchFamily="34" charset="0"/>
                <a:cs typeface="Arial" panose="020B0604020202020204" pitchFamily="34" charset="0"/>
              </a:rPr>
              <a:t>Note: </a:t>
            </a:r>
            <a:br>
              <a:rPr lang="en-US" altLang="en-US" sz="1700" b="1" dirty="0">
                <a:solidFill>
                  <a:schemeClr val="tx1"/>
                </a:solidFill>
                <a:latin typeface="Arial" panose="020B0604020202020204" pitchFamily="34" charset="0"/>
                <a:cs typeface="Arial" panose="020B0604020202020204" pitchFamily="34" charset="0"/>
              </a:rPr>
            </a:br>
            <a:r>
              <a:rPr lang="en-US" altLang="en-US" sz="1600" b="1" dirty="0">
                <a:solidFill>
                  <a:srgbClr val="3215AB"/>
                </a:solidFill>
                <a:latin typeface="Arial" panose="020B0604020202020204" pitchFamily="34" charset="0"/>
                <a:cs typeface="Arial" panose="020B0604020202020204" pitchFamily="34" charset="0"/>
              </a:rPr>
              <a:t>It is not necessary to have the Start Referee announce each bib number in </a:t>
            </a:r>
            <a:br>
              <a:rPr lang="en-US" altLang="en-US" sz="1600" b="1" dirty="0">
                <a:solidFill>
                  <a:srgbClr val="3215AB"/>
                </a:solidFill>
                <a:latin typeface="Arial" panose="020B0604020202020204" pitchFamily="34" charset="0"/>
                <a:cs typeface="Arial" panose="020B0604020202020204" pitchFamily="34" charset="0"/>
              </a:rPr>
            </a:br>
            <a:r>
              <a:rPr lang="en-US" altLang="en-US" sz="1600" b="1" dirty="0">
                <a:solidFill>
                  <a:srgbClr val="3215AB"/>
                </a:solidFill>
                <a:latin typeface="Arial" panose="020B0604020202020204" pitchFamily="34" charset="0"/>
                <a:cs typeface="Arial" panose="020B0604020202020204" pitchFamily="34" charset="0"/>
              </a:rPr>
              <a:t>the gate unless the there is a change to the running order such as a re-run insertion.</a:t>
            </a:r>
          </a:p>
          <a:p>
            <a:pPr eaLnBrk="1" hangingPunct="1">
              <a:defRPr/>
            </a:pPr>
            <a:endParaRPr lang="en-US" altLang="en-US" dirty="0">
              <a:latin typeface="Arial" panose="020B060402020202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AFC7C8F6-0CE8-4906-8B94-3074AAE7E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301625" y="173038"/>
            <a:ext cx="7772400" cy="887412"/>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a:t>
            </a:r>
            <a:r>
              <a:rPr lang="en-US" dirty="0">
                <a:solidFill>
                  <a:srgbClr val="3215AB"/>
                </a:solidFill>
                <a:latin typeface="Arial Bold" pitchFamily="34" charset="0"/>
                <a:cs typeface="Arial Bold" pitchFamily="34" charset="0"/>
              </a:rPr>
              <a:t>ns</a:t>
            </a:r>
          </a:p>
        </p:txBody>
      </p:sp>
      <p:sp>
        <p:nvSpPr>
          <p:cNvPr id="107524" name="Content Placeholder 2">
            <a:extLst>
              <a:ext uri="{FF2B5EF4-FFF2-40B4-BE49-F238E27FC236}">
                <a16:creationId xmlns:a16="http://schemas.microsoft.com/office/drawing/2014/main" id="{41F6CA63-B019-4E72-9CC0-40DB74036904}"/>
              </a:ext>
            </a:extLst>
          </p:cNvPr>
          <p:cNvSpPr txBox="1">
            <a:spLocks noChangeArrowheads="1"/>
          </p:cNvSpPr>
          <p:nvPr/>
        </p:nvSpPr>
        <p:spPr bwMode="auto">
          <a:xfrm>
            <a:off x="496888" y="1046163"/>
            <a:ext cx="7772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50"/>
              </a:spcBef>
              <a:buFont typeface="Euphemia" panose="020B0503040102020104" pitchFamily="34" charset="0"/>
              <a:buChar char="›"/>
              <a:defRPr sz="2100">
                <a:solidFill>
                  <a:schemeClr val="tx2"/>
                </a:solidFill>
                <a:latin typeface="Century Gothic" panose="020B0502020202020204" pitchFamily="34" charset="0"/>
              </a:defRPr>
            </a:lvl1pPr>
            <a:lvl2pPr marL="611188" indent="-246063">
              <a:lnSpc>
                <a:spcPct val="90000"/>
              </a:lnSpc>
              <a:spcBef>
                <a:spcPts val="450"/>
              </a:spcBef>
              <a:buFont typeface="Euphemia" panose="020B0503040102020104" pitchFamily="34" charset="0"/>
              <a:buChar char="–"/>
              <a:defRPr>
                <a:solidFill>
                  <a:schemeClr val="tx2"/>
                </a:solidFill>
                <a:latin typeface="Century Gothic" panose="020B0502020202020204" pitchFamily="34" charset="0"/>
              </a:defRPr>
            </a:lvl2pPr>
            <a:lvl3pPr marL="977900" indent="-246063">
              <a:lnSpc>
                <a:spcPct val="90000"/>
              </a:lnSpc>
              <a:spcBef>
                <a:spcPts val="450"/>
              </a:spcBef>
              <a:buFont typeface="Euphemia" panose="020B0503040102020104" pitchFamily="34" charset="0"/>
              <a:buChar char="›"/>
              <a:defRPr sz="1500">
                <a:solidFill>
                  <a:schemeClr val="tx2"/>
                </a:solidFill>
                <a:latin typeface="Century Gothic" panose="020B0502020202020204" pitchFamily="34" charset="0"/>
              </a:defRPr>
            </a:lvl3pPr>
            <a:lvl4pPr marL="1343025" indent="-246063">
              <a:lnSpc>
                <a:spcPct val="90000"/>
              </a:lnSpc>
              <a:spcBef>
                <a:spcPts val="450"/>
              </a:spcBef>
              <a:buFont typeface="Arial" panose="020B0604020202020204" pitchFamily="34" charset="0"/>
              <a:buChar char="–"/>
              <a:defRPr sz="1300">
                <a:solidFill>
                  <a:schemeClr val="tx2"/>
                </a:solidFill>
                <a:latin typeface="Century Gothic" panose="020B0502020202020204" pitchFamily="34" charset="0"/>
              </a:defRPr>
            </a:lvl4pPr>
            <a:lvl5pPr marL="1709738" indent="-246063">
              <a:lnSpc>
                <a:spcPct val="90000"/>
              </a:lnSpc>
              <a:spcBef>
                <a:spcPts val="450"/>
              </a:spcBef>
              <a:buFont typeface="Euphemia" panose="020B0503040102020104" pitchFamily="34" charset="0"/>
              <a:buChar char="›"/>
              <a:defRPr sz="1300">
                <a:solidFill>
                  <a:schemeClr val="tx2"/>
                </a:solidFill>
                <a:latin typeface="Century Gothic" panose="020B0502020202020204" pitchFamily="34" charset="0"/>
              </a:defRPr>
            </a:lvl5pPr>
            <a:lvl6pPr marL="2166938" indent="-246063" eaLnBrk="0" fontAlgn="base" hangingPunct="0">
              <a:lnSpc>
                <a:spcPct val="90000"/>
              </a:lnSpc>
              <a:spcBef>
                <a:spcPts val="450"/>
              </a:spcBef>
              <a:spcAft>
                <a:spcPct val="0"/>
              </a:spcAft>
              <a:buFont typeface="Euphemia" panose="020B0503040102020104" pitchFamily="34" charset="0"/>
              <a:buChar char="›"/>
              <a:defRPr sz="1300">
                <a:solidFill>
                  <a:schemeClr val="tx2"/>
                </a:solidFill>
                <a:latin typeface="Century Gothic" panose="020B0502020202020204" pitchFamily="34" charset="0"/>
              </a:defRPr>
            </a:lvl6pPr>
            <a:lvl7pPr marL="2624138" indent="-246063" eaLnBrk="0" fontAlgn="base" hangingPunct="0">
              <a:lnSpc>
                <a:spcPct val="90000"/>
              </a:lnSpc>
              <a:spcBef>
                <a:spcPts val="450"/>
              </a:spcBef>
              <a:spcAft>
                <a:spcPct val="0"/>
              </a:spcAft>
              <a:buFont typeface="Euphemia" panose="020B0503040102020104" pitchFamily="34" charset="0"/>
              <a:buChar char="›"/>
              <a:defRPr sz="1300">
                <a:solidFill>
                  <a:schemeClr val="tx2"/>
                </a:solidFill>
                <a:latin typeface="Century Gothic" panose="020B0502020202020204" pitchFamily="34" charset="0"/>
              </a:defRPr>
            </a:lvl7pPr>
            <a:lvl8pPr marL="3081338" indent="-246063" eaLnBrk="0" fontAlgn="base" hangingPunct="0">
              <a:lnSpc>
                <a:spcPct val="90000"/>
              </a:lnSpc>
              <a:spcBef>
                <a:spcPts val="450"/>
              </a:spcBef>
              <a:spcAft>
                <a:spcPct val="0"/>
              </a:spcAft>
              <a:buFont typeface="Euphemia" panose="020B0503040102020104" pitchFamily="34" charset="0"/>
              <a:buChar char="›"/>
              <a:defRPr sz="1300">
                <a:solidFill>
                  <a:schemeClr val="tx2"/>
                </a:solidFill>
                <a:latin typeface="Century Gothic" panose="020B0502020202020204" pitchFamily="34" charset="0"/>
              </a:defRPr>
            </a:lvl8pPr>
            <a:lvl9pPr marL="3538538" indent="-246063" eaLnBrk="0" fontAlgn="base" hangingPunct="0">
              <a:lnSpc>
                <a:spcPct val="90000"/>
              </a:lnSpc>
              <a:spcBef>
                <a:spcPts val="450"/>
              </a:spcBef>
              <a:spcAft>
                <a:spcPct val="0"/>
              </a:spcAft>
              <a:buFont typeface="Euphemia" panose="020B0503040102020104" pitchFamily="34" charset="0"/>
              <a:buChar char="›"/>
              <a:defRPr sz="1300">
                <a:solidFill>
                  <a:schemeClr val="tx2"/>
                </a:solidFill>
                <a:latin typeface="Century Gothic" panose="020B0502020202020204" pitchFamily="34" charset="0"/>
              </a:defRPr>
            </a:lvl9pPr>
          </a:lstStyle>
          <a:p>
            <a:pPr eaLnBrk="1" hangingPunct="1">
              <a:lnSpc>
                <a:spcPct val="100000"/>
              </a:lnSpc>
              <a:spcBef>
                <a:spcPts val="1400"/>
              </a:spcBef>
              <a:buFont typeface="Euphemia" panose="020B0503040102020104" pitchFamily="34" charset="0"/>
              <a:buNone/>
            </a:pPr>
            <a:r>
              <a:rPr lang="en-US" altLang="en-US" sz="2400" b="1" u="sng" dirty="0">
                <a:solidFill>
                  <a:srgbClr val="000000"/>
                </a:solidFill>
                <a:latin typeface="Arial" panose="020B0604020202020204" pitchFamily="34" charset="0"/>
                <a:cs typeface="Arial" panose="020B0604020202020204" pitchFamily="34" charset="0"/>
              </a:rPr>
              <a:t>Start Stop </a:t>
            </a:r>
            <a:r>
              <a:rPr lang="en-US" altLang="en-US" sz="1800" b="1" dirty="0">
                <a:solidFill>
                  <a:srgbClr val="404040"/>
                </a:solidFill>
                <a:latin typeface="Arial" panose="020B0604020202020204" pitchFamily="34" charset="0"/>
                <a:cs typeface="Arial" panose="020B0604020202020204" pitchFamily="34" charset="0"/>
              </a:rPr>
              <a:t>YELLOW FLAG </a:t>
            </a:r>
            <a:br>
              <a:rPr lang="en-US" altLang="en-US" sz="1800" b="1" dirty="0">
                <a:solidFill>
                  <a:srgbClr val="404040"/>
                </a:solidFill>
                <a:latin typeface="Arial" panose="020B0604020202020204" pitchFamily="34" charset="0"/>
                <a:cs typeface="Arial" panose="020B0604020202020204" pitchFamily="34" charset="0"/>
              </a:rPr>
            </a:br>
            <a:br>
              <a:rPr lang="en-US" altLang="en-US" sz="2000" b="1" dirty="0">
                <a:solidFill>
                  <a:schemeClr val="tx1"/>
                </a:solidFill>
                <a:latin typeface="Arial" panose="020B0604020202020204" pitchFamily="34" charset="0"/>
                <a:cs typeface="Arial" panose="020B0604020202020204" pitchFamily="34" charset="0"/>
              </a:rPr>
            </a:br>
            <a:r>
              <a:rPr lang="en-US" altLang="en-US" sz="1800" b="1" dirty="0">
                <a:solidFill>
                  <a:srgbClr val="000000"/>
                </a:solidFill>
                <a:latin typeface="Arial" panose="020B0604020202020204" pitchFamily="34" charset="0"/>
                <a:cs typeface="Arial" panose="020B0604020202020204" pitchFamily="34" charset="0"/>
              </a:rPr>
              <a:t>(GS or Speed Event) </a:t>
            </a:r>
            <a:br>
              <a:rPr lang="en-US" altLang="en-US" sz="1800" b="1" dirty="0">
                <a:solidFill>
                  <a:srgbClr val="000000"/>
                </a:solidFill>
                <a:latin typeface="Arial" panose="020B0604020202020204" pitchFamily="34" charset="0"/>
                <a:cs typeface="Arial" panose="020B0604020202020204" pitchFamily="34" charset="0"/>
              </a:rPr>
            </a:br>
            <a:r>
              <a:rPr lang="en-US" altLang="en-US" sz="1800" b="1" dirty="0">
                <a:solidFill>
                  <a:srgbClr val="000000"/>
                </a:solidFill>
                <a:latin typeface="Arial" panose="020B0604020202020204" pitchFamily="34" charset="0"/>
                <a:cs typeface="Arial" panose="020B0604020202020204" pitchFamily="34" charset="0"/>
              </a:rPr>
              <a:t>Start Stop, Yellow Flag</a:t>
            </a:r>
            <a:br>
              <a:rPr lang="en-US" altLang="en-US" sz="1800" b="1" dirty="0">
                <a:solidFill>
                  <a:schemeClr val="tx1"/>
                </a:solidFill>
                <a:latin typeface="Arial" panose="020B0604020202020204" pitchFamily="34" charset="0"/>
                <a:cs typeface="Arial" panose="020B0604020202020204" pitchFamily="34" charset="0"/>
              </a:rPr>
            </a:br>
            <a:endParaRPr lang="en-US" altLang="en-US" sz="1800" b="1" dirty="0">
              <a:solidFill>
                <a:schemeClr val="tx1"/>
              </a:solidFill>
              <a:latin typeface="Arial" panose="020B0604020202020204" pitchFamily="34" charset="0"/>
              <a:cs typeface="Arial" panose="020B0604020202020204" pitchFamily="34" charset="0"/>
            </a:endParaRPr>
          </a:p>
          <a:p>
            <a:pPr lvl="1">
              <a:lnSpc>
                <a:spcPct val="100000"/>
              </a:lnSpc>
              <a:spcBef>
                <a:spcPct val="0"/>
              </a:spcBef>
              <a:buFont typeface="Arial" panose="020B0604020202020204" pitchFamily="34" charset="0"/>
              <a:buChar char="•"/>
            </a:pPr>
            <a:r>
              <a:rPr lang="en-US" altLang="en-US" b="1" dirty="0">
                <a:solidFill>
                  <a:schemeClr val="tx1"/>
                </a:solidFill>
                <a:latin typeface="Arial" panose="020B0604020202020204" pitchFamily="34" charset="0"/>
                <a:cs typeface="Arial" panose="020B0604020202020204" pitchFamily="34" charset="0"/>
              </a:rPr>
              <a:t>Review “Who” May Call “Start Stop "or “Start Stop/Yellow Flag”</a:t>
            </a:r>
            <a:br>
              <a:rPr lang="en-US" altLang="en-US" b="1" dirty="0">
                <a:solidFill>
                  <a:schemeClr val="tx1"/>
                </a:solidFill>
                <a:latin typeface="Arial" panose="020B0604020202020204" pitchFamily="34" charset="0"/>
                <a:cs typeface="Arial" panose="020B0604020202020204" pitchFamily="34" charset="0"/>
              </a:rPr>
            </a:br>
            <a:endParaRPr lang="en-US" altLang="en-US" b="1" dirty="0">
              <a:solidFill>
                <a:schemeClr val="tx1"/>
              </a:solidFill>
              <a:latin typeface="Arial" panose="020B0604020202020204" pitchFamily="34" charset="0"/>
              <a:cs typeface="Arial" panose="020B0604020202020204" pitchFamily="34" charset="0"/>
            </a:endParaRPr>
          </a:p>
          <a:p>
            <a:pPr>
              <a:lnSpc>
                <a:spcPct val="100000"/>
              </a:lnSpc>
              <a:spcBef>
                <a:spcPct val="0"/>
              </a:spcBef>
              <a:buFont typeface="Euphemia" panose="020B0503040102020104" pitchFamily="34" charset="0"/>
              <a:buNone/>
            </a:pPr>
            <a:r>
              <a:rPr lang="en-US" altLang="en-US" sz="1600" b="1" dirty="0">
                <a:solidFill>
                  <a:srgbClr val="0070C0"/>
                </a:solidFill>
                <a:latin typeface="Arial" panose="020B0604020202020204" pitchFamily="34" charset="0"/>
                <a:cs typeface="Arial" panose="020B0604020202020204" pitchFamily="34" charset="0"/>
              </a:rPr>
              <a:t>           	         </a:t>
            </a:r>
            <a:r>
              <a:rPr lang="en-US" altLang="en-US" sz="1800" b="1" dirty="0">
                <a:solidFill>
                  <a:srgbClr val="3215AB"/>
                </a:solidFill>
                <a:latin typeface="Arial" panose="020B0604020202020204" pitchFamily="34" charset="0"/>
                <a:cs typeface="Arial" panose="020B0604020202020204" pitchFamily="34" charset="0"/>
              </a:rPr>
              <a:t>Jury Member/Eyes Jury/Jury Advisor</a:t>
            </a:r>
            <a:br>
              <a:rPr lang="en-US" altLang="en-US" sz="1800" b="1" dirty="0">
                <a:solidFill>
                  <a:srgbClr val="0070C0"/>
                </a:solidFill>
                <a:latin typeface="Arial" panose="020B0604020202020204" pitchFamily="34" charset="0"/>
                <a:cs typeface="Arial" panose="020B0604020202020204" pitchFamily="34" charset="0"/>
              </a:rPr>
            </a:br>
            <a:endParaRPr lang="en-US" altLang="en-US" sz="1600" b="1" dirty="0">
              <a:solidFill>
                <a:srgbClr val="0070C0"/>
              </a:solidFill>
              <a:latin typeface="Arial" panose="020B0604020202020204" pitchFamily="34" charset="0"/>
              <a:cs typeface="Arial" panose="020B0604020202020204" pitchFamily="34" charset="0"/>
            </a:endParaRPr>
          </a:p>
          <a:p>
            <a:pPr lvl="1">
              <a:lnSpc>
                <a:spcPct val="100000"/>
              </a:lnSpc>
              <a:spcBef>
                <a:spcPct val="0"/>
              </a:spcBef>
              <a:buFont typeface="Arial" panose="020B0604020202020204" pitchFamily="34" charset="0"/>
              <a:buChar char="•"/>
            </a:pPr>
            <a:r>
              <a:rPr lang="en-US" altLang="en-US" sz="1400" b="1" dirty="0">
                <a:solidFill>
                  <a:schemeClr val="tx1"/>
                </a:solidFill>
                <a:latin typeface="Arial" panose="020B0604020202020204" pitchFamily="34" charset="0"/>
                <a:cs typeface="Arial" panose="020B0604020202020204" pitchFamily="34" charset="0"/>
              </a:rPr>
              <a:t> </a:t>
            </a:r>
            <a:r>
              <a:rPr lang="en-US" altLang="en-US" b="1" dirty="0">
                <a:solidFill>
                  <a:schemeClr val="tx1"/>
                </a:solidFill>
                <a:latin typeface="Arial" panose="020B0604020202020204" pitchFamily="34" charset="0"/>
                <a:cs typeface="Arial" panose="020B0604020202020204" pitchFamily="34" charset="0"/>
              </a:rPr>
              <a:t>Yellow Flag location (s)</a:t>
            </a:r>
            <a:br>
              <a:rPr lang="en-US" altLang="en-US" sz="1400" b="1" dirty="0">
                <a:solidFill>
                  <a:schemeClr val="tx1"/>
                </a:solidFill>
                <a:latin typeface="Arial" panose="020B0604020202020204" pitchFamily="34" charset="0"/>
                <a:cs typeface="Arial" panose="020B0604020202020204" pitchFamily="34" charset="0"/>
              </a:rPr>
            </a:br>
            <a:br>
              <a:rPr lang="en-US" altLang="en-US" sz="1400" b="1" dirty="0">
                <a:solidFill>
                  <a:schemeClr val="tx1"/>
                </a:solidFill>
                <a:latin typeface="Arial" panose="020B0604020202020204" pitchFamily="34" charset="0"/>
                <a:cs typeface="Arial" panose="020B0604020202020204" pitchFamily="34" charset="0"/>
              </a:rPr>
            </a:br>
            <a:r>
              <a:rPr lang="en-US" altLang="en-US" sz="1400" b="1" dirty="0">
                <a:solidFill>
                  <a:schemeClr val="tx1"/>
                </a:solidFill>
                <a:latin typeface="Arial" panose="020B0604020202020204" pitchFamily="34" charset="0"/>
                <a:cs typeface="Arial" panose="020B0604020202020204" pitchFamily="34" charset="0"/>
              </a:rPr>
              <a:t>	</a:t>
            </a:r>
            <a:r>
              <a:rPr lang="en-US" altLang="en-US" b="1" dirty="0">
                <a:solidFill>
                  <a:srgbClr val="3215AB"/>
                </a:solidFill>
                <a:latin typeface="Arial" panose="020B0604020202020204" pitchFamily="34" charset="0"/>
                <a:cs typeface="Arial" panose="020B0604020202020204" pitchFamily="34" charset="0"/>
              </a:rPr>
              <a:t>Identify Yellow Flag location(s) and or # (s). If an incident 	occurs it is important to clearly state the incident position 	and Yellow flag (location, or #) to avoid “Yellow Flagging "of 	an athlete below the incident site of the “Start Stop”</a:t>
            </a:r>
            <a:br>
              <a:rPr lang="en-US" altLang="en-US" sz="1400" b="1" dirty="0">
                <a:solidFill>
                  <a:srgbClr val="0070C0"/>
                </a:solidFill>
                <a:latin typeface="Arial" panose="020B0604020202020204" pitchFamily="34" charset="0"/>
                <a:cs typeface="Arial" panose="020B0604020202020204" pitchFamily="34" charset="0"/>
              </a:rPr>
            </a:br>
            <a:endParaRPr lang="en-US" altLang="en-US" sz="1400" b="1" dirty="0">
              <a:solidFill>
                <a:srgbClr val="0070C0"/>
              </a:solidFill>
              <a:latin typeface="Arial" panose="020B0604020202020204" pitchFamily="34" charset="0"/>
              <a:cs typeface="Arial" panose="020B0604020202020204" pitchFamily="34" charset="0"/>
            </a:endParaRPr>
          </a:p>
          <a:p>
            <a:pPr lvl="1">
              <a:lnSpc>
                <a:spcPct val="100000"/>
              </a:lnSpc>
              <a:spcBef>
                <a:spcPct val="0"/>
              </a:spcBef>
              <a:buFont typeface="Arial" panose="020B0604020202020204" pitchFamily="34" charset="0"/>
              <a:buChar char="•"/>
            </a:pPr>
            <a:endParaRPr lang="en-US" altLang="en-US" sz="1600" b="1" dirty="0">
              <a:solidFill>
                <a:srgbClr val="0070C0"/>
              </a:solidFill>
              <a:latin typeface="Arial" panose="020B0604020202020204" pitchFamily="34" charset="0"/>
              <a:cs typeface="Arial" panose="020B0604020202020204" pitchFamily="34" charset="0"/>
            </a:endParaRPr>
          </a:p>
        </p:txBody>
      </p:sp>
      <p:pic>
        <p:nvPicPr>
          <p:cNvPr id="107525" name="Picture 6">
            <a:extLst>
              <a:ext uri="{FF2B5EF4-FFF2-40B4-BE49-F238E27FC236}">
                <a16:creationId xmlns:a16="http://schemas.microsoft.com/office/drawing/2014/main" id="{41BDE787-FA89-4624-A9B0-17AA22C1E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61737">
            <a:off x="7668419" y="919957"/>
            <a:ext cx="65405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10">
            <a:extLst>
              <a:ext uri="{FF2B5EF4-FFF2-40B4-BE49-F238E27FC236}">
                <a16:creationId xmlns:a16="http://schemas.microsoft.com/office/drawing/2014/main" id="{702C9DCB-6851-4A12-943E-27A79732D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301625" y="173038"/>
            <a:ext cx="7772400" cy="887412"/>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a:t>
            </a:r>
            <a:r>
              <a:rPr lang="en-US" dirty="0">
                <a:solidFill>
                  <a:srgbClr val="3215AB"/>
                </a:solidFill>
                <a:latin typeface="Arial Bold" pitchFamily="34" charset="0"/>
                <a:cs typeface="Arial Bold" pitchFamily="34" charset="0"/>
              </a:rPr>
              <a:t>ns</a:t>
            </a:r>
          </a:p>
        </p:txBody>
      </p:sp>
      <p:sp>
        <p:nvSpPr>
          <p:cNvPr id="5" name="Content Placeholder 2">
            <a:extLst>
              <a:ext uri="{FF2B5EF4-FFF2-40B4-BE49-F238E27FC236}">
                <a16:creationId xmlns:a16="http://schemas.microsoft.com/office/drawing/2014/main" id="{389C6B69-8931-4867-85C7-7B210C3875BE}"/>
              </a:ext>
            </a:extLst>
          </p:cNvPr>
          <p:cNvSpPr txBox="1">
            <a:spLocks noChangeArrowheads="1"/>
          </p:cNvSpPr>
          <p:nvPr/>
        </p:nvSpPr>
        <p:spPr bwMode="auto">
          <a:xfrm>
            <a:off x="301625" y="908050"/>
            <a:ext cx="8689975" cy="57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eaLnBrk="1" hangingPunct="1">
              <a:lnSpc>
                <a:spcPct val="100000"/>
              </a:lnSpc>
              <a:buFont typeface="Euphemia" panose="020B0503040102020104" pitchFamily="34" charset="0"/>
              <a:buNone/>
              <a:defRPr/>
            </a:pPr>
            <a:r>
              <a:rPr lang="en-US" altLang="en-US" sz="2400" b="1" u="sng" dirty="0">
                <a:solidFill>
                  <a:schemeClr val="tx1"/>
                </a:solidFill>
                <a:latin typeface="Arial" panose="020B0604020202020204" pitchFamily="34" charset="0"/>
                <a:cs typeface="Arial" panose="020B0604020202020204" pitchFamily="34" charset="0"/>
              </a:rPr>
              <a:t>Start Stop </a:t>
            </a:r>
            <a:r>
              <a:rPr lang="en-US" altLang="en-US" sz="1800" b="1" dirty="0">
                <a:solidFill>
                  <a:schemeClr val="tx1">
                    <a:lumMod val="75000"/>
                    <a:lumOff val="25000"/>
                  </a:schemeClr>
                </a:solidFill>
                <a:latin typeface="Arial" panose="020B0604020202020204" pitchFamily="34" charset="0"/>
                <a:cs typeface="Arial" panose="020B0604020202020204" pitchFamily="34" charset="0"/>
              </a:rPr>
              <a:t>YELLOW FLAG </a:t>
            </a:r>
            <a:br>
              <a:rPr lang="en-US" altLang="en-US" sz="1800" b="1" dirty="0">
                <a:solidFill>
                  <a:schemeClr val="tx1">
                    <a:lumMod val="75000"/>
                    <a:lumOff val="25000"/>
                  </a:schemeClr>
                </a:solidFill>
                <a:latin typeface="Arial" panose="020B0604020202020204" pitchFamily="34" charset="0"/>
                <a:cs typeface="Arial" panose="020B0604020202020204" pitchFamily="34" charset="0"/>
              </a:rPr>
            </a:br>
            <a:br>
              <a:rPr lang="en-US" altLang="en-US" sz="1800" b="1" dirty="0">
                <a:solidFill>
                  <a:schemeClr val="tx1">
                    <a:lumMod val="75000"/>
                    <a:lumOff val="25000"/>
                  </a:schemeClr>
                </a:solidFill>
                <a:latin typeface="Arial" panose="020B0604020202020204" pitchFamily="34" charset="0"/>
                <a:cs typeface="Arial" panose="020B0604020202020204" pitchFamily="34" charset="0"/>
              </a:rPr>
            </a:br>
            <a:r>
              <a:rPr lang="en-US" altLang="en-US" sz="1800" b="1" dirty="0">
                <a:solidFill>
                  <a:schemeClr val="tx1"/>
                </a:solidFill>
                <a:latin typeface="Arial" panose="020B0604020202020204" pitchFamily="34" charset="0"/>
                <a:cs typeface="Arial" panose="020B0604020202020204" pitchFamily="34" charset="0"/>
              </a:rPr>
              <a:t>Example (GS or Speed Event) </a:t>
            </a:r>
            <a:r>
              <a:rPr lang="en-US" altLang="en-US" sz="1600" b="1" dirty="0">
                <a:solidFill>
                  <a:srgbClr val="0070C0"/>
                </a:solidFill>
                <a:latin typeface="Arial" panose="020B0604020202020204" pitchFamily="34" charset="0"/>
                <a:cs typeface="Arial" panose="020B0604020202020204" pitchFamily="34" charset="0"/>
              </a:rPr>
              <a:t>Includes Jury Member/Eyes Jury/Jury Advisor</a:t>
            </a:r>
            <a:br>
              <a:rPr lang="en-US" altLang="en-US" sz="1800" b="1" dirty="0">
                <a:solidFill>
                  <a:schemeClr val="tx1"/>
                </a:solidFill>
                <a:latin typeface="Arial" panose="020B0604020202020204" pitchFamily="34" charset="0"/>
                <a:cs typeface="Arial" panose="020B0604020202020204" pitchFamily="34" charset="0"/>
              </a:rPr>
            </a:br>
            <a:r>
              <a:rPr lang="en-US" altLang="en-US" sz="1800" b="1"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108548" name="Picture 5">
            <a:extLst>
              <a:ext uri="{FF2B5EF4-FFF2-40B4-BE49-F238E27FC236}">
                <a16:creationId xmlns:a16="http://schemas.microsoft.com/office/drawing/2014/main" id="{D979BBA4-DB80-49D2-8D13-FE64CBA72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61737">
            <a:off x="7553325" y="301626"/>
            <a:ext cx="720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31F2CFDF-36C2-4BA5-BC42-47CCB616744E}"/>
              </a:ext>
            </a:extLst>
          </p:cNvPr>
          <p:cNvGraphicFramePr>
            <a:graphicFrameLocks noGrp="1"/>
          </p:cNvGraphicFramePr>
          <p:nvPr/>
        </p:nvGraphicFramePr>
        <p:xfrm>
          <a:off x="550863" y="2032000"/>
          <a:ext cx="7986712" cy="3981452"/>
        </p:xfrm>
        <a:graphic>
          <a:graphicData uri="http://schemas.openxmlformats.org/drawingml/2006/table">
            <a:tbl>
              <a:tblPr/>
              <a:tblGrid>
                <a:gridCol w="3140075">
                  <a:extLst>
                    <a:ext uri="{9D8B030D-6E8A-4147-A177-3AD203B41FA5}">
                      <a16:colId xmlns:a16="http://schemas.microsoft.com/office/drawing/2014/main" val="3098719643"/>
                    </a:ext>
                  </a:extLst>
                </a:gridCol>
                <a:gridCol w="4846637">
                  <a:extLst>
                    <a:ext uri="{9D8B030D-6E8A-4147-A177-3AD203B41FA5}">
                      <a16:colId xmlns:a16="http://schemas.microsoft.com/office/drawing/2014/main" val="859903678"/>
                    </a:ext>
                  </a:extLst>
                </a:gridCol>
              </a:tblGrid>
              <a:tr h="335276">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Jury Member</a:t>
                      </a: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Radio Communication</a:t>
                      </a: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4580388"/>
                  </a:ext>
                </a:extLst>
              </a:tr>
              <a:tr h="680908">
                <a:tc>
                  <a:txBody>
                    <a:bodyPr/>
                    <a:lstStyle>
                      <a:lvl1pPr marL="285750" indent="-285750"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Jury Member-                    </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“Start Stop, Start Stop, Yellow Flag, @ ( Identify Flag location, or the assigned Yellow Flag #)!!</a:t>
                      </a: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6781326"/>
                  </a:ext>
                </a:extLst>
              </a:tr>
              <a:tr h="790425">
                <a:tc>
                  <a:txBody>
                    <a:bodyPr/>
                    <a:lstStyle>
                      <a:lvl1pPr marL="285750" indent="-285750"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“Copy, Start is stopped. Racer 56 on course, holding 57. Yellow flag 56!”</a:t>
                      </a:r>
                      <a:endPar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7156427"/>
                  </a:ext>
                </a:extLst>
              </a:tr>
              <a:tr h="614248">
                <a:tc>
                  <a:txBody>
                    <a:bodyPr/>
                    <a:lstStyle>
                      <a:lvl1pPr marL="285750" indent="-285750"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Eyes of Jury</a:t>
                      </a:r>
                    </a:p>
                    <a:p>
                      <a:pPr marL="285750" marR="0" lvl="0" indent="-28575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 Yellow Flag location -</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Yellow Flag out, 56 is  stopped. Racer 56 will return to start for a rerun”</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4568194"/>
                  </a:ext>
                </a:extLst>
              </a:tr>
              <a:tr h="335276">
                <a:tc gridSpan="2">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If Medical is not required</a:t>
                      </a: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293655099"/>
                  </a:ext>
                </a:extLst>
              </a:tr>
              <a:tr h="628532">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Jury Member  - </a:t>
                      </a: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“Racer 55 is a DNF. Continue hold for B-net/ course repair” </a:t>
                      </a: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8194581"/>
                  </a:ext>
                </a:extLst>
              </a:tr>
              <a:tr h="596787">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3429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p>
                      <a:pPr marL="342900" marR="0" lvl="1" indent="0" algn="l" defTabSz="914400" rtl="0" eaLnBrk="1" fontAlgn="base" latinLnBrk="0" hangingPunct="1">
                        <a:lnSpc>
                          <a:spcPct val="100000"/>
                        </a:lnSpc>
                        <a:spcBef>
                          <a:spcPct val="0"/>
                        </a:spcBef>
                        <a:spcAft>
                          <a:spcPct val="0"/>
                        </a:spcAft>
                        <a:buClrTx/>
                        <a:buSzTx/>
                        <a:buFontTx/>
                        <a:buNone/>
                        <a:tabLst/>
                      </a:pP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 Copy, holding 57 at start for course repair.</a:t>
                      </a:r>
                      <a:b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b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9835286"/>
                  </a:ext>
                </a:extLst>
              </a:tr>
            </a:tbl>
          </a:graphicData>
        </a:graphic>
      </p:graphicFrame>
    </p:spTree>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301625" y="173038"/>
            <a:ext cx="7772400" cy="887412"/>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a:t>
            </a:r>
            <a:r>
              <a:rPr lang="en-US" dirty="0">
                <a:solidFill>
                  <a:srgbClr val="3215AB"/>
                </a:solidFill>
                <a:latin typeface="Arial Bold" pitchFamily="34" charset="0"/>
                <a:cs typeface="Arial Bold" pitchFamily="34" charset="0"/>
              </a:rPr>
              <a:t>ns</a:t>
            </a:r>
          </a:p>
        </p:txBody>
      </p:sp>
      <p:sp>
        <p:nvSpPr>
          <p:cNvPr id="5" name="Content Placeholder 2">
            <a:extLst>
              <a:ext uri="{FF2B5EF4-FFF2-40B4-BE49-F238E27FC236}">
                <a16:creationId xmlns:a16="http://schemas.microsoft.com/office/drawing/2014/main" id="{389C6B69-8931-4867-85C7-7B210C3875BE}"/>
              </a:ext>
            </a:extLst>
          </p:cNvPr>
          <p:cNvSpPr txBox="1">
            <a:spLocks noChangeArrowheads="1"/>
          </p:cNvSpPr>
          <p:nvPr/>
        </p:nvSpPr>
        <p:spPr bwMode="auto">
          <a:xfrm>
            <a:off x="301625" y="990600"/>
            <a:ext cx="8689975"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eaLnBrk="1" hangingPunct="1">
              <a:lnSpc>
                <a:spcPct val="100000"/>
              </a:lnSpc>
              <a:buFont typeface="Euphemia" panose="020B0503040102020104" pitchFamily="34" charset="0"/>
              <a:buNone/>
              <a:defRPr/>
            </a:pPr>
            <a:r>
              <a:rPr lang="en-US" altLang="en-US" sz="2400" b="1" u="sng" dirty="0">
                <a:solidFill>
                  <a:schemeClr val="tx1"/>
                </a:solidFill>
                <a:latin typeface="Arial" panose="020B0604020202020204" pitchFamily="34" charset="0"/>
                <a:cs typeface="Arial" panose="020B0604020202020204" pitchFamily="34" charset="0"/>
              </a:rPr>
              <a:t>Start Stop </a:t>
            </a:r>
            <a:r>
              <a:rPr lang="en-US" altLang="en-US" sz="1800" b="1" dirty="0">
                <a:solidFill>
                  <a:schemeClr val="tx1">
                    <a:lumMod val="75000"/>
                    <a:lumOff val="25000"/>
                  </a:schemeClr>
                </a:solidFill>
                <a:latin typeface="Arial" panose="020B0604020202020204" pitchFamily="34" charset="0"/>
                <a:cs typeface="Arial" panose="020B0604020202020204" pitchFamily="34" charset="0"/>
              </a:rPr>
              <a:t>YELLOW FLAG (cont.)</a:t>
            </a:r>
          </a:p>
          <a:p>
            <a:pPr eaLnBrk="1" hangingPunct="1">
              <a:lnSpc>
                <a:spcPct val="100000"/>
              </a:lnSpc>
              <a:buFont typeface="Euphemia" panose="020B0503040102020104" pitchFamily="34" charset="0"/>
              <a:buNone/>
              <a:defRPr/>
            </a:pPr>
            <a:r>
              <a:rPr lang="en-US" altLang="en-US" sz="1800" b="1" dirty="0">
                <a:solidFill>
                  <a:schemeClr val="tx1">
                    <a:lumMod val="75000"/>
                    <a:lumOff val="25000"/>
                  </a:schemeClr>
                </a:solidFill>
                <a:latin typeface="Arial" panose="020B0604020202020204" pitchFamily="34" charset="0"/>
                <a:cs typeface="Arial" panose="020B0604020202020204" pitchFamily="34" charset="0"/>
              </a:rPr>
              <a:t>Example (cont.)</a:t>
            </a:r>
          </a:p>
          <a:p>
            <a:pPr eaLnBrk="1" hangingPunct="1">
              <a:lnSpc>
                <a:spcPct val="100000"/>
              </a:lnSpc>
              <a:buFont typeface="Euphemia" panose="020B0503040102020104" pitchFamily="34" charset="0"/>
              <a:buNone/>
              <a:defRPr/>
            </a:pPr>
            <a:r>
              <a:rPr lang="en-US" altLang="en-US" sz="1800" b="1"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109572" name="Picture 5">
            <a:extLst>
              <a:ext uri="{FF2B5EF4-FFF2-40B4-BE49-F238E27FC236}">
                <a16:creationId xmlns:a16="http://schemas.microsoft.com/office/drawing/2014/main" id="{CEE5FD5F-78C9-4D3C-BBD1-250BC226B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61737">
            <a:off x="7553325" y="301626"/>
            <a:ext cx="720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15300BD5-EE40-4928-A085-23D078415CCB}"/>
              </a:ext>
            </a:extLst>
          </p:cNvPr>
          <p:cNvGraphicFramePr>
            <a:graphicFrameLocks noGrp="1"/>
          </p:cNvGraphicFramePr>
          <p:nvPr/>
        </p:nvGraphicFramePr>
        <p:xfrm>
          <a:off x="379413" y="1981200"/>
          <a:ext cx="8534400" cy="3844928"/>
        </p:xfrm>
        <a:graphic>
          <a:graphicData uri="http://schemas.openxmlformats.org/drawingml/2006/table">
            <a:tbl>
              <a:tblPr/>
              <a:tblGrid>
                <a:gridCol w="3506787">
                  <a:extLst>
                    <a:ext uri="{9D8B030D-6E8A-4147-A177-3AD203B41FA5}">
                      <a16:colId xmlns:a16="http://schemas.microsoft.com/office/drawing/2014/main" val="951890801"/>
                    </a:ext>
                  </a:extLst>
                </a:gridCol>
                <a:gridCol w="5027613">
                  <a:extLst>
                    <a:ext uri="{9D8B030D-6E8A-4147-A177-3AD203B41FA5}">
                      <a16:colId xmlns:a16="http://schemas.microsoft.com/office/drawing/2014/main" val="2021517711"/>
                    </a:ext>
                  </a:extLst>
                </a:gridCol>
              </a:tblGrid>
              <a:tr h="335218">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Jury Member</a:t>
                      </a:r>
                      <a:endParaRPr kumimoji="0" lang="en-US" altLang="en-US" sz="1600" b="1" i="0" u="none" strike="noStrike" cap="none" normalizeH="0" baseline="0" dirty="0">
                        <a:ln>
                          <a:noFill/>
                        </a:ln>
                        <a:solidFill>
                          <a:srgbClr val="FFFFFF"/>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Radio Communication </a:t>
                      </a:r>
                      <a:endParaRPr kumimoji="0" lang="en-US" altLang="en-US" sz="1600" b="1" i="0" u="none" strike="noStrike" cap="none" normalizeH="0" baseline="0" dirty="0">
                        <a:ln>
                          <a:noFill/>
                        </a:ln>
                        <a:solidFill>
                          <a:srgbClr val="FFFFFF"/>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89504638"/>
                  </a:ext>
                </a:extLst>
              </a:tr>
              <a:tr h="335218">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If medical is required </a:t>
                      </a: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“Medical required at (location).” </a:t>
                      </a: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8048961"/>
                  </a:ext>
                </a:extLst>
              </a:tr>
              <a:tr h="579412">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“Medical notified; in route to (location).” </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3487180"/>
                  </a:ext>
                </a:extLst>
              </a:tr>
              <a:tr h="369872">
                <a:tc gridSpan="2">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(After athlete is transported and repairs are complete) </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3953337869"/>
                  </a:ext>
                </a:extLst>
              </a:tr>
              <a:tr h="822897">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Jury Member</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“Athlete being transported. Repair is complete. (location) is clear. Resume start.” </a:t>
                      </a:r>
                      <a:b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br>
                      <a:endPar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0796282"/>
                  </a:ext>
                </a:extLst>
              </a:tr>
              <a:tr h="822897">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“Confirm (location) is clear. Finish (or nearest exit location) please notify when medical exits the course.” </a:t>
                      </a: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8617674"/>
                  </a:ext>
                </a:extLst>
              </a:tr>
              <a:tr h="579412">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Finish Referee (or nearest exit location)  -</a:t>
                      </a: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1" u="none" strike="noStrike" cap="none" normalizeH="0" baseline="0" dirty="0">
                          <a:ln>
                            <a:noFill/>
                          </a:ln>
                          <a:solidFill>
                            <a:srgbClr val="595959"/>
                          </a:solidFill>
                          <a:effectLst/>
                          <a:latin typeface="Arial" panose="020B0604020202020204" pitchFamily="34" charset="0"/>
                          <a:cs typeface="Arial" panose="020B0604020202020204" pitchFamily="34" charset="0"/>
                        </a:rPr>
                        <a:t>“</a:t>
                      </a: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Medical is clear.” </a:t>
                      </a:r>
                      <a:br>
                        <a:rPr kumimoji="0" lang="en-US" altLang="en-US" sz="1600" b="0" i="1" u="none" strike="noStrike" cap="none" normalizeH="0" baseline="0" dirty="0">
                          <a:ln>
                            <a:noFill/>
                          </a:ln>
                          <a:solidFill>
                            <a:srgbClr val="404040"/>
                          </a:solidFill>
                          <a:effectLst/>
                          <a:latin typeface="Arial" panose="020B0604020202020204" pitchFamily="34" charset="0"/>
                          <a:cs typeface="Arial" panose="020B0604020202020204" pitchFamily="34" charset="0"/>
                        </a:rPr>
                      </a:br>
                      <a:endPar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1338616"/>
                  </a:ext>
                </a:extLst>
              </a:tr>
            </a:tbl>
          </a:graphicData>
        </a:graphic>
      </p:graphicFrame>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EB9A-0926-43D9-677A-E47880C29584}"/>
              </a:ext>
            </a:extLst>
          </p:cNvPr>
          <p:cNvSpPr>
            <a:spLocks noGrp="1"/>
          </p:cNvSpPr>
          <p:nvPr>
            <p:ph type="title"/>
          </p:nvPr>
        </p:nvSpPr>
        <p:spPr>
          <a:xfrm>
            <a:off x="414338" y="212725"/>
            <a:ext cx="8729662" cy="533400"/>
          </a:xfrm>
        </p:spPr>
        <p:txBody>
          <a:bodyPr/>
          <a:lstStyle/>
          <a:p>
            <a:pPr>
              <a:defRPr/>
            </a:pPr>
            <a:r>
              <a:rPr lang="en-US" sz="24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MINOR ATHLETE ABUSE PREVENTION POLICY (MAAPP)</a:t>
            </a:r>
            <a:endParaRPr lang="en-US" sz="2400" dirty="0">
              <a:solidFill>
                <a:srgbClr val="1A21A6"/>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3569C2C4-D434-AD3E-56FA-1109D0C93A44}"/>
              </a:ext>
            </a:extLst>
          </p:cNvPr>
          <p:cNvSpPr>
            <a:spLocks noGrp="1"/>
          </p:cNvSpPr>
          <p:nvPr>
            <p:ph type="body" sz="quarter" idx="10"/>
          </p:nvPr>
        </p:nvSpPr>
        <p:spPr>
          <a:xfrm>
            <a:off x="207962" y="746125"/>
            <a:ext cx="8728075" cy="5654675"/>
          </a:xfrm>
        </p:spPr>
        <p:txBody>
          <a:bodyPr/>
          <a:lstStyle/>
          <a:p>
            <a:pPr marL="325437" indent="-342900" algn="just">
              <a:lnSpc>
                <a:spcPct val="100000"/>
              </a:lnSpc>
              <a:spcBef>
                <a:spcPts val="6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MAAPP applies to “In-Program Contact” within the Olympic &amp; Paralympic movement. </a:t>
            </a:r>
          </a:p>
          <a:p>
            <a:pPr marL="325437" indent="-342900"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Its implementation is required for the U.S. Olympic &amp; Paralympic Committee IUSOPC), National Governing Bodies (NGB), Member Clubs (also known as Local Affiliated Organizations or LAO), and Paralympic Sport Organizations (PSO)</a:t>
            </a:r>
          </a:p>
          <a:p>
            <a:pPr marL="338138" indent="-338138"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MAAPP applies to all U.S. Ski &amp; Snowboard employees, contractors, athletes, officials, and members</a:t>
            </a:r>
          </a:p>
          <a:p>
            <a:pPr marL="338138" indent="-338138"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It also applies to participating non-members, e.g., foreign officials, timing companies, volunteers, and any adult participants. MAAPP has three primary components:</a:t>
            </a:r>
          </a:p>
          <a:p>
            <a:pPr marL="688975" indent="-688975" algn="just">
              <a:lnSpc>
                <a:spcPct val="100000"/>
              </a:lnSpc>
              <a:spcBef>
                <a:spcPts val="600"/>
              </a:spcBef>
              <a:spcAft>
                <a:spcPts val="0"/>
              </a:spcAft>
              <a:buFont typeface="Euphemia" panose="020B0503040102020104" pitchFamily="34" charset="0"/>
              <a:buNone/>
              <a:defRPr/>
            </a:pPr>
            <a:r>
              <a:rPr lang="en-US" sz="2000" dirty="0">
                <a:solidFill>
                  <a:schemeClr val="tx1"/>
                </a:solidFill>
                <a:ea typeface="Calibri" panose="020F0502020204030204" pitchFamily="34" charset="0"/>
                <a:cs typeface="Arial" panose="020B0604020202020204" pitchFamily="34" charset="0"/>
              </a:rPr>
              <a:t>        - Education &amp; Training  </a:t>
            </a:r>
          </a:p>
          <a:p>
            <a:pPr marL="688975" indent="-688975" algn="just">
              <a:lnSpc>
                <a:spcPct val="100000"/>
              </a:lnSpc>
              <a:spcBef>
                <a:spcPts val="600"/>
              </a:spcBef>
              <a:spcAft>
                <a:spcPts val="0"/>
              </a:spcAft>
              <a:buFont typeface="Euphemia" panose="020B0503040102020104" pitchFamily="34" charset="0"/>
              <a:buNone/>
              <a:defRPr/>
            </a:pPr>
            <a:r>
              <a:rPr lang="en-US" sz="2000" dirty="0">
                <a:solidFill>
                  <a:schemeClr val="tx1"/>
                </a:solidFill>
                <a:ea typeface="Calibri" panose="020F0502020204030204" pitchFamily="34" charset="0"/>
                <a:cs typeface="Arial" panose="020B0604020202020204" pitchFamily="34" charset="0"/>
              </a:rPr>
              <a:t>        - Required Prevention Policies</a:t>
            </a:r>
          </a:p>
          <a:p>
            <a:pPr marL="688975" indent="-688975" algn="just">
              <a:lnSpc>
                <a:spcPct val="100000"/>
              </a:lnSpc>
              <a:spcBef>
                <a:spcPts val="600"/>
              </a:spcBef>
              <a:spcAft>
                <a:spcPts val="0"/>
              </a:spcAft>
              <a:buFont typeface="Euphemia" panose="020B0503040102020104" pitchFamily="34" charset="0"/>
              <a:buNone/>
              <a:defRPr/>
            </a:pPr>
            <a:r>
              <a:rPr lang="en-US" sz="2000" dirty="0">
                <a:solidFill>
                  <a:schemeClr val="tx1"/>
                </a:solidFill>
                <a:ea typeface="Calibri" panose="020F0502020204030204" pitchFamily="34" charset="0"/>
                <a:cs typeface="Arial" panose="020B0604020202020204" pitchFamily="34" charset="0"/>
              </a:rPr>
              <a:t>        - Recommended Prevention Policies</a:t>
            </a:r>
          </a:p>
          <a:p>
            <a:pPr marL="0" indent="0">
              <a:lnSpc>
                <a:spcPct val="100000"/>
              </a:lnSpc>
              <a:spcBef>
                <a:spcPts val="600"/>
              </a:spcBef>
              <a:spcAft>
                <a:spcPts val="0"/>
              </a:spcAft>
              <a:buFont typeface="Euphemia" panose="020B0503040102020104" pitchFamily="34" charset="0"/>
              <a:buNone/>
              <a:defRPr/>
            </a:pPr>
            <a:r>
              <a:rPr lang="en-US" sz="2000" b="1" i="1" dirty="0">
                <a:solidFill>
                  <a:srgbClr val="0033CC"/>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MAAPP should be implemented alongside the SafeSport Code.</a:t>
            </a:r>
            <a:endPar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688975" indent="-688975" algn="just">
              <a:lnSpc>
                <a:spcPct val="100000"/>
              </a:lnSpc>
              <a:spcBef>
                <a:spcPts val="600"/>
              </a:spcBef>
              <a:spcAft>
                <a:spcPts val="0"/>
              </a:spcAft>
              <a:buFont typeface="Euphemia" panose="020B0503040102020104" pitchFamily="34" charset="0"/>
              <a:buNone/>
              <a:defRPr/>
            </a:pPr>
            <a:endParaRPr lang="en-US" sz="2000" dirty="0">
              <a:solidFill>
                <a:schemeClr val="tx1"/>
              </a:solidFill>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sz="2000" dirty="0">
              <a:ea typeface="Calibri" panose="020F0502020204030204" pitchFamily="34" charset="0"/>
              <a:cs typeface="Times New Roman" panose="02020603050405020304" pitchFamily="18" charset="0"/>
            </a:endParaRPr>
          </a:p>
          <a:p>
            <a:pPr>
              <a:defRPr/>
            </a:pPr>
            <a:endParaRPr lang="en-US" dirty="0"/>
          </a:p>
        </p:txBody>
      </p:sp>
      <p:pic>
        <p:nvPicPr>
          <p:cNvPr id="18436" name="Content Placeholder 10">
            <a:extLst>
              <a:ext uri="{FF2B5EF4-FFF2-40B4-BE49-F238E27FC236}">
                <a16:creationId xmlns:a16="http://schemas.microsoft.com/office/drawing/2014/main" id="{1449DD31-6695-40E1-DB16-AEBAD5F24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537073"/>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301625" y="173038"/>
            <a:ext cx="7772400" cy="887412"/>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a:t>
            </a:r>
            <a:r>
              <a:rPr lang="en-US" dirty="0">
                <a:solidFill>
                  <a:srgbClr val="3215AB"/>
                </a:solidFill>
                <a:latin typeface="Arial Bold" pitchFamily="34" charset="0"/>
                <a:cs typeface="Arial Bold" pitchFamily="34" charset="0"/>
              </a:rPr>
              <a:t>ns</a:t>
            </a:r>
          </a:p>
        </p:txBody>
      </p:sp>
      <p:sp>
        <p:nvSpPr>
          <p:cNvPr id="5" name="Content Placeholder 2">
            <a:extLst>
              <a:ext uri="{FF2B5EF4-FFF2-40B4-BE49-F238E27FC236}">
                <a16:creationId xmlns:a16="http://schemas.microsoft.com/office/drawing/2014/main" id="{389C6B69-8931-4867-85C7-7B210C3875BE}"/>
              </a:ext>
            </a:extLst>
          </p:cNvPr>
          <p:cNvSpPr txBox="1">
            <a:spLocks noChangeArrowheads="1"/>
          </p:cNvSpPr>
          <p:nvPr/>
        </p:nvSpPr>
        <p:spPr bwMode="auto">
          <a:xfrm>
            <a:off x="301625" y="946150"/>
            <a:ext cx="8689975"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eaLnBrk="1" hangingPunct="1">
              <a:lnSpc>
                <a:spcPct val="100000"/>
              </a:lnSpc>
              <a:buFont typeface="Euphemia" panose="020B0503040102020104" pitchFamily="34" charset="0"/>
              <a:buNone/>
              <a:defRPr/>
            </a:pPr>
            <a:r>
              <a:rPr lang="en-US" altLang="en-US" sz="2400" b="1" u="sng" dirty="0">
                <a:solidFill>
                  <a:schemeClr val="tx1"/>
                </a:solidFill>
                <a:latin typeface="Arial" panose="020B0604020202020204" pitchFamily="34" charset="0"/>
                <a:cs typeface="Arial" panose="020B0604020202020204" pitchFamily="34" charset="0"/>
              </a:rPr>
              <a:t>Start Stop </a:t>
            </a:r>
            <a:r>
              <a:rPr lang="en-US" altLang="en-US" sz="1800" b="1" dirty="0">
                <a:solidFill>
                  <a:schemeClr val="tx1">
                    <a:lumMod val="75000"/>
                    <a:lumOff val="25000"/>
                  </a:schemeClr>
                </a:solidFill>
                <a:latin typeface="Arial" panose="020B0604020202020204" pitchFamily="34" charset="0"/>
                <a:cs typeface="Arial" panose="020B0604020202020204" pitchFamily="34" charset="0"/>
              </a:rPr>
              <a:t>YELLOW FLAG</a:t>
            </a:r>
          </a:p>
          <a:p>
            <a:pPr eaLnBrk="1" hangingPunct="1">
              <a:lnSpc>
                <a:spcPct val="100000"/>
              </a:lnSpc>
              <a:buFont typeface="Euphemia" panose="020B0503040102020104" pitchFamily="34" charset="0"/>
              <a:buNone/>
              <a:defRPr/>
            </a:pPr>
            <a:r>
              <a:rPr lang="en-US" altLang="en-US" sz="1800" b="1" dirty="0">
                <a:solidFill>
                  <a:schemeClr val="tx1">
                    <a:lumMod val="75000"/>
                    <a:lumOff val="25000"/>
                  </a:schemeClr>
                </a:solidFill>
                <a:latin typeface="Arial" panose="020B0604020202020204" pitchFamily="34" charset="0"/>
                <a:cs typeface="Arial" panose="020B0604020202020204" pitchFamily="34" charset="0"/>
              </a:rPr>
              <a:t>Example (cont.)</a:t>
            </a:r>
          </a:p>
          <a:p>
            <a:pPr eaLnBrk="1" hangingPunct="1">
              <a:lnSpc>
                <a:spcPct val="100000"/>
              </a:lnSpc>
              <a:buFont typeface="Euphemia" panose="020B0503040102020104" pitchFamily="34" charset="0"/>
              <a:buNone/>
              <a:defRPr/>
            </a:pPr>
            <a:r>
              <a:rPr lang="en-US" altLang="en-US" sz="1800" b="1"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110596" name="Picture 5">
            <a:extLst>
              <a:ext uri="{FF2B5EF4-FFF2-40B4-BE49-F238E27FC236}">
                <a16:creationId xmlns:a16="http://schemas.microsoft.com/office/drawing/2014/main" id="{FC6BD7BD-E755-4E75-963A-E6301AAC9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61737">
            <a:off x="7553325" y="301626"/>
            <a:ext cx="720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F95C45BC-5C04-465F-909A-FA66B7E83935}"/>
              </a:ext>
            </a:extLst>
          </p:cNvPr>
          <p:cNvGraphicFramePr>
            <a:graphicFrameLocks noGrp="1"/>
          </p:cNvGraphicFramePr>
          <p:nvPr/>
        </p:nvGraphicFramePr>
        <p:xfrm>
          <a:off x="379413" y="2016125"/>
          <a:ext cx="8534400" cy="2225675"/>
        </p:xfrm>
        <a:graphic>
          <a:graphicData uri="http://schemas.openxmlformats.org/drawingml/2006/table">
            <a:tbl>
              <a:tblPr/>
              <a:tblGrid>
                <a:gridCol w="3125787">
                  <a:extLst>
                    <a:ext uri="{9D8B030D-6E8A-4147-A177-3AD203B41FA5}">
                      <a16:colId xmlns:a16="http://schemas.microsoft.com/office/drawing/2014/main" val="3725029437"/>
                    </a:ext>
                  </a:extLst>
                </a:gridCol>
                <a:gridCol w="5408613">
                  <a:extLst>
                    <a:ext uri="{9D8B030D-6E8A-4147-A177-3AD203B41FA5}">
                      <a16:colId xmlns:a16="http://schemas.microsoft.com/office/drawing/2014/main" val="3920621289"/>
                    </a:ext>
                  </a:extLst>
                </a:gridCol>
              </a:tblGrid>
              <a:tr h="335258">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Jury Member</a:t>
                      </a:r>
                      <a:endParaRPr kumimoji="0" lang="en-US" altLang="en-US" sz="1600" b="1" i="0" u="none" strike="noStrike" cap="none" normalizeH="0" baseline="0" dirty="0">
                        <a:ln>
                          <a:noFill/>
                        </a:ln>
                        <a:solidFill>
                          <a:srgbClr val="FFFFFF"/>
                        </a:solidFill>
                        <a:effectLst/>
                        <a:latin typeface="Century Gothic" panose="020B0502020202020204" pitchFamily="34" charset="0"/>
                      </a:endParaRP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Radio Communication</a:t>
                      </a:r>
                      <a:endParaRPr kumimoji="0" lang="en-US" altLang="en-US" sz="1600" b="0" i="0" u="none" strike="noStrike" cap="none" normalizeH="0" baseline="0" dirty="0">
                        <a:ln>
                          <a:noFill/>
                        </a:ln>
                        <a:solidFill>
                          <a:srgbClr val="FFFFFF"/>
                        </a:solidFill>
                        <a:effectLst/>
                        <a:latin typeface="Century Gothic" panose="020B0502020202020204" pitchFamily="34" charset="0"/>
                      </a:endParaRP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54864119"/>
                  </a:ext>
                </a:extLst>
              </a:tr>
              <a:tr h="1311070">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None/>
                        <a:tabLst/>
                      </a:pPr>
                      <a:b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Confirm course is clear. Please clear from the finish up. Timing?” (Each Jury member/Eyes of the Jury/Jury Advisor clears their section moving up the hill). </a:t>
                      </a:r>
                      <a:b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5303530"/>
                  </a:ext>
                </a:extLst>
              </a:tr>
              <a:tr h="579347">
                <a:tc>
                  <a:txBody>
                    <a:bodyPr/>
                    <a:lstStyle>
                      <a:lvl1pPr marL="285750" indent="-285750"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“Start is clear, resuming with racer 57 on next interval.”</a:t>
                      </a: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1665571"/>
                  </a:ext>
                </a:extLst>
              </a:tr>
            </a:tbl>
          </a:graphicData>
        </a:graphic>
      </p:graphicFrame>
    </p:spTree>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7E8A-B674-4695-87CC-24126C315F8E}"/>
              </a:ext>
            </a:extLst>
          </p:cNvPr>
          <p:cNvSpPr>
            <a:spLocks noGrp="1"/>
          </p:cNvSpPr>
          <p:nvPr>
            <p:ph type="title" idx="4294967295"/>
          </p:nvPr>
        </p:nvSpPr>
        <p:spPr>
          <a:xfrm>
            <a:off x="381000" y="152400"/>
            <a:ext cx="8623300" cy="998538"/>
          </a:xfrm>
        </p:spPr>
        <p:txBody>
          <a:bodyPr rtlCol="0">
            <a:normAutofit fontScale="90000"/>
          </a:bodyPr>
          <a:lstStyle/>
          <a:p>
            <a:pPr eaLnBrk="1" fontAlgn="auto" hangingPunct="1">
              <a:spcAft>
                <a:spcPts val="0"/>
              </a:spcAft>
              <a:defRPr/>
            </a:pPr>
            <a:br>
              <a:rPr lang="en-US" sz="3200" dirty="0">
                <a:solidFill>
                  <a:srgbClr val="FF0000"/>
                </a:solidFill>
                <a:effectLst>
                  <a:outerShdw blurRad="38100" dist="38100" dir="2700000" algn="tl">
                    <a:srgbClr val="000000">
                      <a:alpha val="43137"/>
                    </a:srgbClr>
                  </a:outerShdw>
                </a:effectLst>
              </a:rPr>
            </a:br>
            <a: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Necessary and Planned Interruptions</a:t>
            </a:r>
            <a:b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endPar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7C54931-69A3-462A-9215-474FFDDC1FDE}"/>
              </a:ext>
            </a:extLst>
          </p:cNvPr>
          <p:cNvSpPr>
            <a:spLocks noGrp="1"/>
          </p:cNvSpPr>
          <p:nvPr>
            <p:ph idx="4294967295"/>
          </p:nvPr>
        </p:nvSpPr>
        <p:spPr>
          <a:xfrm>
            <a:off x="381000" y="808038"/>
            <a:ext cx="8623300" cy="5402262"/>
          </a:xfrm>
        </p:spPr>
        <p:txBody>
          <a:bodyPr rtlCol="0">
            <a:normAutofit fontScale="92500"/>
          </a:bodyPr>
          <a:lstStyle/>
          <a:p>
            <a:pPr marL="0" indent="0" eaLnBrk="1" fontAlgn="auto" hangingPunct="1">
              <a:lnSpc>
                <a:spcPct val="11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Course Maintenance</a:t>
            </a:r>
          </a:p>
          <a:p>
            <a:pPr marL="0" indent="0" eaLnBrk="1" fontAlgn="auto" hangingPunct="1">
              <a:lnSpc>
                <a:spcPct val="120000"/>
              </a:lnSpc>
              <a:spcBef>
                <a:spcPts val="600"/>
              </a:spcBef>
              <a:spcAft>
                <a:spcPts val="0"/>
              </a:spcAft>
              <a:buFont typeface="Arial" pitchFamily="34" charset="0"/>
              <a:buNone/>
              <a:defRPr/>
            </a:pPr>
            <a:r>
              <a:rPr lang="en-US" sz="2400" dirty="0">
                <a:latin typeface="Arial" panose="020B0604020202020204" pitchFamily="34" charset="0"/>
                <a:cs typeface="Arial" panose="020B0604020202020204" pitchFamily="34" charset="0"/>
              </a:rPr>
              <a:t>Most course maintenance issues do not require a start/stop. An exception is if a broken gate or other material create an interference for the competitor on the course.  Otherwise experienced race crew members can operate within the start interval.</a:t>
            </a:r>
          </a:p>
          <a:p>
            <a:pPr marL="0" indent="0" eaLnBrk="1" fontAlgn="auto" hangingPunct="1">
              <a:lnSpc>
                <a:spcPct val="120000"/>
              </a:lnSpc>
              <a:spcBef>
                <a:spcPts val="1200"/>
              </a:spcBef>
              <a:spcAft>
                <a:spcPts val="0"/>
              </a:spcAft>
              <a:buFont typeface="Arial" pitchFamily="34" charset="0"/>
              <a:buNone/>
              <a:defRPr/>
            </a:pPr>
            <a:r>
              <a:rPr lang="en-US" sz="2400" dirty="0">
                <a:latin typeface="Arial" panose="020B0604020202020204" pitchFamily="34" charset="0"/>
                <a:cs typeface="Arial" panose="020B0604020202020204" pitchFamily="34" charset="0"/>
              </a:rPr>
              <a:t>When it is necessary to have a hold for an extended period of time for course maintenance, the Chief of Course or another Jury member can inform the Start Referee to interrupt the race to complete the task.  </a:t>
            </a:r>
          </a:p>
          <a:p>
            <a:pPr marL="0" indent="0" eaLnBrk="1" fontAlgn="auto" hangingPunct="1">
              <a:lnSpc>
                <a:spcPct val="120000"/>
              </a:lnSpc>
              <a:spcBef>
                <a:spcPts val="1200"/>
              </a:spcBef>
              <a:spcAft>
                <a:spcPts val="0"/>
              </a:spcAft>
              <a:buFont typeface="Arial" pitchFamily="34" charset="0"/>
              <a:buNone/>
              <a:defRPr/>
            </a:pPr>
            <a:r>
              <a:rPr lang="en-US" sz="2400" dirty="0">
                <a:latin typeface="Arial" panose="020B0604020202020204" pitchFamily="34" charset="0"/>
                <a:cs typeface="Arial" panose="020B0604020202020204" pitchFamily="34" charset="0"/>
              </a:rPr>
              <a:t>On fixed interval events it is common to indicate the requested amount of time in terms of number of intervals - </a:t>
            </a:r>
            <a:r>
              <a:rPr lang="en-US" sz="2400" b="1" dirty="0">
                <a:latin typeface="Arial" panose="020B0604020202020204" pitchFamily="34" charset="0"/>
                <a:cs typeface="Arial" panose="020B0604020202020204" pitchFamily="34" charset="0"/>
              </a:rPr>
              <a:t>“We will need a 4-interval hold for maintenance.”</a:t>
            </a:r>
          </a:p>
          <a:p>
            <a:pPr marL="246888" indent="-246888" eaLnBrk="1" fontAlgn="auto" hangingPunct="1">
              <a:spcAft>
                <a:spcPts val="0"/>
              </a:spcAft>
              <a:defRPr/>
            </a:pPr>
            <a:endParaRPr lang="en-US" dirty="0"/>
          </a:p>
        </p:txBody>
      </p:sp>
      <p:pic>
        <p:nvPicPr>
          <p:cNvPr id="5" name="Content Placeholder 10">
            <a:extLst>
              <a:ext uri="{FF2B5EF4-FFF2-40B4-BE49-F238E27FC236}">
                <a16:creationId xmlns:a16="http://schemas.microsoft.com/office/drawing/2014/main" id="{94DC7054-7262-4E76-9110-15A8D2AA2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E1805A-EF21-4425-80FD-78D8BE5596E7}"/>
              </a:ext>
            </a:extLst>
          </p:cNvPr>
          <p:cNvSpPr>
            <a:spLocks noGrp="1"/>
          </p:cNvSpPr>
          <p:nvPr>
            <p:ph idx="4294967295"/>
          </p:nvPr>
        </p:nvSpPr>
        <p:spPr>
          <a:xfrm>
            <a:off x="304800" y="304800"/>
            <a:ext cx="8686800" cy="6248400"/>
          </a:xfrm>
        </p:spPr>
        <p:txBody>
          <a:bodyPr rtlCol="0">
            <a:normAutofit fontScale="92500" lnSpcReduction="10000"/>
          </a:bodyPr>
          <a:lstStyle/>
          <a:p>
            <a:pPr marL="0" indent="0" eaLnBrk="1" fontAlgn="auto" hangingPunct="1">
              <a:lnSpc>
                <a:spcPct val="12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Timing Hold</a:t>
            </a:r>
            <a:r>
              <a:rPr lang="en-US" b="1" dirty="0">
                <a:solidFill>
                  <a:srgbClr val="3215AB"/>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Timing hold information is passed along to the Jury and others by the Start Referee by radio to Jury positions along the course and voice communication to those in the start area.  ANY Jury member or Jury Advisor may call a Start, Stop when necessary to address critical situations.</a:t>
            </a:r>
            <a:endParaRPr lang="en-US" u="sng" dirty="0">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endParaRPr lang="en-US" b="1" u="sng" dirty="0">
              <a:solidFill>
                <a:srgbClr val="3215AB"/>
              </a:solidFill>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Start Interval</a:t>
            </a:r>
            <a:r>
              <a:rPr lang="en-US" b="1" dirty="0">
                <a:solidFill>
                  <a:srgbClr val="3215AB"/>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designated start interval for “fixed interval” events GS/SG/DH is the time planned between consecutive competitor starts. The start interval duration should be listed on the program as it is critical for course workers and officials to know when it is clear to work or communicate between racers.  Changes to the start interval MUST be communicated over the jury channel by the Start Referee or Timing. </a:t>
            </a:r>
            <a:endParaRPr lang="en-US" u="sng" dirty="0">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endParaRPr lang="en-US" b="1" u="sng" dirty="0">
              <a:solidFill>
                <a:srgbClr val="3215AB"/>
              </a:solidFill>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Finish Interval</a:t>
            </a:r>
            <a:r>
              <a:rPr lang="en-US" b="1" dirty="0">
                <a:solidFill>
                  <a:srgbClr val="3215AB"/>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 finish interval is a decision to start one racer after the completion of the run by the previous racer.  The use of a finish interval, though not required, for the last few remaining athletes on the start list may help eliminate unnecessary delays by minimizing the interference of an athlete due to occurring issues on course prior to their start.</a:t>
            </a:r>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Euphemia" panose="020B0503040102020104" pitchFamily="34" charset="0"/>
              <a:buNone/>
              <a:defRPr/>
            </a:pPr>
            <a:endParaRPr lang="en-US" dirty="0"/>
          </a:p>
        </p:txBody>
      </p:sp>
      <p:pic>
        <p:nvPicPr>
          <p:cNvPr id="4" name="Content Placeholder 10">
            <a:extLst>
              <a:ext uri="{FF2B5EF4-FFF2-40B4-BE49-F238E27FC236}">
                <a16:creationId xmlns:a16="http://schemas.microsoft.com/office/drawing/2014/main" id="{439079A3-6776-4303-AD5D-A6DAD2C9D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A3DEC6-65EC-E7C6-71BE-5888BF999C83}"/>
              </a:ext>
            </a:extLst>
          </p:cNvPr>
          <p:cNvSpPr txBox="1"/>
          <p:nvPr/>
        </p:nvSpPr>
        <p:spPr>
          <a:xfrm>
            <a:off x="228600" y="1219200"/>
            <a:ext cx="8564563" cy="4632325"/>
          </a:xfrm>
          <a:prstGeom prst="rect">
            <a:avLst/>
          </a:prstGeom>
          <a:noFill/>
          <a:ln>
            <a:noFill/>
          </a:ln>
        </p:spPr>
        <p:txBody>
          <a:bodyPr>
            <a:spAutoFit/>
          </a:bodyPr>
          <a:lstStyle/>
          <a:p>
            <a:pPr marL="342900" indent="-342900">
              <a:spcBef>
                <a:spcPts val="12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Start intervals may be longer for the first group in a scored event, and  they may also be longer for a pre-determined number of racers at the end of the field. </a:t>
            </a:r>
            <a:r>
              <a:rPr lang="en-US" sz="2000" i="1" dirty="0">
                <a:latin typeface="Arial" panose="020B0604020202020204" pitchFamily="34" charset="0"/>
                <a:ea typeface="Times New Roman" panose="02020603050405020304" pitchFamily="18" charset="0"/>
                <a:cs typeface="Arial" panose="020B0604020202020204" pitchFamily="34" charset="0"/>
              </a:rPr>
              <a:t>These start intervals, as well as the start intervals for the rest of the field must be published in the race day Program.</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spcBef>
                <a:spcPts val="12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The Jury may adjust published start intervals  </a:t>
            </a:r>
          </a:p>
          <a:p>
            <a:pPr marL="342900" indent="-342900">
              <a:spcBef>
                <a:spcPts val="18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i="1" dirty="0">
                <a:latin typeface="Arial" panose="020B0604020202020204" pitchFamily="34" charset="0"/>
                <a:ea typeface="Times New Roman" panose="02020603050405020304" pitchFamily="18" charset="0"/>
                <a:cs typeface="Arial" panose="020B0604020202020204" pitchFamily="34" charset="0"/>
              </a:rPr>
              <a:t>Force majeure </a:t>
            </a:r>
            <a:r>
              <a:rPr lang="en-US" sz="2000" dirty="0">
                <a:latin typeface="Arial" panose="020B0604020202020204" pitchFamily="34" charset="0"/>
                <a:ea typeface="Times New Roman" panose="02020603050405020304" pitchFamily="18" charset="0"/>
                <a:cs typeface="Arial" panose="020B0604020202020204" pitchFamily="34" charset="0"/>
              </a:rPr>
              <a:t>may require changes to start intervals – e.g.,  events where Start Lists were prepared using random seeding </a:t>
            </a:r>
          </a:p>
          <a:p>
            <a:pPr marL="342900" indent="-342900">
              <a:spcBef>
                <a:spcPts val="18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u="sng" dirty="0">
                <a:latin typeface="Arial" panose="020B0604020202020204" pitchFamily="34" charset="0"/>
                <a:ea typeface="Times New Roman" panose="02020603050405020304" pitchFamily="18" charset="0"/>
                <a:cs typeface="Arial" panose="020B0604020202020204" pitchFamily="34" charset="0"/>
              </a:rPr>
              <a:t>Team Captains</a:t>
            </a:r>
            <a:r>
              <a:rPr lang="en-US" sz="2000" dirty="0">
                <a:latin typeface="Arial" panose="020B0604020202020204" pitchFamily="34" charset="0"/>
                <a:ea typeface="Times New Roman" panose="02020603050405020304" pitchFamily="18" charset="0"/>
                <a:cs typeface="Arial" panose="020B0604020202020204" pitchFamily="34" charset="0"/>
              </a:rPr>
              <a:t> may request that the Start Referee increase the interval between individual competitor’s starts </a:t>
            </a:r>
          </a:p>
          <a:p>
            <a:pPr>
              <a:spcBef>
                <a:spcPts val="1800"/>
              </a:spcBef>
              <a:spcAft>
                <a:spcPts val="0"/>
              </a:spcAft>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b="1" i="1" u="sng" dirty="0">
                <a:solidFill>
                  <a:srgbClr val="0033CC"/>
                </a:solidFill>
                <a:latin typeface="Arial" panose="020B0604020202020204" pitchFamily="34" charset="0"/>
                <a:ea typeface="Times New Roman" panose="02020603050405020304" pitchFamily="18" charset="0"/>
                <a:cs typeface="Arial" panose="020B0604020202020204" pitchFamily="34" charset="0"/>
              </a:rPr>
              <a:t>All</a:t>
            </a:r>
            <a:r>
              <a:rPr lang="en-US" sz="2000" b="1" i="1" dirty="0">
                <a:solidFill>
                  <a:srgbClr val="0033CC"/>
                </a:solidFill>
                <a:latin typeface="Arial" panose="020B0604020202020204" pitchFamily="34" charset="0"/>
                <a:ea typeface="Times New Roman" panose="02020603050405020304" pitchFamily="18" charset="0"/>
                <a:cs typeface="Arial" panose="020B0604020202020204" pitchFamily="34" charset="0"/>
              </a:rPr>
              <a:t> changes to start intervals must be communicated via Jury radio, as required; e.g., Jury, timing, Connection Coach(es), course crew, etc.</a:t>
            </a:r>
            <a:endParaRPr lang="en-US" sz="2000" dirty="0">
              <a:solidFill>
                <a:srgbClr val="0033CC"/>
              </a:solidFill>
              <a:latin typeface="Arial" panose="020B0604020202020204" pitchFamily="34" charset="0"/>
              <a:ea typeface="Times New Roman" panose="02020603050405020304" pitchFamily="18" charset="0"/>
              <a:cs typeface="Arial" panose="020B0604020202020204" pitchFamily="34" charset="0"/>
            </a:endParaRPr>
          </a:p>
        </p:txBody>
      </p:sp>
      <p:pic>
        <p:nvPicPr>
          <p:cNvPr id="74755" name="Content Placeholder 10">
            <a:extLst>
              <a:ext uri="{FF2B5EF4-FFF2-40B4-BE49-F238E27FC236}">
                <a16:creationId xmlns:a16="http://schemas.microsoft.com/office/drawing/2014/main" id="{A464BDC7-4ADF-E1F5-6B50-0D7F0CE3E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714C6C9B-2EB9-6AEA-E921-766888054D75}"/>
              </a:ext>
            </a:extLst>
          </p:cNvPr>
          <p:cNvSpPr txBox="1">
            <a:spLocks/>
          </p:cNvSpPr>
          <p:nvPr/>
        </p:nvSpPr>
        <p:spPr bwMode="auto">
          <a:xfrm>
            <a:off x="457200" y="182563"/>
            <a:ext cx="8458200" cy="1143000"/>
          </a:xfrm>
          <a:prstGeom prst="rect">
            <a:avLst/>
          </a:prstGeom>
          <a:noFill/>
          <a:ln>
            <a:noFill/>
          </a:ln>
        </p:spPr>
        <p:txBody>
          <a:bodyPr anchor="b">
            <a:normAutofit fontScale="82500" lnSpcReduction="20000"/>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br>
              <a:rPr lang="en-US" altLang="en-US" sz="4000" b="1" dirty="0">
                <a:solidFill>
                  <a:srgbClr val="FF0000"/>
                </a:solidFill>
                <a:effectLst>
                  <a:outerShdw blurRad="38100" dist="38100" dir="2700000" algn="tl">
                    <a:srgbClr val="000000">
                      <a:alpha val="43137"/>
                    </a:srgbClr>
                  </a:outerShdw>
                </a:effectLst>
                <a:latin typeface="Arial" charset="0"/>
                <a:cs typeface="Arial" charset="0"/>
              </a:rPr>
            </a:br>
            <a:r>
              <a:rPr lang="en-US" altLang="en-US" sz="4000" b="1" dirty="0">
                <a:solidFill>
                  <a:srgbClr val="003399"/>
                </a:solidFill>
                <a:effectLst>
                  <a:outerShdw blurRad="38100" dist="38100" dir="2700000" algn="tl">
                    <a:srgbClr val="000000">
                      <a:alpha val="43137"/>
                    </a:srgbClr>
                  </a:outerShdw>
                </a:effectLst>
                <a:latin typeface="Arial" charset="0"/>
                <a:cs typeface="Arial" charset="0"/>
              </a:rPr>
              <a:t>START INTERVALS: CHANGES </a:t>
            </a:r>
            <a:r>
              <a:rPr lang="en-US" altLang="en-US" b="1" dirty="0">
                <a:solidFill>
                  <a:srgbClr val="003399"/>
                </a:solidFill>
                <a:latin typeface="Arial" charset="0"/>
                <a:cs typeface="Arial" charset="0"/>
              </a:rPr>
              <a:t>  </a:t>
            </a:r>
            <a:br>
              <a:rPr lang="en-US" altLang="en-US" b="1" dirty="0">
                <a:solidFill>
                  <a:srgbClr val="003399"/>
                </a:solidFill>
                <a:latin typeface="Arial" charset="0"/>
                <a:cs typeface="Arial" charset="0"/>
              </a:rPr>
            </a:br>
            <a:endParaRPr lang="en-US" dirty="0">
              <a:solidFill>
                <a:srgbClr val="003399"/>
              </a:solidFill>
            </a:endParaRPr>
          </a:p>
        </p:txBody>
      </p:sp>
    </p:spTree>
    <p:extLst>
      <p:ext uri="{BB962C8B-B14F-4D97-AF65-F5344CB8AC3E}">
        <p14:creationId xmlns:p14="http://schemas.microsoft.com/office/powerpoint/2010/main" val="1178197820"/>
      </p:ext>
    </p:extLst>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1FF06F-168F-CBA3-990D-466620CD210F}"/>
              </a:ext>
            </a:extLst>
          </p:cNvPr>
          <p:cNvSpPr>
            <a:spLocks noGrp="1"/>
          </p:cNvSpPr>
          <p:nvPr>
            <p:ph type="title"/>
          </p:nvPr>
        </p:nvSpPr>
        <p:spPr>
          <a:xfrm>
            <a:off x="291673" y="1676400"/>
            <a:ext cx="8653463" cy="3314700"/>
          </a:xfrm>
        </p:spPr>
        <p:txBody>
          <a:bodyPr/>
          <a:lstStyle/>
          <a:p>
            <a:pPr algn="just">
              <a:lnSpc>
                <a:spcPct val="100000"/>
              </a:lnSpc>
              <a:spcBef>
                <a:spcPts val="1800"/>
              </a:spcBef>
              <a:spcAft>
                <a:spcPts val="1800"/>
              </a:spcAft>
              <a:defRPr/>
            </a:pPr>
            <a:r>
              <a:rPr lang="en-US" sz="2000" b="1" dirty="0">
                <a:effectLst/>
                <a:latin typeface="Arial" panose="020B0604020202020204" pitchFamily="34" charset="0"/>
                <a:ea typeface="Times New Roman" panose="02020603050405020304" pitchFamily="18" charset="0"/>
                <a:cs typeface="Arial" panose="020B0604020202020204" pitchFamily="34" charset="0"/>
              </a:rPr>
              <a:t>The following only contains portions of “Season 2025 Update &amp; Review for Continuing Education” and may contain information pertinent to other officials; it is included for informational purposes.</a:t>
            </a:r>
            <a:br>
              <a:rPr lang="en-US" sz="2000" b="1" dirty="0">
                <a:effectLst/>
                <a:latin typeface="Arial" panose="020B0604020202020204" pitchFamily="34" charset="0"/>
                <a:ea typeface="Times New Roman" panose="02020603050405020304" pitchFamily="18" charset="0"/>
                <a:cs typeface="Arial" panose="020B0604020202020204" pitchFamily="34" charset="0"/>
              </a:rPr>
            </a:br>
            <a:br>
              <a:rPr lang="en-US" sz="2000" b="1" dirty="0">
                <a:effectLst/>
                <a:latin typeface="Arial" panose="020B0604020202020204" pitchFamily="34" charset="0"/>
                <a:ea typeface="Times New Roman" panose="02020603050405020304" pitchFamily="18" charset="0"/>
                <a:cs typeface="Arial" panose="020B0604020202020204" pitchFamily="34" charset="0"/>
              </a:rPr>
            </a:br>
            <a:r>
              <a:rPr lang="en-US" sz="2000" b="1" dirty="0">
                <a:effectLst/>
                <a:latin typeface="Arial" panose="020B0604020202020204" pitchFamily="34" charset="0"/>
                <a:ea typeface="Times New Roman" panose="02020603050405020304" pitchFamily="18" charset="0"/>
                <a:cs typeface="Arial" panose="020B0604020202020204" pitchFamily="34" charset="0"/>
              </a:rPr>
              <a:t>Please refer to original document for additional information; 2025 edition of U.S. Ski &amp; Snowboard ACR, online edition of current ICR and, if applicable, the current Precisions to the ACR and the ICR.  </a:t>
            </a:r>
            <a:br>
              <a:rPr lang="en-US" sz="2000" dirty="0">
                <a:solidFill>
                  <a:schemeClr val="tx1"/>
                </a:solidFill>
                <a:latin typeface="+mn-lt"/>
                <a:ea typeface="Times New Roman" panose="02020603050405020304" pitchFamily="18" charset="0"/>
                <a:cs typeface="Times New Roman" panose="02020603050405020304" pitchFamily="18" charset="0"/>
              </a:rPr>
            </a:br>
            <a:br>
              <a:rPr lang="en-US" sz="1800" dirty="0">
                <a:effectLst/>
                <a:latin typeface="Courier New" panose="02070309020205020404" pitchFamily="49" charset="0"/>
                <a:ea typeface="Times New Roman" panose="02020603050405020304" pitchFamily="18" charset="0"/>
                <a:cs typeface="Times New Roman" panose="02020603050405020304" pitchFamily="18" charset="0"/>
              </a:rPr>
            </a:br>
            <a:endParaRPr lang="en-US" sz="4800" b="1" dirty="0">
              <a:solidFill>
                <a:srgbClr val="000099"/>
              </a:solidFill>
              <a:latin typeface="Arial" panose="020B0604020202020204" pitchFamily="34" charset="0"/>
              <a:cs typeface="Arial" panose="020B0604020202020204" pitchFamily="34" charset="0"/>
            </a:endParaRPr>
          </a:p>
        </p:txBody>
      </p:sp>
      <p:pic>
        <p:nvPicPr>
          <p:cNvPr id="218115" name="Content Placeholder 10">
            <a:extLst>
              <a:ext uri="{FF2B5EF4-FFF2-40B4-BE49-F238E27FC236}">
                <a16:creationId xmlns:a16="http://schemas.microsoft.com/office/drawing/2014/main" id="{CC487AE0-DC66-8B0B-9CBE-E0B4658C7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E28B907-65CA-1B97-F552-E23BE5E59011}"/>
              </a:ext>
            </a:extLst>
          </p:cNvPr>
          <p:cNvSpPr txBox="1"/>
          <p:nvPr/>
        </p:nvSpPr>
        <p:spPr>
          <a:xfrm>
            <a:off x="351205" y="125180"/>
            <a:ext cx="8534400" cy="1107996"/>
          </a:xfrm>
          <a:prstGeom prst="rect">
            <a:avLst/>
          </a:prstGeom>
          <a:noFill/>
          <a:ln>
            <a:noFill/>
          </a:ln>
        </p:spPr>
        <p:txBody>
          <a:bodyPr wrap="square" rtlCol="0" anchor="ctr" anchorCtr="1">
            <a:spAutoFit/>
          </a:bodyPr>
          <a:lstStyle/>
          <a:p>
            <a:pPr algn="ctr"/>
            <a:br>
              <a:rPr lang="en-US" sz="18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en-US" sz="24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UPDATE &amp; REVIEW FOR CONTINUING EDUCATION</a:t>
            </a:r>
          </a:p>
          <a:p>
            <a:pPr algn="ctr"/>
            <a:r>
              <a:rPr lang="en-US" sz="24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2025</a:t>
            </a:r>
            <a:endParaRPr lang="en-US" sz="2400" dirty="0"/>
          </a:p>
        </p:txBody>
      </p:sp>
    </p:spTree>
    <p:extLst>
      <p:ext uri="{BB962C8B-B14F-4D97-AF65-F5344CB8AC3E}">
        <p14:creationId xmlns:p14="http://schemas.microsoft.com/office/powerpoint/2010/main" val="435996307"/>
      </p:ext>
    </p:extLst>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214490" y="192087"/>
            <a:ext cx="8805862" cy="6524863"/>
          </a:xfrm>
          <a:prstGeom prst="rect">
            <a:avLst/>
          </a:prstGeom>
          <a:noFill/>
          <a:ln>
            <a:noFill/>
          </a:ln>
        </p:spPr>
        <p:txBody>
          <a:bodyPr wrap="square">
            <a:spAutoFit/>
          </a:bodyPr>
          <a:lstStyle/>
          <a:p>
            <a:pPr algn="ctr">
              <a:spcBef>
                <a:spcPts val="600"/>
              </a:spcBef>
              <a:spcAft>
                <a:spcPts val="0"/>
              </a:spcAft>
              <a:tabLst>
                <a:tab pos="914400" algn="l"/>
                <a:tab pos="228600" algn="l"/>
                <a:tab pos="742950" algn="l"/>
                <a:tab pos="1028700" algn="l"/>
              </a:tabLst>
            </a:pPr>
            <a:r>
              <a:rPr lang="en-US" sz="2400" b="1" u="sng" cap="all" dirty="0">
                <a:solidFill>
                  <a:srgbClr val="0033CC"/>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U.S. Ski &amp; Snowboard</a:t>
            </a:r>
            <a:r>
              <a:rPr lang="en-US" sz="2400" b="1" u="sng" dirty="0">
                <a:solidFill>
                  <a:srgbClr val="0033CC"/>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 COMPETITION CONTINUING EDUCATION </a:t>
            </a:r>
          </a:p>
          <a:p>
            <a:pPr algn="ctr">
              <a:spcBef>
                <a:spcPts val="600"/>
              </a:spcBef>
              <a:spcAft>
                <a:spcPts val="0"/>
              </a:spcAft>
              <a:tabLst>
                <a:tab pos="914400" algn="l"/>
                <a:tab pos="228600" algn="l"/>
                <a:tab pos="742950" algn="l"/>
                <a:tab pos="1028700" algn="l"/>
              </a:tabLst>
            </a:pPr>
            <a:r>
              <a:rPr lang="en-US" sz="1800" b="1" dirty="0">
                <a:solidFill>
                  <a:srgbClr val="0033C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33CC"/>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SEASON 2025</a:t>
            </a:r>
            <a:endParaRPr lang="en-US" sz="2400" dirty="0">
              <a:solidFill>
                <a:srgbClr val="0033CC"/>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endParaRPr>
          </a:p>
          <a:p>
            <a:pPr marL="228600" marR="0" indent="-228600" algn="just">
              <a:spcBef>
                <a:spcPts val="0"/>
              </a:spcBef>
              <a:spcAft>
                <a:spcPts val="0"/>
              </a:spcAft>
              <a:tabLst>
                <a:tab pos="228600" algn="l"/>
                <a:tab pos="457200" algn="l"/>
                <a:tab pos="1028700" algn="l"/>
              </a:tabLst>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MEMBERSHIP – UPDATE  </a:t>
            </a:r>
          </a:p>
          <a:p>
            <a:pPr marL="571500" marR="0" indent="-342900" algn="just">
              <a:spcBef>
                <a:spcPts val="0"/>
              </a:spcBef>
              <a:spcAft>
                <a:spcPts val="0"/>
              </a:spcAft>
              <a:buFont typeface="Arial" panose="020B0604020202020204" pitchFamily="34" charset="0"/>
              <a:buChar char="•"/>
              <a:tabLst>
                <a:tab pos="228600" algn="l"/>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The Sport Education Academy (SEA) will offer modules for safety training for Alpine Officials</a:t>
            </a:r>
            <a:endParaRPr lang="en-US" sz="2000" i="1"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342900" algn="just">
              <a:spcBef>
                <a:spcPts val="600"/>
              </a:spcBef>
              <a:spcAft>
                <a:spcPts val="0"/>
              </a:spcAft>
              <a:buFont typeface="Arial" panose="020B0604020202020204" pitchFamily="34" charset="0"/>
              <a:buChar char="•"/>
              <a:tabLst>
                <a:tab pos="228600" algn="l"/>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Access to the training is through the Bronze Tier which does not require a SEA registration fee</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p>
          <a:p>
            <a:pPr marL="571500" marR="0" indent="-342900" algn="just">
              <a:spcBef>
                <a:spcPts val="600"/>
              </a:spcBef>
              <a:spcAft>
                <a:spcPts val="0"/>
              </a:spcAft>
              <a:buFont typeface="Arial" panose="020B0604020202020204" pitchFamily="34" charset="0"/>
              <a:buChar char="•"/>
              <a:tabLst>
                <a:tab pos="228600" algn="l"/>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Training topics include:</a:t>
            </a:r>
          </a:p>
          <a:p>
            <a:pPr marL="228600" marR="0" algn="just">
              <a:spcBef>
                <a:spcPts val="0"/>
              </a:spcBef>
              <a:spcAft>
                <a:spcPts val="0"/>
              </a:spcAft>
              <a:tabLst>
                <a:tab pos="228600" algn="l"/>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     - Avalanche </a:t>
            </a:r>
          </a:p>
          <a:p>
            <a:pPr marL="228600" marR="0" algn="just">
              <a:spcBef>
                <a:spcPts val="0"/>
              </a:spcBef>
              <a:spcAft>
                <a:spcPts val="0"/>
              </a:spcAft>
              <a:tabLst>
                <a:tab pos="228600" algn="l"/>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Heads Up Concussion Training </a:t>
            </a:r>
          </a:p>
          <a:p>
            <a:pPr marL="228600" marR="0" algn="just">
              <a:spcBef>
                <a:spcPts val="0"/>
              </a:spcBef>
              <a:spcAft>
                <a:spcPts val="0"/>
              </a:spcAft>
              <a:tabLst>
                <a:tab pos="228600" algn="l"/>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First Aid </a:t>
            </a:r>
          </a:p>
          <a:p>
            <a:pPr marL="228600" marR="0" algn="just">
              <a:spcBef>
                <a:spcPts val="0"/>
              </a:spcBef>
              <a:spcAft>
                <a:spcPts val="0"/>
              </a:spcAft>
              <a:tabLst>
                <a:tab pos="228600" algn="l"/>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CPR</a:t>
            </a:r>
          </a:p>
          <a:p>
            <a:pPr marL="228600" marR="0" algn="just">
              <a:spcBef>
                <a:spcPts val="0"/>
              </a:spcBef>
              <a:spcAft>
                <a:spcPts val="0"/>
              </a:spcAft>
              <a:tabLst>
                <a:tab pos="228600" algn="l"/>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DEI (Diversity, Equity, Inclusion)</a:t>
            </a:r>
          </a:p>
          <a:p>
            <a:pPr marL="571500" marR="0" indent="-342900" algn="just">
              <a:spcBef>
                <a:spcPts val="600"/>
              </a:spcBef>
              <a:spcAft>
                <a:spcPts val="0"/>
              </a:spcAft>
              <a:buFont typeface="Arial" panose="020B0604020202020204" pitchFamily="34" charset="0"/>
              <a:buChar char="•"/>
              <a:tabLst>
                <a:tab pos="228600" algn="l"/>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This training is only a “recommendation” and is not required in order for an Alpine Official to officiate or be granted race arena/venue access as required by their official duties at any U.S. Ski &amp; Snowboard event. </a:t>
            </a:r>
          </a:p>
          <a:p>
            <a:pPr marL="571500" marR="0" indent="-342900" algn="just">
              <a:spcBef>
                <a:spcPts val="600"/>
              </a:spcBef>
              <a:spcAft>
                <a:spcPts val="0"/>
              </a:spcAft>
              <a:buFont typeface="Arial" panose="020B0604020202020204" pitchFamily="34" charset="0"/>
              <a:buChar char="•"/>
              <a:tabLst>
                <a:tab pos="228600" algn="l"/>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Completion of the modules, however, is required for Level 100 Coaches. </a:t>
            </a:r>
          </a:p>
          <a:p>
            <a:pPr marL="228600" marR="0">
              <a:spcBef>
                <a:spcPts val="600"/>
              </a:spcBef>
              <a:spcAft>
                <a:spcPts val="0"/>
              </a:spcAft>
              <a:tabLst>
                <a:tab pos="228600" algn="l"/>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C</a:t>
            </a:r>
            <a:r>
              <a:rPr lang="en-US" sz="2000" dirty="0">
                <a:effectLst/>
                <a:latin typeface="Arial" panose="020B0604020202020204" pitchFamily="34" charset="0"/>
                <a:ea typeface="Times New Roman" panose="02020603050405020304" pitchFamily="18" charset="0"/>
                <a:cs typeface="Arial" panose="020B0604020202020204" pitchFamily="34" charset="0"/>
              </a:rPr>
              <a:t>ontact</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sporteducation@usskiandsnowboard.org</a:t>
            </a:r>
            <a:r>
              <a:rPr lang="en-US" sz="2000" b="1" dirty="0">
                <a:solidFill>
                  <a:srgbClr val="0033CC"/>
                </a:solidFill>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rPr>
              <a:t>for details.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A70E9FA5-F9FD-13B0-DA1E-6E4D0C509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2905760"/>
      </p:ext>
    </p:extLst>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214490" y="192087"/>
            <a:ext cx="8805862" cy="6047809"/>
          </a:xfrm>
          <a:prstGeom prst="rect">
            <a:avLst/>
          </a:prstGeom>
          <a:noFill/>
          <a:ln>
            <a:noFill/>
          </a:ln>
        </p:spPr>
        <p:txBody>
          <a:bodyPr wrap="square">
            <a:spAutoFit/>
          </a:bodyPr>
          <a:lstStyle/>
          <a:p>
            <a:pPr marL="228600" marR="0" indent="-228600">
              <a:spcBef>
                <a:spcPts val="0"/>
              </a:spcBef>
              <a:spcAft>
                <a:spcPts val="0"/>
              </a:spcAft>
              <a:tabLst>
                <a:tab pos="228600" algn="l"/>
                <a:tab pos="4572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FORERUNNERS – UPDATE &amp; CLARIFICATIONS</a:t>
            </a:r>
            <a:r>
              <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endParaRPr lang="en-US" u="sng" dirty="0">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b="1" u="sng" dirty="0">
                <a:effectLst/>
                <a:latin typeface="Arial" panose="020B0604020202020204" pitchFamily="34" charset="0"/>
                <a:ea typeface="Times New Roman" panose="02020603050405020304" pitchFamily="18" charset="0"/>
                <a:cs typeface="Arial" panose="020B0604020202020204" pitchFamily="34" charset="0"/>
              </a:rPr>
              <a:t>U.S. Ski &amp; Snowboard event</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p>
          <a:p>
            <a:pPr marL="514350" marR="0" indent="-285750" algn="just">
              <a:spcBef>
                <a:spcPts val="0"/>
              </a:spcBef>
              <a:spcAft>
                <a:spcPts val="0"/>
              </a:spcAft>
              <a:buFont typeface="Arial" panose="020B0604020202020204" pitchFamily="34" charset="0"/>
              <a:buChar char="•"/>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Forerunners must hold a current U.S. Ski &amp; Snowboard membership; e.g.: </a:t>
            </a: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 Competitor </a:t>
            </a: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Coach </a:t>
            </a: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Official </a:t>
            </a: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Volunteer </a:t>
            </a: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Master w/Requirements </a:t>
            </a: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Non-Scored Athlete </a:t>
            </a: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        - Short-Term Athlete </a:t>
            </a: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General </a:t>
            </a:r>
          </a:p>
          <a:p>
            <a:pPr marL="228600" marR="0" algn="just">
              <a:spcBef>
                <a:spcPts val="60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NOTE:</a:t>
            </a:r>
            <a:r>
              <a:rPr lang="en-US" sz="2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Coach, Official, and Volunteer memberships may be accepted in order for an individual to serve as a forerunner. Coaches must take note, however, that forerunning may not be included in the duties outlined in their club employment contract. </a:t>
            </a:r>
            <a:r>
              <a:rPr lang="en-US" sz="20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In addition, regardless of the type of membership, an event’s equipment regulations apply to </a:t>
            </a:r>
            <a:r>
              <a:rPr lang="en-US" sz="2000" b="1" i="1" u="sng"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all</a:t>
            </a:r>
            <a:r>
              <a:rPr lang="en-US" sz="20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forerunners.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A70E9FA5-F9FD-13B0-DA1E-6E4D0C509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892110"/>
      </p:ext>
    </p:extLst>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214490" y="192087"/>
            <a:ext cx="8805862" cy="5986254"/>
          </a:xfrm>
          <a:prstGeom prst="rect">
            <a:avLst/>
          </a:prstGeom>
          <a:noFill/>
          <a:ln>
            <a:noFill/>
          </a:ln>
        </p:spPr>
        <p:txBody>
          <a:bodyPr wrap="square">
            <a:spAutoFit/>
          </a:bodyPr>
          <a:lstStyle/>
          <a:p>
            <a:pPr marL="228600" marR="0" indent="-228600">
              <a:spcBef>
                <a:spcPts val="0"/>
              </a:spcBef>
              <a:spcAft>
                <a:spcPts val="0"/>
              </a:spcAft>
              <a:tabLst>
                <a:tab pos="228600" algn="l"/>
                <a:tab pos="4572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ADULT FORERUNNERS – MINOR AGE PARTICIPANTS  </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0"/>
              </a:spcBef>
              <a:spcAft>
                <a:spcPts val="0"/>
              </a:spcAft>
            </a:pPr>
            <a:endParaRPr lang="en-US" sz="18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600"/>
              </a:spcBef>
              <a:spcAft>
                <a:spcPts val="600"/>
              </a:spcAft>
            </a:pPr>
            <a:r>
              <a:rPr lang="en-US" sz="18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Adult Forerunners – Minor Age Participants</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514350" marR="0" indent="-285750" algn="just">
              <a:spcBef>
                <a:spcPts val="600"/>
              </a:spcBef>
              <a:spcAft>
                <a:spcPts val="600"/>
              </a:spcAft>
              <a:buFont typeface="Arial" panose="020B0604020202020204" pitchFamily="34" charset="0"/>
              <a:buChar char="•"/>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Adult (18+) forerunners at events that </a:t>
            </a:r>
            <a:r>
              <a:rPr lang="en-US" sz="18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include minor participants</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(U18 and younger) are required to be in good standing with a membership that includes SafeSport training and background screening. </a:t>
            </a:r>
          </a:p>
          <a:p>
            <a:pPr marL="514350" marR="0" indent="-285750" algn="just">
              <a:spcBef>
                <a:spcPts val="600"/>
              </a:spcBef>
              <a:spcAft>
                <a:spcPts val="600"/>
              </a:spcAft>
              <a:buFont typeface="Arial" panose="020B0604020202020204" pitchFamily="34" charset="0"/>
              <a:buChar char="•"/>
            </a:pPr>
            <a:r>
              <a:rPr lang="en-US"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“Alpine Master” and “Short-Term Alpine Master” memberships do not meet this requirement and </a:t>
            </a:r>
            <a:r>
              <a:rPr lang="en-US" sz="1800" i="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are not</a:t>
            </a:r>
            <a:r>
              <a:rPr lang="en-US"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allowed.</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600"/>
              </a:spcBef>
              <a:spcAft>
                <a:spcPts val="600"/>
              </a:spcAft>
            </a:pPr>
            <a:r>
              <a:rPr lang="en-US" sz="18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Masters Events</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514350" marR="0" indent="-285750" algn="just">
              <a:spcBef>
                <a:spcPts val="600"/>
              </a:spcBef>
              <a:spcAft>
                <a:spcPts val="600"/>
              </a:spcAft>
              <a:buFont typeface="Arial" panose="020B0604020202020204" pitchFamily="34" charset="0"/>
              <a:buChar char="•"/>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U18 and younger forerunners, </a:t>
            </a:r>
            <a:r>
              <a:rPr lang="en-US" sz="18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including those with General and Short-Term Memberships</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Masters events where competitors may have the “Master” or “Short-Term Alpine Master” memberships that do not include SafeSport Training and background screening</a:t>
            </a:r>
            <a:r>
              <a:rPr lang="en-US"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514350" marR="0" indent="-285750" algn="just">
              <a:spcBef>
                <a:spcPts val="600"/>
              </a:spcBef>
              <a:spcAft>
                <a:spcPts val="600"/>
              </a:spcAft>
              <a:buFontTx/>
              <a:buChar char="-"/>
            </a:pPr>
            <a:r>
              <a:rPr lang="en-US" sz="1800" i="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must be accompanied by a parent or legal guardian </a:t>
            </a:r>
            <a:r>
              <a:rPr lang="en-US" sz="1800" b="1" i="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 </a:t>
            </a:r>
          </a:p>
          <a:p>
            <a:pPr marL="514350" marR="0" indent="-285750" algn="just">
              <a:spcBef>
                <a:spcPts val="600"/>
              </a:spcBef>
              <a:spcAft>
                <a:spcPts val="600"/>
              </a:spcAft>
              <a:buFontTx/>
              <a:buChar char="-"/>
            </a:pPr>
            <a:r>
              <a:rPr lang="en-US" sz="1800" i="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least two (2) U.S. Ski &amp; Snowboard members with a membership that includes SafeSport training and background screening</a:t>
            </a:r>
            <a:r>
              <a:rPr lang="en-US"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(e.g., Coach w/Official, Official, Volunteer, Masters w/requirements).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A70E9FA5-F9FD-13B0-DA1E-6E4D0C509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4510392"/>
      </p:ext>
    </p:extLst>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214490" y="65086"/>
            <a:ext cx="8591373" cy="6786473"/>
          </a:xfrm>
          <a:prstGeom prst="rect">
            <a:avLst/>
          </a:prstGeom>
          <a:noFill/>
          <a:ln>
            <a:noFill/>
          </a:ln>
        </p:spPr>
        <p:txBody>
          <a:bodyPr wrap="square">
            <a:spAutoFit/>
          </a:bodyPr>
          <a:lstStyle/>
          <a:p>
            <a:pPr marL="228600" marR="0" indent="-228600" algn="just">
              <a:spcBef>
                <a:spcPts val="600"/>
              </a:spcBef>
              <a:spcAft>
                <a:spcPts val="600"/>
              </a:spcAft>
              <a:tabLst>
                <a:tab pos="228600" algn="l"/>
                <a:tab pos="45720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MASTERS SUPER G</a:t>
            </a:r>
          </a:p>
          <a:p>
            <a:pPr marL="228600" marR="0" indent="-228600" algn="just">
              <a:spcBef>
                <a:spcPts val="600"/>
              </a:spcBef>
              <a:spcAft>
                <a:spcPts val="600"/>
              </a:spcAft>
              <a:tabLst>
                <a:tab pos="228600" algn="l"/>
                <a:tab pos="457200" algn="l"/>
                <a:tab pos="1028700" algn="l"/>
              </a:tabLst>
            </a:pPr>
            <a:r>
              <a:rPr lang="en-US" sz="1800" b="0" dirty="0">
                <a:effectLst/>
                <a:latin typeface="Arial" panose="020B0604020202020204" pitchFamily="34" charset="0"/>
                <a:ea typeface="Times New Roman" panose="02020603050405020304" pitchFamily="18" charset="0"/>
                <a:cs typeface="Arial" panose="020B0604020202020204" pitchFamily="34" charset="0"/>
              </a:rPr>
              <a:t>	</a:t>
            </a:r>
            <a:r>
              <a:rPr lang="en-US" sz="2000" b="0" dirty="0">
                <a:effectLst/>
                <a:latin typeface="Arial" panose="020B0604020202020204" pitchFamily="34" charset="0"/>
                <a:ea typeface="Times New Roman" panose="02020603050405020304" pitchFamily="18" charset="0"/>
                <a:cs typeface="Arial" panose="020B0604020202020204" pitchFamily="34" charset="0"/>
              </a:rPr>
              <a:t>2-run Super G has been approved for Masters events calendared in the </a:t>
            </a:r>
            <a:r>
              <a:rPr lang="en-US" sz="2000" b="0" u="sng" dirty="0">
                <a:effectLst/>
                <a:latin typeface="Arial" panose="020B0604020202020204" pitchFamily="34" charset="0"/>
                <a:ea typeface="Times New Roman" panose="02020603050405020304" pitchFamily="18" charset="0"/>
                <a:cs typeface="Arial" panose="020B0604020202020204" pitchFamily="34" charset="0"/>
              </a:rPr>
              <a:t>Central Division only</a:t>
            </a:r>
            <a:r>
              <a:rPr lang="en-US" sz="2000" b="0" dirty="0">
                <a:effectLst/>
                <a:latin typeface="Arial" panose="020B0604020202020204" pitchFamily="34" charset="0"/>
                <a:ea typeface="Times New Roman" panose="02020603050405020304" pitchFamily="18" charset="0"/>
                <a:cs typeface="Arial" panose="020B0604020202020204" pitchFamily="34" charset="0"/>
              </a:rPr>
              <a:t>.</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228600" marR="0" indent="-228600" algn="just">
              <a:spcBef>
                <a:spcPts val="600"/>
              </a:spcBef>
              <a:spcAft>
                <a:spcPts val="600"/>
              </a:spcAft>
              <a:tabLst>
                <a:tab pos="228600" algn="l"/>
                <a:tab pos="45720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GOLDEN RULE - UPDATE &amp; CLARIFICATION </a:t>
            </a:r>
          </a:p>
          <a:p>
            <a:pPr marL="342900" marR="0" lvl="0" indent="-342900" algn="just">
              <a:spcBef>
                <a:spcPts val="600"/>
              </a:spcBef>
              <a:spcAft>
                <a:spcPts val="600"/>
              </a:spcAft>
              <a:buFont typeface="Symbol" panose="05050102010706020507" pitchFamily="18" charset="2"/>
              <a:buChar char=""/>
              <a:tabLst>
                <a:tab pos="228600" algn="l"/>
                <a:tab pos="45720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Events </a:t>
            </a:r>
            <a:r>
              <a:rPr lang="en-US" sz="2000" b="0" u="sng" dirty="0">
                <a:effectLst/>
                <a:latin typeface="Arial" panose="020B0604020202020204" pitchFamily="34" charset="0"/>
                <a:ea typeface="Times New Roman" panose="02020603050405020304" pitchFamily="18" charset="0"/>
                <a:cs typeface="Arial" panose="020B0604020202020204" pitchFamily="34" charset="0"/>
              </a:rPr>
              <a:t>using</a:t>
            </a:r>
            <a:r>
              <a:rPr lang="en-US" sz="2000" b="0" dirty="0">
                <a:effectLst/>
                <a:latin typeface="Arial" panose="020B0604020202020204" pitchFamily="34" charset="0"/>
                <a:ea typeface="Times New Roman" panose="02020603050405020304" pitchFamily="18" charset="0"/>
                <a:cs typeface="Arial" panose="020B0604020202020204" pitchFamily="34" charset="0"/>
              </a:rPr>
              <a:t> TRS (Butterfly) Seeding:</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457200" marR="0" indent="-457200" algn="just">
              <a:spcBef>
                <a:spcPts val="0"/>
              </a:spcBef>
              <a:spcAft>
                <a:spcPts val="600"/>
              </a:spcAft>
              <a:tabLst>
                <a:tab pos="228600" algn="l"/>
                <a:tab pos="45720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		Athletes who have been granted Golden Rule Seeding will be seeded 16th+ in </a:t>
            </a:r>
            <a:r>
              <a:rPr lang="en-US" sz="2000" b="0" u="sng" dirty="0">
                <a:effectLst/>
                <a:latin typeface="Arial" panose="020B0604020202020204" pitchFamily="34" charset="0"/>
                <a:ea typeface="Times New Roman" panose="02020603050405020304" pitchFamily="18" charset="0"/>
                <a:cs typeface="Arial" panose="020B0604020202020204" pitchFamily="34" charset="0"/>
              </a:rPr>
              <a:t>all runs or races of the same series</a:t>
            </a:r>
            <a:r>
              <a:rPr lang="en-US" sz="2000" b="0" dirty="0">
                <a:effectLst/>
                <a:latin typeface="Arial" panose="020B0604020202020204" pitchFamily="34" charset="0"/>
                <a:ea typeface="Times New Roman" panose="02020603050405020304" pitchFamily="18" charset="0"/>
                <a:cs typeface="Arial" panose="020B0604020202020204" pitchFamily="34" charset="0"/>
              </a:rPr>
              <a:t> unless original start list preparation/flip/butterfly affords them a more favorable (earlier) start position.</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600"/>
              </a:spcBef>
              <a:spcAft>
                <a:spcPts val="600"/>
              </a:spcAft>
              <a:buFont typeface="Symbol" panose="05050102010706020507" pitchFamily="18" charset="2"/>
              <a:buChar char=""/>
              <a:tabLst>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For all events, athletes who have been granted Golden Rule seeding may compete </a:t>
            </a:r>
            <a:r>
              <a:rPr lang="en-US" sz="2000" u="sng" dirty="0">
                <a:effectLst/>
                <a:latin typeface="Arial" panose="020B0604020202020204" pitchFamily="34" charset="0"/>
                <a:ea typeface="Times New Roman" panose="02020603050405020304" pitchFamily="18" charset="0"/>
                <a:cs typeface="Arial" panose="020B0604020202020204" pitchFamily="34" charset="0"/>
              </a:rPr>
              <a:t>using the equipment appropriate to their disability</a:t>
            </a:r>
            <a:r>
              <a:rPr lang="en-US" sz="2000" dirty="0">
                <a:effectLst/>
                <a:latin typeface="Arial" panose="020B0604020202020204" pitchFamily="34" charset="0"/>
                <a:ea typeface="Times New Roman" panose="02020603050405020304" pitchFamily="18" charset="0"/>
                <a:cs typeface="Arial" panose="020B0604020202020204" pitchFamily="34" charset="0"/>
              </a:rPr>
              <a:t>.</a:t>
            </a:r>
          </a:p>
          <a:p>
            <a:pPr marL="342900" marR="0" lvl="0" indent="-342900" algn="just">
              <a:spcBef>
                <a:spcPts val="600"/>
              </a:spcBef>
              <a:spcAft>
                <a:spcPts val="600"/>
              </a:spcAft>
              <a:buFont typeface="Symbol" panose="05050102010706020507" pitchFamily="18" charset="2"/>
              <a:buChar char=""/>
              <a:tabLst>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Adaptive athletes who are visually impaired will be accompanied by a guide. </a:t>
            </a:r>
          </a:p>
          <a:p>
            <a:pPr marR="0" lvl="0" algn="just">
              <a:spcBef>
                <a:spcPts val="600"/>
              </a:spcBef>
              <a:spcAft>
                <a:spcPts val="600"/>
              </a:spcAft>
              <a:tabLst>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The guide provides verbal instructions to the athlete. </a:t>
            </a:r>
          </a:p>
          <a:p>
            <a:pPr marR="0" lvl="0" algn="just">
              <a:spcBef>
                <a:spcPts val="600"/>
              </a:spcBef>
              <a:spcAft>
                <a:spcPts val="600"/>
              </a:spcAft>
              <a:tabLst>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     - The guide </a:t>
            </a:r>
            <a:r>
              <a:rPr lang="en-US" sz="2000" dirty="0">
                <a:effectLst/>
                <a:latin typeface="Arial" panose="020B0604020202020204" pitchFamily="34" charset="0"/>
                <a:ea typeface="Times New Roman" panose="02020603050405020304" pitchFamily="18" charset="0"/>
                <a:cs typeface="Arial" panose="020B0604020202020204" pitchFamily="34" charset="0"/>
              </a:rPr>
              <a:t>is accorded the same consideration as the athlete. </a:t>
            </a:r>
          </a:p>
          <a:p>
            <a:pPr marR="0" lvl="0" algn="just">
              <a:spcBef>
                <a:spcPts val="600"/>
              </a:spcBef>
              <a:spcAft>
                <a:spcPts val="0"/>
              </a:spcAft>
              <a:tabLst>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Start Referee should skip a minimum of one start interval following the    </a:t>
            </a:r>
          </a:p>
          <a:p>
            <a:pPr marR="0" lvl="0" algn="just">
              <a:spcBef>
                <a:spcPts val="0"/>
              </a:spcBef>
              <a:spcAft>
                <a:spcPts val="600"/>
              </a:spcAft>
              <a:tabLst>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start of a visually impaired athlete and their guide.</a:t>
            </a:r>
          </a:p>
        </p:txBody>
      </p:sp>
    </p:spTree>
    <p:extLst>
      <p:ext uri="{BB962C8B-B14F-4D97-AF65-F5344CB8AC3E}">
        <p14:creationId xmlns:p14="http://schemas.microsoft.com/office/powerpoint/2010/main" val="1356682436"/>
      </p:ext>
    </p:extLst>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214490" y="245372"/>
            <a:ext cx="8591373" cy="6047809"/>
          </a:xfrm>
          <a:prstGeom prst="rect">
            <a:avLst/>
          </a:prstGeom>
          <a:noFill/>
          <a:ln>
            <a:noFill/>
          </a:ln>
        </p:spPr>
        <p:txBody>
          <a:bodyPr wrap="square">
            <a:spAutoFit/>
          </a:bodyPr>
          <a:lstStyle/>
          <a:p>
            <a:pPr marL="228600" marR="0" indent="-228600" algn="just">
              <a:spcBef>
                <a:spcPts val="600"/>
              </a:spcBef>
              <a:spcAft>
                <a:spcPts val="600"/>
              </a:spcAft>
              <a:tabLst>
                <a:tab pos="228600" algn="l"/>
                <a:tab pos="45720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GS/SG KOMBI - UDPATE &amp; CLARIFICATION</a:t>
            </a:r>
          </a:p>
          <a:p>
            <a:pPr marL="342900" marR="0" lvl="0" indent="-342900" algn="just">
              <a:spcBef>
                <a:spcPts val="600"/>
              </a:spcBef>
              <a:spcAft>
                <a:spcPts val="600"/>
              </a:spcAft>
              <a:buFont typeface="Symbol" panose="05050102010706020507" pitchFamily="18" charset="2"/>
              <a:buChar char=""/>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U1259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the course setting matrix</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will be expanded to include specifications for GS/SG Kombi. Please refer to current Alpine Competition Guide for complete details.</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600"/>
              </a:spcBef>
              <a:spcAft>
                <a:spcPts val="6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Kombi events must be set using appropriately homologated/approved hills. Hills homologated/approved for Giant Slalom may be used for: </a:t>
            </a:r>
          </a:p>
          <a:p>
            <a:pPr marR="0" lvl="0" algn="just">
              <a:spcBef>
                <a:spcPts val="600"/>
              </a:spcBef>
              <a:spcAft>
                <a:spcPts val="600"/>
              </a:spcAft>
            </a:pPr>
            <a:r>
              <a:rPr lang="en-US" dirty="0">
                <a:latin typeface="Arial" panose="020B0604020202020204" pitchFamily="34" charset="0"/>
                <a:ea typeface="Times New Roman" panose="02020603050405020304" pitchFamily="18" charset="0"/>
                <a:cs typeface="Arial" panose="020B0604020202020204" pitchFamily="34" charset="0"/>
              </a:rPr>
              <a:t>      - </a:t>
            </a:r>
            <a:r>
              <a:rPr lang="en-US" sz="1800" dirty="0">
                <a:effectLst/>
                <a:latin typeface="Arial" panose="020B0604020202020204" pitchFamily="34" charset="0"/>
                <a:ea typeface="Times New Roman" panose="02020603050405020304" pitchFamily="18" charset="0"/>
                <a:cs typeface="Arial" panose="020B0604020202020204" pitchFamily="34" charset="0"/>
              </a:rPr>
              <a:t>Slalom/Giant Slalom Kombi </a:t>
            </a:r>
            <a:r>
              <a:rPr lang="en-US" sz="1800" u="sng" dirty="0">
                <a:effectLst/>
                <a:latin typeface="Arial" panose="020B0604020202020204" pitchFamily="34" charset="0"/>
                <a:ea typeface="Times New Roman" panose="02020603050405020304" pitchFamily="18" charset="0"/>
                <a:cs typeface="Arial" panose="020B0604020202020204" pitchFamily="34" charset="0"/>
              </a:rPr>
              <a:t>as well as</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R="0" lvl="0" algn="just">
              <a:spcBef>
                <a:spcPts val="600"/>
              </a:spcBef>
              <a:spcAft>
                <a:spcPts val="600"/>
              </a:spcAft>
            </a:pPr>
            <a:r>
              <a:rPr lang="en-US" dirty="0">
                <a:latin typeface="Arial" panose="020B0604020202020204" pitchFamily="34" charset="0"/>
                <a:ea typeface="Times New Roman" panose="02020603050405020304" pitchFamily="18" charset="0"/>
                <a:cs typeface="Arial" panose="020B0604020202020204" pitchFamily="34" charset="0"/>
              </a:rPr>
              <a:t>      - </a:t>
            </a:r>
            <a:r>
              <a:rPr lang="en-US" sz="1800" dirty="0">
                <a:effectLst/>
                <a:latin typeface="Arial" panose="020B0604020202020204" pitchFamily="34" charset="0"/>
                <a:ea typeface="Times New Roman" panose="02020603050405020304" pitchFamily="18" charset="0"/>
                <a:cs typeface="Arial" panose="020B0604020202020204" pitchFamily="34" charset="0"/>
              </a:rPr>
              <a:t>Giant Slalom/Super G Kombi.</a:t>
            </a:r>
          </a:p>
          <a:p>
            <a:pPr marL="342900" marR="0" lvl="0" indent="-342900" algn="just">
              <a:spcBef>
                <a:spcPts val="600"/>
              </a:spcBef>
              <a:spcAft>
                <a:spcPts val="6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With the exception of specific rules applying to course setting, rules are those that apply to the faster portion of the event: e.g., Start commands and start intervals.</a:t>
            </a:r>
            <a:endParaRPr lang="en-US" dirty="0">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600"/>
              </a:spcBef>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 Slalom/Giant Slalom events are governed by Giant Slalom rules</a:t>
            </a:r>
          </a:p>
          <a:p>
            <a:pPr marR="0" lvl="0" algn="just">
              <a:spcBef>
                <a:spcPts val="600"/>
              </a:spcBef>
              <a:spcAft>
                <a:spcPts val="600"/>
              </a:spcAft>
            </a:pPr>
            <a:r>
              <a:rPr lang="en-US" dirty="0">
                <a:latin typeface="Arial" panose="020B0604020202020204" pitchFamily="34" charset="0"/>
                <a:ea typeface="Times New Roman" panose="02020603050405020304" pitchFamily="18" charset="0"/>
                <a:cs typeface="Arial" panose="020B0604020202020204" pitchFamily="34" charset="0"/>
              </a:rPr>
              <a:t>      - </a:t>
            </a:r>
            <a:r>
              <a:rPr lang="en-US" sz="1800" dirty="0">
                <a:effectLst/>
                <a:latin typeface="Arial" panose="020B0604020202020204" pitchFamily="34" charset="0"/>
                <a:ea typeface="Times New Roman" panose="02020603050405020304" pitchFamily="18" charset="0"/>
                <a:cs typeface="Arial" panose="020B0604020202020204" pitchFamily="34" charset="0"/>
              </a:rPr>
              <a:t>Giant Slalom/Super G events are governed by Super G rules </a:t>
            </a:r>
          </a:p>
          <a:p>
            <a:pPr marL="228600" marR="0" indent="-228600" algn="just">
              <a:spcBef>
                <a:spcPts val="0"/>
              </a:spcBef>
              <a:spcAft>
                <a:spcPts val="0"/>
              </a:spcAft>
            </a:pPr>
            <a:r>
              <a:rPr lang="en-US" sz="1800" b="1" dirty="0">
                <a:effectLst/>
                <a:latin typeface="Arial" panose="020B0604020202020204" pitchFamily="34" charset="0"/>
                <a:ea typeface="Times New Roman" panose="02020603050405020304" pitchFamily="18" charset="0"/>
                <a:cs typeface="Arial" panose="020B0604020202020204" pitchFamily="34" charset="0"/>
              </a:rPr>
              <a:t>	</a:t>
            </a:r>
          </a:p>
          <a:p>
            <a:pPr marR="0" algn="just">
              <a:spcBef>
                <a:spcPts val="0"/>
              </a:spcBef>
              <a:spcAft>
                <a:spcPts val="0"/>
              </a:spcAft>
            </a:pPr>
            <a:r>
              <a:rPr lang="en-US" sz="1800" b="1" dirty="0">
                <a:effectLst/>
                <a:latin typeface="Arial" panose="020B0604020202020204" pitchFamily="34" charset="0"/>
                <a:ea typeface="Times New Roman" panose="02020603050405020304" pitchFamily="18" charset="0"/>
                <a:cs typeface="Arial" panose="020B0604020202020204" pitchFamily="34" charset="0"/>
              </a:rPr>
              <a:t>U1259.10 clarifies </a:t>
            </a:r>
            <a:r>
              <a:rPr lang="en-US" sz="1800" dirty="0">
                <a:effectLst/>
                <a:latin typeface="Arial" panose="020B0604020202020204" pitchFamily="34" charset="0"/>
                <a:ea typeface="Times New Roman" panose="02020603050405020304" pitchFamily="18" charset="0"/>
                <a:cs typeface="Arial" panose="020B0604020202020204" pitchFamily="34" charset="0"/>
              </a:rPr>
              <a:t>in Kombi competitions, athletes must use the helmets designed for Giant Slalom, Super G, or Downhill. Athletes U14 and older must use helmets that meet the FIS standards.</a:t>
            </a:r>
          </a:p>
        </p:txBody>
      </p:sp>
      <p:pic>
        <p:nvPicPr>
          <p:cNvPr id="2" name="Content Placeholder 10">
            <a:extLst>
              <a:ext uri="{FF2B5EF4-FFF2-40B4-BE49-F238E27FC236}">
                <a16:creationId xmlns:a16="http://schemas.microsoft.com/office/drawing/2014/main" id="{82D8329A-FEA2-5256-C71B-E7C59392D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153753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FDD21-6AB6-FEE1-7137-8E6376A0435E}"/>
              </a:ext>
            </a:extLst>
          </p:cNvPr>
          <p:cNvSpPr>
            <a:spLocks noGrp="1"/>
          </p:cNvSpPr>
          <p:nvPr>
            <p:ph type="title"/>
          </p:nvPr>
        </p:nvSpPr>
        <p:spPr>
          <a:xfrm>
            <a:off x="342900" y="109538"/>
            <a:ext cx="7339013" cy="736600"/>
          </a:xfrm>
        </p:spPr>
        <p:txBody>
          <a:bodyPr/>
          <a:lstStyle/>
          <a:p>
            <a:pPr>
              <a:defRPr/>
            </a:pPr>
            <a:r>
              <a:rPr lang="en-US"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SAFESPORT CODE</a:t>
            </a:r>
            <a:endParaRPr lang="en-US" dirty="0">
              <a:solidFill>
                <a:srgbClr val="1A21A6"/>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0B6F4A1B-9712-1E57-E432-03F87B998B9E}"/>
              </a:ext>
            </a:extLst>
          </p:cNvPr>
          <p:cNvSpPr>
            <a:spLocks noGrp="1"/>
          </p:cNvSpPr>
          <p:nvPr>
            <p:ph type="body" sz="quarter" idx="10"/>
          </p:nvPr>
        </p:nvSpPr>
        <p:spPr>
          <a:xfrm>
            <a:off x="342900" y="846138"/>
            <a:ext cx="8458200" cy="4876800"/>
          </a:xfrm>
        </p:spPr>
        <p:txBody>
          <a:bodyPr/>
          <a:lstStyle/>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U.S. Federal Law requires that adults who have frequent contact with, or who are in positions of authority over athletes, must receive consistent education on prevention and reporting of all allegations of sexual misconduct, bullying, hazing, and abuse of all forms</a:t>
            </a:r>
          </a:p>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This impacts all U.S. Ski &amp; Snowboard member clubs, coaches, officials, and Club Volunteer members</a:t>
            </a:r>
          </a:p>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All members turning 18 years of age and older during the season are required to complete SafeSport training through the U.S. Center for SafeSport (substitutions are not permitted) </a:t>
            </a:r>
          </a:p>
          <a:p>
            <a:pPr marL="0" indent="0" algn="just">
              <a:lnSpc>
                <a:spcPct val="100000"/>
              </a:lnSpc>
              <a:spcBef>
                <a:spcPts val="600"/>
              </a:spcBef>
              <a:spcAft>
                <a:spcPts val="600"/>
              </a:spcAft>
              <a:buFont typeface="Euphemia" panose="020B0503040102020104" pitchFamily="34" charset="0"/>
              <a:buNone/>
              <a:defRPr/>
            </a:pPr>
            <a:r>
              <a:rPr lang="en-US" sz="2000" b="1" i="1" dirty="0">
                <a:solidFill>
                  <a:srgbClr val="001F82"/>
                </a:solidFill>
                <a:ea typeface="Calibri" panose="020F0502020204030204" pitchFamily="34" charset="0"/>
                <a:cs typeface="Times New Roman" panose="02020603050405020304" pitchFamily="18" charset="0"/>
              </a:rPr>
              <a:t>U.S. Ski &amp; Snowboard membership status for members who fail to complete required SafeSport Training will be noted as “PENDING.” They must not be issued any race arena/venue access that would allow competition arena access until their membership is complete.</a:t>
            </a:r>
            <a:endParaRPr lang="en-US" sz="2000" dirty="0">
              <a:solidFill>
                <a:srgbClr val="001F82"/>
              </a:solidFill>
              <a:ea typeface="Calibri" panose="020F0502020204030204" pitchFamily="34" charset="0"/>
              <a:cs typeface="Times New Roman" panose="02020603050405020304" pitchFamily="18" charset="0"/>
            </a:endParaRPr>
          </a:p>
          <a:p>
            <a:pPr>
              <a:defRPr/>
            </a:pPr>
            <a:endParaRPr lang="en-US" dirty="0"/>
          </a:p>
        </p:txBody>
      </p:sp>
      <p:pic>
        <p:nvPicPr>
          <p:cNvPr id="20484" name="Content Placeholder 10">
            <a:extLst>
              <a:ext uri="{FF2B5EF4-FFF2-40B4-BE49-F238E27FC236}">
                <a16:creationId xmlns:a16="http://schemas.microsoft.com/office/drawing/2014/main" id="{F4B34E1D-7F6B-11E6-20F5-21A8DEE94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792748"/>
      </p:ext>
    </p:extLst>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214490" y="245372"/>
            <a:ext cx="8591373" cy="6017032"/>
          </a:xfrm>
          <a:prstGeom prst="rect">
            <a:avLst/>
          </a:prstGeom>
          <a:noFill/>
          <a:ln>
            <a:noFill/>
          </a:ln>
        </p:spPr>
        <p:txBody>
          <a:bodyPr wrap="square">
            <a:spAutoFit/>
          </a:bodyPr>
          <a:lstStyle/>
          <a:p>
            <a:pPr marR="0" algn="just">
              <a:spcBef>
                <a:spcPts val="600"/>
              </a:spcBef>
              <a:spcAft>
                <a:spcPts val="600"/>
              </a:spcAft>
              <a:tabLst>
                <a:tab pos="457200" algn="l"/>
                <a:tab pos="1028700" algn="l"/>
              </a:tabLst>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COURSE SETTING SPECIFICATIONS: MULTIPLE AGE CLASSES  </a:t>
            </a:r>
          </a:p>
          <a:p>
            <a:pPr marL="514350" marR="0" indent="-285750" algn="just">
              <a:spcBef>
                <a:spcPts val="0"/>
              </a:spcBef>
              <a:spcAft>
                <a:spcPts val="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For multiple age class competitions, course setting specifications for Super G, Giant Slalom, and Slalom events are based on one class older than the youngest age class competing, e.g., U16, U14, U12 </a:t>
            </a:r>
          </a:p>
          <a:p>
            <a:pPr marL="514350" marR="0" indent="-285750" algn="just">
              <a:spcBef>
                <a:spcPts val="600"/>
              </a:spcBef>
              <a:spcAft>
                <a:spcPts val="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U10 events will follow U12 specifications </a:t>
            </a:r>
          </a:p>
          <a:p>
            <a:pPr marL="514350" marR="0" indent="-285750" algn="just">
              <a:spcBef>
                <a:spcPts val="600"/>
              </a:spcBef>
              <a:spcAft>
                <a:spcPts val="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Downhill event course setting is based on the youngest age class competing</a:t>
            </a:r>
          </a:p>
          <a:p>
            <a:pPr marL="514350" marR="0" indent="-285750" algn="just">
              <a:spcBef>
                <a:spcPts val="600"/>
              </a:spcBef>
              <a:spcAft>
                <a:spcPts val="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U8, although recognized by U.S. Ski &amp; Snowboard, as well as additional classes for younger competitors are established for the purpose of awards and are </a:t>
            </a:r>
            <a:r>
              <a:rPr lang="en-US" sz="2000" u="sng" dirty="0">
                <a:effectLst/>
                <a:latin typeface="Arial" panose="020B0604020202020204" pitchFamily="34" charset="0"/>
                <a:ea typeface="Times New Roman" panose="02020603050405020304" pitchFamily="18" charset="0"/>
                <a:cs typeface="Arial" panose="020B0604020202020204" pitchFamily="34" charset="0"/>
              </a:rPr>
              <a:t>subject to U10</a:t>
            </a:r>
            <a:r>
              <a:rPr lang="en-US" sz="2000" dirty="0">
                <a:effectLst/>
                <a:latin typeface="Arial" panose="020B0604020202020204" pitchFamily="34" charset="0"/>
                <a:ea typeface="Times New Roman" panose="02020603050405020304" pitchFamily="18" charset="0"/>
                <a:cs typeface="Arial" panose="020B0604020202020204" pitchFamily="34" charset="0"/>
              </a:rPr>
              <a:t> course setting specifications.  </a:t>
            </a:r>
          </a:p>
          <a:p>
            <a:pPr marL="228600" marR="0" algn="just">
              <a:spcBef>
                <a:spcPts val="0"/>
              </a:spcBef>
              <a:spcAft>
                <a:spcPts val="0"/>
              </a:spcAf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These specifications </a:t>
            </a:r>
            <a:r>
              <a:rPr lang="en-US" sz="2000" u="sng" dirty="0">
                <a:effectLst/>
                <a:latin typeface="Arial" panose="020B0604020202020204" pitchFamily="34" charset="0"/>
                <a:ea typeface="Times New Roman" panose="02020603050405020304" pitchFamily="18" charset="0"/>
                <a:cs typeface="Arial" panose="020B0604020202020204" pitchFamily="34" charset="0"/>
              </a:rPr>
              <a:t>only apply to course setting; they do not apply to maximum vertical drop</a:t>
            </a:r>
            <a:r>
              <a:rPr lang="en-US" sz="2000" dirty="0">
                <a:effectLst/>
                <a:latin typeface="Arial" panose="020B0604020202020204" pitchFamily="34" charset="0"/>
                <a:ea typeface="Times New Roman" panose="02020603050405020304" pitchFamily="18" charset="0"/>
                <a:cs typeface="Arial" panose="020B0604020202020204" pitchFamily="34" charset="0"/>
              </a:rPr>
              <a:t>.   Athletes are not permitted to compete in events where the vertical drop exceeds the allowance for their actual age group. </a:t>
            </a:r>
          </a:p>
          <a:p>
            <a:pPr marL="228600" marR="0" algn="just">
              <a:spcBef>
                <a:spcPts val="600"/>
              </a:spcBef>
              <a:spcAft>
                <a:spcPts val="0"/>
              </a:spcAft>
            </a:pPr>
            <a:r>
              <a:rPr lang="en-US" sz="20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Example: Giant Slalom field consists of U16, U14, U12, and U10 athletes, U12 course setting specification will apply. The maximum vertical drop for U10 athletes must be respected.</a:t>
            </a:r>
            <a:r>
              <a:rPr lang="en-US" sz="2000" b="1" i="1" dirty="0">
                <a:effectLst/>
                <a:latin typeface="Arial" panose="020B0604020202020204" pitchFamily="34" charset="0"/>
                <a:ea typeface="Times New Roman" panose="02020603050405020304" pitchFamily="18" charset="0"/>
                <a:cs typeface="Arial" panose="020B0604020202020204" pitchFamily="34" charset="0"/>
              </a:rPr>
              <a:t> </a:t>
            </a:r>
          </a:p>
        </p:txBody>
      </p:sp>
      <p:pic>
        <p:nvPicPr>
          <p:cNvPr id="2" name="Content Placeholder 10">
            <a:extLst>
              <a:ext uri="{FF2B5EF4-FFF2-40B4-BE49-F238E27FC236}">
                <a16:creationId xmlns:a16="http://schemas.microsoft.com/office/drawing/2014/main" id="{82D8329A-FEA2-5256-C71B-E7C59392D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3139177"/>
      </p:ext>
    </p:extLst>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276313" y="997565"/>
            <a:ext cx="8591373" cy="4862870"/>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417997" y="533400"/>
            <a:ext cx="8308004" cy="4924425"/>
          </a:xfrm>
          <a:prstGeom prst="rect">
            <a:avLst/>
          </a:prstGeom>
          <a:noFill/>
          <a:ln>
            <a:noFill/>
          </a:ln>
        </p:spPr>
        <p:txBody>
          <a:bodyPr wrap="square">
            <a:spAutoFit/>
          </a:bodyPr>
          <a:lstStyle/>
          <a:p>
            <a:pPr marR="0" algn="just">
              <a:spcBef>
                <a:spcPts val="600"/>
              </a:spcBef>
              <a:spcAft>
                <a:spcPts val="600"/>
              </a:spcAft>
              <a:tabLst>
                <a:tab pos="228600" algn="l"/>
                <a:tab pos="45720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U10 MAXIMUM VERTICAL DROP CHANGES  </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600"/>
              </a:spcBef>
              <a:spcAft>
                <a:spcPts val="600"/>
              </a:spcAft>
              <a:tabLst>
                <a:tab pos="228600" algn="l"/>
                <a:tab pos="45720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The following maximum vertical drops have been approved for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competitions including U10 and younger athletes</a:t>
            </a:r>
            <a:r>
              <a:rPr lang="en-US" sz="2000" b="1" dirty="0">
                <a:effectLst/>
                <a:latin typeface="Arial" panose="020B0604020202020204" pitchFamily="34" charset="0"/>
                <a:ea typeface="Times New Roman" panose="02020603050405020304" pitchFamily="18" charset="0"/>
                <a:cs typeface="Arial" panose="020B0604020202020204" pitchFamily="34" charset="0"/>
              </a:rPr>
              <a:t>. They are as follows:</a:t>
            </a:r>
          </a:p>
          <a:p>
            <a:pPr marL="228600" marR="0" indent="-228600" algn="just">
              <a:spcBef>
                <a:spcPts val="600"/>
              </a:spcBef>
              <a:spcAft>
                <a:spcPts val="600"/>
              </a:spcAft>
              <a:tabLst>
                <a:tab pos="228600" algn="l"/>
                <a:tab pos="45720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	SL – 120m</a:t>
            </a:r>
          </a:p>
          <a:p>
            <a:pPr marL="228600" marR="0" indent="-228600" algn="just">
              <a:spcBef>
                <a:spcPts val="600"/>
              </a:spcBef>
              <a:spcAft>
                <a:spcPts val="600"/>
              </a:spcAft>
              <a:tabLst>
                <a:tab pos="228600" algn="l"/>
                <a:tab pos="45720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	GS – 250m</a:t>
            </a:r>
          </a:p>
          <a:p>
            <a:pPr marL="228600" marR="0" indent="-228600" algn="just">
              <a:spcBef>
                <a:spcPts val="600"/>
              </a:spcBef>
              <a:spcAft>
                <a:spcPts val="600"/>
              </a:spcAft>
              <a:tabLst>
                <a:tab pos="228600" algn="l"/>
                <a:tab pos="45720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	SL/GS Kombi – 180m</a:t>
            </a:r>
          </a:p>
          <a:p>
            <a:pPr marL="228600" marR="0" indent="-228600" algn="just">
              <a:spcBef>
                <a:spcPts val="600"/>
              </a:spcBef>
              <a:spcAft>
                <a:spcPts val="600"/>
              </a:spcAft>
              <a:tabLst>
                <a:tab pos="228600" algn="l"/>
                <a:tab pos="457200" algn="l"/>
                <a:tab pos="1028700" algn="l"/>
              </a:tabLst>
            </a:pP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tabLst>
                <a:tab pos="457200" algn="l"/>
                <a:tab pos="1028700" algn="l"/>
              </a:tabLst>
            </a:pPr>
            <a:r>
              <a:rPr lang="en-US" sz="20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There is currently no difference between U10 and U12 Giant Slalom vertical drop. However, this does not mean the competition Jury is allowed to skip to the U14 vertical drop.</a:t>
            </a:r>
            <a:endParaRPr lang="en-US" sz="2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endParaRPr>
          </a:p>
          <a:p>
            <a:pPr marL="228600" marR="0" indent="-228600" algn="just">
              <a:spcBef>
                <a:spcPts val="600"/>
              </a:spcBef>
              <a:spcAft>
                <a:spcPts val="600"/>
              </a:spcAft>
              <a:tabLst>
                <a:tab pos="228600" algn="l"/>
                <a:tab pos="457200" algn="l"/>
                <a:tab pos="1028700" algn="l"/>
              </a:tabLst>
            </a:pP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82D8329A-FEA2-5256-C71B-E7C59392D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2277530"/>
      </p:ext>
    </p:extLst>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468490" y="1066800"/>
            <a:ext cx="8591373" cy="3400187"/>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468490" y="152400"/>
            <a:ext cx="8446910" cy="6217087"/>
          </a:xfrm>
          <a:prstGeom prst="rect">
            <a:avLst/>
          </a:prstGeom>
          <a:noFill/>
          <a:ln>
            <a:noFill/>
          </a:ln>
        </p:spPr>
        <p:txBody>
          <a:bodyPr wrap="square">
            <a:spAutoFit/>
          </a:bodyPr>
          <a:lstStyle/>
          <a:p>
            <a:pPr marL="228600" marR="0" indent="-228600" algn="just">
              <a:spcBef>
                <a:spcPts val="0"/>
              </a:spcBef>
              <a:spcAft>
                <a:spcPts val="0"/>
              </a:spcAf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TWO EVENTS/SAME DAY</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1200"/>
              </a:spcBef>
              <a:spcAft>
                <a:spcPts val="60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U202.2:</a:t>
            </a:r>
            <a:r>
              <a:rPr lang="en-US" sz="2000" dirty="0">
                <a:effectLst/>
                <a:latin typeface="Arial" panose="020B0604020202020204" pitchFamily="34" charset="0"/>
                <a:ea typeface="Times New Roman" panose="02020603050405020304" pitchFamily="18" charset="0"/>
                <a:cs typeface="Arial" panose="020B0604020202020204" pitchFamily="34" charset="0"/>
              </a:rPr>
              <a:t> A maximum of two scored SL, GS, SG, or DH races per day, per gender, may be calendared per day by an organizer.</a:t>
            </a:r>
          </a:p>
          <a:p>
            <a:pPr marL="228600" marR="0" algn="just">
              <a:spcBef>
                <a:spcPts val="1200"/>
              </a:spcBef>
              <a:spcAft>
                <a:spcPts val="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U202.2.1:</a:t>
            </a:r>
            <a:r>
              <a:rPr lang="en-US" sz="2000" dirty="0">
                <a:effectLst/>
                <a:latin typeface="Arial" panose="020B0604020202020204" pitchFamily="34" charset="0"/>
                <a:ea typeface="Times New Roman" panose="02020603050405020304" pitchFamily="18" charset="0"/>
                <a:cs typeface="Arial" panose="020B0604020202020204" pitchFamily="34" charset="0"/>
              </a:rPr>
              <a:t> In cases where more than one SL or GS race, per gender, is conducted in one day and in one place, then the official Program must show the following for </a:t>
            </a:r>
            <a:r>
              <a:rPr lang="en-US" sz="2000" u="sng" dirty="0">
                <a:effectLst/>
                <a:latin typeface="Arial" panose="020B0604020202020204" pitchFamily="34" charset="0"/>
                <a:ea typeface="Times New Roman" panose="02020603050405020304" pitchFamily="18" charset="0"/>
                <a:cs typeface="Arial" panose="020B0604020202020204" pitchFamily="34" charset="0"/>
              </a:rPr>
              <a:t>both races</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marL="571500" marR="0" indent="-342900" algn="just">
              <a:spcBef>
                <a:spcPts val="0"/>
              </a:spcBef>
              <a:spcAft>
                <a:spcPts val="0"/>
              </a:spcAft>
              <a:buFontTx/>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inspection times, </a:t>
            </a:r>
          </a:p>
          <a:p>
            <a:pPr marL="571500" marR="0" indent="-342900" algn="just">
              <a:spcBef>
                <a:spcPts val="0"/>
              </a:spcBef>
              <a:spcAft>
                <a:spcPts val="0"/>
              </a:spcAft>
              <a:buFontTx/>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start times, </a:t>
            </a:r>
          </a:p>
          <a:p>
            <a:pPr marL="571500" marR="0" indent="-342900" algn="just">
              <a:spcBef>
                <a:spcPts val="0"/>
              </a:spcBef>
              <a:spcAft>
                <a:spcPts val="0"/>
              </a:spcAft>
              <a:buFontTx/>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course reset/redress times and </a:t>
            </a:r>
          </a:p>
          <a:p>
            <a:pPr marL="571500" marR="0" indent="-342900" algn="just">
              <a:spcBef>
                <a:spcPts val="0"/>
              </a:spcBef>
              <a:spcAft>
                <a:spcPts val="0"/>
              </a:spcAft>
              <a:buFontTx/>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start intervals</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1200"/>
              </a:spcBef>
              <a:spcAft>
                <a:spcPts val="600"/>
              </a:spcAf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CARRY OR WEAR START NUMBERS (BIBS) [614.3.2]</a:t>
            </a:r>
          </a:p>
          <a:p>
            <a:pPr algn="just">
              <a:spcBef>
                <a:spcPts val="0"/>
              </a:spcBef>
              <a:spcAft>
                <a:spcPts val="6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Discussion at FIS meetings resulted in the following clarification: </a:t>
            </a:r>
          </a:p>
          <a:p>
            <a:pPr marL="342900" indent="-342900" algn="just">
              <a:spcBef>
                <a:spcPts val="600"/>
              </a:spcBef>
              <a:spcAft>
                <a:spcPts val="60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“Carry” means the athletes only need to have the bibs with them; </a:t>
            </a:r>
          </a:p>
          <a:p>
            <a:pPr marL="342900" indent="-342900" algn="just">
              <a:spcBef>
                <a:spcPts val="600"/>
              </a:spcBef>
              <a:spcAft>
                <a:spcPts val="60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There is no need for the athletes to wear the bibs during course inspection. </a:t>
            </a:r>
          </a:p>
          <a:p>
            <a:pPr marL="342900" indent="-342900" algn="just">
              <a:spcBef>
                <a:spcPts val="600"/>
              </a:spcBef>
              <a:spcAft>
                <a:spcPts val="600"/>
              </a:spcAft>
              <a:buFont typeface="Arial" panose="020B0604020202020204" pitchFamily="34" charset="0"/>
              <a:buChar char="•"/>
            </a:pPr>
            <a:r>
              <a:rPr lang="en-US" sz="20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This interpretation is also valid for non-FIS events.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82D8329A-FEA2-5256-C71B-E7C59392D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939014"/>
      </p:ext>
    </p:extLst>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426162" y="76200"/>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55D9FFF-A841-7FFE-EAC7-6EE62E4DC380}"/>
              </a:ext>
            </a:extLst>
          </p:cNvPr>
          <p:cNvSpPr txBox="1"/>
          <p:nvPr/>
        </p:nvSpPr>
        <p:spPr>
          <a:xfrm>
            <a:off x="259392" y="1085504"/>
            <a:ext cx="8715539" cy="5678478"/>
          </a:xfrm>
          <a:prstGeom prst="rect">
            <a:avLst/>
          </a:prstGeom>
          <a:noFill/>
          <a:ln>
            <a:noFill/>
          </a:ln>
        </p:spPr>
        <p:txBody>
          <a:bodyPr wrap="square">
            <a:spAutoFit/>
          </a:bodyPr>
          <a:lstStyle/>
          <a:p>
            <a:pPr marR="0" lvl="0" algn="just">
              <a:spcBef>
                <a:spcPts val="600"/>
              </a:spcBef>
              <a:spcAft>
                <a:spcPts val="0"/>
              </a:spcAft>
            </a:pPr>
            <a:r>
              <a:rPr lang="en-US" sz="20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MINOR ATHLETE ABUSE PREVENTION POLICY (MAAPP) &amp; SAFESPORT CODE: </a:t>
            </a:r>
            <a:endParaRPr lang="en-US" sz="2000"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60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MAAPP should be implemented alongside the SafeSport Code.</a:t>
            </a:r>
          </a:p>
          <a:p>
            <a:pPr marL="342900" marR="0" lvl="0" indent="-342900" algn="just">
              <a:spcBef>
                <a:spcPts val="0"/>
              </a:spcBef>
              <a:spcAft>
                <a:spcPts val="60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Administration applies – but is not limited to – events, participation requirements, membership requirements, officials’ certification and continuing education, race arena access, volunteers, etc.</a:t>
            </a:r>
          </a:p>
          <a:p>
            <a:pPr marL="342900" marR="0" lvl="0" indent="-342900" algn="just">
              <a:spcBef>
                <a:spcPts val="0"/>
              </a:spcBef>
              <a:spcAft>
                <a:spcPts val="60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In order to ensure compliance, all requirements must be continually monitored and completed for same-day participants, and they must be informed of the provisions of MAAPP and the SafeSport Code. This can be accomplished by posting a QR code which, when scanned, provides required information. </a:t>
            </a:r>
          </a:p>
          <a:p>
            <a:pPr marL="342900" indent="-342900" algn="just">
              <a:spcBef>
                <a:spcPts val="0"/>
              </a:spcBef>
              <a:spcAft>
                <a:spcPts val="600"/>
              </a:spcAft>
              <a:buFont typeface="Symbol" panose="05050102010706020507" pitchFamily="18" charset="2"/>
              <a:buChar char=""/>
            </a:pPr>
            <a:r>
              <a:rPr lang="en-US" b="1" u="sng" dirty="0">
                <a:effectLst/>
                <a:latin typeface="Arial" panose="020B0604020202020204" pitchFamily="34" charset="0"/>
                <a:ea typeface="Times New Roman" panose="02020603050405020304" pitchFamily="18" charset="0"/>
                <a:cs typeface="Arial" panose="020B0604020202020204" pitchFamily="34" charset="0"/>
              </a:rPr>
              <a:t>At least one non-FIS competition will be audited</a:t>
            </a:r>
            <a:r>
              <a:rPr lang="en-US" b="1" dirty="0">
                <a:effectLst/>
                <a:latin typeface="Arial" panose="020B0604020202020204" pitchFamily="34" charset="0"/>
                <a:ea typeface="Times New Roman" panose="02020603050405020304" pitchFamily="18" charset="0"/>
                <a:cs typeface="Arial" panose="020B0604020202020204" pitchFamily="34" charset="0"/>
              </a:rPr>
              <a:t> </a:t>
            </a:r>
            <a:r>
              <a:rPr lang="en-US" dirty="0">
                <a:effectLst/>
                <a:latin typeface="Arial" panose="020B0604020202020204" pitchFamily="34" charset="0"/>
                <a:ea typeface="Times New Roman" panose="02020603050405020304" pitchFamily="18" charset="0"/>
                <a:cs typeface="Arial" panose="020B0604020202020204" pitchFamily="34" charset="0"/>
              </a:rPr>
              <a:t>by the Center for SafeSport during the 2025 season. U.S. Ski &amp; Snowboard may receive only minimal advance notice of the audit, so it is imperative that organizers know, understand, and follow the MAAPP and SafeSport documentation available on the U.S. Ski &amp; Snowboard website. </a:t>
            </a:r>
          </a:p>
          <a:p>
            <a:pPr marR="0">
              <a:spcBef>
                <a:spcPts val="600"/>
              </a:spcBef>
              <a:spcAft>
                <a:spcPts val="0"/>
              </a:spcAft>
            </a:pPr>
            <a:r>
              <a:rPr lang="en-US" dirty="0">
                <a:effectLst/>
                <a:latin typeface="Arial" panose="020B0604020202020204" pitchFamily="34" charset="0"/>
                <a:ea typeface="Times New Roman" panose="02020603050405020304" pitchFamily="18" charset="0"/>
                <a:cs typeface="Arial" panose="020B0604020202020204" pitchFamily="34" charset="0"/>
              </a:rPr>
              <a:t>Please refer to links posted on the U.S. Ski &amp; Snowboard website for access to </a:t>
            </a:r>
            <a:r>
              <a:rPr lang="en-US" u="sng" dirty="0">
                <a:effectLst/>
                <a:latin typeface="Arial" panose="020B0604020202020204" pitchFamily="34" charset="0"/>
                <a:ea typeface="Times New Roman" panose="02020603050405020304" pitchFamily="18" charset="0"/>
                <a:cs typeface="Arial" panose="020B0604020202020204" pitchFamily="34" charset="0"/>
              </a:rPr>
              <a:t>complete and current</a:t>
            </a:r>
            <a:r>
              <a:rPr lang="en-US" dirty="0">
                <a:effectLst/>
                <a:latin typeface="Arial" panose="020B0604020202020204" pitchFamily="34" charset="0"/>
                <a:ea typeface="Times New Roman" panose="02020603050405020304" pitchFamily="18" charset="0"/>
                <a:cs typeface="Arial" panose="020B0604020202020204" pitchFamily="34" charset="0"/>
              </a:rPr>
              <a:t> information. </a:t>
            </a:r>
          </a:p>
          <a:p>
            <a:pPr marR="0">
              <a:spcBef>
                <a:spcPts val="0"/>
              </a:spcBef>
              <a:spcAft>
                <a:spcPts val="600"/>
              </a:spcAft>
            </a:pPr>
            <a:r>
              <a:rPr lang="en-US"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usskiandsnowboard.org/safesport-athlete-safety/safesport-resources</a:t>
            </a:r>
            <a:r>
              <a:rPr lang="en-US" b="1" dirty="0">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id="{6D5DCC08-E29B-8AF7-9921-32DB89E63E05}"/>
              </a:ext>
            </a:extLst>
          </p:cNvPr>
          <p:cNvSpPr txBox="1"/>
          <p:nvPr/>
        </p:nvSpPr>
        <p:spPr>
          <a:xfrm>
            <a:off x="0" y="142874"/>
            <a:ext cx="8698625" cy="830997"/>
          </a:xfrm>
          <a:prstGeom prst="rect">
            <a:avLst/>
          </a:prstGeom>
          <a:noFill/>
          <a:ln>
            <a:noFill/>
          </a:ln>
        </p:spPr>
        <p:txBody>
          <a:bodyPr wrap="square" rtlCol="0" anchor="ctr" anchorCtr="1">
            <a:spAutoFit/>
          </a:bodyPr>
          <a:lstStyle/>
          <a:p>
            <a:pPr marL="0" marR="0" algn="ctr">
              <a:spcBef>
                <a:spcPts val="0"/>
              </a:spcBef>
              <a:spcAft>
                <a:spcPts val="0"/>
              </a:spcAft>
            </a:pPr>
            <a:r>
              <a:rPr lang="en-US" sz="2400" b="1" dirty="0">
                <a:solidFill>
                  <a:srgbClr val="1A21A6"/>
                </a:solidFill>
                <a:latin typeface="Arial" panose="020B0604020202020204" pitchFamily="34" charset="0"/>
                <a:ea typeface="Times New Roman" panose="02020603050405020304" pitchFamily="18" charset="0"/>
                <a:cs typeface="Arial" panose="020B0604020202020204" pitchFamily="34" charset="0"/>
              </a:rPr>
              <a:t> </a:t>
            </a:r>
            <a:r>
              <a:rPr lang="en-US" sz="2400" b="1" u="sng" dirty="0">
                <a:solidFill>
                  <a:srgbClr val="1A21A6"/>
                </a:solidFill>
                <a:latin typeface="Arial" panose="020B0604020202020204" pitchFamily="34" charset="0"/>
                <a:ea typeface="Times New Roman" panose="02020603050405020304" pitchFamily="18" charset="0"/>
                <a:cs typeface="Arial" panose="020B0604020202020204" pitchFamily="34" charset="0"/>
              </a:rPr>
              <a:t>GENERAL REVIEW AND CLARIFICATION  </a:t>
            </a:r>
          </a:p>
          <a:p>
            <a:pPr marL="0" marR="0" algn="ctr">
              <a:spcBef>
                <a:spcPts val="0"/>
              </a:spcBef>
              <a:spcAft>
                <a:spcPts val="0"/>
              </a:spcAft>
            </a:pPr>
            <a:r>
              <a:rPr lang="en-US" sz="2400" b="1" dirty="0">
                <a:solidFill>
                  <a:srgbClr val="1A21A6"/>
                </a:solidFill>
                <a:latin typeface="Arial" panose="020B0604020202020204" pitchFamily="34" charset="0"/>
                <a:ea typeface="Times New Roman" panose="02020603050405020304" pitchFamily="18" charset="0"/>
                <a:cs typeface="Arial" panose="020B0604020202020204" pitchFamily="34" charset="0"/>
              </a:rPr>
              <a:t>U.S. </a:t>
            </a:r>
            <a:r>
              <a:rPr lang="en-US" sz="2400" b="1" cap="all" dirty="0">
                <a:solidFill>
                  <a:srgbClr val="1A21A6"/>
                </a:solidFill>
                <a:latin typeface="Arial" panose="020B0604020202020204" pitchFamily="34" charset="0"/>
                <a:ea typeface="Times New Roman" panose="02020603050405020304" pitchFamily="18" charset="0"/>
                <a:cs typeface="Arial" panose="020B0604020202020204" pitchFamily="34" charset="0"/>
              </a:rPr>
              <a:t>Ski &amp; Snowboard</a:t>
            </a:r>
            <a:r>
              <a:rPr lang="en-US" sz="2400" b="1" dirty="0">
                <a:solidFill>
                  <a:srgbClr val="1A21A6"/>
                </a:solidFill>
                <a:latin typeface="Arial" panose="020B0604020202020204" pitchFamily="34" charset="0"/>
                <a:ea typeface="Times New Roman" panose="02020603050405020304" pitchFamily="18" charset="0"/>
                <a:cs typeface="Arial" panose="020B0604020202020204" pitchFamily="34" charset="0"/>
              </a:rPr>
              <a:t> and FIS</a:t>
            </a:r>
          </a:p>
        </p:txBody>
      </p:sp>
    </p:spTree>
    <p:extLst>
      <p:ext uri="{BB962C8B-B14F-4D97-AF65-F5344CB8AC3E}">
        <p14:creationId xmlns:p14="http://schemas.microsoft.com/office/powerpoint/2010/main" val="339438702"/>
      </p:ext>
    </p:extLst>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426162" y="20444"/>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55D9FFF-A841-7FFE-EAC7-6EE62E4DC380}"/>
              </a:ext>
            </a:extLst>
          </p:cNvPr>
          <p:cNvSpPr txBox="1"/>
          <p:nvPr/>
        </p:nvSpPr>
        <p:spPr>
          <a:xfrm>
            <a:off x="610708" y="359400"/>
            <a:ext cx="8012907" cy="5647700"/>
          </a:xfrm>
          <a:prstGeom prst="rect">
            <a:avLst/>
          </a:prstGeom>
          <a:noFill/>
          <a:ln>
            <a:noFill/>
          </a:ln>
        </p:spPr>
        <p:txBody>
          <a:bodyPr wrap="square">
            <a:spAutoFit/>
          </a:bodyPr>
          <a:lstStyle/>
          <a:p>
            <a:pPr marR="0" lvl="0" algn="just">
              <a:spcBef>
                <a:spcPts val="600"/>
              </a:spcBef>
              <a:spcAft>
                <a:spcPts val="0"/>
              </a:spcAft>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MISCELLANEOUS NOTE: MAAPP &amp; SAFESPORT  </a:t>
            </a:r>
            <a:endParaRPr lang="en-US" sz="20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600"/>
              </a:spcBef>
              <a:spcAft>
                <a:spcPts val="600"/>
              </a:spcAft>
            </a:pPr>
            <a:r>
              <a:rPr lang="en-US" sz="2200" dirty="0">
                <a:effectLst/>
                <a:latin typeface="Arial" panose="020B0604020202020204" pitchFamily="34" charset="0"/>
                <a:ea typeface="Times New Roman" panose="02020603050405020304" pitchFamily="18" charset="0"/>
                <a:cs typeface="Arial" panose="020B0604020202020204" pitchFamily="34" charset="0"/>
              </a:rPr>
              <a:t>The responsibility for communication and enforcement of MAAPP and SafeSport policies is the responsibility of the Local Organizing Committee (LOC) as well as other individuals and entities as set out in the Competition Administration Summary, the MAAPP, and the SafeSport Code.  </a:t>
            </a:r>
          </a:p>
          <a:p>
            <a:pPr marR="0" algn="just">
              <a:spcBef>
                <a:spcPts val="600"/>
              </a:spcBef>
              <a:spcAft>
                <a:spcPts val="600"/>
              </a:spcAft>
            </a:pPr>
            <a:r>
              <a:rPr lang="en-US" sz="2200" dirty="0">
                <a:effectLst/>
                <a:latin typeface="Arial" panose="020B0604020202020204" pitchFamily="34" charset="0"/>
                <a:ea typeface="Times New Roman" panose="02020603050405020304" pitchFamily="18" charset="0"/>
                <a:cs typeface="Arial" panose="020B0604020202020204" pitchFamily="34" charset="0"/>
              </a:rPr>
              <a:t>Information is available on the U.S. Ski &amp; Snowboard website at </a:t>
            </a:r>
            <a:r>
              <a:rPr lang="en-US" sz="2000" b="1" strike="noStrike" dirty="0">
                <a:solidFill>
                  <a:srgbClr val="0033CC"/>
                </a:solidFill>
                <a:effectLst/>
                <a:latin typeface="Arial Narrow" panose="020B0606020202030204" pitchFamily="34" charset="0"/>
                <a:ea typeface="Times New Roman" panose="02020603050405020304" pitchFamily="18" charset="0"/>
                <a:cs typeface="Arial" panose="020B0604020202020204" pitchFamily="34" charset="0"/>
              </a:rPr>
              <a:t>usskiandsnowboard.org/safesport-athlete-safety/safesport-resources</a:t>
            </a:r>
            <a:r>
              <a:rPr lang="en-US" sz="2000" dirty="0">
                <a:solidFill>
                  <a:srgbClr val="0033CC"/>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2000" dirty="0">
              <a:effectLst/>
              <a:latin typeface="Arial Narrow" panose="020B0606020202030204" pitchFamily="34" charset="0"/>
              <a:ea typeface="Times New Roman" panose="02020603050405020304" pitchFamily="18" charset="0"/>
              <a:cs typeface="Arial" panose="020B0604020202020204" pitchFamily="34" charset="0"/>
            </a:endParaRPr>
          </a:p>
          <a:p>
            <a:pPr marR="0" algn="just">
              <a:spcBef>
                <a:spcPts val="600"/>
              </a:spcBef>
              <a:spcAft>
                <a:spcPts val="600"/>
              </a:spcAft>
            </a:pPr>
            <a:r>
              <a:rPr lang="en-US" sz="2200" dirty="0">
                <a:effectLst/>
                <a:latin typeface="Arial" panose="020B0604020202020204" pitchFamily="34" charset="0"/>
                <a:ea typeface="Times New Roman" panose="02020603050405020304" pitchFamily="18" charset="0"/>
                <a:cs typeface="Arial" panose="020B0604020202020204" pitchFamily="34" charset="0"/>
              </a:rPr>
              <a:t>The Jury is only responsible for technical matters within the </a:t>
            </a:r>
            <a:r>
              <a:rPr lang="en-US" sz="2200" b="1" u="sng" dirty="0">
                <a:effectLst/>
                <a:latin typeface="Arial" panose="020B0604020202020204" pitchFamily="34" charset="0"/>
                <a:ea typeface="Times New Roman" panose="02020603050405020304" pitchFamily="18" charset="0"/>
                <a:cs typeface="Arial" panose="020B0604020202020204" pitchFamily="34" charset="0"/>
              </a:rPr>
              <a:t>closed competition areas</a:t>
            </a:r>
            <a:r>
              <a:rPr lang="en-US" sz="2200" dirty="0">
                <a:effectLst/>
                <a:latin typeface="Arial" panose="020B0604020202020204" pitchFamily="34" charset="0"/>
                <a:ea typeface="Times New Roman" panose="02020603050405020304" pitchFamily="18" charset="0"/>
                <a:cs typeface="Arial" panose="020B0604020202020204" pitchFamily="34" charset="0"/>
              </a:rPr>
              <a:t>. </a:t>
            </a:r>
            <a:r>
              <a:rPr lang="en-US" sz="2200" b="1" dirty="0">
                <a:effectLst/>
                <a:latin typeface="Arial" panose="020B0604020202020204" pitchFamily="34" charset="0"/>
                <a:ea typeface="Times New Roman" panose="02020603050405020304" pitchFamily="18" charset="0"/>
                <a:cs typeface="Arial" panose="020B0604020202020204" pitchFamily="34" charset="0"/>
              </a:rPr>
              <a:t>[601.4] </a:t>
            </a:r>
            <a:r>
              <a:rPr lang="en-US" sz="2200" dirty="0">
                <a:effectLst/>
                <a:latin typeface="Arial" panose="020B0604020202020204" pitchFamily="34" charset="0"/>
                <a:ea typeface="Times New Roman" panose="02020603050405020304" pitchFamily="18" charset="0"/>
                <a:cs typeface="Arial" panose="020B0604020202020204" pitchFamily="34" charset="0"/>
              </a:rPr>
              <a:t>The </a:t>
            </a:r>
            <a:r>
              <a:rPr lang="en-US" sz="2200" b="1" u="sng" dirty="0">
                <a:effectLst/>
                <a:latin typeface="Arial" panose="020B0604020202020204" pitchFamily="34" charset="0"/>
                <a:ea typeface="Times New Roman" panose="02020603050405020304" pitchFamily="18" charset="0"/>
                <a:cs typeface="Arial" panose="020B0604020202020204" pitchFamily="34" charset="0"/>
              </a:rPr>
              <a:t>closed competition areas</a:t>
            </a:r>
            <a:r>
              <a:rPr lang="en-US" sz="2200" b="1" dirty="0">
                <a:effectLst/>
                <a:latin typeface="Arial" panose="020B0604020202020204" pitchFamily="34" charset="0"/>
                <a:ea typeface="Times New Roman" panose="02020603050405020304" pitchFamily="18" charset="0"/>
                <a:cs typeface="Arial" panose="020B0604020202020204" pitchFamily="34" charset="0"/>
              </a:rPr>
              <a:t> </a:t>
            </a:r>
            <a:r>
              <a:rPr lang="en-US" sz="2200" dirty="0">
                <a:effectLst/>
                <a:latin typeface="Arial" panose="020B0604020202020204" pitchFamily="34" charset="0"/>
                <a:ea typeface="Times New Roman" panose="02020603050405020304" pitchFamily="18" charset="0"/>
                <a:cs typeface="Arial" panose="020B0604020202020204" pitchFamily="34" charset="0"/>
              </a:rPr>
              <a:t>are defined as the “race arena” which is accepted as being those areas which the Jury inspects and accepts as being suitable for competitors’ presence; e.g., start arena, race course, finish arena.  </a:t>
            </a:r>
          </a:p>
          <a:p>
            <a:pPr algn="just">
              <a:spcBef>
                <a:spcPts val="600"/>
              </a:spcBef>
              <a:spcAft>
                <a:spcPts val="600"/>
              </a:spcAft>
            </a:pPr>
            <a:r>
              <a:rPr lang="en-US" sz="2200" i="1" dirty="0">
                <a:effectLst/>
                <a:latin typeface="Arial" panose="020B0604020202020204" pitchFamily="34" charset="0"/>
                <a:ea typeface="Times New Roman" panose="02020603050405020304" pitchFamily="18" charset="0"/>
                <a:cs typeface="Arial" panose="020B0604020202020204" pitchFamily="34" charset="0"/>
              </a:rPr>
              <a:t> </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1232566"/>
      </p:ext>
    </p:extLst>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0"/>
            <a:ext cx="8382000" cy="67818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AB42768-7175-5869-BD69-37186BCDFF74}"/>
              </a:ext>
            </a:extLst>
          </p:cNvPr>
          <p:cNvSpPr txBox="1"/>
          <p:nvPr/>
        </p:nvSpPr>
        <p:spPr>
          <a:xfrm>
            <a:off x="256784" y="230077"/>
            <a:ext cx="8534400" cy="5832366"/>
          </a:xfrm>
          <a:prstGeom prst="rect">
            <a:avLst/>
          </a:prstGeom>
          <a:noFill/>
          <a:ln>
            <a:noFill/>
          </a:ln>
        </p:spPr>
        <p:txBody>
          <a:bodyPr wrap="square">
            <a:spAutoFit/>
          </a:bodyPr>
          <a:lstStyle/>
          <a:p>
            <a:pPr marL="0" marR="0" algn="just">
              <a:spcBef>
                <a:spcPts val="0"/>
              </a:spcBef>
              <a:spcAft>
                <a:spcPts val="0"/>
              </a:spcAft>
              <a:tabLst>
                <a:tab pos="1143000" algn="l"/>
                <a:tab pos="228600" algn="l"/>
                <a:tab pos="74295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RACE ARENA vs RACE VENUE</a:t>
            </a:r>
          </a:p>
          <a:p>
            <a:pPr marL="0" marR="0">
              <a:spcBef>
                <a:spcPts val="600"/>
              </a:spcBef>
              <a:spcAft>
                <a:spcPts val="0"/>
              </a:spcAft>
            </a:pPr>
            <a:r>
              <a:rPr lang="en-US" dirty="0">
                <a:effectLst/>
                <a:latin typeface="Arial" panose="020B0604020202020204" pitchFamily="34" charset="0"/>
                <a:ea typeface="Times New Roman" panose="02020603050405020304" pitchFamily="18" charset="0"/>
                <a:cs typeface="Arial" panose="020B0604020202020204" pitchFamily="34" charset="0"/>
              </a:rPr>
              <a:t>The Jury is responsible for technical matters within the </a:t>
            </a:r>
            <a:r>
              <a:rPr lang="en-US" b="1" u="sng" dirty="0">
                <a:effectLst/>
                <a:latin typeface="Arial" panose="020B0604020202020204" pitchFamily="34" charset="0"/>
                <a:ea typeface="Times New Roman" panose="02020603050405020304" pitchFamily="18" charset="0"/>
                <a:cs typeface="Arial" panose="020B0604020202020204" pitchFamily="34" charset="0"/>
              </a:rPr>
              <a:t>closed competition areas</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b="1" dirty="0">
                <a:effectLst/>
                <a:latin typeface="Arial" panose="020B0604020202020204" pitchFamily="34" charset="0"/>
                <a:ea typeface="Times New Roman" panose="02020603050405020304" pitchFamily="18" charset="0"/>
                <a:cs typeface="Arial" panose="020B0604020202020204" pitchFamily="34" charset="0"/>
              </a:rPr>
              <a:t>[601.4]  </a:t>
            </a:r>
            <a:r>
              <a:rPr lang="en-US" dirty="0">
                <a:effectLst/>
                <a:latin typeface="Arial" panose="020B0604020202020204" pitchFamily="34" charset="0"/>
                <a:ea typeface="Times New Roman" panose="02020603050405020304" pitchFamily="18" charset="0"/>
                <a:cs typeface="Arial" panose="020B0604020202020204" pitchFamily="34" charset="0"/>
              </a:rPr>
              <a:t>The </a:t>
            </a:r>
            <a:r>
              <a:rPr lang="en-US" b="1" u="sng" dirty="0">
                <a:effectLst/>
                <a:latin typeface="Arial" panose="020B0604020202020204" pitchFamily="34" charset="0"/>
                <a:ea typeface="Times New Roman" panose="02020603050405020304" pitchFamily="18" charset="0"/>
                <a:cs typeface="Arial" panose="020B0604020202020204" pitchFamily="34" charset="0"/>
              </a:rPr>
              <a:t>closed competition areas </a:t>
            </a:r>
            <a:r>
              <a:rPr lang="en-US" dirty="0">
                <a:effectLst/>
                <a:latin typeface="Arial" panose="020B0604020202020204" pitchFamily="34" charset="0"/>
                <a:ea typeface="Times New Roman" panose="02020603050405020304" pitchFamily="18" charset="0"/>
                <a:cs typeface="Arial" panose="020B0604020202020204" pitchFamily="34" charset="0"/>
              </a:rPr>
              <a:t>are defined as the “</a:t>
            </a:r>
            <a:r>
              <a:rPr lang="en-US" b="1" dirty="0">
                <a:effectLst/>
                <a:latin typeface="Arial" panose="020B0604020202020204" pitchFamily="34" charset="0"/>
                <a:ea typeface="Times New Roman" panose="02020603050405020304" pitchFamily="18" charset="0"/>
                <a:cs typeface="Arial" panose="020B0604020202020204" pitchFamily="34" charset="0"/>
              </a:rPr>
              <a:t>race arena</a:t>
            </a:r>
            <a:r>
              <a:rPr lang="en-US" dirty="0">
                <a:effectLst/>
                <a:latin typeface="Arial" panose="020B0604020202020204" pitchFamily="34" charset="0"/>
                <a:ea typeface="Times New Roman" panose="02020603050405020304" pitchFamily="18" charset="0"/>
                <a:cs typeface="Arial" panose="020B0604020202020204" pitchFamily="34" charset="0"/>
              </a:rPr>
              <a:t>” which is accepted as being those areas which the Jury inspects and accepts as being suitable for competitors’ presence:</a:t>
            </a:r>
          </a:p>
          <a:p>
            <a:pPr marL="342900" marR="0" lvl="0" indent="-342900">
              <a:spcBef>
                <a:spcPts val="0"/>
              </a:spcBef>
              <a:spcAft>
                <a:spcPts val="0"/>
              </a:spcAft>
              <a:buFont typeface="Symbol" panose="05050102010706020507" pitchFamily="18" charset="2"/>
              <a:buChar char=""/>
              <a:tabLst>
                <a:tab pos="2286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within</a:t>
            </a:r>
            <a:r>
              <a:rPr lang="en-US" dirty="0">
                <a:effectLst/>
                <a:latin typeface="Arial" panose="020B0604020202020204" pitchFamily="34" charset="0"/>
                <a:ea typeface="Times New Roman" panose="02020603050405020304" pitchFamily="18" charset="0"/>
                <a:cs typeface="Arial" panose="020B0604020202020204" pitchFamily="34" charset="0"/>
              </a:rPr>
              <a:t> (the side-to-side fencing) and</a:t>
            </a:r>
          </a:p>
          <a:p>
            <a:pPr marL="342900" marR="0" lvl="0" indent="-342900">
              <a:spcBef>
                <a:spcPts val="0"/>
              </a:spcBef>
              <a:spcAft>
                <a:spcPts val="0"/>
              </a:spcAft>
              <a:buFont typeface="Symbol" panose="05050102010706020507" pitchFamily="18" charset="2"/>
              <a:buChar char=""/>
              <a:tabLst>
                <a:tab pos="2286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without</a:t>
            </a:r>
            <a:r>
              <a:rPr lang="en-US" dirty="0">
                <a:effectLst/>
                <a:latin typeface="Arial" panose="020B0604020202020204" pitchFamily="34" charset="0"/>
                <a:ea typeface="Times New Roman" panose="02020603050405020304" pitchFamily="18" charset="0"/>
                <a:cs typeface="Arial" panose="020B0604020202020204" pitchFamily="34" charset="0"/>
              </a:rPr>
              <a:t> (start area and finish arena) the confines of the competition area and</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any location connected with the competition </a:t>
            </a:r>
            <a:r>
              <a:rPr lang="en-US" b="1" dirty="0">
                <a:effectLst/>
                <a:latin typeface="Arial" panose="020B0604020202020204" pitchFamily="34" charset="0"/>
                <a:ea typeface="Times New Roman" panose="02020603050405020304" pitchFamily="18" charset="0"/>
                <a:cs typeface="Arial" panose="020B0604020202020204" pitchFamily="34" charset="0"/>
              </a:rPr>
              <a:t>[223.2.1]</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228600" marR="0" indent="-228600">
              <a:spcBef>
                <a:spcPts val="1200"/>
              </a:spcBef>
              <a:spcAft>
                <a:spcPts val="0"/>
              </a:spcAft>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Jury </a:t>
            </a:r>
            <a:r>
              <a:rPr lang="en-US" b="1" u="sng" dirty="0">
                <a:effectLst/>
                <a:latin typeface="Arial" panose="020B0604020202020204" pitchFamily="34" charset="0"/>
                <a:ea typeface="Times New Roman" panose="02020603050405020304" pitchFamily="18" charset="0"/>
                <a:cs typeface="Arial" panose="020B0604020202020204" pitchFamily="34" charset="0"/>
              </a:rPr>
              <a:t>does</a:t>
            </a:r>
            <a:r>
              <a:rPr lang="en-US" dirty="0">
                <a:effectLst/>
                <a:latin typeface="Arial" panose="020B0604020202020204" pitchFamily="34" charset="0"/>
                <a:ea typeface="Times New Roman" panose="02020603050405020304" pitchFamily="18" charset="0"/>
                <a:cs typeface="Arial" panose="020B0604020202020204" pitchFamily="34" charset="0"/>
              </a:rPr>
              <a:t> inspect and accept:  </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start and finish areas as well as the ingress and egress to these areas</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racecourse</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type and placement of the on-hill competitor security</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ingress and egress to areas where media meets with athletes, coaches (upper-level events)</a:t>
            </a:r>
          </a:p>
          <a:p>
            <a:pPr marL="228600" marR="0" indent="-228600">
              <a:spcBef>
                <a:spcPts val="1200"/>
              </a:spcBef>
              <a:spcAft>
                <a:spcPts val="0"/>
              </a:spcAft>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Jury </a:t>
            </a:r>
            <a:r>
              <a:rPr lang="en-US" b="1" u="sng" dirty="0">
                <a:effectLst/>
                <a:latin typeface="Arial" panose="020B0604020202020204" pitchFamily="34" charset="0"/>
                <a:ea typeface="Times New Roman" panose="02020603050405020304" pitchFamily="18" charset="0"/>
                <a:cs typeface="Arial" panose="020B0604020202020204" pitchFamily="34" charset="0"/>
              </a:rPr>
              <a:t>does not</a:t>
            </a:r>
            <a:r>
              <a:rPr lang="en-US" dirty="0">
                <a:effectLst/>
                <a:latin typeface="Arial" panose="020B0604020202020204" pitchFamily="34" charset="0"/>
                <a:ea typeface="Times New Roman" panose="02020603050405020304" pitchFamily="18" charset="0"/>
                <a:cs typeface="Arial" panose="020B0604020202020204" pitchFamily="34" charset="0"/>
              </a:rPr>
              <a:t> inspect or accept:</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lift areas</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parking lots</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cafeterias</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terrain parks, public trails, meeting rooms, etc.</a:t>
            </a:r>
          </a:p>
        </p:txBody>
      </p:sp>
    </p:spTree>
    <p:extLst>
      <p:ext uri="{BB962C8B-B14F-4D97-AF65-F5344CB8AC3E}">
        <p14:creationId xmlns:p14="http://schemas.microsoft.com/office/powerpoint/2010/main" val="3782649000"/>
      </p:ext>
    </p:extLst>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426162" y="20444"/>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55D9FFF-A841-7FFE-EAC7-6EE62E4DC380}"/>
              </a:ext>
            </a:extLst>
          </p:cNvPr>
          <p:cNvSpPr txBox="1"/>
          <p:nvPr/>
        </p:nvSpPr>
        <p:spPr>
          <a:xfrm>
            <a:off x="321733" y="433546"/>
            <a:ext cx="8074384" cy="5678478"/>
          </a:xfrm>
          <a:prstGeom prst="rect">
            <a:avLst/>
          </a:prstGeom>
          <a:noFill/>
          <a:ln>
            <a:noFill/>
          </a:ln>
        </p:spPr>
        <p:txBody>
          <a:bodyPr wrap="square">
            <a:spAutoFit/>
          </a:bodyPr>
          <a:lstStyle/>
          <a:p>
            <a:pPr algn="just">
              <a:spcBef>
                <a:spcPts val="600"/>
              </a:spcBef>
              <a:spcAft>
                <a:spcPts val="600"/>
              </a:spcAft>
            </a:pPr>
            <a:r>
              <a:rPr lang="en-US" sz="2200" dirty="0">
                <a:effectLst/>
                <a:latin typeface="Arial" panose="020B0604020202020204" pitchFamily="34" charset="0"/>
                <a:ea typeface="Times New Roman" panose="02020603050405020304" pitchFamily="18" charset="0"/>
                <a:cs typeface="Arial" panose="020B0604020202020204" pitchFamily="34" charset="0"/>
              </a:rPr>
              <a:t>In addition to noting that sanctions can be applied and a penalty imposed for:</a:t>
            </a:r>
          </a:p>
          <a:p>
            <a:pPr marL="342900" indent="-342900" algn="just">
              <a:spcBef>
                <a:spcPts val="0"/>
              </a:spcBef>
              <a:spcAft>
                <a:spcPts val="600"/>
              </a:spcAft>
              <a:buFont typeface="Arial" panose="020B0604020202020204" pitchFamily="34" charset="0"/>
              <a:buChar char="•"/>
            </a:pPr>
            <a:r>
              <a:rPr lang="en-US" sz="2200" dirty="0">
                <a:effectLst/>
                <a:latin typeface="Arial" panose="020B0604020202020204" pitchFamily="34" charset="0"/>
                <a:ea typeface="Times New Roman" panose="02020603050405020304" pitchFamily="18" charset="0"/>
                <a:cs typeface="Arial" panose="020B0604020202020204" pitchFamily="34" charset="0"/>
              </a:rPr>
              <a:t> “actions within and without the competition area” </a:t>
            </a:r>
          </a:p>
          <a:p>
            <a:pPr algn="just">
              <a:spcBef>
                <a:spcPts val="0"/>
              </a:spcBef>
              <a:spcAft>
                <a:spcPts val="600"/>
              </a:spcAft>
            </a:pPr>
            <a:r>
              <a:rPr lang="en-US" sz="2200" b="1" dirty="0">
                <a:effectLst/>
                <a:latin typeface="Arial" panose="020B0604020202020204" pitchFamily="34" charset="0"/>
                <a:ea typeface="Times New Roman" panose="02020603050405020304" pitchFamily="18" charset="0"/>
                <a:cs typeface="Arial" panose="020B0604020202020204" pitchFamily="34" charset="0"/>
              </a:rPr>
              <a:t>223.2.1 </a:t>
            </a:r>
            <a:r>
              <a:rPr lang="en-US" sz="2200" dirty="0">
                <a:effectLst/>
                <a:latin typeface="Arial" panose="020B0604020202020204" pitchFamily="34" charset="0"/>
                <a:ea typeface="Times New Roman" panose="02020603050405020304" pitchFamily="18" charset="0"/>
                <a:cs typeface="Arial" panose="020B0604020202020204" pitchFamily="34" charset="0"/>
              </a:rPr>
              <a:t>includes:</a:t>
            </a:r>
          </a:p>
          <a:p>
            <a:pPr marL="342900" indent="-342900" algn="just">
              <a:spcBef>
                <a:spcPts val="0"/>
              </a:spcBef>
              <a:spcAft>
                <a:spcPts val="600"/>
              </a:spcAft>
              <a:buFont typeface="Arial" panose="020B0604020202020204" pitchFamily="34" charset="0"/>
              <a:buChar char="•"/>
            </a:pPr>
            <a:r>
              <a:rPr lang="en-US" sz="2200" dirty="0">
                <a:effectLst/>
                <a:latin typeface="Arial" panose="020B0604020202020204" pitchFamily="34" charset="0"/>
                <a:ea typeface="Times New Roman" panose="02020603050405020304" pitchFamily="18" charset="0"/>
                <a:cs typeface="Arial" panose="020B0604020202020204" pitchFamily="34" charset="0"/>
              </a:rPr>
              <a:t> conduct within “any location connected with the competition”</a:t>
            </a:r>
          </a:p>
          <a:p>
            <a:pPr algn="just">
              <a:spcBef>
                <a:spcPts val="600"/>
              </a:spcBef>
              <a:spcAft>
                <a:spcPts val="600"/>
              </a:spcAft>
            </a:pPr>
            <a:r>
              <a:rPr lang="en-US" sz="2200" dirty="0">
                <a:effectLst/>
                <a:latin typeface="Arial" panose="020B0604020202020204" pitchFamily="34" charset="0"/>
                <a:ea typeface="Times New Roman" panose="02020603050405020304" pitchFamily="18" charset="0"/>
                <a:cs typeface="Arial" panose="020B0604020202020204" pitchFamily="34" charset="0"/>
              </a:rPr>
              <a:t>These locations include, but are not limited to the following areas that are required for the orderly conduct of an event: </a:t>
            </a:r>
          </a:p>
          <a:p>
            <a:pPr marL="342900" indent="-342900" algn="just">
              <a:spcBef>
                <a:spcPts val="0"/>
              </a:spcBef>
              <a:spcAft>
                <a:spcPts val="600"/>
              </a:spcAft>
              <a:buFont typeface="Arial" panose="020B0604020202020204" pitchFamily="34" charset="0"/>
              <a:buChar char="•"/>
            </a:pPr>
            <a:r>
              <a:rPr lang="en-US" sz="2200" dirty="0">
                <a:effectLst/>
                <a:latin typeface="Arial" panose="020B0604020202020204" pitchFamily="34" charset="0"/>
                <a:ea typeface="Times New Roman" panose="02020603050405020304" pitchFamily="18" charset="0"/>
                <a:cs typeface="Arial" panose="020B0604020202020204" pitchFamily="34" charset="0"/>
              </a:rPr>
              <a:t>Team Captains’ Meetings </a:t>
            </a:r>
          </a:p>
          <a:p>
            <a:pPr marL="342900" indent="-342900" algn="just">
              <a:spcBef>
                <a:spcPts val="0"/>
              </a:spcBef>
              <a:spcAft>
                <a:spcPts val="600"/>
              </a:spcAft>
              <a:buFont typeface="Arial" panose="020B0604020202020204" pitchFamily="34" charset="0"/>
              <a:buChar char="•"/>
            </a:pPr>
            <a:r>
              <a:rPr lang="en-US" sz="2200" dirty="0">
                <a:effectLst/>
                <a:latin typeface="Arial" panose="020B0604020202020204" pitchFamily="34" charset="0"/>
                <a:ea typeface="Times New Roman" panose="02020603050405020304" pitchFamily="18" charset="0"/>
                <a:cs typeface="Arial" panose="020B0604020202020204" pitchFamily="34" charset="0"/>
              </a:rPr>
              <a:t>Jury meeting areas </a:t>
            </a:r>
          </a:p>
          <a:p>
            <a:pPr marL="342900" indent="-342900" algn="just">
              <a:spcBef>
                <a:spcPts val="0"/>
              </a:spcBef>
              <a:spcAft>
                <a:spcPts val="600"/>
              </a:spcAft>
              <a:buFont typeface="Arial" panose="020B0604020202020204" pitchFamily="34" charset="0"/>
              <a:buChar char="•"/>
            </a:pPr>
            <a:r>
              <a:rPr lang="en-US" sz="2200" dirty="0">
                <a:effectLst/>
                <a:latin typeface="Arial" panose="020B0604020202020204" pitchFamily="34" charset="0"/>
                <a:ea typeface="Times New Roman" panose="02020603050405020304" pitchFamily="18" charset="0"/>
                <a:cs typeface="Arial" panose="020B0604020202020204" pitchFamily="34" charset="0"/>
              </a:rPr>
              <a:t>timing building</a:t>
            </a:r>
          </a:p>
          <a:p>
            <a:pPr marL="342900" indent="-342900" algn="just">
              <a:spcBef>
                <a:spcPts val="0"/>
              </a:spcBef>
              <a:spcAft>
                <a:spcPts val="600"/>
              </a:spcAft>
              <a:buFont typeface="Arial" panose="020B0604020202020204" pitchFamily="34" charset="0"/>
              <a:buChar char="•"/>
            </a:pPr>
            <a:r>
              <a:rPr lang="en-US" sz="2200" dirty="0">
                <a:effectLst/>
                <a:latin typeface="Arial" panose="020B0604020202020204" pitchFamily="34" charset="0"/>
                <a:ea typeface="Times New Roman" panose="02020603050405020304" pitchFamily="18" charset="0"/>
                <a:cs typeface="Arial" panose="020B0604020202020204" pitchFamily="34" charset="0"/>
              </a:rPr>
              <a:t>equipment control area, etc. </a:t>
            </a:r>
          </a:p>
          <a:p>
            <a:pPr algn="just">
              <a:spcBef>
                <a:spcPts val="600"/>
              </a:spcBef>
              <a:spcAft>
                <a:spcPts val="600"/>
              </a:spcAft>
            </a:pPr>
            <a:r>
              <a:rPr lang="en-US" sz="2200" i="1" dirty="0">
                <a:effectLst/>
                <a:latin typeface="Arial" panose="020B0604020202020204" pitchFamily="34" charset="0"/>
                <a:ea typeface="Times New Roman" panose="02020603050405020304" pitchFamily="18" charset="0"/>
                <a:cs typeface="Arial" panose="020B0604020202020204" pitchFamily="34" charset="0"/>
              </a:rPr>
              <a:t>Neither the “closed competition areas” (within or without the fencing) nor “any location connected with the competition” include lift lines, cafeterias, or parking lots, etc.</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48929840"/>
      </p:ext>
    </p:extLst>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468490" y="1066800"/>
            <a:ext cx="8591373" cy="3400187"/>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742398" y="474325"/>
            <a:ext cx="7659203" cy="6001643"/>
          </a:xfrm>
          <a:prstGeom prst="rect">
            <a:avLst/>
          </a:prstGeom>
          <a:noFill/>
          <a:ln>
            <a:noFill/>
          </a:ln>
        </p:spPr>
        <p:txBody>
          <a:bodyPr wrap="square">
            <a:spAutoFit/>
          </a:bodyPr>
          <a:lstStyle/>
          <a:p>
            <a:pPr marR="0" lvl="0" algn="just">
              <a:spcBef>
                <a:spcPts val="600"/>
              </a:spcBef>
              <a:spcAft>
                <a:spcPts val="600"/>
              </a:spcAft>
              <a:tabLst>
                <a:tab pos="228600" algn="l"/>
                <a:tab pos="45720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U12 and U14 SUPER G TRAINING RUN</a:t>
            </a: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Official training for U12 and U14 Super G </a:t>
            </a:r>
            <a:r>
              <a:rPr lang="en-US" sz="2000" b="0" u="sng" dirty="0">
                <a:effectLst/>
                <a:latin typeface="Arial" panose="020B0604020202020204" pitchFamily="34" charset="0"/>
                <a:ea typeface="Times New Roman" panose="02020603050405020304" pitchFamily="18" charset="0"/>
                <a:cs typeface="Arial" panose="020B0604020202020204" pitchFamily="34" charset="0"/>
              </a:rPr>
              <a:t>must</a:t>
            </a:r>
            <a:r>
              <a:rPr lang="en-US" sz="2000" b="0" dirty="0">
                <a:effectLst/>
                <a:latin typeface="Arial" panose="020B0604020202020204" pitchFamily="34" charset="0"/>
                <a:ea typeface="Times New Roman" panose="02020603050405020304" pitchFamily="18" charset="0"/>
                <a:cs typeface="Arial" panose="020B0604020202020204" pitchFamily="34" charset="0"/>
              </a:rPr>
              <a:t> include at least one Super G training run prior to the first competition. </a:t>
            </a: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Official training for these age groups is an integral part of the competition, and </a:t>
            </a:r>
            <a:r>
              <a:rPr lang="en-US" sz="2000" b="0" u="sng" dirty="0">
                <a:effectLst/>
                <a:latin typeface="Arial" panose="020B0604020202020204" pitchFamily="34" charset="0"/>
                <a:ea typeface="Times New Roman" panose="02020603050405020304" pitchFamily="18" charset="0"/>
                <a:cs typeface="Arial" panose="020B0604020202020204" pitchFamily="34" charset="0"/>
              </a:rPr>
              <a:t>all athletes are required to participate</a:t>
            </a:r>
            <a:r>
              <a:rPr lang="en-US" sz="2000" b="0" dirty="0">
                <a:effectLst/>
                <a:latin typeface="Arial" panose="020B0604020202020204" pitchFamily="34" charset="0"/>
                <a:ea typeface="Times New Roman" panose="02020603050405020304" pitchFamily="18" charset="0"/>
                <a:cs typeface="Arial" panose="020B0604020202020204" pitchFamily="34" charset="0"/>
              </a:rPr>
              <a:t>. </a:t>
            </a: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In exceptional cases, a </a:t>
            </a:r>
            <a:r>
              <a:rPr lang="en-US" sz="2000" b="0" u="sng" dirty="0">
                <a:effectLst/>
                <a:latin typeface="Arial" panose="020B0604020202020204" pitchFamily="34" charset="0"/>
                <a:ea typeface="Times New Roman" panose="02020603050405020304" pitchFamily="18" charset="0"/>
                <a:cs typeface="Arial" panose="020B0604020202020204" pitchFamily="34" charset="0"/>
              </a:rPr>
              <a:t>Jury can authorize a controlled freeski run</a:t>
            </a:r>
            <a:r>
              <a:rPr lang="en-US" sz="2000" b="0" dirty="0">
                <a:effectLst/>
                <a:latin typeface="Arial" panose="020B0604020202020204" pitchFamily="34" charset="0"/>
                <a:ea typeface="Times New Roman" panose="02020603050405020304" pitchFamily="18" charset="0"/>
                <a:cs typeface="Arial" panose="020B0604020202020204" pitchFamily="34" charset="0"/>
              </a:rPr>
              <a:t> in lieu of an official training run. </a:t>
            </a: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The Jury decision must be documented in Jury Minutes. </a:t>
            </a: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If racing with U16 athletes, ACR U1256.4 applies, and a training run must be calendared.</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228600" marR="0" indent="-228600" algn="just">
              <a:spcBef>
                <a:spcPts val="600"/>
              </a:spcBef>
              <a:spcAft>
                <a:spcPts val="600"/>
              </a:spcAft>
              <a:tabLst>
                <a:tab pos="228600" algn="l"/>
                <a:tab pos="45720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	</a:t>
            </a:r>
            <a:r>
              <a:rPr lang="en-US" sz="2000" b="0" u="sng" dirty="0">
                <a:effectLst/>
                <a:latin typeface="Arial" panose="020B0604020202020204" pitchFamily="34" charset="0"/>
                <a:ea typeface="Times New Roman" panose="02020603050405020304" pitchFamily="18" charset="0"/>
                <a:cs typeface="Arial" panose="020B0604020202020204" pitchFamily="34" charset="0"/>
              </a:rPr>
              <a:t>All</a:t>
            </a:r>
            <a:r>
              <a:rPr lang="en-US" sz="2000" b="0" dirty="0">
                <a:effectLst/>
                <a:latin typeface="Arial" panose="020B0604020202020204" pitchFamily="34" charset="0"/>
                <a:ea typeface="Times New Roman" panose="02020603050405020304" pitchFamily="18" charset="0"/>
                <a:cs typeface="Arial" panose="020B0604020202020204" pitchFamily="34" charset="0"/>
              </a:rPr>
              <a:t> sanctioned speed training runs/camps – Downhill or Super G – require that a full Jury be empaneled. </a:t>
            </a: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In addition, they must also carry either liability insurance coverage through the U.S. Ski &amp; Snowboard provider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or</a:t>
            </a: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dirty="0">
                <a:latin typeface="Arial" panose="020B0604020202020204" pitchFamily="34" charset="0"/>
                <a:ea typeface="Times New Roman" panose="02020603050405020304" pitchFamily="18" charset="0"/>
                <a:cs typeface="Arial" panose="020B0604020202020204" pitchFamily="34" charset="0"/>
              </a:rPr>
              <a:t>t</a:t>
            </a:r>
            <a:r>
              <a:rPr lang="en-US" sz="2000" b="0" dirty="0">
                <a:effectLst/>
                <a:latin typeface="Arial" panose="020B0604020202020204" pitchFamily="34" charset="0"/>
                <a:ea typeface="Times New Roman" panose="02020603050405020304" pitchFamily="18" charset="0"/>
                <a:cs typeface="Arial" panose="020B0604020202020204" pitchFamily="34" charset="0"/>
              </a:rPr>
              <a:t>hrough the Organizing Committee’s provider.   </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82D8329A-FEA2-5256-C71B-E7C59392D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3755774"/>
      </p:ext>
    </p:extLst>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419982" y="345399"/>
            <a:ext cx="8304035" cy="6278642"/>
          </a:xfrm>
          <a:prstGeom prst="rect">
            <a:avLst/>
          </a:prstGeom>
          <a:noFill/>
          <a:ln>
            <a:noFill/>
          </a:ln>
        </p:spPr>
        <p:txBody>
          <a:bodyPr wrap="square">
            <a:spAutoFit/>
          </a:bodyPr>
          <a:lstStyle/>
          <a:p>
            <a:pPr marR="0" lvl="0" algn="just">
              <a:spcBef>
                <a:spcPts val="600"/>
              </a:spcBef>
              <a:spcAft>
                <a:spcPts val="0"/>
              </a:spcAft>
              <a:tabLst>
                <a:tab pos="914400" algn="l"/>
                <a:tab pos="228600" algn="l"/>
                <a:tab pos="742950" algn="l"/>
                <a:tab pos="1028700" algn="l"/>
              </a:tabLst>
            </a:pPr>
            <a:r>
              <a:rPr lang="en-US" sz="24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INTERDICTION TO CONTINUE - SLALOM</a:t>
            </a:r>
            <a:endParaRPr lang="en-US" sz="2400"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600"/>
              </a:spcBef>
              <a:spcAft>
                <a:spcPts val="0"/>
              </a:spcAft>
              <a:tabLst>
                <a:tab pos="914400" algn="l"/>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U.S. Ski &amp; Snowboard ACR Arts. U614.2.3, U661.4.1, U804.3 are designated as “U” (non-FIS) rules to indicate competitors in </a:t>
            </a:r>
            <a:r>
              <a:rPr lang="en-US" sz="2000" u="sng" dirty="0">
                <a:effectLst/>
                <a:latin typeface="Arial" panose="020B0604020202020204" pitchFamily="34" charset="0"/>
                <a:ea typeface="Times New Roman" panose="02020603050405020304" pitchFamily="18" charset="0"/>
                <a:cs typeface="Arial" panose="020B0604020202020204" pitchFamily="34" charset="0"/>
              </a:rPr>
              <a:t>non-FIS Slalom may hike</a:t>
            </a:r>
            <a:r>
              <a:rPr lang="en-US" sz="2000" dirty="0">
                <a:effectLst/>
                <a:latin typeface="Arial" panose="020B0604020202020204" pitchFamily="34" charset="0"/>
                <a:ea typeface="Times New Roman" panose="02020603050405020304" pitchFamily="18" charset="0"/>
                <a:cs typeface="Arial" panose="020B0604020202020204" pitchFamily="34" charset="0"/>
              </a:rPr>
              <a:t> to continue passage of a missed gate and continue on course after coming to a stop. </a:t>
            </a:r>
            <a:r>
              <a:rPr lang="en-US" sz="2000" i="1" dirty="0">
                <a:effectLst/>
                <a:latin typeface="Arial" panose="020B0604020202020204" pitchFamily="34" charset="0"/>
                <a:ea typeface="Times New Roman" panose="02020603050405020304" pitchFamily="18" charset="0"/>
                <a:cs typeface="Arial" panose="020B0604020202020204" pitchFamily="34" charset="0"/>
              </a:rPr>
              <a:t>FIS rules do not allow hiking/continuing on course in any event.</a:t>
            </a:r>
          </a:p>
          <a:p>
            <a:pPr marL="0" marR="0" lvl="1" algn="just">
              <a:spcBef>
                <a:spcPts val="600"/>
              </a:spcBef>
              <a:spcAft>
                <a:spcPts val="0"/>
              </a:spcAft>
              <a:tabLst>
                <a:tab pos="228600" algn="l"/>
                <a:tab pos="457200" algn="l"/>
                <a:tab pos="1028700" algn="l"/>
                <a:tab pos="228600" algn="l"/>
                <a:tab pos="723900" algn="l"/>
                <a:tab pos="742950" algn="l"/>
                <a:tab pos="1028700" algn="l"/>
              </a:tabLst>
            </a:pPr>
            <a:r>
              <a:rPr lang="en-US" sz="2400" b="1" i="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SKI CROSS</a:t>
            </a:r>
            <a:endParaRPr lang="en-US" sz="2400" b="1" i="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600"/>
              </a:spcBef>
              <a:spcAft>
                <a:spcPts val="600"/>
              </a:spcAft>
              <a:tabLst>
                <a:tab pos="228600" algn="l"/>
                <a:tab pos="457200" algn="l"/>
                <a:tab pos="1028700" algn="l"/>
              </a:tabLst>
            </a:pPr>
            <a:r>
              <a:rPr lang="en-US" sz="2000" b="0" i="0" dirty="0">
                <a:effectLst/>
                <a:latin typeface="Arial" panose="020B0604020202020204" pitchFamily="34" charset="0"/>
                <a:ea typeface="Times New Roman" panose="02020603050405020304" pitchFamily="18" charset="0"/>
                <a:cs typeface="Arial" panose="020B0604020202020204" pitchFamily="34" charset="0"/>
              </a:rPr>
              <a:t>Ski Cross has been approved to move from Freeski to Alpine. Coordination for events will continue with USASA and the Hole Shot Freeski Tour.</a:t>
            </a:r>
            <a:endParaRPr lang="en-US" sz="2000" b="1" i="1" dirty="0">
              <a:effectLst/>
              <a:latin typeface="Arial" panose="020B0604020202020204" pitchFamily="34" charset="0"/>
              <a:ea typeface="Times New Roman" panose="02020603050405020304" pitchFamily="18" charset="0"/>
              <a:cs typeface="Arial" panose="020B0604020202020204" pitchFamily="34" charset="0"/>
            </a:endParaRPr>
          </a:p>
          <a:p>
            <a:pPr marL="0" marR="0" lvl="1" algn="just">
              <a:spcBef>
                <a:spcPts val="600"/>
              </a:spcBef>
              <a:spcAft>
                <a:spcPts val="0"/>
              </a:spcAft>
              <a:tabLst>
                <a:tab pos="228600" algn="l"/>
                <a:tab pos="457200" algn="l"/>
                <a:tab pos="1028700" algn="l"/>
                <a:tab pos="228600" algn="l"/>
                <a:tab pos="723900" algn="l"/>
                <a:tab pos="742950" algn="l"/>
                <a:tab pos="1028700" algn="l"/>
              </a:tabLst>
            </a:pPr>
            <a:r>
              <a:rPr lang="en-US" sz="2400" b="1" i="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WIRELESS TIMING</a:t>
            </a:r>
            <a:endParaRPr lang="en-US" sz="2400" b="1" i="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600"/>
              </a:spcBef>
              <a:spcAft>
                <a:spcPts val="600"/>
              </a:spcAft>
              <a:tabLst>
                <a:tab pos="228600" algn="l"/>
                <a:tab pos="457200" algn="l"/>
                <a:tab pos="1028700" algn="l"/>
              </a:tabLst>
            </a:pPr>
            <a:r>
              <a:rPr lang="en-US" sz="2000" b="0" i="0" dirty="0">
                <a:effectLst/>
                <a:latin typeface="Arial" panose="020B0604020202020204" pitchFamily="34" charset="0"/>
                <a:ea typeface="Times New Roman" panose="02020603050405020304" pitchFamily="18" charset="0"/>
                <a:cs typeface="Arial" panose="020B0604020202020204" pitchFamily="34" charset="0"/>
              </a:rPr>
              <a:t>Wireless timing has been approved for U.S. Ski &amp; Snowboard non-championship events. FIS further restricts its use to FIS Level 3 and FIS Level 4 only. An application for the use of wireless timing at U.S. Ski &amp; Snowboard events has been drafted, and a link to the application is available in the Master Packet of Forms (MPF). Please contact John Jett (</a:t>
            </a:r>
            <a:r>
              <a:rPr lang="en-US" sz="2000" b="1" i="0"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jjett@cjtiming.com</a:t>
            </a:r>
            <a:r>
              <a:rPr lang="en-US" sz="2000" b="0" i="0" dirty="0">
                <a:effectLst/>
                <a:latin typeface="Arial" panose="020B0604020202020204" pitchFamily="34" charset="0"/>
                <a:ea typeface="Times New Roman" panose="02020603050405020304" pitchFamily="18" charset="0"/>
                <a:cs typeface="Arial" panose="020B0604020202020204" pitchFamily="34" charset="0"/>
              </a:rPr>
              <a:t>) or Matt Howard (</a:t>
            </a:r>
            <a:r>
              <a:rPr lang="en-US" sz="2000" b="1" i="0"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matt.p1timing@gmail.com</a:t>
            </a:r>
            <a:r>
              <a:rPr lang="en-US" sz="2000" b="0" i="0" dirty="0">
                <a:effectLst/>
                <a:latin typeface="Arial" panose="020B0604020202020204" pitchFamily="34" charset="0"/>
                <a:ea typeface="Times New Roman" panose="02020603050405020304" pitchFamily="18" charset="0"/>
                <a:cs typeface="Arial" panose="020B0604020202020204" pitchFamily="34" charset="0"/>
              </a:rPr>
              <a:t>) for complete details.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A70E9FA5-F9FD-13B0-DA1E-6E4D0C509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672494"/>
      </p:ext>
    </p:extLst>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526345" y="496887"/>
            <a:ext cx="8091310" cy="5216813"/>
          </a:xfrm>
          <a:prstGeom prst="rect">
            <a:avLst/>
          </a:prstGeom>
          <a:noFill/>
          <a:ln>
            <a:noFill/>
          </a:ln>
        </p:spPr>
        <p:txBody>
          <a:bodyPr wrap="square">
            <a:spAutoFit/>
          </a:bodyPr>
          <a:lstStyle/>
          <a:p>
            <a:pPr marR="0" lvl="0" algn="just">
              <a:spcBef>
                <a:spcPts val="600"/>
              </a:spcBef>
              <a:spcAft>
                <a:spcPts val="600"/>
              </a:spcAf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COLOR OF SUPER G GATE PANELS </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571500" marR="0" indent="-342900" algn="just">
              <a:spcBef>
                <a:spcPts val="0"/>
              </a:spcBef>
              <a:spcAft>
                <a:spcPts val="0"/>
              </a:spcAft>
              <a:buFont typeface="Arial" panose="020B0604020202020204" pitchFamily="34" charset="0"/>
              <a:buChar char="•"/>
            </a:pPr>
            <a:r>
              <a:rPr lang="en-US" sz="2400" dirty="0">
                <a:effectLst/>
                <a:latin typeface="Arial" panose="020B0604020202020204" pitchFamily="34" charset="0"/>
                <a:ea typeface="Times New Roman" panose="02020603050405020304" pitchFamily="18" charset="0"/>
                <a:cs typeface="Arial" panose="020B0604020202020204" pitchFamily="34" charset="0"/>
              </a:rPr>
              <a:t>The gates must be alternately red and blue.</a:t>
            </a:r>
          </a:p>
          <a:p>
            <a:pPr marL="571500" marR="0" indent="-342900" algn="just">
              <a:spcBef>
                <a:spcPts val="600"/>
              </a:spcBef>
              <a:spcAft>
                <a:spcPts val="600"/>
              </a:spcAft>
              <a:buFont typeface="Arial" panose="020B0604020202020204" pitchFamily="34" charset="0"/>
              <a:buChar char="•"/>
            </a:pPr>
            <a:r>
              <a:rPr lang="en-US" sz="2400" dirty="0">
                <a:effectLst/>
                <a:latin typeface="Arial" panose="020B0604020202020204" pitchFamily="34" charset="0"/>
                <a:ea typeface="Times New Roman" panose="02020603050405020304" pitchFamily="18" charset="0"/>
                <a:cs typeface="Arial" panose="020B0604020202020204" pitchFamily="34" charset="0"/>
              </a:rPr>
              <a:t>In special circumstances, where a panel color cannot be seen properly against the backdrop, (e.g., netting),</a:t>
            </a:r>
          </a:p>
          <a:p>
            <a:pPr marL="571500" marR="0" indent="-342900" algn="just">
              <a:spcBef>
                <a:spcPts val="600"/>
              </a:spcBef>
              <a:spcAft>
                <a:spcPts val="600"/>
              </a:spcAft>
              <a:buFont typeface="Arial" panose="020B0604020202020204" pitchFamily="34" charset="0"/>
              <a:buChar char="•"/>
            </a:pPr>
            <a:r>
              <a:rPr lang="en-US" sz="2400" dirty="0">
                <a:effectLst/>
                <a:latin typeface="Arial" panose="020B0604020202020204" pitchFamily="34" charset="0"/>
                <a:ea typeface="Times New Roman" panose="02020603050405020304" pitchFamily="18" charset="0"/>
                <a:cs typeface="Arial" panose="020B0604020202020204" pitchFamily="34" charset="0"/>
              </a:rPr>
              <a:t>the Jury can decide to use an alternative color for the gate panel for that specific gate to improve visibility. </a:t>
            </a:r>
          </a:p>
          <a:p>
            <a:pPr marR="0" lvl="0">
              <a:spcBef>
                <a:spcPts val="600"/>
              </a:spcBef>
              <a:spcAft>
                <a:spcPts val="600"/>
              </a:spcAft>
            </a:pPr>
            <a:endPar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lvl="0">
              <a:spcBef>
                <a:spcPts val="600"/>
              </a:spcBef>
              <a:spcAft>
                <a:spcPts val="600"/>
              </a:spcAf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DISTANCE BETWEEN GATES WITHIN TURNING POLES  </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228600" marR="0">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The distance between the gates within a delayed combination must not be less than 0.75m from either turning pole. </a:t>
            </a:r>
            <a:r>
              <a:rPr lang="en-US" sz="2400" b="1" dirty="0">
                <a:effectLst/>
                <a:latin typeface="Arial" panose="020B0604020202020204" pitchFamily="34" charset="0"/>
                <a:ea typeface="Times New Roman" panose="02020603050405020304" pitchFamily="18" charset="0"/>
                <a:cs typeface="Arial" panose="020B0604020202020204" pitchFamily="34" charset="0"/>
              </a:rPr>
              <a:t>[801.2.3]</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A70E9FA5-F9FD-13B0-DA1E-6E4D0C509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45830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7EA5-0EC6-3210-BE8D-F887CDBAF4B1}"/>
              </a:ext>
            </a:extLst>
          </p:cNvPr>
          <p:cNvSpPr>
            <a:spLocks noGrp="1"/>
          </p:cNvSpPr>
          <p:nvPr>
            <p:ph type="title"/>
          </p:nvPr>
        </p:nvSpPr>
        <p:spPr>
          <a:xfrm>
            <a:off x="307975" y="152400"/>
            <a:ext cx="8153400" cy="782638"/>
          </a:xfrm>
        </p:spPr>
        <p:txBody>
          <a:bodyPr/>
          <a:lstStyle/>
          <a:p>
            <a:pPr>
              <a:defRPr/>
            </a:pPr>
            <a:r>
              <a:rPr lang="en-US" b="1" u="sng" cap="all"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Please Note</a:t>
            </a:r>
            <a:r>
              <a:rPr lang="en-US"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endParaRPr lang="en-US" b="1"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56ECCD67-F790-9E1B-CE19-AECAAF39EE77}"/>
              </a:ext>
            </a:extLst>
          </p:cNvPr>
          <p:cNvSpPr>
            <a:spLocks noGrp="1"/>
          </p:cNvSpPr>
          <p:nvPr>
            <p:ph type="body" sz="quarter" idx="10"/>
          </p:nvPr>
        </p:nvSpPr>
        <p:spPr>
          <a:xfrm>
            <a:off x="307975" y="1223963"/>
            <a:ext cx="8726488" cy="5410200"/>
          </a:xfrm>
        </p:spPr>
        <p:txBody>
          <a:bodyPr/>
          <a:lstStyle/>
          <a:p>
            <a:pPr marL="0" indent="0">
              <a:lnSpc>
                <a:spcPct val="100000"/>
              </a:lnSpc>
              <a:spcBef>
                <a:spcPts val="600"/>
              </a:spcBef>
              <a:spcAft>
                <a:spcPts val="60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The responsibility for communication and enforcement of SafeSport and MAAPP policies is:</a:t>
            </a: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responsibility of the Local Organizing Committee </a:t>
            </a:r>
            <a:r>
              <a:rPr lang="en-US" sz="2000" dirty="0">
                <a:ea typeface="Times New Roman" panose="02020603050405020304" pitchFamily="18" charset="0"/>
              </a:rPr>
              <a:t>as well as other individuals and entities as set out in the Competition Administration Summary, the MAAPP and the SafeSport Code. </a:t>
            </a: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All information is available on the U.S. Ski &amp; Snowboard website at </a:t>
            </a:r>
            <a:r>
              <a:rPr lang="en-US" sz="1900" b="1" dirty="0">
                <a:solidFill>
                  <a:srgbClr val="3116A2"/>
                </a:solidFill>
                <a:ea typeface="Calibri" panose="020F0502020204030204" pitchFamily="34" charset="0"/>
                <a:cs typeface="Times New Roman" panose="02020603050405020304" pitchFamily="18" charset="0"/>
              </a:rPr>
              <a:t>usskiandsnowboard.org/safesport-athlete-safety/safesport-resources </a:t>
            </a:r>
            <a:endParaRPr lang="en-US" sz="1900" dirty="0">
              <a:solidFill>
                <a:srgbClr val="3116A2"/>
              </a:solidFill>
              <a:ea typeface="Calibri" panose="020F0502020204030204" pitchFamily="34" charset="0"/>
              <a:cs typeface="Times New Roman" panose="02020603050405020304" pitchFamily="18" charset="0"/>
            </a:endParaRP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Jury is </a:t>
            </a:r>
            <a:r>
              <a:rPr lang="en-US" sz="2000" u="sng" dirty="0">
                <a:ea typeface="Calibri" panose="020F0502020204030204" pitchFamily="34" charset="0"/>
                <a:cs typeface="Times New Roman" panose="02020603050405020304" pitchFamily="18" charset="0"/>
              </a:rPr>
              <a:t>only responsible</a:t>
            </a:r>
            <a:r>
              <a:rPr lang="en-US" sz="2000" dirty="0">
                <a:ea typeface="Calibri" panose="020F0502020204030204" pitchFamily="34" charset="0"/>
                <a:cs typeface="Times New Roman" panose="02020603050405020304" pitchFamily="18" charset="0"/>
              </a:rPr>
              <a:t> for technical matters within the </a:t>
            </a:r>
            <a:r>
              <a:rPr lang="en-US" sz="2000" b="1" u="sng" dirty="0">
                <a:ea typeface="Calibri" panose="020F0502020204030204" pitchFamily="34" charset="0"/>
                <a:cs typeface="Times New Roman" panose="02020603050405020304" pitchFamily="18" charset="0"/>
              </a:rPr>
              <a:t>closed competition areas</a:t>
            </a:r>
            <a:r>
              <a:rPr lang="en-US" sz="2000" dirty="0">
                <a:ea typeface="Calibri" panose="020F0502020204030204" pitchFamily="34" charset="0"/>
                <a:cs typeface="Times New Roman" panose="02020603050405020304" pitchFamily="18" charset="0"/>
              </a:rPr>
              <a:t>. </a:t>
            </a:r>
            <a:r>
              <a:rPr lang="en-US" sz="2000" b="1" dirty="0">
                <a:ea typeface="Calibri" panose="020F0502020204030204" pitchFamily="34" charset="0"/>
                <a:cs typeface="Times New Roman" panose="02020603050405020304" pitchFamily="18" charset="0"/>
              </a:rPr>
              <a:t>[601.4] </a:t>
            </a:r>
          </a:p>
          <a:p>
            <a:pPr>
              <a:lnSpc>
                <a:spcPct val="100000"/>
              </a:lnSpc>
              <a:spcBef>
                <a:spcPts val="600"/>
              </a:spcBef>
              <a:spcAft>
                <a:spcPts val="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a:t>
            </a:r>
            <a:r>
              <a:rPr lang="en-US" sz="2000" b="1" u="sng" dirty="0">
                <a:ea typeface="Calibri" panose="020F0502020204030204" pitchFamily="34" charset="0"/>
                <a:cs typeface="Times New Roman" panose="02020603050405020304" pitchFamily="18" charset="0"/>
              </a:rPr>
              <a:t>closed competition areas</a:t>
            </a:r>
            <a:r>
              <a:rPr lang="en-US" sz="2000" b="1" dirty="0">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are defined as the “race arena” which is accepted as being those areas which the Jury inspects and accepts as being suitable for competitors’ presence: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start arena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race course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finish arena</a:t>
            </a:r>
          </a:p>
          <a:p>
            <a:pPr marL="0" indent="0">
              <a:buFont typeface="Euphemia" panose="020B0503040102020104" pitchFamily="34" charset="0"/>
              <a:buNone/>
              <a:defRPr/>
            </a:pPr>
            <a:endParaRPr lang="en-US" dirty="0"/>
          </a:p>
        </p:txBody>
      </p:sp>
      <p:pic>
        <p:nvPicPr>
          <p:cNvPr id="38916" name="Content Placeholder 10">
            <a:extLst>
              <a:ext uri="{FF2B5EF4-FFF2-40B4-BE49-F238E27FC236}">
                <a16:creationId xmlns:a16="http://schemas.microsoft.com/office/drawing/2014/main" id="{983C2895-C42C-150E-8D68-4EA5E7404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7450673"/>
      </p:ext>
    </p:extLst>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229394" y="217487"/>
            <a:ext cx="8534400" cy="6448426"/>
          </a:xfrm>
        </p:spPr>
        <p:txBody>
          <a:bodyPr rtlCol="0">
            <a:normAutofit fontScale="47500" lnSpcReduction="20000"/>
          </a:bodyPr>
          <a:lstStyle/>
          <a:p>
            <a:pPr marL="0" marR="0" lvl="0" indent="0" algn="just">
              <a:lnSpc>
                <a:spcPct val="100000"/>
              </a:lnSpc>
              <a:spcBef>
                <a:spcPts val="0"/>
              </a:spcBef>
              <a:spcAft>
                <a:spcPts val="0"/>
              </a:spcAft>
              <a:buNone/>
            </a:pPr>
            <a:r>
              <a:rPr lang="en-US" sz="51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HOMOLOGATION FILES</a:t>
            </a:r>
            <a:endParaRPr lang="en-US" sz="51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87350" indent="-342900" algn="just">
              <a:lnSpc>
                <a:spcPct val="120000"/>
              </a:lnSpc>
              <a:spcBef>
                <a:spcPts val="600"/>
              </a:spcBef>
              <a:spcAft>
                <a:spcPts val="600"/>
              </a:spcAft>
              <a:buFont typeface="Arial" panose="020B0604020202020204" pitchFamily="34" charset="0"/>
              <a:buChar char="•"/>
            </a:pPr>
            <a:r>
              <a:rPr lang="en-US" sz="3800" dirty="0">
                <a:effectLst/>
                <a:latin typeface="Arial" panose="020B0604020202020204" pitchFamily="34" charset="0"/>
                <a:ea typeface="Times New Roman" panose="02020603050405020304" pitchFamily="18" charset="0"/>
                <a:cs typeface="Arial" panose="020B0604020202020204" pitchFamily="34" charset="0"/>
              </a:rPr>
              <a:t>Homologations for Giant Slalom and Slalom courses are valid for </a:t>
            </a:r>
            <a:r>
              <a:rPr lang="en-US" sz="3800" u="sng" dirty="0">
                <a:effectLst/>
                <a:latin typeface="Arial" panose="020B0604020202020204" pitchFamily="34" charset="0"/>
                <a:ea typeface="Times New Roman" panose="02020603050405020304" pitchFamily="18" charset="0"/>
                <a:cs typeface="Arial" panose="020B0604020202020204" pitchFamily="34" charset="0"/>
              </a:rPr>
              <a:t>10 seasons</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p>
          <a:p>
            <a:pPr marL="387350" indent="-342900" algn="just">
              <a:lnSpc>
                <a:spcPct val="120000"/>
              </a:lnSpc>
              <a:spcBef>
                <a:spcPts val="600"/>
              </a:spcBef>
              <a:spcAft>
                <a:spcPts val="600"/>
              </a:spcAft>
              <a:buFont typeface="Arial" panose="020B0604020202020204" pitchFamily="34" charset="0"/>
              <a:buChar char="•"/>
            </a:pPr>
            <a:r>
              <a:rPr lang="en-US" sz="3800" dirty="0">
                <a:effectLst/>
                <a:latin typeface="Arial" panose="020B0604020202020204" pitchFamily="34" charset="0"/>
                <a:ea typeface="Times New Roman" panose="02020603050405020304" pitchFamily="18" charset="0"/>
                <a:cs typeface="Arial" panose="020B0604020202020204" pitchFamily="34" charset="0"/>
              </a:rPr>
              <a:t>Homologations for Super G and Downhill courses are valid for </a:t>
            </a:r>
            <a:r>
              <a:rPr lang="en-US" sz="3800" u="sng" dirty="0">
                <a:effectLst/>
                <a:latin typeface="Arial" panose="020B0604020202020204" pitchFamily="34" charset="0"/>
                <a:ea typeface="Times New Roman" panose="02020603050405020304" pitchFamily="18" charset="0"/>
                <a:cs typeface="Arial" panose="020B0604020202020204" pitchFamily="34" charset="0"/>
              </a:rPr>
              <a:t>5 seasons</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p>
          <a:p>
            <a:pPr marL="387350" indent="-342900" algn="just">
              <a:lnSpc>
                <a:spcPct val="120000"/>
              </a:lnSpc>
              <a:spcBef>
                <a:spcPts val="600"/>
              </a:spcBef>
              <a:spcAft>
                <a:spcPts val="600"/>
              </a:spcAft>
              <a:buFont typeface="Arial" panose="020B0604020202020204" pitchFamily="34" charset="0"/>
              <a:buChar char="•"/>
            </a:pPr>
            <a:r>
              <a:rPr lang="en-US" sz="3800" dirty="0">
                <a:effectLst/>
                <a:latin typeface="Arial" panose="020B0604020202020204" pitchFamily="34" charset="0"/>
                <a:ea typeface="Times New Roman" panose="02020603050405020304" pitchFamily="18" charset="0"/>
                <a:cs typeface="Arial" panose="020B0604020202020204" pitchFamily="34" charset="0"/>
              </a:rPr>
              <a:t>New homologations will expire on July 1 of the 10th/5th season of homologation.</a:t>
            </a:r>
          </a:p>
          <a:p>
            <a:pPr marL="387350" indent="-342900" algn="just">
              <a:lnSpc>
                <a:spcPct val="120000"/>
              </a:lnSpc>
              <a:spcBef>
                <a:spcPts val="600"/>
              </a:spcBef>
              <a:spcAft>
                <a:spcPts val="600"/>
              </a:spcAft>
              <a:buFont typeface="Arial" panose="020B0604020202020204" pitchFamily="34" charset="0"/>
              <a:buChar char="•"/>
            </a:pPr>
            <a:r>
              <a:rPr lang="en-US" sz="3800" dirty="0">
                <a:effectLst/>
                <a:latin typeface="Arial" panose="020B0604020202020204" pitchFamily="34" charset="0"/>
                <a:ea typeface="Times New Roman" panose="02020603050405020304" pitchFamily="18" charset="0"/>
                <a:cs typeface="Arial" panose="020B0604020202020204" pitchFamily="34" charset="0"/>
              </a:rPr>
              <a:t>Paper copies of homologations and homologation information posted on independent websites may be outdated.  </a:t>
            </a:r>
          </a:p>
          <a:p>
            <a:pPr marL="387350" indent="-342900" algn="just">
              <a:lnSpc>
                <a:spcPct val="120000"/>
              </a:lnSpc>
              <a:spcBef>
                <a:spcPts val="600"/>
              </a:spcBef>
              <a:spcAft>
                <a:spcPts val="600"/>
              </a:spcAft>
              <a:buFont typeface="Arial" panose="020B0604020202020204" pitchFamily="34" charset="0"/>
              <a:buChar char="•"/>
            </a:pPr>
            <a:r>
              <a:rPr lang="en-US" sz="3800" dirty="0">
                <a:effectLst/>
                <a:latin typeface="Arial" panose="020B0604020202020204" pitchFamily="34" charset="0"/>
                <a:ea typeface="Times New Roman" panose="02020603050405020304" pitchFamily="18" charset="0"/>
                <a:cs typeface="Arial" panose="020B0604020202020204" pitchFamily="34" charset="0"/>
              </a:rPr>
              <a:t>The </a:t>
            </a:r>
            <a:r>
              <a:rPr lang="en-US" sz="3800" u="sng" dirty="0">
                <a:effectLst/>
                <a:latin typeface="Arial" panose="020B0604020202020204" pitchFamily="34" charset="0"/>
                <a:ea typeface="Times New Roman" panose="02020603050405020304" pitchFamily="18" charset="0"/>
                <a:cs typeface="Arial" panose="020B0604020202020204" pitchFamily="34" charset="0"/>
              </a:rPr>
              <a:t>only</a:t>
            </a:r>
            <a:r>
              <a:rPr lang="en-US" sz="3800" dirty="0">
                <a:effectLst/>
                <a:latin typeface="Arial" panose="020B0604020202020204" pitchFamily="34" charset="0"/>
                <a:ea typeface="Times New Roman" panose="02020603050405020304" pitchFamily="18" charset="0"/>
                <a:cs typeface="Arial" panose="020B0604020202020204" pitchFamily="34" charset="0"/>
              </a:rPr>
              <a:t> accurate sources for course homologation data verification are the U.S. Ski &amp; Snowboard and FIS websites. </a:t>
            </a:r>
          </a:p>
          <a:p>
            <a:pPr marL="44450" marR="0" indent="0" algn="just">
              <a:lnSpc>
                <a:spcPct val="120000"/>
              </a:lnSpc>
              <a:spcBef>
                <a:spcPts val="600"/>
              </a:spcBef>
              <a:spcAft>
                <a:spcPts val="600"/>
              </a:spcAft>
              <a:buNone/>
            </a:pPr>
            <a:r>
              <a:rPr lang="en-US" sz="3800" dirty="0">
                <a:effectLst/>
                <a:latin typeface="Arial" panose="020B0604020202020204" pitchFamily="34" charset="0"/>
                <a:ea typeface="Times New Roman" panose="02020603050405020304" pitchFamily="18" charset="0"/>
                <a:cs typeface="Arial" panose="020B0604020202020204" pitchFamily="34" charset="0"/>
              </a:rPr>
              <a:t>Please note a new inspection of an existing course (FIS or National) voids the previous homologation of an existing course.</a:t>
            </a:r>
          </a:p>
          <a:p>
            <a:pPr marL="44450" marR="0" indent="0">
              <a:lnSpc>
                <a:spcPct val="120000"/>
              </a:lnSpc>
              <a:spcBef>
                <a:spcPts val="600"/>
              </a:spcBef>
              <a:spcAft>
                <a:spcPts val="600"/>
              </a:spcAft>
              <a:buNone/>
            </a:pPr>
            <a:r>
              <a:rPr lang="en-US" sz="3800" dirty="0">
                <a:latin typeface="Arial" panose="020B0604020202020204" pitchFamily="34" charset="0"/>
                <a:ea typeface="Times New Roman" panose="02020603050405020304" pitchFamily="18" charset="0"/>
                <a:cs typeface="Arial" panose="020B0604020202020204" pitchFamily="34" charset="0"/>
              </a:rPr>
              <a:t>Homologation f</a:t>
            </a:r>
            <a:r>
              <a:rPr lang="en-US" sz="3800" dirty="0">
                <a:effectLst/>
                <a:latin typeface="Arial" panose="020B0604020202020204" pitchFamily="34" charset="0"/>
                <a:ea typeface="Times New Roman" panose="02020603050405020304" pitchFamily="18" charset="0"/>
                <a:cs typeface="Arial" panose="020B0604020202020204" pitchFamily="34" charset="0"/>
              </a:rPr>
              <a:t>iles may be accessed at: </a:t>
            </a:r>
            <a:r>
              <a:rPr lang="en-US" sz="38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media.usskiandsnowboard.org/CompServices/Homologation/ </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marL="44450" marR="0" indent="0" algn="just">
              <a:lnSpc>
                <a:spcPct val="120000"/>
              </a:lnSpc>
              <a:spcBef>
                <a:spcPts val="0"/>
              </a:spcBef>
              <a:spcAft>
                <a:spcPts val="600"/>
              </a:spcAft>
              <a:buNone/>
            </a:pPr>
            <a:r>
              <a:rPr lang="en-US" sz="3800" b="1" dirty="0">
                <a:effectLst/>
                <a:latin typeface="Arial" panose="020B0604020202020204" pitchFamily="34" charset="0"/>
                <a:ea typeface="Times New Roman" panose="02020603050405020304" pitchFamily="18" charset="0"/>
                <a:cs typeface="Arial" panose="020B0604020202020204" pitchFamily="34" charset="0"/>
              </a:rPr>
              <a:t>(</a:t>
            </a:r>
            <a:r>
              <a:rPr lang="en-US" sz="3800" dirty="0">
                <a:effectLst/>
                <a:latin typeface="Arial" panose="020B0604020202020204" pitchFamily="34" charset="0"/>
                <a:ea typeface="Times New Roman" panose="02020603050405020304" pitchFamily="18" charset="0"/>
                <a:cs typeface="Arial" panose="020B0604020202020204" pitchFamily="34" charset="0"/>
              </a:rPr>
              <a:t>Login is required: </a:t>
            </a:r>
            <a:r>
              <a:rPr lang="en-US" sz="3800" b="1" dirty="0">
                <a:effectLst/>
                <a:latin typeface="Arial" panose="020B0604020202020204" pitchFamily="34" charset="0"/>
                <a:ea typeface="Times New Roman" panose="02020603050405020304" pitchFamily="18" charset="0"/>
                <a:cs typeface="Arial" panose="020B0604020202020204" pitchFamily="34" charset="0"/>
              </a:rPr>
              <a:t>User ID = homologation; Password = Allout2022!) </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marL="44450" marR="0" indent="0" algn="just">
              <a:lnSpc>
                <a:spcPct val="120000"/>
              </a:lnSpc>
              <a:spcBef>
                <a:spcPts val="0"/>
              </a:spcBef>
              <a:spcAft>
                <a:spcPts val="0"/>
              </a:spcAft>
              <a:buNone/>
            </a:pPr>
            <a:r>
              <a:rPr lang="en-US" sz="3800" dirty="0">
                <a:effectLst/>
                <a:latin typeface="Arial" panose="020B0604020202020204" pitchFamily="34" charset="0"/>
                <a:ea typeface="Times New Roman" panose="02020603050405020304" pitchFamily="18" charset="0"/>
                <a:cs typeface="Arial" panose="020B0604020202020204" pitchFamily="34" charset="0"/>
              </a:rPr>
              <a:t>Files may also be accessed at:</a:t>
            </a:r>
            <a:r>
              <a:rPr lang="en-US" sz="3800" b="1" dirty="0">
                <a:effectLst/>
                <a:latin typeface="Arial" panose="020B0604020202020204" pitchFamily="34" charset="0"/>
                <a:ea typeface="Times New Roman" panose="02020603050405020304" pitchFamily="18" charset="0"/>
                <a:cs typeface="Arial" panose="020B0604020202020204" pitchFamily="34" charset="0"/>
              </a:rPr>
              <a:t> </a:t>
            </a:r>
          </a:p>
          <a:p>
            <a:pPr marL="44450" marR="0" indent="0">
              <a:lnSpc>
                <a:spcPct val="120000"/>
              </a:lnSpc>
              <a:spcBef>
                <a:spcPts val="0"/>
              </a:spcBef>
              <a:spcAft>
                <a:spcPts val="0"/>
              </a:spcAft>
              <a:buNone/>
            </a:pPr>
            <a:r>
              <a:rPr lang="en-US" sz="38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fis-ski.com/DB/alpine-skiing/homologations.html</a:t>
            </a:r>
            <a:r>
              <a:rPr lang="en-US" sz="38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p>
          <a:p>
            <a:pPr marL="44450" marR="0" indent="0">
              <a:lnSpc>
                <a:spcPct val="120000"/>
              </a:lnSpc>
              <a:spcBef>
                <a:spcPts val="0"/>
              </a:spcBef>
              <a:spcAft>
                <a:spcPts val="0"/>
              </a:spcAft>
              <a:buNone/>
            </a:pPr>
            <a:r>
              <a:rPr lang="en-US" sz="3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(Ma</a:t>
            </a:r>
            <a:r>
              <a:rPr lang="en-US" sz="3800" dirty="0">
                <a:effectLst/>
                <a:latin typeface="Arial" panose="020B0604020202020204" pitchFamily="34" charset="0"/>
                <a:ea typeface="Times New Roman" panose="02020603050405020304" pitchFamily="18" charset="0"/>
                <a:cs typeface="Arial" panose="020B0604020202020204" pitchFamily="34" charset="0"/>
              </a:rPr>
              <a:t>ps, photos, reports, etc., are not available at this site.) </a:t>
            </a: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950797"/>
      </p:ext>
    </p:extLst>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321468" y="381000"/>
            <a:ext cx="8501063" cy="6096000"/>
          </a:xfrm>
        </p:spPr>
        <p:txBody>
          <a:bodyPr rtlCol="0">
            <a:normAutofit lnSpcReduction="10000"/>
          </a:bodyPr>
          <a:lstStyle/>
          <a:p>
            <a:pPr marL="0" indent="0">
              <a:lnSpc>
                <a:spcPct val="110000"/>
              </a:lnSpc>
              <a:buNone/>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GATE</a:t>
            </a:r>
            <a:r>
              <a:rPr lang="en-US" sz="24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JUDGES</a:t>
            </a:r>
            <a:r>
              <a:rPr lang="en-US" sz="24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indent="0">
              <a:lnSpc>
                <a:spcPct val="110000"/>
              </a:lnSpc>
              <a:spcBef>
                <a:spcPts val="600"/>
              </a:spcBef>
              <a:buNone/>
            </a:pPr>
            <a:r>
              <a:rPr lang="en-US" sz="2400" dirty="0">
                <a:latin typeface="Arial" panose="020B0604020202020204" pitchFamily="34" charset="0"/>
                <a:cs typeface="Arial" panose="020B0604020202020204" pitchFamily="34" charset="0"/>
              </a:rPr>
              <a:t>The Jury along with the support of the Organizing Committee may opt to not use Gate Judges for DH, DH Training, SG, SG Training, and GS, provided they take measures to cover the entire course with sufficient </a:t>
            </a:r>
          </a:p>
          <a:p>
            <a:pPr>
              <a:lnSpc>
                <a:spcPct val="110000"/>
              </a:lnSpc>
              <a:buFont typeface="Arial" panose="020B0604020202020204" pitchFamily="34" charset="0"/>
              <a:buChar char="•"/>
            </a:pPr>
            <a:r>
              <a:rPr lang="en-US" sz="2400" dirty="0">
                <a:latin typeface="Arial" panose="020B0604020202020204" pitchFamily="34" charset="0"/>
                <a:cs typeface="Arial" panose="020B0604020202020204" pitchFamily="34" charset="0"/>
              </a:rPr>
              <a:t>Jury members</a:t>
            </a:r>
          </a:p>
          <a:p>
            <a:pPr>
              <a:lnSpc>
                <a:spcPct val="110000"/>
              </a:lnSpc>
              <a:buFont typeface="Arial" panose="020B0604020202020204" pitchFamily="34" charset="0"/>
              <a:buChar char="•"/>
            </a:pPr>
            <a:r>
              <a:rPr lang="en-US" sz="2400" dirty="0">
                <a:latin typeface="Arial" panose="020B0604020202020204" pitchFamily="34" charset="0"/>
                <a:cs typeface="Arial" panose="020B0604020202020204" pitchFamily="34" charset="0"/>
              </a:rPr>
              <a:t>Jury Advisors </a:t>
            </a:r>
          </a:p>
          <a:p>
            <a:pPr>
              <a:lnSpc>
                <a:spcPct val="110000"/>
              </a:lnSpc>
              <a:buFont typeface="Arial" panose="020B0604020202020204" pitchFamily="34" charset="0"/>
              <a:buChar char="•"/>
            </a:pPr>
            <a:r>
              <a:rPr lang="en-US" sz="2400" dirty="0">
                <a:latin typeface="Arial" panose="020B0604020202020204" pitchFamily="34" charset="0"/>
                <a:cs typeface="Arial" panose="020B0604020202020204" pitchFamily="34" charset="0"/>
              </a:rPr>
              <a:t>Eyes of the Jury, and </a:t>
            </a:r>
          </a:p>
          <a:p>
            <a:pPr>
              <a:lnSpc>
                <a:spcPct val="11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Connection Coaches </a:t>
            </a:r>
            <a:r>
              <a:rPr lang="en-US" sz="2400" b="1" dirty="0">
                <a:latin typeface="Arial" panose="020B0604020202020204" pitchFamily="34" charset="0"/>
                <a:cs typeface="Arial" panose="020B0604020202020204" pitchFamily="34" charset="0"/>
              </a:rPr>
              <a:t>[U669.3]</a:t>
            </a:r>
            <a:r>
              <a:rPr lang="en-US" sz="2400" dirty="0">
                <a:latin typeface="Arial" panose="020B0604020202020204" pitchFamily="34" charset="0"/>
                <a:cs typeface="Arial" panose="020B0604020202020204" pitchFamily="34" charset="0"/>
              </a:rPr>
              <a:t>   </a:t>
            </a:r>
          </a:p>
          <a:p>
            <a:pPr marL="0" indent="0">
              <a:lnSpc>
                <a:spcPct val="110000"/>
              </a:lnSpc>
              <a:buNone/>
            </a:pPr>
            <a:r>
              <a:rPr lang="en-US" sz="2400" dirty="0">
                <a:latin typeface="Arial" panose="020B0604020202020204" pitchFamily="34" charset="0"/>
                <a:cs typeface="Arial" panose="020B0604020202020204" pitchFamily="34" charset="0"/>
              </a:rPr>
              <a:t>Slalom requires regular assignment of Gate Judges.</a:t>
            </a:r>
          </a:p>
          <a:p>
            <a:pPr marL="0" indent="0">
              <a:lnSpc>
                <a:spcPct val="110000"/>
              </a:lnSpc>
              <a:buNone/>
            </a:pPr>
            <a:r>
              <a:rPr lang="en-US" sz="2400" b="1" i="1" dirty="0">
                <a:solidFill>
                  <a:srgbClr val="1A21A6"/>
                </a:solidFill>
                <a:latin typeface="Arial" panose="020B0604020202020204" pitchFamily="34" charset="0"/>
                <a:cs typeface="Arial" panose="020B0604020202020204" pitchFamily="34" charset="0"/>
              </a:rPr>
              <a:t>Please note </a:t>
            </a:r>
            <a:r>
              <a:rPr lang="en-US" sz="2400" b="1" i="1" u="sng" dirty="0">
                <a:solidFill>
                  <a:srgbClr val="1A21A6"/>
                </a:solidFill>
                <a:latin typeface="Arial" panose="020B0604020202020204" pitchFamily="34" charset="0"/>
                <a:cs typeface="Arial" panose="020B0604020202020204" pitchFamily="34" charset="0"/>
              </a:rPr>
              <a:t>U669.3 is a non-FIS rule</a:t>
            </a:r>
            <a:r>
              <a:rPr lang="en-US" sz="2400" b="1" i="1" dirty="0">
                <a:solidFill>
                  <a:srgbClr val="1A21A6"/>
                </a:solidFill>
                <a:latin typeface="Arial" panose="020B0604020202020204" pitchFamily="34" charset="0"/>
                <a:cs typeface="Arial" panose="020B0604020202020204" pitchFamily="34" charset="0"/>
              </a:rPr>
              <a:t>. </a:t>
            </a:r>
          </a:p>
          <a:p>
            <a:pPr marL="0" indent="0">
              <a:lnSpc>
                <a:spcPct val="110000"/>
              </a:lnSpc>
              <a:buNone/>
            </a:pPr>
            <a:r>
              <a:rPr lang="en-US" sz="2400" b="1" i="1" dirty="0">
                <a:solidFill>
                  <a:srgbClr val="1A21A6"/>
                </a:solidFill>
                <a:latin typeface="Arial" panose="020B0604020202020204" pitchFamily="34" charset="0"/>
                <a:cs typeface="Arial" panose="020B0604020202020204" pitchFamily="34" charset="0"/>
              </a:rPr>
              <a:t>FIS rules require that Gate Judges be present for </a:t>
            </a:r>
            <a:r>
              <a:rPr lang="en-US" sz="2400" b="1" i="1" u="sng" dirty="0">
                <a:solidFill>
                  <a:srgbClr val="1A21A6"/>
                </a:solidFill>
                <a:latin typeface="Arial" panose="020B0604020202020204" pitchFamily="34" charset="0"/>
                <a:cs typeface="Arial" panose="020B0604020202020204" pitchFamily="34" charset="0"/>
              </a:rPr>
              <a:t>all</a:t>
            </a:r>
            <a:r>
              <a:rPr lang="en-US" sz="2400" b="1" i="1" dirty="0">
                <a:solidFill>
                  <a:srgbClr val="1A21A6"/>
                </a:solidFill>
                <a:latin typeface="Arial" panose="020B0604020202020204" pitchFamily="34" charset="0"/>
                <a:cs typeface="Arial" panose="020B0604020202020204" pitchFamily="34" charset="0"/>
              </a:rPr>
              <a:t> events. </a:t>
            </a:r>
            <a:endParaRPr lang="en-US" sz="2400" dirty="0">
              <a:solidFill>
                <a:srgbClr val="1A21A6"/>
              </a:solidFill>
              <a:latin typeface="Arial" panose="020B0604020202020204" pitchFamily="34" charset="0"/>
              <a:cs typeface="Arial" panose="020B0604020202020204" pitchFamily="34"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6209916"/>
      </p:ext>
    </p:extLst>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342715" y="192087"/>
            <a:ext cx="8572685" cy="6589713"/>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sp>
        <p:nvSpPr>
          <p:cNvPr id="5" name="TextBox 4">
            <a:extLst>
              <a:ext uri="{FF2B5EF4-FFF2-40B4-BE49-F238E27FC236}">
                <a16:creationId xmlns:a16="http://schemas.microsoft.com/office/drawing/2014/main" id="{63ADEA4A-8326-C191-404E-D7BC1DE15336}"/>
              </a:ext>
            </a:extLst>
          </p:cNvPr>
          <p:cNvSpPr txBox="1"/>
          <p:nvPr/>
        </p:nvSpPr>
        <p:spPr>
          <a:xfrm>
            <a:off x="228600" y="192859"/>
            <a:ext cx="8572685" cy="6263253"/>
          </a:xfrm>
          <a:prstGeom prst="rect">
            <a:avLst/>
          </a:prstGeom>
          <a:noFill/>
          <a:ln>
            <a:noFill/>
          </a:ln>
        </p:spPr>
        <p:txBody>
          <a:bodyPr wrap="square">
            <a:spAutoFit/>
          </a:bodyPr>
          <a:lstStyle/>
          <a:p>
            <a:pPr marR="0" lvl="0" algn="just">
              <a:spcBef>
                <a:spcPts val="0"/>
              </a:spcBef>
              <a:spcAft>
                <a:spcPts val="0"/>
              </a:spcAft>
              <a:tabLst>
                <a:tab pos="914400" algn="l"/>
                <a:tab pos="228600" algn="l"/>
                <a:tab pos="74295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U12 and U14 AGE GROUP RULES</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Symbol" panose="05050102010706020507" pitchFamily="18" charset="2"/>
              <a:buChar char=""/>
              <a:tabLst>
                <a:tab pos="22860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U12 and under competitors are only allowed to use one (1) pair of skis </a:t>
            </a:r>
            <a:r>
              <a:rPr lang="en-US" sz="1800" u="sng" dirty="0">
                <a:effectLst/>
                <a:latin typeface="Arial" panose="020B0604020202020204" pitchFamily="34" charset="0"/>
                <a:ea typeface="Times New Roman" panose="02020603050405020304" pitchFamily="18" charset="0"/>
                <a:cs typeface="Arial" panose="020B0604020202020204" pitchFamily="34" charset="0"/>
              </a:rPr>
              <a:t>in the race arena</a:t>
            </a:r>
            <a:r>
              <a:rPr lang="en-US" sz="1800" dirty="0">
                <a:effectLst/>
                <a:latin typeface="Arial" panose="020B0604020202020204" pitchFamily="34" charset="0"/>
                <a:ea typeface="Times New Roman" panose="02020603050405020304" pitchFamily="18" charset="0"/>
                <a:cs typeface="Arial" panose="020B0604020202020204" pitchFamily="34" charset="0"/>
              </a:rPr>
              <a:t> as required for an event’s inspections and competition. </a:t>
            </a:r>
            <a:r>
              <a:rPr lang="en-US" sz="18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This mandate is </a:t>
            </a:r>
            <a:r>
              <a:rPr lang="en-US" sz="1800" b="1" i="1" u="sng"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not intended</a:t>
            </a:r>
            <a:r>
              <a:rPr lang="en-US" sz="18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to preclude an athlete using a different pair of skis to freeski while not in the race arena.</a:t>
            </a:r>
            <a:r>
              <a:rPr lang="en-US" sz="18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300"/>
              </a:spcBef>
              <a:spcAft>
                <a:spcPts val="0"/>
              </a:spcAft>
              <a:buFont typeface="Symbol" panose="05050102010706020507" pitchFamily="18" charset="2"/>
              <a:buChar char=""/>
              <a:tabLst>
                <a:tab pos="22860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Wax benches are not allowed in U14 and younger race arenas</a:t>
            </a:r>
          </a:p>
          <a:p>
            <a:pPr marL="342900" marR="0" lvl="0" indent="-342900" algn="just">
              <a:spcBef>
                <a:spcPts val="300"/>
              </a:spcBef>
              <a:spcAft>
                <a:spcPts val="0"/>
              </a:spcAft>
              <a:buFont typeface="Symbol" panose="05050102010706020507" pitchFamily="18" charset="2"/>
              <a:buChar char=""/>
              <a:tabLst>
                <a:tab pos="22860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Wax application is not allowed at a U14 and younger competition venue.  A “competition venue” is defined as the “ski resort property”</a:t>
            </a:r>
          </a:p>
          <a:p>
            <a:pPr marL="0" marR="0" lvl="0" indent="0" algn="just">
              <a:lnSpc>
                <a:spcPct val="110000"/>
              </a:lnSpc>
              <a:spcBef>
                <a:spcPts val="0"/>
              </a:spcBef>
              <a:spcAft>
                <a:spcPts val="0"/>
              </a:spcAft>
              <a:buNone/>
              <a:tabLst>
                <a:tab pos="914400" algn="l"/>
                <a:tab pos="228600" algn="l"/>
                <a:tab pos="742950" algn="l"/>
                <a:tab pos="1028700" algn="l"/>
              </a:tabLst>
            </a:pPr>
            <a:endPar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a:lnSpc>
                <a:spcPct val="110000"/>
              </a:lnSpc>
              <a:spcBef>
                <a:spcPts val="0"/>
              </a:spcBef>
              <a:spcAft>
                <a:spcPts val="0"/>
              </a:spcAft>
              <a:buNone/>
              <a:tabLst>
                <a:tab pos="914400" algn="l"/>
                <a:tab pos="228600" algn="l"/>
                <a:tab pos="74295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FORCE MAJEURE</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9525" marR="0" indent="0">
              <a:lnSpc>
                <a:spcPct val="110000"/>
              </a:lnSpc>
              <a:spcBef>
                <a:spcPts val="0"/>
              </a:spcBef>
              <a:spcAft>
                <a:spcPts val="0"/>
              </a:spcAft>
              <a:buNone/>
              <a:tabLst>
                <a:tab pos="742950" algn="l"/>
              </a:tabLst>
            </a:pPr>
            <a:r>
              <a:rPr lang="en-US" sz="1800" spc="15" dirty="0">
                <a:solidFill>
                  <a:srgbClr val="303336"/>
                </a:solidFill>
                <a:effectLst/>
                <a:latin typeface="Arial" panose="020B0604020202020204" pitchFamily="34" charset="0"/>
                <a:ea typeface="Times New Roman" panose="02020603050405020304" pitchFamily="18" charset="0"/>
                <a:cs typeface="Arial" panose="020B0604020202020204" pitchFamily="34" charset="0"/>
              </a:rPr>
              <a:t>In Alpine competitions, "force majeure" describes </a:t>
            </a:r>
          </a:p>
          <a:p>
            <a:pPr marL="295275" marR="0" indent="-285750">
              <a:lnSpc>
                <a:spcPct val="110000"/>
              </a:lnSpc>
              <a:spcBef>
                <a:spcPts val="0"/>
              </a:spcBef>
              <a:spcAft>
                <a:spcPts val="0"/>
              </a:spcAft>
              <a:buFont typeface="Arial" panose="020B0604020202020204" pitchFamily="34" charset="0"/>
              <a:buChar char="•"/>
              <a:tabLst>
                <a:tab pos="742950" algn="l"/>
              </a:tabLst>
            </a:pPr>
            <a:r>
              <a:rPr lang="en-US" sz="1800" spc="15" dirty="0">
                <a:solidFill>
                  <a:srgbClr val="303336"/>
                </a:solidFill>
                <a:effectLst/>
                <a:latin typeface="Arial" panose="020B0604020202020204" pitchFamily="34" charset="0"/>
                <a:ea typeface="Times New Roman" panose="02020603050405020304" pitchFamily="18" charset="0"/>
                <a:cs typeface="Arial" panose="020B0604020202020204" pitchFamily="34" charset="0"/>
              </a:rPr>
              <a:t>those uncontrollable or unexpected events (such as extreme weather, extreme surface conditions) </a:t>
            </a:r>
          </a:p>
          <a:p>
            <a:pPr marL="295275" marR="0" indent="-285750">
              <a:lnSpc>
                <a:spcPct val="110000"/>
              </a:lnSpc>
              <a:spcBef>
                <a:spcPts val="0"/>
              </a:spcBef>
              <a:spcAft>
                <a:spcPts val="0"/>
              </a:spcAft>
              <a:buFont typeface="Arial" panose="020B0604020202020204" pitchFamily="34" charset="0"/>
              <a:buChar char="•"/>
              <a:tabLst>
                <a:tab pos="742950" algn="l"/>
              </a:tabLst>
            </a:pPr>
            <a:r>
              <a:rPr lang="en-US" sz="1800" spc="15" dirty="0">
                <a:solidFill>
                  <a:srgbClr val="303336"/>
                </a:solidFill>
                <a:effectLst/>
                <a:latin typeface="Arial" panose="020B0604020202020204" pitchFamily="34" charset="0"/>
                <a:ea typeface="Times New Roman" panose="02020603050405020304" pitchFamily="18" charset="0"/>
                <a:cs typeface="Arial" panose="020B0604020202020204" pitchFamily="34" charset="0"/>
              </a:rPr>
              <a:t>that are not the fault of any party and that </a:t>
            </a:r>
          </a:p>
          <a:p>
            <a:pPr marL="295275" marR="0" indent="-285750">
              <a:lnSpc>
                <a:spcPct val="110000"/>
              </a:lnSpc>
              <a:spcBef>
                <a:spcPts val="0"/>
              </a:spcBef>
              <a:spcAft>
                <a:spcPts val="0"/>
              </a:spcAft>
              <a:buFont typeface="Arial" panose="020B0604020202020204" pitchFamily="34" charset="0"/>
              <a:buChar char="•"/>
              <a:tabLst>
                <a:tab pos="742950" algn="l"/>
              </a:tabLst>
            </a:pPr>
            <a:r>
              <a:rPr lang="en-US" sz="1800" spc="15" dirty="0">
                <a:solidFill>
                  <a:srgbClr val="303336"/>
                </a:solidFill>
                <a:effectLst/>
                <a:latin typeface="Arial" panose="020B0604020202020204" pitchFamily="34" charset="0"/>
                <a:ea typeface="Times New Roman" panose="02020603050405020304" pitchFamily="18" charset="0"/>
                <a:cs typeface="Arial" panose="020B0604020202020204" pitchFamily="34" charset="0"/>
              </a:rPr>
              <a:t>make it difficult or impossible to carry out an event.  </a:t>
            </a:r>
          </a:p>
          <a:p>
            <a:pPr marL="9525" marR="0" indent="0" algn="just">
              <a:lnSpc>
                <a:spcPct val="110000"/>
              </a:lnSpc>
              <a:spcBef>
                <a:spcPts val="0"/>
              </a:spcBef>
              <a:spcAft>
                <a:spcPts val="0"/>
              </a:spcAft>
              <a:buNone/>
              <a:tabLst>
                <a:tab pos="742950" algn="l"/>
              </a:tabLst>
            </a:pPr>
            <a:endParaRPr lang="en-US" sz="1800" b="1" i="1" spc="15" dirty="0">
              <a:solidFill>
                <a:srgbClr val="303336"/>
              </a:solidFill>
              <a:latin typeface="Arial" panose="020B0604020202020204" pitchFamily="34" charset="0"/>
              <a:ea typeface="Times New Roman" panose="02020603050405020304" pitchFamily="18" charset="0"/>
              <a:cs typeface="Arial" panose="020B0604020202020204" pitchFamily="34" charset="0"/>
            </a:endParaRPr>
          </a:p>
          <a:p>
            <a:pPr marL="9525" marR="0" indent="0" algn="just">
              <a:lnSpc>
                <a:spcPct val="110000"/>
              </a:lnSpc>
              <a:spcBef>
                <a:spcPts val="0"/>
              </a:spcBef>
              <a:spcAft>
                <a:spcPts val="0"/>
              </a:spcAft>
              <a:buNone/>
              <a:tabLst>
                <a:tab pos="742950" algn="l"/>
              </a:tabLst>
            </a:pPr>
            <a:r>
              <a:rPr lang="en-US" sz="18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Force majeure is “uncontrollable and unexpected”; it is not “planned”.</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10000"/>
              </a:lnSpc>
              <a:spcBef>
                <a:spcPts val="0"/>
              </a:spcBef>
              <a:spcAft>
                <a:spcPts val="0"/>
              </a:spcAft>
              <a:buFont typeface="Symbol" panose="05050102010706020507" pitchFamily="18" charset="2"/>
              <a:buChar char=""/>
              <a:tabLst>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An unexpected weather occurrence that requires a program/course/assignment change</a:t>
            </a:r>
          </a:p>
          <a:p>
            <a:pPr marL="342900" marR="0" lvl="0" indent="-342900">
              <a:lnSpc>
                <a:spcPct val="110000"/>
              </a:lnSpc>
              <a:spcBef>
                <a:spcPts val="400"/>
              </a:spcBef>
              <a:spcAft>
                <a:spcPts val="0"/>
              </a:spcAft>
              <a:buFont typeface="Symbol" panose="05050102010706020507" pitchFamily="18" charset="2"/>
              <a:buChar char=""/>
              <a:tabLst>
                <a:tab pos="7429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A last-minute ski area management decree</a:t>
            </a:r>
          </a:p>
        </p:txBody>
      </p:sp>
      <p:pic>
        <p:nvPicPr>
          <p:cNvPr id="2" name="Content Placeholder 10">
            <a:extLst>
              <a:ext uri="{FF2B5EF4-FFF2-40B4-BE49-F238E27FC236}">
                <a16:creationId xmlns:a16="http://schemas.microsoft.com/office/drawing/2014/main" id="{6C06AE66-96FD-4F46-7B15-ED1E419D0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344204"/>
      </p:ext>
    </p:extLst>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4AAA6BDC-58B8-4006-B19B-A9B68FEAFF74}"/>
              </a:ext>
            </a:extLst>
          </p:cNvPr>
          <p:cNvSpPr>
            <a:spLocks noGrp="1"/>
          </p:cNvSpPr>
          <p:nvPr>
            <p:ph idx="4294967295"/>
          </p:nvPr>
        </p:nvSpPr>
        <p:spPr>
          <a:xfrm>
            <a:off x="457200" y="762000"/>
            <a:ext cx="8039100" cy="4191000"/>
          </a:xfrm>
        </p:spPr>
        <p:txBody>
          <a:bodyPr rtlCol="0" anchor="ctr">
            <a:noAutofit/>
          </a:bodyPr>
          <a:lstStyle/>
          <a:p>
            <a:pPr marL="0" indent="0" algn="just">
              <a:lnSpc>
                <a:spcPct val="120000"/>
              </a:lnSpc>
              <a:spcBef>
                <a:spcPts val="600"/>
              </a:spcBef>
              <a:spcAft>
                <a:spcPts val="600"/>
              </a:spcAft>
              <a:buFont typeface="Euphemia" panose="020B0503040102020104" pitchFamily="34" charset="0"/>
              <a:buNone/>
              <a:defRPr/>
            </a:pPr>
            <a:r>
              <a:rPr lang="en-US" sz="20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Chief of Course is</a:t>
            </a:r>
            <a:r>
              <a:rPr lang="en-US" sz="20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the connection between a resort’s mountain operations department and the Jury and Organizing Committee. </a:t>
            </a:r>
          </a:p>
          <a:p>
            <a:pPr marL="0" indent="0" algn="just">
              <a:lnSpc>
                <a:spcPct val="120000"/>
              </a:lnSpc>
              <a:spcBef>
                <a:spcPts val="600"/>
              </a:spcBef>
              <a:spcAft>
                <a:spcPts val="600"/>
              </a:spcAft>
              <a:buFont typeface="Euphemia" panose="020B0503040102020104" pitchFamily="34" charset="0"/>
              <a:buNone/>
              <a:defRPr/>
            </a:pPr>
            <a:r>
              <a:rPr lang="en-US" sz="20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 Chief of Course needs to know their racecourse and various snow preparation techniques. They should be able to evaluate racecourses set under their jurisdiction.</a:t>
            </a:r>
          </a:p>
          <a:p>
            <a:pPr marL="0" indent="0" algn="just">
              <a:lnSpc>
                <a:spcPct val="120000"/>
              </a:lnSpc>
              <a:spcBef>
                <a:spcPts val="600"/>
              </a:spcBef>
              <a:spcAft>
                <a:spcPts val="600"/>
              </a:spcAft>
              <a:buFont typeface="Euphemia" panose="020B0503040102020104" pitchFamily="34" charset="0"/>
              <a:buNone/>
              <a:defRPr/>
            </a:pPr>
            <a:r>
              <a:rPr lang="en-US" sz="20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 event led by a Chief of Course who plans, prepares, anticipates problems, and organizes crews accordingly will assist in delivering an event that will be fun, will be fair, and will be enjoyed by all participants</a:t>
            </a:r>
            <a:r>
              <a:rPr lang="en-US" sz="19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129027" name="Picture 2">
            <a:extLst>
              <a:ext uri="{FF2B5EF4-FFF2-40B4-BE49-F238E27FC236}">
                <a16:creationId xmlns:a16="http://schemas.microsoft.com/office/drawing/2014/main" id="{3C2AB452-9A87-4F80-9E9F-7ACB88E918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410200"/>
            <a:ext cx="303245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theme/theme1.xml><?xml version="1.0" encoding="utf-8"?>
<a:theme xmlns:a="http://schemas.openxmlformats.org/drawingml/2006/main" name="Snowflakes design temp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2.xml><?xml version="1.0" encoding="utf-8"?>
<a:theme xmlns:a="http://schemas.openxmlformats.org/drawingml/2006/main" name="2_Snowflakes design template">
  <a:themeElements>
    <a:clrScheme name="Custom 7">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0070C0"/>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CC3133-147C-4786-9084-3A6DE9D46DB5}">
  <ds:schemaRefs>
    <ds:schemaRef ds:uri="http://purl.org/dc/elements/1.1/"/>
    <ds:schemaRef ds:uri="http://schemas.microsoft.com/office/2006/metadata/properties"/>
    <ds:schemaRef ds:uri="http://schemas.microsoft.com/office/2006/documentManagement/types"/>
    <ds:schemaRef ds:uri="http://purl.org/dc/terms/"/>
    <ds:schemaRef ds:uri="40262f94-9f35-4ac3-9a90-690165a166b7"/>
    <ds:schemaRef ds:uri="http://purl.org/dc/dcmitype/"/>
    <ds:schemaRef ds:uri="http://schemas.microsoft.com/office/infopath/2007/PartnerControls"/>
    <ds:schemaRef ds:uri="http://schemas.openxmlformats.org/package/2006/metadata/core-properties"/>
    <ds:schemaRef ds:uri="a4f35948-e619-41b3-aa29-22878b09cfd2"/>
    <ds:schemaRef ds:uri="http://www.w3.org/XML/1998/namespace"/>
  </ds:schemaRefs>
</ds:datastoreItem>
</file>

<file path=customXml/itemProps2.xml><?xml version="1.0" encoding="utf-8"?>
<ds:datastoreItem xmlns:ds="http://schemas.openxmlformats.org/officeDocument/2006/customXml" ds:itemID="{3E783485-1103-4BBC-98A1-D39A248154C3}">
  <ds:schemaRefs>
    <ds:schemaRef ds:uri="http://schemas.microsoft.com/sharepoint/v3/contenttype/forms"/>
  </ds:schemaRefs>
</ds:datastoreItem>
</file>

<file path=customXml/itemProps3.xml><?xml version="1.0" encoding="utf-8"?>
<ds:datastoreItem xmlns:ds="http://schemas.openxmlformats.org/officeDocument/2006/customXml" ds:itemID="{D8853CD7-B1C6-4FDD-B6D0-92A83B857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7821</TotalTime>
  <Words>13217</Words>
  <Application>Microsoft Office PowerPoint</Application>
  <PresentationFormat>On-screen Show (4:3)</PresentationFormat>
  <Paragraphs>1011</Paragraphs>
  <Slides>93</Slides>
  <Notes>61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93</vt:i4>
      </vt:variant>
    </vt:vector>
  </HeadingPairs>
  <TitlesOfParts>
    <vt:vector size="105" baseType="lpstr">
      <vt:lpstr>Arial</vt:lpstr>
      <vt:lpstr>Arial Bold</vt:lpstr>
      <vt:lpstr>Arial Narrow</vt:lpstr>
      <vt:lpstr>Calibri</vt:lpstr>
      <vt:lpstr>Century Gothic</vt:lpstr>
      <vt:lpstr>Courier New</vt:lpstr>
      <vt:lpstr>Euphemia</vt:lpstr>
      <vt:lpstr>Symbol</vt:lpstr>
      <vt:lpstr>Times New Roman</vt:lpstr>
      <vt:lpstr>Wingdings</vt:lpstr>
      <vt:lpstr>Snowflakes design template</vt:lpstr>
      <vt:lpstr>2_Snowflakes design template</vt:lpstr>
      <vt:lpstr>SEASON 2025  CHIEF OF COURSE</vt:lpstr>
      <vt:lpstr>IMPORTANT NOTICE</vt:lpstr>
      <vt:lpstr>ALPINE OFFICIALS’ RESOURCE MATERIALS</vt:lpstr>
      <vt:lpstr>OFFICIALS’ RESPONSIBILITY</vt:lpstr>
      <vt:lpstr>APPLICATION OF RULES</vt:lpstr>
      <vt:lpstr>MINOR ATHLETE ABUSE PREVENTION POLICY (MAAPP) SAFESPORT CODE</vt:lpstr>
      <vt:lpstr>MINOR ATHLETE ABUSE PREVENTION POLICY (MAAPP)</vt:lpstr>
      <vt:lpstr>SAFESPORT CODE</vt:lpstr>
      <vt:lpstr>Please Note:</vt:lpstr>
      <vt:lpstr>Please Note:</vt:lpstr>
      <vt:lpstr>PowerPoint Presentation</vt:lpstr>
      <vt:lpstr>PowerPoint Presentation</vt:lpstr>
      <vt:lpstr>PowerPoint Presentation</vt:lpstr>
      <vt:lpstr>PowerPoint Presentation</vt:lpstr>
      <vt:lpstr>PowerPoint Presentation</vt:lpstr>
      <vt:lpstr>PowerPoint Presentation</vt:lpstr>
      <vt:lpstr> “START STOP!” ACR/ICR  705.5</vt:lpstr>
      <vt:lpstr>“START STOP, YELLOW FLAG”</vt:lpstr>
      <vt:lpstr>“START STOP” or  “START STOP/YELLOW FLAG” is called:</vt:lpstr>
      <vt:lpstr>REOPENING THE COURSE</vt:lpstr>
      <vt:lpstr>PowerPoint Presentation</vt:lpstr>
      <vt:lpstr>RADIO COMMUNICATION PROTOCOL</vt:lpstr>
      <vt:lpstr>PowerPoint Presentation</vt:lpstr>
      <vt:lpstr>PowerPoint Presentation</vt:lpstr>
      <vt:lpstr>PowerPoint Presentation</vt:lpstr>
      <vt:lpstr>PowerPoint Presentation</vt:lpstr>
      <vt:lpstr>PowerPoint Presentation</vt:lpstr>
      <vt:lpstr>PowerPoint Presentation</vt:lpstr>
      <vt:lpstr>COURSE PREPARATION &amp; SETTING</vt:lpstr>
      <vt:lpstr>COURSE SETTING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START AREA AND THE START LINE  </vt:lpstr>
      <vt:lpstr>FINISH AREA AND THE FINISH LINE </vt:lpstr>
      <vt:lpstr>RACECOURSE PREPARATION SUGGESTIONS</vt:lpstr>
      <vt:lpstr>MECHANICAL PREPARATIONS</vt:lpstr>
      <vt:lpstr>MECHANICAL PREPARATIONS</vt:lpstr>
      <vt:lpstr>RACECOURSE PREPARATION ISSUES</vt:lpstr>
      <vt:lpstr>RACECOURSE MANUAL PREPARATION</vt:lpstr>
      <vt:lpstr>SPECIAL SITUATIONS</vt:lpstr>
      <vt:lpstr>SPECIAL SITUATIONS</vt:lpstr>
      <vt:lpstr>SNOW PLAN </vt:lpstr>
      <vt:lpstr>SNOW PLAN </vt:lpstr>
      <vt:lpstr>SNOW PLAN – HARDENING AGENTS</vt:lpstr>
      <vt:lpstr>APPLICATION OF SNOW HARDENING AGENTS  </vt:lpstr>
      <vt:lpstr>SNOW HARDENING AGENT ISSUES </vt:lpstr>
      <vt:lpstr>SNOW HARDENING AGENT ISSUES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Radio Protocol Suggestions</vt:lpstr>
      <vt:lpstr>Radio Protocol Suggestions</vt:lpstr>
      <vt:lpstr>Radio Protocol Suggestions</vt:lpstr>
      <vt:lpstr>Radio Protocol Suggestions</vt:lpstr>
      <vt:lpstr>Radio Protocol Suggestions</vt:lpstr>
      <vt:lpstr> Necessary and Planned Interruptions </vt:lpstr>
      <vt:lpstr>PowerPoint Presentation</vt:lpstr>
      <vt:lpstr>PowerPoint Presentation</vt:lpstr>
      <vt:lpstr>The following only contains portions of “Season 2025 Update &amp; Review for Continuing Education” and may contain information pertinent to other officials; it is included for informational purposes.  Please refer to original document for additional information; 2025 edition of U.S. Ski &amp; Snowboard ACR, online edition of current ICR and, if applicable, the current Precisions to the ACR and the ICR.    </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Thelma Hoessler</dc:creator>
  <cp:lastModifiedBy>Thelma Hoessler</cp:lastModifiedBy>
  <cp:revision>299</cp:revision>
  <dcterms:created xsi:type="dcterms:W3CDTF">2017-05-23T14:43:27Z</dcterms:created>
  <dcterms:modified xsi:type="dcterms:W3CDTF">2024-09-28T21:20:27Z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