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 id="2147484604" r:id="rId4"/>
    <p:sldMasterId id="2147485006" r:id="rId5"/>
  </p:sldMasterIdLst>
  <p:notesMasterIdLst>
    <p:notesMasterId r:id="rId155"/>
  </p:notesMasterIdLst>
  <p:handoutMasterIdLst>
    <p:handoutMasterId r:id="rId156"/>
  </p:handoutMasterIdLst>
  <p:sldIdLst>
    <p:sldId id="263" r:id="rId6"/>
    <p:sldId id="575" r:id="rId7"/>
    <p:sldId id="648" r:id="rId8"/>
    <p:sldId id="650" r:id="rId9"/>
    <p:sldId id="649" r:id="rId10"/>
    <p:sldId id="700" r:id="rId11"/>
    <p:sldId id="701" r:id="rId12"/>
    <p:sldId id="702" r:id="rId13"/>
    <p:sldId id="703" r:id="rId14"/>
    <p:sldId id="735" r:id="rId15"/>
    <p:sldId id="706" r:id="rId16"/>
    <p:sldId id="710" r:id="rId17"/>
    <p:sldId id="766" r:id="rId18"/>
    <p:sldId id="691" r:id="rId19"/>
    <p:sldId id="265" r:id="rId20"/>
    <p:sldId id="266" r:id="rId21"/>
    <p:sldId id="267" r:id="rId22"/>
    <p:sldId id="268" r:id="rId23"/>
    <p:sldId id="319" r:id="rId24"/>
    <p:sldId id="270" r:id="rId25"/>
    <p:sldId id="651" r:id="rId26"/>
    <p:sldId id="271" r:id="rId27"/>
    <p:sldId id="272" r:id="rId28"/>
    <p:sldId id="273" r:id="rId29"/>
    <p:sldId id="767" r:id="rId30"/>
    <p:sldId id="274" r:id="rId31"/>
    <p:sldId id="275" r:id="rId32"/>
    <p:sldId id="276" r:id="rId33"/>
    <p:sldId id="277" r:id="rId34"/>
    <p:sldId id="278" r:id="rId35"/>
    <p:sldId id="279" r:id="rId36"/>
    <p:sldId id="280" r:id="rId37"/>
    <p:sldId id="308" r:id="rId38"/>
    <p:sldId id="309" r:id="rId39"/>
    <p:sldId id="310" r:id="rId40"/>
    <p:sldId id="311" r:id="rId41"/>
    <p:sldId id="312" r:id="rId42"/>
    <p:sldId id="313" r:id="rId43"/>
    <p:sldId id="314" r:id="rId44"/>
    <p:sldId id="315" r:id="rId45"/>
    <p:sldId id="316" r:id="rId46"/>
    <p:sldId id="317" r:id="rId47"/>
    <p:sldId id="281" r:id="rId48"/>
    <p:sldId id="282" r:id="rId49"/>
    <p:sldId id="283" r:id="rId50"/>
    <p:sldId id="284" r:id="rId51"/>
    <p:sldId id="285" r:id="rId52"/>
    <p:sldId id="286" r:id="rId53"/>
    <p:sldId id="287" r:id="rId54"/>
    <p:sldId id="288" r:id="rId55"/>
    <p:sldId id="289" r:id="rId56"/>
    <p:sldId id="290" r:id="rId57"/>
    <p:sldId id="291" r:id="rId58"/>
    <p:sldId id="321" r:id="rId59"/>
    <p:sldId id="292" r:id="rId60"/>
    <p:sldId id="293" r:id="rId61"/>
    <p:sldId id="294" r:id="rId62"/>
    <p:sldId id="320" r:id="rId63"/>
    <p:sldId id="295" r:id="rId64"/>
    <p:sldId id="296" r:id="rId65"/>
    <p:sldId id="297" r:id="rId66"/>
    <p:sldId id="298" r:id="rId67"/>
    <p:sldId id="711" r:id="rId68"/>
    <p:sldId id="299" r:id="rId69"/>
    <p:sldId id="300" r:id="rId70"/>
    <p:sldId id="301" r:id="rId71"/>
    <p:sldId id="302" r:id="rId72"/>
    <p:sldId id="303" r:id="rId73"/>
    <p:sldId id="793" r:id="rId74"/>
    <p:sldId id="768" r:id="rId75"/>
    <p:sldId id="792" r:id="rId76"/>
    <p:sldId id="403" r:id="rId77"/>
    <p:sldId id="392" r:id="rId78"/>
    <p:sldId id="748" r:id="rId79"/>
    <p:sldId id="750" r:id="rId80"/>
    <p:sldId id="412" r:id="rId81"/>
    <p:sldId id="601" r:id="rId82"/>
    <p:sldId id="789" r:id="rId83"/>
    <p:sldId id="600" r:id="rId84"/>
    <p:sldId id="790" r:id="rId85"/>
    <p:sldId id="408" r:id="rId86"/>
    <p:sldId id="307" r:id="rId87"/>
    <p:sldId id="306" r:id="rId88"/>
    <p:sldId id="406" r:id="rId89"/>
    <p:sldId id="791" r:id="rId90"/>
    <p:sldId id="794" r:id="rId91"/>
    <p:sldId id="823" r:id="rId92"/>
    <p:sldId id="824" r:id="rId93"/>
    <p:sldId id="825" r:id="rId94"/>
    <p:sldId id="826" r:id="rId95"/>
    <p:sldId id="827" r:id="rId96"/>
    <p:sldId id="828" r:id="rId97"/>
    <p:sldId id="829" r:id="rId98"/>
    <p:sldId id="830" r:id="rId99"/>
    <p:sldId id="831" r:id="rId100"/>
    <p:sldId id="832" r:id="rId101"/>
    <p:sldId id="833" r:id="rId102"/>
    <p:sldId id="834" r:id="rId103"/>
    <p:sldId id="835" r:id="rId104"/>
    <p:sldId id="836" r:id="rId105"/>
    <p:sldId id="840" r:id="rId106"/>
    <p:sldId id="841" r:id="rId107"/>
    <p:sldId id="842" r:id="rId108"/>
    <p:sldId id="843" r:id="rId109"/>
    <p:sldId id="844" r:id="rId110"/>
    <p:sldId id="845" r:id="rId111"/>
    <p:sldId id="846" r:id="rId112"/>
    <p:sldId id="847" r:id="rId113"/>
    <p:sldId id="848" r:id="rId114"/>
    <p:sldId id="849" r:id="rId115"/>
    <p:sldId id="850" r:id="rId116"/>
    <p:sldId id="526" r:id="rId117"/>
    <p:sldId id="851" r:id="rId118"/>
    <p:sldId id="852" r:id="rId119"/>
    <p:sldId id="853" r:id="rId120"/>
    <p:sldId id="854" r:id="rId121"/>
    <p:sldId id="855" r:id="rId122"/>
    <p:sldId id="856" r:id="rId123"/>
    <p:sldId id="857" r:id="rId124"/>
    <p:sldId id="858" r:id="rId125"/>
    <p:sldId id="859" r:id="rId126"/>
    <p:sldId id="860" r:id="rId127"/>
    <p:sldId id="862" r:id="rId128"/>
    <p:sldId id="866" r:id="rId129"/>
    <p:sldId id="867" r:id="rId130"/>
    <p:sldId id="868" r:id="rId131"/>
    <p:sldId id="869" r:id="rId132"/>
    <p:sldId id="871" r:id="rId133"/>
    <p:sldId id="872" r:id="rId134"/>
    <p:sldId id="873" r:id="rId135"/>
    <p:sldId id="874" r:id="rId136"/>
    <p:sldId id="875" r:id="rId137"/>
    <p:sldId id="876" r:id="rId138"/>
    <p:sldId id="877" r:id="rId139"/>
    <p:sldId id="878" r:id="rId140"/>
    <p:sldId id="879" r:id="rId141"/>
    <p:sldId id="881" r:id="rId142"/>
    <p:sldId id="882" r:id="rId143"/>
    <p:sldId id="883" r:id="rId144"/>
    <p:sldId id="884" r:id="rId145"/>
    <p:sldId id="885" r:id="rId146"/>
    <p:sldId id="886" r:id="rId147"/>
    <p:sldId id="888" r:id="rId148"/>
    <p:sldId id="890" r:id="rId149"/>
    <p:sldId id="891" r:id="rId150"/>
    <p:sldId id="892" r:id="rId151"/>
    <p:sldId id="519" r:id="rId152"/>
    <p:sldId id="692" r:id="rId153"/>
    <p:sldId id="318" r:id="rId1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BA5230-9706-AF8B-3C9C-FC03AC6FC1C3}" name="D Verdun" initials="DV" userId="2687cefd8bf51a4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AE4"/>
    <a:srgbClr val="0000CC"/>
    <a:srgbClr val="0033CC"/>
    <a:srgbClr val="1034CE"/>
    <a:srgbClr val="080CB0"/>
    <a:srgbClr val="003399"/>
    <a:srgbClr val="3116A2"/>
    <a:srgbClr val="1309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39A0D-F1B3-42C0-9818-3086751B202B}" v="137" dt="2024-08-07T01:00:38.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0471" autoAdjust="0"/>
  </p:normalViewPr>
  <p:slideViewPr>
    <p:cSldViewPr>
      <p:cViewPr varScale="1">
        <p:scale>
          <a:sx n="52" d="100"/>
          <a:sy n="52" d="100"/>
        </p:scale>
        <p:origin x="1540" y="44"/>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41752"/>
    </p:cViewPr>
  </p:sorterViewPr>
  <p:notesViewPr>
    <p:cSldViewPr>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3.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notesMaster" Target="notesMasters/notesMaster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slide" Target="slides/slide148.xml"/><Relationship Id="rId16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handoutMaster" Target="handoutMasters/handoutMaster1.xml"/><Relationship Id="rId4" Type="http://schemas.openxmlformats.org/officeDocument/2006/relationships/slideMaster" Target="slideMasters/slideMaster2.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1.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5A6C06-7D95-491B-F9BD-5BD74BB23E6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3701FF95-9340-C4F1-D1E7-857ED256D7B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16EFDAE-7382-4B09-BA3F-3541D98C5050}" type="datetimeFigureOut">
              <a:rPr lang="en-US"/>
              <a:pPr>
                <a:defRPr/>
              </a:pPr>
              <a:t>10/6/2024</a:t>
            </a:fld>
            <a:endParaRPr lang="en-US" dirty="0"/>
          </a:p>
        </p:txBody>
      </p:sp>
      <p:sp>
        <p:nvSpPr>
          <p:cNvPr id="4" name="Footer Placeholder 3">
            <a:extLst>
              <a:ext uri="{FF2B5EF4-FFF2-40B4-BE49-F238E27FC236}">
                <a16:creationId xmlns:a16="http://schemas.microsoft.com/office/drawing/2014/main" id="{75915A1F-F398-6A3C-34C2-2F075627572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EF1C8F0A-D452-AD7A-CB81-83D8918C968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ED0C4E2-782E-45F6-A2E5-E0F0A199CDB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F60E29-3C2E-3FAA-7D4A-A6D6E86E166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49854C97-744E-93FB-6419-FCF8CC4D78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03935EE4-C222-4C15-9BDF-2724AC0FE5B4}" type="datetimeFigureOut">
              <a:rPr lang="en-US"/>
              <a:pPr>
                <a:defRPr/>
              </a:pPr>
              <a:t>10/6/2024</a:t>
            </a:fld>
            <a:endParaRPr lang="en-US" dirty="0"/>
          </a:p>
        </p:txBody>
      </p:sp>
      <p:sp>
        <p:nvSpPr>
          <p:cNvPr id="4" name="Slide Image Placeholder 3">
            <a:extLst>
              <a:ext uri="{FF2B5EF4-FFF2-40B4-BE49-F238E27FC236}">
                <a16:creationId xmlns:a16="http://schemas.microsoft.com/office/drawing/2014/main" id="{67A36D38-8B8B-8AFB-B765-E4D4CF558FE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934FA49-FFEA-D6E0-CDDF-3596728777D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33C4183-B768-001D-36B4-3248EF0C452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25830812-5F53-5578-CA17-5356CA97BBB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7CD080D-969F-4C12-B219-54A2F29EE07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370A54C-E259-470E-FB3F-056A386C82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94E4E34-8720-3A59-C9F4-F312B2278A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latin typeface="Calibri" panose="020F0502020204030204" pitchFamily="34" charset="0"/>
              </a:rPr>
              <a:t>Additional TC Education PPT’s may be inserted as deemed appropriate by clinician. If not inserted during this presentation, they should be inserted prior to “Update &amp; Review”. </a:t>
            </a:r>
            <a:endParaRPr lang="en-US" altLang="en-US" b="1" dirty="0">
              <a:solidFill>
                <a:srgbClr val="0070C0"/>
              </a:solidFill>
              <a:latin typeface="Calibri" panose="020F0502020204030204" pitchFamily="34" charset="0"/>
            </a:endParaRPr>
          </a:p>
          <a:p>
            <a:endParaRPr lang="en-US" altLang="en-US" dirty="0"/>
          </a:p>
        </p:txBody>
      </p:sp>
      <p:sp>
        <p:nvSpPr>
          <p:cNvPr id="14340" name="Slide Number Placeholder 3">
            <a:extLst>
              <a:ext uri="{FF2B5EF4-FFF2-40B4-BE49-F238E27FC236}">
                <a16:creationId xmlns:a16="http://schemas.microsoft.com/office/drawing/2014/main" id="{65DE3AD9-4A75-6F32-062E-E0F802C96C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06CB605-6A1A-4C87-9BB4-E24C5C7B5281}"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 practicing time math with attendees at this point, using exercises from the TC-1 Study Guide</a:t>
            </a:r>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20</a:t>
            </a:fld>
            <a:endParaRPr lang="en-US" altLang="en-US" dirty="0"/>
          </a:p>
        </p:txBody>
      </p:sp>
    </p:spTree>
    <p:extLst>
      <p:ext uri="{BB962C8B-B14F-4D97-AF65-F5344CB8AC3E}">
        <p14:creationId xmlns:p14="http://schemas.microsoft.com/office/powerpoint/2010/main" val="2488192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92B407B-83A3-F809-D589-16785C4DF3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FAD514D-59A0-3D39-477D-7DE8A36250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4036" name="Slide Number Placeholder 3">
            <a:extLst>
              <a:ext uri="{FF2B5EF4-FFF2-40B4-BE49-F238E27FC236}">
                <a16:creationId xmlns:a16="http://schemas.microsoft.com/office/drawing/2014/main" id="{D390B46D-1FC8-4FDE-29BB-A6B2985C09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0C35F3B-0EB4-41A1-AF4C-3D49432A6BD3}" type="slidenum">
              <a:rPr lang="en-US" altLang="en-US" smtClean="0"/>
              <a:pPr/>
              <a:t>21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Suggestion</a:t>
            </a:r>
            <a:r>
              <a:rPr lang="en-US" dirty="0"/>
              <a:t>: After discussing this slide, this might be a good place to review the </a:t>
            </a:r>
            <a:r>
              <a:rPr lang="en-US" b="1" dirty="0"/>
              <a:t>Replacement Time (EET)</a:t>
            </a:r>
            <a:r>
              <a:rPr lang="en-US" dirty="0"/>
              <a:t> presentation before continuing with the remainder of this presentation. Alternatively, present all supplemental PowerPoints at the end.</a:t>
            </a:r>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32</a:t>
            </a:fld>
            <a:endParaRPr lang="en-US" altLang="en-US" dirty="0"/>
          </a:p>
        </p:txBody>
      </p:sp>
    </p:spTree>
    <p:extLst>
      <p:ext uri="{BB962C8B-B14F-4D97-AF65-F5344CB8AC3E}">
        <p14:creationId xmlns:p14="http://schemas.microsoft.com/office/powerpoint/2010/main" val="303922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Suggestion</a:t>
            </a:r>
            <a:r>
              <a:rPr lang="en-US" dirty="0"/>
              <a:t>: After discussing this slide, this might be a good place to review the </a:t>
            </a:r>
            <a:r>
              <a:rPr lang="en-US" b="1" dirty="0"/>
              <a:t>Race Points &amp; Penalty </a:t>
            </a:r>
            <a:r>
              <a:rPr lang="en-US" dirty="0"/>
              <a:t>presentation before continuing with the remainder of this presentation. Alternatively, present all supplemental PowerPoints at the end.</a:t>
            </a:r>
          </a:p>
          <a:p>
            <a:endParaRPr lang="en-US" dirty="0"/>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36</a:t>
            </a:fld>
            <a:endParaRPr lang="en-US" altLang="en-US" dirty="0"/>
          </a:p>
        </p:txBody>
      </p:sp>
    </p:spTree>
    <p:extLst>
      <p:ext uri="{BB962C8B-B14F-4D97-AF65-F5344CB8AC3E}">
        <p14:creationId xmlns:p14="http://schemas.microsoft.com/office/powerpoint/2010/main" val="1898861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611.3.1, 615.3</a:t>
            </a:r>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45</a:t>
            </a:fld>
            <a:endParaRPr lang="en-US" altLang="en-US" dirty="0"/>
          </a:p>
        </p:txBody>
      </p:sp>
    </p:spTree>
    <p:extLst>
      <p:ext uri="{BB962C8B-B14F-4D97-AF65-F5344CB8AC3E}">
        <p14:creationId xmlns:p14="http://schemas.microsoft.com/office/powerpoint/2010/main" val="2218781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C87B2A6B-67B9-BB2F-89FF-DBD679260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B2336C79-0F6D-B2A6-226D-8C9E74D372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200065A-01FA-977F-D246-25D0C5742B4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SIGNATURE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2BC042A-C992-F8E0-3A2C-D60E5765F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5F3FBE21-1324-56D2-E6B3-30D155BFE2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is included for general information. If region/division does not use TRS (Butterfly), please skip.</a:t>
            </a:r>
          </a:p>
        </p:txBody>
      </p:sp>
      <p:sp>
        <p:nvSpPr>
          <p:cNvPr id="99332" name="Slide Number Placeholder 3">
            <a:extLst>
              <a:ext uri="{FF2B5EF4-FFF2-40B4-BE49-F238E27FC236}">
                <a16:creationId xmlns:a16="http://schemas.microsoft.com/office/drawing/2014/main" id="{ADC3595D-9FAA-3A70-1E11-FE841DDD8E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EFCB733-6430-4E3F-9601-850CFB8F0753}" type="slidenum">
              <a:rPr lang="en-US" altLang="en-US" smtClean="0"/>
              <a:pPr/>
              <a:t>73</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4CF8A7EC-2F52-39D7-7B07-FC5AD1999A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DFA92FAE-9317-09F4-D05F-3444814949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is included for general information; skip if not pertinent to your division.</a:t>
            </a:r>
          </a:p>
        </p:txBody>
      </p:sp>
      <p:sp>
        <p:nvSpPr>
          <p:cNvPr id="101380" name="Slide Number Placeholder 3">
            <a:extLst>
              <a:ext uri="{FF2B5EF4-FFF2-40B4-BE49-F238E27FC236}">
                <a16:creationId xmlns:a16="http://schemas.microsoft.com/office/drawing/2014/main" id="{7DFDB6B2-172B-F5F0-3A8E-4552EA9ED8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F34472E-6032-41DD-B115-67A849AA0498}" type="slidenum">
              <a:rPr lang="en-US" altLang="en-US" smtClean="0"/>
              <a:pPr/>
              <a:t>74</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64EF5E99-676C-FB53-0FF9-56814A0FE1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43690215-4CE0-45E9-5C9C-700EA9A7B3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is included for general information.</a:t>
            </a:r>
          </a:p>
        </p:txBody>
      </p:sp>
      <p:sp>
        <p:nvSpPr>
          <p:cNvPr id="103428" name="Slide Number Placeholder 3">
            <a:extLst>
              <a:ext uri="{FF2B5EF4-FFF2-40B4-BE49-F238E27FC236}">
                <a16:creationId xmlns:a16="http://schemas.microsoft.com/office/drawing/2014/main" id="{8C0973D2-5DF0-DC7B-6C54-A426D4B782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C003A57-55CB-4F33-9CF0-AF52A8852826}" type="slidenum">
              <a:rPr lang="en-US" altLang="en-US" smtClean="0"/>
              <a:pPr/>
              <a:t>75</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578CC98-1982-3905-DC40-C4CB97B90D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0AE1AEA-641E-15A8-888B-0DDA3DB678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4ACAA135-281A-365D-164B-DBB5822140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E4CF674-8F0B-4983-AF62-6D0B239EC613}" type="slidenum">
              <a:rPr lang="en-US" altLang="en-US" smtClean="0">
                <a:solidFill>
                  <a:srgbClr val="000000"/>
                </a:solidFill>
              </a:rPr>
              <a:pPr/>
              <a:t>5</a:t>
            </a:fld>
            <a:endParaRPr lang="en-US" alt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69E86C15-014F-0D56-1517-3A1EF5A439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AFD46DBF-B2DF-86E1-BD86-138DBA81C4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8548" name="Slide Number Placeholder 3">
            <a:extLst>
              <a:ext uri="{FF2B5EF4-FFF2-40B4-BE49-F238E27FC236}">
                <a16:creationId xmlns:a16="http://schemas.microsoft.com/office/drawing/2014/main" id="{5323BD66-84BA-AA9A-7A25-7039F92C92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6C2FABE-2C31-47DD-9ABD-492090D9F68F}" type="slidenum">
              <a:rPr lang="en-US" altLang="en-US" smtClean="0"/>
              <a:pPr/>
              <a:t>77</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FF5A5A21-66E0-A0D0-F2BE-DC48FEF07D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3E6153ED-592C-1A0D-A096-BA9114FBAC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0596" name="Slide Number Placeholder 3">
            <a:extLst>
              <a:ext uri="{FF2B5EF4-FFF2-40B4-BE49-F238E27FC236}">
                <a16:creationId xmlns:a16="http://schemas.microsoft.com/office/drawing/2014/main" id="{71714073-9EC2-A0CF-3697-6A3A804599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286CC24-A981-4A95-A077-4E62C8C93A33}" type="slidenum">
              <a:rPr lang="en-US" altLang="en-US" smtClean="0"/>
              <a:pPr/>
              <a:t>78</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59652DA2-C27E-8F5E-2810-AF267291B5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15D87F1B-59B6-457B-DF18-6EF1CD89FC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44" name="Slide Number Placeholder 3">
            <a:extLst>
              <a:ext uri="{FF2B5EF4-FFF2-40B4-BE49-F238E27FC236}">
                <a16:creationId xmlns:a16="http://schemas.microsoft.com/office/drawing/2014/main" id="{94D4E820-A78F-BE12-50E7-83C46D0A46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4111CAC-4557-4BF8-8C29-2BFEC9C06A1E}" type="slidenum">
              <a:rPr lang="en-US" altLang="en-US" smtClean="0"/>
              <a:pPr/>
              <a:t>79</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8B3D00A6-4829-4013-5782-2C7895A91F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a:extLst>
              <a:ext uri="{FF2B5EF4-FFF2-40B4-BE49-F238E27FC236}">
                <a16:creationId xmlns:a16="http://schemas.microsoft.com/office/drawing/2014/main" id="{FBB666B3-3D34-4176-3FE7-D8C08FE585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Consider leading class through 2</a:t>
            </a:r>
            <a:r>
              <a:rPr lang="en-US" b="1" baseline="30000" dirty="0"/>
              <a:t>nd</a:t>
            </a:r>
            <a:r>
              <a:rPr lang="en-US" b="1" dirty="0"/>
              <a:t> Run Start List exercise from Study Guide</a:t>
            </a:r>
          </a:p>
        </p:txBody>
      </p:sp>
      <p:sp>
        <p:nvSpPr>
          <p:cNvPr id="4" name="Slide Number Placeholder 3"/>
          <p:cNvSpPr>
            <a:spLocks noGrp="1"/>
          </p:cNvSpPr>
          <p:nvPr>
            <p:ph type="sldNum" sz="quarter" idx="5"/>
          </p:nvPr>
        </p:nvSpPr>
        <p:spPr/>
        <p:txBody>
          <a:bodyPr/>
          <a:lstStyle/>
          <a:p>
            <a:pPr>
              <a:defRPr/>
            </a:pPr>
            <a:fld id="{27CD080D-969F-4C12-B219-54A2F29EE077}" type="slidenum">
              <a:rPr lang="en-US" altLang="en-US" smtClean="0"/>
              <a:pPr>
                <a:defRPr/>
              </a:pPr>
              <a:t>84</a:t>
            </a:fld>
            <a:endParaRPr lang="en-US" altLang="en-US" dirty="0"/>
          </a:p>
        </p:txBody>
      </p:sp>
    </p:spTree>
    <p:extLst>
      <p:ext uri="{BB962C8B-B14F-4D97-AF65-F5344CB8AC3E}">
        <p14:creationId xmlns:p14="http://schemas.microsoft.com/office/powerpoint/2010/main" val="2201064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88CF1E9C-54AB-50F2-9983-7084FD03B8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EAE0387F-EFFC-AB1D-069B-6BC31CB26C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This is the suggested point for inserting available TC PowerPoints that have not already been viewed: “Race Points &amp; Penalty”; “Replacement Times”; “Preparing a TDTR”</a:t>
            </a:r>
          </a:p>
        </p:txBody>
      </p:sp>
      <p:sp>
        <p:nvSpPr>
          <p:cNvPr id="122884" name="Slide Number Placeholder 3">
            <a:extLst>
              <a:ext uri="{FF2B5EF4-FFF2-40B4-BE49-F238E27FC236}">
                <a16:creationId xmlns:a16="http://schemas.microsoft.com/office/drawing/2014/main" id="{9AE19353-9901-04E6-871B-F6DD24A26F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C81DC54-26C7-48AE-B603-168489362B8D}" type="slidenum">
              <a:rPr lang="en-US" altLang="en-US" smtClean="0"/>
              <a:pPr/>
              <a:t>85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6185866-B08F-1074-632F-7B3FF0FD13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C6B825A0-F47E-FF15-BB1C-A09C29C973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AD61C9D0-58AC-45CB-A4C4-8997CF8FD1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1858CD-DAF7-482F-9F05-EFE816999934}"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09492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10545E6-C22D-99B8-34D1-064D9D07FE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3539776-15AB-2002-7DFD-1D73032833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ABE06F15-3271-68BD-092B-ABEF24C1E8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82CA2C-FADB-4974-BDB6-D811B6702FB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1830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2DE3022-8E14-00F0-4D8C-0ABB5711F7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E8EFF94-94AB-833C-3992-33D77E6B5F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16E32934-FCE9-83A6-F971-B8B0C2FC96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FA8BF5-2769-404D-8C0A-AB4653259ECA}"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66889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CE65159-A993-17D0-2B5B-1C31486951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266C61E-C80E-FD90-7120-4B652B8AFB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880B2726-0765-2DE0-6904-5AB8A13F85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36FE3C-3D3F-4896-98D9-A3720D84697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2435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B07D13D-A128-7675-A3D1-FEF1F6D8A1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0DC17D6-CF9A-5BCC-7407-5AA7962879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8704AC32-E81F-8AF9-14D2-2D79BA2EE6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9C2F2F5-87F4-4F06-B0D3-4047523521A8}" type="slidenum">
              <a:rPr lang="en-US" altLang="en-US" smtClean="0">
                <a:solidFill>
                  <a:srgbClr val="000000"/>
                </a:solidFill>
              </a:rPr>
              <a:pPr/>
              <a:t>6</a:t>
            </a:fld>
            <a:endParaRPr lang="en-US" altLang="en-US" dirty="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F5B76F8-0E1D-6856-648A-2E99D1E687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BFEE3FC-32C5-D282-2A7C-FABA9169FD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9C5E8878-4AD1-26FD-69F3-72666D6D93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C2E81A-9FBD-47DC-90D4-A74EB65A2DE2}"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83738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B69DCB0-B1D0-4B87-B7AD-8F54B23CF8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8670469-122C-B2CF-9383-1FE354EBA4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id="{4A0FA98E-ABB2-F5D7-9302-F922097050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C06DA7-34B8-4E55-9FA5-384A238D575B}"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16505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198AEB8-AFEF-BBB2-7FEB-83C4F9A464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F68A7D6-AF55-5D5C-23F9-D5C4CA2E3C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4EE0119B-A1DA-2878-CE10-6B886F7174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12ADFF-A15A-469B-B845-4BFF9AAEADF1}"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67076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E832D35C-1891-1A3A-B3D7-9D2BA2143D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B07061DC-139C-DC0D-35E1-975F73451F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3BE4FB26-20C4-7E32-EE81-918C667EEA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04AE19-8B15-4EE2-93FE-5BF6C7874D09}"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31204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18F4111-5843-C818-31F3-DDB8FBCE54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8E66A1E-2E18-F9B3-5FF0-B43A7178FE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03B2F26E-C178-728C-474E-EC8F3C44A1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FC51A5-5D81-40EB-B683-44E94982B891}"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58599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33762CA-3745-697F-FF8E-242409E821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A33CE585-729C-9671-F285-D91FE24E54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a:extLst>
              <a:ext uri="{FF2B5EF4-FFF2-40B4-BE49-F238E27FC236}">
                <a16:creationId xmlns:a16="http://schemas.microsoft.com/office/drawing/2014/main" id="{DE5869FD-B213-3BE9-DE5C-1CBEB7B6AE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0CCC18-22B3-4BE4-9A45-355546FB9786}"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74797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3C49479-B455-241D-2B9A-23A002C625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22894C7-8C79-56F7-57FA-6CCA471E43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E7EBA9F5-13C5-8190-9F4F-E42E53F85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2A3086-8510-452D-86D2-AF2A7F4EA184}"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43645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4D38FD9-C9C8-4233-19A9-8218FCF745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533D9384-4998-EA37-637F-35C4FC7CA5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68558F3C-9C2D-502B-9F71-1658CB2FE5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E17874-117B-4DCE-835B-DE7B3244CA0B}"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22621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4859E90-E1AB-8815-58A8-E2F1BA6F90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B133C19D-CAD1-E1EE-961C-666DE44B85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a:extLst>
              <a:ext uri="{FF2B5EF4-FFF2-40B4-BE49-F238E27FC236}">
                <a16:creationId xmlns:a16="http://schemas.microsoft.com/office/drawing/2014/main" id="{DCDCE5C9-3646-B6E2-0D88-BC9D3F0C39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D8A090-FFF1-4C12-978F-3B4DFD638260}"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92855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F5BD769-E284-AEBE-BED7-4FAAA99AED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A9B9040-50BC-4C2C-C3F4-E5FED4CAB3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0ECACBBC-29C9-AE20-2D2C-BC491DB792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A893F4-F35B-4334-B21C-4A7274F5126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18869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8B0F08B-3F2E-94BB-12B6-80E674ABB9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70F558C-7AAB-56DA-FB1A-9D6544B4F5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Season 2023 attendance was only valid for Season 2023 and Season 2024</a:t>
            </a:r>
          </a:p>
          <a:p>
            <a:r>
              <a:rPr lang="en-US" altLang="en-US" b="1" dirty="0"/>
              <a:t>Season 2025 requires minimum Season 2024; for TD’s &amp; RA’s Season 2025 attendance</a:t>
            </a:r>
          </a:p>
        </p:txBody>
      </p:sp>
      <p:sp>
        <p:nvSpPr>
          <p:cNvPr id="25604" name="Slide Number Placeholder 3">
            <a:extLst>
              <a:ext uri="{FF2B5EF4-FFF2-40B4-BE49-F238E27FC236}">
                <a16:creationId xmlns:a16="http://schemas.microsoft.com/office/drawing/2014/main" id="{AE1EB976-C53E-7D3A-58A0-C9D8C5BD4E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EA33CA7-A472-41F9-B43F-5422B6110584}" type="slidenum">
              <a:rPr lang="en-US" altLang="en-US" smtClean="0">
                <a:solidFill>
                  <a:srgbClr val="000000"/>
                </a:solidFill>
              </a:rPr>
              <a:pPr/>
              <a:t>9</a:t>
            </a:fld>
            <a:endParaRPr lang="en-US" altLang="en-US"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A44E3FF2-A1C7-F614-5EE1-C680EC101E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58F2B529-F51E-B0F8-1FAD-752BA666A1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4" name="Slide Number Placeholder 3">
            <a:extLst>
              <a:ext uri="{FF2B5EF4-FFF2-40B4-BE49-F238E27FC236}">
                <a16:creationId xmlns:a16="http://schemas.microsoft.com/office/drawing/2014/main" id="{275CB806-7120-F43C-2C70-D21D6E008B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34BD9C-50E1-4554-AC10-D46770B6BD2E}"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24338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9B02CD55-E437-B762-1B55-2F14A59992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0322392-A295-E145-3A44-C9E00C9D7A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a:extLst>
              <a:ext uri="{FF2B5EF4-FFF2-40B4-BE49-F238E27FC236}">
                <a16:creationId xmlns:a16="http://schemas.microsoft.com/office/drawing/2014/main" id="{F4ACBA6A-903E-414D-4E0F-7479C84C38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B2614A-ED9E-4F26-81C9-A7A94CF85AE0}"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63028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FBF67FC-3DD5-4D1F-B04B-56C654434B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D93AABDE-4E2E-2087-ED5F-54F35CFA63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a:extLst>
              <a:ext uri="{FF2B5EF4-FFF2-40B4-BE49-F238E27FC236}">
                <a16:creationId xmlns:a16="http://schemas.microsoft.com/office/drawing/2014/main" id="{41B2F9BE-5333-5AC7-9A18-2E818E83AA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DCDE4A-0B53-45D4-A7B9-0601522DC59B}"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24351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C3AC40C2-3986-4D23-6AF1-70735959BF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BDD3714C-1707-C80E-3035-A778228E1E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a:extLst>
              <a:ext uri="{FF2B5EF4-FFF2-40B4-BE49-F238E27FC236}">
                <a16:creationId xmlns:a16="http://schemas.microsoft.com/office/drawing/2014/main" id="{0C07F117-EE85-903E-E2B5-885D96B0D9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72DE42-1791-4D6B-83F3-ACAFD30F8D6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97330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879CEB5-AC4C-6181-E01B-CF9B744273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6132D0D4-4604-4331-6ACD-488767FE55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a:extLst>
              <a:ext uri="{FF2B5EF4-FFF2-40B4-BE49-F238E27FC236}">
                <a16:creationId xmlns:a16="http://schemas.microsoft.com/office/drawing/2014/main" id="{6FEC7014-75A4-B1D9-D2D7-2AA1A741D8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1074CB-8844-4B0D-A1D5-126BFF41D336}"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73247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B584B9CE-A41C-DF99-CB0C-5D6AAEC32E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F8DCB4B5-6F63-DF3D-5FB2-553502C7E0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a:extLst>
              <a:ext uri="{FF2B5EF4-FFF2-40B4-BE49-F238E27FC236}">
                <a16:creationId xmlns:a16="http://schemas.microsoft.com/office/drawing/2014/main" id="{2812B329-5D6F-7353-2FFA-84463FD2A6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EC77A8-444B-48C2-BAA8-DE656D00D59B}"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657751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44E74D42-2D03-AFE1-6E0A-58762608C3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CC532F5B-54D9-BC1C-1BAB-87B135AAE6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a:extLst>
              <a:ext uri="{FF2B5EF4-FFF2-40B4-BE49-F238E27FC236}">
                <a16:creationId xmlns:a16="http://schemas.microsoft.com/office/drawing/2014/main" id="{37F8B16D-9C78-12F6-DE13-43B859FE2E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40DD79-F521-4A82-A814-DD4CE157F710}"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41680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3673D1F-DB99-66B9-EE5C-737314DF0F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340AA6A2-43C2-4799-4CBB-7A05722C40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4" name="Slide Number Placeholder 3">
            <a:extLst>
              <a:ext uri="{FF2B5EF4-FFF2-40B4-BE49-F238E27FC236}">
                <a16:creationId xmlns:a16="http://schemas.microsoft.com/office/drawing/2014/main" id="{7A449FF0-91FB-82AF-3F5C-4B001B11FD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FCA353-4733-4CBC-9F24-5025FCBDCBDB}"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9240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DB6F440E-F2B1-2B56-55A3-0F995444C2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1DCBA546-754F-D4AE-6810-621FD6A66B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2" name="Slide Number Placeholder 3">
            <a:extLst>
              <a:ext uri="{FF2B5EF4-FFF2-40B4-BE49-F238E27FC236}">
                <a16:creationId xmlns:a16="http://schemas.microsoft.com/office/drawing/2014/main" id="{270ED092-6A9B-D0B4-47B1-0F5FEF9274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BAAACB-B52D-4FAE-B557-8A5DB1CDC34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105125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DDBF7242-0F5F-7B59-25B6-75F26AE050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AB4DD8F3-3278-170A-B7DE-CD3E25F304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80" name="Slide Number Placeholder 3">
            <a:extLst>
              <a:ext uri="{FF2B5EF4-FFF2-40B4-BE49-F238E27FC236}">
                <a16:creationId xmlns:a16="http://schemas.microsoft.com/office/drawing/2014/main" id="{8E400A0D-F702-7391-7156-36549ABD12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3A6210-0287-4201-AE8B-347077A1F18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7725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67C6180-AC89-7A6B-4672-5D241C75C9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54F926C-032B-DE94-555D-1DBC8CA7DB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a:extLst>
              <a:ext uri="{FF2B5EF4-FFF2-40B4-BE49-F238E27FC236}">
                <a16:creationId xmlns:a16="http://schemas.microsoft.com/office/drawing/2014/main" id="{39FC5D90-2521-A589-429A-05A200B6BD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BD66489-B568-49DB-86C6-0021FB030872}" type="slidenum">
              <a:rPr lang="en-US" altLang="en-US" smtClean="0">
                <a:solidFill>
                  <a:srgbClr val="000000"/>
                </a:solidFill>
              </a:rPr>
              <a:pPr/>
              <a:t>10</a:t>
            </a:fld>
            <a:endParaRPr lang="en-US" altLang="en-US" dirty="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1874131-2052-67E3-920F-19211DF199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A410730F-AABD-B7E0-6143-BA114959D9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2" name="Slide Number Placeholder 3">
            <a:extLst>
              <a:ext uri="{FF2B5EF4-FFF2-40B4-BE49-F238E27FC236}">
                <a16:creationId xmlns:a16="http://schemas.microsoft.com/office/drawing/2014/main" id="{A9870593-6701-6A94-CC6D-E943CCE0D7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3A79E5-B8B0-4FAF-B5CE-7E650F143782}"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492646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E995A50A-E1C7-321A-0F2B-0D39397617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FEE79411-E134-9752-F449-6DD6F59B16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0900" name="Slide Number Placeholder 3">
            <a:extLst>
              <a:ext uri="{FF2B5EF4-FFF2-40B4-BE49-F238E27FC236}">
                <a16:creationId xmlns:a16="http://schemas.microsoft.com/office/drawing/2014/main" id="{C6529A49-8A25-F9D6-4EFC-3DA90BF2CD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142EA4-B6FA-4357-B7C7-004F89D7DFF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924387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D8D2D7F2-6027-93DB-432D-FF5073778A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270BB878-D369-1ABD-27C8-3F6769037E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2" name="Slide Number Placeholder 3">
            <a:extLst>
              <a:ext uri="{FF2B5EF4-FFF2-40B4-BE49-F238E27FC236}">
                <a16:creationId xmlns:a16="http://schemas.microsoft.com/office/drawing/2014/main" id="{44C119A3-74C2-14ED-2AC4-E0BCE3E259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E434AE-42F7-4AD1-A10A-71D9F727FDAC}"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a:t>
            </a:fld>
            <a:endParaRPr kumimoji="0" lang="en-US" altLang="en-US"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90398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55F7AFF-3BE3-6D7C-0C46-B480C9DF63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2C86854F-2267-7349-0B6D-ABFFCF6FE1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6020" name="Slide Number Placeholder 3">
            <a:extLst>
              <a:ext uri="{FF2B5EF4-FFF2-40B4-BE49-F238E27FC236}">
                <a16:creationId xmlns:a16="http://schemas.microsoft.com/office/drawing/2014/main" id="{A0198746-61E6-74B0-F546-43AFAB7AC3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A7A7FD-013A-46E2-8AB9-26853B283B79}"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122</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74342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6C5D948B-66CA-232B-2AEF-FFEEDF748A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5FE55636-C6EF-ED52-C1D0-533B356D59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0116" name="Slide Number Placeholder 3">
            <a:extLst>
              <a:ext uri="{FF2B5EF4-FFF2-40B4-BE49-F238E27FC236}">
                <a16:creationId xmlns:a16="http://schemas.microsoft.com/office/drawing/2014/main" id="{8573CF27-6184-C440-A5D6-695A8838C9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5A037A-9328-4215-A156-692E118EA65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370241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5AC98DAB-EFCA-998C-5EB4-5339A85DCA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048F1FBC-3737-1F43-D7FF-D7BB845501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a:extLst>
              <a:ext uri="{FF2B5EF4-FFF2-40B4-BE49-F238E27FC236}">
                <a16:creationId xmlns:a16="http://schemas.microsoft.com/office/drawing/2014/main" id="{D2BE6917-2FFF-06A7-C32F-35CBD0C5D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6939EC-E976-40DE-821C-061D2E50708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10323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1940625B-EB8D-1EEE-2190-E688DD0441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4EEECEAB-BE68-D385-0315-917FC2725B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a:extLst>
              <a:ext uri="{FF2B5EF4-FFF2-40B4-BE49-F238E27FC236}">
                <a16:creationId xmlns:a16="http://schemas.microsoft.com/office/drawing/2014/main" id="{8DE88BCA-A337-62CE-C5DF-84FE55D2E7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347B6B-2A6D-476B-A42D-235E0921AD63}"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96411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E02379D5-7805-98F0-DEA4-EBCF55F700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393CBF5F-B56B-D48E-5DB9-6A4EEAA20A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04" name="Slide Number Placeholder 3">
            <a:extLst>
              <a:ext uri="{FF2B5EF4-FFF2-40B4-BE49-F238E27FC236}">
                <a16:creationId xmlns:a16="http://schemas.microsoft.com/office/drawing/2014/main" id="{780F2E7B-E81F-7819-84D0-5FF0DE338B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FB85CA-ACD2-4D59-A722-B179B8BA8DEB}"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126</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075300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385838A-E890-3988-201A-45FA71428C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F400E223-7335-A85B-A865-F5324D9332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4452" name="Slide Number Placeholder 3">
            <a:extLst>
              <a:ext uri="{FF2B5EF4-FFF2-40B4-BE49-F238E27FC236}">
                <a16:creationId xmlns:a16="http://schemas.microsoft.com/office/drawing/2014/main" id="{19A2E5A2-7356-F7E0-2FE7-3D4C7A1556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509395-086F-46DC-9931-80B5AB1BD183}"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127</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348467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7C436CB0-01BC-4533-842F-CE6D5FB2A5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34EBEC41-4059-CF6F-1849-88C6A20685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9572" name="Slide Number Placeholder 3">
            <a:extLst>
              <a:ext uri="{FF2B5EF4-FFF2-40B4-BE49-F238E27FC236}">
                <a16:creationId xmlns:a16="http://schemas.microsoft.com/office/drawing/2014/main" id="{824C4182-1EC7-A1E7-ABE2-714F85D44D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3E5A12-045F-47DE-A1BC-C39F7D1B4DA1}"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129</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3527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D550438-832D-E912-D9C9-EEF753285B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8457B66-3732-33D7-0333-CA685C1A89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D58D58F6-C6D4-D369-FC1A-4D25F4443B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7B2EA7E-EF8B-4A2B-B28C-A8EE349111CD}" type="slidenum">
              <a:rPr lang="en-US" altLang="en-US" smtClean="0">
                <a:solidFill>
                  <a:srgbClr val="000000"/>
                </a:solidFill>
              </a:rPr>
              <a:pPr/>
              <a:t>11</a:t>
            </a:fld>
            <a:endParaRPr lang="en-US" altLang="en-US" dirty="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59B82746-9531-4FFE-44A9-81C671E044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7A440FE9-4185-EA47-5FCD-F16EAA1DC0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1620" name="Slide Number Placeholder 3">
            <a:extLst>
              <a:ext uri="{FF2B5EF4-FFF2-40B4-BE49-F238E27FC236}">
                <a16:creationId xmlns:a16="http://schemas.microsoft.com/office/drawing/2014/main" id="{E7AEF0E3-FFB8-0652-7092-843784E7D7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A04C7A-BD2D-4E52-979C-D8878066105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130</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098464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AC9A7829-004D-542F-4C11-5E3A1623D6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BB962804-1A56-2C8C-044A-3FDF774A02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Witnessed by the Jury! Do you grant a “provisional” or do you grant an automatic “rerun” which will require no further Jury action?</a:t>
            </a:r>
          </a:p>
        </p:txBody>
      </p:sp>
      <p:sp>
        <p:nvSpPr>
          <p:cNvPr id="118788" name="Slide Number Placeholder 3">
            <a:extLst>
              <a:ext uri="{FF2B5EF4-FFF2-40B4-BE49-F238E27FC236}">
                <a16:creationId xmlns:a16="http://schemas.microsoft.com/office/drawing/2014/main" id="{ABB43682-8372-BF16-3E56-CFDCB05C59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1044BF-D4EF-42ED-BBD5-549D9E70E85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136</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169546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872F061E-E723-3F99-ED2A-E52E59D42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FF15C7C7-D692-94A4-9DD8-BD6D151E8E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rule also does not prohibit an Organizing Committee from assigning Gate Judges to race arenas where, for example, the topography of the hill may result in limited visibility.</a:t>
            </a:r>
          </a:p>
        </p:txBody>
      </p:sp>
      <p:sp>
        <p:nvSpPr>
          <p:cNvPr id="122884" name="Slide Number Placeholder 3">
            <a:extLst>
              <a:ext uri="{FF2B5EF4-FFF2-40B4-BE49-F238E27FC236}">
                <a16:creationId xmlns:a16="http://schemas.microsoft.com/office/drawing/2014/main" id="{CB25DF71-86EC-4EE5-FFE4-EBDDF652F1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523FE5-4490-41C9-8A6E-72FB338B85FA}"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138</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858171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13D7DE2E-ADBB-2C0D-F9E3-512A13252F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2769F27C-29CA-6BED-1780-36E671005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is an accepted fact that not all areas of the nation have adequate internet connectivity/bandwidth, and online meetings are not possible (some still have rotary-type phones!  Really, they do!).</a:t>
            </a:r>
          </a:p>
          <a:p>
            <a:r>
              <a:rPr lang="en-US" altLang="en-US"/>
              <a:t>Depending on the type of event, Team Captains’ Meetings may be held either the night before an event, the morning before the event, or at the end of the day for the next day’s event.</a:t>
            </a:r>
          </a:p>
          <a:p>
            <a:r>
              <a:rPr lang="en-US" altLang="en-US" b="1"/>
              <a:t>IT IS RECOMMENDED THAT TCM FOR EVENTS WITH SPECIAL SEEDING (Continental Cup, Championships, etc.), BE IN-PERSON MEETINGS.</a:t>
            </a:r>
          </a:p>
          <a:p>
            <a:endParaRPr lang="en-US" altLang="en-US"/>
          </a:p>
        </p:txBody>
      </p:sp>
      <p:sp>
        <p:nvSpPr>
          <p:cNvPr id="124932" name="Slide Number Placeholder 3">
            <a:extLst>
              <a:ext uri="{FF2B5EF4-FFF2-40B4-BE49-F238E27FC236}">
                <a16:creationId xmlns:a16="http://schemas.microsoft.com/office/drawing/2014/main" id="{601A57E1-D4BC-4E2E-1FB1-7538B9A92E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D8F5B2-7970-4758-8AFD-4B978C6D327D}"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111818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44375DCB-DACA-582A-1A87-72EC11A3C2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023276A2-7598-EA75-6692-21FCE71A6A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Refer to U202.2, 601.4.5.5, 601.4.9.3, 601.4.10, 611.3.3, 617.3.4, 646.3.  All of these rules refer to a requirement for a signature.</a:t>
            </a:r>
          </a:p>
          <a:p>
            <a:r>
              <a:rPr lang="en-US" altLang="en-US"/>
              <a:t>In addition, TCM Minutes form and Protest form have a signature line.</a:t>
            </a:r>
          </a:p>
          <a:p>
            <a:r>
              <a:rPr lang="en-US" altLang="en-US" b="1" i="1"/>
              <a:t>If you, as the Technical Delegate, do not have copies of all event-related documents, you are eliminating your ability to prove 1) How the event was conducted, and 2) What you actually approved.</a:t>
            </a:r>
          </a:p>
        </p:txBody>
      </p:sp>
      <p:sp>
        <p:nvSpPr>
          <p:cNvPr id="129028" name="Slide Number Placeholder 3">
            <a:extLst>
              <a:ext uri="{FF2B5EF4-FFF2-40B4-BE49-F238E27FC236}">
                <a16:creationId xmlns:a16="http://schemas.microsoft.com/office/drawing/2014/main" id="{1CAB6BF4-9678-0EC0-3810-0156445884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B888494-300E-4B07-A02A-FAC7CF3A351B}"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142</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421456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C5BB2F75-5C63-A1C2-86C5-EED846EC73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599F2417-8D21-CF75-F301-19E0F33960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Your team playing in the Super Bowl does not constitute </a:t>
            </a:r>
            <a:r>
              <a:rPr lang="en-US" altLang="en-US" i="1"/>
              <a:t>force majeure!</a:t>
            </a:r>
            <a:endParaRPr lang="en-US" altLang="en-US"/>
          </a:p>
        </p:txBody>
      </p:sp>
      <p:sp>
        <p:nvSpPr>
          <p:cNvPr id="133124" name="Slide Number Placeholder 3">
            <a:extLst>
              <a:ext uri="{FF2B5EF4-FFF2-40B4-BE49-F238E27FC236}">
                <a16:creationId xmlns:a16="http://schemas.microsoft.com/office/drawing/2014/main" id="{20CDE581-C9B1-AE64-8F7B-D5DFA0739B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C0C3FC-899C-42CE-8298-04B2E2BED80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143</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375302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5FBFDA5F-5CBF-894F-F07B-4FC5975263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6EC706AB-5109-3BBE-7C21-20AD647C3F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6196" name="Slide Number Placeholder 3">
            <a:extLst>
              <a:ext uri="{FF2B5EF4-FFF2-40B4-BE49-F238E27FC236}">
                <a16:creationId xmlns:a16="http://schemas.microsoft.com/office/drawing/2014/main" id="{75D9F3CA-2001-1DB0-0BD7-5899C65660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06C44F-F149-4A2D-869C-57514B4FEAD6}"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144</a:t>
            </a:fld>
            <a:endParaRPr kumimoji="0" lang="en-US" alt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156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460CF9F-C674-D77B-0BC9-FF47F9CFB2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123DA07-1350-7D9A-245A-17C7300F33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a:extLst>
              <a:ext uri="{FF2B5EF4-FFF2-40B4-BE49-F238E27FC236}">
                <a16:creationId xmlns:a16="http://schemas.microsoft.com/office/drawing/2014/main" id="{3ECC2BDD-013F-DF2A-6B1D-63A1FFE7DB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B3BC0AA-C597-4B8B-AA5F-B9825D72F350}" type="slidenum">
              <a:rPr lang="en-US" altLang="en-US" smtClean="0">
                <a:solidFill>
                  <a:srgbClr val="000000"/>
                </a:solidFill>
              </a:rPr>
              <a:pPr/>
              <a:t>12</a:t>
            </a:fld>
            <a:endParaRPr lang="en-US" altLang="en-US"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9549350-FB13-AD98-7F9A-4D48FC02CD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55CC1CC7-34B3-AB9F-6A6D-D0E8A517AA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a:extLst>
              <a:ext uri="{FF2B5EF4-FFF2-40B4-BE49-F238E27FC236}">
                <a16:creationId xmlns:a16="http://schemas.microsoft.com/office/drawing/2014/main" id="{E33142C0-1457-36A4-3231-9C7FBFD3E5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D042C5D-34DE-4888-8429-E0BE489658A6}" type="slidenum">
              <a:rPr lang="en-US" altLang="en-US" smtClean="0">
                <a:solidFill>
                  <a:srgbClr val="000000"/>
                </a:solidFill>
              </a:rPr>
              <a:pPr/>
              <a:t>13</a:t>
            </a:fld>
            <a:endParaRPr lang="en-US" altLang="en-US"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ECBCF5B-3DC5-77B7-602B-3571DF575F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9B1AD22-50FE-2757-B5FE-FC03083121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a:extLst>
              <a:ext uri="{FF2B5EF4-FFF2-40B4-BE49-F238E27FC236}">
                <a16:creationId xmlns:a16="http://schemas.microsoft.com/office/drawing/2014/main" id="{4C895BA9-6231-3F1A-BE62-6ABE929C7B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0" hangingPunct="0"/>
            <a:fld id="{1175D19F-C1FC-4D97-A230-C6A659C67629}" type="slidenum">
              <a:rPr lang="en-US" altLang="en-US" smtClean="0">
                <a:solidFill>
                  <a:srgbClr val="000000"/>
                </a:solidFill>
                <a:latin typeface="Times" panose="02020603050405020304" pitchFamily="18" charset="0"/>
              </a:rPr>
              <a:pPr eaLnBrk="0" hangingPunct="0"/>
              <a:t>15</a:t>
            </a:fld>
            <a:endParaRPr lang="en-US" altLang="en-US" dirty="0">
              <a:solidFill>
                <a:srgbClr val="000000"/>
              </a:solidFill>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54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a:extLst>
              <a:ext uri="{FF2B5EF4-FFF2-40B4-BE49-F238E27FC236}">
                <a16:creationId xmlns:a16="http://schemas.microsoft.com/office/drawing/2014/main" id="{9E7B169C-56F2-815E-99CA-92D51F92AB2A}"/>
              </a:ext>
            </a:extLst>
          </p:cNvPr>
          <p:cNvSpPr>
            <a:spLocks noGrp="1"/>
          </p:cNvSpPr>
          <p:nvPr>
            <p:ph type="dt" sz="half" idx="10"/>
          </p:nvPr>
        </p:nvSpPr>
        <p:spPr>
          <a:xfrm>
            <a:off x="3525838" y="6356350"/>
            <a:ext cx="914400" cy="365125"/>
          </a:xfrm>
        </p:spPr>
        <p:txBody>
          <a:bodyPr/>
          <a:lstStyle>
            <a:lvl1pPr>
              <a:defRPr>
                <a:solidFill>
                  <a:schemeClr val="bg1"/>
                </a:solidFill>
              </a:defRPr>
            </a:lvl1pPr>
          </a:lstStyle>
          <a:p>
            <a:pPr>
              <a:defRPr/>
            </a:pPr>
            <a:fld id="{D48E4D17-CA93-4FEF-AB49-4DCC373C2CC8}" type="datetime1">
              <a:rPr lang="en-US"/>
              <a:pPr>
                <a:defRPr/>
              </a:pPr>
              <a:t>10/6/2024</a:t>
            </a:fld>
            <a:endParaRPr lang="en-US" dirty="0"/>
          </a:p>
        </p:txBody>
      </p:sp>
      <p:sp>
        <p:nvSpPr>
          <p:cNvPr id="5" name="Footer Placeholder 4">
            <a:extLst>
              <a:ext uri="{FF2B5EF4-FFF2-40B4-BE49-F238E27FC236}">
                <a16:creationId xmlns:a16="http://schemas.microsoft.com/office/drawing/2014/main" id="{B85968B4-35EE-F191-738E-F979DE5A5CBC}"/>
              </a:ext>
            </a:extLst>
          </p:cNvPr>
          <p:cNvSpPr>
            <a:spLocks noGrp="1"/>
          </p:cNvSpPr>
          <p:nvPr>
            <p:ph type="ftr" sz="quarter" idx="11"/>
          </p:nvPr>
        </p:nvSpPr>
        <p:spPr>
          <a:xfrm>
            <a:off x="4587875" y="6356350"/>
            <a:ext cx="2979738" cy="365125"/>
          </a:xfrm>
        </p:spPr>
        <p:txBody>
          <a:bodyPr/>
          <a:lstStyle>
            <a:lvl1pPr>
              <a:defRPr>
                <a:solidFill>
                  <a:schemeClr val="bg1"/>
                </a:solidFill>
              </a:defRPr>
            </a:lvl1pPr>
          </a:lstStyle>
          <a:p>
            <a:pPr>
              <a:defRPr/>
            </a:pPr>
            <a:r>
              <a:rPr lang="en-US" dirty="0"/>
              <a:t>2017-2018</a:t>
            </a:r>
          </a:p>
        </p:txBody>
      </p:sp>
      <p:sp>
        <p:nvSpPr>
          <p:cNvPr id="6" name="Slide Number Placeholder 5">
            <a:extLst>
              <a:ext uri="{FF2B5EF4-FFF2-40B4-BE49-F238E27FC236}">
                <a16:creationId xmlns:a16="http://schemas.microsoft.com/office/drawing/2014/main" id="{054F5048-DD0A-85FB-7265-E8D37DC8690E}"/>
              </a:ext>
            </a:extLst>
          </p:cNvPr>
          <p:cNvSpPr>
            <a:spLocks noGrp="1"/>
          </p:cNvSpPr>
          <p:nvPr>
            <p:ph type="sldNum" sz="quarter" idx="12"/>
          </p:nvPr>
        </p:nvSpPr>
        <p:spPr>
          <a:xfrm>
            <a:off x="7716838" y="6356350"/>
            <a:ext cx="457200" cy="365125"/>
          </a:xfrm>
        </p:spPr>
        <p:txBody>
          <a:bodyPr/>
          <a:lstStyle>
            <a:lvl1pPr>
              <a:defRPr>
                <a:solidFill>
                  <a:schemeClr val="bg1"/>
                </a:solidFill>
              </a:defRPr>
            </a:lvl1pPr>
          </a:lstStyle>
          <a:p>
            <a:pPr>
              <a:defRPr/>
            </a:pPr>
            <a:fld id="{48201932-F69A-41C1-8D9D-346E0090A5D5}" type="slidenum">
              <a:rPr lang="en-US" altLang="en-US"/>
              <a:pPr>
                <a:defRPr/>
              </a:pPr>
              <a:t>‹#›</a:t>
            </a:fld>
            <a:endParaRPr lang="en-US" altLang="en-US" dirty="0"/>
          </a:p>
        </p:txBody>
      </p:sp>
    </p:spTree>
    <p:extLst>
      <p:ext uri="{BB962C8B-B14F-4D97-AF65-F5344CB8AC3E}">
        <p14:creationId xmlns:p14="http://schemas.microsoft.com/office/powerpoint/2010/main" val="164458973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86930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53184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76D52D9-85FB-07FE-8683-9C6650FB4F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1322388"/>
            <a:ext cx="85598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55"/>
            <a:ext cx="8229600" cy="4525433"/>
          </a:xfrm>
          <a:prstGeom prst="rect">
            <a:avLst/>
          </a:prstGeo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144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A1187F9A-A37C-F877-3D26-970347FE3A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1322388"/>
            <a:ext cx="85598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834238F0-2B6E-6F05-8D89-F7669A9930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7938" y="5970588"/>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301744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6AF136-5317-0987-ABE7-C006EB23DE65}"/>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221832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20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07159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506605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303897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2E4835E-0481-C8D2-DB9D-EA941B0F5583}"/>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C1D55B7-0AE0-9686-46AC-16ECA0BFCC48}"/>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0D31E0C-A029-70CE-6ADE-B2AEAB8AC673}"/>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3617EA58-F503-4F2F-B5B5-4ADF69AD998D}" type="datetime1">
              <a:rPr lang="en-US"/>
              <a:pPr>
                <a:defRPr/>
              </a:pPr>
              <a:t>10/6/2024</a:t>
            </a:fld>
            <a:endParaRPr lang="en-US" dirty="0"/>
          </a:p>
        </p:txBody>
      </p:sp>
      <p:sp>
        <p:nvSpPr>
          <p:cNvPr id="5" name="Footer Placeholder 4">
            <a:extLst>
              <a:ext uri="{FF2B5EF4-FFF2-40B4-BE49-F238E27FC236}">
                <a16:creationId xmlns:a16="http://schemas.microsoft.com/office/drawing/2014/main" id="{E04BEE14-DC9A-A254-F5E6-EE32BB00066D}"/>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338E2950-7976-EFC4-6740-4AE43CC5BE66}"/>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vl1pPr>
          </a:lstStyle>
          <a:p>
            <a:pPr>
              <a:defRPr/>
            </a:pPr>
            <a:fld id="{E1FE0157-5CE1-40BB-BCB7-DCCB7C51BBB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998" r:id="rId1"/>
    <p:sldLayoutId id="2147484999" r:id="rId2"/>
    <p:sldLayoutId id="2147485000" r:id="rId3"/>
    <p:sldLayoutId id="2147485001" r:id="rId4"/>
    <p:sldLayoutId id="2147485002" r:id="rId5"/>
    <p:sldLayoutId id="2147485003" r:id="rId6"/>
    <p:sldLayoutId id="2147485004" r:id="rId7"/>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66A389C-4CA4-691A-3F7F-354EE852A1EB}"/>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D6D6958D-A73E-1FDE-86F4-ED376277F295}"/>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3203ECF-8FC8-5F22-864E-D30ACB2D6D81}"/>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5A77C989-F52D-46F1-8A71-DD2E0C69D378}" type="datetime1">
              <a:rPr lang="en-US"/>
              <a:pPr>
                <a:defRPr/>
              </a:pPr>
              <a:t>10/6/2024</a:t>
            </a:fld>
            <a:endParaRPr lang="en-US" dirty="0"/>
          </a:p>
        </p:txBody>
      </p:sp>
      <p:sp>
        <p:nvSpPr>
          <p:cNvPr id="5" name="Footer Placeholder 4">
            <a:extLst>
              <a:ext uri="{FF2B5EF4-FFF2-40B4-BE49-F238E27FC236}">
                <a16:creationId xmlns:a16="http://schemas.microsoft.com/office/drawing/2014/main" id="{998C7236-E733-7369-37C6-A175DEB86F81}"/>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462D5C44-E52B-BB7D-06DF-A1FFD8370655}"/>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7E088E57-BE73-4D59-BB89-5BEB5403A8C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005" r:id="rId1"/>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1088740-618E-2A97-3ED7-6FEE33768840}"/>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450141E-A6BD-8C17-A4C5-DE29C85B965B}"/>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DD68C30-2347-9640-49D0-0F65E5B5B607}"/>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19A40B96-1694-4983-A816-8A6F4B36839E}" type="datetime1">
              <a:rPr lang="en-US"/>
              <a:pPr>
                <a:defRPr/>
              </a:pPr>
              <a:t>10/6/2024</a:t>
            </a:fld>
            <a:endParaRPr lang="en-US" dirty="0"/>
          </a:p>
        </p:txBody>
      </p:sp>
      <p:sp>
        <p:nvSpPr>
          <p:cNvPr id="5" name="Footer Placeholder 4">
            <a:extLst>
              <a:ext uri="{FF2B5EF4-FFF2-40B4-BE49-F238E27FC236}">
                <a16:creationId xmlns:a16="http://schemas.microsoft.com/office/drawing/2014/main" id="{E92F3435-E8C4-1D1D-3447-DA835A655D0F}"/>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a:solidFill>
                  <a:schemeClr val="tx1"/>
                </a:solidFill>
                <a:latin typeface="+mn-lt"/>
              </a:defRPr>
            </a:lvl1pPr>
          </a:lstStyle>
          <a:p>
            <a:pPr>
              <a:defRPr/>
            </a:pPr>
            <a:r>
              <a:rPr lang="en-US"/>
              <a:t>2017-2018</a:t>
            </a:r>
          </a:p>
        </p:txBody>
      </p:sp>
      <p:sp>
        <p:nvSpPr>
          <p:cNvPr id="6" name="Slide Number Placeholder 5">
            <a:extLst>
              <a:ext uri="{FF2B5EF4-FFF2-40B4-BE49-F238E27FC236}">
                <a16:creationId xmlns:a16="http://schemas.microsoft.com/office/drawing/2014/main" id="{0F68391B-A86F-854E-0F11-C2EBBE9A3DEE}"/>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B5EF91C1-0A5F-4A48-9375-40FE255F9C95}" type="slidenum">
              <a:rPr lang="en-US" altLang="en-US"/>
              <a:pPr>
                <a:defRPr/>
              </a:pPr>
              <a:t>‹#›</a:t>
            </a:fld>
            <a:endParaRPr lang="en-US" altLang="en-US" dirty="0"/>
          </a:p>
        </p:txBody>
      </p:sp>
    </p:spTree>
    <p:extLst>
      <p:ext uri="{BB962C8B-B14F-4D97-AF65-F5344CB8AC3E}">
        <p14:creationId xmlns:p14="http://schemas.microsoft.com/office/powerpoint/2010/main" val="3477559871"/>
      </p:ext>
    </p:extLst>
  </p:cSld>
  <p:clrMap bg1="lt1" tx1="dk1" bg2="lt2" tx2="dk2" accent1="accent1" accent2="accent2" accent3="accent3" accent4="accent4" accent5="accent5" accent6="accent6" hlink="hlink" folHlink="folHlink"/>
  <p:sldLayoutIdLst>
    <p:sldLayoutId id="2147485007" r:id="rId1"/>
    <p:sldLayoutId id="2147485008" r:id="rId2"/>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42221EC-1016-2873-0B73-13175FF2AB95}"/>
              </a:ext>
            </a:extLst>
          </p:cNvPr>
          <p:cNvSpPr>
            <a:spLocks noGrp="1" noChangeArrowheads="1"/>
          </p:cNvSpPr>
          <p:nvPr>
            <p:ph type="ctrTitle" idx="4294967295"/>
          </p:nvPr>
        </p:nvSpPr>
        <p:spPr>
          <a:xfrm>
            <a:off x="1066800" y="2654300"/>
            <a:ext cx="7924800" cy="1752600"/>
          </a:xfrm>
        </p:spPr>
        <p:txBody>
          <a:bodyPr/>
          <a:lstStyle/>
          <a:p>
            <a:pPr algn="ctr" eaLnBrk="1" hangingPunct="1">
              <a:lnSpc>
                <a:spcPct val="100000"/>
              </a:lnSpc>
              <a:spcBef>
                <a:spcPts val="0"/>
              </a:spcBef>
              <a:spcAft>
                <a:spcPts val="0"/>
              </a:spcAft>
              <a:defRPr/>
            </a:pPr>
            <a: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2025</a:t>
            </a:r>
            <a:br>
              <a:rPr lang="en-US" alt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alt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TIMING &amp; CALCULATIONS</a:t>
            </a:r>
            <a:endParaRPr lang="en-US" altLang="en-US" sz="3200" dirty="0">
              <a:solidFill>
                <a:srgbClr val="003399"/>
              </a:solidFill>
              <a:effectLst>
                <a:outerShdw blurRad="38100" dist="38100" dir="2700000" algn="tl">
                  <a:srgbClr val="000000">
                    <a:alpha val="43137"/>
                  </a:srgbClr>
                </a:outerShdw>
              </a:effectLst>
            </a:endParaRPr>
          </a:p>
        </p:txBody>
      </p:sp>
      <p:pic>
        <p:nvPicPr>
          <p:cNvPr id="13315" name="Picture 2">
            <a:extLst>
              <a:ext uri="{FF2B5EF4-FFF2-40B4-BE49-F238E27FC236}">
                <a16:creationId xmlns:a16="http://schemas.microsoft.com/office/drawing/2014/main" id="{33DCE229-D294-8386-3CF0-32ABD37928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529113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4">
            <a:extLst>
              <a:ext uri="{FF2B5EF4-FFF2-40B4-BE49-F238E27FC236}">
                <a16:creationId xmlns:a16="http://schemas.microsoft.com/office/drawing/2014/main" id="{B9DDA373-284A-0267-2E0A-59D91F296AE8}"/>
              </a:ext>
            </a:extLst>
          </p:cNvPr>
          <p:cNvSpPr txBox="1">
            <a:spLocks noChangeArrowheads="1"/>
          </p:cNvSpPr>
          <p:nvPr/>
        </p:nvSpPr>
        <p:spPr bwMode="auto">
          <a:xfrm>
            <a:off x="1071563" y="4622800"/>
            <a:ext cx="8001000" cy="1984375"/>
          </a:xfrm>
          <a:prstGeom prst="rect">
            <a:avLst/>
          </a:prstGeom>
          <a:noFill/>
          <a:ln>
            <a:noFill/>
          </a:ln>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600"/>
              </a:spcBef>
              <a:buFont typeface="Arial" panose="020B0604020202020204" pitchFamily="34" charset="0"/>
              <a:buNone/>
              <a:defRPr/>
            </a:pPr>
            <a:r>
              <a:rPr lang="en-US" altLang="en-US" b="1" dirty="0">
                <a:latin typeface="Arial" panose="020B0604020202020204" pitchFamily="34" charset="0"/>
                <a:cs typeface="Arial" panose="020B0604020202020204" pitchFamily="34" charset="0"/>
              </a:rPr>
              <a:t>“Clean Hill Initiative Revisited” (Season 2025 release) is a </a:t>
            </a:r>
            <a:r>
              <a:rPr lang="en-US" altLang="en-US" b="1" u="sng" dirty="0">
                <a:latin typeface="Arial" panose="020B0604020202020204" pitchFamily="34" charset="0"/>
                <a:cs typeface="Arial" panose="020B0604020202020204" pitchFamily="34" charset="0"/>
              </a:rPr>
              <a:t>mandatory</a:t>
            </a:r>
            <a:r>
              <a:rPr lang="en-US" altLang="en-US" b="1" dirty="0">
                <a:latin typeface="Arial" panose="020B0604020202020204" pitchFamily="34" charset="0"/>
                <a:cs typeface="Arial" panose="020B0604020202020204" pitchFamily="34" charset="0"/>
              </a:rPr>
              <a:t> part of this clinic. </a:t>
            </a:r>
          </a:p>
          <a:p>
            <a:pPr eaLnBrk="1" hangingPunct="1">
              <a:spcBef>
                <a:spcPts val="900"/>
              </a:spcBef>
              <a:buFont typeface="Arial" panose="020B0604020202020204" pitchFamily="34" charset="0"/>
              <a:buNone/>
              <a:defRPr/>
            </a:pPr>
            <a:r>
              <a:rPr lang="en-US" altLang="en-US" b="1" dirty="0">
                <a:latin typeface="Arial" panose="020B0604020202020204" pitchFamily="34" charset="0"/>
                <a:cs typeface="Arial" panose="020B0604020202020204" pitchFamily="34" charset="0"/>
              </a:rPr>
              <a:t>Also available for T&amp;C education are:</a:t>
            </a:r>
          </a:p>
          <a:p>
            <a:pPr marL="285750" indent="-285750" eaLnBrk="1" hangingPunct="1">
              <a:spcBef>
                <a:spcPts val="3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“Race Points &amp; Penalty”</a:t>
            </a:r>
          </a:p>
          <a:p>
            <a:pPr marL="285750" indent="-285750" eaLnBrk="1" hangingPunct="1">
              <a:spcBef>
                <a:spcPts val="3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“Replacement Time (EET)”</a:t>
            </a:r>
          </a:p>
          <a:p>
            <a:pPr marL="285750" indent="-285750" eaLnBrk="1" hangingPunct="1">
              <a:spcBef>
                <a:spcPts val="300"/>
              </a:spcBef>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“Preparing a TDTR”</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CF71-1490-B5AD-4A63-F0EDC2ECADA8}"/>
              </a:ext>
            </a:extLst>
          </p:cNvPr>
          <p:cNvSpPr>
            <a:spLocks noGrp="1"/>
          </p:cNvSpPr>
          <p:nvPr>
            <p:ph type="title"/>
          </p:nvPr>
        </p:nvSpPr>
        <p:spPr>
          <a:xfrm>
            <a:off x="357188" y="177800"/>
            <a:ext cx="8177212" cy="736600"/>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p>
        </p:txBody>
      </p:sp>
      <p:sp>
        <p:nvSpPr>
          <p:cNvPr id="26627" name="Text Placeholder 2">
            <a:extLst>
              <a:ext uri="{FF2B5EF4-FFF2-40B4-BE49-F238E27FC236}">
                <a16:creationId xmlns:a16="http://schemas.microsoft.com/office/drawing/2014/main" id="{BE6A2F80-BDB7-EC4F-1AD0-82839136BB95}"/>
              </a:ext>
            </a:extLst>
          </p:cNvPr>
          <p:cNvSpPr>
            <a:spLocks noGrp="1" noChangeArrowheads="1"/>
          </p:cNvSpPr>
          <p:nvPr>
            <p:ph type="body" sz="quarter" idx="10"/>
          </p:nvPr>
        </p:nvSpPr>
        <p:spPr>
          <a:xfrm>
            <a:off x="411163" y="1219200"/>
            <a:ext cx="8177212" cy="4800600"/>
          </a:xfrm>
        </p:spPr>
        <p:txBody>
          <a:bodyPr/>
          <a:lstStyle/>
          <a:p>
            <a:pPr marL="0" indent="0" algn="just">
              <a:lnSpc>
                <a:spcPct val="100000"/>
              </a:lnSpc>
              <a:spcBef>
                <a:spcPct val="0"/>
              </a:spcBef>
              <a:spcAft>
                <a:spcPts val="600"/>
              </a:spcAft>
              <a:buFont typeface="Euphemia" panose="020B0503040102020104" pitchFamily="34" charset="0"/>
              <a:buNone/>
            </a:pPr>
            <a:r>
              <a:rPr lang="en-US" altLang="en-US" sz="2200" b="1" u="sng" dirty="0">
                <a:ea typeface="Calibri" panose="020F0502020204030204" pitchFamily="34" charset="0"/>
                <a:cs typeface="Times New Roman" panose="02020603050405020304" pitchFamily="18" charset="0"/>
              </a:rPr>
              <a:t>Centralized Disciplinary Database</a:t>
            </a:r>
            <a:r>
              <a:rPr lang="en-US" altLang="en-US" sz="2200" dirty="0">
                <a:ea typeface="Calibri" panose="020F0502020204030204" pitchFamily="34" charset="0"/>
                <a:cs typeface="Times New Roman" panose="02020603050405020304" pitchFamily="18" charset="0"/>
              </a:rPr>
              <a:t>: </a:t>
            </a:r>
          </a:p>
          <a:p>
            <a:pPr marL="0" indent="0" algn="just">
              <a:lnSpc>
                <a:spcPct val="100000"/>
              </a:lnSpc>
              <a:spcBef>
                <a:spcPct val="0"/>
              </a:spcBef>
              <a:spcAft>
                <a:spcPts val="600"/>
              </a:spcAft>
              <a:buFont typeface="Euphemia" panose="020B0503040102020104" pitchFamily="34" charset="0"/>
              <a:buNone/>
            </a:pPr>
            <a:r>
              <a:rPr lang="en-US" altLang="en-US" sz="2200" dirty="0">
                <a:ea typeface="Calibri" panose="020F0502020204030204" pitchFamily="34" charset="0"/>
                <a:cs typeface="Times New Roman" panose="02020603050405020304" pitchFamily="18" charset="0"/>
              </a:rPr>
              <a:t>List of individuals subject to temporary or permanent restrictions pending investigation of violation of SafeSport Code. </a:t>
            </a: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Presence not allowed. </a:t>
            </a:r>
          </a:p>
          <a:p>
            <a:pPr marL="0" indent="0" algn="just">
              <a:lnSpc>
                <a:spcPct val="100000"/>
              </a:lnSpc>
              <a:spcBef>
                <a:spcPct val="0"/>
              </a:spcBef>
              <a:spcAft>
                <a:spcPts val="600"/>
              </a:spcAft>
              <a:buFont typeface="Euphemia" panose="020B0503040102020104" pitchFamily="34" charset="0"/>
              <a:buNone/>
            </a:pPr>
            <a:endParaRPr lang="en-US" altLang="en-US" sz="2200" b="1" i="1" dirty="0">
              <a:solidFill>
                <a:srgbClr val="0000FF"/>
              </a:solidFill>
              <a:ea typeface="Calibri" panose="020F0502020204030204" pitchFamily="34" charset="0"/>
              <a:cs typeface="Times New Roman" panose="02020603050405020304" pitchFamily="18" charset="0"/>
            </a:endParaRP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Site allows filtering to sport. However, an individual may not be listed under one sport but may be listed under another; </a:t>
            </a:r>
            <a:r>
              <a:rPr lang="en-US" altLang="en-US" sz="2200" b="1" i="1" u="sng" dirty="0">
                <a:solidFill>
                  <a:srgbClr val="0028A8"/>
                </a:solidFill>
                <a:ea typeface="Calibri" panose="020F0502020204030204" pitchFamily="34" charset="0"/>
                <a:cs typeface="Times New Roman" panose="02020603050405020304" pitchFamily="18" charset="0"/>
              </a:rPr>
              <a:t>searching by name is the best practice</a:t>
            </a:r>
            <a:r>
              <a:rPr lang="en-US" altLang="en-US" sz="2200" b="1" i="1"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60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If you have a name match and cannot verify if it is the individual attending the event, </a:t>
            </a:r>
            <a:r>
              <a:rPr lang="en-US" altLang="en-US" sz="2200" b="1" i="1" u="sng" dirty="0">
                <a:solidFill>
                  <a:srgbClr val="0028A8"/>
                </a:solidFill>
                <a:ea typeface="Calibri" panose="020F0502020204030204" pitchFamily="34" charset="0"/>
                <a:cs typeface="Times New Roman" panose="02020603050405020304" pitchFamily="18" charset="0"/>
              </a:rPr>
              <a:t>please reach out to Member Services</a:t>
            </a:r>
            <a:r>
              <a:rPr lang="en-US" altLang="en-US" sz="2200" b="1" i="1" dirty="0">
                <a:solidFill>
                  <a:srgbClr val="0028A8"/>
                </a:solidFill>
                <a:ea typeface="Calibri" panose="020F0502020204030204" pitchFamily="34" charset="0"/>
                <a:cs typeface="Times New Roman" panose="02020603050405020304" pitchFamily="18" charset="0"/>
              </a:rPr>
              <a:t>.</a:t>
            </a:r>
            <a:endParaRPr lang="en-US" altLang="en-US" sz="2200" dirty="0">
              <a:solidFill>
                <a:srgbClr val="0028A8"/>
              </a:solidFill>
              <a:ea typeface="Calibri" panose="020F0502020204030204" pitchFamily="34" charset="0"/>
              <a:cs typeface="Times New Roman" panose="02020603050405020304" pitchFamily="18" charset="0"/>
            </a:endParaRPr>
          </a:p>
        </p:txBody>
      </p:sp>
      <p:pic>
        <p:nvPicPr>
          <p:cNvPr id="26628" name="Content Placeholder 10">
            <a:extLst>
              <a:ext uri="{FF2B5EF4-FFF2-40B4-BE49-F238E27FC236}">
                <a16:creationId xmlns:a16="http://schemas.microsoft.com/office/drawing/2014/main" id="{1622BADF-CD64-0F8E-C478-42D9FC3D8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107A49-F552-9883-5209-ECDD69730CBC}"/>
              </a:ext>
            </a:extLst>
          </p:cNvPr>
          <p:cNvSpPr txBox="1"/>
          <p:nvPr/>
        </p:nvSpPr>
        <p:spPr>
          <a:xfrm>
            <a:off x="304800" y="381000"/>
            <a:ext cx="8305800" cy="5908675"/>
          </a:xfrm>
          <a:prstGeom prst="rect">
            <a:avLst/>
          </a:prstGeom>
          <a:noFill/>
          <a:ln>
            <a:noFill/>
          </a:ln>
        </p:spPr>
        <p:txBody>
          <a:bodyPr>
            <a:spAutoFit/>
          </a:bodyPr>
          <a:lstStyle/>
          <a:p>
            <a:pPr marL="0" marR="0" lvl="0" indent="0" algn="just" defTabSz="914400" rtl="0" eaLnBrk="0" fontAlgn="base" latinLnBrk="0" hangingPunct="0">
              <a:lnSpc>
                <a:spcPct val="100000"/>
              </a:lnSpc>
              <a:spcBef>
                <a:spcPts val="600"/>
              </a:spcBef>
              <a:spcAft>
                <a:spcPts val="600"/>
              </a:spcAft>
              <a:buClrTx/>
              <a:buSzTx/>
              <a:buFontTx/>
              <a:buNone/>
              <a:tabLst>
                <a:tab pos="228600" algn="l"/>
                <a:tab pos="1028700" algn="l"/>
              </a:tabLst>
              <a:defRPr/>
            </a:pPr>
            <a:r>
              <a:rPr kumimoji="0" lang="en-US" sz="2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KOMBI - UDPATE &amp;</a:t>
            </a:r>
            <a:r>
              <a:rPr kumimoji="0" lang="en-US" sz="2800" b="0"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CLARIFICATION</a:t>
            </a:r>
            <a:endParaRPr kumimoji="0" lang="en-US" sz="2800" b="0"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U1259 </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and the course setting matrix</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will be expanded to include specifications for GS/SG Kombi. Please refer to current Alpine Competition Guide for complete details.</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Kombi events must be set using appropriately homologated/approved hills.  </a:t>
            </a: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Hills homologated/approved for Giant Slalom may be used for Slalom/Giant Slalom Kombi </a:t>
            </a:r>
            <a:r>
              <a:rPr kumimoji="0" lang="en-US" sz="2000" b="0" i="0" u="sng"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 well as</a:t>
            </a: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Giant Slalom/Super G Kombi.</a:t>
            </a: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With the exception of specific rules applying to course setting, rules are those that apply to the faster portion of the event: e.g., Slalom/Giant Slalom events are governed by Giant Slalom rules. Giant Slalom/Super G events are governed by Super G rules; e.g., Start commands and start intervals.</a:t>
            </a:r>
          </a:p>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U1259.10 clarifies </a:t>
            </a: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Kombi competitions, athletes must use the helmets designed for Giant Slalom, Super G, or Downhill. Athletes U14 and older must use helmets that meet the FIS standards.</a:t>
            </a:r>
          </a:p>
        </p:txBody>
      </p:sp>
      <p:pic>
        <p:nvPicPr>
          <p:cNvPr id="38915" name="Content Placeholder 10">
            <a:extLst>
              <a:ext uri="{FF2B5EF4-FFF2-40B4-BE49-F238E27FC236}">
                <a16:creationId xmlns:a16="http://schemas.microsoft.com/office/drawing/2014/main" id="{3324F982-33DA-3767-31C1-BFB6A9601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015893"/>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10">
            <a:extLst>
              <a:ext uri="{FF2B5EF4-FFF2-40B4-BE49-F238E27FC236}">
                <a16:creationId xmlns:a16="http://schemas.microsoft.com/office/drawing/2014/main" id="{4B443EE0-3632-1BCC-8B77-3EE1E04B4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45327559-49A6-7DE8-0EC6-852D79CB4A5A}"/>
              </a:ext>
            </a:extLst>
          </p:cNvPr>
          <p:cNvSpPr>
            <a:spLocks noGrp="1"/>
          </p:cNvSpPr>
          <p:nvPr>
            <p:ph type="body" sz="quarter" idx="10"/>
          </p:nvPr>
        </p:nvSpPr>
        <p:spPr>
          <a:xfrm>
            <a:off x="449263" y="617538"/>
            <a:ext cx="8245475" cy="5935662"/>
          </a:xfrm>
        </p:spPr>
        <p:txBody>
          <a:bodyPr/>
          <a:lstStyle/>
          <a:p>
            <a:pPr marL="0" indent="0" algn="just">
              <a:lnSpc>
                <a:spcPct val="115000"/>
              </a:lnSpc>
              <a:spcBef>
                <a:spcPts val="600"/>
              </a:spcBef>
              <a:spcAft>
                <a:spcPts val="600"/>
              </a:spcAft>
              <a:buFont typeface="Euphemia" panose="020B0503040102020104" pitchFamily="34" charset="0"/>
              <a:buNone/>
              <a:defRPr/>
            </a:pPr>
            <a:endParaRPr lang="en-US" sz="2400" dirty="0">
              <a:solidFill>
                <a:srgbClr val="003399"/>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a:defRPr/>
            </a:pPr>
            <a:endParaRPr lang="en-US" dirty="0"/>
          </a:p>
        </p:txBody>
      </p:sp>
      <p:sp>
        <p:nvSpPr>
          <p:cNvPr id="6" name="TextBox 5">
            <a:extLst>
              <a:ext uri="{FF2B5EF4-FFF2-40B4-BE49-F238E27FC236}">
                <a16:creationId xmlns:a16="http://schemas.microsoft.com/office/drawing/2014/main" id="{BB78B19C-C3A8-6C10-2CC4-20BAB75E82BB}"/>
              </a:ext>
            </a:extLst>
          </p:cNvPr>
          <p:cNvSpPr txBox="1"/>
          <p:nvPr/>
        </p:nvSpPr>
        <p:spPr>
          <a:xfrm>
            <a:off x="307975" y="192088"/>
            <a:ext cx="8245475" cy="6032500"/>
          </a:xfrm>
          <a:prstGeom prst="rect">
            <a:avLst/>
          </a:prstGeom>
          <a:noFill/>
          <a:ln>
            <a:solidFill>
              <a:schemeClr val="bg2"/>
            </a:solidFill>
          </a:ln>
        </p:spPr>
        <p:txBody>
          <a:bodyPr>
            <a:spAutoFit/>
          </a:bodyPr>
          <a:lstStyle/>
          <a:p>
            <a:pPr marL="228600" marR="0" lvl="0" indent="-228600" algn="just" defTabSz="914400" rtl="0" eaLnBrk="0" fontAlgn="base" latinLnBrk="0" hangingPunct="0">
              <a:lnSpc>
                <a:spcPct val="100000"/>
              </a:lnSpc>
              <a:spcBef>
                <a:spcPts val="600"/>
              </a:spcBef>
              <a:spcAft>
                <a:spcPts val="600"/>
              </a:spcAft>
              <a:buClrTx/>
              <a:buSzTx/>
              <a:buFontTx/>
              <a:buNone/>
              <a:tabLst>
                <a:tab pos="228600" algn="l"/>
                <a:tab pos="1028700" algn="l"/>
              </a:tabLst>
              <a:defRPr/>
            </a:pPr>
            <a:r>
              <a:rPr kumimoji="0" lang="en-US" sz="2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WAIVED ENTRY/LIFT FEES  </a:t>
            </a:r>
          </a:p>
          <a:p>
            <a:pPr marL="228600" marR="0" lvl="0" indent="0" algn="just" defTabSz="914400" rtl="0" eaLnBrk="0" fontAlgn="base" latinLnBrk="0" hangingPunct="0">
              <a:lnSpc>
                <a:spcPct val="100000"/>
              </a:lnSpc>
              <a:spcBef>
                <a:spcPts val="600"/>
              </a:spcBef>
              <a:spcAft>
                <a:spcPts val="6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following are entitled to waiver of entry and lift fees at all U.S. Ski &amp; Snowboard events. </a:t>
            </a:r>
            <a:r>
              <a:rPr kumimoji="0" lang="en-US" sz="1800" b="0"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 head tax will be due for these athletes.  </a:t>
            </a:r>
            <a:endParaRPr kumimoji="0" lang="en-US" sz="1800" b="1"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14350" marR="0" lvl="0" indent="-285750" algn="just"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 Ski Team (A, B, C, or D) </a:t>
            </a:r>
          </a:p>
          <a:p>
            <a:pPr marL="5143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 Paralympic National Alpine Skiing Team (A, B, C, or D)</a:t>
            </a:r>
          </a:p>
          <a:p>
            <a:pPr marL="228600" marR="0" lvl="0" indent="0" algn="just" defTabSz="914400" rtl="0" eaLnBrk="0" fontAlgn="base" latinLnBrk="0" hangingPunct="0">
              <a:lnSpc>
                <a:spcPct val="100000"/>
              </a:lnSpc>
              <a:spcBef>
                <a:spcPts val="600"/>
              </a:spcBef>
              <a:spcAft>
                <a:spcPts val="6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following should be provided with complimentary entries and lifts. </a:t>
            </a:r>
            <a:r>
              <a:rPr kumimoji="0" lang="en-US" sz="1800" b="0"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 head tax will be due for these athletes:</a:t>
            </a:r>
          </a:p>
          <a:p>
            <a:pPr marL="519113" marR="0" lvl="0" indent="-284163" algn="just"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Named members of foreign national teams: </a:t>
            </a:r>
          </a:p>
          <a:p>
            <a:pPr marL="173038" marR="0" lvl="0" indent="0" algn="just"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who are properly entered by their national federations and </a:t>
            </a:r>
          </a:p>
          <a:p>
            <a:pPr marL="173038" marR="0" lvl="0" indent="0" algn="just" defTabSz="914400" rtl="0" eaLnBrk="0" fontAlgn="base" latinLnBrk="0" hangingPunct="0">
              <a:lnSpc>
                <a:spcPct val="100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who are </a:t>
            </a:r>
            <a:r>
              <a:rPr kumimoji="0" lang="en-US" sz="1800" b="1" i="0" u="sng"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ranked 200 or better</a:t>
            </a: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the world in one of the events being  </a:t>
            </a:r>
          </a:p>
          <a:p>
            <a:pPr marL="173038" marR="0" lvl="0" indent="0" algn="just" defTabSz="914400" rtl="0" eaLnBrk="0" fontAlgn="base" latinLnBrk="0" hangingPunct="0">
              <a:lnSpc>
                <a:spcPct val="100000"/>
              </a:lnSpc>
              <a:spcBef>
                <a:spcPts val="0"/>
              </a:spcBef>
              <a:spcAft>
                <a:spcPts val="6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contested  </a:t>
            </a:r>
          </a:p>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t>
            </a:r>
            <a:r>
              <a:rPr kumimoji="0" lang="en-US" sz="1800" b="0" i="0" u="sng"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pre-determined events</a:t>
            </a: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(e.g., Nor-Am and U.S. Alpine National Championships), or </a:t>
            </a:r>
            <a:r>
              <a:rPr kumimoji="0" lang="en-US" sz="1800" b="0" i="0" u="sng"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the discretion of the OC</a:t>
            </a: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for other events, </a:t>
            </a:r>
            <a:r>
              <a:rPr kumimoji="0" lang="en-US" sz="1800" b="1" i="0" u="sng"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regardless of national affiliation or national team status</a:t>
            </a: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2857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Athletes who are </a:t>
            </a:r>
            <a:r>
              <a:rPr kumimoji="0" lang="en-US" sz="1800" b="1" i="0" u="sng"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ranked 100 or better</a:t>
            </a: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the world in one of the events being contested should be provided with complimentary entries and lifts. </a:t>
            </a:r>
            <a:r>
              <a:rPr kumimoji="0" lang="en-US" sz="1800" b="0"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If applicable to the level of event, head tax will not be due for these athletes. </a:t>
            </a:r>
            <a:r>
              <a:rPr kumimoji="0" lang="en-US" sz="1800" b="0" i="1" u="none" strike="noStrike" kern="100" cap="none" spc="-2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800" b="0"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4069168"/>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10">
            <a:extLst>
              <a:ext uri="{FF2B5EF4-FFF2-40B4-BE49-F238E27FC236}">
                <a16:creationId xmlns:a16="http://schemas.microsoft.com/office/drawing/2014/main" id="{E3738070-21B4-1C3A-3CDC-69D647CC3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F4FAF97-A72C-33FA-1963-AAA75076784F}"/>
              </a:ext>
            </a:extLst>
          </p:cNvPr>
          <p:cNvSpPr txBox="1"/>
          <p:nvPr/>
        </p:nvSpPr>
        <p:spPr>
          <a:xfrm>
            <a:off x="457200" y="690563"/>
            <a:ext cx="8008938" cy="4522787"/>
          </a:xfrm>
          <a:prstGeom prst="rect">
            <a:avLst/>
          </a:prstGeom>
          <a:noFill/>
          <a:ln>
            <a:noFill/>
          </a:ln>
        </p:spPr>
        <p:txBody>
          <a:bodyPr>
            <a:spAutoFit/>
          </a:bodyPr>
          <a:lstStyle/>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en-US" sz="2800" b="1" i="0" u="sng"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NAC ONLY</a:t>
            </a:r>
            <a:r>
              <a:rPr kumimoji="0" lang="en-US" sz="2800" b="1" i="0" u="none"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Named members of foreign national teams who are </a:t>
            </a:r>
            <a:r>
              <a:rPr kumimoji="0" lang="en-US" sz="2000" b="1" i="0" u="sng"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ranked 350 or better</a:t>
            </a: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the world in one of the events being contested are entitled to complimentary entries and lifts. </a:t>
            </a:r>
          </a:p>
          <a:p>
            <a:pPr marL="342900" marR="0" lvl="0" indent="-34290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Regardless of their national team status, </a:t>
            </a:r>
            <a:r>
              <a:rPr kumimoji="0" lang="en-US" sz="2000" b="0" i="0" u="sng"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foreign athletes enrolled in North American schools, clubs, or universities</a:t>
            </a: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will be entitled to complimentary entries and lifts if they are </a:t>
            </a:r>
            <a:r>
              <a:rPr kumimoji="0" lang="en-US" sz="2000" b="1" i="0" u="sng"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ranked 100 or better</a:t>
            </a: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 the world in one of the events being contested.</a:t>
            </a:r>
          </a:p>
          <a:p>
            <a:pPr marL="342900" marR="0" lvl="0" indent="-34290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(NAC 2.4.2) Previous season’s Continental Cup event winners are also entitled to complimentary entries and lifts. (NAC 2.4.2.1)</a:t>
            </a:r>
          </a:p>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NOTE: </a:t>
            </a:r>
            <a:r>
              <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Some organizers may not be able to provide complimentary lift tickets as they are passing along costs from the host resort.</a:t>
            </a:r>
          </a:p>
        </p:txBody>
      </p:sp>
    </p:spTree>
    <p:extLst>
      <p:ext uri="{BB962C8B-B14F-4D97-AF65-F5344CB8AC3E}">
        <p14:creationId xmlns:p14="http://schemas.microsoft.com/office/powerpoint/2010/main" val="1862043555"/>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245E60-CB8B-9406-D799-BA5CADD99864}"/>
              </a:ext>
            </a:extLst>
          </p:cNvPr>
          <p:cNvSpPr txBox="1"/>
          <p:nvPr/>
        </p:nvSpPr>
        <p:spPr>
          <a:xfrm>
            <a:off x="304800" y="628650"/>
            <a:ext cx="8305800" cy="5600700"/>
          </a:xfrm>
          <a:prstGeom prst="rect">
            <a:avLst/>
          </a:prstGeom>
          <a:noFill/>
          <a:ln>
            <a:noFill/>
          </a:ln>
        </p:spPr>
        <p:txBody>
          <a:bodyPr>
            <a:spAutoFit/>
          </a:bodyPr>
          <a:lstStyle/>
          <a:p>
            <a:pPr marL="228600" marR="0" lvl="0" indent="-228600" algn="just" defTabSz="914400" rtl="0" eaLnBrk="0" fontAlgn="base" latinLnBrk="0" hangingPunct="0">
              <a:lnSpc>
                <a:spcPct val="100000"/>
              </a:lnSpc>
              <a:spcBef>
                <a:spcPts val="600"/>
              </a:spcBef>
              <a:spcAft>
                <a:spcPts val="60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rPr>
              <a:t>TWO EVENTS / SAME DAY</a:t>
            </a:r>
            <a:endParaRPr kumimoji="0" lang="en-US" sz="2800" b="0" i="0" u="none"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endParaRPr>
          </a:p>
          <a:p>
            <a:pPr marL="228600" marR="0" lvl="0" indent="0" algn="just"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rPr>
              <a:t>U202.2:</a:t>
            </a:r>
            <a:r>
              <a:rPr kumimoji="0" lang="en-US" sz="2000" b="0" i="0" u="none"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rPr>
              <a:t> </a:t>
            </a:r>
          </a:p>
          <a:p>
            <a:pPr marL="228600" marR="0" lvl="0" indent="0" algn="just" defTabSz="914400" rtl="0" eaLnBrk="0" fontAlgn="base" latinLnBrk="0" hangingPunct="0">
              <a:lnSpc>
                <a:spcPct val="100000"/>
              </a:lnSpc>
              <a:spcBef>
                <a:spcPts val="600"/>
              </a:spcBef>
              <a:spcAft>
                <a:spcPts val="6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A maximum of two scored SL, GS, SG, or DH races per day, per gender, may be calendared per day by an organizer.</a:t>
            </a:r>
          </a:p>
          <a:p>
            <a:pPr marL="228600" marR="0" lvl="0" indent="0" algn="just"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rPr>
              <a:t>U202.2.1:</a:t>
            </a:r>
            <a:r>
              <a:rPr kumimoji="0" lang="en-US" sz="2000" b="0" i="0" u="none"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rPr>
              <a:t> </a:t>
            </a:r>
          </a:p>
          <a:p>
            <a:pPr marL="228600" marR="0" lvl="0" indent="0" algn="just" defTabSz="914400" rtl="0" eaLnBrk="0" fontAlgn="base" latinLnBrk="0" hangingPunct="0">
              <a:lnSpc>
                <a:spcPct val="100000"/>
              </a:lnSpc>
              <a:spcBef>
                <a:spcPts val="600"/>
              </a:spcBef>
              <a:spcAft>
                <a:spcPts val="6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In cases where more than one SL or GS race, per gender, is conducted in one day and in one place, then the official Program must show the following for both races: </a:t>
            </a:r>
          </a:p>
          <a:p>
            <a:pPr marL="571500" marR="0" lvl="0" indent="-342900" algn="just" defTabSz="914400" rtl="0" eaLnBrk="0" fontAlgn="base" latinLnBrk="0" hangingPunct="0">
              <a:lnSpc>
                <a:spcPct val="100000"/>
              </a:lnSpc>
              <a:spcBef>
                <a:spcPts val="600"/>
              </a:spcBef>
              <a:spcAft>
                <a:spcPts val="600"/>
              </a:spcAft>
              <a:buClrTx/>
              <a:buSzTx/>
              <a:buFontTx/>
              <a:buChar char="-"/>
              <a:tabLst/>
              <a:defRPr/>
            </a:pPr>
            <a:r>
              <a:rPr kumimoji="0" lang="en-US" sz="20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inspection times, </a:t>
            </a:r>
          </a:p>
          <a:p>
            <a:pPr marL="571500" marR="0" lvl="0" indent="-342900" algn="just" defTabSz="914400" rtl="0" eaLnBrk="0" fontAlgn="base" latinLnBrk="0" hangingPunct="0">
              <a:lnSpc>
                <a:spcPct val="100000"/>
              </a:lnSpc>
              <a:spcBef>
                <a:spcPts val="600"/>
              </a:spcBef>
              <a:spcAft>
                <a:spcPts val="600"/>
              </a:spcAft>
              <a:buClrTx/>
              <a:buSzTx/>
              <a:buFontTx/>
              <a:buChar char="-"/>
              <a:tabLst/>
              <a:defRPr/>
            </a:pPr>
            <a:r>
              <a:rPr kumimoji="0" lang="en-US" sz="20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start times, </a:t>
            </a:r>
          </a:p>
          <a:p>
            <a:pPr marL="571500" marR="0" lvl="0" indent="-342900" algn="just" defTabSz="914400" rtl="0" eaLnBrk="0" fontAlgn="base" latinLnBrk="0" hangingPunct="0">
              <a:lnSpc>
                <a:spcPct val="100000"/>
              </a:lnSpc>
              <a:spcBef>
                <a:spcPts val="600"/>
              </a:spcBef>
              <a:spcAft>
                <a:spcPts val="600"/>
              </a:spcAft>
              <a:buClrTx/>
              <a:buSzTx/>
              <a:buFontTx/>
              <a:buChar char="-"/>
              <a:tabLst/>
              <a:defRPr/>
            </a:pPr>
            <a:r>
              <a:rPr kumimoji="0" lang="en-US" sz="20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course reset/redress times and </a:t>
            </a:r>
          </a:p>
          <a:p>
            <a:pPr marL="571500" marR="0" lvl="0" indent="-342900" algn="just" defTabSz="914400" rtl="0" eaLnBrk="0" fontAlgn="base" latinLnBrk="0" hangingPunct="0">
              <a:lnSpc>
                <a:spcPct val="100000"/>
              </a:lnSpc>
              <a:spcBef>
                <a:spcPts val="600"/>
              </a:spcBef>
              <a:spcAft>
                <a:spcPts val="600"/>
              </a:spcAft>
              <a:buClrTx/>
              <a:buSzTx/>
              <a:buFontTx/>
              <a:buChar char="-"/>
              <a:tabLst/>
              <a:defRPr/>
            </a:pPr>
            <a:r>
              <a:rPr kumimoji="0" lang="en-US" sz="20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start intervals </a:t>
            </a:r>
          </a:p>
          <a:p>
            <a:pPr marL="0" marR="0" lvl="0" indent="0" algn="just" defTabSz="914400" rtl="0" eaLnBrk="0" fontAlgn="base" latinLnBrk="0" hangingPunct="0">
              <a:lnSpc>
                <a:spcPct val="100000"/>
              </a:lnSpc>
              <a:spcBef>
                <a:spcPts val="600"/>
              </a:spcBef>
              <a:spcAft>
                <a:spcPts val="600"/>
              </a:spcAft>
              <a:buClrTx/>
              <a:buSzTx/>
              <a:buFontTx/>
              <a:buNone/>
              <a:tabLst>
                <a:tab pos="228600" algn="l"/>
                <a:tab pos="742950" algn="l"/>
                <a:tab pos="1028700" algn="l"/>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endParaRPr>
          </a:p>
        </p:txBody>
      </p:sp>
      <p:pic>
        <p:nvPicPr>
          <p:cNvPr id="49155" name="Content Placeholder 10">
            <a:extLst>
              <a:ext uri="{FF2B5EF4-FFF2-40B4-BE49-F238E27FC236}">
                <a16:creationId xmlns:a16="http://schemas.microsoft.com/office/drawing/2014/main" id="{C70A7968-ED92-A391-74A8-AF0B6900E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426807"/>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B41E8E-6FB7-C472-E05F-4E78E5EB6A01}"/>
              </a:ext>
            </a:extLst>
          </p:cNvPr>
          <p:cNvSpPr txBox="1"/>
          <p:nvPr/>
        </p:nvSpPr>
        <p:spPr>
          <a:xfrm>
            <a:off x="69850" y="304800"/>
            <a:ext cx="8845550" cy="6186488"/>
          </a:xfrm>
          <a:prstGeom prst="rect">
            <a:avLst/>
          </a:prstGeom>
          <a:noFill/>
          <a:ln>
            <a:noFill/>
          </a:ln>
        </p:spPr>
        <p:txBody>
          <a:bodyPr>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en-US" sz="2400" b="1" i="0" u="none"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EVENT REGISTRATION and HEAD TAX CALCULATION, VERIFICATION, and PAYMENT</a:t>
            </a:r>
            <a:endParaRPr kumimoji="0" lang="en-US" sz="2400" b="0" i="0" u="none"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endParaRPr>
          </a:p>
          <a:p>
            <a:pPr marL="5143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228600" algn="l"/>
                <a:tab pos="1028700" algn="l"/>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U.S. Ski &amp; Snowboard does not provide an online Event Registration platform. </a:t>
            </a:r>
          </a:p>
          <a:p>
            <a:pPr marL="5143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228600" algn="l"/>
                <a:tab pos="1028700" algn="l"/>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Race Organizers are encouraged to use systems currently being provided by private vendors; (e. g., skireg.com or adminskiracing.com). </a:t>
            </a:r>
          </a:p>
          <a:p>
            <a:pPr marL="5143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228600" algn="l"/>
                <a:tab pos="1028700" algn="l"/>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Regardless of whether or not the registration system of choice calculates and submits required Head Tax, the Organizing Committee is responsible for calculation, verification, and payment of all National, Regional, and Divisional Head Taxes. </a:t>
            </a:r>
          </a:p>
          <a:p>
            <a:pPr marL="228600" marR="0" lvl="0" indent="0" algn="just" defTabSz="914400" rtl="0" eaLnBrk="0" fontAlgn="base" latinLnBrk="0" hangingPunct="0">
              <a:lnSpc>
                <a:spcPct val="100000"/>
              </a:lnSpc>
              <a:spcBef>
                <a:spcPts val="600"/>
              </a:spcBef>
              <a:spcAft>
                <a:spcPts val="600"/>
              </a:spcAft>
              <a:buClrTx/>
              <a:buSzTx/>
              <a:buFontTx/>
              <a:buNone/>
              <a:tabLst>
                <a:tab pos="228600" algn="l"/>
                <a:tab pos="1028700" algn="l"/>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If the registration system of choice </a:t>
            </a: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does not</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calculate and submit required Head Tax, the calculation forms and required payments must be submitted to Competition Services; copies should be retained in the Organizing Committee’s event file. </a:t>
            </a:r>
          </a:p>
          <a:p>
            <a:pPr marL="228600" marR="0" lvl="0" indent="0" algn="just" defTabSz="914400" rtl="0" eaLnBrk="0" fontAlgn="base" latinLnBrk="0" hangingPunct="0">
              <a:lnSpc>
                <a:spcPct val="100000"/>
              </a:lnSpc>
              <a:spcBef>
                <a:spcPts val="600"/>
              </a:spcBef>
              <a:spcAft>
                <a:spcPts val="600"/>
              </a:spcAft>
              <a:buClrTx/>
              <a:buSzTx/>
              <a:buFontTx/>
              <a:buNone/>
              <a:tabLst>
                <a:tab pos="228600" algn="l"/>
                <a:tab pos="1028700" algn="l"/>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If the system </a:t>
            </a:r>
            <a:r>
              <a:rPr kumimoji="0" lang="en-US" sz="1800" b="1" i="0"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does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calculate and submit the required Head tax, the calculation forms should be retained in the Organizing Committee’s event file.</a:t>
            </a:r>
          </a:p>
          <a:p>
            <a:pPr marL="228600" marR="0" lvl="0" indent="0" algn="just" defTabSz="914400" rtl="0" eaLnBrk="0" fontAlgn="base" latinLnBrk="0" hangingPunct="0">
              <a:lnSpc>
                <a:spcPct val="100000"/>
              </a:lnSpc>
              <a:spcBef>
                <a:spcPts val="600"/>
              </a:spcBef>
              <a:spcAft>
                <a:spcPts val="600"/>
              </a:spcAft>
              <a:buClrTx/>
              <a:buSzTx/>
              <a:buFontTx/>
              <a:buNone/>
              <a:tabLst/>
              <a:defRPr/>
            </a:pPr>
            <a:r>
              <a:rPr kumimoji="0" lang="en-US" sz="1800" b="1" i="1" u="none" strike="noStrike" kern="100" cap="none" spc="0" normalizeH="0" baseline="0" noProof="0" dirty="0">
                <a:ln>
                  <a:noFill/>
                </a:ln>
                <a:solidFill>
                  <a:srgbClr val="0033CC"/>
                </a:solidFill>
                <a:effectLst/>
                <a:uLnTx/>
                <a:uFillTx/>
                <a:latin typeface="Arial" panose="020B0604020202020204" pitchFamily="34" charset="0"/>
                <a:ea typeface="Calibri" panose="020F0502020204030204" pitchFamily="34" charset="0"/>
                <a:cs typeface="Arial" panose="020B0604020202020204" pitchFamily="34" charset="0"/>
              </a:rPr>
              <a:t>Applicable head taxes must be submitted in a timely manner. Organizers who fail to submit head taxes risk loss of Club Certification and the ability to host other competitions until coming into compliance.</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375815"/>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AD55F0-CCCA-E1A3-6AB8-3462CC9C84B7}"/>
              </a:ext>
            </a:extLst>
          </p:cNvPr>
          <p:cNvSpPr txBox="1"/>
          <p:nvPr/>
        </p:nvSpPr>
        <p:spPr>
          <a:xfrm>
            <a:off x="212725" y="104775"/>
            <a:ext cx="8305800" cy="6186488"/>
          </a:xfrm>
          <a:prstGeom prst="rect">
            <a:avLst/>
          </a:prstGeom>
          <a:noFill/>
          <a:ln>
            <a:noFill/>
          </a:ln>
        </p:spPr>
        <p:txBody>
          <a:bodyPr>
            <a:spAutoFit/>
          </a:bodyPr>
          <a:lstStyle/>
          <a:p>
            <a:pPr marL="228600" marR="0" lvl="0" indent="-228600" algn="just" defTabSz="914400" rtl="0" eaLnBrk="0" fontAlgn="base" latinLnBrk="0" hangingPunct="0">
              <a:lnSpc>
                <a:spcPct val="100000"/>
              </a:lnSpc>
              <a:spcBef>
                <a:spcPts val="600"/>
              </a:spcBef>
              <a:spcAft>
                <a:spcPts val="600"/>
              </a:spcAft>
              <a:buClrTx/>
              <a:buSzTx/>
              <a:buFontTx/>
              <a:buNone/>
              <a:tabLst>
                <a:tab pos="228600" algn="l"/>
                <a:tab pos="1028700" algn="l"/>
              </a:tabLst>
              <a:defRPr/>
            </a:pPr>
            <a:r>
              <a:rPr kumimoji="0" lang="en-US" sz="2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FIS EVENT ENTRY AUTHORIZATION LETTERS (TRAVEL LETTERS)</a:t>
            </a:r>
            <a:endParaRPr kumimoji="0" lang="en-US" sz="2800" b="0"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2000" b="0" i="0" u="none" strike="noStrike" kern="100" cap="none" spc="-2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Only National Ski Associations (Federations) are entitled to make entries for international competitions.  </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2000" b="0" i="0" u="none" strike="noStrike" kern="100" cap="none" spc="-2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Some foreign federations may issue an entry authorization (travel) letter which allows foreign athletes training with U.S. Ski &amp; Snowboard clubs or attending USA schools/colleges/universities to be entered by their coaches.  </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2000" b="0" i="0" u="none" strike="noStrike" kern="100" cap="none" spc="-2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Several nations, e.g., Austria, Canada, Great Britain, and Spain currently do not issue authorization (travel) letters; entries for competitors from these nations must originate from the respective Federation; cover email should be retained in the Organizing Committee’s event file. </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2000" b="0" i="0" u="none" strike="noStrike" kern="100" cap="none" spc="-2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Entries submitted by a foreign Federation must list the names of all personnel accompanying the athlete(s) and for whom race arena/venue access is requested; e.g., coach, trainer, ski technician, etc.</a:t>
            </a: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53251" name="Content Placeholder 10">
            <a:extLst>
              <a:ext uri="{FF2B5EF4-FFF2-40B4-BE49-F238E27FC236}">
                <a16:creationId xmlns:a16="http://schemas.microsoft.com/office/drawing/2014/main" id="{63D6EBBD-A082-8C69-BF87-BE9C0A544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747364"/>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8F504F-551D-65CA-B9C0-D93C0D049B50}"/>
              </a:ext>
            </a:extLst>
          </p:cNvPr>
          <p:cNvSpPr txBox="1"/>
          <p:nvPr/>
        </p:nvSpPr>
        <p:spPr>
          <a:xfrm>
            <a:off x="109538" y="142875"/>
            <a:ext cx="8615362" cy="6248400"/>
          </a:xfrm>
          <a:prstGeom prst="rect">
            <a:avLst/>
          </a:prstGeom>
          <a:noFill/>
          <a:ln>
            <a:noFill/>
          </a:ln>
        </p:spPr>
        <p:txBody>
          <a:bodyPr>
            <a:spAutoFit/>
          </a:bodyPr>
          <a:lstStyle/>
          <a:p>
            <a:pPr marL="228600" marR="0" lvl="0" indent="0" algn="just" defTabSz="914400" rtl="0" eaLnBrk="0" fontAlgn="base" latinLnBrk="0" hangingPunct="0">
              <a:lnSpc>
                <a:spcPct val="100000"/>
              </a:lnSpc>
              <a:spcBef>
                <a:spcPts val="600"/>
              </a:spcBef>
              <a:spcAft>
                <a:spcPts val="600"/>
              </a:spcAft>
              <a:buClrTx/>
              <a:buSzTx/>
              <a:buFontTx/>
              <a:buNone/>
              <a:tabLst>
                <a:tab pos="457200" algn="l"/>
                <a:tab pos="685800" algn="l"/>
              </a:tabLst>
              <a:defRPr/>
            </a:pPr>
            <a:r>
              <a:rPr kumimoji="0" lang="en-US" sz="2000" b="1" i="0" u="none" strike="noStrike" kern="100" cap="none" spc="-2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rPr>
              <a:t>Due to issues controlling the entry of some non-USA athletes into USA FIS events, U.S. Ski &amp; Snowboard adopted the following policy regarding entry authorization (travel) letters.  </a:t>
            </a:r>
            <a:endParaRPr kumimoji="0" lang="en-US" sz="2000" b="1" i="0" u="none"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endParaRPr>
          </a:p>
          <a:p>
            <a:pPr marL="457200" marR="0" lvl="1" indent="0" algn="just"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U.S. Ski &amp; Snowboard will only manage authorization letters for foreign athletes who </a:t>
            </a:r>
            <a:r>
              <a:rPr kumimoji="0" lang="en-US" sz="2000" b="1" i="0" u="sng"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are</a:t>
            </a:r>
            <a:r>
              <a:rPr kumimoji="0" lang="en-US" sz="2000" b="1"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also competitor members of U.S. Ski &amp; Snowboard.</a:t>
            </a:r>
            <a:endParaRPr kumimoji="0" lang="en-US" sz="20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a:p>
            <a:pPr marL="800100" marR="0" lvl="1"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Authorization letter must be sent to U.S. Ski &amp; Snowboard:  </a:t>
            </a:r>
            <a:r>
              <a:rPr kumimoji="0" lang="en-US" sz="2000" b="1" i="0" u="none" strike="noStrike" kern="100" cap="none" spc="-20" normalizeH="0" baseline="0" noProof="0" dirty="0">
                <a:ln>
                  <a:noFill/>
                </a:ln>
                <a:solidFill>
                  <a:srgbClr val="0033CC"/>
                </a:solidFill>
                <a:effectLst/>
                <a:uLnTx/>
                <a:uFillTx/>
                <a:latin typeface="Arial" panose="020B0604020202020204"/>
                <a:ea typeface="Calibri" panose="020F0502020204030204" pitchFamily="34" charset="0"/>
                <a:cs typeface="Times New Roman" panose="02020603050405020304" pitchFamily="18" charset="0"/>
              </a:rPr>
              <a:t>chip.knight@usskiandsnowboard.org</a:t>
            </a:r>
            <a:r>
              <a:rPr kumimoji="0" lang="en-US" sz="2000" b="0"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a:t>
            </a:r>
          </a:p>
          <a:p>
            <a:pPr marL="800100" marR="0" lvl="1"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Authorization letter must also be sent to the Regional Manager for the Region where the athlete is training.</a:t>
            </a:r>
            <a:r>
              <a:rPr kumimoji="0" lang="en-US" sz="2000" b="1" i="0" u="none" strike="noStrike" kern="100" cap="none" spc="-20" normalizeH="0" baseline="0" noProof="0" dirty="0">
                <a:ln>
                  <a:noFill/>
                </a:ln>
                <a:solidFill>
                  <a:srgbClr val="003399"/>
                </a:solidFill>
                <a:effectLst/>
                <a:uLnTx/>
                <a:uFillTx/>
                <a:latin typeface="Arial" panose="020B0604020202020204"/>
                <a:ea typeface="Calibri" panose="020F0502020204030204" pitchFamily="34" charset="0"/>
                <a:cs typeface="Times New Roman" panose="02020603050405020304" pitchFamily="18" charset="0"/>
              </a:rPr>
              <a:t>  </a:t>
            </a:r>
          </a:p>
          <a:p>
            <a:pPr marL="803275" marR="0" lvl="0" indent="-346075"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00" cap="none" spc="-2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Authorization letters must be submitted directly by the respective National Ski Association. </a:t>
            </a:r>
            <a:endParaRPr kumimoji="0" lang="en-US" sz="2000" b="0" i="0" u="none" strike="noStrike" kern="1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en-US" sz="2000" b="0" i="0" u="none" strike="noStrike" kern="100" cap="none" spc="-2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A list of U.S. Ski &amp; Snowboard foreign athlete members (X membership) for whom authorization letters have been received is available at </a:t>
            </a:r>
            <a:r>
              <a:rPr kumimoji="0" lang="en-US" sz="2000" b="1" i="0" u="none" strike="noStrike" kern="100" cap="none" spc="-20" normalizeH="0" baseline="0" noProof="0" dirty="0">
                <a:ln>
                  <a:noFill/>
                </a:ln>
                <a:solidFill>
                  <a:srgbClr val="0033CC"/>
                </a:solidFill>
                <a:effectLst/>
                <a:uLnTx/>
                <a:uFillTx/>
                <a:latin typeface="Arial" panose="020B0604020202020204"/>
                <a:ea typeface="Times New Roman" panose="02020603050405020304" pitchFamily="18" charset="0"/>
                <a:cs typeface="Times New Roman" panose="02020603050405020304" pitchFamily="18" charset="0"/>
              </a:rPr>
              <a:t>usskiandsnowboard.org/competition/points/alpine-points</a:t>
            </a:r>
            <a:r>
              <a:rPr kumimoji="0" lang="en-US" sz="2000" b="0" i="0" u="none" strike="noStrike" kern="100" cap="none" spc="-2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en-US" sz="2000" b="0" i="0" u="none" strike="noStrike" kern="100" cap="none" spc="-2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This site will provide a link to the google doc which is updated as information is received. </a:t>
            </a:r>
            <a:endParaRPr kumimoji="0" lang="en-US" sz="2000" b="0" i="0" u="none" strike="noStrike" kern="1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endParaRPr>
          </a:p>
        </p:txBody>
      </p:sp>
      <p:pic>
        <p:nvPicPr>
          <p:cNvPr id="55299" name="Content Placeholder 10">
            <a:extLst>
              <a:ext uri="{FF2B5EF4-FFF2-40B4-BE49-F238E27FC236}">
                <a16:creationId xmlns:a16="http://schemas.microsoft.com/office/drawing/2014/main" id="{1F7CC4D3-8A58-6FE0-C8FD-62D7F99AA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480468"/>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A8C300-01FC-D8D3-D33E-20EC78561E27}"/>
              </a:ext>
            </a:extLst>
          </p:cNvPr>
          <p:cNvSpPr txBox="1"/>
          <p:nvPr/>
        </p:nvSpPr>
        <p:spPr>
          <a:xfrm>
            <a:off x="212725" y="176213"/>
            <a:ext cx="8626475" cy="6092825"/>
          </a:xfrm>
          <a:prstGeom prst="rect">
            <a:avLst/>
          </a:prstGeom>
          <a:noFill/>
          <a:ln>
            <a:noFill/>
          </a:ln>
        </p:spPr>
        <p:txBody>
          <a:bodyPr>
            <a:spAutoFit/>
          </a:bodyPr>
          <a:lstStyle/>
          <a:p>
            <a:pPr marL="228600" marR="0" lvl="0" indent="0" algn="just"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00" cap="none" spc="-2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rPr>
              <a:t>U.S. Ski &amp; Snowboard’s policy regarding entry authorization (travel) letters for foreign athletes who </a:t>
            </a:r>
            <a:r>
              <a:rPr kumimoji="0" lang="en-US" sz="2000" b="1" i="0" u="sng" strike="noStrike" kern="100" cap="none" spc="-2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rPr>
              <a:t>are not</a:t>
            </a:r>
            <a:r>
              <a:rPr kumimoji="0" lang="en-US" sz="2000" b="1" i="0" u="none" strike="noStrike" kern="100" cap="none" spc="-2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rPr>
              <a:t> competitor members of U.S. Ski &amp; Snowboard is as follows:  </a:t>
            </a:r>
            <a:endParaRPr kumimoji="0" lang="en-US" sz="2000" b="1" i="0" u="none"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1800" b="0"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Authorization letter provided by the foreign federation allowing a club/school/university coach to enter an athlete must accompany the official FIS entry.</a:t>
            </a:r>
            <a:endParaRPr kumimoji="0" lang="en-US" sz="18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1800" b="0"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Official FIS entry must include the names of all personnel accompanying the athlete(s) and for whom race arena/venue access is requested; e.g., coach, trainer, ski technician, etc.</a:t>
            </a:r>
            <a:endParaRPr kumimoji="0" lang="en-US" sz="18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1800" b="0"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Authorization letter must be accompanied by the cover letter from the foreign Federation.</a:t>
            </a:r>
            <a:endParaRPr kumimoji="0" lang="en-US" sz="18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1800" b="0"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Accuracy of the following information in the authorization letter must be verified.</a:t>
            </a:r>
            <a:endParaRPr kumimoji="0" lang="en-US" sz="18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a:p>
            <a:pPr marL="568325" marR="0" lvl="0" indent="-222250" algn="just" defTabSz="914400" rtl="0" eaLnBrk="0" fontAlgn="base" latinLnBrk="0" hangingPunct="0">
              <a:lnSpc>
                <a:spcPct val="100000"/>
              </a:lnSpc>
              <a:spcBef>
                <a:spcPts val="0"/>
              </a:spcBef>
              <a:spcAft>
                <a:spcPts val="0"/>
              </a:spcAft>
              <a:buClrTx/>
              <a:buSzTx/>
              <a:buFont typeface="Times New Roman" panose="02020603050405020304" pitchFamily="18" charset="0"/>
              <a:buChar char="-"/>
              <a:tabLst/>
              <a:defRPr/>
            </a:pPr>
            <a:r>
              <a:rPr kumimoji="0" lang="en-US" sz="1800" b="0" i="0" u="none" strike="noStrike" kern="100" cap="none" spc="-2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Date of letter</a:t>
            </a:r>
            <a:endParaRPr kumimoji="0" lang="en-US" sz="1800" b="0" i="0" u="none" strike="noStrike" kern="1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endParaRPr>
          </a:p>
          <a:p>
            <a:pPr marL="568325" marR="0" lvl="0" indent="-222250" algn="just" defTabSz="914400" rtl="0" eaLnBrk="0" fontAlgn="base" latinLnBrk="0" hangingPunct="0">
              <a:lnSpc>
                <a:spcPct val="100000"/>
              </a:lnSpc>
              <a:spcBef>
                <a:spcPts val="0"/>
              </a:spcBef>
              <a:spcAft>
                <a:spcPts val="0"/>
              </a:spcAft>
              <a:buClrTx/>
              <a:buSzTx/>
              <a:buFont typeface="Times New Roman" panose="02020603050405020304" pitchFamily="18" charset="0"/>
              <a:buChar char="-"/>
              <a:tabLst/>
              <a:defRPr/>
            </a:pPr>
            <a:r>
              <a:rPr kumimoji="0" lang="en-US" sz="1800" b="0" i="0" u="none" strike="noStrike" kern="100" cap="none" spc="-2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Name, gender, nation, FIS inscription code for athlete</a:t>
            </a:r>
            <a:endParaRPr kumimoji="0" lang="en-US" sz="1800" b="0" i="0" u="none" strike="noStrike" kern="1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endParaRPr>
          </a:p>
          <a:p>
            <a:pPr marL="568325" marR="0" lvl="0" indent="-222250" algn="just" defTabSz="914400" rtl="0" eaLnBrk="0" fontAlgn="base" latinLnBrk="0" hangingPunct="0">
              <a:lnSpc>
                <a:spcPct val="100000"/>
              </a:lnSpc>
              <a:spcBef>
                <a:spcPts val="0"/>
              </a:spcBef>
              <a:spcAft>
                <a:spcPts val="0"/>
              </a:spcAft>
              <a:buClrTx/>
              <a:buSzTx/>
              <a:buFont typeface="Times New Roman" panose="02020603050405020304" pitchFamily="18" charset="0"/>
              <a:buChar char="-"/>
              <a:tabLst/>
              <a:defRPr/>
            </a:pPr>
            <a:r>
              <a:rPr kumimoji="0" lang="en-US" sz="1800" b="0" i="0" u="none" strike="noStrike" kern="100" cap="none" spc="-2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Date of applicable season</a:t>
            </a:r>
            <a:endParaRPr kumimoji="0" lang="en-US" sz="1800" b="0" i="0" u="none" strike="noStrike" kern="1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en-US" sz="1800" b="1" i="0" u="none" strike="noStrike" kern="100" cap="none" spc="-20" normalizeH="0" baseline="0" noProof="0" dirty="0">
                <a:ln>
                  <a:noFill/>
                </a:ln>
                <a:solidFill>
                  <a:srgbClr val="003399"/>
                </a:solidFill>
                <a:effectLst/>
                <a:uLnTx/>
                <a:uFillTx/>
                <a:latin typeface="Arial" panose="020B0604020202020204"/>
                <a:ea typeface="Calibri" panose="020F0502020204030204" pitchFamily="34" charset="0"/>
                <a:cs typeface="Times New Roman" panose="02020603050405020304" pitchFamily="18" charset="0"/>
              </a:rPr>
              <a:t>Authorization letters will only be recognized for FIS category and below.</a:t>
            </a:r>
          </a:p>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en-US" sz="1800" b="1" i="1" u="none" strike="noStrike" kern="100" cap="none" spc="-20" normalizeH="0" baseline="0" noProof="0" dirty="0">
                <a:ln>
                  <a:noFill/>
                </a:ln>
                <a:solidFill>
                  <a:srgbClr val="003399"/>
                </a:solidFill>
                <a:effectLst/>
                <a:uLnTx/>
                <a:uFillTx/>
                <a:latin typeface="Arial" panose="020B0604020202020204"/>
                <a:ea typeface="Calibri" panose="020F0502020204030204" pitchFamily="34" charset="0"/>
                <a:cs typeface="Times New Roman" panose="02020603050405020304" pitchFamily="18" charset="0"/>
              </a:rPr>
              <a:t>Entries for World Cup, Nor-Am Cup, and National Championships must be submitted directly by the respective National Ski Associations.</a:t>
            </a:r>
            <a:endParaRPr kumimoji="0" lang="en-US" sz="1800" b="1" i="0" u="none" strike="noStrike" kern="100" cap="none" spc="0" normalizeH="0" baseline="0" noProof="0" dirty="0">
              <a:ln>
                <a:noFill/>
              </a:ln>
              <a:solidFill>
                <a:srgbClr val="003399"/>
              </a:solidFill>
              <a:effectLst/>
              <a:uLnTx/>
              <a:uFillTx/>
              <a:latin typeface="Arial" panose="020B0604020202020204"/>
              <a:ea typeface="Calibri" panose="020F0502020204030204" pitchFamily="34" charset="0"/>
              <a:cs typeface="Times New Roman" panose="02020603050405020304" pitchFamily="18" charset="0"/>
            </a:endParaRPr>
          </a:p>
        </p:txBody>
      </p:sp>
      <p:pic>
        <p:nvPicPr>
          <p:cNvPr id="57347" name="Content Placeholder 10">
            <a:extLst>
              <a:ext uri="{FF2B5EF4-FFF2-40B4-BE49-F238E27FC236}">
                <a16:creationId xmlns:a16="http://schemas.microsoft.com/office/drawing/2014/main" id="{77D52DF8-4521-47FF-81CF-8073D3644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359747"/>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5C4D67-473C-3551-6A3B-FF6AA75D67AF}"/>
              </a:ext>
            </a:extLst>
          </p:cNvPr>
          <p:cNvSpPr txBox="1"/>
          <p:nvPr/>
        </p:nvSpPr>
        <p:spPr>
          <a:xfrm>
            <a:off x="212725" y="192088"/>
            <a:ext cx="8305800" cy="6462712"/>
          </a:xfrm>
          <a:prstGeom prst="rect">
            <a:avLst/>
          </a:prstGeom>
          <a:noFill/>
          <a:ln>
            <a:noFill/>
          </a:ln>
        </p:spPr>
        <p:txBody>
          <a:bodyPr>
            <a:spAutoFit/>
          </a:bodyPr>
          <a:lstStyle/>
          <a:p>
            <a:pPr marL="457200" marR="0" lvl="0" indent="-457200" algn="just" defTabSz="914400" rtl="0" eaLnBrk="0" fontAlgn="base" latinLnBrk="0" hangingPunct="0">
              <a:lnSpc>
                <a:spcPct val="100000"/>
              </a:lnSpc>
              <a:spcBef>
                <a:spcPts val="600"/>
              </a:spcBef>
              <a:spcAft>
                <a:spcPts val="600"/>
              </a:spcAft>
              <a:buClrTx/>
              <a:buSzTx/>
              <a:buFontTx/>
              <a:buNone/>
              <a:tabLst/>
              <a:defRPr/>
            </a:pPr>
            <a:r>
              <a:rPr kumimoji="0" lang="en-US" sz="2800" b="1" i="0" u="none" strike="noStrike" kern="100" cap="none" spc="-2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rPr>
              <a:t>NOTES:</a:t>
            </a:r>
            <a:endParaRPr kumimoji="0" lang="en-US" sz="2800" b="1" i="0" u="none"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Calibri" panose="020F0502020204030204" pitchFamily="34" charset="0"/>
              <a:cs typeface="Times New Roman" panose="02020603050405020304" pitchFamily="18" charset="0"/>
            </a:endParaRPr>
          </a:p>
          <a:p>
            <a:pPr marL="342900" marR="0" lvl="0" indent="-34290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228600" algn="l"/>
              </a:tabLst>
              <a:defRPr/>
            </a:pPr>
            <a:r>
              <a:rPr kumimoji="0" lang="en-US" sz="2400" b="0"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Foreign entries not submitted by actual National Ski Association and for whom no authorization letter has been submitted to U.S. Ski &amp; Snowboard </a:t>
            </a:r>
            <a:r>
              <a:rPr kumimoji="0" lang="en-US" sz="2400" b="0" i="0" u="sng"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must not be accepted</a:t>
            </a:r>
            <a:r>
              <a:rPr kumimoji="0" lang="en-US" sz="2400" b="0"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a:t>
            </a:r>
            <a:endParaRPr kumimoji="0" lang="en-US" sz="24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ts val="600"/>
              </a:spcBef>
              <a:spcAft>
                <a:spcPts val="0"/>
              </a:spcAft>
              <a:buClrTx/>
              <a:buSzTx/>
              <a:buFontTx/>
              <a:buNone/>
              <a:tabLst>
                <a:tab pos="228600" algn="l"/>
              </a:tabLst>
              <a:defRPr/>
            </a:pPr>
            <a:r>
              <a:rPr kumimoji="0" lang="en-US" sz="2400" b="0"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There is a possibility that small groups of foreign athletes may be training in North America and may seek entry into U.S. Ski &amp; Snowboard FIS events.  </a:t>
            </a:r>
          </a:p>
          <a:p>
            <a:pPr marL="342900" marR="0" lvl="0" indent="-342900" algn="just" defTabSz="914400" rtl="0" eaLnBrk="0" fontAlgn="base" latinLnBrk="0" hangingPunct="0">
              <a:lnSpc>
                <a:spcPct val="100000"/>
              </a:lnSpc>
              <a:spcBef>
                <a:spcPts val="0"/>
              </a:spcBef>
              <a:spcAft>
                <a:spcPts val="600"/>
              </a:spcAft>
              <a:buClrTx/>
              <a:buSzTx/>
              <a:buFont typeface="Arial" panose="020B0604020202020204" pitchFamily="34" charset="0"/>
              <a:buChar char="•"/>
              <a:tabLst>
                <a:tab pos="228600" algn="l"/>
              </a:tabLst>
              <a:defRPr/>
            </a:pPr>
            <a:r>
              <a:rPr kumimoji="0" lang="en-US" sz="2400" b="0"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These athletes will be represented by coaches from their National Ski Associations and, </a:t>
            </a:r>
          </a:p>
          <a:p>
            <a:pPr marL="342900" marR="0" lvl="0" indent="-34290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228600" algn="l"/>
              </a:tabLst>
              <a:defRPr/>
            </a:pPr>
            <a:r>
              <a:rPr kumimoji="0" lang="en-US" sz="2400" b="0"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because they are not members of U.S. Ski &amp; Snowboard and training with USA clubs/schools/colleges/universities,</a:t>
            </a:r>
          </a:p>
          <a:p>
            <a:pPr marL="342900" marR="0" lvl="0" indent="-34290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228600" algn="l"/>
              </a:tabLst>
              <a:defRPr/>
            </a:pPr>
            <a:r>
              <a:rPr kumimoji="0" lang="en-US" sz="2400" b="0" i="0" u="none" strike="noStrike" kern="100" cap="none" spc="-2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authorization letters will not be on file with U.S. Ski &amp; Snowboard.  </a:t>
            </a:r>
          </a:p>
          <a:p>
            <a:pPr marL="0" marR="0" lvl="0" indent="0" algn="just" defTabSz="914400" rtl="0" eaLnBrk="0" fontAlgn="base" latinLnBrk="0" hangingPunct="0">
              <a:lnSpc>
                <a:spcPct val="100000"/>
              </a:lnSpc>
              <a:spcBef>
                <a:spcPts val="600"/>
              </a:spcBef>
              <a:spcAft>
                <a:spcPts val="600"/>
              </a:spcAft>
              <a:buClrTx/>
              <a:buSzTx/>
              <a:buFontTx/>
              <a:buNone/>
              <a:tabLst>
                <a:tab pos="228600" algn="l"/>
              </a:tabLst>
              <a:defRPr/>
            </a:pPr>
            <a:r>
              <a:rPr kumimoji="0" lang="en-US" sz="2400" b="1" i="1" u="none" strike="noStrike" kern="100" cap="none" spc="-20" normalizeH="0" baseline="0" noProof="0" dirty="0">
                <a:ln>
                  <a:noFill/>
                </a:ln>
                <a:solidFill>
                  <a:srgbClr val="0033CC"/>
                </a:solidFill>
                <a:effectLst/>
                <a:uLnTx/>
                <a:uFillTx/>
                <a:latin typeface="Arial" panose="020B0604020202020204"/>
                <a:ea typeface="Calibri" panose="020F0502020204030204" pitchFamily="34" charset="0"/>
                <a:cs typeface="Times New Roman" panose="02020603050405020304" pitchFamily="18" charset="0"/>
              </a:rPr>
              <a:t>Contact U.S. Ski &amp; Snowboard Competition Services prior to refusing </a:t>
            </a:r>
            <a:r>
              <a:rPr kumimoji="0" lang="en-US" sz="2400" b="1" i="1" u="sng" strike="noStrike" kern="100" cap="none" spc="-20" normalizeH="0" baseline="0" noProof="0" dirty="0">
                <a:ln>
                  <a:noFill/>
                </a:ln>
                <a:solidFill>
                  <a:srgbClr val="0033CC"/>
                </a:solidFill>
                <a:effectLst/>
                <a:uLnTx/>
                <a:uFillTx/>
                <a:latin typeface="Arial" panose="020B0604020202020204"/>
                <a:ea typeface="Calibri" panose="020F0502020204030204" pitchFamily="34" charset="0"/>
                <a:cs typeface="Times New Roman" panose="02020603050405020304" pitchFamily="18" charset="0"/>
              </a:rPr>
              <a:t>any</a:t>
            </a:r>
            <a:r>
              <a:rPr kumimoji="0" lang="en-US" sz="2400" b="1" i="1" u="none" strike="noStrike" kern="100" cap="none" spc="-20" normalizeH="0" baseline="0" noProof="0" dirty="0">
                <a:ln>
                  <a:noFill/>
                </a:ln>
                <a:solidFill>
                  <a:srgbClr val="0033CC"/>
                </a:solidFill>
                <a:effectLst/>
                <a:uLnTx/>
                <a:uFillTx/>
                <a:latin typeface="Arial" panose="020B0604020202020204"/>
                <a:ea typeface="Calibri" panose="020F0502020204030204" pitchFamily="34" charset="0"/>
                <a:cs typeface="Times New Roman" panose="02020603050405020304" pitchFamily="18" charset="0"/>
              </a:rPr>
              <a:t> FIS entry</a:t>
            </a:r>
            <a:r>
              <a:rPr kumimoji="0" lang="en-US" sz="2400" b="1" i="1" u="none" strike="noStrike" kern="100" cap="none" spc="-20" normalizeH="0" baseline="0" noProof="0" dirty="0">
                <a:ln>
                  <a:noFill/>
                </a:ln>
                <a:solidFill>
                  <a:srgbClr val="003399"/>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400" b="0" i="0" u="none" strike="noStrike" kern="1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pic>
        <p:nvPicPr>
          <p:cNvPr id="59395" name="Content Placeholder 10">
            <a:extLst>
              <a:ext uri="{FF2B5EF4-FFF2-40B4-BE49-F238E27FC236}">
                <a16:creationId xmlns:a16="http://schemas.microsoft.com/office/drawing/2014/main" id="{C4A0FA5C-C94B-923E-FF5A-C4042CC8A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026707"/>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5D6100-B451-0602-9604-35863F700F9B}"/>
              </a:ext>
            </a:extLst>
          </p:cNvPr>
          <p:cNvSpPr txBox="1"/>
          <p:nvPr/>
        </p:nvSpPr>
        <p:spPr>
          <a:xfrm>
            <a:off x="228600" y="22225"/>
            <a:ext cx="8420100" cy="6418263"/>
          </a:xfrm>
          <a:prstGeom prst="rect">
            <a:avLst/>
          </a:prstGeom>
          <a:noFill/>
          <a:ln>
            <a:noFill/>
          </a:ln>
        </p:spPr>
        <p:txBody>
          <a:bodyPr>
            <a:spAutoFit/>
          </a:bodyPr>
          <a:lstStyle/>
          <a:p>
            <a:pPr marL="0" marR="0" lvl="0" indent="0" algn="just" defTabSz="914400" rtl="0" eaLnBrk="0" fontAlgn="base" latinLnBrk="0" hangingPunct="0">
              <a:lnSpc>
                <a:spcPct val="100000"/>
              </a:lnSpc>
              <a:spcBef>
                <a:spcPts val="600"/>
              </a:spcBef>
              <a:spcAft>
                <a:spcPts val="0"/>
              </a:spcAft>
              <a:buClrTx/>
              <a:buSzTx/>
              <a:buFontTx/>
              <a:buNone/>
              <a:tabLst>
                <a:tab pos="1028700" algn="l"/>
              </a:tabLst>
              <a:defRPr/>
            </a:pPr>
            <a:r>
              <a:rPr kumimoji="0" lang="en-US" sz="24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Times New Roman" panose="02020603050405020304" pitchFamily="18" charset="0"/>
                <a:cs typeface="+mn-cs"/>
              </a:rPr>
              <a:t>RESULT PROCESSING – XML FILE and </a:t>
            </a:r>
          </a:p>
          <a:p>
            <a:pPr marL="0" marR="0" lvl="0" indent="0" algn="just" defTabSz="914400" rtl="0" eaLnBrk="0" fontAlgn="base" latinLnBrk="0" hangingPunct="0">
              <a:lnSpc>
                <a:spcPct val="100000"/>
              </a:lnSpc>
              <a:spcBef>
                <a:spcPts val="0"/>
              </a:spcBef>
              <a:spcAft>
                <a:spcPts val="600"/>
              </a:spcAft>
              <a:buClrTx/>
              <a:buSzTx/>
              <a:buFontTx/>
              <a:buNone/>
              <a:tabLst>
                <a:tab pos="1028700" algn="l"/>
              </a:tabLst>
              <a:defRPr/>
            </a:pPr>
            <a:r>
              <a:rPr kumimoji="0" lang="en-US" sz="24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Times New Roman" panose="02020603050405020304" pitchFamily="18" charset="0"/>
                <a:cs typeface="+mn-cs"/>
              </a:rPr>
              <a:t>EVENT DOCUMENT PACKETS</a:t>
            </a:r>
            <a:endParaRPr kumimoji="0" lang="en-US" sz="2400" b="0"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Times New Roman" panose="02020603050405020304" pitchFamily="18" charset="0"/>
              <a:cs typeface="+mn-cs"/>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tab pos="228600" algn="l"/>
                <a:tab pos="1028700" algn="l"/>
              </a:tabLst>
              <a:defRPr/>
            </a:pPr>
            <a:r>
              <a:rPr kumimoji="0" lang="en-US" sz="1900" b="0" i="0" u="sng"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Individual</a:t>
            </a:r>
            <a:r>
              <a:rPr kumimoji="0" lang="en-US"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event XML race result files are uploaded at:                         </a:t>
            </a:r>
            <a:r>
              <a:rPr kumimoji="0" lang="en-US" sz="1900" b="1" i="0" u="none" strike="noStrike" kern="1200" cap="none" spc="0" normalizeH="0" baseline="0" noProof="0" dirty="0">
                <a:ln>
                  <a:noFill/>
                </a:ln>
                <a:solidFill>
                  <a:srgbClr val="003399"/>
                </a:solidFill>
                <a:effectLst/>
                <a:uLnTx/>
                <a:uFillTx/>
                <a:latin typeface="Arial" panose="020B0604020202020204"/>
                <a:ea typeface="Times New Roman" panose="02020603050405020304" pitchFamily="18" charset="0"/>
                <a:cs typeface="+mn-cs"/>
              </a:rPr>
              <a:t>race-results.usskiandsnowboard.org/</a:t>
            </a:r>
            <a:r>
              <a:rPr kumimoji="0" lang="en-US" sz="19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a:t>
            </a:r>
            <a:endParaRPr kumimoji="0" lang="en-US"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tab pos="228600" algn="l"/>
                <a:tab pos="1028700" algn="l"/>
              </a:tabLst>
              <a:defRPr/>
            </a:pPr>
            <a:r>
              <a:rPr kumimoji="0" lang="en-US"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Following successful uploading of the XML race result file, </a:t>
            </a:r>
            <a:r>
              <a:rPr kumimoji="0" lang="en-US" sz="1900" b="0" i="0" u="sng"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if the PDF “Event Document Packet” has been completed</a:t>
            </a:r>
            <a:r>
              <a:rPr kumimoji="0" lang="en-US"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it may be uploaded during the same access window as the corresponding XML race result file.  </a:t>
            </a:r>
          </a:p>
          <a:p>
            <a:pPr marL="342900" marR="0" lvl="0" indent="-342900" algn="just" defTabSz="914400" rtl="0" eaLnBrk="0" fontAlgn="base" latinLnBrk="0" hangingPunct="0">
              <a:lnSpc>
                <a:spcPct val="100000"/>
              </a:lnSpc>
              <a:spcBef>
                <a:spcPts val="600"/>
              </a:spcBef>
              <a:spcAft>
                <a:spcPts val="0"/>
              </a:spcAft>
              <a:buClrTx/>
              <a:buSzTx/>
              <a:buFont typeface="Symbol" panose="05050102010706020507" pitchFamily="18" charset="2"/>
              <a:buChar char=""/>
              <a:tabLst>
                <a:tab pos="228600" algn="l"/>
                <a:tab pos="1028700" algn="l"/>
              </a:tabLst>
              <a:defRPr/>
            </a:pPr>
            <a:r>
              <a:rPr kumimoji="0" lang="en-US"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If the PDF “Event Document Packet” is: </a:t>
            </a:r>
          </a:p>
          <a:p>
            <a:pPr marL="0" marR="0" lvl="0" indent="284163" algn="just" defTabSz="914400" rtl="0" eaLnBrk="0" fontAlgn="base" latinLnBrk="0" hangingPunct="0">
              <a:lnSpc>
                <a:spcPct val="100000"/>
              </a:lnSpc>
              <a:spcBef>
                <a:spcPts val="0"/>
              </a:spcBef>
              <a:spcAft>
                <a:spcPts val="0"/>
              </a:spcAft>
              <a:buClrTx/>
              <a:buSzTx/>
              <a:buFontTx/>
              <a:buNone/>
              <a:tabLst>
                <a:tab pos="228600" algn="l"/>
                <a:tab pos="1028700" algn="l"/>
              </a:tabLst>
              <a:defRPr/>
            </a:pPr>
            <a:r>
              <a:rPr kumimoji="0" lang="en-US"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  </a:t>
            </a:r>
            <a:r>
              <a:rPr kumimoji="0" lang="en-US" sz="1900" b="0" i="0" u="sng"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not completed until after the XML race result file is uploaded</a:t>
            </a:r>
            <a:r>
              <a:rPr kumimoji="0" lang="en-US"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or </a:t>
            </a:r>
          </a:p>
          <a:p>
            <a:pPr marL="0" marR="0" lvl="0" indent="284163" algn="just" defTabSz="914400" rtl="0" eaLnBrk="0" fontAlgn="base" latinLnBrk="0" hangingPunct="0">
              <a:lnSpc>
                <a:spcPct val="100000"/>
              </a:lnSpc>
              <a:spcBef>
                <a:spcPts val="300"/>
              </a:spcBef>
              <a:spcAft>
                <a:spcPts val="0"/>
              </a:spcAft>
              <a:buClrTx/>
              <a:buSzTx/>
              <a:buFontTx/>
              <a:buNone/>
              <a:tabLst>
                <a:tab pos="228600" algn="l"/>
                <a:tab pos="1028700" algn="l"/>
              </a:tabLst>
              <a:defRPr/>
            </a:pPr>
            <a:r>
              <a:rPr kumimoji="0" lang="en-US"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  you are </a:t>
            </a:r>
            <a:r>
              <a:rPr kumimoji="0" lang="en-US" sz="1900" b="0" i="0" u="sng"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unable to successfully utilize the upload</a:t>
            </a:r>
            <a:r>
              <a:rPr kumimoji="0" lang="en-US"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function, </a:t>
            </a:r>
          </a:p>
          <a:p>
            <a:pPr marL="630238" marR="0" lvl="0" indent="-346075" algn="just" defTabSz="914400" rtl="0" eaLnBrk="0" fontAlgn="base" latinLnBrk="0" hangingPunct="0">
              <a:lnSpc>
                <a:spcPct val="100000"/>
              </a:lnSpc>
              <a:spcBef>
                <a:spcPts val="0"/>
              </a:spcBef>
              <a:spcAft>
                <a:spcPts val="0"/>
              </a:spcAft>
              <a:buClrTx/>
              <a:buSzTx/>
              <a:buFontTx/>
              <a:buNone/>
              <a:tabLst>
                <a:tab pos="228600" algn="l"/>
                <a:tab pos="1028700" algn="l"/>
              </a:tabLst>
              <a:defRPr/>
            </a:pPr>
            <a:r>
              <a:rPr kumimoji="0" lang="en-US"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the PDF “Event Document Packet” must be emailed to: </a:t>
            </a:r>
            <a:r>
              <a:rPr kumimoji="0" lang="en-US" sz="1900" b="1" i="0" u="none" strike="noStrike" kern="1200" cap="none" spc="0" normalizeH="0" baseline="0" noProof="0" dirty="0">
                <a:ln>
                  <a:noFill/>
                </a:ln>
                <a:solidFill>
                  <a:srgbClr val="003399"/>
                </a:solidFill>
                <a:effectLst/>
                <a:uLnTx/>
                <a:uFillTx/>
                <a:latin typeface="Arial" panose="020B0604020202020204"/>
                <a:ea typeface="Times New Roman" panose="02020603050405020304" pitchFamily="18" charset="0"/>
                <a:cs typeface="+mn-cs"/>
              </a:rPr>
              <a:t>resultpackets@ussa.org</a:t>
            </a:r>
            <a:r>
              <a:rPr kumimoji="0" lang="en-US" sz="19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a:t>
            </a:r>
          </a:p>
          <a:p>
            <a:pPr marL="284163" marR="0" lvl="0" indent="0" algn="just" defTabSz="914400" rtl="0" eaLnBrk="0" fontAlgn="base" latinLnBrk="0" hangingPunct="0">
              <a:lnSpc>
                <a:spcPct val="100000"/>
              </a:lnSpc>
              <a:spcBef>
                <a:spcPts val="0"/>
              </a:spcBef>
              <a:spcAft>
                <a:spcPts val="0"/>
              </a:spcAft>
              <a:buClrTx/>
              <a:buSzTx/>
              <a:buFontTx/>
              <a:buNone/>
              <a:tabLst>
                <a:tab pos="228600" algn="l"/>
                <a:tab pos="1028700" algn="l"/>
              </a:tabLst>
              <a:defRPr/>
            </a:pPr>
            <a:r>
              <a:rPr kumimoji="0" lang="en-US" sz="1900" b="0" i="1"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The U.S. Ski &amp; Snowboard transmittal number must be used as the email’s subject.</a:t>
            </a:r>
            <a:endParaRPr kumimoji="0" lang="en-US"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endParaRPr>
          </a:p>
          <a:p>
            <a:pPr marL="0" marR="0" lvl="0" indent="0" algn="just" defTabSz="914400" rtl="0" eaLnBrk="0" fontAlgn="base" latinLnBrk="0" hangingPunct="0">
              <a:lnSpc>
                <a:spcPct val="100000"/>
              </a:lnSpc>
              <a:spcBef>
                <a:spcPts val="600"/>
              </a:spcBef>
              <a:spcAft>
                <a:spcPts val="600"/>
              </a:spcAft>
              <a:buClrTx/>
              <a:buSzTx/>
              <a:buFontTx/>
              <a:buNone/>
              <a:tabLst>
                <a:tab pos="0" algn="l"/>
                <a:tab pos="1028700" algn="l"/>
              </a:tabLst>
              <a:defRPr/>
            </a:pPr>
            <a:r>
              <a:rPr kumimoji="0" lang="en-US" sz="1900" b="1" i="0" u="none" strike="noStrike" kern="1200" cap="none" spc="0" normalizeH="0" baseline="0" noProof="0" dirty="0">
                <a:ln>
                  <a:noFill/>
                </a:ln>
                <a:solidFill>
                  <a:srgbClr val="003399"/>
                </a:solidFill>
                <a:effectLst/>
                <a:uLnTx/>
                <a:uFillTx/>
                <a:latin typeface="Arial" panose="020B0604020202020204"/>
                <a:ea typeface="Times New Roman" panose="02020603050405020304" pitchFamily="18" charset="0"/>
                <a:cs typeface="+mn-cs"/>
              </a:rPr>
              <a:t>PLEASE NOTE</a:t>
            </a:r>
            <a:r>
              <a:rPr kumimoji="0" lang="en-US" sz="1900" b="0" i="0" u="none" strike="noStrike" kern="1200" cap="none" spc="0" normalizeH="0" baseline="0" noProof="0" dirty="0">
                <a:ln>
                  <a:noFill/>
                </a:ln>
                <a:solidFill>
                  <a:srgbClr val="003399"/>
                </a:solidFill>
                <a:effectLst/>
                <a:uLnTx/>
                <a:uFillTx/>
                <a:latin typeface="Arial" panose="020B0604020202020204"/>
                <a:ea typeface="Times New Roman" panose="02020603050405020304" pitchFamily="18" charset="0"/>
                <a:cs typeface="+mn-cs"/>
              </a:rPr>
              <a:t>: </a:t>
            </a:r>
            <a:r>
              <a:rPr kumimoji="0" lang="en-US" sz="19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rPr>
              <a:t>Login for clubs hosting sanctioned events or a previously-approved login for individuals who do not have access to the club login</a:t>
            </a:r>
            <a:r>
              <a:rPr kumimoji="0" lang="en-US" sz="19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will be required in order to access the upload platform. If an official is unable to log in, contact Competition Services for assistance.</a:t>
            </a:r>
          </a:p>
        </p:txBody>
      </p:sp>
      <p:pic>
        <p:nvPicPr>
          <p:cNvPr id="61443" name="Content Placeholder 10">
            <a:extLst>
              <a:ext uri="{FF2B5EF4-FFF2-40B4-BE49-F238E27FC236}">
                <a16:creationId xmlns:a16="http://schemas.microsoft.com/office/drawing/2014/main" id="{A426C8EE-9922-E782-6583-0766ABEB7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05741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44DA-64B8-B127-0C31-B23FF65BE70F}"/>
              </a:ext>
            </a:extLst>
          </p:cNvPr>
          <p:cNvSpPr>
            <a:spLocks noGrp="1"/>
          </p:cNvSpPr>
          <p:nvPr>
            <p:ph type="title"/>
          </p:nvPr>
        </p:nvSpPr>
        <p:spPr>
          <a:xfrm>
            <a:off x="163513" y="34925"/>
            <a:ext cx="8305800" cy="646113"/>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endParaRPr lang="en-US" dirty="0"/>
          </a:p>
        </p:txBody>
      </p:sp>
      <p:sp>
        <p:nvSpPr>
          <p:cNvPr id="3" name="Text Placeholder 2">
            <a:extLst>
              <a:ext uri="{FF2B5EF4-FFF2-40B4-BE49-F238E27FC236}">
                <a16:creationId xmlns:a16="http://schemas.microsoft.com/office/drawing/2014/main" id="{E9156666-DEC3-2525-C933-CFFBED21C150}"/>
              </a:ext>
            </a:extLst>
          </p:cNvPr>
          <p:cNvSpPr>
            <a:spLocks noGrp="1"/>
          </p:cNvSpPr>
          <p:nvPr>
            <p:ph type="body" sz="quarter" idx="10"/>
          </p:nvPr>
        </p:nvSpPr>
        <p:spPr>
          <a:xfrm>
            <a:off x="130175" y="630238"/>
            <a:ext cx="8824913" cy="6192837"/>
          </a:xfrm>
        </p:spPr>
        <p:txBody>
          <a:bodyPr/>
          <a:lstStyle/>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Volunteer Competition Worker Registration</a:t>
            </a:r>
            <a:r>
              <a:rPr lang="en-US" sz="1800" dirty="0">
                <a:ea typeface="Times New Roman" panose="02020603050405020304" pitchFamily="18" charset="0"/>
              </a:rPr>
              <a:t>: Completion of a </a:t>
            </a:r>
            <a:r>
              <a:rPr lang="en-US" sz="1800" u="sng" dirty="0">
                <a:ea typeface="Times New Roman" panose="02020603050405020304" pitchFamily="18" charset="0"/>
              </a:rPr>
              <a:t>current</a:t>
            </a:r>
            <a:r>
              <a:rPr lang="en-US" sz="1800" dirty="0">
                <a:ea typeface="Times New Roman" panose="02020603050405020304" pitchFamily="18" charset="0"/>
              </a:rPr>
              <a:t> “Volunteer Competition Worker Registration” is required for any workers/volunteers </a:t>
            </a:r>
            <a:r>
              <a:rPr lang="en-US" sz="1800" u="sng" dirty="0">
                <a:ea typeface="Times New Roman" panose="02020603050405020304" pitchFamily="18" charset="0"/>
              </a:rPr>
              <a:t>who are over the age of 18</a:t>
            </a:r>
            <a:r>
              <a:rPr lang="en-US" sz="1800" dirty="0">
                <a:ea typeface="Times New Roman" panose="02020603050405020304" pitchFamily="18" charset="0"/>
              </a:rPr>
              <a:t>, are not U.S. Ski &amp; Snowboard members, properly credentialed FIS officials, coaches and trainers, or regular employees of Organizer or of Ski Area/Landowner acting within the scope of their employment.</a:t>
            </a:r>
            <a:endParaRPr lang="en-US" sz="1800" b="1" dirty="0">
              <a:ea typeface="Times New Roman" panose="02020603050405020304" pitchFamily="18" charset="0"/>
            </a:endParaRPr>
          </a:p>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u="sng" dirty="0">
                <a:ea typeface="Times New Roman" panose="02020603050405020304" pitchFamily="18" charset="0"/>
              </a:rPr>
              <a:t>“Blocks” of coaches’ tickets must not be made available</a:t>
            </a:r>
            <a:r>
              <a:rPr lang="en-US" sz="1800" dirty="0">
                <a:ea typeface="Times New Roman" panose="02020603050405020304" pitchFamily="18" charset="0"/>
              </a:rPr>
              <a:t>.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Practice does not allow the OC to make their best effort to comply with SafeSport requirements</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Due to circumstances, it may be necessary to allow one coach to pick up all of a team’s coach credentials/lift tickets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In this case, the coach must list all the names to whom the credentials/lift tickets will be issued. </a:t>
            </a:r>
          </a:p>
          <a:p>
            <a:pPr algn="just">
              <a:lnSpc>
                <a:spcPct val="100000"/>
              </a:lnSpc>
              <a:spcBef>
                <a:spcPts val="0"/>
              </a:spcBef>
              <a:spcAft>
                <a:spcPts val="40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Race Administrator must </a:t>
            </a:r>
            <a:r>
              <a:rPr lang="en-US" sz="1800" u="sng" dirty="0">
                <a:ea typeface="Times New Roman" panose="02020603050405020304" pitchFamily="18" charset="0"/>
              </a:rPr>
              <a:t>verify membership</a:t>
            </a:r>
            <a:r>
              <a:rPr lang="en-US" sz="1800" dirty="0">
                <a:ea typeface="Times New Roman" panose="02020603050405020304" pitchFamily="18" charset="0"/>
              </a:rPr>
              <a:t> status, </a:t>
            </a:r>
            <a:r>
              <a:rPr lang="en-US" sz="1800" u="sng" dirty="0">
                <a:ea typeface="Times New Roman" panose="02020603050405020304" pitchFamily="18" charset="0"/>
              </a:rPr>
              <a:t>non-presence on pending lists</a:t>
            </a:r>
            <a:r>
              <a:rPr lang="en-US" sz="1800" dirty="0">
                <a:ea typeface="Times New Roman" panose="02020603050405020304" pitchFamily="18" charset="0"/>
              </a:rPr>
              <a:t>, and </a:t>
            </a:r>
            <a:r>
              <a:rPr lang="en-US" sz="1800" u="sng" dirty="0">
                <a:ea typeface="Times New Roman" panose="02020603050405020304" pitchFamily="18" charset="0"/>
              </a:rPr>
              <a:t>non-presence on Centralized Disciplinary Database</a:t>
            </a:r>
            <a:r>
              <a:rPr lang="en-US" sz="1800" dirty="0">
                <a:ea typeface="Times New Roman" panose="02020603050405020304" pitchFamily="18" charset="0"/>
              </a:rPr>
              <a:t> for all recipients</a:t>
            </a:r>
          </a:p>
          <a:p>
            <a:pPr algn="just">
              <a:lnSpc>
                <a:spcPct val="100000"/>
              </a:lnSpc>
              <a:spcBef>
                <a:spcPts val="0"/>
              </a:spcBef>
              <a:spcAft>
                <a:spcPts val="0"/>
              </a:spcAft>
              <a:buClr>
                <a:srgbClr val="000000"/>
              </a:buClr>
              <a:buSzPts val="1100"/>
              <a:buFont typeface="Arial" panose="020B0604020202020204" pitchFamily="34" charset="0"/>
              <a:buChar char="•"/>
              <a:tabLst>
                <a:tab pos="228600" algn="l"/>
                <a:tab pos="742950" algn="l"/>
                <a:tab pos="1028700" algn="l"/>
              </a:tabLst>
              <a:defRPr/>
            </a:pPr>
            <a:r>
              <a:rPr lang="en-US" sz="1800" dirty="0">
                <a:ea typeface="Times New Roman" panose="02020603050405020304" pitchFamily="18" charset="0"/>
              </a:rPr>
              <a:t>Coach must sign for receipt of credentials/lift tickets, thereby confirming recipients’ identity</a:t>
            </a:r>
            <a:endParaRPr lang="en-US" sz="1800" b="1" dirty="0">
              <a:ea typeface="Times New Roman" panose="02020603050405020304" pitchFamily="18" charset="0"/>
            </a:endParaRPr>
          </a:p>
          <a:p>
            <a:pPr marL="0" indent="0" algn="just">
              <a:lnSpc>
                <a:spcPct val="100000"/>
              </a:lnSpc>
              <a:spcBef>
                <a:spcPts val="0"/>
              </a:spcBef>
              <a:spcAft>
                <a:spcPts val="0"/>
              </a:spcAft>
              <a:buFont typeface="Euphemia" panose="020B0503040102020104" pitchFamily="34" charset="0"/>
              <a:buNone/>
              <a:defRPr/>
            </a:pPr>
            <a:r>
              <a:rPr lang="en-US" sz="1800" b="1" i="1" dirty="0">
                <a:solidFill>
                  <a:srgbClr val="0028A8"/>
                </a:solidFill>
                <a:ea typeface="Calibri" panose="020F0502020204030204" pitchFamily="34" charset="0"/>
                <a:cs typeface="Arial" panose="020B0604020202020204" pitchFamily="34" charset="0"/>
              </a:rPr>
              <a:t>In order to ensure compliance, all of the above requirements, verifications must be continually monitored and completed for same-day participants, and they must be informed of the SafeSport Code and MAAPP. </a:t>
            </a:r>
            <a:r>
              <a:rPr lang="en-US" sz="1800" b="1" i="1" dirty="0">
                <a:solidFill>
                  <a:srgbClr val="3116A2"/>
                </a:solidFill>
                <a:ea typeface="Calibri" panose="020F0502020204030204" pitchFamily="34" charset="0"/>
                <a:cs typeface="Arial" panose="020B0604020202020204" pitchFamily="34" charset="0"/>
              </a:rPr>
              <a:t>This can be accomplished by posting the QR Code at registration and asking the same-day participants to scan and read the disclosure.</a:t>
            </a:r>
            <a:endParaRPr lang="en-US" sz="1800" dirty="0">
              <a:solidFill>
                <a:srgbClr val="3116A2"/>
              </a:solidFill>
              <a:ea typeface="Calibri" panose="020F0502020204030204" pitchFamily="34" charset="0"/>
              <a:cs typeface="Arial" panose="020B0604020202020204" pitchFamily="34" charset="0"/>
            </a:endParaRPr>
          </a:p>
          <a:p>
            <a:pPr marL="0" indent="0" algn="just">
              <a:lnSpc>
                <a:spcPct val="100000"/>
              </a:lnSpc>
              <a:spcBef>
                <a:spcPts val="0"/>
              </a:spcBef>
              <a:spcAft>
                <a:spcPts val="500"/>
              </a:spcAft>
              <a:buFont typeface="Euphemia" panose="020B0503040102020104" pitchFamily="34" charset="0"/>
              <a:buNone/>
              <a:defRPr/>
            </a:pPr>
            <a:endParaRPr lang="en-US" sz="1600" dirty="0">
              <a:ea typeface="Calibri" panose="020F0502020204030204" pitchFamily="34" charset="0"/>
              <a:cs typeface="Times New Roman" panose="02020603050405020304" pitchFamily="18" charset="0"/>
            </a:endParaRPr>
          </a:p>
          <a:p>
            <a:pPr>
              <a:defRPr/>
            </a:pPr>
            <a:endParaRPr lang="en-US" dirty="0"/>
          </a:p>
        </p:txBody>
      </p:sp>
    </p:spTree>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8DD45-96A6-4ACD-4009-D3953A5E0BD8}"/>
              </a:ext>
            </a:extLst>
          </p:cNvPr>
          <p:cNvSpPr txBox="1"/>
          <p:nvPr/>
        </p:nvSpPr>
        <p:spPr>
          <a:xfrm>
            <a:off x="263525" y="163513"/>
            <a:ext cx="8615363" cy="6386512"/>
          </a:xfrm>
          <a:prstGeom prst="rect">
            <a:avLst/>
          </a:prstGeom>
          <a:noFill/>
          <a:ln>
            <a:noFill/>
          </a:ln>
        </p:spPr>
        <p:txBody>
          <a:bodyPr>
            <a:spAutoFit/>
          </a:bodyPr>
          <a:lstStyle/>
          <a:p>
            <a:pPr marL="228600" marR="0" lvl="0" indent="-228600" algn="l" defTabSz="914400" rtl="0" eaLnBrk="0" fontAlgn="base" latinLnBrk="0" hangingPunct="0">
              <a:lnSpc>
                <a:spcPct val="100000"/>
              </a:lnSpc>
              <a:spcBef>
                <a:spcPts val="600"/>
              </a:spcBef>
              <a:spcAft>
                <a:spcPts val="600"/>
              </a:spcAft>
              <a:buClrTx/>
              <a:buSzTx/>
              <a:buFontTx/>
              <a:buNone/>
              <a:tabLst>
                <a:tab pos="228600" algn="l"/>
                <a:tab pos="1028700" algn="l"/>
              </a:tabLst>
              <a:defRPr/>
            </a:pPr>
            <a:r>
              <a:rPr kumimoji="0" lang="en-US" sz="24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ALPINE OFFICIALS’ CERTIFICATION MATRIX CHANGES  </a:t>
            </a:r>
            <a:endParaRPr kumimoji="0" lang="en-US" sz="2400" b="0"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Technical Delegate: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 addition to other requirements, in order to advance from Level 2 to Level 3: </a:t>
            </a:r>
          </a:p>
          <a:p>
            <a:pPr marL="285750" marR="0" lvl="0" indent="-2857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minimum of one of the required work days should be outside of Division/Region </a:t>
            </a:r>
          </a:p>
          <a:p>
            <a:pPr marL="285750" marR="0" lvl="0" indent="-2857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or at an event assigned by the respective Alpine Officials Chair. </a:t>
            </a:r>
          </a:p>
          <a:p>
            <a:pPr marL="285750" marR="0" lvl="0" indent="-2857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Recommendations for advancement must be submitted from two Level 4 or FIS Technical Delegates.</a:t>
            </a:r>
          </a:p>
          <a:p>
            <a:pPr marL="0" marR="0" lvl="0" indent="0" algn="just" defTabSz="914400" rtl="0" eaLnBrk="0" fontAlgn="base" latinLnBrk="0" hangingPunct="0">
              <a:lnSpc>
                <a:spcPct val="100000"/>
              </a:lnSpc>
              <a:spcBef>
                <a:spcPts val="600"/>
              </a:spcBef>
              <a:spcAft>
                <a:spcPts val="600"/>
              </a:spcAft>
              <a:buClrTx/>
              <a:buSzTx/>
              <a:buFontTx/>
              <a:buNone/>
              <a:tabLst>
                <a:tab pos="228600" algn="l"/>
                <a:tab pos="1028700" algn="l"/>
                <a:tab pos="228600" algn="l"/>
                <a:tab pos="400050" algn="l"/>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Submitted recommendations for advancement must be current: Technical events should be within two (2) seasons of submittal; Speed events should be within three (3) seasons of submittal.</a:t>
            </a:r>
          </a:p>
          <a:p>
            <a:pPr marL="0" marR="0" lvl="0" indent="0" algn="just" defTabSz="914400" rtl="0" eaLnBrk="0" fontAlgn="base" latinLnBrk="0" hangingPunct="0">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Race Administrator: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 addition to other requirements, recommendations for advancement from Level 1 to Level 2 must be submitted by two (2):</a:t>
            </a:r>
          </a:p>
          <a:p>
            <a:pPr marL="285750" marR="0" lvl="0" indent="-285750" algn="just"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higher level Race Administrators, </a:t>
            </a:r>
          </a:p>
          <a:p>
            <a:pPr marL="285750" marR="0" lvl="0" indent="-285750" algn="just"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Level 3 or Level 4 Technical Delegates, </a:t>
            </a:r>
          </a:p>
          <a:p>
            <a:pPr marL="285750" marR="0" lvl="0" indent="-285750" algn="just"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or FIS Technical Delegates.  </a:t>
            </a:r>
          </a:p>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Referee: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There has been no change for the requirement that a minimum of one (1) shadow assignment must be successfully completed under the supervision of a U.S. Ski &amp; Snowboard Level 3 Alpine RF or TD (minimum Level 2 RF/TD), or FIS TD. </a:t>
            </a:r>
            <a:r>
              <a:rPr kumimoji="0" lang="en-US" sz="18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AO recommendation forms must be submitted to the respective Divisional AO chair in order to verify fulfillment of this requirement.</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9298034"/>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4C848F-AC36-25C7-0598-B93C612BCC72}"/>
              </a:ext>
            </a:extLst>
          </p:cNvPr>
          <p:cNvSpPr txBox="1"/>
          <p:nvPr/>
        </p:nvSpPr>
        <p:spPr>
          <a:xfrm>
            <a:off x="419100" y="246063"/>
            <a:ext cx="8305800" cy="6094412"/>
          </a:xfrm>
          <a:prstGeom prst="rect">
            <a:avLst/>
          </a:prstGeom>
          <a:noFill/>
          <a:ln>
            <a:noFill/>
          </a:ln>
        </p:spPr>
        <p:txBody>
          <a:bodyPr>
            <a:spAutoFit/>
          </a:bodyPr>
          <a:lstStyle/>
          <a:p>
            <a:pPr marL="228600" marR="0" lvl="0" indent="-228600" algn="just" defTabSz="914400" rtl="0" eaLnBrk="0" fontAlgn="base" latinLnBrk="0" hangingPunct="0">
              <a:lnSpc>
                <a:spcPct val="100000"/>
              </a:lnSpc>
              <a:spcBef>
                <a:spcPts val="600"/>
              </a:spcBef>
              <a:spcAft>
                <a:spcPts val="600"/>
              </a:spcAft>
              <a:buClrTx/>
              <a:buSzTx/>
              <a:buFontTx/>
              <a:buNone/>
              <a:tabLst/>
              <a:defRPr/>
            </a:pPr>
            <a:r>
              <a:rPr kumimoji="0" lang="en-US" sz="2400" b="1" i="0" u="none" strike="noStrike" kern="1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START NUMBER or BIB NUMBER</a:t>
            </a:r>
          </a:p>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en-US" sz="1800" b="1"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617.3.3</a:t>
            </a:r>
            <a:r>
              <a:rPr kumimoji="0" lang="en-US" sz="1800" b="0"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 If two or more competitors have the same time or the same number of points, the competitor with the higher start number must be listed first on the official list of results.</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1800" b="1"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SplitSecond</a:t>
            </a:r>
            <a:r>
              <a:rPr kumimoji="0" lang="en-US" sz="1800" b="0"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 breaks a tie in time by defaulting to an athlete’s actual “start number.”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1800" b="1"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VOLA</a:t>
            </a:r>
            <a:r>
              <a:rPr kumimoji="0" lang="en-US" sz="1800" b="0"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 interprets the “start number” to be the “bib number” and breaks a tie in time by defaulting to an athlete’s actual “bib number.”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en-US" sz="1800" b="0"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Refer to these defaults when inserting an athlete in a start order or assigning an out-of-sequence bib:</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1800" b="1"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SplitSecond</a:t>
            </a:r>
            <a:r>
              <a:rPr kumimoji="0" lang="en-US" sz="1800" b="0"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 inserting an athlete after the first group and assigning 15A will affect SplitSecond's tie breaking capability because SplitSecond will not accept the start number + alpha character.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defRPr/>
            </a:pPr>
            <a:r>
              <a:rPr kumimoji="0" lang="en-US" sz="1800" b="1"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VOLA</a:t>
            </a:r>
            <a:r>
              <a:rPr kumimoji="0" lang="en-US" sz="1800" b="0"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 assigning an out-of-sequence high value bib number to replace a missing bib; e.g., Start 6 wearing Bib 106 will affect VOLA’s tie breaking capability should a tie in time occur, for example, between </a:t>
            </a:r>
            <a:r>
              <a:rPr kumimoji="0" lang="en-US" sz="1800" b="0" i="0" u="sng"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Start 6 Bib 106</a:t>
            </a:r>
            <a:r>
              <a:rPr kumimoji="0" lang="en-US" sz="1800" b="0"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US" sz="1800" b="0" i="0" u="sng"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Start 20 Bib 20</a:t>
            </a:r>
            <a:r>
              <a:rPr kumimoji="0" lang="en-US" sz="1800" b="0"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 (Bib 106 will be ranked before Bib 20 regardless of the earlier start.) </a:t>
            </a:r>
            <a:r>
              <a:rPr kumimoji="0" lang="en-US" sz="1800" b="1"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0" i="0" u="none" strike="noStrike" kern="100" cap="none" spc="0" normalizeH="0" baseline="0" noProof="0" dirty="0">
                <a:ln>
                  <a:noFill/>
                </a:ln>
                <a:solidFill>
                  <a:srgbClr val="222222"/>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5539" name="Content Placeholder 10">
            <a:extLst>
              <a:ext uri="{FF2B5EF4-FFF2-40B4-BE49-F238E27FC236}">
                <a16:creationId xmlns:a16="http://schemas.microsoft.com/office/drawing/2014/main" id="{2C08D3EC-10AC-A272-8807-03D076521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898603"/>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4027AF9-9515-7C6F-6A56-01717B525106}"/>
              </a:ext>
            </a:extLst>
          </p:cNvPr>
          <p:cNvSpPr>
            <a:spLocks noGrp="1" noChangeArrowheads="1"/>
          </p:cNvSpPr>
          <p:nvPr>
            <p:ph type="title" idx="4294967295"/>
          </p:nvPr>
        </p:nvSpPr>
        <p:spPr>
          <a:xfrm>
            <a:off x="1804988" y="177800"/>
            <a:ext cx="7339012" cy="1239838"/>
          </a:xfrm>
        </p:spPr>
        <p:txBody>
          <a:bodyPr/>
          <a:lstStyle/>
          <a:p>
            <a:pPr eaLnBrk="1" hangingPunct="1"/>
            <a:r>
              <a:rPr lang="en-US" altLang="en-US">
                <a:solidFill>
                  <a:srgbClr val="FF0000"/>
                </a:solidFill>
                <a:latin typeface="Arial Bold" panose="020B0704020202020204" pitchFamily="34" charset="0"/>
                <a:cs typeface="Arial Bold" panose="020B0704020202020204" pitchFamily="34" charset="0"/>
              </a:rPr>
              <a:t>	</a:t>
            </a:r>
          </a:p>
        </p:txBody>
      </p:sp>
      <p:sp>
        <p:nvSpPr>
          <p:cNvPr id="8195" name="Content Placeholder 2">
            <a:extLst>
              <a:ext uri="{FF2B5EF4-FFF2-40B4-BE49-F238E27FC236}">
                <a16:creationId xmlns:a16="http://schemas.microsoft.com/office/drawing/2014/main" id="{53F0D585-EA45-DBB7-8C4A-7726FA7F28EA}"/>
              </a:ext>
            </a:extLst>
          </p:cNvPr>
          <p:cNvSpPr>
            <a:spLocks noGrp="1"/>
          </p:cNvSpPr>
          <p:nvPr>
            <p:ph idx="4294967295"/>
          </p:nvPr>
        </p:nvSpPr>
        <p:spPr>
          <a:xfrm>
            <a:off x="381000" y="1539875"/>
            <a:ext cx="8229600" cy="4525963"/>
          </a:xfrm>
        </p:spPr>
        <p:txBody>
          <a:bodyPr rtlCol="0">
            <a:normAutofit/>
          </a:bodyPr>
          <a:lstStyle/>
          <a:p>
            <a:pPr marL="0" indent="0" algn="ctr" eaLnBrk="1" fontAlgn="auto" hangingPunct="1">
              <a:spcAft>
                <a:spcPts val="0"/>
              </a:spcAft>
              <a:buFont typeface="Arial" charset="0"/>
              <a:buNone/>
              <a:defRPr/>
            </a:pPr>
            <a:endParaRPr lang="en-US" sz="4800" dirty="0">
              <a:solidFill>
                <a:srgbClr val="FF0000"/>
              </a:solidFill>
              <a:latin typeface="Mistral" pitchFamily="66" charset="0"/>
              <a:cs typeface="Arial" charset="0"/>
            </a:endParaRPr>
          </a:p>
          <a:p>
            <a:pPr marL="0" indent="0" algn="ctr" eaLnBrk="1" fontAlgn="auto" hangingPunct="1">
              <a:spcAft>
                <a:spcPts val="0"/>
              </a:spcAft>
              <a:buFont typeface="Arial" charset="0"/>
              <a:buNone/>
              <a:defRPr/>
            </a:pPr>
            <a:endParaRPr lang="en-US" sz="3600" b="1" dirty="0">
              <a:solidFill>
                <a:srgbClr val="0028A8"/>
              </a:solidFill>
              <a:effectLst>
                <a:outerShdw blurRad="38100" dist="38100" dir="2700000" algn="tl">
                  <a:srgbClr val="000000">
                    <a:alpha val="43137"/>
                  </a:srgbClr>
                </a:outerShdw>
              </a:effectLst>
              <a:cs typeface="Arial" panose="020B0604020202020204" pitchFamily="34" charset="0"/>
            </a:endParaRP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rPr>
              <a:t>SEASON 2025</a:t>
            </a:r>
          </a:p>
          <a:p>
            <a:pPr marL="0" indent="0" algn="ctr" eaLnBrk="1" fontAlgn="auto" hangingPunct="1">
              <a:spcAft>
                <a:spcPts val="0"/>
              </a:spcAft>
              <a:buFont typeface="Arial" charset="0"/>
              <a:buNone/>
              <a:defRPr/>
            </a:pPr>
            <a:r>
              <a:rPr lang="en-US" sz="3600" b="1" u="sng" dirty="0">
                <a:solidFill>
                  <a:srgbClr val="0028A8"/>
                </a:solidFill>
                <a:effectLst>
                  <a:outerShdw blurRad="38100" dist="38100" dir="2700000" algn="tl">
                    <a:srgbClr val="000000">
                      <a:alpha val="43137"/>
                    </a:srgbClr>
                  </a:outerShdw>
                </a:effectLst>
                <a:latin typeface="+mj-lt"/>
                <a:cs typeface="Arial" panose="020B0604020202020204" pitchFamily="34" charset="0"/>
              </a:rPr>
              <a:t>FIS EVENTS</a:t>
            </a:r>
          </a:p>
          <a:p>
            <a:pPr marL="0" indent="0" algn="ctr" eaLnBrk="1" fontAlgn="auto" hangingPunct="1">
              <a:spcAft>
                <a:spcPts val="0"/>
              </a:spcAft>
              <a:buFont typeface="Arial" charset="0"/>
              <a:buNone/>
              <a:defRPr/>
            </a:pPr>
            <a:endPar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endParaRPr>
          </a:p>
        </p:txBody>
      </p:sp>
      <p:pic>
        <p:nvPicPr>
          <p:cNvPr id="67588" name="Content Placeholder 10">
            <a:extLst>
              <a:ext uri="{FF2B5EF4-FFF2-40B4-BE49-F238E27FC236}">
                <a16:creationId xmlns:a16="http://schemas.microsoft.com/office/drawing/2014/main" id="{84EA91A8-CBBC-F778-FF82-9CE39E662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7175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2">
            <a:extLst>
              <a:ext uri="{FF2B5EF4-FFF2-40B4-BE49-F238E27FC236}">
                <a16:creationId xmlns:a16="http://schemas.microsoft.com/office/drawing/2014/main" id="{70EF39BE-813C-1B55-9C9D-F4C9FD689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17550"/>
            <a:ext cx="12192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736260"/>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Content Placeholder 10">
            <a:extLst>
              <a:ext uri="{FF2B5EF4-FFF2-40B4-BE49-F238E27FC236}">
                <a16:creationId xmlns:a16="http://schemas.microsoft.com/office/drawing/2014/main" id="{03B8ECE1-B06B-8E8D-73B7-C05557277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3214C6B2-7407-E5AA-B911-35C316EB9BCB}"/>
              </a:ext>
            </a:extLst>
          </p:cNvPr>
          <p:cNvSpPr>
            <a:spLocks noGrp="1"/>
          </p:cNvSpPr>
          <p:nvPr>
            <p:ph type="body" sz="quarter" idx="10"/>
          </p:nvPr>
        </p:nvSpPr>
        <p:spPr>
          <a:xfrm>
            <a:off x="273050" y="304800"/>
            <a:ext cx="8413750" cy="5943600"/>
          </a:xfrm>
        </p:spPr>
        <p:txBody>
          <a:bodyPr/>
          <a:lstStyle/>
          <a:p>
            <a:pPr marL="0" indent="0">
              <a:spcBef>
                <a:spcPts val="600"/>
              </a:spcBef>
              <a:spcAft>
                <a:spcPts val="600"/>
              </a:spcAft>
              <a:buFont typeface="Euphemia" panose="020B0503040102020104" pitchFamily="34" charset="0"/>
              <a:buNone/>
              <a:defRPr/>
            </a:pPr>
            <a:r>
              <a:rPr lang="en-US" sz="2400" b="1" kern="100" dirty="0">
                <a:solidFill>
                  <a:srgbClr val="003399"/>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COMPOSITION OF THE JURY</a:t>
            </a:r>
            <a:endParaRPr lang="en-US" sz="2400" kern="100" dirty="0">
              <a:solidFill>
                <a:srgbClr val="003399"/>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marL="342900" indent="-342900">
              <a:spcBef>
                <a:spcPts val="600"/>
              </a:spcBef>
              <a:spcAft>
                <a:spcPts val="600"/>
              </a:spcAft>
              <a:buFont typeface="Symbol" panose="05050102010706020507" pitchFamily="18" charset="2"/>
              <a:buChar char=""/>
              <a:defRPr/>
            </a:pPr>
            <a:r>
              <a:rPr lang="en-US" sz="2400" b="1" kern="100" dirty="0">
                <a:ea typeface="Calibri" panose="020F0502020204030204" pitchFamily="34" charset="0"/>
                <a:cs typeface="Arial" panose="020B0604020202020204" pitchFamily="34" charset="0"/>
              </a:rPr>
              <a:t>ICR 601.4.1.4: </a:t>
            </a:r>
            <a:r>
              <a:rPr lang="en-US" sz="2400" kern="100" dirty="0">
                <a:ea typeface="Calibri" panose="020F0502020204030204" pitchFamily="34" charset="0"/>
                <a:cs typeface="Arial" panose="020B0604020202020204" pitchFamily="34" charset="0"/>
              </a:rPr>
              <a:t>The </a:t>
            </a:r>
            <a:r>
              <a:rPr lang="en-US" sz="2400" kern="100" dirty="0">
                <a:solidFill>
                  <a:schemeClr val="tx1"/>
                </a:solidFill>
                <a:ea typeface="Calibri" panose="020F0502020204030204" pitchFamily="34" charset="0"/>
                <a:cs typeface="Arial" panose="020B0604020202020204" pitchFamily="34" charset="0"/>
              </a:rPr>
              <a:t>Jury </a:t>
            </a:r>
            <a:r>
              <a:rPr lang="en-US" sz="2400" u="sng" kern="100" dirty="0">
                <a:solidFill>
                  <a:schemeClr val="tx1"/>
                </a:solidFill>
                <a:ea typeface="Calibri" panose="020F0502020204030204" pitchFamily="34" charset="0"/>
                <a:cs typeface="Arial" panose="020B0604020202020204" pitchFamily="34" charset="0"/>
              </a:rPr>
              <a:t>must</a:t>
            </a:r>
            <a:r>
              <a:rPr lang="en-US" sz="2400" kern="100" dirty="0">
                <a:solidFill>
                  <a:schemeClr val="tx1"/>
                </a:solidFill>
                <a:ea typeface="Calibri" panose="020F0502020204030204" pitchFamily="34" charset="0"/>
                <a:cs typeface="Arial" panose="020B0604020202020204" pitchFamily="34" charset="0"/>
              </a:rPr>
              <a:t> include at least one person of a different gender (applicable </a:t>
            </a:r>
            <a:r>
              <a:rPr lang="en-US" sz="2400" kern="100" dirty="0">
                <a:ea typeface="Calibri" panose="020F0502020204030204" pitchFamily="34" charset="0"/>
                <a:cs typeface="Arial" panose="020B0604020202020204" pitchFamily="34" charset="0"/>
              </a:rPr>
              <a:t>at OWG and WSC).</a:t>
            </a:r>
          </a:p>
          <a:p>
            <a:pPr marL="342900" indent="-342900">
              <a:spcBef>
                <a:spcPts val="600"/>
              </a:spcBef>
              <a:spcAft>
                <a:spcPts val="600"/>
              </a:spcAft>
              <a:buFont typeface="Symbol" panose="05050102010706020507" pitchFamily="18" charset="2"/>
              <a:buChar char=""/>
              <a:defRPr/>
            </a:pPr>
            <a:r>
              <a:rPr lang="en-US" sz="2400" b="1" kern="100" dirty="0">
                <a:ea typeface="Calibri" panose="020F0502020204030204" pitchFamily="34" charset="0"/>
                <a:cs typeface="Arial" panose="020B0604020202020204" pitchFamily="34" charset="0"/>
              </a:rPr>
              <a:t>ICR 601.4.2.3: </a:t>
            </a:r>
            <a:r>
              <a:rPr lang="en-US" sz="2400" kern="100" dirty="0">
                <a:ea typeface="Calibri" panose="020F0502020204030204" pitchFamily="34" charset="0"/>
                <a:cs typeface="Arial" panose="020B0604020202020204" pitchFamily="34" charset="0"/>
              </a:rPr>
              <a:t>For international races, the Jury </a:t>
            </a:r>
            <a:r>
              <a:rPr lang="en-US" sz="2400" u="sng" kern="100" dirty="0">
                <a:ea typeface="Calibri" panose="020F0502020204030204" pitchFamily="34" charset="0"/>
                <a:cs typeface="Arial" panose="020B0604020202020204" pitchFamily="34" charset="0"/>
              </a:rPr>
              <a:t>should</a:t>
            </a:r>
            <a:r>
              <a:rPr lang="en-US" sz="2400" kern="100" dirty="0">
                <a:ea typeface="Calibri" panose="020F0502020204030204" pitchFamily="34" charset="0"/>
                <a:cs typeface="Arial" panose="020B0604020202020204" pitchFamily="34" charset="0"/>
              </a:rPr>
              <a:t> include one person of a different gender.</a:t>
            </a:r>
          </a:p>
          <a:p>
            <a:pPr marL="0" indent="0" algn="just">
              <a:spcBef>
                <a:spcPts val="60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TIMING</a:t>
            </a:r>
            <a:endParaRPr lang="en-US" sz="2400" dirty="0">
              <a:solidFill>
                <a:srgbClr val="003399"/>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tabLst>
                <a:tab pos="228600" algn="l"/>
                <a:tab pos="1028700" algn="l"/>
              </a:tabLst>
              <a:defRPr/>
            </a:pPr>
            <a:r>
              <a:rPr lang="en-US" sz="2400" b="1" dirty="0">
                <a:ea typeface="Times New Roman" panose="02020603050405020304" pitchFamily="18" charset="0"/>
                <a:cs typeface="Arial" panose="020B0604020202020204" pitchFamily="34" charset="0"/>
              </a:rPr>
              <a:t>ICR 611.2.2</a:t>
            </a:r>
            <a:r>
              <a:rPr lang="en-US" sz="2400" dirty="0">
                <a:ea typeface="Times New Roman" panose="02020603050405020304" pitchFamily="18" charset="0"/>
                <a:cs typeface="Arial" panose="020B0604020202020204" pitchFamily="34" charset="0"/>
              </a:rPr>
              <a:t>: Printed records, either automatic, handwritten, or </a:t>
            </a:r>
            <a:r>
              <a:rPr lang="en-US" sz="2400" u="sng" dirty="0">
                <a:ea typeface="Times New Roman" panose="02020603050405020304" pitchFamily="18" charset="0"/>
                <a:cs typeface="Arial" panose="020B0604020202020204" pitchFamily="34" charset="0"/>
              </a:rPr>
              <a:t>memorized electronically</a:t>
            </a:r>
            <a:r>
              <a:rPr lang="en-US" sz="2400" dirty="0">
                <a:ea typeface="Times New Roman" panose="02020603050405020304" pitchFamily="18" charset="0"/>
                <a:cs typeface="Arial" panose="020B0604020202020204" pitchFamily="34" charset="0"/>
              </a:rPr>
              <a:t> of recorded hand times must be immediately available at the start and at the finish. </a:t>
            </a:r>
          </a:p>
          <a:p>
            <a:pPr marL="342900" indent="-342900" algn="just">
              <a:spcBef>
                <a:spcPts val="600"/>
              </a:spcBef>
              <a:spcAft>
                <a:spcPts val="600"/>
              </a:spcAft>
              <a:buFont typeface="Symbol" panose="05050102010706020507" pitchFamily="18" charset="2"/>
              <a:buChar char=""/>
              <a:tabLst>
                <a:tab pos="228600" algn="l"/>
                <a:tab pos="1028700" algn="l"/>
              </a:tabLst>
              <a:defRPr/>
            </a:pPr>
            <a:r>
              <a:rPr lang="en-US" sz="2400" dirty="0">
                <a:solidFill>
                  <a:schemeClr val="tx1"/>
                </a:solidFill>
                <a:ea typeface="Times New Roman" panose="02020603050405020304" pitchFamily="18" charset="0"/>
                <a:cs typeface="Arial" panose="020B0604020202020204" pitchFamily="34" charset="0"/>
              </a:rPr>
              <a:t>If an event requires calculation of a Replacement Time (EET), copies of all calculations </a:t>
            </a:r>
            <a:r>
              <a:rPr lang="en-US" sz="2400" u="sng" dirty="0">
                <a:solidFill>
                  <a:schemeClr val="tx1"/>
                </a:solidFill>
                <a:ea typeface="Times New Roman" panose="02020603050405020304" pitchFamily="18" charset="0"/>
                <a:cs typeface="Arial" panose="020B0604020202020204" pitchFamily="34" charset="0"/>
              </a:rPr>
              <a:t>must</a:t>
            </a:r>
            <a:r>
              <a:rPr lang="en-US" sz="2400" dirty="0">
                <a:solidFill>
                  <a:schemeClr val="tx1"/>
                </a:solidFill>
                <a:ea typeface="Times New Roman" panose="02020603050405020304" pitchFamily="18" charset="0"/>
                <a:cs typeface="Arial" panose="020B0604020202020204" pitchFamily="34" charset="0"/>
              </a:rPr>
              <a:t> be submitted as an attachment to the Timing &amp; Data Technical Report (TDTR).</a:t>
            </a: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9319839"/>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10">
            <a:extLst>
              <a:ext uri="{FF2B5EF4-FFF2-40B4-BE49-F238E27FC236}">
                <a16:creationId xmlns:a16="http://schemas.microsoft.com/office/drawing/2014/main" id="{5FC37B73-E4CB-176A-56E5-1D382054C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E9645C03-92F7-236C-CF62-94C30D8EED95}"/>
              </a:ext>
            </a:extLst>
          </p:cNvPr>
          <p:cNvSpPr>
            <a:spLocks noGrp="1"/>
          </p:cNvSpPr>
          <p:nvPr>
            <p:ph type="body" sz="quarter" idx="10"/>
          </p:nvPr>
        </p:nvSpPr>
        <p:spPr>
          <a:xfrm>
            <a:off x="273050" y="192088"/>
            <a:ext cx="8245475" cy="6505575"/>
          </a:xfrm>
        </p:spPr>
        <p:txBody>
          <a:bodyPr/>
          <a:lstStyle/>
          <a:p>
            <a:pPr marL="0" indent="0">
              <a:lnSpc>
                <a:spcPct val="100000"/>
              </a:lnSpc>
              <a:spcBef>
                <a:spcPts val="0"/>
              </a:spcBef>
              <a:spcAft>
                <a:spcPts val="0"/>
              </a:spcAft>
              <a:buFont typeface="Euphemia" panose="020B0503040102020104" pitchFamily="34" charset="0"/>
              <a:buNone/>
              <a:defRPr/>
            </a:pPr>
            <a:r>
              <a:rPr lang="en-US" sz="2400" b="1" kern="100" dirty="0">
                <a:solidFill>
                  <a:srgbClr val="003399"/>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FIS REPORTS: TD Report and Injury Report (ISS)</a:t>
            </a:r>
            <a:endParaRPr lang="en-US" sz="2400" kern="100" dirty="0">
              <a:solidFill>
                <a:srgbClr val="003399"/>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defRPr/>
            </a:pPr>
            <a:r>
              <a:rPr lang="en-US" sz="1800" kern="100" dirty="0">
                <a:ea typeface="Calibri" panose="020F0502020204030204" pitchFamily="34" charset="0"/>
                <a:cs typeface="Arial" panose="020B0604020202020204" pitchFamily="34" charset="0"/>
              </a:rPr>
              <a:t>FIS Alpine events require that the Report of the Technical Delegate be filed online. The FIS Injury Report (ISS) has been incorporated into the online report, so paper copy filing of this document is no longer required for most FIS events.</a:t>
            </a:r>
          </a:p>
          <a:p>
            <a:pPr marL="342900" indent="-342900">
              <a:lnSpc>
                <a:spcPct val="100000"/>
              </a:lnSpc>
              <a:spcBef>
                <a:spcPts val="600"/>
              </a:spcBef>
              <a:spcAft>
                <a:spcPts val="600"/>
              </a:spcAft>
              <a:buFont typeface="Symbol" panose="05050102010706020507" pitchFamily="18" charset="2"/>
              <a:buChar char=""/>
              <a:defRPr/>
            </a:pPr>
            <a:r>
              <a:rPr lang="en-US" sz="1800" kern="100" dirty="0">
                <a:ea typeface="Calibri" panose="020F0502020204030204" pitchFamily="34" charset="0"/>
                <a:cs typeface="Arial" panose="020B0604020202020204" pitchFamily="34" charset="0"/>
              </a:rPr>
              <a:t>A </a:t>
            </a:r>
            <a:r>
              <a:rPr lang="en-US" sz="1800" u="sng" kern="100" dirty="0">
                <a:ea typeface="Calibri" panose="020F0502020204030204" pitchFamily="34" charset="0"/>
                <a:cs typeface="Arial" panose="020B0604020202020204" pitchFamily="34" charset="0"/>
              </a:rPr>
              <a:t>paper copy of the FIS Report of the Technical Delegate will be required</a:t>
            </a:r>
            <a:r>
              <a:rPr lang="en-US" sz="1800" kern="100" dirty="0">
                <a:ea typeface="Calibri" panose="020F0502020204030204" pitchFamily="34" charset="0"/>
                <a:cs typeface="Arial" panose="020B0604020202020204" pitchFamily="34" charset="0"/>
              </a:rPr>
              <a:t> for:</a:t>
            </a:r>
          </a:p>
          <a:p>
            <a:pPr marL="342900" indent="-342900">
              <a:lnSpc>
                <a:spcPct val="100000"/>
              </a:lnSpc>
              <a:spcBef>
                <a:spcPts val="0"/>
              </a:spcBef>
              <a:spcAft>
                <a:spcPts val="600"/>
              </a:spcAft>
              <a:buFont typeface="Calibri" panose="020F0502020204030204" pitchFamily="34" charset="0"/>
              <a:buChar char="-"/>
              <a:defRPr/>
            </a:pPr>
            <a:r>
              <a:rPr lang="en-US" sz="1800" kern="100" dirty="0">
                <a:ea typeface="Calibri" panose="020F0502020204030204" pitchFamily="34" charset="0"/>
                <a:cs typeface="Arial" panose="020B0604020202020204" pitchFamily="34" charset="0"/>
              </a:rPr>
              <a:t>FIS Masters</a:t>
            </a:r>
          </a:p>
          <a:p>
            <a:pPr marL="342900" indent="-342900">
              <a:lnSpc>
                <a:spcPct val="100000"/>
              </a:lnSpc>
              <a:spcBef>
                <a:spcPts val="0"/>
              </a:spcBef>
              <a:spcAft>
                <a:spcPts val="600"/>
              </a:spcAft>
              <a:buFont typeface="Calibri" panose="020F0502020204030204" pitchFamily="34" charset="0"/>
              <a:buChar char="-"/>
              <a:defRPr/>
            </a:pPr>
            <a:r>
              <a:rPr lang="en-US" sz="1800" kern="100" dirty="0">
                <a:ea typeface="Calibri" panose="020F0502020204030204" pitchFamily="34" charset="0"/>
                <a:cs typeface="Arial" panose="020B0604020202020204" pitchFamily="34" charset="0"/>
              </a:rPr>
              <a:t>FIS PARA</a:t>
            </a:r>
          </a:p>
          <a:p>
            <a:pPr marL="342900" indent="-342900">
              <a:lnSpc>
                <a:spcPct val="100000"/>
              </a:lnSpc>
              <a:spcBef>
                <a:spcPts val="0"/>
              </a:spcBef>
              <a:spcAft>
                <a:spcPts val="600"/>
              </a:spcAft>
              <a:buFont typeface="Calibri" panose="020F0502020204030204" pitchFamily="34" charset="0"/>
              <a:buChar char="-"/>
              <a:defRPr/>
            </a:pPr>
            <a:r>
              <a:rPr lang="en-US" sz="1800" kern="100" dirty="0">
                <a:ea typeface="Calibri" panose="020F0502020204030204" pitchFamily="34" charset="0"/>
                <a:cs typeface="Arial" panose="020B0604020202020204" pitchFamily="34" charset="0"/>
              </a:rPr>
              <a:t>FIS Children</a:t>
            </a:r>
          </a:p>
          <a:p>
            <a:pPr marL="342900" indent="-342900">
              <a:lnSpc>
                <a:spcPct val="100000"/>
              </a:lnSpc>
              <a:spcBef>
                <a:spcPts val="0"/>
              </a:spcBef>
              <a:spcAft>
                <a:spcPts val="600"/>
              </a:spcAft>
              <a:buFont typeface="Calibri" panose="020F0502020204030204" pitchFamily="34" charset="0"/>
              <a:buChar char="-"/>
              <a:defRPr/>
            </a:pPr>
            <a:r>
              <a:rPr lang="en-US" sz="1800" kern="100" dirty="0">
                <a:ea typeface="Calibri" panose="020F0502020204030204" pitchFamily="34" charset="0"/>
                <a:cs typeface="Arial" panose="020B0604020202020204" pitchFamily="34" charset="0"/>
              </a:rPr>
              <a:t>Some canceled FIS events (as requested by FIS)</a:t>
            </a:r>
          </a:p>
          <a:p>
            <a:pPr marL="342900" indent="-342900">
              <a:lnSpc>
                <a:spcPct val="100000"/>
              </a:lnSpc>
              <a:spcBef>
                <a:spcPts val="600"/>
              </a:spcBef>
              <a:spcAft>
                <a:spcPts val="600"/>
              </a:spcAft>
              <a:buFont typeface="Symbol" panose="05050102010706020507" pitchFamily="18" charset="2"/>
              <a:buChar char=""/>
              <a:defRPr/>
            </a:pPr>
            <a:r>
              <a:rPr lang="en-US" sz="1800" kern="100" dirty="0">
                <a:ea typeface="Calibri" panose="020F0502020204030204" pitchFamily="34" charset="0"/>
                <a:cs typeface="Arial" panose="020B0604020202020204" pitchFamily="34" charset="0"/>
              </a:rPr>
              <a:t>A </a:t>
            </a:r>
            <a:r>
              <a:rPr lang="en-US" sz="1800" u="sng" kern="100" dirty="0">
                <a:ea typeface="Calibri" panose="020F0502020204030204" pitchFamily="34" charset="0"/>
                <a:cs typeface="Arial" panose="020B0604020202020204" pitchFamily="34" charset="0"/>
              </a:rPr>
              <a:t>paper copy of FIS Injury Report (ISS)</a:t>
            </a:r>
            <a:r>
              <a:rPr lang="en-US" sz="1800" kern="100" dirty="0">
                <a:ea typeface="Calibri" panose="020F0502020204030204" pitchFamily="34" charset="0"/>
                <a:cs typeface="Arial" panose="020B0604020202020204" pitchFamily="34" charset="0"/>
              </a:rPr>
              <a:t> is also required If an injury occurs at any of the following:</a:t>
            </a:r>
          </a:p>
          <a:p>
            <a:pPr marL="342900" indent="-342900">
              <a:lnSpc>
                <a:spcPct val="100000"/>
              </a:lnSpc>
              <a:spcBef>
                <a:spcPts val="0"/>
              </a:spcBef>
              <a:spcAft>
                <a:spcPts val="600"/>
              </a:spcAft>
              <a:buFont typeface="Calibri" panose="020F0502020204030204" pitchFamily="34" charset="0"/>
              <a:buChar char="-"/>
              <a:defRPr/>
            </a:pPr>
            <a:r>
              <a:rPr lang="en-US" sz="1800" kern="100" dirty="0">
                <a:ea typeface="Calibri" panose="020F0502020204030204" pitchFamily="34" charset="0"/>
                <a:cs typeface="Arial" panose="020B0604020202020204" pitchFamily="34" charset="0"/>
              </a:rPr>
              <a:t>FIS Masters</a:t>
            </a:r>
          </a:p>
          <a:p>
            <a:pPr marL="342900" indent="-342900">
              <a:lnSpc>
                <a:spcPct val="100000"/>
              </a:lnSpc>
              <a:spcBef>
                <a:spcPts val="0"/>
              </a:spcBef>
              <a:spcAft>
                <a:spcPts val="600"/>
              </a:spcAft>
              <a:buFont typeface="Calibri" panose="020F0502020204030204" pitchFamily="34" charset="0"/>
              <a:buChar char="-"/>
              <a:defRPr/>
            </a:pPr>
            <a:r>
              <a:rPr lang="en-US" sz="1800" kern="100" dirty="0">
                <a:ea typeface="Calibri" panose="020F0502020204030204" pitchFamily="34" charset="0"/>
                <a:cs typeface="Arial" panose="020B0604020202020204" pitchFamily="34" charset="0"/>
              </a:rPr>
              <a:t>FIS PARA</a:t>
            </a:r>
          </a:p>
          <a:p>
            <a:pPr marL="342900" indent="-342900">
              <a:lnSpc>
                <a:spcPct val="100000"/>
              </a:lnSpc>
              <a:spcBef>
                <a:spcPts val="0"/>
              </a:spcBef>
              <a:spcAft>
                <a:spcPts val="600"/>
              </a:spcAft>
              <a:buFont typeface="Calibri" panose="020F0502020204030204" pitchFamily="34" charset="0"/>
              <a:buChar char="-"/>
              <a:defRPr/>
            </a:pPr>
            <a:r>
              <a:rPr lang="en-US" sz="1800" kern="100" dirty="0">
                <a:ea typeface="Calibri" panose="020F0502020204030204" pitchFamily="34" charset="0"/>
                <a:cs typeface="Arial" panose="020B0604020202020204" pitchFamily="34" charset="0"/>
              </a:rPr>
              <a:t>FIS Children</a:t>
            </a:r>
          </a:p>
          <a:p>
            <a:pPr marL="342900" indent="-342900">
              <a:lnSpc>
                <a:spcPct val="100000"/>
              </a:lnSpc>
              <a:spcBef>
                <a:spcPts val="0"/>
              </a:spcBef>
              <a:spcAft>
                <a:spcPts val="600"/>
              </a:spcAft>
              <a:buFont typeface="Calibri" panose="020F0502020204030204" pitchFamily="34" charset="0"/>
              <a:buChar char="-"/>
              <a:defRPr/>
            </a:pPr>
            <a:r>
              <a:rPr lang="en-US" sz="1800" kern="100" dirty="0">
                <a:ea typeface="Calibri" panose="020F0502020204030204" pitchFamily="34" charset="0"/>
                <a:cs typeface="Arial" panose="020B0604020202020204" pitchFamily="34" charset="0"/>
              </a:rPr>
              <a:t>FIS Alpine event that is terminated or canceled (e.g., Downhill event canceled, but an injury occurred in DH Training). There is no result XML file submitted for terminated or canceled events, so an online Report of the Technical Delegate incorporating the FIS Injury Report (ISS) is not available.</a:t>
            </a:r>
          </a:p>
        </p:txBody>
      </p:sp>
    </p:spTree>
    <p:extLst>
      <p:ext uri="{BB962C8B-B14F-4D97-AF65-F5344CB8AC3E}">
        <p14:creationId xmlns:p14="http://schemas.microsoft.com/office/powerpoint/2010/main" val="3022454142"/>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Content Placeholder 10">
            <a:extLst>
              <a:ext uri="{FF2B5EF4-FFF2-40B4-BE49-F238E27FC236}">
                <a16:creationId xmlns:a16="http://schemas.microsoft.com/office/drawing/2014/main" id="{BC3B44FE-C1A0-7EE7-B323-64BD33B52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F0EFD522-6682-93D6-470A-519649A092D5}"/>
              </a:ext>
            </a:extLst>
          </p:cNvPr>
          <p:cNvSpPr>
            <a:spLocks noGrp="1"/>
          </p:cNvSpPr>
          <p:nvPr>
            <p:ph type="body" sz="quarter" idx="10"/>
          </p:nvPr>
        </p:nvSpPr>
        <p:spPr>
          <a:xfrm>
            <a:off x="495300" y="609600"/>
            <a:ext cx="8245475" cy="5105400"/>
          </a:xfrm>
        </p:spPr>
        <p:txBody>
          <a:bodyPr/>
          <a:lstStyle/>
          <a:p>
            <a:pPr marL="0" indent="0">
              <a:lnSpc>
                <a:spcPct val="100000"/>
              </a:lnSpc>
              <a:spcBef>
                <a:spcPts val="600"/>
              </a:spcBef>
              <a:spcAft>
                <a:spcPts val="60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If the previous documents* are required, using the FIS-assigned codex number as the email subject, please submit in scanned/PDF format to:</a:t>
            </a:r>
          </a:p>
          <a:p>
            <a:pPr marL="211137" indent="0">
              <a:lnSpc>
                <a:spcPct val="100000"/>
              </a:lnSpc>
              <a:spcBef>
                <a:spcPts val="600"/>
              </a:spcBef>
              <a:spcAft>
                <a:spcPts val="600"/>
              </a:spcAft>
              <a:buFont typeface="Euphemia" panose="020B0503040102020104" pitchFamily="34" charset="0"/>
              <a:buNone/>
              <a:defRPr/>
            </a:pPr>
            <a:r>
              <a:rPr lang="en-US" sz="2000" b="1" kern="100" dirty="0">
                <a:solidFill>
                  <a:srgbClr val="003399"/>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flere@fis-ski.com </a:t>
            </a:r>
          </a:p>
          <a:p>
            <a:pPr marL="211137" indent="0">
              <a:lnSpc>
                <a:spcPct val="100000"/>
              </a:lnSpc>
              <a:spcBef>
                <a:spcPts val="600"/>
              </a:spcBef>
              <a:spcAft>
                <a:spcPts val="600"/>
              </a:spcAft>
              <a:buFont typeface="Euphemia" panose="020B0503040102020104" pitchFamily="34" charset="0"/>
              <a:buNone/>
              <a:defRPr/>
            </a:pPr>
            <a:r>
              <a:rPr lang="en-US" sz="2000" b="1" kern="100" dirty="0">
                <a:solidFill>
                  <a:srgbClr val="003399"/>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jeff.weinman@usskiandsnowboard.com  </a:t>
            </a:r>
          </a:p>
          <a:p>
            <a:pPr marL="0" indent="0">
              <a:lnSpc>
                <a:spcPct val="100000"/>
              </a:lnSpc>
              <a:spcBef>
                <a:spcPts val="600"/>
              </a:spcBef>
              <a:spcAft>
                <a:spcPts val="600"/>
              </a:spcAft>
              <a:buFont typeface="Euphemia" panose="020B0503040102020104" pitchFamily="34" charset="0"/>
              <a:buNone/>
              <a:defRPr/>
            </a:pPr>
            <a:r>
              <a:rPr lang="en-US" sz="2000" b="1" kern="100" dirty="0">
                <a:ea typeface="Calibri" panose="020F0502020204030204" pitchFamily="34" charset="0"/>
                <a:cs typeface="Arial" panose="020B0604020202020204" pitchFamily="34" charset="0"/>
              </a:rPr>
              <a:t>NOTE: Additional documents (e.g., Jury Minutes, etc.), may also need to be submitted.</a:t>
            </a:r>
          </a:p>
          <a:p>
            <a:pPr marL="0" indent="0">
              <a:lnSpc>
                <a:spcPct val="100000"/>
              </a:lnSpc>
              <a:spcBef>
                <a:spcPts val="600"/>
              </a:spcBef>
              <a:spcAft>
                <a:spcPts val="60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 Forms are available in the MPF – Additional FIS Documents.)</a:t>
            </a:r>
          </a:p>
          <a:p>
            <a:pPr marL="0" indent="0" algn="just">
              <a:lnSpc>
                <a:spcPct val="100000"/>
              </a:lnSpc>
              <a:spcBef>
                <a:spcPts val="600"/>
              </a:spcBef>
              <a:spcAft>
                <a:spcPts val="600"/>
              </a:spcAft>
              <a:buFont typeface="Euphemia" panose="020B0503040102020104" pitchFamily="34" charset="0"/>
              <a:buNone/>
              <a:defRPr/>
            </a:pPr>
            <a:r>
              <a:rPr lang="en-US" sz="2000" b="1" kern="100" dirty="0">
                <a:solidFill>
                  <a:srgbClr val="003399"/>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NOTE: </a:t>
            </a:r>
            <a:r>
              <a:rPr lang="en-US" sz="2000" u="sng" kern="100" dirty="0">
                <a:ea typeface="Calibri" panose="020F0502020204030204" pitchFamily="34" charset="0"/>
                <a:cs typeface="Arial" panose="020B0604020202020204" pitchFamily="34" charset="0"/>
              </a:rPr>
              <a:t>FIS Technical Delegates</a:t>
            </a:r>
            <a:r>
              <a:rPr lang="en-US" sz="2000" kern="100" dirty="0">
                <a:ea typeface="Calibri" panose="020F0502020204030204" pitchFamily="34" charset="0"/>
                <a:cs typeface="Arial" panose="020B0604020202020204" pitchFamily="34" charset="0"/>
              </a:rPr>
              <a:t>, regardless of their national affiliation, are </a:t>
            </a:r>
            <a:r>
              <a:rPr lang="en-US" sz="2000" u="sng" kern="100" dirty="0">
                <a:ea typeface="Calibri" panose="020F0502020204030204" pitchFamily="34" charset="0"/>
                <a:cs typeface="Arial" panose="020B0604020202020204" pitchFamily="34" charset="0"/>
              </a:rPr>
              <a:t>only responsible</a:t>
            </a:r>
            <a:r>
              <a:rPr lang="en-US" sz="2000" kern="100" dirty="0">
                <a:ea typeface="Calibri" panose="020F0502020204030204" pitchFamily="34" charset="0"/>
                <a:cs typeface="Arial" panose="020B0604020202020204" pitchFamily="34" charset="0"/>
              </a:rPr>
              <a:t> for the accuracy and submittal of </a:t>
            </a:r>
            <a:r>
              <a:rPr lang="en-US" sz="2000" u="sng" kern="100" dirty="0">
                <a:ea typeface="Calibri" panose="020F0502020204030204" pitchFamily="34" charset="0"/>
                <a:cs typeface="Arial" panose="020B0604020202020204" pitchFamily="34" charset="0"/>
              </a:rPr>
              <a:t>FIS documents</a:t>
            </a:r>
            <a:r>
              <a:rPr lang="en-US" sz="2000" kern="100" dirty="0">
                <a:ea typeface="Calibri" panose="020F0502020204030204" pitchFamily="34" charset="0"/>
                <a:cs typeface="Arial" panose="020B0604020202020204" pitchFamily="34" charset="0"/>
              </a:rPr>
              <a:t>. </a:t>
            </a:r>
          </a:p>
          <a:p>
            <a:pPr marL="0" indent="0" algn="just">
              <a:lnSpc>
                <a:spcPct val="100000"/>
              </a:lnSpc>
              <a:spcBef>
                <a:spcPts val="600"/>
              </a:spcBef>
              <a:spcAft>
                <a:spcPts val="60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The accuracy and submittal of any additional documentation required by the NGB, e.g., Results/Penalty based on National Points, U.S. First Report of Injury, etc., are the sole responsibility of the Race Administrator and/or the Organizing Committee.</a:t>
            </a:r>
          </a:p>
        </p:txBody>
      </p:sp>
    </p:spTree>
    <p:extLst>
      <p:ext uri="{BB962C8B-B14F-4D97-AF65-F5344CB8AC3E}">
        <p14:creationId xmlns:p14="http://schemas.microsoft.com/office/powerpoint/2010/main" val="1835730576"/>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Content Placeholder 10">
            <a:extLst>
              <a:ext uri="{FF2B5EF4-FFF2-40B4-BE49-F238E27FC236}">
                <a16:creationId xmlns:a16="http://schemas.microsoft.com/office/drawing/2014/main" id="{496A1F35-AC63-79D6-709E-1B5844E7A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D2E3DF02-83A5-AF03-E20A-37387F6B30C8}"/>
              </a:ext>
            </a:extLst>
          </p:cNvPr>
          <p:cNvSpPr>
            <a:spLocks noGrp="1"/>
          </p:cNvSpPr>
          <p:nvPr>
            <p:ph type="body" sz="quarter" idx="10"/>
          </p:nvPr>
        </p:nvSpPr>
        <p:spPr>
          <a:xfrm>
            <a:off x="449263" y="1065213"/>
            <a:ext cx="8245475" cy="3771900"/>
          </a:xfrm>
        </p:spPr>
        <p:txBody>
          <a:bodyPr/>
          <a:lstStyle/>
          <a:p>
            <a:pPr marL="0" indent="0" algn="just">
              <a:spcBef>
                <a:spcPts val="600"/>
              </a:spcBef>
              <a:spcAft>
                <a:spcPts val="600"/>
              </a:spcAft>
              <a:buFont typeface="Euphemia" panose="020B0503040102020104" pitchFamily="34" charset="0"/>
              <a:buNone/>
              <a:defRPr/>
            </a:pPr>
            <a:r>
              <a:rPr lang="en-US" sz="2400" b="1" kern="100" dirty="0">
                <a:solidFill>
                  <a:srgbClr val="003399"/>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CARRY or WEAR START NUMBERS (BIBS) [614.3.2]</a:t>
            </a:r>
            <a:endParaRPr lang="en-US" sz="2400" kern="100" dirty="0">
              <a:solidFill>
                <a:srgbClr val="003399"/>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defRPr/>
            </a:pPr>
            <a:r>
              <a:rPr lang="en-US" sz="2400" kern="100" dirty="0">
                <a:ea typeface="Calibri" panose="020F0502020204030204" pitchFamily="34" charset="0"/>
                <a:cs typeface="Arial" panose="020B0604020202020204" pitchFamily="34" charset="0"/>
              </a:rPr>
              <a:t>Discussion at FIS meetings resulted in the following clarification: </a:t>
            </a:r>
          </a:p>
          <a:p>
            <a:pPr algn="just">
              <a:lnSpc>
                <a:spcPct val="100000"/>
              </a:lnSpc>
              <a:spcBef>
                <a:spcPts val="600"/>
              </a:spcBef>
              <a:spcAft>
                <a:spcPts val="600"/>
              </a:spcAft>
              <a:buFont typeface="Arial" panose="020B0604020202020204" pitchFamily="34" charset="0"/>
              <a:buChar char="•"/>
              <a:defRPr/>
            </a:pPr>
            <a:r>
              <a:rPr lang="en-US" sz="2400" kern="100" dirty="0">
                <a:ea typeface="Calibri" panose="020F0502020204030204" pitchFamily="34" charset="0"/>
                <a:cs typeface="Arial" panose="020B0604020202020204" pitchFamily="34" charset="0"/>
              </a:rPr>
              <a:t>“Carry” means the athletes only need to have the bibs with them; </a:t>
            </a:r>
          </a:p>
          <a:p>
            <a:pPr algn="just">
              <a:lnSpc>
                <a:spcPct val="100000"/>
              </a:lnSpc>
              <a:spcBef>
                <a:spcPts val="600"/>
              </a:spcBef>
              <a:spcAft>
                <a:spcPts val="600"/>
              </a:spcAft>
              <a:buFont typeface="Arial" panose="020B0604020202020204" pitchFamily="34" charset="0"/>
              <a:buChar char="•"/>
              <a:defRPr/>
            </a:pPr>
            <a:r>
              <a:rPr lang="en-US" sz="2400" kern="100" dirty="0">
                <a:ea typeface="Calibri" panose="020F0502020204030204" pitchFamily="34" charset="0"/>
                <a:cs typeface="Arial" panose="020B0604020202020204" pitchFamily="34" charset="0"/>
              </a:rPr>
              <a:t>there is no need for the athletes to wear the bibs during course inspection. </a:t>
            </a:r>
          </a:p>
          <a:p>
            <a:pPr marL="0" indent="0" algn="just">
              <a:lnSpc>
                <a:spcPct val="100000"/>
              </a:lnSpc>
              <a:spcBef>
                <a:spcPts val="0"/>
              </a:spcBef>
              <a:spcAft>
                <a:spcPts val="1200"/>
              </a:spcAft>
              <a:buFont typeface="Euphemia" panose="020B0503040102020104" pitchFamily="34" charset="0"/>
              <a:buNone/>
              <a:defRPr/>
            </a:pPr>
            <a:r>
              <a:rPr lang="en-US" sz="2400" b="1" i="1" kern="100" dirty="0">
                <a:solidFill>
                  <a:srgbClr val="0033CC"/>
                </a:solidFill>
                <a:ea typeface="Calibri" panose="020F0502020204030204" pitchFamily="34" charset="0"/>
                <a:cs typeface="Arial" panose="020B0604020202020204" pitchFamily="34" charset="0"/>
              </a:rPr>
              <a:t>This interpretation is also valid for non-FIS events.</a:t>
            </a:r>
            <a:endParaRPr lang="en-US" sz="2400" kern="100" dirty="0">
              <a:ea typeface="Calibri" panose="020F0502020204030204" pitchFamily="34" charset="0"/>
              <a:cs typeface="Arial" panose="020B0604020202020204" pitchFamily="34" charset="0"/>
            </a:endParaRPr>
          </a:p>
          <a:p>
            <a:pPr marL="0" indent="0" algn="just">
              <a:lnSpc>
                <a:spcPct val="100000"/>
              </a:lnSpc>
              <a:spcBef>
                <a:spcPts val="0"/>
              </a:spcBef>
              <a:spcAft>
                <a:spcPts val="600"/>
              </a:spcAft>
              <a:buFont typeface="Euphemia" panose="020B0503040102020104" pitchFamily="34" charset="0"/>
              <a:buNone/>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6014163"/>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07D0B7-3023-AA0C-A8FB-338A10D65387}"/>
              </a:ext>
            </a:extLst>
          </p:cNvPr>
          <p:cNvSpPr>
            <a:spLocks noGrp="1"/>
          </p:cNvSpPr>
          <p:nvPr>
            <p:ph idx="4294967295"/>
          </p:nvPr>
        </p:nvSpPr>
        <p:spPr>
          <a:xfrm>
            <a:off x="304800" y="1993900"/>
            <a:ext cx="8229600" cy="2743200"/>
          </a:xfrm>
        </p:spPr>
        <p:txBody>
          <a:bodyPr rtlCol="0">
            <a:normAutofit/>
          </a:bodyPr>
          <a:lstStyle/>
          <a:p>
            <a:pPr marL="0" indent="0" algn="ctr" eaLnBrk="1" fontAlgn="auto" hangingPunct="1">
              <a:spcAft>
                <a:spcPts val="0"/>
              </a:spcAft>
              <a:buFont typeface="Arial" charset="0"/>
              <a:buNone/>
              <a:defRPr/>
            </a:pPr>
            <a:endParaRPr lang="en-US" sz="2400"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rPr>
              <a:t>GENERAL REVIEW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rPr>
              <a:t>  CLARIFICATIONS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rPr>
              <a:t>RULES AND PROCEDURES</a:t>
            </a:r>
          </a:p>
        </p:txBody>
      </p:sp>
      <p:pic>
        <p:nvPicPr>
          <p:cNvPr id="76803" name="Content Placeholder 10">
            <a:extLst>
              <a:ext uri="{FF2B5EF4-FFF2-40B4-BE49-F238E27FC236}">
                <a16:creationId xmlns:a16="http://schemas.microsoft.com/office/drawing/2014/main" id="{8573F287-BD05-C6BD-410C-9A715AE66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54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6">
            <a:extLst>
              <a:ext uri="{FF2B5EF4-FFF2-40B4-BE49-F238E27FC236}">
                <a16:creationId xmlns:a16="http://schemas.microsoft.com/office/drawing/2014/main" id="{DCC0B805-88E7-6924-1E7B-2B4B17AE9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98463"/>
            <a:ext cx="1349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104274"/>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EF87-EAE8-001D-0241-D54E6E32F720}"/>
              </a:ext>
            </a:extLst>
          </p:cNvPr>
          <p:cNvSpPr>
            <a:spLocks noGrp="1"/>
          </p:cNvSpPr>
          <p:nvPr>
            <p:ph type="title"/>
          </p:nvPr>
        </p:nvSpPr>
        <p:spPr>
          <a:xfrm>
            <a:off x="371475" y="53975"/>
            <a:ext cx="8729663" cy="914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b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sz="24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AE0A0AA8-10FD-5374-5E47-E267A8C0DE86}"/>
              </a:ext>
            </a:extLst>
          </p:cNvPr>
          <p:cNvSpPr>
            <a:spLocks noGrp="1"/>
          </p:cNvSpPr>
          <p:nvPr>
            <p:ph type="body" sz="quarter" idx="10"/>
          </p:nvPr>
        </p:nvSpPr>
        <p:spPr>
          <a:xfrm>
            <a:off x="295275" y="1219200"/>
            <a:ext cx="8882063" cy="5029200"/>
          </a:xfrm>
        </p:spPr>
        <p:txBody>
          <a:bodyPr/>
          <a:lstStyle/>
          <a:p>
            <a:pPr marL="342900" indent="-342900">
              <a:lnSpc>
                <a:spcPct val="115000"/>
              </a:lnSpc>
              <a:spcBef>
                <a:spcPts val="600"/>
              </a:spcBef>
              <a:spcAft>
                <a:spcPts val="600"/>
              </a:spcAft>
              <a:buFont typeface="Symbol" panose="05050102010706020507" pitchFamily="18" charset="2"/>
              <a:buChar char=""/>
              <a:defRPr/>
            </a:pPr>
            <a:r>
              <a:rPr lang="en-US" sz="2000" dirty="0">
                <a:ea typeface="Calibri" panose="020F0502020204030204" pitchFamily="34" charset="0"/>
                <a:cs typeface="Times New Roman" panose="02020603050405020304" pitchFamily="18" charset="0"/>
              </a:rPr>
              <a:t>MAAPP should be implemented alongside the SafeSport Code.</a:t>
            </a:r>
          </a:p>
          <a:p>
            <a:pPr marL="342900" indent="-342900">
              <a:lnSpc>
                <a:spcPct val="115000"/>
              </a:lnSpc>
              <a:spcBef>
                <a:spcPts val="600"/>
              </a:spcBef>
              <a:spcAft>
                <a:spcPts val="600"/>
              </a:spcAft>
              <a:buFont typeface="Symbol" panose="05050102010706020507" pitchFamily="18" charset="2"/>
              <a:buChar char=""/>
              <a:defRPr/>
            </a:pPr>
            <a:r>
              <a:rPr lang="en-US" sz="2000" dirty="0">
                <a:ea typeface="Calibri" panose="020F0502020204030204" pitchFamily="34" charset="0"/>
                <a:cs typeface="Times New Roman" panose="02020603050405020304" pitchFamily="18" charset="0"/>
              </a:rPr>
              <a:t>Administration applies – but is not limited to – events, participation requirements, membership requirements, officials’ certification and continuing education, race arena access, volunteers, etc.</a:t>
            </a:r>
          </a:p>
          <a:p>
            <a:pPr marL="342900" indent="-342900">
              <a:lnSpc>
                <a:spcPct val="115000"/>
              </a:lnSpc>
              <a:spcBef>
                <a:spcPts val="600"/>
              </a:spcBef>
              <a:spcAft>
                <a:spcPts val="600"/>
              </a:spcAft>
              <a:buFont typeface="Symbol" panose="05050102010706020507" pitchFamily="18" charset="2"/>
              <a:buChar char=""/>
              <a:defRPr/>
            </a:pPr>
            <a:r>
              <a:rPr lang="en-US" sz="2000" dirty="0">
                <a:ea typeface="Calibri" panose="020F0502020204030204" pitchFamily="34" charset="0"/>
                <a:cs typeface="Times New Roman" panose="02020603050405020304" pitchFamily="18" charset="0"/>
              </a:rPr>
              <a:t>In order to ensure compliance, all requirements must be continually monitored and completed for same-day participants, and they must be informed of the provisions of MAAPP and the SafeSport Code. </a:t>
            </a:r>
          </a:p>
          <a:p>
            <a:pPr marL="342900" indent="-342900">
              <a:lnSpc>
                <a:spcPct val="115000"/>
              </a:lnSpc>
              <a:spcBef>
                <a:spcPts val="600"/>
              </a:spcBef>
              <a:spcAft>
                <a:spcPts val="600"/>
              </a:spcAft>
              <a:buFont typeface="Symbol" panose="05050102010706020507" pitchFamily="18" charset="2"/>
              <a:buChar char=""/>
              <a:defRPr/>
            </a:pPr>
            <a:r>
              <a:rPr lang="en-US" sz="2000" dirty="0">
                <a:ea typeface="Calibri" panose="020F0502020204030204" pitchFamily="34" charset="0"/>
                <a:cs typeface="Times New Roman" panose="02020603050405020304" pitchFamily="18" charset="0"/>
              </a:rPr>
              <a:t>Required distribution can be accomplished by posting a QR code which, when scanned, provides required information. </a:t>
            </a:r>
          </a:p>
          <a:p>
            <a:pPr>
              <a:defRPr/>
            </a:pPr>
            <a:endParaRPr lang="en-US" dirty="0"/>
          </a:p>
        </p:txBody>
      </p:sp>
      <p:pic>
        <p:nvPicPr>
          <p:cNvPr id="77828" name="Content Placeholder 10">
            <a:extLst>
              <a:ext uri="{FF2B5EF4-FFF2-40B4-BE49-F238E27FC236}">
                <a16:creationId xmlns:a16="http://schemas.microsoft.com/office/drawing/2014/main" id="{CCA2B910-9ADF-C5B4-84D2-C0C6F811D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749023"/>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1AF3DD-043A-8A4F-456F-88D024936569}"/>
              </a:ext>
            </a:extLst>
          </p:cNvPr>
          <p:cNvSpPr>
            <a:spLocks noGrp="1"/>
          </p:cNvSpPr>
          <p:nvPr>
            <p:ph type="body" sz="quarter" idx="10"/>
          </p:nvPr>
        </p:nvSpPr>
        <p:spPr>
          <a:xfrm>
            <a:off x="73025" y="166688"/>
            <a:ext cx="8882063" cy="6386512"/>
          </a:xfrm>
        </p:spPr>
        <p:txBody>
          <a:bodyPr/>
          <a:lstStyle/>
          <a:p>
            <a:pPr marL="342900" indent="-342900" algn="just">
              <a:lnSpc>
                <a:spcPct val="100000"/>
              </a:lnSpc>
              <a:spcBef>
                <a:spcPts val="600"/>
              </a:spcBef>
              <a:spcAft>
                <a:spcPts val="600"/>
              </a:spcAft>
              <a:buFont typeface="Symbol" panose="05050102010706020507" pitchFamily="18" charset="2"/>
              <a:buChar char=""/>
              <a:defRPr/>
            </a:pPr>
            <a:r>
              <a:rPr lang="en-US" sz="1800" kern="100" dirty="0">
                <a:ea typeface="Calibri" panose="020F0502020204030204" pitchFamily="34" charset="0"/>
                <a:cs typeface="Arial" panose="020B0604020202020204" pitchFamily="34" charset="0"/>
              </a:rPr>
              <a:t>The responsibility for communication and enforcement of MAAPP and SafeSport policies is the responsibility of the Local Organizing Committee (LOC) as well as other individuals and entities as set out in the Competition Administration Summary, the MAAPP, and the SafeSport Code.  </a:t>
            </a:r>
          </a:p>
          <a:p>
            <a:pPr marL="342900" indent="-342900" algn="just">
              <a:lnSpc>
                <a:spcPct val="100000"/>
              </a:lnSpc>
              <a:spcBef>
                <a:spcPts val="600"/>
              </a:spcBef>
              <a:spcAft>
                <a:spcPts val="600"/>
              </a:spcAft>
              <a:buFont typeface="Symbol" panose="05050102010706020507" pitchFamily="18" charset="2"/>
              <a:buChar char=""/>
              <a:defRPr/>
            </a:pPr>
            <a:r>
              <a:rPr lang="en-US" sz="1800" kern="100" dirty="0">
                <a:ea typeface="Calibri" panose="020F0502020204030204" pitchFamily="34" charset="0"/>
                <a:cs typeface="Arial" panose="020B0604020202020204" pitchFamily="34" charset="0"/>
              </a:rPr>
              <a:t>Administration of MAAPP and the SafeSport Code applies – but is not limited to – events, participation requirements, membership requirements, officials’ certification and continuing education requirements, race arena access, volunteers, etc.</a:t>
            </a:r>
          </a:p>
          <a:p>
            <a:pPr marL="342900" indent="-342900" algn="just">
              <a:lnSpc>
                <a:spcPct val="100000"/>
              </a:lnSpc>
              <a:spcBef>
                <a:spcPts val="600"/>
              </a:spcBef>
              <a:spcAft>
                <a:spcPts val="600"/>
              </a:spcAft>
              <a:buFont typeface="Symbol" panose="05050102010706020507" pitchFamily="18" charset="2"/>
              <a:buChar char=""/>
              <a:defRPr/>
            </a:pPr>
            <a:r>
              <a:rPr lang="en-US" sz="1800" kern="100" dirty="0">
                <a:ea typeface="Calibri" panose="020F0502020204030204" pitchFamily="34" charset="0"/>
                <a:cs typeface="Arial" panose="020B0604020202020204" pitchFamily="34" charset="0"/>
              </a:rPr>
              <a:t>In order to ensure compliance, all requirements must be continually monitored and completed for same-day participants, and they must be informed of the provisions of MAAPP and the SafeSport Code. This can be accomplished by posting a QR code which, when scanned, provides required information. </a:t>
            </a:r>
          </a:p>
          <a:p>
            <a:pPr marL="342900" indent="-342900" algn="just">
              <a:lnSpc>
                <a:spcPct val="100000"/>
              </a:lnSpc>
              <a:spcBef>
                <a:spcPts val="600"/>
              </a:spcBef>
              <a:spcAft>
                <a:spcPts val="600"/>
              </a:spcAft>
              <a:buFont typeface="Symbol" panose="05050102010706020507" pitchFamily="18" charset="2"/>
              <a:buChar char=""/>
              <a:defRPr/>
            </a:pPr>
            <a:r>
              <a:rPr lang="en-US" sz="1800" b="1" u="sng" kern="100" dirty="0">
                <a:ea typeface="Calibri" panose="020F0502020204030204" pitchFamily="34" charset="0"/>
                <a:cs typeface="Arial" panose="020B0604020202020204" pitchFamily="34" charset="0"/>
              </a:rPr>
              <a:t>At least one non-FIS competition will be audited</a:t>
            </a:r>
            <a:r>
              <a:rPr lang="en-US" sz="1800" b="1" kern="100" dirty="0">
                <a:ea typeface="Calibri" panose="020F0502020204030204" pitchFamily="34" charset="0"/>
                <a:cs typeface="Arial" panose="020B0604020202020204" pitchFamily="34" charset="0"/>
              </a:rPr>
              <a:t> </a:t>
            </a:r>
            <a:r>
              <a:rPr lang="en-US" sz="1800" kern="100" dirty="0">
                <a:ea typeface="Calibri" panose="020F0502020204030204" pitchFamily="34" charset="0"/>
                <a:cs typeface="Arial" panose="020B0604020202020204" pitchFamily="34" charset="0"/>
              </a:rPr>
              <a:t>by the Center for SafeSport during the 2025 season. U.S. Ski &amp; Snowboard may receive only minimal advance notice of the audit, so it is imperative that organizers know, understand, and follow the MAAPP and SafeSport documentation available on the U.S. Ski &amp; Snowboard website. </a:t>
            </a:r>
          </a:p>
          <a:p>
            <a:pPr marL="0" indent="0" algn="just">
              <a:lnSpc>
                <a:spcPct val="100000"/>
              </a:lnSpc>
              <a:spcBef>
                <a:spcPts val="600"/>
              </a:spcBef>
              <a:spcAft>
                <a:spcPts val="600"/>
              </a:spcAft>
              <a:buFont typeface="Euphemia" panose="020B0503040102020104" pitchFamily="34" charset="0"/>
              <a:buNone/>
              <a:defRPr/>
            </a:pPr>
            <a:r>
              <a:rPr lang="en-US" sz="1800" kern="100" dirty="0">
                <a:ea typeface="Calibri" panose="020F0502020204030204" pitchFamily="34" charset="0"/>
                <a:cs typeface="Arial" panose="020B0604020202020204" pitchFamily="34" charset="0"/>
              </a:rPr>
              <a:t>Please refer to links posted on the U.S. Ski &amp; Snowboard website for access to </a:t>
            </a:r>
            <a:r>
              <a:rPr lang="en-US" sz="1800" u="sng" kern="100" dirty="0">
                <a:ea typeface="Calibri" panose="020F0502020204030204" pitchFamily="34" charset="0"/>
                <a:cs typeface="Arial" panose="020B0604020202020204" pitchFamily="34" charset="0"/>
              </a:rPr>
              <a:t>current</a:t>
            </a:r>
            <a:r>
              <a:rPr lang="en-US" sz="1800" kern="100" dirty="0">
                <a:ea typeface="Calibri" panose="020F0502020204030204" pitchFamily="34" charset="0"/>
                <a:cs typeface="Arial" panose="020B0604020202020204" pitchFamily="34" charset="0"/>
              </a:rPr>
              <a:t> information and links: </a:t>
            </a:r>
          </a:p>
          <a:p>
            <a:pPr marL="0" indent="0" algn="just">
              <a:lnSpc>
                <a:spcPct val="100000"/>
              </a:lnSpc>
              <a:spcBef>
                <a:spcPts val="0"/>
              </a:spcBef>
              <a:spcAft>
                <a:spcPts val="600"/>
              </a:spcAft>
              <a:buFont typeface="Euphemia" panose="020B0503040102020104" pitchFamily="34" charset="0"/>
              <a:buNone/>
              <a:defRPr/>
            </a:pPr>
            <a:r>
              <a:rPr lang="en-US" sz="1800" b="1" kern="100" dirty="0">
                <a:solidFill>
                  <a:srgbClr val="0033CC"/>
                </a:solidFill>
                <a:ea typeface="Calibri" panose="020F0502020204030204" pitchFamily="34" charset="0"/>
                <a:cs typeface="Arial" panose="020B0604020202020204" pitchFamily="34" charset="0"/>
              </a:rPr>
              <a:t>usskiandsnowboard.org/safesport-athlete-safety/safesport-resources</a:t>
            </a:r>
            <a:r>
              <a:rPr lang="en-US" sz="1800" b="1" kern="100" dirty="0">
                <a:ea typeface="Calibri" panose="020F0502020204030204" pitchFamily="34" charset="0"/>
                <a:cs typeface="Arial" panose="020B0604020202020204" pitchFamily="34" charset="0"/>
              </a:rPr>
              <a:t> </a:t>
            </a:r>
            <a:endParaRPr lang="en-US" sz="1800" kern="100" dirty="0">
              <a:ea typeface="Calibri" panose="020F0502020204030204" pitchFamily="34" charset="0"/>
              <a:cs typeface="Arial" panose="020B0604020202020204" pitchFamily="34" charset="0"/>
            </a:endParaRPr>
          </a:p>
          <a:p>
            <a:pPr marL="0" indent="0">
              <a:lnSpc>
                <a:spcPct val="115000"/>
              </a:lnSpc>
              <a:spcBef>
                <a:spcPts val="600"/>
              </a:spcBef>
              <a:spcAft>
                <a:spcPts val="600"/>
              </a:spcAft>
              <a:buFont typeface="Euphemia" panose="020B0503040102020104" pitchFamily="34" charset="0"/>
              <a:buNone/>
              <a:defRPr/>
            </a:pPr>
            <a:endParaRPr lang="en-US" sz="2000" dirty="0">
              <a:ea typeface="Calibri" panose="020F0502020204030204" pitchFamily="34" charset="0"/>
              <a:cs typeface="Times New Roman" panose="02020603050405020304" pitchFamily="18" charset="0"/>
            </a:endParaRPr>
          </a:p>
          <a:p>
            <a:pPr>
              <a:defRPr/>
            </a:pPr>
            <a:endParaRPr lang="en-US" dirty="0"/>
          </a:p>
        </p:txBody>
      </p:sp>
      <p:pic>
        <p:nvPicPr>
          <p:cNvPr id="79875" name="Content Placeholder 10">
            <a:extLst>
              <a:ext uri="{FF2B5EF4-FFF2-40B4-BE49-F238E27FC236}">
                <a16:creationId xmlns:a16="http://schemas.microsoft.com/office/drawing/2014/main" id="{31CA70A8-D719-53AA-75E0-225A781A1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77344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A54E-2093-C78E-772D-BE3591D6AFE0}"/>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6F030469-0542-4331-4E13-9A30334C6624}"/>
              </a:ext>
            </a:extLst>
          </p:cNvPr>
          <p:cNvSpPr>
            <a:spLocks noGrp="1"/>
          </p:cNvSpPr>
          <p:nvPr>
            <p:ph type="body" sz="quarter" idx="10"/>
          </p:nvPr>
        </p:nvSpPr>
        <p:spPr>
          <a:xfrm>
            <a:off x="307975" y="1223963"/>
            <a:ext cx="8726488" cy="5410200"/>
          </a:xfrm>
        </p:spPr>
        <p:txBody>
          <a:bodyPr/>
          <a:lstStyle/>
          <a:p>
            <a:pPr marL="0" indent="0">
              <a:lnSpc>
                <a:spcPct val="100000"/>
              </a:lnSpc>
              <a:spcBef>
                <a:spcPts val="600"/>
              </a:spcBef>
              <a:spcAft>
                <a:spcPts val="60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The responsibility for communication and enforcement of SafeSport and MAAPP policies is:</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responsibility of the Local Organizing Committee </a:t>
            </a:r>
            <a:r>
              <a:rPr lang="en-US" sz="2000" dirty="0">
                <a:ea typeface="Times New Roman" panose="02020603050405020304" pitchFamily="18" charset="0"/>
              </a:rPr>
              <a:t>as well as other individuals and entities as set out in the Competition Administration Summary, the MAAPP and the SafeSport Code. </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information is available on the U.S. Ski &amp; Snowboard website at </a:t>
            </a:r>
            <a:r>
              <a:rPr lang="en-US" sz="1900" b="1" dirty="0">
                <a:solidFill>
                  <a:srgbClr val="3116A2"/>
                </a:solidFill>
                <a:ea typeface="Calibri" panose="020F0502020204030204" pitchFamily="34" charset="0"/>
                <a:cs typeface="Times New Roman" panose="02020603050405020304" pitchFamily="18" charset="0"/>
              </a:rPr>
              <a:t>usskiandsnowboard.org/safesport-athlete-safety/safesport-resources </a:t>
            </a:r>
            <a:endParaRPr lang="en-US" sz="1900" dirty="0">
              <a:solidFill>
                <a:srgbClr val="3116A2"/>
              </a:solidFill>
              <a:ea typeface="Calibri" panose="020F0502020204030204" pitchFamily="34" charset="0"/>
              <a:cs typeface="Times New Roman" panose="02020603050405020304" pitchFamily="18" charset="0"/>
            </a:endParaRP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Jury is </a:t>
            </a:r>
            <a:r>
              <a:rPr lang="en-US" sz="2000" u="sng" dirty="0">
                <a:ea typeface="Calibri" panose="020F0502020204030204" pitchFamily="34" charset="0"/>
                <a:cs typeface="Times New Roman" panose="02020603050405020304" pitchFamily="18" charset="0"/>
              </a:rPr>
              <a:t>only responsible</a:t>
            </a:r>
            <a:r>
              <a:rPr lang="en-US" sz="2000" dirty="0">
                <a:ea typeface="Calibri" panose="020F0502020204030204" pitchFamily="34" charset="0"/>
                <a:cs typeface="Times New Roman" panose="02020603050405020304" pitchFamily="18" charset="0"/>
              </a:rPr>
              <a:t> for technical matters within the </a:t>
            </a:r>
            <a:r>
              <a:rPr lang="en-US" sz="2000" b="1" u="sng" dirty="0">
                <a:ea typeface="Calibri" panose="020F0502020204030204" pitchFamily="34" charset="0"/>
                <a:cs typeface="Times New Roman" panose="02020603050405020304" pitchFamily="18" charset="0"/>
              </a:rPr>
              <a:t>closed competition areas</a:t>
            </a:r>
            <a:r>
              <a:rPr lang="en-US" sz="2000" dirty="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[601.4] </a:t>
            </a:r>
          </a:p>
          <a:p>
            <a:pPr>
              <a:lnSpc>
                <a:spcPct val="100000"/>
              </a:lnSpc>
              <a:spcBef>
                <a:spcPts val="600"/>
              </a:spcBef>
              <a:spcAft>
                <a:spcPts val="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a:t>
            </a:r>
            <a:r>
              <a:rPr lang="en-US" sz="2000" b="1" u="sng" dirty="0">
                <a:ea typeface="Calibri" panose="020F0502020204030204" pitchFamily="34" charset="0"/>
                <a:cs typeface="Times New Roman" panose="02020603050405020304" pitchFamily="18" charset="0"/>
              </a:rPr>
              <a:t>closed competition areas</a:t>
            </a: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are defined as the “race arena” which is accepted as being those areas which the Jury inspects and accepts as being suitable for competitors’ presence: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start arena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race course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finish arena</a:t>
            </a:r>
          </a:p>
          <a:p>
            <a:pPr marL="0" indent="0">
              <a:buFont typeface="Euphemia" panose="020B0503040102020104" pitchFamily="34" charset="0"/>
              <a:buNone/>
              <a:defRPr/>
            </a:pPr>
            <a:endParaRPr lang="en-US" dirty="0"/>
          </a:p>
        </p:txBody>
      </p:sp>
      <p:pic>
        <p:nvPicPr>
          <p:cNvPr id="30724" name="Content Placeholder 10">
            <a:extLst>
              <a:ext uri="{FF2B5EF4-FFF2-40B4-BE49-F238E27FC236}">
                <a16:creationId xmlns:a16="http://schemas.microsoft.com/office/drawing/2014/main" id="{968F8AF0-C3AE-4FC1-1BF0-1C83FCA3E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Content Placeholder 10">
            <a:extLst>
              <a:ext uri="{FF2B5EF4-FFF2-40B4-BE49-F238E27FC236}">
                <a16:creationId xmlns:a16="http://schemas.microsoft.com/office/drawing/2014/main" id="{32DE7C43-84FE-92B3-B705-7E5E1D95B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562B0E3C-5586-ABB2-97A7-2D5DD49AAE0C}"/>
              </a:ext>
            </a:extLst>
          </p:cNvPr>
          <p:cNvSpPr>
            <a:spLocks noGrp="1"/>
          </p:cNvSpPr>
          <p:nvPr>
            <p:ph type="title"/>
          </p:nvPr>
        </p:nvSpPr>
        <p:spPr>
          <a:xfrm>
            <a:off x="685800" y="152400"/>
            <a:ext cx="7339013" cy="762000"/>
          </a:xfrm>
        </p:spPr>
        <p:txBody>
          <a:bodyPr/>
          <a:lstStyle/>
          <a:p>
            <a:pPr>
              <a:defRPr/>
            </a:pPr>
            <a:r>
              <a:rPr lang="en-US" b="1" dirty="0">
                <a:solidFill>
                  <a:srgbClr val="003399"/>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RACE ARENA vs RACE VENUE</a:t>
            </a:r>
            <a:endParaRPr lang="en-US" dirty="0"/>
          </a:p>
        </p:txBody>
      </p:sp>
      <p:sp>
        <p:nvSpPr>
          <p:cNvPr id="4" name="Text Placeholder 3">
            <a:extLst>
              <a:ext uri="{FF2B5EF4-FFF2-40B4-BE49-F238E27FC236}">
                <a16:creationId xmlns:a16="http://schemas.microsoft.com/office/drawing/2014/main" id="{5F1A6A86-A3A1-00A0-5DB7-6B81FC028AEA}"/>
              </a:ext>
            </a:extLst>
          </p:cNvPr>
          <p:cNvSpPr>
            <a:spLocks noGrp="1"/>
          </p:cNvSpPr>
          <p:nvPr>
            <p:ph type="body" sz="quarter" idx="10"/>
          </p:nvPr>
        </p:nvSpPr>
        <p:spPr>
          <a:xfrm>
            <a:off x="333375" y="914400"/>
            <a:ext cx="8505825" cy="5791200"/>
          </a:xfrm>
        </p:spPr>
        <p:txBody>
          <a:bodyPr/>
          <a:lstStyle/>
          <a:p>
            <a:pPr marL="0" indent="0">
              <a:lnSpc>
                <a:spcPct val="100000"/>
              </a:lnSpc>
              <a:spcBef>
                <a:spcPts val="300"/>
              </a:spcBef>
              <a:spcAft>
                <a:spcPts val="3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The Jury is responsible for technical matters within the </a:t>
            </a:r>
            <a:r>
              <a:rPr lang="en-US" sz="1800" b="1" u="sng" dirty="0">
                <a:ea typeface="Calibri" panose="020F0502020204030204" pitchFamily="34" charset="0"/>
                <a:cs typeface="Times New Roman" panose="02020603050405020304" pitchFamily="18" charset="0"/>
              </a:rPr>
              <a:t>closed competition areas</a:t>
            </a:r>
            <a:r>
              <a:rPr lang="en-US" sz="1800" dirty="0">
                <a:ea typeface="Calibri" panose="020F0502020204030204" pitchFamily="34" charset="0"/>
                <a:cs typeface="Times New Roman" panose="02020603050405020304" pitchFamily="18" charset="0"/>
              </a:rPr>
              <a:t>. </a:t>
            </a:r>
            <a:r>
              <a:rPr lang="en-US" sz="1800" b="1" dirty="0">
                <a:ea typeface="Calibri" panose="020F0502020204030204" pitchFamily="34" charset="0"/>
                <a:cs typeface="Times New Roman" panose="02020603050405020304" pitchFamily="18" charset="0"/>
              </a:rPr>
              <a:t>[601.4] </a:t>
            </a:r>
            <a:r>
              <a:rPr lang="en-US" sz="1800" dirty="0">
                <a:ea typeface="Calibri" panose="020F0502020204030204" pitchFamily="34" charset="0"/>
                <a:cs typeface="Times New Roman" panose="02020603050405020304" pitchFamily="18" charset="0"/>
              </a:rPr>
              <a:t>The </a:t>
            </a:r>
            <a:r>
              <a:rPr lang="en-US" sz="1800" b="1" u="sng" dirty="0">
                <a:ea typeface="Calibri" panose="020F0502020204030204" pitchFamily="34" charset="0"/>
                <a:cs typeface="Times New Roman" panose="02020603050405020304" pitchFamily="18" charset="0"/>
              </a:rPr>
              <a:t>closed competition areas </a:t>
            </a:r>
            <a:r>
              <a:rPr lang="en-US" sz="1800" dirty="0">
                <a:ea typeface="Calibri" panose="020F0502020204030204" pitchFamily="34" charset="0"/>
                <a:cs typeface="Times New Roman" panose="02020603050405020304" pitchFamily="18" charset="0"/>
              </a:rPr>
              <a:t>are defined as the “race arena” which is accepted as being those areas which the Jury inspects and accepts as being suitable for competitors’ presence:</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b="1" dirty="0">
                <a:ea typeface="Calibri" panose="020F0502020204030204" pitchFamily="34" charset="0"/>
                <a:cs typeface="Times New Roman" panose="02020603050405020304" pitchFamily="18" charset="0"/>
              </a:rPr>
              <a:t>within</a:t>
            </a:r>
            <a:r>
              <a:rPr lang="en-US" sz="1800" dirty="0">
                <a:ea typeface="Calibri" panose="020F0502020204030204" pitchFamily="34" charset="0"/>
                <a:cs typeface="Times New Roman" panose="02020603050405020304" pitchFamily="18" charset="0"/>
              </a:rPr>
              <a:t> (the side-to-side fencing) and</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b="1" dirty="0">
                <a:ea typeface="Calibri" panose="020F0502020204030204" pitchFamily="34" charset="0"/>
                <a:cs typeface="Times New Roman" panose="02020603050405020304" pitchFamily="18" charset="0"/>
              </a:rPr>
              <a:t>without</a:t>
            </a:r>
            <a:r>
              <a:rPr lang="en-US" sz="1800" dirty="0">
                <a:ea typeface="Calibri" panose="020F0502020204030204" pitchFamily="34" charset="0"/>
                <a:cs typeface="Times New Roman" panose="02020603050405020304" pitchFamily="18" charset="0"/>
              </a:rPr>
              <a:t> (start area and finish arena) the confines of the competition area and</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ea typeface="Calibri" panose="020F0502020204030204" pitchFamily="34" charset="0"/>
                <a:cs typeface="Times New Roman" panose="02020603050405020304" pitchFamily="18" charset="0"/>
              </a:rPr>
              <a:t>any location connected with the competition </a:t>
            </a:r>
            <a:r>
              <a:rPr lang="en-US" sz="1800" b="1" dirty="0">
                <a:ea typeface="Calibri" panose="020F0502020204030204" pitchFamily="34" charset="0"/>
                <a:cs typeface="Times New Roman" panose="02020603050405020304" pitchFamily="18" charset="0"/>
              </a:rPr>
              <a:t>[223.2.1]</a:t>
            </a:r>
          </a:p>
          <a:p>
            <a:pPr marL="0" indent="0">
              <a:lnSpc>
                <a:spcPct val="100000"/>
              </a:lnSpc>
              <a:spcBef>
                <a:spcPts val="300"/>
              </a:spcBef>
              <a:spcAft>
                <a:spcPts val="300"/>
              </a:spcAft>
              <a:buFont typeface="Euphemia" panose="020B0503040102020104" pitchFamily="34" charset="0"/>
              <a:buNone/>
              <a:tabLst>
                <a:tab pos="457200" algn="l"/>
              </a:tabLst>
              <a:defRPr/>
            </a:pPr>
            <a:r>
              <a:rPr lang="en-US" sz="1800" dirty="0">
                <a:ea typeface="Calibri" panose="020F0502020204030204" pitchFamily="34" charset="0"/>
                <a:cs typeface="Times New Roman" panose="02020603050405020304" pitchFamily="18" charset="0"/>
              </a:rPr>
              <a:t>The Jury </a:t>
            </a:r>
            <a:r>
              <a:rPr lang="en-US" sz="1800" u="sng" dirty="0">
                <a:ea typeface="Calibri" panose="020F0502020204030204" pitchFamily="34" charset="0"/>
                <a:cs typeface="Times New Roman" panose="02020603050405020304" pitchFamily="18" charset="0"/>
              </a:rPr>
              <a:t>does</a:t>
            </a:r>
            <a:r>
              <a:rPr lang="en-US" sz="1800" dirty="0">
                <a:ea typeface="Calibri" panose="020F0502020204030204" pitchFamily="34" charset="0"/>
                <a:cs typeface="Times New Roman" panose="02020603050405020304" pitchFamily="18" charset="0"/>
              </a:rPr>
              <a:t> inspect and accept:  </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ea typeface="Calibri" panose="020F0502020204030204" pitchFamily="34" charset="0"/>
                <a:cs typeface="Times New Roman" panose="02020603050405020304" pitchFamily="18" charset="0"/>
              </a:rPr>
              <a:t>the start and finish areas as well as the ingress and egress to these areas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ea typeface="Calibri" panose="020F0502020204030204" pitchFamily="34" charset="0"/>
                <a:cs typeface="Times New Roman" panose="02020603050405020304" pitchFamily="18" charset="0"/>
              </a:rPr>
              <a:t>the racecourse</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ea typeface="Calibri" panose="020F0502020204030204" pitchFamily="34" charset="0"/>
                <a:cs typeface="Times New Roman" panose="02020603050405020304" pitchFamily="18" charset="0"/>
              </a:rPr>
              <a:t>the type and placement of the on-hill competitor security</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ea typeface="Calibri" panose="020F0502020204030204" pitchFamily="34" charset="0"/>
                <a:cs typeface="Times New Roman" panose="02020603050405020304" pitchFamily="18" charset="0"/>
              </a:rPr>
              <a:t>the ingress and egress to areas where media meets with athletes, coaches (upper-level events)</a:t>
            </a:r>
          </a:p>
          <a:p>
            <a:pPr marL="0" indent="0">
              <a:lnSpc>
                <a:spcPct val="100000"/>
              </a:lnSpc>
              <a:spcBef>
                <a:spcPts val="300"/>
              </a:spcBef>
              <a:spcAft>
                <a:spcPts val="300"/>
              </a:spcAft>
              <a:buFont typeface="Euphemia" panose="020B0503040102020104" pitchFamily="34" charset="0"/>
              <a:buNone/>
              <a:tabLst>
                <a:tab pos="457200" algn="l"/>
              </a:tabLst>
              <a:defRPr/>
            </a:pPr>
            <a:r>
              <a:rPr lang="en-US" sz="1800" dirty="0">
                <a:ea typeface="Calibri" panose="020F0502020204030204" pitchFamily="34" charset="0"/>
                <a:cs typeface="Times New Roman" panose="02020603050405020304" pitchFamily="18" charset="0"/>
              </a:rPr>
              <a:t>The Jury </a:t>
            </a:r>
            <a:r>
              <a:rPr lang="en-US" sz="1800" u="sng" dirty="0">
                <a:ea typeface="Calibri" panose="020F0502020204030204" pitchFamily="34" charset="0"/>
                <a:cs typeface="Times New Roman" panose="02020603050405020304" pitchFamily="18" charset="0"/>
              </a:rPr>
              <a:t>does not</a:t>
            </a:r>
            <a:r>
              <a:rPr lang="en-US" sz="1800" dirty="0">
                <a:ea typeface="Calibri" panose="020F0502020204030204" pitchFamily="34" charset="0"/>
                <a:cs typeface="Times New Roman" panose="02020603050405020304" pitchFamily="18" charset="0"/>
              </a:rPr>
              <a:t> inspect or accept:</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ea typeface="Calibri" panose="020F0502020204030204" pitchFamily="34" charset="0"/>
                <a:cs typeface="Times New Roman" panose="02020603050405020304" pitchFamily="18" charset="0"/>
              </a:rPr>
              <a:t>lift areas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ea typeface="Calibri" panose="020F0502020204030204" pitchFamily="34" charset="0"/>
                <a:cs typeface="Times New Roman" panose="02020603050405020304" pitchFamily="18" charset="0"/>
              </a:rPr>
              <a:t>parking lots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ea typeface="Calibri" panose="020F0502020204030204" pitchFamily="34" charset="0"/>
                <a:cs typeface="Times New Roman" panose="02020603050405020304" pitchFamily="18" charset="0"/>
              </a:rPr>
              <a:t>cafeterias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ea typeface="Calibri" panose="020F0502020204030204" pitchFamily="34" charset="0"/>
                <a:cs typeface="Times New Roman" panose="02020603050405020304" pitchFamily="18" charset="0"/>
              </a:rPr>
              <a:t>terrain parks, public trails, team meeting rooms, etc.</a:t>
            </a:r>
          </a:p>
          <a:p>
            <a:pPr>
              <a:defRPr/>
            </a:pPr>
            <a:endParaRPr lang="en-US" dirty="0"/>
          </a:p>
        </p:txBody>
      </p:sp>
    </p:spTree>
    <p:extLst>
      <p:ext uri="{BB962C8B-B14F-4D97-AF65-F5344CB8AC3E}">
        <p14:creationId xmlns:p14="http://schemas.microsoft.com/office/powerpoint/2010/main" val="2644359945"/>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27AB-D484-3D43-AE8E-9F9C5EBCD234}"/>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91075BA-DFD7-B928-B1C0-306FD279D0C1}"/>
              </a:ext>
            </a:extLst>
          </p:cNvPr>
          <p:cNvSpPr>
            <a:spLocks noGrp="1"/>
          </p:cNvSpPr>
          <p:nvPr>
            <p:ph type="body" sz="quarter" idx="10"/>
          </p:nvPr>
        </p:nvSpPr>
        <p:spPr>
          <a:xfrm>
            <a:off x="307975" y="990600"/>
            <a:ext cx="8726488" cy="5410200"/>
          </a:xfrm>
        </p:spPr>
        <p:txBody>
          <a:bodyPr/>
          <a:lstStyle/>
          <a:p>
            <a:pPr marL="0" indent="0" algn="just">
              <a:spcBef>
                <a:spcPts val="600"/>
              </a:spcBef>
              <a:spcAft>
                <a:spcPts val="60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In addition to stating for “actions within and without the competition area,”</a:t>
            </a:r>
          </a:p>
          <a:p>
            <a:pPr algn="just">
              <a:spcBef>
                <a:spcPts val="6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 sanctions can be applied and </a:t>
            </a:r>
          </a:p>
          <a:p>
            <a:pPr algn="just">
              <a:spcBef>
                <a:spcPts val="6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a penalty can be imposed </a:t>
            </a:r>
          </a:p>
          <a:p>
            <a:pPr marL="0" indent="0" algn="just">
              <a:spcBef>
                <a:spcPts val="600"/>
              </a:spcBef>
              <a:spcAft>
                <a:spcPts val="600"/>
              </a:spcAft>
              <a:buFont typeface="Euphemia" panose="020B0503040102020104" pitchFamily="34" charset="0"/>
              <a:buNone/>
              <a:defRPr/>
            </a:pPr>
            <a:r>
              <a:rPr lang="en-US" sz="2000" b="1" kern="100" dirty="0">
                <a:ea typeface="Calibri" panose="020F0502020204030204" pitchFamily="34" charset="0"/>
                <a:cs typeface="Arial" panose="020B0604020202020204" pitchFamily="34" charset="0"/>
              </a:rPr>
              <a:t>223.2.1 </a:t>
            </a:r>
            <a:r>
              <a:rPr lang="en-US" sz="2000" kern="100" dirty="0">
                <a:ea typeface="Calibri" panose="020F0502020204030204" pitchFamily="34" charset="0"/>
                <a:cs typeface="Arial" panose="020B0604020202020204" pitchFamily="34" charset="0"/>
              </a:rPr>
              <a:t>includes </a:t>
            </a:r>
            <a:r>
              <a:rPr lang="en-US" sz="2000" b="1" kern="100" dirty="0">
                <a:ea typeface="Calibri" panose="020F0502020204030204" pitchFamily="34" charset="0"/>
                <a:cs typeface="Arial" panose="020B0604020202020204" pitchFamily="34" charset="0"/>
              </a:rPr>
              <a:t>“conduct within “any location connected with the competition.”  </a:t>
            </a:r>
          </a:p>
          <a:p>
            <a:pPr marL="0" indent="0" algn="just">
              <a:spcBef>
                <a:spcPts val="600"/>
              </a:spcBef>
              <a:spcAft>
                <a:spcPts val="60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spcBef>
                <a:spcPts val="6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Team Captains’ Meetings, </a:t>
            </a:r>
          </a:p>
          <a:p>
            <a:pPr algn="just">
              <a:spcBef>
                <a:spcPts val="6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Jury meeting areas, </a:t>
            </a:r>
          </a:p>
          <a:p>
            <a:pPr algn="just">
              <a:spcBef>
                <a:spcPts val="6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timing building, </a:t>
            </a:r>
          </a:p>
          <a:p>
            <a:pPr algn="just">
              <a:spcBef>
                <a:spcPts val="6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equipment control area  </a:t>
            </a:r>
          </a:p>
          <a:p>
            <a:pPr marL="0" indent="0" algn="just">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or parking lots, etc.</a:t>
            </a:r>
            <a:endParaRPr lang="en-US" sz="2000" kern="100" dirty="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pic>
        <p:nvPicPr>
          <p:cNvPr id="82948" name="Content Placeholder 10">
            <a:extLst>
              <a:ext uri="{FF2B5EF4-FFF2-40B4-BE49-F238E27FC236}">
                <a16:creationId xmlns:a16="http://schemas.microsoft.com/office/drawing/2014/main" id="{C8630530-118E-34AD-BC2A-1CA909752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176408"/>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Content Placeholder 10">
            <a:extLst>
              <a:ext uri="{FF2B5EF4-FFF2-40B4-BE49-F238E27FC236}">
                <a16:creationId xmlns:a16="http://schemas.microsoft.com/office/drawing/2014/main" id="{32E73D7E-7FAF-98EF-8C20-F9C42A2C2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68382F84-85A9-B63E-1875-B1A5BEF03FF5}"/>
              </a:ext>
            </a:extLst>
          </p:cNvPr>
          <p:cNvSpPr>
            <a:spLocks noGrp="1"/>
          </p:cNvSpPr>
          <p:nvPr>
            <p:ph type="body" sz="quarter" idx="10"/>
          </p:nvPr>
        </p:nvSpPr>
        <p:spPr>
          <a:xfrm>
            <a:off x="449263" y="685800"/>
            <a:ext cx="8245475" cy="472440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ea typeface="Times New Roman" panose="02020603050405020304" pitchFamily="18" charset="0"/>
              </a:rPr>
              <a:t>SPLITSECOND / VOLA INTERFACE</a:t>
            </a:r>
            <a:endParaRPr lang="en-US" dirty="0">
              <a:solidFill>
                <a:srgbClr val="003399"/>
              </a:solidFill>
              <a:effectLst>
                <a:outerShdw blurRad="38100" dist="38100" dir="2700000" algn="tl">
                  <a:srgbClr val="000000">
                    <a:alpha val="43137"/>
                  </a:srgbClr>
                </a:outerShdw>
              </a:effectLst>
              <a:ea typeface="Times New Roman" panose="02020603050405020304" pitchFamily="18" charset="0"/>
            </a:endParaRPr>
          </a:p>
          <a:p>
            <a:pPr marL="0" indent="0" algn="just">
              <a:lnSpc>
                <a:spcPct val="100000"/>
              </a:lnSpc>
              <a:spcBef>
                <a:spcPts val="600"/>
              </a:spcBef>
              <a:spcAft>
                <a:spcPts val="600"/>
              </a:spcAft>
              <a:buFont typeface="Euphemia" panose="020B0503040102020104" pitchFamily="34" charset="0"/>
              <a:buNone/>
              <a:defRPr/>
            </a:pPr>
            <a:r>
              <a:rPr lang="en-US" sz="1800" kern="100" dirty="0">
                <a:ea typeface="Calibri" panose="020F0502020204030204" pitchFamily="34" charset="0"/>
                <a:cs typeface="Times New Roman" panose="02020603050405020304" pitchFamily="18" charset="0"/>
              </a:rPr>
              <a:t>If the event data is being managed with SplitSecond, but your Chief of Timing &amp; Calculations is timing with VOLA: </a:t>
            </a:r>
          </a:p>
          <a:p>
            <a:pPr algn="just">
              <a:lnSpc>
                <a:spcPct val="100000"/>
              </a:lnSpc>
              <a:spcBef>
                <a:spcPts val="600"/>
              </a:spcBef>
              <a:spcAft>
                <a:spcPts val="600"/>
              </a:spcAft>
              <a:buFont typeface="Arial" panose="020B0604020202020204" pitchFamily="34" charset="0"/>
              <a:buChar char="•"/>
              <a:defRPr/>
            </a:pPr>
            <a:r>
              <a:rPr lang="en-US" sz="1800" kern="100" dirty="0">
                <a:ea typeface="Calibri" panose="020F0502020204030204" pitchFamily="34" charset="0"/>
                <a:cs typeface="Times New Roman" panose="02020603050405020304" pitchFamily="18" charset="0"/>
              </a:rPr>
              <a:t>It is possible to transfer data between the systems. </a:t>
            </a:r>
          </a:p>
          <a:p>
            <a:pPr algn="just">
              <a:lnSpc>
                <a:spcPct val="100000"/>
              </a:lnSpc>
              <a:spcBef>
                <a:spcPts val="600"/>
              </a:spcBef>
              <a:spcAft>
                <a:spcPts val="600"/>
              </a:spcAft>
              <a:buFont typeface="Arial" panose="020B0604020202020204" pitchFamily="34" charset="0"/>
              <a:buChar char="•"/>
              <a:defRPr/>
            </a:pPr>
            <a:r>
              <a:rPr lang="en-US" sz="1800" kern="100" dirty="0">
                <a:ea typeface="Calibri" panose="020F0502020204030204" pitchFamily="34" charset="0"/>
                <a:cs typeface="Times New Roman" panose="02020603050405020304" pitchFamily="18" charset="0"/>
              </a:rPr>
              <a:t>Itis recommended that only bib #’s and times be imported from VOLA timing to SplitSecond data. </a:t>
            </a:r>
          </a:p>
          <a:p>
            <a:pPr algn="just">
              <a:lnSpc>
                <a:spcPct val="100000"/>
              </a:lnSpc>
              <a:spcBef>
                <a:spcPts val="600"/>
              </a:spcBef>
              <a:spcAft>
                <a:spcPts val="600"/>
              </a:spcAft>
              <a:buFont typeface="Arial" panose="020B0604020202020204" pitchFamily="34" charset="0"/>
              <a:buChar char="•"/>
              <a:defRPr/>
            </a:pPr>
            <a:r>
              <a:rPr lang="en-US" sz="1800" kern="100" dirty="0">
                <a:ea typeface="Calibri" panose="020F0502020204030204" pitchFamily="34" charset="0"/>
                <a:cs typeface="Times New Roman" panose="02020603050405020304" pitchFamily="18" charset="0"/>
              </a:rPr>
              <a:t>If athletes’ names are imported, please verify that any athletes who have double last names: </a:t>
            </a:r>
          </a:p>
          <a:p>
            <a:pPr marL="457200" indent="-457200" algn="just">
              <a:lnSpc>
                <a:spcPct val="100000"/>
              </a:lnSpc>
              <a:spcBef>
                <a:spcPts val="600"/>
              </a:spcBef>
              <a:spcAft>
                <a:spcPts val="600"/>
              </a:spcAft>
              <a:buFont typeface="Euphemia" panose="020B0503040102020104" pitchFamily="34" charset="0"/>
              <a:buNone/>
              <a:defRPr/>
            </a:pPr>
            <a:r>
              <a:rPr lang="en-US" sz="1800" kern="100" dirty="0">
                <a:ea typeface="Calibri" panose="020F0502020204030204" pitchFamily="34" charset="0"/>
                <a:cs typeface="Times New Roman" panose="02020603050405020304" pitchFamily="18" charset="0"/>
              </a:rPr>
              <a:t>     - e.g., “VAN HORN, Eric” transfer back from VOLA in the original format: </a:t>
            </a:r>
            <a:r>
              <a:rPr lang="en-US" sz="1800" b="1" kern="100" dirty="0">
                <a:solidFill>
                  <a:srgbClr val="003399"/>
                </a:solidFill>
                <a:ea typeface="Calibri" panose="020F0502020204030204" pitchFamily="34" charset="0"/>
                <a:cs typeface="Times New Roman" panose="02020603050405020304" pitchFamily="18" charset="0"/>
              </a:rPr>
              <a:t>VAN HORN, </a:t>
            </a:r>
            <a:r>
              <a:rPr lang="en-US" sz="1800" kern="100" dirty="0">
                <a:ea typeface="Calibri" panose="020F0502020204030204" pitchFamily="34" charset="0"/>
                <a:cs typeface="Times New Roman" panose="02020603050405020304" pitchFamily="18" charset="0"/>
              </a:rPr>
              <a:t>Eric </a:t>
            </a:r>
            <a:r>
              <a:rPr lang="en-US" sz="1800" u="sng" kern="100" dirty="0">
                <a:ea typeface="Calibri" panose="020F0502020204030204" pitchFamily="34" charset="0"/>
                <a:cs typeface="Times New Roman" panose="02020603050405020304" pitchFamily="18" charset="0"/>
              </a:rPr>
              <a:t>not</a:t>
            </a:r>
            <a:r>
              <a:rPr lang="en-US" sz="1800" kern="100" dirty="0">
                <a:ea typeface="Calibri" panose="020F0502020204030204" pitchFamily="34" charset="0"/>
                <a:cs typeface="Times New Roman" panose="02020603050405020304" pitchFamily="18" charset="0"/>
              </a:rPr>
              <a:t> </a:t>
            </a:r>
            <a:r>
              <a:rPr lang="en-US" sz="1800" b="1" kern="100" dirty="0">
                <a:solidFill>
                  <a:srgbClr val="003399"/>
                </a:solidFill>
                <a:ea typeface="Calibri" panose="020F0502020204030204" pitchFamily="34" charset="0"/>
                <a:cs typeface="Times New Roman" panose="02020603050405020304" pitchFamily="18" charset="0"/>
              </a:rPr>
              <a:t>VAN, HORN </a:t>
            </a:r>
            <a:r>
              <a:rPr lang="en-US" sz="1800" kern="100" dirty="0">
                <a:ea typeface="Calibri" panose="020F0502020204030204" pitchFamily="34" charset="0"/>
                <a:cs typeface="Times New Roman" panose="02020603050405020304" pitchFamily="18" charset="0"/>
              </a:rPr>
              <a:t>Eric. </a:t>
            </a:r>
          </a:p>
          <a:p>
            <a:pPr algn="just">
              <a:lnSpc>
                <a:spcPct val="100000"/>
              </a:lnSpc>
              <a:spcBef>
                <a:spcPts val="600"/>
              </a:spcBef>
              <a:spcAft>
                <a:spcPts val="600"/>
              </a:spcAft>
              <a:buFont typeface="Arial" panose="020B0604020202020204" pitchFamily="34" charset="0"/>
              <a:buChar char="•"/>
              <a:defRPr/>
            </a:pPr>
            <a:r>
              <a:rPr lang="en-US" sz="1800" kern="100" dirty="0">
                <a:ea typeface="Calibri" panose="020F0502020204030204" pitchFamily="34" charset="0"/>
                <a:cs typeface="Times New Roman" panose="02020603050405020304" pitchFamily="18" charset="0"/>
              </a:rPr>
              <a:t>The misplaced comma will result in FIS and U.S. Ski &amp; Snowboard autoscore systems rejecting the XML file. </a:t>
            </a:r>
          </a:p>
          <a:p>
            <a:pPr marL="0" indent="0" algn="just">
              <a:lnSpc>
                <a:spcPct val="100000"/>
              </a:lnSpc>
              <a:spcBef>
                <a:spcPts val="0"/>
              </a:spcBef>
              <a:spcAft>
                <a:spcPts val="600"/>
              </a:spcAft>
              <a:buFont typeface="Euphemia" panose="020B0503040102020104" pitchFamily="34" charset="0"/>
              <a:buNone/>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58027272"/>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Content Placeholder 10">
            <a:extLst>
              <a:ext uri="{FF2B5EF4-FFF2-40B4-BE49-F238E27FC236}">
                <a16:creationId xmlns:a16="http://schemas.microsoft.com/office/drawing/2014/main" id="{6A6CFC0A-4AA5-9864-354A-B4866C5EF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C2F50F04-A175-D6DE-FF3A-2CB115F2AA55}"/>
              </a:ext>
            </a:extLst>
          </p:cNvPr>
          <p:cNvSpPr>
            <a:spLocks noGrp="1"/>
          </p:cNvSpPr>
          <p:nvPr>
            <p:ph type="body" sz="quarter" idx="10"/>
          </p:nvPr>
        </p:nvSpPr>
        <p:spPr>
          <a:xfrm>
            <a:off x="168275" y="290513"/>
            <a:ext cx="8805863" cy="5957887"/>
          </a:xfrm>
        </p:spPr>
        <p:txBody>
          <a:bodyPr/>
          <a:lstStyle/>
          <a:p>
            <a:pPr marL="0" indent="0" algn="just">
              <a:spcBef>
                <a:spcPts val="600"/>
              </a:spcBef>
              <a:spcAft>
                <a:spcPts val="600"/>
              </a:spcAft>
              <a:buFont typeface="Euphemia" panose="020B0503040102020104" pitchFamily="34" charset="0"/>
              <a:buNone/>
              <a:tabLst>
                <a:tab pos="228600" algn="l"/>
                <a:tab pos="1028700" algn="l"/>
              </a:tabLst>
              <a:defRPr/>
            </a:pPr>
            <a:r>
              <a:rPr lang="en-US" sz="2200" b="1" dirty="0">
                <a:solidFill>
                  <a:srgbClr val="003399"/>
                </a:solidFill>
                <a:effectLst>
                  <a:outerShdw blurRad="38100" dist="38100" dir="2700000" algn="tl">
                    <a:srgbClr val="000000">
                      <a:alpha val="43137"/>
                    </a:srgbClr>
                  </a:outerShdw>
                </a:effectLst>
                <a:ea typeface="Times New Roman" panose="02020603050405020304" pitchFamily="18" charset="0"/>
              </a:rPr>
              <a:t>U.S. SKI &amp; SNOWBOARD FIRST REPORT OF</a:t>
            </a:r>
            <a:r>
              <a:rPr lang="en-US" sz="2200" dirty="0">
                <a:solidFill>
                  <a:srgbClr val="003399"/>
                </a:solidFill>
                <a:effectLst>
                  <a:outerShdw blurRad="38100" dist="38100" dir="2700000" algn="tl">
                    <a:srgbClr val="000000">
                      <a:alpha val="43137"/>
                    </a:srgbClr>
                  </a:outerShdw>
                </a:effectLst>
                <a:ea typeface="Times New Roman" panose="02020603050405020304" pitchFamily="18" charset="0"/>
              </a:rPr>
              <a:t> </a:t>
            </a:r>
            <a:r>
              <a:rPr lang="en-US" sz="2200" b="1" dirty="0">
                <a:solidFill>
                  <a:srgbClr val="003399"/>
                </a:solidFill>
                <a:effectLst>
                  <a:outerShdw blurRad="38100" dist="38100" dir="2700000" algn="tl">
                    <a:srgbClr val="000000">
                      <a:alpha val="43137"/>
                    </a:srgbClr>
                  </a:outerShdw>
                </a:effectLst>
                <a:ea typeface="Times New Roman" panose="02020603050405020304" pitchFamily="18" charset="0"/>
              </a:rPr>
              <a:t>ACCIDENT</a:t>
            </a:r>
            <a:r>
              <a:rPr lang="en-US" sz="2200" dirty="0">
                <a:solidFill>
                  <a:srgbClr val="003399"/>
                </a:solidFill>
                <a:effectLst>
                  <a:outerShdw blurRad="38100" dist="38100" dir="2700000" algn="tl">
                    <a:srgbClr val="000000">
                      <a:alpha val="43137"/>
                    </a:srgbClr>
                  </a:outerShdw>
                </a:effectLst>
                <a:ea typeface="Times New Roman" panose="02020603050405020304" pitchFamily="18" charset="0"/>
              </a:rPr>
              <a:t>  </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1800" dirty="0">
                <a:ea typeface="Times New Roman" panose="02020603050405020304" pitchFamily="18" charset="0"/>
              </a:rPr>
              <a:t>Lockton Companies is the insurance carrier for U.S. Ski &amp; Snowboard; the actual insurers are SiriusPoint America Insurance Company and Zurich. </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1800" dirty="0">
                <a:ea typeface="Times New Roman" panose="02020603050405020304" pitchFamily="18" charset="0"/>
              </a:rPr>
              <a:t>All injury reporting forms and procedures can be found at </a:t>
            </a:r>
            <a:r>
              <a:rPr lang="en-US" sz="1800" b="1" dirty="0">
                <a:solidFill>
                  <a:srgbClr val="0033CC"/>
                </a:solidFill>
                <a:ea typeface="Times New Roman" panose="02020603050405020304" pitchFamily="18" charset="0"/>
              </a:rPr>
              <a:t>usskiandsnowboard.org/sport-development/club-development/club-insurance</a:t>
            </a:r>
            <a:r>
              <a:rPr lang="en-US" sz="1800" dirty="0">
                <a:solidFill>
                  <a:srgbClr val="003399"/>
                </a:solidFill>
                <a:ea typeface="Times New Roman" panose="02020603050405020304" pitchFamily="18" charset="0"/>
              </a:rPr>
              <a:t> </a:t>
            </a:r>
            <a:r>
              <a:rPr lang="en-US" sz="1800" dirty="0">
                <a:ea typeface="Times New Roman" panose="02020603050405020304" pitchFamily="18" charset="0"/>
              </a:rPr>
              <a:t>under </a:t>
            </a:r>
            <a:r>
              <a:rPr lang="en-US" sz="1800" u="sng" dirty="0">
                <a:ea typeface="Times New Roman" panose="02020603050405020304" pitchFamily="18" charset="0"/>
              </a:rPr>
              <a:t>Participant Accident</a:t>
            </a:r>
            <a:r>
              <a:rPr lang="en-US" sz="1800" dirty="0">
                <a:ea typeface="Times New Roman" panose="02020603050405020304" pitchFamily="18" charset="0"/>
              </a:rPr>
              <a:t>. </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1800" b="1" u="sng" dirty="0">
                <a:solidFill>
                  <a:srgbClr val="003399"/>
                </a:solidFill>
                <a:ea typeface="Times New Roman" panose="02020603050405020304" pitchFamily="18" charset="0"/>
              </a:rPr>
              <a:t>Online filing is preferred</a:t>
            </a:r>
            <a:r>
              <a:rPr lang="en-US" sz="1800" b="1" u="sng" dirty="0">
                <a:ea typeface="Times New Roman" panose="02020603050405020304" pitchFamily="18" charset="0"/>
              </a:rPr>
              <a:t>,</a:t>
            </a:r>
            <a:r>
              <a:rPr lang="en-US" sz="1800" b="1" dirty="0">
                <a:ea typeface="Times New Roman" panose="02020603050405020304" pitchFamily="18" charset="0"/>
              </a:rPr>
              <a:t> </a:t>
            </a:r>
            <a:r>
              <a:rPr lang="en-US" sz="1800" dirty="0">
                <a:ea typeface="Times New Roman" panose="02020603050405020304" pitchFamily="18" charset="0"/>
              </a:rPr>
              <a:t>and a copy of the completed First Report of Accident can be printed for inclusion in the required PDF Event Document Packet. </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1800" dirty="0">
                <a:ea typeface="Times New Roman" panose="02020603050405020304" pitchFamily="18" charset="0"/>
              </a:rPr>
              <a:t>If online filing is not an option, the site also includes a 2-page First Report of Accident in PDF format. (</a:t>
            </a:r>
            <a:r>
              <a:rPr lang="en-US" sz="1800" i="1" dirty="0">
                <a:ea typeface="Times New Roman" panose="02020603050405020304" pitchFamily="18" charset="0"/>
              </a:rPr>
              <a:t>The First Report of Accident in PDF fill-in format is available in the Master Packet of Forms). </a:t>
            </a:r>
            <a:endParaRPr lang="en-US" sz="1800" dirty="0">
              <a:ea typeface="Times New Roman" panose="02020603050405020304" pitchFamily="18" charset="0"/>
            </a:endParaRP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1800" b="1" dirty="0">
                <a:solidFill>
                  <a:srgbClr val="003399"/>
                </a:solidFill>
                <a:ea typeface="Times New Roman" panose="02020603050405020304" pitchFamily="18" charset="0"/>
              </a:rPr>
              <a:t>The PDF First Report of Accident requires a name and contact information for the “Technical Director.” Please note this information should be for an individual who is on site and who has access to all injury-related documents; e.g., OC Representative or Chief of Race. </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1800" b="1" i="1" dirty="0">
                <a:solidFill>
                  <a:srgbClr val="003399"/>
                </a:solidFill>
                <a:ea typeface="Times New Roman" panose="02020603050405020304" pitchFamily="18" charset="0"/>
              </a:rPr>
              <a:t>If a First Report of Accident is required for named U.S. Ski Team members, it will be filed by U.S. Ski &amp; Snowboard staff; a copy should be provided for the OC’s files. </a:t>
            </a:r>
            <a:endParaRPr lang="en-US" sz="1800" b="1" dirty="0">
              <a:solidFill>
                <a:srgbClr val="003399"/>
              </a:solidFill>
              <a:ea typeface="Times New Roman" panose="02020603050405020304" pitchFamily="18" charset="0"/>
            </a:endParaRP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73723150"/>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B2C43E-24BE-A843-4E79-3E285A7191F4}"/>
              </a:ext>
            </a:extLst>
          </p:cNvPr>
          <p:cNvSpPr>
            <a:spLocks noGrp="1"/>
          </p:cNvSpPr>
          <p:nvPr>
            <p:ph type="body" sz="quarter" idx="10"/>
          </p:nvPr>
        </p:nvSpPr>
        <p:spPr>
          <a:xfrm>
            <a:off x="533400" y="512763"/>
            <a:ext cx="7986713" cy="5830887"/>
          </a:xfrm>
        </p:spPr>
        <p:txBody>
          <a:bodyPr/>
          <a:lstStyle/>
          <a:p>
            <a:pPr marL="0" indent="0" algn="just">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ea typeface="Times New Roman" panose="02020603050405020304" pitchFamily="18" charset="0"/>
              </a:rPr>
              <a:t>SKILLSQUEST</a:t>
            </a:r>
            <a:r>
              <a:rPr lang="en-US" dirty="0">
                <a:solidFill>
                  <a:srgbClr val="003399"/>
                </a:solidFill>
                <a:effectLst>
                  <a:outerShdw blurRad="38100" dist="38100" dir="2700000" algn="tl">
                    <a:srgbClr val="000000">
                      <a:alpha val="43137"/>
                    </a:srgbClr>
                  </a:outerShdw>
                </a:effectLst>
                <a:ea typeface="Times New Roman" panose="02020603050405020304" pitchFamily="18" charset="0"/>
              </a:rPr>
              <a:t> </a:t>
            </a:r>
            <a:r>
              <a:rPr lang="en-US" sz="1800" dirty="0">
                <a:ea typeface="Times New Roman" panose="02020603050405020304" pitchFamily="18" charset="0"/>
              </a:rPr>
              <a:t>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dirty="0">
                <a:ea typeface="Times New Roman" panose="02020603050405020304" pitchFamily="18" charset="0"/>
              </a:rPr>
              <a:t>The Jury members for a </a:t>
            </a:r>
            <a:r>
              <a:rPr lang="en-US" sz="1800" u="sng" dirty="0">
                <a:ea typeface="Times New Roman" panose="02020603050405020304" pitchFamily="18" charset="0"/>
              </a:rPr>
              <a:t>sanctioned</a:t>
            </a:r>
            <a:r>
              <a:rPr lang="en-US" sz="1800" dirty="0">
                <a:ea typeface="Times New Roman" panose="02020603050405020304" pitchFamily="18" charset="0"/>
              </a:rPr>
              <a:t> SkillsQuest Tournament are: Technical Delegate, Referee, and Chief of Race. </a:t>
            </a:r>
            <a:r>
              <a:rPr lang="en-US" sz="1800" i="1" dirty="0">
                <a:ea typeface="Times New Roman" panose="02020603050405020304" pitchFamily="18" charset="0"/>
              </a:rPr>
              <a:t>(The Chief of Race may also be serving as the SkillsQuest Tournament Director.) </a:t>
            </a:r>
            <a:endParaRPr lang="en-US" sz="1800" dirty="0">
              <a:ea typeface="Times New Roman" panose="02020603050405020304" pitchFamily="18" charset="0"/>
            </a:endParaRP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dirty="0">
                <a:ea typeface="Times New Roman" panose="02020603050405020304" pitchFamily="18" charset="0"/>
              </a:rPr>
              <a:t>A SkillsQuest Technical Delegate’s Checklist for U.S. Ski &amp; Snowboard </a:t>
            </a:r>
            <a:r>
              <a:rPr lang="en-US" sz="1800" u="sng" dirty="0">
                <a:ea typeface="Times New Roman" panose="02020603050405020304" pitchFamily="18" charset="0"/>
              </a:rPr>
              <a:t>sanctioned</a:t>
            </a:r>
            <a:r>
              <a:rPr lang="en-US" sz="1800" dirty="0">
                <a:ea typeface="Times New Roman" panose="02020603050405020304" pitchFamily="18" charset="0"/>
              </a:rPr>
              <a:t> SkillsQuest events is available in the Master Packet of Forms.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dirty="0">
                <a:ea typeface="Times New Roman" panose="02020603050405020304" pitchFamily="18" charset="0"/>
              </a:rPr>
              <a:t>A Roster of SkillsQuest Participants and the SkillsQuest Score Card (usskiandsnowboard.org/index.php/sport-programs/skillsquest) must be submitted to: </a:t>
            </a:r>
            <a:r>
              <a:rPr lang="en-US" sz="1800" b="1" dirty="0">
                <a:solidFill>
                  <a:srgbClr val="003399"/>
                </a:solidFill>
                <a:ea typeface="Times New Roman" panose="02020603050405020304" pitchFamily="18" charset="0"/>
              </a:rPr>
              <a:t>jeff.weinman@usskiandsnowboard.org</a:t>
            </a:r>
            <a:r>
              <a:rPr lang="en-US" sz="1800" dirty="0">
                <a:ea typeface="Times New Roman" panose="02020603050405020304" pitchFamily="18" charset="0"/>
              </a:rPr>
              <a:t>.</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endParaRPr lang="en-US" sz="1800" b="1" dirty="0">
              <a:ea typeface="Times New Roman" panose="02020603050405020304" pitchFamily="18" charset="0"/>
            </a:endParaRP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ea typeface="Times New Roman" panose="02020603050405020304" pitchFamily="18" charset="0"/>
              </a:rPr>
              <a:t>SKI</a:t>
            </a:r>
            <a:r>
              <a:rPr lang="en-US" dirty="0">
                <a:solidFill>
                  <a:srgbClr val="003399"/>
                </a:solidFill>
                <a:effectLst>
                  <a:outerShdw blurRad="38100" dist="38100" dir="2700000" algn="tl">
                    <a:srgbClr val="000000">
                      <a:alpha val="43137"/>
                    </a:srgbClr>
                  </a:outerShdw>
                </a:effectLst>
                <a:ea typeface="Times New Roman" panose="02020603050405020304" pitchFamily="18" charset="0"/>
              </a:rPr>
              <a:t> </a:t>
            </a:r>
            <a:r>
              <a:rPr lang="en-US" b="1" dirty="0">
                <a:solidFill>
                  <a:srgbClr val="003399"/>
                </a:solidFill>
                <a:effectLst>
                  <a:outerShdw blurRad="38100" dist="38100" dir="2700000" algn="tl">
                    <a:srgbClr val="000000">
                      <a:alpha val="43137"/>
                    </a:srgbClr>
                  </a:outerShdw>
                </a:effectLst>
                <a:ea typeface="Times New Roman" panose="02020603050405020304" pitchFamily="18" charset="0"/>
              </a:rPr>
              <a:t>CROSS</a:t>
            </a:r>
            <a:endParaRPr lang="en-US" dirty="0">
              <a:solidFill>
                <a:srgbClr val="003399"/>
              </a:solidFill>
              <a:effectLst>
                <a:outerShdw blurRad="38100" dist="38100" dir="2700000" algn="tl">
                  <a:srgbClr val="000000">
                    <a:alpha val="43137"/>
                  </a:srgbClr>
                </a:outerShdw>
              </a:effectLst>
              <a:ea typeface="Times New Roman" panose="02020603050405020304" pitchFamily="18" charset="0"/>
            </a:endParaRPr>
          </a:p>
          <a:p>
            <a:pPr marL="514350" indent="-285750"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dirty="0">
                <a:ea typeface="Times New Roman" panose="02020603050405020304" pitchFamily="18" charset="0"/>
              </a:rPr>
              <a:t>Ski Cross was approved to move from Freeski to Alpine. </a:t>
            </a:r>
          </a:p>
          <a:p>
            <a:pPr marL="514350" indent="-285750"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dirty="0">
                <a:ea typeface="Times New Roman" panose="02020603050405020304" pitchFamily="18" charset="0"/>
              </a:rPr>
              <a:t>Coordination for events is the responsibility of USASA and the Hole Shot Freeski Tour.</a:t>
            </a:r>
          </a:p>
          <a:p>
            <a:pPr>
              <a:defRPr/>
            </a:pPr>
            <a:endParaRPr lang="en-US" dirty="0"/>
          </a:p>
        </p:txBody>
      </p:sp>
      <p:pic>
        <p:nvPicPr>
          <p:cNvPr id="97283" name="Content Placeholder 10">
            <a:extLst>
              <a:ext uri="{FF2B5EF4-FFF2-40B4-BE49-F238E27FC236}">
                <a16:creationId xmlns:a16="http://schemas.microsoft.com/office/drawing/2014/main" id="{81259508-8651-627A-8221-D77B8B6DC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113" y="6116638"/>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369690"/>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Content Placeholder 10">
            <a:extLst>
              <a:ext uri="{FF2B5EF4-FFF2-40B4-BE49-F238E27FC236}">
                <a16:creationId xmlns:a16="http://schemas.microsoft.com/office/drawing/2014/main" id="{4A80D831-29E5-8560-4601-824EEF299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CF808330-1801-975C-A013-4308ED68C3B7}"/>
              </a:ext>
            </a:extLst>
          </p:cNvPr>
          <p:cNvSpPr>
            <a:spLocks noGrp="1"/>
          </p:cNvSpPr>
          <p:nvPr>
            <p:ph type="body" sz="quarter" idx="10"/>
          </p:nvPr>
        </p:nvSpPr>
        <p:spPr>
          <a:xfrm>
            <a:off x="295275" y="762000"/>
            <a:ext cx="8245475" cy="5257800"/>
          </a:xfrm>
        </p:spPr>
        <p:txBody>
          <a:bodyPr/>
          <a:lstStyle/>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900" b="1" dirty="0">
                <a:solidFill>
                  <a:srgbClr val="3116A2"/>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WIRELESS</a:t>
            </a:r>
            <a:r>
              <a:rPr lang="en-US" sz="2900" dirty="0">
                <a:solidFill>
                  <a:srgbClr val="3116A2"/>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sz="2900" b="1" dirty="0">
                <a:solidFill>
                  <a:srgbClr val="3116A2"/>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TIMING</a:t>
            </a:r>
          </a:p>
          <a:p>
            <a:pPr marL="0" indent="0" algn="just">
              <a:lnSpc>
                <a:spcPct val="100000"/>
              </a:lnSpc>
              <a:spcBef>
                <a:spcPts val="120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ea typeface="Times New Roman" panose="02020603050405020304" pitchFamily="18" charset="0"/>
                <a:cs typeface="Arial" panose="020B0604020202020204" pitchFamily="34" charset="0"/>
              </a:rPr>
              <a:t>Wireless timing has been approved for U.S. Ski &amp; Snowboard </a:t>
            </a:r>
            <a:r>
              <a:rPr lang="en-US" sz="2000" u="sng" dirty="0">
                <a:ea typeface="Times New Roman" panose="02020603050405020304" pitchFamily="18" charset="0"/>
                <a:cs typeface="Arial" panose="020B0604020202020204" pitchFamily="34" charset="0"/>
              </a:rPr>
              <a:t>non-championship</a:t>
            </a:r>
            <a:r>
              <a:rPr lang="en-US" sz="2000" dirty="0">
                <a:ea typeface="Times New Roman" panose="02020603050405020304" pitchFamily="18" charset="0"/>
                <a:cs typeface="Arial" panose="020B0604020202020204" pitchFamily="34" charset="0"/>
              </a:rPr>
              <a:t> events.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ea typeface="Times New Roman" panose="02020603050405020304" pitchFamily="18" charset="0"/>
                <a:cs typeface="Arial" panose="020B0604020202020204" pitchFamily="34" charset="0"/>
              </a:rPr>
              <a:t>FIS further restricts its use to FIS Level 3 and FIS Level 4 </a:t>
            </a:r>
            <a:r>
              <a:rPr lang="en-US" sz="2000" u="sng" dirty="0">
                <a:ea typeface="Times New Roman" panose="02020603050405020304" pitchFamily="18" charset="0"/>
                <a:cs typeface="Arial" panose="020B0604020202020204" pitchFamily="34" charset="0"/>
              </a:rPr>
              <a:t>only</a:t>
            </a:r>
            <a:r>
              <a:rPr lang="en-US" sz="2000" dirty="0">
                <a:ea typeface="Times New Roman" panose="02020603050405020304" pitchFamily="18" charset="0"/>
                <a:cs typeface="Arial" panose="020B0604020202020204" pitchFamily="34" charset="0"/>
              </a:rPr>
              <a:t>.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ea typeface="Times New Roman" panose="02020603050405020304" pitchFamily="18" charset="0"/>
                <a:cs typeface="Arial" panose="020B0604020202020204" pitchFamily="34" charset="0"/>
              </a:rPr>
              <a:t>An application for the use of wireless timing at U.S. Ski &amp; Snowboard events has been drafted, and a link to the application is available in the Master Packet of Forms (MPF).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ea typeface="Times New Roman" panose="02020603050405020304" pitchFamily="18" charset="0"/>
                <a:cs typeface="Arial" panose="020B0604020202020204" pitchFamily="34" charset="0"/>
              </a:rPr>
              <a:t>Please contact John Jett (</a:t>
            </a:r>
            <a:r>
              <a:rPr lang="en-US" sz="2000" b="1" dirty="0">
                <a:solidFill>
                  <a:srgbClr val="003399"/>
                </a:solidFill>
                <a:ea typeface="Times New Roman" panose="02020603050405020304" pitchFamily="18" charset="0"/>
                <a:cs typeface="Arial" panose="020B0604020202020204" pitchFamily="34" charset="0"/>
              </a:rPr>
              <a:t>jjett@cjtiming.com</a:t>
            </a:r>
            <a:r>
              <a:rPr lang="en-US" sz="2000" dirty="0">
                <a:ea typeface="Times New Roman" panose="02020603050405020304" pitchFamily="18" charset="0"/>
                <a:cs typeface="Arial" panose="020B0604020202020204" pitchFamily="34" charset="0"/>
              </a:rPr>
              <a:t>) or Matt Howard (</a:t>
            </a:r>
            <a:r>
              <a:rPr lang="en-US" sz="2000" b="1" dirty="0">
                <a:solidFill>
                  <a:srgbClr val="003399"/>
                </a:solidFill>
                <a:ea typeface="Times New Roman" panose="02020603050405020304" pitchFamily="18" charset="0"/>
                <a:cs typeface="Arial" panose="020B0604020202020204" pitchFamily="34" charset="0"/>
              </a:rPr>
              <a:t>matt.p1timing@gmail.com</a:t>
            </a:r>
            <a:r>
              <a:rPr lang="en-US" sz="2000" dirty="0">
                <a:ea typeface="Times New Roman" panose="02020603050405020304" pitchFamily="18" charset="0"/>
                <a:cs typeface="Arial" panose="020B0604020202020204" pitchFamily="34" charset="0"/>
              </a:rPr>
              <a:t>) for complete details. </a:t>
            </a:r>
          </a:p>
        </p:txBody>
      </p:sp>
    </p:spTree>
    <p:extLst>
      <p:ext uri="{BB962C8B-B14F-4D97-AF65-F5344CB8AC3E}">
        <p14:creationId xmlns:p14="http://schemas.microsoft.com/office/powerpoint/2010/main" val="187829464"/>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Content Placeholder 10">
            <a:extLst>
              <a:ext uri="{FF2B5EF4-FFF2-40B4-BE49-F238E27FC236}">
                <a16:creationId xmlns:a16="http://schemas.microsoft.com/office/drawing/2014/main" id="{8BA396C0-8B53-69E9-D953-DD471A60C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401C292F-DB1D-E28C-6242-0A7BBBEE3CB3}"/>
              </a:ext>
            </a:extLst>
          </p:cNvPr>
          <p:cNvSpPr>
            <a:spLocks noGrp="1"/>
          </p:cNvSpPr>
          <p:nvPr>
            <p:ph type="body" sz="quarter" idx="10"/>
          </p:nvPr>
        </p:nvSpPr>
        <p:spPr>
          <a:xfrm>
            <a:off x="449263" y="76200"/>
            <a:ext cx="8245475" cy="6400800"/>
          </a:xfrm>
        </p:spPr>
        <p:txBody>
          <a:bodyPr/>
          <a:lstStyle/>
          <a:p>
            <a:pPr marL="0" indent="0">
              <a:spcBef>
                <a:spcPts val="60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MANUAL TIMEKEEPING VERIFICATION</a:t>
            </a:r>
            <a:r>
              <a:rPr lang="en-US" sz="2400" dirty="0">
                <a:solidFill>
                  <a:srgbClr val="003399"/>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r>
              <a:rPr lang="en-US" sz="2400" b="1" dirty="0">
                <a:solidFill>
                  <a:srgbClr val="003399"/>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SUGGESTIONS</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dirty="0">
                <a:ea typeface="Times New Roman" panose="02020603050405020304" pitchFamily="18" charset="0"/>
                <a:cs typeface="Arial" panose="020B0604020202020204" pitchFamily="34" charset="0"/>
              </a:rPr>
              <a:t>Two suggestions: Neither one will take much effort, but they may be the difference between a race result or a disappointed athlete for whom no time is available.</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b="1" dirty="0">
                <a:ea typeface="Times New Roman" panose="02020603050405020304" pitchFamily="18" charset="0"/>
                <a:cs typeface="Arial" panose="020B0604020202020204" pitchFamily="34" charset="0"/>
              </a:rPr>
              <a:t>Take the time to verify manual devices are still synchronized. </a:t>
            </a:r>
            <a:r>
              <a:rPr lang="en-US" sz="2000" dirty="0">
                <a:ea typeface="Times New Roman" panose="02020603050405020304" pitchFamily="18" charset="0"/>
                <a:cs typeface="Arial" panose="020B0604020202020204" pitchFamily="34" charset="0"/>
              </a:rPr>
              <a:t>A countdown over the radio and a request for the display reading can be done prior to the start. </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ea typeface="Times New Roman" panose="02020603050405020304" pitchFamily="18" charset="0"/>
                <a:cs typeface="Arial" panose="020B0604020202020204" pitchFamily="34" charset="0"/>
              </a:rPr>
              <a:t>Another option is requesting the manual time for the first forerunner. </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ea typeface="Times New Roman" panose="02020603050405020304" pitchFamily="18" charset="0"/>
                <a:cs typeface="Arial" panose="020B0604020202020204" pitchFamily="34" charset="0"/>
              </a:rPr>
              <a:t>Completion of the TDTR requires the hand time for the </a:t>
            </a:r>
            <a:r>
              <a:rPr lang="en-US" sz="2000" u="sng" dirty="0">
                <a:ea typeface="Times New Roman" panose="02020603050405020304" pitchFamily="18" charset="0"/>
                <a:cs typeface="Arial" panose="020B0604020202020204" pitchFamily="34" charset="0"/>
              </a:rPr>
              <a:t>first athlete</a:t>
            </a:r>
            <a:r>
              <a:rPr lang="en-US" sz="2000" dirty="0">
                <a:ea typeface="Times New Roman" panose="02020603050405020304" pitchFamily="18" charset="0"/>
                <a:cs typeface="Arial" panose="020B0604020202020204" pitchFamily="34" charset="0"/>
              </a:rPr>
              <a:t>, but verification prior to the start of Bib 1 allows time to address any issues.</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b="1" dirty="0">
                <a:ea typeface="Times New Roman" panose="02020603050405020304" pitchFamily="18" charset="0"/>
                <a:cs typeface="Arial" panose="020B0604020202020204" pitchFamily="34" charset="0"/>
              </a:rPr>
              <a:t>If electronic timekeeping systems fail,</a:t>
            </a:r>
            <a:r>
              <a:rPr lang="en-US" sz="2000" dirty="0">
                <a:ea typeface="Times New Roman" panose="02020603050405020304" pitchFamily="18" charset="0"/>
                <a:cs typeface="Arial" panose="020B0604020202020204" pitchFamily="34" charset="0"/>
              </a:rPr>
              <a:t> immediately verify hand times are available for the racer for whom an electronic time is not available. </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i="1" dirty="0">
                <a:ea typeface="Times New Roman" panose="02020603050405020304" pitchFamily="18" charset="0"/>
                <a:cs typeface="Arial" panose="020B0604020202020204" pitchFamily="34" charset="0"/>
              </a:rPr>
              <a:t>This immediate action will indicate whether or not manual timekeeping has validity so you will either be able to calculate a replacement time or authorize a rerun.</a:t>
            </a:r>
            <a:endParaRPr lang="en-US" sz="2000" dirty="0">
              <a:ea typeface="Times New Roman" panose="02020603050405020304" pitchFamily="18" charset="0"/>
              <a:cs typeface="Arial" panose="020B0604020202020204" pitchFamily="34" charset="0"/>
            </a:endParaRP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57466008"/>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F59048-34E8-9874-312A-1C4FDCBE7DFE}"/>
              </a:ext>
            </a:extLst>
          </p:cNvPr>
          <p:cNvSpPr>
            <a:spLocks noGrp="1"/>
          </p:cNvSpPr>
          <p:nvPr>
            <p:ph type="body" sz="quarter" idx="10"/>
          </p:nvPr>
        </p:nvSpPr>
        <p:spPr>
          <a:xfrm>
            <a:off x="304800" y="508000"/>
            <a:ext cx="8534400" cy="5816600"/>
          </a:xfrm>
        </p:spPr>
        <p:txBody>
          <a:bodyPr/>
          <a:lstStyle/>
          <a:p>
            <a:pPr marL="0" indent="0" algn="just">
              <a:lnSpc>
                <a:spcPct val="120000"/>
              </a:lnSpc>
              <a:spcBef>
                <a:spcPts val="0"/>
              </a:spcBef>
              <a:spcAft>
                <a:spcPts val="0"/>
              </a:spcAft>
              <a:buFont typeface="Euphemia" panose="020B0503040102020104" pitchFamily="34" charset="0"/>
              <a:buNone/>
              <a:tabLst>
                <a:tab pos="457200" algn="l"/>
                <a:tab pos="571500" algn="l"/>
                <a:tab pos="685800" algn="l"/>
              </a:tabLst>
              <a:defRPr/>
            </a:pPr>
            <a:r>
              <a:rPr lang="en-US" b="1" cap="all" dirty="0" err="1">
                <a:solidFill>
                  <a:srgbClr val="0028A8"/>
                </a:solidFill>
                <a:effectLst>
                  <a:outerShdw blurRad="38100" dist="38100" dir="2700000" algn="tl">
                    <a:srgbClr val="000000">
                      <a:alpha val="43137"/>
                    </a:srgbClr>
                  </a:outerShdw>
                </a:effectLst>
                <a:ea typeface="Times New Roman" panose="02020603050405020304" pitchFamily="18" charset="0"/>
                <a:cs typeface="TimesNewRomanPSMT"/>
              </a:rPr>
              <a:t>fis</a:t>
            </a:r>
            <a:r>
              <a:rPr lang="en-US" b="1" cap="all" dirty="0">
                <a:solidFill>
                  <a:srgbClr val="0028A8"/>
                </a:solidFill>
                <a:effectLst>
                  <a:outerShdw blurRad="38100" dist="38100" dir="2700000" algn="tl">
                    <a:srgbClr val="000000">
                      <a:alpha val="43137"/>
                    </a:srgbClr>
                  </a:outerShdw>
                </a:effectLst>
                <a:ea typeface="Times New Roman" panose="02020603050405020304" pitchFamily="18" charset="0"/>
                <a:cs typeface="TimesNewRomanPSMT"/>
              </a:rPr>
              <a:t> ALPINE SKIING timing booklet </a:t>
            </a:r>
            <a:endParaRPr lang="en-US" b="1" dirty="0">
              <a:solidFill>
                <a:srgbClr val="0028A8"/>
              </a:solidFill>
              <a:effectLst>
                <a:outerShdw blurRad="38100" dist="38100" dir="2700000" algn="tl">
                  <a:srgbClr val="000000">
                    <a:alpha val="43137"/>
                  </a:srgbClr>
                </a:outerShdw>
              </a:effectLst>
              <a:ea typeface="Times New Roman" panose="02020603050405020304" pitchFamily="18" charset="0"/>
              <a:cs typeface="TimesNewRomanPSMT"/>
            </a:endParaRPr>
          </a:p>
          <a:p>
            <a:pPr marL="0" indent="0" algn="just">
              <a:lnSpc>
                <a:spcPct val="120000"/>
              </a:lnSpc>
              <a:spcBef>
                <a:spcPts val="0"/>
              </a:spcBef>
              <a:spcAft>
                <a:spcPts val="0"/>
              </a:spcAft>
              <a:buFont typeface="Euphemia" panose="020B0503040102020104" pitchFamily="34" charset="0"/>
              <a:buNone/>
              <a:tabLst>
                <a:tab pos="457200" algn="l"/>
                <a:tab pos="571500" algn="l"/>
                <a:tab pos="685800" algn="l"/>
              </a:tabLst>
              <a:defRPr/>
            </a:pPr>
            <a:r>
              <a:rPr lang="en-US" sz="2000" cap="all" dirty="0">
                <a:solidFill>
                  <a:srgbClr val="000000"/>
                </a:solidFill>
                <a:ea typeface="Times New Roman" panose="02020603050405020304" pitchFamily="18" charset="0"/>
                <a:cs typeface="TimesNewRomanPSMT"/>
              </a:rPr>
              <a:t>a </a:t>
            </a:r>
            <a:r>
              <a:rPr lang="en-US" sz="2000" dirty="0">
                <a:solidFill>
                  <a:srgbClr val="000000"/>
                </a:solidFill>
                <a:ea typeface="Times New Roman" panose="02020603050405020304" pitchFamily="18" charset="0"/>
                <a:cs typeface="TimesNewRomanPSMT"/>
              </a:rPr>
              <a:t>new FIS Alpine Skiing Timing Booklet has been published. </a:t>
            </a:r>
            <a:r>
              <a:rPr lang="en-US" sz="2000" i="1" dirty="0">
                <a:solidFill>
                  <a:srgbClr val="000000"/>
                </a:solidFill>
                <a:ea typeface="Times New Roman" panose="02020603050405020304" pitchFamily="18" charset="0"/>
                <a:cs typeface="TimesNewRomanPSMT"/>
              </a:rPr>
              <a:t>Please refer to current edition of the FIS Alpine Skiing Timing Booklet</a:t>
            </a:r>
            <a:r>
              <a:rPr lang="en-US" sz="2000" dirty="0">
                <a:solidFill>
                  <a:srgbClr val="000000"/>
                </a:solidFill>
                <a:ea typeface="Times New Roman" panose="02020603050405020304" pitchFamily="18" charset="0"/>
                <a:cs typeface="TimesNewRomanPSMT"/>
              </a:rPr>
              <a:t>.</a:t>
            </a:r>
          </a:p>
          <a:p>
            <a:pPr marL="0" indent="0" algn="just">
              <a:lnSpc>
                <a:spcPct val="120000"/>
              </a:lnSpc>
              <a:spcBef>
                <a:spcPts val="0"/>
              </a:spcBef>
              <a:spcAft>
                <a:spcPts val="0"/>
              </a:spcAft>
              <a:buFont typeface="Euphemia" panose="020B0503040102020104" pitchFamily="34" charset="0"/>
              <a:buNone/>
              <a:tabLst>
                <a:tab pos="457200" algn="l"/>
                <a:tab pos="571500" algn="l"/>
                <a:tab pos="685800" algn="l"/>
              </a:tabLst>
              <a:defRPr/>
            </a:pPr>
            <a:endParaRPr lang="en-US" sz="2000" dirty="0">
              <a:solidFill>
                <a:srgbClr val="000000"/>
              </a:solidFill>
              <a:ea typeface="Times New Roman" panose="02020603050405020304" pitchFamily="18" charset="0"/>
              <a:cs typeface="TimesNewRomanPSMT"/>
            </a:endParaRPr>
          </a:p>
          <a:p>
            <a:pPr marL="0" indent="0">
              <a:lnSpc>
                <a:spcPct val="100000"/>
              </a:lnSpc>
              <a:spcBef>
                <a:spcPts val="600"/>
              </a:spcBef>
              <a:spcAft>
                <a:spcPts val="1200"/>
              </a:spcAft>
              <a:buFont typeface="Euphemia" panose="020B0503040102020104" pitchFamily="34" charset="0"/>
              <a:buNone/>
              <a:defRPr/>
            </a:pP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COMPETITOR TIES IN PARALLEL EVENTS</a:t>
            </a:r>
            <a:endParaRPr lang="en-US" dirty="0">
              <a:solidFill>
                <a:srgbClr val="0028A8"/>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marL="342900" indent="-342900">
              <a:lnSpc>
                <a:spcPct val="100000"/>
              </a:lnSpc>
              <a:spcBef>
                <a:spcPts val="600"/>
              </a:spcBef>
              <a:spcAft>
                <a:spcPts val="1200"/>
              </a:spcAft>
              <a:buFont typeface="Symbol" panose="05050102010706020507" pitchFamily="18" charset="2"/>
              <a:buChar char=""/>
              <a:defRPr/>
            </a:pPr>
            <a:r>
              <a:rPr lang="en-US" sz="2000" dirty="0">
                <a:ea typeface="Calibri" panose="020F0502020204030204" pitchFamily="34" charset="0"/>
                <a:cs typeface="Arial" panose="020B0604020202020204" pitchFamily="34" charset="0"/>
              </a:rPr>
              <a:t>In case of a tie in both runs, the competitor with the lower bib will advance to the next round. </a:t>
            </a:r>
            <a:r>
              <a:rPr lang="en-US" sz="2000" b="1" dirty="0">
                <a:ea typeface="Calibri" panose="020F0502020204030204" pitchFamily="34" charset="0"/>
                <a:cs typeface="Arial" panose="020B0604020202020204" pitchFamily="34" charset="0"/>
              </a:rPr>
              <a:t>[1232.4]</a:t>
            </a:r>
          </a:p>
          <a:p>
            <a:pPr marL="342900" indent="-342900">
              <a:lnSpc>
                <a:spcPct val="100000"/>
              </a:lnSpc>
              <a:spcBef>
                <a:spcPts val="600"/>
              </a:spcBef>
              <a:spcAft>
                <a:spcPts val="600"/>
              </a:spcAft>
              <a:buFont typeface="Symbol" panose="05050102010706020507" pitchFamily="18" charset="2"/>
              <a:buChar char=""/>
              <a:defRPr/>
            </a:pPr>
            <a:r>
              <a:rPr lang="en-US" sz="2000" dirty="0">
                <a:ea typeface="Calibri" panose="020F0502020204030204" pitchFamily="34" charset="0"/>
                <a:cs typeface="Arial" panose="020B0604020202020204" pitchFamily="34" charset="0"/>
              </a:rPr>
              <a:t>If both competitors are tied after the second run in the Final and/or the Small Final:</a:t>
            </a:r>
          </a:p>
          <a:p>
            <a:pPr marL="0" indent="0">
              <a:lnSpc>
                <a:spcPct val="100000"/>
              </a:lnSpc>
              <a:spcBef>
                <a:spcPts val="0"/>
              </a:spcBef>
              <a:spcAft>
                <a:spcPts val="60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      -  competitors will be ranked equally (tied)</a:t>
            </a:r>
          </a:p>
          <a:p>
            <a:pPr marL="0" indent="0">
              <a:lnSpc>
                <a:spcPct val="100000"/>
              </a:lnSpc>
              <a:spcBef>
                <a:spcPts val="0"/>
              </a:spcBef>
              <a:spcAft>
                <a:spcPts val="60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      -  competitors will be ordered by descending bib number. </a:t>
            </a:r>
            <a:r>
              <a:rPr lang="en-US" sz="2000" b="1" dirty="0">
                <a:ea typeface="Calibri" panose="020F0502020204030204" pitchFamily="34" charset="0"/>
                <a:cs typeface="Arial" panose="020B0604020202020204" pitchFamily="34" charset="0"/>
              </a:rPr>
              <a:t>[1232.5]</a:t>
            </a:r>
            <a:endParaRPr lang="en-US" sz="2000" dirty="0">
              <a:ea typeface="Calibri" panose="020F0502020204030204" pitchFamily="34" charset="0"/>
              <a:cs typeface="Arial" panose="020B0604020202020204" pitchFamily="34" charset="0"/>
            </a:endParaRPr>
          </a:p>
          <a:p>
            <a:pPr marL="0" indent="0" algn="just">
              <a:lnSpc>
                <a:spcPct val="120000"/>
              </a:lnSpc>
              <a:spcBef>
                <a:spcPts val="0"/>
              </a:spcBef>
              <a:spcAft>
                <a:spcPts val="0"/>
              </a:spcAft>
              <a:buFont typeface="Euphemia" panose="020B0503040102020104" pitchFamily="34" charset="0"/>
              <a:buNone/>
              <a:tabLst>
                <a:tab pos="457200" algn="l"/>
                <a:tab pos="571500" algn="l"/>
                <a:tab pos="685800" algn="l"/>
              </a:tabLst>
              <a:defRPr/>
            </a:pPr>
            <a:endParaRPr lang="en-US" sz="2000" dirty="0">
              <a:solidFill>
                <a:srgbClr val="000000"/>
              </a:solidFill>
              <a:ea typeface="Times New Roman" panose="02020603050405020304" pitchFamily="18" charset="0"/>
              <a:cs typeface="TimesNewRomanPSMT"/>
            </a:endParaRPr>
          </a:p>
          <a:p>
            <a:pPr marL="0" indent="0" algn="just">
              <a:lnSpc>
                <a:spcPct val="115000"/>
              </a:lnSpc>
              <a:spcBef>
                <a:spcPts val="600"/>
              </a:spcBef>
              <a:spcAft>
                <a:spcPts val="600"/>
              </a:spcAft>
              <a:buFont typeface="Euphemia" panose="020B0503040102020104" pitchFamily="34" charset="0"/>
              <a:buNone/>
              <a:defRPr/>
            </a:pPr>
            <a:endParaRPr lang="en-US" sz="2000" dirty="0">
              <a:ea typeface="Calibri" panose="020F0502020204030204" pitchFamily="34" charset="0"/>
              <a:cs typeface="Times New Roman" panose="02020603050405020304" pitchFamily="18" charset="0"/>
            </a:endParaRPr>
          </a:p>
          <a:p>
            <a:pPr>
              <a:defRPr/>
            </a:pPr>
            <a:endParaRPr lang="en-US" dirty="0"/>
          </a:p>
        </p:txBody>
      </p:sp>
      <p:pic>
        <p:nvPicPr>
          <p:cNvPr id="103427" name="Content Placeholder 10">
            <a:extLst>
              <a:ext uri="{FF2B5EF4-FFF2-40B4-BE49-F238E27FC236}">
                <a16:creationId xmlns:a16="http://schemas.microsoft.com/office/drawing/2014/main" id="{6416B2F4-7547-8D66-1ED6-61E2940F6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113" y="6116638"/>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585837"/>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Content Placeholder 10">
            <a:extLst>
              <a:ext uri="{FF2B5EF4-FFF2-40B4-BE49-F238E27FC236}">
                <a16:creationId xmlns:a16="http://schemas.microsoft.com/office/drawing/2014/main" id="{1C775AC0-4569-46B4-0BFC-32F1220B7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12367E10-4C31-96CB-EEEB-7023FB208369}"/>
              </a:ext>
            </a:extLst>
          </p:cNvPr>
          <p:cNvSpPr>
            <a:spLocks noGrp="1"/>
          </p:cNvSpPr>
          <p:nvPr>
            <p:ph type="title"/>
          </p:nvPr>
        </p:nvSpPr>
        <p:spPr>
          <a:xfrm>
            <a:off x="504825" y="152400"/>
            <a:ext cx="7339013" cy="1239838"/>
          </a:xfrm>
        </p:spPr>
        <p:txBody>
          <a:bodyPr/>
          <a:lstStyle/>
          <a:p>
            <a:pPr>
              <a:defRPr/>
            </a:pPr>
            <a:r>
              <a:rPr lang="en-US" b="1" dirty="0">
                <a:solidFill>
                  <a:srgbClr val="003399"/>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HOMOLOGATION FILES</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8CF62960-A34E-C80C-9A97-0BEFB3AA83B3}"/>
              </a:ext>
            </a:extLst>
          </p:cNvPr>
          <p:cNvSpPr>
            <a:spLocks noGrp="1"/>
          </p:cNvSpPr>
          <p:nvPr>
            <p:ph type="body" sz="quarter" idx="10"/>
          </p:nvPr>
        </p:nvSpPr>
        <p:spPr>
          <a:xfrm>
            <a:off x="485775" y="990600"/>
            <a:ext cx="8548688" cy="5257800"/>
          </a:xfrm>
        </p:spPr>
        <p:txBody>
          <a:bodyPr/>
          <a:lstStyle/>
          <a:p>
            <a:pPr marL="0" indent="0" algn="just">
              <a:lnSpc>
                <a:spcPct val="100000"/>
              </a:lnSpc>
              <a:spcBef>
                <a:spcPts val="600"/>
              </a:spcBef>
              <a:spcAft>
                <a:spcPts val="60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Homologations for Giant Slalom and Slalom courses are valid for 10 seasons. Homologations for Super G and Downhill courses are valid for 5 seasons. New homologations will expire on July 1 of the 10th/5th season of homologation.</a:t>
            </a:r>
          </a:p>
          <a:p>
            <a:pPr marL="0" indent="0" algn="just">
              <a:lnSpc>
                <a:spcPct val="100000"/>
              </a:lnSpc>
              <a:spcBef>
                <a:spcPts val="600"/>
              </a:spcBef>
              <a:spcAft>
                <a:spcPts val="600"/>
              </a:spcAft>
              <a:buFont typeface="Euphemia" panose="020B0503040102020104" pitchFamily="34" charset="0"/>
              <a:buNone/>
              <a:defRPr/>
            </a:pPr>
            <a:r>
              <a:rPr lang="en-US" sz="2000" b="1" u="sng" kern="100" dirty="0">
                <a:solidFill>
                  <a:srgbClr val="003399"/>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Note</a:t>
            </a:r>
            <a:r>
              <a:rPr lang="en-US" sz="2000" b="1" kern="100" dirty="0">
                <a:solidFill>
                  <a:srgbClr val="003399"/>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a:t>
            </a:r>
            <a:r>
              <a:rPr lang="en-US" sz="2000" kern="100" dirty="0">
                <a:ea typeface="Calibri" panose="020F0502020204030204" pitchFamily="34" charset="0"/>
                <a:cs typeface="Arial" panose="020B0604020202020204" pitchFamily="34" charset="0"/>
              </a:rPr>
              <a:t> The </a:t>
            </a:r>
            <a:r>
              <a:rPr lang="en-US" sz="2000" u="sng" kern="100" dirty="0">
                <a:ea typeface="Calibri" panose="020F0502020204030204" pitchFamily="34" charset="0"/>
                <a:cs typeface="Arial" panose="020B0604020202020204" pitchFamily="34" charset="0"/>
              </a:rPr>
              <a:t>only</a:t>
            </a:r>
            <a:r>
              <a:rPr lang="en-US" sz="2000" kern="100" dirty="0">
                <a:ea typeface="Calibri" panose="020F0502020204030204" pitchFamily="34" charset="0"/>
                <a:cs typeface="Arial" panose="020B0604020202020204" pitchFamily="34" charset="0"/>
              </a:rPr>
              <a:t> accurate sources for course homologation data verification are the U.S. Ski &amp; Snowboard and FIS websites. </a:t>
            </a:r>
          </a:p>
          <a:p>
            <a:pPr marL="0" indent="0" algn="just">
              <a:lnSpc>
                <a:spcPct val="100000"/>
              </a:lnSpc>
              <a:spcBef>
                <a:spcPts val="600"/>
              </a:spcBef>
              <a:spcAft>
                <a:spcPts val="60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A new inspection of an existing course (FIS or National) voids the previous homologation of an existing course.</a:t>
            </a:r>
          </a:p>
          <a:p>
            <a:pPr marL="0" indent="0">
              <a:lnSpc>
                <a:spcPct val="115000"/>
              </a:lnSpc>
              <a:spcBef>
                <a:spcPts val="60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Homologation files may be accessed at: </a:t>
            </a:r>
            <a:r>
              <a:rPr lang="en-US" sz="2000" b="1" dirty="0">
                <a:solidFill>
                  <a:srgbClr val="0000FF"/>
                </a:solidFill>
                <a:ea typeface="Calibri" panose="020F0502020204030204" pitchFamily="34" charset="0"/>
                <a:cs typeface="Arial" panose="020B0604020202020204" pitchFamily="34" charset="0"/>
              </a:rPr>
              <a:t>media.usskiandsnowboard.org/CompServices/Homologation/. </a:t>
            </a:r>
            <a:r>
              <a:rPr lang="en-US" sz="2000" b="1" dirty="0">
                <a:ea typeface="Calibri" panose="020F0502020204030204" pitchFamily="34" charset="0"/>
                <a:cs typeface="Arial" panose="020B0604020202020204" pitchFamily="34" charset="0"/>
              </a:rPr>
              <a:t>(</a:t>
            </a:r>
            <a:r>
              <a:rPr lang="en-US" sz="2000" dirty="0">
                <a:ea typeface="Calibri" panose="020F0502020204030204" pitchFamily="34" charset="0"/>
                <a:cs typeface="Arial" panose="020B0604020202020204" pitchFamily="34" charset="0"/>
              </a:rPr>
              <a:t>Login is required: </a:t>
            </a:r>
            <a:r>
              <a:rPr lang="en-US" sz="2000" b="1" dirty="0">
                <a:ea typeface="Calibri" panose="020F0502020204030204" pitchFamily="34" charset="0"/>
                <a:cs typeface="Arial" panose="020B0604020202020204" pitchFamily="34" charset="0"/>
              </a:rPr>
              <a:t>User ID = homologation; Password = Allout2022!) </a:t>
            </a:r>
            <a:endParaRPr lang="en-US" sz="2000" dirty="0">
              <a:ea typeface="Calibri" panose="020F0502020204030204" pitchFamily="34" charset="0"/>
              <a:cs typeface="Arial" panose="020B0604020202020204" pitchFamily="34" charset="0"/>
            </a:endParaRPr>
          </a:p>
          <a:p>
            <a:pPr marL="0" indent="0">
              <a:lnSpc>
                <a:spcPct val="115000"/>
              </a:lnSpc>
              <a:spcBef>
                <a:spcPts val="60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Files may also be accessed at:</a:t>
            </a:r>
            <a:r>
              <a:rPr lang="en-US" sz="2000" b="1" dirty="0">
                <a:ea typeface="Calibri" panose="020F0502020204030204" pitchFamily="34" charset="0"/>
                <a:cs typeface="Arial" panose="020B0604020202020204" pitchFamily="34" charset="0"/>
              </a:rPr>
              <a:t> </a:t>
            </a:r>
          </a:p>
          <a:p>
            <a:pPr marL="0" indent="0">
              <a:lnSpc>
                <a:spcPct val="115000"/>
              </a:lnSpc>
              <a:spcBef>
                <a:spcPts val="0"/>
              </a:spcBef>
              <a:spcAft>
                <a:spcPts val="0"/>
              </a:spcAft>
              <a:buFont typeface="Euphemia" panose="020B0503040102020104" pitchFamily="34" charset="0"/>
              <a:buNone/>
              <a:defRPr/>
            </a:pPr>
            <a:r>
              <a:rPr lang="en-US" sz="2000" b="1" dirty="0">
                <a:solidFill>
                  <a:srgbClr val="0000FF"/>
                </a:solidFill>
                <a:ea typeface="Calibri" panose="020F0502020204030204" pitchFamily="34" charset="0"/>
                <a:cs typeface="Arial" panose="020B0604020202020204" pitchFamily="34" charset="0"/>
              </a:rPr>
              <a:t>fis-ski.com/DB/alpine-skiing/homologations.html</a:t>
            </a:r>
          </a:p>
          <a:p>
            <a:pPr marL="0" indent="0">
              <a:lnSpc>
                <a:spcPct val="115000"/>
              </a:lnSpc>
              <a:spcBef>
                <a:spcPts val="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Maps, photos, reports, etc., are not available at this site. </a:t>
            </a:r>
          </a:p>
          <a:p>
            <a:pPr>
              <a:defRPr/>
            </a:pPr>
            <a:endParaRPr lang="en-US" dirty="0"/>
          </a:p>
        </p:txBody>
      </p:sp>
    </p:spTree>
    <p:extLst>
      <p:ext uri="{BB962C8B-B14F-4D97-AF65-F5344CB8AC3E}">
        <p14:creationId xmlns:p14="http://schemas.microsoft.com/office/powerpoint/2010/main" val="2427454595"/>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Content Placeholder 10">
            <a:extLst>
              <a:ext uri="{FF2B5EF4-FFF2-40B4-BE49-F238E27FC236}">
                <a16:creationId xmlns:a16="http://schemas.microsoft.com/office/drawing/2014/main" id="{7B848B2E-68B1-D7C0-7129-C079F5E4E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84B96D6C-53E8-9881-0A1F-E9D7D6B0172C}"/>
              </a:ext>
            </a:extLst>
          </p:cNvPr>
          <p:cNvSpPr>
            <a:spLocks noGrp="1"/>
          </p:cNvSpPr>
          <p:nvPr>
            <p:ph type="body" sz="quarter" idx="10"/>
          </p:nvPr>
        </p:nvSpPr>
        <p:spPr>
          <a:xfrm>
            <a:off x="447675" y="533400"/>
            <a:ext cx="8248650" cy="4343400"/>
          </a:xfrm>
        </p:spPr>
        <p:txBody>
          <a:bodyPr/>
          <a:lstStyle/>
          <a:p>
            <a:pPr marL="0" indent="0" algn="just">
              <a:lnSpc>
                <a:spcPct val="100000"/>
              </a:lnSpc>
              <a:spcBef>
                <a:spcPts val="600"/>
              </a:spcBef>
              <a:spcAft>
                <a:spcPts val="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ea typeface="Times New Roman" panose="02020603050405020304" pitchFamily="18" charset="0"/>
              </a:rPr>
              <a:t>SUPPLEMENTARY REPORT </a:t>
            </a:r>
            <a:r>
              <a:rPr lang="en-US" sz="2400" b="1" u="sng" dirty="0">
                <a:solidFill>
                  <a:srgbClr val="003399"/>
                </a:solidFill>
                <a:effectLst>
                  <a:outerShdw blurRad="38100" dist="38100" dir="2700000" algn="tl">
                    <a:srgbClr val="000000">
                      <a:alpha val="43137"/>
                    </a:srgbClr>
                  </a:outerShdw>
                </a:effectLst>
                <a:ea typeface="Times New Roman" panose="02020603050405020304" pitchFamily="18" charset="0"/>
              </a:rPr>
              <a:t>or an </a:t>
            </a:r>
          </a:p>
          <a:p>
            <a:pPr marL="0" indent="0">
              <a:lnSpc>
                <a:spcPct val="100000"/>
              </a:lnSpc>
              <a:spcBef>
                <a:spcPts val="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ea typeface="Times New Roman" panose="02020603050405020304" pitchFamily="18" charset="0"/>
              </a:rPr>
              <a:t>ADDITIONAL REPORT OF THE TECHNICAL</a:t>
            </a:r>
            <a:r>
              <a:rPr lang="en-US" sz="2400" dirty="0">
                <a:solidFill>
                  <a:srgbClr val="003399"/>
                </a:solidFill>
                <a:effectLst>
                  <a:outerShdw blurRad="38100" dist="38100" dir="2700000" algn="tl">
                    <a:srgbClr val="000000">
                      <a:alpha val="43137"/>
                    </a:srgbClr>
                  </a:outerShdw>
                </a:effectLst>
                <a:ea typeface="Times New Roman" panose="02020603050405020304" pitchFamily="18" charset="0"/>
              </a:rPr>
              <a:t> </a:t>
            </a:r>
            <a:r>
              <a:rPr lang="en-US" sz="2400" b="1" dirty="0">
                <a:solidFill>
                  <a:srgbClr val="003399"/>
                </a:solidFill>
                <a:effectLst>
                  <a:outerShdw blurRad="38100" dist="38100" dir="2700000" algn="tl">
                    <a:srgbClr val="000000">
                      <a:alpha val="43137"/>
                    </a:srgbClr>
                  </a:outerShdw>
                </a:effectLst>
                <a:ea typeface="Times New Roman" panose="02020603050405020304" pitchFamily="18" charset="0"/>
              </a:rPr>
              <a:t>DELEGATE</a:t>
            </a:r>
            <a:endParaRPr lang="en-US" sz="2400" dirty="0">
              <a:solidFill>
                <a:srgbClr val="003399"/>
              </a:solidFill>
              <a:effectLst>
                <a:outerShdw blurRad="38100" dist="38100" dir="2700000" algn="tl">
                  <a:srgbClr val="000000">
                    <a:alpha val="43137"/>
                  </a:srgbClr>
                </a:outerShdw>
              </a:effectLst>
              <a:ea typeface="Times New Roman" panose="02020603050405020304" pitchFamily="18" charset="0"/>
            </a:endParaRPr>
          </a:p>
          <a:p>
            <a:pPr marL="342900" indent="-342900" algn="just">
              <a:lnSpc>
                <a:spcPct val="100000"/>
              </a:lnSpc>
              <a:spcBef>
                <a:spcPts val="600"/>
              </a:spcBef>
              <a:spcAft>
                <a:spcPts val="1200"/>
              </a:spcAft>
              <a:buFont typeface="Symbol" panose="05050102010706020507" pitchFamily="18" charset="2"/>
              <a:buChar char=""/>
              <a:tabLst>
                <a:tab pos="228600" algn="l"/>
                <a:tab pos="1028700" algn="l"/>
              </a:tabLst>
              <a:defRPr/>
            </a:pPr>
            <a:r>
              <a:rPr lang="en-US" sz="2400" dirty="0">
                <a:ea typeface="Times New Roman" panose="02020603050405020304" pitchFamily="18" charset="0"/>
              </a:rPr>
              <a:t>A </a:t>
            </a:r>
            <a:r>
              <a:rPr lang="en-US" sz="2400" b="1" u="sng" dirty="0">
                <a:ea typeface="Times New Roman" panose="02020603050405020304" pitchFamily="18" charset="0"/>
              </a:rPr>
              <a:t>Supplementary Report</a:t>
            </a:r>
            <a:r>
              <a:rPr lang="en-US" sz="2400" b="1" dirty="0">
                <a:ea typeface="Times New Roman" panose="02020603050405020304" pitchFamily="18" charset="0"/>
              </a:rPr>
              <a:t> </a:t>
            </a:r>
            <a:r>
              <a:rPr lang="en-US" sz="2400" dirty="0">
                <a:ea typeface="Times New Roman" panose="02020603050405020304" pitchFamily="18" charset="0"/>
              </a:rPr>
              <a:t>is filed by the Technical Delegate to </a:t>
            </a:r>
            <a:r>
              <a:rPr lang="en-US" sz="2400" u="sng" dirty="0">
                <a:ea typeface="Times New Roman" panose="02020603050405020304" pitchFamily="18" charset="0"/>
              </a:rPr>
              <a:t>document event anomalies</a:t>
            </a:r>
            <a:r>
              <a:rPr lang="en-US" sz="2400" dirty="0">
                <a:ea typeface="Times New Roman" panose="02020603050405020304" pitchFamily="18" charset="0"/>
              </a:rPr>
              <a:t>. Under some circumstances, the Referee may also be required to file a Supplementary Report.</a:t>
            </a:r>
          </a:p>
          <a:p>
            <a:pPr marL="342900" indent="-342900" algn="just">
              <a:lnSpc>
                <a:spcPct val="100000"/>
              </a:lnSpc>
              <a:spcBef>
                <a:spcPts val="600"/>
              </a:spcBef>
              <a:spcAft>
                <a:spcPts val="1200"/>
              </a:spcAft>
              <a:buFont typeface="Symbol" panose="05050102010706020507" pitchFamily="18" charset="2"/>
              <a:buChar char=""/>
              <a:tabLst>
                <a:tab pos="228600" algn="l"/>
                <a:tab pos="1028700" algn="l"/>
              </a:tabLst>
              <a:defRPr/>
            </a:pPr>
            <a:r>
              <a:rPr lang="en-US" sz="2400" dirty="0">
                <a:ea typeface="Times New Roman" panose="02020603050405020304" pitchFamily="18" charset="0"/>
              </a:rPr>
              <a:t>An </a:t>
            </a:r>
            <a:r>
              <a:rPr lang="en-US" sz="2400" b="1" u="sng" dirty="0">
                <a:ea typeface="Times New Roman" panose="02020603050405020304" pitchFamily="18" charset="0"/>
              </a:rPr>
              <a:t>Additional Report of the Technical Delegate</a:t>
            </a:r>
            <a:r>
              <a:rPr lang="en-US" sz="2400" b="1" dirty="0">
                <a:ea typeface="Times New Roman" panose="02020603050405020304" pitchFamily="18" charset="0"/>
              </a:rPr>
              <a:t> </a:t>
            </a:r>
            <a:r>
              <a:rPr lang="en-US" sz="2400" dirty="0">
                <a:ea typeface="Times New Roman" panose="02020603050405020304" pitchFamily="18" charset="0"/>
              </a:rPr>
              <a:t>is used to </a:t>
            </a:r>
            <a:r>
              <a:rPr lang="en-US" sz="2400" u="sng" dirty="0">
                <a:ea typeface="Times New Roman" panose="02020603050405020304" pitchFamily="18" charset="0"/>
              </a:rPr>
              <a:t>address issues that may or may not require re-homologation</a:t>
            </a:r>
            <a:r>
              <a:rPr lang="en-US" sz="2400" dirty="0">
                <a:ea typeface="Times New Roman" panose="02020603050405020304" pitchFamily="18" charset="0"/>
              </a:rPr>
              <a:t> of a racecourse.</a:t>
            </a:r>
          </a:p>
        </p:txBody>
      </p:sp>
    </p:spTree>
    <p:extLst>
      <p:ext uri="{BB962C8B-B14F-4D97-AF65-F5344CB8AC3E}">
        <p14:creationId xmlns:p14="http://schemas.microsoft.com/office/powerpoint/2010/main" val="373362608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F175-246A-14F9-1809-23A17F62EFA4}"/>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6AC53D91-D383-85A3-DD55-6ED14301841D}"/>
              </a:ext>
            </a:extLst>
          </p:cNvPr>
          <p:cNvSpPr>
            <a:spLocks noGrp="1"/>
          </p:cNvSpPr>
          <p:nvPr>
            <p:ph type="body" sz="quarter" idx="10"/>
          </p:nvPr>
        </p:nvSpPr>
        <p:spPr>
          <a:xfrm>
            <a:off x="307975" y="990600"/>
            <a:ext cx="8726488" cy="5410200"/>
          </a:xfrm>
        </p:spPr>
        <p:txBody>
          <a:bodyPr/>
          <a:lstStyle/>
          <a:p>
            <a:pPr marL="0" indent="0" algn="just">
              <a:spcBef>
                <a:spcPts val="600"/>
              </a:spcBef>
              <a:spcAft>
                <a:spcPts val="60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In addition to stating for “actions within and without the competition area,”</a:t>
            </a:r>
          </a:p>
          <a:p>
            <a:pPr algn="just">
              <a:spcBef>
                <a:spcPts val="6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 sanctions can be applied and </a:t>
            </a:r>
          </a:p>
          <a:p>
            <a:pPr algn="just">
              <a:spcBef>
                <a:spcPts val="6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a penalty can be imposed </a:t>
            </a:r>
          </a:p>
          <a:p>
            <a:pPr marL="0" indent="0" algn="just">
              <a:spcBef>
                <a:spcPts val="600"/>
              </a:spcBef>
              <a:spcAft>
                <a:spcPts val="600"/>
              </a:spcAft>
              <a:buFont typeface="Euphemia" panose="020B0503040102020104" pitchFamily="34" charset="0"/>
              <a:buNone/>
              <a:defRPr/>
            </a:pPr>
            <a:r>
              <a:rPr lang="en-US" sz="2000" b="1" kern="100" dirty="0">
                <a:ea typeface="Calibri" panose="020F0502020204030204" pitchFamily="34" charset="0"/>
                <a:cs typeface="Arial" panose="020B0604020202020204" pitchFamily="34" charset="0"/>
              </a:rPr>
              <a:t>223.2.1 </a:t>
            </a:r>
            <a:r>
              <a:rPr lang="en-US" sz="2000" kern="100" dirty="0">
                <a:ea typeface="Calibri" panose="020F0502020204030204" pitchFamily="34" charset="0"/>
                <a:cs typeface="Arial" panose="020B0604020202020204" pitchFamily="34" charset="0"/>
              </a:rPr>
              <a:t>includes </a:t>
            </a:r>
            <a:r>
              <a:rPr lang="en-US" sz="2000" b="1" kern="100" dirty="0">
                <a:ea typeface="Calibri" panose="020F0502020204030204" pitchFamily="34" charset="0"/>
                <a:cs typeface="Arial" panose="020B0604020202020204" pitchFamily="34" charset="0"/>
              </a:rPr>
              <a:t>“conduct </a:t>
            </a:r>
            <a:r>
              <a:rPr lang="en-US" sz="2000" b="1" kern="100">
                <a:ea typeface="Calibri" panose="020F0502020204030204" pitchFamily="34" charset="0"/>
                <a:cs typeface="Arial" panose="020B0604020202020204" pitchFamily="34" charset="0"/>
              </a:rPr>
              <a:t>within any </a:t>
            </a:r>
            <a:r>
              <a:rPr lang="en-US" sz="2000" b="1" kern="100" dirty="0">
                <a:ea typeface="Calibri" panose="020F0502020204030204" pitchFamily="34" charset="0"/>
                <a:cs typeface="Arial" panose="020B0604020202020204" pitchFamily="34" charset="0"/>
              </a:rPr>
              <a:t>location connected with the competition.”  </a:t>
            </a:r>
          </a:p>
          <a:p>
            <a:pPr marL="0" indent="0" algn="just">
              <a:spcBef>
                <a:spcPts val="600"/>
              </a:spcBef>
              <a:spcAft>
                <a:spcPts val="60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spcBef>
                <a:spcPts val="6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Team Captains’ Meetings, </a:t>
            </a:r>
          </a:p>
          <a:p>
            <a:pPr algn="just">
              <a:spcBef>
                <a:spcPts val="6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Jury meeting areas, </a:t>
            </a:r>
          </a:p>
          <a:p>
            <a:pPr algn="just">
              <a:spcBef>
                <a:spcPts val="6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timing building, </a:t>
            </a:r>
          </a:p>
          <a:p>
            <a:pPr algn="just">
              <a:spcBef>
                <a:spcPts val="6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equipment control area  </a:t>
            </a:r>
          </a:p>
          <a:p>
            <a:pPr marL="0" indent="0" algn="just">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or parking lots, etc.</a:t>
            </a:r>
            <a:endParaRPr lang="en-US" sz="2000" kern="100" dirty="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pic>
        <p:nvPicPr>
          <p:cNvPr id="32772" name="Content Placeholder 10">
            <a:extLst>
              <a:ext uri="{FF2B5EF4-FFF2-40B4-BE49-F238E27FC236}">
                <a16:creationId xmlns:a16="http://schemas.microsoft.com/office/drawing/2014/main" id="{EF0E7F69-5368-2474-9F39-0A62C61EE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Content Placeholder 10">
            <a:extLst>
              <a:ext uri="{FF2B5EF4-FFF2-40B4-BE49-F238E27FC236}">
                <a16:creationId xmlns:a16="http://schemas.microsoft.com/office/drawing/2014/main" id="{233EAB3A-E1AD-FA77-92B9-2E55F5FD2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D28E5BE-19FF-F058-3654-664B47803FCF}"/>
              </a:ext>
            </a:extLst>
          </p:cNvPr>
          <p:cNvSpPr>
            <a:spLocks noGrp="1"/>
          </p:cNvSpPr>
          <p:nvPr>
            <p:ph type="title"/>
          </p:nvPr>
        </p:nvSpPr>
        <p:spPr>
          <a:xfrm>
            <a:off x="457200" y="169863"/>
            <a:ext cx="8458200" cy="1219200"/>
          </a:xfrm>
        </p:spPr>
        <p:txBody>
          <a:bodyPr/>
          <a:lstStyle/>
          <a:p>
            <a:pPr>
              <a:defRPr/>
            </a:pPr>
            <a:r>
              <a:rPr lang="en-US" b="1" dirty="0">
                <a:solidFill>
                  <a:srgbClr val="003399"/>
                </a:solidFill>
                <a:effectLst>
                  <a:outerShdw blurRad="38100" dist="38100" dir="2700000" algn="tl">
                    <a:srgbClr val="000000">
                      <a:alpha val="43137"/>
                    </a:srgbClr>
                  </a:outerShdw>
                </a:effectLst>
                <a:ea typeface="Times New Roman" panose="02020603050405020304" pitchFamily="18" charset="0"/>
                <a:cs typeface="TimesNewRomanPSMT"/>
              </a:rPr>
              <a:t>NO ADVANTAGE – NO DSQ!</a:t>
            </a:r>
            <a:br>
              <a:rPr lang="en-US" dirty="0">
                <a:solidFill>
                  <a:srgbClr val="000000"/>
                </a:solidFill>
                <a:latin typeface="TimesNewRomanPSMT"/>
                <a:ea typeface="Times New Roman" panose="02020603050405020304" pitchFamily="18"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4A8DC283-C9DC-260C-25B3-E0FAEAF2D1BF}"/>
              </a:ext>
            </a:extLst>
          </p:cNvPr>
          <p:cNvSpPr>
            <a:spLocks noGrp="1"/>
          </p:cNvSpPr>
          <p:nvPr>
            <p:ph type="body" sz="quarter" idx="10"/>
          </p:nvPr>
        </p:nvSpPr>
        <p:spPr>
          <a:xfrm>
            <a:off x="228600" y="931863"/>
            <a:ext cx="8458200" cy="5583237"/>
          </a:xfrm>
        </p:spPr>
        <p:txBody>
          <a:bodyPr/>
          <a:lstStyle/>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ea typeface="Times New Roman" panose="02020603050405020304" pitchFamily="18" charset="0"/>
                <a:cs typeface="Arial" panose="020B0604020202020204" pitchFamily="34" charset="0"/>
              </a:rPr>
              <a:t>Art. 223 addresses offences for which a sanction – not necessarily a disqualification – may apply.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ea typeface="Times New Roman" panose="02020603050405020304" pitchFamily="18" charset="0"/>
                <a:cs typeface="Arial" panose="020B0604020202020204" pitchFamily="34" charset="0"/>
              </a:rPr>
              <a:t>Art. 223.3.3 states: “Competitors shall only be disqualified if their mistake would result in an advantage for them with regard to the end result; unless the Rules state otherwise in an individual case.”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ea typeface="Times New Roman" panose="02020603050405020304" pitchFamily="18" charset="0"/>
                <a:cs typeface="Arial" panose="020B0604020202020204" pitchFamily="34" charset="0"/>
              </a:rPr>
              <a:t>Rules that address grounds for disqualification are: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ea typeface="Times New Roman" panose="02020603050405020304" pitchFamily="18" charset="0"/>
                <a:cs typeface="Arial" panose="020B0604020202020204" pitchFamily="34" charset="0"/>
              </a:rPr>
              <a:t>Art. 629.2 – jeopardizes the security of persons or property or causes actual injury or damage;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ea typeface="Times New Roman" panose="02020603050405020304" pitchFamily="18" charset="0"/>
                <a:cs typeface="Arial" panose="020B0604020202020204" pitchFamily="34" charset="0"/>
              </a:rPr>
              <a:t>Art. 629.3 – does not pass through a gate correctly in accordance with Art.661.4;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ea typeface="Times New Roman" panose="02020603050405020304" pitchFamily="18" charset="0"/>
                <a:cs typeface="Arial" panose="020B0604020202020204" pitchFamily="34" charset="0"/>
              </a:rPr>
              <a:t>Art. 629.3 – does not start within the time limits defined by Art. 613.7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b="1" i="1" dirty="0">
                <a:solidFill>
                  <a:srgbClr val="001F82"/>
                </a:solidFill>
                <a:ea typeface="Times New Roman" panose="02020603050405020304" pitchFamily="18" charset="0"/>
                <a:cs typeface="Arial" panose="020B0604020202020204" pitchFamily="34" charset="0"/>
              </a:rPr>
              <a:t>Please note unsportsmanlike behavior is subject to sanction which may or may not include disqualification. [Art. 223.1.1; Art. 223.3.2]</a:t>
            </a:r>
            <a:endParaRPr lang="en-US" sz="2000" b="1" dirty="0">
              <a:solidFill>
                <a:srgbClr val="001F82"/>
              </a:solidFill>
              <a:ea typeface="Times New Roman" panose="02020603050405020304" pitchFamily="18" charset="0"/>
              <a:cs typeface="Arial" panose="020B0604020202020204" pitchFamily="34" charset="0"/>
            </a:endParaRPr>
          </a:p>
          <a:p>
            <a:pPr marL="571500" indent="-342900" algn="just">
              <a:lnSpc>
                <a:spcPct val="120000"/>
              </a:lnSpc>
              <a:spcBef>
                <a:spcPts val="600"/>
              </a:spcBef>
              <a:spcAft>
                <a:spcPts val="600"/>
              </a:spcAft>
              <a:buFont typeface="Arial" panose="020B0604020202020204" pitchFamily="34" charset="0"/>
              <a:buChar char="•"/>
              <a:tabLst>
                <a:tab pos="457200" algn="l"/>
                <a:tab pos="571500" algn="l"/>
                <a:tab pos="685800" algn="l"/>
              </a:tabLst>
              <a:defRPr/>
            </a:pPr>
            <a:endParaRPr lang="en-US" sz="2000" dirty="0">
              <a:solidFill>
                <a:srgbClr val="000000"/>
              </a:solidFill>
              <a:ea typeface="Times New Roman" panose="02020603050405020304" pitchFamily="18" charset="0"/>
              <a:cs typeface="TimesNewRomanPSMT"/>
            </a:endParaRPr>
          </a:p>
          <a:p>
            <a:pPr>
              <a:defRPr/>
            </a:pPr>
            <a:endParaRPr lang="en-US" dirty="0"/>
          </a:p>
        </p:txBody>
      </p:sp>
    </p:spTree>
    <p:extLst>
      <p:ext uri="{BB962C8B-B14F-4D97-AF65-F5344CB8AC3E}">
        <p14:creationId xmlns:p14="http://schemas.microsoft.com/office/powerpoint/2010/main" val="3434001450"/>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84C984F-25E8-A23B-6022-1FAA214459BB}"/>
              </a:ext>
            </a:extLst>
          </p:cNvPr>
          <p:cNvSpPr>
            <a:spLocks noGrp="1"/>
          </p:cNvSpPr>
          <p:nvPr>
            <p:ph type="title" idx="4294967295"/>
          </p:nvPr>
        </p:nvSpPr>
        <p:spPr>
          <a:xfrm>
            <a:off x="609600" y="76200"/>
            <a:ext cx="7772400" cy="1143000"/>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cs typeface="Arial" charset="0"/>
              </a:rPr>
              <a:t>DUE</a:t>
            </a:r>
            <a:r>
              <a:rPr lang="en-US" altLang="en-US" sz="3200" b="1" dirty="0">
                <a:solidFill>
                  <a:srgbClr val="0028A8"/>
                </a:solidFill>
                <a:effectLst>
                  <a:outerShdw blurRad="38100" dist="38100" dir="2700000" algn="tl">
                    <a:srgbClr val="000000">
                      <a:alpha val="43137"/>
                    </a:srgbClr>
                  </a:outerShdw>
                </a:effectLst>
                <a:cs typeface="Arial" charset="0"/>
              </a:rPr>
              <a:t> PROCESS – ACR/ICR Art. 224.7</a:t>
            </a:r>
          </a:p>
        </p:txBody>
      </p:sp>
      <p:sp>
        <p:nvSpPr>
          <p:cNvPr id="28675" name="Content Placeholder 2">
            <a:extLst>
              <a:ext uri="{FF2B5EF4-FFF2-40B4-BE49-F238E27FC236}">
                <a16:creationId xmlns:a16="http://schemas.microsoft.com/office/drawing/2014/main" id="{B5ACFBEE-2F6C-2145-7F5D-244E5CE3AFE6}"/>
              </a:ext>
            </a:extLst>
          </p:cNvPr>
          <p:cNvSpPr>
            <a:spLocks noGrp="1"/>
          </p:cNvSpPr>
          <p:nvPr>
            <p:ph idx="4294967295"/>
          </p:nvPr>
        </p:nvSpPr>
        <p:spPr>
          <a:xfrm>
            <a:off x="609600" y="1295400"/>
            <a:ext cx="8229600" cy="5059363"/>
          </a:xfrm>
        </p:spPr>
        <p:txBody>
          <a:bodyPr rtlCol="0">
            <a:noAutofit/>
          </a:bodyPr>
          <a:lstStyle/>
          <a:p>
            <a:pPr marL="0" indent="0" eaLnBrk="1" hangingPunct="1">
              <a:lnSpc>
                <a:spcPct val="100000"/>
              </a:lnSpc>
              <a:spcBef>
                <a:spcPts val="600"/>
              </a:spcBef>
              <a:buFont typeface="Arial" panose="020B0604020202020204" pitchFamily="34" charset="0"/>
              <a:buNone/>
              <a:defRPr/>
            </a:pPr>
            <a:r>
              <a:rPr lang="en-US" sz="2200" b="1" dirty="0">
                <a:cs typeface="Arial" panose="020B0604020202020204" pitchFamily="34" charset="0"/>
              </a:rPr>
              <a:t>Prior to the imposition of a penalty (except in cases of verbal reprimands and withdrawal of accreditation), the person accused of an offense shall be given opportunity to present a defense at a hearing, verbally or in writing. </a:t>
            </a:r>
          </a:p>
          <a:p>
            <a:pPr marL="0" indent="0" eaLnBrk="1" hangingPunct="1">
              <a:lnSpc>
                <a:spcPct val="100000"/>
              </a:lnSpc>
              <a:spcBef>
                <a:spcPts val="1200"/>
              </a:spcBef>
              <a:buFont typeface="Arial" panose="020B0604020202020204" pitchFamily="34" charset="0"/>
              <a:buNone/>
              <a:defRPr/>
            </a:pPr>
            <a:r>
              <a:rPr lang="en-US" sz="2200" b="1" dirty="0">
                <a:cs typeface="Arial" panose="020B0604020202020204" pitchFamily="34" charset="0"/>
              </a:rPr>
              <a:t>Defense can include, but is not limited to the following:</a:t>
            </a:r>
          </a:p>
          <a:p>
            <a:pPr eaLnBrk="1" hangingPunct="1">
              <a:lnSpc>
                <a:spcPct val="100000"/>
              </a:lnSpc>
              <a:spcBef>
                <a:spcPts val="0"/>
              </a:spcBef>
              <a:buFont typeface="Arial" panose="020B0604020202020204" pitchFamily="34" charset="0"/>
              <a:buChar char="•"/>
              <a:defRPr/>
            </a:pPr>
            <a:r>
              <a:rPr lang="en-US" sz="2200" b="1" dirty="0">
                <a:cs typeface="Arial" panose="020B0604020202020204" pitchFamily="34" charset="0"/>
              </a:rPr>
              <a:t>Calling witnesses, e.g., Athlete, Coach, Gate Judge</a:t>
            </a:r>
          </a:p>
          <a:p>
            <a:pPr eaLnBrk="1" hangingPunct="1">
              <a:lnSpc>
                <a:spcPct val="100000"/>
              </a:lnSpc>
              <a:spcBef>
                <a:spcPts val="0"/>
              </a:spcBef>
              <a:buFont typeface="Arial" panose="020B0604020202020204" pitchFamily="34" charset="0"/>
              <a:buChar char="•"/>
              <a:defRPr/>
            </a:pPr>
            <a:r>
              <a:rPr lang="en-US" sz="2200" b="1" dirty="0">
                <a:cs typeface="Arial" panose="020B0604020202020204" pitchFamily="34" charset="0"/>
              </a:rPr>
              <a:t>Questioning  witnesses upon whose testimony the Jury relies</a:t>
            </a:r>
          </a:p>
          <a:p>
            <a:pPr marL="0" indent="0" eaLnBrk="1" hangingPunct="1">
              <a:lnSpc>
                <a:spcPct val="100000"/>
              </a:lnSpc>
              <a:spcBef>
                <a:spcPts val="1200"/>
              </a:spcBef>
              <a:buFont typeface="Arial" panose="020B0604020202020204" pitchFamily="34" charset="0"/>
              <a:buNone/>
              <a:defRPr/>
            </a:pPr>
            <a:r>
              <a:rPr lang="en-US" sz="2200" b="1" dirty="0">
                <a:cs typeface="Arial" panose="020B0604020202020204" pitchFamily="34" charset="0"/>
              </a:rPr>
              <a:t>Considering information from a witness who is unavailable for questioning by the accused would create a serious issue.  It is also unwise for Jury members to discuss a situation and consider possible penalties prior to hearing all testimony. </a:t>
            </a:r>
            <a:endParaRPr lang="en-US" sz="2200" b="1" i="1" dirty="0">
              <a:cs typeface="Arial" panose="020B0604020202020204" pitchFamily="34" charset="0"/>
            </a:endParaRPr>
          </a:p>
        </p:txBody>
      </p:sp>
      <p:pic>
        <p:nvPicPr>
          <p:cNvPr id="112644" name="Content Placeholder 10">
            <a:extLst>
              <a:ext uri="{FF2B5EF4-FFF2-40B4-BE49-F238E27FC236}">
                <a16:creationId xmlns:a16="http://schemas.microsoft.com/office/drawing/2014/main" id="{AE12AEC9-6F7A-49A1-363D-CDD3E4A70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44282"/>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DD953AE-D563-3283-E894-DDC4A6307532}"/>
              </a:ext>
            </a:extLst>
          </p:cNvPr>
          <p:cNvSpPr>
            <a:spLocks noGrp="1" noChangeArrowheads="1"/>
          </p:cNvSpPr>
          <p:nvPr>
            <p:ph type="title" idx="4294967295"/>
          </p:nvPr>
        </p:nvSpPr>
        <p:spPr>
          <a:xfrm>
            <a:off x="768350" y="152400"/>
            <a:ext cx="7339013" cy="1239838"/>
          </a:xfrm>
        </p:spPr>
        <p:txBody>
          <a:bodyPr/>
          <a:lstStyle/>
          <a:p>
            <a:pPr eaLnBrk="1" hangingPunct="1">
              <a:defRPr/>
            </a:pPr>
            <a:r>
              <a:rPr lang="en-US" altLang="en-US" dirty="0">
                <a:solidFill>
                  <a:srgbClr val="0028A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POLICY FOR DUE PROCESS</a:t>
            </a:r>
          </a:p>
        </p:txBody>
      </p:sp>
      <p:sp>
        <p:nvSpPr>
          <p:cNvPr id="3" name="Content Placeholder 2">
            <a:extLst>
              <a:ext uri="{FF2B5EF4-FFF2-40B4-BE49-F238E27FC236}">
                <a16:creationId xmlns:a16="http://schemas.microsoft.com/office/drawing/2014/main" id="{4021D426-11F8-83EB-6DB8-D69DACE7CC6E}"/>
              </a:ext>
            </a:extLst>
          </p:cNvPr>
          <p:cNvSpPr>
            <a:spLocks noGrp="1"/>
          </p:cNvSpPr>
          <p:nvPr>
            <p:ph idx="4294967295"/>
          </p:nvPr>
        </p:nvSpPr>
        <p:spPr>
          <a:xfrm>
            <a:off x="762000" y="1676400"/>
            <a:ext cx="8229600" cy="4525963"/>
          </a:xfrm>
        </p:spPr>
        <p:txBody>
          <a:bodyPr/>
          <a:lstStyle/>
          <a:p>
            <a:pPr marL="0" indent="0" eaLnBrk="1" hangingPunct="1">
              <a:buFont typeface="Arial" panose="020B0604020202020204" pitchFamily="34" charset="0"/>
              <a:buNone/>
              <a:defRPr/>
            </a:pPr>
            <a:r>
              <a:rPr lang="en-US" sz="2400" b="1" dirty="0"/>
              <a:t>The Jury must adhere to this policy: </a:t>
            </a:r>
          </a:p>
          <a:p>
            <a:pPr marL="457200" lvl="2" indent="-457200" eaLnBrk="1" hangingPunct="1">
              <a:lnSpc>
                <a:spcPct val="100000"/>
              </a:lnSpc>
              <a:buFont typeface="Arial" panose="020B0604020202020204" pitchFamily="34" charset="0"/>
              <a:buChar char="•"/>
              <a:defRPr/>
            </a:pPr>
            <a:r>
              <a:rPr lang="en-US" b="1" dirty="0"/>
              <a:t>Consider infraction</a:t>
            </a:r>
          </a:p>
          <a:p>
            <a:pPr marL="457200" lvl="2" indent="-457200" eaLnBrk="1" hangingPunct="1">
              <a:lnSpc>
                <a:spcPct val="100000"/>
              </a:lnSpc>
              <a:spcBef>
                <a:spcPts val="900"/>
              </a:spcBef>
              <a:buFont typeface="Arial" panose="020B0604020202020204" pitchFamily="34" charset="0"/>
              <a:buChar char="•"/>
              <a:defRPr/>
            </a:pPr>
            <a:r>
              <a:rPr lang="en-US" b="1" dirty="0"/>
              <a:t>Hear and consider </a:t>
            </a:r>
            <a:r>
              <a:rPr lang="en-US" b="1" u="sng" dirty="0"/>
              <a:t>all</a:t>
            </a:r>
            <a:r>
              <a:rPr lang="en-US" b="1" dirty="0"/>
              <a:t> testimony and other evidence </a:t>
            </a:r>
          </a:p>
          <a:p>
            <a:pPr marL="457200" lvl="2" indent="-457200" eaLnBrk="1" hangingPunct="1">
              <a:lnSpc>
                <a:spcPct val="100000"/>
              </a:lnSpc>
              <a:spcBef>
                <a:spcPts val="900"/>
              </a:spcBef>
              <a:buFont typeface="Arial" panose="020B0604020202020204" pitchFamily="34" charset="0"/>
              <a:buChar char="•"/>
              <a:defRPr/>
            </a:pPr>
            <a:r>
              <a:rPr lang="en-US" b="1" u="sng" dirty="0"/>
              <a:t>Allow accused </a:t>
            </a:r>
            <a:r>
              <a:rPr lang="en-US" b="1" dirty="0"/>
              <a:t>person the opportunity to present a defense     and review all evidence (question all witnesses, etc.)</a:t>
            </a:r>
          </a:p>
          <a:p>
            <a:pPr marL="457200" lvl="2" indent="-457200" eaLnBrk="1" hangingPunct="1">
              <a:lnSpc>
                <a:spcPct val="100000"/>
              </a:lnSpc>
              <a:spcBef>
                <a:spcPts val="900"/>
              </a:spcBef>
              <a:buFont typeface="Arial" panose="020B0604020202020204" pitchFamily="34" charset="0"/>
              <a:buChar char="•"/>
              <a:defRPr/>
            </a:pPr>
            <a:r>
              <a:rPr lang="en-US" b="1" dirty="0"/>
              <a:t>Deliberate</a:t>
            </a:r>
          </a:p>
          <a:p>
            <a:pPr marL="457200" lvl="2" indent="-457200" eaLnBrk="1" hangingPunct="1">
              <a:lnSpc>
                <a:spcPct val="100000"/>
              </a:lnSpc>
              <a:spcBef>
                <a:spcPts val="900"/>
              </a:spcBef>
              <a:buFont typeface="Arial" panose="020B0604020202020204" pitchFamily="34" charset="0"/>
              <a:buChar char="•"/>
              <a:defRPr/>
            </a:pPr>
            <a:r>
              <a:rPr lang="en-US" b="1" dirty="0"/>
              <a:t>Make a fair decision</a:t>
            </a:r>
          </a:p>
          <a:p>
            <a:pPr marL="457200" lvl="2" indent="-457200" eaLnBrk="1" hangingPunct="1">
              <a:lnSpc>
                <a:spcPct val="100000"/>
              </a:lnSpc>
              <a:spcBef>
                <a:spcPts val="900"/>
              </a:spcBef>
              <a:buFont typeface="Arial" panose="020B0604020202020204" pitchFamily="34" charset="0"/>
              <a:buChar char="•"/>
              <a:defRPr/>
            </a:pPr>
            <a:r>
              <a:rPr lang="en-US" b="1" dirty="0"/>
              <a:t>Review, vote, and sign prepared Jury Minutes of decision</a:t>
            </a:r>
          </a:p>
          <a:p>
            <a:pPr marL="457200" lvl="2" indent="-457200" eaLnBrk="1" hangingPunct="1">
              <a:lnSpc>
                <a:spcPct val="100000"/>
              </a:lnSpc>
              <a:spcBef>
                <a:spcPts val="900"/>
              </a:spcBef>
              <a:buFont typeface="Arial" panose="020B0604020202020204" pitchFamily="34" charset="0"/>
              <a:buChar char="•"/>
              <a:defRPr/>
            </a:pPr>
            <a:r>
              <a:rPr lang="en-US" b="1" dirty="0"/>
              <a:t>Notify affected parties</a:t>
            </a:r>
          </a:p>
          <a:p>
            <a:pPr eaLnBrk="1" hangingPunct="1">
              <a:defRPr/>
            </a:pPr>
            <a:endParaRPr lang="en-US" dirty="0"/>
          </a:p>
        </p:txBody>
      </p:sp>
      <p:pic>
        <p:nvPicPr>
          <p:cNvPr id="113668" name="Content Placeholder 10">
            <a:extLst>
              <a:ext uri="{FF2B5EF4-FFF2-40B4-BE49-F238E27FC236}">
                <a16:creationId xmlns:a16="http://schemas.microsoft.com/office/drawing/2014/main" id="{A84DC578-D914-1D98-2451-76B50D9CB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057157"/>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A49C605D-54EC-0822-D3CF-7C3477228439}"/>
              </a:ext>
            </a:extLst>
          </p:cNvPr>
          <p:cNvSpPr txBox="1">
            <a:spLocks noChangeArrowheads="1"/>
          </p:cNvSpPr>
          <p:nvPr/>
        </p:nvSpPr>
        <p:spPr bwMode="auto">
          <a:xfrm>
            <a:off x="190500" y="838200"/>
            <a:ext cx="8763000" cy="5632450"/>
          </a:xfrm>
          <a:prstGeom prst="rect">
            <a:avLst/>
          </a:prstGeom>
          <a:noFill/>
          <a:ln w="9525">
            <a:noFill/>
            <a:miter lim="800000"/>
            <a:headEnd/>
            <a:tailEnd/>
          </a:ln>
        </p:spPr>
        <p:txBody>
          <a:bodyPr anchor="ctr" anchorCtr="1">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28A8"/>
                </a:solidFill>
                <a:effectLst>
                  <a:outerShdw blurRad="38100" dist="38100" dir="2700000" algn="tl">
                    <a:srgbClr val="000000">
                      <a:alpha val="43137"/>
                    </a:srgbClr>
                  </a:outerShdw>
                </a:effectLst>
                <a:uLnTx/>
                <a:uFillTx/>
                <a:latin typeface="Arial" panose="020B0604020202020204"/>
                <a:ea typeface="+mn-ea"/>
                <a:cs typeface="Arial" charset="0"/>
              </a:rPr>
              <a:t>VALID &amp; FALSE STARTS [613.7, 805.4]</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Early/late start violation occurs when a competitor is in the start gate and does not start within the required period with respect to the start command – “GO”!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Course workers and officials must have a reasonable expectation of when a competitor may be approaching their position.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Competitors who either start early or late can minimize this expectation and potentially create an environment that is not secure.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For these reasons, early/late start violations require DSQ.</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0028A8"/>
              </a:solidFill>
              <a:effectLst>
                <a:outerShdw blurRad="38100" dist="38100" dir="2700000" algn="tl">
                  <a:srgbClr val="000000">
                    <a:alpha val="43137"/>
                  </a:srgbClr>
                </a:outerShdw>
              </a:effectLst>
              <a:uLnTx/>
              <a:uFillTx/>
              <a:latin typeface="Arial" panose="020B0604020202020204"/>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28A8"/>
                </a:solidFill>
                <a:effectLst>
                  <a:outerShdw blurRad="38100" dist="38100" dir="2700000" algn="tl">
                    <a:srgbClr val="000000">
                      <a:alpha val="43137"/>
                    </a:srgbClr>
                  </a:outerShdw>
                </a:effectLst>
                <a:uLnTx/>
                <a:uFillTx/>
                <a:latin typeface="Arial" panose="020B0604020202020204"/>
                <a:ea typeface="+mn-ea"/>
                <a:cs typeface="Arial" charset="0"/>
              </a:rPr>
              <a:t>DELAYED STARTS [613.6, 805.3.1]</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 “</a:t>
            </a:r>
            <a:r>
              <a:rPr kumimoji="0" lang="en-US" sz="2000" b="0" i="0" u="sng" strike="noStrike" kern="1200" cap="none" spc="0" normalizeH="0" baseline="0" noProof="0" dirty="0">
                <a:ln>
                  <a:noFill/>
                </a:ln>
                <a:solidFill>
                  <a:prstClr val="black"/>
                </a:solidFill>
                <a:effectLst/>
                <a:uLnTx/>
                <a:uFillTx/>
                <a:latin typeface="Arial" panose="020B0604020202020204"/>
                <a:ea typeface="+mn-ea"/>
                <a:cs typeface="+mn-cs"/>
              </a:rPr>
              <a:t>delayed</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competitor is one who </a:t>
            </a:r>
            <a:r>
              <a:rPr kumimoji="0" lang="en-US" sz="2000" b="0" i="0" u="sng" strike="noStrike" kern="1200" cap="none" spc="0" normalizeH="0" baseline="0" noProof="0" dirty="0">
                <a:ln>
                  <a:noFill/>
                </a:ln>
                <a:solidFill>
                  <a:prstClr val="black"/>
                </a:solidFill>
                <a:effectLst/>
                <a:uLnTx/>
                <a:uFillTx/>
                <a:latin typeface="Arial" panose="020B0604020202020204"/>
                <a:ea typeface="+mn-ea"/>
                <a:cs typeface="+mn-cs"/>
              </a:rPr>
              <a:t>is not present</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in the start area or who is not ready to start when called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In cases of force majeure a provisional start may be allowed by the Start Referee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In cases of doubt, a provisional start may be allowed by the Jury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Athletes who are given delayed starts are subject to SANCTION, which </a:t>
            </a:r>
            <a:r>
              <a:rPr kumimoji="0" lang="en-US" sz="2000" b="0" i="1" u="none" strike="noStrike" kern="1200" cap="none" spc="0" normalizeH="0" baseline="0" noProof="0" dirty="0">
                <a:ln>
                  <a:noFill/>
                </a:ln>
                <a:solidFill>
                  <a:prstClr val="black"/>
                </a:solidFill>
                <a:effectLst/>
                <a:uLnTx/>
                <a:uFillTx/>
                <a:latin typeface="Arial" panose="020B0604020202020204"/>
                <a:ea typeface="+mn-ea"/>
                <a:cs typeface="+mn-cs"/>
              </a:rPr>
              <a:t>may or may not</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include DSQ.</a:t>
            </a:r>
          </a:p>
        </p:txBody>
      </p:sp>
      <p:sp>
        <p:nvSpPr>
          <p:cNvPr id="3" name="Rectangle 2">
            <a:extLst>
              <a:ext uri="{FF2B5EF4-FFF2-40B4-BE49-F238E27FC236}">
                <a16:creationId xmlns:a16="http://schemas.microsoft.com/office/drawing/2014/main" id="{3BE2A369-9CC5-ECDD-A6BE-F93298F9E92D}"/>
              </a:ext>
            </a:extLst>
          </p:cNvPr>
          <p:cNvSpPr/>
          <p:nvPr/>
        </p:nvSpPr>
        <p:spPr>
          <a:xfrm>
            <a:off x="190500" y="152400"/>
            <a:ext cx="8001000" cy="95408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28A8"/>
                </a:solidFill>
                <a:effectLst>
                  <a:outerShdw blurRad="38100" dist="38100" dir="2700000" algn="tl">
                    <a:srgbClr val="000000">
                      <a:alpha val="43137"/>
                    </a:srgbClr>
                  </a:outerShdw>
                </a:effectLst>
                <a:uLnTx/>
                <a:uFillTx/>
                <a:latin typeface="Arial" charset="0"/>
                <a:ea typeface="+mn-ea"/>
                <a:cs typeface="Arial" charset="0"/>
              </a:rPr>
              <a:t>STARTS – Early/Late Starts &amp; Delayed Starts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4692" name="Content Placeholder 10">
            <a:extLst>
              <a:ext uri="{FF2B5EF4-FFF2-40B4-BE49-F238E27FC236}">
                <a16:creationId xmlns:a16="http://schemas.microsoft.com/office/drawing/2014/main" id="{04BA87F7-FEF3-F364-0060-E2C77E9CB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939935"/>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a:extLst>
              <a:ext uri="{FF2B5EF4-FFF2-40B4-BE49-F238E27FC236}">
                <a16:creationId xmlns:a16="http://schemas.microsoft.com/office/drawing/2014/main" id="{3418934B-C5C7-EF41-BAC9-48498FDEC74D}"/>
              </a:ext>
            </a:extLst>
          </p:cNvPr>
          <p:cNvSpPr txBox="1">
            <a:spLocks noChangeArrowheads="1"/>
          </p:cNvSpPr>
          <p:nvPr/>
        </p:nvSpPr>
        <p:spPr bwMode="auto">
          <a:xfrm>
            <a:off x="190500" y="1084263"/>
            <a:ext cx="8763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 athlete who is granted a provisional start that is later found to be unjustified is subject to “sanction” </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Depending on circumstances, the sanction may include DSQ  </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Prior to imposing DSQ, Jury must decide whether or not the later start provided an unfair advantage, e.g., improved weather conditions, etc. </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competitor shall only be disqualified if his mistake would result in an advantage for him with regard to the end result, unless the Rules state otherwise in an individual case. e.g., gate fault; early/late starts. </a:t>
            </a: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[223.3.3]</a:t>
            </a: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If a provisional start is not approved, the competitor’s status </a:t>
            </a:r>
            <a:r>
              <a:rPr kumimoji="0" lang="en-US" altLang="en-US" sz="24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must not</a:t>
            </a: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be changed to </a:t>
            </a:r>
            <a:r>
              <a:rPr kumimoji="0" lang="en-US" altLang="en-US" sz="24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DNS</a:t>
            </a:r>
            <a:r>
              <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 name="Rectangle 2">
            <a:extLst>
              <a:ext uri="{FF2B5EF4-FFF2-40B4-BE49-F238E27FC236}">
                <a16:creationId xmlns:a16="http://schemas.microsoft.com/office/drawing/2014/main" id="{EAF21A21-6FBC-2463-A906-B897540CF908}"/>
              </a:ext>
            </a:extLst>
          </p:cNvPr>
          <p:cNvSpPr/>
          <p:nvPr/>
        </p:nvSpPr>
        <p:spPr>
          <a:xfrm>
            <a:off x="304800" y="371475"/>
            <a:ext cx="8267700" cy="52387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charset="0"/>
                <a:ea typeface="+mn-ea"/>
                <a:cs typeface="Arial" charset="0"/>
              </a:rPr>
              <a:t>PROVISIONAL</a:t>
            </a:r>
            <a:r>
              <a:rPr kumimoji="0" lang="en-US" altLang="en-US" sz="2800" b="1" i="0" u="none" strike="noStrike" kern="1200" cap="none" spc="0" normalizeH="0" baseline="0" noProof="0" dirty="0">
                <a:ln>
                  <a:noFill/>
                </a:ln>
                <a:solidFill>
                  <a:srgbClr val="0028A8"/>
                </a:solidFill>
                <a:effectLst>
                  <a:outerShdw blurRad="38100" dist="38100" dir="2700000" algn="tl">
                    <a:srgbClr val="000000">
                      <a:alpha val="43137"/>
                    </a:srgbClr>
                  </a:outerShdw>
                </a:effectLst>
                <a:uLnTx/>
                <a:uFillTx/>
                <a:latin typeface="Arial" charset="0"/>
                <a:ea typeface="+mn-ea"/>
                <a:cs typeface="Arial" charset="0"/>
              </a:rPr>
              <a:t> STARTS – IMPORTANT POINTS</a:t>
            </a:r>
          </a:p>
        </p:txBody>
      </p:sp>
      <p:pic>
        <p:nvPicPr>
          <p:cNvPr id="115716" name="Content Placeholder 10">
            <a:extLst>
              <a:ext uri="{FF2B5EF4-FFF2-40B4-BE49-F238E27FC236}">
                <a16:creationId xmlns:a16="http://schemas.microsoft.com/office/drawing/2014/main" id="{559107EE-8D1E-643C-6C32-D7591877A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631699"/>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7DD6D625-AAC2-73A1-08E1-3090895EE69E}"/>
              </a:ext>
            </a:extLst>
          </p:cNvPr>
          <p:cNvSpPr>
            <a:spLocks noGrp="1"/>
          </p:cNvSpPr>
          <p:nvPr>
            <p:ph type="title" idx="4294967295"/>
          </p:nvPr>
        </p:nvSpPr>
        <p:spPr>
          <a:xfrm>
            <a:off x="449263" y="152400"/>
            <a:ext cx="8229600" cy="696913"/>
          </a:xfrm>
        </p:spPr>
        <p:txBody>
          <a:bodyPr/>
          <a:lstStyle/>
          <a:p>
            <a:pPr eaLnBrk="1" hangingPunct="1">
              <a:defRPr/>
            </a:pPr>
            <a:r>
              <a:rPr lang="en-US" altLang="en-US" sz="3200" b="1" dirty="0">
                <a:solidFill>
                  <a:srgbClr val="0028A8"/>
                </a:solidFill>
                <a:effectLst>
                  <a:outerShdw blurRad="38100" dist="38100" dir="2700000" algn="tl">
                    <a:srgbClr val="000000">
                      <a:alpha val="43137"/>
                    </a:srgbClr>
                  </a:outerShdw>
                </a:effectLst>
                <a:cs typeface="Arial" charset="0"/>
              </a:rPr>
              <a:t>PROVISIONAL RERUNS</a:t>
            </a:r>
          </a:p>
        </p:txBody>
      </p:sp>
      <p:sp>
        <p:nvSpPr>
          <p:cNvPr id="74755" name="Content Placeholder 2">
            <a:extLst>
              <a:ext uri="{FF2B5EF4-FFF2-40B4-BE49-F238E27FC236}">
                <a16:creationId xmlns:a16="http://schemas.microsoft.com/office/drawing/2014/main" id="{1C9338BD-69F4-9659-7492-858E699240C8}"/>
              </a:ext>
            </a:extLst>
          </p:cNvPr>
          <p:cNvSpPr>
            <a:spLocks noGrp="1"/>
          </p:cNvSpPr>
          <p:nvPr>
            <p:ph idx="4294967295"/>
          </p:nvPr>
        </p:nvSpPr>
        <p:spPr>
          <a:xfrm>
            <a:off x="422275" y="873125"/>
            <a:ext cx="8493125" cy="5832475"/>
          </a:xfrm>
        </p:spPr>
        <p:txBody>
          <a:bodyPr/>
          <a:lstStyle/>
          <a:p>
            <a:pPr marL="0" indent="0" eaLnBrk="1" hangingPunct="1">
              <a:lnSpc>
                <a:spcPct val="100000"/>
              </a:lnSpc>
              <a:spcBef>
                <a:spcPct val="0"/>
              </a:spcBef>
              <a:buFont typeface="Arial" panose="020B0604020202020204" pitchFamily="34" charset="0"/>
              <a:buNone/>
              <a:defRPr/>
            </a:pPr>
            <a:r>
              <a:rPr lang="en-US" altLang="en-US" sz="2000" dirty="0">
                <a:cs typeface="Arial" panose="020B0604020202020204" pitchFamily="34" charset="0"/>
              </a:rPr>
              <a:t>When making a determination on validity of a provisional rerun, Jury must evaluate the following, many of which are included in the very </a:t>
            </a:r>
            <a:r>
              <a:rPr lang="en-US" altLang="en-US" sz="2000" u="sng" dirty="0">
                <a:cs typeface="Arial" panose="020B0604020202020204" pitchFamily="34" charset="0"/>
              </a:rPr>
              <a:t>clear</a:t>
            </a:r>
            <a:r>
              <a:rPr lang="en-US" altLang="en-US" sz="2000" dirty="0">
                <a:cs typeface="Arial" panose="020B0604020202020204" pitchFamily="34" charset="0"/>
              </a:rPr>
              <a:t> provisions of 623:</a:t>
            </a:r>
          </a:p>
          <a:p>
            <a:pPr eaLnBrk="1" hangingPunct="1">
              <a:lnSpc>
                <a:spcPct val="100000"/>
              </a:lnSpc>
              <a:spcBef>
                <a:spcPts val="0"/>
              </a:spcBef>
              <a:buFont typeface="Arial" panose="020B0604020202020204" pitchFamily="34" charset="0"/>
              <a:buChar char="•"/>
              <a:defRPr/>
            </a:pPr>
            <a:r>
              <a:rPr lang="en-US" sz="2000" dirty="0">
                <a:cs typeface="Arial" panose="020B0604020202020204" pitchFamily="34" charset="0"/>
              </a:rPr>
              <a:t>Did the competitor cross the finish line?  </a:t>
            </a:r>
            <a:r>
              <a:rPr lang="en-US" sz="2000" i="1" dirty="0">
                <a:cs typeface="Arial" panose="020B0604020202020204" pitchFamily="34" charset="0"/>
              </a:rPr>
              <a:t>Unless the claimed obstruction occurred in close proximity to the finish line and the competitor’s racing speed did not allow sufficient time for the competitor to avoid crossing the finish line, the Jury may consider the run is over.</a:t>
            </a:r>
            <a:endParaRPr lang="en-US" sz="2000" dirty="0">
              <a:cs typeface="Arial" panose="020B0604020202020204" pitchFamily="34" charset="0"/>
            </a:endParaRPr>
          </a:p>
          <a:p>
            <a:pPr eaLnBrk="1" hangingPunct="1">
              <a:lnSpc>
                <a:spcPct val="100000"/>
              </a:lnSpc>
              <a:spcBef>
                <a:spcPts val="1200"/>
              </a:spcBef>
              <a:buFont typeface="Arial" panose="020B0604020202020204" pitchFamily="34" charset="0"/>
              <a:buChar char="•"/>
              <a:defRPr/>
            </a:pPr>
            <a:r>
              <a:rPr lang="en-US" sz="2000" dirty="0">
                <a:cs typeface="Arial" panose="020B0604020202020204" pitchFamily="34" charset="0"/>
              </a:rPr>
              <a:t>When interference did not occur in immediate proximity to the finish line, did the competitor stop immediately after the obstruction or interference occurred and </a:t>
            </a:r>
            <a:r>
              <a:rPr lang="en-US" sz="2000" i="1" dirty="0">
                <a:cs typeface="Arial" panose="020B0604020202020204" pitchFamily="34" charset="0"/>
              </a:rPr>
              <a:t>report the incident to the nearest Gate Judge, Jury Advisor, or Jury member?</a:t>
            </a:r>
            <a:endParaRPr lang="en-US" sz="2000" dirty="0">
              <a:cs typeface="Arial" panose="020B0604020202020204" pitchFamily="34" charset="0"/>
            </a:endParaRPr>
          </a:p>
          <a:p>
            <a:pPr eaLnBrk="1" hangingPunct="1">
              <a:lnSpc>
                <a:spcPct val="100000"/>
              </a:lnSpc>
              <a:buFont typeface="Arial" panose="020B0604020202020204" pitchFamily="34" charset="0"/>
              <a:buChar char="•"/>
              <a:defRPr/>
            </a:pPr>
            <a:r>
              <a:rPr lang="en-US" sz="2000" dirty="0">
                <a:cs typeface="Arial" panose="020B0604020202020204" pitchFamily="34" charset="0"/>
              </a:rPr>
              <a:t>Does the claimed obstruction/interference meet the requirements of 623.1.2 (Technical Failure), 623.1.3 (Yellow Flag) or 623.2 (Grounds for Interference)?</a:t>
            </a:r>
          </a:p>
          <a:p>
            <a:pPr eaLnBrk="1" hangingPunct="1">
              <a:lnSpc>
                <a:spcPct val="100000"/>
              </a:lnSpc>
              <a:buFont typeface="Arial" panose="020B0604020202020204" pitchFamily="34" charset="0"/>
              <a:buChar char="•"/>
              <a:defRPr/>
            </a:pPr>
            <a:r>
              <a:rPr lang="en-US" sz="2000" dirty="0">
                <a:cs typeface="Arial" panose="020B0604020202020204" pitchFamily="34" charset="0"/>
              </a:rPr>
              <a:t>Did a “similar incident” occur that caused significant loss of speed or lengthening of the racing line and consequently affect the competitor’s time? </a:t>
            </a:r>
            <a:r>
              <a:rPr lang="en-US" sz="2000" b="1" dirty="0">
                <a:cs typeface="Arial" panose="020B0604020202020204" pitchFamily="34" charset="0"/>
              </a:rPr>
              <a:t>[</a:t>
            </a:r>
            <a:r>
              <a:rPr lang="en-US" sz="2000" dirty="0">
                <a:cs typeface="Arial" panose="020B0604020202020204" pitchFamily="34" charset="0"/>
              </a:rPr>
              <a:t>623.2.6</a:t>
            </a:r>
            <a:r>
              <a:rPr lang="en-US" sz="2000" b="1" dirty="0">
                <a:cs typeface="Arial" panose="020B0604020202020204" pitchFamily="34" charset="0"/>
              </a:rPr>
              <a:t>] </a:t>
            </a:r>
            <a:endParaRPr lang="en-US" sz="2000" dirty="0">
              <a:cs typeface="Arial" panose="020B0604020202020204" pitchFamily="34" charset="0"/>
            </a:endParaRPr>
          </a:p>
          <a:p>
            <a:pPr eaLnBrk="1" hangingPunct="1">
              <a:defRPr/>
            </a:pPr>
            <a:endParaRPr lang="en-US" altLang="en-US" sz="1750" dirty="0">
              <a:cs typeface="Arial" panose="020B0604020202020204" pitchFamily="34" charset="0"/>
            </a:endParaRPr>
          </a:p>
        </p:txBody>
      </p:sp>
      <p:pic>
        <p:nvPicPr>
          <p:cNvPr id="116740" name="Content Placeholder 10">
            <a:extLst>
              <a:ext uri="{FF2B5EF4-FFF2-40B4-BE49-F238E27FC236}">
                <a16:creationId xmlns:a16="http://schemas.microsoft.com/office/drawing/2014/main" id="{FC0ECA88-45FF-2AEC-A699-51A98643B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33620"/>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
            <a:extLst>
              <a:ext uri="{FF2B5EF4-FFF2-40B4-BE49-F238E27FC236}">
                <a16:creationId xmlns:a16="http://schemas.microsoft.com/office/drawing/2014/main" id="{E9ACEB48-427E-F405-F3EC-7C42B0CF0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1447800"/>
            <a:ext cx="77565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98E5B00A-52E5-E721-1393-FB33CF2F8EEC}"/>
              </a:ext>
            </a:extLst>
          </p:cNvPr>
          <p:cNvSpPr txBox="1">
            <a:spLocks/>
          </p:cNvSpPr>
          <p:nvPr/>
        </p:nvSpPr>
        <p:spPr bwMode="auto">
          <a:xfrm>
            <a:off x="800100" y="273050"/>
            <a:ext cx="7650163" cy="914400"/>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sng" strike="noStrike" kern="1200" cap="none" spc="0" normalizeH="0" baseline="0" noProof="0" dirty="0">
                <a:ln>
                  <a:noFill/>
                </a:ln>
                <a:solidFill>
                  <a:srgbClr val="3215AB"/>
                </a:solidFill>
                <a:effectLst>
                  <a:outerShdw blurRad="38100" dist="38100" dir="2700000" algn="tl">
                    <a:srgbClr val="000000">
                      <a:alpha val="43137"/>
                    </a:srgbClr>
                  </a:outerShdw>
                </a:effectLst>
                <a:uLnTx/>
                <a:uFillTx/>
                <a:latin typeface="Arial" panose="020B0604020202020204"/>
                <a:ea typeface="+mj-ea"/>
                <a:cs typeface="Arial" panose="020B0604020202020204" pitchFamily="34" charset="0"/>
              </a:rPr>
              <a:t>PROVISIONAL</a:t>
            </a:r>
            <a:r>
              <a:rPr kumimoji="0" lang="en-US" sz="4000" b="1" i="0" u="none" strike="noStrike" kern="1200" cap="none" spc="0" normalizeH="0" baseline="0" noProof="0" dirty="0">
                <a:ln>
                  <a:noFill/>
                </a:ln>
                <a:solidFill>
                  <a:srgbClr val="3215AB"/>
                </a:solidFill>
                <a:effectLst>
                  <a:outerShdw blurRad="38100" dist="38100" dir="2700000" algn="tl">
                    <a:srgbClr val="000000">
                      <a:alpha val="43137"/>
                    </a:srgbClr>
                  </a:outerShdw>
                </a:effectLst>
                <a:uLnTx/>
                <a:uFillTx/>
                <a:latin typeface="Arial" panose="020B0604020202020204"/>
                <a:ea typeface="+mj-ea"/>
                <a:cs typeface="Arial" panose="020B0604020202020204" pitchFamily="34" charset="0"/>
              </a:rPr>
              <a:t> or </a:t>
            </a:r>
            <a:r>
              <a:rPr kumimoji="0" lang="en-US" sz="4000" b="1" i="0" u="sng" strike="noStrike" kern="1200" cap="none" spc="0" normalizeH="0" baseline="0" noProof="0" dirty="0">
                <a:ln>
                  <a:noFill/>
                </a:ln>
                <a:solidFill>
                  <a:srgbClr val="3215AB"/>
                </a:solidFill>
                <a:effectLst>
                  <a:outerShdw blurRad="38100" dist="38100" dir="2700000" algn="tl">
                    <a:srgbClr val="000000">
                      <a:alpha val="43137"/>
                    </a:srgbClr>
                  </a:outerShdw>
                </a:effectLst>
                <a:uLnTx/>
                <a:uFillTx/>
                <a:latin typeface="Arial" panose="020B0604020202020204"/>
                <a:ea typeface="+mj-ea"/>
                <a:cs typeface="Arial" panose="020B0604020202020204" pitchFamily="34" charset="0"/>
              </a:rPr>
              <a:t>RERUN</a:t>
            </a:r>
            <a:r>
              <a:rPr kumimoji="0" lang="en-US" sz="4000" b="1" i="0" u="none" strike="noStrike" kern="1200" cap="none" spc="0" normalizeH="0" baseline="0" noProof="0" dirty="0">
                <a:ln>
                  <a:noFill/>
                </a:ln>
                <a:solidFill>
                  <a:srgbClr val="3215AB"/>
                </a:solidFill>
                <a:effectLst>
                  <a:outerShdw blurRad="38100" dist="38100" dir="2700000" algn="tl">
                    <a:srgbClr val="000000">
                      <a:alpha val="43137"/>
                    </a:srgbClr>
                  </a:outerShdw>
                </a:effectLst>
                <a:uLnTx/>
                <a:uFillTx/>
                <a:latin typeface="Arial" panose="020B0604020202020204"/>
                <a:ea typeface="+mj-ea"/>
                <a:cs typeface="Arial" panose="020B0604020202020204" pitchFamily="34" charset="0"/>
              </a:rPr>
              <a:t>?</a:t>
            </a:r>
            <a:endParaRPr kumimoji="0" lang="en-US" sz="4000" b="1" i="0" u="none" strike="noStrike" kern="1200" cap="none" spc="0" normalizeH="0" baseline="0" noProof="0" dirty="0">
              <a:ln>
                <a:noFill/>
              </a:ln>
              <a:solidFill>
                <a:srgbClr val="3215AB"/>
              </a:solidFill>
              <a:effectLst/>
              <a:uLnTx/>
              <a:uFillTx/>
              <a:latin typeface="Arial" panose="020B0604020202020204"/>
              <a:ea typeface="+mj-ea"/>
              <a:cs typeface="Arial" panose="020B0604020202020204" pitchFamily="34" charset="0"/>
            </a:endParaRPr>
          </a:p>
        </p:txBody>
      </p:sp>
    </p:spTree>
    <p:extLst>
      <p:ext uri="{BB962C8B-B14F-4D97-AF65-F5344CB8AC3E}">
        <p14:creationId xmlns:p14="http://schemas.microsoft.com/office/powerpoint/2010/main" val="4103959833"/>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Content Placeholder 10">
            <a:extLst>
              <a:ext uri="{FF2B5EF4-FFF2-40B4-BE49-F238E27FC236}">
                <a16:creationId xmlns:a16="http://schemas.microsoft.com/office/drawing/2014/main" id="{A65E622D-79C5-3FAA-3AD9-747602960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9412C6D8-47BB-29E8-4BFB-50B152CFB01F}"/>
              </a:ext>
            </a:extLst>
          </p:cNvPr>
          <p:cNvSpPr>
            <a:spLocks noGrp="1"/>
          </p:cNvSpPr>
          <p:nvPr>
            <p:ph type="title"/>
          </p:nvPr>
        </p:nvSpPr>
        <p:spPr>
          <a:xfrm>
            <a:off x="1195388" y="177800"/>
            <a:ext cx="7339012" cy="889000"/>
          </a:xfrm>
        </p:spPr>
        <p:txBody>
          <a:bodyPr/>
          <a:lstStyle/>
          <a:p>
            <a:pPr>
              <a:defRPr/>
            </a:pPr>
            <a:r>
              <a:rPr lang="en-US" b="1" dirty="0">
                <a:solidFill>
                  <a:srgbClr val="003399"/>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COLLECTIVE OFFENSES [224.3]</a:t>
            </a:r>
            <a:endParaRPr lang="en-US" dirty="0">
              <a:solidFill>
                <a:srgbClr val="003399"/>
              </a:solidFill>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00CB3ADB-AD42-3E97-B095-08B5D406714D}"/>
              </a:ext>
            </a:extLst>
          </p:cNvPr>
          <p:cNvSpPr>
            <a:spLocks noGrp="1"/>
          </p:cNvSpPr>
          <p:nvPr>
            <p:ph type="body" sz="quarter" idx="10"/>
          </p:nvPr>
        </p:nvSpPr>
        <p:spPr>
          <a:xfrm>
            <a:off x="914400" y="1095375"/>
            <a:ext cx="7620000" cy="5570538"/>
          </a:xfrm>
        </p:spPr>
        <p:txBody>
          <a:bodyPr/>
          <a:lstStyle/>
          <a:p>
            <a:pPr marL="0" indent="0">
              <a:spcBef>
                <a:spcPts val="600"/>
              </a:spcBef>
              <a:spcAft>
                <a:spcPts val="600"/>
              </a:spcAft>
              <a:buFont typeface="Euphemia" panose="020B0503040102020104" pitchFamily="34" charset="0"/>
              <a:buNone/>
              <a:defRPr/>
            </a:pPr>
            <a:r>
              <a:rPr lang="en-US" sz="2000" dirty="0">
                <a:ea typeface="Times New Roman" panose="02020603050405020304" pitchFamily="18" charset="0"/>
              </a:rPr>
              <a:t>In accordance with Art. 224.3, a “collective offense” occurs when several persons:</a:t>
            </a:r>
          </a:p>
          <a:p>
            <a:pPr marL="342900" indent="-342900">
              <a:lnSpc>
                <a:spcPct val="115000"/>
              </a:lnSpc>
              <a:spcBef>
                <a:spcPts val="600"/>
              </a:spcBef>
              <a:spcAft>
                <a:spcPts val="600"/>
              </a:spcAft>
              <a:buFont typeface="Symbol" panose="05050102010706020507" pitchFamily="18" charset="2"/>
              <a:buChar char=""/>
              <a:defRPr/>
            </a:pPr>
            <a:r>
              <a:rPr lang="en-US" sz="2000" dirty="0">
                <a:ea typeface="Calibri" panose="020F0502020204030204" pitchFamily="34" charset="0"/>
                <a:cs typeface="Times New Roman" panose="02020603050405020304" pitchFamily="18" charset="0"/>
              </a:rPr>
              <a:t>Commit the same offense</a:t>
            </a:r>
          </a:p>
          <a:p>
            <a:pPr marL="342900" indent="-342900">
              <a:lnSpc>
                <a:spcPct val="115000"/>
              </a:lnSpc>
              <a:spcBef>
                <a:spcPts val="600"/>
              </a:spcBef>
              <a:spcAft>
                <a:spcPts val="600"/>
              </a:spcAft>
              <a:buFont typeface="Symbol" panose="05050102010706020507" pitchFamily="18" charset="2"/>
              <a:buChar char=""/>
              <a:defRPr/>
            </a:pPr>
            <a:r>
              <a:rPr lang="en-US" sz="2000" dirty="0">
                <a:ea typeface="Calibri" panose="020F0502020204030204" pitchFamily="34" charset="0"/>
                <a:cs typeface="Times New Roman" panose="02020603050405020304" pitchFamily="18" charset="0"/>
              </a:rPr>
              <a:t>At the same time</a:t>
            </a:r>
          </a:p>
          <a:p>
            <a:pPr marL="342900" indent="-342900">
              <a:lnSpc>
                <a:spcPct val="115000"/>
              </a:lnSpc>
              <a:spcBef>
                <a:spcPts val="600"/>
              </a:spcBef>
              <a:spcAft>
                <a:spcPts val="600"/>
              </a:spcAft>
              <a:buFont typeface="Symbol" panose="05050102010706020507" pitchFamily="18" charset="2"/>
              <a:buChar char=""/>
              <a:defRPr/>
            </a:pPr>
            <a:r>
              <a:rPr lang="en-US" sz="2000" dirty="0">
                <a:ea typeface="Calibri" panose="020F0502020204030204" pitchFamily="34" charset="0"/>
                <a:cs typeface="Times New Roman" panose="02020603050405020304" pitchFamily="18" charset="0"/>
              </a:rPr>
              <a:t>Under the same circumstances</a:t>
            </a:r>
          </a:p>
          <a:p>
            <a:pPr marL="0" indent="0">
              <a:spcBef>
                <a:spcPts val="600"/>
              </a:spcBef>
              <a:spcAft>
                <a:spcPts val="600"/>
              </a:spcAft>
              <a:buFont typeface="Euphemia" panose="020B0503040102020104" pitchFamily="34" charset="0"/>
              <a:buNone/>
              <a:defRPr/>
            </a:pPr>
            <a:r>
              <a:rPr lang="en-US" sz="2000" dirty="0">
                <a:ea typeface="Times New Roman" panose="02020603050405020304" pitchFamily="18" charset="0"/>
              </a:rPr>
              <a:t>When addressing sanctions related to collective offenses: </a:t>
            </a:r>
          </a:p>
          <a:p>
            <a:pPr marL="342900" indent="-342900">
              <a:lnSpc>
                <a:spcPct val="115000"/>
              </a:lnSpc>
              <a:spcBef>
                <a:spcPts val="600"/>
              </a:spcBef>
              <a:spcAft>
                <a:spcPts val="600"/>
              </a:spcAft>
              <a:buFont typeface="Symbol" panose="05050102010706020507" pitchFamily="18" charset="2"/>
              <a:buChar char=""/>
              <a:defRPr/>
            </a:pPr>
            <a:r>
              <a:rPr lang="en-US" sz="2000" dirty="0">
                <a:ea typeface="Calibri" panose="020F0502020204030204" pitchFamily="34" charset="0"/>
                <a:cs typeface="Times New Roman" panose="02020603050405020304" pitchFamily="18" charset="0"/>
              </a:rPr>
              <a:t>Jury’s decision as to one offender may be considered binding upon all offenders</a:t>
            </a:r>
          </a:p>
          <a:p>
            <a:pPr marL="342900" indent="-342900">
              <a:lnSpc>
                <a:spcPct val="115000"/>
              </a:lnSpc>
              <a:spcBef>
                <a:spcPts val="600"/>
              </a:spcBef>
              <a:spcAft>
                <a:spcPts val="600"/>
              </a:spcAft>
              <a:buFont typeface="Symbol" panose="05050102010706020507" pitchFamily="18" charset="2"/>
              <a:buChar char=""/>
              <a:defRPr/>
            </a:pPr>
            <a:r>
              <a:rPr lang="en-US" sz="2000" dirty="0">
                <a:ea typeface="Calibri" panose="020F0502020204030204" pitchFamily="34" charset="0"/>
                <a:cs typeface="Times New Roman" panose="02020603050405020304" pitchFamily="18" charset="0"/>
              </a:rPr>
              <a:t>Written decision shall include:</a:t>
            </a:r>
          </a:p>
          <a:p>
            <a:pPr marL="1143000" lvl="2" indent="-228600">
              <a:lnSpc>
                <a:spcPct val="115000"/>
              </a:lnSpc>
              <a:spcAft>
                <a:spcPts val="600"/>
              </a:spcAft>
              <a:buFont typeface="Times New Roman" panose="02020603050405020304" pitchFamily="18" charset="0"/>
              <a:buChar char="-"/>
              <a:defRPr/>
            </a:pPr>
            <a:r>
              <a:rPr lang="en-US" dirty="0">
                <a:ea typeface="Times New Roman" panose="02020603050405020304" pitchFamily="18" charset="0"/>
                <a:cs typeface="Times New Roman" panose="02020603050405020304" pitchFamily="18" charset="0"/>
              </a:rPr>
              <a:t>Names of all offenders concerned</a:t>
            </a:r>
          </a:p>
          <a:p>
            <a:pPr marL="1143000" lvl="2" indent="-228600">
              <a:lnSpc>
                <a:spcPct val="115000"/>
              </a:lnSpc>
              <a:spcAft>
                <a:spcPts val="600"/>
              </a:spcAft>
              <a:buFont typeface="Times New Roman" panose="02020603050405020304" pitchFamily="18" charset="0"/>
              <a:buChar char="-"/>
              <a:defRPr/>
            </a:pPr>
            <a:r>
              <a:rPr lang="en-US" dirty="0">
                <a:ea typeface="Times New Roman" panose="02020603050405020304" pitchFamily="18" charset="0"/>
                <a:cs typeface="Times New Roman" panose="02020603050405020304" pitchFamily="18" charset="0"/>
              </a:rPr>
              <a:t>Scope of the penalty to be assessed upon each of them</a:t>
            </a:r>
          </a:p>
          <a:p>
            <a:pPr marL="0" indent="0">
              <a:spcBef>
                <a:spcPts val="600"/>
              </a:spcBef>
              <a:spcAft>
                <a:spcPts val="600"/>
              </a:spcAft>
              <a:buFont typeface="Euphemia" panose="020B0503040102020104" pitchFamily="34" charset="0"/>
              <a:buNone/>
              <a:defRPr/>
            </a:pPr>
            <a:r>
              <a:rPr lang="en-US" sz="2000" dirty="0">
                <a:ea typeface="Times New Roman" panose="02020603050405020304" pitchFamily="18" charset="0"/>
              </a:rPr>
              <a:t>Decision will be delivered to each offender.</a:t>
            </a:r>
          </a:p>
          <a:p>
            <a:pPr>
              <a:defRPr/>
            </a:pPr>
            <a:endParaRPr lang="en-US" dirty="0"/>
          </a:p>
        </p:txBody>
      </p:sp>
    </p:spTree>
    <p:extLst>
      <p:ext uri="{BB962C8B-B14F-4D97-AF65-F5344CB8AC3E}">
        <p14:creationId xmlns:p14="http://schemas.microsoft.com/office/powerpoint/2010/main" val="21125688"/>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80386EC-6291-9CEC-516D-20AA00E092FA}"/>
              </a:ext>
            </a:extLst>
          </p:cNvPr>
          <p:cNvSpPr>
            <a:spLocks noGrp="1"/>
          </p:cNvSpPr>
          <p:nvPr>
            <p:ph type="title" idx="4294967295"/>
          </p:nvPr>
        </p:nvSpPr>
        <p:spPr>
          <a:xfrm>
            <a:off x="533400" y="76200"/>
            <a:ext cx="7924800" cy="762000"/>
          </a:xfrm>
        </p:spPr>
        <p:txBody>
          <a:bodyPr>
            <a:normAutofit fontScale="90000"/>
          </a:bodyPr>
          <a:lstStyle/>
          <a:p>
            <a:pPr eaLnBrk="1" hangingPunct="1">
              <a:defRPr/>
            </a:pPr>
            <a:br>
              <a:rPr lang="en-US" altLang="en-US" dirty="0">
                <a:solidFill>
                  <a:srgbClr val="0066FF"/>
                </a:solidFill>
                <a:cs typeface="Arial" charset="0"/>
              </a:rPr>
            </a:br>
            <a:r>
              <a:rPr lang="en-US" altLang="en-US" b="1" dirty="0">
                <a:solidFill>
                  <a:srgbClr val="0028A8"/>
                </a:solidFill>
                <a:effectLst>
                  <a:outerShdw blurRad="38100" dist="38100" dir="2700000" algn="tl">
                    <a:srgbClr val="000000">
                      <a:alpha val="43137"/>
                    </a:srgbClr>
                  </a:outerShdw>
                </a:effectLst>
                <a:cs typeface="Arial" charset="0"/>
              </a:rPr>
              <a:t>GATE JUDGES</a:t>
            </a:r>
            <a:endParaRPr lang="en-US" altLang="en-US" dirty="0">
              <a:cs typeface="Arial" charset="0"/>
            </a:endParaRPr>
          </a:p>
        </p:txBody>
      </p:sp>
      <p:sp>
        <p:nvSpPr>
          <p:cNvPr id="15363" name="Content Placeholder 2">
            <a:extLst>
              <a:ext uri="{FF2B5EF4-FFF2-40B4-BE49-F238E27FC236}">
                <a16:creationId xmlns:a16="http://schemas.microsoft.com/office/drawing/2014/main" id="{9718584B-F064-F2AF-C2BA-5C2466BE7070}"/>
              </a:ext>
            </a:extLst>
          </p:cNvPr>
          <p:cNvSpPr>
            <a:spLocks noGrp="1" noChangeArrowheads="1"/>
          </p:cNvSpPr>
          <p:nvPr>
            <p:ph idx="4294967295"/>
          </p:nvPr>
        </p:nvSpPr>
        <p:spPr>
          <a:xfrm>
            <a:off x="304800" y="779463"/>
            <a:ext cx="8534400" cy="5562600"/>
          </a:xfrm>
        </p:spPr>
        <p:txBody>
          <a:bodyPr/>
          <a:lstStyle/>
          <a:p>
            <a:pPr marL="0" indent="0">
              <a:lnSpc>
                <a:spcPct val="115000"/>
              </a:lnSpc>
              <a:spcBef>
                <a:spcPts val="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The Jury along with the support of the Organizing Committee may opt to not use Gate Judges for: </a:t>
            </a:r>
          </a:p>
          <a:p>
            <a:pPr marL="365760" indent="0">
              <a:lnSpc>
                <a:spcPct val="115000"/>
              </a:lnSpc>
              <a:spcBef>
                <a:spcPts val="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Downhill </a:t>
            </a:r>
          </a:p>
          <a:p>
            <a:pPr marL="365760" indent="0">
              <a:lnSpc>
                <a:spcPct val="115000"/>
              </a:lnSpc>
              <a:spcBef>
                <a:spcPts val="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Downhill Training </a:t>
            </a:r>
          </a:p>
          <a:p>
            <a:pPr marL="365760" indent="0">
              <a:lnSpc>
                <a:spcPct val="115000"/>
              </a:lnSpc>
              <a:spcBef>
                <a:spcPts val="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Super G </a:t>
            </a:r>
          </a:p>
          <a:p>
            <a:pPr marL="365760" indent="0">
              <a:lnSpc>
                <a:spcPct val="115000"/>
              </a:lnSpc>
              <a:spcBef>
                <a:spcPts val="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Super G Training </a:t>
            </a:r>
          </a:p>
          <a:p>
            <a:pPr marL="365760" indent="0">
              <a:lnSpc>
                <a:spcPct val="115000"/>
              </a:lnSpc>
              <a:spcBef>
                <a:spcPts val="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Giant Slalom </a:t>
            </a:r>
          </a:p>
          <a:p>
            <a:pPr marL="0" indent="0">
              <a:lnSpc>
                <a:spcPct val="115000"/>
              </a:lnSpc>
              <a:spcBef>
                <a:spcPts val="60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Measures </a:t>
            </a:r>
            <a:r>
              <a:rPr lang="en-US" sz="2000" b="1" u="sng" dirty="0">
                <a:ea typeface="Calibri" panose="020F0502020204030204" pitchFamily="34" charset="0"/>
                <a:cs typeface="Arial" panose="020B0604020202020204" pitchFamily="34" charset="0"/>
              </a:rPr>
              <a:t>MUST</a:t>
            </a:r>
            <a:r>
              <a:rPr lang="en-US" sz="2000" dirty="0">
                <a:ea typeface="Calibri" panose="020F0502020204030204" pitchFamily="34" charset="0"/>
                <a:cs typeface="Arial" panose="020B0604020202020204" pitchFamily="34" charset="0"/>
              </a:rPr>
              <a:t> be taken to cover the entire course with sufficient: </a:t>
            </a:r>
          </a:p>
          <a:p>
            <a:pPr marL="365760" indent="0">
              <a:lnSpc>
                <a:spcPct val="115000"/>
              </a:lnSpc>
              <a:spcBef>
                <a:spcPts val="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Jury members </a:t>
            </a:r>
          </a:p>
          <a:p>
            <a:pPr marL="365760" indent="0">
              <a:lnSpc>
                <a:spcPct val="115000"/>
              </a:lnSpc>
              <a:spcBef>
                <a:spcPts val="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Jury Advisors </a:t>
            </a:r>
          </a:p>
          <a:p>
            <a:pPr marL="365760" indent="0">
              <a:lnSpc>
                <a:spcPct val="115000"/>
              </a:lnSpc>
              <a:spcBef>
                <a:spcPts val="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Eyes of the Jury</a:t>
            </a:r>
          </a:p>
          <a:p>
            <a:pPr marL="365760" indent="0">
              <a:lnSpc>
                <a:spcPct val="115000"/>
              </a:lnSpc>
              <a:spcBef>
                <a:spcPts val="0"/>
              </a:spcBef>
              <a:spcAft>
                <a:spcPts val="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Connection Coaches </a:t>
            </a:r>
            <a:r>
              <a:rPr lang="en-US" sz="2000" b="1" dirty="0">
                <a:ea typeface="Calibri" panose="020F0502020204030204" pitchFamily="34" charset="0"/>
                <a:cs typeface="Arial" panose="020B0604020202020204" pitchFamily="34" charset="0"/>
              </a:rPr>
              <a:t>[U669.3]</a:t>
            </a:r>
            <a:r>
              <a:rPr lang="en-US" sz="2000" dirty="0">
                <a:ea typeface="Calibri" panose="020F0502020204030204" pitchFamily="34" charset="0"/>
                <a:cs typeface="Arial" panose="020B0604020202020204" pitchFamily="34" charset="0"/>
              </a:rPr>
              <a:t>   </a:t>
            </a:r>
          </a:p>
          <a:p>
            <a:pPr marL="0" indent="0">
              <a:lnSpc>
                <a:spcPct val="115000"/>
              </a:lnSpc>
              <a:spcBef>
                <a:spcPts val="600"/>
              </a:spcBef>
              <a:spcAft>
                <a:spcPts val="600"/>
              </a:spcAft>
              <a:buFont typeface="Euphemia" panose="020B0503040102020104" pitchFamily="34" charset="0"/>
              <a:buNone/>
              <a:defRPr/>
            </a:pPr>
            <a:r>
              <a:rPr lang="en-US" sz="2000" b="1" i="1" dirty="0">
                <a:solidFill>
                  <a:schemeClr val="tx1"/>
                </a:solidFill>
                <a:ea typeface="Calibri" panose="020F0502020204030204" pitchFamily="34" charset="0"/>
                <a:cs typeface="Arial" panose="020B0604020202020204" pitchFamily="34" charset="0"/>
              </a:rPr>
              <a:t>Slalom requires regular assignment of Gate Judges.</a:t>
            </a:r>
          </a:p>
          <a:p>
            <a:pPr marL="0" indent="0">
              <a:lnSpc>
                <a:spcPct val="115000"/>
              </a:lnSpc>
              <a:spcBef>
                <a:spcPts val="600"/>
              </a:spcBef>
              <a:spcAft>
                <a:spcPts val="0"/>
              </a:spcAft>
              <a:buFont typeface="Euphemia" panose="020B0503040102020104" pitchFamily="34" charset="0"/>
              <a:buNone/>
              <a:defRPr/>
            </a:pPr>
            <a:r>
              <a:rPr lang="en-US" sz="1800" i="1" dirty="0">
                <a:solidFill>
                  <a:srgbClr val="001F82"/>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 U669.3 is a non-FIS rule. FIS rules require that Gate Judges be present for all events. </a:t>
            </a:r>
            <a:endParaRPr lang="en-US" sz="1800" dirty="0">
              <a:solidFill>
                <a:srgbClr val="001F82"/>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lnSpc>
                <a:spcPct val="115000"/>
              </a:lnSpc>
              <a:spcBef>
                <a:spcPts val="600"/>
              </a:spcBef>
              <a:spcAft>
                <a:spcPts val="600"/>
              </a:spcAft>
              <a:buFont typeface="Euphemia" panose="020B0503040102020104" pitchFamily="34" charset="0"/>
              <a:buNone/>
              <a:defRPr/>
            </a:pPr>
            <a:endParaRPr lang="en-US" sz="2000" b="1" dirty="0">
              <a:solidFill>
                <a:srgbClr val="0033CC"/>
              </a:solidFill>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sz="2000" b="1" dirty="0"/>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121860" name="Content Placeholder 10">
            <a:extLst>
              <a:ext uri="{FF2B5EF4-FFF2-40B4-BE49-F238E27FC236}">
                <a16:creationId xmlns:a16="http://schemas.microsoft.com/office/drawing/2014/main" id="{961BAA62-E548-C5CB-8E45-454B84B68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291590"/>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CEA6E8E-2EA0-5188-52B8-6CED00996016}"/>
              </a:ext>
            </a:extLst>
          </p:cNvPr>
          <p:cNvSpPr>
            <a:spLocks noGrp="1"/>
          </p:cNvSpPr>
          <p:nvPr>
            <p:ph type="title" idx="4294967295"/>
          </p:nvPr>
        </p:nvSpPr>
        <p:spPr>
          <a:xfrm>
            <a:off x="533400" y="76200"/>
            <a:ext cx="8382000" cy="646113"/>
          </a:xfrm>
        </p:spPr>
        <p:txBody>
          <a:bodyPr>
            <a:normAutofit fontScale="90000"/>
          </a:bodyPr>
          <a:lstStyle/>
          <a:p>
            <a:pPr eaLnBrk="1" hangingPunct="1">
              <a:defRPr/>
            </a:pPr>
            <a:br>
              <a:rPr lang="en-US" altLang="en-US" dirty="0">
                <a:solidFill>
                  <a:srgbClr val="0066FF"/>
                </a:solidFill>
                <a:cs typeface="Arial" charset="0"/>
              </a:rPr>
            </a:br>
            <a:r>
              <a:rPr lang="en-US" altLang="en-US" b="1" dirty="0">
                <a:solidFill>
                  <a:srgbClr val="0028A8"/>
                </a:solidFill>
                <a:effectLst>
                  <a:outerShdw blurRad="38100" dist="38100" dir="2700000" algn="tl">
                    <a:srgbClr val="000000">
                      <a:alpha val="43137"/>
                    </a:srgbClr>
                  </a:outerShdw>
                </a:effectLst>
                <a:cs typeface="Arial" charset="0"/>
              </a:rPr>
              <a:t>TEAM CAPTAINS’ MEETING &amp; THE DRAW</a:t>
            </a:r>
            <a:endParaRPr lang="en-US" altLang="en-US" dirty="0">
              <a:cs typeface="Arial" charset="0"/>
            </a:endParaRPr>
          </a:p>
        </p:txBody>
      </p:sp>
      <p:sp>
        <p:nvSpPr>
          <p:cNvPr id="15363" name="Content Placeholder 2">
            <a:extLst>
              <a:ext uri="{FF2B5EF4-FFF2-40B4-BE49-F238E27FC236}">
                <a16:creationId xmlns:a16="http://schemas.microsoft.com/office/drawing/2014/main" id="{2BC6AF95-F219-646E-3F15-F1EBCF8806DE}"/>
              </a:ext>
            </a:extLst>
          </p:cNvPr>
          <p:cNvSpPr>
            <a:spLocks noGrp="1" noChangeArrowheads="1"/>
          </p:cNvSpPr>
          <p:nvPr>
            <p:ph idx="4294967295"/>
          </p:nvPr>
        </p:nvSpPr>
        <p:spPr>
          <a:xfrm>
            <a:off x="533400" y="954088"/>
            <a:ext cx="8382000" cy="5294312"/>
          </a:xfrm>
        </p:spPr>
        <p:txBody>
          <a:bodyPr/>
          <a:lstStyle/>
          <a:p>
            <a:pPr marL="0" indent="0" algn="just">
              <a:lnSpc>
                <a:spcPct val="100000"/>
              </a:lnSpc>
              <a:spcBef>
                <a:spcPts val="600"/>
              </a:spcBef>
              <a:spcAft>
                <a:spcPts val="60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An actual meeting, attended </a:t>
            </a:r>
            <a:r>
              <a:rPr lang="en-US" sz="2000" u="sng" dirty="0">
                <a:ea typeface="Calibri" panose="020F0502020204030204" pitchFamily="34" charset="0"/>
                <a:cs typeface="Arial" panose="020B0604020202020204" pitchFamily="34" charset="0"/>
              </a:rPr>
              <a:t>in person or online</a:t>
            </a:r>
            <a:r>
              <a:rPr lang="en-US" sz="2000" dirty="0">
                <a:ea typeface="Calibri" panose="020F0502020204030204" pitchFamily="34" charset="0"/>
                <a:cs typeface="Arial" panose="020B0604020202020204" pitchFamily="34" charset="0"/>
              </a:rPr>
              <a:t> by Team Captains, Jury, and race officials </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Arial" panose="020B0604020202020204" pitchFamily="34" charset="0"/>
              </a:rPr>
              <a:t>is an inseparable part of the competition and </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Arial" panose="020B0604020202020204" pitchFamily="34" charset="0"/>
              </a:rPr>
              <a:t>is important for communication of Jury instructions, </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Arial" panose="020B0604020202020204" pitchFamily="34" charset="0"/>
              </a:rPr>
              <a:t>support of the OC, </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Arial" panose="020B0604020202020204" pitchFamily="34" charset="0"/>
              </a:rPr>
              <a:t>OC requests, and </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Arial" panose="020B0604020202020204" pitchFamily="34" charset="0"/>
              </a:rPr>
              <a:t>information as well as </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Arial" panose="020B0604020202020204" pitchFamily="34" charset="0"/>
              </a:rPr>
              <a:t>a critical element for risk management and liability related matters. </a:t>
            </a:r>
          </a:p>
          <a:p>
            <a:pPr marL="0" indent="0" algn="just">
              <a:lnSpc>
                <a:spcPct val="100000"/>
              </a:lnSpc>
              <a:spcBef>
                <a:spcPts val="600"/>
              </a:spcBef>
              <a:spcAft>
                <a:spcPts val="600"/>
              </a:spcAft>
              <a:buFont typeface="Euphemia" panose="020B0503040102020104" pitchFamily="34" charset="0"/>
              <a:buNone/>
              <a:defRPr/>
            </a:pPr>
            <a:r>
              <a:rPr lang="en-US" sz="2000" dirty="0">
                <a:ea typeface="Calibri" panose="020F0502020204030204" pitchFamily="34" charset="0"/>
                <a:cs typeface="Arial" panose="020B0604020202020204" pitchFamily="34" charset="0"/>
              </a:rPr>
              <a:t>Art. 216 and 217 apply in all cases. </a:t>
            </a:r>
            <a:r>
              <a:rPr lang="en-US" sz="2000" b="1" dirty="0">
                <a:ea typeface="Calibri" panose="020F0502020204030204" pitchFamily="34" charset="0"/>
                <a:cs typeface="Arial" panose="020B0604020202020204" pitchFamily="34" charset="0"/>
              </a:rPr>
              <a:t>[604.3] </a:t>
            </a:r>
          </a:p>
          <a:p>
            <a:pPr marL="0" indent="0" algn="just">
              <a:lnSpc>
                <a:spcPct val="100000"/>
              </a:lnSpc>
              <a:spcBef>
                <a:spcPts val="600"/>
              </a:spcBef>
              <a:spcAft>
                <a:spcPts val="600"/>
              </a:spcAft>
              <a:buFont typeface="Euphemia" panose="020B0503040102020104" pitchFamily="34" charset="0"/>
              <a:buNone/>
              <a:defRPr/>
            </a:pPr>
            <a:r>
              <a:rPr lang="en-US" sz="1800" b="1" i="1" dirty="0">
                <a:solidFill>
                  <a:srgbClr val="003399"/>
                </a:solidFill>
                <a:ea typeface="Calibri" panose="020F0502020204030204" pitchFamily="34" charset="0"/>
                <a:cs typeface="Arial" panose="020B0604020202020204" pitchFamily="34" charset="0"/>
              </a:rPr>
              <a:t>Definition of a Team Captains’ Meeting also applies to non-FIS events.  </a:t>
            </a:r>
            <a:r>
              <a:rPr lang="en-US" sz="1800" b="1" i="1" u="sng" dirty="0">
                <a:solidFill>
                  <a:srgbClr val="003399"/>
                </a:solidFill>
                <a:ea typeface="Calibri" panose="020F0502020204030204" pitchFamily="34" charset="0"/>
                <a:cs typeface="Times New Roman" panose="02020603050405020304" pitchFamily="18" charset="0"/>
              </a:rPr>
              <a:t>Race Announcement must include TCM date/time/format. For online meetings, log-in information must be made available to registered Team Captains</a:t>
            </a:r>
            <a:r>
              <a:rPr lang="en-US" sz="2000" b="1" i="1" u="sng" dirty="0">
                <a:solidFill>
                  <a:srgbClr val="003399"/>
                </a:solidFill>
                <a:ea typeface="Calibri" panose="020F0502020204030204" pitchFamily="34" charset="0"/>
                <a:cs typeface="Times New Roman" panose="02020603050405020304" pitchFamily="18" charset="0"/>
              </a:rPr>
              <a:t>.</a:t>
            </a:r>
            <a:endParaRPr lang="en-US"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123908" name="Content Placeholder 10">
            <a:extLst>
              <a:ext uri="{FF2B5EF4-FFF2-40B4-BE49-F238E27FC236}">
                <a16:creationId xmlns:a16="http://schemas.microsoft.com/office/drawing/2014/main" id="{DF99F2FD-2FA6-8921-C9D8-2299278E4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81383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633278-C63B-64B6-D839-A763C22366DE}"/>
              </a:ext>
            </a:extLst>
          </p:cNvPr>
          <p:cNvSpPr>
            <a:spLocks noGrp="1"/>
          </p:cNvSpPr>
          <p:nvPr>
            <p:ph idx="4294967295"/>
          </p:nvPr>
        </p:nvSpPr>
        <p:spPr>
          <a:xfrm>
            <a:off x="412750" y="1435100"/>
            <a:ext cx="8229600" cy="2241550"/>
          </a:xfrm>
        </p:spPr>
        <p:txBody>
          <a:bodyPr/>
          <a:lstStyle/>
          <a:p>
            <a:pPr marL="0" indent="0" algn="ctr">
              <a:buFont typeface="Euphemia" panose="020B0503040102020104" pitchFamily="34" charset="0"/>
              <a:buNone/>
              <a:defRPr/>
            </a:pPr>
            <a:endParaRPr lang="en-US" sz="4800" b="1" dirty="0">
              <a:solidFill>
                <a:srgbClr val="002060"/>
              </a:solidFill>
              <a:effectLst>
                <a:outerShdw blurRad="38100" dist="38100" dir="2700000" algn="tl">
                  <a:srgbClr val="000000">
                    <a:alpha val="43137"/>
                  </a:srgbClr>
                </a:outerShdw>
              </a:effectLst>
              <a:latin typeface="+mj-lt"/>
            </a:endParaRP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&amp; CALCULATIONS</a:t>
            </a:r>
          </a:p>
        </p:txBody>
      </p:sp>
      <p:pic>
        <p:nvPicPr>
          <p:cNvPr id="34819" name="Content Placeholder 10">
            <a:extLst>
              <a:ext uri="{FF2B5EF4-FFF2-40B4-BE49-F238E27FC236}">
                <a16:creationId xmlns:a16="http://schemas.microsoft.com/office/drawing/2014/main" id="{831D5756-B937-8E44-85F9-3440CD096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93B9535-1131-5E44-B7B1-AFD30ED4B161}"/>
              </a:ext>
            </a:extLst>
          </p:cNvPr>
          <p:cNvSpPr>
            <a:spLocks noGrp="1"/>
          </p:cNvSpPr>
          <p:nvPr>
            <p:ph type="title" idx="4294967295"/>
          </p:nvPr>
        </p:nvSpPr>
        <p:spPr>
          <a:xfrm>
            <a:off x="404813" y="0"/>
            <a:ext cx="8534400" cy="1143000"/>
          </a:xfrm>
        </p:spPr>
        <p:txBody>
          <a:bodyPr>
            <a:normAutofit fontScale="90000"/>
          </a:bodyPr>
          <a:lstStyle/>
          <a:p>
            <a:pPr eaLnBrk="1" hangingPunct="1">
              <a:defRPr/>
            </a:pPr>
            <a:br>
              <a:rPr lang="en-US" altLang="en-US" dirty="0">
                <a:solidFill>
                  <a:srgbClr val="0066FF"/>
                </a:solidFill>
                <a:cs typeface="Arial" charset="0"/>
              </a:rPr>
            </a:br>
            <a:r>
              <a:rPr lang="en-US" altLang="en-US" b="1" dirty="0">
                <a:solidFill>
                  <a:srgbClr val="0028A8"/>
                </a:solidFill>
                <a:effectLst>
                  <a:outerShdw blurRad="38100" dist="38100" dir="2700000" algn="tl">
                    <a:srgbClr val="000000">
                      <a:alpha val="43137"/>
                    </a:srgbClr>
                  </a:outerShdw>
                </a:effectLst>
                <a:cs typeface="Arial" charset="0"/>
              </a:rPr>
              <a:t>LESS THAN 5 COMPETITORS: </a:t>
            </a:r>
            <a:br>
              <a:rPr lang="en-US" altLang="en-US" b="1" dirty="0">
                <a:solidFill>
                  <a:srgbClr val="0028A8"/>
                </a:solidFill>
                <a:effectLst>
                  <a:outerShdw blurRad="38100" dist="38100" dir="2700000" algn="tl">
                    <a:srgbClr val="000000">
                      <a:alpha val="43137"/>
                    </a:srgbClr>
                  </a:outerShdw>
                </a:effectLst>
                <a:cs typeface="Arial" charset="0"/>
              </a:rPr>
            </a:br>
            <a:r>
              <a:rPr lang="en-US" altLang="en-US" b="1" dirty="0">
                <a:solidFill>
                  <a:srgbClr val="0028A8"/>
                </a:solidFill>
                <a:effectLst>
                  <a:outerShdw blurRad="38100" dist="38100" dir="2700000" algn="tl">
                    <a:srgbClr val="000000">
                      <a:alpha val="43137"/>
                    </a:srgbClr>
                  </a:outerShdw>
                </a:effectLst>
                <a:cs typeface="Arial" charset="0"/>
              </a:rPr>
              <a:t>FIS PENALTY - MAX VALUE</a:t>
            </a:r>
            <a:endParaRPr lang="en-US" altLang="en-US" dirty="0">
              <a:cs typeface="Arial" charset="0"/>
            </a:endParaRPr>
          </a:p>
        </p:txBody>
      </p:sp>
      <p:sp>
        <p:nvSpPr>
          <p:cNvPr id="15363" name="Content Placeholder 2">
            <a:extLst>
              <a:ext uri="{FF2B5EF4-FFF2-40B4-BE49-F238E27FC236}">
                <a16:creationId xmlns:a16="http://schemas.microsoft.com/office/drawing/2014/main" id="{DBB5DF80-A338-B311-255B-05137F86483E}"/>
              </a:ext>
            </a:extLst>
          </p:cNvPr>
          <p:cNvSpPr>
            <a:spLocks noGrp="1" noChangeArrowheads="1"/>
          </p:cNvSpPr>
          <p:nvPr>
            <p:ph idx="4294967295"/>
          </p:nvPr>
        </p:nvSpPr>
        <p:spPr>
          <a:xfrm>
            <a:off x="300038" y="1143000"/>
            <a:ext cx="8543925" cy="5348288"/>
          </a:xfrm>
        </p:spPr>
        <p:txBody>
          <a:bodyPr/>
          <a:lstStyle/>
          <a:p>
            <a:pPr algn="just">
              <a:lnSpc>
                <a:spcPct val="100000"/>
              </a:lnSpc>
              <a:spcBef>
                <a:spcPts val="400"/>
              </a:spcBef>
              <a:spcAft>
                <a:spcPts val="600"/>
              </a:spcAft>
              <a:buFont typeface="Arial" panose="020B0604020202020204" pitchFamily="34" charset="0"/>
              <a:buChar char="•"/>
              <a:defRPr/>
            </a:pPr>
            <a:r>
              <a:rPr lang="en-US" sz="2200" dirty="0">
                <a:ea typeface="Calibri" panose="020F0502020204030204" pitchFamily="34" charset="0"/>
                <a:cs typeface="Times New Roman" panose="02020603050405020304" pitchFamily="18" charset="0"/>
              </a:rPr>
              <a:t>If there are </a:t>
            </a:r>
            <a:r>
              <a:rPr lang="en-US" sz="2200" u="sng" dirty="0">
                <a:solidFill>
                  <a:srgbClr val="003399"/>
                </a:solidFill>
                <a:ea typeface="Calibri" panose="020F0502020204030204" pitchFamily="34" charset="0"/>
                <a:cs typeface="Times New Roman" panose="02020603050405020304" pitchFamily="18" charset="0"/>
              </a:rPr>
              <a:t>less than five competitors with FIS points</a:t>
            </a:r>
            <a:r>
              <a:rPr lang="en-US" sz="2200" dirty="0">
                <a:solidFill>
                  <a:srgbClr val="003399"/>
                </a:solidFill>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among the first ten of the result list, </a:t>
            </a:r>
          </a:p>
          <a:p>
            <a:pPr algn="just">
              <a:lnSpc>
                <a:spcPct val="100000"/>
              </a:lnSpc>
              <a:spcBef>
                <a:spcPts val="1200"/>
              </a:spcBef>
              <a:spcAft>
                <a:spcPts val="600"/>
              </a:spcAft>
              <a:buFont typeface="Arial" panose="020B0604020202020204" pitchFamily="34" charset="0"/>
              <a:buChar char="•"/>
              <a:defRPr/>
            </a:pPr>
            <a:r>
              <a:rPr lang="en-US" sz="2200" dirty="0">
                <a:ea typeface="Calibri" panose="020F0502020204030204" pitchFamily="34" charset="0"/>
                <a:cs typeface="Times New Roman" panose="02020603050405020304" pitchFamily="18" charset="0"/>
              </a:rPr>
              <a:t>or there are </a:t>
            </a:r>
            <a:r>
              <a:rPr lang="en-US" sz="2200" u="sng" dirty="0">
                <a:solidFill>
                  <a:srgbClr val="0033CC"/>
                </a:solidFill>
                <a:ea typeface="Calibri" panose="020F0502020204030204" pitchFamily="34" charset="0"/>
                <a:cs typeface="Times New Roman" panose="02020603050405020304" pitchFamily="18" charset="0"/>
              </a:rPr>
              <a:t>not five competitors who started with FIS points</a:t>
            </a:r>
            <a:r>
              <a:rPr lang="en-US" sz="2200" dirty="0">
                <a:ea typeface="Calibri" panose="020F0502020204030204" pitchFamily="34" charset="0"/>
                <a:cs typeface="Times New Roman" panose="02020603050405020304" pitchFamily="18" charset="0"/>
              </a:rPr>
              <a:t>, </a:t>
            </a:r>
          </a:p>
          <a:p>
            <a:pPr algn="just">
              <a:lnSpc>
                <a:spcPct val="100000"/>
              </a:lnSpc>
              <a:spcBef>
                <a:spcPts val="1200"/>
              </a:spcBef>
              <a:spcAft>
                <a:spcPts val="600"/>
              </a:spcAft>
              <a:buFont typeface="Arial" panose="020B0604020202020204" pitchFamily="34" charset="0"/>
              <a:buChar char="•"/>
              <a:defRPr/>
            </a:pPr>
            <a:r>
              <a:rPr lang="en-US" sz="2200" dirty="0">
                <a:ea typeface="Calibri" panose="020F0502020204030204" pitchFamily="34" charset="0"/>
                <a:cs typeface="Times New Roman" panose="02020603050405020304" pitchFamily="18" charset="0"/>
              </a:rPr>
              <a:t>then those </a:t>
            </a:r>
            <a:r>
              <a:rPr lang="en-US" sz="2200" u="sng" dirty="0">
                <a:solidFill>
                  <a:srgbClr val="003399"/>
                </a:solidFill>
                <a:ea typeface="Calibri" panose="020F0502020204030204" pitchFamily="34" charset="0"/>
                <a:cs typeface="Times New Roman" panose="02020603050405020304" pitchFamily="18" charset="0"/>
              </a:rPr>
              <a:t>competitors without FIS points</a:t>
            </a:r>
            <a:r>
              <a:rPr lang="en-US" sz="2200" dirty="0">
                <a:solidFill>
                  <a:srgbClr val="003399"/>
                </a:solidFill>
                <a:ea typeface="Calibri" panose="020F0502020204030204" pitchFamily="34" charset="0"/>
                <a:cs typeface="Times New Roman" panose="02020603050405020304" pitchFamily="18" charset="0"/>
              </a:rPr>
              <a:t> will </a:t>
            </a:r>
            <a:r>
              <a:rPr lang="en-US" sz="2200" u="sng" dirty="0">
                <a:solidFill>
                  <a:srgbClr val="003399"/>
                </a:solidFill>
                <a:ea typeface="Calibri" panose="020F0502020204030204" pitchFamily="34" charset="0"/>
                <a:cs typeface="Times New Roman" panose="02020603050405020304" pitchFamily="18" charset="0"/>
              </a:rPr>
              <a:t>receive</a:t>
            </a:r>
            <a:r>
              <a:rPr lang="en-US" sz="2200" dirty="0">
                <a:solidFill>
                  <a:srgbClr val="003399"/>
                </a:solidFill>
                <a:ea typeface="Calibri" panose="020F0502020204030204" pitchFamily="34" charset="0"/>
                <a:cs typeface="Times New Roman" panose="02020603050405020304" pitchFamily="18" charset="0"/>
              </a:rPr>
              <a:t> the </a:t>
            </a:r>
            <a:r>
              <a:rPr lang="en-US" sz="2200" u="sng" dirty="0">
                <a:solidFill>
                  <a:srgbClr val="003399"/>
                </a:solidFill>
                <a:ea typeface="Calibri" panose="020F0502020204030204" pitchFamily="34" charset="0"/>
                <a:cs typeface="Times New Roman" panose="02020603050405020304" pitchFamily="18" charset="0"/>
              </a:rPr>
              <a:t>maximum value</a:t>
            </a:r>
            <a:r>
              <a:rPr lang="en-US" sz="2200" dirty="0">
                <a:solidFill>
                  <a:srgbClr val="003399"/>
                </a:solidFill>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as noted in Rules of the FIS Points.</a:t>
            </a:r>
          </a:p>
          <a:p>
            <a:pPr>
              <a:lnSpc>
                <a:spcPct val="100000"/>
              </a:lnSpc>
              <a:spcBef>
                <a:spcPts val="1200"/>
              </a:spcBef>
              <a:spcAft>
                <a:spcPts val="0"/>
              </a:spcAft>
              <a:buFont typeface="Arial" panose="020B0604020202020204" pitchFamily="34" charset="0"/>
              <a:buChar char="•"/>
              <a:defRPr/>
            </a:pPr>
            <a:r>
              <a:rPr lang="en-US" sz="2200" dirty="0">
                <a:ea typeface="Times New Roman" panose="02020603050405020304" pitchFamily="18" charset="0"/>
              </a:rPr>
              <a:t>If </a:t>
            </a:r>
            <a:r>
              <a:rPr lang="en-US" sz="2200" u="sng" dirty="0">
                <a:solidFill>
                  <a:srgbClr val="003399"/>
                </a:solidFill>
                <a:ea typeface="Times New Roman" panose="02020603050405020304" pitchFamily="18" charset="0"/>
              </a:rPr>
              <a:t>less than three competitors with FIS points are ranked</a:t>
            </a:r>
            <a:r>
              <a:rPr lang="en-US" sz="2200" u="sng" dirty="0">
                <a:solidFill>
                  <a:srgbClr val="0033CC"/>
                </a:solidFill>
                <a:ea typeface="Times New Roman" panose="02020603050405020304" pitchFamily="18" charset="0"/>
              </a:rPr>
              <a:t> </a:t>
            </a:r>
            <a:r>
              <a:rPr lang="en-US" sz="2200" dirty="0">
                <a:ea typeface="Times New Roman" panose="02020603050405020304" pitchFamily="18" charset="0"/>
              </a:rPr>
              <a:t>within the five </a:t>
            </a:r>
          </a:p>
          <a:p>
            <a:pPr>
              <a:lnSpc>
                <a:spcPct val="100000"/>
              </a:lnSpc>
              <a:spcBef>
                <a:spcPts val="1200"/>
              </a:spcBef>
              <a:spcAft>
                <a:spcPts val="0"/>
              </a:spcAft>
              <a:buFont typeface="Arial" panose="020B0604020202020204" pitchFamily="34" charset="0"/>
              <a:buChar char="•"/>
              <a:defRPr/>
            </a:pPr>
            <a:r>
              <a:rPr lang="en-US" sz="2200" dirty="0">
                <a:ea typeface="Times New Roman" panose="02020603050405020304" pitchFamily="18" charset="0"/>
              </a:rPr>
              <a:t>or at </a:t>
            </a:r>
            <a:r>
              <a:rPr lang="en-US" sz="2200" u="sng" dirty="0">
                <a:solidFill>
                  <a:srgbClr val="003399"/>
                </a:solidFill>
                <a:ea typeface="Times New Roman" panose="02020603050405020304" pitchFamily="18" charset="0"/>
              </a:rPr>
              <a:t>least three competitors without FIS points are classified</a:t>
            </a:r>
            <a:r>
              <a:rPr lang="en-US" sz="2200" dirty="0">
                <a:solidFill>
                  <a:srgbClr val="003399"/>
                </a:solidFill>
                <a:ea typeface="Times New Roman" panose="02020603050405020304" pitchFamily="18" charset="0"/>
              </a:rPr>
              <a:t>, </a:t>
            </a:r>
          </a:p>
          <a:p>
            <a:pPr>
              <a:lnSpc>
                <a:spcPct val="100000"/>
              </a:lnSpc>
              <a:spcBef>
                <a:spcPts val="1200"/>
              </a:spcBef>
              <a:spcAft>
                <a:spcPts val="0"/>
              </a:spcAft>
              <a:buFont typeface="Arial" panose="020B0604020202020204" pitchFamily="34" charset="0"/>
              <a:buChar char="•"/>
              <a:defRPr/>
            </a:pPr>
            <a:r>
              <a:rPr lang="en-US" sz="2200" dirty="0">
                <a:solidFill>
                  <a:srgbClr val="003399"/>
                </a:solidFill>
                <a:ea typeface="Times New Roman" panose="02020603050405020304" pitchFamily="18" charset="0"/>
              </a:rPr>
              <a:t>the competition will be considered for FIS points with a </a:t>
            </a:r>
            <a:r>
              <a:rPr lang="en-US" sz="2200" u="sng" dirty="0">
                <a:solidFill>
                  <a:srgbClr val="003399"/>
                </a:solidFill>
                <a:ea typeface="Times New Roman" panose="02020603050405020304" pitchFamily="18" charset="0"/>
              </a:rPr>
              <a:t>double of the maximum value</a:t>
            </a:r>
            <a:r>
              <a:rPr lang="en-US" sz="2200" dirty="0">
                <a:solidFill>
                  <a:srgbClr val="003399"/>
                </a:solidFill>
                <a:ea typeface="Times New Roman" panose="02020603050405020304" pitchFamily="18" charset="0"/>
              </a:rPr>
              <a:t> (of the respective event) as </a:t>
            </a:r>
            <a:r>
              <a:rPr lang="en-US" sz="2200" u="sng" dirty="0">
                <a:solidFill>
                  <a:srgbClr val="003399"/>
                </a:solidFill>
                <a:ea typeface="Times New Roman" panose="02020603050405020304" pitchFamily="18" charset="0"/>
              </a:rPr>
              <a:t>minimum penalty</a:t>
            </a:r>
            <a:r>
              <a:rPr lang="en-US" sz="2200" dirty="0">
                <a:solidFill>
                  <a:srgbClr val="003399"/>
                </a:solidFill>
                <a:ea typeface="Times New Roman" panose="02020603050405020304" pitchFamily="18" charset="0"/>
              </a:rPr>
              <a:t>. </a:t>
            </a:r>
          </a:p>
          <a:p>
            <a:pPr marL="0" indent="0">
              <a:lnSpc>
                <a:spcPct val="100000"/>
              </a:lnSpc>
              <a:spcBef>
                <a:spcPts val="1200"/>
              </a:spcBef>
              <a:spcAft>
                <a:spcPts val="0"/>
              </a:spcAft>
              <a:buFont typeface="Euphemia" panose="020B0503040102020104" pitchFamily="34" charset="0"/>
              <a:buNone/>
              <a:defRPr/>
            </a:pPr>
            <a:r>
              <a:rPr lang="en-US" sz="2200" b="1" dirty="0">
                <a:ea typeface="Times New Roman" panose="02020603050405020304" pitchFamily="18" charset="0"/>
              </a:rPr>
              <a:t>[4.4.4 Rules of the FIS Points]</a:t>
            </a:r>
            <a:endParaRPr lang="en-US" sz="2200" dirty="0">
              <a:ea typeface="Times New Roman" panose="02020603050405020304" pitchFamily="18" charset="0"/>
            </a:endParaRPr>
          </a:p>
          <a:p>
            <a:pPr marL="0" indent="0">
              <a:spcBef>
                <a:spcPts val="0"/>
              </a:spcBef>
              <a:spcAft>
                <a:spcPts val="0"/>
              </a:spcAft>
              <a:buFont typeface="Euphemia" panose="020B0503040102020104" pitchFamily="34" charset="0"/>
              <a:buNone/>
              <a:defRPr/>
            </a:pPr>
            <a:br>
              <a:rPr lang="en-US" sz="1800" b="1" dirty="0">
                <a:latin typeface="Times New Roman" panose="02020603050405020304" pitchFamily="18" charset="0"/>
                <a:ea typeface="Times New Roman" panose="02020603050405020304" pitchFamily="18" charset="0"/>
              </a:rPr>
            </a:br>
            <a:r>
              <a:rPr lang="en-US" sz="1800" b="1" dirty="0">
                <a:latin typeface="Times New Roman" panose="02020603050405020304" pitchFamily="18" charset="0"/>
                <a:ea typeface="Calibri" panose="020F0502020204030204" pitchFamily="34" charset="0"/>
              </a:rPr>
              <a:t> </a:t>
            </a:r>
            <a:endParaRPr lang="en-US" sz="1800" dirty="0">
              <a:latin typeface="Times New Roman" panose="02020603050405020304" pitchFamily="18" charset="0"/>
              <a:ea typeface="Times New Roman" panose="02020603050405020304" pitchFamily="18" charset="0"/>
            </a:endParaRPr>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125956" name="Content Placeholder 10">
            <a:extLst>
              <a:ext uri="{FF2B5EF4-FFF2-40B4-BE49-F238E27FC236}">
                <a16:creationId xmlns:a16="http://schemas.microsoft.com/office/drawing/2014/main" id="{37AFD34A-32FD-06F2-D066-6625D125E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435505"/>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A1CD7C0-9B0A-A610-4FB4-9A6B7830AC2F}"/>
              </a:ext>
            </a:extLst>
          </p:cNvPr>
          <p:cNvSpPr>
            <a:spLocks noGrp="1"/>
          </p:cNvSpPr>
          <p:nvPr>
            <p:ph type="title" idx="4294967295"/>
          </p:nvPr>
        </p:nvSpPr>
        <p:spPr>
          <a:xfrm>
            <a:off x="533400" y="76200"/>
            <a:ext cx="7924800" cy="762000"/>
          </a:xfrm>
        </p:spPr>
        <p:txBody>
          <a:bodyPr>
            <a:normAutofit fontScale="90000"/>
          </a:bodyPr>
          <a:lstStyle/>
          <a:p>
            <a:pPr eaLnBrk="1" hangingPunct="1">
              <a:defRPr/>
            </a:pPr>
            <a:br>
              <a:rPr lang="en-US" altLang="en-US" dirty="0">
                <a:solidFill>
                  <a:srgbClr val="0066FF"/>
                </a:solidFill>
                <a:cs typeface="Arial" charset="0"/>
              </a:rPr>
            </a:br>
            <a:r>
              <a:rPr lang="en-US" altLang="en-US" b="1" dirty="0">
                <a:solidFill>
                  <a:srgbClr val="0028A8"/>
                </a:solidFill>
                <a:effectLst>
                  <a:outerShdw blurRad="38100" dist="38100" dir="2700000" algn="tl">
                    <a:srgbClr val="000000">
                      <a:alpha val="43137"/>
                    </a:srgbClr>
                  </a:outerShdw>
                </a:effectLst>
                <a:cs typeface="Arial" charset="0"/>
              </a:rPr>
              <a:t>MINIMUM PENALTY: NON-FIS EVENTS</a:t>
            </a:r>
            <a:endParaRPr lang="en-US" altLang="en-US" dirty="0">
              <a:cs typeface="Arial" charset="0"/>
            </a:endParaRPr>
          </a:p>
        </p:txBody>
      </p:sp>
      <p:sp>
        <p:nvSpPr>
          <p:cNvPr id="15363" name="Content Placeholder 2">
            <a:extLst>
              <a:ext uri="{FF2B5EF4-FFF2-40B4-BE49-F238E27FC236}">
                <a16:creationId xmlns:a16="http://schemas.microsoft.com/office/drawing/2014/main" id="{9E3EA624-C5A7-AA51-7438-F9565C7DD55E}"/>
              </a:ext>
            </a:extLst>
          </p:cNvPr>
          <p:cNvSpPr>
            <a:spLocks noGrp="1" noChangeArrowheads="1"/>
          </p:cNvSpPr>
          <p:nvPr>
            <p:ph idx="4294967295"/>
          </p:nvPr>
        </p:nvSpPr>
        <p:spPr>
          <a:xfrm>
            <a:off x="381000" y="863600"/>
            <a:ext cx="8382000" cy="5918200"/>
          </a:xfrm>
        </p:spPr>
        <p:txBody>
          <a:bodyPr/>
          <a:lstStyle/>
          <a:p>
            <a:pPr marL="0" indent="0" algn="just">
              <a:lnSpc>
                <a:spcPct val="115000"/>
              </a:lnSpc>
              <a:spcBef>
                <a:spcPts val="600"/>
              </a:spcBef>
              <a:spcAft>
                <a:spcPts val="600"/>
              </a:spcAft>
              <a:buFont typeface="Euphemia" panose="020B0503040102020104" pitchFamily="34" charset="0"/>
              <a:buNone/>
              <a:defRPr/>
            </a:pPr>
            <a:r>
              <a:rPr lang="en-US" sz="2400" cap="all" dirty="0">
                <a:ea typeface="Calibri" panose="020F0502020204030204" pitchFamily="34" charset="0"/>
                <a:cs typeface="Times New Roman" panose="02020603050405020304" pitchFamily="18" charset="0"/>
              </a:rPr>
              <a:t>i</a:t>
            </a:r>
            <a:r>
              <a:rPr lang="en-US" sz="2400" dirty="0">
                <a:ea typeface="Calibri" panose="020F0502020204030204" pitchFamily="34" charset="0"/>
                <a:cs typeface="Times New Roman" panose="02020603050405020304" pitchFamily="18" charset="0"/>
              </a:rPr>
              <a:t>f an event </a:t>
            </a:r>
            <a:r>
              <a:rPr lang="en-US" sz="2400" b="1" u="sng" dirty="0">
                <a:ea typeface="Calibri" panose="020F0502020204030204" pitchFamily="34" charset="0"/>
                <a:cs typeface="Times New Roman" panose="02020603050405020304" pitchFamily="18" charset="0"/>
              </a:rPr>
              <a:t>does not</a:t>
            </a:r>
            <a:r>
              <a:rPr lang="en-US" sz="2400" b="1"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meet required minimum vertical drop (MVD), the following shall be applied:</a:t>
            </a:r>
          </a:p>
          <a:p>
            <a:pPr algn="just">
              <a:lnSpc>
                <a:spcPct val="115000"/>
              </a:lnSpc>
              <a:spcBef>
                <a:spcPts val="6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the greater of the calculated penalty</a:t>
            </a:r>
          </a:p>
          <a:p>
            <a:pPr algn="just">
              <a:lnSpc>
                <a:spcPct val="115000"/>
              </a:lnSpc>
              <a:spcBef>
                <a:spcPts val="6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calculated penalty plus addition (doesn’t meet time requirement), or </a:t>
            </a:r>
          </a:p>
          <a:p>
            <a:pPr algn="just">
              <a:lnSpc>
                <a:spcPct val="115000"/>
              </a:lnSpc>
              <a:spcBef>
                <a:spcPts val="6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the minimum penalty of 60.00 </a:t>
            </a:r>
          </a:p>
          <a:p>
            <a:pPr marL="0" indent="0" algn="just">
              <a:lnSpc>
                <a:spcPct val="115000"/>
              </a:lnSpc>
              <a:spcBef>
                <a:spcPts val="6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If an event </a:t>
            </a:r>
            <a:r>
              <a:rPr lang="en-US" sz="2400" b="1" u="sng" dirty="0">
                <a:ea typeface="Calibri" panose="020F0502020204030204" pitchFamily="34" charset="0"/>
                <a:cs typeface="Times New Roman" panose="02020603050405020304" pitchFamily="18" charset="0"/>
              </a:rPr>
              <a:t>does</a:t>
            </a:r>
            <a:r>
              <a:rPr lang="en-US" sz="2400" dirty="0">
                <a:ea typeface="Calibri" panose="020F0502020204030204" pitchFamily="34" charset="0"/>
                <a:cs typeface="Times New Roman" panose="02020603050405020304" pitchFamily="18" charset="0"/>
              </a:rPr>
              <a:t> meet required minimum vertical drop (MVD), the following shall be applied:</a:t>
            </a:r>
          </a:p>
          <a:p>
            <a:pPr algn="just">
              <a:lnSpc>
                <a:spcPct val="115000"/>
              </a:lnSpc>
              <a:spcBef>
                <a:spcPts val="6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the greater of the calculated penalty, or</a:t>
            </a:r>
          </a:p>
          <a:p>
            <a:pPr algn="just">
              <a:lnSpc>
                <a:spcPct val="115000"/>
              </a:lnSpc>
              <a:spcBef>
                <a:spcPts val="6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the minimum penalty of 40.00 </a:t>
            </a:r>
          </a:p>
          <a:p>
            <a:pPr marL="0" indent="0" algn="just">
              <a:lnSpc>
                <a:spcPct val="115000"/>
              </a:lnSpc>
              <a:spcBef>
                <a:spcPts val="600"/>
              </a:spcBef>
              <a:spcAft>
                <a:spcPts val="600"/>
              </a:spcAft>
              <a:buFont typeface="Euphemia" panose="020B0503040102020104" pitchFamily="34" charset="0"/>
              <a:buNone/>
              <a:defRPr/>
            </a:pPr>
            <a:endParaRPr lang="en-US" dirty="0">
              <a:ea typeface="Calibri" panose="020F0502020204030204" pitchFamily="34" charset="0"/>
              <a:cs typeface="Times New Roman" panose="02020603050405020304" pitchFamily="18" charset="0"/>
            </a:endParaRPr>
          </a:p>
          <a:p>
            <a:pPr marL="0" indent="0">
              <a:buFont typeface="Euphemia" panose="020B0503040102020104" pitchFamily="34" charset="0"/>
              <a:buNone/>
              <a:defRPr/>
            </a:pPr>
            <a:endParaRPr lang="en-US" sz="2000" b="1" dirty="0"/>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126980" name="Content Placeholder 10">
            <a:extLst>
              <a:ext uri="{FF2B5EF4-FFF2-40B4-BE49-F238E27FC236}">
                <a16:creationId xmlns:a16="http://schemas.microsoft.com/office/drawing/2014/main" id="{6C2223D7-293C-9A23-1313-9D26AAD5C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617647"/>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894D8EC-C683-4FE9-07B3-856DCB618BF0}"/>
              </a:ext>
            </a:extLst>
          </p:cNvPr>
          <p:cNvSpPr>
            <a:spLocks noGrp="1"/>
          </p:cNvSpPr>
          <p:nvPr>
            <p:ph type="title" idx="4294967295"/>
          </p:nvPr>
        </p:nvSpPr>
        <p:spPr>
          <a:xfrm>
            <a:off x="533400" y="76200"/>
            <a:ext cx="7924800" cy="609600"/>
          </a:xfrm>
        </p:spPr>
        <p:txBody>
          <a:bodyPr>
            <a:normAutofit fontScale="90000"/>
          </a:bodyPr>
          <a:lstStyle/>
          <a:p>
            <a:pPr eaLnBrk="1" hangingPunct="1">
              <a:defRPr/>
            </a:pPr>
            <a:br>
              <a:rPr lang="en-US" altLang="en-US" dirty="0">
                <a:solidFill>
                  <a:srgbClr val="0066FF"/>
                </a:solidFill>
                <a:cs typeface="Arial" charset="0"/>
              </a:rPr>
            </a:br>
            <a:r>
              <a:rPr lang="en-US" altLang="en-US" b="1" dirty="0">
                <a:solidFill>
                  <a:srgbClr val="0028A8"/>
                </a:solidFill>
                <a:effectLst>
                  <a:outerShdw blurRad="38100" dist="38100" dir="2700000" algn="tl">
                    <a:srgbClr val="000000">
                      <a:alpha val="43137"/>
                    </a:srgbClr>
                  </a:outerShdw>
                </a:effectLst>
                <a:cs typeface="Arial" charset="0"/>
              </a:rPr>
              <a:t>DOCUMENTS &amp; SIGNATURES</a:t>
            </a:r>
            <a:endParaRPr lang="en-US" altLang="en-US" dirty="0">
              <a:cs typeface="Arial" charset="0"/>
            </a:endParaRPr>
          </a:p>
        </p:txBody>
      </p:sp>
      <p:sp>
        <p:nvSpPr>
          <p:cNvPr id="15363" name="Content Placeholder 2">
            <a:extLst>
              <a:ext uri="{FF2B5EF4-FFF2-40B4-BE49-F238E27FC236}">
                <a16:creationId xmlns:a16="http://schemas.microsoft.com/office/drawing/2014/main" id="{F0DFA199-2F7A-847B-0D73-344C13E48862}"/>
              </a:ext>
            </a:extLst>
          </p:cNvPr>
          <p:cNvSpPr>
            <a:spLocks noGrp="1" noChangeArrowheads="1"/>
          </p:cNvSpPr>
          <p:nvPr>
            <p:ph idx="4294967295"/>
          </p:nvPr>
        </p:nvSpPr>
        <p:spPr>
          <a:xfrm>
            <a:off x="304800" y="685800"/>
            <a:ext cx="8382000" cy="5980113"/>
          </a:xfrm>
        </p:spPr>
        <p:txBody>
          <a:bodyPr/>
          <a:lstStyle/>
          <a:p>
            <a:pPr algn="just">
              <a:lnSpc>
                <a:spcPct val="115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list of documents that must be submitted to U.S. Ski &amp; Snowboard and the FIS Office has been reduced, but rules still require signatures on many documents including, but not limited to TD Report, TDTR, Jury Minutes, Team Captains’ Meeting Minutes, Report by the Referee, Protests, etc.</a:t>
            </a:r>
          </a:p>
          <a:p>
            <a:pPr algn="just">
              <a:lnSpc>
                <a:spcPct val="115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Signatures confirm rules and procedures were followed, and </a:t>
            </a:r>
            <a:r>
              <a:rPr lang="en-US" sz="2000" u="sng" dirty="0">
                <a:ea typeface="Calibri" panose="020F0502020204030204" pitchFamily="34" charset="0"/>
                <a:cs typeface="Times New Roman" panose="02020603050405020304" pitchFamily="18" charset="0"/>
              </a:rPr>
              <a:t>original</a:t>
            </a:r>
            <a:r>
              <a:rPr lang="en-US" sz="2000" dirty="0">
                <a:ea typeface="Calibri" panose="020F0502020204030204" pitchFamily="34" charset="0"/>
                <a:cs typeface="Times New Roman" panose="02020603050405020304" pitchFamily="18" charset="0"/>
              </a:rPr>
              <a:t>, </a:t>
            </a:r>
            <a:r>
              <a:rPr lang="en-US" sz="2000" u="sng" dirty="0">
                <a:ea typeface="Calibri" panose="020F0502020204030204" pitchFamily="34" charset="0"/>
                <a:cs typeface="Times New Roman" panose="02020603050405020304" pitchFamily="18" charset="0"/>
              </a:rPr>
              <a:t>signed</a:t>
            </a:r>
            <a:r>
              <a:rPr lang="en-US" sz="2000" dirty="0">
                <a:ea typeface="Calibri" panose="020F0502020204030204" pitchFamily="34" charset="0"/>
                <a:cs typeface="Times New Roman" panose="02020603050405020304" pitchFamily="18" charset="0"/>
              </a:rPr>
              <a:t> documents </a:t>
            </a:r>
            <a:r>
              <a:rPr lang="en-US" sz="2000" b="1" i="1" dirty="0">
                <a:solidFill>
                  <a:srgbClr val="0033CC"/>
                </a:solidFill>
                <a:ea typeface="Calibri" panose="020F0502020204030204" pitchFamily="34" charset="0"/>
                <a:cs typeface="Times New Roman" panose="02020603050405020304" pitchFamily="18" charset="0"/>
              </a:rPr>
              <a:t>may be required in a legal review</a:t>
            </a:r>
            <a:r>
              <a:rPr lang="en-US" sz="2000" dirty="0">
                <a:ea typeface="Calibri" panose="020F0502020204030204" pitchFamily="34" charset="0"/>
                <a:cs typeface="Times New Roman" panose="02020603050405020304" pitchFamily="18" charset="0"/>
              </a:rPr>
              <a:t>.  </a:t>
            </a:r>
          </a:p>
          <a:p>
            <a:pPr algn="just">
              <a:lnSpc>
                <a:spcPct val="115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If the Technical Delegate agrees to the use of electronic signatures on certain documents, h/she must verify availability of legally-acceptable document signing software, e.g., DocuSign, eSign, etc., which “certify” signatures with time and date, etc.</a:t>
            </a:r>
          </a:p>
          <a:p>
            <a:pPr marL="0" indent="0" algn="just">
              <a:lnSpc>
                <a:spcPct val="115000"/>
              </a:lnSpc>
              <a:spcBef>
                <a:spcPts val="600"/>
              </a:spcBef>
              <a:spcAft>
                <a:spcPts val="600"/>
              </a:spcAft>
              <a:buFont typeface="Euphemia" panose="020B0503040102020104" pitchFamily="34" charset="0"/>
              <a:buNone/>
              <a:defRPr/>
            </a:pPr>
            <a:r>
              <a:rPr lang="en-US" sz="2000" b="1" i="1" dirty="0">
                <a:solidFill>
                  <a:srgbClr val="0033CC"/>
                </a:solidFill>
                <a:ea typeface="Calibri" panose="020F0502020204030204" pitchFamily="34" charset="0"/>
                <a:cs typeface="Times New Roman" panose="02020603050405020304" pitchFamily="18" charset="0"/>
              </a:rPr>
              <a:t>Copying and pasting a facsimile of a signature is not a legally acceptable electronic signature </a:t>
            </a:r>
            <a:endParaRPr lang="en-US" sz="2000" b="1" dirty="0">
              <a:solidFill>
                <a:srgbClr val="0033CC"/>
              </a:solidFill>
              <a:ea typeface="Calibri" panose="020F0502020204030204" pitchFamily="34" charset="0"/>
              <a:cs typeface="Times New Roman" panose="02020603050405020304" pitchFamily="18" charset="0"/>
            </a:endParaRPr>
          </a:p>
          <a:p>
            <a:pPr marL="0" indent="0">
              <a:lnSpc>
                <a:spcPct val="100000"/>
              </a:lnSpc>
              <a:spcBef>
                <a:spcPts val="1200"/>
              </a:spcBef>
              <a:buFont typeface="Euphemia" panose="020B0503040102020104" pitchFamily="34" charset="0"/>
              <a:buNone/>
              <a:defRPr/>
            </a:pPr>
            <a:r>
              <a:rPr lang="en-US" sz="2000" b="1" i="1" dirty="0">
                <a:solidFill>
                  <a:srgbClr val="0033CC"/>
                </a:solidFill>
                <a:ea typeface="Times New Roman" panose="02020603050405020304" pitchFamily="18" charset="0"/>
              </a:rPr>
              <a:t>It is strongly suggested that Technical Delegates request copies – either paper or electronic – of all event-related documents.</a:t>
            </a:r>
            <a:endParaRPr lang="en-US" altLang="en-US" sz="2000" b="1" dirty="0">
              <a:solidFill>
                <a:srgbClr val="0033CC"/>
              </a:solidFill>
              <a:cs typeface="Arial" panose="020B0604020202020204" pitchFamily="34" charset="0"/>
            </a:endParaRPr>
          </a:p>
        </p:txBody>
      </p:sp>
      <p:pic>
        <p:nvPicPr>
          <p:cNvPr id="128004" name="Content Placeholder 10">
            <a:extLst>
              <a:ext uri="{FF2B5EF4-FFF2-40B4-BE49-F238E27FC236}">
                <a16:creationId xmlns:a16="http://schemas.microsoft.com/office/drawing/2014/main" id="{E309B8AC-B26A-E3B5-F669-4F0F05CA0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305273"/>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0019-EB1F-E256-225A-437D9873240E}"/>
              </a:ext>
            </a:extLst>
          </p:cNvPr>
          <p:cNvSpPr>
            <a:spLocks noGrp="1"/>
          </p:cNvSpPr>
          <p:nvPr>
            <p:ph type="title"/>
          </p:nvPr>
        </p:nvSpPr>
        <p:spPr>
          <a:xfrm>
            <a:off x="457200" y="177800"/>
            <a:ext cx="8077200" cy="736600"/>
          </a:xfrm>
        </p:spPr>
        <p:txBody>
          <a:bodyPr/>
          <a:lstStyle/>
          <a:p>
            <a:pPr>
              <a:defRPr/>
            </a:pPr>
            <a:r>
              <a:rPr lang="en-US" altLang="en-US"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WHAT IS </a:t>
            </a:r>
            <a:r>
              <a:rPr lang="en-US" altLang="en-US" i="1"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“FORCE</a:t>
            </a:r>
            <a:r>
              <a:rPr lang="en-US" altLang="en-US"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 </a:t>
            </a:r>
            <a:r>
              <a:rPr lang="en-US" altLang="en-US" i="1"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MAJEURE”</a:t>
            </a:r>
            <a:r>
              <a:rPr lang="en-US" altLang="en-US"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a:t>
            </a:r>
            <a:endParaRPr lang="en-US" dirty="0">
              <a:solidFill>
                <a:srgbClr val="0028A8"/>
              </a:solidFill>
            </a:endParaRPr>
          </a:p>
        </p:txBody>
      </p:sp>
      <p:sp>
        <p:nvSpPr>
          <p:cNvPr id="3" name="Text Placeholder 2">
            <a:extLst>
              <a:ext uri="{FF2B5EF4-FFF2-40B4-BE49-F238E27FC236}">
                <a16:creationId xmlns:a16="http://schemas.microsoft.com/office/drawing/2014/main" id="{AF0779E6-01EB-869A-6735-CC1B694B5792}"/>
              </a:ext>
            </a:extLst>
          </p:cNvPr>
          <p:cNvSpPr>
            <a:spLocks noGrp="1"/>
          </p:cNvSpPr>
          <p:nvPr>
            <p:ph type="body" sz="quarter" idx="10"/>
          </p:nvPr>
        </p:nvSpPr>
        <p:spPr>
          <a:xfrm>
            <a:off x="457200" y="1219200"/>
            <a:ext cx="8229600" cy="4800600"/>
          </a:xfrm>
        </p:spPr>
        <p:txBody>
          <a:bodyPr/>
          <a:lstStyle/>
          <a:p>
            <a:pPr marL="0" indent="0" algn="just">
              <a:lnSpc>
                <a:spcPct val="100000"/>
              </a:lnSpc>
              <a:buFont typeface="Euphemia" panose="020B0503040102020104" pitchFamily="34" charset="0"/>
              <a:buNone/>
              <a:defRPr/>
            </a:pPr>
            <a:r>
              <a:rPr lang="en-US" sz="2400" dirty="0">
                <a:cs typeface="Arial" panose="020B0604020202020204" pitchFamily="34" charset="0"/>
              </a:rPr>
              <a:t>In Alpine competitions, </a:t>
            </a:r>
            <a:r>
              <a:rPr lang="en-US" sz="2400" i="1" dirty="0">
                <a:cs typeface="Arial" panose="020B0604020202020204" pitchFamily="34" charset="0"/>
              </a:rPr>
              <a:t>"force majeure" </a:t>
            </a:r>
            <a:r>
              <a:rPr lang="en-US" sz="2400" dirty="0">
                <a:cs typeface="Arial" panose="020B0604020202020204" pitchFamily="34" charset="0"/>
              </a:rPr>
              <a:t>describes those uncontrollable/unexpected events (such as extreme weather, extreme surface conditions) that are not the fault of any party and that make it difficult or impossible to carry out an event.</a:t>
            </a:r>
          </a:p>
          <a:p>
            <a:pPr>
              <a:lnSpc>
                <a:spcPct val="100000"/>
              </a:lnSpc>
              <a:spcBef>
                <a:spcPts val="1800"/>
              </a:spcBef>
              <a:buFont typeface="Arial" panose="020B0604020202020204" pitchFamily="34" charset="0"/>
              <a:buChar char="•"/>
              <a:defRPr/>
            </a:pPr>
            <a:r>
              <a:rPr lang="en-US" sz="2400" dirty="0">
                <a:cs typeface="Arial" panose="020B0604020202020204" pitchFamily="34" charset="0"/>
              </a:rPr>
              <a:t>An unexpected weather occurrence that requires a program/course/assignment change</a:t>
            </a:r>
          </a:p>
          <a:p>
            <a:pPr>
              <a:lnSpc>
                <a:spcPct val="100000"/>
              </a:lnSpc>
              <a:spcBef>
                <a:spcPts val="1800"/>
              </a:spcBef>
              <a:buFont typeface="Arial" panose="020B0604020202020204" pitchFamily="34" charset="0"/>
              <a:buChar char="•"/>
              <a:defRPr/>
            </a:pPr>
            <a:r>
              <a:rPr lang="en-US" sz="2400" dirty="0">
                <a:cs typeface="Arial" panose="020B0604020202020204" pitchFamily="34" charset="0"/>
              </a:rPr>
              <a:t>A last-minute ski area management decree</a:t>
            </a:r>
            <a:endParaRPr lang="en-US" sz="2400" i="1" dirty="0">
              <a:cs typeface="Arial" panose="020B0604020202020204" pitchFamily="34" charset="0"/>
            </a:endParaRPr>
          </a:p>
          <a:p>
            <a:pPr marL="0" indent="0">
              <a:lnSpc>
                <a:spcPct val="100000"/>
              </a:lnSpc>
              <a:spcBef>
                <a:spcPts val="1800"/>
              </a:spcBef>
              <a:buFont typeface="Euphemia" panose="020B0503040102020104" pitchFamily="34" charset="0"/>
              <a:buNone/>
              <a:defRPr/>
            </a:pPr>
            <a:r>
              <a:rPr lang="en-US" sz="2400" i="1" dirty="0">
                <a:cs typeface="Arial" panose="020B0604020202020204" pitchFamily="34" charset="0"/>
              </a:rPr>
              <a:t>Force majeure is “uncontrollable and unexpected”; force majeure is not “planned”.</a:t>
            </a:r>
            <a:endParaRPr lang="en-US" sz="2400" dirty="0">
              <a:cs typeface="Arial" panose="020B0604020202020204" pitchFamily="34" charset="0"/>
            </a:endParaRPr>
          </a:p>
        </p:txBody>
      </p:sp>
      <p:pic>
        <p:nvPicPr>
          <p:cNvPr id="132100" name="Content Placeholder 10">
            <a:extLst>
              <a:ext uri="{FF2B5EF4-FFF2-40B4-BE49-F238E27FC236}">
                <a16:creationId xmlns:a16="http://schemas.microsoft.com/office/drawing/2014/main" id="{6C8D092C-B6E4-9CE7-F2C0-A8C58CDE0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845384"/>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C978DB5-93D0-5BBD-020C-753AE42E978D}"/>
              </a:ext>
            </a:extLst>
          </p:cNvPr>
          <p:cNvSpPr>
            <a:spLocks noGrp="1"/>
          </p:cNvSpPr>
          <p:nvPr>
            <p:ph type="title" idx="4294967295"/>
          </p:nvPr>
        </p:nvSpPr>
        <p:spPr>
          <a:xfrm>
            <a:off x="1500188" y="266700"/>
            <a:ext cx="6173787" cy="857250"/>
          </a:xfrm>
        </p:spPr>
        <p:txBody>
          <a:bodyPr rtlCol="0">
            <a:normAutofit/>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cs typeface="Arial" charset="0"/>
              </a:rPr>
              <a:t>JURY MEMBER SECTION:</a:t>
            </a:r>
          </a:p>
        </p:txBody>
      </p:sp>
      <p:sp>
        <p:nvSpPr>
          <p:cNvPr id="22" name="TextBox 21">
            <a:extLst>
              <a:ext uri="{FF2B5EF4-FFF2-40B4-BE49-F238E27FC236}">
                <a16:creationId xmlns:a16="http://schemas.microsoft.com/office/drawing/2014/main" id="{3114036A-96FC-DFA6-1AB5-EB21F330D744}"/>
              </a:ext>
            </a:extLst>
          </p:cNvPr>
          <p:cNvSpPr txBox="1">
            <a:spLocks noChangeArrowheads="1"/>
          </p:cNvSpPr>
          <p:nvPr/>
        </p:nvSpPr>
        <p:spPr bwMode="auto">
          <a:xfrm>
            <a:off x="2878138" y="4368800"/>
            <a:ext cx="2930525"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1" u="none" strike="noStrike" kern="1200" cap="none" spc="0" normalizeH="0" baseline="0" noProof="0" dirty="0">
                <a:ln>
                  <a:noFill/>
                </a:ln>
                <a:solidFill>
                  <a:srgbClr val="160EB2"/>
                </a:solidFill>
                <a:effectLst/>
                <a:uLnTx/>
                <a:uFillTx/>
                <a:latin typeface="Calibri" panose="020F0502020204030204" pitchFamily="34" charset="0"/>
                <a:ea typeface="+mn-ea"/>
                <a:cs typeface="Arial" panose="020B0604020202020204" pitchFamily="34" charset="0"/>
                <a:sym typeface="Arial" panose="020B0604020202020204" pitchFamily="34" charset="0"/>
              </a:rPr>
              <a:t>VOTES MUST BE RECORDED!</a:t>
            </a:r>
          </a:p>
        </p:txBody>
      </p:sp>
      <p:sp>
        <p:nvSpPr>
          <p:cNvPr id="25" name="TextBox 24">
            <a:extLst>
              <a:ext uri="{FF2B5EF4-FFF2-40B4-BE49-F238E27FC236}">
                <a16:creationId xmlns:a16="http://schemas.microsoft.com/office/drawing/2014/main" id="{F7A8FB5E-1950-B2F5-732E-3CC09AFCAD10}"/>
              </a:ext>
            </a:extLst>
          </p:cNvPr>
          <p:cNvSpPr txBox="1">
            <a:spLocks noChangeArrowheads="1"/>
          </p:cNvSpPr>
          <p:nvPr/>
        </p:nvSpPr>
        <p:spPr bwMode="auto">
          <a:xfrm>
            <a:off x="5227638" y="4368800"/>
            <a:ext cx="2132012"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t>“YES”  or     “NO”</a:t>
            </a:r>
          </a:p>
        </p:txBody>
      </p:sp>
      <p:sp>
        <p:nvSpPr>
          <p:cNvPr id="16406" name="TextBox 27">
            <a:extLst>
              <a:ext uri="{FF2B5EF4-FFF2-40B4-BE49-F238E27FC236}">
                <a16:creationId xmlns:a16="http://schemas.microsoft.com/office/drawing/2014/main" id="{2128030C-E738-DF93-E59B-A7E0219FC509}"/>
              </a:ext>
            </a:extLst>
          </p:cNvPr>
          <p:cNvSpPr txBox="1">
            <a:spLocks noChangeArrowheads="1"/>
          </p:cNvSpPr>
          <p:nvPr/>
        </p:nvSpPr>
        <p:spPr bwMode="auto">
          <a:xfrm>
            <a:off x="1411288" y="4011613"/>
            <a:ext cx="586422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t>Notice that form requests: SURNAME / FIRST NAME</a:t>
            </a:r>
          </a:p>
        </p:txBody>
      </p:sp>
      <p:sp>
        <p:nvSpPr>
          <p:cNvPr id="135174" name="TextBox 1">
            <a:extLst>
              <a:ext uri="{FF2B5EF4-FFF2-40B4-BE49-F238E27FC236}">
                <a16:creationId xmlns:a16="http://schemas.microsoft.com/office/drawing/2014/main" id="{0FF151C8-93AA-99F9-F67C-328EC4A2ECBB}"/>
              </a:ext>
            </a:extLst>
          </p:cNvPr>
          <p:cNvSpPr txBox="1">
            <a:spLocks noChangeArrowheads="1"/>
          </p:cNvSpPr>
          <p:nvPr/>
        </p:nvSpPr>
        <p:spPr bwMode="auto">
          <a:xfrm>
            <a:off x="109538" y="5156200"/>
            <a:ext cx="89471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PLEASE NOTE: “Jury members with voting right”</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altLang="en-US" sz="18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Listing Start &amp; Finish Referee and marking “</a:t>
            </a:r>
            <a:r>
              <a:rPr kumimoji="0" lang="en-US" altLang="en-US" sz="18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a:t>
            </a:r>
            <a:r>
              <a:rPr kumimoji="0" lang="en-US" altLang="en-US" sz="18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means the official voted: “</a:t>
            </a:r>
            <a:r>
              <a:rPr kumimoji="0" lang="en-US" altLang="en-US" sz="1800" b="1" i="1"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a:t>
            </a:r>
            <a:r>
              <a:rPr kumimoji="0" lang="en-US" altLang="en-US" sz="18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it does not mean the official does not have voting rights.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5175" name="Picture 2">
            <a:extLst>
              <a:ext uri="{FF2B5EF4-FFF2-40B4-BE49-F238E27FC236}">
                <a16:creationId xmlns:a16="http://schemas.microsoft.com/office/drawing/2014/main" id="{E9547F95-5C01-F415-C26A-BA8A85CCC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25" y="1501775"/>
            <a:ext cx="76739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9E9B78D-C937-F3A8-AE4B-1F2C8A28B8F6}"/>
              </a:ext>
            </a:extLst>
          </p:cNvPr>
          <p:cNvSpPr txBox="1">
            <a:spLocks noChangeArrowheads="1"/>
          </p:cNvSpPr>
          <p:nvPr/>
        </p:nvSpPr>
        <p:spPr bwMode="auto">
          <a:xfrm>
            <a:off x="2592388" y="2036763"/>
            <a:ext cx="159067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t>TD’s Name</a:t>
            </a:r>
          </a:p>
        </p:txBody>
      </p:sp>
      <p:sp>
        <p:nvSpPr>
          <p:cNvPr id="10" name="TextBox 9">
            <a:extLst>
              <a:ext uri="{FF2B5EF4-FFF2-40B4-BE49-F238E27FC236}">
                <a16:creationId xmlns:a16="http://schemas.microsoft.com/office/drawing/2014/main" id="{B70AF012-D639-6F85-BC4C-668068DD3B8C}"/>
              </a:ext>
            </a:extLst>
          </p:cNvPr>
          <p:cNvSpPr txBox="1">
            <a:spLocks noChangeArrowheads="1"/>
          </p:cNvSpPr>
          <p:nvPr/>
        </p:nvSpPr>
        <p:spPr bwMode="auto">
          <a:xfrm>
            <a:off x="2592388" y="2311400"/>
            <a:ext cx="1323975"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t>RF’s Name</a:t>
            </a:r>
          </a:p>
        </p:txBody>
      </p:sp>
      <p:sp>
        <p:nvSpPr>
          <p:cNvPr id="13" name="TextBox 12">
            <a:extLst>
              <a:ext uri="{FF2B5EF4-FFF2-40B4-BE49-F238E27FC236}">
                <a16:creationId xmlns:a16="http://schemas.microsoft.com/office/drawing/2014/main" id="{948AE5BC-3800-CE21-AC23-EADBEB736768}"/>
              </a:ext>
            </a:extLst>
          </p:cNvPr>
          <p:cNvSpPr txBox="1">
            <a:spLocks noChangeArrowheads="1"/>
          </p:cNvSpPr>
          <p:nvPr/>
        </p:nvSpPr>
        <p:spPr bwMode="auto">
          <a:xfrm>
            <a:off x="2597150" y="2573338"/>
            <a:ext cx="162877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t>NAME/NAT </a:t>
            </a:r>
          </a:p>
        </p:txBody>
      </p:sp>
      <p:sp>
        <p:nvSpPr>
          <p:cNvPr id="21" name="TextBox 20">
            <a:extLst>
              <a:ext uri="{FF2B5EF4-FFF2-40B4-BE49-F238E27FC236}">
                <a16:creationId xmlns:a16="http://schemas.microsoft.com/office/drawing/2014/main" id="{E76A1009-6DF2-0BAA-2416-42DB7EA0ED91}"/>
              </a:ext>
            </a:extLst>
          </p:cNvPr>
          <p:cNvSpPr txBox="1">
            <a:spLocks noChangeArrowheads="1"/>
          </p:cNvSpPr>
          <p:nvPr/>
        </p:nvSpPr>
        <p:spPr bwMode="auto">
          <a:xfrm>
            <a:off x="2597150" y="3176588"/>
            <a:ext cx="1485900" cy="27622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1" u="none" strike="noStrike" kern="1200" cap="none" spc="0" normalizeH="0" baseline="0" noProof="0" dirty="0">
                <a:ln>
                  <a:noFill/>
                </a:ln>
                <a:solidFill>
                  <a:srgbClr val="6F8183">
                    <a:lumMod val="50000"/>
                  </a:srgbClr>
                </a:solidFill>
                <a:effectLst/>
                <a:uLnTx/>
                <a:uFillTx/>
                <a:latin typeface="Calibri" panose="020F0502020204030204" pitchFamily="34" charset="0"/>
                <a:ea typeface="+mn-ea"/>
                <a:cs typeface="Arial" panose="020B0604020202020204" pitchFamily="34" charset="0"/>
                <a:sym typeface="Arial" panose="020B0604020202020204" pitchFamily="34" charset="0"/>
              </a:rPr>
              <a:t>Only OWG, WSC</a:t>
            </a:r>
            <a:endParaRPr kumimoji="0" lang="en-US" altLang="en-US" sz="1200" b="0" i="1" u="none" strike="noStrike" kern="1200" cap="none" spc="0" normalizeH="0" baseline="0" noProof="0" dirty="0">
              <a:ln>
                <a:noFill/>
              </a:ln>
              <a:solidFill>
                <a:srgbClr val="6F8183">
                  <a:lumMod val="50000"/>
                </a:srgbClr>
              </a:solidFill>
              <a:effectLst/>
              <a:uLnTx/>
              <a:uFillTx/>
              <a:latin typeface="Calibri" panose="020F0502020204030204" pitchFamily="34" charset="0"/>
              <a:ea typeface="+mn-ea"/>
              <a:cs typeface="Arial" panose="020B0604020202020204" pitchFamily="34" charset="0"/>
              <a:sym typeface="Arial" panose="020B0604020202020204" pitchFamily="34" charset="0"/>
            </a:endParaRPr>
          </a:p>
        </p:txBody>
      </p:sp>
      <p:sp>
        <p:nvSpPr>
          <p:cNvPr id="20" name="TextBox 19">
            <a:extLst>
              <a:ext uri="{FF2B5EF4-FFF2-40B4-BE49-F238E27FC236}">
                <a16:creationId xmlns:a16="http://schemas.microsoft.com/office/drawing/2014/main" id="{90110391-B290-7064-5165-00F1743B8FEE}"/>
              </a:ext>
            </a:extLst>
          </p:cNvPr>
          <p:cNvSpPr txBox="1">
            <a:spLocks noChangeArrowheads="1"/>
          </p:cNvSpPr>
          <p:nvPr/>
        </p:nvSpPr>
        <p:spPr bwMode="auto">
          <a:xfrm>
            <a:off x="2582863" y="3470275"/>
            <a:ext cx="1471612" cy="27622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1" u="none" strike="noStrike" kern="1200" cap="none" spc="0" normalizeH="0" baseline="0" noProof="0" dirty="0">
                <a:ln>
                  <a:noFill/>
                </a:ln>
                <a:solidFill>
                  <a:srgbClr val="6F8183">
                    <a:lumMod val="50000"/>
                  </a:srgbClr>
                </a:solidFill>
                <a:effectLst/>
                <a:uLnTx/>
                <a:uFillTx/>
                <a:latin typeface="Calibri" panose="020F0502020204030204" pitchFamily="34" charset="0"/>
                <a:ea typeface="+mn-ea"/>
                <a:cs typeface="Arial" panose="020B0604020202020204" pitchFamily="34" charset="0"/>
                <a:sym typeface="Arial" panose="020B0604020202020204" pitchFamily="34" charset="0"/>
              </a:rPr>
              <a:t>Only OWG, WSC</a:t>
            </a:r>
          </a:p>
        </p:txBody>
      </p:sp>
      <p:sp>
        <p:nvSpPr>
          <p:cNvPr id="17" name="TextBox 16">
            <a:extLst>
              <a:ext uri="{FF2B5EF4-FFF2-40B4-BE49-F238E27FC236}">
                <a16:creationId xmlns:a16="http://schemas.microsoft.com/office/drawing/2014/main" id="{F6CC6F9D-92C0-AE50-46A6-3B68BD9D0311}"/>
              </a:ext>
            </a:extLst>
          </p:cNvPr>
          <p:cNvSpPr txBox="1">
            <a:spLocks noChangeArrowheads="1"/>
          </p:cNvSpPr>
          <p:nvPr/>
        </p:nvSpPr>
        <p:spPr bwMode="auto">
          <a:xfrm>
            <a:off x="2584450" y="2865438"/>
            <a:ext cx="1576388"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t>CR’s Name</a:t>
            </a:r>
          </a:p>
        </p:txBody>
      </p:sp>
      <p:sp>
        <p:nvSpPr>
          <p:cNvPr id="8" name="TextBox 7">
            <a:extLst>
              <a:ext uri="{FF2B5EF4-FFF2-40B4-BE49-F238E27FC236}">
                <a16:creationId xmlns:a16="http://schemas.microsoft.com/office/drawing/2014/main" id="{5851A11C-1F12-7F6B-5E57-5EC9C3A054FF}"/>
              </a:ext>
            </a:extLst>
          </p:cNvPr>
          <p:cNvSpPr txBox="1">
            <a:spLocks noChangeArrowheads="1"/>
          </p:cNvSpPr>
          <p:nvPr/>
        </p:nvSpPr>
        <p:spPr bwMode="auto">
          <a:xfrm>
            <a:off x="4765675" y="2036763"/>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t>USA</a:t>
            </a:r>
          </a:p>
        </p:txBody>
      </p:sp>
      <p:sp>
        <p:nvSpPr>
          <p:cNvPr id="12" name="TextBox 11">
            <a:extLst>
              <a:ext uri="{FF2B5EF4-FFF2-40B4-BE49-F238E27FC236}">
                <a16:creationId xmlns:a16="http://schemas.microsoft.com/office/drawing/2014/main" id="{28ECE8CC-ECA3-506F-D7A5-F820D3E68B93}"/>
              </a:ext>
            </a:extLst>
          </p:cNvPr>
          <p:cNvSpPr txBox="1">
            <a:spLocks noChangeArrowheads="1"/>
          </p:cNvSpPr>
          <p:nvPr/>
        </p:nvSpPr>
        <p:spPr bwMode="auto">
          <a:xfrm>
            <a:off x="4765675" y="2339975"/>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t>USA</a:t>
            </a:r>
          </a:p>
        </p:txBody>
      </p:sp>
      <p:sp>
        <p:nvSpPr>
          <p:cNvPr id="18" name="TextBox 17">
            <a:extLst>
              <a:ext uri="{FF2B5EF4-FFF2-40B4-BE49-F238E27FC236}">
                <a16:creationId xmlns:a16="http://schemas.microsoft.com/office/drawing/2014/main" id="{AEA2FEAA-BFED-634D-7BB1-79C9CD39B480}"/>
              </a:ext>
            </a:extLst>
          </p:cNvPr>
          <p:cNvSpPr txBox="1">
            <a:spLocks noChangeArrowheads="1"/>
          </p:cNvSpPr>
          <p:nvPr/>
        </p:nvSpPr>
        <p:spPr bwMode="auto">
          <a:xfrm>
            <a:off x="4754563" y="2873375"/>
            <a:ext cx="547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t>USA</a:t>
            </a:r>
          </a:p>
        </p:txBody>
      </p:sp>
      <p:sp>
        <p:nvSpPr>
          <p:cNvPr id="9" name="TextBox 8">
            <a:extLst>
              <a:ext uri="{FF2B5EF4-FFF2-40B4-BE49-F238E27FC236}">
                <a16:creationId xmlns:a16="http://schemas.microsoft.com/office/drawing/2014/main" id="{C6C3F29E-55B3-0E49-FF5E-0C1D54CE5748}"/>
              </a:ext>
            </a:extLst>
          </p:cNvPr>
          <p:cNvSpPr txBox="1">
            <a:spLocks noChangeArrowheads="1"/>
          </p:cNvSpPr>
          <p:nvPr/>
        </p:nvSpPr>
        <p:spPr bwMode="auto">
          <a:xfrm>
            <a:off x="6270625" y="2046288"/>
            <a:ext cx="1781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t>Must be SIGNED!</a:t>
            </a:r>
          </a:p>
        </p:txBody>
      </p:sp>
      <p:sp>
        <p:nvSpPr>
          <p:cNvPr id="15" name="TextBox 14">
            <a:extLst>
              <a:ext uri="{FF2B5EF4-FFF2-40B4-BE49-F238E27FC236}">
                <a16:creationId xmlns:a16="http://schemas.microsoft.com/office/drawing/2014/main" id="{00C8ECCA-F04F-E3C4-1D85-E4673DC21E76}"/>
              </a:ext>
            </a:extLst>
          </p:cNvPr>
          <p:cNvSpPr txBox="1">
            <a:spLocks noChangeArrowheads="1"/>
          </p:cNvSpPr>
          <p:nvPr/>
        </p:nvSpPr>
        <p:spPr bwMode="auto">
          <a:xfrm>
            <a:off x="6270625" y="2338388"/>
            <a:ext cx="1781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t>Must be SIGNED!</a:t>
            </a:r>
          </a:p>
        </p:txBody>
      </p:sp>
      <p:sp>
        <p:nvSpPr>
          <p:cNvPr id="16" name="TextBox 15">
            <a:extLst>
              <a:ext uri="{FF2B5EF4-FFF2-40B4-BE49-F238E27FC236}">
                <a16:creationId xmlns:a16="http://schemas.microsoft.com/office/drawing/2014/main" id="{9C1D7BC1-DACB-889E-567D-E8D377C58EA5}"/>
              </a:ext>
            </a:extLst>
          </p:cNvPr>
          <p:cNvSpPr txBox="1">
            <a:spLocks noChangeArrowheads="1"/>
          </p:cNvSpPr>
          <p:nvPr/>
        </p:nvSpPr>
        <p:spPr bwMode="auto">
          <a:xfrm>
            <a:off x="6259513" y="2487613"/>
            <a:ext cx="188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t>Must be SIGNED! DH/SG/WC SL &amp; GS</a:t>
            </a:r>
          </a:p>
        </p:txBody>
      </p:sp>
      <p:sp>
        <p:nvSpPr>
          <p:cNvPr id="19" name="TextBox 18">
            <a:extLst>
              <a:ext uri="{FF2B5EF4-FFF2-40B4-BE49-F238E27FC236}">
                <a16:creationId xmlns:a16="http://schemas.microsoft.com/office/drawing/2014/main" id="{E92C3E96-D173-435C-4FC6-6C4330537D1D}"/>
              </a:ext>
            </a:extLst>
          </p:cNvPr>
          <p:cNvSpPr txBox="1">
            <a:spLocks noChangeArrowheads="1"/>
          </p:cNvSpPr>
          <p:nvPr/>
        </p:nvSpPr>
        <p:spPr bwMode="auto">
          <a:xfrm>
            <a:off x="6259513" y="2909888"/>
            <a:ext cx="1504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Arial" panose="020B0604020202020204" pitchFamily="34" charset="0"/>
              </a:rPr>
              <a:t>Must be SIGNED!</a:t>
            </a:r>
          </a:p>
        </p:txBody>
      </p:sp>
      <p:cxnSp>
        <p:nvCxnSpPr>
          <p:cNvPr id="6" name="Straight Arrow Connector 5">
            <a:extLst>
              <a:ext uri="{FF2B5EF4-FFF2-40B4-BE49-F238E27FC236}">
                <a16:creationId xmlns:a16="http://schemas.microsoft.com/office/drawing/2014/main" id="{7A6E30D1-BB98-25C9-99C7-9658D944C2E3}"/>
              </a:ext>
            </a:extLst>
          </p:cNvPr>
          <p:cNvCxnSpPr>
            <a:cxnSpLocks/>
          </p:cNvCxnSpPr>
          <p:nvPr/>
        </p:nvCxnSpPr>
        <p:spPr>
          <a:xfrm>
            <a:off x="1295400" y="3948113"/>
            <a:ext cx="0" cy="11176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135190" name="Content Placeholder 10">
            <a:extLst>
              <a:ext uri="{FF2B5EF4-FFF2-40B4-BE49-F238E27FC236}">
                <a16:creationId xmlns:a16="http://schemas.microsoft.com/office/drawing/2014/main" id="{74503ADA-8B04-930C-CB0A-304D691E0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CA6A653D-669D-2100-BAF5-1F23238ED548}"/>
              </a:ext>
            </a:extLst>
          </p:cNvPr>
          <p:cNvCxnSpPr>
            <a:cxnSpLocks/>
          </p:cNvCxnSpPr>
          <p:nvPr/>
        </p:nvCxnSpPr>
        <p:spPr>
          <a:xfrm>
            <a:off x="5715000" y="3771900"/>
            <a:ext cx="0" cy="631825"/>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93565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10" grpId="0"/>
      <p:bldP spid="13" grpId="0"/>
      <p:bldP spid="21" grpId="0"/>
      <p:bldP spid="20" grpId="0"/>
      <p:bldP spid="17" grpId="0"/>
      <p:bldP spid="8" grpId="0"/>
      <p:bldP spid="12" grpId="0"/>
      <p:bldP spid="18" grpId="0"/>
      <p:bldP spid="9" grpId="0"/>
      <p:bldP spid="15" grpId="0"/>
      <p:bldP spid="16" grpId="0"/>
      <p:bldP spid="19"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9E1A233-C8F7-77C7-21A3-BAF682604247}"/>
              </a:ext>
            </a:extLst>
          </p:cNvPr>
          <p:cNvSpPr>
            <a:spLocks noGrp="1"/>
          </p:cNvSpPr>
          <p:nvPr>
            <p:ph type="title" idx="4294967295"/>
          </p:nvPr>
        </p:nvSpPr>
        <p:spPr>
          <a:xfrm>
            <a:off x="292100" y="304800"/>
            <a:ext cx="8686800" cy="647700"/>
          </a:xfrm>
        </p:spPr>
        <p:txBody>
          <a:bodyPr>
            <a:normAutofit fontScale="90000"/>
          </a:bodyPr>
          <a:lstStyle/>
          <a:p>
            <a:pPr eaLnBrk="1" hangingPunct="1">
              <a:defRPr/>
            </a:pPr>
            <a:br>
              <a:rPr lang="en-US" altLang="en-US" dirty="0">
                <a:solidFill>
                  <a:srgbClr val="0066FF"/>
                </a:solidFill>
                <a:cs typeface="Arial" charset="0"/>
              </a:rPr>
            </a:br>
            <a:r>
              <a:rPr lang="en-US" altLang="en-US" sz="3100" b="1" dirty="0">
                <a:solidFill>
                  <a:srgbClr val="0028A8"/>
                </a:solidFill>
                <a:effectLst>
                  <a:outerShdw blurRad="38100" dist="38100" dir="2700000" algn="tl">
                    <a:srgbClr val="000000">
                      <a:alpha val="43137"/>
                    </a:srgbClr>
                  </a:outerShdw>
                </a:effectLst>
                <a:cs typeface="Arial" charset="0"/>
              </a:rPr>
              <a:t>EVENT RELATED DOCUMENTS</a:t>
            </a:r>
            <a:endParaRPr lang="en-US" altLang="en-US" sz="3100" dirty="0">
              <a:cs typeface="Arial" charset="0"/>
            </a:endParaRPr>
          </a:p>
        </p:txBody>
      </p:sp>
      <p:sp>
        <p:nvSpPr>
          <p:cNvPr id="94211" name="Content Placeholder 2">
            <a:extLst>
              <a:ext uri="{FF2B5EF4-FFF2-40B4-BE49-F238E27FC236}">
                <a16:creationId xmlns:a16="http://schemas.microsoft.com/office/drawing/2014/main" id="{34BDCD96-7579-ABEF-CC3B-21D34E17DD07}"/>
              </a:ext>
            </a:extLst>
          </p:cNvPr>
          <p:cNvSpPr>
            <a:spLocks noGrp="1" noChangeArrowheads="1"/>
          </p:cNvSpPr>
          <p:nvPr>
            <p:ph idx="4294967295"/>
          </p:nvPr>
        </p:nvSpPr>
        <p:spPr>
          <a:xfrm>
            <a:off x="153988" y="1066800"/>
            <a:ext cx="8834437" cy="4343400"/>
          </a:xfrm>
        </p:spPr>
        <p:txBody>
          <a:bodyPr/>
          <a:lstStyle/>
          <a:p>
            <a:pPr marL="0" indent="0" algn="just">
              <a:lnSpc>
                <a:spcPct val="115000"/>
              </a:lnSpc>
              <a:spcBef>
                <a:spcPts val="600"/>
              </a:spcBef>
              <a:spcAft>
                <a:spcPts val="600"/>
              </a:spcAft>
              <a:buFont typeface="Euphemia" panose="020B0503040102020104" pitchFamily="34" charset="0"/>
              <a:buNone/>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200"/>
              </a:spcBef>
              <a:spcAft>
                <a:spcPts val="600"/>
              </a:spcAft>
              <a:buFont typeface="Arial" panose="020B0604020202020204" pitchFamily="34" charset="0"/>
              <a:buChar char="•"/>
              <a:defRPr/>
            </a:pPr>
            <a:r>
              <a:rPr lang="en-US" sz="2400" dirty="0">
                <a:ea typeface="Times New Roman" panose="02020603050405020304" pitchFamily="18" charset="0"/>
              </a:rPr>
              <a:t>For events with no issues (injuries or accidents), it is recommended all event-related documents be kept on file for one (1) year.  </a:t>
            </a:r>
          </a:p>
          <a:p>
            <a:pPr algn="just">
              <a:lnSpc>
                <a:spcPct val="100000"/>
              </a:lnSpc>
              <a:spcBef>
                <a:spcPts val="1200"/>
              </a:spcBef>
              <a:spcAft>
                <a:spcPts val="600"/>
              </a:spcAft>
              <a:buFont typeface="Arial" panose="020B0604020202020204" pitchFamily="34" charset="0"/>
              <a:buChar char="•"/>
              <a:defRPr/>
            </a:pPr>
            <a:r>
              <a:rPr lang="en-US" sz="2400" dirty="0">
                <a:ea typeface="Times New Roman" panose="02020603050405020304" pitchFamily="18" charset="0"/>
              </a:rPr>
              <a:t>In the case of an event with serious injury/accident as defined by the “Guidelines for Serious Accidents” as posted in the MPF, the Technical Delegate must immediately contact Jeff Weinman, U.S. Ski &amp; Snowboard Competition Services for instructions. </a:t>
            </a:r>
            <a:r>
              <a:rPr lang="en-US" sz="2400" dirty="0">
                <a:solidFill>
                  <a:srgbClr val="000000"/>
                </a:solidFill>
                <a:ea typeface="Times New Roman" panose="02020603050405020304" pitchFamily="18" charset="0"/>
              </a:rPr>
              <a:t> </a:t>
            </a:r>
            <a:endParaRPr lang="en-US" sz="2400" dirty="0">
              <a:ea typeface="Times New Roman" panose="02020603050405020304" pitchFamily="18"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137220" name="Content Placeholder 10">
            <a:extLst>
              <a:ext uri="{FF2B5EF4-FFF2-40B4-BE49-F238E27FC236}">
                <a16:creationId xmlns:a16="http://schemas.microsoft.com/office/drawing/2014/main" id="{6D19F8B6-E420-0F58-C90C-2A74A7B1D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94792"/>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1">
            <a:extLst>
              <a:ext uri="{FF2B5EF4-FFF2-40B4-BE49-F238E27FC236}">
                <a16:creationId xmlns:a16="http://schemas.microsoft.com/office/drawing/2014/main" id="{A4AC1C34-99C1-FD16-A890-B141BEBABFC6}"/>
              </a:ext>
            </a:extLst>
          </p:cNvPr>
          <p:cNvSpPr txBox="1">
            <a:spLocks noChangeArrowheads="1"/>
          </p:cNvSpPr>
          <p:nvPr/>
        </p:nvSpPr>
        <p:spPr bwMode="auto">
          <a:xfrm>
            <a:off x="612775" y="1190625"/>
            <a:ext cx="7653338" cy="4476750"/>
          </a:xfrm>
          <a:prstGeom prst="rect">
            <a:avLst/>
          </a:prstGeom>
          <a:noFill/>
          <a:ln>
            <a:noFill/>
          </a:ln>
        </p:spPr>
        <p:txBody>
          <a:bodyPr anchor="ctr" anchorCtr="1">
            <a:spAutoFit/>
          </a:bodyPr>
          <a:lstStyle>
            <a:lvl1pPr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285750" algn="just" defTabSz="914400" rtl="0" eaLnBrk="0" fontAlgn="base" latinLnBrk="0" hangingPunct="0">
              <a:lnSpc>
                <a:spcPct val="100000"/>
              </a:lnSpc>
              <a:spcBef>
                <a:spcPts val="600"/>
              </a:spcBef>
              <a:spcAft>
                <a:spcPts val="120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rPr>
              <a:t>NOTE: </a:t>
            </a:r>
          </a:p>
          <a:p>
            <a:pPr marL="0" marR="0" lvl="0" indent="-285750" algn="just" defTabSz="914400" rtl="0" eaLnBrk="0" fontAlgn="base" latinLnBrk="0" hangingPunct="0">
              <a:lnSpc>
                <a:spcPct val="100000"/>
              </a:lnSpc>
              <a:spcBef>
                <a:spcPts val="600"/>
              </a:spcBef>
              <a:spcAft>
                <a:spcPts val="12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rPr>
              <a:t>VOLA will now require use of a “new generation dongle.” </a:t>
            </a:r>
          </a:p>
          <a:p>
            <a:pPr marL="0" marR="0" lvl="0" indent="-285750" algn="just" defTabSz="914400" rtl="0" eaLnBrk="0" fontAlgn="base" latinLnBrk="0" hangingPunct="0">
              <a:lnSpc>
                <a:spcPct val="100000"/>
              </a:lnSpc>
              <a:spcBef>
                <a:spcPts val="600"/>
              </a:spcBef>
              <a:spcAft>
                <a:spcPts val="12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rPr>
              <a:t>The old dongle will no longer be updated.</a:t>
            </a:r>
          </a:p>
          <a:p>
            <a:pPr marL="0" marR="0" lvl="0" indent="-285750" algn="just" defTabSz="914400" rtl="0" eaLnBrk="0" fontAlgn="base" latinLnBrk="0" hangingPunct="0">
              <a:lnSpc>
                <a:spcPct val="100000"/>
              </a:lnSpc>
              <a:spcBef>
                <a:spcPts val="600"/>
              </a:spcBef>
              <a:spcAft>
                <a:spcPts val="120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rPr>
              <a:t>Technical support will not be available.</a:t>
            </a:r>
          </a:p>
          <a:p>
            <a:pPr marL="0" marR="0" lvl="0" indent="-285750" algn="just" defTabSz="914400" rtl="0" eaLnBrk="0" fontAlgn="base" latinLnBrk="0" hangingPunct="0">
              <a:lnSpc>
                <a:spcPct val="100000"/>
              </a:lnSpc>
              <a:spcBef>
                <a:spcPts val="600"/>
              </a:spcBef>
              <a:spcAft>
                <a:spcPts val="120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rPr>
              <a:t>Users who </a:t>
            </a:r>
            <a:r>
              <a:rPr kumimoji="0" lang="en-US" altLang="en-US" sz="1800" b="0" i="0" u="sng"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rPr>
              <a:t>returned</a:t>
            </a:r>
            <a:r>
              <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rPr>
              <a:t> the old dongle to Jeff Weinman prior to 31 October 2024 received a replacement free of charge. </a:t>
            </a:r>
          </a:p>
          <a:p>
            <a:pPr marL="0" marR="0" lvl="0" indent="-285750" algn="just" defTabSz="914400" rtl="0" eaLnBrk="0" fontAlgn="base" latinLnBrk="0" hangingPunct="0">
              <a:lnSpc>
                <a:spcPct val="100000"/>
              </a:lnSpc>
              <a:spcBef>
                <a:spcPts val="600"/>
              </a:spcBef>
              <a:spcAft>
                <a:spcPts val="120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rPr>
              <a:t>Users who </a:t>
            </a:r>
            <a:r>
              <a:rPr kumimoji="0" lang="en-US" altLang="en-US" sz="1800" b="0" i="0" u="sng"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rPr>
              <a:t>did not return</a:t>
            </a:r>
            <a:r>
              <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rPr>
              <a:t> the old dongle prior to that date, will have to pay an CHF 89 fee in order to receive a new one. </a:t>
            </a:r>
          </a:p>
          <a:p>
            <a:pPr marL="0" marR="0" lvl="0" indent="-285750" algn="l" defTabSz="914400" rtl="0" eaLnBrk="0" fontAlgn="base" latinLnBrk="0" hangingPunct="0">
              <a:lnSpc>
                <a:spcPct val="100000"/>
              </a:lnSpc>
              <a:spcBef>
                <a:spcPts val="60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a:ea typeface="+mn-ea"/>
                <a:cs typeface="Times New Roman" panose="02020603050405020304" pitchFamily="18" charset="0"/>
              </a:rPr>
              <a:t>Complete information is available at: </a:t>
            </a:r>
          </a:p>
          <a:p>
            <a:pPr marL="0" marR="0" lvl="0" indent="-285750" algn="l" defTabSz="914400" rtl="0" eaLnBrk="0" fontAlgn="base" latinLnBrk="0" hangingPunct="0">
              <a:lnSpc>
                <a:spcPct val="100000"/>
              </a:lnSpc>
              <a:spcBef>
                <a:spcPts val="600"/>
              </a:spcBef>
              <a:spcAft>
                <a:spcPts val="1200"/>
              </a:spcAft>
              <a:buClrTx/>
              <a:buSzTx/>
              <a:buFontTx/>
              <a:buNone/>
              <a:tabLst/>
              <a:defRPr/>
            </a:pPr>
            <a:r>
              <a:rPr kumimoji="0" lang="en-US" altLang="en-US" sz="1800" b="1" i="0" u="none" strike="noStrike" kern="1200" cap="none" spc="0" normalizeH="0" baseline="0" noProof="0" dirty="0">
                <a:ln>
                  <a:noFill/>
                </a:ln>
                <a:solidFill>
                  <a:srgbClr val="003399"/>
                </a:solidFill>
                <a:effectLst/>
                <a:uLnTx/>
                <a:uFillTx/>
                <a:latin typeface="Arial" panose="020B0604020202020204"/>
                <a:ea typeface="+mn-ea"/>
                <a:cs typeface="Times New Roman" panose="02020603050405020304" pitchFamily="18" charset="0"/>
              </a:rPr>
              <a:t>vola-racing.ch/en/timing/logiciels/utilitaires/vola-board</a:t>
            </a:r>
          </a:p>
        </p:txBody>
      </p:sp>
      <p:sp>
        <p:nvSpPr>
          <p:cNvPr id="3" name="Rectangle 2">
            <a:extLst>
              <a:ext uri="{FF2B5EF4-FFF2-40B4-BE49-F238E27FC236}">
                <a16:creationId xmlns:a16="http://schemas.microsoft.com/office/drawing/2014/main" id="{1B2577B8-8EEA-A5AA-66D5-61C2E7736555}"/>
              </a:ext>
            </a:extLst>
          </p:cNvPr>
          <p:cNvSpPr/>
          <p:nvPr/>
        </p:nvSpPr>
        <p:spPr>
          <a:xfrm>
            <a:off x="280988" y="228600"/>
            <a:ext cx="8001000" cy="52387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sng" strike="noStrike" kern="1200" cap="none" spc="0" normalizeH="0" baseline="0" noProof="0" dirty="0">
                <a:ln>
                  <a:noFill/>
                </a:ln>
                <a:solidFill>
                  <a:srgbClr val="0028A8"/>
                </a:solidFill>
                <a:effectLst>
                  <a:outerShdw blurRad="38100" dist="38100" dir="2700000" algn="tl">
                    <a:srgbClr val="000000">
                      <a:alpha val="43137"/>
                    </a:srgbClr>
                  </a:outerShdw>
                </a:effectLst>
                <a:uLnTx/>
                <a:uFillTx/>
                <a:latin typeface="Arial" charset="0"/>
                <a:ea typeface="+mn-ea"/>
                <a:cs typeface="Arial" charset="0"/>
              </a:rPr>
              <a:t>IMPORTANT UPDATE</a:t>
            </a:r>
            <a:r>
              <a:rPr kumimoji="0" lang="en-US" altLang="en-US" sz="2800" b="1" i="0" u="none" strike="noStrike" kern="1200" cap="none" spc="0" normalizeH="0" baseline="0" noProof="0" dirty="0">
                <a:ln>
                  <a:noFill/>
                </a:ln>
                <a:solidFill>
                  <a:srgbClr val="0028A8"/>
                </a:solidFill>
                <a:effectLst>
                  <a:outerShdw blurRad="38100" dist="38100" dir="2700000" algn="tl">
                    <a:srgbClr val="000000">
                      <a:alpha val="43137"/>
                    </a:srgbClr>
                  </a:outerShdw>
                </a:effectLst>
                <a:uLnTx/>
                <a:uFillTx/>
                <a:latin typeface="Arial" charset="0"/>
                <a:ea typeface="+mn-ea"/>
                <a:cs typeface="Arial" charset="0"/>
              </a:rPr>
              <a:t>: VOLA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1316" name="Content Placeholder 10">
            <a:extLst>
              <a:ext uri="{FF2B5EF4-FFF2-40B4-BE49-F238E27FC236}">
                <a16:creationId xmlns:a16="http://schemas.microsoft.com/office/drawing/2014/main" id="{724F9576-0DB5-9341-8FF8-7BF8D3431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664813"/>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a:extLst>
              <a:ext uri="{FF2B5EF4-FFF2-40B4-BE49-F238E27FC236}">
                <a16:creationId xmlns:a16="http://schemas.microsoft.com/office/drawing/2014/main" id="{EF24159C-DE62-BB1B-4C10-E8D3682EE66D}"/>
              </a:ext>
            </a:extLst>
          </p:cNvPr>
          <p:cNvSpPr txBox="1">
            <a:spLocks noChangeArrowheads="1"/>
          </p:cNvSpPr>
          <p:nvPr/>
        </p:nvSpPr>
        <p:spPr bwMode="auto">
          <a:xfrm>
            <a:off x="190500" y="650875"/>
            <a:ext cx="8763000" cy="5556250"/>
          </a:xfrm>
          <a:prstGeom prst="rect">
            <a:avLst/>
          </a:prstGeom>
          <a:noFill/>
          <a:ln w="9525">
            <a:noFill/>
            <a:miter lim="800000"/>
            <a:headEnd/>
            <a:tailEnd/>
          </a:ln>
        </p:spPr>
        <p:txBody>
          <a:bodyPr anchor="ctr" anchorCtr="1">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a:spcBef>
                <a:spcPts val="600"/>
              </a:spcBef>
              <a:defRPr/>
            </a:pPr>
            <a:r>
              <a:rPr lang="en-US" altLang="en-US" sz="2000" b="1" dirty="0">
                <a:solidFill>
                  <a:srgbClr val="0028A8"/>
                </a:solidFill>
                <a:effectLst>
                  <a:outerShdw blurRad="38100" dist="38100" dir="2700000" algn="tl">
                    <a:srgbClr val="000000">
                      <a:alpha val="43137"/>
                    </a:srgbClr>
                  </a:outerShdw>
                </a:effectLst>
                <a:latin typeface="Arial" charset="0"/>
                <a:cs typeface="Arial" charset="0"/>
              </a:rPr>
              <a:t>Calculation of Missed Impulses</a:t>
            </a:r>
            <a:endParaRPr lang="en-US" altLang="en-US" sz="2000" dirty="0">
              <a:latin typeface="Arial" panose="020B0604020202020204" pitchFamily="34" charset="0"/>
              <a:cs typeface="Arial" panose="020B0604020202020204" pitchFamily="34" charset="0"/>
            </a:endParaRPr>
          </a:p>
          <a:p>
            <a:pPr marL="0">
              <a:spcBef>
                <a:spcPts val="0"/>
              </a:spcBef>
              <a:spcAft>
                <a:spcPts val="0"/>
              </a:spcAft>
              <a:defRPr/>
            </a:pPr>
            <a:r>
              <a:rPr lang="en-US" altLang="en-US" sz="2000" dirty="0">
                <a:latin typeface="Arial" panose="020B0604020202020204" pitchFamily="34" charset="0"/>
                <a:cs typeface="Arial" panose="020B0604020202020204" pitchFamily="34" charset="0"/>
              </a:rPr>
              <a:t>If </a:t>
            </a:r>
            <a:r>
              <a:rPr lang="en-US" altLang="en-US" sz="2000" u="sng" dirty="0">
                <a:latin typeface="Arial" panose="020B0604020202020204" pitchFamily="34" charset="0"/>
                <a:cs typeface="Arial" panose="020B0604020202020204" pitchFamily="34" charset="0"/>
              </a:rPr>
              <a:t>both</a:t>
            </a:r>
            <a:r>
              <a:rPr lang="en-US" altLang="en-US" sz="2000" dirty="0">
                <a:latin typeface="Arial" panose="020B0604020202020204" pitchFamily="34" charset="0"/>
                <a:cs typeface="Arial" panose="020B0604020202020204" pitchFamily="34" charset="0"/>
              </a:rPr>
              <a:t> the Start impulse and the Finish impulse from System A are </a:t>
            </a:r>
            <a:r>
              <a:rPr lang="en-US" altLang="en-US" sz="2000" u="sng" dirty="0">
                <a:latin typeface="Arial" panose="020B0604020202020204" pitchFamily="34" charset="0"/>
                <a:cs typeface="Arial" panose="020B0604020202020204" pitchFamily="34" charset="0"/>
              </a:rPr>
              <a:t>missed</a:t>
            </a:r>
            <a:r>
              <a:rPr lang="en-US" altLang="en-US" sz="2000" dirty="0">
                <a:latin typeface="Arial" panose="020B0604020202020204" pitchFamily="34" charset="0"/>
                <a:cs typeface="Arial" panose="020B0604020202020204" pitchFamily="34" charset="0"/>
              </a:rPr>
              <a:t>:</a:t>
            </a:r>
          </a:p>
          <a:p>
            <a:pPr marL="457200" indent="-457200">
              <a:spcBef>
                <a:spcPts val="600"/>
              </a:spcBef>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Replacement ToD’s must be calculated for each missing impulse as outlined in ICR 611.3.2.1  </a:t>
            </a:r>
          </a:p>
          <a:p>
            <a:pPr marL="171450" indent="-457200">
              <a:spcBef>
                <a:spcPts val="600"/>
              </a:spcBef>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Net time is then calculated &amp; applied  </a:t>
            </a:r>
          </a:p>
          <a:p>
            <a:pPr marL="0" indent="0">
              <a:spcBef>
                <a:spcPts val="600"/>
              </a:spcBef>
              <a:defRPr/>
            </a:pPr>
            <a:r>
              <a:rPr lang="en-US" altLang="en-US" sz="2000" i="1" dirty="0">
                <a:latin typeface="Arial" panose="020B0604020202020204" pitchFamily="34" charset="0"/>
                <a:cs typeface="Arial" panose="020B0604020202020204" pitchFamily="34" charset="0"/>
              </a:rPr>
              <a:t>(Use 1 form for Start ToD and 1 form for Finish ToD.)</a:t>
            </a:r>
          </a:p>
          <a:p>
            <a:pPr marL="0" indent="0">
              <a:spcBef>
                <a:spcPts val="600"/>
              </a:spcBef>
              <a:defRPr/>
            </a:pPr>
            <a:r>
              <a:rPr lang="en-US" altLang="en-US" sz="2000" b="1" dirty="0">
                <a:solidFill>
                  <a:srgbClr val="0028A8"/>
                </a:solidFill>
                <a:effectLst>
                  <a:outerShdw blurRad="38100" dist="38100" dir="2700000" algn="tl">
                    <a:srgbClr val="000000">
                      <a:alpha val="43137"/>
                    </a:srgbClr>
                  </a:outerShdw>
                </a:effectLst>
                <a:latin typeface="Arial" charset="0"/>
                <a:cs typeface="Arial" charset="0"/>
              </a:rPr>
              <a:t>Synchronization of Timekeeping Systems</a:t>
            </a:r>
            <a:endParaRPr lang="en-US" altLang="en-US" sz="2000" dirty="0">
              <a:latin typeface="Arial" panose="020B0604020202020204" pitchFamily="34" charset="0"/>
              <a:cs typeface="Arial" panose="020B0604020202020204" pitchFamily="34" charset="0"/>
            </a:endParaRPr>
          </a:p>
          <a:p>
            <a:pPr marL="342900" indent="-342900" algn="just">
              <a:spcBef>
                <a:spcPts val="0"/>
              </a:spcBef>
              <a:spcAft>
                <a:spcPts val="400"/>
              </a:spcAft>
              <a:buFont typeface="Arial" panose="020B0604020202020204" pitchFamily="34" charset="0"/>
              <a:buChar char="•"/>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Synchronization of timing systems must occur as close as possible to scheduled start for the first run </a:t>
            </a:r>
          </a:p>
          <a:p>
            <a:pPr marL="342900" indent="-342900" algn="just">
              <a:spcBef>
                <a:spcPts val="0"/>
              </a:spcBef>
              <a:spcAft>
                <a:spcPts val="400"/>
              </a:spcAft>
              <a:buFont typeface="Arial" panose="020B0604020202020204" pitchFamily="34" charset="0"/>
              <a:buChar char="•"/>
              <a:defRPr/>
            </a:pPr>
            <a:r>
              <a:rPr lang="en-US" sz="2000" dirty="0">
                <a:latin typeface="Arial" panose="020B0604020202020204" pitchFamily="34" charset="0"/>
                <a:ea typeface="Times New Roman" panose="02020603050405020304" pitchFamily="18" charset="0"/>
                <a:cs typeface="Arial" panose="020B0604020202020204" pitchFamily="34" charset="0"/>
              </a:rPr>
              <a:t>After synchronization is done, a new impulse must sent by the same source to check the synchronization accuracy on Systems A and B  </a:t>
            </a:r>
          </a:p>
          <a:p>
            <a:pPr marL="342900" indent="-342900" algn="just">
              <a:spcBef>
                <a:spcPts val="0"/>
              </a:spcBef>
              <a:spcAft>
                <a:spcPts val="400"/>
              </a:spcAft>
              <a:buFont typeface="Arial" panose="020B0604020202020204" pitchFamily="34" charset="0"/>
              <a:buChar char="•"/>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Synchronization of all systems must be maintained and must not be re-synchronized for the second run</a:t>
            </a:r>
          </a:p>
          <a:p>
            <a:pPr marL="0" indent="0" algn="just">
              <a:spcBef>
                <a:spcPts val="600"/>
              </a:spcBef>
              <a:spcAft>
                <a:spcPts val="0"/>
              </a:spcAft>
              <a:defRPr/>
            </a:pPr>
            <a:r>
              <a:rPr lang="en-US" sz="2000" b="1"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FIS Base Points</a:t>
            </a:r>
          </a:p>
          <a:p>
            <a:pPr marL="0" indent="0" algn="just">
              <a:spcBef>
                <a:spcPts val="0"/>
              </a:spcBef>
              <a:spcAft>
                <a:spcPts val="0"/>
              </a:spcAft>
              <a:defRPr/>
            </a:pP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Points posted in the Season 2025 FIS Base Points List </a:t>
            </a:r>
            <a:r>
              <a:rPr lang="en-US" sz="2000" b="1" i="1" u="sng" dirty="0">
                <a:latin typeface="Times New Roman" panose="02020603050405020304" pitchFamily="18" charset="0"/>
                <a:ea typeface="Times New Roman" panose="02020603050405020304" pitchFamily="18" charset="0"/>
                <a:cs typeface="Times New Roman" panose="02020603050405020304" pitchFamily="18" charset="0"/>
              </a:rPr>
              <a:t>must not</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be used for event seeding or penalty calculation purposes.</a:t>
            </a:r>
            <a:endParaRPr lang="en-US" sz="2000" dirty="0">
              <a:latin typeface="Courier"/>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4F23674-63C2-B646-AC84-6B2E93686000}"/>
              </a:ext>
            </a:extLst>
          </p:cNvPr>
          <p:cNvSpPr/>
          <p:nvPr/>
        </p:nvSpPr>
        <p:spPr>
          <a:xfrm>
            <a:off x="190500" y="127000"/>
            <a:ext cx="8001000" cy="523875"/>
          </a:xfrm>
          <a:prstGeom prst="rect">
            <a:avLst/>
          </a:prstGeom>
        </p:spPr>
        <p:txBody>
          <a:bodyPr>
            <a:spAutoFit/>
          </a:bodyPr>
          <a:lstStyle/>
          <a:p>
            <a:pPr>
              <a:defRPr/>
            </a:pPr>
            <a:r>
              <a:rPr lang="en-US" altLang="en-US" sz="2800" b="1" u="sng" dirty="0">
                <a:solidFill>
                  <a:srgbClr val="0028A8"/>
                </a:solidFill>
                <a:effectLst>
                  <a:outerShdw blurRad="38100" dist="38100" dir="2700000" algn="tl">
                    <a:srgbClr val="000000">
                      <a:alpha val="43137"/>
                    </a:srgbClr>
                  </a:outerShdw>
                </a:effectLst>
                <a:latin typeface="Arial" charset="0"/>
                <a:cs typeface="Arial" charset="0"/>
              </a:rPr>
              <a:t>IMPORTANT CLARIFICATIONS</a:t>
            </a:r>
            <a:r>
              <a:rPr lang="en-US" altLang="en-US" sz="2800" b="1" dirty="0">
                <a:solidFill>
                  <a:srgbClr val="0028A8"/>
                </a:solidFill>
                <a:effectLst>
                  <a:outerShdw blurRad="38100" dist="38100" dir="2700000" algn="tl">
                    <a:srgbClr val="000000">
                      <a:alpha val="43137"/>
                    </a:srgbClr>
                  </a:outerShdw>
                </a:effectLst>
                <a:latin typeface="Arial" charset="0"/>
                <a:cs typeface="Arial" charset="0"/>
              </a:rPr>
              <a:t>: Timing</a:t>
            </a:r>
            <a:endParaRPr lang="en-US" sz="2800" dirty="0">
              <a:latin typeface="Arial" panose="020B0604020202020204" pitchFamily="34" charset="0"/>
              <a:cs typeface="Arial" panose="020B0604020202020204" pitchFamily="34" charset="0"/>
            </a:endParaRPr>
          </a:p>
        </p:txBody>
      </p:sp>
      <p:pic>
        <p:nvPicPr>
          <p:cNvPr id="169988" name="Content Placeholder 10">
            <a:extLst>
              <a:ext uri="{FF2B5EF4-FFF2-40B4-BE49-F238E27FC236}">
                <a16:creationId xmlns:a16="http://schemas.microsoft.com/office/drawing/2014/main" id="{5E2176A0-86B5-C0E7-3650-B3DA99372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A5A8D27-060A-C701-A15D-E40DE3B0ADBC}"/>
              </a:ext>
            </a:extLst>
          </p:cNvPr>
          <p:cNvSpPr>
            <a:spLocks noGrp="1" noChangeArrowheads="1"/>
          </p:cNvSpPr>
          <p:nvPr>
            <p:ph type="body" idx="4294967295"/>
          </p:nvPr>
        </p:nvSpPr>
        <p:spPr>
          <a:xfrm>
            <a:off x="244475" y="625475"/>
            <a:ext cx="8653463" cy="5605463"/>
          </a:xfrm>
        </p:spPr>
        <p:txBody>
          <a:bodyPr rtlCol="0">
            <a:normAutofit fontScale="92500"/>
          </a:bodyPr>
          <a:lstStyle/>
          <a:p>
            <a:pPr marL="0" indent="0" algn="just">
              <a:lnSpc>
                <a:spcPct val="110000"/>
              </a:lnSpc>
              <a:buFont typeface="Euphemia" panose="020B0503040102020104" pitchFamily="34" charset="0"/>
              <a:buNone/>
              <a:defRPr/>
            </a:pPr>
            <a:r>
              <a:rPr lang="en-US" sz="24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CHIEF OF TIMING AND CALCULATIONS: </a:t>
            </a:r>
            <a:r>
              <a:rPr lang="en-US" sz="2400" dirty="0">
                <a:latin typeface="Arial" panose="020B0604020202020204" pitchFamily="34" charset="0"/>
                <a:cs typeface="Arial" panose="020B0604020202020204" pitchFamily="34" charset="0"/>
              </a:rPr>
              <a:t>This official </a:t>
            </a:r>
            <a:r>
              <a:rPr lang="en-US" sz="2400" u="sng" dirty="0">
                <a:latin typeface="Arial" panose="020B0604020202020204" pitchFamily="34" charset="0"/>
                <a:cs typeface="Arial" panose="020B0604020202020204" pitchFamily="34" charset="0"/>
              </a:rPr>
              <a:t>supervises, documents and enforces</a:t>
            </a:r>
            <a:r>
              <a:rPr lang="en-US" sz="2400" dirty="0">
                <a:latin typeface="Arial" panose="020B0604020202020204" pitchFamily="34" charset="0"/>
                <a:cs typeface="Arial" panose="020B0604020202020204" pitchFamily="34" charset="0"/>
              </a:rPr>
              <a:t> quality control of timing operations.  With exception of lower-level events (e.g., YSL), where staffing might require it, Chief of Timing and Calculations should not be operating the timekeeping equipment or the timing/race result software.</a:t>
            </a:r>
          </a:p>
          <a:p>
            <a:pPr marL="0" indent="0" algn="just">
              <a:lnSpc>
                <a:spcPct val="110000"/>
              </a:lnSpc>
              <a:buFont typeface="Euphemia" panose="020B0503040102020104" pitchFamily="34" charset="0"/>
              <a:buNone/>
              <a:defRPr/>
            </a:pPr>
            <a:r>
              <a:rPr lang="en-US" sz="24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RACE ADMINISTRATOR: </a:t>
            </a:r>
            <a:r>
              <a:rPr lang="en-US" sz="2400" dirty="0">
                <a:latin typeface="Arial" panose="020B0604020202020204" pitchFamily="34" charset="0"/>
                <a:cs typeface="Arial" panose="020B0604020202020204" pitchFamily="34" charset="0"/>
              </a:rPr>
              <a:t>Due to requirements for preparation of accurate event documentation (these are documents that may be required in a legal review), it is strongly recommended that the Race Administrator not also assume the duties and critical event responsibilities of the Chief of Timing and Calculations. </a:t>
            </a:r>
          </a:p>
          <a:p>
            <a:pPr marL="0" indent="0" algn="just">
              <a:lnSpc>
                <a:spcPct val="100000"/>
              </a:lnSpc>
              <a:buFont typeface="Euphemia" panose="020B0503040102020104" pitchFamily="34" charset="0"/>
              <a:buNone/>
              <a:defRPr/>
            </a:pPr>
            <a:r>
              <a:rPr lang="en-US" sz="2400" b="1" i="1" dirty="0">
                <a:solidFill>
                  <a:srgbClr val="3116A2"/>
                </a:solidFill>
                <a:latin typeface="Arial" panose="020B0604020202020204" pitchFamily="34" charset="0"/>
                <a:cs typeface="Arial" panose="020B0604020202020204" pitchFamily="34" charset="0"/>
              </a:rPr>
              <a:t>This becomes even more critical with the additional duties required in order to be in compliance with MAAPP and SafeSport Code.</a:t>
            </a:r>
            <a:endParaRPr lang="en-US" sz="2400" dirty="0">
              <a:solidFill>
                <a:srgbClr val="3116A2"/>
              </a:solidFill>
              <a:latin typeface="Arial" panose="020B0604020202020204" pitchFamily="34" charset="0"/>
              <a:cs typeface="Arial" panose="020B0604020202020204" pitchFamily="34" charset="0"/>
            </a:endParaRPr>
          </a:p>
        </p:txBody>
      </p:sp>
      <p:pic>
        <p:nvPicPr>
          <p:cNvPr id="171011" name="Content Placeholder 10">
            <a:extLst>
              <a:ext uri="{FF2B5EF4-FFF2-40B4-BE49-F238E27FC236}">
                <a16:creationId xmlns:a16="http://schemas.microsoft.com/office/drawing/2014/main" id="{EF6EA53A-066E-A9E8-9DE9-A720A8761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099FD656-DB47-5C23-4E34-2C5C8379EB88}"/>
              </a:ext>
            </a:extLst>
          </p:cNvPr>
          <p:cNvSpPr>
            <a:spLocks noGrp="1"/>
          </p:cNvSpPr>
          <p:nvPr>
            <p:ph idx="4294967295"/>
          </p:nvPr>
        </p:nvSpPr>
        <p:spPr>
          <a:xfrm>
            <a:off x="304800" y="1066800"/>
            <a:ext cx="8610600" cy="4525963"/>
          </a:xfrm>
        </p:spPr>
        <p:txBody>
          <a:bodyPr rtlCol="0">
            <a:normAutofit fontScale="92500" lnSpcReduction="10000"/>
          </a:bodyPr>
          <a:lstStyle/>
          <a:p>
            <a:pPr marL="0" indent="0" eaLnBrk="1" fontAlgn="auto" hangingPunct="1">
              <a:spcAft>
                <a:spcPts val="0"/>
              </a:spcAft>
              <a:buFont typeface="Euphemia" panose="020B0503040102020104" pitchFamily="34" charset="0"/>
              <a:buNone/>
              <a:defRPr/>
            </a:pPr>
            <a:r>
              <a:rPr lang="en-US" altLang="en-US" b="1" dirty="0">
                <a:solidFill>
                  <a:srgbClr val="3116A2"/>
                </a:solidFill>
                <a:effectLst>
                  <a:outerShdw blurRad="38100" dist="38100" dir="2700000" algn="tl">
                    <a:srgbClr val="000000">
                      <a:alpha val="43137"/>
                    </a:srgbClr>
                  </a:outerShdw>
                </a:effectLst>
                <a:latin typeface="Arial" charset="0"/>
                <a:cs typeface="Arial" charset="0"/>
              </a:rPr>
              <a:t>For additional information, refer to </a:t>
            </a:r>
            <a:r>
              <a:rPr lang="en-US" altLang="en-US" b="1" u="sng" dirty="0">
                <a:solidFill>
                  <a:srgbClr val="3116A2"/>
                </a:solidFill>
                <a:effectLst>
                  <a:outerShdw blurRad="38100" dist="38100" dir="2700000" algn="tl">
                    <a:srgbClr val="000000">
                      <a:alpha val="43137"/>
                    </a:srgbClr>
                  </a:outerShdw>
                </a:effectLst>
                <a:latin typeface="Arial" charset="0"/>
                <a:cs typeface="Arial" charset="0"/>
              </a:rPr>
              <a:t>current</a:t>
            </a:r>
            <a:r>
              <a:rPr lang="en-US" altLang="en-US" b="1" dirty="0">
                <a:solidFill>
                  <a:srgbClr val="3116A2"/>
                </a:solidFill>
                <a:effectLst>
                  <a:outerShdw blurRad="38100" dist="38100" dir="2700000" algn="tl">
                    <a:srgbClr val="000000">
                      <a:alpha val="43137"/>
                    </a:srgbClr>
                  </a:outerShdw>
                </a:effectLst>
                <a:latin typeface="Arial" charset="0"/>
                <a:cs typeface="Arial" charset="0"/>
              </a:rPr>
              <a:t> editions of:</a:t>
            </a:r>
          </a:p>
          <a:p>
            <a:pPr marL="0" indent="0" eaLnBrk="1" fontAlgn="auto" hangingPunct="1">
              <a:spcBef>
                <a:spcPts val="1800"/>
              </a:spcBef>
              <a:spcAft>
                <a:spcPts val="0"/>
              </a:spcAft>
              <a:buFont typeface="Euphemia" panose="020B0503040102020104" pitchFamily="34" charset="0"/>
              <a:buNone/>
              <a:defRPr/>
            </a:pPr>
            <a:r>
              <a:rPr lang="en-US" altLang="en-US" dirty="0">
                <a:latin typeface="Arial" charset="0"/>
                <a:cs typeface="Arial" charset="0"/>
              </a:rPr>
              <a:t>  </a:t>
            </a:r>
            <a:r>
              <a:rPr lang="en-US" altLang="en-US" b="1" dirty="0">
                <a:solidFill>
                  <a:schemeClr val="tx1"/>
                </a:solidFill>
                <a:latin typeface="Arial" charset="0"/>
                <a:cs typeface="Arial" charset="0"/>
              </a:rPr>
              <a:t>U.S. Ski &amp; Snowboard Alpine Competition Guide</a:t>
            </a:r>
          </a:p>
          <a:p>
            <a:pPr marL="0" indent="0" eaLnBrk="1" fontAlgn="auto" hangingPunct="1">
              <a:spcAft>
                <a:spcPts val="0"/>
              </a:spcAft>
              <a:buFont typeface="Euphemia" panose="020B0503040102020104" pitchFamily="34" charset="0"/>
              <a:buNone/>
              <a:defRPr/>
            </a:pPr>
            <a:r>
              <a:rPr lang="en-US" altLang="en-US" b="1" dirty="0">
                <a:solidFill>
                  <a:schemeClr val="tx1"/>
                </a:solidFill>
                <a:latin typeface="Arial" charset="0"/>
                <a:cs typeface="Arial" charset="0"/>
              </a:rPr>
              <a:t>  FIS ICR</a:t>
            </a:r>
          </a:p>
          <a:p>
            <a:pPr marL="0" indent="0" eaLnBrk="1" fontAlgn="auto" hangingPunct="1">
              <a:spcAft>
                <a:spcPts val="0"/>
              </a:spcAft>
              <a:buFont typeface="Euphemia" panose="020B0503040102020104" pitchFamily="34" charset="0"/>
              <a:buNone/>
              <a:defRPr/>
            </a:pPr>
            <a:r>
              <a:rPr lang="en-US" altLang="en-US" b="1" dirty="0">
                <a:solidFill>
                  <a:schemeClr val="tx1"/>
                </a:solidFill>
                <a:latin typeface="Arial" charset="0"/>
                <a:cs typeface="Arial" charset="0"/>
              </a:rPr>
              <a:t>  FIS Alpine Skiing Timing Booklet </a:t>
            </a:r>
          </a:p>
          <a:p>
            <a:pPr marL="0" indent="0" eaLnBrk="1" fontAlgn="auto" hangingPunct="1">
              <a:spcAft>
                <a:spcPts val="0"/>
              </a:spcAft>
              <a:buFont typeface="Euphemia" panose="020B0503040102020104" pitchFamily="34" charset="0"/>
              <a:buNone/>
              <a:defRPr/>
            </a:pPr>
            <a:r>
              <a:rPr lang="en-US" altLang="en-US" b="1" dirty="0">
                <a:solidFill>
                  <a:schemeClr val="tx1"/>
                </a:solidFill>
                <a:latin typeface="Arial" charset="0"/>
                <a:cs typeface="Arial" charset="0"/>
              </a:rPr>
              <a:t>  Rules for the FIS Points </a:t>
            </a:r>
          </a:p>
          <a:p>
            <a:pPr marL="0" indent="0" eaLnBrk="1" fontAlgn="auto" hangingPunct="1">
              <a:spcAft>
                <a:spcPts val="0"/>
              </a:spcAft>
              <a:buFont typeface="Euphemia" panose="020B0503040102020104" pitchFamily="34" charset="0"/>
              <a:buNone/>
              <a:defRPr/>
            </a:pPr>
            <a:endParaRPr lang="en-US" altLang="en-US" b="1" dirty="0">
              <a:solidFill>
                <a:srgbClr val="0070C0"/>
              </a:solidFill>
              <a:latin typeface="Arial" charset="0"/>
              <a:cs typeface="Arial" charset="0"/>
            </a:endParaRPr>
          </a:p>
          <a:p>
            <a:pPr marL="0" indent="0" eaLnBrk="1" fontAlgn="auto" hangingPunct="1">
              <a:spcAft>
                <a:spcPts val="0"/>
              </a:spcAft>
              <a:buFont typeface="Euphemia" panose="020B0503040102020104" pitchFamily="34" charset="0"/>
              <a:buNone/>
              <a:defRPr/>
            </a:pPr>
            <a:r>
              <a:rPr lang="en-US" altLang="en-US" b="1" dirty="0">
                <a:solidFill>
                  <a:srgbClr val="3116A2"/>
                </a:solidFill>
                <a:effectLst>
                  <a:outerShdw blurRad="38100" dist="38100" dir="2700000" algn="tl">
                    <a:srgbClr val="000000">
                      <a:alpha val="43137"/>
                    </a:srgbClr>
                  </a:outerShdw>
                </a:effectLst>
                <a:latin typeface="Arial" charset="0"/>
                <a:cs typeface="Arial" charset="0"/>
              </a:rPr>
              <a:t>Remember:</a:t>
            </a:r>
          </a:p>
          <a:p>
            <a:pPr marL="0" indent="0" algn="ctr" eaLnBrk="1" fontAlgn="auto" hangingPunct="1">
              <a:spcAft>
                <a:spcPts val="0"/>
              </a:spcAft>
              <a:buFont typeface="Euphemia" panose="020B0503040102020104" pitchFamily="34" charset="0"/>
              <a:buNone/>
              <a:defRPr/>
            </a:pPr>
            <a:r>
              <a:rPr lang="en-US" altLang="en-US" b="1" i="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Without accurate timing, you don’t have an event!</a:t>
            </a:r>
          </a:p>
        </p:txBody>
      </p:sp>
      <p:pic>
        <p:nvPicPr>
          <p:cNvPr id="172035" name="Picture 2">
            <a:extLst>
              <a:ext uri="{FF2B5EF4-FFF2-40B4-BE49-F238E27FC236}">
                <a16:creationId xmlns:a16="http://schemas.microsoft.com/office/drawing/2014/main" id="{991BD4A0-AE95-5A1A-C379-3EA03D3E8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5791200"/>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8C9D196-61A3-BF67-D764-3D9E4D6643B4}"/>
              </a:ext>
            </a:extLst>
          </p:cNvPr>
          <p:cNvSpPr>
            <a:spLocks noGrp="1" noChangeArrowheads="1"/>
          </p:cNvSpPr>
          <p:nvPr>
            <p:ph type="title" idx="4294967295"/>
          </p:nvPr>
        </p:nvSpPr>
        <p:spPr>
          <a:xfrm>
            <a:off x="228600" y="152400"/>
            <a:ext cx="7618413" cy="1143000"/>
          </a:xfrm>
        </p:spPr>
        <p:txBody>
          <a:bodyPr rtlCol="0">
            <a:normAutofit/>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BASICALLY, THE CHIEF OF TC</a:t>
            </a:r>
          </a:p>
        </p:txBody>
      </p:sp>
      <p:sp>
        <p:nvSpPr>
          <p:cNvPr id="7171" name="Rectangle 3">
            <a:extLst>
              <a:ext uri="{FF2B5EF4-FFF2-40B4-BE49-F238E27FC236}">
                <a16:creationId xmlns:a16="http://schemas.microsoft.com/office/drawing/2014/main" id="{460617FC-2726-67C1-9A7B-FC41A1796086}"/>
              </a:ext>
            </a:extLst>
          </p:cNvPr>
          <p:cNvSpPr>
            <a:spLocks noGrp="1" noChangeArrowheads="1"/>
          </p:cNvSpPr>
          <p:nvPr>
            <p:ph idx="4294967295"/>
          </p:nvPr>
        </p:nvSpPr>
        <p:spPr>
          <a:xfrm>
            <a:off x="239713" y="1360488"/>
            <a:ext cx="8229600" cy="4525962"/>
          </a:xfrm>
        </p:spPr>
        <p:txBody>
          <a:bodyPr rtlCol="0">
            <a:normAutofit fontScale="85000" lnSpcReduction="10000"/>
          </a:bodyPr>
          <a:lstStyle/>
          <a:p>
            <a:pPr marL="246888" indent="-246888" eaLnBrk="1" fontAlgn="auto" hangingPunct="1">
              <a:spcAft>
                <a:spcPts val="0"/>
              </a:spcAft>
              <a:buFont typeface="Arial"/>
              <a:buChar char="•"/>
              <a:defRPr/>
            </a:pPr>
            <a:endParaRPr lang="en-US" b="1" dirty="0">
              <a:latin typeface="Arial" charset="0"/>
              <a:cs typeface="Arial" charset="0"/>
            </a:endParaRPr>
          </a:p>
          <a:p>
            <a:pPr marL="246888" indent="-246888" eaLnBrk="1" fontAlgn="auto" hangingPunct="1">
              <a:lnSpc>
                <a:spcPct val="120000"/>
              </a:lnSpc>
              <a:spcAft>
                <a:spcPts val="0"/>
              </a:spcAft>
              <a:buFont typeface="Arial"/>
              <a:buChar char="•"/>
              <a:defRPr/>
            </a:pPr>
            <a:r>
              <a:rPr lang="en-US" b="1" dirty="0">
                <a:latin typeface="Arial" charset="0"/>
                <a:cs typeface="Arial" charset="0"/>
              </a:rPr>
              <a:t>Is responsible for supervising, documenting, and enforcing the quality control of actual timing and results [601.3.6]</a:t>
            </a:r>
          </a:p>
          <a:p>
            <a:pPr marL="246888" indent="-246888" eaLnBrk="1" fontAlgn="auto" hangingPunct="1">
              <a:lnSpc>
                <a:spcPct val="120000"/>
              </a:lnSpc>
              <a:spcBef>
                <a:spcPts val="1800"/>
              </a:spcBef>
              <a:spcAft>
                <a:spcPts val="0"/>
              </a:spcAft>
              <a:buFont typeface="Arial"/>
              <a:buChar char="•"/>
              <a:defRPr/>
            </a:pPr>
            <a:r>
              <a:rPr lang="en-US" b="1" dirty="0">
                <a:latin typeface="Arial" charset="0"/>
                <a:cs typeface="Arial" charset="0"/>
              </a:rPr>
              <a:t>The Chief of Timing and Calculations </a:t>
            </a:r>
            <a:r>
              <a:rPr lang="en-US" b="1" u="sng" dirty="0">
                <a:latin typeface="Arial" charset="0"/>
                <a:cs typeface="Arial" charset="0"/>
              </a:rPr>
              <a:t>should not</a:t>
            </a:r>
            <a:r>
              <a:rPr lang="en-US" b="1" dirty="0">
                <a:latin typeface="Arial" charset="0"/>
                <a:cs typeface="Arial" charset="0"/>
              </a:rPr>
              <a:t> also be the individual operating the electronic timing equipment or the timing/race result software. </a:t>
            </a:r>
          </a:p>
          <a:p>
            <a:pPr marL="0" indent="0" eaLnBrk="1" fontAlgn="auto" hangingPunct="1">
              <a:lnSpc>
                <a:spcPct val="120000"/>
              </a:lnSpc>
              <a:spcBef>
                <a:spcPts val="1800"/>
              </a:spcBef>
              <a:spcAft>
                <a:spcPts val="0"/>
              </a:spcAft>
              <a:buFont typeface="Euphemia" panose="020B0503040102020104" pitchFamily="34" charset="0"/>
              <a:buNone/>
              <a:defRPr/>
            </a:pPr>
            <a:r>
              <a:rPr lang="en-US" b="1" dirty="0">
                <a:latin typeface="Arial" charset="0"/>
                <a:cs typeface="Arial" charset="0"/>
              </a:rPr>
              <a:t>(Exception: U.S. Ski &amp; Snowboard non-scored events, e.g., Youth Ski League (YSL), due to staffing concerns)</a:t>
            </a:r>
          </a:p>
        </p:txBody>
      </p:sp>
      <p:pic>
        <p:nvPicPr>
          <p:cNvPr id="35844" name="Content Placeholder 10">
            <a:extLst>
              <a:ext uri="{FF2B5EF4-FFF2-40B4-BE49-F238E27FC236}">
                <a16:creationId xmlns:a16="http://schemas.microsoft.com/office/drawing/2014/main" id="{E9C41A42-EDF4-99A4-1CCA-EEE538D48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D5DA6353-045F-CD05-50F3-FCC0F76B8F14}"/>
              </a:ext>
            </a:extLst>
          </p:cNvPr>
          <p:cNvSpPr>
            <a:spLocks noGrp="1" noChangeArrowheads="1"/>
          </p:cNvSpPr>
          <p:nvPr>
            <p:ph type="body" idx="4294967295"/>
          </p:nvPr>
        </p:nvSpPr>
        <p:spPr>
          <a:xfrm>
            <a:off x="381000" y="751114"/>
            <a:ext cx="8382000" cy="6030686"/>
          </a:xfrm>
          <a:noFill/>
        </p:spPr>
        <p:txBody>
          <a:bodyPr rtlCol="0">
            <a:normAutofit fontScale="47500" lnSpcReduction="20000"/>
          </a:bodyPr>
          <a:lstStyle/>
          <a:p>
            <a:pPr marL="246888" indent="-246888" eaLnBrk="1" fontAlgn="auto" hangingPunct="1">
              <a:lnSpc>
                <a:spcPct val="120000"/>
              </a:lnSpc>
              <a:spcAft>
                <a:spcPts val="0"/>
              </a:spcAft>
              <a:buFont typeface="Arial"/>
              <a:buChar char="•"/>
              <a:defRPr/>
            </a:pPr>
            <a:r>
              <a:rPr lang="en-US" sz="3400" b="1" dirty="0">
                <a:solidFill>
                  <a:schemeClr val="tx1"/>
                </a:solidFill>
                <a:latin typeface="Arial" charset="0"/>
                <a:cs typeface="Arial" charset="0"/>
              </a:rPr>
              <a:t>Coordinates officials at the start and finish</a:t>
            </a:r>
          </a:p>
          <a:p>
            <a:pPr marL="246888" indent="-246888" eaLnBrk="1" fontAlgn="auto" hangingPunct="1">
              <a:lnSpc>
                <a:spcPct val="120000"/>
              </a:lnSpc>
              <a:spcAft>
                <a:spcPts val="0"/>
              </a:spcAft>
              <a:buFont typeface="Arial"/>
              <a:buChar char="•"/>
              <a:defRPr/>
            </a:pPr>
            <a:r>
              <a:rPr lang="en-US" sz="3400" b="1" dirty="0">
                <a:solidFill>
                  <a:schemeClr val="tx1"/>
                </a:solidFill>
                <a:latin typeface="Arial" charset="0"/>
                <a:cs typeface="Arial" charset="0"/>
              </a:rPr>
              <a:t>Verifies synchronization of the timing</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Manual/hand timekeeping</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Electronic timekeeping</a:t>
            </a:r>
          </a:p>
          <a:p>
            <a:pPr marL="968375" lvl="3" indent="-282575" eaLnBrk="1" fontAlgn="auto" hangingPunct="1">
              <a:lnSpc>
                <a:spcPct val="120000"/>
              </a:lnSpc>
              <a:spcAft>
                <a:spcPts val="0"/>
              </a:spcAft>
              <a:defRPr/>
            </a:pPr>
            <a:r>
              <a:rPr lang="en-US" sz="3400" b="1" dirty="0">
                <a:solidFill>
                  <a:schemeClr val="tx1"/>
                </a:solidFill>
                <a:latin typeface="Arial" charset="0"/>
                <a:ea typeface="ＭＳ Ｐゴシック" pitchFamily="34" charset="-128"/>
                <a:cs typeface="Arial" charset="0"/>
              </a:rPr>
              <a:t>Is responsible for confirming synchronization of the timekeeping systems is within </a:t>
            </a:r>
            <a:r>
              <a:rPr lang="en-US" sz="3400" b="1" u="sng" dirty="0">
                <a:solidFill>
                  <a:schemeClr val="tx1"/>
                </a:solidFill>
                <a:latin typeface="Arial" charset="0"/>
                <a:ea typeface="ＭＳ Ｐゴシック" pitchFamily="34" charset="-128"/>
                <a:cs typeface="Arial" charset="0"/>
              </a:rPr>
              <a:t>0.001 seconds</a:t>
            </a:r>
            <a:r>
              <a:rPr lang="en-US" sz="3400" b="1" dirty="0">
                <a:solidFill>
                  <a:schemeClr val="tx1"/>
                </a:solidFill>
                <a:latin typeface="Arial" charset="0"/>
                <a:ea typeface="ＭＳ Ｐゴシック" pitchFamily="34" charset="-128"/>
                <a:cs typeface="Arial" charset="0"/>
              </a:rPr>
              <a:t> [FIS Alpine Skiing Timing Booklet] </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Is responsible for the accuracy of the timing</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cs typeface="Arial" charset="0"/>
              </a:rPr>
              <a:t>Responsible for the accuracy of the official times</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Completes and signs the Timing &amp; Data Technical Report (TDTR) for all events, both scored and non-scored</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cs typeface="Arial" charset="0"/>
              </a:rPr>
              <a:t>Provides Timing &amp; Data Technical Report for TD’s review and signature</a:t>
            </a:r>
            <a:endParaRPr lang="en-US" sz="3400" b="1" dirty="0">
              <a:solidFill>
                <a:schemeClr val="tx1"/>
              </a:solidFill>
              <a:latin typeface="Arial" charset="0"/>
              <a:ea typeface="ＭＳ Ｐゴシック" pitchFamily="34" charset="-128"/>
              <a:cs typeface="Arial" charset="0"/>
            </a:endParaRP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Oversees preparation and transmission of TDTR XML file  </a:t>
            </a:r>
          </a:p>
          <a:p>
            <a:pPr marL="246888" indent="-246888" eaLnBrk="1" fontAlgn="auto" hangingPunct="1">
              <a:lnSpc>
                <a:spcPct val="120000"/>
              </a:lnSpc>
              <a:spcAft>
                <a:spcPts val="0"/>
              </a:spcAft>
              <a:buFont typeface="Arial"/>
              <a:buChar char="•"/>
              <a:defRPr/>
            </a:pPr>
            <a:r>
              <a:rPr lang="en-US" sz="3400" b="1" dirty="0">
                <a:solidFill>
                  <a:schemeClr val="tx1"/>
                </a:solidFill>
                <a:latin typeface="Arial" charset="0"/>
                <a:cs typeface="Arial" charset="0"/>
              </a:rPr>
              <a:t>Following officials are under the direction of the Chief of Timing and Calculations:</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Starter</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Assistant Starter</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Start Recorder</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Chief Timekeeper</a:t>
            </a:r>
          </a:p>
          <a:p>
            <a:pPr marL="978408" lvl="2" indent="-246888" eaLnBrk="1" fontAlgn="auto" hangingPunct="1">
              <a:lnSpc>
                <a:spcPct val="120000"/>
              </a:lnSpc>
              <a:spcAft>
                <a:spcPts val="0"/>
              </a:spcAft>
              <a:buFont typeface="Arial" panose="020B0604020202020204" pitchFamily="34" charset="0"/>
              <a:buChar char="–"/>
              <a:defRPr/>
            </a:pPr>
            <a:r>
              <a:rPr lang="en-US" sz="3400" b="1" dirty="0">
                <a:solidFill>
                  <a:schemeClr val="tx1"/>
                </a:solidFill>
                <a:latin typeface="Arial" charset="0"/>
                <a:ea typeface="ＭＳ Ｐゴシック" pitchFamily="34" charset="-128"/>
                <a:cs typeface="Arial" charset="0"/>
              </a:rPr>
              <a:t>Manual/Hand Timekeepers (Assistant Timekeepers)</a:t>
            </a:r>
          </a:p>
          <a:p>
            <a:pPr marL="978408" lvl="2" indent="-246888" eaLnBrk="1" fontAlgn="auto" hangingPunct="1">
              <a:lnSpc>
                <a:spcPct val="80000"/>
              </a:lnSpc>
              <a:spcAft>
                <a:spcPts val="0"/>
              </a:spcAft>
              <a:buFont typeface="Arial"/>
              <a:buChar char="•"/>
              <a:defRPr/>
            </a:pPr>
            <a:endParaRPr lang="en-US" dirty="0">
              <a:latin typeface="Arial" charset="0"/>
              <a:ea typeface="ＭＳ Ｐゴシック" pitchFamily="34" charset="-128"/>
              <a:cs typeface="Arial" charset="0"/>
            </a:endParaRPr>
          </a:p>
          <a:p>
            <a:pPr marL="612648" lvl="1" indent="-246888" eaLnBrk="1" fontAlgn="auto" hangingPunct="1">
              <a:lnSpc>
                <a:spcPct val="80000"/>
              </a:lnSpc>
              <a:spcAft>
                <a:spcPts val="0"/>
              </a:spcAft>
              <a:buFont typeface="Euphemia" panose="020B0503040102020104" pitchFamily="34" charset="0"/>
              <a:buNone/>
              <a:defRPr/>
            </a:pPr>
            <a:endParaRPr lang="en-US" dirty="0">
              <a:latin typeface="Arial" charset="0"/>
              <a:ea typeface="ＭＳ Ｐゴシック" pitchFamily="34" charset="-128"/>
              <a:cs typeface="Arial" charset="0"/>
            </a:endParaRPr>
          </a:p>
        </p:txBody>
      </p:sp>
      <p:sp>
        <p:nvSpPr>
          <p:cNvPr id="13314" name="Rectangle 2">
            <a:extLst>
              <a:ext uri="{FF2B5EF4-FFF2-40B4-BE49-F238E27FC236}">
                <a16:creationId xmlns:a16="http://schemas.microsoft.com/office/drawing/2014/main" id="{7A67963A-DB07-6886-2427-2F8A39893264}"/>
              </a:ext>
            </a:extLst>
          </p:cNvPr>
          <p:cNvSpPr>
            <a:spLocks noGrp="1" noChangeArrowheads="1"/>
          </p:cNvSpPr>
          <p:nvPr>
            <p:ph type="title" idx="4294967295"/>
          </p:nvPr>
        </p:nvSpPr>
        <p:spPr>
          <a:xfrm>
            <a:off x="381000" y="76200"/>
            <a:ext cx="8534400" cy="674914"/>
          </a:xfrm>
        </p:spPr>
        <p:txBody>
          <a:bodyPr rtlCol="0">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Chief of Timing and Calculations</a:t>
            </a:r>
          </a:p>
        </p:txBody>
      </p:sp>
      <p:pic>
        <p:nvPicPr>
          <p:cNvPr id="37892" name="Content Placeholder 10">
            <a:extLst>
              <a:ext uri="{FF2B5EF4-FFF2-40B4-BE49-F238E27FC236}">
                <a16:creationId xmlns:a16="http://schemas.microsoft.com/office/drawing/2014/main" id="{8C2FA663-F008-862A-C5ED-302E33DC9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 calcmode="lin" valueType="num">
                                      <p:cBhvr additive="base">
                                        <p:cTn id="17"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072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0723">
                                            <p:txEl>
                                              <p:pRg st="3" end="3"/>
                                            </p:txEl>
                                          </p:spTgt>
                                        </p:tgtEl>
                                        <p:attrNameLst>
                                          <p:attrName>style.visibility</p:attrName>
                                        </p:attrNameLst>
                                      </p:cBhvr>
                                      <p:to>
                                        <p:strVal val="visible"/>
                                      </p:to>
                                    </p:set>
                                    <p:anim calcmode="lin" valueType="num">
                                      <p:cBhvr additive="base">
                                        <p:cTn id="21"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072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0723">
                                            <p:txEl>
                                              <p:pRg st="4" end="4"/>
                                            </p:txEl>
                                          </p:spTgt>
                                        </p:tgtEl>
                                        <p:attrNameLst>
                                          <p:attrName>style.visibility</p:attrName>
                                        </p:attrNameLst>
                                      </p:cBhvr>
                                      <p:to>
                                        <p:strVal val="visible"/>
                                      </p:to>
                                    </p:set>
                                    <p:anim calcmode="lin" valueType="num">
                                      <p:cBhvr additive="base">
                                        <p:cTn id="25"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0723">
                                            <p:txEl>
                                              <p:pRg st="5" end="5"/>
                                            </p:txEl>
                                          </p:spTgt>
                                        </p:tgtEl>
                                        <p:attrNameLst>
                                          <p:attrName>style.visibility</p:attrName>
                                        </p:attrNameLst>
                                      </p:cBhvr>
                                      <p:to>
                                        <p:strVal val="visible"/>
                                      </p:to>
                                    </p:set>
                                    <p:anim calcmode="lin" valueType="num">
                                      <p:cBhvr additive="base">
                                        <p:cTn id="29" dur="500" fill="hold"/>
                                        <p:tgtEl>
                                          <p:spTgt spid="3072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072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0723">
                                            <p:txEl>
                                              <p:pRg st="6" end="6"/>
                                            </p:txEl>
                                          </p:spTgt>
                                        </p:tgtEl>
                                        <p:attrNameLst>
                                          <p:attrName>style.visibility</p:attrName>
                                        </p:attrNameLst>
                                      </p:cBhvr>
                                      <p:to>
                                        <p:strVal val="visible"/>
                                      </p:to>
                                    </p:set>
                                    <p:anim calcmode="lin" valueType="num">
                                      <p:cBhvr additive="base">
                                        <p:cTn id="33" dur="500" fill="hold"/>
                                        <p:tgtEl>
                                          <p:spTgt spid="3072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072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0723">
                                            <p:txEl>
                                              <p:pRg st="7" end="7"/>
                                            </p:txEl>
                                          </p:spTgt>
                                        </p:tgtEl>
                                        <p:attrNameLst>
                                          <p:attrName>style.visibility</p:attrName>
                                        </p:attrNameLst>
                                      </p:cBhvr>
                                      <p:to>
                                        <p:strVal val="visible"/>
                                      </p:to>
                                    </p:set>
                                    <p:anim calcmode="lin" valueType="num">
                                      <p:cBhvr additive="base">
                                        <p:cTn id="37" dur="500" fill="hold"/>
                                        <p:tgtEl>
                                          <p:spTgt spid="3072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2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0723">
                                            <p:txEl>
                                              <p:pRg st="8" end="8"/>
                                            </p:txEl>
                                          </p:spTgt>
                                        </p:tgtEl>
                                        <p:attrNameLst>
                                          <p:attrName>style.visibility</p:attrName>
                                        </p:attrNameLst>
                                      </p:cBhvr>
                                      <p:to>
                                        <p:strVal val="visible"/>
                                      </p:to>
                                    </p:set>
                                    <p:anim calcmode="lin" valueType="num">
                                      <p:cBhvr additive="base">
                                        <p:cTn id="41" dur="500" fill="hold"/>
                                        <p:tgtEl>
                                          <p:spTgt spid="3072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072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0723">
                                            <p:txEl>
                                              <p:pRg st="9" end="9"/>
                                            </p:txEl>
                                          </p:spTgt>
                                        </p:tgtEl>
                                        <p:attrNameLst>
                                          <p:attrName>style.visibility</p:attrName>
                                        </p:attrNameLst>
                                      </p:cBhvr>
                                      <p:to>
                                        <p:strVal val="visible"/>
                                      </p:to>
                                    </p:set>
                                    <p:anim calcmode="lin" valueType="num">
                                      <p:cBhvr additive="base">
                                        <p:cTn id="45" dur="500" fill="hold"/>
                                        <p:tgtEl>
                                          <p:spTgt spid="3072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072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30723">
                                            <p:txEl>
                                              <p:pRg st="10" end="10"/>
                                            </p:txEl>
                                          </p:spTgt>
                                        </p:tgtEl>
                                        <p:attrNameLst>
                                          <p:attrName>style.visibility</p:attrName>
                                        </p:attrNameLst>
                                      </p:cBhvr>
                                      <p:to>
                                        <p:strVal val="visible"/>
                                      </p:to>
                                    </p:set>
                                    <p:anim calcmode="lin" valueType="num">
                                      <p:cBhvr additive="base">
                                        <p:cTn id="51" dur="500" fill="hold"/>
                                        <p:tgtEl>
                                          <p:spTgt spid="30723">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0723">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0723">
                                            <p:txEl>
                                              <p:pRg st="11" end="11"/>
                                            </p:txEl>
                                          </p:spTgt>
                                        </p:tgtEl>
                                        <p:attrNameLst>
                                          <p:attrName>style.visibility</p:attrName>
                                        </p:attrNameLst>
                                      </p:cBhvr>
                                      <p:to>
                                        <p:strVal val="visible"/>
                                      </p:to>
                                    </p:set>
                                    <p:anim calcmode="lin" valueType="num">
                                      <p:cBhvr additive="base">
                                        <p:cTn id="55" dur="500" fill="hold"/>
                                        <p:tgtEl>
                                          <p:spTgt spid="30723">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0723">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0723">
                                            <p:txEl>
                                              <p:pRg st="12" end="12"/>
                                            </p:txEl>
                                          </p:spTgt>
                                        </p:tgtEl>
                                        <p:attrNameLst>
                                          <p:attrName>style.visibility</p:attrName>
                                        </p:attrNameLst>
                                      </p:cBhvr>
                                      <p:to>
                                        <p:strVal val="visible"/>
                                      </p:to>
                                    </p:set>
                                    <p:anim calcmode="lin" valueType="num">
                                      <p:cBhvr additive="base">
                                        <p:cTn id="59" dur="500" fill="hold"/>
                                        <p:tgtEl>
                                          <p:spTgt spid="30723">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0723">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0723">
                                            <p:txEl>
                                              <p:pRg st="13" end="13"/>
                                            </p:txEl>
                                          </p:spTgt>
                                        </p:tgtEl>
                                        <p:attrNameLst>
                                          <p:attrName>style.visibility</p:attrName>
                                        </p:attrNameLst>
                                      </p:cBhvr>
                                      <p:to>
                                        <p:strVal val="visible"/>
                                      </p:to>
                                    </p:set>
                                    <p:anim calcmode="lin" valueType="num">
                                      <p:cBhvr additive="base">
                                        <p:cTn id="63" dur="500" fill="hold"/>
                                        <p:tgtEl>
                                          <p:spTgt spid="30723">
                                            <p:txEl>
                                              <p:pRg st="13" end="1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0723">
                                            <p:txEl>
                                              <p:pRg st="13" end="13"/>
                                            </p:txEl>
                                          </p:spTgt>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0723">
                                            <p:txEl>
                                              <p:pRg st="14" end="14"/>
                                            </p:txEl>
                                          </p:spTgt>
                                        </p:tgtEl>
                                        <p:attrNameLst>
                                          <p:attrName>style.visibility</p:attrName>
                                        </p:attrNameLst>
                                      </p:cBhvr>
                                      <p:to>
                                        <p:strVal val="visible"/>
                                      </p:to>
                                    </p:set>
                                    <p:anim calcmode="lin" valueType="num">
                                      <p:cBhvr additive="base">
                                        <p:cTn id="67" dur="500" fill="hold"/>
                                        <p:tgtEl>
                                          <p:spTgt spid="30723">
                                            <p:txEl>
                                              <p:pRg st="14" end="1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0723">
                                            <p:txEl>
                                              <p:pRg st="14" end="14"/>
                                            </p:txEl>
                                          </p:spTgt>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0723">
                                            <p:txEl>
                                              <p:pRg st="15" end="15"/>
                                            </p:txEl>
                                          </p:spTgt>
                                        </p:tgtEl>
                                        <p:attrNameLst>
                                          <p:attrName>style.visibility</p:attrName>
                                        </p:attrNameLst>
                                      </p:cBhvr>
                                      <p:to>
                                        <p:strVal val="visible"/>
                                      </p:to>
                                    </p:set>
                                    <p:anim calcmode="lin" valueType="num">
                                      <p:cBhvr additive="base">
                                        <p:cTn id="71" dur="500" fill="hold"/>
                                        <p:tgtEl>
                                          <p:spTgt spid="30723">
                                            <p:txEl>
                                              <p:pRg st="15" end="15"/>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072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C9ECED5-232E-B306-F4C8-817694546E7D}"/>
              </a:ext>
            </a:extLst>
          </p:cNvPr>
          <p:cNvSpPr>
            <a:spLocks noGrp="1" noChangeArrowheads="1"/>
          </p:cNvSpPr>
          <p:nvPr>
            <p:ph type="title" idx="4294967295"/>
          </p:nvPr>
        </p:nvSpPr>
        <p:spPr>
          <a:xfrm>
            <a:off x="228600" y="228600"/>
            <a:ext cx="8229600" cy="1143000"/>
          </a:xfrm>
        </p:spPr>
        <p:txBody>
          <a:bodyPr rtlCol="0">
            <a:normAutofit fontScale="90000"/>
          </a:bodyPr>
          <a:lstStyle/>
          <a:p>
            <a:pPr eaLnBrk="1" fontAlgn="auto" hangingPunct="1">
              <a:spcAft>
                <a:spcPts val="0"/>
              </a:spcAft>
              <a:defRPr/>
            </a:pPr>
            <a:br>
              <a:rPr lang="en-US" dirty="0">
                <a:solidFill>
                  <a:srgbClr val="0070C0"/>
                </a:solidFill>
                <a:latin typeface="Comic Sans MS" pitchFamily="66" charset="0"/>
                <a:cs typeface="Arial" charset="0"/>
              </a:rPr>
            </a:b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TIMEKEEPING BASICS:</a:t>
            </a:r>
            <a:br>
              <a:rPr 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8915" name="Rectangle 3">
            <a:extLst>
              <a:ext uri="{FF2B5EF4-FFF2-40B4-BE49-F238E27FC236}">
                <a16:creationId xmlns:a16="http://schemas.microsoft.com/office/drawing/2014/main" id="{9E711495-9068-4892-5549-987A9BE15517}"/>
              </a:ext>
            </a:extLst>
          </p:cNvPr>
          <p:cNvSpPr>
            <a:spLocks noGrp="1" noChangeArrowheads="1"/>
          </p:cNvSpPr>
          <p:nvPr>
            <p:ph idx="4294967295"/>
          </p:nvPr>
        </p:nvSpPr>
        <p:spPr>
          <a:xfrm>
            <a:off x="457200" y="1905000"/>
            <a:ext cx="8229600" cy="3378200"/>
          </a:xfrm>
        </p:spPr>
        <p:txBody>
          <a:bodyPr/>
          <a:lstStyle/>
          <a:p>
            <a:pPr eaLnBrk="1" hangingPunct="1">
              <a:lnSpc>
                <a:spcPct val="100000"/>
              </a:lnSpc>
              <a:spcBef>
                <a:spcPts val="2400"/>
              </a:spcBef>
              <a:buFontTx/>
              <a:buNone/>
            </a:pPr>
            <a:r>
              <a:rPr lang="en-US" altLang="en-US" sz="3600" b="1" dirty="0">
                <a:solidFill>
                  <a:srgbClr val="FF0000"/>
                </a:solidFill>
                <a:latin typeface="Comic Sans MS" panose="030F0702030302020204" pitchFamily="66" charset="0"/>
                <a:cs typeface="Arial" panose="020B0604020202020204" pitchFamily="34" charset="0"/>
              </a:rPr>
              <a:t>		</a:t>
            </a:r>
            <a:r>
              <a:rPr lang="en-US" altLang="en-US" sz="3600" b="1" dirty="0">
                <a:solidFill>
                  <a:schemeClr val="tx1"/>
                </a:solidFill>
                <a:latin typeface="Arial" panose="020B0604020202020204" pitchFamily="34" charset="0"/>
                <a:cs typeface="Arial" panose="020B0604020202020204" pitchFamily="34" charset="0"/>
              </a:rPr>
              <a:t>REQUIREMENTS</a:t>
            </a:r>
          </a:p>
          <a:p>
            <a:pPr eaLnBrk="1" hangingPunct="1">
              <a:lnSpc>
                <a:spcPct val="100000"/>
              </a:lnSpc>
              <a:spcBef>
                <a:spcPts val="2400"/>
              </a:spcBef>
              <a:buFont typeface="Euphemia" panose="020B0503040102020104" pitchFamily="34" charset="0"/>
              <a:buNone/>
            </a:pPr>
            <a:r>
              <a:rPr lang="en-US" altLang="en-US" sz="3600" b="1" dirty="0">
                <a:solidFill>
                  <a:schemeClr val="tx1"/>
                </a:solidFill>
                <a:latin typeface="Arial" panose="020B0604020202020204" pitchFamily="34" charset="0"/>
                <a:cs typeface="Arial" panose="020B0604020202020204" pitchFamily="34" charset="0"/>
              </a:rPr>
              <a:t>		CALCULATIONS	</a:t>
            </a:r>
          </a:p>
          <a:p>
            <a:pPr eaLnBrk="1" hangingPunct="1">
              <a:lnSpc>
                <a:spcPct val="100000"/>
              </a:lnSpc>
              <a:spcBef>
                <a:spcPts val="2400"/>
              </a:spcBef>
              <a:buFontTx/>
              <a:buNone/>
            </a:pPr>
            <a:r>
              <a:rPr lang="en-US" altLang="en-US" sz="3600" b="1" dirty="0">
                <a:solidFill>
                  <a:schemeClr val="tx1"/>
                </a:solidFill>
                <a:latin typeface="Arial" panose="020B0604020202020204" pitchFamily="34" charset="0"/>
                <a:cs typeface="Arial" panose="020B0604020202020204" pitchFamily="34" charset="0"/>
              </a:rPr>
              <a:t>  	SCENARIOS &amp; RULES</a:t>
            </a:r>
          </a:p>
        </p:txBody>
      </p:sp>
      <p:pic>
        <p:nvPicPr>
          <p:cNvPr id="38916" name="Content Placeholder 10">
            <a:extLst>
              <a:ext uri="{FF2B5EF4-FFF2-40B4-BE49-F238E27FC236}">
                <a16:creationId xmlns:a16="http://schemas.microsoft.com/office/drawing/2014/main" id="{1BA8678E-7766-DA05-DFD5-84C619CE7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562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DB7385D-8DA6-E32D-3B63-BE66AED3BBEA}"/>
              </a:ext>
            </a:extLst>
          </p:cNvPr>
          <p:cNvSpPr>
            <a:spLocks noGrp="1" noChangeArrowheads="1"/>
          </p:cNvSpPr>
          <p:nvPr>
            <p:ph idx="4294967295"/>
          </p:nvPr>
        </p:nvSpPr>
        <p:spPr>
          <a:xfrm>
            <a:off x="206375" y="457200"/>
            <a:ext cx="8404225" cy="5135563"/>
          </a:xfrm>
        </p:spPr>
        <p:txBody>
          <a:bodyPr rtlCol="0">
            <a:normAutofit/>
          </a:bodyPr>
          <a:lstStyle/>
          <a:p>
            <a:pPr marL="246888" indent="-246888" eaLnBrk="1" fontAlgn="auto" hangingPunct="1">
              <a:spcAft>
                <a:spcPts val="0"/>
              </a:spcAft>
              <a:buFont typeface="Euphemia" panose="020B0503040102020104" pitchFamily="34" charset="0"/>
              <a:buNone/>
              <a:defRPr/>
            </a:pPr>
            <a:r>
              <a:rPr lang="en-US" altLang="en-US" sz="3600" b="1" dirty="0">
                <a:solidFill>
                  <a:srgbClr val="003399"/>
                </a:solidFill>
                <a:effectLst>
                  <a:outerShdw blurRad="38100" dist="38100" dir="2700000" algn="tl">
                    <a:srgbClr val="000000">
                      <a:alpha val="43137"/>
                    </a:srgbClr>
                  </a:outerShdw>
                </a:effectLst>
                <a:latin typeface="Arial" charset="0"/>
                <a:cs typeface="Arial" charset="0"/>
              </a:rPr>
              <a:t>What is Time of Day (ToD) Timing?</a:t>
            </a:r>
          </a:p>
          <a:p>
            <a:pPr marL="246888" indent="-246888" eaLnBrk="1" fontAlgn="auto" hangingPunct="1">
              <a:lnSpc>
                <a:spcPct val="110000"/>
              </a:lnSpc>
              <a:spcBef>
                <a:spcPts val="0"/>
              </a:spcBef>
              <a:spcAft>
                <a:spcPts val="0"/>
              </a:spcAft>
              <a:buFont typeface="Euphemia" panose="020B0503040102020104" pitchFamily="34" charset="0"/>
              <a:buNone/>
              <a:defRPr/>
            </a:pPr>
            <a:endParaRPr lang="en-US" altLang="en-US" b="1" dirty="0">
              <a:solidFill>
                <a:srgbClr val="003399"/>
              </a:solidFill>
              <a:latin typeface="Arial" charset="0"/>
              <a:cs typeface="Arial" charset="0"/>
            </a:endParaRPr>
          </a:p>
          <a:p>
            <a:pPr marL="0" indent="-246888" eaLnBrk="1" fontAlgn="auto" hangingPunct="1">
              <a:lnSpc>
                <a:spcPct val="110000"/>
              </a:lnSpc>
              <a:spcAft>
                <a:spcPts val="0"/>
              </a:spcAft>
              <a:buFont typeface="Euphemia" panose="020B0503040102020104" pitchFamily="34" charset="0"/>
              <a:buNone/>
              <a:defRPr/>
            </a:pPr>
            <a:r>
              <a:rPr lang="en-US" altLang="en-US" sz="2400" b="1" dirty="0">
                <a:solidFill>
                  <a:schemeClr val="tx1"/>
                </a:solidFill>
                <a:latin typeface="Arial" charset="0"/>
                <a:cs typeface="Arial" charset="0"/>
              </a:rPr>
              <a:t>Time of Day timing is the time a competitor leaves the start and arrives at the finish taken on continuously running, synchronized timekeeping equipment set to local standard time.</a:t>
            </a:r>
          </a:p>
          <a:p>
            <a:pPr marL="246888" indent="-246888" eaLnBrk="1" fontAlgn="auto" hangingPunct="1">
              <a:lnSpc>
                <a:spcPct val="110000"/>
              </a:lnSpc>
              <a:spcBef>
                <a:spcPts val="1800"/>
              </a:spcBef>
              <a:spcAft>
                <a:spcPts val="0"/>
              </a:spcAft>
              <a:buFont typeface="Euphemia" panose="020B0503040102020104" pitchFamily="34" charset="0"/>
              <a:buNone/>
              <a:defRPr/>
            </a:pPr>
            <a:r>
              <a:rPr lang="en-US" altLang="en-US" b="1" dirty="0">
                <a:latin typeface="Arial" charset="0"/>
                <a:cs typeface="Arial" charset="0"/>
              </a:rPr>
              <a:t>	</a:t>
            </a:r>
            <a:r>
              <a:rPr lang="en-US" altLang="en-US" b="1" dirty="0">
                <a:solidFill>
                  <a:srgbClr val="0070C0"/>
                </a:solidFill>
                <a:latin typeface="Arial" charset="0"/>
                <a:cs typeface="Arial" charset="0"/>
              </a:rPr>
              <a:t>When did competitor leave	 =  Start Time</a:t>
            </a:r>
          </a:p>
          <a:p>
            <a:pPr marL="246888" indent="-246888" eaLnBrk="1" fontAlgn="auto" hangingPunct="1">
              <a:lnSpc>
                <a:spcPct val="110000"/>
              </a:lnSpc>
              <a:spcAft>
                <a:spcPts val="0"/>
              </a:spcAft>
              <a:buFont typeface="Euphemia" panose="020B0503040102020104" pitchFamily="34" charset="0"/>
              <a:buNone/>
              <a:defRPr/>
            </a:pPr>
            <a:r>
              <a:rPr lang="en-US" altLang="en-US" b="1" dirty="0">
                <a:solidFill>
                  <a:srgbClr val="0070C0"/>
                </a:solidFill>
                <a:latin typeface="Arial" charset="0"/>
                <a:cs typeface="Arial" charset="0"/>
              </a:rPr>
              <a:t>	When did competitor arrive	 =  Finish Time</a:t>
            </a:r>
          </a:p>
          <a:p>
            <a:pPr marL="246888" indent="-246888" eaLnBrk="1" fontAlgn="auto" hangingPunct="1">
              <a:lnSpc>
                <a:spcPct val="110000"/>
              </a:lnSpc>
              <a:spcAft>
                <a:spcPts val="0"/>
              </a:spcAft>
              <a:buFont typeface="Euphemia" panose="020B0503040102020104" pitchFamily="34" charset="0"/>
              <a:buNone/>
              <a:defRPr/>
            </a:pPr>
            <a:r>
              <a:rPr lang="en-US" altLang="en-US" b="1" dirty="0">
                <a:solidFill>
                  <a:srgbClr val="0070C0"/>
                </a:solidFill>
                <a:latin typeface="Arial" charset="0"/>
                <a:cs typeface="Arial" charset="0"/>
              </a:rPr>
              <a:t>	How long was the trip                 =  Run Time</a:t>
            </a:r>
          </a:p>
          <a:p>
            <a:pPr marL="246888" indent="-246888" eaLnBrk="1" fontAlgn="auto" hangingPunct="1">
              <a:spcAft>
                <a:spcPts val="0"/>
              </a:spcAft>
              <a:buFont typeface="Arial"/>
              <a:buChar char="•"/>
              <a:defRPr/>
            </a:pPr>
            <a:endParaRPr lang="en-US" altLang="en-US" dirty="0">
              <a:latin typeface="Arial" charset="0"/>
              <a:cs typeface="Arial" charset="0"/>
            </a:endParaRPr>
          </a:p>
        </p:txBody>
      </p:sp>
      <p:pic>
        <p:nvPicPr>
          <p:cNvPr id="39939" name="Content Placeholder 10">
            <a:extLst>
              <a:ext uri="{FF2B5EF4-FFF2-40B4-BE49-F238E27FC236}">
                <a16:creationId xmlns:a16="http://schemas.microsoft.com/office/drawing/2014/main" id="{75785CA6-828F-E5F7-81AC-75C368B35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F377E832-004C-F49A-FDD0-3588D76548A1}"/>
              </a:ext>
            </a:extLst>
          </p:cNvPr>
          <p:cNvSpPr>
            <a:spLocks noGrp="1" noChangeArrowheads="1"/>
          </p:cNvSpPr>
          <p:nvPr>
            <p:ph type="body" idx="4294967295"/>
          </p:nvPr>
        </p:nvSpPr>
        <p:spPr>
          <a:xfrm>
            <a:off x="457200" y="857250"/>
            <a:ext cx="8483600" cy="5414963"/>
          </a:xfrm>
        </p:spPr>
        <p:txBody>
          <a:bodyPr/>
          <a:lstStyle/>
          <a:p>
            <a:pPr eaLnBrk="1" hangingPunct="1">
              <a:lnSpc>
                <a:spcPct val="100000"/>
              </a:lnSpc>
              <a:spcBef>
                <a:spcPts val="12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Review timing rules; level of race dictates timing system requirements – 1 or 2 homologated timing devices (Exception for Parallel Levels 2, 3, &amp; 4) </a:t>
            </a:r>
          </a:p>
          <a:p>
            <a:pPr eaLnBrk="1" hangingPunct="1">
              <a:lnSpc>
                <a:spcPct val="100000"/>
              </a:lnSpc>
              <a:spcBef>
                <a:spcPts val="12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Time-of-Day (ToD) timing is required</a:t>
            </a:r>
          </a:p>
          <a:p>
            <a:pPr eaLnBrk="1" hangingPunct="1">
              <a:lnSpc>
                <a:spcPct val="100000"/>
              </a:lnSpc>
              <a:spcBef>
                <a:spcPts val="12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Computer software that calculates net times must use the same precision of ToD as used in the timing device</a:t>
            </a:r>
          </a:p>
          <a:p>
            <a:pPr eaLnBrk="1" hangingPunct="1">
              <a:lnSpc>
                <a:spcPct val="100000"/>
              </a:lnSpc>
              <a:spcBef>
                <a:spcPts val="1200"/>
              </a:spcBef>
              <a:buFont typeface="Arial" panose="020B0604020202020204" pitchFamily="34" charset="0"/>
              <a:buChar char="•"/>
            </a:pPr>
            <a:r>
              <a:rPr lang="en-US" altLang="en-US" sz="1800" b="1" dirty="0">
                <a:latin typeface="Arial" panose="020B0604020202020204" pitchFamily="34" charset="0"/>
                <a:cs typeface="Arial" panose="020B0604020202020204" pitchFamily="34" charset="0"/>
              </a:rPr>
              <a:t>Time of day times must be immediately and automatically sequentially recorded on printed strips at the maximum precision of the timing device according to the requirements for homologation. </a:t>
            </a:r>
            <a:r>
              <a:rPr lang="en-US" altLang="en-US" sz="1800" b="1" dirty="0">
                <a:solidFill>
                  <a:schemeClr val="tx1"/>
                </a:solidFill>
                <a:latin typeface="Arial" panose="020B0604020202020204" pitchFamily="34" charset="0"/>
                <a:cs typeface="Arial" panose="020B0604020202020204" pitchFamily="34" charset="0"/>
              </a:rPr>
              <a:t>[611.2.1; FIS Alpine Skiing Timing Booklet]</a:t>
            </a:r>
          </a:p>
          <a:p>
            <a:pPr>
              <a:lnSpc>
                <a:spcPct val="100000"/>
              </a:lnSpc>
              <a:buFont typeface="Arial" panose="020B0604020202020204" pitchFamily="34" charset="0"/>
              <a:buChar char="•"/>
            </a:pPr>
            <a:r>
              <a:rPr lang="en-US" altLang="en-US" sz="1800" b="1" dirty="0">
                <a:latin typeface="Arial" panose="020B0604020202020204" pitchFamily="34" charset="0"/>
                <a:cs typeface="Arial" panose="020B0604020202020204" pitchFamily="34" charset="0"/>
              </a:rPr>
              <a:t>Final result is calculated by the mathematical comparison of the finish time and start time. Each racer’s run is then expressed to 1/100th (0.01) precision by truncating the calculated net time on course.</a:t>
            </a:r>
            <a:endParaRPr lang="en-US" altLang="en-US" sz="1800" b="1" dirty="0">
              <a:solidFill>
                <a:srgbClr val="FF0000"/>
              </a:solidFill>
              <a:latin typeface="Arial" panose="020B0604020202020204" pitchFamily="34" charset="0"/>
              <a:cs typeface="Arial" panose="020B0604020202020204" pitchFamily="34" charset="0"/>
            </a:endParaRPr>
          </a:p>
          <a:p>
            <a:pPr eaLnBrk="1" hangingPunct="1">
              <a:lnSpc>
                <a:spcPct val="100000"/>
              </a:lnSpc>
              <a:spcBef>
                <a:spcPts val="12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Manual timekeeping is required for </a:t>
            </a:r>
            <a:r>
              <a:rPr lang="en-US" altLang="en-US" sz="1800" b="1" u="sng" dirty="0">
                <a:solidFill>
                  <a:schemeClr val="tx1"/>
                </a:solidFill>
                <a:latin typeface="Arial" panose="020B0604020202020204" pitchFamily="34" charset="0"/>
                <a:cs typeface="Arial" panose="020B0604020202020204" pitchFamily="34" charset="0"/>
              </a:rPr>
              <a:t>all</a:t>
            </a:r>
            <a:r>
              <a:rPr lang="en-US" altLang="en-US" sz="1800" b="1" dirty="0">
                <a:solidFill>
                  <a:schemeClr val="tx1"/>
                </a:solidFill>
                <a:latin typeface="Arial" panose="020B0604020202020204" pitchFamily="34" charset="0"/>
                <a:cs typeface="Arial" panose="020B0604020202020204" pitchFamily="34" charset="0"/>
              </a:rPr>
              <a:t> levels of U.S. Ski &amp; Snowboard-sanctioned competition and must display to at least 1/100 (0.01) precision</a:t>
            </a:r>
          </a:p>
          <a:p>
            <a:pPr eaLnBrk="1" hangingPunct="1">
              <a:lnSpc>
                <a:spcPct val="100000"/>
              </a:lnSpc>
              <a:spcBef>
                <a:spcPts val="12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Forerunners are timed…BUT their times are not announced and are not published!</a:t>
            </a:r>
          </a:p>
        </p:txBody>
      </p:sp>
      <p:sp>
        <p:nvSpPr>
          <p:cNvPr id="16386" name="Rectangle 2">
            <a:extLst>
              <a:ext uri="{FF2B5EF4-FFF2-40B4-BE49-F238E27FC236}">
                <a16:creationId xmlns:a16="http://schemas.microsoft.com/office/drawing/2014/main" id="{808B5C8E-9086-A7F9-0F9A-DF44B081536C}"/>
              </a:ext>
            </a:extLst>
          </p:cNvPr>
          <p:cNvSpPr>
            <a:spLocks noGrp="1" noChangeArrowheads="1"/>
          </p:cNvSpPr>
          <p:nvPr>
            <p:ph type="title" idx="4294967295"/>
          </p:nvPr>
        </p:nvSpPr>
        <p:spPr>
          <a:xfrm>
            <a:off x="584200" y="107950"/>
            <a:ext cx="8229600" cy="765175"/>
          </a:xfrm>
        </p:spPr>
        <p:txBody>
          <a:bodyPr rtlCol="0">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TIMING REQUIREMENTS:</a:t>
            </a:r>
          </a:p>
        </p:txBody>
      </p:sp>
      <p:pic>
        <p:nvPicPr>
          <p:cNvPr id="40964" name="Content Placeholder 10">
            <a:extLst>
              <a:ext uri="{FF2B5EF4-FFF2-40B4-BE49-F238E27FC236}">
                <a16:creationId xmlns:a16="http://schemas.microsoft.com/office/drawing/2014/main" id="{64DCA6C9-020B-B0AB-0470-53836900E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7D36EB8-4C6D-F482-40B5-D400E9093008}"/>
              </a:ext>
            </a:extLst>
          </p:cNvPr>
          <p:cNvSpPr>
            <a:spLocks noGrp="1"/>
          </p:cNvSpPr>
          <p:nvPr>
            <p:ph type="title" idx="4294967295"/>
          </p:nvPr>
        </p:nvSpPr>
        <p:spPr>
          <a:xfrm>
            <a:off x="419100" y="152400"/>
            <a:ext cx="8420100" cy="838200"/>
          </a:xfrm>
        </p:spPr>
        <p:txBody>
          <a:bodyPr/>
          <a:lstStyle/>
          <a:p>
            <a:pPr eaLnBrk="1" hangingPunct="1">
              <a:defRPr/>
            </a:pPr>
            <a:r>
              <a:rPr lang="en-US" altLang="en-US" sz="37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15363" name="Content Placeholder 2">
            <a:extLst>
              <a:ext uri="{FF2B5EF4-FFF2-40B4-BE49-F238E27FC236}">
                <a16:creationId xmlns:a16="http://schemas.microsoft.com/office/drawing/2014/main" id="{DF9F7453-847C-582F-EBB1-1D7E8C2CEC07}"/>
              </a:ext>
            </a:extLst>
          </p:cNvPr>
          <p:cNvSpPr>
            <a:spLocks noGrp="1" noChangeArrowheads="1"/>
          </p:cNvSpPr>
          <p:nvPr>
            <p:ph idx="4294967295"/>
          </p:nvPr>
        </p:nvSpPr>
        <p:spPr>
          <a:xfrm>
            <a:off x="381000" y="1066800"/>
            <a:ext cx="8420100" cy="5181600"/>
          </a:xfrm>
        </p:spPr>
        <p:txBody>
          <a:bodyPr/>
          <a:lstStyle/>
          <a:p>
            <a:pPr marL="0" indent="0">
              <a:lnSpc>
                <a:spcPct val="110000"/>
              </a:lnSpc>
              <a:buFont typeface="Euphemia" panose="020B0503040102020104" pitchFamily="34" charset="0"/>
              <a:buNone/>
            </a:pPr>
            <a:r>
              <a:rPr lang="en-US" altLang="en-US" sz="3200" dirty="0">
                <a:latin typeface="Arial" panose="020B0604020202020204" pitchFamily="34" charset="0"/>
                <a:cs typeface="Arial" panose="020B0604020202020204" pitchFamily="34" charset="0"/>
              </a:rPr>
              <a:t>Procedures which impact your event operations and programs must be relayed to all event officials, Team Captains, and competitors. </a:t>
            </a:r>
          </a:p>
          <a:p>
            <a:pPr marL="0" indent="0">
              <a:lnSpc>
                <a:spcPct val="110000"/>
              </a:lnSpc>
              <a:spcBef>
                <a:spcPts val="600"/>
              </a:spcBef>
              <a:buFont typeface="Euphemia" panose="020B0503040102020104" pitchFamily="34" charset="0"/>
              <a:buNone/>
            </a:pPr>
            <a:r>
              <a:rPr lang="en-US" altLang="en-US" sz="3600" b="1" dirty="0">
                <a:solidFill>
                  <a:srgbClr val="000099"/>
                </a:solidFill>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altLang="en-US" sz="36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Bef>
                <a:spcPts val="600"/>
              </a:spcBef>
              <a:buFont typeface="Euphemia" panose="020B0503040102020104" pitchFamily="34" charset="0"/>
              <a:buNone/>
            </a:pPr>
            <a:endParaRPr lang="en-US" alt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pPr>
            <a:r>
              <a:rPr lang="en-US" altLang="en-US" sz="2000" dirty="0">
                <a:latin typeface="Arial" panose="020B0604020202020204" pitchFamily="34" charset="0"/>
                <a:cs typeface="Arial" panose="020B0604020202020204" pitchFamily="34" charset="0"/>
              </a:rPr>
              <a:t>  </a:t>
            </a:r>
          </a:p>
        </p:txBody>
      </p:sp>
      <p:pic>
        <p:nvPicPr>
          <p:cNvPr id="15364" name="Content Placeholder 10">
            <a:extLst>
              <a:ext uri="{FF2B5EF4-FFF2-40B4-BE49-F238E27FC236}">
                <a16:creationId xmlns:a16="http://schemas.microsoft.com/office/drawing/2014/main" id="{5BD37C7D-EE01-FD09-4ED7-BDCA50209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8" name="Text Box 4">
            <a:extLst>
              <a:ext uri="{FF2B5EF4-FFF2-40B4-BE49-F238E27FC236}">
                <a16:creationId xmlns:a16="http://schemas.microsoft.com/office/drawing/2014/main" id="{6663840F-30A9-A0A2-DFEE-220ACB3BAD1E}"/>
              </a:ext>
            </a:extLst>
          </p:cNvPr>
          <p:cNvSpPr txBox="1">
            <a:spLocks noGrp="1" noChangeArrowheads="1"/>
          </p:cNvSpPr>
          <p:nvPr>
            <p:ph type="body" idx="4294967295"/>
          </p:nvPr>
        </p:nvSpPr>
        <p:spPr>
          <a:xfrm>
            <a:off x="2362200" y="2032000"/>
            <a:ext cx="3429000" cy="2381250"/>
          </a:xfrm>
          <a:solidFill>
            <a:schemeClr val="tx2"/>
          </a:solidFill>
          <a:ln w="12700">
            <a:solidFill>
              <a:srgbClr val="FFFF00"/>
            </a:solidFill>
          </a:ln>
        </p:spPr>
        <p:txBody>
          <a:bodyPr rtlCol="0">
            <a:normAutofit/>
          </a:bodyPr>
          <a:lstStyle/>
          <a:p>
            <a:pPr marL="246888" indent="-246888" algn="ctr" eaLnBrk="1" fontAlgn="auto" hangingPunct="1">
              <a:lnSpc>
                <a:spcPct val="110000"/>
              </a:lnSpc>
              <a:spcBef>
                <a:spcPct val="0"/>
              </a:spcBef>
              <a:spcAft>
                <a:spcPts val="0"/>
              </a:spcAft>
              <a:buFont typeface="Euphemia" panose="020B0503040102020104" pitchFamily="34" charset="0"/>
              <a:buNone/>
              <a:defRPr/>
            </a:pPr>
            <a:r>
              <a:rPr lang="en-US" sz="2400" dirty="0">
                <a:solidFill>
                  <a:schemeClr val="bg1"/>
                </a:solidFill>
                <a:latin typeface="Tahoma" pitchFamily="34" charset="0"/>
                <a:cs typeface="Arial" pitchFamily="34" charset="0"/>
              </a:rPr>
              <a:t>Start Here</a:t>
            </a:r>
          </a:p>
          <a:p>
            <a:pPr marL="246888" indent="-246888" algn="ctr" eaLnBrk="1" fontAlgn="auto" hangingPunct="1">
              <a:spcBef>
                <a:spcPct val="0"/>
              </a:spcBef>
              <a:spcAft>
                <a:spcPts val="0"/>
              </a:spcAft>
              <a:buFont typeface="Euphemia" panose="020B0503040102020104" pitchFamily="34" charset="0"/>
              <a:buNone/>
              <a:defRPr/>
            </a:pPr>
            <a:r>
              <a:rPr lang="en-US" sz="2400" dirty="0">
                <a:solidFill>
                  <a:schemeClr val="bg1"/>
                </a:solidFill>
                <a:latin typeface="Tahoma" pitchFamily="34" charset="0"/>
                <a:cs typeface="Arial" pitchFamily="34" charset="0"/>
              </a:rPr>
              <a:t>3:61</a:t>
            </a:r>
          </a:p>
          <a:p>
            <a:pPr marL="246888" indent="-246888" algn="ctr" eaLnBrk="1" fontAlgn="auto" hangingPunct="1">
              <a:spcBef>
                <a:spcPct val="0"/>
              </a:spcBef>
              <a:spcAft>
                <a:spcPts val="0"/>
              </a:spcAft>
              <a:buFont typeface="Euphemia" panose="020B0503040102020104" pitchFamily="34" charset="0"/>
              <a:buNone/>
              <a:defRPr/>
            </a:pPr>
            <a:r>
              <a:rPr lang="en-US" sz="2400" dirty="0">
                <a:solidFill>
                  <a:schemeClr val="bg1"/>
                </a:solidFill>
                <a:latin typeface="Tahoma" pitchFamily="34" charset="0"/>
                <a:cs typeface="Arial" pitchFamily="34" charset="0"/>
              </a:rPr>
              <a:t> 15:</a:t>
            </a:r>
            <a:r>
              <a:rPr lang="en-US" sz="2400" dirty="0">
                <a:solidFill>
                  <a:srgbClr val="003399"/>
                </a:solidFill>
                <a:effectLst>
                  <a:outerShdw blurRad="38100" dist="38100" dir="2700000" algn="tl">
                    <a:srgbClr val="FFFFFF"/>
                  </a:outerShdw>
                </a:effectLst>
                <a:latin typeface="Tahoma" pitchFamily="34" charset="0"/>
                <a:cs typeface="Arial" pitchFamily="34" charset="0"/>
              </a:rPr>
              <a:t>04:01</a:t>
            </a:r>
            <a:r>
              <a:rPr lang="en-US" sz="2400" dirty="0">
                <a:effectLst>
                  <a:outerShdw blurRad="38100" dist="38100" dir="2700000" algn="tl">
                    <a:srgbClr val="FFFFFF"/>
                  </a:outerShdw>
                </a:effectLst>
                <a:latin typeface="Tahoma" pitchFamily="34" charset="0"/>
                <a:cs typeface="Arial" pitchFamily="34" charset="0"/>
              </a:rPr>
              <a:t>.</a:t>
            </a:r>
            <a:r>
              <a:rPr lang="en-US" sz="2400" dirty="0">
                <a:solidFill>
                  <a:schemeClr val="bg1"/>
                </a:solidFill>
                <a:latin typeface="Tahoma" pitchFamily="34" charset="0"/>
                <a:cs typeface="Arial" pitchFamily="34" charset="0"/>
              </a:rPr>
              <a:t>8916</a:t>
            </a:r>
          </a:p>
          <a:p>
            <a:pPr marL="246888" indent="-246888" algn="ctr" eaLnBrk="1" fontAlgn="auto" hangingPunct="1">
              <a:spcBef>
                <a:spcPct val="0"/>
              </a:spcBef>
              <a:spcAft>
                <a:spcPts val="0"/>
              </a:spcAft>
              <a:buFont typeface="Euphemia" panose="020B0503040102020104" pitchFamily="34" charset="0"/>
              <a:buNone/>
              <a:defRPr/>
            </a:pPr>
            <a:r>
              <a:rPr lang="en-US" sz="2400" u="sng" dirty="0">
                <a:solidFill>
                  <a:schemeClr val="bg1"/>
                </a:solidFill>
                <a:latin typeface="Tahoma" pitchFamily="34" charset="0"/>
                <a:cs typeface="Arial" pitchFamily="34" charset="0"/>
              </a:rPr>
              <a:t>-15:02:59.8715 </a:t>
            </a:r>
          </a:p>
          <a:p>
            <a:pPr marL="246888" indent="-246888" algn="ctr" eaLnBrk="1" fontAlgn="auto" hangingPunct="1">
              <a:spcBef>
                <a:spcPct val="0"/>
              </a:spcBef>
              <a:spcAft>
                <a:spcPts val="0"/>
              </a:spcAft>
              <a:buFont typeface="Euphemia" panose="020B0503040102020104" pitchFamily="34" charset="0"/>
              <a:buNone/>
              <a:defRPr/>
            </a:pPr>
            <a:r>
              <a:rPr lang="en-US" sz="2400" dirty="0">
                <a:solidFill>
                  <a:schemeClr val="bg1"/>
                </a:solidFill>
                <a:latin typeface="Tahoma" pitchFamily="34" charset="0"/>
                <a:cs typeface="Arial" pitchFamily="34" charset="0"/>
              </a:rPr>
              <a:t>        1:02.0201</a:t>
            </a:r>
          </a:p>
          <a:p>
            <a:pPr marL="246888" indent="-246888" algn="ctr" eaLnBrk="1" fontAlgn="auto" hangingPunct="1">
              <a:spcBef>
                <a:spcPct val="0"/>
              </a:spcBef>
              <a:spcAft>
                <a:spcPts val="0"/>
              </a:spcAft>
              <a:buFont typeface="Euphemia" panose="020B0503040102020104" pitchFamily="34" charset="0"/>
              <a:buNone/>
              <a:defRPr/>
            </a:pPr>
            <a:r>
              <a:rPr lang="en-US" sz="2400" dirty="0">
                <a:solidFill>
                  <a:schemeClr val="bg1"/>
                </a:solidFill>
                <a:latin typeface="Tahoma" pitchFamily="34" charset="0"/>
                <a:cs typeface="Arial" pitchFamily="34" charset="0"/>
              </a:rPr>
              <a:t>Truncate to &gt; 1:02.02</a:t>
            </a:r>
          </a:p>
          <a:p>
            <a:pPr marL="246888" indent="-246888" algn="ctr" eaLnBrk="1" fontAlgn="auto" hangingPunct="1">
              <a:spcBef>
                <a:spcPct val="0"/>
              </a:spcBef>
              <a:spcAft>
                <a:spcPts val="0"/>
              </a:spcAft>
              <a:buFont typeface="Euphemia" panose="020B0503040102020104" pitchFamily="34" charset="0"/>
              <a:buNone/>
              <a:defRPr/>
            </a:pPr>
            <a:endParaRPr lang="en-US" dirty="0">
              <a:solidFill>
                <a:schemeClr val="bg1"/>
              </a:solidFill>
              <a:latin typeface="Tahoma" pitchFamily="34" charset="0"/>
              <a:cs typeface="Arial" pitchFamily="34" charset="0"/>
            </a:endParaRPr>
          </a:p>
          <a:p>
            <a:pPr marL="246888" indent="-246888" algn="ctr" eaLnBrk="1" fontAlgn="auto" hangingPunct="1">
              <a:spcBef>
                <a:spcPct val="0"/>
              </a:spcBef>
              <a:spcAft>
                <a:spcPts val="0"/>
              </a:spcAft>
              <a:buFont typeface="Euphemia" panose="020B0503040102020104" pitchFamily="34" charset="0"/>
              <a:buNone/>
              <a:defRPr/>
            </a:pPr>
            <a:endParaRPr lang="en-US" sz="1800" dirty="0">
              <a:solidFill>
                <a:schemeClr val="bg1"/>
              </a:solidFill>
              <a:latin typeface="Tahoma" pitchFamily="34" charset="0"/>
              <a:cs typeface="Arial" pitchFamily="34" charset="0"/>
            </a:endParaRPr>
          </a:p>
        </p:txBody>
      </p:sp>
      <p:sp>
        <p:nvSpPr>
          <p:cNvPr id="12290" name="Rectangle 2">
            <a:extLst>
              <a:ext uri="{FF2B5EF4-FFF2-40B4-BE49-F238E27FC236}">
                <a16:creationId xmlns:a16="http://schemas.microsoft.com/office/drawing/2014/main" id="{773578B8-D482-7ACD-9B40-A131FE92186E}"/>
              </a:ext>
            </a:extLst>
          </p:cNvPr>
          <p:cNvSpPr>
            <a:spLocks noGrp="1" noChangeArrowheads="1"/>
          </p:cNvSpPr>
          <p:nvPr>
            <p:ph type="title" idx="4294967295"/>
          </p:nvPr>
        </p:nvSpPr>
        <p:spPr>
          <a:xfrm>
            <a:off x="304800" y="304800"/>
            <a:ext cx="8229600" cy="1303338"/>
          </a:xfrm>
        </p:spPr>
        <p:txBody>
          <a:bodyPr rtlCol="0">
            <a:normAutofit fontScale="90000"/>
          </a:bodyPr>
          <a:lstStyle/>
          <a:p>
            <a:pPr eaLnBrk="1" fontAlgn="auto" hangingPunct="1">
              <a:spcAft>
                <a:spcPts val="0"/>
              </a:spcAft>
              <a:defRPr/>
            </a:pPr>
            <a:br>
              <a:rPr lang="en-US" dirty="0">
                <a:solidFill>
                  <a:srgbClr val="FF0000"/>
                </a:solidFill>
              </a:rPr>
            </a:br>
            <a:br>
              <a:rPr lang="en-US" dirty="0">
                <a:solidFill>
                  <a:srgbClr val="FF0000"/>
                </a:solidFill>
              </a:rPr>
            </a:b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Subtracting ‘Time'</a:t>
            </a:r>
            <a:r>
              <a:rPr lang="en-US" dirty="0">
                <a:solidFill>
                  <a:srgbClr val="003399"/>
                </a:solidFill>
              </a:rPr>
              <a:t>:</a:t>
            </a:r>
            <a:br>
              <a:rPr lang="en-US" sz="2800" dirty="0">
                <a:solidFill>
                  <a:srgbClr val="003399"/>
                </a:solidFill>
              </a:rPr>
            </a:br>
            <a:br>
              <a:rPr lang="en-US" sz="1400" dirty="0">
                <a:solidFill>
                  <a:srgbClr val="003399"/>
                </a:solidFill>
              </a:rPr>
            </a:br>
            <a:r>
              <a:rPr lang="en-US" sz="1400" b="1" dirty="0">
                <a:solidFill>
                  <a:schemeClr val="tx2">
                    <a:lumMod val="75000"/>
                  </a:schemeClr>
                </a:solidFill>
                <a:latin typeface="Arial" panose="020B0604020202020204" pitchFamily="34" charset="0"/>
                <a:cs typeface="Arial" panose="020B0604020202020204" pitchFamily="34" charset="0"/>
              </a:rPr>
              <a:t>Subtraction begins at the last position and times are truncated</a:t>
            </a:r>
            <a:br>
              <a:rPr lang="en-US" sz="1400" b="1" dirty="0">
                <a:solidFill>
                  <a:schemeClr val="tx2">
                    <a:lumMod val="75000"/>
                  </a:schemeClr>
                </a:solidFill>
                <a:latin typeface="Arial" panose="020B0604020202020204" pitchFamily="34" charset="0"/>
                <a:cs typeface="Arial" panose="020B0604020202020204" pitchFamily="34" charset="0"/>
              </a:rPr>
            </a:br>
            <a:r>
              <a:rPr lang="en-US" sz="1400" b="1" dirty="0">
                <a:solidFill>
                  <a:schemeClr val="tx2">
                    <a:lumMod val="75000"/>
                  </a:schemeClr>
                </a:solidFill>
                <a:latin typeface="Arial" panose="020B0604020202020204" pitchFamily="34" charset="0"/>
                <a:cs typeface="Arial" panose="020B0604020202020204" pitchFamily="34" charset="0"/>
              </a:rPr>
              <a:t>Cross a colon – borrow 60; cross a decimal – borrow 10</a:t>
            </a:r>
            <a:br>
              <a:rPr lang="en-US" sz="1400" b="1" dirty="0">
                <a:solidFill>
                  <a:schemeClr val="tx2">
                    <a:lumMod val="75000"/>
                  </a:schemeClr>
                </a:solidFill>
                <a:latin typeface="Arial" panose="020B0604020202020204" pitchFamily="34" charset="0"/>
                <a:cs typeface="Arial" panose="020B0604020202020204" pitchFamily="34" charset="0"/>
              </a:rPr>
            </a:br>
            <a:r>
              <a:rPr lang="en-US" sz="1400" b="1" u="sng" dirty="0">
                <a:solidFill>
                  <a:srgbClr val="003399"/>
                </a:solidFill>
                <a:latin typeface="Arial" panose="020B0604020202020204" pitchFamily="34" charset="0"/>
                <a:cs typeface="Arial" panose="020B0604020202020204" pitchFamily="34" charset="0"/>
              </a:rPr>
              <a:t>REMEMBER</a:t>
            </a:r>
            <a:r>
              <a:rPr lang="en-US" sz="1400" b="1" u="sng" dirty="0">
                <a:solidFill>
                  <a:srgbClr val="0070C0"/>
                </a:solidFill>
                <a:latin typeface="Arial" panose="020B0604020202020204" pitchFamily="34" charset="0"/>
                <a:cs typeface="Arial" panose="020B0604020202020204" pitchFamily="34" charset="0"/>
              </a:rPr>
              <a:t>:</a:t>
            </a:r>
            <a:r>
              <a:rPr lang="en-US" sz="1400" b="1" dirty="0">
                <a:solidFill>
                  <a:srgbClr val="FF0000"/>
                </a:solidFill>
                <a:latin typeface="Arial" panose="020B0604020202020204" pitchFamily="34" charset="0"/>
                <a:cs typeface="Arial" panose="020B0604020202020204" pitchFamily="34" charset="0"/>
              </a:rPr>
              <a:t> </a:t>
            </a:r>
            <a:r>
              <a:rPr lang="en-US" sz="1400" b="1" dirty="0">
                <a:solidFill>
                  <a:schemeClr val="tx2">
                    <a:lumMod val="75000"/>
                  </a:schemeClr>
                </a:solidFill>
                <a:latin typeface="Arial" panose="020B0604020202020204" pitchFamily="34" charset="0"/>
                <a:cs typeface="Arial" panose="020B0604020202020204" pitchFamily="34" charset="0"/>
              </a:rPr>
              <a:t>1 Minute = 60 Seconds</a:t>
            </a:r>
          </a:p>
        </p:txBody>
      </p:sp>
      <p:sp>
        <p:nvSpPr>
          <p:cNvPr id="41988" name="Rectangle 6">
            <a:extLst>
              <a:ext uri="{FF2B5EF4-FFF2-40B4-BE49-F238E27FC236}">
                <a16:creationId xmlns:a16="http://schemas.microsoft.com/office/drawing/2014/main" id="{6822C2F6-44D9-BFB9-C13F-D4DB5669B5E6}"/>
              </a:ext>
            </a:extLst>
          </p:cNvPr>
          <p:cNvSpPr>
            <a:spLocks noChangeArrowheads="1"/>
          </p:cNvSpPr>
          <p:nvPr/>
        </p:nvSpPr>
        <p:spPr bwMode="auto">
          <a:xfrm>
            <a:off x="533400" y="5029200"/>
            <a:ext cx="78327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Aft>
                <a:spcPts val="1200"/>
              </a:spcAft>
            </a:pPr>
            <a:r>
              <a:rPr lang="en-US" altLang="en-US" b="1" dirty="0">
                <a:solidFill>
                  <a:srgbClr val="003399"/>
                </a:solidFill>
                <a:latin typeface="Arial" panose="020B0604020202020204" pitchFamily="34" charset="0"/>
                <a:cs typeface="Arial" panose="020B0604020202020204" pitchFamily="34" charset="0"/>
              </a:rPr>
              <a:t>ONLY </a:t>
            </a:r>
            <a:r>
              <a:rPr lang="en-US" altLang="en-US" b="1" u="sng" dirty="0">
                <a:solidFill>
                  <a:srgbClr val="003399"/>
                </a:solidFill>
                <a:latin typeface="Arial" panose="020B0604020202020204" pitchFamily="34" charset="0"/>
                <a:cs typeface="Arial" panose="020B0604020202020204" pitchFamily="34" charset="0"/>
              </a:rPr>
              <a:t>NUMBERS ARE ROUNDED!</a:t>
            </a:r>
            <a:endParaRPr lang="en-US" altLang="en-US" b="1" dirty="0">
              <a:solidFill>
                <a:srgbClr val="003399"/>
              </a:solidFill>
              <a:latin typeface="Arial" panose="020B0604020202020204" pitchFamily="34" charset="0"/>
              <a:cs typeface="Arial" panose="020B0604020202020204" pitchFamily="34" charset="0"/>
            </a:endParaRPr>
          </a:p>
          <a:p>
            <a:pPr algn="ctr" eaLnBrk="1" hangingPunct="1"/>
            <a:r>
              <a:rPr lang="en-US" altLang="en-US" b="1" dirty="0">
                <a:solidFill>
                  <a:srgbClr val="003399"/>
                </a:solidFill>
                <a:latin typeface="Arial" panose="020B0604020202020204" pitchFamily="34" charset="0"/>
                <a:cs typeface="Arial" panose="020B0604020202020204" pitchFamily="34" charset="0"/>
              </a:rPr>
              <a:t>A RACER’S ELECTRONIC </a:t>
            </a:r>
            <a:r>
              <a:rPr lang="en-US" altLang="en-US" b="1" u="sng" dirty="0">
                <a:solidFill>
                  <a:srgbClr val="003399"/>
                </a:solidFill>
                <a:latin typeface="Arial" panose="020B0604020202020204" pitchFamily="34" charset="0"/>
                <a:cs typeface="Arial" panose="020B0604020202020204" pitchFamily="34" charset="0"/>
              </a:rPr>
              <a:t>TIME</a:t>
            </a:r>
            <a:r>
              <a:rPr lang="en-US" altLang="en-US" b="1" dirty="0">
                <a:solidFill>
                  <a:srgbClr val="003399"/>
                </a:solidFill>
                <a:latin typeface="Arial" panose="020B0604020202020204" pitchFamily="34" charset="0"/>
                <a:cs typeface="Arial" panose="020B0604020202020204" pitchFamily="34" charset="0"/>
              </a:rPr>
              <a:t> IS </a:t>
            </a:r>
            <a:r>
              <a:rPr lang="en-US" altLang="en-US" b="1" u="sng" dirty="0">
                <a:solidFill>
                  <a:srgbClr val="003399"/>
                </a:solidFill>
                <a:latin typeface="Arial" panose="020B0604020202020204" pitchFamily="34" charset="0"/>
                <a:cs typeface="Arial" panose="020B0604020202020204" pitchFamily="34" charset="0"/>
              </a:rPr>
              <a:t>NEVER ROUNDED OR AVERAGED</a:t>
            </a:r>
            <a:r>
              <a:rPr lang="en-US" altLang="en-US" b="1" dirty="0">
                <a:solidFill>
                  <a:srgbClr val="003399"/>
                </a:solidFill>
                <a:latin typeface="Arial" panose="020B0604020202020204" pitchFamily="34" charset="0"/>
                <a:cs typeface="Arial" panose="020B0604020202020204" pitchFamily="34" charset="0"/>
              </a:rPr>
              <a:t>!</a:t>
            </a:r>
          </a:p>
          <a:p>
            <a:pPr algn="ctr" eaLnBrk="1" hangingPunct="1">
              <a:spcBef>
                <a:spcPts val="1200"/>
              </a:spcBef>
            </a:pPr>
            <a:r>
              <a:rPr lang="en-US" altLang="en-US" b="1" dirty="0">
                <a:solidFill>
                  <a:srgbClr val="003399"/>
                </a:solidFill>
                <a:latin typeface="Arial" panose="020B0604020202020204" pitchFamily="34" charset="0"/>
                <a:cs typeface="Arial" panose="020B0604020202020204" pitchFamily="34" charset="0"/>
              </a:rPr>
              <a:t>A </a:t>
            </a:r>
            <a:r>
              <a:rPr lang="en-US" altLang="en-US" b="1" u="sng" dirty="0">
                <a:solidFill>
                  <a:srgbClr val="003399"/>
                </a:solidFill>
                <a:latin typeface="Arial" panose="020B0604020202020204" pitchFamily="34" charset="0"/>
                <a:cs typeface="Arial" panose="020B0604020202020204" pitchFamily="34" charset="0"/>
              </a:rPr>
              <a:t>TIME</a:t>
            </a:r>
            <a:r>
              <a:rPr lang="en-US" altLang="en-US" b="1" dirty="0">
                <a:solidFill>
                  <a:srgbClr val="003399"/>
                </a:solidFill>
                <a:latin typeface="Arial" panose="020B0604020202020204" pitchFamily="34" charset="0"/>
                <a:cs typeface="Arial" panose="020B0604020202020204" pitchFamily="34" charset="0"/>
              </a:rPr>
              <a:t> IS </a:t>
            </a:r>
            <a:r>
              <a:rPr lang="en-US" altLang="en-US" b="1" u="sng" dirty="0">
                <a:solidFill>
                  <a:srgbClr val="003399"/>
                </a:solidFill>
                <a:latin typeface="Arial" panose="020B0604020202020204" pitchFamily="34" charset="0"/>
                <a:cs typeface="Arial" panose="020B0604020202020204" pitchFamily="34" charset="0"/>
              </a:rPr>
              <a:t>ONLY</a:t>
            </a:r>
            <a:r>
              <a:rPr lang="en-US" altLang="en-US" b="1" dirty="0">
                <a:solidFill>
                  <a:srgbClr val="003399"/>
                </a:solidFill>
                <a:latin typeface="Arial" panose="020B0604020202020204" pitchFamily="34" charset="0"/>
                <a:cs typeface="Arial" panose="020B0604020202020204" pitchFamily="34" charset="0"/>
              </a:rPr>
              <a:t> TRUNCATED! </a:t>
            </a:r>
            <a:br>
              <a:rPr lang="en-US" altLang="en-US" b="1" dirty="0">
                <a:solidFill>
                  <a:srgbClr val="1F497D"/>
                </a:solidFill>
                <a:latin typeface="Arial" panose="020B0604020202020204" pitchFamily="34" charset="0"/>
                <a:cs typeface="Arial" panose="020B0604020202020204" pitchFamily="34" charset="0"/>
              </a:rPr>
            </a:br>
            <a:endParaRPr lang="en-US" altLang="en-US" b="1" dirty="0">
              <a:solidFill>
                <a:srgbClr val="1F497D"/>
              </a:solidFill>
              <a:latin typeface="Arial" panose="020B0604020202020204" pitchFamily="34" charset="0"/>
              <a:cs typeface="Arial" panose="020B0604020202020204" pitchFamily="34" charset="0"/>
            </a:endParaRPr>
          </a:p>
        </p:txBody>
      </p:sp>
      <p:pic>
        <p:nvPicPr>
          <p:cNvPr id="41989" name="Content Placeholder 10">
            <a:extLst>
              <a:ext uri="{FF2B5EF4-FFF2-40B4-BE49-F238E27FC236}">
                <a16:creationId xmlns:a16="http://schemas.microsoft.com/office/drawing/2014/main" id="{09E2CBF2-B2C2-F8E2-D821-A387DD5EE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additive="base">
                                        <p:cTn id="7" dur="500" fill="hold"/>
                                        <p:tgtEl>
                                          <p:spTgt spid="72708"/>
                                        </p:tgtEl>
                                        <p:attrNameLst>
                                          <p:attrName>ppt_x</p:attrName>
                                        </p:attrNameLst>
                                      </p:cBhvr>
                                      <p:tavLst>
                                        <p:tav tm="0">
                                          <p:val>
                                            <p:strVal val="0-#ppt_w/2"/>
                                          </p:val>
                                        </p:tav>
                                        <p:tav tm="100000">
                                          <p:val>
                                            <p:strVal val="#ppt_x"/>
                                          </p:val>
                                        </p:tav>
                                      </p:tavLst>
                                    </p:anim>
                                    <p:anim calcmode="lin" valueType="num">
                                      <p:cBhvr additive="base">
                                        <p:cTn id="8" dur="500" fill="hold"/>
                                        <p:tgtEl>
                                          <p:spTgt spid="727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05D73A7-876D-A758-F36E-81B20166A594}"/>
              </a:ext>
            </a:extLst>
          </p:cNvPr>
          <p:cNvSpPr>
            <a:spLocks noGrp="1" noChangeArrowheads="1"/>
          </p:cNvSpPr>
          <p:nvPr>
            <p:ph type="title" idx="4294967295"/>
          </p:nvPr>
        </p:nvSpPr>
        <p:spPr>
          <a:xfrm>
            <a:off x="228600" y="157163"/>
            <a:ext cx="7954963" cy="762000"/>
          </a:xfrm>
        </p:spPr>
        <p:txBody>
          <a:bodyPr rtlCol="0">
            <a:normAutofit/>
          </a:bodyPr>
          <a:lstStyle/>
          <a:p>
            <a:pPr eaLnBrk="1" fontAlgn="auto" hangingPunct="1">
              <a:spcAft>
                <a:spcPts val="0"/>
              </a:spcAft>
              <a:defRPr/>
            </a:pPr>
            <a:r>
              <a:rPr lang="en-US" dirty="0">
                <a:solidFill>
                  <a:srgbClr val="0036A2"/>
                </a:solidFill>
                <a:effectLst>
                  <a:outerShdw blurRad="38100" dist="38100" dir="2700000" algn="tl">
                    <a:srgbClr val="000000">
                      <a:alpha val="43137"/>
                    </a:srgbClr>
                  </a:outerShdw>
                </a:effectLst>
                <a:latin typeface="Arial Bold" pitchFamily="34" charset="0"/>
                <a:cs typeface="Arial Bold" pitchFamily="34" charset="0"/>
              </a:rPr>
              <a:t>RULES OF ROUNDING</a:t>
            </a:r>
          </a:p>
        </p:txBody>
      </p:sp>
      <p:sp>
        <p:nvSpPr>
          <p:cNvPr id="16387" name="Rectangle 3">
            <a:extLst>
              <a:ext uri="{FF2B5EF4-FFF2-40B4-BE49-F238E27FC236}">
                <a16:creationId xmlns:a16="http://schemas.microsoft.com/office/drawing/2014/main" id="{46BF2367-5A19-FBFF-3F61-81C3FFCFC196}"/>
              </a:ext>
            </a:extLst>
          </p:cNvPr>
          <p:cNvSpPr>
            <a:spLocks noGrp="1" noChangeArrowheads="1"/>
          </p:cNvSpPr>
          <p:nvPr>
            <p:ph idx="4294967295"/>
          </p:nvPr>
        </p:nvSpPr>
        <p:spPr>
          <a:xfrm>
            <a:off x="228600" y="1041400"/>
            <a:ext cx="8805863" cy="5511800"/>
          </a:xfrm>
        </p:spPr>
        <p:txBody>
          <a:bodyPr/>
          <a:lstStyle/>
          <a:p>
            <a:pPr marL="0" indent="0" eaLnBrk="1" hangingPunct="1">
              <a:lnSpc>
                <a:spcPct val="100000"/>
              </a:lnSpc>
              <a:spcBef>
                <a:spcPts val="1800"/>
              </a:spcBef>
              <a:buFont typeface="Euphemia" panose="020B0503040102020104" pitchFamily="34" charset="0"/>
              <a:buNone/>
              <a:defRPr/>
            </a:pPr>
            <a:r>
              <a:rPr lang="en-US" sz="3200" dirty="0">
                <a:solidFill>
                  <a:srgbClr val="040C28"/>
                </a:solidFill>
                <a:latin typeface="Arial" panose="020B0604020202020204" pitchFamily="34" charset="0"/>
                <a:cs typeface="Arial" panose="020B0604020202020204" pitchFamily="34" charset="0"/>
              </a:rPr>
              <a:t>Necessity to “round” may be encountered when calculating Race Points, an event’s Penalty, or a Replacement Time (EET)</a:t>
            </a:r>
          </a:p>
          <a:p>
            <a:pPr marL="0" indent="0" eaLnBrk="1" hangingPunct="1">
              <a:lnSpc>
                <a:spcPct val="100000"/>
              </a:lnSpc>
              <a:spcBef>
                <a:spcPts val="1800"/>
              </a:spcBef>
              <a:buFont typeface="Euphemia" panose="020B0503040102020104" pitchFamily="34" charset="0"/>
              <a:buNone/>
              <a:defRPr/>
            </a:pPr>
            <a:r>
              <a:rPr lang="en-US" sz="3200" dirty="0">
                <a:solidFill>
                  <a:srgbClr val="040C28"/>
                </a:solidFill>
                <a:latin typeface="Arial" panose="020B0604020202020204" pitchFamily="34" charset="0"/>
                <a:cs typeface="Arial" panose="020B0604020202020204" pitchFamily="34" charset="0"/>
              </a:rPr>
              <a:t>If the next digit in your calculation is </a:t>
            </a:r>
            <a:r>
              <a:rPr lang="en-US" sz="3200" u="sng" dirty="0">
                <a:solidFill>
                  <a:srgbClr val="040C28"/>
                </a:solidFill>
                <a:latin typeface="Arial" panose="020B0604020202020204" pitchFamily="34" charset="0"/>
                <a:cs typeface="Arial" panose="020B0604020202020204" pitchFamily="34" charset="0"/>
              </a:rPr>
              <a:t>less than 5</a:t>
            </a:r>
            <a:r>
              <a:rPr lang="en-US" sz="3200" dirty="0">
                <a:solidFill>
                  <a:srgbClr val="040C28"/>
                </a:solidFill>
                <a:latin typeface="Arial" panose="020B0604020202020204" pitchFamily="34" charset="0"/>
                <a:cs typeface="Arial" panose="020B0604020202020204" pitchFamily="34" charset="0"/>
              </a:rPr>
              <a:t>, round the previous digit down (or truncate as required) </a:t>
            </a:r>
          </a:p>
          <a:p>
            <a:pPr marL="457200" indent="-457200" eaLnBrk="1" hangingPunct="1">
              <a:lnSpc>
                <a:spcPct val="100000"/>
              </a:lnSpc>
              <a:spcBef>
                <a:spcPts val="0"/>
              </a:spcBef>
              <a:buFont typeface="Euphemia" panose="020B0503040102020104" pitchFamily="34" charset="0"/>
              <a:buNone/>
              <a:defRPr/>
            </a:pPr>
            <a:r>
              <a:rPr lang="en-US" sz="3200" dirty="0">
                <a:solidFill>
                  <a:srgbClr val="040C28"/>
                </a:solidFill>
                <a:latin typeface="Arial" panose="020B0604020202020204" pitchFamily="34" charset="0"/>
                <a:cs typeface="Arial" panose="020B0604020202020204" pitchFamily="34" charset="0"/>
              </a:rPr>
              <a:t>    e.g., </a:t>
            </a:r>
            <a:r>
              <a:rPr lang="en-US" sz="3200" b="1" u="sng"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4.921 = 4.92</a:t>
            </a:r>
          </a:p>
          <a:p>
            <a:pPr marL="0" indent="0" eaLnBrk="1" hangingPunct="1">
              <a:lnSpc>
                <a:spcPct val="100000"/>
              </a:lnSpc>
              <a:spcBef>
                <a:spcPts val="1800"/>
              </a:spcBef>
              <a:buFont typeface="Euphemia" panose="020B0503040102020104" pitchFamily="34" charset="0"/>
              <a:buNone/>
              <a:defRPr/>
            </a:pPr>
            <a:r>
              <a:rPr lang="en-US" sz="3200" dirty="0">
                <a:solidFill>
                  <a:srgbClr val="040C28"/>
                </a:solidFill>
                <a:latin typeface="Arial" panose="020B0604020202020204" pitchFamily="34" charset="0"/>
                <a:cs typeface="Arial" panose="020B0604020202020204" pitchFamily="34" charset="0"/>
              </a:rPr>
              <a:t>If the next digit in your calculation is </a:t>
            </a:r>
            <a:r>
              <a:rPr lang="en-US" sz="3200" u="sng" dirty="0">
                <a:solidFill>
                  <a:srgbClr val="040C28"/>
                </a:solidFill>
                <a:latin typeface="Arial" panose="020B0604020202020204" pitchFamily="34" charset="0"/>
                <a:cs typeface="Arial" panose="020B0604020202020204" pitchFamily="34" charset="0"/>
              </a:rPr>
              <a:t>5 or more</a:t>
            </a:r>
            <a:r>
              <a:rPr lang="en-US" sz="3200" dirty="0">
                <a:solidFill>
                  <a:srgbClr val="040C28"/>
                </a:solidFill>
                <a:latin typeface="Arial" panose="020B0604020202020204" pitchFamily="34" charset="0"/>
                <a:cs typeface="Arial" panose="020B0604020202020204" pitchFamily="34" charset="0"/>
              </a:rPr>
              <a:t>, round the previous digit up </a:t>
            </a:r>
          </a:p>
          <a:p>
            <a:pPr marL="461963" indent="-461963" eaLnBrk="1" hangingPunct="1">
              <a:lnSpc>
                <a:spcPct val="100000"/>
              </a:lnSpc>
              <a:spcBef>
                <a:spcPts val="0"/>
              </a:spcBef>
              <a:buFont typeface="Euphemia" panose="020B0503040102020104" pitchFamily="34" charset="0"/>
              <a:buNone/>
              <a:defRPr/>
            </a:pPr>
            <a:r>
              <a:rPr lang="en-US" sz="3200" dirty="0">
                <a:solidFill>
                  <a:srgbClr val="040C28"/>
                </a:solidFill>
                <a:latin typeface="Arial" panose="020B0604020202020204" pitchFamily="34" charset="0"/>
                <a:cs typeface="Arial" panose="020B0604020202020204" pitchFamily="34" charset="0"/>
              </a:rPr>
              <a:t>    e.g., </a:t>
            </a:r>
            <a:r>
              <a:rPr lang="en-US" sz="3200" b="1" u="sng"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10.256 = 10.26</a:t>
            </a:r>
          </a:p>
          <a:p>
            <a:pPr marL="457200" indent="-457200" eaLnBrk="1" hangingPunct="1">
              <a:lnSpc>
                <a:spcPct val="80000"/>
              </a:lnSpc>
              <a:buFont typeface="Euphemia" panose="020B0503040102020104" pitchFamily="34" charset="0"/>
              <a:buNone/>
              <a:defRPr/>
            </a:pPr>
            <a:endParaRPr lang="en-US" sz="2400" dirty="0">
              <a:solidFill>
                <a:srgbClr val="040C28"/>
              </a:solidFill>
              <a:latin typeface="Arial" panose="020B0604020202020204" pitchFamily="34" charset="0"/>
              <a:cs typeface="Arial" panose="020B0604020202020204" pitchFamily="34" charset="0"/>
            </a:endParaRPr>
          </a:p>
        </p:txBody>
      </p:sp>
      <p:pic>
        <p:nvPicPr>
          <p:cNvPr id="43012" name="Content Placeholder 10">
            <a:extLst>
              <a:ext uri="{FF2B5EF4-FFF2-40B4-BE49-F238E27FC236}">
                <a16:creationId xmlns:a16="http://schemas.microsoft.com/office/drawing/2014/main" id="{FC688716-E063-504A-8327-2EA296B49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6D911758-E3BE-F8D2-F881-C51A37FB1545}"/>
              </a:ext>
            </a:extLst>
          </p:cNvPr>
          <p:cNvSpPr>
            <a:spLocks noGrp="1" noChangeArrowheads="1"/>
          </p:cNvSpPr>
          <p:nvPr>
            <p:ph type="body" idx="4294967295"/>
          </p:nvPr>
        </p:nvSpPr>
        <p:spPr>
          <a:xfrm>
            <a:off x="565150" y="1219200"/>
            <a:ext cx="8426450" cy="4495800"/>
          </a:xfrm>
        </p:spPr>
        <p:txBody>
          <a:bodyPr/>
          <a:lstStyle/>
          <a:p>
            <a:pPr eaLnBrk="1" hangingPunct="1">
              <a:lnSpc>
                <a:spcPct val="100000"/>
              </a:lnSpc>
              <a:spcBef>
                <a:spcPts val="1200"/>
              </a:spcBef>
              <a:buFont typeface="Arial" panose="020B0604020202020204" pitchFamily="34" charset="0"/>
              <a:buChar char="•"/>
            </a:pPr>
            <a:r>
              <a:rPr lang="en-US" altLang="en-US" sz="2000" b="1" dirty="0">
                <a:solidFill>
                  <a:schemeClr val="tx1"/>
                </a:solidFill>
                <a:latin typeface="Arial" panose="020B0604020202020204" pitchFamily="34" charset="0"/>
                <a:cs typeface="Arial" panose="020B0604020202020204" pitchFamily="34" charset="0"/>
              </a:rPr>
              <a:t>Manual/hand times are taken with synchronized, manually-operated timing devices that are independent of the electronic timekeeping.</a:t>
            </a:r>
          </a:p>
          <a:p>
            <a:pPr eaLnBrk="1" hangingPunct="1">
              <a:lnSpc>
                <a:spcPct val="100000"/>
              </a:lnSpc>
              <a:spcBef>
                <a:spcPts val="1200"/>
              </a:spcBef>
              <a:buFont typeface="Arial" panose="020B0604020202020204" pitchFamily="34" charset="0"/>
              <a:buChar char="•"/>
            </a:pPr>
            <a:r>
              <a:rPr lang="en-US" altLang="en-US" sz="2000" b="1" dirty="0">
                <a:solidFill>
                  <a:schemeClr val="tx1"/>
                </a:solidFill>
                <a:latin typeface="Arial" panose="020B0604020202020204" pitchFamily="34" charset="0"/>
                <a:cs typeface="Arial" panose="020B0604020202020204" pitchFamily="34" charset="0"/>
              </a:rPr>
              <a:t>Start and Finish Manual/Hand Timekeepers are placed in an area where they will not be disturbed. </a:t>
            </a:r>
          </a:p>
          <a:p>
            <a:pPr eaLnBrk="1" hangingPunct="1">
              <a:lnSpc>
                <a:spcPct val="100000"/>
              </a:lnSpc>
              <a:spcBef>
                <a:spcPts val="1200"/>
              </a:spcBef>
              <a:buFont typeface="Arial" panose="020B0604020202020204" pitchFamily="34" charset="0"/>
              <a:buChar char="•"/>
            </a:pPr>
            <a:r>
              <a:rPr lang="en-US" altLang="en-US" sz="2000" b="1" dirty="0">
                <a:solidFill>
                  <a:schemeClr val="tx1"/>
                </a:solidFill>
                <a:latin typeface="Arial" panose="020B0604020202020204" pitchFamily="34" charset="0"/>
                <a:cs typeface="Arial" panose="020B0604020202020204" pitchFamily="34" charset="0"/>
              </a:rPr>
              <a:t>Device should be held steady using the index finger to activate/depress the button on button-type watches</a:t>
            </a:r>
          </a:p>
          <a:p>
            <a:pPr eaLnBrk="1" hangingPunct="1">
              <a:lnSpc>
                <a:spcPct val="100000"/>
              </a:lnSpc>
              <a:spcBef>
                <a:spcPts val="1200"/>
              </a:spcBef>
              <a:buFont typeface="Arial" panose="020B0604020202020204" pitchFamily="34" charset="0"/>
              <a:buChar char="•"/>
            </a:pPr>
            <a:r>
              <a:rPr lang="en-US" altLang="en-US" sz="2000" b="1" dirty="0">
                <a:solidFill>
                  <a:schemeClr val="tx1"/>
                </a:solidFill>
                <a:latin typeface="Arial" panose="020B0604020202020204" pitchFamily="34" charset="0"/>
                <a:cs typeface="Arial" panose="020B0604020202020204" pitchFamily="34" charset="0"/>
              </a:rPr>
              <a:t>Timekeepers record the times they see/hear</a:t>
            </a:r>
          </a:p>
          <a:p>
            <a:pPr eaLnBrk="1" hangingPunct="1">
              <a:lnSpc>
                <a:spcPct val="100000"/>
              </a:lnSpc>
              <a:spcBef>
                <a:spcPts val="1200"/>
              </a:spcBef>
              <a:buFont typeface="Arial" panose="020B0604020202020204" pitchFamily="34" charset="0"/>
              <a:buChar char="•"/>
            </a:pPr>
            <a:r>
              <a:rPr lang="en-US" altLang="en-US" sz="2000" b="1" dirty="0">
                <a:solidFill>
                  <a:schemeClr val="tx1"/>
                </a:solidFill>
                <a:latin typeface="Arial" panose="020B0604020202020204" pitchFamily="34" charset="0"/>
                <a:cs typeface="Arial" panose="020B0604020202020204" pitchFamily="34" charset="0"/>
              </a:rPr>
              <a:t>Timekeepers must record a time for all competitors who leave the start, and cross the finish line, regardless of the competitor’s status</a:t>
            </a:r>
          </a:p>
          <a:p>
            <a:pPr eaLnBrk="1" hangingPunct="1">
              <a:lnSpc>
                <a:spcPct val="100000"/>
              </a:lnSpc>
              <a:spcBef>
                <a:spcPts val="1200"/>
              </a:spcBef>
              <a:buFont typeface="Arial" panose="020B0604020202020204" pitchFamily="34" charset="0"/>
              <a:buChar char="•"/>
            </a:pPr>
            <a:r>
              <a:rPr lang="en-US" altLang="en-US" sz="2000" b="1" dirty="0">
                <a:solidFill>
                  <a:schemeClr val="tx1"/>
                </a:solidFill>
                <a:latin typeface="Arial" panose="020B0604020202020204" pitchFamily="34" charset="0"/>
                <a:cs typeface="Arial" panose="020B0604020202020204" pitchFamily="34" charset="0"/>
              </a:rPr>
              <a:t>Timekeepers </a:t>
            </a:r>
            <a:r>
              <a:rPr lang="en-US" altLang="en-US" sz="2000" b="1" u="sng" dirty="0">
                <a:solidFill>
                  <a:srgbClr val="003399"/>
                </a:solidFill>
                <a:latin typeface="Arial" panose="020B0604020202020204" pitchFamily="34" charset="0"/>
                <a:cs typeface="Arial" panose="020B0604020202020204" pitchFamily="34" charset="0"/>
              </a:rPr>
              <a:t>DO NOT</a:t>
            </a:r>
            <a:r>
              <a:rPr lang="en-US" altLang="en-US" sz="2000" b="1" dirty="0">
                <a:solidFill>
                  <a:srgbClr val="003399"/>
                </a:solidFill>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make decisions on </a:t>
            </a:r>
            <a:r>
              <a:rPr lang="en-US" altLang="en-US" sz="2000" b="1" u="sng" dirty="0">
                <a:solidFill>
                  <a:srgbClr val="003399"/>
                </a:solidFill>
                <a:latin typeface="Arial" panose="020B0604020202020204" pitchFamily="34" charset="0"/>
                <a:cs typeface="Arial" panose="020B0604020202020204" pitchFamily="34" charset="0"/>
              </a:rPr>
              <a:t>DSQ</a:t>
            </a:r>
            <a:r>
              <a:rPr lang="en-US" altLang="en-US" sz="2000" b="1" dirty="0">
                <a:solidFill>
                  <a:schemeClr val="tx1"/>
                </a:solidFill>
                <a:latin typeface="Arial" panose="020B0604020202020204" pitchFamily="34" charset="0"/>
                <a:cs typeface="Arial" panose="020B0604020202020204" pitchFamily="34" charset="0"/>
              </a:rPr>
              <a:t> or </a:t>
            </a:r>
            <a:r>
              <a:rPr lang="en-US" altLang="en-US" sz="2000" b="1" u="sng" dirty="0">
                <a:solidFill>
                  <a:srgbClr val="003399"/>
                </a:solidFill>
                <a:latin typeface="Arial" panose="020B0604020202020204" pitchFamily="34" charset="0"/>
                <a:cs typeface="Arial" panose="020B0604020202020204" pitchFamily="34" charset="0"/>
              </a:rPr>
              <a:t>DNF</a:t>
            </a:r>
            <a:r>
              <a:rPr lang="en-US" altLang="en-US" sz="2000" b="1" dirty="0">
                <a:solidFill>
                  <a:srgbClr val="0070C0"/>
                </a:solidFill>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status</a:t>
            </a:r>
          </a:p>
        </p:txBody>
      </p:sp>
      <p:sp>
        <p:nvSpPr>
          <p:cNvPr id="13314" name="Rectangle 2">
            <a:extLst>
              <a:ext uri="{FF2B5EF4-FFF2-40B4-BE49-F238E27FC236}">
                <a16:creationId xmlns:a16="http://schemas.microsoft.com/office/drawing/2014/main" id="{CAC9799E-E17E-B473-56EE-7603BEB8DF29}"/>
              </a:ext>
            </a:extLst>
          </p:cNvPr>
          <p:cNvSpPr>
            <a:spLocks noGrp="1" noChangeArrowheads="1"/>
          </p:cNvSpPr>
          <p:nvPr>
            <p:ph type="title" idx="4294967295"/>
          </p:nvPr>
        </p:nvSpPr>
        <p:spPr>
          <a:xfrm>
            <a:off x="530225" y="152400"/>
            <a:ext cx="8229600" cy="931863"/>
          </a:xfrm>
        </p:spPr>
        <p:txBody>
          <a:bodyPr rtlCol="0">
            <a:normAutofit/>
          </a:bodyPr>
          <a:lstStyle/>
          <a:p>
            <a:pPr eaLnBrk="1" fontAlgn="auto" hangingPunct="1">
              <a:spcAft>
                <a:spcPts val="0"/>
              </a:spcAf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Manual/Hand Timekeeping?</a:t>
            </a:r>
          </a:p>
        </p:txBody>
      </p:sp>
      <p:pic>
        <p:nvPicPr>
          <p:cNvPr id="45060" name="Content Placeholder 10">
            <a:extLst>
              <a:ext uri="{FF2B5EF4-FFF2-40B4-BE49-F238E27FC236}">
                <a16:creationId xmlns:a16="http://schemas.microsoft.com/office/drawing/2014/main" id="{876D7BBA-8C52-77BF-7CE2-E615CDCD8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8C6C3945-555C-DB07-5157-C88199C82FFC}"/>
              </a:ext>
            </a:extLst>
          </p:cNvPr>
          <p:cNvSpPr>
            <a:spLocks noGrp="1" noChangeArrowheads="1"/>
          </p:cNvSpPr>
          <p:nvPr>
            <p:ph type="body" idx="4294967295"/>
          </p:nvPr>
        </p:nvSpPr>
        <p:spPr>
          <a:xfrm>
            <a:off x="471488" y="1524000"/>
            <a:ext cx="8229600" cy="4525963"/>
          </a:xfrm>
        </p:spPr>
        <p:txBody>
          <a:bodyPr/>
          <a:lstStyle/>
          <a:p>
            <a:pPr eaLnBrk="1" hangingPunct="1">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Start time is taken when the racer’s lower leg crosses the start line  </a:t>
            </a:r>
          </a:p>
          <a:p>
            <a:pPr eaLnBrk="1" hangingPunct="1">
              <a:buFont typeface="Arial" panose="020B0604020202020204" pitchFamily="34" charset="0"/>
              <a:buChar char="•"/>
            </a:pPr>
            <a:endParaRPr lang="en-US" altLang="en-US" b="1"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Finish is taken when any part of the competitor’s body crosses the finish line</a:t>
            </a:r>
          </a:p>
          <a:p>
            <a:pPr eaLnBrk="1" hangingPunct="1">
              <a:buFont typeface="Arial" panose="020B0604020202020204" pitchFamily="34" charset="0"/>
              <a:buChar char="•"/>
            </a:pPr>
            <a:endParaRPr lang="en-US" altLang="en-US" b="1" dirty="0">
              <a:solidFill>
                <a:schemeClr val="tx1"/>
              </a:solidFill>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Manual Timekeepers must be consistent</a:t>
            </a:r>
          </a:p>
          <a:p>
            <a:pPr eaLnBrk="1" hangingPunct="1"/>
            <a:endParaRPr lang="en-US" altLang="en-US" dirty="0">
              <a:latin typeface="Arial" panose="020B0604020202020204" pitchFamily="34" charset="0"/>
              <a:cs typeface="Arial" panose="020B0604020202020204" pitchFamily="34" charset="0"/>
            </a:endParaRPr>
          </a:p>
        </p:txBody>
      </p:sp>
      <p:sp>
        <p:nvSpPr>
          <p:cNvPr id="18434" name="Rectangle 2">
            <a:extLst>
              <a:ext uri="{FF2B5EF4-FFF2-40B4-BE49-F238E27FC236}">
                <a16:creationId xmlns:a16="http://schemas.microsoft.com/office/drawing/2014/main" id="{5A7D36C2-13E7-7FDA-E2C8-95732F1D1119}"/>
              </a:ext>
            </a:extLst>
          </p:cNvPr>
          <p:cNvSpPr>
            <a:spLocks noGrp="1" noChangeArrowheads="1"/>
          </p:cNvSpPr>
          <p:nvPr>
            <p:ph type="title" idx="4294967295"/>
          </p:nvPr>
        </p:nvSpPr>
        <p:spPr>
          <a:xfrm>
            <a:off x="495300" y="76200"/>
            <a:ext cx="8648700" cy="1143000"/>
          </a:xfrm>
        </p:spPr>
        <p:txBody>
          <a:bodyPr rtlCol="0">
            <a:normAutofit/>
          </a:bodyPr>
          <a:lstStyle/>
          <a:p>
            <a:pPr eaLnBrk="1" fontAlgn="auto" hangingPunct="1">
              <a:spcAft>
                <a:spcPts val="0"/>
              </a:spcAft>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 FINISH FOR </a:t>
            </a:r>
            <a:b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MANUAL TIMEKEEPERS</a:t>
            </a:r>
          </a:p>
        </p:txBody>
      </p:sp>
      <p:pic>
        <p:nvPicPr>
          <p:cNvPr id="46084" name="Content Placeholder 10">
            <a:extLst>
              <a:ext uri="{FF2B5EF4-FFF2-40B4-BE49-F238E27FC236}">
                <a16:creationId xmlns:a16="http://schemas.microsoft.com/office/drawing/2014/main" id="{C6043340-B533-4C83-96AD-3B7981572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4">
            <a:extLst>
              <a:ext uri="{FF2B5EF4-FFF2-40B4-BE49-F238E27FC236}">
                <a16:creationId xmlns:a16="http://schemas.microsoft.com/office/drawing/2014/main" id="{004A0149-2A98-709B-5BAF-5B0003B89ED7}"/>
              </a:ext>
            </a:extLst>
          </p:cNvPr>
          <p:cNvGraphicFramePr>
            <a:graphicFrameLocks noGrp="1" noChangeAspect="1"/>
          </p:cNvGraphicFramePr>
          <p:nvPr>
            <p:ph idx="4294967295"/>
          </p:nvPr>
        </p:nvGraphicFramePr>
        <p:xfrm>
          <a:off x="0" y="1600200"/>
          <a:ext cx="3762375" cy="4522788"/>
        </p:xfrm>
        <a:graphic>
          <a:graphicData uri="http://schemas.openxmlformats.org/presentationml/2006/ole">
            <mc:AlternateContent xmlns:mc="http://schemas.openxmlformats.org/markup-compatibility/2006">
              <mc:Choice xmlns:v="urn:schemas-microsoft-com:vml" Requires="v">
                <p:oleObj name="Document" r:id="rId2" imgW="6174677" imgH="5569379" progId="Word.Document.8">
                  <p:embed/>
                </p:oleObj>
              </mc:Choice>
              <mc:Fallback>
                <p:oleObj name="Document" r:id="rId2" imgW="6174677" imgH="5569379" progId="Word.Document.8">
                  <p:embed/>
                  <p:pic>
                    <p:nvPicPr>
                      <p:cNvPr id="47106" name="Object 4">
                        <a:extLst>
                          <a:ext uri="{FF2B5EF4-FFF2-40B4-BE49-F238E27FC236}">
                            <a16:creationId xmlns:a16="http://schemas.microsoft.com/office/drawing/2014/main" id="{004A0149-2A98-709B-5BAF-5B0003B89ED7}"/>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376237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36" name="Rectangle 3">
            <a:extLst>
              <a:ext uri="{FF2B5EF4-FFF2-40B4-BE49-F238E27FC236}">
                <a16:creationId xmlns:a16="http://schemas.microsoft.com/office/drawing/2014/main" id="{8363A8AF-8D00-560A-10D4-2AF1AD67D17D}"/>
              </a:ext>
            </a:extLst>
          </p:cNvPr>
          <p:cNvSpPr>
            <a:spLocks noGrp="1" noChangeArrowheads="1"/>
          </p:cNvSpPr>
          <p:nvPr>
            <p:ph type="body" sz="half" idx="4294967295"/>
          </p:nvPr>
        </p:nvSpPr>
        <p:spPr>
          <a:xfrm>
            <a:off x="455613" y="1143000"/>
            <a:ext cx="3810000" cy="4495800"/>
          </a:xfrm>
        </p:spPr>
        <p:txBody>
          <a:bodyPr rtlCol="0">
            <a:normAutofit/>
          </a:bodyPr>
          <a:lstStyle/>
          <a:p>
            <a:pPr eaLnBrk="1" fontAlgn="auto" hangingPunct="1">
              <a:lnSpc>
                <a:spcPct val="100000"/>
              </a:lnSpc>
              <a:spcAft>
                <a:spcPts val="0"/>
              </a:spcAft>
              <a:buFont typeface="Arial" panose="020B0604020202020204" pitchFamily="34" charset="0"/>
              <a:buChar char="•"/>
              <a:defRPr/>
            </a:pPr>
            <a:r>
              <a:rPr lang="en-US" altLang="en-US" sz="1800" b="1" dirty="0">
                <a:solidFill>
                  <a:schemeClr val="tx1"/>
                </a:solidFill>
                <a:latin typeface="Arial" panose="020B0604020202020204" pitchFamily="34" charset="0"/>
                <a:cs typeface="Arial" panose="020B0604020202020204" pitchFamily="34" charset="0"/>
              </a:rPr>
              <a:t>The same form is used by both Start and Finish Manual/Hand Timekeepers / Recorders </a:t>
            </a:r>
          </a:p>
          <a:p>
            <a:pPr eaLnBrk="1" fontAlgn="auto" hangingPunct="1">
              <a:lnSpc>
                <a:spcPct val="100000"/>
              </a:lnSpc>
              <a:spcBef>
                <a:spcPts val="1200"/>
              </a:spcBef>
              <a:spcAft>
                <a:spcPts val="0"/>
              </a:spcAft>
              <a:buFont typeface="Arial" panose="020B0604020202020204" pitchFamily="34" charset="0"/>
              <a:buChar char="•"/>
              <a:defRPr/>
            </a:pPr>
            <a:r>
              <a:rPr lang="en-US" altLang="en-US" sz="1800" b="1" dirty="0">
                <a:solidFill>
                  <a:schemeClr val="tx1"/>
                </a:solidFill>
                <a:latin typeface="Arial" panose="020B0604020202020204" pitchFamily="34" charset="0"/>
                <a:cs typeface="Arial" panose="020B0604020202020204" pitchFamily="34" charset="0"/>
              </a:rPr>
              <a:t>Be sure to fill in all information at the top of the form</a:t>
            </a:r>
          </a:p>
          <a:p>
            <a:pPr eaLnBrk="1" fontAlgn="auto" hangingPunct="1">
              <a:lnSpc>
                <a:spcPct val="100000"/>
              </a:lnSpc>
              <a:spcBef>
                <a:spcPts val="1200"/>
              </a:spcBef>
              <a:spcAft>
                <a:spcPts val="0"/>
              </a:spcAft>
              <a:buFont typeface="Arial" panose="020B0604020202020204" pitchFamily="34" charset="0"/>
              <a:buChar char="•"/>
              <a:defRPr/>
            </a:pPr>
            <a:r>
              <a:rPr lang="en-US" altLang="en-US" sz="1800" b="1" dirty="0">
                <a:solidFill>
                  <a:schemeClr val="tx1"/>
                </a:solidFill>
                <a:latin typeface="Arial" panose="020B0604020202020204" pitchFamily="34" charset="0"/>
                <a:cs typeface="Arial" panose="020B0604020202020204" pitchFamily="34" charset="0"/>
              </a:rPr>
              <a:t>Important to indicate position: </a:t>
            </a:r>
            <a:r>
              <a:rPr lang="en-US" altLang="en-US" sz="1800" b="1" u="sng" dirty="0">
                <a:solidFill>
                  <a:schemeClr val="tx1"/>
                </a:solidFill>
                <a:latin typeface="Arial" panose="020B0604020202020204" pitchFamily="34" charset="0"/>
                <a:cs typeface="Arial" panose="020B0604020202020204" pitchFamily="34" charset="0"/>
              </a:rPr>
              <a:t>Start or Finish</a:t>
            </a:r>
          </a:p>
          <a:p>
            <a:pPr eaLnBrk="1" fontAlgn="auto" hangingPunct="1">
              <a:lnSpc>
                <a:spcPct val="100000"/>
              </a:lnSpc>
              <a:spcBef>
                <a:spcPts val="1200"/>
              </a:spcBef>
              <a:spcAft>
                <a:spcPts val="0"/>
              </a:spcAft>
              <a:buFont typeface="Arial" panose="020B0604020202020204" pitchFamily="34" charset="0"/>
              <a:buChar char="•"/>
              <a:defRPr/>
            </a:pPr>
            <a:r>
              <a:rPr lang="en-US" altLang="en-US" sz="1800" b="1" dirty="0">
                <a:solidFill>
                  <a:schemeClr val="tx1"/>
                </a:solidFill>
                <a:latin typeface="Arial" panose="020B0604020202020204" pitchFamily="34" charset="0"/>
                <a:cs typeface="Arial" panose="020B0604020202020204" pitchFamily="34" charset="0"/>
              </a:rPr>
              <a:t>Form provides a record of an event/starts as they actually occurred</a:t>
            </a:r>
          </a:p>
          <a:p>
            <a:pPr marL="0" indent="0" eaLnBrk="1" fontAlgn="auto" hangingPunct="1">
              <a:spcBef>
                <a:spcPts val="1200"/>
              </a:spcBef>
              <a:spcAft>
                <a:spcPts val="0"/>
              </a:spcAft>
              <a:buFont typeface="Euphemia" panose="020B0503040102020104" pitchFamily="34" charset="0"/>
              <a:buNone/>
              <a:defRPr/>
            </a:pPr>
            <a:endParaRPr lang="en-US" altLang="en-US" sz="1800" b="1" dirty="0">
              <a:solidFill>
                <a:schemeClr val="tx1"/>
              </a:solidFill>
              <a:latin typeface="Arial" panose="020B0604020202020204" pitchFamily="34" charset="0"/>
              <a:cs typeface="Arial" panose="020B0604020202020204" pitchFamily="34" charset="0"/>
            </a:endParaRPr>
          </a:p>
          <a:p>
            <a:pPr marL="246888" indent="-246888" eaLnBrk="1" fontAlgn="auto" hangingPunct="1">
              <a:spcAft>
                <a:spcPts val="0"/>
              </a:spcAft>
              <a:buFont typeface="Euphemia" panose="020B0503040102020104" pitchFamily="34" charset="0"/>
              <a:buNone/>
              <a:defRPr/>
            </a:pP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a:solidFill>
                  <a:srgbClr val="003399"/>
                </a:solidFill>
                <a:latin typeface="Arial" panose="020B0604020202020204" pitchFamily="34" charset="0"/>
                <a:cs typeface="Arial" panose="020B0604020202020204" pitchFamily="34" charset="0"/>
              </a:rPr>
              <a:t>DO NOT PRE-NUMBER FORM!</a:t>
            </a:r>
          </a:p>
        </p:txBody>
      </p:sp>
      <p:sp>
        <p:nvSpPr>
          <p:cNvPr id="2" name="Rectangle 2">
            <a:extLst>
              <a:ext uri="{FF2B5EF4-FFF2-40B4-BE49-F238E27FC236}">
                <a16:creationId xmlns:a16="http://schemas.microsoft.com/office/drawing/2014/main" id="{3558F153-7FC5-055B-51A3-07E7375D8B4A}"/>
              </a:ext>
            </a:extLst>
          </p:cNvPr>
          <p:cNvSpPr>
            <a:spLocks noGrp="1" noChangeArrowheads="1"/>
          </p:cNvSpPr>
          <p:nvPr>
            <p:ph type="title" idx="4294967295"/>
          </p:nvPr>
        </p:nvSpPr>
        <p:spPr>
          <a:xfrm>
            <a:off x="481013" y="85725"/>
            <a:ext cx="8662987" cy="887413"/>
          </a:xfrm>
        </p:spPr>
        <p:txBody>
          <a:bodyPr rtlCol="0">
            <a:noAutofit/>
          </a:bodyPr>
          <a:lstStyle/>
          <a:p>
            <a:pPr eaLnBrk="1" fontAlgn="auto" hangingPunct="1">
              <a:spcAft>
                <a:spcPts val="0"/>
              </a:spcAft>
              <a:defRPr/>
            </a:pPr>
            <a:r>
              <a:rPr lang="en-US" sz="28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Start/Finish Timekeeper Recording Form</a:t>
            </a:r>
          </a:p>
        </p:txBody>
      </p:sp>
      <p:pic>
        <p:nvPicPr>
          <p:cNvPr id="47109" name="Picture 2">
            <a:extLst>
              <a:ext uri="{FF2B5EF4-FFF2-40B4-BE49-F238E27FC236}">
                <a16:creationId xmlns:a16="http://schemas.microsoft.com/office/drawing/2014/main" id="{EA486946-CDF0-3A0C-7F09-DED77096D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1071563"/>
            <a:ext cx="4725988" cy="5580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84CB-B9D0-7CAA-2E7B-DD2E89019933}"/>
              </a:ext>
            </a:extLst>
          </p:cNvPr>
          <p:cNvSpPr>
            <a:spLocks noGrp="1"/>
          </p:cNvSpPr>
          <p:nvPr>
            <p:ph type="title" idx="4294967295"/>
          </p:nvPr>
        </p:nvSpPr>
        <p:spPr>
          <a:xfrm>
            <a:off x="304800" y="177800"/>
            <a:ext cx="8382000" cy="882650"/>
          </a:xfrm>
        </p:spPr>
        <p:txBody>
          <a:bodyPr rtlCol="0">
            <a:normAutofit/>
          </a:bodyPr>
          <a:lstStyle/>
          <a:p>
            <a:pPr eaLnBrk="1" fontAlgn="auto" hangingPunct="1">
              <a:spcAft>
                <a:spcPts val="0"/>
              </a:spcAft>
              <a:defRPr/>
            </a:pPr>
            <a:r>
              <a:rPr lang="en-US" sz="5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SUGGESTIONS</a:t>
            </a:r>
            <a:endParaRPr lang="en-US" sz="5400" b="1" dirty="0">
              <a:solidFill>
                <a:srgbClr val="003399"/>
              </a:solidFill>
              <a:latin typeface="Arial" panose="020B0604020202020204" pitchFamily="34" charset="0"/>
              <a:cs typeface="Arial" panose="020B0604020202020204" pitchFamily="34" charset="0"/>
            </a:endParaRPr>
          </a:p>
        </p:txBody>
      </p:sp>
      <p:sp>
        <p:nvSpPr>
          <p:cNvPr id="48131" name="Content Placeholder 2">
            <a:extLst>
              <a:ext uri="{FF2B5EF4-FFF2-40B4-BE49-F238E27FC236}">
                <a16:creationId xmlns:a16="http://schemas.microsoft.com/office/drawing/2014/main" id="{0136CC5F-E118-782B-CC37-F0FDA5BD7262}"/>
              </a:ext>
            </a:extLst>
          </p:cNvPr>
          <p:cNvSpPr>
            <a:spLocks noGrp="1" noChangeArrowheads="1"/>
          </p:cNvSpPr>
          <p:nvPr>
            <p:ph idx="4294967295"/>
          </p:nvPr>
        </p:nvSpPr>
        <p:spPr>
          <a:xfrm>
            <a:off x="304800" y="1023938"/>
            <a:ext cx="8577263" cy="5065712"/>
          </a:xfrm>
        </p:spPr>
        <p:txBody>
          <a:bodyPr/>
          <a:lstStyle/>
          <a:p>
            <a:pPr marL="0" indent="0" eaLnBrk="1" hangingPunct="1">
              <a:lnSpc>
                <a:spcPct val="100000"/>
              </a:lnSpc>
              <a:buFont typeface="Euphemia" panose="020B0503040102020104" pitchFamily="34" charset="0"/>
              <a:buNone/>
            </a:pPr>
            <a:r>
              <a:rPr lang="en-US" altLang="en-US" b="1" dirty="0">
                <a:solidFill>
                  <a:srgbClr val="002060"/>
                </a:solidFill>
                <a:latin typeface="Arial" panose="020B0604020202020204" pitchFamily="34" charset="0"/>
                <a:cs typeface="Arial" panose="020B0604020202020204" pitchFamily="34" charset="0"/>
              </a:rPr>
              <a:t>Take the time to verify manual devices are still synchronized. </a:t>
            </a:r>
            <a:r>
              <a:rPr lang="en-US" altLang="en-US" sz="1800" b="1" i="1" dirty="0">
                <a:solidFill>
                  <a:srgbClr val="0033CC"/>
                </a:solidFill>
                <a:latin typeface="Arial" panose="020B0604020202020204" pitchFamily="34" charset="0"/>
                <a:cs typeface="Arial" panose="020B0604020202020204" pitchFamily="34" charset="0"/>
              </a:rPr>
              <a:t>A countdown over the radio and a request for the display reading can be done prior to the start. Another option is requesting the manual time for the first forerunner. You will need the manual time for the first athlete, but verification prior to the start of Bib 1 allows time to address any issues.</a:t>
            </a:r>
          </a:p>
          <a:p>
            <a:pPr marL="0" indent="0" eaLnBrk="1" hangingPunct="1">
              <a:lnSpc>
                <a:spcPct val="100000"/>
              </a:lnSpc>
              <a:buFont typeface="Euphemia" panose="020B0503040102020104" pitchFamily="34" charset="0"/>
              <a:buNone/>
            </a:pPr>
            <a:r>
              <a:rPr lang="en-US" altLang="en-US" b="1" dirty="0">
                <a:solidFill>
                  <a:srgbClr val="002060"/>
                </a:solidFill>
                <a:latin typeface="Arial" panose="020B0604020202020204" pitchFamily="34" charset="0"/>
                <a:cs typeface="Arial" panose="020B0604020202020204" pitchFamily="34" charset="0"/>
              </a:rPr>
              <a:t>If electronic systems fail, immediately verify manual times are available for the racer for whom an electronic time is not available. </a:t>
            </a:r>
            <a:r>
              <a:rPr lang="en-US" altLang="en-US" sz="1800" b="1" i="1" dirty="0">
                <a:solidFill>
                  <a:srgbClr val="0033CC"/>
                </a:solidFill>
                <a:latin typeface="Arial" panose="020B0604020202020204" pitchFamily="34" charset="0"/>
                <a:cs typeface="Arial" panose="020B0604020202020204" pitchFamily="34" charset="0"/>
              </a:rPr>
              <a:t>This immediate action will indicate whether or not manual timekeeping has validity so you will either be able to calculate a replacement time or authorize a rerun.</a:t>
            </a:r>
          </a:p>
          <a:p>
            <a:pPr marL="0" indent="0" eaLnBrk="1" hangingPunct="1">
              <a:lnSpc>
                <a:spcPct val="100000"/>
              </a:lnSpc>
              <a:buFont typeface="Euphemia" panose="020B0503040102020104" pitchFamily="34" charset="0"/>
              <a:buNone/>
            </a:pPr>
            <a:r>
              <a:rPr lang="en-US" altLang="en-US" sz="1800" b="1" dirty="0">
                <a:solidFill>
                  <a:schemeClr val="tx1"/>
                </a:solidFill>
                <a:latin typeface="Arial" panose="020B0604020202020204" pitchFamily="34" charset="0"/>
                <a:cs typeface="Arial" panose="020B0604020202020204" pitchFamily="34" charset="0"/>
              </a:rPr>
              <a:t>Two suggestions: Neither one will take much effort, but they may be the difference between a race result or a disappointed athlete for whom no time is available.</a:t>
            </a:r>
            <a:endParaRPr lang="en-US" altLang="en-US" sz="1800" b="1" dirty="0">
              <a:solidFill>
                <a:srgbClr val="002060"/>
              </a:solidFill>
              <a:latin typeface="Arial" panose="020B0604020202020204" pitchFamily="34" charset="0"/>
              <a:cs typeface="Arial" panose="020B0604020202020204" pitchFamily="34" charset="0"/>
            </a:endParaRPr>
          </a:p>
        </p:txBody>
      </p:sp>
      <p:pic>
        <p:nvPicPr>
          <p:cNvPr id="48132" name="Content Placeholder 10">
            <a:extLst>
              <a:ext uri="{FF2B5EF4-FFF2-40B4-BE49-F238E27FC236}">
                <a16:creationId xmlns:a16="http://schemas.microsoft.com/office/drawing/2014/main" id="{9028AC3B-1545-4A11-EB93-47C3285B8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4C6F518-EF6C-E801-DE09-229C1DB9DA6B}"/>
              </a:ext>
            </a:extLst>
          </p:cNvPr>
          <p:cNvSpPr>
            <a:spLocks noGrp="1" noChangeArrowheads="1"/>
          </p:cNvSpPr>
          <p:nvPr>
            <p:ph type="title" idx="4294967295"/>
          </p:nvPr>
        </p:nvSpPr>
        <p:spPr>
          <a:xfrm>
            <a:off x="762000" y="228600"/>
            <a:ext cx="7772400" cy="1143000"/>
          </a:xfrm>
        </p:spPr>
        <p:txBody>
          <a:bodyPr rtlCol="0">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Replacement Tim</a:t>
            </a:r>
            <a:r>
              <a:rPr lang="en-US" b="1" dirty="0">
                <a:solidFill>
                  <a:srgbClr val="003399"/>
                </a:solidFill>
                <a:latin typeface="Arial" panose="020B0604020202020204" pitchFamily="34" charset="0"/>
                <a:cs typeface="Arial" panose="020B0604020202020204" pitchFamily="34" charset="0"/>
              </a:rPr>
              <a:t>e of Day</a:t>
            </a:r>
            <a:br>
              <a:rPr lang="en-US" sz="2800" b="1" dirty="0">
                <a:solidFill>
                  <a:srgbClr val="FF0000"/>
                </a:solidFill>
                <a:latin typeface="Arial" panose="020B0604020202020204" pitchFamily="34" charset="0"/>
                <a:cs typeface="Arial" panose="020B0604020202020204" pitchFamily="34" charset="0"/>
              </a:rPr>
            </a:br>
            <a:r>
              <a:rPr lang="en-US" sz="2800" b="1" dirty="0">
                <a:solidFill>
                  <a:schemeClr val="tx1"/>
                </a:solidFill>
                <a:latin typeface="Arial" panose="020B0604020202020204" pitchFamily="34" charset="0"/>
                <a:cs typeface="Arial" panose="020B0604020202020204" pitchFamily="34" charset="0"/>
              </a:rPr>
              <a:t>(Equivalent Electronic Times - EET)</a:t>
            </a:r>
          </a:p>
        </p:txBody>
      </p:sp>
      <p:sp>
        <p:nvSpPr>
          <p:cNvPr id="77827" name="Rectangle 3">
            <a:extLst>
              <a:ext uri="{FF2B5EF4-FFF2-40B4-BE49-F238E27FC236}">
                <a16:creationId xmlns:a16="http://schemas.microsoft.com/office/drawing/2014/main" id="{209DAA7F-9480-0E04-9DCE-DB788B4609AA}"/>
              </a:ext>
            </a:extLst>
          </p:cNvPr>
          <p:cNvSpPr>
            <a:spLocks noGrp="1" noChangeArrowheads="1"/>
          </p:cNvSpPr>
          <p:nvPr>
            <p:ph idx="4294967295"/>
          </p:nvPr>
        </p:nvSpPr>
        <p:spPr>
          <a:xfrm>
            <a:off x="914400" y="1752600"/>
            <a:ext cx="8023225" cy="4524375"/>
          </a:xfrm>
        </p:spPr>
        <p:txBody>
          <a:bodyPr/>
          <a:lstStyle/>
          <a:p>
            <a:pPr eaLnBrk="1" hangingPunct="1">
              <a:lnSpc>
                <a:spcPct val="110000"/>
              </a:lnSpc>
              <a:spcBef>
                <a:spcPts val="1200"/>
              </a:spcBef>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When the electronic Time of Day is missed on System A (primary system), it will be necessary to calculate a replacement Time of Day from System B (secondary system)  </a:t>
            </a:r>
          </a:p>
          <a:p>
            <a:pPr eaLnBrk="1" hangingPunct="1">
              <a:lnSpc>
                <a:spcPct val="110000"/>
              </a:lnSpc>
              <a:spcBef>
                <a:spcPts val="1200"/>
              </a:spcBef>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If both the primary and secondary systems fail, you must calculate a replacement Time of Day from the manual/hand timekeeping</a:t>
            </a:r>
          </a:p>
          <a:p>
            <a:pPr eaLnBrk="1" hangingPunct="1">
              <a:lnSpc>
                <a:spcPct val="110000"/>
              </a:lnSpc>
              <a:spcBef>
                <a:spcPts val="1200"/>
              </a:spcBef>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A replacement time is </a:t>
            </a:r>
            <a:r>
              <a:rPr lang="en-US" altLang="en-US" sz="2400" b="1" i="1" dirty="0">
                <a:solidFill>
                  <a:schemeClr val="tx1"/>
                </a:solidFill>
                <a:latin typeface="Arial" panose="020B0604020202020204" pitchFamily="34" charset="0"/>
                <a:cs typeface="Arial" panose="020B0604020202020204" pitchFamily="34" charset="0"/>
              </a:rPr>
              <a:t>a valid time!</a:t>
            </a:r>
            <a:endParaRPr lang="en-US" altLang="en-US" sz="2400" b="1" dirty="0">
              <a:solidFill>
                <a:schemeClr val="tx1"/>
              </a:solidFill>
              <a:latin typeface="Arial" panose="020B0604020202020204" pitchFamily="34" charset="0"/>
              <a:cs typeface="Arial" panose="020B0604020202020204" pitchFamily="34" charset="0"/>
            </a:endParaRPr>
          </a:p>
        </p:txBody>
      </p:sp>
      <p:pic>
        <p:nvPicPr>
          <p:cNvPr id="49156" name="Content Placeholder 10">
            <a:extLst>
              <a:ext uri="{FF2B5EF4-FFF2-40B4-BE49-F238E27FC236}">
                <a16:creationId xmlns:a16="http://schemas.microsoft.com/office/drawing/2014/main" id="{30C78A68-EE09-23F6-A69F-8D04FDB91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right)">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wipe(right)">
                                      <p:cBhvr>
                                        <p:cTn id="12" dur="500"/>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wipe(right)">
                                      <p:cBhvr>
                                        <p:cTn id="17" dur="500"/>
                                        <p:tgtEl>
                                          <p:spTgt spid="7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3299A9B-5F43-CA16-4D27-F2C9A79C3EFD}"/>
              </a:ext>
            </a:extLst>
          </p:cNvPr>
          <p:cNvSpPr>
            <a:spLocks noGrp="1" noChangeArrowheads="1"/>
          </p:cNvSpPr>
          <p:nvPr>
            <p:ph type="body" idx="4294967295"/>
          </p:nvPr>
        </p:nvSpPr>
        <p:spPr>
          <a:xfrm>
            <a:off x="457200" y="793750"/>
            <a:ext cx="8229600" cy="5607050"/>
          </a:xfrm>
        </p:spPr>
        <p:txBody>
          <a:bodyPr rtlCol="0">
            <a:normAutofit fontScale="25000" lnSpcReduction="20000"/>
          </a:bodyPr>
          <a:lstStyle/>
          <a:p>
            <a:pPr marL="0" indent="-246888" eaLnBrk="1" fontAlgn="auto" hangingPunct="1">
              <a:lnSpc>
                <a:spcPct val="120000"/>
              </a:lnSpc>
              <a:spcBef>
                <a:spcPts val="0"/>
              </a:spcBef>
              <a:spcAft>
                <a:spcPts val="0"/>
              </a:spcAft>
              <a:buFont typeface="Euphemia" panose="020B0503040102020104" pitchFamily="34" charset="0"/>
              <a:buNone/>
              <a:defRPr/>
            </a:pPr>
            <a:r>
              <a:rPr lang="en-US" sz="7200" b="1" dirty="0">
                <a:solidFill>
                  <a:schemeClr val="tx1"/>
                </a:solidFill>
                <a:latin typeface="Arial" charset="0"/>
                <a:cs typeface="Arial" charset="0"/>
              </a:rPr>
              <a:t>When electronic timing systems fail, calculation of a Replacement Time is required.  </a:t>
            </a:r>
            <a:r>
              <a:rPr lang="en-US" sz="7200" b="1" i="1" dirty="0">
                <a:latin typeface="Arial" panose="020B0604020202020204" pitchFamily="34" charset="0"/>
                <a:cs typeface="Arial" panose="020B0604020202020204" pitchFamily="34" charset="0"/>
              </a:rPr>
              <a:t>The purpose of a "Replacement Time (EET)" is to calculate and replace the </a:t>
            </a:r>
            <a:r>
              <a:rPr lang="en-US" sz="7200" b="1" i="1" u="sng" dirty="0">
                <a:latin typeface="Arial" panose="020B0604020202020204" pitchFamily="34" charset="0"/>
                <a:cs typeface="Arial" panose="020B0604020202020204" pitchFamily="34" charset="0"/>
              </a:rPr>
              <a:t>missing</a:t>
            </a:r>
            <a:r>
              <a:rPr lang="en-US" sz="7200" b="1" i="1" dirty="0">
                <a:latin typeface="Arial" panose="020B0604020202020204" pitchFamily="34" charset="0"/>
                <a:cs typeface="Arial" panose="020B0604020202020204" pitchFamily="34" charset="0"/>
              </a:rPr>
              <a:t> ToD impulse - either start or finish.</a:t>
            </a:r>
            <a:endParaRPr lang="en-US" sz="7200" i="1" dirty="0">
              <a:latin typeface="Arial" panose="020B0604020202020204" pitchFamily="34" charset="0"/>
              <a:cs typeface="Arial" panose="020B0604020202020204" pitchFamily="34" charset="0"/>
            </a:endParaRPr>
          </a:p>
          <a:p>
            <a:pPr marL="246888" indent="-246888" eaLnBrk="1" fontAlgn="auto" hangingPunct="1">
              <a:lnSpc>
                <a:spcPct val="120000"/>
              </a:lnSpc>
              <a:spcBef>
                <a:spcPts val="600"/>
              </a:spcBef>
              <a:spcAft>
                <a:spcPts val="0"/>
              </a:spcAft>
              <a:buFont typeface="Arial"/>
              <a:buChar char="•"/>
              <a:defRPr/>
            </a:pPr>
            <a:r>
              <a:rPr lang="en-US" sz="7200" b="1" dirty="0">
                <a:solidFill>
                  <a:schemeClr val="tx1"/>
                </a:solidFill>
                <a:latin typeface="Arial" charset="0"/>
                <a:cs typeface="Arial" charset="0"/>
              </a:rPr>
              <a:t>The calculation is based on:  </a:t>
            </a:r>
          </a:p>
          <a:p>
            <a:pPr marL="612648" lvl="1" indent="-246888" eaLnBrk="1" fontAlgn="auto" hangingPunct="1">
              <a:lnSpc>
                <a:spcPct val="120000"/>
              </a:lnSpc>
              <a:spcBef>
                <a:spcPts val="0"/>
              </a:spcBef>
              <a:spcAft>
                <a:spcPts val="0"/>
              </a:spcAft>
              <a:buFont typeface="Arial"/>
              <a:buChar char="–"/>
              <a:defRPr/>
            </a:pPr>
            <a:r>
              <a:rPr lang="en-US" sz="7200" b="1" dirty="0">
                <a:solidFill>
                  <a:schemeClr val="tx1"/>
                </a:solidFill>
                <a:latin typeface="Arial" charset="0"/>
                <a:ea typeface="ＭＳ Ｐゴシック" pitchFamily="34" charset="-128"/>
                <a:cs typeface="Arial" charset="0"/>
              </a:rPr>
              <a:t>Calculation of a replacement time based on System B Time of Day in lieu of the missing System A electronic Time of Day, or</a:t>
            </a:r>
          </a:p>
          <a:p>
            <a:pPr marL="246888" indent="-246888" eaLnBrk="1" fontAlgn="auto" hangingPunct="1">
              <a:lnSpc>
                <a:spcPct val="120000"/>
              </a:lnSpc>
              <a:spcBef>
                <a:spcPts val="1200"/>
              </a:spcBef>
              <a:spcAft>
                <a:spcPts val="0"/>
              </a:spcAft>
              <a:buFont typeface="Arial"/>
              <a:buChar char="•"/>
              <a:defRPr/>
            </a:pPr>
            <a:r>
              <a:rPr lang="en-US" sz="7200" b="1" dirty="0">
                <a:solidFill>
                  <a:schemeClr val="tx1"/>
                </a:solidFill>
                <a:latin typeface="Arial" charset="0"/>
                <a:cs typeface="Arial" charset="0"/>
              </a:rPr>
              <a:t>The calculation is performed by:  </a:t>
            </a:r>
          </a:p>
          <a:p>
            <a:pPr marL="612648" lvl="1" indent="-246888" eaLnBrk="1" fontAlgn="auto" hangingPunct="1">
              <a:lnSpc>
                <a:spcPct val="120000"/>
              </a:lnSpc>
              <a:spcBef>
                <a:spcPts val="0"/>
              </a:spcBef>
              <a:spcAft>
                <a:spcPts val="0"/>
              </a:spcAft>
              <a:buFont typeface="Arial"/>
              <a:buChar char="–"/>
              <a:defRPr/>
            </a:pPr>
            <a:r>
              <a:rPr lang="en-US" sz="7200" b="1" dirty="0">
                <a:solidFill>
                  <a:schemeClr val="tx1"/>
                </a:solidFill>
                <a:latin typeface="Arial" charset="0"/>
                <a:ea typeface="ＭＳ Ｐゴシック" pitchFamily="34" charset="-128"/>
                <a:cs typeface="Arial" charset="0"/>
              </a:rPr>
              <a:t>Comparing the 10 Time of Day before the missed electronic Time of Day (If there are not 10 times before, complete the calculation with the remaining times after the missed time.)</a:t>
            </a:r>
          </a:p>
          <a:p>
            <a:pPr marL="612648" lvl="1" indent="-246888" eaLnBrk="1" fontAlgn="auto" hangingPunct="1">
              <a:lnSpc>
                <a:spcPct val="120000"/>
              </a:lnSpc>
              <a:spcBef>
                <a:spcPts val="0"/>
              </a:spcBef>
              <a:spcAft>
                <a:spcPts val="0"/>
              </a:spcAft>
              <a:buFont typeface="Arial"/>
              <a:buChar char="–"/>
              <a:defRPr/>
            </a:pPr>
            <a:r>
              <a:rPr lang="en-US" sz="7200" b="1" dirty="0">
                <a:solidFill>
                  <a:schemeClr val="tx1"/>
                </a:solidFill>
                <a:latin typeface="Arial" charset="0"/>
                <a:ea typeface="ＭＳ Ｐゴシック" pitchFamily="34" charset="-128"/>
                <a:cs typeface="Arial" charset="0"/>
              </a:rPr>
              <a:t>Dividing the sum of the differences by 10 and rounded up or down which supplies the correction value</a:t>
            </a:r>
          </a:p>
          <a:p>
            <a:pPr marL="612648" lvl="1" indent="-246888" eaLnBrk="1" fontAlgn="auto" hangingPunct="1">
              <a:lnSpc>
                <a:spcPct val="120000"/>
              </a:lnSpc>
              <a:spcBef>
                <a:spcPts val="0"/>
              </a:spcBef>
              <a:spcAft>
                <a:spcPts val="0"/>
              </a:spcAft>
              <a:buFont typeface="Arial"/>
              <a:buChar char="–"/>
              <a:defRPr/>
            </a:pPr>
            <a:r>
              <a:rPr lang="en-US" sz="7200" b="1" dirty="0">
                <a:solidFill>
                  <a:schemeClr val="tx1"/>
                </a:solidFill>
                <a:latin typeface="Arial" charset="0"/>
                <a:ea typeface="ＭＳ Ｐゴシック" pitchFamily="34" charset="-128"/>
                <a:cs typeface="Arial" charset="0"/>
              </a:rPr>
              <a:t>Applying correction value to System B Time of Day or manual/hand Time of Day </a:t>
            </a:r>
          </a:p>
          <a:p>
            <a:pPr marL="246888" indent="-246888" eaLnBrk="1" fontAlgn="auto" hangingPunct="1">
              <a:lnSpc>
                <a:spcPct val="120000"/>
              </a:lnSpc>
              <a:spcBef>
                <a:spcPts val="1200"/>
              </a:spcBef>
              <a:spcAft>
                <a:spcPts val="0"/>
              </a:spcAft>
              <a:buFont typeface="Arial"/>
              <a:buChar char="•"/>
              <a:defRPr/>
            </a:pPr>
            <a:r>
              <a:rPr lang="en-US" sz="7200" b="1" dirty="0">
                <a:solidFill>
                  <a:schemeClr val="tx1"/>
                </a:solidFill>
                <a:latin typeface="Arial" charset="0"/>
                <a:cs typeface="Arial" charset="0"/>
              </a:rPr>
              <a:t>A replacement time (EET), when required, is an official time and is valid at all levels and types of competition.</a:t>
            </a:r>
          </a:p>
          <a:p>
            <a:pPr marL="0" indent="0" algn="ctr" eaLnBrk="1" fontAlgn="auto" hangingPunct="1">
              <a:lnSpc>
                <a:spcPct val="120000"/>
              </a:lnSpc>
              <a:spcBef>
                <a:spcPts val="1200"/>
              </a:spcBef>
              <a:spcAft>
                <a:spcPts val="0"/>
              </a:spcAft>
              <a:buFont typeface="Euphemia" panose="020B0503040102020104" pitchFamily="34" charset="0"/>
              <a:buNone/>
              <a:defRPr/>
            </a:pPr>
            <a:r>
              <a:rPr lang="en-US" sz="5600" b="1" i="1" dirty="0">
                <a:solidFill>
                  <a:srgbClr val="003399"/>
                </a:solidFill>
                <a:latin typeface="Arial" charset="0"/>
                <a:cs typeface="Arial" charset="0"/>
              </a:rPr>
              <a:t>FORERUNNER’S TIMES </a:t>
            </a:r>
            <a:r>
              <a:rPr lang="en-US" sz="5600" b="1" i="1" u="sng" dirty="0">
                <a:solidFill>
                  <a:srgbClr val="003399"/>
                </a:solidFill>
                <a:latin typeface="Arial" charset="0"/>
                <a:cs typeface="Arial" charset="0"/>
              </a:rPr>
              <a:t>MUST NOT BE USED</a:t>
            </a:r>
            <a:r>
              <a:rPr lang="en-US" sz="5600" b="1" i="1" dirty="0">
                <a:solidFill>
                  <a:srgbClr val="003399"/>
                </a:solidFill>
                <a:latin typeface="Arial" charset="0"/>
                <a:cs typeface="Arial" charset="0"/>
              </a:rPr>
              <a:t> WHEN CALCULATING A REPLACEMENT TIME!</a:t>
            </a:r>
          </a:p>
          <a:p>
            <a:pPr marL="0" indent="0" eaLnBrk="1" fontAlgn="auto" hangingPunct="1">
              <a:lnSpc>
                <a:spcPct val="120000"/>
              </a:lnSpc>
              <a:spcBef>
                <a:spcPts val="1200"/>
              </a:spcBef>
              <a:spcAft>
                <a:spcPts val="0"/>
              </a:spcAft>
              <a:buFont typeface="Euphemia" panose="020B0503040102020104" pitchFamily="34" charset="0"/>
              <a:buNone/>
              <a:defRPr/>
            </a:pPr>
            <a:endParaRPr lang="en-US" sz="3400" b="1" dirty="0">
              <a:latin typeface="Arial" charset="0"/>
              <a:cs typeface="Arial" charset="0"/>
            </a:endParaRPr>
          </a:p>
        </p:txBody>
      </p:sp>
      <p:sp>
        <p:nvSpPr>
          <p:cNvPr id="2" name="Title 1">
            <a:extLst>
              <a:ext uri="{FF2B5EF4-FFF2-40B4-BE49-F238E27FC236}">
                <a16:creationId xmlns:a16="http://schemas.microsoft.com/office/drawing/2014/main" id="{A2CB0818-A0EB-15C5-9B3C-A3420926CAA3}"/>
              </a:ext>
            </a:extLst>
          </p:cNvPr>
          <p:cNvSpPr>
            <a:spLocks noGrp="1"/>
          </p:cNvSpPr>
          <p:nvPr>
            <p:ph type="title" idx="4294967295"/>
          </p:nvPr>
        </p:nvSpPr>
        <p:spPr>
          <a:xfrm>
            <a:off x="0" y="76200"/>
            <a:ext cx="8229600" cy="950913"/>
          </a:xfrm>
        </p:spPr>
        <p:txBody>
          <a:bodyPr rtlCol="0">
            <a:normAutofit/>
          </a:bodyPr>
          <a:lstStyle/>
          <a:p>
            <a:pPr eaLnBrk="1" fontAlgn="auto" hangingPunct="1">
              <a:spcAft>
                <a:spcPts val="0"/>
              </a:spcAft>
              <a:defRPr/>
            </a:pPr>
            <a:r>
              <a:rPr lang="en-US" b="1" dirty="0">
                <a:solidFill>
                  <a:srgbClr val="FF0000"/>
                </a:solidFill>
                <a:latin typeface="Arial" charset="0"/>
                <a:cs typeface="Arial" charset="0"/>
              </a:rPr>
              <a:t> </a:t>
            </a:r>
            <a:endParaRPr lang="en-US" dirty="0">
              <a:solidFill>
                <a:schemeClr val="tx2">
                  <a:lumMod val="75000"/>
                </a:schemeClr>
              </a:solidFill>
            </a:endParaRPr>
          </a:p>
        </p:txBody>
      </p:sp>
      <p:sp>
        <p:nvSpPr>
          <p:cNvPr id="3" name="Rectangle 2">
            <a:extLst>
              <a:ext uri="{FF2B5EF4-FFF2-40B4-BE49-F238E27FC236}">
                <a16:creationId xmlns:a16="http://schemas.microsoft.com/office/drawing/2014/main" id="{4D31FD75-8928-78BE-BF21-5E37E7874DB4}"/>
              </a:ext>
            </a:extLst>
          </p:cNvPr>
          <p:cNvSpPr/>
          <p:nvPr/>
        </p:nvSpPr>
        <p:spPr>
          <a:xfrm>
            <a:off x="838200" y="127000"/>
            <a:ext cx="7994650" cy="585788"/>
          </a:xfrm>
          <a:prstGeom prst="rect">
            <a:avLst/>
          </a:prstGeom>
        </p:spPr>
        <p:txBody>
          <a:bodyPr>
            <a:spAutoFit/>
          </a:bodyPr>
          <a:lstStyle/>
          <a:p>
            <a:pPr algn="ctr" defTabSz="457200" eaLnBrk="1" fontAlgn="auto" hangingPunct="1">
              <a:spcBef>
                <a:spcPts val="0"/>
              </a:spcBef>
              <a:spcAft>
                <a:spcPts val="0"/>
              </a:spcAf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rPr>
              <a:t>REPLACEMENT TIMES</a:t>
            </a:r>
            <a:endParaRPr lang="en-US" dirty="0">
              <a:solidFill>
                <a:srgbClr val="003399"/>
              </a:solidFill>
              <a:latin typeface="Calibri"/>
            </a:endParaRPr>
          </a:p>
        </p:txBody>
      </p:sp>
      <p:pic>
        <p:nvPicPr>
          <p:cNvPr id="50181" name="Content Placeholder 10">
            <a:extLst>
              <a:ext uri="{FF2B5EF4-FFF2-40B4-BE49-F238E27FC236}">
                <a16:creationId xmlns:a16="http://schemas.microsoft.com/office/drawing/2014/main" id="{0A2750D5-5A79-DA32-EC82-9443470C8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A9AF1475-D76B-63C8-247B-40EF77D65856}"/>
              </a:ext>
            </a:extLst>
          </p:cNvPr>
          <p:cNvSpPr>
            <a:spLocks noGrp="1" noChangeArrowheads="1"/>
          </p:cNvSpPr>
          <p:nvPr>
            <p:ph type="body" idx="4294967295"/>
          </p:nvPr>
        </p:nvSpPr>
        <p:spPr>
          <a:xfrm>
            <a:off x="457200" y="1524000"/>
            <a:ext cx="8229600" cy="4525963"/>
          </a:xfrm>
        </p:spPr>
        <p:txBody>
          <a:bodyPr/>
          <a:lstStyle/>
          <a:p>
            <a:pPr eaLnBrk="1" hangingPunct="1">
              <a:lnSpc>
                <a:spcPct val="10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If System A times are unavailable for a major portion of the field, </a:t>
            </a:r>
            <a:r>
              <a:rPr lang="en-US" altLang="en-US" b="1" i="1" dirty="0">
                <a:solidFill>
                  <a:srgbClr val="003399"/>
                </a:solidFill>
                <a:latin typeface="Arial" panose="020B0604020202020204" pitchFamily="34" charset="0"/>
                <a:cs typeface="Arial" panose="020B0604020202020204" pitchFamily="34" charset="0"/>
              </a:rPr>
              <a:t>System B times must be used for the entire field!</a:t>
            </a:r>
          </a:p>
          <a:p>
            <a:pPr eaLnBrk="1" hangingPunct="1">
              <a:lnSpc>
                <a:spcPct val="100000"/>
              </a:lnSpc>
              <a:buFont typeface="Arial" panose="020B0604020202020204" pitchFamily="34" charset="0"/>
              <a:buChar char="•"/>
            </a:pPr>
            <a:endParaRPr lang="en-US" altLang="en-US" i="1" dirty="0">
              <a:latin typeface="Arial" panose="020B0604020202020204" pitchFamily="34" charset="0"/>
              <a:cs typeface="Arial" panose="020B0604020202020204" pitchFamily="34" charset="0"/>
            </a:endParaRPr>
          </a:p>
          <a:p>
            <a:pPr eaLnBrk="1" hangingPunct="1">
              <a:lnSpc>
                <a:spcPct val="10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If </a:t>
            </a:r>
            <a:r>
              <a:rPr lang="en-US" altLang="en-US" u="sng" dirty="0">
                <a:latin typeface="Arial" panose="020B0604020202020204" pitchFamily="34" charset="0"/>
                <a:cs typeface="Arial" panose="020B0604020202020204" pitchFamily="34" charset="0"/>
              </a:rPr>
              <a:t>both</a:t>
            </a:r>
            <a:r>
              <a:rPr lang="en-US" altLang="en-US" dirty="0">
                <a:latin typeface="Arial" panose="020B0604020202020204" pitchFamily="34" charset="0"/>
                <a:cs typeface="Arial" panose="020B0604020202020204" pitchFamily="34" charset="0"/>
              </a:rPr>
              <a:t> System A and System B times are unavailable for a major portion of the field, no </a:t>
            </a:r>
            <a:r>
              <a:rPr lang="en-US" altLang="en-US" u="sng" dirty="0">
                <a:latin typeface="Arial" panose="020B0604020202020204" pitchFamily="34" charset="0"/>
                <a:cs typeface="Arial" panose="020B0604020202020204" pitchFamily="34" charset="0"/>
              </a:rPr>
              <a:t>correction factor</a:t>
            </a:r>
            <a:r>
              <a:rPr lang="en-US" altLang="en-US" dirty="0">
                <a:latin typeface="Arial" panose="020B0604020202020204" pitchFamily="34" charset="0"/>
                <a:cs typeface="Arial" panose="020B0604020202020204" pitchFamily="34" charset="0"/>
              </a:rPr>
              <a:t> can be calculated, and </a:t>
            </a:r>
            <a:r>
              <a:rPr lang="en-US" altLang="en-US" b="1" i="1" u="sng" dirty="0">
                <a:solidFill>
                  <a:srgbClr val="003399"/>
                </a:solidFill>
                <a:latin typeface="Arial" panose="020B0604020202020204" pitchFamily="34" charset="0"/>
                <a:cs typeface="Arial" panose="020B0604020202020204" pitchFamily="34" charset="0"/>
              </a:rPr>
              <a:t>calculated</a:t>
            </a:r>
            <a:r>
              <a:rPr lang="en-US" altLang="en-US" b="1" i="1" dirty="0">
                <a:solidFill>
                  <a:srgbClr val="003399"/>
                </a:solidFill>
                <a:latin typeface="Arial" panose="020B0604020202020204" pitchFamily="34" charset="0"/>
                <a:cs typeface="Arial" panose="020B0604020202020204" pitchFamily="34" charset="0"/>
              </a:rPr>
              <a:t>, and non-adjusted, manual/hand times must be used for the entire field! </a:t>
            </a:r>
          </a:p>
        </p:txBody>
      </p:sp>
      <p:sp>
        <p:nvSpPr>
          <p:cNvPr id="22530" name="Rectangle 2">
            <a:extLst>
              <a:ext uri="{FF2B5EF4-FFF2-40B4-BE49-F238E27FC236}">
                <a16:creationId xmlns:a16="http://schemas.microsoft.com/office/drawing/2014/main" id="{99A17631-4810-E9A1-BB21-99F18C0F7EA5}"/>
              </a:ext>
            </a:extLst>
          </p:cNvPr>
          <p:cNvSpPr>
            <a:spLocks noGrp="1" noChangeArrowheads="1"/>
          </p:cNvSpPr>
          <p:nvPr>
            <p:ph type="title" idx="4294967295"/>
          </p:nvPr>
        </p:nvSpPr>
        <p:spPr>
          <a:xfrm>
            <a:off x="533400" y="152400"/>
            <a:ext cx="8229600" cy="1143000"/>
          </a:xfrm>
        </p:spPr>
        <p:txBody>
          <a:bodyPr rtlCol="0">
            <a:normAutofit/>
          </a:bodyPr>
          <a:lstStyle/>
          <a:p>
            <a:pPr eaLnBrk="1" fontAlgn="auto" hangingPunct="1">
              <a:spcAft>
                <a:spcPts val="0"/>
              </a:spcAft>
              <a:defRPr/>
            </a:pPr>
            <a:r>
              <a:rPr lang="en-US" altLang="en-US"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OTHER TIMING SCENARIOS</a:t>
            </a:r>
          </a:p>
        </p:txBody>
      </p:sp>
      <p:pic>
        <p:nvPicPr>
          <p:cNvPr id="51204" name="Content Placeholder 10">
            <a:extLst>
              <a:ext uri="{FF2B5EF4-FFF2-40B4-BE49-F238E27FC236}">
                <a16:creationId xmlns:a16="http://schemas.microsoft.com/office/drawing/2014/main" id="{EDE92791-9A22-70D7-9F06-772C295E2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B23428B-634F-A883-E6BB-71D769E5B9A4}"/>
              </a:ext>
            </a:extLst>
          </p:cNvPr>
          <p:cNvSpPr>
            <a:spLocks noGrp="1" noChangeArrowheads="1"/>
          </p:cNvSpPr>
          <p:nvPr>
            <p:ph type="title" idx="4294967295"/>
          </p:nvPr>
        </p:nvSpPr>
        <p:spPr>
          <a:xfrm>
            <a:off x="0" y="125413"/>
            <a:ext cx="8686800" cy="636587"/>
          </a:xfrm>
        </p:spPr>
        <p:txBody>
          <a:bodyPr rtlCol="0">
            <a:noAutofit/>
          </a:bodyPr>
          <a:lstStyle/>
          <a:p>
            <a:pPr eaLnBrk="1" fontAlgn="auto" hangingPunct="1">
              <a:spcAft>
                <a:spcPts val="0"/>
              </a:spcAft>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Replacement/Equivalent Electronic Time-of-Day Worksheet: </a:t>
            </a:r>
            <a:b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Guide EET)</a:t>
            </a:r>
          </a:p>
        </p:txBody>
      </p:sp>
      <p:sp>
        <p:nvSpPr>
          <p:cNvPr id="52227" name="TextBox 5">
            <a:extLst>
              <a:ext uri="{FF2B5EF4-FFF2-40B4-BE49-F238E27FC236}">
                <a16:creationId xmlns:a16="http://schemas.microsoft.com/office/drawing/2014/main" id="{DF5CE30C-4D50-85D8-C8F2-E45A93367F21}"/>
              </a:ext>
            </a:extLst>
          </p:cNvPr>
          <p:cNvSpPr txBox="1">
            <a:spLocks noChangeArrowheads="1"/>
          </p:cNvSpPr>
          <p:nvPr/>
        </p:nvSpPr>
        <p:spPr bwMode="auto">
          <a:xfrm>
            <a:off x="457200" y="4038600"/>
            <a:ext cx="1752600" cy="25860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Arial" panose="020B0604020202020204" pitchFamily="34" charset="0"/>
                <a:ea typeface="MS PGothic" panose="020B0600070205080204" pitchFamily="34" charset="-128"/>
                <a:cs typeface="Arial" panose="020B0604020202020204" pitchFamily="34" charset="0"/>
              </a:rPr>
              <a:t>If both start and finish impulses are missed, ToD replacements must be calculated for each impulse. </a:t>
            </a:r>
          </a:p>
          <a:p>
            <a:endParaRPr lang="en-US" altLang="en-US" dirty="0">
              <a:ea typeface="MS PGothic" panose="020B0600070205080204" pitchFamily="34" charset="-128"/>
              <a:cs typeface="Arial" panose="020B0604020202020204" pitchFamily="34" charset="0"/>
            </a:endParaRPr>
          </a:p>
        </p:txBody>
      </p:sp>
      <p:pic>
        <p:nvPicPr>
          <p:cNvPr id="52228" name="Picture 9">
            <a:extLst>
              <a:ext uri="{FF2B5EF4-FFF2-40B4-BE49-F238E27FC236}">
                <a16:creationId xmlns:a16="http://schemas.microsoft.com/office/drawing/2014/main" id="{C9E78ACE-EC2F-3ADD-5EB9-D0D228A63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882650"/>
            <a:ext cx="4473575" cy="5875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B70E979F-5903-4A85-613A-6ED6314B6DD8}"/>
              </a:ext>
            </a:extLst>
          </p:cNvPr>
          <p:cNvCxnSpPr/>
          <p:nvPr/>
        </p:nvCxnSpPr>
        <p:spPr>
          <a:xfrm>
            <a:off x="2362200" y="5791200"/>
            <a:ext cx="7620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52230" name="Content Placeholder 10">
            <a:extLst>
              <a:ext uri="{FF2B5EF4-FFF2-40B4-BE49-F238E27FC236}">
                <a16:creationId xmlns:a16="http://schemas.microsoft.com/office/drawing/2014/main" id="{0F5DE7E1-352C-8A8C-3C47-9AB063CA0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B03EBA1-7DE9-3EB9-11E5-C05E961932C1}"/>
              </a:ext>
            </a:extLst>
          </p:cNvPr>
          <p:cNvSpPr>
            <a:spLocks noGrp="1"/>
          </p:cNvSpPr>
          <p:nvPr>
            <p:ph type="title" idx="4294967295"/>
          </p:nvPr>
        </p:nvSpPr>
        <p:spPr>
          <a:xfrm>
            <a:off x="419100" y="217488"/>
            <a:ext cx="8420100" cy="838200"/>
          </a:xfrm>
        </p:spPr>
        <p:txBody>
          <a:bodyPr/>
          <a:lstStyle/>
          <a:p>
            <a:pPr eaLnBrk="1" hangingPunct="1">
              <a:defRPr/>
            </a:pPr>
            <a:r>
              <a:rPr lang="en-US" altLang="en-US" sz="30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ALPINE OFFICIALS’ RESOURCE MATERIALS</a:t>
            </a:r>
          </a:p>
        </p:txBody>
      </p:sp>
      <p:sp>
        <p:nvSpPr>
          <p:cNvPr id="3" name="Content Placeholder 2">
            <a:extLst>
              <a:ext uri="{FF2B5EF4-FFF2-40B4-BE49-F238E27FC236}">
                <a16:creationId xmlns:a16="http://schemas.microsoft.com/office/drawing/2014/main" id="{A653B4C3-7E4D-DF9E-AE71-D87A3AD85E72}"/>
              </a:ext>
            </a:extLst>
          </p:cNvPr>
          <p:cNvSpPr>
            <a:spLocks noGrp="1"/>
          </p:cNvSpPr>
          <p:nvPr>
            <p:ph idx="4294967295"/>
          </p:nvPr>
        </p:nvSpPr>
        <p:spPr>
          <a:xfrm>
            <a:off x="419100" y="1274763"/>
            <a:ext cx="8305800" cy="4306887"/>
          </a:xfrm>
        </p:spPr>
        <p:txBody>
          <a:bodyPr rtlCol="0">
            <a:noAutofit/>
          </a:bodyPr>
          <a:lstStyle/>
          <a:p>
            <a:pPr marL="0" indent="0" algn="just">
              <a:lnSpc>
                <a:spcPct val="10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Alpine Officials’ resource materials are prepared to be accurate and in compliance with current rules and procedures while maintaining a nationwide outlook.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The content of the material is reviewed by senior Alpine Officials prior to being submitted for acceptance by appropriate U.S. Ski &amp; Snowboard authorities.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If an item included in the resource materials appears to be in conflict with current rules and procedures, please contact U.S. Ski &amp; Snowboard Competition Services for clarification and/or interpretation. </a:t>
            </a:r>
          </a:p>
          <a:p>
            <a:pPr>
              <a:lnSpc>
                <a:spcPct val="100000"/>
              </a:lnSpc>
              <a:spcBef>
                <a:spcPts val="600"/>
              </a:spcBef>
              <a:buFont typeface="Arial" panose="020B0604020202020204" pitchFamily="34" charset="0"/>
              <a:buChar char="•"/>
              <a:defRPr/>
            </a:pPr>
            <a:endParaRPr lang="en-US" sz="2000" dirty="0">
              <a:cs typeface="Arial" panose="020B0604020202020204" pitchFamily="34" charset="0"/>
            </a:endParaRPr>
          </a:p>
          <a:p>
            <a:pPr marL="0" indent="0">
              <a:lnSpc>
                <a:spcPct val="110000"/>
              </a:lnSpc>
              <a:buFont typeface="Euphemia" panose="020B0503040102020104" pitchFamily="34" charset="0"/>
              <a:buNone/>
              <a:defRPr/>
            </a:pPr>
            <a:r>
              <a:rPr lang="en-US" sz="2000" b="1" dirty="0">
                <a:solidFill>
                  <a:srgbClr val="FF0000"/>
                </a:solidFill>
                <a:ea typeface="Times New Roman" panose="02020603050405020304" pitchFamily="18" charset="0"/>
                <a:cs typeface="Arial" panose="020B0604020202020204" pitchFamily="34" charset="0"/>
              </a:rPr>
              <a:t> </a:t>
            </a:r>
          </a:p>
          <a:p>
            <a:pPr marL="0" indent="0">
              <a:lnSpc>
                <a:spcPct val="110000"/>
              </a:lnSpc>
              <a:buFont typeface="Euphemia" panose="020B0503040102020104" pitchFamily="34" charset="0"/>
              <a:buNone/>
              <a:defRPr/>
            </a:pPr>
            <a:endParaRPr lang="en-US" sz="2000" dirty="0">
              <a:cs typeface="Arial" panose="020B0604020202020204" pitchFamily="34" charset="0"/>
            </a:endParaRPr>
          </a:p>
        </p:txBody>
      </p:sp>
      <p:pic>
        <p:nvPicPr>
          <p:cNvPr id="16388" name="Content Placeholder 10">
            <a:extLst>
              <a:ext uri="{FF2B5EF4-FFF2-40B4-BE49-F238E27FC236}">
                <a16:creationId xmlns:a16="http://schemas.microsoft.com/office/drawing/2014/main" id="{7A2440FA-5339-23C9-43E9-5F7156976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E5ED72A8-3813-9D7E-4165-8B08B64956A4}"/>
              </a:ext>
            </a:extLst>
          </p:cNvPr>
          <p:cNvSpPr>
            <a:spLocks noGrp="1" noChangeArrowheads="1"/>
          </p:cNvSpPr>
          <p:nvPr>
            <p:ph idx="4294967295"/>
          </p:nvPr>
        </p:nvSpPr>
        <p:spPr>
          <a:xfrm>
            <a:off x="228600" y="825500"/>
            <a:ext cx="8731250" cy="5727700"/>
          </a:xfrm>
        </p:spPr>
        <p:txBody>
          <a:bodyPr/>
          <a:lstStyle/>
          <a:p>
            <a:pPr eaLnBrk="1" hangingPunct="1">
              <a:buFont typeface="Arial" panose="020B0604020202020204" pitchFamily="34" charset="0"/>
              <a:buChar char="•"/>
              <a:defRPr/>
            </a:pPr>
            <a:r>
              <a:rPr lang="en-US" altLang="en-US" sz="2400" b="1" dirty="0">
                <a:solidFill>
                  <a:schemeClr val="tx1"/>
                </a:solidFill>
                <a:latin typeface="Arial" panose="020B0604020202020204" pitchFamily="34" charset="0"/>
                <a:cs typeface="Arial" panose="020B0604020202020204" pitchFamily="34" charset="0"/>
              </a:rPr>
              <a:t>Excel spreadsheet</a:t>
            </a:r>
          </a:p>
          <a:p>
            <a:pPr eaLnBrk="1" hangingPunct="1">
              <a:buFont typeface="Arial" panose="020B0604020202020204" pitchFamily="34" charset="0"/>
              <a:buChar char="•"/>
              <a:defRPr/>
            </a:pPr>
            <a:r>
              <a:rPr lang="en-US" altLang="en-US" sz="2400" b="1" dirty="0">
                <a:solidFill>
                  <a:schemeClr val="tx1"/>
                </a:solidFill>
                <a:latin typeface="Arial" panose="020B0604020202020204" pitchFamily="34" charset="0"/>
                <a:cs typeface="Arial" panose="020B0604020202020204" pitchFamily="34" charset="0"/>
              </a:rPr>
              <a:t>Excel calculator on FIS website</a:t>
            </a:r>
          </a:p>
          <a:p>
            <a:pPr eaLnBrk="1" hangingPunct="1">
              <a:buFont typeface="Arial" panose="020B0604020202020204" pitchFamily="34" charset="0"/>
              <a:buChar char="•"/>
              <a:defRPr/>
            </a:pPr>
            <a:r>
              <a:rPr lang="en-US" altLang="en-US" sz="2400" b="1" dirty="0">
                <a:solidFill>
                  <a:schemeClr val="tx1"/>
                </a:solidFill>
                <a:latin typeface="Arial" panose="020B0604020202020204" pitchFamily="34" charset="0"/>
                <a:cs typeface="Arial" panose="020B0604020202020204" pitchFamily="34" charset="0"/>
              </a:rPr>
              <a:t>Race result software</a:t>
            </a:r>
          </a:p>
          <a:p>
            <a:pPr marL="0" indent="0" eaLnBrk="1" hangingPunct="1">
              <a:spcBef>
                <a:spcPts val="0"/>
              </a:spcBef>
              <a:buFont typeface="Euphemia" panose="020B0503040102020104" pitchFamily="34" charset="0"/>
              <a:buNone/>
              <a:defRPr/>
            </a:pPr>
            <a:r>
              <a:rPr lang="en-US" altLang="en-US" sz="2400" b="1" dirty="0">
                <a:solidFill>
                  <a:schemeClr val="tx1"/>
                </a:solidFill>
                <a:latin typeface="Arial" panose="020B0604020202020204" pitchFamily="34" charset="0"/>
                <a:cs typeface="Arial" panose="020B0604020202020204" pitchFamily="34" charset="0"/>
              </a:rPr>
              <a:t>   Both Split Second and Vola have options that allow </a:t>
            </a:r>
          </a:p>
          <a:p>
            <a:pPr marL="0" indent="0" eaLnBrk="1" hangingPunct="1">
              <a:spcBef>
                <a:spcPts val="0"/>
              </a:spcBef>
              <a:buFont typeface="Euphemia" panose="020B0503040102020104" pitchFamily="34" charset="0"/>
              <a:buNone/>
              <a:defRPr/>
            </a:pPr>
            <a:r>
              <a:rPr lang="en-US" altLang="en-US" sz="2400" b="1" dirty="0">
                <a:solidFill>
                  <a:schemeClr val="tx1"/>
                </a:solidFill>
                <a:latin typeface="Arial" panose="020B0604020202020204" pitchFamily="34" charset="0"/>
                <a:cs typeface="Arial" panose="020B0604020202020204" pitchFamily="34" charset="0"/>
              </a:rPr>
              <a:t>   for calculation of replacement times   </a:t>
            </a:r>
          </a:p>
          <a:p>
            <a:pPr eaLnBrk="1" hangingPunct="1">
              <a:buFont typeface="Arial" panose="020B0604020202020204" pitchFamily="34" charset="0"/>
              <a:buChar char="•"/>
              <a:defRPr/>
            </a:pPr>
            <a:r>
              <a:rPr lang="en-US" altLang="en-US" sz="2400" b="1" u="sng" dirty="0">
                <a:solidFill>
                  <a:schemeClr val="tx1"/>
                </a:solidFill>
                <a:latin typeface="Arial" panose="020B0604020202020204" pitchFamily="34" charset="0"/>
                <a:cs typeface="Arial" panose="020B0604020202020204" pitchFamily="34" charset="0"/>
              </a:rPr>
              <a:t>HINTS</a:t>
            </a:r>
            <a:r>
              <a:rPr lang="en-US" altLang="en-US" sz="2400" b="1" dirty="0">
                <a:solidFill>
                  <a:schemeClr val="tx1"/>
                </a:solidFill>
                <a:latin typeface="Arial" panose="020B0604020202020204" pitchFamily="34" charset="0"/>
                <a:cs typeface="Arial" panose="020B0604020202020204" pitchFamily="34" charset="0"/>
              </a:rPr>
              <a:t>:</a:t>
            </a:r>
          </a:p>
          <a:p>
            <a:pPr marL="548640" lvl="3" eaLnBrk="1" hangingPunct="1">
              <a:lnSpc>
                <a:spcPct val="100000"/>
              </a:lnSpc>
              <a:defRPr/>
            </a:pPr>
            <a:r>
              <a:rPr lang="en-US" altLang="en-US" sz="1900" b="1" dirty="0">
                <a:solidFill>
                  <a:schemeClr val="tx1"/>
                </a:solidFill>
                <a:latin typeface="Arial" panose="020B0604020202020204" pitchFamily="34" charset="0"/>
                <a:cs typeface="Arial" panose="020B0604020202020204" pitchFamily="34" charset="0"/>
              </a:rPr>
              <a:t>Do </a:t>
            </a:r>
            <a:r>
              <a:rPr lang="en-US" altLang="en-US" sz="1900" b="1" u="sng" dirty="0">
                <a:solidFill>
                  <a:schemeClr val="tx1"/>
                </a:solidFill>
                <a:latin typeface="Arial" panose="020B0604020202020204" pitchFamily="34" charset="0"/>
                <a:cs typeface="Arial" panose="020B0604020202020204" pitchFamily="34" charset="0"/>
              </a:rPr>
              <a:t>NOT</a:t>
            </a:r>
            <a:r>
              <a:rPr lang="en-US" altLang="en-US" sz="1900" b="1" dirty="0">
                <a:solidFill>
                  <a:schemeClr val="tx1"/>
                </a:solidFill>
                <a:latin typeface="Arial" panose="020B0604020202020204" pitchFamily="34" charset="0"/>
                <a:cs typeface="Arial" panose="020B0604020202020204" pitchFamily="34" charset="0"/>
              </a:rPr>
              <a:t> use Forerunners’ times </a:t>
            </a:r>
          </a:p>
          <a:p>
            <a:pPr marL="548640" lvl="3" eaLnBrk="1" hangingPunct="1">
              <a:lnSpc>
                <a:spcPct val="100000"/>
              </a:lnSpc>
              <a:defRPr/>
            </a:pPr>
            <a:r>
              <a:rPr lang="en-US" altLang="en-US" sz="1900" b="1" dirty="0">
                <a:solidFill>
                  <a:schemeClr val="tx1"/>
                </a:solidFill>
                <a:latin typeface="Arial" panose="020B0604020202020204" pitchFamily="34" charset="0"/>
                <a:cs typeface="Arial" panose="020B0604020202020204" pitchFamily="34" charset="0"/>
              </a:rPr>
              <a:t>When times are in close proximity, calculation systems allow for calculation of multiple replacement times</a:t>
            </a:r>
          </a:p>
          <a:p>
            <a:pPr marL="548640" lvl="3" eaLnBrk="1" hangingPunct="1">
              <a:lnSpc>
                <a:spcPct val="100000"/>
              </a:lnSpc>
              <a:defRPr/>
            </a:pPr>
            <a:r>
              <a:rPr lang="en-US" altLang="en-US" sz="1900" b="1" dirty="0">
                <a:solidFill>
                  <a:schemeClr val="tx1"/>
                </a:solidFill>
                <a:latin typeface="Arial" panose="020B0604020202020204" pitchFamily="34" charset="0"/>
                <a:cs typeface="Arial" panose="020B0604020202020204" pitchFamily="34" charset="0"/>
              </a:rPr>
              <a:t>Systems may require a dedicated computer </a:t>
            </a:r>
          </a:p>
          <a:p>
            <a:pPr marL="548640" lvl="3" eaLnBrk="1" hangingPunct="1">
              <a:lnSpc>
                <a:spcPct val="100000"/>
              </a:lnSpc>
              <a:defRPr/>
            </a:pPr>
            <a:r>
              <a:rPr lang="en-US" altLang="en-US" sz="1900" b="1" dirty="0">
                <a:solidFill>
                  <a:schemeClr val="tx1"/>
                </a:solidFill>
                <a:latin typeface="Arial" panose="020B0604020202020204" pitchFamily="34" charset="0"/>
                <a:cs typeface="Arial" panose="020B0604020202020204" pitchFamily="34" charset="0"/>
              </a:rPr>
              <a:t>Electronic timekeeping equipment operator should not be responsible for these calculations; Chief of T&amp;C is responsible for this task</a:t>
            </a:r>
          </a:p>
          <a:p>
            <a:pPr marL="548640" lvl="3" eaLnBrk="1" hangingPunct="1">
              <a:lnSpc>
                <a:spcPct val="100000"/>
              </a:lnSpc>
              <a:defRPr/>
            </a:pPr>
            <a:r>
              <a:rPr lang="en-US" altLang="en-US" sz="1900" b="1" dirty="0">
                <a:solidFill>
                  <a:schemeClr val="tx1"/>
                </a:solidFill>
                <a:latin typeface="Arial" panose="020B0604020202020204" pitchFamily="34" charset="0"/>
                <a:cs typeface="Arial" panose="020B0604020202020204" pitchFamily="34" charset="0"/>
              </a:rPr>
              <a:t>Regardless of the system you prefer, </a:t>
            </a:r>
            <a:r>
              <a:rPr lang="en-US" altLang="en-US" sz="1900" b="1" u="sng" dirty="0">
                <a:solidFill>
                  <a:schemeClr val="tx1"/>
                </a:solidFill>
                <a:latin typeface="Arial" panose="020B0604020202020204" pitchFamily="34" charset="0"/>
                <a:cs typeface="Arial" panose="020B0604020202020204" pitchFamily="34" charset="0"/>
              </a:rPr>
              <a:t>do not</a:t>
            </a:r>
            <a:r>
              <a:rPr lang="en-US" altLang="en-US" sz="1900" b="1" dirty="0">
                <a:solidFill>
                  <a:schemeClr val="tx1"/>
                </a:solidFill>
                <a:latin typeface="Arial" panose="020B0604020202020204" pitchFamily="34" charset="0"/>
                <a:cs typeface="Arial" panose="020B0604020202020204" pitchFamily="34" charset="0"/>
              </a:rPr>
              <a:t> wait until race day to learn how to use it!</a:t>
            </a:r>
          </a:p>
        </p:txBody>
      </p:sp>
      <p:sp>
        <p:nvSpPr>
          <p:cNvPr id="2" name="Title 1">
            <a:extLst>
              <a:ext uri="{FF2B5EF4-FFF2-40B4-BE49-F238E27FC236}">
                <a16:creationId xmlns:a16="http://schemas.microsoft.com/office/drawing/2014/main" id="{99E74771-DE68-445B-4082-3CB8F7625310}"/>
              </a:ext>
            </a:extLst>
          </p:cNvPr>
          <p:cNvSpPr>
            <a:spLocks noGrp="1"/>
          </p:cNvSpPr>
          <p:nvPr>
            <p:ph type="title" idx="4294967295"/>
          </p:nvPr>
        </p:nvSpPr>
        <p:spPr>
          <a:xfrm>
            <a:off x="479425" y="76200"/>
            <a:ext cx="8229600" cy="685800"/>
          </a:xfrm>
        </p:spPr>
        <p:txBody>
          <a:bodyPr rtlCol="0">
            <a:noAutofit/>
          </a:bodyPr>
          <a:lstStyle/>
          <a:p>
            <a:pPr eaLnBrk="1" fontAlgn="auto" hangingPunct="1">
              <a:spcAft>
                <a:spcPts val="0"/>
              </a:spcAf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ALTERNATIVE CALCULATION SYSTEMS:</a:t>
            </a:r>
            <a:endParaRPr lang="en-US" sz="2800" b="1" dirty="0">
              <a:solidFill>
                <a:srgbClr val="003399"/>
              </a:solidFill>
              <a:latin typeface="Arial" panose="020B0604020202020204" pitchFamily="34" charset="0"/>
              <a:cs typeface="Arial" panose="020B0604020202020204" pitchFamily="34" charset="0"/>
            </a:endParaRPr>
          </a:p>
        </p:txBody>
      </p:sp>
      <p:pic>
        <p:nvPicPr>
          <p:cNvPr id="53252" name="Content Placeholder 10">
            <a:extLst>
              <a:ext uri="{FF2B5EF4-FFF2-40B4-BE49-F238E27FC236}">
                <a16:creationId xmlns:a16="http://schemas.microsoft.com/office/drawing/2014/main" id="{C32C2A6D-E7C1-53F6-9F95-57EC9F934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3B65F17-65A2-6A53-D49F-2FF6A8E846C9}"/>
              </a:ext>
            </a:extLst>
          </p:cNvPr>
          <p:cNvSpPr>
            <a:spLocks noGrp="1" noChangeArrowheads="1"/>
          </p:cNvSpPr>
          <p:nvPr>
            <p:ph type="title" idx="4294967295"/>
          </p:nvPr>
        </p:nvSpPr>
        <p:spPr>
          <a:xfrm>
            <a:off x="454025" y="234950"/>
            <a:ext cx="8689975" cy="330200"/>
          </a:xfrm>
        </p:spPr>
        <p:txBody>
          <a:bodyPr rtlCol="0">
            <a:noAutofit/>
          </a:bodyPr>
          <a:lstStyle/>
          <a:p>
            <a:pPr eaLnBrk="1" fontAlgn="auto" hangingPunct="1">
              <a:spcAft>
                <a:spcPts val="0"/>
              </a:spcAft>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Replacement/Equivalent Electronic Time: Excel</a:t>
            </a:r>
          </a:p>
        </p:txBody>
      </p:sp>
      <p:sp>
        <p:nvSpPr>
          <p:cNvPr id="54275" name="Rectangle 3">
            <a:extLst>
              <a:ext uri="{FF2B5EF4-FFF2-40B4-BE49-F238E27FC236}">
                <a16:creationId xmlns:a16="http://schemas.microsoft.com/office/drawing/2014/main" id="{FE80F95A-84AB-272B-87D6-306BE5E14E6E}"/>
              </a:ext>
            </a:extLst>
          </p:cNvPr>
          <p:cNvSpPr>
            <a:spLocks noChangeArrowheads="1"/>
          </p:cNvSpPr>
          <p:nvPr/>
        </p:nvSpPr>
        <p:spPr bwMode="auto">
          <a:xfrm>
            <a:off x="304800" y="527050"/>
            <a:ext cx="8705850" cy="58420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buClr>
                <a:srgbClr val="C0504D"/>
              </a:buClr>
            </a:pPr>
            <a:r>
              <a:rPr lang="en-US" altLang="en-US" sz="1600" dirty="0">
                <a:solidFill>
                  <a:srgbClr val="000000"/>
                </a:solidFill>
                <a:latin typeface="Arial" panose="020B0604020202020204" pitchFamily="34" charset="0"/>
                <a:cs typeface="Arial" panose="020B0604020202020204" pitchFamily="34" charset="0"/>
              </a:rPr>
              <a:t>Excel can be used to provide a Replacement (EET) System A Time of Day using either a System B Time of Day or a Manual/Hand Time of Day. (Worksheet available in MPF.)</a:t>
            </a:r>
            <a:endParaRPr lang="en-US" altLang="en-US" sz="1600" i="1" dirty="0">
              <a:solidFill>
                <a:srgbClr val="000000"/>
              </a:solidFill>
              <a:latin typeface="Times New Roman" panose="02020603050405020304" pitchFamily="18" charset="0"/>
              <a:cs typeface="Arial" panose="020B0604020202020204" pitchFamily="34" charset="0"/>
            </a:endParaRPr>
          </a:p>
        </p:txBody>
      </p:sp>
      <p:pic>
        <p:nvPicPr>
          <p:cNvPr id="54276" name="Picture 2">
            <a:extLst>
              <a:ext uri="{FF2B5EF4-FFF2-40B4-BE49-F238E27FC236}">
                <a16:creationId xmlns:a16="http://schemas.microsoft.com/office/drawing/2014/main" id="{15D56912-5D82-55CF-6E79-89E623A29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63" y="1219200"/>
            <a:ext cx="8397875"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3FDDBD-F1E4-61F4-1F90-C737C988EB65}"/>
              </a:ext>
            </a:extLst>
          </p:cNvPr>
          <p:cNvSpPr>
            <a:spLocks noGrp="1"/>
          </p:cNvSpPr>
          <p:nvPr>
            <p:ph idx="4294967295"/>
          </p:nvPr>
        </p:nvSpPr>
        <p:spPr>
          <a:xfrm>
            <a:off x="427038" y="990600"/>
            <a:ext cx="8183562" cy="5334000"/>
          </a:xfrm>
        </p:spPr>
        <p:txBody>
          <a:bodyPr rtlCol="0">
            <a:normAutofit fontScale="77500" lnSpcReduction="20000"/>
          </a:bodyPr>
          <a:lstStyle/>
          <a:p>
            <a:pPr marL="0" indent="0" eaLnBrk="1" fontAlgn="auto" hangingPunct="1">
              <a:lnSpc>
                <a:spcPct val="120000"/>
              </a:lnSpc>
              <a:spcBef>
                <a:spcPts val="1200"/>
              </a:spcBef>
              <a:spcAft>
                <a:spcPts val="0"/>
              </a:spcAft>
              <a:buFont typeface="Euphemia" panose="020B0503040102020104" pitchFamily="34" charset="0"/>
              <a:buNone/>
              <a:defRPr/>
            </a:pPr>
            <a:br>
              <a:rPr lang="en-US" sz="900" dirty="0">
                <a:solidFill>
                  <a:srgbClr val="0070C0"/>
                </a:solidFill>
                <a:effectLst>
                  <a:outerShdw blurRad="38100" dist="38100" dir="2700000" algn="tl">
                    <a:srgbClr val="000000">
                      <a:alpha val="43137"/>
                    </a:srgbClr>
                  </a:outerShdw>
                </a:effectLst>
                <a:latin typeface="Arial Bold" pitchFamily="34" charset="0"/>
                <a:cs typeface="Arial Bold" pitchFamily="34" charset="0"/>
              </a:rPr>
            </a:br>
            <a:r>
              <a:rPr lang="en-US" dirty="0">
                <a:solidFill>
                  <a:schemeClr val="tx1"/>
                </a:solidFill>
                <a:latin typeface="Arial" panose="020B0604020202020204" pitchFamily="34" charset="0"/>
                <a:cs typeface="Arial" panose="020B0604020202020204" pitchFamily="34" charset="0"/>
              </a:rPr>
              <a:t>Just because a replacement  time is calculated by a computer doesn’t mean it is correct.  Accuracy of a computer-calculated replacement time must be verified!</a:t>
            </a:r>
          </a:p>
          <a:p>
            <a:pPr marL="0" indent="0" eaLnBrk="1" fontAlgn="auto" hangingPunct="1">
              <a:lnSpc>
                <a:spcPct val="120000"/>
              </a:lnSpc>
              <a:spcBef>
                <a:spcPts val="1200"/>
              </a:spcBef>
              <a:spcAft>
                <a:spcPts val="0"/>
              </a:spcAft>
              <a:buFont typeface="Euphemia" panose="020B0503040102020104" pitchFamily="34" charset="0"/>
              <a:buNone/>
              <a:defRPr/>
            </a:pPr>
            <a:r>
              <a:rPr lang="en-US" b="1" i="1" dirty="0">
                <a:solidFill>
                  <a:srgbClr val="003399"/>
                </a:solidFill>
                <a:latin typeface="Arial" panose="020B0604020202020204" pitchFamily="34" charset="0"/>
                <a:cs typeface="Arial" panose="020B0604020202020204" pitchFamily="34" charset="0"/>
              </a:rPr>
              <a:t>Do not wait until the end of a run/race to calculate Replacement Times; calculate them as soon as possible</a:t>
            </a:r>
          </a:p>
          <a:p>
            <a:pPr marL="0" indent="0" eaLnBrk="1" fontAlgn="auto" hangingPunct="1">
              <a:lnSpc>
                <a:spcPct val="120000"/>
              </a:lnSpc>
              <a:spcBef>
                <a:spcPts val="1200"/>
              </a:spcBef>
              <a:spcAft>
                <a:spcPts val="0"/>
              </a:spcAft>
              <a:buFont typeface="Euphemia" panose="020B0503040102020104" pitchFamily="34" charset="0"/>
              <a:buNone/>
              <a:defRPr/>
            </a:pPr>
            <a:r>
              <a:rPr lang="en-US" b="1" dirty="0">
                <a:solidFill>
                  <a:schemeClr val="tx1"/>
                </a:solidFill>
                <a:latin typeface="Arial" panose="020B0604020202020204" pitchFamily="34" charset="0"/>
                <a:cs typeface="Arial" panose="020B0604020202020204" pitchFamily="34" charset="0"/>
              </a:rPr>
              <a:t>This would be critical in the event that manual times are inaccurate or incomplete and an accurate Replacement Time cannot be calculated.  Waiting until the end of the race/run would deprive the athlete of the opportunity for a rerun.  </a:t>
            </a:r>
          </a:p>
          <a:p>
            <a:pPr marL="0" indent="0" eaLnBrk="1" fontAlgn="auto" hangingPunct="1">
              <a:lnSpc>
                <a:spcPct val="110000"/>
              </a:lnSpc>
              <a:spcBef>
                <a:spcPts val="1200"/>
              </a:spcBef>
              <a:spcAft>
                <a:spcPts val="0"/>
              </a:spcAft>
              <a:buFont typeface="Euphemia" panose="020B0503040102020104" pitchFamily="34" charset="0"/>
              <a:buNone/>
              <a:defRPr/>
            </a:pPr>
            <a:r>
              <a:rPr lang="en-US" i="1" dirty="0">
                <a:solidFill>
                  <a:schemeClr val="tx1"/>
                </a:solidFill>
                <a:latin typeface="Arial" panose="020B0604020202020204" pitchFamily="34" charset="0"/>
                <a:cs typeface="Arial" panose="020B0604020202020204" pitchFamily="34" charset="0"/>
              </a:rPr>
              <a:t>(In the case of timing system failure(s), a rerun is </a:t>
            </a:r>
            <a:r>
              <a:rPr lang="en-US" i="1" u="sng" dirty="0">
                <a:solidFill>
                  <a:schemeClr val="tx1"/>
                </a:solidFill>
                <a:latin typeface="Arial" panose="020B0604020202020204" pitchFamily="34" charset="0"/>
                <a:cs typeface="Arial" panose="020B0604020202020204" pitchFamily="34" charset="0"/>
              </a:rPr>
              <a:t>not</a:t>
            </a:r>
            <a:r>
              <a:rPr lang="en-US" i="1" dirty="0">
                <a:solidFill>
                  <a:schemeClr val="tx1"/>
                </a:solidFill>
                <a:latin typeface="Arial" panose="020B0604020202020204" pitchFamily="34" charset="0"/>
                <a:cs typeface="Arial" panose="020B0604020202020204" pitchFamily="34" charset="0"/>
              </a:rPr>
              <a:t> considered “provisional.")</a:t>
            </a:r>
          </a:p>
        </p:txBody>
      </p:sp>
      <p:sp>
        <p:nvSpPr>
          <p:cNvPr id="2" name="Title 1">
            <a:extLst>
              <a:ext uri="{FF2B5EF4-FFF2-40B4-BE49-F238E27FC236}">
                <a16:creationId xmlns:a16="http://schemas.microsoft.com/office/drawing/2014/main" id="{C44136A0-73E9-2451-C5AE-4805FD4680F3}"/>
              </a:ext>
            </a:extLst>
          </p:cNvPr>
          <p:cNvSpPr>
            <a:spLocks noGrp="1"/>
          </p:cNvSpPr>
          <p:nvPr>
            <p:ph type="title" idx="4294967295"/>
          </p:nvPr>
        </p:nvSpPr>
        <p:spPr>
          <a:xfrm>
            <a:off x="609600" y="76200"/>
            <a:ext cx="8229600" cy="762000"/>
          </a:xfrm>
        </p:spPr>
        <p:txBody>
          <a:bodyPr rtlCol="0">
            <a:normAutofit/>
          </a:bodyPr>
          <a:lstStyle/>
          <a:p>
            <a:pPr eaLnBrk="1" fontAlgn="auto" hangingPunct="1">
              <a:spcAft>
                <a:spcPts val="0"/>
              </a:spcAft>
              <a:defRPr/>
            </a:pPr>
            <a:r>
              <a:rPr lang="en-US" sz="2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COMPUTER-GENERATED REPLACEMENT TIMES</a:t>
            </a:r>
            <a:endParaRPr lang="en-US" sz="2200" b="1" dirty="0">
              <a:solidFill>
                <a:srgbClr val="003399"/>
              </a:solidFill>
              <a:latin typeface="Arial" panose="020B0604020202020204" pitchFamily="34" charset="0"/>
              <a:cs typeface="Arial" panose="020B0604020202020204" pitchFamily="34" charset="0"/>
            </a:endParaRPr>
          </a:p>
        </p:txBody>
      </p:sp>
      <p:pic>
        <p:nvPicPr>
          <p:cNvPr id="55300" name="Content Placeholder 10">
            <a:extLst>
              <a:ext uri="{FF2B5EF4-FFF2-40B4-BE49-F238E27FC236}">
                <a16:creationId xmlns:a16="http://schemas.microsoft.com/office/drawing/2014/main" id="{519CEA3C-BDDF-3B57-D8C3-93EEF90D0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F0D9971A-F03E-0150-DBE4-4D440AB430E6}"/>
              </a:ext>
            </a:extLst>
          </p:cNvPr>
          <p:cNvSpPr>
            <a:spLocks noGrp="1" noChangeArrowheads="1"/>
          </p:cNvSpPr>
          <p:nvPr>
            <p:ph idx="4294967295"/>
          </p:nvPr>
        </p:nvSpPr>
        <p:spPr>
          <a:xfrm>
            <a:off x="381000" y="960438"/>
            <a:ext cx="8229600" cy="4525962"/>
          </a:xfrm>
        </p:spPr>
        <p:txBody>
          <a:bodyPr rtlCol="0" anchor="ctr">
            <a:normAutofit/>
          </a:bodyPr>
          <a:lstStyle/>
          <a:p>
            <a:pPr marL="246888" indent="-246888" algn="ctr" eaLnBrk="1" fontAlgn="auto" hangingPunct="1">
              <a:spcAft>
                <a:spcPts val="0"/>
              </a:spcAft>
              <a:buFont typeface="Euphemia" panose="020B0503040102020104" pitchFamily="34" charset="0"/>
              <a:buNone/>
              <a:defRPr/>
            </a:pP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POINTS</a:t>
            </a:r>
          </a:p>
        </p:txBody>
      </p:sp>
      <p:pic>
        <p:nvPicPr>
          <p:cNvPr id="56323" name="Content Placeholder 10">
            <a:extLst>
              <a:ext uri="{FF2B5EF4-FFF2-40B4-BE49-F238E27FC236}">
                <a16:creationId xmlns:a16="http://schemas.microsoft.com/office/drawing/2014/main" id="{85D08959-196E-E153-154A-8FB1A936A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4864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2E5F035-AADC-E32A-EF4F-C3881281CE71}"/>
              </a:ext>
            </a:extLst>
          </p:cNvPr>
          <p:cNvSpPr>
            <a:spLocks noGrp="1" noChangeArrowheads="1"/>
          </p:cNvSpPr>
          <p:nvPr>
            <p:ph type="body" idx="4294967295"/>
          </p:nvPr>
        </p:nvSpPr>
        <p:spPr>
          <a:xfrm>
            <a:off x="152400" y="479425"/>
            <a:ext cx="8305800" cy="5899150"/>
          </a:xfrm>
        </p:spPr>
        <p:txBody>
          <a:bodyPr rtlCol="0">
            <a:normAutofit/>
          </a:bodyPr>
          <a:lstStyle/>
          <a:p>
            <a:pPr marL="246888" indent="-246888" eaLnBrk="1" fontAlgn="auto" hangingPunct="1">
              <a:lnSpc>
                <a:spcPct val="100000"/>
              </a:lnSpc>
              <a:spcAft>
                <a:spcPts val="0"/>
              </a:spcAft>
              <a:buFont typeface="Euphemia" panose="020B0503040102020104" pitchFamily="34" charset="0"/>
              <a:buNone/>
              <a:defRPr/>
            </a:pPr>
            <a:r>
              <a:rPr lang="en-US" altLang="en-US" sz="2400" b="1" dirty="0">
                <a:solidFill>
                  <a:srgbClr val="0070C0"/>
                </a:solidFill>
                <a:latin typeface="Arial" charset="0"/>
                <a:cs typeface="Arial" charset="0"/>
              </a:rPr>
              <a:t> </a:t>
            </a:r>
            <a:r>
              <a:rPr lang="en-US" altLang="en-US" sz="2400" b="1" u="sng" dirty="0">
                <a:solidFill>
                  <a:srgbClr val="003399"/>
                </a:solidFill>
                <a:latin typeface="Arial" charset="0"/>
                <a:cs typeface="Arial" charset="0"/>
              </a:rPr>
              <a:t>Seed Points: </a:t>
            </a:r>
            <a:r>
              <a:rPr lang="en-US" altLang="en-US" sz="2400" b="1" dirty="0">
                <a:solidFill>
                  <a:schemeClr val="tx1"/>
                </a:solidFill>
                <a:latin typeface="Arial" charset="0"/>
                <a:cs typeface="Arial" charset="0"/>
              </a:rPr>
              <a:t>a numerical indicator of a competitor's individual ranking with all other competitors.  Seed Points are used only at scored events.</a:t>
            </a:r>
          </a:p>
          <a:p>
            <a:pPr marL="246888" indent="-246888" eaLnBrk="1" fontAlgn="auto" hangingPunct="1">
              <a:lnSpc>
                <a:spcPct val="100000"/>
              </a:lnSpc>
              <a:spcAft>
                <a:spcPts val="0"/>
              </a:spcAft>
              <a:buFont typeface="Euphemia" panose="020B0503040102020104" pitchFamily="34" charset="0"/>
              <a:buNone/>
              <a:defRPr/>
            </a:pPr>
            <a:endParaRPr lang="en-US" altLang="en-US" sz="2400" b="1" i="1" dirty="0">
              <a:latin typeface="Arial" charset="0"/>
              <a:cs typeface="Arial" charset="0"/>
            </a:endParaRPr>
          </a:p>
          <a:p>
            <a:pPr marL="0" indent="-246888" eaLnBrk="1" fontAlgn="auto" hangingPunct="1">
              <a:lnSpc>
                <a:spcPct val="100000"/>
              </a:lnSpc>
              <a:spcBef>
                <a:spcPts val="0"/>
              </a:spcBef>
              <a:spcAft>
                <a:spcPts val="0"/>
              </a:spcAft>
              <a:buFont typeface="Euphemia" panose="020B0503040102020104" pitchFamily="34" charset="0"/>
              <a:buNone/>
              <a:defRPr/>
            </a:pPr>
            <a:r>
              <a:rPr lang="en-US" altLang="en-US" sz="2400" b="1" i="1" dirty="0">
                <a:solidFill>
                  <a:srgbClr val="003399"/>
                </a:solidFill>
                <a:latin typeface="Arial" charset="0"/>
                <a:cs typeface="Arial" charset="0"/>
              </a:rPr>
              <a:t>NOTE: </a:t>
            </a:r>
            <a:r>
              <a:rPr lang="en-US" altLang="en-US" sz="2400" b="1" i="1" dirty="0">
                <a:solidFill>
                  <a:schemeClr val="tx1"/>
                </a:solidFill>
                <a:latin typeface="Arial" charset="0"/>
                <a:cs typeface="Arial" charset="0"/>
              </a:rPr>
              <a:t>U.S.  Ski &amp; Snowboard National Seed Points may only be corrected by U.S., FIS Seed Points may only be corrected by FIS</a:t>
            </a:r>
            <a:r>
              <a:rPr lang="en-US" altLang="en-US" sz="2400" b="1" i="1" dirty="0">
                <a:latin typeface="Arial" charset="0"/>
                <a:cs typeface="Arial" charset="0"/>
              </a:rPr>
              <a:t>.</a:t>
            </a:r>
          </a:p>
          <a:p>
            <a:pPr marL="246888" indent="-246888" eaLnBrk="1" fontAlgn="auto" hangingPunct="1">
              <a:lnSpc>
                <a:spcPct val="100000"/>
              </a:lnSpc>
              <a:spcAft>
                <a:spcPts val="0"/>
              </a:spcAft>
              <a:buFont typeface="Euphemia" panose="020B0503040102020104" pitchFamily="34" charset="0"/>
              <a:buNone/>
              <a:defRPr/>
            </a:pPr>
            <a:endParaRPr lang="en-US" altLang="en-US" sz="1500" b="1" i="1" dirty="0">
              <a:latin typeface="Arial" charset="0"/>
              <a:cs typeface="Arial" charset="0"/>
            </a:endParaRPr>
          </a:p>
          <a:p>
            <a:pPr marL="0" indent="-246888" eaLnBrk="1" fontAlgn="auto" hangingPunct="1">
              <a:lnSpc>
                <a:spcPct val="100000"/>
              </a:lnSpc>
              <a:spcBef>
                <a:spcPts val="0"/>
              </a:spcBef>
              <a:spcAft>
                <a:spcPts val="0"/>
              </a:spcAft>
              <a:buFont typeface="Euphemia" panose="020B0503040102020104" pitchFamily="34" charset="0"/>
              <a:buNone/>
              <a:defRPr/>
            </a:pPr>
            <a:r>
              <a:rPr lang="en-US" altLang="en-US" sz="1600" b="1" i="1" dirty="0">
                <a:solidFill>
                  <a:schemeClr val="tx1"/>
                </a:solidFill>
                <a:latin typeface="Arial" charset="0"/>
                <a:cs typeface="Arial" charset="0"/>
              </a:rPr>
              <a:t>Foreign competitors with current FIS inscriptions and </a:t>
            </a:r>
            <a:r>
              <a:rPr lang="en-US" altLang="en-US" sz="1600" b="1" i="1" u="sng" dirty="0">
                <a:solidFill>
                  <a:schemeClr val="tx1"/>
                </a:solidFill>
                <a:latin typeface="Arial" charset="0"/>
                <a:cs typeface="Arial" charset="0"/>
              </a:rPr>
              <a:t>without U.S. Points</a:t>
            </a:r>
            <a:r>
              <a:rPr lang="en-US" altLang="en-US" sz="1600" b="1" i="1" dirty="0">
                <a:solidFill>
                  <a:schemeClr val="tx1"/>
                </a:solidFill>
                <a:latin typeface="Arial" charset="0"/>
                <a:cs typeface="Arial" charset="0"/>
              </a:rPr>
              <a:t> entering non-FIS events are be seeded with their FIS Points.  If included in the penalty calculation, their FIS Points are used. </a:t>
            </a:r>
            <a:r>
              <a:rPr lang="en-US" altLang="en-US" sz="1600" b="1" i="1" u="sng" dirty="0">
                <a:solidFill>
                  <a:srgbClr val="080CB0"/>
                </a:solidFill>
                <a:latin typeface="Arial" charset="0"/>
                <a:cs typeface="Arial" charset="0"/>
              </a:rPr>
              <a:t>Competition Services must be notified when a foreign athlete’s FIS points are used in the calculation of a National penalty.</a:t>
            </a:r>
            <a:endParaRPr lang="en-US" altLang="en-US" sz="1600" b="1" i="1" u="sng" dirty="0">
              <a:solidFill>
                <a:schemeClr val="tx1"/>
              </a:solidFill>
              <a:latin typeface="Arial" charset="0"/>
              <a:cs typeface="Arial" charset="0"/>
            </a:endParaRPr>
          </a:p>
          <a:p>
            <a:pPr marL="246888" indent="-246888" eaLnBrk="1" fontAlgn="auto" hangingPunct="1">
              <a:lnSpc>
                <a:spcPct val="100000"/>
              </a:lnSpc>
              <a:spcBef>
                <a:spcPts val="0"/>
              </a:spcBef>
              <a:spcAft>
                <a:spcPts val="0"/>
              </a:spcAft>
              <a:buFont typeface="Euphemia" panose="020B0503040102020104" pitchFamily="34" charset="0"/>
              <a:buNone/>
              <a:defRPr/>
            </a:pPr>
            <a:endParaRPr lang="en-US" altLang="en-US" sz="1600" b="1" i="1" dirty="0">
              <a:solidFill>
                <a:schemeClr val="tx1"/>
              </a:solidFill>
              <a:latin typeface="Arial" charset="0"/>
              <a:cs typeface="Arial" charset="0"/>
            </a:endParaRPr>
          </a:p>
          <a:p>
            <a:pPr marL="246888" indent="-246888" eaLnBrk="1" fontAlgn="auto" hangingPunct="1">
              <a:lnSpc>
                <a:spcPct val="100000"/>
              </a:lnSpc>
              <a:spcBef>
                <a:spcPts val="0"/>
              </a:spcBef>
              <a:spcAft>
                <a:spcPts val="0"/>
              </a:spcAft>
              <a:buFont typeface="Euphemia" panose="020B0503040102020104" pitchFamily="34" charset="0"/>
              <a:buNone/>
              <a:defRPr/>
            </a:pPr>
            <a:r>
              <a:rPr lang="en-US" altLang="en-US" sz="1600" b="1" i="1" dirty="0">
                <a:solidFill>
                  <a:schemeClr val="tx1"/>
                </a:solidFill>
                <a:latin typeface="Arial" charset="0"/>
                <a:cs typeface="Arial" charset="0"/>
              </a:rPr>
              <a:t>They must, however, have a U.S. “X” membership. </a:t>
            </a:r>
          </a:p>
          <a:p>
            <a:pPr marL="246888" indent="-246888" eaLnBrk="1" fontAlgn="auto" hangingPunct="1">
              <a:lnSpc>
                <a:spcPct val="100000"/>
              </a:lnSpc>
              <a:spcBef>
                <a:spcPts val="0"/>
              </a:spcBef>
              <a:spcAft>
                <a:spcPts val="0"/>
              </a:spcAft>
              <a:buFont typeface="Euphemia" panose="020B0503040102020104" pitchFamily="34" charset="0"/>
              <a:buNone/>
              <a:defRPr/>
            </a:pPr>
            <a:endParaRPr lang="en-US" altLang="en-US" sz="1600" b="1" i="1" dirty="0">
              <a:solidFill>
                <a:schemeClr val="tx1"/>
              </a:solidFill>
              <a:latin typeface="Arial" charset="0"/>
              <a:cs typeface="Arial" charset="0"/>
            </a:endParaRPr>
          </a:p>
          <a:p>
            <a:pPr marL="0" indent="-246888" eaLnBrk="1" fontAlgn="auto" hangingPunct="1">
              <a:lnSpc>
                <a:spcPct val="100000"/>
              </a:lnSpc>
              <a:spcBef>
                <a:spcPts val="0"/>
              </a:spcBef>
              <a:spcAft>
                <a:spcPts val="0"/>
              </a:spcAft>
              <a:buFont typeface="Euphemia" panose="020B0503040102020104" pitchFamily="34" charset="0"/>
              <a:buNone/>
              <a:defRPr/>
            </a:pPr>
            <a:r>
              <a:rPr lang="en-US" altLang="en-US" sz="1600" b="1" i="1" dirty="0">
                <a:solidFill>
                  <a:schemeClr val="tx1"/>
                </a:solidFill>
                <a:latin typeface="Arial" charset="0"/>
                <a:cs typeface="Arial" charset="0"/>
              </a:rPr>
              <a:t>If these competitors have current U.S. Points, their U.S. Points are used for seeding and required penalty calculation even if their U.S. Points are higher than their FIS Points.</a:t>
            </a:r>
          </a:p>
        </p:txBody>
      </p:sp>
      <p:pic>
        <p:nvPicPr>
          <p:cNvPr id="57347" name="Content Placeholder 10">
            <a:extLst>
              <a:ext uri="{FF2B5EF4-FFF2-40B4-BE49-F238E27FC236}">
                <a16:creationId xmlns:a16="http://schemas.microsoft.com/office/drawing/2014/main" id="{E5A1C295-EB81-CEFD-F0B1-3F11C4E21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82B8E1E-6A0A-B99A-0F2D-59D28A9DC2E0}"/>
              </a:ext>
            </a:extLst>
          </p:cNvPr>
          <p:cNvSpPr>
            <a:spLocks noGrp="1" noChangeArrowheads="1"/>
          </p:cNvSpPr>
          <p:nvPr>
            <p:ph type="body" idx="4294967295"/>
          </p:nvPr>
        </p:nvSpPr>
        <p:spPr>
          <a:xfrm>
            <a:off x="457200" y="762000"/>
            <a:ext cx="8382000" cy="4800600"/>
          </a:xfrm>
        </p:spPr>
        <p:txBody>
          <a:bodyPr/>
          <a:lstStyle/>
          <a:p>
            <a:pPr eaLnBrk="1" hangingPunct="1">
              <a:lnSpc>
                <a:spcPct val="80000"/>
              </a:lnSpc>
              <a:buFont typeface="Euphemia" panose="020B0503040102020104" pitchFamily="34" charset="0"/>
              <a:buNone/>
            </a:pPr>
            <a:endParaRPr lang="en-US" altLang="en-US" dirty="0">
              <a:latin typeface="Arial" panose="020B0604020202020204" pitchFamily="34" charset="0"/>
              <a:cs typeface="Arial" panose="020B0604020202020204" pitchFamily="34" charset="0"/>
            </a:endParaRPr>
          </a:p>
          <a:p>
            <a:pPr eaLnBrk="1" hangingPunct="1">
              <a:lnSpc>
                <a:spcPct val="110000"/>
              </a:lnSpc>
              <a:buFont typeface="Euphemia" panose="020B0503040102020104" pitchFamily="34" charset="0"/>
              <a:buNone/>
            </a:pPr>
            <a:r>
              <a:rPr lang="en-US" altLang="en-US" b="1" u="sng" dirty="0">
                <a:solidFill>
                  <a:srgbClr val="003399"/>
                </a:solidFill>
                <a:latin typeface="Arial" panose="020B0604020202020204" pitchFamily="34" charset="0"/>
                <a:cs typeface="Arial" panose="020B0604020202020204" pitchFamily="34" charset="0"/>
              </a:rPr>
              <a:t>Race Points</a:t>
            </a:r>
            <a:r>
              <a:rPr lang="en-US" altLang="en-US" b="1" dirty="0">
                <a:solidFill>
                  <a:srgbClr val="003399"/>
                </a:solidFill>
                <a:latin typeface="Arial" panose="020B0604020202020204" pitchFamily="34" charset="0"/>
                <a:cs typeface="Arial" panose="020B0604020202020204" pitchFamily="34" charset="0"/>
              </a:rPr>
              <a:t> </a:t>
            </a:r>
            <a:r>
              <a:rPr lang="en-US" altLang="en-US" b="1" dirty="0">
                <a:solidFill>
                  <a:srgbClr val="0070C0"/>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a numerical indicator showing the relationship between a competitor and the winner of that specific race; race points are calculated only at scored events.</a:t>
            </a:r>
          </a:p>
          <a:p>
            <a:pPr eaLnBrk="1" hangingPunct="1">
              <a:lnSpc>
                <a:spcPct val="110000"/>
              </a:lnSpc>
              <a:buFont typeface="Euphemia" panose="020B0503040102020104" pitchFamily="34" charset="0"/>
              <a:buNone/>
            </a:pPr>
            <a:endParaRPr lang="en-US" altLang="en-US" sz="1800" b="1" dirty="0">
              <a:latin typeface="Arial" panose="020B0604020202020204" pitchFamily="34" charset="0"/>
              <a:cs typeface="Arial" panose="020B0604020202020204" pitchFamily="34" charset="0"/>
            </a:endParaRPr>
          </a:p>
          <a:p>
            <a:pPr eaLnBrk="1" hangingPunct="1">
              <a:lnSpc>
                <a:spcPct val="110000"/>
              </a:lnSpc>
              <a:buFont typeface="Euphemia" panose="020B0503040102020104" pitchFamily="34" charset="0"/>
              <a:buNone/>
            </a:pPr>
            <a:r>
              <a:rPr lang="en-US" altLang="en-US" b="1" u="sng" dirty="0">
                <a:solidFill>
                  <a:srgbClr val="003399"/>
                </a:solidFill>
                <a:latin typeface="Arial" panose="020B0604020202020204" pitchFamily="34" charset="0"/>
                <a:cs typeface="Arial" panose="020B0604020202020204" pitchFamily="34" charset="0"/>
              </a:rPr>
              <a:t>Penalty</a:t>
            </a:r>
            <a:r>
              <a:rPr lang="en-US" altLang="en-US" b="1" dirty="0">
                <a:solidFill>
                  <a:srgbClr val="FF0000"/>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 numerical indicator that equalizes competitions of same event, e.g., all Slaloms; a penalty is calculated only at scored events</a:t>
            </a:r>
            <a:r>
              <a:rPr lang="en-US" altLang="en-US" b="1" dirty="0">
                <a:latin typeface="Arial" panose="020B0604020202020204" pitchFamily="34" charset="0"/>
                <a:cs typeface="Arial" panose="020B0604020202020204" pitchFamily="34" charset="0"/>
              </a:rPr>
              <a:t>.</a:t>
            </a:r>
          </a:p>
          <a:p>
            <a:pPr eaLnBrk="1" hangingPunct="1">
              <a:lnSpc>
                <a:spcPct val="80000"/>
              </a:lnSpc>
            </a:pPr>
            <a:endParaRPr lang="en-US" altLang="en-US" sz="1400" dirty="0">
              <a:latin typeface="Arial" panose="020B0604020202020204" pitchFamily="34" charset="0"/>
              <a:cs typeface="Arial" panose="020B0604020202020204" pitchFamily="34" charset="0"/>
            </a:endParaRPr>
          </a:p>
        </p:txBody>
      </p:sp>
      <p:pic>
        <p:nvPicPr>
          <p:cNvPr id="58371" name="Content Placeholder 10">
            <a:extLst>
              <a:ext uri="{FF2B5EF4-FFF2-40B4-BE49-F238E27FC236}">
                <a16:creationId xmlns:a16="http://schemas.microsoft.com/office/drawing/2014/main" id="{E213982D-0B2A-3020-907D-5A90C698D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E20C55E-EFF8-E5D2-7D50-54A6E94366AF}"/>
              </a:ext>
            </a:extLst>
          </p:cNvPr>
          <p:cNvSpPr>
            <a:spLocks noGrp="1" noChangeArrowheads="1"/>
          </p:cNvSpPr>
          <p:nvPr>
            <p:ph type="title" idx="4294967295"/>
          </p:nvPr>
        </p:nvSpPr>
        <p:spPr>
          <a:xfrm>
            <a:off x="457200" y="114300"/>
            <a:ext cx="6323013" cy="1143000"/>
          </a:xfrm>
        </p:spPr>
        <p:txBody>
          <a:bodyPr rtlCol="0">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What is a “Race Result”?</a:t>
            </a:r>
          </a:p>
        </p:txBody>
      </p:sp>
      <p:sp>
        <p:nvSpPr>
          <p:cNvPr id="20483" name="Rectangle 3">
            <a:extLst>
              <a:ext uri="{FF2B5EF4-FFF2-40B4-BE49-F238E27FC236}">
                <a16:creationId xmlns:a16="http://schemas.microsoft.com/office/drawing/2014/main" id="{897E9158-5AB4-7B36-AADF-306D3D82D074}"/>
              </a:ext>
            </a:extLst>
          </p:cNvPr>
          <p:cNvSpPr>
            <a:spLocks noGrp="1" noChangeArrowheads="1"/>
          </p:cNvSpPr>
          <p:nvPr>
            <p:ph type="body" idx="4294967295"/>
          </p:nvPr>
        </p:nvSpPr>
        <p:spPr>
          <a:xfrm>
            <a:off x="533400" y="1447800"/>
            <a:ext cx="7699375" cy="4657725"/>
          </a:xfrm>
        </p:spPr>
        <p:txBody>
          <a:bodyPr rtlCol="0">
            <a:normAutofit fontScale="62500" lnSpcReduction="20000"/>
          </a:bodyPr>
          <a:lstStyle/>
          <a:p>
            <a:pPr marL="246888" indent="-246888" algn="ctr" eaLnBrk="1" fontAlgn="auto" hangingPunct="1">
              <a:lnSpc>
                <a:spcPct val="110000"/>
              </a:lnSpc>
              <a:spcAft>
                <a:spcPts val="0"/>
              </a:spcAft>
              <a:buFont typeface="Euphemia" panose="020B0503040102020104" pitchFamily="34" charset="0"/>
              <a:buNone/>
              <a:defRPr/>
            </a:pPr>
            <a:endParaRPr lang="en-US" sz="2400" dirty="0">
              <a:latin typeface="Arial" charset="0"/>
              <a:cs typeface="Arial" charset="0"/>
            </a:endParaRPr>
          </a:p>
          <a:p>
            <a:pPr marL="246888" indent="-246888" algn="ctr" eaLnBrk="1" fontAlgn="auto" hangingPunct="1">
              <a:lnSpc>
                <a:spcPct val="110000"/>
              </a:lnSpc>
              <a:spcAft>
                <a:spcPts val="0"/>
              </a:spcAft>
              <a:buFont typeface="Euphemia" panose="020B0503040102020104" pitchFamily="34" charset="0"/>
              <a:buNone/>
              <a:defRPr/>
            </a:pPr>
            <a:r>
              <a:rPr lang="en-US" sz="2900" b="1" dirty="0">
                <a:solidFill>
                  <a:schemeClr val="tx1"/>
                </a:solidFill>
                <a:latin typeface="Arial" charset="0"/>
                <a:cs typeface="Arial" charset="0"/>
              </a:rPr>
              <a:t>A racer’s score for a given event is</a:t>
            </a:r>
          </a:p>
          <a:p>
            <a:pPr marL="246888" indent="-246888" algn="ctr" eaLnBrk="1" fontAlgn="auto" hangingPunct="1">
              <a:lnSpc>
                <a:spcPct val="110000"/>
              </a:lnSpc>
              <a:spcAft>
                <a:spcPts val="0"/>
              </a:spcAft>
              <a:buFont typeface="Euphemia" panose="020B0503040102020104" pitchFamily="34" charset="0"/>
              <a:buNone/>
              <a:defRPr/>
            </a:pPr>
            <a:r>
              <a:rPr lang="en-US" sz="2900" b="1" dirty="0">
                <a:solidFill>
                  <a:srgbClr val="0070C0"/>
                </a:solidFill>
                <a:effectLst>
                  <a:outerShdw blurRad="38100" dist="38100" dir="2700000" algn="tl">
                    <a:srgbClr val="000000">
                      <a:alpha val="43137"/>
                    </a:srgbClr>
                  </a:outerShdw>
                </a:effectLst>
                <a:latin typeface="Arial" charset="0"/>
                <a:cs typeface="Arial" charset="0"/>
              </a:rPr>
              <a:t>RACE POINTS</a:t>
            </a:r>
          </a:p>
          <a:p>
            <a:pPr marL="246888" indent="-246888" algn="ctr" eaLnBrk="1" fontAlgn="auto" hangingPunct="1">
              <a:lnSpc>
                <a:spcPct val="110000"/>
              </a:lnSpc>
              <a:spcAft>
                <a:spcPts val="0"/>
              </a:spcAft>
              <a:buFont typeface="Euphemia" panose="020B0503040102020104" pitchFamily="34" charset="0"/>
              <a:buNone/>
              <a:defRPr/>
            </a:pPr>
            <a:r>
              <a:rPr lang="en-US" sz="2900" dirty="0">
                <a:effectLst>
                  <a:outerShdw blurRad="38100" dist="38100" dir="2700000" algn="tl">
                    <a:srgbClr val="000000">
                      <a:alpha val="43137"/>
                    </a:srgbClr>
                  </a:outerShdw>
                </a:effectLst>
                <a:latin typeface="Arial" charset="0"/>
                <a:cs typeface="Arial" charset="0"/>
              </a:rPr>
              <a:t>+</a:t>
            </a:r>
          </a:p>
          <a:p>
            <a:pPr marL="246888" indent="-246888" algn="ctr" eaLnBrk="1" fontAlgn="auto" hangingPunct="1">
              <a:lnSpc>
                <a:spcPct val="110000"/>
              </a:lnSpc>
              <a:spcAft>
                <a:spcPts val="0"/>
              </a:spcAft>
              <a:buFont typeface="Euphemia" panose="020B0503040102020104" pitchFamily="34" charset="0"/>
              <a:buNone/>
              <a:defRPr/>
            </a:pPr>
            <a:r>
              <a:rPr lang="en-US" sz="2900" dirty="0">
                <a:effectLst>
                  <a:outerShdw blurRad="38100" dist="38100" dir="2700000" algn="tl">
                    <a:srgbClr val="000000">
                      <a:alpha val="43137"/>
                    </a:srgbClr>
                  </a:outerShdw>
                </a:effectLst>
                <a:latin typeface="Arial" charset="0"/>
                <a:cs typeface="Arial" charset="0"/>
              </a:rPr>
              <a:t>	</a:t>
            </a:r>
            <a:r>
              <a:rPr lang="en-US" sz="2900" b="1" dirty="0">
                <a:solidFill>
                  <a:srgbClr val="0070C0"/>
                </a:solidFill>
                <a:effectLst>
                  <a:outerShdw blurRad="38100" dist="38100" dir="2700000" algn="tl">
                    <a:srgbClr val="000000">
                      <a:alpha val="43137"/>
                    </a:srgbClr>
                  </a:outerShdw>
                </a:effectLst>
                <a:latin typeface="Arial" charset="0"/>
                <a:cs typeface="Arial" charset="0"/>
              </a:rPr>
              <a:t>PENALTY POINTS</a:t>
            </a:r>
          </a:p>
          <a:p>
            <a:pPr marL="246888" indent="-246888" algn="ctr" eaLnBrk="1" fontAlgn="auto" hangingPunct="1">
              <a:lnSpc>
                <a:spcPct val="110000"/>
              </a:lnSpc>
              <a:spcAft>
                <a:spcPts val="0"/>
              </a:spcAft>
              <a:buFont typeface="Euphemia" panose="020B0503040102020104" pitchFamily="34" charset="0"/>
              <a:buNone/>
              <a:defRPr/>
            </a:pPr>
            <a:r>
              <a:rPr lang="en-US" sz="2900" dirty="0">
                <a:effectLst>
                  <a:outerShdw blurRad="38100" dist="38100" dir="2700000" algn="tl">
                    <a:srgbClr val="000000">
                      <a:alpha val="43137"/>
                    </a:srgbClr>
                  </a:outerShdw>
                </a:effectLst>
                <a:latin typeface="Arial" charset="0"/>
                <a:cs typeface="Arial" charset="0"/>
              </a:rPr>
              <a:t>=</a:t>
            </a:r>
          </a:p>
          <a:p>
            <a:pPr marL="246888" indent="-246888" algn="ctr" eaLnBrk="1" fontAlgn="auto" hangingPunct="1">
              <a:lnSpc>
                <a:spcPct val="110000"/>
              </a:lnSpc>
              <a:spcAft>
                <a:spcPts val="0"/>
              </a:spcAft>
              <a:buFont typeface="Euphemia" panose="020B0503040102020104" pitchFamily="34" charset="0"/>
              <a:buNone/>
              <a:defRPr/>
            </a:pPr>
            <a:r>
              <a:rPr lang="en-US" sz="2900" b="1" dirty="0">
                <a:solidFill>
                  <a:srgbClr val="0070C0"/>
                </a:solidFill>
                <a:effectLst>
                  <a:outerShdw blurRad="38100" dist="38100" dir="2700000" algn="tl">
                    <a:srgbClr val="000000">
                      <a:alpha val="43137"/>
                    </a:srgbClr>
                  </a:outerShdw>
                </a:effectLst>
                <a:latin typeface="Arial" charset="0"/>
                <a:cs typeface="Arial" charset="0"/>
              </a:rPr>
              <a:t>RACE RESULT</a:t>
            </a:r>
          </a:p>
          <a:p>
            <a:pPr marL="246888" indent="-246888" algn="ctr" eaLnBrk="1" fontAlgn="auto" hangingPunct="1">
              <a:lnSpc>
                <a:spcPct val="110000"/>
              </a:lnSpc>
              <a:spcAft>
                <a:spcPts val="0"/>
              </a:spcAft>
              <a:buFont typeface="Euphemia" panose="020B0503040102020104" pitchFamily="34" charset="0"/>
              <a:buNone/>
              <a:defRPr/>
            </a:pPr>
            <a:endParaRPr lang="en-US" sz="2900" b="1" dirty="0">
              <a:solidFill>
                <a:schemeClr val="tx1"/>
              </a:solidFill>
              <a:latin typeface="Arial" charset="0"/>
              <a:cs typeface="Arial" charset="0"/>
            </a:endParaRPr>
          </a:p>
          <a:p>
            <a:pPr marL="0" indent="-246888" eaLnBrk="1" fontAlgn="auto" hangingPunct="1">
              <a:lnSpc>
                <a:spcPct val="110000"/>
              </a:lnSpc>
              <a:spcBef>
                <a:spcPct val="0"/>
              </a:spcBef>
              <a:spcAft>
                <a:spcPts val="0"/>
              </a:spcAft>
              <a:buFont typeface="Euphemia" panose="020B0503040102020104" pitchFamily="34" charset="0"/>
              <a:buNone/>
              <a:defRPr/>
            </a:pPr>
            <a:r>
              <a:rPr lang="en-US" sz="2900" b="1" dirty="0">
                <a:solidFill>
                  <a:schemeClr val="tx1"/>
                </a:solidFill>
                <a:latin typeface="Arial" charset="0"/>
                <a:cs typeface="Arial" charset="0"/>
              </a:rPr>
              <a:t>When a Race Result is equal to current Seed Points, a competitor is skiing their points.</a:t>
            </a:r>
          </a:p>
          <a:p>
            <a:pPr marL="246888" indent="-246888" eaLnBrk="1" fontAlgn="auto" hangingPunct="1">
              <a:lnSpc>
                <a:spcPct val="110000"/>
              </a:lnSpc>
              <a:spcBef>
                <a:spcPct val="0"/>
              </a:spcBef>
              <a:spcAft>
                <a:spcPts val="0"/>
              </a:spcAft>
              <a:buFont typeface="Euphemia" panose="020B0503040102020104" pitchFamily="34" charset="0"/>
              <a:buNone/>
              <a:defRPr/>
            </a:pPr>
            <a:endParaRPr lang="en-US" sz="2900" b="1" dirty="0">
              <a:solidFill>
                <a:schemeClr val="tx1"/>
              </a:solidFill>
              <a:latin typeface="Arial" charset="0"/>
              <a:cs typeface="Arial" charset="0"/>
            </a:endParaRPr>
          </a:p>
          <a:p>
            <a:pPr marL="0" indent="0" eaLnBrk="1" fontAlgn="auto" hangingPunct="1">
              <a:lnSpc>
                <a:spcPct val="120000"/>
              </a:lnSpc>
              <a:spcBef>
                <a:spcPct val="0"/>
              </a:spcBef>
              <a:spcAft>
                <a:spcPts val="0"/>
              </a:spcAft>
              <a:buFont typeface="Euphemia" panose="020B0503040102020104" pitchFamily="34" charset="0"/>
              <a:buNone/>
              <a:defRPr/>
            </a:pPr>
            <a:r>
              <a:rPr lang="en-US" altLang="en-US" sz="2900" b="1" dirty="0">
                <a:solidFill>
                  <a:schemeClr val="tx1"/>
                </a:solidFill>
                <a:latin typeface="Arial" pitchFamily="34" charset="0"/>
                <a:cs typeface="Arial" pitchFamily="34" charset="0"/>
              </a:rPr>
              <a:t>When a Race Result is lower than current Seed Points and averaged with a similar result, a lower seed point value will be earned.</a:t>
            </a:r>
          </a:p>
          <a:p>
            <a:pPr marL="246888" indent="-246888" eaLnBrk="1" fontAlgn="auto" hangingPunct="1">
              <a:spcAft>
                <a:spcPts val="0"/>
              </a:spcAft>
              <a:buFont typeface="Euphemia" panose="020B0503040102020104" pitchFamily="34" charset="0"/>
              <a:buNone/>
              <a:defRPr/>
            </a:pPr>
            <a:endParaRPr lang="en-US" sz="2400" dirty="0">
              <a:latin typeface="Arial" charset="0"/>
              <a:cs typeface="Arial" charset="0"/>
            </a:endParaRPr>
          </a:p>
          <a:p>
            <a:pPr marL="246888" indent="-246888" eaLnBrk="1" fontAlgn="auto" hangingPunct="1">
              <a:spcAft>
                <a:spcPts val="0"/>
              </a:spcAft>
              <a:buFont typeface="Euphemia" panose="020B0503040102020104" pitchFamily="34" charset="0"/>
              <a:buNone/>
              <a:defRPr/>
            </a:pPr>
            <a:endParaRPr lang="en-US" dirty="0">
              <a:latin typeface="Arial" charset="0"/>
              <a:cs typeface="Arial" charset="0"/>
            </a:endParaRPr>
          </a:p>
        </p:txBody>
      </p:sp>
      <p:pic>
        <p:nvPicPr>
          <p:cNvPr id="59396" name="Content Placeholder 10">
            <a:extLst>
              <a:ext uri="{FF2B5EF4-FFF2-40B4-BE49-F238E27FC236}">
                <a16:creationId xmlns:a16="http://schemas.microsoft.com/office/drawing/2014/main" id="{3F891E5C-FD67-B2A9-81D8-4C8F5537F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anim calcmode="lin" valueType="num">
                                      <p:cBhvr additive="base">
                                        <p:cTn id="15" dur="10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 calcmode="lin" valueType="num">
                                      <p:cBhvr additive="base">
                                        <p:cTn id="21"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 calcmode="lin" valueType="num">
                                      <p:cBhvr additive="base">
                                        <p:cTn id="27" dur="5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04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20483">
                                            <p:txEl>
                                              <p:pRg st="6" end="6"/>
                                            </p:txEl>
                                          </p:spTgt>
                                        </p:tgtEl>
                                        <p:attrNameLst>
                                          <p:attrName>style.visibility</p:attrName>
                                        </p:attrNameLst>
                                      </p:cBhvr>
                                      <p:to>
                                        <p:strVal val="visible"/>
                                      </p:to>
                                    </p:set>
                                    <p:anim calcmode="lin" valueType="num">
                                      <p:cBhvr additive="base">
                                        <p:cTn id="33" dur="500" fill="hold"/>
                                        <p:tgtEl>
                                          <p:spTgt spid="2048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04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anim calcmode="lin" valueType="num">
                                      <p:cBhvr additive="base">
                                        <p:cTn id="39" dur="500" fill="hold"/>
                                        <p:tgtEl>
                                          <p:spTgt spid="2048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048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EB04F478-AE04-AEE7-D783-4B9B97174B64}"/>
              </a:ext>
            </a:extLst>
          </p:cNvPr>
          <p:cNvSpPr>
            <a:spLocks noGrp="1" noChangeArrowheads="1"/>
          </p:cNvSpPr>
          <p:nvPr>
            <p:ph idx="4294967295"/>
          </p:nvPr>
        </p:nvSpPr>
        <p:spPr>
          <a:xfrm>
            <a:off x="246063" y="838200"/>
            <a:ext cx="8229600" cy="4525963"/>
          </a:xfrm>
        </p:spPr>
        <p:txBody>
          <a:bodyPr rtlCol="0" anchor="ctr">
            <a:normAutofit/>
          </a:bodyPr>
          <a:lstStyle/>
          <a:p>
            <a:pPr marL="246888" indent="-246888" algn="ctr" eaLnBrk="1" fontAlgn="auto" hangingPunct="1">
              <a:spcAft>
                <a:spcPts val="0"/>
              </a:spcAft>
              <a:buFont typeface="Euphemia" panose="020B0503040102020104" pitchFamily="34" charset="0"/>
              <a:buNone/>
              <a:defRPr/>
            </a:pP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BOARDS </a:t>
            </a:r>
          </a:p>
          <a:p>
            <a:pPr marL="246888" indent="-246888" algn="ctr" eaLnBrk="1" fontAlgn="auto" hangingPunct="1">
              <a:spcAft>
                <a:spcPts val="0"/>
              </a:spcAft>
              <a:buFont typeface="Euphemia" panose="020B0503040102020104" pitchFamily="34" charset="0"/>
              <a:buNone/>
              <a:defRPr/>
            </a:pP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a:t>
            </a:r>
          </a:p>
          <a:p>
            <a:pPr marL="246888" indent="-246888" algn="ctr" eaLnBrk="1" fontAlgn="auto" hangingPunct="1">
              <a:spcAft>
                <a:spcPts val="0"/>
              </a:spcAft>
              <a:buFont typeface="Euphemia" panose="020B0503040102020104" pitchFamily="34" charset="0"/>
              <a:buNone/>
              <a:defRPr/>
            </a:pP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DRAW</a:t>
            </a:r>
          </a:p>
        </p:txBody>
      </p:sp>
      <p:pic>
        <p:nvPicPr>
          <p:cNvPr id="60419" name="Content Placeholder 10">
            <a:extLst>
              <a:ext uri="{FF2B5EF4-FFF2-40B4-BE49-F238E27FC236}">
                <a16:creationId xmlns:a16="http://schemas.microsoft.com/office/drawing/2014/main" id="{58FBE7B0-D021-3159-C54F-01ADA7B6E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4864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E04B950-C10D-7BFF-1FE3-C50EF88435E4}"/>
              </a:ext>
            </a:extLst>
          </p:cNvPr>
          <p:cNvSpPr>
            <a:spLocks noGrp="1" noChangeArrowheads="1"/>
          </p:cNvSpPr>
          <p:nvPr>
            <p:ph type="body" idx="4294967295"/>
          </p:nvPr>
        </p:nvSpPr>
        <p:spPr>
          <a:xfrm>
            <a:off x="717550" y="838200"/>
            <a:ext cx="8394700" cy="5181600"/>
          </a:xfrm>
        </p:spPr>
        <p:txBody>
          <a:bodyPr rtlCol="0">
            <a:normAutofit/>
          </a:bodyPr>
          <a:lstStyle/>
          <a:p>
            <a:pPr marL="0" indent="-246888" eaLnBrk="1" fontAlgn="auto" hangingPunct="1">
              <a:lnSpc>
                <a:spcPct val="100000"/>
              </a:lnSpc>
              <a:spcAft>
                <a:spcPts val="0"/>
              </a:spcAft>
              <a:buFont typeface="Euphemia" panose="020B0503040102020104" pitchFamily="34" charset="0"/>
              <a:buNone/>
              <a:defRPr/>
            </a:pPr>
            <a:r>
              <a:rPr lang="en-US" altLang="en-US" b="1" u="sng" dirty="0">
                <a:solidFill>
                  <a:srgbClr val="003399"/>
                </a:solidFill>
                <a:latin typeface="Arial" charset="0"/>
                <a:cs typeface="Arial" charset="0"/>
              </a:rPr>
              <a:t>Seed and Draw Board</a:t>
            </a:r>
            <a:r>
              <a:rPr lang="en-US" altLang="en-US" b="1" dirty="0">
                <a:solidFill>
                  <a:srgbClr val="003399"/>
                </a:solidFill>
                <a:latin typeface="Arial" charset="0"/>
                <a:cs typeface="Arial" charset="0"/>
              </a:rPr>
              <a:t> </a:t>
            </a:r>
            <a:r>
              <a:rPr lang="en-US" altLang="en-US" b="1" dirty="0">
                <a:solidFill>
                  <a:schemeClr val="tx1"/>
                </a:solidFill>
                <a:latin typeface="Arial" charset="0"/>
                <a:cs typeface="Arial" charset="0"/>
              </a:rPr>
              <a:t>- </a:t>
            </a:r>
            <a:r>
              <a:rPr lang="en-US" altLang="en-US" b="1" dirty="0">
                <a:latin typeface="Arial" charset="0"/>
                <a:cs typeface="Arial" charset="0"/>
              </a:rPr>
              <a:t>display boards where cards containing competitors’ names, club or team affiliation, and seed points, if applicable, are posted.</a:t>
            </a:r>
          </a:p>
          <a:p>
            <a:pPr marL="0" indent="-246888" eaLnBrk="1" fontAlgn="auto" hangingPunct="1">
              <a:lnSpc>
                <a:spcPct val="100000"/>
              </a:lnSpc>
              <a:spcAft>
                <a:spcPts val="0"/>
              </a:spcAft>
              <a:buFont typeface="Euphemia" panose="020B0503040102020104" pitchFamily="34" charset="0"/>
              <a:buNone/>
              <a:defRPr/>
            </a:pPr>
            <a:endParaRPr lang="en-US" altLang="en-US" sz="1800" b="1" dirty="0">
              <a:latin typeface="Arial" charset="0"/>
              <a:cs typeface="Arial" charset="0"/>
            </a:endParaRPr>
          </a:p>
          <a:p>
            <a:pPr marL="0" indent="-246888" eaLnBrk="1" fontAlgn="auto" hangingPunct="1">
              <a:lnSpc>
                <a:spcPct val="100000"/>
              </a:lnSpc>
              <a:spcAft>
                <a:spcPts val="0"/>
              </a:spcAft>
              <a:buFont typeface="Euphemia" panose="020B0503040102020104" pitchFamily="34" charset="0"/>
              <a:buNone/>
              <a:defRPr/>
            </a:pPr>
            <a:r>
              <a:rPr lang="en-US" altLang="en-US" b="1" u="sng" dirty="0">
                <a:solidFill>
                  <a:srgbClr val="003399"/>
                </a:solidFill>
                <a:latin typeface="Arial" charset="0"/>
                <a:cs typeface="Arial" charset="0"/>
              </a:rPr>
              <a:t>Double Draw</a:t>
            </a:r>
            <a:r>
              <a:rPr lang="en-US" altLang="en-US" b="1" dirty="0">
                <a:solidFill>
                  <a:srgbClr val="003399"/>
                </a:solidFill>
                <a:latin typeface="Arial" charset="0"/>
                <a:cs typeface="Arial" charset="0"/>
              </a:rPr>
              <a:t> </a:t>
            </a:r>
            <a:r>
              <a:rPr lang="en-US" altLang="en-US" b="1" dirty="0">
                <a:latin typeface="Arial" charset="0"/>
                <a:cs typeface="Arial" charset="0"/>
              </a:rPr>
              <a:t>- simultaneous drawing of the competitor number (the place they hold on the seed board) and the bib number by the Referee(s); a double draw is used only for scored events. </a:t>
            </a:r>
          </a:p>
          <a:p>
            <a:pPr marL="246888" indent="-246888" eaLnBrk="1" fontAlgn="auto" hangingPunct="1">
              <a:spcAft>
                <a:spcPts val="0"/>
              </a:spcAft>
              <a:buFont typeface="Euphemia" panose="020B0503040102020104" pitchFamily="34" charset="0"/>
              <a:buNone/>
              <a:defRPr/>
            </a:pPr>
            <a:endParaRPr lang="en-US" altLang="en-US" b="1" dirty="0">
              <a:solidFill>
                <a:srgbClr val="FF0000"/>
              </a:solidFill>
              <a:latin typeface="Arial" charset="0"/>
              <a:cs typeface="Arial" charset="0"/>
            </a:endParaRPr>
          </a:p>
          <a:p>
            <a:pPr marL="246888" indent="-246888" eaLnBrk="1" fontAlgn="auto" hangingPunct="1">
              <a:spcAft>
                <a:spcPts val="0"/>
              </a:spcAft>
              <a:buFont typeface="Euphemia" panose="020B0503040102020104" pitchFamily="34" charset="0"/>
              <a:buNone/>
              <a:defRPr/>
            </a:pPr>
            <a:endParaRPr lang="en-US" altLang="en-US" b="1" dirty="0">
              <a:solidFill>
                <a:srgbClr val="FF0000"/>
              </a:solidFill>
              <a:latin typeface="Arial" charset="0"/>
              <a:cs typeface="Arial" charset="0"/>
            </a:endParaRPr>
          </a:p>
          <a:p>
            <a:pPr marL="246888" indent="-246888" eaLnBrk="1" fontAlgn="auto" hangingPunct="1">
              <a:lnSpc>
                <a:spcPct val="80000"/>
              </a:lnSpc>
              <a:spcAft>
                <a:spcPts val="0"/>
              </a:spcAft>
              <a:buFont typeface="Arial"/>
              <a:buChar char="•"/>
              <a:defRPr/>
            </a:pPr>
            <a:endParaRPr lang="en-US" altLang="en-US" sz="1400" dirty="0">
              <a:latin typeface="Arial" charset="0"/>
              <a:cs typeface="Arial" charset="0"/>
            </a:endParaRPr>
          </a:p>
        </p:txBody>
      </p:sp>
      <p:pic>
        <p:nvPicPr>
          <p:cNvPr id="61443" name="Content Placeholder 10">
            <a:extLst>
              <a:ext uri="{FF2B5EF4-FFF2-40B4-BE49-F238E27FC236}">
                <a16:creationId xmlns:a16="http://schemas.microsoft.com/office/drawing/2014/main" id="{2CD222D6-D127-170B-FE6E-673FD793D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a:extLst>
              <a:ext uri="{FF2B5EF4-FFF2-40B4-BE49-F238E27FC236}">
                <a16:creationId xmlns:a16="http://schemas.microsoft.com/office/drawing/2014/main" id="{924C57E7-4445-F72B-74F2-1E69CA2E59CE}"/>
              </a:ext>
            </a:extLst>
          </p:cNvPr>
          <p:cNvSpPr>
            <a:spLocks noGrp="1" noChangeArrowheads="1"/>
          </p:cNvSpPr>
          <p:nvPr>
            <p:ph idx="4294967295"/>
          </p:nvPr>
        </p:nvSpPr>
        <p:spPr>
          <a:xfrm>
            <a:off x="376238" y="1295400"/>
            <a:ext cx="8539162" cy="5308600"/>
          </a:xfrm>
        </p:spPr>
        <p:txBody>
          <a:bodyPr/>
          <a:lstStyle/>
          <a:p>
            <a:pPr eaLnBrk="1" hangingPunct="1">
              <a:lnSpc>
                <a:spcPct val="100000"/>
              </a:lnSpc>
              <a:spcBef>
                <a:spcPts val="1800"/>
              </a:spcBef>
              <a:buFont typeface="Arial" panose="020B0604020202020204" pitchFamily="34" charset="0"/>
              <a:buChar char="•"/>
            </a:pPr>
            <a:r>
              <a:rPr lang="en-US" altLang="en-US" sz="1900" b="1" dirty="0">
                <a:solidFill>
                  <a:schemeClr val="tx1"/>
                </a:solidFill>
                <a:latin typeface="Arial" panose="020B0604020202020204" pitchFamily="34" charset="0"/>
                <a:cs typeface="Arial" panose="020B0604020202020204" pitchFamily="34" charset="0"/>
              </a:rPr>
              <a:t>The starting order is determined by the competitors’ event points.  A first group of a maximum of the 15 best competitors present will be drawn. [621.3] </a:t>
            </a:r>
          </a:p>
          <a:p>
            <a:pPr eaLnBrk="1" hangingPunct="1">
              <a:lnSpc>
                <a:spcPct val="100000"/>
              </a:lnSpc>
              <a:spcBef>
                <a:spcPts val="1800"/>
              </a:spcBef>
              <a:buFont typeface="Arial" panose="020B0604020202020204" pitchFamily="34" charset="0"/>
              <a:buChar char="•"/>
            </a:pPr>
            <a:r>
              <a:rPr lang="en-US" altLang="en-US" sz="1900" b="1" dirty="0">
                <a:solidFill>
                  <a:schemeClr val="tx1"/>
                </a:solidFill>
                <a:latin typeface="Arial" panose="020B0604020202020204" pitchFamily="34" charset="0"/>
                <a:cs typeface="Arial" panose="020B0604020202020204" pitchFamily="34" charset="0"/>
              </a:rPr>
              <a:t>The group may be increased if two or more competitors share the 15</a:t>
            </a:r>
            <a:r>
              <a:rPr lang="en-US" altLang="en-US" sz="1900" b="1" baseline="30000" dirty="0">
                <a:solidFill>
                  <a:schemeClr val="tx1"/>
                </a:solidFill>
                <a:latin typeface="Arial" panose="020B0604020202020204" pitchFamily="34" charset="0"/>
                <a:cs typeface="Arial" panose="020B0604020202020204" pitchFamily="34" charset="0"/>
              </a:rPr>
              <a:t>th</a:t>
            </a:r>
            <a:r>
              <a:rPr lang="en-US" altLang="en-US" sz="1900" b="1" dirty="0">
                <a:solidFill>
                  <a:schemeClr val="tx1"/>
                </a:solidFill>
                <a:latin typeface="Arial" panose="020B0604020202020204" pitchFamily="34" charset="0"/>
                <a:cs typeface="Arial" panose="020B0604020202020204" pitchFamily="34" charset="0"/>
              </a:rPr>
              <a:t> rank. </a:t>
            </a:r>
          </a:p>
          <a:p>
            <a:pPr eaLnBrk="1" hangingPunct="1">
              <a:lnSpc>
                <a:spcPct val="100000"/>
              </a:lnSpc>
              <a:spcBef>
                <a:spcPts val="1800"/>
              </a:spcBef>
              <a:buFont typeface="Arial" panose="020B0604020202020204" pitchFamily="34" charset="0"/>
              <a:buChar char="•"/>
            </a:pPr>
            <a:r>
              <a:rPr lang="en-US" altLang="en-US" sz="1900" b="1" dirty="0">
                <a:solidFill>
                  <a:schemeClr val="tx1"/>
                </a:solidFill>
                <a:latin typeface="Arial" panose="020B0604020202020204" pitchFamily="34" charset="0"/>
                <a:cs typeface="Arial" panose="020B0604020202020204" pitchFamily="34" charset="0"/>
              </a:rPr>
              <a:t>If in the first 15 competitors, the points difference between one and the following competitor is too great, the Jury will decide the number of competitors who will be drawn in the first group</a:t>
            </a:r>
          </a:p>
          <a:p>
            <a:pPr eaLnBrk="1" hangingPunct="1">
              <a:lnSpc>
                <a:spcPct val="100000"/>
              </a:lnSpc>
              <a:spcBef>
                <a:spcPts val="1800"/>
              </a:spcBef>
              <a:buFont typeface="Arial" panose="020B0604020202020204" pitchFamily="34" charset="0"/>
              <a:buChar char="•"/>
            </a:pPr>
            <a:r>
              <a:rPr lang="en-US" altLang="en-US" sz="1900" b="1" dirty="0">
                <a:solidFill>
                  <a:schemeClr val="tx1"/>
                </a:solidFill>
                <a:latin typeface="Arial" panose="020B0604020202020204" pitchFamily="34" charset="0"/>
                <a:cs typeface="Arial" panose="020B0604020202020204" pitchFamily="34" charset="0"/>
              </a:rPr>
              <a:t>Adaptive athletes will be seeded in special groups unless their points are more favorable [“Golden Rule” U621.3.1]</a:t>
            </a:r>
          </a:p>
          <a:p>
            <a:pPr eaLnBrk="1" hangingPunct="1">
              <a:lnSpc>
                <a:spcPct val="100000"/>
              </a:lnSpc>
              <a:spcBef>
                <a:spcPts val="1800"/>
              </a:spcBef>
              <a:buFont typeface="Arial" panose="020B0604020202020204" pitchFamily="34" charset="0"/>
              <a:buChar char="•"/>
            </a:pPr>
            <a:r>
              <a:rPr lang="en-US" altLang="en-US" sz="1900" b="1" i="1" dirty="0">
                <a:solidFill>
                  <a:schemeClr val="tx1"/>
                </a:solidFill>
                <a:latin typeface="Arial" panose="020B0604020202020204" pitchFamily="34" charset="0"/>
                <a:cs typeface="Arial" panose="020B0604020202020204" pitchFamily="34" charset="0"/>
              </a:rPr>
              <a:t>In all events, the Jury has the right to change the starting order if they consider the condition of the course warrants it</a:t>
            </a:r>
            <a:r>
              <a:rPr lang="en-US" altLang="en-US" sz="1900" b="1" dirty="0">
                <a:solidFill>
                  <a:schemeClr val="tx1"/>
                </a:solidFill>
                <a:latin typeface="Arial" panose="020B0604020202020204" pitchFamily="34" charset="0"/>
                <a:cs typeface="Arial" panose="020B0604020202020204" pitchFamily="34" charset="0"/>
              </a:rPr>
              <a:t> [621.5]</a:t>
            </a:r>
            <a:endParaRPr lang="en-US" altLang="en-US" sz="1900" dirty="0">
              <a:solidFill>
                <a:schemeClr val="tx1"/>
              </a:solidFill>
              <a:latin typeface="Arial" panose="020B0604020202020204" pitchFamily="34" charset="0"/>
              <a:cs typeface="Arial" panose="020B0604020202020204" pitchFamily="34" charset="0"/>
            </a:endParaRPr>
          </a:p>
        </p:txBody>
      </p:sp>
      <p:sp>
        <p:nvSpPr>
          <p:cNvPr id="59394" name="Title 1">
            <a:extLst>
              <a:ext uri="{FF2B5EF4-FFF2-40B4-BE49-F238E27FC236}">
                <a16:creationId xmlns:a16="http://schemas.microsoft.com/office/drawing/2014/main" id="{C197C21A-BA3F-0D98-A1B5-11D643AEDCCE}"/>
              </a:ext>
            </a:extLst>
          </p:cNvPr>
          <p:cNvSpPr>
            <a:spLocks noGrp="1"/>
          </p:cNvSpPr>
          <p:nvPr>
            <p:ph type="title" idx="4294967295"/>
          </p:nvPr>
        </p:nvSpPr>
        <p:spPr>
          <a:xfrm>
            <a:off x="685800" y="228600"/>
            <a:ext cx="8229600" cy="730250"/>
          </a:xfrm>
        </p:spPr>
        <p:txBody>
          <a:bodyPr rtlCol="0">
            <a:normAutofit/>
          </a:bodyPr>
          <a:lstStyle/>
          <a:p>
            <a:pPr eaLnBrk="1" fontAlgn="auto" hangingPunct="1">
              <a:spcAft>
                <a:spcPts val="0"/>
              </a:spcAft>
              <a:defRPr/>
            </a:pPr>
            <a:r>
              <a:rPr lang="en-US" altLang="en-US" sz="3200" b="1" dirty="0">
                <a:solidFill>
                  <a:srgbClr val="003399"/>
                </a:solidFill>
                <a:effectLst>
                  <a:outerShdw blurRad="38100" dist="38100" dir="2700000" algn="tl">
                    <a:srgbClr val="000000">
                      <a:alpha val="43137"/>
                    </a:srgbClr>
                  </a:outerShdw>
                </a:effectLst>
                <a:latin typeface="Arial" charset="0"/>
                <a:cs typeface="Arial" charset="0"/>
              </a:rPr>
              <a:t>PREPARATION FOR THE DRAW </a:t>
            </a:r>
          </a:p>
        </p:txBody>
      </p:sp>
      <p:pic>
        <p:nvPicPr>
          <p:cNvPr id="62468" name="Content Placeholder 10">
            <a:extLst>
              <a:ext uri="{FF2B5EF4-FFF2-40B4-BE49-F238E27FC236}">
                <a16:creationId xmlns:a16="http://schemas.microsoft.com/office/drawing/2014/main" id="{A6BAFC2D-A673-262B-B91E-73FE54857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78E5AD7-128A-015A-4DF3-7AE4CC83F2DB}"/>
              </a:ext>
            </a:extLst>
          </p:cNvPr>
          <p:cNvSpPr>
            <a:spLocks noGrp="1"/>
          </p:cNvSpPr>
          <p:nvPr>
            <p:ph type="title" idx="4294967295"/>
          </p:nvPr>
        </p:nvSpPr>
        <p:spPr>
          <a:xfrm>
            <a:off x="609600" y="152400"/>
            <a:ext cx="8229600" cy="990600"/>
          </a:xfrm>
        </p:spPr>
        <p:txBody>
          <a:bodyPr/>
          <a:lstStyle/>
          <a:p>
            <a:pPr eaLnBrk="1" hangingPunct="1">
              <a:defRPr/>
            </a:pPr>
            <a:r>
              <a:rPr lang="en-US" altLang="en-US" sz="37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OFFICIALS’ RESPONSIBILITY</a:t>
            </a:r>
          </a:p>
        </p:txBody>
      </p:sp>
      <p:sp>
        <p:nvSpPr>
          <p:cNvPr id="3" name="Content Placeholder 2">
            <a:extLst>
              <a:ext uri="{FF2B5EF4-FFF2-40B4-BE49-F238E27FC236}">
                <a16:creationId xmlns:a16="http://schemas.microsoft.com/office/drawing/2014/main" id="{3BCE1D40-827F-F858-128A-D706792BE897}"/>
              </a:ext>
            </a:extLst>
          </p:cNvPr>
          <p:cNvSpPr>
            <a:spLocks noGrp="1"/>
          </p:cNvSpPr>
          <p:nvPr>
            <p:ph idx="4294967295"/>
          </p:nvPr>
        </p:nvSpPr>
        <p:spPr>
          <a:xfrm>
            <a:off x="533400" y="1447800"/>
            <a:ext cx="8305800" cy="4572000"/>
          </a:xfrm>
        </p:spPr>
        <p:txBody>
          <a:bodyPr rtlCol="0">
            <a:normAutofit fontScale="70000" lnSpcReduction="20000"/>
          </a:bodyPr>
          <a:lstStyle/>
          <a:p>
            <a:pPr marL="0" indent="0" eaLnBrk="1" fontAlgn="auto" hangingPunct="1">
              <a:lnSpc>
                <a:spcPct val="110000"/>
              </a:lnSpc>
              <a:spcAft>
                <a:spcPts val="0"/>
              </a:spcAft>
              <a:buFont typeface="Arial"/>
              <a:buNone/>
              <a:defRPr/>
            </a:pPr>
            <a:r>
              <a:rPr lang="en-US" b="1" dirty="0">
                <a:latin typeface="Arial" panose="020B0604020202020204" pitchFamily="34" charset="0"/>
                <a:cs typeface="Arial" panose="020B0604020202020204" pitchFamily="34" charset="0"/>
              </a:rPr>
              <a:t>It is the responsibility of every official, coach and competitor to </a:t>
            </a:r>
            <a:r>
              <a:rPr lang="en-US" b="1" i="1" u="sng" dirty="0">
                <a:solidFill>
                  <a:srgbClr val="0028A8"/>
                </a:solidFill>
                <a:latin typeface="Arial" panose="020B0604020202020204" pitchFamily="34" charset="0"/>
                <a:cs typeface="Arial" panose="020B0604020202020204" pitchFamily="34" charset="0"/>
              </a:rPr>
              <a:t>know</a:t>
            </a:r>
            <a:r>
              <a:rPr lang="en-US" b="1" i="1" dirty="0">
                <a:latin typeface="Arial" panose="020B0604020202020204" pitchFamily="34" charset="0"/>
                <a:cs typeface="Arial" panose="020B0604020202020204" pitchFamily="34" charset="0"/>
              </a:rPr>
              <a:t>, </a:t>
            </a:r>
            <a:r>
              <a:rPr lang="en-US" b="1" i="1" u="sng" dirty="0">
                <a:solidFill>
                  <a:srgbClr val="0028A8"/>
                </a:solidFill>
                <a:latin typeface="Arial" panose="020B0604020202020204" pitchFamily="34" charset="0"/>
                <a:cs typeface="Arial" panose="020B0604020202020204" pitchFamily="34" charset="0"/>
              </a:rPr>
              <a:t>understand</a:t>
            </a:r>
            <a:r>
              <a:rPr lang="en-US" b="1" i="1" dirty="0">
                <a:solidFill>
                  <a:srgbClr val="0028A8"/>
                </a:solidFill>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and </a:t>
            </a:r>
            <a:r>
              <a:rPr lang="en-US" b="1" i="1" u="sng" dirty="0">
                <a:solidFill>
                  <a:srgbClr val="0028A8"/>
                </a:solidFill>
                <a:latin typeface="Arial" panose="020B0604020202020204" pitchFamily="34" charset="0"/>
                <a:cs typeface="Arial" panose="020B0604020202020204" pitchFamily="34" charset="0"/>
              </a:rPr>
              <a:t>abide</a:t>
            </a:r>
            <a:r>
              <a:rPr lang="en-US" b="1" i="1" dirty="0">
                <a:latin typeface="Arial" panose="020B0604020202020204" pitchFamily="34" charset="0"/>
                <a:cs typeface="Arial" panose="020B0604020202020204" pitchFamily="34" charset="0"/>
              </a:rPr>
              <a:t> by </a:t>
            </a:r>
            <a:r>
              <a:rPr lang="en-US" b="1" dirty="0">
                <a:latin typeface="Arial" panose="020B0604020202020204" pitchFamily="34" charset="0"/>
                <a:cs typeface="Arial" panose="020B0604020202020204" pitchFamily="34" charset="0"/>
              </a:rPr>
              <a:t>the rules for the sport. These rules include, but are not limited to, current editions and “Precisions” of:</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U.S. Ski &amp; Snowboard </a:t>
            </a:r>
            <a:r>
              <a:rPr lang="en-US" b="1" u="sng" dirty="0">
                <a:latin typeface="Arial" panose="020B0604020202020204" pitchFamily="34" charset="0"/>
                <a:cs typeface="Arial" panose="020B0604020202020204" pitchFamily="34" charset="0"/>
              </a:rPr>
              <a:t>ACR</a:t>
            </a:r>
            <a:r>
              <a:rPr lang="en-US" b="1" dirty="0">
                <a:latin typeface="Arial" panose="020B0604020202020204" pitchFamily="34" charset="0"/>
                <a:cs typeface="Arial" panose="020B0604020202020204" pitchFamily="34" charset="0"/>
              </a:rPr>
              <a:t> </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FIS </a:t>
            </a:r>
            <a:r>
              <a:rPr lang="en-US" b="1" u="sng" dirty="0">
                <a:latin typeface="Arial" panose="020B0604020202020204" pitchFamily="34" charset="0"/>
                <a:cs typeface="Arial" panose="020B0604020202020204" pitchFamily="34" charset="0"/>
              </a:rPr>
              <a:t>ICR</a:t>
            </a:r>
            <a:endParaRPr lang="en-US" b="1" dirty="0">
              <a:latin typeface="Arial" panose="020B0604020202020204" pitchFamily="34" charset="0"/>
              <a:cs typeface="Arial" panose="020B0604020202020204" pitchFamily="34" charset="0"/>
            </a:endParaRP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Supplemental rules, such as </a:t>
            </a:r>
            <a:r>
              <a:rPr lang="en-US" b="1" u="sng" dirty="0">
                <a:latin typeface="Arial" panose="020B0604020202020204" pitchFamily="34" charset="0"/>
                <a:cs typeface="Arial" panose="020B0604020202020204" pitchFamily="34" charset="0"/>
              </a:rPr>
              <a:t>Equipment Specifications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of the FIS Points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for the Alpine Continental Cups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FIS Alpine Timing Guide</a:t>
            </a:r>
            <a:r>
              <a:rPr lang="en-US" b="1" dirty="0">
                <a:latin typeface="Arial" panose="020B0604020202020204" pitchFamily="34" charset="0"/>
                <a:cs typeface="Arial" panose="020B0604020202020204" pitchFamily="34" charset="0"/>
              </a:rPr>
              <a:t>, etc. </a:t>
            </a:r>
          </a:p>
          <a:p>
            <a:pPr marL="0" indent="0" eaLnBrk="1" fontAlgn="auto" hangingPunct="1">
              <a:lnSpc>
                <a:spcPct val="120000"/>
              </a:lnSpc>
              <a:spcBef>
                <a:spcPts val="2400"/>
              </a:spcBef>
              <a:spcAft>
                <a:spcPts val="0"/>
              </a:spcAft>
              <a:buFont typeface="Arial" charset="0"/>
              <a:buNone/>
              <a:defRPr/>
            </a:pPr>
            <a:r>
              <a:rPr lang="en-US" b="1" dirty="0">
                <a:latin typeface="Arial" panose="020B0604020202020204" pitchFamily="34" charset="0"/>
                <a:cs typeface="Arial" panose="020B0604020202020204" pitchFamily="34" charset="0"/>
              </a:rPr>
              <a:t>Coaches, Program Directors, and other club officers are encouraged to provide the time and opportunity to instruct their athletes on the rules for the sport.</a:t>
            </a:r>
          </a:p>
        </p:txBody>
      </p:sp>
      <p:pic>
        <p:nvPicPr>
          <p:cNvPr id="17412" name="Content Placeholder 10">
            <a:extLst>
              <a:ext uri="{FF2B5EF4-FFF2-40B4-BE49-F238E27FC236}">
                <a16:creationId xmlns:a16="http://schemas.microsoft.com/office/drawing/2014/main" id="{7F9D713F-A394-7A00-4E40-56CCEFB40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16BB19D-80F5-459B-4763-04DFEE850B1D}"/>
              </a:ext>
            </a:extLst>
          </p:cNvPr>
          <p:cNvSpPr>
            <a:spLocks noGrp="1" noChangeArrowheads="1"/>
          </p:cNvSpPr>
          <p:nvPr>
            <p:ph type="title" idx="4294967295"/>
          </p:nvPr>
        </p:nvSpPr>
        <p:spPr>
          <a:xfrm>
            <a:off x="762000" y="152400"/>
            <a:ext cx="6018213" cy="1143000"/>
          </a:xfrm>
        </p:spPr>
        <p:txBody>
          <a:bodyPr rtlCol="0">
            <a:normAutofit/>
          </a:bodyPr>
          <a:lstStyle/>
          <a:p>
            <a:pPr eaLnBrk="1" fontAlgn="auto" hangingPunct="1">
              <a:spcAft>
                <a:spcPts val="0"/>
              </a:spcAft>
              <a:defRPr/>
            </a:pPr>
            <a:r>
              <a:rPr lang="en-US"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ELECTRONIC BOARDS</a:t>
            </a:r>
          </a:p>
        </p:txBody>
      </p:sp>
      <p:sp>
        <p:nvSpPr>
          <p:cNvPr id="48131" name="Rectangle 3">
            <a:extLst>
              <a:ext uri="{FF2B5EF4-FFF2-40B4-BE49-F238E27FC236}">
                <a16:creationId xmlns:a16="http://schemas.microsoft.com/office/drawing/2014/main" id="{A4578EEC-08BE-807B-85BD-704AFCFAD2C0}"/>
              </a:ext>
            </a:extLst>
          </p:cNvPr>
          <p:cNvSpPr>
            <a:spLocks noGrp="1" noChangeArrowheads="1"/>
          </p:cNvSpPr>
          <p:nvPr>
            <p:ph type="body" idx="4294967295"/>
          </p:nvPr>
        </p:nvSpPr>
        <p:spPr>
          <a:xfrm>
            <a:off x="625475" y="1676400"/>
            <a:ext cx="7908925" cy="4648200"/>
          </a:xfrm>
        </p:spPr>
        <p:txBody>
          <a:bodyPr rtlCol="0">
            <a:normAutofit/>
          </a:bodyPr>
          <a:lstStyle/>
          <a:p>
            <a:pPr eaLnBrk="1" fontAlgn="auto" hangingPunct="1">
              <a:lnSpc>
                <a:spcPct val="100000"/>
              </a:lnSpc>
              <a:spcAft>
                <a:spcPts val="0"/>
              </a:spcAft>
              <a:buFont typeface="Arial" panose="020B0604020202020204" pitchFamily="34" charset="0"/>
              <a:buChar char="•"/>
              <a:defRPr/>
            </a:pPr>
            <a:r>
              <a:rPr lang="en-US" sz="2200" b="1" dirty="0">
                <a:solidFill>
                  <a:schemeClr val="tx1"/>
                </a:solidFill>
              </a:rPr>
              <a:t>Electronic draw/seed boards should have the capability to </a:t>
            </a:r>
            <a:r>
              <a:rPr lang="en-US" sz="2200" b="1" u="sng" dirty="0">
                <a:solidFill>
                  <a:schemeClr val="tx1"/>
                </a:solidFill>
              </a:rPr>
              <a:t>simultaneously and legibly</a:t>
            </a:r>
            <a:r>
              <a:rPr lang="en-US" sz="2200" b="1" dirty="0">
                <a:solidFill>
                  <a:schemeClr val="tx1"/>
                </a:solidFill>
              </a:rPr>
              <a:t> display the entire competition field.  </a:t>
            </a:r>
          </a:p>
          <a:p>
            <a:pPr eaLnBrk="1" fontAlgn="auto" hangingPunct="1">
              <a:lnSpc>
                <a:spcPct val="100000"/>
              </a:lnSpc>
              <a:spcAft>
                <a:spcPts val="0"/>
              </a:spcAft>
              <a:buFont typeface="Arial" panose="020B0604020202020204" pitchFamily="34" charset="0"/>
              <a:buChar char="•"/>
              <a:defRPr/>
            </a:pPr>
            <a:r>
              <a:rPr lang="en-US" sz="2200" b="1" dirty="0">
                <a:solidFill>
                  <a:schemeClr val="tx1"/>
                </a:solidFill>
              </a:rPr>
              <a:t>Simultaneous display of all competitors allows all Team Captains and officials to verify the overall accuracy as well as additions and deletions to the starting order in “real time." </a:t>
            </a:r>
          </a:p>
          <a:p>
            <a:pPr marL="0" indent="0" eaLnBrk="1" fontAlgn="auto" hangingPunct="1">
              <a:lnSpc>
                <a:spcPct val="100000"/>
              </a:lnSpc>
              <a:spcAft>
                <a:spcPts val="0"/>
              </a:spcAft>
              <a:buFont typeface="Euphemia" panose="020B0503040102020104" pitchFamily="34" charset="0"/>
              <a:buNone/>
              <a:defRPr/>
            </a:pPr>
            <a:endParaRPr lang="en-US" sz="2200" i="1" dirty="0">
              <a:solidFill>
                <a:srgbClr val="FF0000"/>
              </a:solidFill>
            </a:endParaRPr>
          </a:p>
          <a:p>
            <a:pPr marL="0" indent="0" eaLnBrk="1" fontAlgn="auto" hangingPunct="1">
              <a:lnSpc>
                <a:spcPct val="100000"/>
              </a:lnSpc>
              <a:spcAft>
                <a:spcPts val="0"/>
              </a:spcAft>
              <a:buFont typeface="Euphemia" panose="020B0503040102020104" pitchFamily="34" charset="0"/>
              <a:buNone/>
              <a:defRPr/>
            </a:pPr>
            <a:r>
              <a:rPr lang="en-US" sz="2000" b="1" i="1" dirty="0">
                <a:solidFill>
                  <a:srgbClr val="003399"/>
                </a:solidFill>
              </a:rPr>
              <a:t>Using race result software to display </a:t>
            </a:r>
            <a:r>
              <a:rPr lang="en-US" sz="2000" b="1" i="1" u="sng" dirty="0">
                <a:solidFill>
                  <a:srgbClr val="003399"/>
                </a:solidFill>
              </a:rPr>
              <a:t>portions </a:t>
            </a:r>
            <a:r>
              <a:rPr lang="en-US" sz="2000" b="1" i="1" dirty="0">
                <a:solidFill>
                  <a:srgbClr val="003399"/>
                </a:solidFill>
              </a:rPr>
              <a:t>of a competition field is not acceptable.</a:t>
            </a:r>
          </a:p>
          <a:p>
            <a:pPr marL="246888" indent="-246888" eaLnBrk="1" fontAlgn="auto" hangingPunct="1">
              <a:lnSpc>
                <a:spcPct val="110000"/>
              </a:lnSpc>
              <a:spcAft>
                <a:spcPts val="0"/>
              </a:spcAft>
              <a:buFont typeface="Arial"/>
              <a:buChar char="•"/>
              <a:defRPr/>
            </a:pPr>
            <a:endParaRPr lang="en-US" sz="2200" dirty="0">
              <a:solidFill>
                <a:srgbClr val="FF0000"/>
              </a:solidFill>
            </a:endParaRPr>
          </a:p>
          <a:p>
            <a:pPr marL="0" indent="0" eaLnBrk="1" fontAlgn="auto" hangingPunct="1">
              <a:spcAft>
                <a:spcPts val="0"/>
              </a:spcAft>
              <a:buFont typeface="Euphemia" panose="020B0503040102020104" pitchFamily="34" charset="0"/>
              <a:buNone/>
              <a:defRPr/>
            </a:pPr>
            <a:endParaRPr lang="en-US" dirty="0">
              <a:latin typeface="Arial" charset="0"/>
              <a:cs typeface="Arial" charset="0"/>
            </a:endParaRPr>
          </a:p>
        </p:txBody>
      </p:sp>
      <p:pic>
        <p:nvPicPr>
          <p:cNvPr id="63492" name="Content Placeholder 10">
            <a:extLst>
              <a:ext uri="{FF2B5EF4-FFF2-40B4-BE49-F238E27FC236}">
                <a16:creationId xmlns:a16="http://schemas.microsoft.com/office/drawing/2014/main" id="{47FEB6EF-C249-4359-2BAF-0BA8E6BAA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EDCB9A9E-9376-93A0-41B9-776AE67778B4}"/>
              </a:ext>
            </a:extLst>
          </p:cNvPr>
          <p:cNvSpPr>
            <a:spLocks noGrp="1" noChangeArrowheads="1"/>
          </p:cNvSpPr>
          <p:nvPr>
            <p:ph type="body" idx="4294967295"/>
          </p:nvPr>
        </p:nvSpPr>
        <p:spPr>
          <a:xfrm>
            <a:off x="381000" y="1600200"/>
            <a:ext cx="8229600" cy="4953000"/>
          </a:xfrm>
        </p:spPr>
        <p:txBody>
          <a:bodyPr/>
          <a:lstStyle/>
          <a:p>
            <a:pPr marL="533400" indent="-533400" eaLnBrk="1" hangingPunct="1">
              <a:buFont typeface="Euphemia" panose="020B0503040102020104" pitchFamily="34" charset="0"/>
              <a:buNone/>
              <a:defRPr/>
            </a:pPr>
            <a:r>
              <a:rPr lang="en-US" altLang="en-US" b="1" dirty="0">
                <a:solidFill>
                  <a:schemeClr val="tx1"/>
                </a:solidFill>
                <a:latin typeface="Arial" panose="020B0604020202020204" pitchFamily="34" charset="0"/>
                <a:cs typeface="Arial" panose="020B0604020202020204" pitchFamily="34" charset="0"/>
              </a:rPr>
              <a:t>The </a:t>
            </a:r>
            <a:r>
              <a:rPr lang="en-US" altLang="en-US" b="1" u="sng" dirty="0">
                <a:solidFill>
                  <a:schemeClr val="tx1"/>
                </a:solidFill>
                <a:latin typeface="Arial" panose="020B0604020202020204" pitchFamily="34" charset="0"/>
                <a:cs typeface="Arial" panose="020B0604020202020204" pitchFamily="34" charset="0"/>
              </a:rPr>
              <a:t>Jury may allow</a:t>
            </a:r>
            <a:r>
              <a:rPr lang="en-US" altLang="en-US" b="1" dirty="0">
                <a:solidFill>
                  <a:schemeClr val="tx1"/>
                </a:solidFill>
                <a:latin typeface="Arial" panose="020B0604020202020204" pitchFamily="34" charset="0"/>
                <a:cs typeface="Arial" panose="020B0604020202020204" pitchFamily="34" charset="0"/>
              </a:rPr>
              <a:t> a computer-generated </a:t>
            </a:r>
          </a:p>
          <a:p>
            <a:pPr marL="533400" indent="-533400" eaLnBrk="1" hangingPunct="1">
              <a:spcBef>
                <a:spcPts val="0"/>
              </a:spcBef>
              <a:buFont typeface="Euphemia" panose="020B0503040102020104" pitchFamily="34" charset="0"/>
              <a:buNone/>
              <a:defRPr/>
            </a:pPr>
            <a:r>
              <a:rPr lang="en-US" altLang="en-US" b="1" dirty="0">
                <a:solidFill>
                  <a:schemeClr val="tx1"/>
                </a:solidFill>
                <a:latin typeface="Arial" panose="020B0604020202020204" pitchFamily="34" charset="0"/>
                <a:cs typeface="Arial" panose="020B0604020202020204" pitchFamily="34" charset="0"/>
              </a:rPr>
              <a:t>draw:</a:t>
            </a:r>
          </a:p>
          <a:p>
            <a:pPr marL="533400" indent="-533400" eaLnBrk="1" hangingPunct="1">
              <a:buFontTx/>
              <a:buAutoNum type="arabicPeriod"/>
              <a:defRPr/>
            </a:pPr>
            <a:r>
              <a:rPr lang="en-US" altLang="en-US" b="1" dirty="0">
                <a:solidFill>
                  <a:schemeClr val="tx1"/>
                </a:solidFill>
                <a:latin typeface="Arial" panose="020B0604020202020204" pitchFamily="34" charset="0"/>
                <a:cs typeface="Arial" panose="020B0604020202020204" pitchFamily="34" charset="0"/>
              </a:rPr>
              <a:t>Non-FIS events – at discretion of the Jury</a:t>
            </a:r>
          </a:p>
          <a:p>
            <a:pPr marL="533400" indent="-533400" eaLnBrk="1" hangingPunct="1">
              <a:buFontTx/>
              <a:buAutoNum type="arabicPeriod"/>
              <a:defRPr/>
            </a:pPr>
            <a:r>
              <a:rPr lang="en-US" altLang="en-US" b="1" dirty="0">
                <a:solidFill>
                  <a:schemeClr val="tx1"/>
                </a:solidFill>
                <a:latin typeface="Arial" panose="020B0604020202020204" pitchFamily="34" charset="0"/>
                <a:cs typeface="Arial" panose="020B0604020202020204" pitchFamily="34" charset="0"/>
              </a:rPr>
              <a:t>FIS events – signature on entry is acceptance of a computer-generated draw</a:t>
            </a:r>
          </a:p>
          <a:p>
            <a:pPr marL="533400" indent="-533400" eaLnBrk="1" hangingPunct="1">
              <a:buFontTx/>
              <a:buAutoNum type="arabicPeriod"/>
              <a:defRPr/>
            </a:pPr>
            <a:endParaRPr lang="en-US" altLang="en-US" b="1" dirty="0">
              <a:solidFill>
                <a:schemeClr val="tx1"/>
              </a:solidFill>
              <a:latin typeface="Arial" panose="020B0604020202020204" pitchFamily="34" charset="0"/>
              <a:cs typeface="Arial" panose="020B0604020202020204" pitchFamily="34" charset="0"/>
            </a:endParaRPr>
          </a:p>
          <a:p>
            <a:pPr marL="0" indent="0" eaLnBrk="1" hangingPunct="1">
              <a:buFont typeface="Euphemia" panose="020B0503040102020104" pitchFamily="34" charset="0"/>
              <a:buNone/>
              <a:defRPr/>
            </a:pPr>
            <a:r>
              <a:rPr lang="en-US" sz="2000" b="1" dirty="0">
                <a:solidFill>
                  <a:srgbClr val="003399"/>
                </a:solidFill>
                <a:latin typeface="Arial" panose="020B0604020202020204" pitchFamily="34" charset="0"/>
                <a:cs typeface="Arial" panose="020B0604020202020204" pitchFamily="34" charset="0"/>
              </a:rPr>
              <a:t>It is important to remember that computer-generated draws are governed by a random identifier and unless this identifier is changed prior to each draw, results of a Draw </a:t>
            </a:r>
            <a:r>
              <a:rPr lang="en-US" sz="2000" b="1" u="sng" dirty="0">
                <a:solidFill>
                  <a:srgbClr val="003399"/>
                </a:solidFill>
                <a:latin typeface="Arial" panose="020B0604020202020204" pitchFamily="34" charset="0"/>
                <a:cs typeface="Arial" panose="020B0604020202020204" pitchFamily="34" charset="0"/>
              </a:rPr>
              <a:t>involving the same competitors</a:t>
            </a:r>
            <a:r>
              <a:rPr lang="en-US" sz="2000" b="1" dirty="0">
                <a:solidFill>
                  <a:srgbClr val="003399"/>
                </a:solidFill>
                <a:latin typeface="Arial" panose="020B0604020202020204" pitchFamily="34" charset="0"/>
                <a:cs typeface="Arial" panose="020B0604020202020204" pitchFamily="34" charset="0"/>
              </a:rPr>
              <a:t> may only have minimal changes. </a:t>
            </a:r>
            <a:r>
              <a:rPr lang="en-US" altLang="en-US" sz="2000" b="1" dirty="0">
                <a:solidFill>
                  <a:srgbClr val="003399"/>
                </a:solidFill>
                <a:latin typeface="Arial" panose="020B0604020202020204" pitchFamily="34" charset="0"/>
                <a:cs typeface="Arial" panose="020B0604020202020204" pitchFamily="34" charset="0"/>
              </a:rPr>
              <a:t> </a:t>
            </a:r>
          </a:p>
          <a:p>
            <a:pPr marL="0" indent="0" eaLnBrk="1" hangingPunct="1">
              <a:buFont typeface="Euphemia" panose="020B0503040102020104" pitchFamily="34" charset="0"/>
              <a:buNone/>
              <a:defRPr/>
            </a:pPr>
            <a:r>
              <a:rPr lang="en-US" altLang="en-US" sz="2000" b="1" i="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Only the software writer has the access required to change the random identifier.</a:t>
            </a:r>
          </a:p>
        </p:txBody>
      </p:sp>
      <p:sp>
        <p:nvSpPr>
          <p:cNvPr id="61442" name="Rectangle 2">
            <a:extLst>
              <a:ext uri="{FF2B5EF4-FFF2-40B4-BE49-F238E27FC236}">
                <a16:creationId xmlns:a16="http://schemas.microsoft.com/office/drawing/2014/main" id="{4D22984E-625E-45AA-62B7-6A8C31D352B7}"/>
              </a:ext>
            </a:extLst>
          </p:cNvPr>
          <p:cNvSpPr>
            <a:spLocks noGrp="1" noChangeArrowheads="1"/>
          </p:cNvSpPr>
          <p:nvPr>
            <p:ph type="title" idx="4294967295"/>
          </p:nvPr>
        </p:nvSpPr>
        <p:spPr>
          <a:xfrm>
            <a:off x="533400" y="152400"/>
            <a:ext cx="7542213" cy="1143000"/>
          </a:xfrm>
        </p:spPr>
        <p:txBody>
          <a:bodyPr rtlCol="0">
            <a:normAutofit/>
          </a:bodyPr>
          <a:lstStyle/>
          <a:p>
            <a:pPr eaLnBrk="1" fontAlgn="auto" hangingPunct="1">
              <a:spcAft>
                <a:spcPts val="0"/>
              </a:spcAft>
              <a:defRPr/>
            </a:pPr>
            <a:r>
              <a:rPr lang="en-US" altLang="en-US"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COMPUTER-GENERATED DRAW</a:t>
            </a:r>
          </a:p>
        </p:txBody>
      </p:sp>
      <p:pic>
        <p:nvPicPr>
          <p:cNvPr id="64516" name="Content Placeholder 10">
            <a:extLst>
              <a:ext uri="{FF2B5EF4-FFF2-40B4-BE49-F238E27FC236}">
                <a16:creationId xmlns:a16="http://schemas.microsoft.com/office/drawing/2014/main" id="{8A4285FE-8A61-827B-EC91-0683EA998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2D0252D-CEFB-0ED2-7C71-EE0C718B8D8F}"/>
              </a:ext>
            </a:extLst>
          </p:cNvPr>
          <p:cNvSpPr>
            <a:spLocks noGrp="1" noChangeArrowheads="1"/>
          </p:cNvSpPr>
          <p:nvPr>
            <p:ph type="body" idx="4294967295"/>
          </p:nvPr>
        </p:nvSpPr>
        <p:spPr>
          <a:xfrm>
            <a:off x="381000" y="685800"/>
            <a:ext cx="8458200" cy="5605463"/>
          </a:xfrm>
        </p:spPr>
        <p:txBody>
          <a:bodyPr rtlCol="0">
            <a:normAutofit fontScale="77500" lnSpcReduction="20000"/>
          </a:bodyPr>
          <a:lstStyle/>
          <a:p>
            <a:pPr marL="0" indent="-246888" eaLnBrk="1" fontAlgn="auto" hangingPunct="1">
              <a:lnSpc>
                <a:spcPct val="120000"/>
              </a:lnSpc>
              <a:spcAft>
                <a:spcPts val="0"/>
              </a:spcAft>
              <a:buFont typeface="Euphemia" panose="020B0503040102020104" pitchFamily="34" charset="0"/>
              <a:buNone/>
              <a:defRPr/>
            </a:pPr>
            <a:r>
              <a:rPr lang="en-US" altLang="en-US" b="1" u="sng" dirty="0">
                <a:solidFill>
                  <a:srgbClr val="003399"/>
                </a:solidFill>
                <a:latin typeface="Arial" charset="0"/>
                <a:cs typeface="Arial" charset="0"/>
              </a:rPr>
              <a:t>Snow Seed</a:t>
            </a:r>
            <a:r>
              <a:rPr lang="en-US" altLang="en-US" b="1" dirty="0">
                <a:solidFill>
                  <a:srgbClr val="003399"/>
                </a:solidFill>
                <a:latin typeface="Arial" charset="0"/>
                <a:cs typeface="Arial" charset="0"/>
              </a:rPr>
              <a:t> </a:t>
            </a:r>
            <a:r>
              <a:rPr lang="en-US" altLang="en-US" b="1" dirty="0">
                <a:solidFill>
                  <a:schemeClr val="tx1"/>
                </a:solidFill>
                <a:latin typeface="Arial" charset="0"/>
                <a:cs typeface="Arial" charset="0"/>
              </a:rPr>
              <a:t>- referred to in the rules as a “Start Order in Extraordinary Conditions," is a process whereby 6 competitors are drawn from the last 20% of the field. </a:t>
            </a:r>
          </a:p>
          <a:p>
            <a:pPr marL="246888" indent="-246888" eaLnBrk="1" fontAlgn="auto" hangingPunct="1">
              <a:lnSpc>
                <a:spcPct val="120000"/>
              </a:lnSpc>
              <a:spcAft>
                <a:spcPts val="0"/>
              </a:spcAft>
              <a:buFont typeface="Euphemia" panose="020B0503040102020104" pitchFamily="34" charset="0"/>
              <a:buNone/>
              <a:defRPr/>
            </a:pPr>
            <a:r>
              <a:rPr lang="en-US" altLang="en-US" b="1" dirty="0">
                <a:solidFill>
                  <a:schemeClr val="tx1"/>
                </a:solidFill>
                <a:latin typeface="Arial" charset="0"/>
                <a:cs typeface="Arial" charset="0"/>
              </a:rPr>
              <a:t>	  -  These 6 competitors are shown with an asterisk (*), </a:t>
            </a:r>
          </a:p>
          <a:p>
            <a:pPr marL="246888" indent="-246888" eaLnBrk="1" fontAlgn="auto" hangingPunct="1">
              <a:lnSpc>
                <a:spcPct val="120000"/>
              </a:lnSpc>
              <a:spcBef>
                <a:spcPts val="1200"/>
              </a:spcBef>
              <a:spcAft>
                <a:spcPts val="0"/>
              </a:spcAft>
              <a:buFont typeface="Euphemia" panose="020B0503040102020104" pitchFamily="34" charset="0"/>
              <a:buNone/>
              <a:defRPr/>
            </a:pPr>
            <a:r>
              <a:rPr lang="en-US" altLang="en-US" b="1" dirty="0">
                <a:solidFill>
                  <a:schemeClr val="tx1"/>
                </a:solidFill>
                <a:latin typeface="Arial" charset="0"/>
                <a:cs typeface="Arial" charset="0"/>
              </a:rPr>
              <a:t>	  -  These 6 competitors start prior to start #1 in the </a:t>
            </a:r>
          </a:p>
          <a:p>
            <a:pPr marL="246888" indent="-246888" eaLnBrk="1" fontAlgn="auto" hangingPunct="1">
              <a:lnSpc>
                <a:spcPct val="120000"/>
              </a:lnSpc>
              <a:spcBef>
                <a:spcPts val="0"/>
              </a:spcBef>
              <a:spcAft>
                <a:spcPts val="0"/>
              </a:spcAft>
              <a:buFont typeface="Euphemia" panose="020B0503040102020104" pitchFamily="34" charset="0"/>
              <a:buNone/>
              <a:defRPr/>
            </a:pPr>
            <a:r>
              <a:rPr lang="en-US" altLang="en-US" b="1" dirty="0">
                <a:solidFill>
                  <a:schemeClr val="tx1"/>
                </a:solidFill>
                <a:latin typeface="Arial" charset="0"/>
                <a:cs typeface="Arial" charset="0"/>
              </a:rPr>
              <a:t>        reverse order of their assigned start positions. </a:t>
            </a:r>
          </a:p>
          <a:p>
            <a:pPr marL="365760" indent="-457200" eaLnBrk="1" fontAlgn="auto" hangingPunct="1">
              <a:lnSpc>
                <a:spcPct val="120000"/>
              </a:lnSpc>
              <a:spcBef>
                <a:spcPts val="1200"/>
              </a:spcBef>
              <a:spcAft>
                <a:spcPts val="0"/>
              </a:spcAft>
              <a:buFont typeface="Euphemia" panose="020B0503040102020104" pitchFamily="34" charset="0"/>
              <a:buNone/>
              <a:defRPr/>
            </a:pPr>
            <a:r>
              <a:rPr lang="en-US" altLang="en-US" b="1" dirty="0">
                <a:solidFill>
                  <a:schemeClr val="tx1"/>
                </a:solidFill>
                <a:latin typeface="Arial" charset="0"/>
                <a:cs typeface="Arial" charset="0"/>
              </a:rPr>
              <a:t>	-  Snow Seed is only valid for DH, GS and SG.    </a:t>
            </a:r>
          </a:p>
          <a:p>
            <a:pPr marL="365760" indent="-457200" eaLnBrk="1" fontAlgn="auto" hangingPunct="1">
              <a:lnSpc>
                <a:spcPct val="120000"/>
              </a:lnSpc>
              <a:spcBef>
                <a:spcPts val="0"/>
              </a:spcBef>
              <a:spcAft>
                <a:spcPts val="0"/>
              </a:spcAft>
              <a:buFont typeface="Euphemia" panose="020B0503040102020104" pitchFamily="34" charset="0"/>
              <a:buNone/>
              <a:defRPr/>
            </a:pPr>
            <a:r>
              <a:rPr lang="en-US" altLang="en-US" b="1" dirty="0">
                <a:solidFill>
                  <a:schemeClr val="tx1"/>
                </a:solidFill>
                <a:latin typeface="Arial" charset="0"/>
                <a:cs typeface="Arial" charset="0"/>
              </a:rPr>
              <a:t>        [621.10] </a:t>
            </a:r>
          </a:p>
          <a:p>
            <a:pPr marL="365760" indent="-457200" eaLnBrk="1" fontAlgn="auto" hangingPunct="1">
              <a:lnSpc>
                <a:spcPct val="120000"/>
              </a:lnSpc>
              <a:spcBef>
                <a:spcPts val="1200"/>
              </a:spcBef>
              <a:spcAft>
                <a:spcPts val="0"/>
              </a:spcAft>
              <a:buFont typeface="Euphemia" panose="020B0503040102020104" pitchFamily="34" charset="0"/>
              <a:buNone/>
              <a:defRPr/>
            </a:pPr>
            <a:r>
              <a:rPr lang="en-US" altLang="en-US" b="1" dirty="0">
                <a:solidFill>
                  <a:schemeClr val="tx1"/>
                </a:solidFill>
                <a:latin typeface="Arial" charset="0"/>
                <a:cs typeface="Arial" charset="0"/>
              </a:rPr>
              <a:t>	-   A snow seed is usually only drawn at scored  events. </a:t>
            </a:r>
          </a:p>
          <a:p>
            <a:pPr marL="0" indent="0" eaLnBrk="1" fontAlgn="auto" hangingPunct="1">
              <a:lnSpc>
                <a:spcPct val="120000"/>
              </a:lnSpc>
              <a:spcBef>
                <a:spcPts val="1200"/>
              </a:spcBef>
              <a:spcAft>
                <a:spcPts val="0"/>
              </a:spcAft>
              <a:buFont typeface="Euphemia" panose="020B0503040102020104" pitchFamily="34" charset="0"/>
              <a:buNone/>
              <a:defRPr/>
            </a:pPr>
            <a:r>
              <a:rPr lang="en-US" altLang="en-US" b="1" i="1" dirty="0">
                <a:solidFill>
                  <a:srgbClr val="003399"/>
                </a:solidFill>
                <a:latin typeface="Arial" charset="0"/>
                <a:cs typeface="Arial" charset="0"/>
              </a:rPr>
              <a:t>Snow Seed can be drawn for a non-scored event where start positions are determined by a system other than “age class."</a:t>
            </a:r>
            <a:r>
              <a:rPr lang="en-US" altLang="en-US" i="1" dirty="0">
                <a:solidFill>
                  <a:srgbClr val="003399"/>
                </a:solidFill>
                <a:latin typeface="Arial" charset="0"/>
                <a:cs typeface="Arial" charset="0"/>
              </a:rPr>
              <a:t> </a:t>
            </a:r>
            <a:endParaRPr lang="en-US" altLang="en-US" b="1" i="1" dirty="0">
              <a:solidFill>
                <a:srgbClr val="003399"/>
              </a:solidFill>
              <a:latin typeface="Arial" charset="0"/>
              <a:cs typeface="Arial" charset="0"/>
            </a:endParaRPr>
          </a:p>
          <a:p>
            <a:pPr marL="246888" indent="-246888" eaLnBrk="1" fontAlgn="auto" hangingPunct="1">
              <a:lnSpc>
                <a:spcPct val="80000"/>
              </a:lnSpc>
              <a:spcAft>
                <a:spcPts val="0"/>
              </a:spcAft>
              <a:buFont typeface="Arial"/>
              <a:buChar char="•"/>
              <a:defRPr/>
            </a:pPr>
            <a:endParaRPr lang="en-US" altLang="en-US" dirty="0">
              <a:latin typeface="Arial" charset="0"/>
              <a:cs typeface="Arial" charset="0"/>
            </a:endParaRPr>
          </a:p>
        </p:txBody>
      </p:sp>
      <p:pic>
        <p:nvPicPr>
          <p:cNvPr id="65539" name="Content Placeholder 10">
            <a:extLst>
              <a:ext uri="{FF2B5EF4-FFF2-40B4-BE49-F238E27FC236}">
                <a16:creationId xmlns:a16="http://schemas.microsoft.com/office/drawing/2014/main" id="{C77D29B9-C272-6755-A099-EDEB545BE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481AFF-E46F-A4B8-9DB7-2A23F008D7D1}"/>
              </a:ext>
            </a:extLst>
          </p:cNvPr>
          <p:cNvSpPr>
            <a:spLocks noGrp="1"/>
          </p:cNvSpPr>
          <p:nvPr>
            <p:ph idx="4294967295"/>
          </p:nvPr>
        </p:nvSpPr>
        <p:spPr>
          <a:xfrm>
            <a:off x="381000" y="1752600"/>
            <a:ext cx="8229600" cy="2743200"/>
          </a:xfrm>
        </p:spPr>
        <p:txBody>
          <a:bodyPr rtlCol="0">
            <a:normAutofit/>
          </a:bodyPr>
          <a:lstStyle/>
          <a:p>
            <a:pPr marL="0" indent="0" algn="ctr" eaLnBrk="1" fontAlgn="auto" hangingPunct="1">
              <a:spcAft>
                <a:spcPts val="0"/>
              </a:spcAft>
              <a:buFont typeface="Euphemia" panose="020B0503040102020104" pitchFamily="34" charset="0"/>
              <a:buNone/>
              <a:defRPr/>
            </a:pPr>
            <a:endParaRPr lang="en-US" sz="44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marL="0" indent="0" algn="ctr" eaLnBrk="1" fontAlgn="auto" hangingPunct="1">
              <a:spcAft>
                <a:spcPts val="0"/>
              </a:spcAft>
              <a:buFont typeface="Euphemia" panose="020B0503040102020104" pitchFamily="34" charset="0"/>
              <a:buNone/>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PERMITTED TO START </a:t>
            </a:r>
          </a:p>
          <a:p>
            <a:pPr marL="0" indent="0" algn="ctr" eaLnBrk="1" fontAlgn="auto" hangingPunct="1">
              <a:spcAft>
                <a:spcPts val="0"/>
              </a:spcAft>
              <a:buFont typeface="Euphemia" panose="020B0503040102020104" pitchFamily="34" charset="0"/>
              <a:buNone/>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(NPS)</a:t>
            </a:r>
          </a:p>
        </p:txBody>
      </p:sp>
      <p:pic>
        <p:nvPicPr>
          <p:cNvPr id="66563" name="Content Placeholder 10">
            <a:extLst>
              <a:ext uri="{FF2B5EF4-FFF2-40B4-BE49-F238E27FC236}">
                <a16:creationId xmlns:a16="http://schemas.microsoft.com/office/drawing/2014/main" id="{4508CAB9-5C00-E5CA-5764-D9FE05335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562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D42C-7449-9A96-A6AB-3FF29EECD1A2}"/>
              </a:ext>
            </a:extLst>
          </p:cNvPr>
          <p:cNvSpPr>
            <a:spLocks noGrp="1"/>
          </p:cNvSpPr>
          <p:nvPr>
            <p:ph type="title" idx="4294967295"/>
          </p:nvPr>
        </p:nvSpPr>
        <p:spPr>
          <a:xfrm>
            <a:off x="419100" y="125413"/>
            <a:ext cx="8229600" cy="944562"/>
          </a:xfrm>
        </p:spPr>
        <p:txBody>
          <a:bodyPr rtlCol="0">
            <a:normAutofit/>
          </a:bodyPr>
          <a:lstStyle/>
          <a:p>
            <a:pPr eaLnBrk="1" fontAlgn="auto" hangingPunct="1">
              <a:spcAft>
                <a:spcPts val="0"/>
              </a:spcAft>
              <a:defRPr/>
            </a:pPr>
            <a:r>
              <a:rPr lang="en-US" sz="2400" b="1" dirty="0">
                <a:solidFill>
                  <a:srgbClr val="003399"/>
                </a:solidFill>
                <a:effectLst>
                  <a:outerShdw blurRad="38100" dist="38100" dir="2700000" algn="tl">
                    <a:srgbClr val="000000">
                      <a:alpha val="43137"/>
                    </a:srgbClr>
                  </a:outerShdw>
                </a:effectLst>
              </a:rPr>
              <a:t>RECORDING A “NPS” SITUATION: </a:t>
            </a:r>
            <a:br>
              <a:rPr lang="en-US" sz="2400" b="1" dirty="0">
                <a:solidFill>
                  <a:srgbClr val="003399"/>
                </a:solidFill>
                <a:effectLst>
                  <a:outerShdw blurRad="38100" dist="38100" dir="2700000" algn="tl">
                    <a:srgbClr val="000000">
                      <a:alpha val="43137"/>
                    </a:srgbClr>
                  </a:outerShdw>
                </a:effectLst>
              </a:rPr>
            </a:br>
            <a:r>
              <a:rPr lang="en-US" sz="2400" b="1" dirty="0">
                <a:solidFill>
                  <a:srgbClr val="003399"/>
                </a:solidFill>
                <a:effectLst>
                  <a:outerShdw blurRad="38100" dist="38100" dir="2700000" algn="tl">
                    <a:srgbClr val="000000">
                      <a:alpha val="43137"/>
                    </a:srgbClr>
                  </a:outerShdw>
                </a:effectLst>
              </a:rPr>
              <a:t>U.S. </a:t>
            </a:r>
            <a:r>
              <a:rPr lang="en-US" sz="2400" b="1" u="sng" dirty="0">
                <a:solidFill>
                  <a:srgbClr val="003399"/>
                </a:solidFill>
                <a:effectLst>
                  <a:outerShdw blurRad="38100" dist="38100" dir="2700000" algn="tl">
                    <a:srgbClr val="000000">
                      <a:alpha val="43137"/>
                    </a:srgbClr>
                  </a:outerShdw>
                </a:effectLst>
              </a:rPr>
              <a:t>and</a:t>
            </a:r>
            <a:r>
              <a:rPr lang="en-US" sz="2400" b="1" dirty="0">
                <a:solidFill>
                  <a:srgbClr val="003399"/>
                </a:solidFill>
                <a:effectLst>
                  <a:outerShdw blurRad="38100" dist="38100" dir="2700000" algn="tl">
                    <a:srgbClr val="000000">
                      <a:alpha val="43137"/>
                    </a:srgbClr>
                  </a:outerShdw>
                </a:effectLst>
              </a:rPr>
              <a:t> FIS EVENTS</a:t>
            </a:r>
          </a:p>
        </p:txBody>
      </p:sp>
      <p:sp>
        <p:nvSpPr>
          <p:cNvPr id="3" name="Content Placeholder 2">
            <a:extLst>
              <a:ext uri="{FF2B5EF4-FFF2-40B4-BE49-F238E27FC236}">
                <a16:creationId xmlns:a16="http://schemas.microsoft.com/office/drawing/2014/main" id="{30898BE2-DEE7-4FA1-7E3A-E5EDD3561EFA}"/>
              </a:ext>
            </a:extLst>
          </p:cNvPr>
          <p:cNvSpPr>
            <a:spLocks noGrp="1"/>
          </p:cNvSpPr>
          <p:nvPr>
            <p:ph idx="4294967295"/>
          </p:nvPr>
        </p:nvSpPr>
        <p:spPr>
          <a:xfrm>
            <a:off x="381000" y="1295400"/>
            <a:ext cx="8305800" cy="4960938"/>
          </a:xfrm>
        </p:spPr>
        <p:txBody>
          <a:bodyPr rtlCol="0">
            <a:normAutofit/>
          </a:bodyPr>
          <a:lstStyle/>
          <a:p>
            <a:pPr eaLnBrk="1" fontAlgn="auto" hangingPunct="1">
              <a:lnSpc>
                <a:spcPct val="100000"/>
              </a:lnSpc>
              <a:spcBef>
                <a:spcPts val="80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Due to rule(s) violation(s), athlete not permitted to start (NPS)…this could apply to either run of a 2-run event</a:t>
            </a:r>
          </a:p>
          <a:p>
            <a:pPr eaLnBrk="1" fontAlgn="auto" hangingPunct="1">
              <a:lnSpc>
                <a:spcPct val="100000"/>
              </a:lnSpc>
              <a:spcBef>
                <a:spcPts val="80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Athlete’s status is recorded by the Start Referee as “Not Permitted to Start” (NPS); reason must be stated</a:t>
            </a:r>
          </a:p>
          <a:p>
            <a:pPr eaLnBrk="1" fontAlgn="auto" hangingPunct="1">
              <a:lnSpc>
                <a:spcPct val="100000"/>
              </a:lnSpc>
              <a:spcBef>
                <a:spcPts val="800"/>
              </a:spcBef>
              <a:spcAft>
                <a:spcPts val="0"/>
              </a:spcAft>
              <a:buFont typeface="Arial" panose="020B0604020202020204" pitchFamily="34" charset="0"/>
              <a:buChar char="•"/>
              <a:defRPr/>
            </a:pPr>
            <a:r>
              <a:rPr lang="en-US" sz="2400" b="1" dirty="0">
                <a:solidFill>
                  <a:srgbClr val="003399"/>
                </a:solidFill>
                <a:latin typeface="Arial" panose="020B0604020202020204" pitchFamily="34" charset="0"/>
                <a:cs typeface="Arial" panose="020B0604020202020204" pitchFamily="34" charset="0"/>
              </a:rPr>
              <a:t>New Report by Referee </a:t>
            </a:r>
            <a:r>
              <a:rPr lang="en-US" sz="2400" dirty="0">
                <a:latin typeface="Arial" panose="020B0604020202020204" pitchFamily="34" charset="0"/>
                <a:cs typeface="Arial" panose="020B0604020202020204" pitchFamily="34" charset="0"/>
              </a:rPr>
              <a:t>form allows entry of required data: Bib/Name/Nation or Club/Notes (Reason)</a:t>
            </a:r>
          </a:p>
          <a:p>
            <a:pPr eaLnBrk="1" fontAlgn="auto" hangingPunct="1">
              <a:lnSpc>
                <a:spcPct val="100000"/>
              </a:lnSpc>
              <a:spcBef>
                <a:spcPts val="80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If </a:t>
            </a:r>
            <a:r>
              <a:rPr lang="en-US" sz="2400" b="1" dirty="0">
                <a:solidFill>
                  <a:srgbClr val="003399"/>
                </a:solidFill>
                <a:latin typeface="Arial" panose="020B0604020202020204" pitchFamily="34" charset="0"/>
                <a:cs typeface="Arial" panose="020B0604020202020204" pitchFamily="34" charset="0"/>
              </a:rPr>
              <a:t>old Report by Referee </a:t>
            </a:r>
            <a:r>
              <a:rPr lang="en-US" sz="2400" dirty="0">
                <a:latin typeface="Arial" panose="020B0604020202020204" pitchFamily="34" charset="0"/>
                <a:cs typeface="Arial" panose="020B0604020202020204" pitchFamily="34" charset="0"/>
              </a:rPr>
              <a:t>is being used, “NPS” should be clearly noted so it is not confused with “DNS” </a:t>
            </a:r>
          </a:p>
          <a:p>
            <a:pPr eaLnBrk="1" fontAlgn="auto" hangingPunct="1">
              <a:lnSpc>
                <a:spcPct val="100000"/>
              </a:lnSpc>
              <a:spcBef>
                <a:spcPts val="80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Software  includes “NPS” designation </a:t>
            </a:r>
          </a:p>
          <a:p>
            <a:pPr eaLnBrk="1" fontAlgn="auto" hangingPunct="1">
              <a:lnSpc>
                <a:spcPct val="100000"/>
              </a:lnSpc>
              <a:spcBef>
                <a:spcPts val="80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Technical Delegate must verify accuracy of Official Results and Penalty posted on U.S./FIS websites</a:t>
            </a:r>
          </a:p>
          <a:p>
            <a:pPr marL="0" indent="0" eaLnBrk="1" fontAlgn="auto" hangingPunct="1">
              <a:spcBef>
                <a:spcPts val="900"/>
              </a:spcBef>
              <a:spcAft>
                <a:spcPts val="0"/>
              </a:spcAft>
              <a:buFont typeface="Euphemia" panose="020B0503040102020104" pitchFamily="34" charset="0"/>
              <a:buNone/>
              <a:defRPr/>
            </a:pPr>
            <a:endParaRPr lang="en-US" sz="2400" dirty="0">
              <a:latin typeface="Arial" panose="020B0604020202020204" pitchFamily="34" charset="0"/>
              <a:cs typeface="Arial" panose="020B0604020202020204" pitchFamily="34" charset="0"/>
            </a:endParaRPr>
          </a:p>
          <a:p>
            <a:pPr marL="246888" indent="-246888" eaLnBrk="1" fontAlgn="auto" hangingPunct="1">
              <a:spcAft>
                <a:spcPts val="0"/>
              </a:spcAft>
              <a:defRPr/>
            </a:pPr>
            <a:endParaRPr lang="en-US" dirty="0"/>
          </a:p>
        </p:txBody>
      </p:sp>
      <p:pic>
        <p:nvPicPr>
          <p:cNvPr id="67588" name="Content Placeholder 10">
            <a:extLst>
              <a:ext uri="{FF2B5EF4-FFF2-40B4-BE49-F238E27FC236}">
                <a16:creationId xmlns:a16="http://schemas.microsoft.com/office/drawing/2014/main" id="{86273D8A-B48E-A014-67D0-069AFB497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D075E20-B0EF-32B5-A1DA-B942503CB580}"/>
              </a:ext>
            </a:extLst>
          </p:cNvPr>
          <p:cNvSpPr>
            <a:spLocks noGrp="1" noChangeArrowheads="1"/>
          </p:cNvSpPr>
          <p:nvPr>
            <p:ph type="title" idx="4294967295"/>
          </p:nvPr>
        </p:nvSpPr>
        <p:spPr>
          <a:xfrm>
            <a:off x="457200" y="25400"/>
            <a:ext cx="7772400" cy="1146175"/>
          </a:xfrm>
        </p:spPr>
        <p:txBody>
          <a:bodyPr rtlCol="0">
            <a:normAutofit/>
          </a:bodyPr>
          <a:lstStyle/>
          <a:p>
            <a:pPr eaLnBrk="1" fontAlgn="auto" hangingPunct="1">
              <a:spcAft>
                <a:spcPts val="0"/>
              </a:spcAft>
              <a:defRPr/>
            </a:pPr>
            <a:r>
              <a:rPr lang="en-US" b="1"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Race Day Scenarios: </a:t>
            </a:r>
            <a:br>
              <a:rPr lang="en-US" b="1"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b="1" dirty="0">
                <a:solidFill>
                  <a:srgbClr val="003399"/>
                </a:solidFill>
                <a:effectLst>
                  <a:outerShdw blurRad="38100" dist="38100" dir="2700000" algn="tl">
                    <a:srgbClr val="C0C0C0"/>
                  </a:outerShdw>
                </a:effectLst>
                <a:latin typeface="Arial" panose="020B0604020202020204" pitchFamily="34" charset="0"/>
                <a:cs typeface="Arial" panose="020B0604020202020204" pitchFamily="34" charset="0"/>
              </a:rPr>
              <a:t>The Finish</a:t>
            </a:r>
          </a:p>
        </p:txBody>
      </p:sp>
      <p:sp>
        <p:nvSpPr>
          <p:cNvPr id="81923" name="Rectangle 3">
            <a:extLst>
              <a:ext uri="{FF2B5EF4-FFF2-40B4-BE49-F238E27FC236}">
                <a16:creationId xmlns:a16="http://schemas.microsoft.com/office/drawing/2014/main" id="{33DC677D-919F-70EF-C8EC-8B91585D5011}"/>
              </a:ext>
            </a:extLst>
          </p:cNvPr>
          <p:cNvSpPr>
            <a:spLocks noGrp="1" noChangeArrowheads="1"/>
          </p:cNvSpPr>
          <p:nvPr>
            <p:ph type="body" idx="4294967295"/>
          </p:nvPr>
        </p:nvSpPr>
        <p:spPr>
          <a:xfrm>
            <a:off x="381000" y="1171575"/>
            <a:ext cx="8763000" cy="5494338"/>
          </a:xfrm>
        </p:spPr>
        <p:txBody>
          <a:bodyPr rtlCol="0">
            <a:normAutofit fontScale="55000" lnSpcReduction="20000"/>
          </a:bodyPr>
          <a:lstStyle/>
          <a:p>
            <a:pPr marL="246888" indent="-246888" eaLnBrk="1" fontAlgn="auto" hangingPunct="1">
              <a:lnSpc>
                <a:spcPct val="120000"/>
              </a:lnSpc>
              <a:spcBef>
                <a:spcPts val="1200"/>
              </a:spcBef>
              <a:spcAft>
                <a:spcPts val="0"/>
              </a:spcAft>
              <a:buFont typeface="Arial"/>
              <a:buChar char="•"/>
              <a:defRPr/>
            </a:pPr>
            <a:r>
              <a:rPr lang="en-US" sz="3800" b="1" dirty="0">
                <a:latin typeface="Arial" pitchFamily="34" charset="0"/>
                <a:cs typeface="Arial" pitchFamily="34" charset="0"/>
              </a:rPr>
              <a:t>A racer commits a gate fault </a:t>
            </a:r>
          </a:p>
          <a:p>
            <a:pPr marL="246888" indent="-246888" eaLnBrk="1" fontAlgn="auto" hangingPunct="1">
              <a:lnSpc>
                <a:spcPct val="120000"/>
              </a:lnSpc>
              <a:spcBef>
                <a:spcPts val="1200"/>
              </a:spcBef>
              <a:spcAft>
                <a:spcPts val="0"/>
              </a:spcAft>
              <a:buFont typeface="Arial"/>
              <a:buChar char="•"/>
              <a:defRPr/>
            </a:pPr>
            <a:r>
              <a:rPr lang="en-US" sz="3800" b="1" dirty="0">
                <a:latin typeface="Arial" pitchFamily="34" charset="0"/>
                <a:cs typeface="Arial" pitchFamily="34" charset="0"/>
              </a:rPr>
              <a:t>Competitor’s racing speed carries the competitor over the Finish Line</a:t>
            </a:r>
          </a:p>
          <a:p>
            <a:pPr marL="246888" indent="-246888" eaLnBrk="1" fontAlgn="auto" hangingPunct="1">
              <a:lnSpc>
                <a:spcPct val="120000"/>
              </a:lnSpc>
              <a:spcBef>
                <a:spcPts val="1200"/>
              </a:spcBef>
              <a:spcAft>
                <a:spcPts val="0"/>
              </a:spcAft>
              <a:buFont typeface="Arial"/>
              <a:buChar char="•"/>
              <a:defRPr/>
            </a:pPr>
            <a:r>
              <a:rPr lang="en-US" sz="3800" b="1" dirty="0">
                <a:latin typeface="Arial" pitchFamily="34" charset="0"/>
                <a:cs typeface="Arial" pitchFamily="34" charset="0"/>
              </a:rPr>
              <a:t>The competitor stops and hikes back over the finish line to complete passage of the missed gate</a:t>
            </a:r>
          </a:p>
          <a:p>
            <a:pPr marL="246888" indent="-246888" eaLnBrk="1" fontAlgn="auto" hangingPunct="1">
              <a:lnSpc>
                <a:spcPct val="120000"/>
              </a:lnSpc>
              <a:spcAft>
                <a:spcPts val="0"/>
              </a:spcAft>
              <a:buFont typeface="Euphemia" panose="020B0503040102020104" pitchFamily="34" charset="0"/>
              <a:buNone/>
              <a:defRPr/>
            </a:pPr>
            <a:r>
              <a:rPr lang="en-US" sz="3800" b="1" dirty="0">
                <a:solidFill>
                  <a:srgbClr val="003399"/>
                </a:solidFill>
                <a:latin typeface="Arial" pitchFamily="34" charset="0"/>
                <a:cs typeface="Arial" pitchFamily="34" charset="0"/>
              </a:rPr>
              <a:t>WHEN WAS THE COMPETITOR’S TIME TAKEN? </a:t>
            </a:r>
          </a:p>
          <a:p>
            <a:pPr marL="246888" indent="-246888" eaLnBrk="1" fontAlgn="auto" hangingPunct="1">
              <a:lnSpc>
                <a:spcPct val="120000"/>
              </a:lnSpc>
              <a:spcAft>
                <a:spcPts val="0"/>
              </a:spcAft>
              <a:buFont typeface="Euphemia" panose="020B0503040102020104" pitchFamily="34" charset="0"/>
              <a:buNone/>
              <a:defRPr/>
            </a:pPr>
            <a:r>
              <a:rPr lang="en-US" sz="3800" b="1" dirty="0">
                <a:solidFill>
                  <a:srgbClr val="003399"/>
                </a:solidFill>
                <a:latin typeface="Arial" pitchFamily="34" charset="0"/>
                <a:cs typeface="Arial" pitchFamily="34" charset="0"/>
              </a:rPr>
              <a:t>WHAT IS THE COMPETITOR’S STATUS?  </a:t>
            </a:r>
          </a:p>
          <a:p>
            <a:pPr marL="246888" indent="-246888" eaLnBrk="1" fontAlgn="auto" hangingPunct="1">
              <a:lnSpc>
                <a:spcPct val="120000"/>
              </a:lnSpc>
              <a:spcBef>
                <a:spcPts val="2400"/>
              </a:spcBef>
              <a:spcAft>
                <a:spcPts val="0"/>
              </a:spcAft>
              <a:buFont typeface="Arial"/>
              <a:buChar char="•"/>
              <a:defRPr/>
            </a:pPr>
            <a:r>
              <a:rPr lang="en-US" sz="3800" b="1" dirty="0">
                <a:latin typeface="Arial" pitchFamily="34" charset="0"/>
                <a:cs typeface="Arial" pitchFamily="34" charset="0"/>
              </a:rPr>
              <a:t>As a competitor approaches the finish line, a course worker steps in front of the competitor</a:t>
            </a:r>
          </a:p>
          <a:p>
            <a:pPr marL="246888" indent="-246888" eaLnBrk="1" fontAlgn="auto" hangingPunct="1">
              <a:lnSpc>
                <a:spcPct val="120000"/>
              </a:lnSpc>
              <a:spcBef>
                <a:spcPts val="1200"/>
              </a:spcBef>
              <a:spcAft>
                <a:spcPts val="0"/>
              </a:spcAft>
              <a:buFont typeface="Arial"/>
              <a:buChar char="•"/>
              <a:defRPr/>
            </a:pPr>
            <a:r>
              <a:rPr lang="en-US" sz="3800" b="1" dirty="0">
                <a:latin typeface="Arial" pitchFamily="34" charset="0"/>
                <a:cs typeface="Arial" pitchFamily="34" charset="0"/>
              </a:rPr>
              <a:t>Competitor’s racing speed carries them over the Finish Line</a:t>
            </a:r>
          </a:p>
          <a:p>
            <a:pPr marL="0" indent="0" eaLnBrk="1" fontAlgn="auto" hangingPunct="1">
              <a:lnSpc>
                <a:spcPct val="120000"/>
              </a:lnSpc>
              <a:spcBef>
                <a:spcPts val="1200"/>
              </a:spcBef>
              <a:spcAft>
                <a:spcPts val="0"/>
              </a:spcAft>
              <a:buFont typeface="Euphemia" panose="020B0503040102020104" pitchFamily="34" charset="0"/>
              <a:buNone/>
              <a:defRPr/>
            </a:pPr>
            <a:r>
              <a:rPr lang="en-US" sz="3800" b="1" dirty="0">
                <a:solidFill>
                  <a:srgbClr val="003399"/>
                </a:solidFill>
                <a:latin typeface="Arial" pitchFamily="34" charset="0"/>
                <a:cs typeface="Arial" pitchFamily="34" charset="0"/>
              </a:rPr>
              <a:t>WHAT IS THE COMPETITOR’S STATUS?  </a:t>
            </a:r>
          </a:p>
          <a:p>
            <a:pPr marL="246888" indent="-246888" eaLnBrk="1" fontAlgn="auto" hangingPunct="1">
              <a:lnSpc>
                <a:spcPct val="110000"/>
              </a:lnSpc>
              <a:spcBef>
                <a:spcPts val="1200"/>
              </a:spcBef>
              <a:spcAft>
                <a:spcPts val="0"/>
              </a:spcAft>
              <a:buFont typeface="Arial"/>
              <a:buChar char="•"/>
              <a:defRPr/>
            </a:pPr>
            <a:endParaRPr lang="en-US" b="1" dirty="0">
              <a:latin typeface="Arial" pitchFamily="34" charset="0"/>
              <a:cs typeface="Arial" pitchFamily="34" charset="0"/>
            </a:endParaRPr>
          </a:p>
          <a:p>
            <a:pPr marL="246888" indent="-246888" eaLnBrk="1" fontAlgn="auto" hangingPunct="1">
              <a:spcAft>
                <a:spcPts val="0"/>
              </a:spcAft>
              <a:buFont typeface="Euphemia" panose="020B0503040102020104" pitchFamily="34" charset="0"/>
              <a:buNone/>
              <a:defRPr/>
            </a:pPr>
            <a:endParaRPr lang="en-US" b="1" dirty="0">
              <a:solidFill>
                <a:srgbClr val="003399"/>
              </a:solidFill>
              <a:latin typeface="Arial" pitchFamily="34" charset="0"/>
              <a:cs typeface="Arial" pitchFamily="34" charset="0"/>
            </a:endParaRPr>
          </a:p>
          <a:p>
            <a:pPr marL="246888" indent="-246888" eaLnBrk="1" fontAlgn="auto" hangingPunct="1">
              <a:spcAft>
                <a:spcPts val="0"/>
              </a:spcAft>
              <a:buFont typeface="Euphemia" panose="020B0503040102020104" pitchFamily="34" charset="0"/>
              <a:buNone/>
              <a:defRPr/>
            </a:pPr>
            <a:endParaRPr lang="en-US" b="1" dirty="0">
              <a:solidFill>
                <a:srgbClr val="003399"/>
              </a:solidFill>
              <a:latin typeface="Arial" pitchFamily="34" charset="0"/>
              <a:cs typeface="Arial" pitchFamily="34" charset="0"/>
            </a:endParaRPr>
          </a:p>
          <a:p>
            <a:pPr marL="246888" indent="-246888" eaLnBrk="1" fontAlgn="auto" hangingPunct="1">
              <a:spcAft>
                <a:spcPts val="0"/>
              </a:spcAft>
              <a:buFont typeface="Euphemia" panose="020B0503040102020104" pitchFamily="34" charset="0"/>
              <a:buNone/>
              <a:defRPr/>
            </a:pPr>
            <a:endParaRPr lang="en-US" i="1" dirty="0">
              <a:solidFill>
                <a:srgbClr val="0033CC"/>
              </a:solidFill>
              <a:effectLst>
                <a:outerShdw blurRad="38100" dist="38100" dir="2700000" algn="tl">
                  <a:srgbClr val="C0C0C0"/>
                </a:outerShdw>
              </a:effectLst>
              <a:latin typeface="Arial" pitchFamily="34" charset="0"/>
              <a:cs typeface="Arial" pitchFamily="34" charset="0"/>
            </a:endParaRPr>
          </a:p>
        </p:txBody>
      </p:sp>
      <p:pic>
        <p:nvPicPr>
          <p:cNvPr id="68612" name="Content Placeholder 10">
            <a:extLst>
              <a:ext uri="{FF2B5EF4-FFF2-40B4-BE49-F238E27FC236}">
                <a16:creationId xmlns:a16="http://schemas.microsoft.com/office/drawing/2014/main" id="{607324D1-E170-0D75-32BD-2C24B246F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4" presetClass="entr" presetSubtype="0" fill="hold" nodeType="clickEffect">
                                  <p:stCondLst>
                                    <p:cond delay="0"/>
                                  </p:stCondLst>
                                  <p:childTnLst>
                                    <p:set>
                                      <p:cBhvr>
                                        <p:cTn id="10" dur="1" fill="hold">
                                          <p:stCondLst>
                                            <p:cond delay="0"/>
                                          </p:stCondLst>
                                        </p:cTn>
                                        <p:tgtEl>
                                          <p:spTgt spid="81923">
                                            <p:txEl>
                                              <p:pRg st="0" end="0"/>
                                            </p:txEl>
                                          </p:spTgt>
                                        </p:tgtEl>
                                        <p:attrNameLst>
                                          <p:attrName>style.visibility</p:attrName>
                                        </p:attrNameLst>
                                      </p:cBhvr>
                                      <p:to>
                                        <p:strVal val="visible"/>
                                      </p:to>
                                    </p:set>
                                    <p:animEffect transition="in" filter="fade">
                                      <p:cBhvr>
                                        <p:cTn id="11" dur="1000"/>
                                        <p:tgtEl>
                                          <p:spTgt spid="81923">
                                            <p:txEl>
                                              <p:pRg st="0" end="0"/>
                                            </p:txEl>
                                          </p:spTgt>
                                        </p:tgtEl>
                                      </p:cBhvr>
                                    </p:animEffect>
                                    <p:anim calcmode="lin" valueType="num">
                                      <p:cBhvr>
                                        <p:cTn id="12" dur="10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19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4" presetClass="entr" presetSubtype="0" fill="hold" nodeType="clickEffect">
                                  <p:stCondLst>
                                    <p:cond delay="0"/>
                                  </p:stCondLst>
                                  <p:childTnLst>
                                    <p:set>
                                      <p:cBhvr>
                                        <p:cTn id="17" dur="1" fill="hold">
                                          <p:stCondLst>
                                            <p:cond delay="0"/>
                                          </p:stCondLst>
                                        </p:cTn>
                                        <p:tgtEl>
                                          <p:spTgt spid="81923">
                                            <p:txEl>
                                              <p:pRg st="1" end="1"/>
                                            </p:txEl>
                                          </p:spTgt>
                                        </p:tgtEl>
                                        <p:attrNameLst>
                                          <p:attrName>style.visibility</p:attrName>
                                        </p:attrNameLst>
                                      </p:cBhvr>
                                      <p:to>
                                        <p:strVal val="visible"/>
                                      </p:to>
                                    </p:set>
                                    <p:animEffect transition="in" filter="fade">
                                      <p:cBhvr>
                                        <p:cTn id="18" dur="1000"/>
                                        <p:tgtEl>
                                          <p:spTgt spid="81923">
                                            <p:txEl>
                                              <p:pRg st="1" end="1"/>
                                            </p:txEl>
                                          </p:spTgt>
                                        </p:tgtEl>
                                      </p:cBhvr>
                                    </p:animEffect>
                                    <p:anim calcmode="lin" valueType="num">
                                      <p:cBhvr>
                                        <p:cTn id="19" dur="10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819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4" presetClass="entr" presetSubtype="0" fill="hold" nodeType="clickEffect">
                                  <p:stCondLst>
                                    <p:cond delay="0"/>
                                  </p:stCondLst>
                                  <p:childTnLst>
                                    <p:set>
                                      <p:cBhvr>
                                        <p:cTn id="24" dur="1" fill="hold">
                                          <p:stCondLst>
                                            <p:cond delay="0"/>
                                          </p:stCondLst>
                                        </p:cTn>
                                        <p:tgtEl>
                                          <p:spTgt spid="81923">
                                            <p:txEl>
                                              <p:pRg st="2" end="2"/>
                                            </p:txEl>
                                          </p:spTgt>
                                        </p:tgtEl>
                                        <p:attrNameLst>
                                          <p:attrName>style.visibility</p:attrName>
                                        </p:attrNameLst>
                                      </p:cBhvr>
                                      <p:to>
                                        <p:strVal val="visible"/>
                                      </p:to>
                                    </p:set>
                                    <p:animEffect transition="in" filter="fade">
                                      <p:cBhvr>
                                        <p:cTn id="25" dur="1000"/>
                                        <p:tgtEl>
                                          <p:spTgt spid="81923">
                                            <p:txEl>
                                              <p:pRg st="2" end="2"/>
                                            </p:txEl>
                                          </p:spTgt>
                                        </p:tgtEl>
                                      </p:cBhvr>
                                    </p:animEffect>
                                    <p:anim calcmode="lin" valueType="num">
                                      <p:cBhvr>
                                        <p:cTn id="26" dur="10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8192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4" presetClass="entr" presetSubtype="0" fill="hold" nodeType="clickEffect">
                                  <p:stCondLst>
                                    <p:cond delay="0"/>
                                  </p:stCondLst>
                                  <p:childTnLst>
                                    <p:set>
                                      <p:cBhvr>
                                        <p:cTn id="31" dur="1" fill="hold">
                                          <p:stCondLst>
                                            <p:cond delay="0"/>
                                          </p:stCondLst>
                                        </p:cTn>
                                        <p:tgtEl>
                                          <p:spTgt spid="81923">
                                            <p:txEl>
                                              <p:pRg st="3" end="3"/>
                                            </p:txEl>
                                          </p:spTgt>
                                        </p:tgtEl>
                                        <p:attrNameLst>
                                          <p:attrName>style.visibility</p:attrName>
                                        </p:attrNameLst>
                                      </p:cBhvr>
                                      <p:to>
                                        <p:strVal val="visible"/>
                                      </p:to>
                                    </p:set>
                                    <p:animEffect transition="in" filter="fade">
                                      <p:cBhvr>
                                        <p:cTn id="32" dur="1000"/>
                                        <p:tgtEl>
                                          <p:spTgt spid="81923">
                                            <p:txEl>
                                              <p:pRg st="3" end="3"/>
                                            </p:txEl>
                                          </p:spTgt>
                                        </p:tgtEl>
                                      </p:cBhvr>
                                    </p:animEffect>
                                    <p:anim calcmode="lin" valueType="num">
                                      <p:cBhvr>
                                        <p:cTn id="33" dur="10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8192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4" presetClass="entr" presetSubtype="0" fill="hold" nodeType="clickEffect">
                                  <p:stCondLst>
                                    <p:cond delay="0"/>
                                  </p:stCondLst>
                                  <p:childTnLst>
                                    <p:set>
                                      <p:cBhvr>
                                        <p:cTn id="38" dur="1" fill="hold">
                                          <p:stCondLst>
                                            <p:cond delay="0"/>
                                          </p:stCondLst>
                                        </p:cTn>
                                        <p:tgtEl>
                                          <p:spTgt spid="81923">
                                            <p:txEl>
                                              <p:pRg st="4" end="4"/>
                                            </p:txEl>
                                          </p:spTgt>
                                        </p:tgtEl>
                                        <p:attrNameLst>
                                          <p:attrName>style.visibility</p:attrName>
                                        </p:attrNameLst>
                                      </p:cBhvr>
                                      <p:to>
                                        <p:strVal val="visible"/>
                                      </p:to>
                                    </p:set>
                                    <p:animEffect transition="in" filter="fade">
                                      <p:cBhvr>
                                        <p:cTn id="39" dur="1000"/>
                                        <p:tgtEl>
                                          <p:spTgt spid="81923">
                                            <p:txEl>
                                              <p:pRg st="4" end="4"/>
                                            </p:txEl>
                                          </p:spTgt>
                                        </p:tgtEl>
                                      </p:cBhvr>
                                    </p:animEffect>
                                    <p:anim calcmode="lin" valueType="num">
                                      <p:cBhvr>
                                        <p:cTn id="40" dur="10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8192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4" presetClass="entr" presetSubtype="0" fill="hold" nodeType="clickEffect">
                                  <p:stCondLst>
                                    <p:cond delay="0"/>
                                  </p:stCondLst>
                                  <p:childTnLst>
                                    <p:set>
                                      <p:cBhvr>
                                        <p:cTn id="45" dur="1" fill="hold">
                                          <p:stCondLst>
                                            <p:cond delay="0"/>
                                          </p:stCondLst>
                                        </p:cTn>
                                        <p:tgtEl>
                                          <p:spTgt spid="81923">
                                            <p:txEl>
                                              <p:pRg st="5" end="5"/>
                                            </p:txEl>
                                          </p:spTgt>
                                        </p:tgtEl>
                                        <p:attrNameLst>
                                          <p:attrName>style.visibility</p:attrName>
                                        </p:attrNameLst>
                                      </p:cBhvr>
                                      <p:to>
                                        <p:strVal val="visible"/>
                                      </p:to>
                                    </p:set>
                                    <p:animEffect transition="in" filter="fade">
                                      <p:cBhvr>
                                        <p:cTn id="46" dur="1000"/>
                                        <p:tgtEl>
                                          <p:spTgt spid="81923">
                                            <p:txEl>
                                              <p:pRg st="5" end="5"/>
                                            </p:txEl>
                                          </p:spTgt>
                                        </p:tgtEl>
                                      </p:cBhvr>
                                    </p:animEffect>
                                    <p:anim calcmode="lin" valueType="num">
                                      <p:cBhvr>
                                        <p:cTn id="47" dur="10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8192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4" presetClass="entr" presetSubtype="0" fill="hold" nodeType="clickEffect">
                                  <p:stCondLst>
                                    <p:cond delay="0"/>
                                  </p:stCondLst>
                                  <p:childTnLst>
                                    <p:set>
                                      <p:cBhvr>
                                        <p:cTn id="52" dur="1" fill="hold">
                                          <p:stCondLst>
                                            <p:cond delay="0"/>
                                          </p:stCondLst>
                                        </p:cTn>
                                        <p:tgtEl>
                                          <p:spTgt spid="81923">
                                            <p:txEl>
                                              <p:pRg st="6" end="6"/>
                                            </p:txEl>
                                          </p:spTgt>
                                        </p:tgtEl>
                                        <p:attrNameLst>
                                          <p:attrName>style.visibility</p:attrName>
                                        </p:attrNameLst>
                                      </p:cBhvr>
                                      <p:to>
                                        <p:strVal val="visible"/>
                                      </p:to>
                                    </p:set>
                                    <p:animEffect transition="in" filter="fade">
                                      <p:cBhvr>
                                        <p:cTn id="53" dur="1000"/>
                                        <p:tgtEl>
                                          <p:spTgt spid="81923">
                                            <p:txEl>
                                              <p:pRg st="6" end="6"/>
                                            </p:txEl>
                                          </p:spTgt>
                                        </p:tgtEl>
                                      </p:cBhvr>
                                    </p:animEffect>
                                    <p:anim calcmode="lin" valueType="num">
                                      <p:cBhvr>
                                        <p:cTn id="54" dur="10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81923">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4" presetClass="entr" presetSubtype="0" fill="hold" nodeType="clickEffect">
                                  <p:stCondLst>
                                    <p:cond delay="0"/>
                                  </p:stCondLst>
                                  <p:childTnLst>
                                    <p:set>
                                      <p:cBhvr>
                                        <p:cTn id="59" dur="1" fill="hold">
                                          <p:stCondLst>
                                            <p:cond delay="0"/>
                                          </p:stCondLst>
                                        </p:cTn>
                                        <p:tgtEl>
                                          <p:spTgt spid="81923">
                                            <p:txEl>
                                              <p:pRg st="7" end="7"/>
                                            </p:txEl>
                                          </p:spTgt>
                                        </p:tgtEl>
                                        <p:attrNameLst>
                                          <p:attrName>style.visibility</p:attrName>
                                        </p:attrNameLst>
                                      </p:cBhvr>
                                      <p:to>
                                        <p:strVal val="visible"/>
                                      </p:to>
                                    </p:set>
                                    <p:animEffect transition="in" filter="fade">
                                      <p:cBhvr>
                                        <p:cTn id="60" dur="1000"/>
                                        <p:tgtEl>
                                          <p:spTgt spid="81923">
                                            <p:txEl>
                                              <p:pRg st="7" end="7"/>
                                            </p:txEl>
                                          </p:spTgt>
                                        </p:tgtEl>
                                      </p:cBhvr>
                                    </p:animEffect>
                                    <p:anim calcmode="lin" valueType="num">
                                      <p:cBhvr>
                                        <p:cTn id="61" dur="1000" fill="hold"/>
                                        <p:tgtEl>
                                          <p:spTgt spid="8192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81923">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AD0CDC4F-5D52-C8D0-B9BA-1063F550CDC3}"/>
              </a:ext>
            </a:extLst>
          </p:cNvPr>
          <p:cNvSpPr>
            <a:spLocks noGrp="1" noChangeArrowheads="1"/>
          </p:cNvSpPr>
          <p:nvPr>
            <p:ph idx="4294967295"/>
          </p:nvPr>
        </p:nvSpPr>
        <p:spPr>
          <a:xfrm>
            <a:off x="0" y="685800"/>
            <a:ext cx="5422900" cy="6096000"/>
          </a:xfrm>
        </p:spPr>
        <p:txBody>
          <a:bodyPr/>
          <a:lstStyle/>
          <a:p>
            <a:pPr eaLnBrk="1" hangingPunct="1">
              <a:spcBef>
                <a:spcPts val="600"/>
              </a:spcBef>
              <a:buFont typeface="Arial" panose="020B0604020202020204" pitchFamily="34" charset="0"/>
              <a:buChar char="•"/>
            </a:pPr>
            <a:r>
              <a:rPr lang="en-US" altLang="en-US" sz="1800" b="1" u="sng" dirty="0">
                <a:solidFill>
                  <a:schemeClr val="tx1"/>
                </a:solidFill>
                <a:latin typeface="Arial" panose="020B0604020202020204" pitchFamily="34" charset="0"/>
                <a:cs typeface="Arial" panose="020B0604020202020204" pitchFamily="34" charset="0"/>
              </a:rPr>
              <a:t>Must</a:t>
            </a:r>
            <a:r>
              <a:rPr lang="en-US" altLang="en-US" sz="1800" b="1" dirty="0">
                <a:solidFill>
                  <a:schemeClr val="tx1"/>
                </a:solidFill>
                <a:latin typeface="Arial" panose="020B0604020202020204" pitchFamily="34" charset="0"/>
                <a:cs typeface="Arial" panose="020B0604020202020204" pitchFamily="34" charset="0"/>
              </a:rPr>
              <a:t> be completed for each classification gender for each run</a:t>
            </a:r>
          </a:p>
          <a:p>
            <a:pPr eaLnBrk="1" hangingPunct="1">
              <a:spcBef>
                <a:spcPts val="6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Header information should be entered by RA or TC staff</a:t>
            </a:r>
          </a:p>
          <a:p>
            <a:pPr eaLnBrk="1" hangingPunct="1">
              <a:spcBef>
                <a:spcPts val="6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DNS / DNF bib #’s entered by timing crew</a:t>
            </a:r>
          </a:p>
          <a:p>
            <a:pPr eaLnBrk="1" hangingPunct="1">
              <a:spcBef>
                <a:spcPts val="6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DSQ bib #, Name, Nation, Gate #, GJ Name, </a:t>
            </a:r>
            <a:r>
              <a:rPr lang="en-US" altLang="en-US" sz="1800" b="1" u="sng" dirty="0">
                <a:solidFill>
                  <a:schemeClr val="tx1"/>
                </a:solidFill>
                <a:latin typeface="Arial" panose="020B0604020202020204" pitchFamily="34" charset="0"/>
                <a:cs typeface="Arial" panose="020B0604020202020204" pitchFamily="34" charset="0"/>
              </a:rPr>
              <a:t>infraction or rule number entered by RF</a:t>
            </a:r>
          </a:p>
          <a:p>
            <a:pPr eaLnBrk="1" hangingPunct="1">
              <a:spcBef>
                <a:spcPts val="6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NPS bib #, Name, Nation, </a:t>
            </a:r>
            <a:r>
              <a:rPr lang="en-US" altLang="en-US" sz="1800" b="1" u="sng" dirty="0">
                <a:solidFill>
                  <a:schemeClr val="tx1"/>
                </a:solidFill>
                <a:latin typeface="Arial" panose="020B0604020202020204" pitchFamily="34" charset="0"/>
                <a:cs typeface="Arial" panose="020B0604020202020204" pitchFamily="34" charset="0"/>
              </a:rPr>
              <a:t>Notes (reason) entered by RF</a:t>
            </a:r>
          </a:p>
          <a:p>
            <a:pPr eaLnBrk="1" hangingPunct="1">
              <a:spcBef>
                <a:spcPts val="6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Posted on Scoreboard/Official Notice Board with date/time of posting &amp; expiration time</a:t>
            </a:r>
          </a:p>
          <a:p>
            <a:pPr eaLnBrk="1" hangingPunct="1">
              <a:spcBef>
                <a:spcPts val="6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Should be checked by Team Captains </a:t>
            </a:r>
            <a:r>
              <a:rPr lang="en-US" altLang="en-US" sz="1800" b="1" i="1" u="sng" dirty="0">
                <a:solidFill>
                  <a:schemeClr val="tx1"/>
                </a:solidFill>
                <a:latin typeface="Arial" panose="020B0604020202020204" pitchFamily="34" charset="0"/>
                <a:cs typeface="Arial" panose="020B0604020202020204" pitchFamily="34" charset="0"/>
              </a:rPr>
              <a:t>regardless of whether or not</a:t>
            </a:r>
            <a:r>
              <a:rPr lang="en-US" altLang="en-US" sz="1800" b="1" dirty="0">
                <a:solidFill>
                  <a:schemeClr val="tx1"/>
                </a:solidFill>
                <a:latin typeface="Arial" panose="020B0604020202020204" pitchFamily="34" charset="0"/>
                <a:cs typeface="Arial" panose="020B0604020202020204" pitchFamily="34" charset="0"/>
              </a:rPr>
              <a:t> they feel their competitor(s) may have committed a fault (DSQ)</a:t>
            </a:r>
          </a:p>
          <a:p>
            <a:pPr eaLnBrk="1" hangingPunct="1">
              <a:spcBef>
                <a:spcPts val="600"/>
              </a:spcBef>
              <a:buFont typeface="Arial" panose="020B0604020202020204" pitchFamily="34" charset="0"/>
              <a:buChar char="•"/>
            </a:pPr>
            <a:r>
              <a:rPr lang="en-US" altLang="en-US" sz="1800" b="1" dirty="0">
                <a:solidFill>
                  <a:schemeClr val="tx1"/>
                </a:solidFill>
                <a:latin typeface="Arial" panose="020B0604020202020204" pitchFamily="34" charset="0"/>
                <a:cs typeface="Arial" panose="020B0604020202020204" pitchFamily="34" charset="0"/>
              </a:rPr>
              <a:t>Announcement of DSQ data can replace actual posting.  Procedure must be announced to all Team Captains.</a:t>
            </a:r>
          </a:p>
        </p:txBody>
      </p:sp>
      <p:sp>
        <p:nvSpPr>
          <p:cNvPr id="28674" name="Rectangle 2">
            <a:extLst>
              <a:ext uri="{FF2B5EF4-FFF2-40B4-BE49-F238E27FC236}">
                <a16:creationId xmlns:a16="http://schemas.microsoft.com/office/drawing/2014/main" id="{0B928CC4-5973-410D-7003-2999D2A24112}"/>
              </a:ext>
            </a:extLst>
          </p:cNvPr>
          <p:cNvSpPr>
            <a:spLocks noGrp="1" noChangeArrowheads="1"/>
          </p:cNvSpPr>
          <p:nvPr>
            <p:ph type="title" idx="4294967295"/>
          </p:nvPr>
        </p:nvSpPr>
        <p:spPr>
          <a:xfrm>
            <a:off x="2133600" y="-125413"/>
            <a:ext cx="5334000" cy="838201"/>
          </a:xfrm>
        </p:spPr>
        <p:txBody>
          <a:bodyPr rtlCol="0">
            <a:normAutofit/>
          </a:bodyPr>
          <a:lstStyle/>
          <a:p>
            <a:pPr eaLnBrk="1" fontAlgn="auto" hangingPunct="1">
              <a:spcAft>
                <a:spcPts val="0"/>
              </a:spcAft>
              <a:defRPr/>
            </a:pPr>
            <a:r>
              <a:rPr lang="en-US" altLang="en-US" sz="3200" b="1" dirty="0">
                <a:solidFill>
                  <a:srgbClr val="003399"/>
                </a:solidFill>
                <a:effectLst>
                  <a:outerShdw blurRad="38100" dist="38100" dir="2700000" algn="tl">
                    <a:srgbClr val="000000">
                      <a:alpha val="43137"/>
                    </a:srgbClr>
                  </a:outerShdw>
                </a:effectLst>
                <a:latin typeface="Arial" charset="0"/>
                <a:cs typeface="Arial" charset="0"/>
              </a:rPr>
              <a:t>Report by the Referee</a:t>
            </a:r>
          </a:p>
        </p:txBody>
      </p:sp>
      <p:pic>
        <p:nvPicPr>
          <p:cNvPr id="69636" name="Picture 2" descr="Screen Clipping">
            <a:extLst>
              <a:ext uri="{FF2B5EF4-FFF2-40B4-BE49-F238E27FC236}">
                <a16:creationId xmlns:a16="http://schemas.microsoft.com/office/drawing/2014/main" id="{BE011291-F357-934B-F4E1-DB7C8C703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52550"/>
            <a:ext cx="3810000" cy="499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9637" name="TextBox 1">
            <a:extLst>
              <a:ext uri="{FF2B5EF4-FFF2-40B4-BE49-F238E27FC236}">
                <a16:creationId xmlns:a16="http://schemas.microsoft.com/office/drawing/2014/main" id="{B11FA05C-8C34-3B44-875A-9E9AED2C991A}"/>
              </a:ext>
            </a:extLst>
          </p:cNvPr>
          <p:cNvSpPr txBox="1">
            <a:spLocks noChangeArrowheads="1"/>
          </p:cNvSpPr>
          <p:nvPr/>
        </p:nvSpPr>
        <p:spPr bwMode="auto">
          <a:xfrm>
            <a:off x="196850" y="5867400"/>
            <a:ext cx="4724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solidFill>
                  <a:srgbClr val="123AE4"/>
                </a:solidFill>
              </a:rPr>
              <a:t>This is the new Report by the Referee form.  Older form does not have a separate section for “NPS."</a:t>
            </a: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078885C-325A-C289-1A2F-676F1152DB02}"/>
              </a:ext>
            </a:extLst>
          </p:cNvPr>
          <p:cNvSpPr>
            <a:spLocks noGrp="1" noChangeArrowheads="1"/>
          </p:cNvSpPr>
          <p:nvPr>
            <p:ph type="title" idx="4294967295"/>
          </p:nvPr>
        </p:nvSpPr>
        <p:spPr>
          <a:xfrm>
            <a:off x="165100" y="155575"/>
            <a:ext cx="7943850" cy="993775"/>
          </a:xfrm>
        </p:spPr>
        <p:txBody>
          <a:bodyPr rtlCol="0">
            <a:normAutofit fontScale="90000"/>
          </a:bodyPr>
          <a:lstStyle/>
          <a:p>
            <a:pPr eaLnBrk="1" fontAlgn="auto" hangingPunct="1">
              <a:spcAft>
                <a:spcPts val="0"/>
              </a:spcAft>
              <a:buClr>
                <a:schemeClr val="tx1"/>
              </a:buClr>
              <a:defRPr/>
            </a:pPr>
            <a:br>
              <a:rPr lang="en-US" altLang="en-US" sz="2800" dirty="0">
                <a:solidFill>
                  <a:schemeClr val="tx2">
                    <a:lumMod val="75000"/>
                  </a:schemeClr>
                </a:solidFill>
                <a:latin typeface="Arial Bold" pitchFamily="34" charset="0"/>
                <a:cs typeface="Arial Bold" pitchFamily="34" charset="0"/>
              </a:rPr>
            </a:br>
            <a:r>
              <a:rPr lang="en-US" altLang="en-US" sz="1600" dirty="0">
                <a:solidFill>
                  <a:srgbClr val="FF0000"/>
                </a:solidFill>
                <a:latin typeface="Arial Bold" pitchFamily="34" charset="0"/>
                <a:cs typeface="Arial Bold" pitchFamily="34" charset="0"/>
              </a:rPr>
              <a:t> </a:t>
            </a:r>
            <a:br>
              <a:rPr lang="en-US" altLang="en-US" sz="1600" dirty="0">
                <a:solidFill>
                  <a:srgbClr val="FF0000"/>
                </a:solidFill>
                <a:latin typeface="Arial Bold" pitchFamily="34" charset="0"/>
                <a:cs typeface="Arial Bold" pitchFamily="34" charset="0"/>
              </a:rPr>
            </a:br>
            <a:br>
              <a:rPr lang="en-US" altLang="en-US" sz="1600" dirty="0">
                <a:solidFill>
                  <a:srgbClr val="FF0000"/>
                </a:solidFill>
                <a:latin typeface="Arial Bold" pitchFamily="34" charset="0"/>
                <a:cs typeface="Arial Bold" pitchFamily="34" charset="0"/>
              </a:rPr>
            </a:br>
            <a:br>
              <a:rPr lang="en-US" altLang="en-US" sz="3100" b="1" dirty="0">
                <a:solidFill>
                  <a:srgbClr val="002060"/>
                </a:solidFill>
                <a:effectLst>
                  <a:outerShdw blurRad="38100" dist="38100" dir="2700000" algn="tl">
                    <a:srgbClr val="000000">
                      <a:alpha val="43137"/>
                    </a:srgbClr>
                  </a:outerShdw>
                </a:effectLst>
                <a:latin typeface="Arial Bold" pitchFamily="34" charset="0"/>
                <a:cs typeface="Arial Bold" pitchFamily="34" charset="0"/>
              </a:rPr>
            </a:br>
            <a:br>
              <a:rPr lang="en-US" altLang="en-US" sz="1200" b="1" dirty="0">
                <a:solidFill>
                  <a:srgbClr val="0070C0"/>
                </a:solidFill>
                <a:latin typeface="Arial Bold" pitchFamily="34" charset="0"/>
                <a:cs typeface="Arial Bold" pitchFamily="34" charset="0"/>
              </a:rPr>
            </a:br>
            <a:br>
              <a:rPr lang="en-US" altLang="en-US" sz="1200" b="1" dirty="0">
                <a:solidFill>
                  <a:srgbClr val="0070C0"/>
                </a:solidFill>
                <a:latin typeface="Arial Bold" pitchFamily="34" charset="0"/>
                <a:cs typeface="Arial Bold" pitchFamily="34" charset="0"/>
              </a:rPr>
            </a:br>
            <a:r>
              <a:rPr lang="en-US" altLang="en-US" sz="31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Report</a:t>
            </a:r>
            <a:r>
              <a:rPr lang="en-US" altLang="en-US" sz="3100" b="1" dirty="0">
                <a:solidFill>
                  <a:srgbClr val="002060"/>
                </a:solidFill>
                <a:effectLst>
                  <a:outerShdw blurRad="38100" dist="38100" dir="2700000" algn="tl">
                    <a:srgbClr val="000000">
                      <a:alpha val="43137"/>
                    </a:srgbClr>
                  </a:outerShdw>
                </a:effectLst>
                <a:latin typeface="Arial Bold" pitchFamily="34" charset="0"/>
                <a:cs typeface="Arial Bold" pitchFamily="34" charset="0"/>
              </a:rPr>
              <a:t>  </a:t>
            </a:r>
            <a:r>
              <a:rPr lang="en-US" altLang="en-US" sz="31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by  the  Referee – must be posted!</a:t>
            </a:r>
            <a:br>
              <a:rPr lang="en-US" altLang="en-US" sz="2000" b="1" dirty="0">
                <a:solidFill>
                  <a:srgbClr val="002060"/>
                </a:solidFill>
                <a:effectLst>
                  <a:outerShdw blurRad="38100" dist="38100" dir="2700000" algn="tl">
                    <a:srgbClr val="000000">
                      <a:alpha val="43137"/>
                    </a:srgbClr>
                  </a:outerShdw>
                </a:effectLst>
                <a:latin typeface="Arial Bold" pitchFamily="34" charset="0"/>
                <a:cs typeface="Arial Bold" pitchFamily="34" charset="0"/>
              </a:rPr>
            </a:br>
            <a:r>
              <a:rPr lang="en-US" altLang="en-US" sz="2000" b="1" dirty="0">
                <a:solidFill>
                  <a:schemeClr val="tx1"/>
                </a:solidFill>
                <a:latin typeface="Arial Bold" pitchFamily="34" charset="0"/>
                <a:cs typeface="Arial Bold" pitchFamily="34" charset="0"/>
              </a:rPr>
              <a:t>Protest period is </a:t>
            </a:r>
            <a:r>
              <a:rPr lang="en-US" altLang="en-US" sz="2000" b="1" u="sng" dirty="0">
                <a:solidFill>
                  <a:schemeClr val="tx1"/>
                </a:solidFill>
                <a:latin typeface="Arial Bold" pitchFamily="34" charset="0"/>
                <a:cs typeface="Arial Bold" pitchFamily="34" charset="0"/>
              </a:rPr>
              <a:t>15 minutes</a:t>
            </a:r>
            <a:r>
              <a:rPr lang="en-US" altLang="en-US" sz="1600" b="1" dirty="0">
                <a:solidFill>
                  <a:schemeClr val="tx1"/>
                </a:solidFill>
                <a:latin typeface="Arial Bold" pitchFamily="34" charset="0"/>
                <a:cs typeface="Arial Bold" pitchFamily="34" charset="0"/>
              </a:rPr>
              <a:t>!</a:t>
            </a:r>
            <a:br>
              <a:rPr lang="en-US" altLang="en-US" sz="1600" b="1" dirty="0">
                <a:solidFill>
                  <a:srgbClr val="002060"/>
                </a:solidFill>
                <a:latin typeface="Arial Bold" pitchFamily="34" charset="0"/>
                <a:cs typeface="Arial Bold" pitchFamily="34" charset="0"/>
              </a:rPr>
            </a:br>
            <a:endParaRPr lang="en-US" altLang="en-US" sz="2200" dirty="0">
              <a:solidFill>
                <a:schemeClr val="tx1"/>
              </a:solidFill>
              <a:latin typeface="Arial Bold" pitchFamily="34" charset="0"/>
              <a:cs typeface="Arial Bold" pitchFamily="34" charset="0"/>
            </a:endParaRPr>
          </a:p>
        </p:txBody>
      </p:sp>
      <p:sp>
        <p:nvSpPr>
          <p:cNvPr id="71683" name="TextBox 1">
            <a:extLst>
              <a:ext uri="{FF2B5EF4-FFF2-40B4-BE49-F238E27FC236}">
                <a16:creationId xmlns:a16="http://schemas.microsoft.com/office/drawing/2014/main" id="{3FADC572-CE12-8063-E947-CF86C8082CA5}"/>
              </a:ext>
            </a:extLst>
          </p:cNvPr>
          <p:cNvSpPr txBox="1">
            <a:spLocks noChangeArrowheads="1"/>
          </p:cNvSpPr>
          <p:nvPr/>
        </p:nvSpPr>
        <p:spPr bwMode="auto">
          <a:xfrm>
            <a:off x="179388" y="1139825"/>
            <a:ext cx="4229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Arial Bold" panose="020B0704020202020204" pitchFamily="34" charset="0"/>
                <a:cs typeface="Arial Bold" panose="020B0704020202020204" pitchFamily="34" charset="0"/>
              </a:rPr>
              <a:t>If DSQ information is announced, </a:t>
            </a:r>
            <a:br>
              <a:rPr lang="en-US" altLang="en-US" dirty="0">
                <a:latin typeface="Arial Bold" panose="020B0704020202020204" pitchFamily="34" charset="0"/>
                <a:cs typeface="Arial Bold" panose="020B0704020202020204" pitchFamily="34" charset="0"/>
              </a:rPr>
            </a:br>
            <a:r>
              <a:rPr lang="en-US" altLang="en-US" dirty="0">
                <a:latin typeface="Arial Bold" panose="020B0704020202020204" pitchFamily="34" charset="0"/>
                <a:cs typeface="Arial Bold" panose="020B0704020202020204" pitchFamily="34" charset="0"/>
              </a:rPr>
              <a:t>protest period begins at time of announcement!</a:t>
            </a:r>
          </a:p>
        </p:txBody>
      </p:sp>
      <p:pic>
        <p:nvPicPr>
          <p:cNvPr id="71684" name="Picture 2" descr="Screen Clipping">
            <a:extLst>
              <a:ext uri="{FF2B5EF4-FFF2-40B4-BE49-F238E27FC236}">
                <a16:creationId xmlns:a16="http://schemas.microsoft.com/office/drawing/2014/main" id="{1A9CDD66-E1B6-0578-B651-AC536CDB4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762000"/>
            <a:ext cx="4429125" cy="5807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2920DA1-34BE-750B-E4BC-03781CA4B23A}"/>
              </a:ext>
            </a:extLst>
          </p:cNvPr>
          <p:cNvSpPr txBox="1">
            <a:spLocks noChangeArrowheads="1"/>
          </p:cNvSpPr>
          <p:nvPr/>
        </p:nvSpPr>
        <p:spPr bwMode="auto">
          <a:xfrm>
            <a:off x="5584825" y="1149350"/>
            <a:ext cx="34496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SKI AREA      </a:t>
            </a:r>
            <a:r>
              <a:rPr lang="en-US" altLang="en-US" sz="900" b="1" dirty="0">
                <a:solidFill>
                  <a:srgbClr val="FF0000"/>
                </a:solidFill>
                <a:latin typeface="Arial" panose="020B0604020202020204" pitchFamily="34" charset="0"/>
                <a:cs typeface="Arial" panose="020B0604020202020204" pitchFamily="34" charset="0"/>
              </a:rPr>
              <a:t>                                         </a:t>
            </a:r>
            <a:r>
              <a:rPr lang="en-US" altLang="en-US" sz="900" b="1" dirty="0">
                <a:solidFill>
                  <a:srgbClr val="003399"/>
                </a:solidFill>
                <a:latin typeface="Arial" panose="020B0604020202020204" pitchFamily="34" charset="0"/>
                <a:cs typeface="Arial" panose="020B0604020202020204" pitchFamily="34" charset="0"/>
              </a:rPr>
              <a:t>USA</a:t>
            </a:r>
            <a:r>
              <a:rPr lang="en-US" altLang="en-US" sz="900" b="1" dirty="0">
                <a:solidFill>
                  <a:srgbClr val="FF0000"/>
                </a:solidFill>
                <a:latin typeface="Arial" panose="020B0604020202020204" pitchFamily="34" charset="0"/>
                <a:cs typeface="Arial" panose="020B0604020202020204" pitchFamily="34" charset="0"/>
              </a:rPr>
              <a:t>                 </a:t>
            </a:r>
            <a:r>
              <a:rPr lang="en-US" altLang="en-US" sz="900" b="1" dirty="0">
                <a:solidFill>
                  <a:srgbClr val="003399"/>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949DEED4-DE69-3A53-59CA-167BF1CE4E89}"/>
              </a:ext>
            </a:extLst>
          </p:cNvPr>
          <p:cNvSpPr txBox="1">
            <a:spLocks noChangeArrowheads="1"/>
          </p:cNvSpPr>
          <p:nvPr/>
        </p:nvSpPr>
        <p:spPr bwMode="auto">
          <a:xfrm>
            <a:off x="5591175" y="1403350"/>
            <a:ext cx="20875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YOUR RACE</a:t>
            </a:r>
          </a:p>
        </p:txBody>
      </p:sp>
      <p:sp>
        <p:nvSpPr>
          <p:cNvPr id="7" name="TextBox 6">
            <a:extLst>
              <a:ext uri="{FF2B5EF4-FFF2-40B4-BE49-F238E27FC236}">
                <a16:creationId xmlns:a16="http://schemas.microsoft.com/office/drawing/2014/main" id="{0C512307-2A39-210F-C534-5996C2A278E4}"/>
              </a:ext>
            </a:extLst>
          </p:cNvPr>
          <p:cNvSpPr txBox="1">
            <a:spLocks noChangeArrowheads="1"/>
          </p:cNvSpPr>
          <p:nvPr/>
        </p:nvSpPr>
        <p:spPr bwMode="auto">
          <a:xfrm>
            <a:off x="5599113" y="1589088"/>
            <a:ext cx="3063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LEVEL</a:t>
            </a:r>
            <a:r>
              <a:rPr lang="en-US" altLang="en-US" sz="900" b="1" dirty="0">
                <a:solidFill>
                  <a:srgbClr val="FF0000"/>
                </a:solidFill>
                <a:latin typeface="Arial" panose="020B0604020202020204" pitchFamily="34" charset="0"/>
                <a:cs typeface="Arial" panose="020B0604020202020204" pitchFamily="34" charset="0"/>
              </a:rPr>
              <a:t>                      </a:t>
            </a:r>
            <a:r>
              <a:rPr lang="en-US" altLang="en-US" sz="900" b="1" dirty="0">
                <a:solidFill>
                  <a:srgbClr val="003399"/>
                </a:solidFill>
                <a:latin typeface="Arial" panose="020B0604020202020204" pitchFamily="34" charset="0"/>
                <a:cs typeface="Arial" panose="020B0604020202020204" pitchFamily="34" charset="0"/>
              </a:rPr>
              <a:t>MEN                                      GS - 2</a:t>
            </a:r>
          </a:p>
        </p:txBody>
      </p:sp>
      <p:sp>
        <p:nvSpPr>
          <p:cNvPr id="28678" name="TextBox 5">
            <a:extLst>
              <a:ext uri="{FF2B5EF4-FFF2-40B4-BE49-F238E27FC236}">
                <a16:creationId xmlns:a16="http://schemas.microsoft.com/office/drawing/2014/main" id="{080FBD06-8E24-5123-EEC7-C361AA1F745D}"/>
              </a:ext>
            </a:extLst>
          </p:cNvPr>
          <p:cNvSpPr txBox="1">
            <a:spLocks noChangeArrowheads="1"/>
          </p:cNvSpPr>
          <p:nvPr/>
        </p:nvSpPr>
        <p:spPr bwMode="auto">
          <a:xfrm>
            <a:off x="8108950" y="1371600"/>
            <a:ext cx="5476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DATE</a:t>
            </a:r>
          </a:p>
        </p:txBody>
      </p:sp>
      <p:sp>
        <p:nvSpPr>
          <p:cNvPr id="9" name="TextBox 8">
            <a:extLst>
              <a:ext uri="{FF2B5EF4-FFF2-40B4-BE49-F238E27FC236}">
                <a16:creationId xmlns:a16="http://schemas.microsoft.com/office/drawing/2014/main" id="{C3A13778-DA8D-8ED8-BABC-C0F948EE042C}"/>
              </a:ext>
            </a:extLst>
          </p:cNvPr>
          <p:cNvSpPr txBox="1">
            <a:spLocks noChangeArrowheads="1"/>
          </p:cNvSpPr>
          <p:nvPr/>
        </p:nvSpPr>
        <p:spPr bwMode="auto">
          <a:xfrm>
            <a:off x="4749800" y="2143125"/>
            <a:ext cx="4013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Narrow" panose="020B0606020202030204" pitchFamily="34" charset="0"/>
                <a:cs typeface="Arial" panose="020B0604020202020204" pitchFamily="34" charset="0"/>
              </a:rPr>
              <a:t>5    McBride, Brett                                     </a:t>
            </a:r>
            <a:r>
              <a:rPr lang="en-US" altLang="en-US" sz="600" b="1" dirty="0">
                <a:solidFill>
                  <a:srgbClr val="003399"/>
                </a:solidFill>
                <a:latin typeface="Arial Narrow" panose="020B0606020202030204" pitchFamily="34" charset="0"/>
                <a:cs typeface="Arial" panose="020B0604020202020204" pitchFamily="34" charset="0"/>
              </a:rPr>
              <a:t>USA </a:t>
            </a:r>
            <a:r>
              <a:rPr lang="en-US" altLang="en-US" sz="900" b="1" dirty="0">
                <a:solidFill>
                  <a:srgbClr val="003399"/>
                </a:solidFill>
                <a:latin typeface="Arial Narrow" panose="020B0606020202030204" pitchFamily="34" charset="0"/>
                <a:cs typeface="Arial" panose="020B0604020202020204" pitchFamily="34" charset="0"/>
              </a:rPr>
              <a:t>   12       J. WILSON                  STRADDLE</a:t>
            </a:r>
          </a:p>
        </p:txBody>
      </p:sp>
      <p:sp>
        <p:nvSpPr>
          <p:cNvPr id="14" name="TextBox 13">
            <a:extLst>
              <a:ext uri="{FF2B5EF4-FFF2-40B4-BE49-F238E27FC236}">
                <a16:creationId xmlns:a16="http://schemas.microsoft.com/office/drawing/2014/main" id="{581C9C80-BCAF-0F42-66E0-CB4D9A49650F}"/>
              </a:ext>
            </a:extLst>
          </p:cNvPr>
          <p:cNvSpPr txBox="1">
            <a:spLocks noChangeArrowheads="1"/>
          </p:cNvSpPr>
          <p:nvPr/>
        </p:nvSpPr>
        <p:spPr bwMode="auto">
          <a:xfrm>
            <a:off x="5584825" y="4610100"/>
            <a:ext cx="4111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101</a:t>
            </a:r>
          </a:p>
        </p:txBody>
      </p:sp>
      <p:sp>
        <p:nvSpPr>
          <p:cNvPr id="15" name="TextBox 14">
            <a:extLst>
              <a:ext uri="{FF2B5EF4-FFF2-40B4-BE49-F238E27FC236}">
                <a16:creationId xmlns:a16="http://schemas.microsoft.com/office/drawing/2014/main" id="{392AB06F-3CF6-EA15-A56B-8FF328F1C837}"/>
              </a:ext>
            </a:extLst>
          </p:cNvPr>
          <p:cNvSpPr txBox="1">
            <a:spLocks noChangeArrowheads="1"/>
          </p:cNvSpPr>
          <p:nvPr/>
        </p:nvSpPr>
        <p:spPr bwMode="auto">
          <a:xfrm>
            <a:off x="5657850" y="4946650"/>
            <a:ext cx="1200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2     7       22     34</a:t>
            </a:r>
          </a:p>
        </p:txBody>
      </p:sp>
      <p:sp>
        <p:nvSpPr>
          <p:cNvPr id="16" name="TextBox 15">
            <a:extLst>
              <a:ext uri="{FF2B5EF4-FFF2-40B4-BE49-F238E27FC236}">
                <a16:creationId xmlns:a16="http://schemas.microsoft.com/office/drawing/2014/main" id="{FCCA51ED-3393-A91F-B0A1-227DBDB3FDE8}"/>
              </a:ext>
            </a:extLst>
          </p:cNvPr>
          <p:cNvSpPr txBox="1">
            <a:spLocks noChangeArrowheads="1"/>
          </p:cNvSpPr>
          <p:nvPr/>
        </p:nvSpPr>
        <p:spPr bwMode="auto">
          <a:xfrm>
            <a:off x="5259388" y="5791200"/>
            <a:ext cx="3579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600" b="1" dirty="0">
                <a:solidFill>
                  <a:srgbClr val="003399"/>
                </a:solidFill>
                <a:latin typeface="Arial Narrow" panose="020B0606020202030204" pitchFamily="34" charset="0"/>
                <a:cs typeface="Arial" panose="020B0604020202020204" pitchFamily="34" charset="0"/>
              </a:rPr>
              <a:t>15:00</a:t>
            </a:r>
            <a:r>
              <a:rPr lang="en-US" altLang="en-US" sz="800" b="1" dirty="0">
                <a:solidFill>
                  <a:srgbClr val="FF0000"/>
                </a:solidFill>
                <a:latin typeface="Arial" panose="020B0604020202020204" pitchFamily="34" charset="0"/>
                <a:cs typeface="Arial" panose="020B0604020202020204" pitchFamily="34" charset="0"/>
              </a:rPr>
              <a:t>                 </a:t>
            </a:r>
            <a:r>
              <a:rPr lang="en-US" altLang="en-US" sz="700" b="1" dirty="0">
                <a:solidFill>
                  <a:srgbClr val="003399"/>
                </a:solidFill>
                <a:latin typeface="Arial" panose="020B0604020202020204" pitchFamily="34" charset="0"/>
                <a:cs typeface="Arial" panose="020B0604020202020204" pitchFamily="34" charset="0"/>
              </a:rPr>
              <a:t>15:15</a:t>
            </a:r>
            <a:r>
              <a:rPr lang="en-US" altLang="en-US" sz="700" b="1" dirty="0">
                <a:solidFill>
                  <a:srgbClr val="FF0000"/>
                </a:solidFill>
                <a:latin typeface="Arial" panose="020B0604020202020204" pitchFamily="34" charset="0"/>
                <a:cs typeface="Arial" panose="020B0604020202020204" pitchFamily="34" charset="0"/>
              </a:rPr>
              <a:t>     </a:t>
            </a:r>
            <a:r>
              <a:rPr lang="en-US" altLang="en-US" sz="800" b="1" dirty="0">
                <a:solidFill>
                  <a:srgbClr val="FF0000"/>
                </a:solidFill>
                <a:latin typeface="Arial" panose="020B0604020202020204" pitchFamily="34" charset="0"/>
                <a:cs typeface="Arial" panose="020B0604020202020204" pitchFamily="34" charset="0"/>
              </a:rPr>
              <a:t>              </a:t>
            </a:r>
            <a:r>
              <a:rPr lang="en-US" altLang="en-US" sz="700" b="1" dirty="0">
                <a:solidFill>
                  <a:srgbClr val="FF0000"/>
                </a:solidFill>
                <a:latin typeface="Arial" panose="020B0604020202020204" pitchFamily="34" charset="0"/>
                <a:cs typeface="Arial" panose="020B0604020202020204" pitchFamily="34" charset="0"/>
              </a:rPr>
              <a:t> </a:t>
            </a:r>
            <a:r>
              <a:rPr lang="en-US" altLang="en-US" sz="700" b="1" dirty="0">
                <a:solidFill>
                  <a:srgbClr val="003399"/>
                </a:solidFill>
                <a:latin typeface="Arial" panose="020B0604020202020204" pitchFamily="34" charset="0"/>
                <a:cs typeface="Arial" panose="020B0604020202020204" pitchFamily="34" charset="0"/>
              </a:rPr>
              <a:t>25.12.17</a:t>
            </a:r>
            <a:r>
              <a:rPr lang="en-US" altLang="en-US" sz="800" b="1" dirty="0">
                <a:solidFill>
                  <a:srgbClr val="003399"/>
                </a:solidFill>
                <a:latin typeface="Arial" panose="020B0604020202020204" pitchFamily="34" charset="0"/>
                <a:cs typeface="Arial" panose="020B0604020202020204" pitchFamily="34" charset="0"/>
              </a:rPr>
              <a:t>                               </a:t>
            </a:r>
            <a:r>
              <a:rPr lang="en-US" altLang="en-US" sz="700" b="1" dirty="0">
                <a:solidFill>
                  <a:srgbClr val="003399"/>
                </a:solidFill>
                <a:latin typeface="Arial" panose="020B0604020202020204" pitchFamily="34" charset="0"/>
                <a:cs typeface="Arial" panose="020B0604020202020204" pitchFamily="34" charset="0"/>
              </a:rPr>
              <a:t>S/REFEREE</a:t>
            </a:r>
          </a:p>
        </p:txBody>
      </p:sp>
      <p:sp>
        <p:nvSpPr>
          <p:cNvPr id="3" name="TextBox 2">
            <a:extLst>
              <a:ext uri="{FF2B5EF4-FFF2-40B4-BE49-F238E27FC236}">
                <a16:creationId xmlns:a16="http://schemas.microsoft.com/office/drawing/2014/main" id="{F91C1A65-AF4D-617C-C81A-323E86A7F2FE}"/>
              </a:ext>
            </a:extLst>
          </p:cNvPr>
          <p:cNvSpPr txBox="1">
            <a:spLocks noChangeArrowheads="1"/>
          </p:cNvSpPr>
          <p:nvPr/>
        </p:nvSpPr>
        <p:spPr bwMode="auto">
          <a:xfrm>
            <a:off x="3849688" y="4133850"/>
            <a:ext cx="4572000" cy="4762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900" b="1" dirty="0">
                <a:solidFill>
                  <a:srgbClr val="003399"/>
                </a:solidFill>
                <a:latin typeface="Arial" panose="020B0604020202020204" pitchFamily="34" charset="0"/>
                <a:cs typeface="Arial" panose="020B0604020202020204" pitchFamily="34" charset="0"/>
              </a:rPr>
              <a:t>9    Johnson, Walter                    </a:t>
            </a:r>
            <a:r>
              <a:rPr lang="en-US" altLang="en-US" sz="700" b="1" dirty="0">
                <a:solidFill>
                  <a:srgbClr val="003399"/>
                </a:solidFill>
                <a:latin typeface="Arial Narrow" panose="020B0606020202030204" pitchFamily="34" charset="0"/>
                <a:cs typeface="Arial" panose="020B0604020202020204" pitchFamily="34" charset="0"/>
              </a:rPr>
              <a:t>USA</a:t>
            </a:r>
            <a:r>
              <a:rPr lang="en-US" altLang="en-US" sz="800" b="1" dirty="0">
                <a:solidFill>
                  <a:srgbClr val="003399"/>
                </a:solidFill>
                <a:latin typeface="Arial Narrow" panose="020B0606020202030204" pitchFamily="34" charset="0"/>
                <a:cs typeface="Arial" panose="020B0604020202020204" pitchFamily="34" charset="0"/>
              </a:rPr>
              <a:t>  No Helmet Sticker  </a:t>
            </a:r>
          </a:p>
          <a:p>
            <a:endParaRPr lang="en-US" altLang="en-US" sz="800" b="1" dirty="0">
              <a:solidFill>
                <a:srgbClr val="003399"/>
              </a:solidFill>
              <a:latin typeface="Arial Narrow" panose="020B0606020202030204" pitchFamily="34" charset="0"/>
              <a:cs typeface="Arial" panose="020B0604020202020204" pitchFamily="34" charset="0"/>
            </a:endParaRPr>
          </a:p>
          <a:p>
            <a:endParaRPr lang="en-US" altLang="en-US" sz="800" dirty="0">
              <a:latin typeface="Arial Narrow" panose="020B0606020202030204" pitchFamily="34" charset="0"/>
              <a:cs typeface="Arial" panose="020B0604020202020204" pitchFamily="34" charset="0"/>
            </a:endParaRPr>
          </a:p>
        </p:txBody>
      </p:sp>
      <p:sp>
        <p:nvSpPr>
          <p:cNvPr id="71694" name="TextBox 1">
            <a:extLst>
              <a:ext uri="{FF2B5EF4-FFF2-40B4-BE49-F238E27FC236}">
                <a16:creationId xmlns:a16="http://schemas.microsoft.com/office/drawing/2014/main" id="{42EE1294-29EC-0AEE-9F62-B6899708426B}"/>
              </a:ext>
            </a:extLst>
          </p:cNvPr>
          <p:cNvSpPr txBox="1">
            <a:spLocks noChangeArrowheads="1"/>
          </p:cNvSpPr>
          <p:nvPr/>
        </p:nvSpPr>
        <p:spPr bwMode="auto">
          <a:xfrm>
            <a:off x="139700" y="2259013"/>
            <a:ext cx="3879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u="sng" dirty="0">
                <a:latin typeface="Arial Bold" panose="020B0704020202020204" pitchFamily="34" charset="0"/>
                <a:cs typeface="Arial Bold" panose="020B0704020202020204" pitchFamily="34" charset="0"/>
              </a:rPr>
              <a:t>Online posting is acceptable. </a:t>
            </a:r>
            <a:r>
              <a:rPr lang="en-US" altLang="en-US" dirty="0">
                <a:latin typeface="Arial Bold" panose="020B0704020202020204" pitchFamily="34" charset="0"/>
                <a:cs typeface="Arial Bold" panose="020B0704020202020204" pitchFamily="34" charset="0"/>
              </a:rPr>
              <a:t>If an  online platform is being used instead of an actual board or an announcer, the protest period begins at time of posting! </a:t>
            </a:r>
            <a:r>
              <a:rPr lang="en-US" altLang="en-US" i="1" dirty="0">
                <a:solidFill>
                  <a:srgbClr val="003399"/>
                </a:solidFill>
                <a:latin typeface="Arial Bold" panose="020B0704020202020204" pitchFamily="34" charset="0"/>
                <a:cs typeface="Arial Bold" panose="020B0704020202020204" pitchFamily="34" charset="0"/>
              </a:rPr>
              <a:t>Team Captains must be provided with the location of the online platform.</a:t>
            </a:r>
            <a:endParaRPr lang="en-US" altLang="en-US" dirty="0">
              <a:latin typeface="Arial Bold" panose="020B0704020202020204" pitchFamily="34" charset="0"/>
              <a:cs typeface="Arial Bold" panose="020B0704020202020204" pitchFamily="34" charset="0"/>
            </a:endParaRPr>
          </a:p>
        </p:txBody>
      </p:sp>
      <p:sp>
        <p:nvSpPr>
          <p:cNvPr id="71695" name="TextBox 3">
            <a:extLst>
              <a:ext uri="{FF2B5EF4-FFF2-40B4-BE49-F238E27FC236}">
                <a16:creationId xmlns:a16="http://schemas.microsoft.com/office/drawing/2014/main" id="{DA26AF29-B161-BCD5-AC88-CBE2E19B464C}"/>
              </a:ext>
            </a:extLst>
          </p:cNvPr>
          <p:cNvSpPr txBox="1">
            <a:spLocks noChangeArrowheads="1"/>
          </p:cNvSpPr>
          <p:nvPr/>
        </p:nvSpPr>
        <p:spPr bwMode="auto">
          <a:xfrm>
            <a:off x="104775" y="4951413"/>
            <a:ext cx="43037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dirty="0">
                <a:latin typeface="Arial Bold" panose="020B0704020202020204" pitchFamily="34" charset="0"/>
                <a:cs typeface="Arial Bold" panose="020B0704020202020204" pitchFamily="34" charset="0"/>
              </a:rPr>
              <a:t>Rules do not specify what procedure is preferred: actual board, announcer, or online platform.  </a:t>
            </a:r>
            <a:r>
              <a:rPr lang="en-US" altLang="en-US" i="1" dirty="0">
                <a:solidFill>
                  <a:srgbClr val="003399"/>
                </a:solidFill>
                <a:latin typeface="Arial Bold" panose="020B0704020202020204" pitchFamily="34" charset="0"/>
                <a:cs typeface="Arial Bold" panose="020B0704020202020204" pitchFamily="34" charset="0"/>
              </a:rPr>
              <a:t>Team Captains must be notified which procedure is considered “official”.</a:t>
            </a:r>
            <a:endParaRPr lang="en-US" altLang="en-US" dirty="0">
              <a:solidFill>
                <a:srgbClr val="003399"/>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678"/>
                                        </p:tgtEl>
                                        <p:attrNameLst>
                                          <p:attrName>style.visibility</p:attrName>
                                        </p:attrNameLst>
                                      </p:cBhvr>
                                      <p:to>
                                        <p:strVal val="visible"/>
                                      </p:to>
                                    </p:set>
                                    <p:anim calcmode="lin" valueType="num">
                                      <p:cBhvr additive="base">
                                        <p:cTn id="19" dur="500" fill="hold"/>
                                        <p:tgtEl>
                                          <p:spTgt spid="28678"/>
                                        </p:tgtEl>
                                        <p:attrNameLst>
                                          <p:attrName>ppt_x</p:attrName>
                                        </p:attrNameLst>
                                      </p:cBhvr>
                                      <p:tavLst>
                                        <p:tav tm="0">
                                          <p:val>
                                            <p:strVal val="0-#ppt_w/2"/>
                                          </p:val>
                                        </p:tav>
                                        <p:tav tm="100000">
                                          <p:val>
                                            <p:strVal val="#ppt_x"/>
                                          </p:val>
                                        </p:tav>
                                      </p:tavLst>
                                    </p:anim>
                                    <p:anim calcmode="lin" valueType="num">
                                      <p:cBhvr additive="base">
                                        <p:cTn id="20"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2"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28678" grpId="0"/>
      <p:bldP spid="9" grpId="0"/>
      <p:bldP spid="14" grpId="0"/>
      <p:bldP spid="15" grpId="0"/>
      <p:bldP spid="16" grpId="0"/>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BAEB8-5C93-47A1-5B1C-DF207380665A}"/>
              </a:ext>
            </a:extLst>
          </p:cNvPr>
          <p:cNvSpPr>
            <a:spLocks noGrp="1"/>
          </p:cNvSpPr>
          <p:nvPr>
            <p:ph idx="4294967295"/>
          </p:nvPr>
        </p:nvSpPr>
        <p:spPr>
          <a:xfrm>
            <a:off x="304800" y="1219200"/>
            <a:ext cx="8229600" cy="5257800"/>
          </a:xfrm>
        </p:spPr>
        <p:txBody>
          <a:bodyPr lIns="0" rtlCol="0">
            <a:noAutofit/>
          </a:bodyPr>
          <a:lstStyle/>
          <a:p>
            <a:pPr marL="0" indent="0" eaLnBrk="1" fontAlgn="auto" hangingPunct="1">
              <a:lnSpc>
                <a:spcPct val="120000"/>
              </a:lnSpc>
              <a:spcAft>
                <a:spcPts val="0"/>
              </a:spcAft>
              <a:buFont typeface="Euphemia" panose="020B0503040102020104" pitchFamily="34" charset="0"/>
              <a:buNone/>
              <a:defRPr/>
            </a:pPr>
            <a:r>
              <a:rPr lang="en-US" sz="1600" b="1" dirty="0">
                <a:solidFill>
                  <a:schemeClr val="tx1"/>
                </a:solidFill>
                <a:latin typeface="Arial" panose="020B0604020202020204" pitchFamily="34" charset="0"/>
                <a:cs typeface="Arial" panose="020B0604020202020204" pitchFamily="34" charset="0"/>
              </a:rPr>
              <a:t>The U.S. Technical Delegate Report requires documentation of these occurrences, and for events where 1st-</a:t>
            </a:r>
            <a:r>
              <a:rPr lang="en-US" sz="1600" b="1" baseline="30000" dirty="0">
                <a:solidFill>
                  <a:schemeClr val="tx1"/>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run NPS, DNF, DSQ athletes are allowed to start in the 2nd run, this can create a unique challenge  </a:t>
            </a:r>
          </a:p>
          <a:p>
            <a:pPr marL="246888" indent="-246888" eaLnBrk="1" fontAlgn="auto" hangingPunct="1">
              <a:lnSpc>
                <a:spcPct val="120000"/>
              </a:lnSpc>
              <a:spcAft>
                <a:spcPts val="0"/>
              </a:spcAft>
              <a:buFont typeface="Arial"/>
              <a:buChar char="•"/>
              <a:defRPr/>
            </a:pPr>
            <a:r>
              <a:rPr lang="en-US" sz="1600" b="1" dirty="0">
                <a:solidFill>
                  <a:schemeClr val="tx1"/>
                </a:solidFill>
                <a:latin typeface="Arial" panose="020B0604020202020204" pitchFamily="34" charset="0"/>
                <a:cs typeface="Arial" panose="020B0604020202020204" pitchFamily="34" charset="0"/>
              </a:rPr>
              <a:t>The Chief of Timing &amp; Calculations and the Race Administrator account for all competitors</a:t>
            </a:r>
          </a:p>
          <a:p>
            <a:pPr marL="246888" indent="-246888" eaLnBrk="1" fontAlgn="auto" hangingPunct="1">
              <a:lnSpc>
                <a:spcPct val="120000"/>
              </a:lnSpc>
              <a:spcAft>
                <a:spcPts val="0"/>
              </a:spcAft>
              <a:buFont typeface="Arial"/>
              <a:buChar char="•"/>
              <a:defRPr/>
            </a:pPr>
            <a:r>
              <a:rPr lang="en-US" sz="1600" b="1" dirty="0">
                <a:solidFill>
                  <a:schemeClr val="tx1"/>
                </a:solidFill>
                <a:latin typeface="Arial" panose="020B0604020202020204" pitchFamily="34" charset="0"/>
                <a:cs typeface="Arial" panose="020B0604020202020204" pitchFamily="34" charset="0"/>
              </a:rPr>
              <a:t>The Chief of Timing &amp; Calculations should continue recording after all valid 2</a:t>
            </a:r>
            <a:r>
              <a:rPr lang="en-US" sz="1600" b="1" baseline="30000" dirty="0">
                <a:solidFill>
                  <a:schemeClr val="tx1"/>
                </a:solidFill>
                <a:latin typeface="Arial" panose="020B0604020202020204" pitchFamily="34" charset="0"/>
                <a:cs typeface="Arial" panose="020B0604020202020204" pitchFamily="34" charset="0"/>
              </a:rPr>
              <a:t>nd</a:t>
            </a:r>
            <a:r>
              <a:rPr lang="en-US" sz="1600" b="1" dirty="0">
                <a:solidFill>
                  <a:schemeClr val="tx1"/>
                </a:solidFill>
                <a:latin typeface="Arial" panose="020B0604020202020204" pitchFamily="34" charset="0"/>
                <a:cs typeface="Arial" panose="020B0604020202020204" pitchFamily="34" charset="0"/>
              </a:rPr>
              <a:t>-Run starters have completed their run  </a:t>
            </a:r>
          </a:p>
          <a:p>
            <a:pPr marL="246888" indent="-246888" eaLnBrk="1" fontAlgn="auto" hangingPunct="1">
              <a:lnSpc>
                <a:spcPct val="120000"/>
              </a:lnSpc>
              <a:spcAft>
                <a:spcPts val="0"/>
              </a:spcAft>
              <a:buFont typeface="Arial"/>
              <a:buChar char="•"/>
              <a:defRPr/>
            </a:pPr>
            <a:r>
              <a:rPr lang="en-US" sz="1600" b="1" dirty="0">
                <a:solidFill>
                  <a:schemeClr val="tx1"/>
                </a:solidFill>
                <a:latin typeface="Arial" panose="020B0604020202020204" pitchFamily="34" charset="0"/>
                <a:cs typeface="Arial" panose="020B0604020202020204" pitchFamily="34" charset="0"/>
              </a:rPr>
              <a:t>Not continuing to record 1</a:t>
            </a:r>
            <a:r>
              <a:rPr lang="en-US" sz="1600" b="1" baseline="30000" dirty="0">
                <a:solidFill>
                  <a:schemeClr val="tx1"/>
                </a:solidFill>
                <a:latin typeface="Arial" panose="020B0604020202020204" pitchFamily="34" charset="0"/>
                <a:cs typeface="Arial" panose="020B0604020202020204" pitchFamily="34" charset="0"/>
              </a:rPr>
              <a:t>st</a:t>
            </a:r>
            <a:r>
              <a:rPr lang="en-US" sz="1600" b="1" dirty="0">
                <a:solidFill>
                  <a:schemeClr val="tx1"/>
                </a:solidFill>
                <a:latin typeface="Arial" panose="020B0604020202020204" pitchFamily="34" charset="0"/>
                <a:cs typeface="Arial" panose="020B0604020202020204" pitchFamily="34" charset="0"/>
              </a:rPr>
              <a:t> Run NPS, DNS, and DNF competitors will result in incomplete record of the event. </a:t>
            </a:r>
          </a:p>
          <a:p>
            <a:pPr marL="246888" indent="-246888" eaLnBrk="1" fontAlgn="auto" hangingPunct="1">
              <a:lnSpc>
                <a:spcPct val="120000"/>
              </a:lnSpc>
              <a:spcAft>
                <a:spcPts val="0"/>
              </a:spcAft>
              <a:buFont typeface="Arial"/>
              <a:buChar char="•"/>
              <a:defRPr/>
            </a:pPr>
            <a:r>
              <a:rPr lang="en-US" sz="1600" b="1" dirty="0">
                <a:solidFill>
                  <a:schemeClr val="tx1"/>
                </a:solidFill>
                <a:latin typeface="Arial" panose="020B0604020202020204" pitchFamily="34" charset="0"/>
                <a:cs typeface="Arial" panose="020B0604020202020204" pitchFamily="34" charset="0"/>
              </a:rPr>
              <a:t>Following procedure is suggested:</a:t>
            </a:r>
          </a:p>
          <a:p>
            <a:pPr marL="0" indent="0" eaLnBrk="1" fontAlgn="auto" hangingPunct="1">
              <a:lnSpc>
                <a:spcPct val="120000"/>
              </a:lnSpc>
              <a:spcBef>
                <a:spcPts val="600"/>
              </a:spcBef>
              <a:spcAft>
                <a:spcPts val="0"/>
              </a:spcAft>
              <a:buFont typeface="Euphemia" panose="020B0503040102020104" pitchFamily="34" charset="0"/>
              <a:buNone/>
              <a:defRPr/>
            </a:pPr>
            <a:r>
              <a:rPr lang="en-US" sz="1600" b="1" dirty="0">
                <a:solidFill>
                  <a:schemeClr val="tx1"/>
                </a:solidFill>
                <a:latin typeface="Arial" panose="020B0604020202020204" pitchFamily="34" charset="0"/>
                <a:cs typeface="Arial" panose="020B0604020202020204" pitchFamily="34" charset="0"/>
              </a:rPr>
              <a:t>	1.  Start Referee notifies Timing when last valid 2nd-run starter has left      </a:t>
            </a:r>
          </a:p>
          <a:p>
            <a:pPr marL="0" indent="0" eaLnBrk="1" fontAlgn="auto" hangingPunct="1">
              <a:lnSpc>
                <a:spcPct val="120000"/>
              </a:lnSpc>
              <a:spcBef>
                <a:spcPts val="0"/>
              </a:spcBef>
              <a:spcAft>
                <a:spcPts val="0"/>
              </a:spcAft>
              <a:buFont typeface="Euphemia" panose="020B0503040102020104" pitchFamily="34" charset="0"/>
              <a:buNone/>
              <a:defRPr/>
            </a:pPr>
            <a:r>
              <a:rPr lang="en-US" sz="1600" b="1" dirty="0">
                <a:solidFill>
                  <a:schemeClr val="tx1"/>
                </a:solidFill>
                <a:latin typeface="Arial" panose="020B0604020202020204" pitchFamily="34" charset="0"/>
                <a:cs typeface="Arial" panose="020B0604020202020204" pitchFamily="34" charset="0"/>
              </a:rPr>
              <a:t>                     the start, and   </a:t>
            </a:r>
          </a:p>
          <a:p>
            <a:pPr marL="0" indent="0" eaLnBrk="1" fontAlgn="auto" hangingPunct="1">
              <a:lnSpc>
                <a:spcPct val="120000"/>
              </a:lnSpc>
              <a:spcAft>
                <a:spcPts val="0"/>
              </a:spcAft>
              <a:buFont typeface="Euphemia" panose="020B0503040102020104" pitchFamily="34" charset="0"/>
              <a:buNone/>
              <a:defRPr/>
            </a:pPr>
            <a:r>
              <a:rPr lang="en-US" sz="1600" b="1" dirty="0">
                <a:solidFill>
                  <a:schemeClr val="tx1"/>
                </a:solidFill>
                <a:latin typeface="Arial" panose="020B0604020202020204" pitchFamily="34" charset="0"/>
                <a:cs typeface="Arial" panose="020B0604020202020204" pitchFamily="34" charset="0"/>
              </a:rPr>
              <a:t>	2.  Chief of Timing &amp; Calculations or assistant makes appropriate </a:t>
            </a:r>
          </a:p>
          <a:p>
            <a:pPr marL="0" indent="0" eaLnBrk="1" fontAlgn="auto" hangingPunct="1">
              <a:lnSpc>
                <a:spcPct val="120000"/>
              </a:lnSpc>
              <a:spcBef>
                <a:spcPts val="0"/>
              </a:spcBef>
              <a:spcAft>
                <a:spcPts val="0"/>
              </a:spcAft>
              <a:buFont typeface="Euphemia" panose="020B0503040102020104" pitchFamily="34" charset="0"/>
              <a:buNone/>
              <a:defRPr/>
            </a:pPr>
            <a:r>
              <a:rPr lang="en-US" sz="1600" b="1" dirty="0">
                <a:solidFill>
                  <a:schemeClr val="tx1"/>
                </a:solidFill>
                <a:latin typeface="Arial" panose="020B0604020202020204" pitchFamily="34" charset="0"/>
                <a:cs typeface="Arial" panose="020B0604020202020204" pitchFamily="34" charset="0"/>
              </a:rPr>
              <a:t>                     notations in </a:t>
            </a:r>
            <a:r>
              <a:rPr lang="en-US" sz="1600" b="1" u="sng" dirty="0">
                <a:solidFill>
                  <a:schemeClr val="tx1"/>
                </a:solidFill>
                <a:latin typeface="Arial" panose="020B0604020202020204" pitchFamily="34" charset="0"/>
                <a:cs typeface="Arial" panose="020B0604020202020204" pitchFamily="34" charset="0"/>
              </a:rPr>
              <a:t>DNS</a:t>
            </a:r>
            <a:r>
              <a:rPr lang="en-US" sz="1600" b="1" dirty="0">
                <a:solidFill>
                  <a:schemeClr val="tx1"/>
                </a:solidFill>
                <a:latin typeface="Arial" panose="020B0604020202020204" pitchFamily="34" charset="0"/>
                <a:cs typeface="Arial" panose="020B0604020202020204" pitchFamily="34" charset="0"/>
              </a:rPr>
              <a:t> and </a:t>
            </a:r>
            <a:r>
              <a:rPr lang="en-US" sz="1600" b="1" u="sng" dirty="0">
                <a:solidFill>
                  <a:schemeClr val="tx1"/>
                </a:solidFill>
                <a:latin typeface="Arial" panose="020B0604020202020204" pitchFamily="34" charset="0"/>
                <a:cs typeface="Arial" panose="020B0604020202020204" pitchFamily="34" charset="0"/>
              </a:rPr>
              <a:t>DNF</a:t>
            </a:r>
            <a:r>
              <a:rPr lang="en-US" sz="1600" b="1" dirty="0">
                <a:solidFill>
                  <a:schemeClr val="tx1"/>
                </a:solidFill>
                <a:latin typeface="Arial" panose="020B0604020202020204" pitchFamily="34" charset="0"/>
                <a:cs typeface="Arial" panose="020B0604020202020204" pitchFamily="34" charset="0"/>
              </a:rPr>
              <a:t> sections of the Report by the Referee</a:t>
            </a:r>
          </a:p>
          <a:p>
            <a:pPr marL="0" indent="0" eaLnBrk="1" fontAlgn="auto" hangingPunct="1">
              <a:lnSpc>
                <a:spcPct val="120000"/>
              </a:lnSpc>
              <a:spcAft>
                <a:spcPts val="0"/>
              </a:spcAft>
              <a:buFont typeface="Euphemia" panose="020B0503040102020104" pitchFamily="34" charset="0"/>
              <a:buNone/>
              <a:defRPr/>
            </a:pPr>
            <a:r>
              <a:rPr lang="en-US" sz="1600" b="1"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82AD02C2-1131-681C-9092-F3A018EEA568}"/>
              </a:ext>
            </a:extLst>
          </p:cNvPr>
          <p:cNvSpPr>
            <a:spLocks noGrp="1"/>
          </p:cNvSpPr>
          <p:nvPr>
            <p:ph type="title" idx="4294967295"/>
          </p:nvPr>
        </p:nvSpPr>
        <p:spPr>
          <a:xfrm>
            <a:off x="381000" y="0"/>
            <a:ext cx="8229600" cy="1300163"/>
          </a:xfrm>
        </p:spPr>
        <p:txBody>
          <a:bodyPr rtlCol="0">
            <a:normAutofit fontScale="90000"/>
          </a:bodyPr>
          <a:lstStyle/>
          <a:p>
            <a:pPr eaLnBrk="1" fontAlgn="auto" hangingPunct="1">
              <a:spcAft>
                <a:spcPts val="0"/>
              </a:spcAft>
              <a:defRPr/>
            </a:pPr>
            <a:br>
              <a:rPr lang="en-US" sz="3100" dirty="0">
                <a:solidFill>
                  <a:srgbClr val="FF0000"/>
                </a:solidFill>
              </a:rPr>
            </a:b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SCORED EVENT: </a:t>
            </a:r>
            <a:br>
              <a:rPr lang="en-US" dirty="0">
                <a:solidFill>
                  <a:schemeClr val="tx2">
                    <a:lumMod val="75000"/>
                  </a:schemeClr>
                </a:solidFill>
              </a:rPr>
            </a:br>
            <a:r>
              <a:rPr lang="en-US" sz="2200" b="1" dirty="0">
                <a:solidFill>
                  <a:schemeClr val="tx1"/>
                </a:solidFill>
              </a:rPr>
              <a:t>Tracking 1st Run DNS, NPS, DNF, DSQ athletes in 2nd Run</a:t>
            </a:r>
            <a:br>
              <a:rPr lang="en-US" sz="2200" b="1" dirty="0">
                <a:solidFill>
                  <a:schemeClr val="tx1"/>
                </a:solidFill>
              </a:rPr>
            </a:br>
            <a:endParaRPr lang="en-US" sz="2200" b="1" dirty="0">
              <a:solidFill>
                <a:schemeClr val="tx1"/>
              </a:solidFill>
            </a:endParaRPr>
          </a:p>
        </p:txBody>
      </p:sp>
      <p:pic>
        <p:nvPicPr>
          <p:cNvPr id="73732" name="Content Placeholder 10">
            <a:extLst>
              <a:ext uri="{FF2B5EF4-FFF2-40B4-BE49-F238E27FC236}">
                <a16:creationId xmlns:a16="http://schemas.microsoft.com/office/drawing/2014/main" id="{D990E957-4D4B-82D2-2261-4AA317264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4BAA-A31A-CDD2-93D5-C4DFBB98D8BD}"/>
              </a:ext>
            </a:extLst>
          </p:cNvPr>
          <p:cNvSpPr>
            <a:spLocks noGrp="1"/>
          </p:cNvSpPr>
          <p:nvPr>
            <p:ph type="title" idx="4294967295"/>
          </p:nvPr>
        </p:nvSpPr>
        <p:spPr>
          <a:xfrm>
            <a:off x="358775" y="203200"/>
            <a:ext cx="8229600" cy="1143000"/>
          </a:xfrm>
        </p:spPr>
        <p:txBody>
          <a:bodyPr rtlCol="0">
            <a:normAutofit/>
          </a:bodyPr>
          <a:lstStyle/>
          <a:p>
            <a:pPr eaLnBrk="1" fontAlgn="auto" hangingPunct="1">
              <a:spcAft>
                <a:spcPts val="0"/>
              </a:spcAft>
              <a:defRPr/>
            </a:pPr>
            <a:r>
              <a:rPr 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SCORED EVENT:</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chemeClr val="tx1"/>
                </a:solidFill>
                <a:latin typeface="Arial" panose="020B0604020202020204" pitchFamily="34" charset="0"/>
                <a:cs typeface="Arial" panose="020B0604020202020204" pitchFamily="34" charset="0"/>
              </a:rPr>
              <a:t>Tracking 1st Run DNF, DSQ athletes in 2nd Run</a:t>
            </a:r>
          </a:p>
        </p:txBody>
      </p:sp>
      <p:sp>
        <p:nvSpPr>
          <p:cNvPr id="31747" name="Content Placeholder 2">
            <a:extLst>
              <a:ext uri="{FF2B5EF4-FFF2-40B4-BE49-F238E27FC236}">
                <a16:creationId xmlns:a16="http://schemas.microsoft.com/office/drawing/2014/main" id="{BB58187B-F18B-A3DA-9BCB-A090917DA29B}"/>
              </a:ext>
            </a:extLst>
          </p:cNvPr>
          <p:cNvSpPr>
            <a:spLocks noGrp="1"/>
          </p:cNvSpPr>
          <p:nvPr>
            <p:ph idx="4294967295"/>
          </p:nvPr>
        </p:nvSpPr>
        <p:spPr>
          <a:xfrm>
            <a:off x="457200" y="1346200"/>
            <a:ext cx="8229600" cy="4978400"/>
          </a:xfrm>
        </p:spPr>
        <p:txBody>
          <a:bodyPr rtlCol="0">
            <a:normAutofit fontScale="70000" lnSpcReduction="20000"/>
          </a:bodyPr>
          <a:lstStyle/>
          <a:p>
            <a:pPr marL="0" indent="0" eaLnBrk="1" fontAlgn="auto" hangingPunct="1">
              <a:lnSpc>
                <a:spcPct val="120000"/>
              </a:lnSpc>
              <a:spcAft>
                <a:spcPts val="0"/>
              </a:spcAft>
              <a:buFont typeface="Euphemia" panose="020B0503040102020104" pitchFamily="34" charset="0"/>
              <a:buNone/>
              <a:defRPr/>
            </a:pPr>
            <a:r>
              <a:rPr lang="en-US" altLang="en-US" sz="1800" b="1" dirty="0">
                <a:solidFill>
                  <a:schemeClr val="tx1"/>
                </a:solidFill>
                <a:latin typeface="Arial" charset="0"/>
                <a:cs typeface="Arial" charset="0"/>
              </a:rPr>
              <a:t>The following is only a suggested method.  Chief of Timing or assistant may use recording method of their choice; e.g., End 2</a:t>
            </a:r>
            <a:r>
              <a:rPr lang="en-US" altLang="en-US" sz="1800" b="1" baseline="30000" dirty="0">
                <a:solidFill>
                  <a:schemeClr val="tx1"/>
                </a:solidFill>
                <a:latin typeface="Arial" charset="0"/>
                <a:cs typeface="Arial" charset="0"/>
              </a:rPr>
              <a:t>nd</a:t>
            </a:r>
            <a:r>
              <a:rPr lang="en-US" altLang="en-US" sz="1800" b="1" dirty="0">
                <a:solidFill>
                  <a:schemeClr val="tx1"/>
                </a:solidFill>
                <a:latin typeface="Arial" charset="0"/>
                <a:cs typeface="Arial" charset="0"/>
              </a:rPr>
              <a:t> Run, Run 1 Racers, etc.</a:t>
            </a: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dirty="0">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b="1" dirty="0">
              <a:solidFill>
                <a:schemeClr val="tx1"/>
              </a:solidFill>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endParaRPr lang="en-US" altLang="en-US" sz="1800" b="1" dirty="0">
              <a:solidFill>
                <a:schemeClr val="tx1"/>
              </a:solidFill>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r>
              <a:rPr lang="en-US" altLang="en-US" sz="1800" b="1" dirty="0">
                <a:solidFill>
                  <a:schemeClr val="tx1"/>
                </a:solidFill>
                <a:latin typeface="Arial" charset="0"/>
                <a:cs typeface="Arial" charset="0"/>
              </a:rPr>
              <a:t>Report by the Referee will now concisely reflect how many </a:t>
            </a:r>
            <a:r>
              <a:rPr lang="en-US" altLang="en-US" sz="1800" b="1" u="sng" dirty="0">
                <a:solidFill>
                  <a:schemeClr val="tx1"/>
                </a:solidFill>
                <a:latin typeface="Arial" charset="0"/>
                <a:cs typeface="Arial" charset="0"/>
              </a:rPr>
              <a:t>actual</a:t>
            </a:r>
            <a:r>
              <a:rPr lang="en-US" altLang="en-US" sz="1800" b="1" dirty="0">
                <a:solidFill>
                  <a:schemeClr val="tx1"/>
                </a:solidFill>
                <a:latin typeface="Arial" charset="0"/>
                <a:cs typeface="Arial" charset="0"/>
              </a:rPr>
              <a:t> 2</a:t>
            </a:r>
            <a:r>
              <a:rPr lang="en-US" altLang="en-US" sz="1800" b="1" baseline="30000" dirty="0">
                <a:solidFill>
                  <a:schemeClr val="tx1"/>
                </a:solidFill>
                <a:latin typeface="Arial" charset="0"/>
                <a:cs typeface="Arial" charset="0"/>
              </a:rPr>
              <a:t>nd</a:t>
            </a:r>
            <a:r>
              <a:rPr lang="en-US" altLang="en-US" sz="1800" b="1" dirty="0">
                <a:solidFill>
                  <a:schemeClr val="tx1"/>
                </a:solidFill>
                <a:latin typeface="Arial" charset="0"/>
                <a:cs typeface="Arial" charset="0"/>
              </a:rPr>
              <a:t>-Run DNS and DNF competitors are to be considered in calculation of “Finishers/Total Ranked on Result</a:t>
            </a:r>
            <a:r>
              <a:rPr lang="en-US" altLang="en-US" sz="1800" dirty="0">
                <a:latin typeface="Arial" charset="0"/>
                <a:cs typeface="Arial" charset="0"/>
              </a:rPr>
              <a:t>."</a:t>
            </a:r>
          </a:p>
          <a:p>
            <a:pPr marL="0" indent="0" eaLnBrk="1" fontAlgn="auto" hangingPunct="1">
              <a:lnSpc>
                <a:spcPct val="120000"/>
              </a:lnSpc>
              <a:spcAft>
                <a:spcPts val="0"/>
              </a:spcAft>
              <a:buFont typeface="Euphemia" panose="020B0503040102020104" pitchFamily="34" charset="0"/>
              <a:buNone/>
              <a:defRPr/>
            </a:pPr>
            <a:r>
              <a:rPr lang="en-US" altLang="en-US" sz="1800" dirty="0">
                <a:latin typeface="Arial" charset="0"/>
                <a:cs typeface="Arial" charset="0"/>
              </a:rPr>
              <a:t>		</a:t>
            </a:r>
          </a:p>
        </p:txBody>
      </p:sp>
      <p:pic>
        <p:nvPicPr>
          <p:cNvPr id="74756" name="Picture 3">
            <a:extLst>
              <a:ext uri="{FF2B5EF4-FFF2-40B4-BE49-F238E27FC236}">
                <a16:creationId xmlns:a16="http://schemas.microsoft.com/office/drawing/2014/main" id="{ED204EB3-CE9F-42AF-89A5-C5A41CE2C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988" y="2406650"/>
            <a:ext cx="50831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Content Placeholder 10">
            <a:extLst>
              <a:ext uri="{FF2B5EF4-FFF2-40B4-BE49-F238E27FC236}">
                <a16:creationId xmlns:a16="http://schemas.microsoft.com/office/drawing/2014/main" id="{0FA30622-7792-B85E-E5E1-220BF5DE4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3632-1193-0A3E-ECE8-09B691DFC290}"/>
              </a:ext>
            </a:extLst>
          </p:cNvPr>
          <p:cNvSpPr>
            <a:spLocks noGrp="1"/>
          </p:cNvSpPr>
          <p:nvPr>
            <p:ph type="title"/>
          </p:nvPr>
        </p:nvSpPr>
        <p:spPr>
          <a:xfrm>
            <a:off x="311150" y="304800"/>
            <a:ext cx="8729663" cy="914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b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sz="24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E02ADFC-9FA4-56F7-021A-9C4AAC71AD2E}"/>
              </a:ext>
            </a:extLst>
          </p:cNvPr>
          <p:cNvSpPr>
            <a:spLocks noGrp="1"/>
          </p:cNvSpPr>
          <p:nvPr>
            <p:ph type="body" sz="quarter" idx="10"/>
          </p:nvPr>
        </p:nvSpPr>
        <p:spPr>
          <a:xfrm>
            <a:off x="152400" y="1752600"/>
            <a:ext cx="8882063" cy="3695700"/>
          </a:xfrm>
        </p:spPr>
        <p:txBody>
          <a:bodyPr/>
          <a:lstStyle/>
          <a:p>
            <a:pPr marL="0" indent="0">
              <a:lnSpc>
                <a:spcPct val="115000"/>
              </a:lnSpc>
              <a:spcBef>
                <a:spcPts val="6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The following slides referring to MAAPP and SafeSport are:</a:t>
            </a:r>
          </a:p>
          <a:p>
            <a:pPr>
              <a:lnSpc>
                <a:spcPct val="115000"/>
              </a:lnSpc>
              <a:spcBef>
                <a:spcPts val="600"/>
              </a:spcBef>
              <a:spcAft>
                <a:spcPts val="600"/>
              </a:spcAft>
              <a:buFont typeface="Arial" panose="020B0604020202020204" pitchFamily="34" charset="0"/>
              <a:buChar char="•"/>
              <a:defRPr/>
            </a:pPr>
            <a:r>
              <a:rPr lang="en-US" sz="2400" u="sng" dirty="0">
                <a:ea typeface="Calibri" panose="020F0502020204030204" pitchFamily="34" charset="0"/>
                <a:cs typeface="Times New Roman" panose="02020603050405020304" pitchFamily="18" charset="0"/>
              </a:rPr>
              <a:t>Only a brief summary</a:t>
            </a:r>
            <a:r>
              <a:rPr lang="en-US" sz="2400" dirty="0">
                <a:ea typeface="Calibri" panose="020F0502020204030204" pitchFamily="34" charset="0"/>
                <a:cs typeface="Times New Roman" panose="02020603050405020304" pitchFamily="18" charset="0"/>
              </a:rPr>
              <a:t> of information found in many documents </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Documents will be updated as required</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Please refer to links posted on the U.S. Ski &amp; Snowboard website for access to </a:t>
            </a:r>
            <a:r>
              <a:rPr lang="en-US" sz="2400" u="sng" dirty="0">
                <a:ea typeface="Calibri" panose="020F0502020204030204" pitchFamily="34" charset="0"/>
                <a:cs typeface="Times New Roman" panose="02020603050405020304" pitchFamily="18" charset="0"/>
              </a:rPr>
              <a:t>complete and current</a:t>
            </a:r>
            <a:r>
              <a:rPr lang="en-US" sz="2400" dirty="0">
                <a:ea typeface="Calibri" panose="020F0502020204030204" pitchFamily="34" charset="0"/>
                <a:cs typeface="Times New Roman" panose="02020603050405020304" pitchFamily="18" charset="0"/>
              </a:rPr>
              <a:t> information.</a:t>
            </a:r>
          </a:p>
          <a:p>
            <a:pPr marL="0" indent="0">
              <a:lnSpc>
                <a:spcPct val="115000"/>
              </a:lnSpc>
              <a:spcBef>
                <a:spcPts val="12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 </a:t>
            </a:r>
            <a:r>
              <a:rPr lang="en-US" sz="2000" b="1" dirty="0">
                <a:solidFill>
                  <a:srgbClr val="0033CC"/>
                </a:solidFill>
                <a:ea typeface="Calibri" panose="020F0502020204030204" pitchFamily="34" charset="0"/>
                <a:cs typeface="Times New Roman" panose="02020603050405020304" pitchFamily="18" charset="0"/>
              </a:rPr>
              <a:t>usskiandsnowboard.org/safesport-athlete-safety/safesport-resources</a:t>
            </a:r>
            <a:r>
              <a:rPr lang="en-US" sz="2000" dirty="0">
                <a:solidFill>
                  <a:srgbClr val="0033CC"/>
                </a:solidFill>
                <a:ea typeface="Calibri" panose="020F0502020204030204" pitchFamily="34" charset="0"/>
                <a:cs typeface="Times New Roman" panose="02020603050405020304" pitchFamily="18" charset="0"/>
              </a:rPr>
              <a:t> </a:t>
            </a:r>
            <a:endParaRPr lang="en-US" sz="2000" dirty="0">
              <a:solidFill>
                <a:srgbClr val="FF0000"/>
              </a:solidFill>
              <a:ea typeface="Calibri" panose="020F0502020204030204" pitchFamily="34" charset="0"/>
              <a:cs typeface="Times New Roman" panose="02020603050405020304" pitchFamily="18" charset="0"/>
            </a:endParaRPr>
          </a:p>
          <a:p>
            <a:pPr>
              <a:defRPr/>
            </a:pPr>
            <a:endParaRPr lang="en-US" dirty="0"/>
          </a:p>
        </p:txBody>
      </p:sp>
      <p:pic>
        <p:nvPicPr>
          <p:cNvPr id="18436" name="Content Placeholder 10">
            <a:extLst>
              <a:ext uri="{FF2B5EF4-FFF2-40B4-BE49-F238E27FC236}">
                <a16:creationId xmlns:a16="http://schemas.microsoft.com/office/drawing/2014/main" id="{C927605B-09FE-2404-1A44-4025B61A5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051E-9467-946C-68AD-61F8BAD44916}"/>
              </a:ext>
            </a:extLst>
          </p:cNvPr>
          <p:cNvSpPr>
            <a:spLocks noGrp="1"/>
          </p:cNvSpPr>
          <p:nvPr>
            <p:ph type="title" idx="4294967295"/>
          </p:nvPr>
        </p:nvSpPr>
        <p:spPr>
          <a:xfrm>
            <a:off x="457200" y="152400"/>
            <a:ext cx="8229600" cy="1143000"/>
          </a:xfrm>
        </p:spPr>
        <p:txBody>
          <a:bodyPr rtlCol="0">
            <a:normAutofit fontScale="90000"/>
          </a:bodyPr>
          <a:lstStyle/>
          <a:p>
            <a:pPr eaLnBrk="1" fontAlgn="auto" hangingPunct="1">
              <a:spcAft>
                <a:spcPts val="0"/>
              </a:spcAft>
              <a:defRPr/>
            </a:pPr>
            <a:br>
              <a:rPr lang="en-US" b="1" dirty="0">
                <a:solidFill>
                  <a:srgbClr val="FF0000"/>
                </a:solidFill>
                <a:effectLst>
                  <a:outerShdw blurRad="38100" dist="38100" dir="2700000" algn="tl">
                    <a:srgbClr val="000000">
                      <a:alpha val="43137"/>
                    </a:srgbClr>
                  </a:outerShdw>
                </a:effectLst>
                <a:latin typeface="Arial" charset="0"/>
                <a:cs typeface="Arial" charset="0"/>
              </a:rPr>
            </a:br>
            <a:r>
              <a:rPr lang="en-US" b="1" dirty="0">
                <a:solidFill>
                  <a:srgbClr val="002060"/>
                </a:solidFill>
                <a:effectLst>
                  <a:outerShdw blurRad="38100" dist="38100" dir="2700000" algn="tl">
                    <a:srgbClr val="000000">
                      <a:alpha val="43137"/>
                    </a:srgbClr>
                  </a:outerShdw>
                </a:effectLst>
                <a:latin typeface="Arial" charset="0"/>
                <a:cs typeface="Arial" charset="0"/>
              </a:rPr>
              <a:t>Miscellaneous Topics</a:t>
            </a:r>
            <a:br>
              <a:rPr lang="en-US" b="1" dirty="0">
                <a:solidFill>
                  <a:srgbClr val="002060"/>
                </a:solidFill>
                <a:effectLst>
                  <a:outerShdw blurRad="38100" dist="38100" dir="2700000" algn="tl">
                    <a:srgbClr val="000000">
                      <a:alpha val="43137"/>
                    </a:srgbClr>
                  </a:outerShdw>
                </a:effectLst>
                <a:latin typeface="Arial" charset="0"/>
                <a:cs typeface="Arial" charset="0"/>
              </a:rPr>
            </a:br>
            <a:endParaRPr lang="en-US" dirty="0">
              <a:solidFill>
                <a:srgbClr val="002060"/>
              </a:solidFill>
            </a:endParaRPr>
          </a:p>
        </p:txBody>
      </p:sp>
      <p:sp>
        <p:nvSpPr>
          <p:cNvPr id="24578" name="Rectangle 2">
            <a:extLst>
              <a:ext uri="{FF2B5EF4-FFF2-40B4-BE49-F238E27FC236}">
                <a16:creationId xmlns:a16="http://schemas.microsoft.com/office/drawing/2014/main" id="{D601F461-78D5-12AD-67EC-BDF7DD5EEC4A}"/>
              </a:ext>
            </a:extLst>
          </p:cNvPr>
          <p:cNvSpPr>
            <a:spLocks noGrp="1" noChangeArrowheads="1"/>
          </p:cNvSpPr>
          <p:nvPr>
            <p:ph type="body" idx="4294967295"/>
          </p:nvPr>
        </p:nvSpPr>
        <p:spPr>
          <a:xfrm>
            <a:off x="457200" y="1143000"/>
            <a:ext cx="8305800" cy="4724400"/>
          </a:xfrm>
        </p:spPr>
        <p:txBody>
          <a:bodyPr rtlCol="0">
            <a:normAutofit fontScale="55000" lnSpcReduction="20000"/>
          </a:bodyPr>
          <a:lstStyle/>
          <a:p>
            <a:pPr marL="246888" indent="-246888" eaLnBrk="1" fontAlgn="auto" hangingPunct="1">
              <a:lnSpc>
                <a:spcPct val="80000"/>
              </a:lnSpc>
              <a:spcAft>
                <a:spcPts val="0"/>
              </a:spcAft>
              <a:buFont typeface="Euphemia" panose="020B0503040102020104" pitchFamily="34" charset="0"/>
              <a:buNone/>
              <a:defRPr/>
            </a:pPr>
            <a:endParaRPr lang="en-US" dirty="0">
              <a:solidFill>
                <a:srgbClr val="FF0000"/>
              </a:solidFill>
              <a:latin typeface="Arial" charset="0"/>
              <a:cs typeface="Arial" charset="0"/>
            </a:endParaRPr>
          </a:p>
          <a:p>
            <a:pPr marL="0" indent="-246888" eaLnBrk="1" fontAlgn="auto" hangingPunct="1">
              <a:lnSpc>
                <a:spcPct val="120000"/>
              </a:lnSpc>
              <a:spcAft>
                <a:spcPts val="0"/>
              </a:spcAft>
              <a:buFont typeface="Euphemia" panose="020B0503040102020104" pitchFamily="34" charset="0"/>
              <a:buNone/>
              <a:defRPr/>
            </a:pPr>
            <a:r>
              <a:rPr lang="en-US" sz="4200" b="1" dirty="0">
                <a:solidFill>
                  <a:schemeClr val="tx1"/>
                </a:solidFill>
                <a:latin typeface="Arial" charset="0"/>
                <a:cs typeface="Arial" charset="0"/>
              </a:rPr>
              <a:t>Vertical Drop, Minimum Time and Minimum Penalty in Scoring a U.S. Alpine Race.</a:t>
            </a:r>
          </a:p>
          <a:p>
            <a:pPr marL="246888" indent="-246888" eaLnBrk="1" fontAlgn="auto" hangingPunct="1">
              <a:lnSpc>
                <a:spcPct val="80000"/>
              </a:lnSpc>
              <a:spcAft>
                <a:spcPts val="0"/>
              </a:spcAft>
              <a:buFont typeface="Euphemia" panose="020B0503040102020104" pitchFamily="34" charset="0"/>
              <a:buNone/>
              <a:defRPr/>
            </a:pPr>
            <a:endParaRPr lang="en-US" sz="4200" dirty="0">
              <a:solidFill>
                <a:srgbClr val="FF0000"/>
              </a:solidFill>
              <a:latin typeface="Arial" charset="0"/>
              <a:cs typeface="Arial" charset="0"/>
            </a:endParaRPr>
          </a:p>
          <a:p>
            <a:pPr marL="246888" indent="-246888" eaLnBrk="1" fontAlgn="auto" hangingPunct="1">
              <a:lnSpc>
                <a:spcPct val="120000"/>
              </a:lnSpc>
              <a:spcBef>
                <a:spcPts val="600"/>
              </a:spcBef>
              <a:spcAft>
                <a:spcPts val="0"/>
              </a:spcAft>
              <a:buFont typeface="Euphemia" panose="020B0503040102020104" pitchFamily="34" charset="0"/>
              <a:buNone/>
              <a:defRPr/>
            </a:pPr>
            <a:r>
              <a:rPr lang="en-US" sz="4200" dirty="0">
                <a:solidFill>
                  <a:schemeClr val="tx1"/>
                </a:solidFill>
                <a:latin typeface="Arial" charset="0"/>
                <a:cs typeface="Arial" charset="0"/>
              </a:rPr>
              <a:t>1. Races that meet all technical standards:</a:t>
            </a:r>
          </a:p>
          <a:p>
            <a:pPr marL="246888" indent="-246888" eaLnBrk="1" fontAlgn="auto" hangingPunct="1">
              <a:lnSpc>
                <a:spcPct val="120000"/>
              </a:lnSpc>
              <a:spcBef>
                <a:spcPts val="600"/>
              </a:spcBef>
              <a:spcAft>
                <a:spcPts val="0"/>
              </a:spcAft>
              <a:buFont typeface="Euphemia" panose="020B0503040102020104" pitchFamily="34" charset="0"/>
              <a:buNone/>
              <a:defRPr/>
            </a:pPr>
            <a:r>
              <a:rPr lang="en-US" sz="4200" dirty="0">
                <a:solidFill>
                  <a:schemeClr val="tx1"/>
                </a:solidFill>
                <a:latin typeface="Arial" charset="0"/>
                <a:cs typeface="Arial" charset="0"/>
              </a:rPr>
              <a:t>	If all requirements of a competition are met, i.e. vertical drop and minimum time, but </a:t>
            </a:r>
          </a:p>
          <a:p>
            <a:pPr marL="274320" indent="-246888" eaLnBrk="1" fontAlgn="auto" hangingPunct="1">
              <a:lnSpc>
                <a:spcPct val="120000"/>
              </a:lnSpc>
              <a:spcBef>
                <a:spcPts val="600"/>
              </a:spcBef>
              <a:spcAft>
                <a:spcPts val="0"/>
              </a:spcAft>
              <a:buFont typeface="Euphemia" panose="020B0503040102020104" pitchFamily="34" charset="0"/>
              <a:buNone/>
              <a:defRPr/>
            </a:pPr>
            <a:r>
              <a:rPr lang="en-US" sz="4200" dirty="0">
                <a:solidFill>
                  <a:schemeClr val="tx1"/>
                </a:solidFill>
                <a:latin typeface="Arial" charset="0"/>
                <a:cs typeface="Arial" charset="0"/>
              </a:rPr>
              <a:t>		     penalty calculates </a:t>
            </a:r>
            <a:r>
              <a:rPr lang="en-US" sz="4200" b="1" u="sng" dirty="0">
                <a:solidFill>
                  <a:srgbClr val="003399"/>
                </a:solidFill>
                <a:latin typeface="Arial" charset="0"/>
                <a:cs typeface="Arial" charset="0"/>
              </a:rPr>
              <a:t>below 40.00</a:t>
            </a:r>
            <a:r>
              <a:rPr lang="en-US" sz="4200" dirty="0">
                <a:solidFill>
                  <a:schemeClr val="tx1"/>
                </a:solidFill>
                <a:latin typeface="Arial" charset="0"/>
                <a:cs typeface="Arial" charset="0"/>
              </a:rPr>
              <a:t>, the </a:t>
            </a:r>
          </a:p>
          <a:p>
            <a:pPr marL="274320" indent="-246888" eaLnBrk="1" fontAlgn="auto" hangingPunct="1">
              <a:lnSpc>
                <a:spcPct val="120000"/>
              </a:lnSpc>
              <a:spcBef>
                <a:spcPts val="600"/>
              </a:spcBef>
              <a:spcAft>
                <a:spcPts val="0"/>
              </a:spcAft>
              <a:buFont typeface="Euphemia" panose="020B0503040102020104" pitchFamily="34" charset="0"/>
              <a:buNone/>
              <a:defRPr/>
            </a:pPr>
            <a:r>
              <a:rPr lang="en-US" sz="4200" dirty="0">
                <a:solidFill>
                  <a:schemeClr val="tx1"/>
                </a:solidFill>
                <a:latin typeface="Arial" charset="0"/>
                <a:cs typeface="Arial" charset="0"/>
              </a:rPr>
              <a:t>		     </a:t>
            </a:r>
            <a:r>
              <a:rPr lang="en-US" sz="4200" u="sng" dirty="0">
                <a:solidFill>
                  <a:schemeClr val="tx1"/>
                </a:solidFill>
                <a:latin typeface="Arial" charset="0"/>
                <a:cs typeface="Arial" charset="0"/>
              </a:rPr>
              <a:t>minimum penalty of 40.00 will be applied</a:t>
            </a:r>
            <a:r>
              <a:rPr lang="en-US" sz="4200" dirty="0">
                <a:solidFill>
                  <a:schemeClr val="tx1"/>
                </a:solidFill>
                <a:latin typeface="Arial" charset="0"/>
                <a:cs typeface="Arial" charset="0"/>
              </a:rPr>
              <a:t>. </a:t>
            </a:r>
          </a:p>
          <a:p>
            <a:pPr marL="246888" indent="-246888" eaLnBrk="1" fontAlgn="auto" hangingPunct="1">
              <a:lnSpc>
                <a:spcPct val="120000"/>
              </a:lnSpc>
              <a:spcBef>
                <a:spcPts val="0"/>
              </a:spcBef>
              <a:spcAft>
                <a:spcPts val="0"/>
              </a:spcAft>
              <a:buFont typeface="Euphemia" panose="020B0503040102020104" pitchFamily="34" charset="0"/>
              <a:buNone/>
              <a:defRPr/>
            </a:pPr>
            <a:endParaRPr lang="en-US" sz="3400" dirty="0">
              <a:solidFill>
                <a:schemeClr val="tx1"/>
              </a:solidFill>
              <a:latin typeface="Arial" charset="0"/>
              <a:cs typeface="Arial" charset="0"/>
            </a:endParaRPr>
          </a:p>
          <a:p>
            <a:pPr marL="246888" indent="-246888" eaLnBrk="1" fontAlgn="auto" hangingPunct="1">
              <a:lnSpc>
                <a:spcPct val="120000"/>
              </a:lnSpc>
              <a:spcBef>
                <a:spcPts val="0"/>
              </a:spcBef>
              <a:spcAft>
                <a:spcPts val="0"/>
              </a:spcAft>
              <a:buFont typeface="Euphemia" panose="020B0503040102020104" pitchFamily="34" charset="0"/>
              <a:buNone/>
              <a:defRPr/>
            </a:pPr>
            <a:r>
              <a:rPr lang="en-US" sz="3400" dirty="0">
                <a:solidFill>
                  <a:schemeClr val="tx1"/>
                </a:solidFill>
                <a:latin typeface="Arial" charset="0"/>
                <a:cs typeface="Arial" charset="0"/>
              </a:rPr>
              <a:t>    </a:t>
            </a:r>
            <a:r>
              <a:rPr lang="en-US" sz="3700" b="1" dirty="0">
                <a:solidFill>
                  <a:srgbClr val="003399"/>
                </a:solidFill>
                <a:latin typeface="Arial" charset="0"/>
                <a:cs typeface="Arial" charset="0"/>
              </a:rPr>
              <a:t>This minimum penalty is valid for all events/genders.</a:t>
            </a:r>
          </a:p>
          <a:p>
            <a:pPr marL="246888" indent="-246888" eaLnBrk="1" fontAlgn="auto" hangingPunct="1">
              <a:lnSpc>
                <a:spcPct val="80000"/>
              </a:lnSpc>
              <a:spcAft>
                <a:spcPts val="0"/>
              </a:spcAft>
              <a:buFont typeface="Euphemia" panose="020B0503040102020104" pitchFamily="34" charset="0"/>
              <a:buNone/>
              <a:defRPr/>
            </a:pPr>
            <a:r>
              <a:rPr lang="en-US" dirty="0">
                <a:solidFill>
                  <a:srgbClr val="FF0000"/>
                </a:solidFill>
                <a:latin typeface="Arial" charset="0"/>
                <a:cs typeface="Arial" charset="0"/>
              </a:rPr>
              <a:t> </a:t>
            </a:r>
          </a:p>
        </p:txBody>
      </p:sp>
      <p:pic>
        <p:nvPicPr>
          <p:cNvPr id="75780" name="Content Placeholder 10">
            <a:extLst>
              <a:ext uri="{FF2B5EF4-FFF2-40B4-BE49-F238E27FC236}">
                <a16:creationId xmlns:a16="http://schemas.microsoft.com/office/drawing/2014/main" id="{30DB99B3-6E94-B7AE-0DF4-4CC5E5436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4457780-01E5-6677-72C5-E7FB43ABB780}"/>
              </a:ext>
            </a:extLst>
          </p:cNvPr>
          <p:cNvSpPr>
            <a:spLocks noGrp="1" noChangeArrowheads="1"/>
          </p:cNvSpPr>
          <p:nvPr>
            <p:ph type="body" idx="4294967295"/>
          </p:nvPr>
        </p:nvSpPr>
        <p:spPr>
          <a:xfrm>
            <a:off x="381000" y="685800"/>
            <a:ext cx="7772400" cy="4527550"/>
          </a:xfrm>
        </p:spPr>
        <p:txBody>
          <a:bodyPr rtlCol="0">
            <a:normAutofit fontScale="85000" lnSpcReduction="10000"/>
          </a:bodyPr>
          <a:lstStyle/>
          <a:p>
            <a:pPr marL="246888" indent="-246888" eaLnBrk="1" fontAlgn="auto" hangingPunct="1">
              <a:lnSpc>
                <a:spcPct val="80000"/>
              </a:lnSpc>
              <a:spcAft>
                <a:spcPts val="0"/>
              </a:spcAft>
              <a:buFont typeface="Euphemia" panose="020B0503040102020104" pitchFamily="34" charset="0"/>
              <a:buNone/>
              <a:defRPr/>
            </a:pPr>
            <a:endParaRPr lang="en-US" dirty="0">
              <a:latin typeface="Arial" charset="0"/>
              <a:cs typeface="Arial" charset="0"/>
            </a:endParaRPr>
          </a:p>
          <a:p>
            <a:pPr marL="246888" indent="-246888" eaLnBrk="1" fontAlgn="auto" hangingPunct="1">
              <a:lnSpc>
                <a:spcPct val="80000"/>
              </a:lnSpc>
              <a:spcAft>
                <a:spcPts val="0"/>
              </a:spcAft>
              <a:buFont typeface="Euphemia" panose="020B0503040102020104" pitchFamily="34" charset="0"/>
              <a:buNone/>
              <a:defRPr/>
            </a:pPr>
            <a:r>
              <a:rPr lang="en-US" sz="2400" b="1" dirty="0">
                <a:solidFill>
                  <a:schemeClr val="tx1"/>
                </a:solidFill>
                <a:latin typeface="Arial" charset="0"/>
                <a:cs typeface="Arial" charset="0"/>
              </a:rPr>
              <a:t>2. Races that </a:t>
            </a:r>
            <a:r>
              <a:rPr lang="en-US" sz="2400" b="1" u="sng" dirty="0">
                <a:solidFill>
                  <a:schemeClr val="tx1"/>
                </a:solidFill>
                <a:latin typeface="Arial" charset="0"/>
                <a:cs typeface="Arial" charset="0"/>
              </a:rPr>
              <a:t>do not meet vertical drop</a:t>
            </a:r>
            <a:r>
              <a:rPr lang="en-US" sz="2400" b="1" dirty="0">
                <a:solidFill>
                  <a:schemeClr val="tx1"/>
                </a:solidFill>
                <a:latin typeface="Arial" charset="0"/>
                <a:cs typeface="Arial" charset="0"/>
              </a:rPr>
              <a:t> requirements:</a:t>
            </a:r>
          </a:p>
          <a:p>
            <a:pPr marL="246888" indent="-246888" eaLnBrk="1" fontAlgn="auto" hangingPunct="1">
              <a:lnSpc>
                <a:spcPct val="80000"/>
              </a:lnSpc>
              <a:spcAft>
                <a:spcPts val="0"/>
              </a:spcAft>
              <a:buFont typeface="Arial"/>
              <a:buChar char="•"/>
              <a:defRPr/>
            </a:pPr>
            <a:endParaRPr lang="en-US" sz="2400" b="1" dirty="0">
              <a:solidFill>
                <a:schemeClr val="tx1"/>
              </a:solidFill>
              <a:latin typeface="Arial" charset="0"/>
              <a:cs typeface="Arial" charset="0"/>
            </a:endParaRPr>
          </a:p>
          <a:p>
            <a:pPr marL="0" indent="0" eaLnBrk="1" fontAlgn="auto" hangingPunct="1">
              <a:lnSpc>
                <a:spcPct val="120000"/>
              </a:lnSpc>
              <a:spcBef>
                <a:spcPts val="0"/>
              </a:spcBef>
              <a:spcAft>
                <a:spcPts val="0"/>
              </a:spcAft>
              <a:buFont typeface="Euphemia" panose="020B0503040102020104" pitchFamily="34" charset="0"/>
              <a:buNone/>
              <a:defRPr/>
            </a:pPr>
            <a:r>
              <a:rPr lang="en-US" sz="2400" b="1" dirty="0">
                <a:solidFill>
                  <a:schemeClr val="tx1"/>
                </a:solidFill>
                <a:latin typeface="Arial" charset="0"/>
                <a:cs typeface="Arial" charset="0"/>
              </a:rPr>
              <a:t>    If the minimum vertical drop requirement is </a:t>
            </a:r>
            <a:r>
              <a:rPr lang="en-US" sz="2400" b="1" u="sng" dirty="0">
                <a:solidFill>
                  <a:srgbClr val="003399"/>
                </a:solidFill>
                <a:latin typeface="Arial" charset="0"/>
                <a:cs typeface="Arial" charset="0"/>
              </a:rPr>
              <a:t>not met</a:t>
            </a:r>
            <a:r>
              <a:rPr lang="en-US" sz="2400" b="1" dirty="0">
                <a:solidFill>
                  <a:schemeClr val="tx1"/>
                </a:solidFill>
                <a:latin typeface="Arial" charset="0"/>
                <a:cs typeface="Arial" charset="0"/>
              </a:rPr>
              <a:t>, but       </a:t>
            </a:r>
          </a:p>
          <a:p>
            <a:pPr marL="0" indent="0" eaLnBrk="1" fontAlgn="auto" hangingPunct="1">
              <a:lnSpc>
                <a:spcPct val="120000"/>
              </a:lnSpc>
              <a:spcBef>
                <a:spcPts val="0"/>
              </a:spcBef>
              <a:spcAft>
                <a:spcPts val="0"/>
              </a:spcAft>
              <a:buFont typeface="Euphemia" panose="020B0503040102020104" pitchFamily="34" charset="0"/>
              <a:buNone/>
              <a:defRPr/>
            </a:pPr>
            <a:r>
              <a:rPr lang="en-US" sz="2400" b="1" dirty="0">
                <a:solidFill>
                  <a:schemeClr val="tx1"/>
                </a:solidFill>
                <a:latin typeface="Arial" charset="0"/>
                <a:cs typeface="Arial" charset="0"/>
              </a:rPr>
              <a:t>    the minimum time requirement is met,</a:t>
            </a:r>
          </a:p>
          <a:p>
            <a:pPr marL="0" indent="0" eaLnBrk="1" fontAlgn="auto" hangingPunct="1">
              <a:lnSpc>
                <a:spcPct val="120000"/>
              </a:lnSpc>
              <a:spcAft>
                <a:spcPts val="0"/>
              </a:spcAft>
              <a:buFont typeface="Euphemia" panose="020B0503040102020104" pitchFamily="34" charset="0"/>
              <a:buNone/>
              <a:defRPr/>
            </a:pPr>
            <a:r>
              <a:rPr lang="en-US" sz="2400" b="1" dirty="0">
                <a:solidFill>
                  <a:schemeClr val="tx1"/>
                </a:solidFill>
                <a:latin typeface="Arial" charset="0"/>
                <a:cs typeface="Arial" charset="0"/>
              </a:rPr>
              <a:t>        -  </a:t>
            </a:r>
            <a:r>
              <a:rPr lang="en-US" sz="2400" b="1" u="sng" dirty="0">
                <a:solidFill>
                  <a:schemeClr val="tx1"/>
                </a:solidFill>
                <a:latin typeface="Arial" charset="0"/>
                <a:cs typeface="Arial" charset="0"/>
              </a:rPr>
              <a:t>greater of the calculated penalty</a:t>
            </a:r>
            <a:r>
              <a:rPr lang="en-US" sz="2400" b="1" dirty="0">
                <a:solidFill>
                  <a:schemeClr val="tx1"/>
                </a:solidFill>
                <a:latin typeface="Arial" charset="0"/>
                <a:cs typeface="Arial" charset="0"/>
              </a:rPr>
              <a:t> </a:t>
            </a:r>
          </a:p>
          <a:p>
            <a:pPr marL="0" indent="0" eaLnBrk="1" fontAlgn="auto" hangingPunct="1">
              <a:lnSpc>
                <a:spcPct val="120000"/>
              </a:lnSpc>
              <a:spcBef>
                <a:spcPts val="1200"/>
              </a:spcBef>
              <a:spcAft>
                <a:spcPts val="0"/>
              </a:spcAft>
              <a:buFont typeface="Euphemia" panose="020B0503040102020104" pitchFamily="34" charset="0"/>
              <a:buNone/>
              <a:defRPr/>
            </a:pPr>
            <a:r>
              <a:rPr lang="en-US" sz="2400" b="1" dirty="0">
                <a:solidFill>
                  <a:srgbClr val="FF0000"/>
                </a:solidFill>
                <a:latin typeface="Arial" charset="0"/>
                <a:cs typeface="Arial" charset="0"/>
              </a:rPr>
              <a:t>            	</a:t>
            </a:r>
            <a:r>
              <a:rPr lang="en-US" sz="2400" b="1" i="1" dirty="0">
                <a:solidFill>
                  <a:srgbClr val="003399"/>
                </a:solidFill>
                <a:latin typeface="Arial" charset="0"/>
                <a:cs typeface="Arial" charset="0"/>
              </a:rPr>
              <a:t>OR</a:t>
            </a:r>
            <a:r>
              <a:rPr lang="en-US" sz="2400" b="1" dirty="0">
                <a:solidFill>
                  <a:srgbClr val="FF0000"/>
                </a:solidFill>
                <a:latin typeface="Arial" charset="0"/>
                <a:cs typeface="Arial" charset="0"/>
              </a:rPr>
              <a:t> </a:t>
            </a:r>
            <a:r>
              <a:rPr lang="en-US" sz="2400" b="1" dirty="0">
                <a:latin typeface="Arial" charset="0"/>
                <a:cs typeface="Arial" charset="0"/>
              </a:rPr>
              <a:t> </a:t>
            </a:r>
          </a:p>
          <a:p>
            <a:pPr marL="0" indent="0" eaLnBrk="1" fontAlgn="auto" hangingPunct="1">
              <a:lnSpc>
                <a:spcPct val="120000"/>
              </a:lnSpc>
              <a:spcAft>
                <a:spcPts val="0"/>
              </a:spcAft>
              <a:buFont typeface="Euphemia" panose="020B0503040102020104" pitchFamily="34" charset="0"/>
              <a:buNone/>
              <a:defRPr/>
            </a:pPr>
            <a:r>
              <a:rPr lang="en-US" sz="2400" b="1" dirty="0">
                <a:solidFill>
                  <a:schemeClr val="tx1"/>
                </a:solidFill>
                <a:latin typeface="Arial" charset="0"/>
                <a:cs typeface="Arial" charset="0"/>
              </a:rPr>
              <a:t>        -  the </a:t>
            </a:r>
            <a:r>
              <a:rPr lang="en-US" sz="2400" b="1" u="sng" dirty="0">
                <a:solidFill>
                  <a:schemeClr val="tx1"/>
                </a:solidFill>
                <a:latin typeface="Arial" charset="0"/>
                <a:cs typeface="Arial" charset="0"/>
              </a:rPr>
              <a:t>minimum penalty of </a:t>
            </a:r>
            <a:r>
              <a:rPr lang="en-US" sz="2400" b="1" u="sng" dirty="0">
                <a:solidFill>
                  <a:srgbClr val="003399"/>
                </a:solidFill>
                <a:latin typeface="Arial" charset="0"/>
                <a:cs typeface="Arial" charset="0"/>
              </a:rPr>
              <a:t>60.00 </a:t>
            </a:r>
            <a:r>
              <a:rPr lang="en-US" sz="2400" b="1" dirty="0">
                <a:solidFill>
                  <a:schemeClr val="tx1"/>
                </a:solidFill>
                <a:latin typeface="Arial" charset="0"/>
                <a:cs typeface="Arial" charset="0"/>
              </a:rPr>
              <a:t>shall be applied.</a:t>
            </a:r>
          </a:p>
          <a:p>
            <a:pPr marL="0" indent="0" eaLnBrk="1" fontAlgn="auto" hangingPunct="1">
              <a:lnSpc>
                <a:spcPct val="120000"/>
              </a:lnSpc>
              <a:spcAft>
                <a:spcPts val="0"/>
              </a:spcAft>
              <a:buFont typeface="Euphemia" panose="020B0503040102020104" pitchFamily="34" charset="0"/>
              <a:buNone/>
              <a:defRPr/>
            </a:pPr>
            <a:endParaRPr lang="en-US" sz="2400" b="1" dirty="0">
              <a:solidFill>
                <a:schemeClr val="tx1"/>
              </a:solidFill>
              <a:latin typeface="Arial" charset="0"/>
              <a:cs typeface="Arial" charset="0"/>
            </a:endParaRPr>
          </a:p>
          <a:p>
            <a:pPr marL="0" indent="0" eaLnBrk="1" fontAlgn="auto" hangingPunct="1">
              <a:lnSpc>
                <a:spcPct val="120000"/>
              </a:lnSpc>
              <a:spcAft>
                <a:spcPts val="0"/>
              </a:spcAft>
              <a:buFont typeface="Euphemia" panose="020B0503040102020104" pitchFamily="34" charset="0"/>
              <a:buNone/>
              <a:defRPr/>
            </a:pPr>
            <a:r>
              <a:rPr lang="en-US" sz="2400" b="1" dirty="0">
                <a:solidFill>
                  <a:srgbClr val="003399"/>
                </a:solidFill>
                <a:latin typeface="Arial" charset="0"/>
                <a:cs typeface="Arial" charset="0"/>
              </a:rPr>
              <a:t>This minimum penalty is valid for all events/genders.</a:t>
            </a:r>
          </a:p>
          <a:p>
            <a:pPr marL="0" indent="0" eaLnBrk="1" fontAlgn="auto" hangingPunct="1">
              <a:spcAft>
                <a:spcPts val="0"/>
              </a:spcAft>
              <a:buFont typeface="Euphemia" panose="020B0503040102020104" pitchFamily="34" charset="0"/>
              <a:buNone/>
              <a:defRPr/>
            </a:pPr>
            <a:endParaRPr lang="en-US" sz="2400" b="1" dirty="0">
              <a:solidFill>
                <a:schemeClr val="tx1"/>
              </a:solidFill>
              <a:latin typeface="Arial" charset="0"/>
              <a:cs typeface="Arial" charset="0"/>
            </a:endParaRPr>
          </a:p>
        </p:txBody>
      </p:sp>
      <p:pic>
        <p:nvPicPr>
          <p:cNvPr id="76803" name="Content Placeholder 10">
            <a:extLst>
              <a:ext uri="{FF2B5EF4-FFF2-40B4-BE49-F238E27FC236}">
                <a16:creationId xmlns:a16="http://schemas.microsoft.com/office/drawing/2014/main" id="{3A20AA85-7941-84B2-8239-71C613BD0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3ABC71E-0B64-2B93-27E9-16DEDBA1D5EF}"/>
              </a:ext>
            </a:extLst>
          </p:cNvPr>
          <p:cNvSpPr>
            <a:spLocks noGrp="1" noChangeArrowheads="1"/>
          </p:cNvSpPr>
          <p:nvPr>
            <p:ph type="body" idx="4294967295"/>
          </p:nvPr>
        </p:nvSpPr>
        <p:spPr>
          <a:xfrm>
            <a:off x="481013" y="457200"/>
            <a:ext cx="8129587" cy="6084888"/>
          </a:xfrm>
        </p:spPr>
        <p:txBody>
          <a:bodyPr rtlCol="0">
            <a:normAutofit fontScale="25000" lnSpcReduction="20000"/>
          </a:bodyPr>
          <a:lstStyle/>
          <a:p>
            <a:pPr marL="246888" indent="-246888" eaLnBrk="1" fontAlgn="auto" hangingPunct="1">
              <a:spcAft>
                <a:spcPts val="0"/>
              </a:spcAft>
              <a:buFont typeface="Euphemia" panose="020B0503040102020104" pitchFamily="34" charset="0"/>
              <a:buNone/>
              <a:defRPr/>
            </a:pPr>
            <a:r>
              <a:rPr lang="en-US" b="1" dirty="0">
                <a:latin typeface="Arial" charset="0"/>
                <a:cs typeface="Arial" charset="0"/>
              </a:rPr>
              <a:t> </a:t>
            </a:r>
            <a:r>
              <a:rPr lang="en-US" sz="8000" b="1" dirty="0">
                <a:latin typeface="Arial" charset="0"/>
                <a:cs typeface="Arial" charset="0"/>
              </a:rPr>
              <a:t>3.  </a:t>
            </a:r>
            <a:r>
              <a:rPr lang="en-US" sz="9600" b="1" dirty="0">
                <a:solidFill>
                  <a:schemeClr val="tx1"/>
                </a:solidFill>
                <a:latin typeface="Arial" charset="0"/>
                <a:cs typeface="Arial" charset="0"/>
              </a:rPr>
              <a:t>Races that meet </a:t>
            </a:r>
            <a:r>
              <a:rPr lang="en-US" sz="9600" b="1" u="sng" dirty="0">
                <a:solidFill>
                  <a:schemeClr val="tx1"/>
                </a:solidFill>
                <a:latin typeface="Arial" charset="0"/>
                <a:cs typeface="Arial" charset="0"/>
              </a:rPr>
              <a:t>neither vertical drop requirements     </a:t>
            </a:r>
          </a:p>
          <a:p>
            <a:pPr marL="246888" indent="-246888" eaLnBrk="1" fontAlgn="auto" hangingPunct="1">
              <a:spcAft>
                <a:spcPts val="0"/>
              </a:spcAft>
              <a:buFont typeface="Euphemia" panose="020B0503040102020104" pitchFamily="34" charset="0"/>
              <a:buNone/>
              <a:defRPr/>
            </a:pPr>
            <a:r>
              <a:rPr lang="en-US" sz="9600" b="1" dirty="0">
                <a:solidFill>
                  <a:schemeClr val="tx1"/>
                </a:solidFill>
                <a:latin typeface="Arial" charset="0"/>
                <a:cs typeface="Arial" charset="0"/>
              </a:rPr>
              <a:t>     </a:t>
            </a:r>
            <a:r>
              <a:rPr lang="en-US" sz="9600" b="1" u="sng" dirty="0">
                <a:solidFill>
                  <a:schemeClr val="tx1"/>
                </a:solidFill>
                <a:latin typeface="Arial" charset="0"/>
                <a:cs typeface="Arial" charset="0"/>
              </a:rPr>
              <a:t>nor minimum time standards</a:t>
            </a:r>
          </a:p>
          <a:p>
            <a:pPr marL="246888" indent="-246888" eaLnBrk="1" fontAlgn="auto" hangingPunct="1">
              <a:lnSpc>
                <a:spcPct val="80000"/>
              </a:lnSpc>
              <a:spcAft>
                <a:spcPts val="0"/>
              </a:spcAft>
              <a:buFont typeface="Euphemia" panose="020B0503040102020104" pitchFamily="34" charset="0"/>
              <a:buNone/>
              <a:defRPr/>
            </a:pPr>
            <a:r>
              <a:rPr lang="en-US" sz="9600" b="1" dirty="0">
                <a:solidFill>
                  <a:schemeClr val="tx1"/>
                </a:solidFill>
                <a:latin typeface="Arial" charset="0"/>
                <a:cs typeface="Arial" charset="0"/>
              </a:rPr>
              <a:t>	</a:t>
            </a:r>
          </a:p>
          <a:p>
            <a:pPr marL="0" indent="0" eaLnBrk="1" fontAlgn="auto" hangingPunct="1">
              <a:lnSpc>
                <a:spcPct val="120000"/>
              </a:lnSpc>
              <a:spcBef>
                <a:spcPts val="0"/>
              </a:spcBef>
              <a:spcAft>
                <a:spcPts val="0"/>
              </a:spcAft>
              <a:buFont typeface="Euphemia" panose="020B0503040102020104" pitchFamily="34" charset="0"/>
              <a:buNone/>
              <a:defRPr/>
            </a:pPr>
            <a:r>
              <a:rPr lang="en-US" sz="9600" b="1" dirty="0">
                <a:solidFill>
                  <a:schemeClr val="tx1"/>
                </a:solidFill>
                <a:latin typeface="Arial" charset="0"/>
                <a:cs typeface="Arial" charset="0"/>
              </a:rPr>
              <a:t>     If the minimum vertical drop requirement and</a:t>
            </a:r>
            <a:r>
              <a:rPr lang="en-US" sz="9600" b="1" i="1" dirty="0">
                <a:solidFill>
                  <a:schemeClr val="tx1"/>
                </a:solidFill>
                <a:latin typeface="Arial" charset="0"/>
                <a:cs typeface="Arial" charset="0"/>
              </a:rPr>
              <a:t> </a:t>
            </a:r>
            <a:r>
              <a:rPr lang="en-US" sz="9600" b="1" dirty="0">
                <a:solidFill>
                  <a:schemeClr val="tx1"/>
                </a:solidFill>
                <a:latin typeface="Arial" charset="0"/>
                <a:cs typeface="Arial" charset="0"/>
              </a:rPr>
              <a:t>the   </a:t>
            </a:r>
          </a:p>
          <a:p>
            <a:pPr marL="0" indent="0" eaLnBrk="1" fontAlgn="auto" hangingPunct="1">
              <a:lnSpc>
                <a:spcPct val="120000"/>
              </a:lnSpc>
              <a:spcBef>
                <a:spcPts val="0"/>
              </a:spcBef>
              <a:spcAft>
                <a:spcPts val="0"/>
              </a:spcAft>
              <a:buFont typeface="Euphemia" panose="020B0503040102020104" pitchFamily="34" charset="0"/>
              <a:buNone/>
              <a:defRPr/>
            </a:pPr>
            <a:r>
              <a:rPr lang="en-US" sz="9600" b="1" dirty="0">
                <a:solidFill>
                  <a:schemeClr val="tx1"/>
                </a:solidFill>
                <a:latin typeface="Arial" charset="0"/>
                <a:cs typeface="Arial" charset="0"/>
              </a:rPr>
              <a:t>     minimum time requirement </a:t>
            </a:r>
            <a:r>
              <a:rPr lang="en-US" sz="9600" b="1" dirty="0">
                <a:solidFill>
                  <a:srgbClr val="003399"/>
                </a:solidFill>
                <a:latin typeface="Arial" charset="0"/>
                <a:cs typeface="Arial" charset="0"/>
              </a:rPr>
              <a:t>are not met</a:t>
            </a:r>
            <a:r>
              <a:rPr lang="en-US" sz="9600" b="1" dirty="0">
                <a:solidFill>
                  <a:schemeClr val="tx1"/>
                </a:solidFill>
                <a:latin typeface="Arial" charset="0"/>
                <a:cs typeface="Arial" charset="0"/>
              </a:rPr>
              <a:t>, then  </a:t>
            </a:r>
            <a:r>
              <a:rPr lang="en-US" sz="9600" b="1" u="sng" dirty="0">
                <a:solidFill>
                  <a:schemeClr val="tx1"/>
                </a:solidFill>
                <a:latin typeface="Arial" charset="0"/>
                <a:cs typeface="Arial" charset="0"/>
              </a:rPr>
              <a:t> </a:t>
            </a:r>
          </a:p>
          <a:p>
            <a:pPr marL="0" indent="0" eaLnBrk="1" fontAlgn="auto" hangingPunct="1">
              <a:lnSpc>
                <a:spcPct val="120000"/>
              </a:lnSpc>
              <a:spcBef>
                <a:spcPts val="600"/>
              </a:spcBef>
              <a:spcAft>
                <a:spcPts val="0"/>
              </a:spcAft>
              <a:buFont typeface="Euphemia" panose="020B0503040102020104" pitchFamily="34" charset="0"/>
              <a:buNone/>
              <a:defRPr/>
            </a:pPr>
            <a:r>
              <a:rPr lang="en-US" sz="9600" b="1" dirty="0">
                <a:solidFill>
                  <a:schemeClr val="tx1"/>
                </a:solidFill>
                <a:latin typeface="Arial" charset="0"/>
                <a:cs typeface="Arial" charset="0"/>
              </a:rPr>
              <a:t>	-  </a:t>
            </a:r>
            <a:r>
              <a:rPr lang="en-US" sz="9600" b="1" u="sng" dirty="0">
                <a:solidFill>
                  <a:schemeClr val="tx1"/>
                </a:solidFill>
                <a:latin typeface="Arial" charset="0"/>
                <a:cs typeface="Arial" charset="0"/>
              </a:rPr>
              <a:t>the greater of the calculated penalty</a:t>
            </a:r>
            <a:r>
              <a:rPr lang="en-US" sz="9600" b="1" dirty="0">
                <a:solidFill>
                  <a:schemeClr val="tx1"/>
                </a:solidFill>
                <a:latin typeface="Arial" charset="0"/>
                <a:cs typeface="Arial" charset="0"/>
              </a:rPr>
              <a:t> </a:t>
            </a:r>
          </a:p>
          <a:p>
            <a:pPr marL="0" indent="0" eaLnBrk="1" fontAlgn="auto" hangingPunct="1">
              <a:lnSpc>
                <a:spcPct val="120000"/>
              </a:lnSpc>
              <a:spcBef>
                <a:spcPts val="1200"/>
              </a:spcBef>
              <a:spcAft>
                <a:spcPts val="0"/>
              </a:spcAft>
              <a:buFont typeface="Euphemia" panose="020B0503040102020104" pitchFamily="34" charset="0"/>
              <a:buNone/>
              <a:defRPr/>
            </a:pPr>
            <a:r>
              <a:rPr lang="en-US" sz="9600" b="1" dirty="0">
                <a:latin typeface="Arial" charset="0"/>
                <a:cs typeface="Arial" charset="0"/>
              </a:rPr>
              <a:t>			</a:t>
            </a:r>
            <a:r>
              <a:rPr lang="en-US" sz="9600" b="1" i="1" dirty="0">
                <a:solidFill>
                  <a:srgbClr val="003399"/>
                </a:solidFill>
                <a:latin typeface="Arial" charset="0"/>
                <a:cs typeface="Arial" charset="0"/>
              </a:rPr>
              <a:t>PLUS</a:t>
            </a:r>
          </a:p>
          <a:p>
            <a:pPr marL="0" indent="0" eaLnBrk="1" fontAlgn="auto" hangingPunct="1">
              <a:lnSpc>
                <a:spcPct val="120000"/>
              </a:lnSpc>
              <a:spcBef>
                <a:spcPts val="0"/>
              </a:spcBef>
              <a:spcAft>
                <a:spcPts val="0"/>
              </a:spcAft>
              <a:buFont typeface="Euphemia" panose="020B0503040102020104" pitchFamily="34" charset="0"/>
              <a:buNone/>
              <a:defRPr/>
            </a:pPr>
            <a:r>
              <a:rPr lang="en-US" sz="9600" b="1" dirty="0">
                <a:latin typeface="Arial" charset="0"/>
                <a:cs typeface="Arial" charset="0"/>
              </a:rPr>
              <a:t>	</a:t>
            </a:r>
            <a:r>
              <a:rPr lang="en-US" sz="9600" b="1" dirty="0">
                <a:solidFill>
                  <a:schemeClr val="tx1"/>
                </a:solidFill>
                <a:latin typeface="Arial" charset="0"/>
                <a:cs typeface="Arial" charset="0"/>
              </a:rPr>
              <a:t>-  </a:t>
            </a:r>
            <a:r>
              <a:rPr lang="en-US" sz="9600" b="1" u="sng" dirty="0">
                <a:solidFill>
                  <a:schemeClr val="tx1"/>
                </a:solidFill>
                <a:latin typeface="Arial" charset="0"/>
                <a:cs typeface="Arial" charset="0"/>
              </a:rPr>
              <a:t>the additional penalty</a:t>
            </a:r>
          </a:p>
          <a:p>
            <a:pPr marL="0" indent="0" eaLnBrk="1" fontAlgn="auto" hangingPunct="1">
              <a:lnSpc>
                <a:spcPct val="120000"/>
              </a:lnSpc>
              <a:spcBef>
                <a:spcPts val="1200"/>
              </a:spcBef>
              <a:spcAft>
                <a:spcPts val="0"/>
              </a:spcAft>
              <a:buFont typeface="Euphemia" panose="020B0503040102020104" pitchFamily="34" charset="0"/>
              <a:buNone/>
              <a:defRPr/>
            </a:pPr>
            <a:r>
              <a:rPr lang="en-US" sz="9600" b="1" dirty="0">
                <a:latin typeface="Arial" charset="0"/>
                <a:cs typeface="Arial" charset="0"/>
              </a:rPr>
              <a:t>			</a:t>
            </a:r>
            <a:r>
              <a:rPr lang="en-US" sz="9600" b="1" i="1" dirty="0">
                <a:solidFill>
                  <a:srgbClr val="003399"/>
                </a:solidFill>
                <a:latin typeface="Arial" charset="0"/>
                <a:cs typeface="Arial" charset="0"/>
              </a:rPr>
              <a:t>OR</a:t>
            </a:r>
          </a:p>
          <a:p>
            <a:pPr marL="0" indent="0" eaLnBrk="1" fontAlgn="auto" hangingPunct="1">
              <a:lnSpc>
                <a:spcPct val="120000"/>
              </a:lnSpc>
              <a:spcBef>
                <a:spcPts val="0"/>
              </a:spcBef>
              <a:spcAft>
                <a:spcPts val="0"/>
              </a:spcAft>
              <a:buFont typeface="Euphemia" panose="020B0503040102020104" pitchFamily="34" charset="0"/>
              <a:buNone/>
              <a:defRPr/>
            </a:pPr>
            <a:r>
              <a:rPr lang="en-US" sz="9600" b="1" dirty="0">
                <a:solidFill>
                  <a:schemeClr val="tx1"/>
                </a:solidFill>
                <a:latin typeface="Arial" charset="0"/>
                <a:cs typeface="Arial" charset="0"/>
              </a:rPr>
              <a:t>           -  </a:t>
            </a:r>
            <a:r>
              <a:rPr lang="en-US" sz="9600" b="1" u="sng" dirty="0">
                <a:solidFill>
                  <a:schemeClr val="tx1"/>
                </a:solidFill>
                <a:latin typeface="Arial" charset="0"/>
                <a:cs typeface="Arial" charset="0"/>
              </a:rPr>
              <a:t>the minimum penalty of 60.00 shall be applied</a:t>
            </a:r>
            <a:r>
              <a:rPr lang="en-US" sz="9600" b="1" dirty="0">
                <a:solidFill>
                  <a:schemeClr val="tx1"/>
                </a:solidFill>
                <a:latin typeface="Arial" charset="0"/>
                <a:cs typeface="Arial" charset="0"/>
              </a:rPr>
              <a:t>.</a:t>
            </a:r>
          </a:p>
          <a:p>
            <a:pPr marL="246888" indent="-246888" eaLnBrk="1" fontAlgn="auto" hangingPunct="1">
              <a:lnSpc>
                <a:spcPct val="120000"/>
              </a:lnSpc>
              <a:spcAft>
                <a:spcPts val="0"/>
              </a:spcAft>
              <a:buFont typeface="Arial"/>
              <a:buChar char="•"/>
              <a:defRPr/>
            </a:pPr>
            <a:endParaRPr lang="en-US" sz="9600" b="1" i="1" dirty="0">
              <a:latin typeface="Arial" charset="0"/>
              <a:cs typeface="Arial" charset="0"/>
            </a:endParaRPr>
          </a:p>
          <a:p>
            <a:pPr marL="0" indent="-246888" eaLnBrk="1" fontAlgn="auto" hangingPunct="1">
              <a:lnSpc>
                <a:spcPct val="120000"/>
              </a:lnSpc>
              <a:spcAft>
                <a:spcPts val="0"/>
              </a:spcAft>
              <a:buFont typeface="Euphemia" panose="020B0503040102020104" pitchFamily="34" charset="0"/>
              <a:buNone/>
              <a:defRPr/>
            </a:pPr>
            <a:r>
              <a:rPr lang="en-US" sz="9600" b="1" i="1" dirty="0">
                <a:solidFill>
                  <a:srgbClr val="003399"/>
                </a:solidFill>
                <a:latin typeface="Arial" charset="0"/>
                <a:cs typeface="Arial" charset="0"/>
              </a:rPr>
              <a:t>NOTE: If the minimum vertical drop requirement </a:t>
            </a:r>
            <a:r>
              <a:rPr lang="en-US" sz="9600" b="1" i="1" u="sng" dirty="0">
                <a:solidFill>
                  <a:srgbClr val="003399"/>
                </a:solidFill>
                <a:latin typeface="Arial" charset="0"/>
                <a:cs typeface="Arial" charset="0"/>
              </a:rPr>
              <a:t>is met</a:t>
            </a:r>
            <a:r>
              <a:rPr lang="en-US" sz="9600" b="1" i="1" dirty="0">
                <a:solidFill>
                  <a:srgbClr val="003399"/>
                </a:solidFill>
                <a:latin typeface="Arial" charset="0"/>
                <a:cs typeface="Arial" charset="0"/>
              </a:rPr>
              <a:t>, the minimum time requirement does not apply.</a:t>
            </a:r>
          </a:p>
        </p:txBody>
      </p:sp>
      <p:pic>
        <p:nvPicPr>
          <p:cNvPr id="77827" name="Content Placeholder 10">
            <a:extLst>
              <a:ext uri="{FF2B5EF4-FFF2-40B4-BE49-F238E27FC236}">
                <a16:creationId xmlns:a16="http://schemas.microsoft.com/office/drawing/2014/main" id="{114FC444-E84A-AF14-04C8-CB3AD1042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7B57137-B3E6-2F83-EC51-1B888B8C6EFD}"/>
              </a:ext>
            </a:extLst>
          </p:cNvPr>
          <p:cNvSpPr>
            <a:spLocks noGrp="1" noChangeArrowheads="1"/>
          </p:cNvSpPr>
          <p:nvPr>
            <p:ph type="body" idx="4294967295"/>
          </p:nvPr>
        </p:nvSpPr>
        <p:spPr>
          <a:xfrm>
            <a:off x="381000" y="533400"/>
            <a:ext cx="8915400" cy="5108575"/>
          </a:xfrm>
        </p:spPr>
        <p:txBody>
          <a:bodyPr rtlCol="0">
            <a:normAutofit fontScale="70000" lnSpcReduction="20000"/>
          </a:bodyPr>
          <a:lstStyle/>
          <a:p>
            <a:pPr marL="246888" indent="-246888" eaLnBrk="1" fontAlgn="auto" hangingPunct="1">
              <a:lnSpc>
                <a:spcPct val="110000"/>
              </a:lnSpc>
              <a:spcBef>
                <a:spcPts val="600"/>
              </a:spcBef>
              <a:spcAft>
                <a:spcPts val="0"/>
              </a:spcAft>
              <a:buFont typeface="Euphemia" panose="020B0503040102020104" pitchFamily="34" charset="0"/>
              <a:buNone/>
              <a:defRPr/>
            </a:pPr>
            <a:r>
              <a:rPr lang="en-US" sz="3800" dirty="0">
                <a:solidFill>
                  <a:schemeClr val="tx1"/>
                </a:solidFill>
                <a:latin typeface="Arial" charset="0"/>
                <a:cs typeface="Arial" charset="0"/>
              </a:rPr>
              <a:t>4. </a:t>
            </a:r>
            <a:r>
              <a:rPr lang="en-US" sz="2300" b="1" dirty="0">
                <a:solidFill>
                  <a:schemeClr val="tx1"/>
                </a:solidFill>
                <a:latin typeface="Arial" charset="0"/>
                <a:cs typeface="Arial" charset="0"/>
              </a:rPr>
              <a:t>MINIMUM VERTICAL DROP PER RUN, </a:t>
            </a:r>
          </a:p>
          <a:p>
            <a:pPr marL="246888" indent="-246888" eaLnBrk="1" fontAlgn="auto" hangingPunct="1">
              <a:lnSpc>
                <a:spcPct val="110000"/>
              </a:lnSpc>
              <a:spcBef>
                <a:spcPts val="600"/>
              </a:spcBef>
              <a:spcAft>
                <a:spcPts val="0"/>
              </a:spcAft>
              <a:buFont typeface="Euphemia" panose="020B0503040102020104" pitchFamily="34" charset="0"/>
              <a:buNone/>
              <a:defRPr/>
            </a:pPr>
            <a:r>
              <a:rPr lang="en-US" sz="2300" b="1" dirty="0">
                <a:solidFill>
                  <a:schemeClr val="tx1"/>
                </a:solidFill>
                <a:latin typeface="Arial" charset="0"/>
                <a:cs typeface="Arial" charset="0"/>
              </a:rPr>
              <a:t>       ALTERNATE MINIMUM TIME STANDARDS AND ADDITIONAL PENALTY:</a:t>
            </a:r>
          </a:p>
          <a:p>
            <a:pPr marL="246888" indent="-246888" eaLnBrk="1" fontAlgn="auto" hangingPunct="1">
              <a:lnSpc>
                <a:spcPct val="110000"/>
              </a:lnSpc>
              <a:spcAft>
                <a:spcPts val="0"/>
              </a:spcAft>
              <a:buFont typeface="Euphemia" panose="020B0503040102020104" pitchFamily="34" charset="0"/>
              <a:buNone/>
              <a:defRPr/>
            </a:pPr>
            <a:endParaRPr lang="en-US" u="sng" dirty="0">
              <a:latin typeface="Arial" charset="0"/>
              <a:cs typeface="Arial" charset="0"/>
            </a:endParaRPr>
          </a:p>
          <a:p>
            <a:pPr marL="246888" indent="-246888" eaLnBrk="1" fontAlgn="auto" hangingPunct="1">
              <a:lnSpc>
                <a:spcPct val="110000"/>
              </a:lnSpc>
              <a:spcAft>
                <a:spcPts val="0"/>
              </a:spcAft>
              <a:buFont typeface="Euphemia" panose="020B0503040102020104" pitchFamily="34" charset="0"/>
              <a:buNone/>
              <a:defRPr/>
            </a:pPr>
            <a:r>
              <a:rPr lang="en-US" u="sng" dirty="0">
                <a:solidFill>
                  <a:schemeClr val="tx1"/>
                </a:solidFill>
                <a:latin typeface="Arial" charset="0"/>
                <a:cs typeface="Arial" charset="0"/>
              </a:rPr>
              <a:t>EVT</a:t>
            </a:r>
            <a:r>
              <a:rPr lang="en-US" dirty="0">
                <a:solidFill>
                  <a:schemeClr val="tx1"/>
                </a:solidFill>
                <a:latin typeface="Arial" charset="0"/>
                <a:cs typeface="Arial" charset="0"/>
              </a:rPr>
              <a:t>	 </a:t>
            </a:r>
            <a:r>
              <a:rPr lang="en-US" u="sng" dirty="0">
                <a:solidFill>
                  <a:schemeClr val="tx1"/>
                </a:solidFill>
                <a:latin typeface="Arial" charset="0"/>
                <a:cs typeface="Arial" charset="0"/>
              </a:rPr>
              <a:t>MIN VD</a:t>
            </a:r>
            <a:r>
              <a:rPr lang="en-US" dirty="0">
                <a:solidFill>
                  <a:schemeClr val="tx1"/>
                </a:solidFill>
                <a:latin typeface="Arial" charset="0"/>
                <a:cs typeface="Arial" charset="0"/>
              </a:rPr>
              <a:t>   </a:t>
            </a:r>
            <a:r>
              <a:rPr lang="en-US" u="sng" dirty="0">
                <a:solidFill>
                  <a:schemeClr val="tx1"/>
                </a:solidFill>
                <a:latin typeface="Arial" charset="0"/>
                <a:cs typeface="Arial" charset="0"/>
              </a:rPr>
              <a:t>ALT MIN TIME</a:t>
            </a:r>
            <a:r>
              <a:rPr lang="en-US" dirty="0">
                <a:solidFill>
                  <a:schemeClr val="tx1"/>
                </a:solidFill>
                <a:latin typeface="Arial" charset="0"/>
                <a:cs typeface="Arial" charset="0"/>
              </a:rPr>
              <a:t> 		     </a:t>
            </a:r>
            <a:r>
              <a:rPr lang="en-US" u="sng" dirty="0">
                <a:solidFill>
                  <a:schemeClr val="tx1"/>
                </a:solidFill>
                <a:latin typeface="Arial" charset="0"/>
                <a:cs typeface="Arial" charset="0"/>
              </a:rPr>
              <a:t>ADD. PENALTY</a:t>
            </a:r>
          </a:p>
          <a:p>
            <a:pPr marL="246888" indent="-246888" eaLnBrk="1" fontAlgn="auto" hangingPunct="1">
              <a:lnSpc>
                <a:spcPct val="110000"/>
              </a:lnSpc>
              <a:spcAft>
                <a:spcPts val="0"/>
              </a:spcAft>
              <a:buFont typeface="Euphemia" panose="020B0503040102020104" pitchFamily="34" charset="0"/>
              <a:buNone/>
              <a:defRPr/>
            </a:pPr>
            <a:r>
              <a:rPr lang="en-US" dirty="0">
                <a:solidFill>
                  <a:schemeClr val="tx1"/>
                </a:solidFill>
                <a:latin typeface="Arial" charset="0"/>
                <a:cs typeface="Arial" charset="0"/>
              </a:rPr>
              <a:t>DH* 	400 m      60 sec. combined/max 2 runs   	26.00</a:t>
            </a:r>
          </a:p>
          <a:p>
            <a:pPr marL="246888" indent="-246888" eaLnBrk="1" fontAlgn="auto" hangingPunct="1">
              <a:lnSpc>
                <a:spcPct val="110000"/>
              </a:lnSpc>
              <a:spcAft>
                <a:spcPts val="0"/>
              </a:spcAft>
              <a:buFont typeface="Euphemia" panose="020B0503040102020104" pitchFamily="34" charset="0"/>
              <a:buNone/>
              <a:defRPr/>
            </a:pPr>
            <a:r>
              <a:rPr lang="en-US" dirty="0">
                <a:solidFill>
                  <a:schemeClr val="tx1"/>
                </a:solidFill>
                <a:latin typeface="Arial" charset="0"/>
                <a:cs typeface="Arial" charset="0"/>
              </a:rPr>
              <a:t>SL 	100 m      50 sec. combined for 2 runs 		12.00</a:t>
            </a:r>
          </a:p>
          <a:p>
            <a:pPr marL="246888" indent="-246888" eaLnBrk="1" fontAlgn="auto" hangingPunct="1">
              <a:lnSpc>
                <a:spcPct val="110000"/>
              </a:lnSpc>
              <a:spcAft>
                <a:spcPts val="0"/>
              </a:spcAft>
              <a:buFont typeface="Euphemia" panose="020B0503040102020104" pitchFamily="34" charset="0"/>
              <a:buNone/>
              <a:defRPr/>
            </a:pPr>
            <a:r>
              <a:rPr lang="en-US" dirty="0">
                <a:solidFill>
                  <a:schemeClr val="tx1"/>
                </a:solidFill>
                <a:latin typeface="Arial" charset="0"/>
                <a:cs typeface="Arial" charset="0"/>
              </a:rPr>
              <a:t>GS 	200 m      50 sec. combined for 2 runs 		17.00</a:t>
            </a:r>
          </a:p>
          <a:p>
            <a:pPr marL="246888" indent="-246888" eaLnBrk="1" fontAlgn="auto" hangingPunct="1">
              <a:lnSpc>
                <a:spcPct val="110000"/>
              </a:lnSpc>
              <a:spcAft>
                <a:spcPts val="0"/>
              </a:spcAft>
              <a:buFont typeface="Euphemia" panose="020B0503040102020104" pitchFamily="34" charset="0"/>
              <a:buNone/>
              <a:defRPr/>
            </a:pPr>
            <a:r>
              <a:rPr lang="en-US" dirty="0">
                <a:solidFill>
                  <a:schemeClr val="tx1"/>
                </a:solidFill>
                <a:latin typeface="Arial" charset="0"/>
                <a:cs typeface="Arial" charset="0"/>
              </a:rPr>
              <a:t>SG 	300 m      40 sec. for 1 run  		 	21.00</a:t>
            </a:r>
          </a:p>
          <a:p>
            <a:pPr marL="246888" indent="-246888" eaLnBrk="1" fontAlgn="auto" hangingPunct="1">
              <a:lnSpc>
                <a:spcPct val="110000"/>
              </a:lnSpc>
              <a:spcAft>
                <a:spcPts val="0"/>
              </a:spcAft>
              <a:buFont typeface="Euphemia" panose="020B0503040102020104" pitchFamily="34" charset="0"/>
              <a:buNone/>
              <a:defRPr/>
            </a:pPr>
            <a:r>
              <a:rPr lang="en-US" dirty="0">
                <a:solidFill>
                  <a:schemeClr val="tx1"/>
                </a:solidFill>
                <a:latin typeface="Arial" charset="0"/>
                <a:cs typeface="Arial" charset="0"/>
              </a:rPr>
              <a:t>P		60 m	   40 sec combined for 2 runs		10.00</a:t>
            </a:r>
          </a:p>
          <a:p>
            <a:pPr marL="246888" indent="-246888" eaLnBrk="1" fontAlgn="auto" hangingPunct="1">
              <a:lnSpc>
                <a:spcPct val="110000"/>
              </a:lnSpc>
              <a:spcAft>
                <a:spcPts val="0"/>
              </a:spcAft>
              <a:buFont typeface="Arial"/>
              <a:buChar char="•"/>
              <a:defRPr/>
            </a:pPr>
            <a:endParaRPr lang="en-US" b="1" dirty="0">
              <a:solidFill>
                <a:schemeClr val="tx1"/>
              </a:solidFill>
              <a:latin typeface="Arial" charset="0"/>
              <a:cs typeface="Arial" charset="0"/>
            </a:endParaRPr>
          </a:p>
          <a:p>
            <a:pPr marL="246888" indent="-246888" eaLnBrk="1" fontAlgn="auto" hangingPunct="1">
              <a:lnSpc>
                <a:spcPct val="110000"/>
              </a:lnSpc>
              <a:spcAft>
                <a:spcPts val="0"/>
              </a:spcAft>
              <a:buFont typeface="Euphemia" panose="020B0503040102020104" pitchFamily="34" charset="0"/>
              <a:buNone/>
              <a:defRPr/>
            </a:pPr>
            <a:r>
              <a:rPr lang="en-US" sz="2400" b="1" i="1" dirty="0">
                <a:solidFill>
                  <a:srgbClr val="003399"/>
                </a:solidFill>
                <a:effectLst>
                  <a:outerShdw blurRad="38100" dist="38100" dir="2700000" algn="tl">
                    <a:srgbClr val="000000">
                      <a:alpha val="43137"/>
                    </a:srgbClr>
                  </a:outerShdw>
                </a:effectLst>
                <a:latin typeface="Arial" charset="0"/>
                <a:cs typeface="Arial" charset="0"/>
              </a:rPr>
              <a:t>NOTE</a:t>
            </a:r>
            <a:r>
              <a:rPr lang="en-US" b="1" i="1" dirty="0">
                <a:solidFill>
                  <a:srgbClr val="003399"/>
                </a:solidFill>
                <a:effectLst>
                  <a:outerShdw blurRad="38100" dist="38100" dir="2700000" algn="tl">
                    <a:srgbClr val="000000">
                      <a:alpha val="43137"/>
                    </a:srgbClr>
                  </a:outerShdw>
                </a:effectLst>
                <a:latin typeface="Arial" charset="0"/>
                <a:cs typeface="Arial" charset="0"/>
              </a:rPr>
              <a:t>: </a:t>
            </a:r>
            <a:r>
              <a:rPr lang="en-US" sz="2400" b="1" i="1" dirty="0">
                <a:solidFill>
                  <a:srgbClr val="003399"/>
                </a:solidFill>
                <a:effectLst>
                  <a:outerShdw blurRad="38100" dist="38100" dir="2700000" algn="tl">
                    <a:srgbClr val="000000">
                      <a:alpha val="43137"/>
                    </a:srgbClr>
                  </a:outerShdw>
                </a:effectLst>
                <a:latin typeface="Arial" charset="0"/>
                <a:cs typeface="Arial" charset="0"/>
              </a:rPr>
              <a:t>DH “combined/max 2 runs” does not eliminate 60-second minimum.</a:t>
            </a:r>
          </a:p>
        </p:txBody>
      </p:sp>
      <p:pic>
        <p:nvPicPr>
          <p:cNvPr id="78851" name="Content Placeholder 10">
            <a:extLst>
              <a:ext uri="{FF2B5EF4-FFF2-40B4-BE49-F238E27FC236}">
                <a16:creationId xmlns:a16="http://schemas.microsoft.com/office/drawing/2014/main" id="{2A5062DF-1F0E-8C4A-8891-5048E1EDC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D4E4F5-1083-092B-73D5-6F6B66D63458}"/>
              </a:ext>
            </a:extLst>
          </p:cNvPr>
          <p:cNvSpPr/>
          <p:nvPr/>
        </p:nvSpPr>
        <p:spPr>
          <a:xfrm>
            <a:off x="762000" y="1374775"/>
            <a:ext cx="7848600" cy="4108450"/>
          </a:xfrm>
          <a:prstGeom prst="rect">
            <a:avLst/>
          </a:prstGeom>
        </p:spPr>
        <p:txBody>
          <a:bodyPr>
            <a:spAutoFit/>
          </a:bodyPr>
          <a:lstStyle/>
          <a:p>
            <a:pPr marL="342900" indent="-342900">
              <a:spcBef>
                <a:spcPts val="1800"/>
              </a:spcBef>
              <a:spcAft>
                <a:spcPts val="0"/>
              </a:spcAft>
              <a:buFont typeface="Arial" panose="020B0604020202020204" pitchFamily="34" charset="0"/>
              <a:buChar char="•"/>
              <a:defRPr/>
            </a:pPr>
            <a:r>
              <a:rPr lang="en-US" sz="2400" b="1" dirty="0">
                <a:solidFill>
                  <a:srgbClr val="000000"/>
                </a:solidFill>
                <a:latin typeface="Arial" panose="020B0604020202020204" pitchFamily="34" charset="0"/>
                <a:ea typeface="Courier New" panose="02070309020205020404" pitchFamily="49" charset="0"/>
                <a:cs typeface="Arial" panose="020B0604020202020204" pitchFamily="34" charset="0"/>
              </a:rPr>
              <a:t>If an event meets VD: Apply larger of calculated penalty or minimum 40.00</a:t>
            </a:r>
            <a:endParaRPr lang="en-US" sz="2400" dirty="0">
              <a:latin typeface="Arial" panose="020B0604020202020204" pitchFamily="34" charset="0"/>
              <a:ea typeface="Courier New" panose="02070309020205020404" pitchFamily="49" charset="0"/>
              <a:cs typeface="Arial" panose="020B0604020202020204" pitchFamily="34" charset="0"/>
            </a:endParaRPr>
          </a:p>
          <a:p>
            <a:pPr marL="342900" indent="-342900">
              <a:spcBef>
                <a:spcPts val="1800"/>
              </a:spcBef>
              <a:spcAft>
                <a:spcPts val="0"/>
              </a:spcAft>
              <a:buFont typeface="Arial" panose="020B0604020202020204" pitchFamily="34" charset="0"/>
              <a:buChar char="•"/>
              <a:defRPr/>
            </a:pPr>
            <a:r>
              <a:rPr lang="en-US" sz="2400" b="1" dirty="0">
                <a:solidFill>
                  <a:srgbClr val="000000"/>
                </a:solidFill>
                <a:latin typeface="Arial" panose="020B0604020202020204" pitchFamily="34" charset="0"/>
                <a:ea typeface="Courier New" panose="02070309020205020404" pitchFamily="49" charset="0"/>
                <a:cs typeface="Arial" panose="020B0604020202020204" pitchFamily="34" charset="0"/>
              </a:rPr>
              <a:t>If an event only meets time: Apply larger of calculated penalty or minimum 60.00*</a:t>
            </a:r>
            <a:endParaRPr lang="en-US" sz="2400" dirty="0">
              <a:latin typeface="Arial" panose="020B0604020202020204" pitchFamily="34" charset="0"/>
              <a:ea typeface="Courier New" panose="02070309020205020404" pitchFamily="49" charset="0"/>
              <a:cs typeface="Arial" panose="020B0604020202020204" pitchFamily="34" charset="0"/>
            </a:endParaRPr>
          </a:p>
          <a:p>
            <a:pPr marL="342900" indent="-342900">
              <a:spcBef>
                <a:spcPts val="1800"/>
              </a:spcBef>
              <a:spcAft>
                <a:spcPts val="0"/>
              </a:spcAft>
              <a:buFont typeface="Arial" panose="020B0604020202020204" pitchFamily="34" charset="0"/>
              <a:buChar char="•"/>
              <a:defRPr/>
            </a:pPr>
            <a:r>
              <a:rPr lang="en-US" sz="2400" b="1" dirty="0">
                <a:solidFill>
                  <a:srgbClr val="000000"/>
                </a:solidFill>
                <a:latin typeface="Arial" panose="020B0604020202020204" pitchFamily="34" charset="0"/>
                <a:ea typeface="Courier New" panose="02070309020205020404" pitchFamily="49" charset="0"/>
                <a:cs typeface="Arial" panose="020B0604020202020204" pitchFamily="34" charset="0"/>
              </a:rPr>
              <a:t>If an event meets neither VD nor time, apply larger of:   </a:t>
            </a:r>
          </a:p>
          <a:p>
            <a:pPr>
              <a:spcBef>
                <a:spcPts val="600"/>
              </a:spcBef>
              <a:spcAft>
                <a:spcPts val="0"/>
              </a:spcAft>
              <a:defRPr/>
            </a:pPr>
            <a:r>
              <a:rPr lang="en-US" sz="2400" b="1" dirty="0">
                <a:solidFill>
                  <a:srgbClr val="000000"/>
                </a:solidFill>
                <a:latin typeface="Arial" panose="020B0604020202020204" pitchFamily="34" charset="0"/>
                <a:ea typeface="Courier New" panose="02070309020205020404" pitchFamily="49" charset="0"/>
                <a:cs typeface="Arial" panose="020B0604020202020204" pitchFamily="34" charset="0"/>
              </a:rPr>
              <a:t>        - total of calculated penalty + additional penalty  </a:t>
            </a:r>
          </a:p>
          <a:p>
            <a:pPr>
              <a:spcBef>
                <a:spcPts val="600"/>
              </a:spcBef>
              <a:spcAft>
                <a:spcPts val="0"/>
              </a:spcAft>
              <a:defRPr/>
            </a:pPr>
            <a:r>
              <a:rPr lang="en-US" sz="2400" b="1" dirty="0">
                <a:solidFill>
                  <a:srgbClr val="000000"/>
                </a:solidFill>
                <a:latin typeface="Arial" panose="020B0604020202020204" pitchFamily="34" charset="0"/>
                <a:ea typeface="Courier New" panose="02070309020205020404" pitchFamily="49" charset="0"/>
                <a:cs typeface="Arial" panose="020B0604020202020204" pitchFamily="34" charset="0"/>
              </a:rPr>
              <a:t>             or</a:t>
            </a:r>
          </a:p>
          <a:p>
            <a:pPr>
              <a:spcBef>
                <a:spcPts val="600"/>
              </a:spcBef>
              <a:spcAft>
                <a:spcPts val="0"/>
              </a:spcAft>
              <a:defRPr/>
            </a:pPr>
            <a:r>
              <a:rPr lang="en-US" sz="2400" b="1" dirty="0">
                <a:solidFill>
                  <a:srgbClr val="000000"/>
                </a:solidFill>
                <a:latin typeface="Arial" panose="020B0604020202020204" pitchFamily="34" charset="0"/>
                <a:ea typeface="Courier New" panose="02070309020205020404" pitchFamily="49" charset="0"/>
                <a:cs typeface="Arial" panose="020B0604020202020204" pitchFamily="34" charset="0"/>
              </a:rPr>
              <a:t>        - minimum of 60.00*  </a:t>
            </a:r>
            <a:endParaRPr lang="en-US" sz="2400" dirty="0">
              <a:latin typeface="Arial" panose="020B0604020202020204" pitchFamily="34" charset="0"/>
              <a:ea typeface="Courier New" panose="02070309020205020404" pitchFamily="49" charset="0"/>
              <a:cs typeface="Arial" panose="020B0604020202020204" pitchFamily="34" charset="0"/>
            </a:endParaRPr>
          </a:p>
        </p:txBody>
      </p:sp>
      <p:sp>
        <p:nvSpPr>
          <p:cNvPr id="3" name="TextBox 2">
            <a:extLst>
              <a:ext uri="{FF2B5EF4-FFF2-40B4-BE49-F238E27FC236}">
                <a16:creationId xmlns:a16="http://schemas.microsoft.com/office/drawing/2014/main" id="{97B2C096-2A49-5A84-120F-8E3B8529D4B0}"/>
              </a:ext>
            </a:extLst>
          </p:cNvPr>
          <p:cNvSpPr txBox="1"/>
          <p:nvPr/>
        </p:nvSpPr>
        <p:spPr>
          <a:xfrm>
            <a:off x="228600" y="533400"/>
            <a:ext cx="8686800" cy="523875"/>
          </a:xfrm>
          <a:prstGeom prst="rect">
            <a:avLst/>
          </a:prstGeom>
          <a:noFill/>
          <a:ln>
            <a:noFill/>
          </a:ln>
        </p:spPr>
        <p:txBody>
          <a:bodyPr anchor="ctr" anchorCtr="1">
            <a:spAutoFit/>
          </a:bodyPr>
          <a:lstStyle/>
          <a:p>
            <a:pPr>
              <a:defRPr/>
            </a:pPr>
            <a:r>
              <a:rPr lang="en-US" altLang="en-US" sz="28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SUGGESTED PROCEDURE: </a:t>
            </a:r>
            <a:r>
              <a:rPr lang="en-US" altLang="en-US" sz="24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(a/k/a “The Cheat Sheet”) </a:t>
            </a:r>
            <a:endParaRPr lang="en-US" sz="2400" dirty="0"/>
          </a:p>
        </p:txBody>
      </p:sp>
      <p:pic>
        <p:nvPicPr>
          <p:cNvPr id="79876" name="Content Placeholder 10">
            <a:extLst>
              <a:ext uri="{FF2B5EF4-FFF2-40B4-BE49-F238E27FC236}">
                <a16:creationId xmlns:a16="http://schemas.microsoft.com/office/drawing/2014/main" id="{BBC4C10F-A0C8-3429-7C33-FF7B517E5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46EAB-0E7B-18C8-93DA-6C6FD9711A0B}"/>
              </a:ext>
            </a:extLst>
          </p:cNvPr>
          <p:cNvSpPr>
            <a:spLocks noGrp="1"/>
          </p:cNvSpPr>
          <p:nvPr>
            <p:ph idx="4294967295"/>
          </p:nvPr>
        </p:nvSpPr>
        <p:spPr>
          <a:xfrm>
            <a:off x="533400" y="1295400"/>
            <a:ext cx="8229600" cy="5154613"/>
          </a:xfrm>
        </p:spPr>
        <p:txBody>
          <a:bodyPr rtlCol="0">
            <a:normAutofit/>
          </a:bodyPr>
          <a:lstStyle/>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FEWER THAN 10 RACERS FINISH</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RACERS IN FIRST 5 HAVE U.S. POINTS IN EXCESS OF EVENT MAXIMUM VALUE</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FEWER THAN 5 RACERS FINISH</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FEWER THAN 5 RACERS IN FIRST TEN WITH VALID SEED POINTS</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TIE FOR 10</a:t>
            </a:r>
            <a:r>
              <a:rPr lang="en-US" sz="1900" baseline="30000" dirty="0">
                <a:solidFill>
                  <a:schemeClr val="tx1"/>
                </a:solidFill>
                <a:latin typeface="Arial Bold" pitchFamily="34" charset="0"/>
                <a:cs typeface="Arial Bold" pitchFamily="34" charset="0"/>
              </a:rPr>
              <a:t>TH</a:t>
            </a:r>
            <a:r>
              <a:rPr lang="en-US" sz="1900" dirty="0">
                <a:solidFill>
                  <a:schemeClr val="tx1"/>
                </a:solidFill>
                <a:latin typeface="Arial Bold" pitchFamily="34" charset="0"/>
                <a:cs typeface="Arial Bold" pitchFamily="34" charset="0"/>
              </a:rPr>
              <a:t> FASTEST TIME / TIE FOR 5</a:t>
            </a:r>
            <a:r>
              <a:rPr lang="en-US" sz="1900" baseline="30000" dirty="0">
                <a:solidFill>
                  <a:schemeClr val="tx1"/>
                </a:solidFill>
                <a:latin typeface="Arial Bold" pitchFamily="34" charset="0"/>
                <a:cs typeface="Arial Bold" pitchFamily="34" charset="0"/>
              </a:rPr>
              <a:t>TH</a:t>
            </a:r>
            <a:r>
              <a:rPr lang="en-US" sz="1900" dirty="0">
                <a:solidFill>
                  <a:schemeClr val="tx1"/>
                </a:solidFill>
                <a:latin typeface="Arial Bold" pitchFamily="34" charset="0"/>
                <a:cs typeface="Arial Bold" pitchFamily="34" charset="0"/>
              </a:rPr>
              <a:t> LOWEST SEED POINTS</a:t>
            </a:r>
          </a:p>
          <a:p>
            <a:pPr marL="0" indent="0" eaLnBrk="1" fontAlgn="auto" hangingPunct="1">
              <a:lnSpc>
                <a:spcPct val="100000"/>
              </a:lnSpc>
              <a:spcBef>
                <a:spcPts val="1800"/>
              </a:spcBef>
              <a:spcAft>
                <a:spcPts val="0"/>
              </a:spcAft>
              <a:buFont typeface="Euphemia" panose="020B0503040102020104" pitchFamily="34" charset="0"/>
              <a:buNone/>
              <a:defRPr/>
            </a:pPr>
            <a:r>
              <a:rPr lang="en-US" altLang="en-US" sz="22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PENALTY RULES – FIS: </a:t>
            </a:r>
            <a:r>
              <a:rPr lang="en-US" altLang="en-US" sz="2200" b="1" u="sng"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Rules for the FIS Points</a:t>
            </a:r>
            <a:endParaRPr lang="en-US" altLang="en-US" sz="2200" b="1" dirty="0">
              <a:solidFill>
                <a:srgbClr val="003399"/>
              </a:solidFill>
              <a:effectLst>
                <a:outerShdw blurRad="38100" dist="38100" dir="2700000" algn="tl">
                  <a:srgbClr val="000000">
                    <a:alpha val="43137"/>
                  </a:srgbClr>
                </a:outerShdw>
              </a:effectLst>
              <a:latin typeface="Arial Bold" pitchFamily="34" charset="0"/>
              <a:cs typeface="Arial Bold" pitchFamily="34" charset="0"/>
            </a:endParaRPr>
          </a:p>
          <a:p>
            <a:pPr marL="246888" indent="-246888" eaLnBrk="1" fontAlgn="auto" hangingPunct="1">
              <a:lnSpc>
                <a:spcPct val="100000"/>
              </a:lnSpc>
              <a:spcAft>
                <a:spcPts val="0"/>
              </a:spcAft>
              <a:buFont typeface="Arial"/>
              <a:buChar char="•"/>
              <a:defRPr/>
            </a:pPr>
            <a:r>
              <a:rPr lang="en-US" sz="1900" dirty="0">
                <a:solidFill>
                  <a:schemeClr val="tx1"/>
                </a:solidFill>
                <a:latin typeface="Arial Bold" pitchFamily="34" charset="0"/>
                <a:cs typeface="Arial Bold" pitchFamily="34" charset="0"/>
              </a:rPr>
              <a:t>FEWER THAN 5 COMPETITORS IN TOP 10 WITH FIS POINTS</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HOW MANY HAVE TO BE RANKED</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HOW MANY HAVE TO FINISH</a:t>
            </a:r>
          </a:p>
          <a:p>
            <a:pPr marL="246888" indent="-246888" eaLnBrk="1" fontAlgn="auto" hangingPunct="1">
              <a:lnSpc>
                <a:spcPct val="100000"/>
              </a:lnSpc>
              <a:spcBef>
                <a:spcPts val="600"/>
              </a:spcBef>
              <a:spcAft>
                <a:spcPts val="0"/>
              </a:spcAft>
              <a:buFont typeface="Arial"/>
              <a:buChar char="•"/>
              <a:defRPr/>
            </a:pPr>
            <a:r>
              <a:rPr lang="en-US" sz="1900" dirty="0">
                <a:solidFill>
                  <a:schemeClr val="tx1"/>
                </a:solidFill>
                <a:latin typeface="Arial Bold" pitchFamily="34" charset="0"/>
                <a:cs typeface="Arial Bold" pitchFamily="34" charset="0"/>
              </a:rPr>
              <a:t>TIE FOR 10</a:t>
            </a:r>
            <a:r>
              <a:rPr lang="en-US" sz="1900" baseline="30000" dirty="0">
                <a:solidFill>
                  <a:schemeClr val="tx1"/>
                </a:solidFill>
                <a:latin typeface="Arial Bold" pitchFamily="34" charset="0"/>
                <a:cs typeface="Arial Bold" pitchFamily="34" charset="0"/>
              </a:rPr>
              <a:t>TH</a:t>
            </a:r>
            <a:r>
              <a:rPr lang="en-US" sz="1900" dirty="0">
                <a:solidFill>
                  <a:schemeClr val="tx1"/>
                </a:solidFill>
                <a:latin typeface="Arial Bold" pitchFamily="34" charset="0"/>
                <a:cs typeface="Arial Bold" pitchFamily="34" charset="0"/>
              </a:rPr>
              <a:t> FASTEST TIME / TIE FOR 5</a:t>
            </a:r>
            <a:r>
              <a:rPr lang="en-US" sz="1900" baseline="30000" dirty="0">
                <a:solidFill>
                  <a:schemeClr val="tx1"/>
                </a:solidFill>
                <a:latin typeface="Arial Bold" pitchFamily="34" charset="0"/>
                <a:cs typeface="Arial Bold" pitchFamily="34" charset="0"/>
              </a:rPr>
              <a:t>TH</a:t>
            </a:r>
            <a:r>
              <a:rPr lang="en-US" sz="1900" dirty="0">
                <a:solidFill>
                  <a:schemeClr val="tx1"/>
                </a:solidFill>
                <a:latin typeface="Arial Bold" pitchFamily="34" charset="0"/>
                <a:cs typeface="Arial Bold" pitchFamily="34" charset="0"/>
              </a:rPr>
              <a:t> LOWEST SEED POINTS</a:t>
            </a:r>
          </a:p>
          <a:p>
            <a:pPr marL="0" indent="0" eaLnBrk="1" fontAlgn="auto" hangingPunct="1">
              <a:lnSpc>
                <a:spcPct val="100000"/>
              </a:lnSpc>
              <a:spcBef>
                <a:spcPts val="600"/>
              </a:spcBef>
              <a:spcAft>
                <a:spcPts val="0"/>
              </a:spcAft>
              <a:buFont typeface="Euphemia" panose="020B0503040102020104" pitchFamily="34" charset="0"/>
              <a:buNone/>
              <a:defRPr/>
            </a:pPr>
            <a:endParaRPr lang="en-US" sz="1500" i="1" dirty="0">
              <a:solidFill>
                <a:schemeClr val="tx1"/>
              </a:solidFill>
              <a:latin typeface="Arial Bold" pitchFamily="34" charset="0"/>
              <a:cs typeface="Arial Bold" pitchFamily="34" charset="0"/>
            </a:endParaRPr>
          </a:p>
          <a:p>
            <a:pPr marL="0" indent="0" eaLnBrk="1" fontAlgn="auto" hangingPunct="1">
              <a:lnSpc>
                <a:spcPct val="100000"/>
              </a:lnSpc>
              <a:spcBef>
                <a:spcPts val="600"/>
              </a:spcBef>
              <a:spcAft>
                <a:spcPts val="0"/>
              </a:spcAft>
              <a:buFont typeface="Euphemia" panose="020B0503040102020104" pitchFamily="34" charset="0"/>
              <a:buNone/>
              <a:defRPr/>
            </a:pPr>
            <a:r>
              <a:rPr lang="en-US" sz="1500" i="1" dirty="0">
                <a:solidFill>
                  <a:schemeClr val="tx1"/>
                </a:solidFill>
                <a:latin typeface="Arial Bold" pitchFamily="34" charset="0"/>
                <a:cs typeface="Arial Bold" pitchFamily="34" charset="0"/>
              </a:rPr>
              <a:t>For addition information refer to PPT presentation: </a:t>
            </a:r>
            <a:r>
              <a:rPr lang="en-US" sz="1500" b="1" i="1" dirty="0">
                <a:solidFill>
                  <a:srgbClr val="0070C0"/>
                </a:solidFill>
                <a:effectLst>
                  <a:outerShdw blurRad="38100" dist="38100" dir="2700000" algn="tl">
                    <a:srgbClr val="000000">
                      <a:alpha val="43137"/>
                    </a:srgbClr>
                  </a:outerShdw>
                </a:effectLst>
                <a:latin typeface="Arial Bold" pitchFamily="34" charset="0"/>
                <a:cs typeface="Arial Bold" pitchFamily="34" charset="0"/>
              </a:rPr>
              <a:t>“RACE POINTS &amp; PENALTY ”</a:t>
            </a:r>
          </a:p>
          <a:p>
            <a:pPr marL="0" indent="0" eaLnBrk="1" fontAlgn="auto" hangingPunct="1">
              <a:spcBef>
                <a:spcPts val="600"/>
              </a:spcBef>
              <a:spcAft>
                <a:spcPts val="0"/>
              </a:spcAft>
              <a:buFont typeface="Euphemia" panose="020B0503040102020104" pitchFamily="34" charset="0"/>
              <a:buNone/>
              <a:defRPr/>
            </a:pPr>
            <a:endParaRPr lang="en-US" sz="1600" dirty="0"/>
          </a:p>
        </p:txBody>
      </p:sp>
      <p:sp>
        <p:nvSpPr>
          <p:cNvPr id="36866" name="Title 1">
            <a:extLst>
              <a:ext uri="{FF2B5EF4-FFF2-40B4-BE49-F238E27FC236}">
                <a16:creationId xmlns:a16="http://schemas.microsoft.com/office/drawing/2014/main" id="{79506C36-6B80-D44C-234C-788947D662F2}"/>
              </a:ext>
            </a:extLst>
          </p:cNvPr>
          <p:cNvSpPr>
            <a:spLocks noGrp="1"/>
          </p:cNvSpPr>
          <p:nvPr>
            <p:ph type="title" idx="4294967295"/>
          </p:nvPr>
        </p:nvSpPr>
        <p:spPr>
          <a:xfrm>
            <a:off x="609600" y="76200"/>
            <a:ext cx="8315325" cy="1143000"/>
          </a:xfrm>
        </p:spPr>
        <p:txBody>
          <a:bodyPr rtlCol="0">
            <a:normAutofit/>
          </a:bodyPr>
          <a:lstStyle/>
          <a:p>
            <a:pPr eaLnBrk="1" fontAlgn="auto" hangingPunct="1">
              <a:spcAft>
                <a:spcPts val="0"/>
              </a:spcAft>
              <a:defRPr/>
            </a:pPr>
            <a:r>
              <a:rPr lang="en-US" altLang="en-US" sz="24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PENALTY RULES –: </a:t>
            </a:r>
            <a:br>
              <a:rPr lang="en-US" altLang="en-US" sz="24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br>
            <a:r>
              <a:rPr lang="en-US" altLang="en-US" sz="2400" b="1" u="sng"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2025 U.S. Ski &amp; Snowboard Alpine Competition Guide</a:t>
            </a:r>
            <a:endParaRPr lang="en-US" altLang="en-US" sz="2400" b="1" dirty="0">
              <a:solidFill>
                <a:srgbClr val="003399"/>
              </a:solidFill>
              <a:effectLst>
                <a:outerShdw blurRad="38100" dist="38100" dir="2700000" algn="tl">
                  <a:srgbClr val="000000">
                    <a:alpha val="43137"/>
                  </a:srgbClr>
                </a:outerShdw>
              </a:effectLst>
              <a:latin typeface="Arial" charset="0"/>
              <a:cs typeface="Arial" charset="0"/>
            </a:endParaRPr>
          </a:p>
        </p:txBody>
      </p:sp>
      <p:pic>
        <p:nvPicPr>
          <p:cNvPr id="80900" name="Content Placeholder 10">
            <a:extLst>
              <a:ext uri="{FF2B5EF4-FFF2-40B4-BE49-F238E27FC236}">
                <a16:creationId xmlns:a16="http://schemas.microsoft.com/office/drawing/2014/main" id="{8A9FA7C9-15D7-6045-2EEC-5695BC418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4D1EE40-28E2-F3B5-7769-DD5E96CCFB3C}"/>
              </a:ext>
            </a:extLst>
          </p:cNvPr>
          <p:cNvSpPr>
            <a:spLocks noGrp="1" noChangeArrowheads="1"/>
          </p:cNvSpPr>
          <p:nvPr>
            <p:ph type="body" idx="4294967295"/>
          </p:nvPr>
        </p:nvSpPr>
        <p:spPr>
          <a:xfrm>
            <a:off x="723900" y="1011238"/>
            <a:ext cx="7962900" cy="4932362"/>
          </a:xfrm>
        </p:spPr>
        <p:txBody>
          <a:bodyPr rtlCol="0">
            <a:normAutofit/>
          </a:bodyPr>
          <a:lstStyle/>
          <a:p>
            <a:pPr marL="246888" indent="-246888" eaLnBrk="1" fontAlgn="auto" hangingPunct="1">
              <a:lnSpc>
                <a:spcPct val="80000"/>
              </a:lnSpc>
              <a:spcAft>
                <a:spcPts val="0"/>
              </a:spcAft>
              <a:buFont typeface="Euphemia" panose="020B0503040102020104" pitchFamily="34" charset="0"/>
              <a:buNone/>
              <a:defRPr/>
            </a:pPr>
            <a:endParaRPr lang="en-US" u="sng" dirty="0">
              <a:solidFill>
                <a:srgbClr val="FF0000"/>
              </a:solidFill>
              <a:latin typeface="Arial" charset="0"/>
              <a:cs typeface="Arial" charset="0"/>
            </a:endParaRPr>
          </a:p>
          <a:p>
            <a:pPr marL="246888" indent="-246888" eaLnBrk="1" fontAlgn="auto" hangingPunct="1">
              <a:lnSpc>
                <a:spcPct val="100000"/>
              </a:lnSpc>
              <a:spcAft>
                <a:spcPts val="0"/>
              </a:spcAft>
              <a:buFont typeface="Arial"/>
              <a:buChar char="•"/>
              <a:defRPr/>
            </a:pPr>
            <a:r>
              <a:rPr lang="en-US" sz="2400" b="1" u="sng" dirty="0">
                <a:solidFill>
                  <a:schemeClr val="tx1"/>
                </a:solidFill>
                <a:latin typeface="Arial" charset="0"/>
                <a:cs typeface="Arial" charset="0"/>
              </a:rPr>
              <a:t>ACR</a:t>
            </a:r>
            <a:r>
              <a:rPr lang="en-US" sz="2400" b="1" dirty="0">
                <a:solidFill>
                  <a:schemeClr val="tx1"/>
                </a:solidFill>
                <a:latin typeface="Arial" charset="0"/>
                <a:cs typeface="Arial" charset="0"/>
              </a:rPr>
              <a:t> states that a binding release more than 2 gates above the Finish line in SL, GS or SG or</a:t>
            </a:r>
          </a:p>
          <a:p>
            <a:pPr marL="246888" indent="-246888" eaLnBrk="1" fontAlgn="auto" hangingPunct="1">
              <a:lnSpc>
                <a:spcPct val="100000"/>
              </a:lnSpc>
              <a:spcBef>
                <a:spcPts val="1200"/>
              </a:spcBef>
              <a:spcAft>
                <a:spcPts val="0"/>
              </a:spcAft>
              <a:buFont typeface="Arial"/>
              <a:buChar char="•"/>
              <a:defRPr/>
            </a:pPr>
            <a:r>
              <a:rPr lang="en-US" sz="2400" b="1" dirty="0">
                <a:solidFill>
                  <a:schemeClr val="tx1"/>
                </a:solidFill>
                <a:latin typeface="Arial" charset="0"/>
                <a:cs typeface="Arial" charset="0"/>
              </a:rPr>
              <a:t>More than 1 gate above the Finish line in DH shall be considered as a clear DSQ </a:t>
            </a:r>
          </a:p>
          <a:p>
            <a:pPr marL="246888" indent="-246888" eaLnBrk="1" fontAlgn="auto" hangingPunct="1">
              <a:lnSpc>
                <a:spcPct val="100000"/>
              </a:lnSpc>
              <a:spcAft>
                <a:spcPts val="0"/>
              </a:spcAft>
              <a:buFont typeface="Euphemia" panose="020B0503040102020104" pitchFamily="34" charset="0"/>
              <a:buNone/>
              <a:defRPr/>
            </a:pPr>
            <a:r>
              <a:rPr lang="en-US" sz="2400" b="1" dirty="0">
                <a:latin typeface="Arial" charset="0"/>
                <a:cs typeface="Arial" charset="0"/>
              </a:rPr>
              <a:t>	</a:t>
            </a:r>
            <a:r>
              <a:rPr lang="en-US" sz="2400" b="1" dirty="0">
                <a:solidFill>
                  <a:srgbClr val="0070C0"/>
                </a:solidFill>
                <a:latin typeface="Arial" charset="0"/>
                <a:cs typeface="Arial" charset="0"/>
              </a:rPr>
              <a:t>[U628.16, U629.4]</a:t>
            </a:r>
          </a:p>
          <a:p>
            <a:pPr marL="246888" indent="-246888" eaLnBrk="1" fontAlgn="auto" hangingPunct="1">
              <a:lnSpc>
                <a:spcPct val="100000"/>
              </a:lnSpc>
              <a:spcBef>
                <a:spcPts val="1200"/>
              </a:spcBef>
              <a:spcAft>
                <a:spcPts val="0"/>
              </a:spcAft>
              <a:buFont typeface="Arial"/>
              <a:buChar char="•"/>
              <a:defRPr/>
            </a:pPr>
            <a:r>
              <a:rPr lang="en-US" sz="2400" b="1" dirty="0">
                <a:solidFill>
                  <a:schemeClr val="tx1"/>
                </a:solidFill>
                <a:latin typeface="Arial" charset="0"/>
                <a:cs typeface="Arial" charset="0"/>
              </a:rPr>
              <a:t>A racer who crosses the finish line after committing a gate fault is DSQ, not DNF (electronic and manual times must be taken) </a:t>
            </a:r>
          </a:p>
          <a:p>
            <a:pPr marL="0" indent="0" eaLnBrk="1" fontAlgn="auto" hangingPunct="1">
              <a:lnSpc>
                <a:spcPct val="100000"/>
              </a:lnSpc>
              <a:spcBef>
                <a:spcPts val="1200"/>
              </a:spcBef>
              <a:spcAft>
                <a:spcPts val="0"/>
              </a:spcAft>
              <a:buFont typeface="Euphemia" panose="020B0503040102020104" pitchFamily="34" charset="0"/>
              <a:buNone/>
              <a:defRPr/>
            </a:pPr>
            <a:r>
              <a:rPr lang="en-US" sz="2400" b="1" i="1" u="sng" dirty="0">
                <a:solidFill>
                  <a:srgbClr val="003399"/>
                </a:solidFill>
                <a:latin typeface="Arial" charset="0"/>
                <a:cs typeface="Arial" charset="0"/>
              </a:rPr>
              <a:t>ONLY THE JURY CAN ASSIGN DSQ STATUS</a:t>
            </a:r>
            <a:r>
              <a:rPr lang="en-US" sz="2400" b="1" i="1" dirty="0">
                <a:solidFill>
                  <a:srgbClr val="003399"/>
                </a:solidFill>
                <a:latin typeface="Arial" charset="0"/>
                <a:cs typeface="Arial" charset="0"/>
              </a:rPr>
              <a:t>!</a:t>
            </a:r>
          </a:p>
          <a:p>
            <a:pPr marL="246888" indent="-246888" eaLnBrk="1" fontAlgn="auto" hangingPunct="1">
              <a:lnSpc>
                <a:spcPct val="80000"/>
              </a:lnSpc>
              <a:spcAft>
                <a:spcPts val="0"/>
              </a:spcAft>
              <a:buFont typeface="Euphemia" panose="020B0503040102020104" pitchFamily="34" charset="0"/>
              <a:buNone/>
              <a:defRPr/>
            </a:pPr>
            <a:endParaRPr lang="en-US" b="1" i="1" dirty="0">
              <a:latin typeface="Arial" charset="0"/>
              <a:cs typeface="Arial" charset="0"/>
            </a:endParaRPr>
          </a:p>
          <a:p>
            <a:pPr marL="246888" indent="-246888" eaLnBrk="1" fontAlgn="auto" hangingPunct="1">
              <a:lnSpc>
                <a:spcPct val="80000"/>
              </a:lnSpc>
              <a:spcAft>
                <a:spcPts val="0"/>
              </a:spcAft>
              <a:buFont typeface="Euphemia" panose="020B0503040102020104" pitchFamily="34" charset="0"/>
              <a:buNone/>
              <a:defRPr/>
            </a:pPr>
            <a:endParaRPr lang="en-US" dirty="0">
              <a:latin typeface="Arial" charset="0"/>
              <a:cs typeface="Arial" charset="0"/>
            </a:endParaRPr>
          </a:p>
        </p:txBody>
      </p:sp>
      <p:sp>
        <p:nvSpPr>
          <p:cNvPr id="2" name="Title 1">
            <a:extLst>
              <a:ext uri="{FF2B5EF4-FFF2-40B4-BE49-F238E27FC236}">
                <a16:creationId xmlns:a16="http://schemas.microsoft.com/office/drawing/2014/main" id="{0AF219AA-56DA-CF53-4555-C35256C127ED}"/>
              </a:ext>
            </a:extLst>
          </p:cNvPr>
          <p:cNvSpPr>
            <a:spLocks noGrp="1"/>
          </p:cNvSpPr>
          <p:nvPr>
            <p:ph type="title" idx="4294967295"/>
          </p:nvPr>
        </p:nvSpPr>
        <p:spPr>
          <a:xfrm>
            <a:off x="609600" y="304800"/>
            <a:ext cx="8229600" cy="977900"/>
          </a:xfrm>
        </p:spPr>
        <p:txBody>
          <a:bodyPr rtlCol="0">
            <a:normAutofit fontScale="90000"/>
          </a:bodyPr>
          <a:lstStyle/>
          <a:p>
            <a:pPr eaLnBrk="1" fontAlgn="auto" hangingPunct="1">
              <a:spcAft>
                <a:spcPts val="0"/>
              </a:spcAft>
              <a:defRPr/>
            </a:pPr>
            <a:br>
              <a:rPr lang="en-US" b="1" dirty="0">
                <a:solidFill>
                  <a:srgbClr val="FF0000"/>
                </a:solidFill>
                <a:effectLst>
                  <a:outerShdw blurRad="38100" dist="38100" dir="2700000" algn="tl">
                    <a:srgbClr val="000000">
                      <a:alpha val="43137"/>
                    </a:srgbClr>
                  </a:outerShdw>
                </a:effectLst>
                <a:latin typeface="Arial" charset="0"/>
                <a:cs typeface="Arial" charset="0"/>
              </a:rPr>
            </a:br>
            <a:r>
              <a:rPr lang="en-US" b="1" dirty="0">
                <a:solidFill>
                  <a:srgbClr val="003399"/>
                </a:solidFill>
                <a:effectLst>
                  <a:outerShdw blurRad="38100" dist="38100" dir="2700000" algn="tl">
                    <a:srgbClr val="000000">
                      <a:alpha val="43137"/>
                    </a:srgbClr>
                  </a:outerShdw>
                </a:effectLst>
                <a:latin typeface="Arial" charset="0"/>
                <a:cs typeface="Arial" charset="0"/>
              </a:rPr>
              <a:t>Falls in Finish/Timing Area: </a:t>
            </a:r>
            <a:br>
              <a:rPr lang="en-US" b="1" dirty="0">
                <a:solidFill>
                  <a:srgbClr val="003399"/>
                </a:solidFill>
                <a:effectLst>
                  <a:outerShdw blurRad="38100" dist="38100" dir="2700000" algn="tl">
                    <a:srgbClr val="000000">
                      <a:alpha val="43137"/>
                    </a:srgbClr>
                  </a:outerShdw>
                </a:effectLst>
                <a:latin typeface="Arial" charset="0"/>
                <a:cs typeface="Arial" charset="0"/>
              </a:rPr>
            </a:br>
            <a:endParaRPr lang="en-US" b="1" dirty="0">
              <a:solidFill>
                <a:srgbClr val="003399"/>
              </a:solidFill>
              <a:effectLst>
                <a:outerShdw blurRad="38100" dist="38100" dir="2700000" algn="tl">
                  <a:srgbClr val="000000">
                    <a:alpha val="43137"/>
                  </a:srgbClr>
                </a:outerShdw>
              </a:effectLst>
            </a:endParaRPr>
          </a:p>
        </p:txBody>
      </p:sp>
      <p:pic>
        <p:nvPicPr>
          <p:cNvPr id="81924" name="Content Placeholder 10">
            <a:extLst>
              <a:ext uri="{FF2B5EF4-FFF2-40B4-BE49-F238E27FC236}">
                <a16:creationId xmlns:a16="http://schemas.microsoft.com/office/drawing/2014/main" id="{EC358F32-5D1B-DDC7-BA5B-9744DB11C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26095967-F2BE-61C2-1D1B-CD185D1D5214}"/>
              </a:ext>
            </a:extLst>
          </p:cNvPr>
          <p:cNvSpPr>
            <a:spLocks noGrp="1" noChangeArrowheads="1"/>
          </p:cNvSpPr>
          <p:nvPr>
            <p:ph idx="4294967295"/>
          </p:nvPr>
        </p:nvSpPr>
        <p:spPr>
          <a:xfrm>
            <a:off x="685800" y="762000"/>
            <a:ext cx="8229600" cy="4525963"/>
          </a:xfrm>
        </p:spPr>
        <p:txBody>
          <a:bodyPr rtlCol="0" anchor="ctr">
            <a:normAutofit/>
          </a:bodyPr>
          <a:lstStyle/>
          <a:p>
            <a:pPr marL="246888" indent="-246888" algn="ctr" eaLnBrk="1" fontAlgn="auto" hangingPunct="1">
              <a:spcAft>
                <a:spcPts val="0"/>
              </a:spcAft>
              <a:buFont typeface="Euphemia" panose="020B0503040102020104" pitchFamily="34" charset="0"/>
              <a:buNone/>
              <a:defRPr/>
            </a:pPr>
            <a:r>
              <a:rPr lang="en-US" sz="4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COMPETITORS’ START INTERVALS</a:t>
            </a:r>
          </a:p>
        </p:txBody>
      </p:sp>
      <p:pic>
        <p:nvPicPr>
          <p:cNvPr id="82947" name="Content Placeholder 10">
            <a:extLst>
              <a:ext uri="{FF2B5EF4-FFF2-40B4-BE49-F238E27FC236}">
                <a16:creationId xmlns:a16="http://schemas.microsoft.com/office/drawing/2014/main" id="{12046BAC-B7FB-2937-4FB1-2AEFEF51E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562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B50EB1-2555-D697-049A-32B4DF40BA6C}"/>
              </a:ext>
            </a:extLst>
          </p:cNvPr>
          <p:cNvSpPr txBox="1"/>
          <p:nvPr/>
        </p:nvSpPr>
        <p:spPr>
          <a:xfrm>
            <a:off x="1143000" y="457200"/>
            <a:ext cx="6705600" cy="1384300"/>
          </a:xfrm>
          <a:prstGeom prst="rect">
            <a:avLst/>
          </a:prstGeom>
          <a:noFill/>
          <a:ln>
            <a:noFill/>
          </a:ln>
        </p:spPr>
        <p:txBody>
          <a:bodyPr anchor="ctr" anchorCtr="1">
            <a:spAutoFit/>
          </a:bodyPr>
          <a:lstStyle/>
          <a:p>
            <a:pPr algn="ctr">
              <a:defRPr/>
            </a:pPr>
            <a:r>
              <a:rPr lang="en-US" sz="2800" b="1" dirty="0">
                <a:solidFill>
                  <a:srgbClr val="080C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CLOCK </a:t>
            </a:r>
          </a:p>
          <a:p>
            <a:pPr algn="ctr">
              <a:defRPr/>
            </a:pPr>
            <a:r>
              <a:rPr lang="en-US" sz="2800" b="1" dirty="0">
                <a:solidFill>
                  <a:srgbClr val="080C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a:t>
            </a:r>
          </a:p>
          <a:p>
            <a:pPr algn="ctr">
              <a:defRPr/>
            </a:pPr>
            <a:r>
              <a:rPr lang="en-US" sz="2800" b="1" dirty="0">
                <a:solidFill>
                  <a:srgbClr val="080C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VERBAL START COMMANDS</a:t>
            </a:r>
          </a:p>
        </p:txBody>
      </p:sp>
      <p:sp>
        <p:nvSpPr>
          <p:cNvPr id="83971" name="TextBox 2">
            <a:extLst>
              <a:ext uri="{FF2B5EF4-FFF2-40B4-BE49-F238E27FC236}">
                <a16:creationId xmlns:a16="http://schemas.microsoft.com/office/drawing/2014/main" id="{B42A82CD-F5B9-9CE9-0E6E-A1A31F7DC3B1}"/>
              </a:ext>
            </a:extLst>
          </p:cNvPr>
          <p:cNvSpPr txBox="1">
            <a:spLocks noChangeArrowheads="1"/>
          </p:cNvSpPr>
          <p:nvPr/>
        </p:nvSpPr>
        <p:spPr bwMode="auto">
          <a:xfrm>
            <a:off x="914400" y="2438400"/>
            <a:ext cx="73152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800" b="1" dirty="0">
                <a:latin typeface="Arial" panose="020B0604020202020204" pitchFamily="34" charset="0"/>
                <a:cs typeface="Arial" panose="020B0604020202020204" pitchFamily="34" charset="0"/>
              </a:rPr>
              <a:t>U613.4 clarifies the following:</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Use of a start clock </a:t>
            </a:r>
            <a:r>
              <a:rPr lang="en-US" altLang="en-US" sz="2800" b="1" u="sng" dirty="0">
                <a:latin typeface="Arial" panose="020B0604020202020204" pitchFamily="34" charset="0"/>
                <a:cs typeface="Arial" panose="020B0604020202020204" pitchFamily="34" charset="0"/>
              </a:rPr>
              <a:t>does not</a:t>
            </a:r>
            <a:r>
              <a:rPr lang="en-US" altLang="en-US" sz="2800" b="1" dirty="0">
                <a:latin typeface="Arial" panose="020B0604020202020204" pitchFamily="34" charset="0"/>
                <a:cs typeface="Arial" panose="020B0604020202020204" pitchFamily="34" charset="0"/>
              </a:rPr>
              <a:t> replace the requirement for </a:t>
            </a:r>
            <a:r>
              <a:rPr lang="en-US" altLang="en-US" sz="2800" b="1" u="sng" dirty="0">
                <a:latin typeface="Arial" panose="020B0604020202020204" pitchFamily="34" charset="0"/>
                <a:cs typeface="Arial" panose="020B0604020202020204" pitchFamily="34" charset="0"/>
              </a:rPr>
              <a:t>verbal</a:t>
            </a:r>
            <a:r>
              <a:rPr lang="en-US" altLang="en-US" sz="2800" b="1" dirty="0">
                <a:latin typeface="Arial" panose="020B0604020202020204" pitchFamily="34" charset="0"/>
                <a:cs typeface="Arial" panose="020B0604020202020204" pitchFamily="34" charset="0"/>
              </a:rPr>
              <a:t> start commands.</a:t>
            </a:r>
          </a:p>
          <a:p>
            <a:endParaRPr lang="en-US" altLang="en-US" sz="2800" b="1" dirty="0">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This clarification applies to all U.S. Ski &amp; Snowboard sanctioned events.</a:t>
            </a:r>
          </a:p>
          <a:p>
            <a:endParaRPr lang="en-US" altLang="en-US" dirty="0"/>
          </a:p>
        </p:txBody>
      </p:sp>
      <p:pic>
        <p:nvPicPr>
          <p:cNvPr id="83972" name="Content Placeholder 10">
            <a:extLst>
              <a:ext uri="{FF2B5EF4-FFF2-40B4-BE49-F238E27FC236}">
                <a16:creationId xmlns:a16="http://schemas.microsoft.com/office/drawing/2014/main" id="{8F939E96-D880-C1DD-BC84-14A960F5C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CDF0962-9EDD-F3CF-B357-B980C898DD78}"/>
              </a:ext>
            </a:extLst>
          </p:cNvPr>
          <p:cNvSpPr>
            <a:spLocks noGrp="1" noChangeArrowheads="1"/>
          </p:cNvSpPr>
          <p:nvPr>
            <p:ph type="body" idx="4294967295"/>
          </p:nvPr>
        </p:nvSpPr>
        <p:spPr>
          <a:xfrm>
            <a:off x="547688" y="1365250"/>
            <a:ext cx="8229600" cy="4525963"/>
          </a:xfrm>
        </p:spPr>
        <p:txBody>
          <a:bodyPr rtlCol="0">
            <a:normAutofit/>
          </a:bodyPr>
          <a:lstStyle/>
          <a:p>
            <a:pPr marL="246888" indent="-246888" eaLnBrk="1" fontAlgn="auto" hangingPunct="1">
              <a:lnSpc>
                <a:spcPct val="80000"/>
              </a:lnSpc>
              <a:spcAft>
                <a:spcPts val="0"/>
              </a:spcAft>
              <a:buFont typeface="Euphemia" panose="020B0503040102020104" pitchFamily="34" charset="0"/>
              <a:buNone/>
              <a:defRPr/>
            </a:pPr>
            <a:endParaRPr lang="en-US" sz="2400" dirty="0">
              <a:latin typeface="Arial" charset="0"/>
              <a:cs typeface="Arial" charset="0"/>
            </a:endParaRPr>
          </a:p>
          <a:p>
            <a:pPr marL="274320"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DH, GS, and SG competitors leave the start gate at regular/set intervals pre-determined by the Jury</a:t>
            </a:r>
          </a:p>
          <a:p>
            <a:pPr marL="274320" indent="-246888" eaLnBrk="1" fontAlgn="auto" hangingPunct="1">
              <a:lnSpc>
                <a:spcPct val="100000"/>
              </a:lnSpc>
              <a:spcAft>
                <a:spcPts val="0"/>
              </a:spcAft>
              <a:buFont typeface="Euphemia" panose="020B0503040102020104" pitchFamily="34" charset="0"/>
              <a:buNone/>
              <a:defRPr/>
            </a:pPr>
            <a:endParaRPr lang="en-US" sz="2400" b="1" dirty="0">
              <a:solidFill>
                <a:schemeClr val="tx1"/>
              </a:solidFill>
              <a:latin typeface="Arial" charset="0"/>
              <a:cs typeface="Arial" charset="0"/>
            </a:endParaRPr>
          </a:p>
          <a:p>
            <a:pPr marL="274320"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DH Training starts must also be at regular intervals</a:t>
            </a:r>
          </a:p>
          <a:p>
            <a:pPr marL="246888" indent="-246888" eaLnBrk="1" fontAlgn="auto" hangingPunct="1">
              <a:lnSpc>
                <a:spcPct val="100000"/>
              </a:lnSpc>
              <a:spcAft>
                <a:spcPts val="0"/>
              </a:spcAft>
              <a:buFont typeface="Euphemia" panose="020B0503040102020104" pitchFamily="34" charset="0"/>
              <a:buNone/>
              <a:defRPr/>
            </a:pPr>
            <a:endParaRPr lang="en-US" sz="2400" b="1" dirty="0">
              <a:solidFill>
                <a:schemeClr val="tx1"/>
              </a:solidFill>
              <a:latin typeface="Arial" charset="0"/>
              <a:cs typeface="Arial" charset="0"/>
            </a:endParaRPr>
          </a:p>
          <a:p>
            <a:pPr marL="246888"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Intervals apply to all race level</a:t>
            </a:r>
            <a:r>
              <a:rPr lang="en-US" sz="2400" dirty="0">
                <a:solidFill>
                  <a:schemeClr val="tx1"/>
                </a:solidFill>
                <a:latin typeface="Arial" charset="0"/>
                <a:cs typeface="Arial" charset="0"/>
              </a:rPr>
              <a:t>s</a:t>
            </a:r>
          </a:p>
        </p:txBody>
      </p:sp>
      <p:sp>
        <p:nvSpPr>
          <p:cNvPr id="2" name="Title 1">
            <a:extLst>
              <a:ext uri="{FF2B5EF4-FFF2-40B4-BE49-F238E27FC236}">
                <a16:creationId xmlns:a16="http://schemas.microsoft.com/office/drawing/2014/main" id="{C07C5CDF-4340-2495-8BFF-849E8D3FCB3F}"/>
              </a:ext>
            </a:extLst>
          </p:cNvPr>
          <p:cNvSpPr>
            <a:spLocks noGrp="1"/>
          </p:cNvSpPr>
          <p:nvPr>
            <p:ph type="title" idx="4294967295"/>
          </p:nvPr>
        </p:nvSpPr>
        <p:spPr>
          <a:xfrm>
            <a:off x="457200" y="228600"/>
            <a:ext cx="8229600" cy="1143000"/>
          </a:xfrm>
        </p:spPr>
        <p:txBody>
          <a:bodyPr rtlCol="0">
            <a:normAutofit fontScale="90000"/>
          </a:bodyPr>
          <a:lstStyle/>
          <a:p>
            <a:pPr eaLnBrk="1" fontAlgn="auto" hangingPunct="1">
              <a:spcAft>
                <a:spcPts val="0"/>
              </a:spcAft>
              <a:defRPr/>
            </a:pPr>
            <a:br>
              <a:rPr lang="en-US" b="1" dirty="0">
                <a:solidFill>
                  <a:srgbClr val="FF0000"/>
                </a:solidFill>
                <a:latin typeface="Arial" charset="0"/>
                <a:cs typeface="Arial" charset="0"/>
              </a:rPr>
            </a:br>
            <a:r>
              <a:rPr lang="en-US" b="1" dirty="0">
                <a:solidFill>
                  <a:srgbClr val="003399"/>
                </a:solidFill>
                <a:effectLst>
                  <a:outerShdw blurRad="38100" dist="38100" dir="2700000" algn="tl">
                    <a:srgbClr val="000000">
                      <a:alpha val="43137"/>
                    </a:srgbClr>
                  </a:outerShdw>
                </a:effectLst>
                <a:latin typeface="Arial" charset="0"/>
                <a:cs typeface="Arial" charset="0"/>
              </a:rPr>
              <a:t>REGULAR INTERVAL (Fixed):</a:t>
            </a:r>
            <a:br>
              <a:rPr lang="en-US" b="1" dirty="0">
                <a:solidFill>
                  <a:srgbClr val="002060"/>
                </a:solidFill>
                <a:effectLst>
                  <a:outerShdw blurRad="38100" dist="38100" dir="2700000" algn="tl">
                    <a:srgbClr val="000000">
                      <a:alpha val="43137"/>
                    </a:srgbClr>
                  </a:outerShdw>
                </a:effectLst>
                <a:latin typeface="Arial" charset="0"/>
                <a:cs typeface="Arial" charset="0"/>
              </a:rPr>
            </a:br>
            <a:endParaRPr lang="en-US" dirty="0">
              <a:solidFill>
                <a:srgbClr val="002060"/>
              </a:solidFill>
              <a:effectLst>
                <a:outerShdw blurRad="38100" dist="38100" dir="2700000" algn="tl">
                  <a:srgbClr val="000000">
                    <a:alpha val="43137"/>
                  </a:srgbClr>
                </a:outerShdw>
              </a:effectLst>
            </a:endParaRPr>
          </a:p>
        </p:txBody>
      </p:sp>
      <p:pic>
        <p:nvPicPr>
          <p:cNvPr id="84996" name="Content Placeholder 10">
            <a:extLst>
              <a:ext uri="{FF2B5EF4-FFF2-40B4-BE49-F238E27FC236}">
                <a16:creationId xmlns:a16="http://schemas.microsoft.com/office/drawing/2014/main" id="{AA1935F1-9B79-97E7-BFEC-16094A656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76A0-27AE-DFE9-BCEE-5C8A38683229}"/>
              </a:ext>
            </a:extLst>
          </p:cNvPr>
          <p:cNvSpPr>
            <a:spLocks noGrp="1"/>
          </p:cNvSpPr>
          <p:nvPr>
            <p:ph type="title"/>
          </p:nvPr>
        </p:nvSpPr>
        <p:spPr>
          <a:xfrm>
            <a:off x="414338" y="212725"/>
            <a:ext cx="8729662" cy="533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endParaRPr lang="en-US" sz="24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38A7FAC-36B1-567D-6BB7-A88AFC3DBD52}"/>
              </a:ext>
            </a:extLst>
          </p:cNvPr>
          <p:cNvSpPr>
            <a:spLocks noGrp="1"/>
          </p:cNvSpPr>
          <p:nvPr>
            <p:ph type="body" sz="quarter" idx="10"/>
          </p:nvPr>
        </p:nvSpPr>
        <p:spPr>
          <a:xfrm>
            <a:off x="207963" y="838200"/>
            <a:ext cx="8728075" cy="5654675"/>
          </a:xfrm>
        </p:spPr>
        <p:txBody>
          <a:bodyPr/>
          <a:lstStyle/>
          <a:p>
            <a:pPr marL="325437" indent="-342900" algn="just">
              <a:lnSpc>
                <a:spcPct val="100000"/>
              </a:lnSpc>
              <a:spcBef>
                <a:spcPts val="6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“In-Program Contact” within the Olympic &amp; Paralympic movement. </a:t>
            </a:r>
          </a:p>
          <a:p>
            <a:pPr marL="325437" indent="-342900"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Its implementation is required for the U.S. Olympic &amp; Paralympic Committee IUSOPC), National Governing Bodies (NGB), Member Clubs (also known as Local Affiliated Organizations or LAO), and Paralympic Sport Organizations (PSO)</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all U.S. Ski &amp; Snowboard employees, contractors, athletes, officials, and members</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 also applies to participating non-members, e.g., foreign officials, timing companies, volunteers, and any adult participants. MAAPP has three primary components: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Education &amp; Training  </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Required Prevention Policies</a:t>
            </a:r>
          </a:p>
          <a:p>
            <a:pPr marL="688975" indent="-688975" algn="just">
              <a:lnSpc>
                <a:spcPct val="100000"/>
              </a:lnSpc>
              <a:spcBef>
                <a:spcPts val="600"/>
              </a:spcBef>
              <a:spcAft>
                <a:spcPts val="0"/>
              </a:spcAft>
              <a:buFont typeface="Euphemia" panose="020B0503040102020104" pitchFamily="34" charset="0"/>
              <a:buNone/>
              <a:defRPr/>
            </a:pPr>
            <a:r>
              <a:rPr lang="en-US" sz="2000" dirty="0">
                <a:solidFill>
                  <a:schemeClr val="tx1"/>
                </a:solidFill>
                <a:ea typeface="Calibri" panose="020F0502020204030204" pitchFamily="34" charset="0"/>
                <a:cs typeface="Arial" panose="020B0604020202020204" pitchFamily="34" charset="0"/>
              </a:rPr>
              <a:t>        - Recommended Prevention Policies</a:t>
            </a:r>
          </a:p>
          <a:p>
            <a:pPr marL="688975" indent="-688975" algn="just">
              <a:lnSpc>
                <a:spcPct val="100000"/>
              </a:lnSpc>
              <a:spcBef>
                <a:spcPts val="600"/>
              </a:spcBef>
              <a:spcAft>
                <a:spcPts val="0"/>
              </a:spcAft>
              <a:buFont typeface="Euphemia" panose="020B0503040102020104" pitchFamily="34" charset="0"/>
              <a:buNone/>
              <a:defRPr/>
            </a:pPr>
            <a:r>
              <a:rPr lang="en-US" sz="2000" b="1" i="1" dirty="0">
                <a:solidFill>
                  <a:srgbClr val="0033CC"/>
                </a:solidFill>
                <a:ea typeface="Calibri" panose="020F0502020204030204" pitchFamily="34" charset="0"/>
                <a:cs typeface="Times New Roman" panose="02020603050405020304" pitchFamily="18" charset="0"/>
              </a:rPr>
              <a:t>MAAPP should be implemented alongside the SafeSport Code.</a:t>
            </a:r>
            <a:endParaRPr lang="en-US" sz="2000" dirty="0">
              <a:ea typeface="Calibri" panose="020F0502020204030204" pitchFamily="34" charset="0"/>
              <a:cs typeface="Times New Roman" panose="02020603050405020304" pitchFamily="18" charset="0"/>
            </a:endParaRPr>
          </a:p>
          <a:p>
            <a:pPr marL="688975" indent="-688975" algn="just">
              <a:lnSpc>
                <a:spcPct val="100000"/>
              </a:lnSpc>
              <a:spcBef>
                <a:spcPts val="600"/>
              </a:spcBef>
              <a:spcAft>
                <a:spcPts val="0"/>
              </a:spcAft>
              <a:buFont typeface="Euphemia" panose="020B0503040102020104" pitchFamily="34" charset="0"/>
              <a:buNone/>
              <a:defRPr/>
            </a:pPr>
            <a:endParaRPr lang="en-US" sz="2000" dirty="0">
              <a:solidFill>
                <a:schemeClr val="tx1"/>
              </a:solidFill>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sz="2000" dirty="0">
              <a:ea typeface="Calibri" panose="020F0502020204030204" pitchFamily="34" charset="0"/>
              <a:cs typeface="Times New Roman" panose="02020603050405020304" pitchFamily="18" charset="0"/>
            </a:endParaRPr>
          </a:p>
          <a:p>
            <a:pPr>
              <a:defRPr/>
            </a:pPr>
            <a:endParaRPr lang="en-US" dirty="0"/>
          </a:p>
        </p:txBody>
      </p:sp>
      <p:pic>
        <p:nvPicPr>
          <p:cNvPr id="20484" name="Content Placeholder 10">
            <a:extLst>
              <a:ext uri="{FF2B5EF4-FFF2-40B4-BE49-F238E27FC236}">
                <a16:creationId xmlns:a16="http://schemas.microsoft.com/office/drawing/2014/main" id="{3938E148-64B5-8E18-2BB2-C31B05467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CE8ECAF-2951-9211-02FC-5306D0E31231}"/>
              </a:ext>
            </a:extLst>
          </p:cNvPr>
          <p:cNvSpPr>
            <a:spLocks noGrp="1" noChangeArrowheads="1"/>
          </p:cNvSpPr>
          <p:nvPr>
            <p:ph type="body" idx="4294967295"/>
          </p:nvPr>
        </p:nvSpPr>
        <p:spPr>
          <a:xfrm>
            <a:off x="457200" y="1371600"/>
            <a:ext cx="8229600" cy="4525963"/>
          </a:xfrm>
        </p:spPr>
        <p:txBody>
          <a:bodyPr rtlCol="0">
            <a:normAutofit/>
          </a:bodyPr>
          <a:lstStyle/>
          <a:p>
            <a:pPr marL="246888" indent="-246888" eaLnBrk="1" fontAlgn="auto" hangingPunct="1">
              <a:lnSpc>
                <a:spcPct val="110000"/>
              </a:lnSpc>
              <a:spcAft>
                <a:spcPts val="0"/>
              </a:spcAft>
              <a:buFont typeface="Arial"/>
              <a:buChar char="•"/>
              <a:defRPr/>
            </a:pPr>
            <a:r>
              <a:rPr lang="en-US" sz="2400" b="1" dirty="0">
                <a:solidFill>
                  <a:schemeClr val="tx1"/>
                </a:solidFill>
                <a:latin typeface="Arial" charset="0"/>
                <a:cs typeface="Arial" charset="0"/>
              </a:rPr>
              <a:t>Regular Interval Start Command (DH, SG, GS)</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Starter begins sequence with a warning  “10 seconds”</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After a 5 second pause, starter counts down: </a:t>
            </a:r>
          </a:p>
          <a:p>
            <a:pPr marL="457200" lvl="1" indent="0" eaLnBrk="1" fontAlgn="auto" hangingPunct="1">
              <a:lnSpc>
                <a:spcPct val="110000"/>
              </a:lnSpc>
              <a:spcAft>
                <a:spcPts val="0"/>
              </a:spcAft>
              <a:buFont typeface="Euphemia" panose="020B0503040102020104" pitchFamily="34" charset="0"/>
              <a:buNone/>
              <a:defRPr/>
            </a:pPr>
            <a:r>
              <a:rPr lang="en-US" sz="2200" b="1" dirty="0">
                <a:solidFill>
                  <a:schemeClr val="tx1"/>
                </a:solidFill>
                <a:latin typeface="Arial" charset="0"/>
                <a:ea typeface="ＭＳ Ｐゴシック" pitchFamily="34" charset="-128"/>
                <a:cs typeface="Arial" charset="0"/>
              </a:rPr>
              <a:t>                    “5, 4 3, 2, 1, Go”</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Racer may start </a:t>
            </a:r>
            <a:r>
              <a:rPr lang="en-US" sz="2200" b="1" u="sng" dirty="0">
                <a:solidFill>
                  <a:schemeClr val="tx1"/>
                </a:solidFill>
                <a:latin typeface="Arial" charset="0"/>
                <a:ea typeface="ＭＳ Ｐゴシック" pitchFamily="34" charset="-128"/>
                <a:cs typeface="Arial" charset="0"/>
              </a:rPr>
              <a:t>5 sec before</a:t>
            </a:r>
            <a:r>
              <a:rPr lang="en-US" sz="2200" b="1" dirty="0">
                <a:solidFill>
                  <a:schemeClr val="tx1"/>
                </a:solidFill>
                <a:latin typeface="Arial" charset="0"/>
                <a:ea typeface="ＭＳ Ｐゴシック" pitchFamily="34" charset="-128"/>
                <a:cs typeface="Arial" charset="0"/>
              </a:rPr>
              <a:t> until </a:t>
            </a:r>
            <a:r>
              <a:rPr lang="en-US" sz="2200" b="1" u="sng" dirty="0">
                <a:solidFill>
                  <a:schemeClr val="tx1"/>
                </a:solidFill>
                <a:latin typeface="Arial" charset="0"/>
                <a:ea typeface="ＭＳ Ｐゴシック" pitchFamily="34" charset="-128"/>
                <a:cs typeface="Arial" charset="0"/>
              </a:rPr>
              <a:t>5 sec after</a:t>
            </a:r>
            <a:r>
              <a:rPr lang="en-US" sz="2200" b="1" dirty="0">
                <a:solidFill>
                  <a:schemeClr val="tx1"/>
                </a:solidFill>
                <a:latin typeface="Arial" charset="0"/>
                <a:ea typeface="ＭＳ Ｐゴシック" pitchFamily="34" charset="-128"/>
                <a:cs typeface="Arial" charset="0"/>
              </a:rPr>
              <a:t> “Go”</a:t>
            </a:r>
          </a:p>
          <a:p>
            <a:pPr marL="612648" lvl="1" indent="-246888" eaLnBrk="1" fontAlgn="auto" hangingPunct="1">
              <a:lnSpc>
                <a:spcPct val="110000"/>
              </a:lnSpc>
              <a:spcAft>
                <a:spcPts val="0"/>
              </a:spcAft>
              <a:buFont typeface="Arial"/>
              <a:buChar char="–"/>
              <a:defRPr/>
            </a:pPr>
            <a:r>
              <a:rPr lang="en-US" sz="2200" b="1" u="sng" dirty="0">
                <a:solidFill>
                  <a:schemeClr val="tx1"/>
                </a:solidFill>
                <a:latin typeface="Arial" charset="0"/>
                <a:ea typeface="ＭＳ Ｐゴシック" pitchFamily="34" charset="-128"/>
                <a:cs typeface="Arial" charset="0"/>
              </a:rPr>
              <a:t>Failure to start</a:t>
            </a:r>
            <a:r>
              <a:rPr lang="en-US" sz="2200" b="1" dirty="0">
                <a:solidFill>
                  <a:schemeClr val="tx1"/>
                </a:solidFill>
                <a:latin typeface="Arial" charset="0"/>
                <a:ea typeface="ＭＳ Ｐゴシック" pitchFamily="34" charset="-128"/>
                <a:cs typeface="Arial" charset="0"/>
              </a:rPr>
              <a:t> within that </a:t>
            </a:r>
            <a:r>
              <a:rPr lang="en-US" sz="2200" b="1" u="sng" dirty="0">
                <a:solidFill>
                  <a:schemeClr val="tx1"/>
                </a:solidFill>
                <a:latin typeface="Arial" charset="0"/>
                <a:ea typeface="ＭＳ Ｐゴシック" pitchFamily="34" charset="-128"/>
                <a:cs typeface="Arial" charset="0"/>
              </a:rPr>
              <a:t>10-second window</a:t>
            </a:r>
            <a:r>
              <a:rPr lang="en-US" sz="2200" b="1" dirty="0">
                <a:solidFill>
                  <a:schemeClr val="tx1"/>
                </a:solidFill>
                <a:latin typeface="Arial" charset="0"/>
                <a:ea typeface="ＭＳ Ｐゴシック" pitchFamily="34" charset="-128"/>
                <a:cs typeface="Arial" charset="0"/>
              </a:rPr>
              <a:t> is an early or late start (</a:t>
            </a:r>
            <a:r>
              <a:rPr lang="en-US" sz="2200" b="1" u="sng" dirty="0">
                <a:solidFill>
                  <a:schemeClr val="tx1"/>
                </a:solidFill>
                <a:latin typeface="Arial" charset="0"/>
                <a:ea typeface="ＭＳ Ｐゴシック" pitchFamily="34" charset="-128"/>
                <a:cs typeface="Arial" charset="0"/>
              </a:rPr>
              <a:t>false start</a:t>
            </a:r>
            <a:r>
              <a:rPr lang="en-US" sz="2200" b="1" dirty="0">
                <a:solidFill>
                  <a:schemeClr val="tx1"/>
                </a:solidFill>
                <a:latin typeface="Arial" charset="0"/>
                <a:ea typeface="ＭＳ Ｐゴシック" pitchFamily="34" charset="-128"/>
                <a:cs typeface="Arial" charset="0"/>
              </a:rPr>
              <a:t>) and will result in DSQ </a:t>
            </a:r>
          </a:p>
          <a:p>
            <a:pPr marL="0" indent="0" eaLnBrk="1" fontAlgn="auto" hangingPunct="1">
              <a:lnSpc>
                <a:spcPct val="110000"/>
              </a:lnSpc>
              <a:spcAft>
                <a:spcPts val="0"/>
              </a:spcAft>
              <a:buFont typeface="Euphemia" panose="020B0503040102020104" pitchFamily="34" charset="0"/>
              <a:buNone/>
              <a:defRPr/>
            </a:pPr>
            <a:endParaRPr lang="en-US" sz="2200" b="1" dirty="0">
              <a:solidFill>
                <a:srgbClr val="0070C0"/>
              </a:solidFill>
              <a:latin typeface="Arial" charset="0"/>
              <a:cs typeface="Arial" charset="0"/>
            </a:endParaRPr>
          </a:p>
          <a:p>
            <a:pPr marL="0" indent="0" eaLnBrk="1" fontAlgn="auto" hangingPunct="1">
              <a:lnSpc>
                <a:spcPct val="110000"/>
              </a:lnSpc>
              <a:spcAft>
                <a:spcPts val="0"/>
              </a:spcAft>
              <a:buFont typeface="Euphemia" panose="020B0503040102020104" pitchFamily="34" charset="0"/>
              <a:buNone/>
              <a:defRPr/>
            </a:pPr>
            <a:r>
              <a:rPr lang="en-US" sz="2200" b="1" dirty="0">
                <a:solidFill>
                  <a:srgbClr val="003399"/>
                </a:solidFill>
                <a:latin typeface="Arial" charset="0"/>
                <a:cs typeface="Arial" charset="0"/>
              </a:rPr>
              <a:t>Start Referee must record competitor(s) failure to start properly and provide this information to the Jury</a:t>
            </a:r>
          </a:p>
        </p:txBody>
      </p:sp>
      <p:sp>
        <p:nvSpPr>
          <p:cNvPr id="40962" name="Rectangle 2">
            <a:extLst>
              <a:ext uri="{FF2B5EF4-FFF2-40B4-BE49-F238E27FC236}">
                <a16:creationId xmlns:a16="http://schemas.microsoft.com/office/drawing/2014/main" id="{8339A773-C8EA-818F-0FA7-6AEE91B0D411}"/>
              </a:ext>
            </a:extLst>
          </p:cNvPr>
          <p:cNvSpPr>
            <a:spLocks noGrp="1" noChangeArrowheads="1"/>
          </p:cNvSpPr>
          <p:nvPr>
            <p:ph type="title" idx="4294967295"/>
          </p:nvPr>
        </p:nvSpPr>
        <p:spPr>
          <a:xfrm>
            <a:off x="609600" y="152400"/>
            <a:ext cx="8229600" cy="1143000"/>
          </a:xfrm>
        </p:spPr>
        <p:txBody>
          <a:bodyPr rtlCol="0">
            <a:noAutofit/>
          </a:bodyPr>
          <a:lstStyle/>
          <a:p>
            <a:pPr eaLnBrk="1" fontAlgn="auto" hangingPunct="1">
              <a:spcAft>
                <a:spcPts val="0"/>
              </a:spcAft>
              <a:defRPr/>
            </a:pPr>
            <a:r>
              <a:rPr lang="en-US" altLang="en-US" sz="2800" b="1" u="sng"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Start Commands: Regular Intervals</a:t>
            </a:r>
          </a:p>
        </p:txBody>
      </p:sp>
      <p:pic>
        <p:nvPicPr>
          <p:cNvPr id="86020" name="Content Placeholder 10">
            <a:extLst>
              <a:ext uri="{FF2B5EF4-FFF2-40B4-BE49-F238E27FC236}">
                <a16:creationId xmlns:a16="http://schemas.microsoft.com/office/drawing/2014/main" id="{81A6E9C5-24C2-EF9A-7C46-B417574AE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4B0EFE9-82EB-B0AF-976F-40E35384C403}"/>
              </a:ext>
            </a:extLst>
          </p:cNvPr>
          <p:cNvSpPr>
            <a:spLocks noGrp="1" noChangeArrowheads="1"/>
          </p:cNvSpPr>
          <p:nvPr>
            <p:ph type="title" idx="4294967295"/>
          </p:nvPr>
        </p:nvSpPr>
        <p:spPr>
          <a:xfrm>
            <a:off x="609600" y="152400"/>
            <a:ext cx="5942013" cy="1143000"/>
          </a:xfrm>
        </p:spPr>
        <p:txBody>
          <a:bodyPr rtlCol="0">
            <a:normAutofit/>
          </a:bodyPr>
          <a:lstStyle/>
          <a:p>
            <a:pPr eaLnBrk="1" fontAlgn="auto" hangingPunct="1">
              <a:spcAft>
                <a:spcPts val="0"/>
              </a:spcAft>
              <a:defRPr/>
            </a:pPr>
            <a:r>
              <a:rPr lang="en-US" altLang="en-US" dirty="0">
                <a:solidFill>
                  <a:srgbClr val="FF0000"/>
                </a:solidFill>
                <a:latin typeface="Arial Bold" pitchFamily="34" charset="0"/>
                <a:cs typeface="Arial Bold" pitchFamily="34" charset="0"/>
              </a:rPr>
              <a:t> </a:t>
            </a:r>
            <a:r>
              <a:rPr lang="en-US" altLang="en-US"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MINIMUM INTERVALS</a:t>
            </a:r>
          </a:p>
        </p:txBody>
      </p:sp>
      <p:sp>
        <p:nvSpPr>
          <p:cNvPr id="48131" name="Rectangle 3">
            <a:extLst>
              <a:ext uri="{FF2B5EF4-FFF2-40B4-BE49-F238E27FC236}">
                <a16:creationId xmlns:a16="http://schemas.microsoft.com/office/drawing/2014/main" id="{82F68DD5-D01F-284E-169C-6B65862ADC5E}"/>
              </a:ext>
            </a:extLst>
          </p:cNvPr>
          <p:cNvSpPr>
            <a:spLocks noGrp="1" noChangeArrowheads="1"/>
          </p:cNvSpPr>
          <p:nvPr>
            <p:ph type="body" idx="4294967295"/>
          </p:nvPr>
        </p:nvSpPr>
        <p:spPr>
          <a:xfrm>
            <a:off x="609600" y="1676400"/>
            <a:ext cx="8382000" cy="4525963"/>
          </a:xfrm>
        </p:spPr>
        <p:txBody>
          <a:bodyPr/>
          <a:lstStyle/>
          <a:p>
            <a:pPr marL="0" indent="0" eaLnBrk="1" hangingPunct="1">
              <a:buFont typeface="Euphemia" panose="020B0503040102020104" pitchFamily="34" charset="0"/>
              <a:buNone/>
              <a:defRPr/>
            </a:pPr>
            <a:r>
              <a:rPr lang="en-US" altLang="en-US" b="1" dirty="0">
                <a:solidFill>
                  <a:schemeClr val="tx1"/>
                </a:solidFill>
                <a:latin typeface="Arial" panose="020B0604020202020204" pitchFamily="34" charset="0"/>
                <a:cs typeface="Arial" panose="020B0604020202020204" pitchFamily="34" charset="0"/>
              </a:rPr>
              <a:t>Minimum intervals between consecutive competitor starts in a regular interval event are:</a:t>
            </a: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DH</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40 seconds, includes Downhill          </a:t>
            </a:r>
          </a:p>
          <a:p>
            <a:pPr marL="365125" lvl="1" indent="0" eaLnBrk="1" hangingPunct="1">
              <a:spcBef>
                <a:spcPts val="1200"/>
              </a:spcBef>
              <a:buFont typeface="Euphemia" panose="020B0503040102020104" pitchFamily="34" charset="0"/>
              <a:buNone/>
              <a:defRPr/>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Training (DHT)</a:t>
            </a:r>
          </a:p>
          <a:p>
            <a:pPr marL="365125" lvl="1" indent="0" eaLnBrk="1" hangingPunct="1">
              <a:spcBef>
                <a:spcPts val="1200"/>
              </a:spcBef>
              <a:buFont typeface="Euphemia" panose="020B0503040102020104" pitchFamily="34" charset="0"/>
              <a:buNone/>
              <a:defRPr/>
            </a:pPr>
            <a:endPar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SG</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40 seconds </a:t>
            </a:r>
          </a:p>
          <a:p>
            <a:pPr marL="365125" lvl="1" indent="0" eaLnBrk="1" hangingPunct="1">
              <a:spcBef>
                <a:spcPts val="1200"/>
              </a:spcBef>
              <a:buFont typeface="Euphemia" panose="020B0503040102020104" pitchFamily="34" charset="0"/>
              <a:buNone/>
              <a:defRPr/>
            </a:pPr>
            <a:endPar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GS</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30 seconds</a:t>
            </a:r>
          </a:p>
        </p:txBody>
      </p:sp>
      <p:pic>
        <p:nvPicPr>
          <p:cNvPr id="87044" name="Content Placeholder 10">
            <a:extLst>
              <a:ext uri="{FF2B5EF4-FFF2-40B4-BE49-F238E27FC236}">
                <a16:creationId xmlns:a16="http://schemas.microsoft.com/office/drawing/2014/main" id="{2ADF16FE-201C-4A27-7161-097A9FDD4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131B851-1397-208C-05F7-B46225483506}"/>
              </a:ext>
            </a:extLst>
          </p:cNvPr>
          <p:cNvSpPr>
            <a:spLocks noGrp="1" noChangeArrowheads="1"/>
          </p:cNvSpPr>
          <p:nvPr>
            <p:ph type="body" idx="4294967295"/>
          </p:nvPr>
        </p:nvSpPr>
        <p:spPr>
          <a:xfrm>
            <a:off x="381000" y="1382713"/>
            <a:ext cx="8534400" cy="3429000"/>
          </a:xfrm>
        </p:spPr>
        <p:txBody>
          <a:bodyPr rtlCol="0">
            <a:normAutofit fontScale="92500" lnSpcReduction="10000"/>
          </a:bodyPr>
          <a:lstStyle/>
          <a:p>
            <a:pPr marL="246888" indent="-246888" eaLnBrk="1" fontAlgn="auto" hangingPunct="1">
              <a:lnSpc>
                <a:spcPct val="80000"/>
              </a:lnSpc>
              <a:spcAft>
                <a:spcPts val="0"/>
              </a:spcAft>
              <a:buFont typeface="Euphemia" panose="020B0503040102020104" pitchFamily="34" charset="0"/>
              <a:buNone/>
              <a:defRPr/>
            </a:pPr>
            <a:endParaRPr lang="en-US" altLang="en-US" b="1" dirty="0">
              <a:latin typeface="Arial" charset="0"/>
              <a:cs typeface="Arial" charset="0"/>
            </a:endParaRPr>
          </a:p>
          <a:p>
            <a:pPr marL="0" indent="-246888" eaLnBrk="1" fontAlgn="auto" hangingPunct="1">
              <a:lnSpc>
                <a:spcPct val="110000"/>
              </a:lnSpc>
              <a:spcAft>
                <a:spcPts val="0"/>
              </a:spcAft>
              <a:buFont typeface="Euphemia" panose="020B0503040102020104" pitchFamily="34" charset="0"/>
              <a:buNone/>
              <a:defRPr/>
            </a:pPr>
            <a:r>
              <a:rPr lang="en-US" altLang="en-US" b="1" dirty="0">
                <a:solidFill>
                  <a:schemeClr val="tx1"/>
                </a:solidFill>
                <a:latin typeface="Arial" charset="0"/>
                <a:cs typeface="Arial" charset="0"/>
              </a:rPr>
              <a:t>SL competitors leave the start gate at </a:t>
            </a:r>
            <a:r>
              <a:rPr lang="en-US" altLang="en-US" b="1" u="sng" dirty="0">
                <a:solidFill>
                  <a:schemeClr val="tx1"/>
                </a:solidFill>
                <a:latin typeface="Arial" charset="0"/>
                <a:cs typeface="Arial" charset="0"/>
              </a:rPr>
              <a:t>irregular</a:t>
            </a:r>
            <a:r>
              <a:rPr lang="en-US" altLang="en-US" b="1" dirty="0">
                <a:solidFill>
                  <a:schemeClr val="tx1"/>
                </a:solidFill>
                <a:latin typeface="Arial" charset="0"/>
                <a:cs typeface="Arial" charset="0"/>
              </a:rPr>
              <a:t> intervals. </a:t>
            </a:r>
          </a:p>
          <a:p>
            <a:pPr marL="0" indent="-246888" eaLnBrk="1" fontAlgn="auto" hangingPunct="1">
              <a:lnSpc>
                <a:spcPct val="110000"/>
              </a:lnSpc>
              <a:spcAft>
                <a:spcPts val="0"/>
              </a:spcAft>
              <a:buFont typeface="Euphemia" panose="020B0503040102020104" pitchFamily="34" charset="0"/>
              <a:buNone/>
              <a:defRPr/>
            </a:pPr>
            <a:endParaRPr lang="en-US" altLang="en-US" b="1" dirty="0">
              <a:solidFill>
                <a:schemeClr val="tx1"/>
              </a:solidFill>
              <a:latin typeface="Arial" charset="0"/>
              <a:cs typeface="Arial" charset="0"/>
            </a:endParaRPr>
          </a:p>
          <a:p>
            <a:pPr marL="0" indent="-246888" eaLnBrk="1" fontAlgn="auto" hangingPunct="1">
              <a:lnSpc>
                <a:spcPct val="110000"/>
              </a:lnSpc>
              <a:spcAft>
                <a:spcPts val="0"/>
              </a:spcAft>
              <a:buFont typeface="Euphemia" panose="020B0503040102020104" pitchFamily="34" charset="0"/>
              <a:buNone/>
              <a:defRPr/>
            </a:pPr>
            <a:r>
              <a:rPr lang="en-US" altLang="en-US" b="1" dirty="0">
                <a:solidFill>
                  <a:schemeClr val="tx1"/>
                </a:solidFill>
                <a:latin typeface="Arial" charset="0"/>
                <a:cs typeface="Arial" charset="0"/>
              </a:rPr>
              <a:t>Chief of Timing &amp; Calculations or assistant – in agreement with the Jury – tells the Starter when each competitor should start.  </a:t>
            </a:r>
          </a:p>
          <a:p>
            <a:pPr marL="0" indent="-246888" eaLnBrk="1" fontAlgn="auto" hangingPunct="1">
              <a:lnSpc>
                <a:spcPct val="110000"/>
              </a:lnSpc>
              <a:spcAft>
                <a:spcPts val="0"/>
              </a:spcAft>
              <a:buFont typeface="Arial"/>
              <a:buChar char="•"/>
              <a:defRPr/>
            </a:pPr>
            <a:endParaRPr lang="en-US" altLang="en-US" dirty="0">
              <a:latin typeface="Arial" charset="0"/>
              <a:cs typeface="Arial" charset="0"/>
            </a:endParaRPr>
          </a:p>
        </p:txBody>
      </p:sp>
      <p:sp>
        <p:nvSpPr>
          <p:cNvPr id="2" name="Title 1">
            <a:extLst>
              <a:ext uri="{FF2B5EF4-FFF2-40B4-BE49-F238E27FC236}">
                <a16:creationId xmlns:a16="http://schemas.microsoft.com/office/drawing/2014/main" id="{280D1729-E8A0-9779-1053-CBC19BF950B2}"/>
              </a:ext>
            </a:extLst>
          </p:cNvPr>
          <p:cNvSpPr>
            <a:spLocks noGrp="1"/>
          </p:cNvSpPr>
          <p:nvPr>
            <p:ph type="title" idx="4294967295"/>
          </p:nvPr>
        </p:nvSpPr>
        <p:spPr>
          <a:xfrm>
            <a:off x="457200" y="228600"/>
            <a:ext cx="8458200" cy="1371600"/>
          </a:xfrm>
        </p:spPr>
        <p:txBody>
          <a:bodyPr rtlCol="0">
            <a:normAutofit fontScale="90000"/>
          </a:body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b="1" dirty="0">
                <a:solidFill>
                  <a:srgbClr val="003399"/>
                </a:solidFill>
                <a:effectLst>
                  <a:outerShdw blurRad="38100" dist="38100" dir="2700000" algn="tl">
                    <a:srgbClr val="000000">
                      <a:alpha val="43137"/>
                    </a:srgbClr>
                  </a:outerShdw>
                </a:effectLst>
                <a:latin typeface="Arial" charset="0"/>
                <a:cs typeface="Arial" charset="0"/>
              </a:rPr>
              <a:t>IRREGULAR INTERVAL (Non-Fixed)</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pic>
        <p:nvPicPr>
          <p:cNvPr id="88068" name="Content Placeholder 10">
            <a:extLst>
              <a:ext uri="{FF2B5EF4-FFF2-40B4-BE49-F238E27FC236}">
                <a16:creationId xmlns:a16="http://schemas.microsoft.com/office/drawing/2014/main" id="{4B3103E7-D07B-B263-0385-0E42E19FF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2B2ADB-B752-3054-536C-138969EB1264}"/>
              </a:ext>
            </a:extLst>
          </p:cNvPr>
          <p:cNvSpPr txBox="1"/>
          <p:nvPr/>
        </p:nvSpPr>
        <p:spPr>
          <a:xfrm>
            <a:off x="179388" y="900113"/>
            <a:ext cx="8564562" cy="5786437"/>
          </a:xfrm>
          <a:prstGeom prst="rect">
            <a:avLst/>
          </a:prstGeom>
          <a:noFill/>
          <a:ln>
            <a:noFill/>
          </a:ln>
        </p:spPr>
        <p:txBody>
          <a:bodyPr>
            <a:spAutoFit/>
          </a:bodyPr>
          <a:lstStyle/>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Start intervals may be longer for the first group in a scored event, and  they may also be longer for a pre-determined number of racers at the end of the field. </a:t>
            </a:r>
            <a:r>
              <a:rPr lang="en-US" sz="2000" i="1" dirty="0">
                <a:latin typeface="Arial" panose="020B0604020202020204" pitchFamily="34" charset="0"/>
                <a:ea typeface="Times New Roman" panose="02020603050405020304" pitchFamily="18" charset="0"/>
                <a:cs typeface="Arial" panose="020B0604020202020204" pitchFamily="34" charset="0"/>
              </a:rPr>
              <a:t>These start intervals, as well as the start intervals for the rest of the field must be published in the race day Program.</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may adjust published start intervals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Force majeure </a:t>
            </a:r>
            <a:r>
              <a:rPr lang="en-US" sz="2000" dirty="0">
                <a:latin typeface="Arial" panose="020B0604020202020204" pitchFamily="34" charset="0"/>
                <a:ea typeface="Times New Roman" panose="02020603050405020304" pitchFamily="18" charset="0"/>
                <a:cs typeface="Arial" panose="020B0604020202020204" pitchFamily="34" charset="0"/>
              </a:rPr>
              <a:t>may require changes to start intervals – e.g.,  events where Start Lists were prepared using random seeding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Team Captains</a:t>
            </a:r>
            <a:r>
              <a:rPr lang="en-US" sz="2000" dirty="0">
                <a:latin typeface="Arial" panose="020B0604020202020204" pitchFamily="34" charset="0"/>
                <a:ea typeface="Times New Roman" panose="02020603050405020304" pitchFamily="18" charset="0"/>
                <a:cs typeface="Arial" panose="020B0604020202020204" pitchFamily="34" charset="0"/>
              </a:rPr>
              <a:t> may request that the Start Referee increase the interval between individual competitor’s starts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Depending on circumstances, the Start Referee may skip an interval (or intervals) between individual competitor’s starts; e.g., following the start of a visually impaired Adaptive competitor and their Guide</a:t>
            </a:r>
          </a:p>
          <a:p>
            <a:pPr>
              <a:spcBef>
                <a:spcPts val="1800"/>
              </a:spcBef>
              <a:spcAft>
                <a:spcPts val="0"/>
              </a:spcAft>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changes to start intervals must be communicated via Jury radio, as required; e.g., Jury, timing, Connection Coach(es), course crew, etc.</a:t>
            </a:r>
            <a:endParaRPr lang="en-US" sz="2000" dirty="0">
              <a:solidFill>
                <a:srgbClr val="0033CC"/>
              </a:solidFill>
              <a:latin typeface="Arial" panose="020B0604020202020204" pitchFamily="34" charset="0"/>
              <a:ea typeface="Times New Roman" panose="02020603050405020304" pitchFamily="18" charset="0"/>
              <a:cs typeface="Arial" panose="020B0604020202020204" pitchFamily="34" charset="0"/>
            </a:endParaRPr>
          </a:p>
        </p:txBody>
      </p:sp>
      <p:pic>
        <p:nvPicPr>
          <p:cNvPr id="89091" name="Content Placeholder 10">
            <a:extLst>
              <a:ext uri="{FF2B5EF4-FFF2-40B4-BE49-F238E27FC236}">
                <a16:creationId xmlns:a16="http://schemas.microsoft.com/office/drawing/2014/main" id="{C687C299-69B9-FF58-BCA9-C272C299F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E55BCF2-C842-A43B-79AF-38D7E71B64D4}"/>
              </a:ext>
            </a:extLst>
          </p:cNvPr>
          <p:cNvSpPr txBox="1">
            <a:spLocks/>
          </p:cNvSpPr>
          <p:nvPr/>
        </p:nvSpPr>
        <p:spPr bwMode="auto">
          <a:xfrm>
            <a:off x="457200" y="182563"/>
            <a:ext cx="8458200" cy="808037"/>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START INTERVALS: CHANGES </a:t>
            </a:r>
            <a:r>
              <a:rPr lang="en-US" altLang="en-US" b="1" dirty="0">
                <a:solidFill>
                  <a:srgbClr val="003399"/>
                </a:solidFill>
                <a:latin typeface="Arial" charset="0"/>
                <a:cs typeface="Arial" charset="0"/>
              </a:rPr>
              <a:t>  </a:t>
            </a:r>
            <a:endParaRPr lang="en-US" dirty="0">
              <a:solidFill>
                <a:srgbClr val="003399"/>
              </a:solidFill>
            </a:endParaRP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03DA646F-EBF4-2E74-DBA1-4CFE93BC259A}"/>
              </a:ext>
            </a:extLst>
          </p:cNvPr>
          <p:cNvSpPr>
            <a:spLocks noGrp="1" noChangeArrowheads="1"/>
          </p:cNvSpPr>
          <p:nvPr>
            <p:ph type="body" idx="4294967295"/>
          </p:nvPr>
        </p:nvSpPr>
        <p:spPr>
          <a:xfrm>
            <a:off x="1054100" y="1676400"/>
            <a:ext cx="7340600" cy="4087813"/>
          </a:xfrm>
        </p:spPr>
        <p:txBody>
          <a:bodyPr/>
          <a:lstStyle/>
          <a:p>
            <a:pPr eaLnBrk="1" hangingPunct="1">
              <a:buFontTx/>
              <a:buNone/>
            </a:pPr>
            <a:r>
              <a:rPr lang="en-US" altLang="en-US" b="1" dirty="0">
                <a:solidFill>
                  <a:srgbClr val="0070C0"/>
                </a:solidFill>
                <a:latin typeface="Arial" panose="020B0604020202020204" pitchFamily="34" charset="0"/>
                <a:cs typeface="Arial" panose="020B0604020202020204" pitchFamily="34" charset="0"/>
              </a:rPr>
              <a:t>Irregular Interval Starts (SL)</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Starter announces “Ready”</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Followed, a few seconds later, by “Go”</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As in regular interval event, racer has 10 seconds to start</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Failure to start </a:t>
            </a:r>
            <a:r>
              <a:rPr lang="en-US" altLang="en-US" b="1" u="sng" dirty="0">
                <a:solidFill>
                  <a:schemeClr val="tx1"/>
                </a:solidFill>
                <a:latin typeface="Arial" panose="020B0604020202020204" pitchFamily="34" charset="0"/>
                <a:ea typeface="MS PGothic" panose="020B0600070205080204" pitchFamily="34" charset="-128"/>
                <a:cs typeface="Arial" panose="020B0604020202020204" pitchFamily="34" charset="0"/>
              </a:rPr>
              <a:t>within about 10 seconds</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is a “false start” and </a:t>
            </a:r>
            <a:r>
              <a:rPr lang="en-US" altLang="en-US" b="1" u="sng" dirty="0">
                <a:solidFill>
                  <a:schemeClr val="tx1"/>
                </a:solidFill>
                <a:latin typeface="Arial" panose="020B0604020202020204" pitchFamily="34" charset="0"/>
                <a:ea typeface="MS PGothic" panose="020B0600070205080204" pitchFamily="34" charset="-128"/>
                <a:cs typeface="Arial" panose="020B0604020202020204" pitchFamily="34" charset="0"/>
              </a:rPr>
              <a:t>results in DSQ</a:t>
            </a:r>
          </a:p>
          <a:p>
            <a:pPr eaLnBrk="1" hangingPunct="1">
              <a:buFontTx/>
              <a:buNone/>
            </a:pPr>
            <a:endParaRPr lang="en-US" altLang="en-US" dirty="0">
              <a:latin typeface="Arial" panose="020B0604020202020204" pitchFamily="34" charset="0"/>
              <a:cs typeface="Arial" panose="020B0604020202020204" pitchFamily="34" charset="0"/>
            </a:endParaRPr>
          </a:p>
        </p:txBody>
      </p:sp>
      <p:sp>
        <p:nvSpPr>
          <p:cNvPr id="39938" name="Rectangle 2">
            <a:extLst>
              <a:ext uri="{FF2B5EF4-FFF2-40B4-BE49-F238E27FC236}">
                <a16:creationId xmlns:a16="http://schemas.microsoft.com/office/drawing/2014/main" id="{EBAD0120-96F9-99C2-CF25-95AA39CDFAC6}"/>
              </a:ext>
            </a:extLst>
          </p:cNvPr>
          <p:cNvSpPr>
            <a:spLocks noGrp="1" noChangeArrowheads="1"/>
          </p:cNvSpPr>
          <p:nvPr>
            <p:ph type="title" idx="4294967295"/>
          </p:nvPr>
        </p:nvSpPr>
        <p:spPr>
          <a:xfrm>
            <a:off x="609600" y="304800"/>
            <a:ext cx="8229600" cy="1143000"/>
          </a:xfrm>
        </p:spPr>
        <p:txBody>
          <a:bodyPr rtlCol="0">
            <a:normAutofit/>
          </a:bodyPr>
          <a:lstStyle/>
          <a:p>
            <a:pPr eaLnBrk="1" fontAlgn="auto" hangingPunct="1">
              <a:spcAft>
                <a:spcPts val="0"/>
              </a:spcAft>
              <a:defRPr/>
            </a:pPr>
            <a:r>
              <a:rPr lang="en-US" sz="3200" b="1" dirty="0">
                <a:solidFill>
                  <a:srgbClr val="003399"/>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START COMMAND: Irregular Intervals </a:t>
            </a:r>
            <a:endParaRPr lang="en-US" sz="3200" b="1" dirty="0">
              <a:solidFill>
                <a:srgbClr val="123AE4"/>
              </a:solidFill>
              <a:effectLst>
                <a:outerShdw blurRad="38100" dist="38100" dir="2700000" algn="tl">
                  <a:srgbClr val="000000">
                    <a:alpha val="43137"/>
                  </a:srgbClr>
                </a:outerShdw>
              </a:effectLst>
              <a:latin typeface="Arial Bold" pitchFamily="34" charset="0"/>
              <a:cs typeface="Arial Bold" pitchFamily="34" charset="0"/>
            </a:endParaRPr>
          </a:p>
        </p:txBody>
      </p:sp>
      <p:pic>
        <p:nvPicPr>
          <p:cNvPr id="90116" name="Content Placeholder 10">
            <a:extLst>
              <a:ext uri="{FF2B5EF4-FFF2-40B4-BE49-F238E27FC236}">
                <a16:creationId xmlns:a16="http://schemas.microsoft.com/office/drawing/2014/main" id="{8C0E76F0-D71D-C26F-03B4-6DB6BBDF2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D251B52-690C-1284-48B3-6375EF143175}"/>
              </a:ext>
            </a:extLst>
          </p:cNvPr>
          <p:cNvSpPr>
            <a:spLocks noGrp="1" noChangeArrowheads="1"/>
          </p:cNvSpPr>
          <p:nvPr>
            <p:ph type="title" idx="4294967295"/>
          </p:nvPr>
        </p:nvSpPr>
        <p:spPr>
          <a:xfrm>
            <a:off x="838200" y="381000"/>
            <a:ext cx="4722813" cy="1295400"/>
          </a:xfrm>
        </p:spPr>
        <p:txBody>
          <a:bodyPr rtlCol="0">
            <a:normAutofit fontScale="90000"/>
          </a:bodyPr>
          <a:lstStyle/>
          <a:p>
            <a:pPr eaLnBrk="1" fontAlgn="auto" hangingPunct="1">
              <a:spcAft>
                <a:spcPts val="0"/>
              </a:spcAft>
              <a:defRPr/>
            </a:pPr>
            <a:br>
              <a:rPr lang="en-US" dirty="0">
                <a:solidFill>
                  <a:srgbClr val="3116A2"/>
                </a:solidFill>
                <a:effectLst>
                  <a:outerShdw blurRad="38100" dist="38100" dir="2700000" algn="tl">
                    <a:srgbClr val="C0C0C0"/>
                  </a:outerShdw>
                </a:effectLst>
              </a:rPr>
            </a:br>
            <a:r>
              <a:rPr lang="en-US" b="1" dirty="0">
                <a:solidFill>
                  <a:srgbClr val="003399"/>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RULES OF THE START</a:t>
            </a:r>
            <a:br>
              <a:rPr lang="en-US" dirty="0">
                <a:solidFill>
                  <a:srgbClr val="002060"/>
                </a:solidFill>
                <a:effectLst>
                  <a:outerShdw blurRad="38100" dist="38100" dir="2700000" algn="tl">
                    <a:srgbClr val="C0C0C0"/>
                  </a:outerShdw>
                </a:effectLst>
                <a:latin typeface="Arial Bold" panose="020B0704020202020204" pitchFamily="34" charset="0"/>
                <a:cs typeface="Arial Bold" panose="020B0704020202020204" pitchFamily="34" charset="0"/>
              </a:rPr>
            </a:br>
            <a:r>
              <a:rPr lang="en-US" dirty="0">
                <a:solidFill>
                  <a:srgbClr val="0070C0"/>
                </a:solidFill>
                <a:effectLst>
                  <a:outerShdw blurRad="38100" dist="38100" dir="2700000" algn="tl">
                    <a:srgbClr val="C0C0C0"/>
                  </a:outerShdw>
                </a:effectLst>
              </a:rPr>
              <a:t> </a:t>
            </a:r>
            <a:r>
              <a:rPr lang="en-US" sz="2000" i="1" dirty="0">
                <a:solidFill>
                  <a:srgbClr val="0070C0"/>
                </a:solidFill>
                <a:effectLst>
                  <a:outerShdw blurRad="38100" dist="38100" dir="2700000" algn="tl">
                    <a:srgbClr val="C0C0C0"/>
                  </a:outerShdw>
                </a:effectLst>
              </a:rPr>
              <a:t> </a:t>
            </a:r>
            <a:r>
              <a:rPr lang="en-US" sz="1800" dirty="0">
                <a:solidFill>
                  <a:srgbClr val="0070C0"/>
                </a:solidFill>
                <a:effectLst>
                  <a:outerShdw blurRad="38100" dist="38100" dir="2700000" algn="tl">
                    <a:srgbClr val="C0C0C0"/>
                  </a:outerShdw>
                </a:effectLst>
              </a:rPr>
              <a:t> </a:t>
            </a:r>
            <a:br>
              <a:rPr lang="en-US" sz="1800" dirty="0">
                <a:solidFill>
                  <a:srgbClr val="0070C0"/>
                </a:solidFill>
                <a:effectLst>
                  <a:outerShdw blurRad="38100" dist="38100" dir="2700000" algn="tl">
                    <a:srgbClr val="C0C0C0"/>
                  </a:outerShdw>
                </a:effectLst>
              </a:rPr>
            </a:br>
            <a:endParaRPr lang="en-US" sz="1800" dirty="0">
              <a:solidFill>
                <a:srgbClr val="0070C0"/>
              </a:solidFill>
              <a:effectLst>
                <a:outerShdw blurRad="38100" dist="38100" dir="2700000" algn="tl">
                  <a:srgbClr val="C0C0C0"/>
                </a:outerShdw>
              </a:effectLst>
            </a:endParaRPr>
          </a:p>
        </p:txBody>
      </p:sp>
      <p:sp>
        <p:nvSpPr>
          <p:cNvPr id="28675" name="Rectangle 3">
            <a:extLst>
              <a:ext uri="{FF2B5EF4-FFF2-40B4-BE49-F238E27FC236}">
                <a16:creationId xmlns:a16="http://schemas.microsoft.com/office/drawing/2014/main" id="{36430595-11DD-FBA8-CB81-D63649C882F6}"/>
              </a:ext>
            </a:extLst>
          </p:cNvPr>
          <p:cNvSpPr>
            <a:spLocks noGrp="1" noChangeArrowheads="1"/>
          </p:cNvSpPr>
          <p:nvPr>
            <p:ph type="body" idx="4294967295"/>
          </p:nvPr>
        </p:nvSpPr>
        <p:spPr>
          <a:xfrm>
            <a:off x="838200" y="1382713"/>
            <a:ext cx="7912100" cy="4391025"/>
          </a:xfrm>
        </p:spPr>
        <p:txBody>
          <a:bodyPr rtlCol="0">
            <a:normAutofit fontScale="92500" lnSpcReduction="20000"/>
          </a:bodyPr>
          <a:lstStyle/>
          <a:p>
            <a:pPr marL="246888" indent="-246888" eaLnBrk="1" fontAlgn="auto" hangingPunct="1">
              <a:spcAft>
                <a:spcPts val="0"/>
              </a:spcAft>
              <a:buFont typeface="Euphemia" panose="020B0503040102020104" pitchFamily="34" charset="0"/>
              <a:buNone/>
              <a:defRPr/>
            </a:pPr>
            <a:r>
              <a:rPr lang="en-US" sz="2400" b="1" i="1" dirty="0">
                <a:solidFill>
                  <a:srgbClr val="0033CC"/>
                </a:solidFill>
                <a:effectLst>
                  <a:outerShdw blurRad="38100" dist="38100" dir="2700000" algn="tl">
                    <a:srgbClr val="C0C0C0"/>
                  </a:outerShdw>
                </a:effectLst>
                <a:latin typeface="Arial" pitchFamily="34" charset="0"/>
                <a:cs typeface="Arial" pitchFamily="34" charset="0"/>
              </a:rPr>
              <a:t> </a:t>
            </a:r>
            <a:endParaRPr lang="en-US" sz="2400" i="1" dirty="0">
              <a:solidFill>
                <a:srgbClr val="0033CC"/>
              </a:solidFill>
              <a:effectLst>
                <a:outerShdw blurRad="38100" dist="38100" dir="2700000" algn="tl">
                  <a:srgbClr val="C0C0C0"/>
                </a:outerShdw>
              </a:effectLst>
              <a:latin typeface="Arial" pitchFamily="34" charset="0"/>
              <a:cs typeface="Arial" pitchFamily="34" charset="0"/>
            </a:endParaRPr>
          </a:p>
          <a:p>
            <a:pPr marL="0" indent="-246888" eaLnBrk="1" fontAlgn="auto" hangingPunct="1">
              <a:lnSpc>
                <a:spcPct val="120000"/>
              </a:lnSpc>
              <a:spcBef>
                <a:spcPts val="1200"/>
              </a:spcBef>
              <a:spcAft>
                <a:spcPts val="0"/>
              </a:spcAft>
              <a:buFont typeface="Euphemia" panose="020B0503040102020104" pitchFamily="34" charset="0"/>
              <a:buNone/>
              <a:defRPr/>
            </a:pPr>
            <a:r>
              <a:rPr lang="en-US" b="1" u="sng" dirty="0">
                <a:solidFill>
                  <a:srgbClr val="003399"/>
                </a:solidFill>
                <a:effectLst>
                  <a:outerShdw blurRad="38100" dist="38100" dir="2700000" algn="tl">
                    <a:srgbClr val="C0C0C0"/>
                  </a:outerShdw>
                </a:effectLst>
                <a:latin typeface="Arial" pitchFamily="34" charset="0"/>
                <a:cs typeface="Arial" pitchFamily="34" charset="0"/>
              </a:rPr>
              <a:t>Early/Late Start</a:t>
            </a:r>
            <a:r>
              <a:rPr lang="en-US" b="1" dirty="0">
                <a:solidFill>
                  <a:srgbClr val="003399"/>
                </a:solidFill>
                <a:effectLst>
                  <a:outerShdw blurRad="38100" dist="38100" dir="2700000" algn="tl">
                    <a:srgbClr val="C0C0C0"/>
                  </a:outerShdw>
                </a:effectLst>
                <a:latin typeface="Arial" pitchFamily="34" charset="0"/>
                <a:cs typeface="Arial" pitchFamily="34" charset="0"/>
              </a:rPr>
              <a:t>: </a:t>
            </a:r>
            <a:r>
              <a:rPr lang="en-US" dirty="0">
                <a:solidFill>
                  <a:schemeClr val="tx1"/>
                </a:solidFill>
                <a:effectLst>
                  <a:outerShdw blurRad="38100" dist="38100" dir="2700000" algn="tl">
                    <a:srgbClr val="C0C0C0"/>
                  </a:outerShdw>
                </a:effectLst>
                <a:latin typeface="Arial" pitchFamily="34" charset="0"/>
                <a:cs typeface="Arial" pitchFamily="34" charset="0"/>
              </a:rPr>
              <a:t>In the Gate; DNS within allowed time – </a:t>
            </a:r>
            <a:r>
              <a:rPr lang="en-US" u="sng" dirty="0">
                <a:solidFill>
                  <a:srgbClr val="003399"/>
                </a:solidFill>
                <a:effectLst>
                  <a:outerShdw blurRad="38100" dist="38100" dir="2700000" algn="tl">
                    <a:srgbClr val="C0C0C0"/>
                  </a:outerShdw>
                </a:effectLst>
                <a:latin typeface="Arial" pitchFamily="34" charset="0"/>
                <a:cs typeface="Arial" pitchFamily="34" charset="0"/>
              </a:rPr>
              <a:t>disqualified</a:t>
            </a:r>
            <a:r>
              <a:rPr lang="en-US" dirty="0">
                <a:solidFill>
                  <a:schemeClr val="tx1"/>
                </a:solidFill>
                <a:effectLst>
                  <a:outerShdw blurRad="38100" dist="38100" dir="2700000" algn="tl">
                    <a:srgbClr val="C0C0C0"/>
                  </a:outerShdw>
                </a:effectLst>
                <a:latin typeface="Arial" pitchFamily="34" charset="0"/>
                <a:cs typeface="Arial" pitchFamily="34" charset="0"/>
              </a:rPr>
              <a:t>.  This applies to all events with regular/fixed start intervals (DH, DHT, SG, GS) as well as to an event with an irregular/non-fixed start interval (SL).</a:t>
            </a:r>
            <a:endParaRPr lang="en-US" u="sng" dirty="0">
              <a:solidFill>
                <a:schemeClr val="tx1"/>
              </a:solidFill>
              <a:effectLst>
                <a:outerShdw blurRad="38100" dist="38100" dir="2700000" algn="tl">
                  <a:srgbClr val="C0C0C0"/>
                </a:outerShdw>
              </a:effectLst>
              <a:latin typeface="Arial" pitchFamily="34" charset="0"/>
              <a:cs typeface="Arial" pitchFamily="34" charset="0"/>
            </a:endParaRPr>
          </a:p>
          <a:p>
            <a:pPr marL="0" indent="-246888" eaLnBrk="1" fontAlgn="auto" hangingPunct="1">
              <a:lnSpc>
                <a:spcPct val="120000"/>
              </a:lnSpc>
              <a:spcBef>
                <a:spcPts val="1200"/>
              </a:spcBef>
              <a:spcAft>
                <a:spcPts val="0"/>
              </a:spcAft>
              <a:buFont typeface="Euphemia" panose="020B0503040102020104" pitchFamily="34" charset="0"/>
              <a:buNone/>
              <a:defRPr/>
            </a:pPr>
            <a:endParaRPr lang="en-US" u="sng" dirty="0">
              <a:solidFill>
                <a:schemeClr val="tx1"/>
              </a:solidFill>
              <a:effectLst>
                <a:outerShdw blurRad="38100" dist="38100" dir="2700000" algn="tl">
                  <a:srgbClr val="C0C0C0"/>
                </a:outerShdw>
              </a:effectLst>
              <a:latin typeface="Arial" pitchFamily="34" charset="0"/>
              <a:cs typeface="Arial" pitchFamily="34" charset="0"/>
            </a:endParaRPr>
          </a:p>
          <a:p>
            <a:pPr marL="0" indent="-246888" eaLnBrk="1" fontAlgn="auto" hangingPunct="1">
              <a:lnSpc>
                <a:spcPct val="120000"/>
              </a:lnSpc>
              <a:spcBef>
                <a:spcPts val="1200"/>
              </a:spcBef>
              <a:spcAft>
                <a:spcPts val="0"/>
              </a:spcAft>
              <a:buFont typeface="Euphemia" panose="020B0503040102020104" pitchFamily="34" charset="0"/>
              <a:buNone/>
              <a:defRPr/>
            </a:pPr>
            <a:r>
              <a:rPr lang="en-US" b="1" u="sng" dirty="0">
                <a:solidFill>
                  <a:srgbClr val="003399"/>
                </a:solidFill>
                <a:effectLst>
                  <a:outerShdw blurRad="38100" dist="38100" dir="2700000" algn="tl">
                    <a:srgbClr val="C0C0C0"/>
                  </a:outerShdw>
                </a:effectLst>
                <a:latin typeface="Arial" pitchFamily="34" charset="0"/>
                <a:cs typeface="Arial" pitchFamily="34" charset="0"/>
              </a:rPr>
              <a:t>Delayed Start</a:t>
            </a:r>
            <a:r>
              <a:rPr lang="en-US" b="1" dirty="0">
                <a:solidFill>
                  <a:srgbClr val="003399"/>
                </a:solidFill>
                <a:effectLst>
                  <a:outerShdw blurRad="38100" dist="38100" dir="2700000" algn="tl">
                    <a:srgbClr val="C0C0C0"/>
                  </a:outerShdw>
                </a:effectLst>
                <a:latin typeface="Arial" pitchFamily="34" charset="0"/>
                <a:cs typeface="Arial" pitchFamily="34" charset="0"/>
              </a:rPr>
              <a:t>:</a:t>
            </a:r>
            <a:r>
              <a:rPr lang="en-US" b="1" dirty="0">
                <a:solidFill>
                  <a:srgbClr val="0070C0"/>
                </a:solidFill>
                <a:effectLst>
                  <a:outerShdw blurRad="38100" dist="38100" dir="2700000" algn="tl">
                    <a:srgbClr val="C0C0C0"/>
                  </a:outerShdw>
                </a:effectLst>
                <a:latin typeface="Arial" pitchFamily="34" charset="0"/>
                <a:cs typeface="Arial" pitchFamily="34" charset="0"/>
              </a:rPr>
              <a:t> </a:t>
            </a:r>
            <a:r>
              <a:rPr lang="en-US" dirty="0">
                <a:solidFill>
                  <a:schemeClr val="tx1"/>
                </a:solidFill>
                <a:effectLst>
                  <a:outerShdw blurRad="38100" dist="38100" dir="2700000" algn="tl">
                    <a:srgbClr val="C0C0C0"/>
                  </a:outerShdw>
                </a:effectLst>
                <a:latin typeface="Arial" pitchFamily="34" charset="0"/>
                <a:cs typeface="Arial" pitchFamily="34" charset="0"/>
              </a:rPr>
              <a:t>Not present when called to start – </a:t>
            </a:r>
            <a:r>
              <a:rPr lang="en-US" u="sng" dirty="0">
                <a:solidFill>
                  <a:srgbClr val="003399"/>
                </a:solidFill>
                <a:effectLst>
                  <a:outerShdw blurRad="38100" dist="38100" dir="2700000" algn="tl">
                    <a:srgbClr val="C0C0C0"/>
                  </a:outerShdw>
                </a:effectLst>
                <a:latin typeface="Arial" pitchFamily="34" charset="0"/>
                <a:cs typeface="Arial" pitchFamily="34" charset="0"/>
              </a:rPr>
              <a:t>sanction</a:t>
            </a:r>
            <a:r>
              <a:rPr lang="en-US" dirty="0">
                <a:solidFill>
                  <a:schemeClr val="tx1"/>
                </a:solidFill>
                <a:effectLst>
                  <a:outerShdw blurRad="38100" dist="38100" dir="2700000" algn="tl">
                    <a:srgbClr val="C0C0C0"/>
                  </a:outerShdw>
                </a:effectLst>
                <a:latin typeface="Arial" pitchFamily="34" charset="0"/>
                <a:cs typeface="Arial" pitchFamily="34" charset="0"/>
              </a:rPr>
              <a:t> which could include DSQ!</a:t>
            </a:r>
            <a:endParaRPr lang="en-US" u="sng" dirty="0">
              <a:solidFill>
                <a:schemeClr val="tx1"/>
              </a:solidFill>
              <a:effectLst>
                <a:outerShdw blurRad="38100" dist="38100" dir="2700000" algn="tl">
                  <a:srgbClr val="C0C0C0"/>
                </a:outerShdw>
              </a:effectLst>
              <a:latin typeface="Arial" pitchFamily="34" charset="0"/>
              <a:cs typeface="Arial" pitchFamily="34" charset="0"/>
            </a:endParaRPr>
          </a:p>
          <a:p>
            <a:pPr marL="246888" indent="-246888" eaLnBrk="1" fontAlgn="auto" hangingPunct="1">
              <a:spcAft>
                <a:spcPts val="0"/>
              </a:spcAft>
              <a:buFont typeface="Euphemia" panose="020B0503040102020104" pitchFamily="34" charset="0"/>
              <a:buNone/>
              <a:defRPr/>
            </a:pPr>
            <a:r>
              <a:rPr lang="en-US" sz="2400" b="1" i="1" dirty="0">
                <a:solidFill>
                  <a:srgbClr val="0033CC"/>
                </a:solidFill>
                <a:effectLst>
                  <a:outerShdw blurRad="38100" dist="38100" dir="2700000" algn="tl">
                    <a:srgbClr val="C0C0C0"/>
                  </a:outerShdw>
                </a:effectLst>
                <a:latin typeface="Arial" pitchFamily="34" charset="0"/>
                <a:cs typeface="Arial" pitchFamily="34" charset="0"/>
              </a:rPr>
              <a:t> </a:t>
            </a:r>
            <a:endParaRPr lang="en-US" sz="2400" i="1" dirty="0">
              <a:solidFill>
                <a:srgbClr val="0033CC"/>
              </a:solidFill>
              <a:effectLst>
                <a:outerShdw blurRad="38100" dist="38100" dir="2700000" algn="tl">
                  <a:srgbClr val="C0C0C0"/>
                </a:outerShdw>
              </a:effectLst>
              <a:latin typeface="Arial" pitchFamily="34" charset="0"/>
              <a:cs typeface="Arial" pitchFamily="34" charset="0"/>
            </a:endParaRPr>
          </a:p>
          <a:p>
            <a:pPr marL="246888" indent="-246888" eaLnBrk="1" fontAlgn="auto" hangingPunct="1">
              <a:spcAft>
                <a:spcPts val="0"/>
              </a:spcAft>
              <a:buFont typeface="Euphemia" panose="020B0503040102020104" pitchFamily="34" charset="0"/>
              <a:buNone/>
              <a:defRPr/>
            </a:pPr>
            <a:endParaRPr lang="en-US" sz="2400" i="1" dirty="0">
              <a:solidFill>
                <a:srgbClr val="0033CC"/>
              </a:solidFill>
              <a:effectLst>
                <a:outerShdw blurRad="38100" dist="38100" dir="2700000" algn="tl">
                  <a:srgbClr val="C0C0C0"/>
                </a:outerShdw>
              </a:effectLst>
              <a:latin typeface="Arial" pitchFamily="34" charset="0"/>
              <a:cs typeface="Arial" pitchFamily="34" charset="0"/>
            </a:endParaRPr>
          </a:p>
        </p:txBody>
      </p:sp>
      <p:pic>
        <p:nvPicPr>
          <p:cNvPr id="91140" name="Content Placeholder 10">
            <a:extLst>
              <a:ext uri="{FF2B5EF4-FFF2-40B4-BE49-F238E27FC236}">
                <a16:creationId xmlns:a16="http://schemas.microsoft.com/office/drawing/2014/main" id="{989CA02F-14C1-118F-6DE8-818229C5C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4F37D3A-91E0-32F3-A251-0811AB92E65A}"/>
              </a:ext>
            </a:extLst>
          </p:cNvPr>
          <p:cNvSpPr>
            <a:spLocks noGrp="1"/>
          </p:cNvSpPr>
          <p:nvPr>
            <p:ph type="title" idx="4294967295"/>
          </p:nvPr>
        </p:nvSpPr>
        <p:spPr>
          <a:xfrm>
            <a:off x="533400" y="152400"/>
            <a:ext cx="7237413" cy="1143000"/>
          </a:xfrm>
        </p:spPr>
        <p:txBody>
          <a:bodyPr rtlCol="0">
            <a:normAutofit/>
          </a:bodyPr>
          <a:lstStyle/>
          <a:p>
            <a:pPr eaLnBrk="1" fontAlgn="auto" hangingPunct="1">
              <a:spcAft>
                <a:spcPts val="0"/>
              </a:spcAft>
              <a:defRPr/>
            </a:pP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WHY DISQUALIFICATION?</a:t>
            </a:r>
          </a:p>
        </p:txBody>
      </p:sp>
      <p:sp>
        <p:nvSpPr>
          <p:cNvPr id="92163" name="Content Placeholder 2">
            <a:extLst>
              <a:ext uri="{FF2B5EF4-FFF2-40B4-BE49-F238E27FC236}">
                <a16:creationId xmlns:a16="http://schemas.microsoft.com/office/drawing/2014/main" id="{2F9AF159-E008-9A43-D3AA-C538F17E799F}"/>
              </a:ext>
            </a:extLst>
          </p:cNvPr>
          <p:cNvSpPr>
            <a:spLocks noGrp="1" noChangeArrowheads="1"/>
          </p:cNvSpPr>
          <p:nvPr>
            <p:ph idx="4294967295"/>
          </p:nvPr>
        </p:nvSpPr>
        <p:spPr>
          <a:xfrm>
            <a:off x="685800" y="1828800"/>
            <a:ext cx="8229600" cy="3233738"/>
          </a:xfrm>
        </p:spPr>
        <p:txBody>
          <a:bodyPr/>
          <a:lstStyle/>
          <a:p>
            <a:pPr eaLnBrk="1" hangingPunct="1">
              <a:lnSpc>
                <a:spcPct val="110000"/>
              </a:lnSpc>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In fixed interval events, course workers know they have a set time frame between competitors</a:t>
            </a:r>
          </a:p>
          <a:p>
            <a:pPr eaLnBrk="1" hangingPunct="1">
              <a:lnSpc>
                <a:spcPct val="110000"/>
              </a:lnSpc>
              <a:spcBef>
                <a:spcPts val="1800"/>
              </a:spcBef>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If a competitor leaves the start early or late, this time frame becomes compromised</a:t>
            </a:r>
          </a:p>
          <a:p>
            <a:pPr eaLnBrk="1" hangingPunct="1">
              <a:lnSpc>
                <a:spcPct val="110000"/>
              </a:lnSpc>
              <a:spcBef>
                <a:spcPts val="1800"/>
              </a:spcBef>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A compromised time frame = </a:t>
            </a:r>
            <a:r>
              <a:rPr lang="en-US" altLang="en-US" sz="2600" b="1" u="sng" dirty="0">
                <a:solidFill>
                  <a:srgbClr val="002060"/>
                </a:solidFill>
                <a:latin typeface="Arial" panose="020B0604020202020204" pitchFamily="34" charset="0"/>
                <a:cs typeface="Arial" panose="020B0604020202020204" pitchFamily="34" charset="0"/>
              </a:rPr>
              <a:t>a possible hazard!</a:t>
            </a:r>
          </a:p>
        </p:txBody>
      </p:sp>
      <p:pic>
        <p:nvPicPr>
          <p:cNvPr id="92164" name="Content Placeholder 10">
            <a:extLst>
              <a:ext uri="{FF2B5EF4-FFF2-40B4-BE49-F238E27FC236}">
                <a16:creationId xmlns:a16="http://schemas.microsoft.com/office/drawing/2014/main" id="{B308CE0C-5E29-91CA-D14C-A0D4319B3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4275C902-84A8-2C93-FC26-1FD2DDA62080}"/>
              </a:ext>
            </a:extLst>
          </p:cNvPr>
          <p:cNvSpPr>
            <a:spLocks noChangeArrowheads="1"/>
          </p:cNvSpPr>
          <p:nvPr/>
        </p:nvSpPr>
        <p:spPr bwMode="auto">
          <a:xfrm>
            <a:off x="685800" y="228600"/>
            <a:ext cx="8001000" cy="6862763"/>
          </a:xfrm>
          <a:prstGeom prst="rect">
            <a:avLst/>
          </a:prstGeom>
          <a:noFill/>
          <a:ln>
            <a:noFill/>
          </a:ln>
          <a:effec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defTabSz="457200" fontAlgn="auto">
              <a:spcBef>
                <a:spcPct val="0"/>
              </a:spcBef>
              <a:spcAft>
                <a:spcPts val="0"/>
              </a:spcAft>
              <a:buFont typeface="Arial" charset="0"/>
              <a:buNone/>
              <a:defRPr/>
            </a:pPr>
            <a:r>
              <a:rPr lang="en-US" altLang="en-US" sz="2400" b="1" dirty="0">
                <a:solidFill>
                  <a:srgbClr val="003399"/>
                </a:solidFill>
                <a:effectLst>
                  <a:outerShdw blurRad="38100" dist="38100" dir="2700000" algn="tl">
                    <a:srgbClr val="000000">
                      <a:alpha val="43137"/>
                    </a:srgbClr>
                  </a:outerShdw>
                </a:effectLst>
              </a:rPr>
              <a:t>EARLY AND LATE STARTS DISQUALIFICATION [613.7]</a:t>
            </a:r>
          </a:p>
          <a:p>
            <a:pPr algn="ctr" defTabSz="457200" fontAlgn="auto">
              <a:spcBef>
                <a:spcPct val="0"/>
              </a:spcBef>
              <a:spcAft>
                <a:spcPts val="0"/>
              </a:spcAft>
              <a:buFont typeface="Arial" charset="0"/>
              <a:buNone/>
              <a:defRPr/>
            </a:pPr>
            <a:r>
              <a:rPr lang="en-US" altLang="en-US" b="1" dirty="0">
                <a:solidFill>
                  <a:srgbClr val="0070C0"/>
                </a:solidFill>
                <a:effectLst>
                  <a:outerShdw blurRad="38100" dist="38100" dir="2700000" algn="tl">
                    <a:srgbClr val="000000">
                      <a:alpha val="43137"/>
                    </a:srgbClr>
                  </a:outerShdw>
                </a:effectLst>
              </a:rPr>
              <a:t>FOR FIXED INTERVALS STARTING ON THE MINUTE:</a:t>
            </a:r>
          </a:p>
          <a:p>
            <a:pPr algn="ctr" defTabSz="457200" fontAlgn="auto">
              <a:spcBef>
                <a:spcPct val="0"/>
              </a:spcBef>
              <a:spcAft>
                <a:spcPts val="0"/>
              </a:spcAft>
              <a:buFont typeface="Arial" charset="0"/>
              <a:buNone/>
              <a:defRPr/>
            </a:pPr>
            <a:endParaRPr lang="en-US" altLang="en-US" b="1" dirty="0">
              <a:solidFill>
                <a:srgbClr val="0070C0"/>
              </a:solidFill>
              <a:effectLst>
                <a:outerShdw blurRad="38100" dist="38100" dir="2700000" algn="tl">
                  <a:srgbClr val="000000">
                    <a:alpha val="43137"/>
                  </a:srgbClr>
                </a:outerShdw>
              </a:effectLst>
            </a:endParaRPr>
          </a:p>
          <a:p>
            <a:pPr defTabSz="457200" eaLnBrk="1" fontAlgn="auto" hangingPunct="1">
              <a:spcBef>
                <a:spcPct val="0"/>
              </a:spcBef>
              <a:spcAft>
                <a:spcPts val="0"/>
              </a:spcAft>
              <a:buFont typeface="Arial" charset="0"/>
              <a:buNone/>
              <a:defRPr/>
            </a:pPr>
            <a:r>
              <a:rPr lang="en-US" altLang="en-US" sz="1400" b="1" u="sng" dirty="0">
                <a:solidFill>
                  <a:prstClr val="black"/>
                </a:solidFill>
                <a:latin typeface="Calibri" pitchFamily="34" charset="0"/>
              </a:rPr>
              <a:t>CLOCK READS:</a:t>
            </a:r>
            <a:r>
              <a:rPr lang="en-US" altLang="en-US" sz="1400" b="1" dirty="0">
                <a:solidFill>
                  <a:prstClr val="black"/>
                </a:solidFill>
                <a:latin typeface="Calibri" pitchFamily="34" charset="0"/>
              </a:rPr>
              <a:t>     	</a:t>
            </a:r>
            <a:r>
              <a:rPr lang="en-US" altLang="en-US" sz="1400" b="1" u="sng" dirty="0">
                <a:solidFill>
                  <a:prstClr val="black"/>
                </a:solidFill>
                <a:latin typeface="Calibri" pitchFamily="34" charset="0"/>
              </a:rPr>
              <a:t>   </a:t>
            </a:r>
            <a:endParaRPr lang="en-US" altLang="en-US" sz="1400" b="1" dirty="0">
              <a:solidFill>
                <a:prstClr val="black"/>
              </a:solidFill>
              <a:latin typeface="Calibri" pitchFamily="34" charset="0"/>
            </a:endParaRP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10:10:54.9900 = Competitor’s Start / EARLY START?</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10:10:55.0000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10:10:56.0000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10:10:57.0000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10:10:58.0000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10:10:59.0000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10:11:00.0000           	*      START</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10:11:01.0000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10:11:02.0000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10:11:03.0000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10:11:04.0000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10:11:05.0000		*</a:t>
            </a:r>
          </a:p>
          <a:p>
            <a:pPr defTabSz="457200" eaLnBrk="1" fontAlgn="auto" hangingPunct="1">
              <a:spcBef>
                <a:spcPts val="1200"/>
              </a:spcBef>
              <a:spcAft>
                <a:spcPts val="0"/>
              </a:spcAft>
              <a:buFont typeface="Arial" charset="0"/>
              <a:buNone/>
              <a:defRPr/>
            </a:pPr>
            <a:r>
              <a:rPr lang="en-US" altLang="en-US" sz="1400" b="1" dirty="0">
                <a:solidFill>
                  <a:prstClr val="black"/>
                </a:solidFill>
                <a:latin typeface="Calibri" pitchFamily="34" charset="0"/>
              </a:rPr>
              <a:t>10:11:05.0100 = Competitor’s Start / LATE START?</a:t>
            </a:r>
            <a:r>
              <a:rPr lang="en-US" altLang="en-US" sz="1400" b="1" dirty="0">
                <a:solidFill>
                  <a:prstClr val="black"/>
                </a:solidFill>
              </a:rPr>
              <a:t>	</a:t>
            </a:r>
            <a:r>
              <a:rPr lang="en-US" altLang="en-US" sz="1200" dirty="0">
                <a:solidFill>
                  <a:prstClr val="black"/>
                </a:solidFill>
              </a:rPr>
              <a:t> </a:t>
            </a:r>
          </a:p>
          <a:p>
            <a:pPr defTabSz="457200" fontAlgn="auto">
              <a:spcBef>
                <a:spcPct val="0"/>
              </a:spcBef>
              <a:spcAft>
                <a:spcPts val="0"/>
              </a:spcAft>
              <a:buFont typeface="Arial" charset="0"/>
              <a:buNone/>
              <a:defRPr/>
            </a:pPr>
            <a:endParaRPr lang="en-US" altLang="en-US" sz="1200" dirty="0">
              <a:solidFill>
                <a:prstClr val="black"/>
              </a:solidFill>
            </a:endParaRPr>
          </a:p>
          <a:p>
            <a:pPr defTabSz="457200" fontAlgn="auto">
              <a:spcBef>
                <a:spcPct val="0"/>
              </a:spcBef>
              <a:spcAft>
                <a:spcPts val="0"/>
              </a:spcAft>
              <a:buFont typeface="Arial" charset="0"/>
              <a:buNone/>
              <a:defRPr/>
            </a:pPr>
            <a:r>
              <a:rPr lang="en-US" altLang="en-US" sz="1400" dirty="0">
                <a:solidFill>
                  <a:prstClr val="black"/>
                </a:solidFill>
              </a:rPr>
              <a:t>		         			</a:t>
            </a:r>
          </a:p>
        </p:txBody>
      </p:sp>
      <p:pic>
        <p:nvPicPr>
          <p:cNvPr id="93187" name="Content Placeholder 10">
            <a:extLst>
              <a:ext uri="{FF2B5EF4-FFF2-40B4-BE49-F238E27FC236}">
                <a16:creationId xmlns:a16="http://schemas.microsoft.com/office/drawing/2014/main" id="{A7C9A76E-3D03-AFCB-5C11-A728CE4C4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EA568F8B-1BF9-E059-3472-08B97CF6D957}"/>
              </a:ext>
            </a:extLst>
          </p:cNvPr>
          <p:cNvSpPr>
            <a:spLocks noGrp="1" noChangeArrowheads="1"/>
          </p:cNvSpPr>
          <p:nvPr>
            <p:ph idx="4294967295"/>
          </p:nvPr>
        </p:nvSpPr>
        <p:spPr>
          <a:xfrm>
            <a:off x="239713" y="685800"/>
            <a:ext cx="8229600" cy="4525963"/>
          </a:xfrm>
        </p:spPr>
        <p:txBody>
          <a:bodyPr rtlCol="0" anchor="ctr">
            <a:normAutofit/>
          </a:bodyPr>
          <a:lstStyle/>
          <a:p>
            <a:pPr marL="246888" indent="-246888" algn="ctr" eaLnBrk="1" fontAlgn="auto" hangingPunct="1">
              <a:spcAft>
                <a:spcPts val="0"/>
              </a:spcAft>
              <a:buFont typeface="Euphemia" panose="020B0503040102020104" pitchFamily="34" charset="0"/>
              <a:buNone/>
              <a:defRPr/>
            </a:pPr>
            <a:r>
              <a:rPr lang="en-US" sz="4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RUN</a:t>
            </a:r>
          </a:p>
          <a:p>
            <a:pPr marL="246888" indent="-246888" algn="ctr" eaLnBrk="1" fontAlgn="auto" hangingPunct="1">
              <a:spcAft>
                <a:spcPts val="0"/>
              </a:spcAft>
              <a:buFont typeface="Euphemia" panose="020B0503040102020104" pitchFamily="34" charset="0"/>
              <a:buNone/>
              <a:defRPr/>
            </a:pPr>
            <a:r>
              <a:rPr lang="en-US" sz="4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IMPORTANT POINTS</a:t>
            </a:r>
          </a:p>
        </p:txBody>
      </p:sp>
      <p:pic>
        <p:nvPicPr>
          <p:cNvPr id="94211" name="Content Placeholder 10">
            <a:extLst>
              <a:ext uri="{FF2B5EF4-FFF2-40B4-BE49-F238E27FC236}">
                <a16:creationId xmlns:a16="http://schemas.microsoft.com/office/drawing/2014/main" id="{A5BA39A5-740B-A781-7705-EE35C782F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4864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96EA-610F-CD0A-46D6-6BF72D30E19E}"/>
              </a:ext>
            </a:extLst>
          </p:cNvPr>
          <p:cNvSpPr>
            <a:spLocks noGrp="1"/>
          </p:cNvSpPr>
          <p:nvPr>
            <p:ph type="title"/>
          </p:nvPr>
        </p:nvSpPr>
        <p:spPr>
          <a:xfrm>
            <a:off x="457200" y="9525"/>
            <a:ext cx="8458200" cy="536575"/>
          </a:xfrm>
        </p:spPr>
        <p:txBody>
          <a:bodyPr/>
          <a:lstStyle/>
          <a:p>
            <a:pPr>
              <a:defRPr/>
            </a:pPr>
            <a:r>
              <a:rPr lang="en-US" sz="2400" b="1" dirty="0">
                <a:solidFill>
                  <a:srgbClr val="000099"/>
                </a:solidFill>
                <a:effectLst>
                  <a:outerShdw blurRad="38100" dist="38100" dir="2700000" algn="tl">
                    <a:srgbClr val="000000">
                      <a:alpha val="43137"/>
                    </a:srgbClr>
                  </a:outerShdw>
                </a:effectLst>
              </a:rPr>
              <a:t>GENERATING A FIRST-RUN START LIST: Double Draw </a:t>
            </a:r>
          </a:p>
        </p:txBody>
      </p:sp>
      <p:sp>
        <p:nvSpPr>
          <p:cNvPr id="3" name="Text Placeholder 2">
            <a:extLst>
              <a:ext uri="{FF2B5EF4-FFF2-40B4-BE49-F238E27FC236}">
                <a16:creationId xmlns:a16="http://schemas.microsoft.com/office/drawing/2014/main" id="{C1A6FDD7-593B-E65A-60C7-F84041DEACF7}"/>
              </a:ext>
            </a:extLst>
          </p:cNvPr>
          <p:cNvSpPr>
            <a:spLocks noGrp="1"/>
          </p:cNvSpPr>
          <p:nvPr>
            <p:ph type="body" sz="quarter" idx="10"/>
          </p:nvPr>
        </p:nvSpPr>
        <p:spPr>
          <a:xfrm>
            <a:off x="228600" y="546100"/>
            <a:ext cx="8763000" cy="6172200"/>
          </a:xfrm>
        </p:spPr>
        <p:txBody>
          <a:bodyPr/>
          <a:lstStyle/>
          <a:p>
            <a:pPr marL="0" indent="0">
              <a:lnSpc>
                <a:spcPct val="100000"/>
              </a:lnSpc>
              <a:buFont typeface="Euphemia" panose="020B0503040102020104" pitchFamily="34" charset="0"/>
              <a:buNone/>
              <a:defRPr/>
            </a:pPr>
            <a:r>
              <a:rPr lang="en-US" sz="1700" dirty="0">
                <a:latin typeface="Arial" panose="020B0604020202020204" pitchFamily="34" charset="0"/>
                <a:cs typeface="Arial" panose="020B0604020202020204" pitchFamily="34" charset="0"/>
              </a:rPr>
              <a:t>The Race Administrator is responsible for preparing the Draw/Seed Board. </a:t>
            </a:r>
            <a:r>
              <a:rPr lang="en-US" sz="1700" i="1" dirty="0">
                <a:latin typeface="Arial" panose="020B0604020202020204" pitchFamily="34" charset="0"/>
                <a:cs typeface="Arial" panose="020B0604020202020204" pitchFamily="34" charset="0"/>
              </a:rPr>
              <a:t>The Chief of Timing &amp; Calculations should attend the Team Captains’ Meeting and review the accuracy of the Draw/Seed Board.</a:t>
            </a:r>
          </a:p>
          <a:p>
            <a:pPr marL="0" indent="0">
              <a:buFont typeface="Euphemia" panose="020B0503040102020104" pitchFamily="34" charset="0"/>
              <a:buNone/>
              <a:defRPr/>
            </a:pPr>
            <a:r>
              <a:rPr lang="en-US" sz="1900" b="1" dirty="0">
                <a:latin typeface="Arial" panose="020B0604020202020204" pitchFamily="34" charset="0"/>
                <a:cs typeface="Arial" panose="020B0604020202020204" pitchFamily="34" charset="0"/>
              </a:rPr>
              <a:t>The boards are prepared as follows:</a:t>
            </a:r>
          </a:p>
          <a:p>
            <a:pPr>
              <a:spcBef>
                <a:spcPts val="0"/>
              </a:spcBef>
              <a:buFont typeface="Arial" panose="020B0604020202020204" pitchFamily="34" charset="0"/>
              <a:buChar char="•"/>
              <a:defRPr/>
            </a:pPr>
            <a:r>
              <a:rPr lang="en-US" sz="1900" b="1" dirty="0">
                <a:latin typeface="Arial" panose="020B0604020202020204" pitchFamily="34" charset="0"/>
                <a:cs typeface="Arial" panose="020B0604020202020204" pitchFamily="34" charset="0"/>
              </a:rPr>
              <a:t>Points used are those that are in effect for the date of the race, not the date of the Team Captains’ Meeting</a:t>
            </a:r>
          </a:p>
          <a:p>
            <a:pPr>
              <a:lnSpc>
                <a:spcPct val="100000"/>
              </a:lnSpc>
              <a:spcBef>
                <a:spcPts val="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Draw portion of board is set with names/cards of the 15 lowest point competitors – set in ascending order of points and increased if a tie exists in 15th place  </a:t>
            </a:r>
          </a:p>
          <a:p>
            <a:pPr>
              <a:lnSpc>
                <a:spcPct val="100000"/>
              </a:lnSpc>
              <a:spcBef>
                <a:spcPts val="3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Seed portion of the board is set with names/cards of the remaining competitors – set in ascending order of points</a:t>
            </a:r>
          </a:p>
          <a:p>
            <a:pPr>
              <a:lnSpc>
                <a:spcPct val="100000"/>
              </a:lnSpc>
              <a:spcBef>
                <a:spcPts val="3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When two or more competitors are tied for points anywhere on the Board:</a:t>
            </a:r>
          </a:p>
          <a:p>
            <a:pPr marL="457200" indent="-457200">
              <a:lnSpc>
                <a:spcPct val="100000"/>
              </a:lnSpc>
              <a:spcBef>
                <a:spcPts val="0"/>
              </a:spcBef>
              <a:buNone/>
              <a:defRPr/>
            </a:pPr>
            <a:r>
              <a:rPr lang="en-US" sz="1900" dirty="0">
                <a:latin typeface="Arial" panose="020B0604020202020204" pitchFamily="34" charset="0"/>
                <a:cs typeface="Arial" panose="020B0604020202020204" pitchFamily="34" charset="0"/>
              </a:rPr>
              <a:t>     -  For ties in points – National or FIS – all names/cards are alphabetized  </a:t>
            </a:r>
          </a:p>
          <a:p>
            <a:pPr marL="457200" indent="-457200">
              <a:lnSpc>
                <a:spcPct val="100000"/>
              </a:lnSpc>
              <a:spcBef>
                <a:spcPts val="0"/>
              </a:spcBef>
              <a:buNone/>
              <a:defRPr/>
            </a:pPr>
            <a:r>
              <a:rPr lang="en-US" sz="1900" dirty="0">
                <a:latin typeface="Arial" panose="020B0604020202020204" pitchFamily="34" charset="0"/>
                <a:cs typeface="Arial" panose="020B0604020202020204" pitchFamily="34" charset="0"/>
              </a:rPr>
              <a:t>     -  If the group contains foreign competitors, they may be placed first as a courtesy </a:t>
            </a:r>
          </a:p>
          <a:p>
            <a:pPr marL="228600" indent="-228600">
              <a:lnSpc>
                <a:spcPct val="100000"/>
              </a:lnSpc>
              <a:spcBef>
                <a:spcPts val="0"/>
              </a:spcBef>
              <a:buNone/>
              <a:defRPr/>
            </a:pPr>
            <a:r>
              <a:rPr lang="en-US" sz="1900" dirty="0">
                <a:latin typeface="Arial" panose="020B0604020202020204" pitchFamily="34" charset="0"/>
                <a:cs typeface="Arial" panose="020B0604020202020204" pitchFamily="34" charset="0"/>
              </a:rPr>
              <a:t>    </a:t>
            </a:r>
            <a:r>
              <a:rPr lang="en-US" sz="1900" i="1" dirty="0">
                <a:latin typeface="Arial" panose="020B0604020202020204" pitchFamily="34" charset="0"/>
                <a:cs typeface="Arial" panose="020B0604020202020204" pitchFamily="34" charset="0"/>
              </a:rPr>
              <a:t>All ties are marked, brought to the attention of the TD, and their starting positions are drawn.</a:t>
            </a:r>
          </a:p>
          <a:p>
            <a:pPr>
              <a:lnSpc>
                <a:spcPct val="100000"/>
              </a:lnSpc>
              <a:spcBef>
                <a:spcPts val="3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Although rules state that all competitors without points will be grouped together at the end of the field, if the number without points is too great, the Jury may group them differently. </a:t>
            </a:r>
            <a:r>
              <a:rPr lang="en-US" sz="1900" b="1" dirty="0">
                <a:latin typeface="Arial" panose="020B0604020202020204" pitchFamily="34" charset="0"/>
                <a:cs typeface="Arial" panose="020B0604020202020204" pitchFamily="34" charset="0"/>
              </a:rPr>
              <a:t>[</a:t>
            </a:r>
            <a:r>
              <a:rPr lang="en-US" sz="1900" dirty="0">
                <a:latin typeface="Arial" panose="020B0604020202020204" pitchFamily="34" charset="0"/>
                <a:cs typeface="Arial" panose="020B0604020202020204" pitchFamily="34" charset="0"/>
              </a:rPr>
              <a:t>601.4.6.2, 621.2, 621.3</a:t>
            </a:r>
            <a:r>
              <a:rPr lang="en-US" sz="1900" b="1" dirty="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a:p>
            <a:pPr marL="0" indent="0">
              <a:buNone/>
              <a:defRPr/>
            </a:pPr>
            <a:endParaRPr lang="en-US" dirty="0"/>
          </a:p>
        </p:txBody>
      </p:sp>
    </p:spTree>
    <p:extLst>
      <p:ext uri="{BB962C8B-B14F-4D97-AF65-F5344CB8AC3E}">
        <p14:creationId xmlns:p14="http://schemas.microsoft.com/office/powerpoint/2010/main" val="328308367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01D2-1812-7230-E84C-C6C8B2733033}"/>
              </a:ext>
            </a:extLst>
          </p:cNvPr>
          <p:cNvSpPr>
            <a:spLocks noGrp="1"/>
          </p:cNvSpPr>
          <p:nvPr>
            <p:ph type="title"/>
          </p:nvPr>
        </p:nvSpPr>
        <p:spPr>
          <a:xfrm>
            <a:off x="342900" y="109538"/>
            <a:ext cx="7339013" cy="736600"/>
          </a:xfrm>
        </p:spPr>
        <p:txBody>
          <a:bodyPr/>
          <a:lstStyle/>
          <a:p>
            <a:pPr>
              <a:defRPr/>
            </a:pP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9C6D9D66-0CC8-76F6-B6EF-35C6BD808647}"/>
              </a:ext>
            </a:extLst>
          </p:cNvPr>
          <p:cNvSpPr>
            <a:spLocks noGrp="1"/>
          </p:cNvSpPr>
          <p:nvPr>
            <p:ph type="body" sz="quarter" idx="10"/>
          </p:nvPr>
        </p:nvSpPr>
        <p:spPr>
          <a:xfrm>
            <a:off x="342900" y="846138"/>
            <a:ext cx="8458200" cy="4876800"/>
          </a:xfrm>
        </p:spPr>
        <p:txBody>
          <a:bodyPr/>
          <a:lstStyle/>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U.S. Federal Law requires that adults who have frequent contact with, or who are in positions of authority over athletes, must receive consistent education on prevention and reporting of all allegations of sexual misconduct, bullying, hazing, and abuse of all forms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This impacts all U.S. Ski &amp; Snowboard member clubs, coaches, officials, and Club Volunteer members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members turning 18 years of age and older during the season are required to complete SafeSport training through the U.S. Center for SafeSport (substitutions are not permitted) </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1F82"/>
                </a:solidFill>
                <a:ea typeface="Calibri" panose="020F0502020204030204" pitchFamily="34" charset="0"/>
                <a:cs typeface="Times New Roman" panose="02020603050405020304" pitchFamily="18" charset="0"/>
              </a:rPr>
              <a:t>U.S. Ski &amp; Snowboard membership status for members who fail to complete required SafeSport Training will be noted as “PENDING”. They must not be issued any venue access that would allow competition arena access until their membership is complete.</a:t>
            </a:r>
            <a:endParaRPr lang="en-US" sz="2000" dirty="0">
              <a:solidFill>
                <a:srgbClr val="001F82"/>
              </a:solidFill>
              <a:ea typeface="Calibri" panose="020F0502020204030204" pitchFamily="34" charset="0"/>
              <a:cs typeface="Times New Roman" panose="02020603050405020304" pitchFamily="18" charset="0"/>
            </a:endParaRPr>
          </a:p>
          <a:p>
            <a:pPr>
              <a:defRPr/>
            </a:pPr>
            <a:endParaRPr lang="en-US" dirty="0"/>
          </a:p>
        </p:txBody>
      </p:sp>
      <p:pic>
        <p:nvPicPr>
          <p:cNvPr id="22532" name="Content Placeholder 10">
            <a:extLst>
              <a:ext uri="{FF2B5EF4-FFF2-40B4-BE49-F238E27FC236}">
                <a16:creationId xmlns:a16="http://schemas.microsoft.com/office/drawing/2014/main" id="{6714DD8A-AC1F-47D3-970A-B15CAB0AE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1BEB81-D6C9-3A5D-1B82-3BF7F42A73C1}"/>
              </a:ext>
            </a:extLst>
          </p:cNvPr>
          <p:cNvSpPr>
            <a:spLocks noGrp="1"/>
          </p:cNvSpPr>
          <p:nvPr>
            <p:ph type="body" sz="quarter" idx="10"/>
          </p:nvPr>
        </p:nvSpPr>
        <p:spPr>
          <a:xfrm>
            <a:off x="381000" y="457200"/>
            <a:ext cx="8305800" cy="5791200"/>
          </a:xfrm>
        </p:spPr>
        <p:txBody>
          <a:bodyPr/>
          <a:lstStyle/>
          <a:p>
            <a:pPr marL="0" indent="0">
              <a:lnSpc>
                <a:spcPct val="100000"/>
              </a:lnSpc>
              <a:spcBef>
                <a:spcPts val="600"/>
              </a:spcBef>
              <a:buFont typeface="Euphemia" panose="020B0503040102020104" pitchFamily="34" charset="0"/>
              <a:buNone/>
              <a:defRPr/>
            </a:pPr>
            <a:r>
              <a:rPr lang="en-US" sz="1800" b="1" u="sng" dirty="0">
                <a:latin typeface="Arial" panose="020B0604020202020204" pitchFamily="34" charset="0"/>
                <a:cs typeface="Arial" panose="020B0604020202020204" pitchFamily="34" charset="0"/>
              </a:rPr>
              <a:t>Two Sets of Numbers</a:t>
            </a:r>
            <a:r>
              <a:rPr lang="en-US" sz="1800" dirty="0">
                <a:latin typeface="Arial" panose="020B0604020202020204" pitchFamily="34" charset="0"/>
                <a:cs typeface="Arial" panose="020B0604020202020204" pitchFamily="34" charset="0"/>
              </a:rPr>
              <a:t> - tags, ping-pong balls, etc., numbered 1 through 19, in case of a tie for 15th position.  The first set is for selecting the competitor by drawing their numbered place on the Draw Board. The second set is for selecting the competitor's start position.</a:t>
            </a:r>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sz="1800" b="1" dirty="0">
                <a:latin typeface="Arial" panose="020B0604020202020204" pitchFamily="34" charset="0"/>
                <a:cs typeface="Arial" panose="020B0604020202020204" pitchFamily="34" charset="0"/>
              </a:rPr>
              <a:t>Example</a:t>
            </a:r>
            <a:r>
              <a:rPr lang="en-US" sz="1800" dirty="0">
                <a:latin typeface="Arial" panose="020B0604020202020204" pitchFamily="34" charset="0"/>
                <a:cs typeface="Arial" panose="020B0604020202020204" pitchFamily="34" charset="0"/>
              </a:rPr>
              <a:t>:</a:t>
            </a:r>
          </a:p>
          <a:p>
            <a:pPr>
              <a:lnSpc>
                <a:spcPct val="100000"/>
              </a:lnSpc>
              <a:spcBef>
                <a:spcPts val="600"/>
              </a:spcBef>
              <a:buFont typeface="Arial" panose="020B0604020202020204" pitchFamily="34" charset="0"/>
              <a:buChar char="•"/>
              <a:defRPr/>
            </a:pPr>
            <a:r>
              <a:rPr lang="en-US" sz="1800" u="sng" dirty="0">
                <a:latin typeface="Arial" panose="020B0604020202020204" pitchFamily="34" charset="0"/>
                <a:cs typeface="Arial" panose="020B0604020202020204" pitchFamily="34" charset="0"/>
              </a:rPr>
              <a:t>#5 is drawn from 1st set</a:t>
            </a:r>
            <a:r>
              <a:rPr lang="en-US" sz="1800"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rPr>
              <a:t>#1 is drawn from 2nd set:</a:t>
            </a:r>
            <a:endParaRPr lang="en-US" sz="1800"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Competitor in 5th spot on Draw Board - Olson, Matt	Starts first</a:t>
            </a:r>
          </a:p>
          <a:p>
            <a:pPr>
              <a:lnSpc>
                <a:spcPct val="100000"/>
              </a:lnSpc>
              <a:spcBef>
                <a:spcPts val="600"/>
              </a:spcBef>
              <a:buFont typeface="Arial" panose="020B0604020202020204" pitchFamily="34" charset="0"/>
              <a:buChar char="•"/>
              <a:defRPr/>
            </a:pPr>
            <a:r>
              <a:rPr lang="en-US" sz="1800" i="1" dirty="0">
                <a:latin typeface="Arial" panose="020B0604020202020204" pitchFamily="34" charset="0"/>
                <a:cs typeface="Arial" panose="020B0604020202020204" pitchFamily="34" charset="0"/>
              </a:rPr>
              <a:t>Matt Olson's seed strip removed from 5th spot on Draw Board and placed in 1st spot on Seed Board.</a:t>
            </a:r>
            <a:endParaRPr lang="en-US" sz="1800" dirty="0">
              <a:latin typeface="Arial" panose="020B0604020202020204" pitchFamily="34" charset="0"/>
              <a:cs typeface="Arial" panose="020B0604020202020204" pitchFamily="34" charset="0"/>
            </a:endParaRPr>
          </a:p>
          <a:p>
            <a:pPr marL="0" indent="0">
              <a:lnSpc>
                <a:spcPct val="100000"/>
              </a:lnSpc>
              <a:spcBef>
                <a:spcPts val="1200"/>
              </a:spcBef>
              <a:buFont typeface="Euphemia" panose="020B0503040102020104" pitchFamily="34" charset="0"/>
              <a:buNone/>
              <a:defRPr/>
            </a:pPr>
            <a:r>
              <a:rPr lang="en-US" sz="1800" dirty="0">
                <a:latin typeface="Arial" panose="020B0604020202020204" pitchFamily="34" charset="0"/>
                <a:cs typeface="Arial" panose="020B0604020202020204" pitchFamily="34" charset="0"/>
              </a:rPr>
              <a:t>Start Lists for YSL, Age Class, Collegiate, Adaptive, Masters, etc., are prepared according to specific rules relating to type of competition - CHECK CURRENT RULES.  </a:t>
            </a:r>
          </a:p>
          <a:p>
            <a:pPr marL="0" indent="0">
              <a:lnSpc>
                <a:spcPct val="100000"/>
              </a:lnSpc>
              <a:spcBef>
                <a:spcPts val="600"/>
              </a:spcBef>
              <a:buFont typeface="Euphemia" panose="020B0503040102020104" pitchFamily="34" charset="0"/>
              <a:buNone/>
              <a:defRPr/>
            </a:pPr>
            <a:endParaRPr lang="en-US" sz="1800" b="1" dirty="0">
              <a:latin typeface="Arial" panose="020B0604020202020204" pitchFamily="34" charset="0"/>
              <a:cs typeface="Arial" panose="020B0604020202020204" pitchFamily="34" charset="0"/>
            </a:endParaRPr>
          </a:p>
          <a:p>
            <a:pPr marL="0" indent="0">
              <a:lnSpc>
                <a:spcPct val="100000"/>
              </a:lnSpc>
              <a:spcBef>
                <a:spcPts val="600"/>
              </a:spcBef>
              <a:buFont typeface="Euphemia" panose="020B0503040102020104" pitchFamily="34" charset="0"/>
              <a:buNone/>
              <a:defRPr/>
            </a:pPr>
            <a:r>
              <a:rPr lang="en-US" sz="1800" b="1" u="sng" dirty="0">
                <a:latin typeface="Arial" panose="020B0604020202020204" pitchFamily="34" charset="0"/>
                <a:cs typeface="Arial" panose="020B0604020202020204" pitchFamily="34" charset="0"/>
              </a:rPr>
              <a:t>Snow Seed: </a:t>
            </a:r>
            <a:r>
              <a:rPr lang="en-US" sz="1800" dirty="0">
                <a:latin typeface="Arial" panose="020B0604020202020204" pitchFamily="34" charset="0"/>
                <a:cs typeface="Arial" panose="020B0604020202020204" pitchFamily="34" charset="0"/>
              </a:rPr>
              <a:t>Downhill, Super G, and Giant Slalom allow for a Start Order in Extraordinary Circumstances – usually bad weather.  </a:t>
            </a:r>
          </a:p>
          <a:p>
            <a:pPr marL="0" indent="0">
              <a:lnSpc>
                <a:spcPct val="100000"/>
              </a:lnSpc>
              <a:spcBef>
                <a:spcPts val="600"/>
              </a:spcBef>
              <a:buFont typeface="Euphemia" panose="020B0503040102020104" pitchFamily="34" charset="0"/>
              <a:buNone/>
              <a:defRPr/>
            </a:pPr>
            <a:r>
              <a:rPr lang="en-US" sz="1800" dirty="0">
                <a:latin typeface="Arial" panose="020B0604020202020204" pitchFamily="34" charset="0"/>
                <a:cs typeface="Arial" panose="020B0604020202020204" pitchFamily="34" charset="0"/>
              </a:rPr>
              <a:t>This “Snow Seed” is selected by drawing 6 competitors from among the last 20% of the field.  These competitors start prior to Start #1, in the reverse order of their assigned start numbers and at the scheduled start time.  </a:t>
            </a:r>
          </a:p>
          <a:p>
            <a:pPr>
              <a:defRPr/>
            </a:pPr>
            <a:endParaRPr lang="en-US" dirty="0"/>
          </a:p>
        </p:txBody>
      </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96EA-610F-CD0A-46D6-6BF72D30E19E}"/>
              </a:ext>
            </a:extLst>
          </p:cNvPr>
          <p:cNvSpPr>
            <a:spLocks noGrp="1"/>
          </p:cNvSpPr>
          <p:nvPr>
            <p:ph type="title"/>
          </p:nvPr>
        </p:nvSpPr>
        <p:spPr>
          <a:xfrm>
            <a:off x="381000" y="163286"/>
            <a:ext cx="8534400" cy="536575"/>
          </a:xfrm>
        </p:spPr>
        <p:txBody>
          <a:bodyPr/>
          <a:lstStyle/>
          <a:p>
            <a:pPr>
              <a:defRPr/>
            </a:pPr>
            <a:r>
              <a:rPr lang="en-US" sz="2400" b="1" dirty="0">
                <a:solidFill>
                  <a:srgbClr val="000099"/>
                </a:solidFill>
                <a:effectLst>
                  <a:outerShdw blurRad="38100" dist="38100" dir="2700000" algn="tl">
                    <a:srgbClr val="000000">
                      <a:alpha val="43137"/>
                    </a:srgbClr>
                  </a:outerShdw>
                </a:effectLst>
              </a:rPr>
              <a:t>GENERATING A FIRST-RUN START LIST: Points to Remember</a:t>
            </a:r>
          </a:p>
        </p:txBody>
      </p:sp>
      <p:sp>
        <p:nvSpPr>
          <p:cNvPr id="3" name="Text Placeholder 2">
            <a:extLst>
              <a:ext uri="{FF2B5EF4-FFF2-40B4-BE49-F238E27FC236}">
                <a16:creationId xmlns:a16="http://schemas.microsoft.com/office/drawing/2014/main" id="{C1A6FDD7-593B-E65A-60C7-F84041DEACF7}"/>
              </a:ext>
            </a:extLst>
          </p:cNvPr>
          <p:cNvSpPr>
            <a:spLocks noGrp="1"/>
          </p:cNvSpPr>
          <p:nvPr>
            <p:ph type="body" sz="quarter" idx="10"/>
          </p:nvPr>
        </p:nvSpPr>
        <p:spPr>
          <a:xfrm>
            <a:off x="169069" y="874713"/>
            <a:ext cx="8805862" cy="5791200"/>
          </a:xfrm>
        </p:spPr>
        <p:txBody>
          <a:bodyPr/>
          <a:lstStyle/>
          <a:p>
            <a:pPr marL="0" indent="0">
              <a:buFont typeface="Euphemia" panose="020B0503040102020104" pitchFamily="34" charset="0"/>
              <a:buNone/>
              <a:defRPr/>
            </a:pPr>
            <a:r>
              <a:rPr lang="en-US" sz="16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There are several points that should be reviewed, if required by your event:</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Foreign national points, </a:t>
            </a:r>
            <a:r>
              <a:rPr lang="en-US" sz="1800" b="1" dirty="0">
                <a:latin typeface="Arial" panose="020B0604020202020204" pitchFamily="34" charset="0"/>
                <a:cs typeface="Arial" panose="020B0604020202020204" pitchFamily="34" charset="0"/>
              </a:rPr>
              <a:t>when verified by an official source, e.g., foreign federation’s </a:t>
            </a:r>
            <a:r>
              <a:rPr lang="en-US" sz="1800" b="1" u="sng" dirty="0">
                <a:latin typeface="Arial" panose="020B0604020202020204" pitchFamily="34" charset="0"/>
                <a:cs typeface="Arial" panose="020B0604020202020204" pitchFamily="34" charset="0"/>
              </a:rPr>
              <a:t>official</a:t>
            </a:r>
            <a:r>
              <a:rPr lang="en-US" sz="1800" b="1" dirty="0">
                <a:latin typeface="Arial" panose="020B0604020202020204" pitchFamily="34" charset="0"/>
                <a:cs typeface="Arial" panose="020B0604020202020204" pitchFamily="34" charset="0"/>
              </a:rPr>
              <a:t> points list, </a:t>
            </a:r>
            <a:r>
              <a:rPr lang="en-US" sz="1800" dirty="0">
                <a:latin typeface="Arial" panose="020B0604020202020204" pitchFamily="34" charset="0"/>
                <a:cs typeface="Arial" panose="020B0604020202020204" pitchFamily="34" charset="0"/>
              </a:rPr>
              <a:t>are equal to U.S. Ski &amp; Snowboard points for </a:t>
            </a:r>
            <a:r>
              <a:rPr lang="en-US" sz="1800" b="1" i="1" dirty="0">
                <a:latin typeface="Arial" panose="020B0604020202020204" pitchFamily="34" charset="0"/>
                <a:cs typeface="Arial" panose="020B0604020202020204" pitchFamily="34" charset="0"/>
              </a:rPr>
              <a:t>seeding purposes only </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Foreign FIS members </a:t>
            </a:r>
            <a:r>
              <a:rPr lang="en-US" sz="1800" b="1" u="sng" dirty="0">
                <a:latin typeface="Arial" panose="020B0604020202020204" pitchFamily="34" charset="0"/>
                <a:cs typeface="Arial" panose="020B0604020202020204" pitchFamily="34" charset="0"/>
              </a:rPr>
              <a:t>without</a:t>
            </a:r>
            <a:r>
              <a:rPr lang="en-US" sz="1800" u="sng" dirty="0">
                <a:latin typeface="Arial" panose="020B0604020202020204" pitchFamily="34" charset="0"/>
                <a:cs typeface="Arial" panose="020B0604020202020204" pitchFamily="34" charset="0"/>
              </a:rPr>
              <a:t> valid U.S. Ski &amp; Snowboard Points</a:t>
            </a:r>
            <a:r>
              <a:rPr lang="en-US" sz="1800" dirty="0">
                <a:latin typeface="Arial" panose="020B0604020202020204" pitchFamily="34" charset="0"/>
                <a:cs typeface="Arial" panose="020B0604020202020204" pitchFamily="34" charset="0"/>
              </a:rPr>
              <a:t> are seeded with their </a:t>
            </a:r>
            <a:r>
              <a:rPr lang="en-US" sz="1800" u="sng" dirty="0">
                <a:latin typeface="Arial" panose="020B0604020202020204" pitchFamily="34" charset="0"/>
                <a:cs typeface="Arial" panose="020B0604020202020204" pitchFamily="34" charset="0"/>
              </a:rPr>
              <a:t>valid FIS Points</a:t>
            </a:r>
            <a:r>
              <a:rPr lang="en-US" sz="1800" dirty="0">
                <a:latin typeface="Arial" panose="020B0604020202020204" pitchFamily="34" charset="0"/>
                <a:cs typeface="Arial" panose="020B0604020202020204" pitchFamily="34" charset="0"/>
              </a:rPr>
              <a:t> at U.S. Ski &amp; Snowboard </a:t>
            </a:r>
            <a:r>
              <a:rPr lang="en-US" sz="1800" b="1" u="sng" dirty="0">
                <a:latin typeface="Arial" panose="020B0604020202020204" pitchFamily="34" charset="0"/>
                <a:cs typeface="Arial" panose="020B0604020202020204" pitchFamily="34" charset="0"/>
              </a:rPr>
              <a:t>non-FIS</a:t>
            </a:r>
            <a:r>
              <a:rPr lang="en-US" sz="1800" dirty="0">
                <a:latin typeface="Arial" panose="020B0604020202020204" pitchFamily="34" charset="0"/>
                <a:cs typeface="Arial" panose="020B0604020202020204" pitchFamily="34" charset="0"/>
              </a:rPr>
              <a:t> competitions; these points are used in Penalty calculation, if required </a:t>
            </a:r>
            <a:r>
              <a:rPr lang="en-US" sz="1800" i="1" dirty="0">
                <a:latin typeface="Arial" panose="020B0604020202020204" pitchFamily="34" charset="0"/>
                <a:cs typeface="Arial" panose="020B0604020202020204" pitchFamily="34" charset="0"/>
              </a:rPr>
              <a:t>(IF USED, NOTIFY COMPETITION SERVICES!)</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Foreign FIS members </a:t>
            </a:r>
            <a:r>
              <a:rPr lang="en-US" sz="1800" b="1" u="sng" dirty="0">
                <a:latin typeface="Arial" panose="020B0604020202020204" pitchFamily="34" charset="0"/>
                <a:cs typeface="Arial" panose="020B0604020202020204" pitchFamily="34" charset="0"/>
              </a:rPr>
              <a:t>with</a:t>
            </a:r>
            <a:r>
              <a:rPr lang="en-US" sz="1800" u="sng" dirty="0">
                <a:latin typeface="Arial" panose="020B0604020202020204" pitchFamily="34" charset="0"/>
                <a:cs typeface="Arial" panose="020B0604020202020204" pitchFamily="34" charset="0"/>
              </a:rPr>
              <a:t> valid U.S. Ski &amp; Snowboard Points</a:t>
            </a:r>
            <a:r>
              <a:rPr lang="en-US" sz="1800" dirty="0">
                <a:latin typeface="Arial" panose="020B0604020202020204" pitchFamily="34" charset="0"/>
                <a:cs typeface="Arial" panose="020B0604020202020204" pitchFamily="34" charset="0"/>
              </a:rPr>
              <a:t> are seeded with their </a:t>
            </a:r>
            <a:r>
              <a:rPr lang="en-US" sz="1800" u="sng" dirty="0">
                <a:latin typeface="Arial" panose="020B0604020202020204" pitchFamily="34" charset="0"/>
                <a:cs typeface="Arial" panose="020B0604020202020204" pitchFamily="34" charset="0"/>
              </a:rPr>
              <a:t>U.S. Ski &amp; Snowboard points</a:t>
            </a:r>
            <a:r>
              <a:rPr lang="en-US" sz="1800" dirty="0">
                <a:latin typeface="Arial" panose="020B0604020202020204" pitchFamily="34" charset="0"/>
                <a:cs typeface="Arial" panose="020B0604020202020204" pitchFamily="34" charset="0"/>
              </a:rPr>
              <a:t> at U.S. Ski &amp; Snowboard </a:t>
            </a:r>
            <a:r>
              <a:rPr lang="en-US" sz="1800" b="1" u="sng" dirty="0">
                <a:latin typeface="Arial" panose="020B0604020202020204" pitchFamily="34" charset="0"/>
                <a:cs typeface="Arial" panose="020B0604020202020204" pitchFamily="34" charset="0"/>
              </a:rPr>
              <a:t>non-FIS</a:t>
            </a:r>
            <a:r>
              <a:rPr lang="en-US" sz="1800" dirty="0">
                <a:latin typeface="Arial" panose="020B0604020202020204" pitchFamily="34" charset="0"/>
                <a:cs typeface="Arial" panose="020B0604020202020204" pitchFamily="34" charset="0"/>
              </a:rPr>
              <a:t> competition; these points are used in Penalty calculation, if required.</a:t>
            </a:r>
          </a:p>
          <a:p>
            <a:pPr marL="0" indent="0">
              <a:lnSpc>
                <a:spcPct val="100000"/>
              </a:lnSpc>
              <a:spcBef>
                <a:spcPts val="600"/>
              </a:spcBef>
              <a:buNone/>
              <a:defRPr/>
            </a:pPr>
            <a:r>
              <a:rPr lang="en-US" sz="1800" b="1" i="1" dirty="0">
                <a:latin typeface="Arial" panose="020B0604020202020204" pitchFamily="34" charset="0"/>
                <a:cs typeface="Arial" panose="020B0604020202020204" pitchFamily="34" charset="0"/>
              </a:rPr>
              <a:t>Check for Special Seeding Rules”</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Collegiate (NCAA, USCSA, FIS-U, etc.)</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Masters</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Continental Cup (Nor-Am Cup)</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Golden Rule *for Adaptive Athletes </a:t>
            </a:r>
            <a:r>
              <a:rPr lang="en-US" sz="1800" b="1"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U621.3.1</a:t>
            </a:r>
            <a:r>
              <a:rPr lang="en-US" sz="1800" b="1" dirty="0">
                <a:latin typeface="Arial" panose="020B0604020202020204" pitchFamily="34" charset="0"/>
                <a:cs typeface="Arial" panose="020B0604020202020204" pitchFamily="34" charset="0"/>
              </a:rPr>
              <a:t>]</a:t>
            </a:r>
          </a:p>
          <a:p>
            <a:pPr>
              <a:lnSpc>
                <a:spcPct val="100000"/>
              </a:lnSpc>
              <a:spcBef>
                <a:spcPts val="600"/>
              </a:spcBef>
              <a:buFont typeface="Arial" panose="020B0604020202020204" pitchFamily="34" charset="0"/>
              <a:buChar char="•"/>
              <a:defRPr/>
            </a:pPr>
            <a:r>
              <a:rPr lang="en-US" sz="1800" dirty="0">
                <a:latin typeface="Arial" panose="020B0604020202020204" pitchFamily="34" charset="0"/>
                <a:cs typeface="Arial" panose="020B0604020202020204" pitchFamily="34" charset="0"/>
              </a:rPr>
              <a:t>Alternate Seeding Systems (TRS, Turton, etc.)</a:t>
            </a:r>
          </a:p>
          <a:p>
            <a:pPr marL="0" indent="0">
              <a:lnSpc>
                <a:spcPct val="100000"/>
              </a:lnSpc>
              <a:spcBef>
                <a:spcPts val="600"/>
              </a:spcBef>
              <a:buNone/>
              <a:defRPr/>
            </a:pPr>
            <a:r>
              <a:rPr lang="en-US" sz="1800" b="1" i="1" dirty="0">
                <a:solidFill>
                  <a:srgbClr val="123AE4"/>
                </a:solidFill>
                <a:latin typeface="Arial" panose="020B0604020202020204" pitchFamily="34" charset="0"/>
                <a:cs typeface="Arial" panose="020B0604020202020204" pitchFamily="34" charset="0"/>
              </a:rPr>
              <a:t>* </a:t>
            </a:r>
            <a:r>
              <a:rPr lang="en-US" sz="1700" b="1" i="1" dirty="0">
                <a:solidFill>
                  <a:srgbClr val="123AE4"/>
                </a:solidFill>
                <a:latin typeface="Arial" panose="020B0604020202020204" pitchFamily="34" charset="0"/>
                <a:cs typeface="Arial" panose="020B0604020202020204" pitchFamily="34" charset="0"/>
              </a:rPr>
              <a:t>Golden Rule seeding is for non-FIS events only; </a:t>
            </a:r>
            <a:r>
              <a:rPr lang="en-US" sz="1700" b="1" i="1" u="sng" dirty="0">
                <a:solidFill>
                  <a:srgbClr val="123AE4"/>
                </a:solidFill>
                <a:latin typeface="Arial" panose="020B0604020202020204" pitchFamily="34" charset="0"/>
                <a:cs typeface="Arial" panose="020B0604020202020204" pitchFamily="34" charset="0"/>
              </a:rPr>
              <a:t>it is not used for FIS events!</a:t>
            </a:r>
            <a:endParaRPr lang="en-US" sz="1700" b="1" dirty="0">
              <a:solidFill>
                <a:srgbClr val="123AE4"/>
              </a:solidFill>
              <a:latin typeface="Arial" panose="020B0604020202020204" pitchFamily="34" charset="0"/>
              <a:cs typeface="Arial" panose="020B0604020202020204" pitchFamily="34" charset="0"/>
            </a:endParaRPr>
          </a:p>
          <a:p>
            <a:pPr>
              <a:defRPr/>
            </a:pPr>
            <a:endParaRPr lang="en-US" dirty="0"/>
          </a:p>
        </p:txBody>
      </p:sp>
      <p:pic>
        <p:nvPicPr>
          <p:cNvPr id="4" name="Content Placeholder 10">
            <a:extLst>
              <a:ext uri="{FF2B5EF4-FFF2-40B4-BE49-F238E27FC236}">
                <a16:creationId xmlns:a16="http://schemas.microsoft.com/office/drawing/2014/main" id="{5E064C0A-D0B9-1007-44DE-2B972362C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370498"/>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D054-D41B-7CA7-0429-5658A472023A}"/>
              </a:ext>
            </a:extLst>
          </p:cNvPr>
          <p:cNvSpPr>
            <a:spLocks noGrp="1"/>
          </p:cNvSpPr>
          <p:nvPr>
            <p:ph type="title"/>
          </p:nvPr>
        </p:nvSpPr>
        <p:spPr>
          <a:xfrm>
            <a:off x="941388" y="228600"/>
            <a:ext cx="7337425" cy="660400"/>
          </a:xfrm>
        </p:spPr>
        <p:txBody>
          <a:bodyPr/>
          <a:lstStyle/>
          <a:p>
            <a:pPr>
              <a:defRPr/>
            </a:pPr>
            <a:r>
              <a:rPr lang="en-US"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THE “GOLDEN RULE”?</a:t>
            </a:r>
            <a:endParaRPr lang="en-US" dirty="0">
              <a:solidFill>
                <a:srgbClr val="3116A2"/>
              </a:solidFill>
              <a:latin typeface="Arial" panose="020B0604020202020204" pitchFamily="34" charset="0"/>
              <a:cs typeface="Arial" panose="020B0604020202020204" pitchFamily="34" charset="0"/>
            </a:endParaRPr>
          </a:p>
        </p:txBody>
      </p:sp>
      <p:sp>
        <p:nvSpPr>
          <p:cNvPr id="97283" name="Text Placeholder 2">
            <a:extLst>
              <a:ext uri="{FF2B5EF4-FFF2-40B4-BE49-F238E27FC236}">
                <a16:creationId xmlns:a16="http://schemas.microsoft.com/office/drawing/2014/main" id="{200179EE-E8F3-8DFB-EAEE-47F834E8C8EC}"/>
              </a:ext>
            </a:extLst>
          </p:cNvPr>
          <p:cNvSpPr>
            <a:spLocks noGrp="1" noChangeArrowheads="1"/>
          </p:cNvSpPr>
          <p:nvPr>
            <p:ph type="body" sz="quarter" idx="10"/>
          </p:nvPr>
        </p:nvSpPr>
        <p:spPr>
          <a:xfrm>
            <a:off x="109538" y="935038"/>
            <a:ext cx="8915400" cy="5465762"/>
          </a:xfrm>
        </p:spPr>
        <p:txBody>
          <a:bodyPr/>
          <a:lstStyle/>
          <a:p>
            <a:pPr marL="0" indent="0">
              <a:lnSpc>
                <a:spcPct val="100000"/>
              </a:lnSpc>
              <a:buFont typeface="Euphemia" panose="020B0503040102020104" pitchFamily="34" charset="0"/>
              <a:buNone/>
            </a:pPr>
            <a:r>
              <a:rPr lang="en-US" altLang="en-US" sz="1900" dirty="0">
                <a:solidFill>
                  <a:schemeClr val="tx1"/>
                </a:solidFill>
                <a:latin typeface="Arial" panose="020B0604020202020204" pitchFamily="34" charset="0"/>
                <a:cs typeface="Arial" panose="020B0604020202020204" pitchFamily="34" charset="0"/>
              </a:rPr>
              <a:t>The “Golden Rule” is alternative seeding proposed by the late, Adaptive World Champion, Diana Golden.  Its intent is to encourage adaptive competitors’ participation in regular-calendared competitions. </a:t>
            </a:r>
            <a:r>
              <a:rPr lang="en-US" altLang="en-US" sz="1900" b="1" i="1" dirty="0">
                <a:solidFill>
                  <a:srgbClr val="3116A2"/>
                </a:solidFill>
                <a:latin typeface="Arial" panose="020B0604020202020204" pitchFamily="34" charset="0"/>
                <a:cs typeface="Arial" panose="020B0604020202020204" pitchFamily="34" charset="0"/>
              </a:rPr>
              <a:t>Adaptive athletes are allowed to compete using the equipment required by their disability.</a:t>
            </a:r>
            <a:endParaRPr lang="en-US" altLang="en-US" sz="1900" b="1" dirty="0">
              <a:solidFill>
                <a:srgbClr val="3116A2"/>
              </a:solidFill>
              <a:latin typeface="Arial" panose="020B0604020202020204" pitchFamily="34" charset="0"/>
              <a:cs typeface="Arial" panose="020B0604020202020204" pitchFamily="34" charset="0"/>
            </a:endParaRPr>
          </a:p>
          <a:p>
            <a:pPr marL="0" indent="0">
              <a:lnSpc>
                <a:spcPct val="100000"/>
              </a:lnSpc>
              <a:buFont typeface="Euphemia" panose="020B0503040102020104" pitchFamily="34" charset="0"/>
              <a:buNone/>
            </a:pPr>
            <a:r>
              <a:rPr lang="en-US" altLang="en-US" sz="1900" b="1" dirty="0">
                <a:solidFill>
                  <a:schemeClr val="tx1"/>
                </a:solidFill>
                <a:latin typeface="Arial" panose="020B0604020202020204" pitchFamily="34" charset="0"/>
                <a:cs typeface="Arial" panose="020B0604020202020204" pitchFamily="34" charset="0"/>
              </a:rPr>
              <a:t>1</a:t>
            </a:r>
            <a:r>
              <a:rPr lang="en-US" altLang="en-US" sz="1900" b="1" baseline="30000" dirty="0">
                <a:solidFill>
                  <a:schemeClr val="tx1"/>
                </a:solidFill>
                <a:latin typeface="Arial" panose="020B0604020202020204" pitchFamily="34" charset="0"/>
                <a:cs typeface="Arial" panose="020B0604020202020204" pitchFamily="34" charset="0"/>
              </a:rPr>
              <a:t>st</a:t>
            </a:r>
            <a:r>
              <a:rPr lang="en-US" altLang="en-US" sz="1900" b="1" dirty="0">
                <a:solidFill>
                  <a:schemeClr val="tx1"/>
                </a:solidFill>
                <a:latin typeface="Arial" panose="020B0604020202020204" pitchFamily="34" charset="0"/>
                <a:cs typeface="Arial" panose="020B0604020202020204" pitchFamily="34" charset="0"/>
              </a:rPr>
              <a:t> Run: </a:t>
            </a:r>
            <a:r>
              <a:rPr lang="en-US" altLang="en-US" sz="1900" dirty="0">
                <a:latin typeface="Arial" panose="020B0604020202020204" pitchFamily="34" charset="0"/>
                <a:ea typeface="Times New Roman" panose="02020603050405020304" pitchFamily="18" charset="0"/>
                <a:cs typeface="Arial" panose="020B0604020202020204" pitchFamily="34" charset="0"/>
              </a:rPr>
              <a:t>Seeded in special groups (16-20... 36-40... 56-60), or by National Points, whichever is more favorable. (If more than 5 athletes have requested Golden Rule seeding, athletes 1-5 are seeded in group 16-20; athletes 6-10 are seeded in group 36-40, etc.)</a:t>
            </a:r>
          </a:p>
          <a:p>
            <a:pPr marL="0" indent="0">
              <a:lnSpc>
                <a:spcPct val="100000"/>
              </a:lnSpc>
              <a:buFont typeface="Euphemia" panose="020B0503040102020104" pitchFamily="34" charset="0"/>
              <a:buNone/>
            </a:pPr>
            <a:r>
              <a:rPr lang="en-US" altLang="en-US" sz="1900" b="1" dirty="0">
                <a:solidFill>
                  <a:schemeClr val="tx1"/>
                </a:solidFill>
                <a:latin typeface="Arial" panose="020B0604020202020204" pitchFamily="34" charset="0"/>
                <a:cs typeface="Arial" panose="020B0604020202020204" pitchFamily="34" charset="0"/>
              </a:rPr>
              <a:t>2</a:t>
            </a:r>
            <a:r>
              <a:rPr lang="en-US" altLang="en-US" sz="1900" b="1" baseline="30000" dirty="0">
                <a:solidFill>
                  <a:schemeClr val="tx1"/>
                </a:solidFill>
                <a:latin typeface="Arial" panose="020B0604020202020204" pitchFamily="34" charset="0"/>
                <a:cs typeface="Arial" panose="020B0604020202020204" pitchFamily="34" charset="0"/>
              </a:rPr>
              <a:t>nd</a:t>
            </a:r>
            <a:r>
              <a:rPr lang="en-US" altLang="en-US" sz="1900" b="1" dirty="0">
                <a:solidFill>
                  <a:schemeClr val="tx1"/>
                </a:solidFill>
                <a:latin typeface="Arial" panose="020B0604020202020204" pitchFamily="34" charset="0"/>
                <a:cs typeface="Arial" panose="020B0604020202020204" pitchFamily="34" charset="0"/>
              </a:rPr>
              <a:t> Run:</a:t>
            </a:r>
            <a:r>
              <a:rPr lang="en-US" altLang="en-US" sz="1900" dirty="0">
                <a:solidFill>
                  <a:schemeClr val="tx1"/>
                </a:solidFill>
                <a:latin typeface="Arial" panose="020B0604020202020204" pitchFamily="34" charset="0"/>
                <a:cs typeface="Arial" panose="020B0604020202020204" pitchFamily="34" charset="0"/>
              </a:rPr>
              <a:t> </a:t>
            </a:r>
            <a:r>
              <a:rPr lang="en-US" altLang="en-US" sz="1900" dirty="0">
                <a:latin typeface="Arial" panose="020B0604020202020204" pitchFamily="34" charset="0"/>
                <a:cs typeface="Times New Roman" panose="02020603050405020304" pitchFamily="18" charset="0"/>
              </a:rPr>
              <a:t>Seeded in same special groups or by bibbo, whichever is more favorable. </a:t>
            </a:r>
            <a:r>
              <a:rPr lang="en-US" altLang="en-US" sz="1900" i="1" dirty="0">
                <a:latin typeface="Arial" panose="020B0604020202020204" pitchFamily="34" charset="0"/>
                <a:cs typeface="Times New Roman" panose="02020603050405020304" pitchFamily="18" charset="0"/>
              </a:rPr>
              <a:t>In the case of a “flip-30” 2nd run, the special group starts in the 31st position. In the case of a “flip-15” 2</a:t>
            </a:r>
            <a:r>
              <a:rPr lang="en-US" altLang="en-US" sz="1900" i="1" baseline="30000" dirty="0">
                <a:latin typeface="Arial" panose="020B0604020202020204" pitchFamily="34" charset="0"/>
                <a:cs typeface="Times New Roman" panose="02020603050405020304" pitchFamily="18" charset="0"/>
              </a:rPr>
              <a:t>nd</a:t>
            </a:r>
            <a:r>
              <a:rPr lang="en-US" altLang="en-US" sz="1900" i="1" dirty="0">
                <a:latin typeface="Arial" panose="020B0604020202020204" pitchFamily="34" charset="0"/>
                <a:cs typeface="Times New Roman" panose="02020603050405020304" pitchFamily="18" charset="0"/>
              </a:rPr>
              <a:t> run, the special group starts in the 16</a:t>
            </a:r>
            <a:r>
              <a:rPr lang="en-US" altLang="en-US" sz="1900" i="1" baseline="30000" dirty="0">
                <a:latin typeface="Arial" panose="020B0604020202020204" pitchFamily="34" charset="0"/>
                <a:cs typeface="Times New Roman" panose="02020603050405020304" pitchFamily="18" charset="0"/>
              </a:rPr>
              <a:t>th</a:t>
            </a:r>
            <a:r>
              <a:rPr lang="en-US" altLang="en-US" sz="1900" i="1" dirty="0">
                <a:latin typeface="Arial" panose="020B0604020202020204" pitchFamily="34" charset="0"/>
                <a:cs typeface="Times New Roman" panose="02020603050405020304" pitchFamily="18" charset="0"/>
              </a:rPr>
              <a:t>/31</a:t>
            </a:r>
            <a:r>
              <a:rPr lang="en-US" altLang="en-US" sz="1900" i="1" baseline="30000" dirty="0">
                <a:latin typeface="Arial" panose="020B0604020202020204" pitchFamily="34" charset="0"/>
                <a:cs typeface="Times New Roman" panose="02020603050405020304" pitchFamily="18" charset="0"/>
              </a:rPr>
              <a:t>st</a:t>
            </a:r>
            <a:r>
              <a:rPr lang="en-US" altLang="en-US" sz="1900" i="1" dirty="0">
                <a:latin typeface="Arial" panose="020B0604020202020204" pitchFamily="34" charset="0"/>
                <a:cs typeface="Times New Roman" panose="02020603050405020304" pitchFamily="18" charset="0"/>
              </a:rPr>
              <a:t>, etc., position. </a:t>
            </a:r>
            <a:r>
              <a:rPr lang="en-US" altLang="en-US" sz="1900" dirty="0">
                <a:latin typeface="Arial" panose="020B0604020202020204" pitchFamily="34" charset="0"/>
                <a:cs typeface="Calibri" panose="020F0502020204030204" pitchFamily="34" charset="0"/>
              </a:rPr>
              <a:t>Adaptive athletes who have requested special seeding and who are shown as DNS, DNF, DSQ, or NPS in the first run can start in the second run with their original bib immediately after the last qualified competitor has completed his run. It is recommended they be run in bib order. Announcement of this procedure should be made at the team captains’ meeting.</a:t>
            </a:r>
            <a:r>
              <a:rPr lang="en-US" altLang="en-US" sz="1900" b="1" i="1" dirty="0">
                <a:solidFill>
                  <a:srgbClr val="3232DC"/>
                </a:solidFill>
                <a:latin typeface="Arial" panose="020B0604020202020204" pitchFamily="34" charset="0"/>
                <a:cs typeface="Arial" panose="020B0604020202020204" pitchFamily="34" charset="0"/>
              </a:rPr>
              <a:t> </a:t>
            </a:r>
          </a:p>
          <a:p>
            <a:pPr marL="0" indent="0">
              <a:lnSpc>
                <a:spcPct val="100000"/>
              </a:lnSpc>
              <a:buFont typeface="Euphemia" panose="020B0503040102020104" pitchFamily="34" charset="0"/>
              <a:buNone/>
            </a:pPr>
            <a:r>
              <a:rPr lang="en-US" altLang="en-US" sz="2000" b="1" i="1" dirty="0">
                <a:solidFill>
                  <a:srgbClr val="3116A2"/>
                </a:solidFill>
                <a:latin typeface="Arial" panose="020B0604020202020204" pitchFamily="34" charset="0"/>
                <a:cs typeface="Arial" panose="020B0604020202020204" pitchFamily="34" charset="0"/>
              </a:rPr>
              <a:t>The “Golden Rule” is not valid for FIS events!</a:t>
            </a:r>
          </a:p>
          <a:p>
            <a:pPr marL="0" indent="0">
              <a:lnSpc>
                <a:spcPct val="100000"/>
              </a:lnSpc>
              <a:buFont typeface="Euphemia" panose="020B0503040102020104" pitchFamily="34" charset="0"/>
              <a:buNone/>
            </a:pPr>
            <a:endParaRPr lang="en-US" altLang="en-US" sz="2000" dirty="0">
              <a:cs typeface="Calibri" panose="020F0502020204030204" pitchFamily="34" charset="0"/>
            </a:endParaRPr>
          </a:p>
          <a:p>
            <a:pPr marL="0" indent="0">
              <a:lnSpc>
                <a:spcPct val="100000"/>
              </a:lnSpc>
              <a:buFont typeface="Euphemia" panose="020B0503040102020104" pitchFamily="34" charset="0"/>
              <a:buNone/>
            </a:pPr>
            <a:endParaRPr lang="en-US" altLang="en-US" sz="2000" dirty="0">
              <a:cs typeface="Calibri" panose="020F0502020204030204" pitchFamily="34" charset="0"/>
            </a:endParaRPr>
          </a:p>
          <a:p>
            <a:pPr marL="0" indent="0">
              <a:lnSpc>
                <a:spcPct val="100000"/>
              </a:lnSpc>
              <a:buFont typeface="Euphemia" panose="020B0503040102020104" pitchFamily="34" charset="0"/>
              <a:buNone/>
            </a:pPr>
            <a:endParaRPr lang="en-US" altLang="en-US" sz="2400" dirty="0">
              <a:solidFill>
                <a:schemeClr val="tx1"/>
              </a:solidFill>
              <a:cs typeface="Arial" panose="020B0604020202020204" pitchFamily="34" charset="0"/>
            </a:endParaRPr>
          </a:p>
          <a:p>
            <a:pPr marL="0" indent="0">
              <a:lnSpc>
                <a:spcPct val="100000"/>
              </a:lnSpc>
              <a:buFont typeface="Euphemia" panose="020B0503040102020104" pitchFamily="34" charset="0"/>
              <a:buNone/>
            </a:pPr>
            <a:r>
              <a:rPr lang="en-US" altLang="en-US" sz="2400" b="1" dirty="0">
                <a:solidFill>
                  <a:schemeClr val="tx1"/>
                </a:solidFill>
                <a:cs typeface="Arial" panose="020B0604020202020204" pitchFamily="34" charset="0"/>
              </a:rPr>
              <a:t> </a:t>
            </a:r>
            <a:endParaRPr lang="en-US" altLang="en-US" sz="2400" dirty="0">
              <a:solidFill>
                <a:schemeClr val="tx1"/>
              </a:solidFill>
              <a:cs typeface="Arial" panose="020B0604020202020204" pitchFamily="34" charset="0"/>
            </a:endParaRPr>
          </a:p>
          <a:p>
            <a:pPr marL="0" indent="0">
              <a:buFont typeface="Euphemia" panose="020B0503040102020104" pitchFamily="34" charset="0"/>
              <a:buNone/>
            </a:pPr>
            <a:endParaRPr lang="en-US" altLang="en-US" sz="2400" dirty="0">
              <a:solidFill>
                <a:schemeClr val="tx1"/>
              </a:solidFill>
              <a:cs typeface="Arial" panose="020B0604020202020204" pitchFamily="34" charset="0"/>
            </a:endParaRPr>
          </a:p>
        </p:txBody>
      </p:sp>
      <p:pic>
        <p:nvPicPr>
          <p:cNvPr id="97284" name="Content Placeholder 10">
            <a:extLst>
              <a:ext uri="{FF2B5EF4-FFF2-40B4-BE49-F238E27FC236}">
                <a16:creationId xmlns:a16="http://schemas.microsoft.com/office/drawing/2014/main" id="{2457D92D-2DD1-89C7-DA3A-5F7E04957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2CBFC-564F-EA8E-34D8-7AD6396F0C3A}"/>
              </a:ext>
            </a:extLst>
          </p:cNvPr>
          <p:cNvSpPr txBox="1"/>
          <p:nvPr/>
        </p:nvSpPr>
        <p:spPr>
          <a:xfrm>
            <a:off x="679450" y="152400"/>
            <a:ext cx="7848600" cy="646113"/>
          </a:xfrm>
          <a:prstGeom prst="rect">
            <a:avLst/>
          </a:prstGeom>
          <a:noFill/>
          <a:ln>
            <a:noFill/>
          </a:ln>
        </p:spPr>
        <p:txBody>
          <a:bodyPr anchor="ctr" anchorCtr="1">
            <a:spAutoFit/>
          </a:bodyPr>
          <a:lstStyle/>
          <a:p>
            <a:pPr>
              <a:defRPr/>
            </a:pPr>
            <a:r>
              <a:rPr lang="en-US" sz="36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TRS a/k/a “BUTTERFLY”?</a:t>
            </a:r>
          </a:p>
        </p:txBody>
      </p:sp>
      <p:sp>
        <p:nvSpPr>
          <p:cNvPr id="3" name="TextBox 2">
            <a:extLst>
              <a:ext uri="{FF2B5EF4-FFF2-40B4-BE49-F238E27FC236}">
                <a16:creationId xmlns:a16="http://schemas.microsoft.com/office/drawing/2014/main" id="{84C5D7C2-71D1-73C2-06EA-19779CBB92B0}"/>
              </a:ext>
            </a:extLst>
          </p:cNvPr>
          <p:cNvSpPr txBox="1"/>
          <p:nvPr/>
        </p:nvSpPr>
        <p:spPr>
          <a:xfrm>
            <a:off x="381000" y="914400"/>
            <a:ext cx="8610600" cy="5748338"/>
          </a:xfrm>
          <a:prstGeom prst="rect">
            <a:avLst/>
          </a:prstGeom>
          <a:noFill/>
          <a:ln>
            <a:noFill/>
          </a:ln>
        </p:spPr>
        <p:txBody>
          <a:bodyPr anchor="ctr" anchorCtr="1">
            <a:spAutoFit/>
          </a:bodyPr>
          <a:lstStyle/>
          <a:p>
            <a:pPr>
              <a:spcBef>
                <a:spcPts val="300"/>
              </a:spcBef>
              <a:defRPr/>
            </a:pPr>
            <a:r>
              <a:rPr lang="en-US" sz="1700" dirty="0">
                <a:latin typeface="Arial" panose="020B0604020202020204" pitchFamily="34" charset="0"/>
                <a:cs typeface="Arial" panose="020B0604020202020204" pitchFamily="34" charset="0"/>
              </a:rPr>
              <a:t>TRS or “totally random sort” is used for some non-scored and scored events and is actually based on the first initial of the last name of the 3 individuals who developed it. There are many variations of a TRS system; this is an example of one:</a:t>
            </a:r>
          </a:p>
          <a:p>
            <a:pPr>
              <a:spcBef>
                <a:spcPts val="300"/>
              </a:spcBef>
              <a:defRPr/>
            </a:pPr>
            <a:r>
              <a:rPr lang="en-US" sz="1700" b="1" dirty="0">
                <a:latin typeface="Arial" panose="020B0604020202020204" pitchFamily="34" charset="0"/>
                <a:cs typeface="Arial" panose="020B0604020202020204" pitchFamily="34" charset="0"/>
              </a:rPr>
              <a:t>Start Lists are prepared as follows:   </a:t>
            </a:r>
          </a:p>
          <a:p>
            <a:pPr marL="342900" indent="-342900">
              <a:spcBef>
                <a:spcPts val="300"/>
              </a:spcBef>
              <a:buFontTx/>
              <a:buAutoNum type="arabicParenR"/>
              <a:defRPr/>
            </a:pPr>
            <a:r>
              <a:rPr lang="en-US" sz="1700" dirty="0">
                <a:latin typeface="Arial" panose="020B0604020202020204" pitchFamily="34" charset="0"/>
                <a:cs typeface="Arial" panose="020B0604020202020204" pitchFamily="34" charset="0"/>
              </a:rPr>
              <a:t>First event/run: start order is randomly drawn  within each gender, class or group, e.g., Year-of-Birth  </a:t>
            </a:r>
          </a:p>
          <a:p>
            <a:pPr marL="342900" indent="-342900">
              <a:spcBef>
                <a:spcPts val="300"/>
              </a:spcBef>
              <a:buFontTx/>
              <a:buAutoNum type="arabicParenR"/>
              <a:defRPr/>
            </a:pPr>
            <a:r>
              <a:rPr lang="en-US" sz="1700" dirty="0">
                <a:latin typeface="Arial" panose="020B0604020202020204" pitchFamily="34" charset="0"/>
                <a:cs typeface="Arial" panose="020B0604020202020204" pitchFamily="34" charset="0"/>
              </a:rPr>
              <a:t>Second event/run (may be the same day or the following day): start order of first event/run is reversed within each gender, class or group  </a:t>
            </a:r>
          </a:p>
          <a:p>
            <a:pPr marL="342900" indent="-342900">
              <a:spcBef>
                <a:spcPts val="300"/>
              </a:spcBef>
              <a:buFontTx/>
              <a:buAutoNum type="arabicParenR"/>
              <a:defRPr/>
            </a:pPr>
            <a:r>
              <a:rPr lang="en-US" sz="1700" dirty="0">
                <a:latin typeface="Arial" panose="020B0604020202020204" pitchFamily="34" charset="0"/>
                <a:cs typeface="Arial" panose="020B0604020202020204" pitchFamily="34" charset="0"/>
              </a:rPr>
              <a:t>Third event/run (may be the same day or the following day): </a:t>
            </a:r>
            <a:r>
              <a:rPr lang="en-US" sz="1700" dirty="0">
                <a:solidFill>
                  <a:srgbClr val="000000"/>
                </a:solidFill>
                <a:latin typeface="Arial" panose="020B0604020202020204" pitchFamily="34" charset="0"/>
                <a:cs typeface="Arial" panose="020B0604020202020204" pitchFamily="34" charset="0"/>
              </a:rPr>
              <a:t>begins with the second half of the first event/run order in each gender, class or group, and continues with the second half of the first event/run order in each gender, class or group </a:t>
            </a:r>
            <a:endParaRPr lang="en-US" sz="1700" dirty="0">
              <a:latin typeface="Arial" panose="020B0604020202020204" pitchFamily="34" charset="0"/>
              <a:cs typeface="Arial" panose="020B0604020202020204" pitchFamily="34" charset="0"/>
            </a:endParaRPr>
          </a:p>
          <a:p>
            <a:pPr marL="342900" indent="-342900">
              <a:spcBef>
                <a:spcPts val="300"/>
              </a:spcBef>
              <a:buFontTx/>
              <a:buAutoNum type="arabicParenR"/>
              <a:defRPr/>
            </a:pPr>
            <a:r>
              <a:rPr lang="en-US" sz="1700" dirty="0">
                <a:latin typeface="Arial" panose="020B0604020202020204" pitchFamily="34" charset="0"/>
                <a:cs typeface="Arial" panose="020B0604020202020204" pitchFamily="34" charset="0"/>
              </a:rPr>
              <a:t>Fourth race (may be the same day or the following day): the start order for the third event/run is reversed within each gender, class or group</a:t>
            </a:r>
          </a:p>
          <a:p>
            <a:pPr>
              <a:spcBef>
                <a:spcPts val="300"/>
              </a:spcBef>
              <a:defRPr/>
            </a:pPr>
            <a:r>
              <a:rPr lang="en-US" sz="1700" b="1" i="1" dirty="0">
                <a:latin typeface="Arial" panose="020B0604020202020204" pitchFamily="34" charset="0"/>
                <a:cs typeface="Arial" panose="020B0604020202020204" pitchFamily="34" charset="0"/>
              </a:rPr>
              <a:t>NOTE: </a:t>
            </a:r>
            <a:r>
              <a:rPr lang="en-US" sz="1700" i="1" dirty="0">
                <a:latin typeface="Arial" panose="020B0604020202020204" pitchFamily="34" charset="0"/>
                <a:cs typeface="Arial" panose="020B0604020202020204" pitchFamily="34" charset="0"/>
              </a:rPr>
              <a:t>NPS/DNS/DNF/DSQ competitors start subsequent events/runs in their actual start positions.</a:t>
            </a:r>
          </a:p>
          <a:p>
            <a:pPr>
              <a:spcBef>
                <a:spcPts val="300"/>
              </a:spcBef>
              <a:defRPr/>
            </a:pPr>
            <a:r>
              <a:rPr lang="en-US" sz="1700" b="1" dirty="0">
                <a:solidFill>
                  <a:srgbClr val="000000"/>
                </a:solidFill>
                <a:latin typeface="Arial" panose="020B0604020202020204" pitchFamily="34" charset="0"/>
                <a:cs typeface="Arial" panose="020B0604020202020204" pitchFamily="34" charset="0"/>
              </a:rPr>
              <a:t>Example: </a:t>
            </a:r>
          </a:p>
          <a:p>
            <a:pPr>
              <a:spcBef>
                <a:spcPts val="300"/>
              </a:spcBef>
              <a:defRPr/>
            </a:pPr>
            <a:r>
              <a:rPr lang="en-US" sz="1700" dirty="0">
                <a:solidFill>
                  <a:srgbClr val="000000"/>
                </a:solidFill>
                <a:latin typeface="Arial" panose="020B0604020202020204" pitchFamily="34" charset="0"/>
                <a:cs typeface="Arial" panose="020B0604020202020204" pitchFamily="34" charset="0"/>
              </a:rPr>
              <a:t>Event/Run 1= 1,2,3,4,5,6,7,8,9,10 </a:t>
            </a:r>
          </a:p>
          <a:p>
            <a:pPr>
              <a:spcBef>
                <a:spcPts val="300"/>
              </a:spcBef>
              <a:defRPr/>
            </a:pPr>
            <a:r>
              <a:rPr lang="en-US" sz="1700" dirty="0">
                <a:solidFill>
                  <a:srgbClr val="000000"/>
                </a:solidFill>
                <a:latin typeface="Arial" panose="020B0604020202020204" pitchFamily="34" charset="0"/>
                <a:cs typeface="Arial" panose="020B0604020202020204" pitchFamily="34" charset="0"/>
              </a:rPr>
              <a:t>Event/Run 2= 10,9,8,7,6,5,4,3,2,1 </a:t>
            </a:r>
          </a:p>
          <a:p>
            <a:pPr>
              <a:spcBef>
                <a:spcPts val="300"/>
              </a:spcBef>
              <a:defRPr/>
            </a:pPr>
            <a:r>
              <a:rPr lang="en-US" sz="1700" dirty="0">
                <a:solidFill>
                  <a:srgbClr val="000000"/>
                </a:solidFill>
                <a:latin typeface="Arial" panose="020B0604020202020204" pitchFamily="34" charset="0"/>
                <a:cs typeface="Arial" panose="020B0604020202020204" pitchFamily="34" charset="0"/>
              </a:rPr>
              <a:t>Event/Run 3= 6,7,8,9,10,1,2,3,4,5 </a:t>
            </a:r>
          </a:p>
          <a:p>
            <a:pPr>
              <a:spcBef>
                <a:spcPts val="300"/>
              </a:spcBef>
              <a:defRPr/>
            </a:pPr>
            <a:r>
              <a:rPr lang="en-US" sz="1700" dirty="0">
                <a:solidFill>
                  <a:srgbClr val="000000"/>
                </a:solidFill>
                <a:latin typeface="Arial" panose="020B0604020202020204" pitchFamily="34" charset="0"/>
                <a:cs typeface="Arial" panose="020B0604020202020204" pitchFamily="34" charset="0"/>
              </a:rPr>
              <a:t>Event/Run 4= 5,4,3,2,1,10,9,8,7,6</a:t>
            </a:r>
            <a:r>
              <a:rPr lang="en-US" sz="1700" dirty="0">
                <a:latin typeface="Arial" panose="020B0604020202020204" pitchFamily="34" charset="0"/>
                <a:cs typeface="Arial" panose="020B0604020202020204" pitchFamily="34" charset="0"/>
              </a:rPr>
              <a:t>  </a:t>
            </a:r>
          </a:p>
        </p:txBody>
      </p:sp>
      <p:pic>
        <p:nvPicPr>
          <p:cNvPr id="98308" name="Content Placeholder 10">
            <a:extLst>
              <a:ext uri="{FF2B5EF4-FFF2-40B4-BE49-F238E27FC236}">
                <a16:creationId xmlns:a16="http://schemas.microsoft.com/office/drawing/2014/main" id="{52AE093A-8C10-C1FC-56A5-5AE7FC797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15F09C-5FE5-C954-2405-3C2AB3F70A33}"/>
              </a:ext>
            </a:extLst>
          </p:cNvPr>
          <p:cNvSpPr txBox="1"/>
          <p:nvPr/>
        </p:nvSpPr>
        <p:spPr>
          <a:xfrm>
            <a:off x="0" y="185738"/>
            <a:ext cx="8299450" cy="646112"/>
          </a:xfrm>
          <a:prstGeom prst="rect">
            <a:avLst/>
          </a:prstGeom>
          <a:noFill/>
          <a:ln>
            <a:noFill/>
          </a:ln>
        </p:spPr>
        <p:txBody>
          <a:bodyPr anchor="ctr" anchorCtr="1">
            <a:spAutoFit/>
          </a:bodyPr>
          <a:lstStyle/>
          <a:p>
            <a:pPr>
              <a:defRPr/>
            </a:pPr>
            <a:r>
              <a:rPr lang="en-US" sz="36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ABOUT THE “BUTTERFLY”?</a:t>
            </a:r>
          </a:p>
        </p:txBody>
      </p:sp>
      <p:sp>
        <p:nvSpPr>
          <p:cNvPr id="3" name="TextBox 2">
            <a:extLst>
              <a:ext uri="{FF2B5EF4-FFF2-40B4-BE49-F238E27FC236}">
                <a16:creationId xmlns:a16="http://schemas.microsoft.com/office/drawing/2014/main" id="{0D98436A-323C-1B3A-0EB1-68E22C121925}"/>
              </a:ext>
            </a:extLst>
          </p:cNvPr>
          <p:cNvSpPr txBox="1"/>
          <p:nvPr/>
        </p:nvSpPr>
        <p:spPr>
          <a:xfrm>
            <a:off x="142875" y="831850"/>
            <a:ext cx="8610600" cy="6032500"/>
          </a:xfrm>
          <a:prstGeom prst="rect">
            <a:avLst/>
          </a:prstGeom>
          <a:noFill/>
          <a:ln>
            <a:noFill/>
          </a:ln>
        </p:spPr>
        <p:txBody>
          <a:bodyPr anchor="ctr" anchorCtr="1">
            <a:spAutoFit/>
          </a:bodyPr>
          <a:lstStyle/>
          <a:p>
            <a:pPr algn="just">
              <a:spcBef>
                <a:spcPts val="600"/>
              </a:spcBef>
              <a:spcAft>
                <a:spcPts val="600"/>
              </a:spcAft>
              <a:tabLst>
                <a:tab pos="1028700" algn="l"/>
              </a:tabLst>
              <a:defRPr/>
            </a:pPr>
            <a:r>
              <a:rPr lang="en-US" b="1" dirty="0">
                <a:latin typeface="Arial" panose="020B0604020202020204" pitchFamily="34" charset="0"/>
                <a:ea typeface="Times New Roman" panose="02020603050405020304" pitchFamily="18" charset="0"/>
                <a:cs typeface="Arial" panose="020B0604020202020204" pitchFamily="34" charset="0"/>
              </a:rPr>
              <a:t>INSERTIONS FOR SECOND DAY OF A MULTI-DAY SCORED OR NON-SCORED EVENT (Run 3)</a:t>
            </a:r>
            <a:endParaRPr lang="en-U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When new athletes need to be inserted in an existing seed, the following procedure shall be followed: </a:t>
            </a:r>
          </a:p>
          <a:p>
            <a:pPr marL="342900" indent="-342900" algn="just">
              <a:spcBef>
                <a:spcPts val="600"/>
              </a:spcBef>
              <a:spcAft>
                <a:spcPts val="600"/>
              </a:spcAft>
              <a:buFont typeface="Symbol" panose="05050102010706020507" pitchFamily="18" charset="2"/>
              <a:buChar char=""/>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New athletes will be inserted </a:t>
            </a:r>
            <a:r>
              <a:rPr lang="en-US" u="sng" dirty="0">
                <a:latin typeface="Arial" panose="020B0604020202020204" pitchFamily="34" charset="0"/>
                <a:ea typeface="Times New Roman" panose="02020603050405020304" pitchFamily="18" charset="0"/>
                <a:cs typeface="Arial" panose="020B0604020202020204" pitchFamily="34" charset="0"/>
              </a:rPr>
              <a:t>after</a:t>
            </a:r>
            <a:r>
              <a:rPr lang="en-US" dirty="0">
                <a:latin typeface="Arial" panose="020B0604020202020204" pitchFamily="34" charset="0"/>
                <a:ea typeface="Times New Roman" panose="02020603050405020304" pitchFamily="18" charset="0"/>
                <a:cs typeface="Arial" panose="020B0604020202020204" pitchFamily="34" charset="0"/>
              </a:rPr>
              <a:t> the racer whose position is 1/2 of the start order for Run 3 </a:t>
            </a:r>
          </a:p>
          <a:p>
            <a:pPr marL="342900" indent="-342900" algn="just">
              <a:spcBef>
                <a:spcPts val="600"/>
              </a:spcBef>
              <a:spcAft>
                <a:spcPts val="600"/>
              </a:spcAft>
              <a:buFont typeface="Symbol" panose="05050102010706020507" pitchFamily="18" charset="2"/>
              <a:buChar char=""/>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The list will be expanded to include all new entries to the first half of the list</a:t>
            </a:r>
          </a:p>
          <a:p>
            <a:pPr marL="342900" indent="-342900" algn="just">
              <a:spcBef>
                <a:spcPts val="600"/>
              </a:spcBef>
              <a:spcAft>
                <a:spcPts val="600"/>
              </a:spcAft>
              <a:buFont typeface="Symbol" panose="05050102010706020507" pitchFamily="18" charset="2"/>
              <a:buChar char=""/>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The second half of the draw will remain the same  </a:t>
            </a:r>
          </a:p>
          <a:p>
            <a:pPr marL="228600" indent="-228600" algn="just">
              <a:spcBef>
                <a:spcPts val="600"/>
              </a:spcBef>
              <a:spcAft>
                <a:spcPts val="600"/>
              </a:spcAft>
              <a:tabLst>
                <a:tab pos="228600" algn="l"/>
                <a:tab pos="1028700" algn="l"/>
              </a:tabLst>
              <a:defRPr/>
            </a:pPr>
            <a:r>
              <a:rPr lang="en-US" b="1" dirty="0">
                <a:latin typeface="Arial" panose="020B0604020202020204" pitchFamily="34" charset="0"/>
                <a:ea typeface="Times New Roman" panose="02020603050405020304" pitchFamily="18" charset="0"/>
                <a:cs typeface="Arial" panose="020B0604020202020204" pitchFamily="34" charset="0"/>
              </a:rPr>
              <a:t>	Example</a:t>
            </a:r>
            <a:r>
              <a:rPr lang="en-US" dirty="0">
                <a:latin typeface="Arial" panose="020B0604020202020204" pitchFamily="34" charset="0"/>
                <a:ea typeface="Times New Roman" panose="02020603050405020304" pitchFamily="18" charset="0"/>
                <a:cs typeface="Arial" panose="020B0604020202020204" pitchFamily="34" charset="0"/>
              </a:rPr>
              <a:t>: Group is 10 athletes; 3 new athletes will be added at positions 11, 12, and 13.</a:t>
            </a:r>
          </a:p>
          <a:p>
            <a:pPr>
              <a:spcBef>
                <a:spcPts val="300"/>
              </a:spcBef>
              <a:defRPr/>
            </a:pPr>
            <a:r>
              <a:rPr lang="en-US" dirty="0">
                <a:solidFill>
                  <a:srgbClr val="000000"/>
                </a:solidFill>
                <a:latin typeface="Arial" panose="020B0604020202020204" pitchFamily="34" charset="0"/>
                <a:cs typeface="Arial" panose="020B0604020202020204" pitchFamily="34" charset="0"/>
              </a:rPr>
              <a:t>Event/Run 3= 6,7,8,9,10, 11, 12, 13, 1,2,3,4,5 </a:t>
            </a:r>
          </a:p>
          <a:p>
            <a:pPr>
              <a:spcBef>
                <a:spcPts val="300"/>
              </a:spcBef>
              <a:defRPr/>
            </a:pPr>
            <a:r>
              <a:rPr lang="en-US" dirty="0">
                <a:solidFill>
                  <a:srgbClr val="000000"/>
                </a:solidFill>
                <a:latin typeface="Arial" panose="020B0604020202020204" pitchFamily="34" charset="0"/>
                <a:cs typeface="Arial" panose="020B0604020202020204" pitchFamily="34" charset="0"/>
              </a:rPr>
              <a:t>Event/Run 4= 5,4,3,2,1,13, 12, 11, 10,9,8,7,6</a:t>
            </a:r>
            <a:r>
              <a:rPr lang="en-US" dirty="0">
                <a:latin typeface="Arial" panose="020B0604020202020204" pitchFamily="34" charset="0"/>
                <a:cs typeface="Arial" panose="020B0604020202020204" pitchFamily="34" charset="0"/>
              </a:rPr>
              <a:t>  </a:t>
            </a:r>
          </a:p>
          <a:p>
            <a:pPr marL="228600" indent="-228600" algn="just">
              <a:spcBef>
                <a:spcPts val="600"/>
              </a:spcBef>
              <a:spcAft>
                <a:spcPts val="600"/>
              </a:spcAft>
              <a:tabLst>
                <a:tab pos="228600" algn="l"/>
                <a:tab pos="1028700" algn="l"/>
              </a:tabLst>
              <a:defRPr/>
            </a:pPr>
            <a:endParaRPr lang="en-US" dirty="0">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228600" algn="l"/>
                <a:tab pos="742950" algn="l"/>
                <a:tab pos="1028700" algn="l"/>
              </a:tabLst>
              <a:defRPr/>
            </a:pPr>
            <a:r>
              <a:rPr lang="en-US" b="1" dirty="0">
                <a:latin typeface="Arial" panose="020B0604020202020204" pitchFamily="34" charset="0"/>
                <a:ea typeface="Times New Roman" panose="02020603050405020304" pitchFamily="18" charset="0"/>
                <a:cs typeface="Arial" panose="020B0604020202020204" pitchFamily="34" charset="0"/>
              </a:rPr>
              <a:t>NOTE:</a:t>
            </a:r>
            <a:r>
              <a:rPr lang="en-US" i="1" dirty="0">
                <a:latin typeface="Arial" panose="020B0604020202020204" pitchFamily="34" charset="0"/>
                <a:ea typeface="Times New Roman" panose="02020603050405020304" pitchFamily="18" charset="0"/>
                <a:cs typeface="Arial" panose="020B0604020202020204" pitchFamily="34" charset="0"/>
              </a:rPr>
              <a:t> If required from an athletic standpoint, </a:t>
            </a:r>
            <a:r>
              <a:rPr lang="en-US" i="1" u="sng" dirty="0">
                <a:latin typeface="Arial" panose="020B0604020202020204" pitchFamily="34" charset="0"/>
                <a:ea typeface="Times New Roman" panose="02020603050405020304" pitchFamily="18" charset="0"/>
                <a:cs typeface="Arial" panose="020B0604020202020204" pitchFamily="34" charset="0"/>
              </a:rPr>
              <a:t>Team</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u="sng" dirty="0">
                <a:latin typeface="Arial" panose="020B0604020202020204" pitchFamily="34" charset="0"/>
                <a:ea typeface="Times New Roman" panose="02020603050405020304" pitchFamily="18" charset="0"/>
                <a:cs typeface="Arial" panose="020B0604020202020204" pitchFamily="34" charset="0"/>
              </a:rPr>
              <a:t>Captains</a:t>
            </a:r>
            <a:r>
              <a:rPr lang="en-US" i="1" dirty="0">
                <a:latin typeface="Arial" panose="020B0604020202020204" pitchFamily="34" charset="0"/>
                <a:ea typeface="Times New Roman" panose="02020603050405020304" pitchFamily="18" charset="0"/>
                <a:cs typeface="Arial" panose="020B0604020202020204" pitchFamily="34" charset="0"/>
              </a:rPr>
              <a:t> may request that the Start Referee increase the interval prior to an individual athlete’s start. </a:t>
            </a:r>
          </a:p>
          <a:p>
            <a:pPr algn="just">
              <a:spcBef>
                <a:spcPts val="0"/>
              </a:spcBef>
              <a:spcAft>
                <a:spcPts val="0"/>
              </a:spcAft>
              <a:tabLst>
                <a:tab pos="228600" algn="l"/>
                <a:tab pos="742950" algn="l"/>
                <a:tab pos="1028700" algn="l"/>
              </a:tabLst>
              <a:defRPr/>
            </a:pPr>
            <a:r>
              <a:rPr lang="en-US" i="1" dirty="0">
                <a:latin typeface="Arial" panose="020B0604020202020204" pitchFamily="34" charset="0"/>
                <a:ea typeface="Times New Roman" panose="02020603050405020304" pitchFamily="18" charset="0"/>
                <a:cs typeface="Arial" panose="020B0604020202020204" pitchFamily="34" charset="0"/>
              </a:rPr>
              <a:t>(The Start Referee must announce any start interval changes over the Jury </a:t>
            </a:r>
          </a:p>
          <a:p>
            <a:pPr algn="just">
              <a:spcBef>
                <a:spcPts val="0"/>
              </a:spcBef>
              <a:spcAft>
                <a:spcPts val="0"/>
              </a:spcAft>
              <a:tabLst>
                <a:tab pos="228600" algn="l"/>
                <a:tab pos="742950" algn="l"/>
                <a:tab pos="1028700" algn="l"/>
              </a:tabLst>
              <a:defRPr/>
            </a:pPr>
            <a:r>
              <a:rPr lang="en-US" i="1" dirty="0">
                <a:latin typeface="Arial" panose="020B0604020202020204" pitchFamily="34" charset="0"/>
                <a:ea typeface="Times New Roman" panose="02020603050405020304" pitchFamily="18" charset="0"/>
                <a:cs typeface="Arial" panose="020B0604020202020204" pitchFamily="34" charset="0"/>
              </a:rPr>
              <a:t>radio channel.)</a:t>
            </a:r>
            <a:r>
              <a:rPr lang="en-US" dirty="0">
                <a:latin typeface="Arial" panose="020B0604020202020204" pitchFamily="34" charset="0"/>
                <a:ea typeface="Times New Roman" panose="02020603050405020304" pitchFamily="18" charset="0"/>
                <a:cs typeface="Arial" panose="020B0604020202020204" pitchFamily="34" charset="0"/>
              </a:rPr>
              <a:t>  </a:t>
            </a:r>
            <a:endParaRPr lang="en-US" b="1" dirty="0">
              <a:latin typeface="Arial" panose="020B0604020202020204" pitchFamily="34" charset="0"/>
              <a:ea typeface="Times New Roman" panose="02020603050405020304" pitchFamily="18" charset="0"/>
              <a:cs typeface="Arial" panose="020B0604020202020204" pitchFamily="34" charset="0"/>
            </a:endParaRPr>
          </a:p>
        </p:txBody>
      </p:sp>
      <p:pic>
        <p:nvPicPr>
          <p:cNvPr id="100356" name="Content Placeholder 10">
            <a:extLst>
              <a:ext uri="{FF2B5EF4-FFF2-40B4-BE49-F238E27FC236}">
                <a16:creationId xmlns:a16="http://schemas.microsoft.com/office/drawing/2014/main" id="{2CB8295F-D8C3-D8CF-5ECB-D39B335BF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97F330-7912-1A88-E8B9-6FF22C70F99A}"/>
              </a:ext>
            </a:extLst>
          </p:cNvPr>
          <p:cNvSpPr txBox="1"/>
          <p:nvPr/>
        </p:nvSpPr>
        <p:spPr>
          <a:xfrm>
            <a:off x="339725" y="203200"/>
            <a:ext cx="8299450" cy="646113"/>
          </a:xfrm>
          <a:prstGeom prst="rect">
            <a:avLst/>
          </a:prstGeom>
          <a:noFill/>
          <a:ln>
            <a:noFill/>
          </a:ln>
        </p:spPr>
        <p:txBody>
          <a:bodyPr anchor="ctr" anchorCtr="1">
            <a:spAutoFit/>
          </a:bodyPr>
          <a:lstStyle/>
          <a:p>
            <a:pPr>
              <a:defRPr/>
            </a:pPr>
            <a:r>
              <a:rPr lang="en-US" sz="36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MORE ABOUT THE “BUTTERFLY”</a:t>
            </a:r>
          </a:p>
        </p:txBody>
      </p:sp>
      <p:sp>
        <p:nvSpPr>
          <p:cNvPr id="3" name="TextBox 2">
            <a:extLst>
              <a:ext uri="{FF2B5EF4-FFF2-40B4-BE49-F238E27FC236}">
                <a16:creationId xmlns:a16="http://schemas.microsoft.com/office/drawing/2014/main" id="{744A135C-DF7E-F285-8136-B6CFB3E881B3}"/>
              </a:ext>
            </a:extLst>
          </p:cNvPr>
          <p:cNvSpPr txBox="1"/>
          <p:nvPr/>
        </p:nvSpPr>
        <p:spPr>
          <a:xfrm>
            <a:off x="0" y="1019175"/>
            <a:ext cx="8610600" cy="4830763"/>
          </a:xfrm>
          <a:prstGeom prst="rect">
            <a:avLst/>
          </a:prstGeom>
          <a:noFill/>
          <a:ln>
            <a:noFill/>
          </a:ln>
        </p:spPr>
        <p:txBody>
          <a:bodyPr anchor="ctr" anchorCtr="1">
            <a:spAutoFit/>
          </a:bodyPr>
          <a:lstStyle/>
          <a:p>
            <a:pPr marL="457200" indent="-457200" algn="just">
              <a:spcBef>
                <a:spcPts val="600"/>
              </a:spcBef>
              <a:spcAft>
                <a:spcPts val="600"/>
              </a:spcAft>
              <a:buFont typeface="Arial" panose="020B0604020202020204" pitchFamily="34" charset="0"/>
              <a:buChar char="•"/>
              <a:tabLst>
                <a:tab pos="742950" algn="l"/>
                <a:tab pos="1028700" algn="l"/>
              </a:tabLst>
              <a:defRPr/>
            </a:pPr>
            <a:r>
              <a:rPr lang="en-US" sz="2800" b="1" dirty="0">
                <a:latin typeface="+mn-lt"/>
                <a:ea typeface="Times New Roman" panose="02020603050405020304" pitchFamily="18" charset="0"/>
              </a:rPr>
              <a:t>In events using TRS (Butterfly) seeding, athletes who have requested Golden Rule Seeding will be seeded 16th+ in </a:t>
            </a:r>
            <a:r>
              <a:rPr lang="en-US" sz="2800" b="1" u="sng" dirty="0">
                <a:latin typeface="+mn-lt"/>
                <a:ea typeface="Times New Roman" panose="02020603050405020304" pitchFamily="18" charset="0"/>
              </a:rPr>
              <a:t>all runs or races of the same series</a:t>
            </a:r>
            <a:r>
              <a:rPr lang="en-US" sz="2800" b="1" dirty="0">
                <a:latin typeface="+mn-lt"/>
                <a:ea typeface="Times New Roman" panose="02020603050405020304" pitchFamily="18" charset="0"/>
              </a:rPr>
              <a:t> unless original start list preparation/flip/butterfly affords them a more favorable (earlier) start position. </a:t>
            </a:r>
            <a:endParaRPr lang="en-US" sz="2800" b="1" dirty="0">
              <a:latin typeface="+mn-lt"/>
              <a:ea typeface="Times New Roman" panose="02020603050405020304" pitchFamily="18" charset="0"/>
              <a:cs typeface="Arial" panose="020B0604020202020204" pitchFamily="34" charset="0"/>
            </a:endParaRPr>
          </a:p>
          <a:p>
            <a:pPr marL="457200" indent="-457200" algn="just">
              <a:spcBef>
                <a:spcPts val="600"/>
              </a:spcBef>
              <a:spcAft>
                <a:spcPts val="600"/>
              </a:spcAft>
              <a:buFont typeface="Arial" panose="020B0604020202020204" pitchFamily="34" charset="0"/>
              <a:buChar char="•"/>
              <a:tabLst>
                <a:tab pos="742950" algn="l"/>
                <a:tab pos="1028700" algn="l"/>
              </a:tabLst>
              <a:defRPr/>
            </a:pPr>
            <a:r>
              <a:rPr lang="en-US" sz="2800" b="1" dirty="0">
                <a:latin typeface="+mn-lt"/>
                <a:ea typeface="Times New Roman" panose="02020603050405020304" pitchFamily="18" charset="0"/>
                <a:cs typeface="Arial" panose="020B0604020202020204" pitchFamily="34" charset="0"/>
              </a:rPr>
              <a:t>Not all Regions/Divisions use the TRS Butterfly system</a:t>
            </a:r>
          </a:p>
          <a:p>
            <a:pPr marL="457200" indent="-457200" algn="just">
              <a:spcBef>
                <a:spcPts val="600"/>
              </a:spcBef>
              <a:spcAft>
                <a:spcPts val="600"/>
              </a:spcAft>
              <a:buFont typeface="Arial" panose="020B0604020202020204" pitchFamily="34" charset="0"/>
              <a:buChar char="•"/>
              <a:tabLst>
                <a:tab pos="742950" algn="l"/>
                <a:tab pos="1028700" algn="l"/>
              </a:tabLst>
              <a:defRPr/>
            </a:pPr>
            <a:r>
              <a:rPr lang="en-US" sz="2800" b="1" dirty="0">
                <a:latin typeface="+mn-lt"/>
                <a:ea typeface="Times New Roman" panose="02020603050405020304" pitchFamily="18" charset="0"/>
                <a:cs typeface="Arial" panose="020B0604020202020204" pitchFamily="34" charset="0"/>
              </a:rPr>
              <a:t>Please verify and understand the Alternate Seeding System used in your Region/Division</a:t>
            </a:r>
          </a:p>
        </p:txBody>
      </p:sp>
      <p:pic>
        <p:nvPicPr>
          <p:cNvPr id="102404" name="Content Placeholder 10">
            <a:extLst>
              <a:ext uri="{FF2B5EF4-FFF2-40B4-BE49-F238E27FC236}">
                <a16:creationId xmlns:a16="http://schemas.microsoft.com/office/drawing/2014/main" id="{9703A553-879F-4807-F781-66ABD3AA2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F5CF-4896-8E0D-27B8-52F8B25B4F76}"/>
              </a:ext>
            </a:extLst>
          </p:cNvPr>
          <p:cNvSpPr>
            <a:spLocks noGrp="1"/>
          </p:cNvSpPr>
          <p:nvPr>
            <p:ph type="title"/>
          </p:nvPr>
        </p:nvSpPr>
        <p:spPr>
          <a:xfrm>
            <a:off x="152400" y="152400"/>
            <a:ext cx="7339013" cy="609600"/>
          </a:xfrm>
        </p:spPr>
        <p:txBody>
          <a:bodyPr/>
          <a:lstStyle/>
          <a:p>
            <a:pPr algn="ctr">
              <a:defRPr/>
            </a:pPr>
            <a:r>
              <a:rPr lang="en-US" b="1" dirty="0">
                <a:solidFill>
                  <a:srgbClr val="000099"/>
                </a:solidFill>
                <a:effectLst>
                  <a:outerShdw blurRad="38100" dist="38100" dir="2700000" algn="tl">
                    <a:srgbClr val="000000">
                      <a:alpha val="43137"/>
                    </a:srgbClr>
                  </a:outerShdw>
                </a:effectLst>
              </a:rPr>
              <a:t>INSERTING A COMPETITOR</a:t>
            </a:r>
          </a:p>
        </p:txBody>
      </p:sp>
      <p:sp>
        <p:nvSpPr>
          <p:cNvPr id="3" name="Text Placeholder 2">
            <a:extLst>
              <a:ext uri="{FF2B5EF4-FFF2-40B4-BE49-F238E27FC236}">
                <a16:creationId xmlns:a16="http://schemas.microsoft.com/office/drawing/2014/main" id="{CEB0C894-B226-EE50-5A23-D958F0277A63}"/>
              </a:ext>
            </a:extLst>
          </p:cNvPr>
          <p:cNvSpPr>
            <a:spLocks noGrp="1"/>
          </p:cNvSpPr>
          <p:nvPr>
            <p:ph type="body" sz="quarter" idx="10"/>
          </p:nvPr>
        </p:nvSpPr>
        <p:spPr>
          <a:xfrm>
            <a:off x="152400" y="838200"/>
            <a:ext cx="8763000" cy="5715000"/>
          </a:xfrm>
        </p:spPr>
        <p:txBody>
          <a:bodyPr/>
          <a:lstStyle/>
          <a:p>
            <a:pPr marL="0" indent="0">
              <a:lnSpc>
                <a:spcPct val="100000"/>
              </a:lnSpc>
              <a:buFont typeface="Euphemia" panose="020B0503040102020104" pitchFamily="34" charset="0"/>
              <a:buNone/>
              <a:defRPr/>
            </a:pPr>
            <a:r>
              <a:rPr lang="en-US" sz="1900" dirty="0">
                <a:latin typeface="Arial" panose="020B0604020202020204" pitchFamily="34" charset="0"/>
                <a:cs typeface="Arial" panose="020B0604020202020204" pitchFamily="34" charset="0"/>
              </a:rPr>
              <a:t>In the event a competitor must be inserted in the event after a Start List has been generated:</a:t>
            </a:r>
          </a:p>
          <a:p>
            <a:pPr>
              <a:lnSpc>
                <a:spcPct val="100000"/>
              </a:lnSpc>
              <a:buFont typeface="Arial" panose="020B0604020202020204" pitchFamily="34" charset="0"/>
              <a:buChar char="•"/>
              <a:defRPr/>
            </a:pPr>
            <a:r>
              <a:rPr lang="en-US" sz="1900" dirty="0">
                <a:latin typeface="Arial" panose="020B0604020202020204" pitchFamily="34" charset="0"/>
                <a:cs typeface="Arial" panose="020B0604020202020204" pitchFamily="34" charset="0"/>
              </a:rPr>
              <a:t>Notify the Technical Delegate/Jury of the situation and request approval for insertion</a:t>
            </a:r>
          </a:p>
          <a:p>
            <a:pPr>
              <a:lnSpc>
                <a:spcPct val="100000"/>
              </a:lnSpc>
              <a:buFont typeface="Arial" panose="020B0604020202020204" pitchFamily="34" charset="0"/>
              <a:buChar char="•"/>
              <a:defRPr/>
            </a:pPr>
            <a:r>
              <a:rPr lang="en-US" sz="1900" dirty="0">
                <a:latin typeface="Arial" panose="020B0604020202020204" pitchFamily="34" charset="0"/>
                <a:cs typeface="Arial" panose="020B0604020202020204" pitchFamily="34" charset="0"/>
              </a:rPr>
              <a:t>Upon approval, insert competitor in accordance with Jury instructions (generally earned seed points; if in first seed may be placed 16</a:t>
            </a:r>
            <a:r>
              <a:rPr lang="en-US" sz="1900" baseline="30000" dirty="0">
                <a:latin typeface="Arial" panose="020B0604020202020204" pitchFamily="34" charset="0"/>
                <a:cs typeface="Arial" panose="020B0604020202020204" pitchFamily="34" charset="0"/>
              </a:rPr>
              <a:t>th</a:t>
            </a:r>
            <a:r>
              <a:rPr lang="en-US" sz="1900" dirty="0">
                <a:latin typeface="Arial" panose="020B0604020202020204" pitchFamily="34" charset="0"/>
                <a:cs typeface="Arial" panose="020B0604020202020204" pitchFamily="34" charset="0"/>
              </a:rPr>
              <a:t>)</a:t>
            </a:r>
          </a:p>
          <a:p>
            <a:pPr>
              <a:lnSpc>
                <a:spcPct val="100000"/>
              </a:lnSpc>
              <a:buFont typeface="Arial" panose="020B0604020202020204" pitchFamily="34" charset="0"/>
              <a:buChar char="•"/>
              <a:defRPr/>
            </a:pPr>
            <a:r>
              <a:rPr lang="en-US" sz="1900" dirty="0">
                <a:latin typeface="Arial" panose="020B0604020202020204" pitchFamily="34" charset="0"/>
                <a:cs typeface="Arial" panose="020B0604020202020204" pitchFamily="34" charset="0"/>
              </a:rPr>
              <a:t>If bibs have already been distributed, assign an out-of-sequence bib number, assign correct start number, and adjust subsequent start numbers as required</a:t>
            </a:r>
          </a:p>
          <a:p>
            <a:pPr>
              <a:lnSpc>
                <a:spcPct val="100000"/>
              </a:lnSpc>
              <a:buFont typeface="Arial" panose="020B0604020202020204" pitchFamily="34" charset="0"/>
              <a:buChar char="•"/>
              <a:defRPr/>
            </a:pPr>
            <a:r>
              <a:rPr lang="en-US" sz="1900" dirty="0">
                <a:latin typeface="Arial" panose="020B0604020202020204" pitchFamily="34" charset="0"/>
                <a:cs typeface="Arial" panose="020B0604020202020204" pitchFamily="34" charset="0"/>
              </a:rPr>
              <a:t>Notify timing personnel of insertion and provide them with an updated race file.</a:t>
            </a:r>
          </a:p>
          <a:p>
            <a:pPr>
              <a:lnSpc>
                <a:spcPct val="100000"/>
              </a:lnSpc>
              <a:buFont typeface="Arial" panose="020B0604020202020204" pitchFamily="34" charset="0"/>
              <a:buChar char="•"/>
              <a:defRPr/>
            </a:pPr>
            <a:r>
              <a:rPr lang="en-US" sz="1900" dirty="0">
                <a:latin typeface="Arial" panose="020B0604020202020204" pitchFamily="34" charset="0"/>
                <a:cs typeface="Arial" panose="020B0604020202020204" pitchFamily="34" charset="0"/>
              </a:rPr>
              <a:t>Prepare “Corrected Start List” and distribute – at a minimum – to Jury, Start, Finish, and Timing officials</a:t>
            </a:r>
          </a:p>
          <a:p>
            <a:pPr marL="0" indent="0">
              <a:lnSpc>
                <a:spcPct val="100000"/>
              </a:lnSpc>
              <a:buFont typeface="Euphemia" panose="020B0503040102020104" pitchFamily="34" charset="0"/>
              <a:buNone/>
              <a:defRPr/>
            </a:pPr>
            <a:r>
              <a:rPr lang="en-US" sz="1900" b="1" dirty="0">
                <a:latin typeface="Arial" panose="020B0604020202020204" pitchFamily="34" charset="0"/>
                <a:cs typeface="Arial" panose="020B0604020202020204" pitchFamily="34" charset="0"/>
              </a:rPr>
              <a:t>Example: </a:t>
            </a:r>
            <a:r>
              <a:rPr lang="en-US" sz="1900" dirty="0">
                <a:latin typeface="Arial" panose="020B0604020202020204" pitchFamily="34" charset="0"/>
                <a:cs typeface="Arial" panose="020B0604020202020204" pitchFamily="34" charset="0"/>
              </a:rPr>
              <a:t>Competitor inserted at start position 40 wearing bib 101.  Competitor wearing bib 40 will now be starting 41, etc.  </a:t>
            </a:r>
            <a:r>
              <a:rPr lang="en-US" sz="1900" i="1" dirty="0">
                <a:latin typeface="Arial" panose="020B0604020202020204" pitchFamily="34" charset="0"/>
                <a:cs typeface="Arial" panose="020B0604020202020204" pitchFamily="34" charset="0"/>
              </a:rPr>
              <a:t>Software’s tie-breaking capability is governed by start number; assigning  a start number of 39A or 40A may eliminate that function. </a:t>
            </a:r>
          </a:p>
        </p:txBody>
      </p:sp>
      <p:pic>
        <p:nvPicPr>
          <p:cNvPr id="105476" name="Content Placeholder 10">
            <a:extLst>
              <a:ext uri="{FF2B5EF4-FFF2-40B4-BE49-F238E27FC236}">
                <a16:creationId xmlns:a16="http://schemas.microsoft.com/office/drawing/2014/main" id="{06E088E1-32F7-9FA6-7699-438E1D676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78BAFE-FC27-5D7D-7038-274DA57FC90A}"/>
              </a:ext>
            </a:extLst>
          </p:cNvPr>
          <p:cNvSpPr txBox="1"/>
          <p:nvPr/>
        </p:nvSpPr>
        <p:spPr>
          <a:xfrm>
            <a:off x="381000" y="158750"/>
            <a:ext cx="8610600" cy="831850"/>
          </a:xfrm>
          <a:prstGeom prst="rect">
            <a:avLst/>
          </a:prstGeom>
          <a:noFill/>
          <a:ln>
            <a:noFill/>
          </a:ln>
        </p:spPr>
        <p:txBody>
          <a:bodyPr>
            <a:spAutoFit/>
          </a:bodyPr>
          <a:lstStyle/>
          <a:p>
            <a:pPr>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ADDING A COMPETITOR - SPLITSECOND:</a:t>
            </a:r>
          </a:p>
          <a:p>
            <a:pPr>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Number versus Bib Number</a:t>
            </a:r>
            <a:endParaRPr lang="en-US" sz="2000" dirty="0"/>
          </a:p>
        </p:txBody>
      </p:sp>
      <p:sp>
        <p:nvSpPr>
          <p:cNvPr id="107523" name="TextBox 5">
            <a:extLst>
              <a:ext uri="{FF2B5EF4-FFF2-40B4-BE49-F238E27FC236}">
                <a16:creationId xmlns:a16="http://schemas.microsoft.com/office/drawing/2014/main" id="{CBDE1B7F-1751-1BF8-DD1A-8B8D8C3DE4D0}"/>
              </a:ext>
            </a:extLst>
          </p:cNvPr>
          <p:cNvSpPr txBox="1">
            <a:spLocks noChangeArrowheads="1"/>
          </p:cNvSpPr>
          <p:nvPr/>
        </p:nvSpPr>
        <p:spPr bwMode="auto">
          <a:xfrm>
            <a:off x="4114800" y="2974975"/>
            <a:ext cx="914400" cy="914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sp>
        <p:nvSpPr>
          <p:cNvPr id="107524" name="TextBox 6">
            <a:extLst>
              <a:ext uri="{FF2B5EF4-FFF2-40B4-BE49-F238E27FC236}">
                <a16:creationId xmlns:a16="http://schemas.microsoft.com/office/drawing/2014/main" id="{D026904A-24C8-377A-C94D-474427CED503}"/>
              </a:ext>
            </a:extLst>
          </p:cNvPr>
          <p:cNvSpPr txBox="1">
            <a:spLocks noChangeArrowheads="1"/>
          </p:cNvSpPr>
          <p:nvPr/>
        </p:nvSpPr>
        <p:spPr bwMode="auto">
          <a:xfrm>
            <a:off x="8458200" y="3246438"/>
            <a:ext cx="184150" cy="3698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sp>
        <p:nvSpPr>
          <p:cNvPr id="107525" name="TextBox 7">
            <a:extLst>
              <a:ext uri="{FF2B5EF4-FFF2-40B4-BE49-F238E27FC236}">
                <a16:creationId xmlns:a16="http://schemas.microsoft.com/office/drawing/2014/main" id="{DBCD8281-B435-F509-1882-86BA4BF3E9E1}"/>
              </a:ext>
            </a:extLst>
          </p:cNvPr>
          <p:cNvSpPr txBox="1">
            <a:spLocks noChangeArrowheads="1"/>
          </p:cNvSpPr>
          <p:nvPr/>
        </p:nvSpPr>
        <p:spPr bwMode="auto">
          <a:xfrm>
            <a:off x="317500" y="1200150"/>
            <a:ext cx="87026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200" b="1" dirty="0">
                <a:latin typeface="Arial" panose="020B0604020202020204" pitchFamily="34" charset="0"/>
                <a:cs typeface="Arial" panose="020B0604020202020204" pitchFamily="34" charset="0"/>
              </a:rPr>
              <a:t>SplitSecond breaks a tie in time by defaulting to an athlete’s actual “</a:t>
            </a:r>
            <a:r>
              <a:rPr lang="en-US" altLang="en-US" sz="2200" b="1" u="sng" dirty="0">
                <a:latin typeface="Arial" panose="020B0604020202020204" pitchFamily="34" charset="0"/>
                <a:cs typeface="Arial" panose="020B0604020202020204" pitchFamily="34" charset="0"/>
              </a:rPr>
              <a:t>start number</a:t>
            </a:r>
            <a:r>
              <a:rPr lang="en-US" altLang="en-US" sz="2200" b="1" dirty="0">
                <a:latin typeface="Arial" panose="020B0604020202020204" pitchFamily="34" charset="0"/>
                <a:cs typeface="Arial" panose="020B0604020202020204" pitchFamily="34" charset="0"/>
              </a:rPr>
              <a:t>”</a:t>
            </a:r>
          </a:p>
          <a:p>
            <a:endParaRPr lang="en-US" altLang="en-US" sz="2200" b="1" dirty="0">
              <a:latin typeface="Arial" panose="020B0604020202020204" pitchFamily="34" charset="0"/>
              <a:cs typeface="Arial" panose="020B0604020202020204" pitchFamily="34" charset="0"/>
            </a:endParaRPr>
          </a:p>
          <a:p>
            <a:r>
              <a:rPr lang="en-US" altLang="en-US" sz="2200" b="1" dirty="0">
                <a:latin typeface="Arial" panose="020B0604020202020204" pitchFamily="34" charset="0"/>
                <a:cs typeface="Arial" panose="020B0604020202020204" pitchFamily="34" charset="0"/>
              </a:rPr>
              <a:t>Inserting an athlete after the first group and assigning 15A will affect SplitSecond’s tie breaking capability</a:t>
            </a:r>
          </a:p>
          <a:p>
            <a:endParaRPr lang="en-US" altLang="en-US" sz="2200" b="1" dirty="0">
              <a:latin typeface="Arial" panose="020B0604020202020204" pitchFamily="34" charset="0"/>
              <a:cs typeface="Arial" panose="020B0604020202020204" pitchFamily="34" charset="0"/>
            </a:endParaRPr>
          </a:p>
          <a:p>
            <a:r>
              <a:rPr lang="en-US" altLang="en-US" sz="2200" b="1" dirty="0">
                <a:latin typeface="Arial" panose="020B0604020202020204" pitchFamily="34" charset="0"/>
                <a:cs typeface="Arial" panose="020B0604020202020204" pitchFamily="34" charset="0"/>
              </a:rPr>
              <a:t>SplitSecond will not accept the start number + alpha character, so an out-of-sequence bib should be assigned and start numbers must be adjusted (This will result in an offset between Bib and Start Number for the rest of the field.)</a:t>
            </a:r>
          </a:p>
          <a:p>
            <a:endParaRPr lang="en-US" altLang="en-US" sz="2200" b="1" dirty="0">
              <a:latin typeface="Arial" panose="020B0604020202020204" pitchFamily="34" charset="0"/>
              <a:cs typeface="Arial" panose="020B0604020202020204" pitchFamily="34" charset="0"/>
            </a:endParaRPr>
          </a:p>
          <a:p>
            <a:r>
              <a:rPr lang="en-US" altLang="en-US" sz="2200" b="1" dirty="0">
                <a:latin typeface="Arial" panose="020B0604020202020204" pitchFamily="34" charset="0"/>
                <a:cs typeface="Arial" panose="020B0604020202020204" pitchFamily="34" charset="0"/>
              </a:rPr>
              <a:t>617.3.3 If two or more competitors have the same time or the same number of points, the competitor with the higher </a:t>
            </a:r>
            <a:r>
              <a:rPr lang="en-US" altLang="en-US" sz="2200" b="1" u="sng" dirty="0">
                <a:latin typeface="Arial" panose="020B0604020202020204" pitchFamily="34" charset="0"/>
                <a:cs typeface="Arial" panose="020B0604020202020204" pitchFamily="34" charset="0"/>
              </a:rPr>
              <a:t>start number</a:t>
            </a:r>
            <a:r>
              <a:rPr lang="en-US" altLang="en-US" sz="2200" b="1" dirty="0">
                <a:latin typeface="Arial" panose="020B0604020202020204" pitchFamily="34" charset="0"/>
                <a:cs typeface="Arial" panose="020B0604020202020204" pitchFamily="34" charset="0"/>
              </a:rPr>
              <a:t> must be listed first on the official list of results.</a:t>
            </a: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DC5028-A37E-F8CE-DD15-44D29A3234D1}"/>
              </a:ext>
            </a:extLst>
          </p:cNvPr>
          <p:cNvSpPr txBox="1"/>
          <p:nvPr/>
        </p:nvSpPr>
        <p:spPr>
          <a:xfrm>
            <a:off x="381000" y="158750"/>
            <a:ext cx="8610600" cy="831850"/>
          </a:xfrm>
          <a:prstGeom prst="rect">
            <a:avLst/>
          </a:prstGeom>
          <a:noFill/>
          <a:ln>
            <a:noFill/>
          </a:ln>
        </p:spPr>
        <p:txBody>
          <a:bodyPr>
            <a:spAutoFit/>
          </a:bodyPr>
          <a:lstStyle/>
          <a:p>
            <a:pPr>
              <a:defRPr/>
            </a:pPr>
            <a:r>
              <a:rPr lang="en-US" altLang="en-US" sz="28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ADDING A COMPETITOR - VOLA:</a:t>
            </a:r>
          </a:p>
          <a:p>
            <a:pPr>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Number versus Bib Number</a:t>
            </a:r>
            <a:endParaRPr lang="en-US" sz="2000" dirty="0"/>
          </a:p>
        </p:txBody>
      </p:sp>
      <p:sp>
        <p:nvSpPr>
          <p:cNvPr id="109571" name="TextBox 5">
            <a:extLst>
              <a:ext uri="{FF2B5EF4-FFF2-40B4-BE49-F238E27FC236}">
                <a16:creationId xmlns:a16="http://schemas.microsoft.com/office/drawing/2014/main" id="{8885E9C4-31D2-C834-AA67-4E1C6B336725}"/>
              </a:ext>
            </a:extLst>
          </p:cNvPr>
          <p:cNvSpPr txBox="1">
            <a:spLocks noChangeArrowheads="1"/>
          </p:cNvSpPr>
          <p:nvPr/>
        </p:nvSpPr>
        <p:spPr bwMode="auto">
          <a:xfrm>
            <a:off x="4114800" y="2974975"/>
            <a:ext cx="914400" cy="914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sp>
        <p:nvSpPr>
          <p:cNvPr id="109572" name="TextBox 6">
            <a:extLst>
              <a:ext uri="{FF2B5EF4-FFF2-40B4-BE49-F238E27FC236}">
                <a16:creationId xmlns:a16="http://schemas.microsoft.com/office/drawing/2014/main" id="{6326217F-ABEE-4E4C-B409-1D562BA8699B}"/>
              </a:ext>
            </a:extLst>
          </p:cNvPr>
          <p:cNvSpPr txBox="1">
            <a:spLocks noChangeArrowheads="1"/>
          </p:cNvSpPr>
          <p:nvPr/>
        </p:nvSpPr>
        <p:spPr bwMode="auto">
          <a:xfrm>
            <a:off x="8458200" y="3246438"/>
            <a:ext cx="184150" cy="3698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sp>
        <p:nvSpPr>
          <p:cNvPr id="109573" name="TextBox 7">
            <a:extLst>
              <a:ext uri="{FF2B5EF4-FFF2-40B4-BE49-F238E27FC236}">
                <a16:creationId xmlns:a16="http://schemas.microsoft.com/office/drawing/2014/main" id="{5C1ACA87-BBBD-08B9-0E22-1D4E08FD505B}"/>
              </a:ext>
            </a:extLst>
          </p:cNvPr>
          <p:cNvSpPr txBox="1">
            <a:spLocks noChangeArrowheads="1"/>
          </p:cNvSpPr>
          <p:nvPr/>
        </p:nvSpPr>
        <p:spPr bwMode="auto">
          <a:xfrm>
            <a:off x="152400" y="1035050"/>
            <a:ext cx="8915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b="1" dirty="0">
                <a:latin typeface="Arial" panose="020B0604020202020204" pitchFamily="34" charset="0"/>
                <a:cs typeface="Arial" panose="020B0604020202020204" pitchFamily="34" charset="0"/>
              </a:rPr>
              <a:t>Assigning an out-of-sequence high value bib number to replace a missing bib: e.g., Start 16 will wear Bib 106 will affect VOLA’s tie breaking capability should a tie in time occur.</a:t>
            </a:r>
          </a:p>
          <a:p>
            <a:endParaRPr lang="en-US" altLang="en-US" sz="2000" b="1"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For Example: </a:t>
            </a:r>
          </a:p>
          <a:p>
            <a:r>
              <a:rPr lang="en-US" altLang="en-US" sz="2000" b="1" dirty="0">
                <a:latin typeface="Arial" panose="020B0604020202020204" pitchFamily="34" charset="0"/>
                <a:cs typeface="Arial" panose="020B0604020202020204" pitchFamily="34" charset="0"/>
              </a:rPr>
              <a:t>Start 16 Bib 106  1:52.06</a:t>
            </a:r>
          </a:p>
          <a:p>
            <a:r>
              <a:rPr lang="en-US" altLang="en-US" sz="2000" b="1" dirty="0">
                <a:latin typeface="Arial" panose="020B0604020202020204" pitchFamily="34" charset="0"/>
                <a:cs typeface="Arial" panose="020B0604020202020204" pitchFamily="34" charset="0"/>
              </a:rPr>
              <a:t>Start 20 Bib 20    1:52.06</a:t>
            </a:r>
          </a:p>
          <a:p>
            <a:endParaRPr lang="en-US" altLang="en-US" sz="2000" b="1"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VOLA will default to the </a:t>
            </a:r>
            <a:r>
              <a:rPr lang="en-US" altLang="en-US" sz="2000" b="1" u="sng" dirty="0">
                <a:latin typeface="Arial" panose="020B0604020202020204" pitchFamily="34" charset="0"/>
                <a:cs typeface="Arial" panose="020B0604020202020204" pitchFamily="34" charset="0"/>
              </a:rPr>
              <a:t>Bib</a:t>
            </a:r>
            <a:r>
              <a:rPr lang="en-US" altLang="en-US" sz="2000" b="1" dirty="0">
                <a:latin typeface="Arial" panose="020B0604020202020204" pitchFamily="34" charset="0"/>
                <a:cs typeface="Arial" panose="020B0604020202020204" pitchFamily="34" charset="0"/>
              </a:rPr>
              <a:t> number and will rank Bib 106 before Bib 20 regardless of the earlier start by Bib 106.</a:t>
            </a:r>
          </a:p>
          <a:p>
            <a:endParaRPr lang="en-US" altLang="en-US" sz="2000" b="1"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617.3.3 If two or more competitors have the same time or the same number of points, the competitor with the higher </a:t>
            </a:r>
            <a:r>
              <a:rPr lang="en-US" altLang="en-US" sz="2000" b="1" u="sng" dirty="0">
                <a:latin typeface="Arial" panose="020B0604020202020204" pitchFamily="34" charset="0"/>
                <a:cs typeface="Arial" panose="020B0604020202020204" pitchFamily="34" charset="0"/>
              </a:rPr>
              <a:t>start number </a:t>
            </a:r>
            <a:r>
              <a:rPr lang="en-US" altLang="en-US" sz="2000" b="1" dirty="0">
                <a:latin typeface="Arial" panose="020B0604020202020204" pitchFamily="34" charset="0"/>
                <a:cs typeface="Arial" panose="020B0604020202020204" pitchFamily="34" charset="0"/>
              </a:rPr>
              <a:t>must be listed first on the official list of results.</a:t>
            </a:r>
          </a:p>
          <a:p>
            <a:endParaRPr lang="en-US" altLang="en-US" sz="2000" b="1"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VOLA interprets “start number” as “bib number”.</a:t>
            </a:r>
          </a:p>
          <a:p>
            <a:endParaRPr lang="en-US" altLang="en-US" sz="2000" b="1" dirty="0">
              <a:latin typeface="Arial" panose="020B0604020202020204" pitchFamily="34" charset="0"/>
              <a:cs typeface="Arial" panose="020B0604020202020204" pitchFamily="34" charset="0"/>
            </a:endParaRPr>
          </a:p>
          <a:p>
            <a:endParaRPr lang="en-US" altLang="en-US" sz="2000" b="1"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591F-DD75-33FC-EF95-42E6C5C889A8}"/>
              </a:ext>
            </a:extLst>
          </p:cNvPr>
          <p:cNvSpPr txBox="1">
            <a:spLocks/>
          </p:cNvSpPr>
          <p:nvPr/>
        </p:nvSpPr>
        <p:spPr bwMode="auto">
          <a:xfrm>
            <a:off x="266700" y="152400"/>
            <a:ext cx="8610600" cy="1236663"/>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hangingPunct="1">
              <a:defRPr/>
            </a:pPr>
            <a:endParaRPr lang="en-US" altLang="en-US" b="1" dirty="0">
              <a:solidFill>
                <a:srgbClr val="003399"/>
              </a:solidFill>
              <a:effectLst>
                <a:outerShdw blurRad="38100" dist="38100" dir="2700000" algn="tl">
                  <a:srgbClr val="000000">
                    <a:alpha val="43137"/>
                  </a:srgbClr>
                </a:outerShdw>
              </a:effectLst>
              <a:cs typeface="Arial" panose="020B0604020202020204" pitchFamily="34" charset="0"/>
            </a:endParaRPr>
          </a:p>
          <a:p>
            <a:pPr eaLnBrk="1" hangingPunct="1">
              <a:defRPr/>
            </a:pPr>
            <a:r>
              <a:rPr lang="en-US" altLang="en-US" b="1" u="sng" dirty="0">
                <a:solidFill>
                  <a:srgbClr val="003399"/>
                </a:solidFill>
                <a:effectLst>
                  <a:outerShdw blurRad="38100" dist="38100" dir="2700000" algn="tl">
                    <a:srgbClr val="000000">
                      <a:alpha val="43137"/>
                    </a:srgbClr>
                  </a:outerShdw>
                </a:effectLst>
                <a:cs typeface="Arial" panose="020B0604020202020204" pitchFamily="34" charset="0"/>
              </a:rPr>
              <a:t>CRITICAL NOTE</a:t>
            </a:r>
            <a:r>
              <a:rPr lang="en-US" altLang="en-US" b="1" dirty="0">
                <a:solidFill>
                  <a:srgbClr val="003399"/>
                </a:solidFill>
                <a:effectLst>
                  <a:outerShdw blurRad="38100" dist="38100" dir="2700000" algn="tl">
                    <a:srgbClr val="000000">
                      <a:alpha val="43137"/>
                    </a:srgbClr>
                  </a:outerShdw>
                </a:effectLst>
                <a:cs typeface="Arial" panose="020B0604020202020204" pitchFamily="34" charset="0"/>
              </a:rPr>
              <a:t> WHEN IMPORTING A COMPETITORS’ TIMES</a:t>
            </a:r>
          </a:p>
        </p:txBody>
      </p:sp>
      <p:sp>
        <p:nvSpPr>
          <p:cNvPr id="111619" name="TextBox 4">
            <a:extLst>
              <a:ext uri="{FF2B5EF4-FFF2-40B4-BE49-F238E27FC236}">
                <a16:creationId xmlns:a16="http://schemas.microsoft.com/office/drawing/2014/main" id="{A8C92813-5B7B-F08E-939A-AC6AD90E18F8}"/>
              </a:ext>
            </a:extLst>
          </p:cNvPr>
          <p:cNvSpPr txBox="1">
            <a:spLocks noChangeArrowheads="1"/>
          </p:cNvSpPr>
          <p:nvPr/>
        </p:nvSpPr>
        <p:spPr bwMode="auto">
          <a:xfrm>
            <a:off x="152400" y="3460750"/>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spcAft>
                <a:spcPts val="600"/>
              </a:spcAft>
              <a:buFont typeface="Arial" panose="020B0604020202020204" pitchFamily="34" charset="0"/>
              <a:buChar char="•"/>
            </a:pPr>
            <a:endParaRPr lang="en-US" altLang="en-US" dirty="0">
              <a:solidFill>
                <a:srgbClr val="003399"/>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AD19222-2DF5-68D0-8962-1B8E5085E9D9}"/>
              </a:ext>
            </a:extLst>
          </p:cNvPr>
          <p:cNvSpPr txBox="1"/>
          <p:nvPr/>
        </p:nvSpPr>
        <p:spPr>
          <a:xfrm>
            <a:off x="128588" y="1628775"/>
            <a:ext cx="8534400" cy="4402138"/>
          </a:xfrm>
          <a:prstGeom prst="rect">
            <a:avLst/>
          </a:prstGeom>
          <a:noFill/>
          <a:ln>
            <a:noFill/>
          </a:ln>
        </p:spPr>
        <p:txBody>
          <a:bodyPr>
            <a:spAutoFit/>
          </a:bodyPr>
          <a:lstStyle/>
          <a:p>
            <a:pPr marL="228600" algn="just">
              <a:spcBef>
                <a:spcPts val="600"/>
              </a:spcBef>
              <a:spcAft>
                <a:spcPts val="600"/>
              </a:spcAft>
              <a:defRPr/>
            </a:pPr>
            <a:r>
              <a:rPr lang="en-US" sz="2000" kern="100" dirty="0">
                <a:latin typeface="Arial" panose="020B0604020202020204" pitchFamily="34" charset="0"/>
                <a:ea typeface="Calibri" panose="020F0502020204030204" pitchFamily="34" charset="0"/>
                <a:cs typeface="Arial" panose="020B0604020202020204" pitchFamily="34" charset="0"/>
              </a:rPr>
              <a:t>The event data is being managed with SplitSecond, but your Chief of Timing &amp; Calculations is timing with VOLA:</a:t>
            </a:r>
          </a:p>
          <a:p>
            <a:pPr marL="514350" indent="-285750" algn="just">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it is possible to transfer data between the systems</a:t>
            </a:r>
          </a:p>
          <a:p>
            <a:pPr marL="514350" indent="-285750" algn="just">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it is recommended that </a:t>
            </a:r>
            <a:r>
              <a:rPr lang="en-US" sz="2000" u="sng" kern="100" dirty="0">
                <a:latin typeface="Arial" panose="020B0604020202020204" pitchFamily="34" charset="0"/>
                <a:ea typeface="Calibri" panose="020F0502020204030204" pitchFamily="34" charset="0"/>
                <a:cs typeface="Arial" panose="020B0604020202020204" pitchFamily="34" charset="0"/>
              </a:rPr>
              <a:t>only bib #’s and times</a:t>
            </a:r>
            <a:r>
              <a:rPr lang="en-US" sz="2000" kern="100" dirty="0">
                <a:latin typeface="Arial" panose="020B0604020202020204" pitchFamily="34" charset="0"/>
                <a:ea typeface="Calibri" panose="020F0502020204030204" pitchFamily="34" charset="0"/>
                <a:cs typeface="Arial" panose="020B0604020202020204" pitchFamily="34" charset="0"/>
              </a:rPr>
              <a:t> be imported from VOLA timing to SplitSecond data</a:t>
            </a:r>
          </a:p>
          <a:p>
            <a:pPr marL="228600" algn="just">
              <a:spcBef>
                <a:spcPts val="600"/>
              </a:spcBef>
              <a:spcAft>
                <a:spcPts val="600"/>
              </a:spcAft>
              <a:defRPr/>
            </a:pPr>
            <a:r>
              <a:rPr lang="en-US" sz="2000" kern="100" dirty="0">
                <a:latin typeface="Arial" panose="020B0604020202020204" pitchFamily="34" charset="0"/>
                <a:ea typeface="Calibri" panose="020F0502020204030204" pitchFamily="34" charset="0"/>
                <a:cs typeface="Arial" panose="020B0604020202020204" pitchFamily="34" charset="0"/>
              </a:rPr>
              <a:t>If athletes’ names are imported, please verify that any athletes who have double last names: e.g., </a:t>
            </a: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“VAN HORN, Eric” </a:t>
            </a:r>
          </a:p>
          <a:p>
            <a:pPr marL="514350" indent="-285750" algn="just">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transfer back from VOLA in the original format: </a:t>
            </a:r>
            <a:r>
              <a:rPr lang="en-US" sz="2000" b="1" u="sng" kern="100" dirty="0">
                <a:solidFill>
                  <a:srgbClr val="003399"/>
                </a:solidFill>
                <a:latin typeface="Arial" panose="020B0604020202020204" pitchFamily="34" charset="0"/>
                <a:ea typeface="Calibri" panose="020F0502020204030204" pitchFamily="34" charset="0"/>
                <a:cs typeface="Arial" panose="020B0604020202020204" pitchFamily="34" charset="0"/>
              </a:rPr>
              <a:t>VAN HORN, Eric</a:t>
            </a: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000" kern="100" dirty="0">
                <a:latin typeface="Arial" panose="020B0604020202020204" pitchFamily="34" charset="0"/>
                <a:ea typeface="Calibri" panose="020F0502020204030204" pitchFamily="34" charset="0"/>
                <a:cs typeface="Arial" panose="020B0604020202020204" pitchFamily="34" charset="0"/>
              </a:rPr>
              <a:t>and </a:t>
            </a:r>
          </a:p>
          <a:p>
            <a:pPr marL="514350" indent="-285750" algn="just">
              <a:spcBef>
                <a:spcPts val="600"/>
              </a:spcBef>
              <a:spcAft>
                <a:spcPts val="600"/>
              </a:spcAft>
              <a:buFont typeface="Arial" panose="020B0604020202020204" pitchFamily="34" charset="0"/>
              <a:buChar char="•"/>
              <a:defRPr/>
            </a:pPr>
            <a:r>
              <a:rPr lang="en-US" sz="2000" u="sng" kern="100" dirty="0">
                <a:latin typeface="Arial" panose="020B0604020202020204" pitchFamily="34" charset="0"/>
                <a:ea typeface="Calibri" panose="020F0502020204030204" pitchFamily="34" charset="0"/>
                <a:cs typeface="Arial" panose="020B0604020202020204" pitchFamily="34" charset="0"/>
              </a:rPr>
              <a:t>not </a:t>
            </a:r>
            <a:r>
              <a:rPr lang="en-US" sz="2000" b="1" u="sng" kern="100" dirty="0">
                <a:solidFill>
                  <a:srgbClr val="003399"/>
                </a:solidFill>
                <a:latin typeface="Arial" panose="020B0604020202020204" pitchFamily="34" charset="0"/>
                <a:ea typeface="Calibri" panose="020F0502020204030204" pitchFamily="34" charset="0"/>
                <a:cs typeface="Arial" panose="020B0604020202020204" pitchFamily="34" charset="0"/>
              </a:rPr>
              <a:t>VAN, HORN Eric</a:t>
            </a:r>
            <a:r>
              <a:rPr lang="en-US" sz="2000" kern="100" dirty="0">
                <a:latin typeface="Arial" panose="020B0604020202020204" pitchFamily="34" charset="0"/>
                <a:ea typeface="Calibri" panose="020F0502020204030204" pitchFamily="34" charset="0"/>
                <a:cs typeface="Arial" panose="020B0604020202020204" pitchFamily="34" charset="0"/>
              </a:rPr>
              <a:t> </a:t>
            </a:r>
          </a:p>
          <a:p>
            <a:pPr marL="228600" algn="just">
              <a:spcBef>
                <a:spcPts val="600"/>
              </a:spcBef>
              <a:spcAft>
                <a:spcPts val="600"/>
              </a:spcAft>
              <a:defRPr/>
            </a:pPr>
            <a:r>
              <a:rPr lang="en-US" sz="2000" kern="100" dirty="0">
                <a:latin typeface="Arial" panose="020B0604020202020204" pitchFamily="34" charset="0"/>
                <a:ea typeface="Calibri" panose="020F0502020204030204" pitchFamily="34" charset="0"/>
                <a:cs typeface="Arial" panose="020B0604020202020204" pitchFamily="34" charset="0"/>
              </a:rPr>
              <a:t>The misplaced comma will result in FIS and U.S. Ski &amp; Snowboard autoscore systems rejecting the XML file. </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6E1A-8911-3D08-A47C-A223FD0A8ABF}"/>
              </a:ext>
            </a:extLst>
          </p:cNvPr>
          <p:cNvSpPr>
            <a:spLocks noGrp="1"/>
          </p:cNvSpPr>
          <p:nvPr>
            <p:ph type="title"/>
          </p:nvPr>
        </p:nvSpPr>
        <p:spPr>
          <a:xfrm>
            <a:off x="109538" y="76200"/>
            <a:ext cx="8153400" cy="914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p>
        </p:txBody>
      </p:sp>
      <p:sp>
        <p:nvSpPr>
          <p:cNvPr id="3" name="Text Placeholder 2">
            <a:extLst>
              <a:ext uri="{FF2B5EF4-FFF2-40B4-BE49-F238E27FC236}">
                <a16:creationId xmlns:a16="http://schemas.microsoft.com/office/drawing/2014/main" id="{7CEB8FD6-F84C-EE0E-C63C-5BE009FF2592}"/>
              </a:ext>
            </a:extLst>
          </p:cNvPr>
          <p:cNvSpPr>
            <a:spLocks noGrp="1"/>
          </p:cNvSpPr>
          <p:nvPr>
            <p:ph type="body" sz="quarter" idx="10"/>
          </p:nvPr>
        </p:nvSpPr>
        <p:spPr>
          <a:xfrm>
            <a:off x="109538" y="1143000"/>
            <a:ext cx="8924925" cy="5105400"/>
          </a:xfrm>
        </p:spPr>
        <p:txBody>
          <a:bodyPr/>
          <a:lstStyle/>
          <a:p>
            <a:pPr marL="0" indent="0" algn="just">
              <a:lnSpc>
                <a:spcPct val="115000"/>
              </a:lnSpc>
              <a:spcBef>
                <a:spcPts val="60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The Local Organizing Committee (LOC), as well as other individuals and entities as set out in the MAAPP and the SafeSport Code, are responsible for monitoring and enforcing all requirements. These requirements include, but are not limited to: </a:t>
            </a:r>
            <a:r>
              <a:rPr lang="en-US" sz="1800" dirty="0">
                <a:solidFill>
                  <a:srgbClr val="222222"/>
                </a:solidFill>
                <a:ea typeface="Calibri" panose="020F0502020204030204" pitchFamily="34" charset="0"/>
                <a:cs typeface="Times New Roman" panose="02020603050405020304" pitchFamily="18" charset="0"/>
              </a:rPr>
              <a:t> </a:t>
            </a:r>
            <a:endParaRPr lang="en-US" sz="1800" u="sng" dirty="0">
              <a:ea typeface="Calibri" panose="020F0502020204030204" pitchFamily="34" charset="0"/>
              <a:cs typeface="Times New Roman" panose="02020603050405020304" pitchFamily="18" charset="0"/>
            </a:endParaRPr>
          </a:p>
          <a:p>
            <a:pPr>
              <a:lnSpc>
                <a:spcPct val="100000"/>
              </a:lnSpc>
              <a:spcBef>
                <a:spcPts val="0"/>
              </a:spcBef>
              <a:spcAft>
                <a:spcPts val="0"/>
              </a:spcAft>
              <a:buFont typeface="Arial" panose="020B0604020202020204" pitchFamily="34" charset="0"/>
              <a:buChar char="•"/>
              <a:defRPr/>
            </a:pPr>
            <a:r>
              <a:rPr lang="en-US" sz="1800" b="1" u="sng" dirty="0">
                <a:ea typeface="Times New Roman" panose="02020603050405020304" pitchFamily="18" charset="0"/>
              </a:rPr>
              <a:t>Events</a:t>
            </a:r>
            <a:r>
              <a:rPr lang="en-US" sz="1800" b="1" dirty="0">
                <a:ea typeface="Times New Roman" panose="02020603050405020304" pitchFamily="18" charset="0"/>
              </a:rPr>
              <a:t>: </a:t>
            </a:r>
            <a:r>
              <a:rPr lang="en-US" sz="1800" dirty="0">
                <a:ea typeface="Times New Roman" panose="02020603050405020304" pitchFamily="18" charset="0"/>
              </a:rPr>
              <a:t>Any U.S. Ski &amp; Snowboard member club hosting a U.S. Ski &amp; Snowboard sanctioned event </a:t>
            </a:r>
            <a:r>
              <a:rPr lang="en-US" sz="1800" u="sng" dirty="0">
                <a:ea typeface="Times New Roman" panose="02020603050405020304" pitchFamily="18" charset="0"/>
              </a:rPr>
              <a:t>must</a:t>
            </a:r>
            <a:r>
              <a:rPr lang="en-US" sz="1800" dirty="0">
                <a:ea typeface="Times New Roman" panose="02020603050405020304" pitchFamily="18" charset="0"/>
              </a:rPr>
              <a:t> follow the </a:t>
            </a:r>
            <a:r>
              <a:rPr lang="en-US" sz="1800" u="sng" dirty="0">
                <a:ea typeface="Times New Roman" panose="02020603050405020304" pitchFamily="18" charset="0"/>
              </a:rPr>
              <a:t>Competition Administration Summary</a:t>
            </a:r>
            <a:r>
              <a:rPr lang="en-US" sz="1800" dirty="0">
                <a:ea typeface="Times New Roman" panose="02020603050405020304" pitchFamily="18" charset="0"/>
              </a:rPr>
              <a:t> available at </a:t>
            </a:r>
            <a:r>
              <a:rPr lang="en-US" sz="1800" b="1" dirty="0">
                <a:solidFill>
                  <a:srgbClr val="0033CC"/>
                </a:solidFill>
                <a:ea typeface="Calibri" panose="020F0502020204030204" pitchFamily="34" charset="0"/>
                <a:cs typeface="Times New Roman" panose="02020603050405020304" pitchFamily="18" charset="0"/>
              </a:rPr>
              <a:t>usskiandsnowboard.org/safesport-athlete-safety/safesport-resources </a:t>
            </a:r>
          </a:p>
          <a:p>
            <a:pPr marL="0" indent="0" algn="just">
              <a:lnSpc>
                <a:spcPct val="100000"/>
              </a:lnSpc>
              <a:spcBef>
                <a:spcPts val="0"/>
              </a:spcBef>
              <a:spcAft>
                <a:spcPts val="0"/>
              </a:spcAft>
              <a:buFont typeface="Euphemia" panose="020B0503040102020104" pitchFamily="34" charset="0"/>
              <a:buNone/>
              <a:defRPr/>
            </a:pPr>
            <a:r>
              <a:rPr lang="en-US" sz="1800" dirty="0">
                <a:ea typeface="Times New Roman" panose="02020603050405020304" pitchFamily="18" charset="0"/>
              </a:rPr>
              <a:t>    to ensure compliance with required athlete safety at at event. There are additional </a:t>
            </a:r>
          </a:p>
          <a:p>
            <a:pPr marL="0" indent="0" algn="just">
              <a:lnSpc>
                <a:spcPct val="100000"/>
              </a:lnSpc>
              <a:spcBef>
                <a:spcPts val="0"/>
              </a:spcBef>
              <a:spcAft>
                <a:spcPts val="600"/>
              </a:spcAft>
              <a:buFont typeface="Euphemia" panose="020B0503040102020104" pitchFamily="34" charset="0"/>
              <a:buNone/>
              <a:defRPr/>
            </a:pPr>
            <a:r>
              <a:rPr lang="en-US" sz="1800" dirty="0">
                <a:ea typeface="Times New Roman" panose="02020603050405020304" pitchFamily="18" charset="0"/>
              </a:rPr>
              <a:t>    athlete safety event resources available on this webpage.</a:t>
            </a:r>
            <a:endParaRPr lang="en-US" sz="1800" b="1" dirty="0">
              <a:ea typeface="Times New Roman" panose="02020603050405020304" pitchFamily="18" charset="0"/>
            </a:endParaRPr>
          </a:p>
          <a:p>
            <a:pPr algn="just">
              <a:lnSpc>
                <a:spcPct val="100000"/>
              </a:lnSpc>
              <a:spcBef>
                <a:spcPts val="0"/>
              </a:spcBef>
              <a:spcAft>
                <a:spcPts val="600"/>
              </a:spcAft>
              <a:buFont typeface="Arial" panose="020B0604020202020204" pitchFamily="34" charset="0"/>
              <a:buChar char="•"/>
              <a:defRPr/>
            </a:pPr>
            <a:r>
              <a:rPr lang="en-US" sz="1800" b="1" u="sng" dirty="0">
                <a:ea typeface="Times New Roman" panose="02020603050405020304" pitchFamily="18" charset="0"/>
              </a:rPr>
              <a:t>Memberships</a:t>
            </a:r>
            <a:r>
              <a:rPr lang="en-US" sz="1800" dirty="0">
                <a:ea typeface="Times New Roman" panose="02020603050405020304" pitchFamily="18" charset="0"/>
              </a:rPr>
              <a:t>:  Using the U.S. Ski &amp; Snowboard website, the Race Administrator must verify that all Jury members, Jury Advisors (Start and Finish Referees), Chief of Course, Course Setters, Coaches, Competitors, Forerunners, Chief of Timing &amp; Calculations, Race Administrator, and medical staff, etc., have current and applicable U.S. Ski &amp; Snowboard memberships.</a:t>
            </a:r>
            <a:r>
              <a:rPr lang="en-US" sz="1800" b="1" i="1" dirty="0">
                <a:solidFill>
                  <a:srgbClr val="0033CC"/>
                </a:solidFill>
                <a:ea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Individuals whose memberships are “pending”, or whose names appear either on the Centralized Disciplinary Database or the Pending Membership List must not be issued any venue access that would allow competition arena access.</a:t>
            </a:r>
            <a:endParaRPr lang="en-US" sz="1800" dirty="0">
              <a:solidFill>
                <a:srgbClr val="0028A8"/>
              </a:solidFill>
              <a:ea typeface="Calibri" panose="020F0502020204030204" pitchFamily="34" charset="0"/>
              <a:cs typeface="Times New Roman" panose="02020603050405020304" pitchFamily="18" charset="0"/>
            </a:endParaRPr>
          </a:p>
          <a:p>
            <a:pPr>
              <a:defRPr/>
            </a:pPr>
            <a:endParaRPr lang="en-US" dirty="0"/>
          </a:p>
        </p:txBody>
      </p:sp>
      <p:pic>
        <p:nvPicPr>
          <p:cNvPr id="23556" name="Content Placeholder 10">
            <a:extLst>
              <a:ext uri="{FF2B5EF4-FFF2-40B4-BE49-F238E27FC236}">
                <a16:creationId xmlns:a16="http://schemas.microsoft.com/office/drawing/2014/main" id="{F2E3FC9E-7E9A-77CB-573F-918333813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F453DF82-56B5-1E30-4A5D-5E53EF463646}"/>
              </a:ext>
            </a:extLst>
          </p:cNvPr>
          <p:cNvSpPr>
            <a:spLocks noGrp="1" noChangeArrowheads="1"/>
          </p:cNvSpPr>
          <p:nvPr>
            <p:ph idx="4294967295"/>
          </p:nvPr>
        </p:nvSpPr>
        <p:spPr>
          <a:xfrm>
            <a:off x="239713" y="685800"/>
            <a:ext cx="8229600" cy="4525963"/>
          </a:xfrm>
        </p:spPr>
        <p:txBody>
          <a:bodyPr rtlCol="0" anchor="ctr">
            <a:normAutofit/>
          </a:bodyPr>
          <a:lstStyle/>
          <a:p>
            <a:pPr marL="246888" indent="-246888" algn="ctr" eaLnBrk="1" fontAlgn="auto" hangingPunct="1">
              <a:spcAft>
                <a:spcPts val="0"/>
              </a:spcAft>
              <a:buFont typeface="Euphemia" panose="020B0503040102020104" pitchFamily="34" charset="0"/>
              <a:buNone/>
              <a:defRPr/>
            </a:pPr>
            <a:r>
              <a:rPr lang="en-US" sz="4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SECOND RUN </a:t>
            </a:r>
          </a:p>
          <a:p>
            <a:pPr marL="246888" indent="-246888" algn="ctr" eaLnBrk="1" fontAlgn="auto" hangingPunct="1">
              <a:spcAft>
                <a:spcPts val="0"/>
              </a:spcAft>
              <a:buFont typeface="Euphemia" panose="020B0503040102020104" pitchFamily="34" charset="0"/>
              <a:buNone/>
              <a:defRPr/>
            </a:pPr>
            <a:r>
              <a:rPr lang="en-US" sz="4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START ORDERS</a:t>
            </a:r>
          </a:p>
        </p:txBody>
      </p:sp>
      <p:pic>
        <p:nvPicPr>
          <p:cNvPr id="113667" name="Content Placeholder 10">
            <a:extLst>
              <a:ext uri="{FF2B5EF4-FFF2-40B4-BE49-F238E27FC236}">
                <a16:creationId xmlns:a16="http://schemas.microsoft.com/office/drawing/2014/main" id="{AA93D96D-836E-0A12-8EAC-7895F7A0F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4864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BE3C7FB3-BA81-FCD1-371F-A67990C8AE3F}"/>
              </a:ext>
            </a:extLst>
          </p:cNvPr>
          <p:cNvSpPr>
            <a:spLocks noGrp="1" noChangeArrowheads="1"/>
          </p:cNvSpPr>
          <p:nvPr>
            <p:ph type="body" idx="4294967295"/>
          </p:nvPr>
        </p:nvSpPr>
        <p:spPr>
          <a:xfrm>
            <a:off x="304800" y="1066800"/>
            <a:ext cx="8534400" cy="5562600"/>
          </a:xfrm>
        </p:spPr>
        <p:txBody>
          <a:bodyPr rtlCol="0">
            <a:noAutofit/>
          </a:bodyPr>
          <a:lstStyle/>
          <a:p>
            <a:pPr marL="246888" indent="-246888" eaLnBrk="1" fontAlgn="auto" hangingPunct="1">
              <a:lnSpc>
                <a:spcPct val="110000"/>
              </a:lnSpc>
              <a:spcBef>
                <a:spcPts val="600"/>
              </a:spcBef>
              <a:spcAft>
                <a:spcPts val="0"/>
              </a:spcAft>
              <a:buFont typeface="Arial"/>
              <a:buChar char="•"/>
              <a:defRPr/>
            </a:pPr>
            <a:r>
              <a:rPr lang="en-US" sz="1800" b="1" dirty="0">
                <a:solidFill>
                  <a:schemeClr val="tx1"/>
                </a:solidFill>
                <a:cs typeface="Arial" charset="0"/>
              </a:rPr>
              <a:t>For all </a:t>
            </a:r>
            <a:r>
              <a:rPr lang="en-US" sz="1800" b="1" u="sng" dirty="0">
                <a:solidFill>
                  <a:schemeClr val="tx1"/>
                </a:solidFill>
                <a:cs typeface="Arial" charset="0"/>
              </a:rPr>
              <a:t>scored</a:t>
            </a:r>
            <a:r>
              <a:rPr lang="en-US" sz="1800" b="1" dirty="0">
                <a:solidFill>
                  <a:schemeClr val="tx1"/>
                </a:solidFill>
                <a:cs typeface="Arial" charset="0"/>
              </a:rPr>
              <a:t> events, racers who successfully complete the 1</a:t>
            </a:r>
            <a:r>
              <a:rPr lang="en-US" sz="1800" b="1" baseline="30000" dirty="0">
                <a:solidFill>
                  <a:schemeClr val="tx1"/>
                </a:solidFill>
                <a:cs typeface="Arial" charset="0"/>
              </a:rPr>
              <a:t>st</a:t>
            </a:r>
            <a:r>
              <a:rPr lang="en-US" sz="1800" b="1" dirty="0">
                <a:solidFill>
                  <a:schemeClr val="tx1"/>
                </a:solidFill>
                <a:cs typeface="Arial" charset="0"/>
              </a:rPr>
              <a:t>  Run are ranked according to their 1</a:t>
            </a:r>
            <a:r>
              <a:rPr lang="en-US" sz="1800" b="1" baseline="30000" dirty="0">
                <a:solidFill>
                  <a:schemeClr val="tx1"/>
                </a:solidFill>
                <a:cs typeface="Arial" charset="0"/>
              </a:rPr>
              <a:t>st</a:t>
            </a:r>
            <a:r>
              <a:rPr lang="en-US" sz="1800" b="1" dirty="0">
                <a:solidFill>
                  <a:schemeClr val="tx1"/>
                </a:solidFill>
                <a:cs typeface="Arial" charset="0"/>
              </a:rPr>
              <a:t> Run Official Time</a:t>
            </a:r>
          </a:p>
          <a:p>
            <a:pPr marL="246888" indent="-246888" eaLnBrk="1" fontAlgn="auto" hangingPunct="1">
              <a:lnSpc>
                <a:spcPct val="110000"/>
              </a:lnSpc>
              <a:spcBef>
                <a:spcPts val="600"/>
              </a:spcBef>
              <a:spcAft>
                <a:spcPts val="0"/>
              </a:spcAft>
              <a:buFont typeface="Arial"/>
              <a:buChar char="•"/>
              <a:defRPr/>
            </a:pPr>
            <a:r>
              <a:rPr lang="en-US" sz="1800" b="1" dirty="0">
                <a:solidFill>
                  <a:schemeClr val="tx1"/>
                </a:solidFill>
                <a:cs typeface="Arial" charset="0"/>
              </a:rPr>
              <a:t>A pre-determined number of racers is then reversed (flipped): 30 or 15 – this is a “</a:t>
            </a:r>
            <a:r>
              <a:rPr lang="en-US" sz="1800" b="1" u="sng" dirty="0">
                <a:solidFill>
                  <a:schemeClr val="tx1"/>
                </a:solidFill>
                <a:cs typeface="Arial" charset="0"/>
              </a:rPr>
              <a:t>bibbo</a:t>
            </a:r>
            <a:r>
              <a:rPr lang="en-US" sz="1800" b="1" dirty="0">
                <a:solidFill>
                  <a:schemeClr val="tx1"/>
                </a:solidFill>
                <a:cs typeface="Arial" charset="0"/>
              </a:rPr>
              <a:t>” – for the 2</a:t>
            </a:r>
            <a:r>
              <a:rPr lang="en-US" sz="1800" b="1" baseline="30000" dirty="0">
                <a:solidFill>
                  <a:schemeClr val="tx1"/>
                </a:solidFill>
                <a:cs typeface="Arial" charset="0"/>
              </a:rPr>
              <a:t>nd</a:t>
            </a:r>
            <a:r>
              <a:rPr lang="en-US" sz="1800" b="1" dirty="0">
                <a:solidFill>
                  <a:schemeClr val="tx1"/>
                </a:solidFill>
                <a:cs typeface="Arial" charset="0"/>
              </a:rPr>
              <a:t> Run start order</a:t>
            </a:r>
          </a:p>
          <a:p>
            <a:pPr marL="0" indent="0" eaLnBrk="1" fontAlgn="auto" hangingPunct="1">
              <a:lnSpc>
                <a:spcPct val="110000"/>
              </a:lnSpc>
              <a:spcBef>
                <a:spcPts val="0"/>
              </a:spcBef>
              <a:spcAft>
                <a:spcPts val="0"/>
              </a:spcAft>
              <a:buFont typeface="Euphemia" panose="020B0503040102020104" pitchFamily="34" charset="0"/>
              <a:buNone/>
              <a:defRPr/>
            </a:pPr>
            <a:r>
              <a:rPr lang="en-US" sz="1800" b="1" dirty="0">
                <a:solidFill>
                  <a:schemeClr val="tx1"/>
                </a:solidFill>
                <a:cs typeface="Arial" charset="0"/>
              </a:rPr>
              <a:t>	 - 30 is standard  </a:t>
            </a:r>
          </a:p>
          <a:p>
            <a:pPr marL="0" indent="0" eaLnBrk="1" fontAlgn="auto" hangingPunct="1">
              <a:lnSpc>
                <a:spcPct val="110000"/>
              </a:lnSpc>
              <a:spcBef>
                <a:spcPts val="0"/>
              </a:spcBef>
              <a:spcAft>
                <a:spcPts val="0"/>
              </a:spcAft>
              <a:buFont typeface="Euphemia" panose="020B0503040102020104" pitchFamily="34" charset="0"/>
              <a:buNone/>
              <a:defRPr/>
            </a:pPr>
            <a:r>
              <a:rPr lang="en-US" sz="1800" b="1" dirty="0">
                <a:solidFill>
                  <a:schemeClr val="tx1"/>
                </a:solidFill>
                <a:cs typeface="Arial" charset="0"/>
              </a:rPr>
              <a:t>	 - Jury may limit to 15 but must announce change 1 hour 	 	    	   prior to start of 1</a:t>
            </a:r>
            <a:r>
              <a:rPr lang="en-US" sz="1800" b="1" baseline="30000" dirty="0">
                <a:solidFill>
                  <a:schemeClr val="tx1"/>
                </a:solidFill>
                <a:cs typeface="Arial" charset="0"/>
              </a:rPr>
              <a:t>st</a:t>
            </a:r>
            <a:r>
              <a:rPr lang="en-US" sz="1800" b="1" dirty="0">
                <a:solidFill>
                  <a:schemeClr val="tx1"/>
                </a:solidFill>
                <a:cs typeface="Arial" charset="0"/>
              </a:rPr>
              <a:t> Run)</a:t>
            </a:r>
          </a:p>
          <a:p>
            <a:pPr marL="246888" indent="-246888" eaLnBrk="1" fontAlgn="auto" hangingPunct="1">
              <a:lnSpc>
                <a:spcPct val="110000"/>
              </a:lnSpc>
              <a:spcBef>
                <a:spcPts val="600"/>
              </a:spcBef>
              <a:spcAft>
                <a:spcPts val="0"/>
              </a:spcAft>
              <a:buFont typeface="Arial"/>
              <a:buChar char="•"/>
              <a:defRPr/>
            </a:pPr>
            <a:r>
              <a:rPr lang="en-US" sz="1800" b="1" u="sng" dirty="0">
                <a:solidFill>
                  <a:schemeClr val="tx1"/>
                </a:solidFill>
                <a:cs typeface="Arial" charset="0"/>
              </a:rPr>
              <a:t>Non-FIS</a:t>
            </a:r>
            <a:r>
              <a:rPr lang="en-US" sz="1800" b="1" dirty="0">
                <a:solidFill>
                  <a:schemeClr val="tx1"/>
                </a:solidFill>
                <a:cs typeface="Arial" charset="0"/>
              </a:rPr>
              <a:t> scored events: 1</a:t>
            </a:r>
            <a:r>
              <a:rPr lang="en-US" sz="1800" b="1" baseline="30000" dirty="0">
                <a:solidFill>
                  <a:schemeClr val="tx1"/>
                </a:solidFill>
                <a:cs typeface="Arial" charset="0"/>
              </a:rPr>
              <a:t>st</a:t>
            </a:r>
            <a:r>
              <a:rPr lang="en-US" sz="1800" b="1" dirty="0">
                <a:solidFill>
                  <a:schemeClr val="tx1"/>
                </a:solidFill>
                <a:cs typeface="Arial" charset="0"/>
              </a:rPr>
              <a:t> Run DNS, NPS, DNF and DSQ racers may be allowed to take a 2</a:t>
            </a:r>
            <a:r>
              <a:rPr lang="en-US" sz="1800" b="1" baseline="30000" dirty="0">
                <a:solidFill>
                  <a:schemeClr val="tx1"/>
                </a:solidFill>
                <a:cs typeface="Arial" charset="0"/>
              </a:rPr>
              <a:t>nd</a:t>
            </a:r>
            <a:r>
              <a:rPr lang="en-US" sz="1800" b="1" dirty="0">
                <a:solidFill>
                  <a:schemeClr val="tx1"/>
                </a:solidFill>
                <a:cs typeface="Arial" charset="0"/>
              </a:rPr>
              <a:t> Run at the end of the 2</a:t>
            </a:r>
            <a:r>
              <a:rPr lang="en-US" sz="1800" b="1" baseline="30000" dirty="0">
                <a:solidFill>
                  <a:schemeClr val="tx1"/>
                </a:solidFill>
                <a:cs typeface="Arial" charset="0"/>
              </a:rPr>
              <a:t>nd</a:t>
            </a:r>
            <a:r>
              <a:rPr lang="en-US" sz="1800" b="1" dirty="0">
                <a:solidFill>
                  <a:schemeClr val="tx1"/>
                </a:solidFill>
                <a:cs typeface="Arial" charset="0"/>
              </a:rPr>
              <a:t> Run field  </a:t>
            </a:r>
          </a:p>
          <a:p>
            <a:pPr marL="246888" indent="-246888" eaLnBrk="1" fontAlgn="auto" hangingPunct="1">
              <a:lnSpc>
                <a:spcPct val="110000"/>
              </a:lnSpc>
              <a:spcBef>
                <a:spcPts val="600"/>
              </a:spcBef>
              <a:spcAft>
                <a:spcPts val="0"/>
              </a:spcAft>
              <a:buFont typeface="Arial"/>
              <a:buChar char="•"/>
              <a:defRPr/>
            </a:pPr>
            <a:r>
              <a:rPr lang="en-US" sz="1800" b="1" u="sng" dirty="0">
                <a:solidFill>
                  <a:schemeClr val="tx1"/>
                </a:solidFill>
                <a:cs typeface="Arial" charset="0"/>
              </a:rPr>
              <a:t>FIS</a:t>
            </a:r>
            <a:r>
              <a:rPr lang="en-US" sz="1800" b="1" dirty="0">
                <a:solidFill>
                  <a:schemeClr val="tx1"/>
                </a:solidFill>
                <a:cs typeface="Arial" charset="0"/>
              </a:rPr>
              <a:t> events: Unless the Jury has allowed a “provisional 2</a:t>
            </a:r>
            <a:r>
              <a:rPr lang="en-US" sz="1800" b="1" baseline="30000" dirty="0">
                <a:solidFill>
                  <a:schemeClr val="tx1"/>
                </a:solidFill>
                <a:cs typeface="Arial" charset="0"/>
              </a:rPr>
              <a:t>nd</a:t>
            </a:r>
            <a:r>
              <a:rPr lang="en-US" sz="1800" b="1" dirty="0">
                <a:solidFill>
                  <a:schemeClr val="tx1"/>
                </a:solidFill>
                <a:cs typeface="Arial" charset="0"/>
              </a:rPr>
              <a:t>-Run start," only racers who successfully complete the 1</a:t>
            </a:r>
            <a:r>
              <a:rPr lang="en-US" sz="1800" b="1" baseline="30000" dirty="0">
                <a:solidFill>
                  <a:schemeClr val="tx1"/>
                </a:solidFill>
                <a:cs typeface="Arial" charset="0"/>
              </a:rPr>
              <a:t>st</a:t>
            </a:r>
            <a:r>
              <a:rPr lang="en-US" sz="1800" b="1" dirty="0">
                <a:solidFill>
                  <a:schemeClr val="tx1"/>
                </a:solidFill>
                <a:cs typeface="Arial" charset="0"/>
              </a:rPr>
              <a:t> Run may start in the 2</a:t>
            </a:r>
            <a:r>
              <a:rPr lang="en-US" sz="1800" b="1" baseline="30000" dirty="0">
                <a:solidFill>
                  <a:schemeClr val="tx1"/>
                </a:solidFill>
                <a:cs typeface="Arial" charset="0"/>
              </a:rPr>
              <a:t>nd</a:t>
            </a:r>
            <a:r>
              <a:rPr lang="en-US" sz="1800" b="1" dirty="0">
                <a:solidFill>
                  <a:schemeClr val="tx1"/>
                </a:solidFill>
                <a:cs typeface="Arial" charset="0"/>
              </a:rPr>
              <a:t> Run</a:t>
            </a:r>
          </a:p>
          <a:p>
            <a:pPr marL="246888" indent="-246888" eaLnBrk="1" fontAlgn="auto" hangingPunct="1">
              <a:lnSpc>
                <a:spcPct val="110000"/>
              </a:lnSpc>
              <a:spcBef>
                <a:spcPts val="600"/>
              </a:spcBef>
              <a:spcAft>
                <a:spcPts val="0"/>
              </a:spcAft>
              <a:buFont typeface="Arial"/>
              <a:buChar char="•"/>
              <a:defRPr/>
            </a:pPr>
            <a:r>
              <a:rPr lang="en-US" sz="1800" b="1" dirty="0">
                <a:solidFill>
                  <a:schemeClr val="tx1"/>
                </a:solidFill>
                <a:cs typeface="Arial" charset="0"/>
              </a:rPr>
              <a:t>Special rules for 2</a:t>
            </a:r>
            <a:r>
              <a:rPr lang="en-US" sz="1800" b="1" baseline="30000" dirty="0">
                <a:solidFill>
                  <a:schemeClr val="tx1"/>
                </a:solidFill>
                <a:cs typeface="Arial" charset="0"/>
              </a:rPr>
              <a:t>nd</a:t>
            </a:r>
            <a:r>
              <a:rPr lang="en-US" sz="1800" b="1" dirty="0">
                <a:solidFill>
                  <a:schemeClr val="tx1"/>
                </a:solidFill>
                <a:cs typeface="Arial" charset="0"/>
              </a:rPr>
              <a:t> Run Start Order apply for</a:t>
            </a:r>
          </a:p>
          <a:p>
            <a:pPr marL="612648" lvl="1" indent="-246888" eaLnBrk="1" fontAlgn="auto" hangingPunct="1">
              <a:lnSpc>
                <a:spcPct val="110000"/>
              </a:lnSpc>
              <a:spcBef>
                <a:spcPts val="0"/>
              </a:spcBef>
              <a:spcAft>
                <a:spcPts val="0"/>
              </a:spcAft>
              <a:buFont typeface="Arial"/>
              <a:buChar char="–"/>
              <a:defRPr/>
            </a:pPr>
            <a:r>
              <a:rPr lang="en-US" sz="1800" b="1" dirty="0">
                <a:solidFill>
                  <a:schemeClr val="tx1"/>
                </a:solidFill>
                <a:ea typeface="ＭＳ Ｐゴシック" pitchFamily="34" charset="-128"/>
                <a:cs typeface="Arial" charset="0"/>
              </a:rPr>
              <a:t>U.S. non-scored &amp; scored events using an Alternate Seeding System</a:t>
            </a:r>
          </a:p>
          <a:p>
            <a:pPr marL="612648" lvl="1" indent="-246888" eaLnBrk="1" fontAlgn="auto" hangingPunct="1">
              <a:lnSpc>
                <a:spcPct val="110000"/>
              </a:lnSpc>
              <a:spcBef>
                <a:spcPts val="0"/>
              </a:spcBef>
              <a:spcAft>
                <a:spcPts val="0"/>
              </a:spcAft>
              <a:buFont typeface="Arial"/>
              <a:buChar char="–"/>
              <a:defRPr/>
            </a:pPr>
            <a:r>
              <a:rPr lang="en-US" sz="1800" b="1" dirty="0">
                <a:solidFill>
                  <a:schemeClr val="tx1"/>
                </a:solidFill>
                <a:ea typeface="ＭＳ Ｐゴシック" pitchFamily="34" charset="-128"/>
                <a:cs typeface="Arial" charset="0"/>
              </a:rPr>
              <a:t>Bibbo with a tie at the pre-determined flip position</a:t>
            </a:r>
          </a:p>
          <a:p>
            <a:pPr marL="612648" lvl="1" indent="-246888" eaLnBrk="1" fontAlgn="auto" hangingPunct="1">
              <a:lnSpc>
                <a:spcPct val="110000"/>
              </a:lnSpc>
              <a:spcBef>
                <a:spcPts val="0"/>
              </a:spcBef>
              <a:spcAft>
                <a:spcPts val="0"/>
              </a:spcAft>
              <a:buFont typeface="Arial"/>
              <a:buChar char="–"/>
              <a:defRPr/>
            </a:pPr>
            <a:r>
              <a:rPr lang="en-US" sz="1800" b="1" dirty="0">
                <a:solidFill>
                  <a:schemeClr val="tx1"/>
                </a:solidFill>
                <a:ea typeface="ＭＳ Ｐゴシック" pitchFamily="34" charset="-128"/>
                <a:cs typeface="Arial" charset="0"/>
              </a:rPr>
              <a:t>Collegiate events</a:t>
            </a:r>
          </a:p>
          <a:p>
            <a:pPr marL="612648" lvl="1" indent="-246888" eaLnBrk="1" fontAlgn="auto" hangingPunct="1">
              <a:lnSpc>
                <a:spcPct val="110000"/>
              </a:lnSpc>
              <a:spcBef>
                <a:spcPts val="0"/>
              </a:spcBef>
              <a:spcAft>
                <a:spcPts val="0"/>
              </a:spcAft>
              <a:buFont typeface="Arial"/>
              <a:buChar char="–"/>
              <a:defRPr/>
            </a:pPr>
            <a:r>
              <a:rPr lang="en-US" sz="1800" b="1" dirty="0">
                <a:solidFill>
                  <a:schemeClr val="tx1"/>
                </a:solidFill>
                <a:ea typeface="ＭＳ Ｐゴシック" pitchFamily="34" charset="-128"/>
                <a:cs typeface="Arial" charset="0"/>
              </a:rPr>
              <a:t>“Golden Rule” for adaptive athletes in </a:t>
            </a:r>
            <a:r>
              <a:rPr lang="en-US" sz="1800" b="1" u="sng" dirty="0">
                <a:solidFill>
                  <a:schemeClr val="tx1"/>
                </a:solidFill>
                <a:ea typeface="ＭＳ Ｐゴシック" pitchFamily="34" charset="-128"/>
                <a:cs typeface="Arial" charset="0"/>
              </a:rPr>
              <a:t>non-FIS</a:t>
            </a:r>
            <a:r>
              <a:rPr lang="en-US" sz="1800" b="1" dirty="0">
                <a:solidFill>
                  <a:schemeClr val="tx1"/>
                </a:solidFill>
                <a:ea typeface="ＭＳ Ｐゴシック" pitchFamily="34" charset="-128"/>
                <a:cs typeface="Arial" charset="0"/>
              </a:rPr>
              <a:t> events</a:t>
            </a:r>
          </a:p>
        </p:txBody>
      </p:sp>
      <p:sp>
        <p:nvSpPr>
          <p:cNvPr id="38914" name="Rectangle 2">
            <a:extLst>
              <a:ext uri="{FF2B5EF4-FFF2-40B4-BE49-F238E27FC236}">
                <a16:creationId xmlns:a16="http://schemas.microsoft.com/office/drawing/2014/main" id="{82CA5177-3C34-DA84-FB90-858E58099DDE}"/>
              </a:ext>
            </a:extLst>
          </p:cNvPr>
          <p:cNvSpPr>
            <a:spLocks noGrp="1" noChangeArrowheads="1"/>
          </p:cNvSpPr>
          <p:nvPr>
            <p:ph type="title" idx="4294967295"/>
          </p:nvPr>
        </p:nvSpPr>
        <p:spPr>
          <a:xfrm>
            <a:off x="381000" y="3175"/>
            <a:ext cx="8229600" cy="911225"/>
          </a:xfrm>
        </p:spPr>
        <p:txBody>
          <a:bodyPr rtlCol="0">
            <a:normAutofit/>
          </a:bodyPr>
          <a:lstStyle/>
          <a:p>
            <a:pPr eaLnBrk="1" fontAlgn="auto" hangingPunct="1">
              <a:spcAft>
                <a:spcPts val="0"/>
              </a:spcAft>
              <a:defRPr/>
            </a:pPr>
            <a:r>
              <a:rPr lang="en-US"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SECOND RUN START ORDER </a:t>
            </a:r>
          </a:p>
        </p:txBody>
      </p:sp>
      <p:pic>
        <p:nvPicPr>
          <p:cNvPr id="116740" name="Content Placeholder 10">
            <a:extLst>
              <a:ext uri="{FF2B5EF4-FFF2-40B4-BE49-F238E27FC236}">
                <a16:creationId xmlns:a16="http://schemas.microsoft.com/office/drawing/2014/main" id="{18A150C5-4575-51D0-F602-83ADA4BA6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10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10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10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10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10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10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3795">
                                            <p:txEl>
                                              <p:pRg st="6" end="6"/>
                                            </p:txEl>
                                          </p:spTgt>
                                        </p:tgtEl>
                                        <p:attrNameLst>
                                          <p:attrName>style.visibility</p:attrName>
                                        </p:attrNameLst>
                                      </p:cBhvr>
                                      <p:to>
                                        <p:strVal val="visible"/>
                                      </p:to>
                                    </p:set>
                                    <p:anim calcmode="lin" valueType="num">
                                      <p:cBhvr additive="base">
                                        <p:cTn id="43" dur="1000" fill="hold"/>
                                        <p:tgtEl>
                                          <p:spTgt spid="33795">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3795">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3795">
                                            <p:txEl>
                                              <p:pRg st="7" end="7"/>
                                            </p:txEl>
                                          </p:spTgt>
                                        </p:tgtEl>
                                        <p:attrNameLst>
                                          <p:attrName>style.visibility</p:attrName>
                                        </p:attrNameLst>
                                      </p:cBhvr>
                                      <p:to>
                                        <p:strVal val="visible"/>
                                      </p:to>
                                    </p:set>
                                    <p:anim calcmode="lin" valueType="num">
                                      <p:cBhvr additive="base">
                                        <p:cTn id="47" dur="1000" fill="hold"/>
                                        <p:tgtEl>
                                          <p:spTgt spid="33795">
                                            <p:txEl>
                                              <p:pRg st="7" end="7"/>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33795">
                                            <p:txEl>
                                              <p:pRg st="7" end="7"/>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3795">
                                            <p:txEl>
                                              <p:pRg st="8" end="8"/>
                                            </p:txEl>
                                          </p:spTgt>
                                        </p:tgtEl>
                                        <p:attrNameLst>
                                          <p:attrName>style.visibility</p:attrName>
                                        </p:attrNameLst>
                                      </p:cBhvr>
                                      <p:to>
                                        <p:strVal val="visible"/>
                                      </p:to>
                                    </p:set>
                                    <p:anim calcmode="lin" valueType="num">
                                      <p:cBhvr additive="base">
                                        <p:cTn id="51" dur="1000" fill="hold"/>
                                        <p:tgtEl>
                                          <p:spTgt spid="33795">
                                            <p:txEl>
                                              <p:pRg st="8" end="8"/>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33795">
                                            <p:txEl>
                                              <p:pRg st="8" end="8"/>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3795">
                                            <p:txEl>
                                              <p:pRg st="9" end="9"/>
                                            </p:txEl>
                                          </p:spTgt>
                                        </p:tgtEl>
                                        <p:attrNameLst>
                                          <p:attrName>style.visibility</p:attrName>
                                        </p:attrNameLst>
                                      </p:cBhvr>
                                      <p:to>
                                        <p:strVal val="visible"/>
                                      </p:to>
                                    </p:set>
                                    <p:anim calcmode="lin" valueType="num">
                                      <p:cBhvr additive="base">
                                        <p:cTn id="55" dur="1000" fill="hold"/>
                                        <p:tgtEl>
                                          <p:spTgt spid="33795">
                                            <p:txEl>
                                              <p:pRg st="9" end="9"/>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33795">
                                            <p:txEl>
                                              <p:pRg st="9" end="9"/>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3795">
                                            <p:txEl>
                                              <p:pRg st="10" end="10"/>
                                            </p:txEl>
                                          </p:spTgt>
                                        </p:tgtEl>
                                        <p:attrNameLst>
                                          <p:attrName>style.visibility</p:attrName>
                                        </p:attrNameLst>
                                      </p:cBhvr>
                                      <p:to>
                                        <p:strVal val="visible"/>
                                      </p:to>
                                    </p:set>
                                    <p:anim calcmode="lin" valueType="num">
                                      <p:cBhvr additive="base">
                                        <p:cTn id="59" dur="1000" fill="hold"/>
                                        <p:tgtEl>
                                          <p:spTgt spid="33795">
                                            <p:txEl>
                                              <p:pRg st="10" end="10"/>
                                            </p:txEl>
                                          </p:spTgt>
                                        </p:tgtEl>
                                        <p:attrNameLst>
                                          <p:attrName>ppt_x</p:attrName>
                                        </p:attrNameLst>
                                      </p:cBhvr>
                                      <p:tavLst>
                                        <p:tav tm="0">
                                          <p:val>
                                            <p:strVal val="0-#ppt_w/2"/>
                                          </p:val>
                                        </p:tav>
                                        <p:tav tm="100000">
                                          <p:val>
                                            <p:strVal val="#ppt_x"/>
                                          </p:val>
                                        </p:tav>
                                      </p:tavLst>
                                    </p:anim>
                                    <p:anim calcmode="lin" valueType="num">
                                      <p:cBhvr additive="base">
                                        <p:cTn id="60" dur="1000" fill="hold"/>
                                        <p:tgtEl>
                                          <p:spTgt spid="3379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a:extLst>
              <a:ext uri="{FF2B5EF4-FFF2-40B4-BE49-F238E27FC236}">
                <a16:creationId xmlns:a16="http://schemas.microsoft.com/office/drawing/2014/main" id="{E0E5197A-1463-C158-68AB-33680C877C50}"/>
              </a:ext>
            </a:extLst>
          </p:cNvPr>
          <p:cNvSpPr>
            <a:spLocks noGrp="1" noChangeArrowheads="1"/>
          </p:cNvSpPr>
          <p:nvPr>
            <p:ph idx="4294967295"/>
          </p:nvPr>
        </p:nvSpPr>
        <p:spPr>
          <a:xfrm>
            <a:off x="511629" y="1188924"/>
            <a:ext cx="8489950" cy="5121275"/>
          </a:xfrm>
        </p:spPr>
        <p:txBody>
          <a:bodyPr/>
          <a:lstStyle/>
          <a:p>
            <a:pPr marL="457200" indent="-457200" eaLnBrk="1" hangingPunct="1">
              <a:lnSpc>
                <a:spcPct val="100000"/>
              </a:lnSpc>
              <a:spcBef>
                <a:spcPts val="1800"/>
              </a:spcBef>
              <a:buFont typeface="Arial" panose="020B0604020202020204" pitchFamily="34" charset="0"/>
              <a:buAutoNum type="arabicPeriod"/>
            </a:pPr>
            <a:r>
              <a:rPr lang="en-US" altLang="en-US" sz="2400" b="1" dirty="0">
                <a:solidFill>
                  <a:schemeClr val="tx1"/>
                </a:solidFill>
                <a:latin typeface="Arial" panose="020B0604020202020204" pitchFamily="34" charset="0"/>
                <a:cs typeface="Arial" panose="020B0604020202020204" pitchFamily="34" charset="0"/>
              </a:rPr>
              <a:t>Rank all competitors by first run time</a:t>
            </a:r>
          </a:p>
          <a:p>
            <a:pPr marL="457200" indent="-457200" eaLnBrk="1" hangingPunct="1">
              <a:lnSpc>
                <a:spcPct val="100000"/>
              </a:lnSpc>
              <a:spcBef>
                <a:spcPts val="1800"/>
              </a:spcBef>
              <a:buFont typeface="Arial" panose="020B0604020202020204" pitchFamily="34" charset="0"/>
              <a:buAutoNum type="arabicPeriod"/>
            </a:pPr>
            <a:r>
              <a:rPr lang="en-US" altLang="en-US" sz="2400" b="1" dirty="0">
                <a:solidFill>
                  <a:schemeClr val="tx1"/>
                </a:solidFill>
                <a:latin typeface="Arial" panose="020B0604020202020204" pitchFamily="34" charset="0"/>
                <a:cs typeface="Arial" panose="020B0604020202020204" pitchFamily="34" charset="0"/>
              </a:rPr>
              <a:t>Remove DSQ’s unless being granted a provisional 2</a:t>
            </a:r>
            <a:r>
              <a:rPr lang="en-US" altLang="en-US" sz="2400" b="1" baseline="30000" dirty="0">
                <a:solidFill>
                  <a:schemeClr val="tx1"/>
                </a:solidFill>
                <a:latin typeface="Arial" panose="020B0604020202020204" pitchFamily="34" charset="0"/>
                <a:cs typeface="Arial" panose="020B0604020202020204" pitchFamily="34" charset="0"/>
              </a:rPr>
              <a:t>nd</a:t>
            </a:r>
            <a:r>
              <a:rPr lang="en-US" altLang="en-US" sz="2400" b="1" dirty="0">
                <a:solidFill>
                  <a:schemeClr val="tx1"/>
                </a:solidFill>
                <a:latin typeface="Arial" panose="020B0604020202020204" pitchFamily="34" charset="0"/>
                <a:cs typeface="Arial" panose="020B0604020202020204" pitchFamily="34" charset="0"/>
              </a:rPr>
              <a:t> run start</a:t>
            </a:r>
          </a:p>
          <a:p>
            <a:pPr marL="457200" indent="-457200" eaLnBrk="1" hangingPunct="1">
              <a:lnSpc>
                <a:spcPct val="100000"/>
              </a:lnSpc>
              <a:spcBef>
                <a:spcPts val="1800"/>
              </a:spcBef>
              <a:buFont typeface="Arial" panose="020B0604020202020204" pitchFamily="34" charset="0"/>
              <a:buAutoNum type="arabicPeriod"/>
            </a:pPr>
            <a:r>
              <a:rPr lang="en-US" altLang="en-US" sz="2400" b="1" dirty="0">
                <a:solidFill>
                  <a:schemeClr val="tx1"/>
                </a:solidFill>
                <a:latin typeface="Arial" panose="020B0604020202020204" pitchFamily="34" charset="0"/>
                <a:cs typeface="Arial" panose="020B0604020202020204" pitchFamily="34" charset="0"/>
              </a:rPr>
              <a:t>Break all ties by ranking higher start number before lower start number (rationale is higher starter had to have had a cleaner run in order to earn equal time) </a:t>
            </a:r>
          </a:p>
          <a:p>
            <a:pPr marL="457200" indent="-457200" eaLnBrk="1" hangingPunct="1">
              <a:lnSpc>
                <a:spcPct val="100000"/>
              </a:lnSpc>
              <a:spcBef>
                <a:spcPts val="1800"/>
              </a:spcBef>
              <a:buFont typeface="Arial" panose="020B0604020202020204" pitchFamily="34" charset="0"/>
              <a:buAutoNum type="arabicPeriod"/>
            </a:pPr>
            <a:r>
              <a:rPr lang="en-US" altLang="en-US" sz="2400" b="1" dirty="0">
                <a:solidFill>
                  <a:schemeClr val="tx1"/>
                </a:solidFill>
                <a:latin typeface="Arial" panose="020B0604020202020204" pitchFamily="34" charset="0"/>
                <a:cs typeface="Arial" panose="020B0604020202020204" pitchFamily="34" charset="0"/>
              </a:rPr>
              <a:t>Look for ties at flip position (15 or 30)</a:t>
            </a:r>
          </a:p>
          <a:p>
            <a:pPr marL="457200" indent="-457200" eaLnBrk="1" hangingPunct="1">
              <a:lnSpc>
                <a:spcPct val="100000"/>
              </a:lnSpc>
              <a:spcBef>
                <a:spcPts val="1800"/>
              </a:spcBef>
              <a:buFont typeface="Arial" panose="020B0604020202020204" pitchFamily="34" charset="0"/>
              <a:buAutoNum type="arabicPeriod"/>
            </a:pPr>
            <a:r>
              <a:rPr lang="en-US" altLang="en-US" sz="2400" b="1" dirty="0">
                <a:solidFill>
                  <a:schemeClr val="tx1"/>
                </a:solidFill>
                <a:latin typeface="Arial" panose="020B0604020202020204" pitchFamily="34" charset="0"/>
                <a:cs typeface="Arial" panose="020B0604020202020204" pitchFamily="34" charset="0"/>
              </a:rPr>
              <a:t>Include the ties and flip the competitors; e.g., if there is a 2-way tie at the flip position, you will flip 16 or 31; if there is a three-way tie at the flip position, you will flip 17 or 32, etc.</a:t>
            </a:r>
          </a:p>
        </p:txBody>
      </p:sp>
      <p:sp>
        <p:nvSpPr>
          <p:cNvPr id="52226" name="Title 1">
            <a:extLst>
              <a:ext uri="{FF2B5EF4-FFF2-40B4-BE49-F238E27FC236}">
                <a16:creationId xmlns:a16="http://schemas.microsoft.com/office/drawing/2014/main" id="{F83AD6A7-FE11-2769-9BF4-55E6A25D25B2}"/>
              </a:ext>
            </a:extLst>
          </p:cNvPr>
          <p:cNvSpPr>
            <a:spLocks noGrp="1"/>
          </p:cNvSpPr>
          <p:nvPr>
            <p:ph type="title" idx="4294967295"/>
          </p:nvPr>
        </p:nvSpPr>
        <p:spPr>
          <a:xfrm>
            <a:off x="533400" y="76200"/>
            <a:ext cx="8229600" cy="838200"/>
          </a:xfrm>
        </p:spPr>
        <p:txBody>
          <a:bodyPr rtlCol="0">
            <a:normAutofit/>
          </a:bodyPr>
          <a:lstStyle/>
          <a:p>
            <a:pPr eaLnBrk="1" fontAlgn="auto" hangingPunct="1">
              <a:spcAft>
                <a:spcPts val="0"/>
              </a:spcAft>
              <a:defRPr/>
            </a:pPr>
            <a:r>
              <a:rPr lang="en-US" altLang="en-US" sz="2800" b="1" dirty="0">
                <a:solidFill>
                  <a:srgbClr val="003399"/>
                </a:solidFill>
                <a:effectLst>
                  <a:outerShdw blurRad="38100" dist="38100" dir="2700000" algn="tl">
                    <a:srgbClr val="000000">
                      <a:alpha val="43137"/>
                    </a:srgbClr>
                  </a:outerShdw>
                </a:effectLst>
                <a:latin typeface="Arial" charset="0"/>
                <a:cs typeface="Arial" charset="0"/>
              </a:rPr>
              <a:t>BREAKING TIES &amp; CREATING LIST:</a:t>
            </a:r>
          </a:p>
        </p:txBody>
      </p:sp>
      <p:pic>
        <p:nvPicPr>
          <p:cNvPr id="118788" name="Content Placeholder 10">
            <a:extLst>
              <a:ext uri="{FF2B5EF4-FFF2-40B4-BE49-F238E27FC236}">
                <a16:creationId xmlns:a16="http://schemas.microsoft.com/office/drawing/2014/main" id="{A84607D4-AE8B-F1D4-29A6-397E87F39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8799174-B7DA-2BF6-0F08-30D3CDC558ED}"/>
              </a:ext>
            </a:extLst>
          </p:cNvPr>
          <p:cNvSpPr>
            <a:spLocks noChangeArrowheads="1"/>
          </p:cNvSpPr>
          <p:nvPr/>
        </p:nvSpPr>
        <p:spPr bwMode="auto">
          <a:xfrm>
            <a:off x="457200" y="3505200"/>
            <a:ext cx="5091113" cy="1262063"/>
          </a:xfrm>
          <a:prstGeom prst="rect">
            <a:avLst/>
          </a:prstGeom>
          <a:noFill/>
          <a:ln>
            <a:noFill/>
          </a:ln>
          <a:effectLst/>
        </p:spPr>
        <p:txBody>
          <a:bodyPr>
            <a:spAutoFit/>
          </a:bodyPr>
          <a:lstStyle/>
          <a:p>
            <a:pPr defTabSz="457200" eaLnBrk="1" fontAlgn="auto" hangingPunct="1">
              <a:spcBef>
                <a:spcPts val="0"/>
              </a:spcBef>
              <a:spcAft>
                <a:spcPts val="0"/>
              </a:spcAft>
              <a:defRPr/>
            </a:pPr>
            <a:r>
              <a:rPr kumimoji="1" lang="en-US" sz="2800" b="1" dirty="0">
                <a:solidFill>
                  <a:srgbClr val="0070C0"/>
                </a:solidFill>
                <a:effectLst>
                  <a:outerShdw blurRad="38100" dist="38100" dir="2700000" algn="tl">
                    <a:srgbClr val="C0C0C0"/>
                  </a:outerShdw>
                </a:effectLst>
                <a:latin typeface="Tahoma" pitchFamily="34" charset="0"/>
              </a:rPr>
              <a:t>First run tie at flip position. </a:t>
            </a:r>
          </a:p>
          <a:p>
            <a:pPr defTabSz="457200" eaLnBrk="1" fontAlgn="auto" hangingPunct="1">
              <a:spcBef>
                <a:spcPts val="0"/>
              </a:spcBef>
              <a:spcAft>
                <a:spcPts val="0"/>
              </a:spcAft>
              <a:defRPr/>
            </a:pPr>
            <a:r>
              <a:rPr kumimoji="1" lang="en-US" sz="2800" b="1" dirty="0">
                <a:solidFill>
                  <a:srgbClr val="0070C0"/>
                </a:solidFill>
                <a:effectLst>
                  <a:outerShdw blurRad="38100" dist="38100" dir="2700000" algn="tl">
                    <a:srgbClr val="C0C0C0"/>
                  </a:outerShdw>
                </a:effectLst>
                <a:latin typeface="Tahoma" pitchFamily="34" charset="0"/>
              </a:rPr>
              <a:t>What do we do?</a:t>
            </a:r>
          </a:p>
          <a:p>
            <a:pPr defTabSz="457200" eaLnBrk="1" fontAlgn="auto" hangingPunct="1">
              <a:spcBef>
                <a:spcPts val="0"/>
              </a:spcBef>
              <a:spcAft>
                <a:spcPts val="0"/>
              </a:spcAft>
              <a:defRPr/>
            </a:pPr>
            <a:r>
              <a:rPr kumimoji="1" lang="en-US" sz="2000" b="1" i="1" dirty="0">
                <a:solidFill>
                  <a:srgbClr val="FF0000"/>
                </a:solidFill>
                <a:effectLst>
                  <a:outerShdw blurRad="38100" dist="38100" dir="2700000" algn="tl">
                    <a:srgbClr val="C0C0C0"/>
                  </a:outerShdw>
                </a:effectLst>
                <a:latin typeface="Times New Roman" pitchFamily="18" charset="0"/>
              </a:rPr>
              <a:t> </a:t>
            </a:r>
            <a:endParaRPr kumimoji="1" lang="en-US" sz="2000" i="1" dirty="0">
              <a:solidFill>
                <a:srgbClr val="FF0000"/>
              </a:solidFill>
              <a:effectLst>
                <a:outerShdw blurRad="38100" dist="38100" dir="2700000" algn="tl">
                  <a:srgbClr val="C0C0C0"/>
                </a:outerShdw>
              </a:effectLst>
              <a:latin typeface="Times New Roman" pitchFamily="18" charset="0"/>
            </a:endParaRPr>
          </a:p>
        </p:txBody>
      </p:sp>
      <p:sp>
        <p:nvSpPr>
          <p:cNvPr id="35843" name="Rectangle 3">
            <a:extLst>
              <a:ext uri="{FF2B5EF4-FFF2-40B4-BE49-F238E27FC236}">
                <a16:creationId xmlns:a16="http://schemas.microsoft.com/office/drawing/2014/main" id="{BDE49C6A-2EAC-BFF9-C5F4-678C5602996A}"/>
              </a:ext>
            </a:extLst>
          </p:cNvPr>
          <p:cNvSpPr>
            <a:spLocks noGrp="1" noChangeArrowheads="1"/>
          </p:cNvSpPr>
          <p:nvPr>
            <p:ph type="title" idx="4294967295"/>
          </p:nvPr>
        </p:nvSpPr>
        <p:spPr>
          <a:xfrm>
            <a:off x="457200" y="228600"/>
            <a:ext cx="8486775" cy="1143000"/>
          </a:xfrm>
        </p:spPr>
        <p:txBody>
          <a:bodyPr rtlCol="0">
            <a:normAutofit/>
          </a:bodyPr>
          <a:lstStyle/>
          <a:p>
            <a:pPr eaLnBrk="1" fontAlgn="auto" hangingPunct="1">
              <a:spcAft>
                <a:spcPts val="0"/>
              </a:spcAft>
              <a:defRPr/>
            </a:pPr>
            <a:r>
              <a:rPr lang="en-US" sz="3100" b="1" dirty="0">
                <a:solidFill>
                  <a:srgbClr val="003399"/>
                </a:solidFill>
                <a:effectLst>
                  <a:outerShdw blurRad="38100" dist="38100" dir="2700000" algn="tl">
                    <a:srgbClr val="000000">
                      <a:alpha val="43137"/>
                    </a:srgbClr>
                  </a:outerShdw>
                </a:effectLst>
              </a:rPr>
              <a:t>Race-day Scenario – FLIP 30 is Standard</a:t>
            </a:r>
            <a:r>
              <a:rPr lang="en-US" sz="3100" b="1" dirty="0">
                <a:solidFill>
                  <a:srgbClr val="002060"/>
                </a:solidFill>
                <a:effectLst>
                  <a:outerShdw blurRad="38100" dist="38100" dir="2700000" algn="tl">
                    <a:srgbClr val="000000">
                      <a:alpha val="43137"/>
                    </a:srgbClr>
                  </a:outerShdw>
                </a:effectLst>
              </a:rPr>
              <a:t>                   </a:t>
            </a:r>
            <a:r>
              <a:rPr lang="en-US" sz="2400" dirty="0">
                <a:solidFill>
                  <a:schemeClr val="tx2">
                    <a:lumMod val="75000"/>
                  </a:schemeClr>
                </a:solidFill>
              </a:rPr>
              <a:t>	</a:t>
            </a:r>
          </a:p>
        </p:txBody>
      </p:sp>
      <p:sp>
        <p:nvSpPr>
          <p:cNvPr id="35844" name="Text Box 4">
            <a:extLst>
              <a:ext uri="{FF2B5EF4-FFF2-40B4-BE49-F238E27FC236}">
                <a16:creationId xmlns:a16="http://schemas.microsoft.com/office/drawing/2014/main" id="{18FFA99D-DD12-4585-BBF2-38CFB2014F73}"/>
              </a:ext>
            </a:extLst>
          </p:cNvPr>
          <p:cNvSpPr txBox="1">
            <a:spLocks noChangeArrowheads="1"/>
          </p:cNvSpPr>
          <p:nvPr/>
        </p:nvSpPr>
        <p:spPr bwMode="auto">
          <a:xfrm>
            <a:off x="457200" y="1905000"/>
            <a:ext cx="4217988" cy="1262063"/>
          </a:xfrm>
          <a:prstGeom prst="rect">
            <a:avLst/>
          </a:prstGeom>
          <a:noFill/>
          <a:ln>
            <a:noFill/>
          </a:ln>
          <a:effectLst/>
        </p:spPr>
        <p:txBody>
          <a:bodyPr>
            <a:spAutoFit/>
          </a:bodyPr>
          <a:lstStyle/>
          <a:p>
            <a:pPr defTabSz="457200" eaLnBrk="1" fontAlgn="auto" hangingPunct="1">
              <a:spcBef>
                <a:spcPts val="0"/>
              </a:spcBef>
              <a:spcAft>
                <a:spcPts val="0"/>
              </a:spcAft>
              <a:defRPr/>
            </a:pPr>
            <a:endParaRPr lang="en-US" sz="2800" dirty="0">
              <a:solidFill>
                <a:srgbClr val="C0504D"/>
              </a:solidFill>
              <a:effectLst>
                <a:outerShdw blurRad="38100" dist="38100" dir="2700000" algn="tl">
                  <a:srgbClr val="C0C0C0"/>
                </a:outerShdw>
              </a:effectLst>
              <a:latin typeface="Tahoma" pitchFamily="34" charset="0"/>
            </a:endParaRPr>
          </a:p>
          <a:p>
            <a:pPr defTabSz="457200" eaLnBrk="1" fontAlgn="auto" hangingPunct="1">
              <a:spcBef>
                <a:spcPts val="0"/>
              </a:spcBef>
              <a:spcAft>
                <a:spcPts val="0"/>
              </a:spcAft>
              <a:defRPr/>
            </a:pPr>
            <a:r>
              <a:rPr lang="en-US" sz="2800" b="1" dirty="0">
                <a:solidFill>
                  <a:srgbClr val="0070C0"/>
                </a:solidFill>
                <a:effectLst>
                  <a:outerShdw blurRad="38100" dist="38100" dir="2700000" algn="tl">
                    <a:srgbClr val="C0C0C0"/>
                  </a:outerShdw>
                </a:effectLst>
                <a:latin typeface="Tahoma" pitchFamily="34" charset="0"/>
              </a:rPr>
              <a:t>Flip 15 instead of 30</a:t>
            </a:r>
          </a:p>
          <a:p>
            <a:pPr defTabSz="457200" eaLnBrk="1" fontAlgn="auto" hangingPunct="1">
              <a:spcBef>
                <a:spcPts val="0"/>
              </a:spcBef>
              <a:spcAft>
                <a:spcPts val="0"/>
              </a:spcAft>
              <a:defRPr/>
            </a:pPr>
            <a:r>
              <a:rPr lang="en-US" sz="2000" b="1" i="1" dirty="0">
                <a:solidFill>
                  <a:srgbClr val="0070C0"/>
                </a:solidFill>
                <a:effectLst>
                  <a:outerShdw blurRad="38100" dist="38100" dir="2700000" algn="tl">
                    <a:srgbClr val="C0C0C0"/>
                  </a:outerShdw>
                </a:effectLst>
                <a:latin typeface="Times New Roman" pitchFamily="18" charset="0"/>
              </a:rPr>
              <a:t> </a:t>
            </a:r>
            <a:r>
              <a:rPr lang="en-US" sz="2000" i="1" dirty="0">
                <a:solidFill>
                  <a:srgbClr val="0070C0"/>
                </a:solidFill>
                <a:effectLst>
                  <a:outerShdw blurRad="38100" dist="38100" dir="2700000" algn="tl">
                    <a:srgbClr val="C0C0C0"/>
                  </a:outerShdw>
                </a:effectLst>
                <a:latin typeface="Times New Roman" pitchFamily="18" charset="0"/>
              </a:rPr>
              <a:t>  </a:t>
            </a:r>
          </a:p>
        </p:txBody>
      </p:sp>
      <p:sp>
        <p:nvSpPr>
          <p:cNvPr id="35845" name="Text Box 5">
            <a:extLst>
              <a:ext uri="{FF2B5EF4-FFF2-40B4-BE49-F238E27FC236}">
                <a16:creationId xmlns:a16="http://schemas.microsoft.com/office/drawing/2014/main" id="{C916D9B8-652F-CF1F-D784-0C3D49B2B810}"/>
              </a:ext>
            </a:extLst>
          </p:cNvPr>
          <p:cNvSpPr txBox="1">
            <a:spLocks noChangeArrowheads="1"/>
          </p:cNvSpPr>
          <p:nvPr/>
        </p:nvSpPr>
        <p:spPr bwMode="auto">
          <a:xfrm>
            <a:off x="6223000" y="1371600"/>
            <a:ext cx="1219200" cy="4016375"/>
          </a:xfrm>
          <a:prstGeom prst="rect">
            <a:avLst/>
          </a:prstGeom>
          <a:noFill/>
          <a:ln>
            <a:solidFill>
              <a:srgbClr val="000000"/>
            </a:solidFill>
          </a:ln>
          <a:effectLst/>
        </p:spPr>
        <p:txBody>
          <a:bodyPr>
            <a:spAutoFit/>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fontAlgn="base">
              <a:spcBef>
                <a:spcPct val="0"/>
              </a:spcBef>
              <a:spcAft>
                <a:spcPct val="0"/>
              </a:spcAft>
              <a:defRPr sz="2400">
                <a:solidFill>
                  <a:schemeClr val="tx1"/>
                </a:solidFill>
                <a:latin typeface="Times" pitchFamily="18" charset="0"/>
              </a:defRPr>
            </a:lvl6pPr>
            <a:lvl7pPr marL="3200400" indent="-457200" fontAlgn="base">
              <a:spcBef>
                <a:spcPct val="0"/>
              </a:spcBef>
              <a:spcAft>
                <a:spcPct val="0"/>
              </a:spcAft>
              <a:defRPr sz="2400">
                <a:solidFill>
                  <a:schemeClr val="tx1"/>
                </a:solidFill>
                <a:latin typeface="Times" pitchFamily="18" charset="0"/>
              </a:defRPr>
            </a:lvl7pPr>
            <a:lvl8pPr marL="3657600" indent="-457200" fontAlgn="base">
              <a:spcBef>
                <a:spcPct val="0"/>
              </a:spcBef>
              <a:spcAft>
                <a:spcPct val="0"/>
              </a:spcAft>
              <a:defRPr sz="2400">
                <a:solidFill>
                  <a:schemeClr val="tx1"/>
                </a:solidFill>
                <a:latin typeface="Times" pitchFamily="18" charset="0"/>
              </a:defRPr>
            </a:lvl8pPr>
            <a:lvl9pPr marL="4114800" indent="-457200" fontAlgn="base">
              <a:spcBef>
                <a:spcPct val="0"/>
              </a:spcBef>
              <a:spcAft>
                <a:spcPct val="0"/>
              </a:spcAft>
              <a:defRPr sz="2400">
                <a:solidFill>
                  <a:schemeClr val="tx1"/>
                </a:solidFill>
                <a:latin typeface="Times" pitchFamily="18" charset="0"/>
              </a:defRPr>
            </a:lvl9pPr>
          </a:lstStyle>
          <a:p>
            <a:pPr defTabSz="457200" eaLnBrk="1" fontAlgn="auto" hangingPunct="1">
              <a:spcBef>
                <a:spcPts val="0"/>
              </a:spcBef>
              <a:spcAft>
                <a:spcPts val="0"/>
              </a:spcAft>
              <a:defRPr/>
            </a:pPr>
            <a:r>
              <a:rPr lang="en-US" sz="1500" b="1" u="sng" dirty="0">
                <a:solidFill>
                  <a:prstClr val="black"/>
                </a:solidFill>
                <a:effectLst>
                  <a:outerShdw blurRad="38100" dist="38100" dir="2700000" algn="tl">
                    <a:srgbClr val="C0C0C0"/>
                  </a:outerShdw>
                </a:effectLst>
                <a:latin typeface="Tahoma" pitchFamily="34" charset="0"/>
              </a:rPr>
              <a:t>Pl	Bib</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	3</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2	4</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3	15</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4	10</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5	11</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6	1</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7	2</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8	17</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9	5</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10	6</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11	9</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12	7</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13	8</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14	30</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15T	25</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15T  19</a:t>
            </a:r>
          </a:p>
        </p:txBody>
      </p:sp>
      <p:sp>
        <p:nvSpPr>
          <p:cNvPr id="35846" name="Text Box 6">
            <a:extLst>
              <a:ext uri="{FF2B5EF4-FFF2-40B4-BE49-F238E27FC236}">
                <a16:creationId xmlns:a16="http://schemas.microsoft.com/office/drawing/2014/main" id="{BFC3905B-0FD1-AFBA-0458-E8CD584DB618}"/>
              </a:ext>
            </a:extLst>
          </p:cNvPr>
          <p:cNvSpPr txBox="1">
            <a:spLocks noChangeArrowheads="1"/>
          </p:cNvSpPr>
          <p:nvPr/>
        </p:nvSpPr>
        <p:spPr bwMode="auto">
          <a:xfrm>
            <a:off x="7543800" y="1371600"/>
            <a:ext cx="1295400" cy="4016375"/>
          </a:xfrm>
          <a:prstGeom prst="rect">
            <a:avLst/>
          </a:prstGeom>
          <a:noFill/>
          <a:ln>
            <a:solidFill>
              <a:srgbClr val="000000"/>
            </a:solidFill>
          </a:ln>
          <a:effectLst/>
        </p:spPr>
        <p:txBody>
          <a:bodyPr>
            <a:spAutoFit/>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fontAlgn="base">
              <a:spcBef>
                <a:spcPct val="0"/>
              </a:spcBef>
              <a:spcAft>
                <a:spcPct val="0"/>
              </a:spcAft>
              <a:defRPr sz="2400">
                <a:solidFill>
                  <a:schemeClr val="tx1"/>
                </a:solidFill>
                <a:latin typeface="Times" pitchFamily="18" charset="0"/>
              </a:defRPr>
            </a:lvl6pPr>
            <a:lvl7pPr marL="3200400" indent="-457200" fontAlgn="base">
              <a:spcBef>
                <a:spcPct val="0"/>
              </a:spcBef>
              <a:spcAft>
                <a:spcPct val="0"/>
              </a:spcAft>
              <a:defRPr sz="2400">
                <a:solidFill>
                  <a:schemeClr val="tx1"/>
                </a:solidFill>
                <a:latin typeface="Times" pitchFamily="18" charset="0"/>
              </a:defRPr>
            </a:lvl7pPr>
            <a:lvl8pPr marL="3657600" indent="-457200" fontAlgn="base">
              <a:spcBef>
                <a:spcPct val="0"/>
              </a:spcBef>
              <a:spcAft>
                <a:spcPct val="0"/>
              </a:spcAft>
              <a:defRPr sz="2400">
                <a:solidFill>
                  <a:schemeClr val="tx1"/>
                </a:solidFill>
                <a:latin typeface="Times" pitchFamily="18" charset="0"/>
              </a:defRPr>
            </a:lvl8pPr>
            <a:lvl9pPr marL="4114800" indent="-457200" fontAlgn="base">
              <a:spcBef>
                <a:spcPct val="0"/>
              </a:spcBef>
              <a:spcAft>
                <a:spcPct val="0"/>
              </a:spcAft>
              <a:defRPr sz="2400">
                <a:solidFill>
                  <a:schemeClr val="tx1"/>
                </a:solidFill>
                <a:latin typeface="Times" pitchFamily="18" charset="0"/>
              </a:defRPr>
            </a:lvl9pPr>
          </a:lstStyle>
          <a:p>
            <a:pPr defTabSz="457200" eaLnBrk="1" fontAlgn="auto" hangingPunct="1">
              <a:spcBef>
                <a:spcPts val="0"/>
              </a:spcBef>
              <a:spcAft>
                <a:spcPts val="0"/>
              </a:spcAft>
              <a:defRPr/>
            </a:pPr>
            <a:r>
              <a:rPr lang="en-US" sz="1500" b="1" u="sng" dirty="0">
                <a:solidFill>
                  <a:prstClr val="black"/>
                </a:solidFill>
                <a:effectLst>
                  <a:outerShdw blurRad="38100" dist="38100" dir="2700000" algn="tl">
                    <a:srgbClr val="C0C0C0"/>
                  </a:outerShdw>
                </a:effectLst>
                <a:latin typeface="Tahoma" pitchFamily="34" charset="0"/>
              </a:rPr>
              <a:t>St	Bib</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1	19</a:t>
            </a:r>
          </a:p>
          <a:p>
            <a:pPr defTabSz="457200" eaLnBrk="1" fontAlgn="auto" hangingPunct="1">
              <a:spcBef>
                <a:spcPts val="0"/>
              </a:spcBef>
              <a:spcAft>
                <a:spcPts val="0"/>
              </a:spcAft>
              <a:defRPr/>
            </a:pPr>
            <a:r>
              <a:rPr lang="en-US" sz="1500" dirty="0">
                <a:solidFill>
                  <a:prstClr val="black"/>
                </a:solidFill>
                <a:effectLst>
                  <a:outerShdw blurRad="38100" dist="38100" dir="2700000" algn="tl">
                    <a:srgbClr val="C0C0C0"/>
                  </a:outerShdw>
                </a:effectLst>
                <a:latin typeface="Tahoma" pitchFamily="34" charset="0"/>
              </a:rPr>
              <a:t>2	25</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30</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8</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7</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9</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6</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5</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17</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2</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1</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11</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10</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15</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4</a:t>
            </a:r>
          </a:p>
          <a:p>
            <a:pPr defTabSz="457200" eaLnBrk="1" fontAlgn="auto" hangingPunct="1">
              <a:spcBef>
                <a:spcPts val="0"/>
              </a:spcBef>
              <a:spcAft>
                <a:spcPts val="0"/>
              </a:spcAft>
              <a:buFontTx/>
              <a:buAutoNum type="arabicPlain" startAt="3"/>
              <a:defRPr/>
            </a:pPr>
            <a:r>
              <a:rPr lang="en-US" sz="1500" dirty="0">
                <a:solidFill>
                  <a:prstClr val="black"/>
                </a:solidFill>
                <a:effectLst>
                  <a:outerShdw blurRad="38100" dist="38100" dir="2700000" algn="tl">
                    <a:srgbClr val="C0C0C0"/>
                  </a:outerShdw>
                </a:effectLst>
                <a:latin typeface="Tahoma" pitchFamily="34" charset="0"/>
              </a:rPr>
              <a:t>3</a:t>
            </a:r>
          </a:p>
        </p:txBody>
      </p:sp>
      <p:pic>
        <p:nvPicPr>
          <p:cNvPr id="119815" name="Content Placeholder 10">
            <a:extLst>
              <a:ext uri="{FF2B5EF4-FFF2-40B4-BE49-F238E27FC236}">
                <a16:creationId xmlns:a16="http://schemas.microsoft.com/office/drawing/2014/main" id="{D8D9DFF9-9C30-234A-1764-CAD5F7FB7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0-#ppt_w/2"/>
                                          </p:val>
                                        </p:tav>
                                        <p:tav tm="100000">
                                          <p:val>
                                            <p:strVal val="#ppt_x"/>
                                          </p:val>
                                        </p:tav>
                                      </p:tavLst>
                                    </p:anim>
                                    <p:anim calcmode="lin" valueType="num">
                                      <p:cBhvr additive="base">
                                        <p:cTn id="8"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5842"/>
                                        </p:tgtEl>
                                        <p:attrNameLst>
                                          <p:attrName>style.visibility</p:attrName>
                                        </p:attrNameLst>
                                      </p:cBhvr>
                                      <p:to>
                                        <p:strVal val="visible"/>
                                      </p:to>
                                    </p:set>
                                    <p:anim calcmode="lin" valueType="num">
                                      <p:cBhvr additive="base">
                                        <p:cTn id="13" dur="500" fill="hold"/>
                                        <p:tgtEl>
                                          <p:spTgt spid="35842"/>
                                        </p:tgtEl>
                                        <p:attrNameLst>
                                          <p:attrName>ppt_x</p:attrName>
                                        </p:attrNameLst>
                                      </p:cBhvr>
                                      <p:tavLst>
                                        <p:tav tm="0">
                                          <p:val>
                                            <p:strVal val="0-#ppt_w/2"/>
                                          </p:val>
                                        </p:tav>
                                        <p:tav tm="100000">
                                          <p:val>
                                            <p:strVal val="#ppt_x"/>
                                          </p:val>
                                        </p:tav>
                                      </p:tavLst>
                                    </p:anim>
                                    <p:anim calcmode="lin" valueType="num">
                                      <p:cBhvr additive="base">
                                        <p:cTn id="14"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5845"/>
                                        </p:tgtEl>
                                        <p:attrNameLst>
                                          <p:attrName>style.visibility</p:attrName>
                                        </p:attrNameLst>
                                      </p:cBhvr>
                                      <p:to>
                                        <p:strVal val="visible"/>
                                      </p:to>
                                    </p:set>
                                    <p:anim calcmode="lin" valueType="num">
                                      <p:cBhvr additive="base">
                                        <p:cTn id="19" dur="500" fill="hold"/>
                                        <p:tgtEl>
                                          <p:spTgt spid="35845"/>
                                        </p:tgtEl>
                                        <p:attrNameLst>
                                          <p:attrName>ppt_x</p:attrName>
                                        </p:attrNameLst>
                                      </p:cBhvr>
                                      <p:tavLst>
                                        <p:tav tm="0">
                                          <p:val>
                                            <p:strVal val="1+#ppt_w/2"/>
                                          </p:val>
                                        </p:tav>
                                        <p:tav tm="100000">
                                          <p:val>
                                            <p:strVal val="#ppt_x"/>
                                          </p:val>
                                        </p:tav>
                                      </p:tavLst>
                                    </p:anim>
                                    <p:anim calcmode="lin" valueType="num">
                                      <p:cBhvr additive="base">
                                        <p:cTn id="20"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5846"/>
                                        </p:tgtEl>
                                        <p:attrNameLst>
                                          <p:attrName>style.visibility</p:attrName>
                                        </p:attrNameLst>
                                      </p:cBhvr>
                                      <p:to>
                                        <p:strVal val="visible"/>
                                      </p:to>
                                    </p:set>
                                    <p:anim calcmode="lin" valueType="num">
                                      <p:cBhvr additive="base">
                                        <p:cTn id="25" dur="500" fill="hold"/>
                                        <p:tgtEl>
                                          <p:spTgt spid="35846"/>
                                        </p:tgtEl>
                                        <p:attrNameLst>
                                          <p:attrName>ppt_x</p:attrName>
                                        </p:attrNameLst>
                                      </p:cBhvr>
                                      <p:tavLst>
                                        <p:tav tm="0">
                                          <p:val>
                                            <p:strVal val="1+#ppt_w/2"/>
                                          </p:val>
                                        </p:tav>
                                        <p:tav tm="100000">
                                          <p:val>
                                            <p:strVal val="#ppt_x"/>
                                          </p:val>
                                        </p:tav>
                                      </p:tavLst>
                                    </p:anim>
                                    <p:anim calcmode="lin" valueType="num">
                                      <p:cBhvr additive="base">
                                        <p:cTn id="26"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4" grpId="0" autoUpdateAnimBg="0"/>
      <p:bldP spid="35845" grpId="0" animBg="1" autoUpdateAnimBg="0"/>
      <p:bldP spid="35846"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2A40891-6E19-9E1F-3AA4-A82C8B4E72BB}"/>
              </a:ext>
            </a:extLst>
          </p:cNvPr>
          <p:cNvSpPr>
            <a:spLocks noGrp="1"/>
          </p:cNvSpPr>
          <p:nvPr>
            <p:ph type="title"/>
          </p:nvPr>
        </p:nvSpPr>
        <p:spPr>
          <a:xfrm>
            <a:off x="838200" y="177800"/>
            <a:ext cx="8001000" cy="1239838"/>
          </a:xfrm>
        </p:spPr>
        <p:txBody>
          <a:bodyPr rtlCol="0">
            <a:normAutofit fontScale="90000"/>
          </a:bodyPr>
          <a:lstStyle/>
          <a:p>
            <a:pPr eaLnBrk="1" fontAlgn="auto" hangingPunct="1">
              <a:spcAft>
                <a:spcPts val="0"/>
              </a:spcAft>
              <a:defRPr/>
            </a:pPr>
            <a:r>
              <a:rPr lang="en-US" b="1"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LIMITATIONS IN SECOND RUN: SL &amp; GS</a:t>
            </a:r>
            <a:br>
              <a:rPr lang="en-US" dirty="0">
                <a:solidFill>
                  <a:srgbClr val="FF0000"/>
                </a:solidFill>
                <a:latin typeface="Arial Bold" pitchFamily="34" charset="0"/>
                <a:cs typeface="Arial Bold" pitchFamily="34" charset="0"/>
              </a:rPr>
            </a:br>
            <a:endParaRPr lang="en-US" dirty="0">
              <a:solidFill>
                <a:srgbClr val="FF0000"/>
              </a:solidFill>
              <a:latin typeface="Arial Bold" pitchFamily="34" charset="0"/>
              <a:cs typeface="Arial Bold" pitchFamily="34" charset="0"/>
            </a:endParaRPr>
          </a:p>
        </p:txBody>
      </p:sp>
      <p:sp>
        <p:nvSpPr>
          <p:cNvPr id="120835" name="Content Placeholder 2">
            <a:extLst>
              <a:ext uri="{FF2B5EF4-FFF2-40B4-BE49-F238E27FC236}">
                <a16:creationId xmlns:a16="http://schemas.microsoft.com/office/drawing/2014/main" id="{67663699-7EFD-1A9C-D90C-B112DFFA3336}"/>
              </a:ext>
            </a:extLst>
          </p:cNvPr>
          <p:cNvSpPr>
            <a:spLocks noGrp="1" noChangeArrowheads="1"/>
          </p:cNvSpPr>
          <p:nvPr>
            <p:ph type="body" sz="quarter" idx="10"/>
          </p:nvPr>
        </p:nvSpPr>
        <p:spPr>
          <a:xfrm>
            <a:off x="533400" y="1417638"/>
            <a:ext cx="8153400" cy="4724400"/>
          </a:xfrm>
        </p:spPr>
        <p:txBody>
          <a:bodyPr/>
          <a:lstStyle/>
          <a:p>
            <a:pPr eaLnBrk="1" hangingPunct="1">
              <a:lnSpc>
                <a:spcPct val="10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In </a:t>
            </a:r>
            <a:r>
              <a:rPr lang="en-US" altLang="en-US" sz="2400" u="sng" dirty="0">
                <a:solidFill>
                  <a:schemeClr val="tx1"/>
                </a:solidFill>
                <a:latin typeface="Arial" panose="020B0604020202020204" pitchFamily="34" charset="0"/>
                <a:cs typeface="Arial" panose="020B0604020202020204" pitchFamily="34" charset="0"/>
              </a:rPr>
              <a:t>U.S. Ski &amp; Snowboard</a:t>
            </a:r>
            <a:r>
              <a:rPr lang="en-US" altLang="en-US" sz="2400" u="sng" dirty="0">
                <a:latin typeface="Arial" panose="020B0604020202020204" pitchFamily="34" charset="0"/>
                <a:cs typeface="Arial" panose="020B0604020202020204" pitchFamily="34" charset="0"/>
              </a:rPr>
              <a:t> collegiate</a:t>
            </a:r>
            <a:r>
              <a:rPr lang="en-US" altLang="en-US" sz="2400" dirty="0">
                <a:latin typeface="Arial" panose="020B0604020202020204" pitchFamily="34" charset="0"/>
                <a:cs typeface="Arial" panose="020B0604020202020204" pitchFamily="34" charset="0"/>
              </a:rPr>
              <a:t> SL and GS events, the Jury has the right to reduce the number of competitors in the second run to </a:t>
            </a:r>
            <a:r>
              <a:rPr lang="en-US" altLang="en-US" sz="2400" u="sng" dirty="0">
                <a:latin typeface="Arial" panose="020B0604020202020204" pitchFamily="34" charset="0"/>
                <a:cs typeface="Arial" panose="020B0604020202020204" pitchFamily="34" charset="0"/>
              </a:rPr>
              <a:t>half on the first run start list</a:t>
            </a:r>
            <a:r>
              <a:rPr lang="en-US" altLang="en-US" sz="2400" dirty="0">
                <a:latin typeface="Arial" panose="020B0604020202020204" pitchFamily="34" charset="0"/>
                <a:cs typeface="Arial" panose="020B0604020202020204" pitchFamily="34" charset="0"/>
              </a:rPr>
              <a:t>, provided that notice was given in the invitation, and at the </a:t>
            </a:r>
            <a:r>
              <a:rPr lang="en-US" altLang="en-US" sz="2400" u="sng" dirty="0">
                <a:latin typeface="Arial" panose="020B0604020202020204" pitchFamily="34" charset="0"/>
                <a:cs typeface="Arial" panose="020B0604020202020204" pitchFamily="34" charset="0"/>
              </a:rPr>
              <a:t>Team Captains’ Meeting before the Draw</a:t>
            </a:r>
            <a:r>
              <a:rPr lang="en-US" altLang="en-US" sz="2400"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[806.2, 906.2]</a:t>
            </a:r>
            <a:endParaRPr lang="en-US" altLang="en-US" sz="2400" dirty="0">
              <a:latin typeface="Arial" panose="020B0604020202020204" pitchFamily="34" charset="0"/>
              <a:cs typeface="Arial" panose="020B0604020202020204" pitchFamily="34" charset="0"/>
            </a:endParaRPr>
          </a:p>
          <a:p>
            <a:pPr eaLnBrk="1" hangingPunct="1">
              <a:lnSpc>
                <a:spcPct val="100000"/>
              </a:lnSpc>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For </a:t>
            </a:r>
            <a:r>
              <a:rPr lang="en-US" altLang="en-US" sz="2400" u="sng" dirty="0">
                <a:latin typeface="Arial" panose="020B0604020202020204" pitchFamily="34" charset="0"/>
                <a:cs typeface="Arial" panose="020B0604020202020204" pitchFamily="34" charset="0"/>
              </a:rPr>
              <a:t>FIS</a:t>
            </a:r>
            <a:r>
              <a:rPr lang="en-US" altLang="en-US" sz="2400" dirty="0">
                <a:latin typeface="Arial" panose="020B0604020202020204" pitchFamily="34" charset="0"/>
                <a:cs typeface="Arial" panose="020B0604020202020204" pitchFamily="34" charset="0"/>
              </a:rPr>
              <a:t> Slalom and Giant Slalom events, the Jury has the right to reduce the number of competitors in the second run to </a:t>
            </a:r>
            <a:r>
              <a:rPr lang="en-US" altLang="en-US" sz="2400" u="sng" dirty="0">
                <a:latin typeface="Arial" panose="020B0604020202020204" pitchFamily="34" charset="0"/>
                <a:cs typeface="Arial" panose="020B0604020202020204" pitchFamily="34" charset="0"/>
              </a:rPr>
              <a:t>half on the first run start list</a:t>
            </a:r>
            <a:r>
              <a:rPr lang="en-US" altLang="en-US" sz="2400" dirty="0">
                <a:latin typeface="Arial" panose="020B0604020202020204" pitchFamily="34" charset="0"/>
                <a:cs typeface="Arial" panose="020B0604020202020204" pitchFamily="34" charset="0"/>
              </a:rPr>
              <a:t>.  Decision has to be made (and announced), no later than </a:t>
            </a:r>
            <a:r>
              <a:rPr lang="en-US" altLang="en-US" sz="2400" u="sng" dirty="0">
                <a:latin typeface="Arial" panose="020B0604020202020204" pitchFamily="34" charset="0"/>
                <a:cs typeface="Arial" panose="020B0604020202020204" pitchFamily="34" charset="0"/>
              </a:rPr>
              <a:t>one hour before the start of the first run</a:t>
            </a:r>
            <a:r>
              <a:rPr lang="en-US" altLang="en-US" sz="2400"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[806.2, 906.2]</a:t>
            </a:r>
            <a:endParaRPr lang="en-US" altLang="en-US" sz="2400" dirty="0">
              <a:latin typeface="Arial" panose="020B0604020202020204" pitchFamily="34" charset="0"/>
              <a:cs typeface="Arial" panose="020B0604020202020204" pitchFamily="34" charset="0"/>
            </a:endParaRPr>
          </a:p>
        </p:txBody>
      </p:sp>
      <p:pic>
        <p:nvPicPr>
          <p:cNvPr id="120836" name="Content Placeholder 10">
            <a:extLst>
              <a:ext uri="{FF2B5EF4-FFF2-40B4-BE49-F238E27FC236}">
                <a16:creationId xmlns:a16="http://schemas.microsoft.com/office/drawing/2014/main" id="{0D13F67B-9EA0-B4EF-0550-C5F05114C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81BCA291-8E5A-1639-B6AD-0CC2F444CD0F}"/>
              </a:ext>
            </a:extLst>
          </p:cNvPr>
          <p:cNvSpPr>
            <a:spLocks noGrp="1" noChangeArrowheads="1"/>
          </p:cNvSpPr>
          <p:nvPr>
            <p:ph idx="4294967295"/>
          </p:nvPr>
        </p:nvSpPr>
        <p:spPr>
          <a:xfrm>
            <a:off x="152400" y="1447800"/>
            <a:ext cx="8785225" cy="3276600"/>
          </a:xfrm>
        </p:spPr>
        <p:txBody>
          <a:bodyPr/>
          <a:lstStyle/>
          <a:p>
            <a:pPr algn="ctr" eaLnBrk="1" hangingPunct="1">
              <a:lnSpc>
                <a:spcPct val="100000"/>
              </a:lnSpc>
              <a:spcBef>
                <a:spcPts val="2400"/>
              </a:spcBef>
              <a:buFontTx/>
              <a:buNone/>
              <a:defRPr/>
            </a:pPr>
            <a:r>
              <a:rPr lang="en-US" altLang="en-US" sz="3600" b="1" dirty="0">
                <a:solidFill>
                  <a:srgbClr val="FF0000"/>
                </a:solidFill>
                <a:latin typeface="Comic Sans MS" panose="030F0702030302020204" pitchFamily="66" charset="0"/>
                <a:cs typeface="Arial" panose="020B0604020202020204" pitchFamily="34" charset="0"/>
              </a:rPr>
              <a:t>	</a:t>
            </a:r>
            <a:r>
              <a:rPr lang="en-US" altLang="en-US" sz="35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TO PERFORM CALCULATIONS</a:t>
            </a:r>
            <a:r>
              <a:rPr lang="en-US" altLang="en-US" sz="3600" b="1" dirty="0">
                <a:solidFill>
                  <a:srgbClr val="1034C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600" b="1" dirty="0">
                <a:solidFill>
                  <a:schemeClr val="tx1"/>
                </a:solidFill>
                <a:latin typeface="Arial" panose="020B0604020202020204" pitchFamily="34" charset="0"/>
                <a:cs typeface="Arial" panose="020B0604020202020204" pitchFamily="34" charset="0"/>
              </a:rPr>
              <a:t>       Race Points &amp; Penalty</a:t>
            </a:r>
          </a:p>
          <a:p>
            <a:pPr algn="ctr" eaLnBrk="1" hangingPunct="1">
              <a:lnSpc>
                <a:spcPct val="100000"/>
              </a:lnSpc>
              <a:spcBef>
                <a:spcPts val="2400"/>
              </a:spcBef>
              <a:buFontTx/>
              <a:buNone/>
              <a:defRPr/>
            </a:pPr>
            <a:r>
              <a:rPr lang="en-US" altLang="en-US" sz="3600" b="1" dirty="0">
                <a:solidFill>
                  <a:schemeClr val="tx1"/>
                </a:solidFill>
                <a:latin typeface="Arial" panose="020B0604020202020204" pitchFamily="34" charset="0"/>
                <a:cs typeface="Arial" panose="020B0604020202020204" pitchFamily="34" charset="0"/>
              </a:rPr>
              <a:t>Replacement Times</a:t>
            </a:r>
          </a:p>
          <a:p>
            <a:pPr algn="ctr" eaLnBrk="1" hangingPunct="1">
              <a:lnSpc>
                <a:spcPct val="100000"/>
              </a:lnSpc>
              <a:spcBef>
                <a:spcPts val="2400"/>
              </a:spcBef>
              <a:buFontTx/>
              <a:buNone/>
              <a:tabLst>
                <a:tab pos="968375" algn="l"/>
              </a:tabLst>
              <a:defRPr/>
            </a:pPr>
            <a:r>
              <a:rPr lang="en-US" altLang="en-US" sz="3500" b="1" dirty="0">
                <a:solidFill>
                  <a:schemeClr val="tx1"/>
                </a:solidFill>
                <a:latin typeface="Arial" panose="020B0604020202020204" pitchFamily="34" charset="0"/>
                <a:cs typeface="Arial" panose="020B0604020202020204" pitchFamily="34" charset="0"/>
              </a:rPr>
              <a:t>How To Prepare A TDTR</a:t>
            </a:r>
          </a:p>
        </p:txBody>
      </p:sp>
      <p:pic>
        <p:nvPicPr>
          <p:cNvPr id="121859" name="Content Placeholder 10">
            <a:extLst>
              <a:ext uri="{FF2B5EF4-FFF2-40B4-BE49-F238E27FC236}">
                <a16:creationId xmlns:a16="http://schemas.microsoft.com/office/drawing/2014/main" id="{6E4E1C21-E75E-EC04-1937-F50E33D11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562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83C07AB-6A0D-D20B-86E5-482CC6ABBF2E}"/>
              </a:ext>
            </a:extLst>
          </p:cNvPr>
          <p:cNvSpPr>
            <a:spLocks noGrp="1" noChangeArrowheads="1"/>
          </p:cNvSpPr>
          <p:nvPr>
            <p:ph type="title" idx="4294967295"/>
          </p:nvPr>
        </p:nvSpPr>
        <p:spPr>
          <a:xfrm>
            <a:off x="1804988" y="177800"/>
            <a:ext cx="7339012" cy="1239838"/>
          </a:xfrm>
        </p:spPr>
        <p:txBody>
          <a:bodyPr/>
          <a:lstStyle/>
          <a:p>
            <a:pPr eaLnBrk="1" hangingPunct="1"/>
            <a:r>
              <a:rPr lang="en-US" altLang="en-US">
                <a:solidFill>
                  <a:srgbClr val="FF0000"/>
                </a:solidFill>
                <a:latin typeface="Arial Bold" panose="020B0704020202020204" pitchFamily="34" charset="0"/>
                <a:cs typeface="Arial Bold" panose="020B0704020202020204" pitchFamily="34" charset="0"/>
              </a:rPr>
              <a:t>	</a:t>
            </a:r>
          </a:p>
        </p:txBody>
      </p:sp>
      <p:sp>
        <p:nvSpPr>
          <p:cNvPr id="8195" name="Content Placeholder 2">
            <a:extLst>
              <a:ext uri="{FF2B5EF4-FFF2-40B4-BE49-F238E27FC236}">
                <a16:creationId xmlns:a16="http://schemas.microsoft.com/office/drawing/2014/main" id="{9459FBCC-952E-D34F-9A92-87692E711A58}"/>
              </a:ext>
            </a:extLst>
          </p:cNvPr>
          <p:cNvSpPr>
            <a:spLocks noGrp="1"/>
          </p:cNvSpPr>
          <p:nvPr>
            <p:ph idx="4294967295"/>
          </p:nvPr>
        </p:nvSpPr>
        <p:spPr>
          <a:xfrm>
            <a:off x="563563" y="2590800"/>
            <a:ext cx="8229600" cy="2260600"/>
          </a:xfrm>
        </p:spPr>
        <p:txBody>
          <a:bodyPr rtlCol="0">
            <a:normAutofit fontScale="92500" lnSpcReduction="10000"/>
          </a:bodyPr>
          <a:lstStyle/>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rPr>
              <a:t>SEASON 2025</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rPr>
              <a:t>U.S. Ski &amp; Snowboard</a:t>
            </a:r>
          </a:p>
          <a:p>
            <a:pPr marL="0" indent="0" algn="ctr" eaLnBrk="1" fontAlgn="auto" hangingPunct="1">
              <a:spcAft>
                <a:spcPts val="0"/>
              </a:spcAft>
              <a:buFont typeface="Euphemia" panose="020B0503040102020104" pitchFamily="34" charset="0"/>
              <a:buNone/>
              <a:defRPr/>
            </a:pPr>
            <a:r>
              <a:rPr lang="en-US" sz="3600" b="1" u="sng" dirty="0">
                <a:solidFill>
                  <a:srgbClr val="0028A8"/>
                </a:solidFill>
                <a:effectLst>
                  <a:outerShdw blurRad="38100" dist="38100" dir="2700000" algn="tl">
                    <a:srgbClr val="000000">
                      <a:alpha val="43137"/>
                    </a:srgbClr>
                  </a:outerShdw>
                </a:effectLst>
                <a:latin typeface="+mj-lt"/>
                <a:cs typeface="Arial" panose="020B0604020202020204" pitchFamily="34" charset="0"/>
              </a:rPr>
              <a:t>NON-FIS EVENTS</a:t>
            </a:r>
          </a:p>
          <a:p>
            <a:pPr marL="0" indent="0" algn="ctr" eaLnBrk="1" fontAlgn="auto" hangingPunct="1">
              <a:spcAft>
                <a:spcPts val="0"/>
              </a:spcAft>
              <a:buFont typeface="Arial" charset="0"/>
              <a:buNone/>
              <a:defRPr/>
            </a:pPr>
            <a:endPar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endParaRPr>
          </a:p>
        </p:txBody>
      </p:sp>
      <p:pic>
        <p:nvPicPr>
          <p:cNvPr id="15364" name="Content Placeholder 10">
            <a:extLst>
              <a:ext uri="{FF2B5EF4-FFF2-40B4-BE49-F238E27FC236}">
                <a16:creationId xmlns:a16="http://schemas.microsoft.com/office/drawing/2014/main" id="{36446939-017A-FADF-42DD-BD3C85AB4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7175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a:extLst>
              <a:ext uri="{FF2B5EF4-FFF2-40B4-BE49-F238E27FC236}">
                <a16:creationId xmlns:a16="http://schemas.microsoft.com/office/drawing/2014/main" id="{EBE1558C-97D2-1B87-4FA0-088EACDB6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17550"/>
            <a:ext cx="12192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961135"/>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8915-C235-EA84-23BB-418DA01B7A5E}"/>
              </a:ext>
            </a:extLst>
          </p:cNvPr>
          <p:cNvSpPr>
            <a:spLocks noGrp="1"/>
          </p:cNvSpPr>
          <p:nvPr>
            <p:ph type="title"/>
          </p:nvPr>
        </p:nvSpPr>
        <p:spPr>
          <a:xfrm>
            <a:off x="206375" y="192088"/>
            <a:ext cx="8729663" cy="533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MEMBERSHIP</a:t>
            </a: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28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05DF3CD-88FC-ED75-0675-B5C301E0E2BE}"/>
              </a:ext>
            </a:extLst>
          </p:cNvPr>
          <p:cNvSpPr>
            <a:spLocks noGrp="1"/>
          </p:cNvSpPr>
          <p:nvPr>
            <p:ph type="body" sz="quarter" idx="10"/>
          </p:nvPr>
        </p:nvSpPr>
        <p:spPr>
          <a:xfrm>
            <a:off x="152400" y="738188"/>
            <a:ext cx="8882063" cy="5751512"/>
          </a:xfrm>
        </p:spPr>
        <p:txBody>
          <a:bodyPr/>
          <a:lstStyle/>
          <a:p>
            <a:pPr marL="342900" indent="-342900" algn="just">
              <a:spcBef>
                <a:spcPts val="600"/>
              </a:spcBef>
              <a:spcAft>
                <a:spcPts val="600"/>
              </a:spcAft>
              <a:buClr>
                <a:srgbClr val="000000"/>
              </a:buClr>
              <a:buSzPts val="1100"/>
              <a:buFont typeface="Symbol" panose="05050102010706020507" pitchFamily="18" charset="2"/>
              <a:buChar char=""/>
              <a:defRPr/>
            </a:pPr>
            <a:r>
              <a:rPr lang="en-US" sz="1800" u="sng" kern="100" dirty="0">
                <a:ea typeface="Calibri" panose="020F0502020204030204" pitchFamily="34" charset="0"/>
                <a:cs typeface="Arial" panose="020B0604020202020204" pitchFamily="34" charset="0"/>
              </a:rPr>
              <a:t>All</a:t>
            </a:r>
            <a:r>
              <a:rPr lang="en-US" sz="1800" kern="100" dirty="0">
                <a:ea typeface="Calibri" panose="020F0502020204030204" pitchFamily="34" charset="0"/>
                <a:cs typeface="Arial" panose="020B0604020202020204" pitchFamily="34" charset="0"/>
              </a:rPr>
              <a:t> coaches, including part-time coaches and coaches for U12 and younger athletes, must be Coach members of U.S. Ski &amp; Snowboard. </a:t>
            </a:r>
          </a:p>
          <a:p>
            <a:pPr marL="342900" indent="-342900" algn="just">
              <a:spcBef>
                <a:spcPts val="600"/>
              </a:spcBef>
              <a:spcAft>
                <a:spcPts val="600"/>
              </a:spcAft>
              <a:buClr>
                <a:srgbClr val="000000"/>
              </a:buClr>
              <a:buSzPts val="1100"/>
              <a:buFont typeface="Symbol" panose="05050102010706020507" pitchFamily="18" charset="2"/>
              <a:buChar char=""/>
              <a:defRPr/>
            </a:pPr>
            <a:r>
              <a:rPr lang="en-US" sz="1800" kern="100" dirty="0">
                <a:ea typeface="Calibri" panose="020F0502020204030204" pitchFamily="34" charset="0"/>
                <a:cs typeface="Arial" panose="020B0604020202020204" pitchFamily="34" charset="0"/>
              </a:rPr>
              <a:t>Avalanche Training and Coaching Fundamentals is moving to Sport Education and will be required </a:t>
            </a:r>
            <a:r>
              <a:rPr lang="en-US" sz="1800" u="sng" kern="100" dirty="0">
                <a:ea typeface="Calibri" panose="020F0502020204030204" pitchFamily="34" charset="0"/>
                <a:cs typeface="Arial" panose="020B0604020202020204" pitchFamily="34" charset="0"/>
              </a:rPr>
              <a:t>only</a:t>
            </a:r>
            <a:r>
              <a:rPr lang="en-US" sz="1800" kern="100" dirty="0">
                <a:ea typeface="Calibri" panose="020F0502020204030204" pitchFamily="34" charset="0"/>
                <a:cs typeface="Arial" panose="020B0604020202020204" pitchFamily="34" charset="0"/>
              </a:rPr>
              <a:t> for Coach and Junior Coach members. </a:t>
            </a:r>
          </a:p>
          <a:p>
            <a:pPr marL="342900" indent="-342900" algn="just">
              <a:spcBef>
                <a:spcPts val="600"/>
              </a:spcBef>
              <a:spcAft>
                <a:spcPts val="600"/>
              </a:spcAft>
              <a:buClr>
                <a:srgbClr val="000000"/>
              </a:buClr>
              <a:buSzPts val="1100"/>
              <a:buFont typeface="Symbol" panose="05050102010706020507" pitchFamily="18" charset="2"/>
              <a:buChar char=""/>
              <a:defRPr/>
            </a:pPr>
            <a:r>
              <a:rPr lang="en-US" sz="1800" kern="100" dirty="0">
                <a:ea typeface="Calibri" panose="020F0502020204030204" pitchFamily="34" charset="0"/>
                <a:cs typeface="Arial" panose="020B0604020202020204" pitchFamily="34" charset="0"/>
              </a:rPr>
              <a:t>Athletes who will turn 18 during the competition season must create their own U.S. Ski &amp; Snowboard Membership Account.</a:t>
            </a:r>
          </a:p>
          <a:p>
            <a:pPr marL="342900" indent="-342900" algn="just">
              <a:spcBef>
                <a:spcPts val="600"/>
              </a:spcBef>
              <a:spcAft>
                <a:spcPts val="600"/>
              </a:spcAft>
              <a:buClr>
                <a:srgbClr val="000000"/>
              </a:buClr>
              <a:buSzPts val="1100"/>
              <a:buFont typeface="Symbol" panose="05050102010706020507" pitchFamily="18" charset="2"/>
              <a:buChar char=""/>
              <a:defRPr/>
            </a:pPr>
            <a:r>
              <a:rPr lang="en-US" sz="1800" kern="100" dirty="0">
                <a:ea typeface="Calibri" panose="020F0502020204030204" pitchFamily="34" charset="0"/>
                <a:cs typeface="Arial" panose="020B0604020202020204" pitchFamily="34" charset="0"/>
              </a:rPr>
              <a:t>Junior Coaches must create their own U.S. Ski &amp; Snowboard Membership Account.</a:t>
            </a:r>
          </a:p>
          <a:p>
            <a:pPr marL="342900" indent="-342900" algn="just">
              <a:spcBef>
                <a:spcPts val="600"/>
              </a:spcBef>
              <a:spcAft>
                <a:spcPts val="600"/>
              </a:spcAft>
              <a:buClr>
                <a:srgbClr val="000000"/>
              </a:buClr>
              <a:buSzPts val="1100"/>
              <a:buFont typeface="Symbol" panose="05050102010706020507" pitchFamily="18" charset="2"/>
              <a:buChar char=""/>
              <a:defRPr/>
            </a:pPr>
            <a:r>
              <a:rPr lang="en-US" sz="1800" kern="100" dirty="0">
                <a:ea typeface="Calibri" panose="020F0502020204030204" pitchFamily="34" charset="0"/>
                <a:cs typeface="Arial" panose="020B0604020202020204" pitchFamily="34" charset="0"/>
              </a:rPr>
              <a:t>Pursuit of coach certification is required for all coach members, and starting Season 2026, an “</a:t>
            </a:r>
            <a:r>
              <a:rPr lang="en-US" sz="1800" u="sng" kern="100" dirty="0">
                <a:ea typeface="Calibri" panose="020F0502020204030204" pitchFamily="34" charset="0"/>
                <a:cs typeface="Arial" panose="020B0604020202020204" pitchFamily="34" charset="0"/>
              </a:rPr>
              <a:t>active</a:t>
            </a:r>
            <a:r>
              <a:rPr lang="en-US" sz="1800" kern="100" dirty="0">
                <a:ea typeface="Calibri" panose="020F0502020204030204" pitchFamily="34" charset="0"/>
                <a:cs typeface="Arial" panose="020B0604020202020204" pitchFamily="34" charset="0"/>
              </a:rPr>
              <a:t>” coach certification will be required in order to register for a U.S. Ski &amp; Snowboard sanctioned competition and be granted race arena/venue access. </a:t>
            </a:r>
          </a:p>
          <a:p>
            <a:pPr algn="just">
              <a:spcBef>
                <a:spcPts val="600"/>
              </a:spcBef>
              <a:spcAft>
                <a:spcPts val="600"/>
              </a:spcAft>
              <a:buFont typeface="Arial" panose="020B0604020202020204" pitchFamily="34" charset="0"/>
              <a:buChar char="•"/>
              <a:defRPr/>
            </a:pPr>
            <a:r>
              <a:rPr lang="en-US" sz="1800" kern="100" dirty="0">
                <a:ea typeface="Calibri" panose="020F0502020204030204" pitchFamily="34" charset="0"/>
                <a:cs typeface="Arial" panose="020B0604020202020204" pitchFamily="34" charset="0"/>
              </a:rPr>
              <a:t>For their </a:t>
            </a:r>
            <a:r>
              <a:rPr lang="en-US" sz="1800" u="sng" kern="100" dirty="0">
                <a:ea typeface="Calibri" panose="020F0502020204030204" pitchFamily="34" charset="0"/>
                <a:cs typeface="Arial" panose="020B0604020202020204" pitchFamily="34" charset="0"/>
              </a:rPr>
              <a:t>first season</a:t>
            </a:r>
            <a:r>
              <a:rPr lang="en-US" sz="1800" kern="100" dirty="0">
                <a:ea typeface="Calibri" panose="020F0502020204030204" pitchFamily="34" charset="0"/>
                <a:cs typeface="Arial" panose="020B0604020202020204" pitchFamily="34" charset="0"/>
              </a:rPr>
              <a:t>, </a:t>
            </a:r>
            <a:r>
              <a:rPr lang="en-US" sz="1800" u="sng" kern="100" dirty="0">
                <a:ea typeface="Calibri" panose="020F0502020204030204" pitchFamily="34" charset="0"/>
                <a:cs typeface="Arial" panose="020B0604020202020204" pitchFamily="34" charset="0"/>
              </a:rPr>
              <a:t>new</a:t>
            </a:r>
            <a:r>
              <a:rPr lang="en-US" sz="1800" kern="100" dirty="0">
                <a:ea typeface="Calibri" panose="020F0502020204030204" pitchFamily="34" charset="0"/>
                <a:cs typeface="Arial" panose="020B0604020202020204" pitchFamily="34" charset="0"/>
              </a:rPr>
              <a:t> coaches who have never been certified, being </a:t>
            </a:r>
            <a:r>
              <a:rPr lang="en-US" sz="1800" b="1" kern="100" dirty="0">
                <a:ea typeface="Calibri" panose="020F0502020204030204" pitchFamily="34" charset="0"/>
                <a:cs typeface="Arial" panose="020B0604020202020204" pitchFamily="34" charset="0"/>
              </a:rPr>
              <a:t>"in progress" </a:t>
            </a:r>
            <a:r>
              <a:rPr lang="en-US" sz="1800" kern="100" dirty="0">
                <a:ea typeface="Calibri" panose="020F0502020204030204" pitchFamily="34" charset="0"/>
                <a:cs typeface="Arial" panose="020B0604020202020204" pitchFamily="34" charset="0"/>
              </a:rPr>
              <a:t>towards their Level 100 certification will meet this requirement. </a:t>
            </a:r>
          </a:p>
          <a:p>
            <a:pPr marL="0" indent="0" algn="just">
              <a:spcBef>
                <a:spcPts val="600"/>
              </a:spcBef>
              <a:spcAft>
                <a:spcPts val="600"/>
              </a:spcAft>
              <a:buFont typeface="Euphemia" panose="020B0503040102020104" pitchFamily="34" charset="0"/>
              <a:buNone/>
              <a:defRPr/>
            </a:pPr>
            <a:r>
              <a:rPr lang="en-US" sz="1800" b="1" kern="100" dirty="0">
                <a:ea typeface="Calibri" panose="020F0502020204030204" pitchFamily="34" charset="0"/>
                <a:cs typeface="Arial" panose="020B0604020202020204" pitchFamily="34" charset="0"/>
              </a:rPr>
              <a:t>For additional details, contact </a:t>
            </a:r>
            <a:r>
              <a:rPr lang="en-US" sz="1800" b="1" kern="100" dirty="0">
                <a:solidFill>
                  <a:srgbClr val="0033CC"/>
                </a:solidFill>
                <a:ea typeface="Calibri" panose="020F0502020204030204" pitchFamily="34" charset="0"/>
                <a:cs typeface="Arial" panose="020B0604020202020204" pitchFamily="34" charset="0"/>
              </a:rPr>
              <a:t>sporteducation@usskiandsnowboard.org.</a:t>
            </a:r>
            <a:r>
              <a:rPr lang="en-US" sz="1800" kern="100" dirty="0">
                <a:ea typeface="Calibri" panose="020F0502020204030204" pitchFamily="34" charset="0"/>
                <a:cs typeface="Arial" panose="020B0604020202020204" pitchFamily="34" charset="0"/>
              </a:rPr>
              <a:t> </a:t>
            </a:r>
          </a:p>
          <a:p>
            <a:pPr marL="0" indent="0" algn="just">
              <a:spcBef>
                <a:spcPts val="600"/>
              </a:spcBef>
              <a:spcAft>
                <a:spcPts val="600"/>
              </a:spcAft>
              <a:buFont typeface="Euphemia" panose="020B0503040102020104" pitchFamily="34" charset="0"/>
              <a:buNone/>
              <a:defRPr/>
            </a:pPr>
            <a:r>
              <a:rPr lang="en-US" sz="1800" i="1" kern="100" dirty="0">
                <a:ea typeface="Calibri" panose="020F0502020204030204" pitchFamily="34" charset="0"/>
                <a:cs typeface="Arial" panose="020B0604020202020204" pitchFamily="34" charset="0"/>
              </a:rPr>
              <a:t>NOTE: Beginning Season 2026, Alpine Officials’ Referee Certification may be required for all Level 200 coaches.  </a:t>
            </a:r>
            <a:r>
              <a:rPr lang="en-US" sz="1800" i="1" kern="100" dirty="0">
                <a:solidFill>
                  <a:srgbClr val="FF0000"/>
                </a:solidFill>
                <a:ea typeface="Calibri" panose="020F0502020204030204" pitchFamily="34" charset="0"/>
                <a:cs typeface="Arial" panose="020B0604020202020204" pitchFamily="34" charset="0"/>
              </a:rPr>
              <a:t>  </a:t>
            </a:r>
            <a:endParaRPr lang="en-US" sz="1800" kern="100" dirty="0">
              <a:ea typeface="Calibri" panose="020F0502020204030204" pitchFamily="34" charset="0"/>
              <a:cs typeface="Arial" panose="020B0604020202020204" pitchFamily="34"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a:defRPr/>
            </a:pPr>
            <a:endParaRPr lang="en-US" dirty="0"/>
          </a:p>
        </p:txBody>
      </p:sp>
      <p:pic>
        <p:nvPicPr>
          <p:cNvPr id="16388" name="Content Placeholder 10">
            <a:extLst>
              <a:ext uri="{FF2B5EF4-FFF2-40B4-BE49-F238E27FC236}">
                <a16:creationId xmlns:a16="http://schemas.microsoft.com/office/drawing/2014/main" id="{48529952-78C9-18BA-C3D5-BBB6D83FE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9523"/>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C763-021D-768E-AB3C-ADA5D846EC09}"/>
              </a:ext>
            </a:extLst>
          </p:cNvPr>
          <p:cNvSpPr>
            <a:spLocks noGrp="1"/>
          </p:cNvSpPr>
          <p:nvPr>
            <p:ph type="title"/>
          </p:nvPr>
        </p:nvSpPr>
        <p:spPr>
          <a:xfrm>
            <a:off x="206375" y="192088"/>
            <a:ext cx="8729663" cy="533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MEMBERSHIP</a:t>
            </a: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28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BA20C38A-6105-CE59-A98B-F8A256CDD4BA}"/>
              </a:ext>
            </a:extLst>
          </p:cNvPr>
          <p:cNvSpPr>
            <a:spLocks noGrp="1"/>
          </p:cNvSpPr>
          <p:nvPr>
            <p:ph type="body" sz="quarter" idx="10"/>
          </p:nvPr>
        </p:nvSpPr>
        <p:spPr>
          <a:xfrm>
            <a:off x="381000" y="855663"/>
            <a:ext cx="8137525" cy="5486400"/>
          </a:xfrm>
        </p:spPr>
        <p:txBody>
          <a:bodyPr/>
          <a:lstStyle/>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ea typeface="Calibri" panose="020F0502020204030204" pitchFamily="34" charset="0"/>
                <a:cs typeface="Arial" panose="020B0604020202020204" pitchFamily="34" charset="0"/>
              </a:rPr>
              <a:t>The Sport Education Academy (SEA) will offer modules for safety training for Alpine Officials.</a:t>
            </a:r>
            <a:r>
              <a:rPr lang="en-US" sz="2000" i="1" kern="100" dirty="0">
                <a:ea typeface="Calibri" panose="020F0502020204030204" pitchFamily="34" charset="0"/>
                <a:cs typeface="Arial" panose="020B0604020202020204" pitchFamily="34" charset="0"/>
              </a:rPr>
              <a:t> </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ea typeface="Calibri" panose="020F0502020204030204" pitchFamily="34" charset="0"/>
                <a:cs typeface="Arial" panose="020B0604020202020204" pitchFamily="34" charset="0"/>
              </a:rPr>
              <a:t>Access to the training is through the Bronze Tier which does not require a SEA registration fee.</a:t>
            </a:r>
            <a:r>
              <a:rPr lang="en-US" sz="2000" i="1" kern="100" dirty="0">
                <a:ea typeface="Calibri" panose="020F0502020204030204" pitchFamily="34" charset="0"/>
                <a:cs typeface="Arial" panose="020B0604020202020204" pitchFamily="34" charset="0"/>
              </a:rPr>
              <a:t> </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ea typeface="Calibri" panose="020F0502020204030204" pitchFamily="34" charset="0"/>
                <a:cs typeface="Arial" panose="020B0604020202020204" pitchFamily="34" charset="0"/>
              </a:rPr>
              <a:t>Training topics include Avalanche, Heads Up Concussion Training, First Aid, CPR, and DEI. </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ea typeface="Calibri" panose="020F0502020204030204" pitchFamily="34" charset="0"/>
                <a:cs typeface="Arial" panose="020B0604020202020204" pitchFamily="34" charset="0"/>
              </a:rPr>
              <a:t>This training is only a “recommendation” and is not required in order for an Alpine Official to officiate or be granted race arena/venue access as required by their official duties at any U.S. Ski &amp; Snowboard event. </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ea typeface="Calibri" panose="020F0502020204030204" pitchFamily="34" charset="0"/>
                <a:cs typeface="Arial" panose="020B0604020202020204" pitchFamily="34" charset="0"/>
              </a:rPr>
              <a:t>Completion of the modules, however, is required for Level 100 Coaches. </a:t>
            </a:r>
          </a:p>
          <a:p>
            <a:pPr marL="0" indent="0">
              <a:lnSpc>
                <a:spcPct val="100000"/>
              </a:lnSpc>
              <a:spcBef>
                <a:spcPts val="600"/>
              </a:spcBef>
              <a:spcAft>
                <a:spcPts val="600"/>
              </a:spcAft>
              <a:buClr>
                <a:srgbClr val="000000"/>
              </a:buClr>
              <a:buSzPts val="1100"/>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For additional details, contact:  </a:t>
            </a:r>
            <a:r>
              <a:rPr lang="en-US" sz="2000" b="1" kern="100" dirty="0">
                <a:solidFill>
                  <a:srgbClr val="0033CC"/>
                </a:solidFill>
                <a:ea typeface="Calibri" panose="020F0502020204030204" pitchFamily="34" charset="0"/>
                <a:cs typeface="Arial" panose="020B0604020202020204" pitchFamily="34" charset="0"/>
              </a:rPr>
              <a:t>sporteducation@usskiandsnowboard.org</a:t>
            </a:r>
            <a:r>
              <a:rPr lang="en-US" sz="2000" b="1" kern="100" dirty="0">
                <a:ea typeface="Calibri" panose="020F0502020204030204" pitchFamily="34" charset="0"/>
                <a:cs typeface="Arial" panose="020B0604020202020204" pitchFamily="34" charset="0"/>
              </a:rPr>
              <a:t>.</a:t>
            </a:r>
            <a:endParaRPr lang="en-US" sz="2000" kern="100" dirty="0">
              <a:ea typeface="Calibri" panose="020F0502020204030204" pitchFamily="34" charset="0"/>
              <a:cs typeface="Arial" panose="020B0604020202020204" pitchFamily="34"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18436" name="Content Placeholder 10">
            <a:extLst>
              <a:ext uri="{FF2B5EF4-FFF2-40B4-BE49-F238E27FC236}">
                <a16:creationId xmlns:a16="http://schemas.microsoft.com/office/drawing/2014/main" id="{3817673E-528C-9122-E62F-C65AAA05B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848076"/>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0D65-F8CB-E544-CB7C-A3F4EB7C7CB9}"/>
              </a:ext>
            </a:extLst>
          </p:cNvPr>
          <p:cNvSpPr>
            <a:spLocks noGrp="1"/>
          </p:cNvSpPr>
          <p:nvPr>
            <p:ph type="title"/>
          </p:nvPr>
        </p:nvSpPr>
        <p:spPr>
          <a:xfrm>
            <a:off x="206375" y="192088"/>
            <a:ext cx="8729663" cy="533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MEMBERSHIP</a:t>
            </a: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28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48D52335-FC4C-2934-58DB-15CA618CE300}"/>
              </a:ext>
            </a:extLst>
          </p:cNvPr>
          <p:cNvSpPr>
            <a:spLocks noGrp="1"/>
          </p:cNvSpPr>
          <p:nvPr>
            <p:ph type="body" sz="quarter" idx="10"/>
          </p:nvPr>
        </p:nvSpPr>
        <p:spPr>
          <a:xfrm>
            <a:off x="177800" y="855663"/>
            <a:ext cx="8340725" cy="5486400"/>
          </a:xfrm>
        </p:spPr>
        <p:txBody>
          <a:bodyPr/>
          <a:lstStyle/>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ea typeface="Calibri" panose="020F0502020204030204" pitchFamily="34" charset="0"/>
                <a:cs typeface="Arial" panose="020B0604020202020204" pitchFamily="34" charset="0"/>
              </a:rPr>
              <a:t>Race Administrators must verify that coaches’ membership status; e.g., SafeSport Training and background screening is valid (not pending). </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ea typeface="Calibri" panose="020F0502020204030204" pitchFamily="34" charset="0"/>
                <a:cs typeface="Arial" panose="020B0604020202020204" pitchFamily="34" charset="0"/>
              </a:rPr>
              <a:t>The Race Administrator must also verify the coaches’ non-presence on the Central Disciplinary List. </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ea typeface="Calibri" panose="020F0502020204030204" pitchFamily="34" charset="0"/>
                <a:cs typeface="Arial" panose="020B0604020202020204" pitchFamily="34" charset="0"/>
              </a:rPr>
              <a:t>These verifications are required prior to granting event credentials and race arena/venue access.</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ea typeface="Calibri" panose="020F0502020204030204" pitchFamily="34" charset="0"/>
                <a:cs typeface="Arial" panose="020B0604020202020204" pitchFamily="34" charset="0"/>
              </a:rPr>
              <a:t>Required certification and continuing education (last clinic: Season 2024 or Season 2025) must be current for: Chief of Race, Referee, Assistant Referee, Start Referee, Finish Referee, Course Setters, Chief of Course, and Chief of Timing &amp; Calculations.</a:t>
            </a:r>
          </a:p>
          <a:p>
            <a:pPr marL="342900" indent="-342900">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ea typeface="Calibri" panose="020F0502020204030204" pitchFamily="34" charset="0"/>
                <a:cs typeface="Arial" panose="020B0604020202020204" pitchFamily="34" charset="0"/>
              </a:rPr>
              <a:t>Required certification and continuing education (last clinic: Season 2025) must be current for: Technical Delegate and Race Administrator.</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0484" name="Content Placeholder 10">
            <a:extLst>
              <a:ext uri="{FF2B5EF4-FFF2-40B4-BE49-F238E27FC236}">
                <a16:creationId xmlns:a16="http://schemas.microsoft.com/office/drawing/2014/main" id="{FF8A2DA6-E43F-7B8F-F71D-412ED35CA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58044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A0EC-BBF2-EDAA-9F9D-BACE3EB3776C}"/>
              </a:ext>
            </a:extLst>
          </p:cNvPr>
          <p:cNvSpPr>
            <a:spLocks noGrp="1"/>
          </p:cNvSpPr>
          <p:nvPr>
            <p:ph type="title"/>
          </p:nvPr>
        </p:nvSpPr>
        <p:spPr>
          <a:xfrm>
            <a:off x="304800" y="177800"/>
            <a:ext cx="8229600" cy="1041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p>
        </p:txBody>
      </p:sp>
      <p:sp>
        <p:nvSpPr>
          <p:cNvPr id="24579" name="Text Placeholder 2">
            <a:extLst>
              <a:ext uri="{FF2B5EF4-FFF2-40B4-BE49-F238E27FC236}">
                <a16:creationId xmlns:a16="http://schemas.microsoft.com/office/drawing/2014/main" id="{27D8D345-21F4-4532-D04B-4B0FA5AE4E80}"/>
              </a:ext>
            </a:extLst>
          </p:cNvPr>
          <p:cNvSpPr>
            <a:spLocks noGrp="1" noChangeArrowheads="1"/>
          </p:cNvSpPr>
          <p:nvPr>
            <p:ph type="body" sz="quarter" idx="10"/>
          </p:nvPr>
        </p:nvSpPr>
        <p:spPr>
          <a:xfrm>
            <a:off x="12700" y="1447800"/>
            <a:ext cx="8880475" cy="5033963"/>
          </a:xfrm>
        </p:spPr>
        <p:txBody>
          <a:bodyPr/>
          <a:lstStyle/>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Certification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all Jury members, Jury Advisors, Chief of Course, Course Setters, Chief of Timing &amp; Calculations, and Race Administrator have </a:t>
            </a:r>
            <a:r>
              <a:rPr lang="en-US" altLang="en-US" sz="2000" u="sng" dirty="0">
                <a:ea typeface="Calibri" panose="020F0502020204030204" pitchFamily="34" charset="0"/>
                <a:cs typeface="Times New Roman" panose="02020603050405020304" pitchFamily="18" charset="0"/>
              </a:rPr>
              <a:t>appropriate certification as required by their position</a:t>
            </a:r>
            <a:endParaRPr lang="en-US" altLang="en-US" sz="2000" dirty="0">
              <a:ea typeface="Calibri" panose="020F0502020204030204" pitchFamily="34" charset="0"/>
              <a:cs typeface="Times New Roman" panose="02020603050405020304" pitchFamily="18" charset="0"/>
            </a:endParaRPr>
          </a:p>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Continuing Education (Update)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the Chief of Race, Referee, Assistant Referee (if required), Chief of Course, Course Setters, and Chief of Timing &amp; Calculations have </a:t>
            </a:r>
            <a:r>
              <a:rPr lang="en-US" altLang="en-US" sz="2000" u="sng" dirty="0">
                <a:ea typeface="Calibri" panose="020F0502020204030204" pitchFamily="34" charset="0"/>
                <a:cs typeface="Times New Roman" panose="02020603050405020304" pitchFamily="18" charset="0"/>
              </a:rPr>
              <a:t>attended a biennial Continuing Education Clinic </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For </a:t>
            </a:r>
            <a:r>
              <a:rPr lang="en-US" altLang="en-US" sz="2000" u="sng" dirty="0">
                <a:ea typeface="Calibri" panose="020F0502020204030204" pitchFamily="34" charset="0"/>
                <a:cs typeface="Times New Roman" panose="02020603050405020304" pitchFamily="18" charset="0"/>
              </a:rPr>
              <a:t>Season 2025</a:t>
            </a:r>
            <a:r>
              <a:rPr lang="en-US" altLang="en-US" sz="2000" dirty="0">
                <a:ea typeface="Calibri" panose="020F0502020204030204" pitchFamily="34" charset="0"/>
                <a:cs typeface="Times New Roman" panose="02020603050405020304" pitchFamily="18" charset="0"/>
              </a:rPr>
              <a:t>, the </a:t>
            </a:r>
            <a:r>
              <a:rPr lang="en-US" altLang="en-US" sz="2000" u="sng" dirty="0">
                <a:ea typeface="Calibri" panose="020F0502020204030204" pitchFamily="34" charset="0"/>
                <a:cs typeface="Times New Roman" panose="02020603050405020304" pitchFamily="18" charset="0"/>
              </a:rPr>
              <a:t>allowed minimum is Season 2024</a:t>
            </a:r>
            <a:r>
              <a:rPr lang="en-US" altLang="en-US" sz="2000" dirty="0">
                <a:ea typeface="Calibri" panose="020F0502020204030204" pitchFamily="34" charset="0"/>
                <a:cs typeface="Times New Roman" panose="02020603050405020304" pitchFamily="18" charset="0"/>
              </a:rPr>
              <a:t> attendance. </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Unless excused, Technical Delegates and Race Administrators are required to attend a certification-specific Workshop every season</a:t>
            </a:r>
          </a:p>
        </p:txBody>
      </p:sp>
      <p:pic>
        <p:nvPicPr>
          <p:cNvPr id="24580" name="Content Placeholder 10">
            <a:extLst>
              <a:ext uri="{FF2B5EF4-FFF2-40B4-BE49-F238E27FC236}">
                <a16:creationId xmlns:a16="http://schemas.microsoft.com/office/drawing/2014/main" id="{CB8471BB-FCBA-9341-51BC-504426D7E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AF0A5B3-8BA2-64D2-EF90-CA1EC25EBB4B}"/>
              </a:ext>
            </a:extLst>
          </p:cNvPr>
          <p:cNvSpPr>
            <a:spLocks noGrp="1"/>
          </p:cNvSpPr>
          <p:nvPr>
            <p:ph type="title" idx="4294967295"/>
          </p:nvPr>
        </p:nvSpPr>
        <p:spPr>
          <a:xfrm>
            <a:off x="285750" y="28575"/>
            <a:ext cx="8686800" cy="646113"/>
          </a:xfrm>
        </p:spPr>
        <p:txBody>
          <a:bodyPr>
            <a:normAutofit fontScale="90000"/>
          </a:bodyPr>
          <a:lstStyle/>
          <a:p>
            <a:pPr eaLnBrk="1" hangingPunct="1">
              <a:defRPr/>
            </a:pPr>
            <a:br>
              <a:rPr lang="en-US" altLang="en-US" dirty="0">
                <a:solidFill>
                  <a:srgbClr val="0066FF"/>
                </a:solidFill>
                <a:cs typeface="Arial" charset="0"/>
              </a:rPr>
            </a:br>
            <a:r>
              <a:rPr lang="en-US" altLang="en-US" sz="2700" b="1" dirty="0">
                <a:solidFill>
                  <a:srgbClr val="0028A8"/>
                </a:solidFill>
                <a:effectLst>
                  <a:outerShdw blurRad="38100" dist="38100" dir="2700000" algn="tl">
                    <a:srgbClr val="000000">
                      <a:alpha val="43137"/>
                    </a:srgbClr>
                  </a:outerShdw>
                </a:effectLst>
                <a:cs typeface="Arial" charset="0"/>
              </a:rPr>
              <a:t>FORERUNNERS</a:t>
            </a:r>
            <a:r>
              <a:rPr lang="en-US" altLang="en-US" sz="3100" b="1" dirty="0">
                <a:solidFill>
                  <a:srgbClr val="0028A8"/>
                </a:solidFill>
                <a:effectLst>
                  <a:outerShdw blurRad="38100" dist="38100" dir="2700000" algn="tl">
                    <a:srgbClr val="000000">
                      <a:alpha val="43137"/>
                    </a:srgbClr>
                  </a:outerShdw>
                </a:effectLst>
                <a:cs typeface="Arial" charset="0"/>
              </a:rPr>
              <a:t>  </a:t>
            </a:r>
            <a:endParaRPr lang="en-US" altLang="en-US" sz="3100" dirty="0">
              <a:cs typeface="Arial" charset="0"/>
            </a:endParaRPr>
          </a:p>
        </p:txBody>
      </p:sp>
      <p:sp>
        <p:nvSpPr>
          <p:cNvPr id="14339" name="Content Placeholder 2">
            <a:extLst>
              <a:ext uri="{FF2B5EF4-FFF2-40B4-BE49-F238E27FC236}">
                <a16:creationId xmlns:a16="http://schemas.microsoft.com/office/drawing/2014/main" id="{61D35586-A2F0-AD8B-2801-9B67DF213527}"/>
              </a:ext>
            </a:extLst>
          </p:cNvPr>
          <p:cNvSpPr>
            <a:spLocks noGrp="1" noChangeArrowheads="1"/>
          </p:cNvSpPr>
          <p:nvPr>
            <p:ph idx="4294967295"/>
          </p:nvPr>
        </p:nvSpPr>
        <p:spPr>
          <a:xfrm>
            <a:off x="188913" y="676275"/>
            <a:ext cx="8783637" cy="5648325"/>
          </a:xfrm>
        </p:spPr>
        <p:txBody>
          <a:bodyPr/>
          <a:lstStyle/>
          <a:p>
            <a:pPr marL="0" indent="0" algn="just">
              <a:lnSpc>
                <a:spcPct val="100000"/>
              </a:lnSpc>
              <a:spcBef>
                <a:spcPts val="600"/>
              </a:spcBef>
              <a:spcAft>
                <a:spcPts val="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u="sng" kern="100" dirty="0">
                <a:ea typeface="Calibri" panose="020F0502020204030204" pitchFamily="34" charset="0"/>
                <a:cs typeface="Arial" panose="020B0604020202020204" pitchFamily="34" charset="0"/>
              </a:rPr>
              <a:t>U.S. Ski &amp; Snowboard event</a:t>
            </a:r>
            <a:r>
              <a:rPr lang="en-US" sz="2000" kern="100" dirty="0">
                <a:ea typeface="Calibri" panose="020F0502020204030204" pitchFamily="34" charset="0"/>
                <a:cs typeface="Arial" panose="020B0604020202020204" pitchFamily="34" charset="0"/>
              </a:rPr>
              <a:t>: Forerunners must hold a current U.S. Ski &amp; Snowboard membership: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ea typeface="Calibri" panose="020F0502020204030204" pitchFamily="34" charset="0"/>
                <a:cs typeface="Arial" panose="020B0604020202020204" pitchFamily="34" charset="0"/>
              </a:rPr>
              <a:t>    - Competitor</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ea typeface="Calibri" panose="020F0502020204030204" pitchFamily="34" charset="0"/>
                <a:cs typeface="Arial" panose="020B0604020202020204" pitchFamily="34" charset="0"/>
              </a:rPr>
              <a:t>    - Coach</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ea typeface="Calibri" panose="020F0502020204030204" pitchFamily="34" charset="0"/>
                <a:cs typeface="Arial" panose="020B0604020202020204" pitchFamily="34" charset="0"/>
              </a:rPr>
              <a:t>    - Official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ea typeface="Calibri" panose="020F0502020204030204" pitchFamily="34" charset="0"/>
                <a:cs typeface="Arial" panose="020B0604020202020204" pitchFamily="34" charset="0"/>
              </a:rPr>
              <a:t>    - Volunteer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ea typeface="Calibri" panose="020F0502020204030204" pitchFamily="34" charset="0"/>
                <a:cs typeface="Arial" panose="020B0604020202020204" pitchFamily="34" charset="0"/>
              </a:rPr>
              <a:t>    - Master w/Requirements</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ea typeface="Calibri" panose="020F0502020204030204" pitchFamily="34" charset="0"/>
                <a:cs typeface="Arial" panose="020B0604020202020204" pitchFamily="34" charset="0"/>
              </a:rPr>
              <a:t>    - Non-Scored Athlete</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ea typeface="Calibri" panose="020F0502020204030204" pitchFamily="34" charset="0"/>
                <a:cs typeface="Arial" panose="020B0604020202020204" pitchFamily="34" charset="0"/>
              </a:rPr>
              <a:t>    - Short-Term Athlete</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ea typeface="Calibri" panose="020F0502020204030204" pitchFamily="34" charset="0"/>
                <a:cs typeface="Arial" panose="020B0604020202020204" pitchFamily="34" charset="0"/>
              </a:rPr>
              <a:t>    - General</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b="1" kern="100" dirty="0">
                <a:solidFill>
                  <a:srgbClr val="003399"/>
                </a:solidFill>
                <a:ea typeface="Calibri" panose="020F0502020204030204" pitchFamily="34" charset="0"/>
                <a:cs typeface="Arial" panose="020B0604020202020204" pitchFamily="34" charset="0"/>
              </a:rPr>
              <a:t>NOTE:</a:t>
            </a:r>
            <a:r>
              <a:rPr lang="en-US" sz="2000" kern="100" dirty="0">
                <a:solidFill>
                  <a:srgbClr val="003399"/>
                </a:solidFill>
                <a:ea typeface="Calibri" panose="020F0502020204030204" pitchFamily="34" charset="0"/>
                <a:cs typeface="Arial" panose="020B0604020202020204" pitchFamily="34" charset="0"/>
              </a:rPr>
              <a:t> </a:t>
            </a:r>
            <a:r>
              <a:rPr lang="en-US" sz="2000" i="1" kern="100" dirty="0">
                <a:solidFill>
                  <a:srgbClr val="003399"/>
                </a:solidFill>
                <a:ea typeface="Calibri" panose="020F0502020204030204" pitchFamily="34" charset="0"/>
                <a:cs typeface="Arial" panose="020B0604020202020204" pitchFamily="34" charset="0"/>
              </a:rPr>
              <a:t>Coach, Official, and Volunteer memberships may be accepted in order for an individual to serve as a forerunner. Coaches must take note, however, that forerunning may not be included in the duties outlined in their club employment contract. </a:t>
            </a:r>
            <a:r>
              <a:rPr lang="en-US" sz="2000" b="1" i="1" kern="100" dirty="0">
                <a:solidFill>
                  <a:srgbClr val="003399"/>
                </a:solidFill>
                <a:ea typeface="Calibri" panose="020F0502020204030204" pitchFamily="34" charset="0"/>
                <a:cs typeface="Arial" panose="020B0604020202020204" pitchFamily="34" charset="0"/>
              </a:rPr>
              <a:t>In addition, regardless of the type of membership, an event’s equipment regulations apply to </a:t>
            </a:r>
            <a:r>
              <a:rPr lang="en-US" sz="2000" b="1" i="1" u="sng" kern="100" dirty="0">
                <a:solidFill>
                  <a:srgbClr val="003399"/>
                </a:solidFill>
                <a:ea typeface="Calibri" panose="020F0502020204030204" pitchFamily="34" charset="0"/>
                <a:cs typeface="Arial" panose="020B0604020202020204" pitchFamily="34" charset="0"/>
              </a:rPr>
              <a:t>all</a:t>
            </a:r>
            <a:r>
              <a:rPr lang="en-US" sz="2000" b="1" i="1" kern="100" dirty="0">
                <a:solidFill>
                  <a:srgbClr val="003399"/>
                </a:solidFill>
                <a:ea typeface="Calibri" panose="020F0502020204030204" pitchFamily="34" charset="0"/>
                <a:cs typeface="Arial" panose="020B0604020202020204" pitchFamily="34" charset="0"/>
              </a:rPr>
              <a:t> forerunners.</a:t>
            </a:r>
            <a:endParaRPr lang="en-US" sz="2000" kern="100" dirty="0">
              <a:solidFill>
                <a:srgbClr val="003399"/>
              </a:solidFill>
              <a:ea typeface="Calibri" panose="020F050202020403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22532" name="Content Placeholder 10">
            <a:extLst>
              <a:ext uri="{FF2B5EF4-FFF2-40B4-BE49-F238E27FC236}">
                <a16:creationId xmlns:a16="http://schemas.microsoft.com/office/drawing/2014/main" id="{A956312A-B553-4195-6AF2-E946E4216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760415"/>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23BAB4B-862A-F220-4A6B-94972DB4144E}"/>
              </a:ext>
            </a:extLst>
          </p:cNvPr>
          <p:cNvSpPr>
            <a:spLocks noGrp="1"/>
          </p:cNvSpPr>
          <p:nvPr>
            <p:ph type="title" idx="4294967295"/>
          </p:nvPr>
        </p:nvSpPr>
        <p:spPr>
          <a:xfrm>
            <a:off x="285750" y="28575"/>
            <a:ext cx="8686800" cy="646113"/>
          </a:xfrm>
        </p:spPr>
        <p:txBody>
          <a:bodyPr>
            <a:normAutofit fontScale="90000"/>
          </a:bodyPr>
          <a:lstStyle/>
          <a:p>
            <a:pPr eaLnBrk="1" hangingPunct="1">
              <a:defRPr/>
            </a:pPr>
            <a:br>
              <a:rPr lang="en-US" altLang="en-US" dirty="0">
                <a:solidFill>
                  <a:srgbClr val="0066FF"/>
                </a:solidFill>
                <a:cs typeface="Arial" charset="0"/>
              </a:rPr>
            </a:br>
            <a:r>
              <a:rPr lang="en-US" altLang="en-US" sz="2700" b="1" dirty="0">
                <a:solidFill>
                  <a:srgbClr val="0028A8"/>
                </a:solidFill>
                <a:effectLst>
                  <a:outerShdw blurRad="38100" dist="38100" dir="2700000" algn="tl">
                    <a:srgbClr val="000000">
                      <a:alpha val="43137"/>
                    </a:srgbClr>
                  </a:outerShdw>
                </a:effectLst>
                <a:cs typeface="Arial" charset="0"/>
              </a:rPr>
              <a:t>FORERUNNERS</a:t>
            </a:r>
            <a:r>
              <a:rPr lang="en-US" altLang="en-US" sz="3100" b="1" dirty="0">
                <a:solidFill>
                  <a:srgbClr val="0028A8"/>
                </a:solidFill>
                <a:effectLst>
                  <a:outerShdw blurRad="38100" dist="38100" dir="2700000" algn="tl">
                    <a:srgbClr val="000000">
                      <a:alpha val="43137"/>
                    </a:srgbClr>
                  </a:outerShdw>
                </a:effectLst>
                <a:cs typeface="Arial" charset="0"/>
              </a:rPr>
              <a:t>  </a:t>
            </a:r>
            <a:endParaRPr lang="en-US" altLang="en-US" sz="3100" dirty="0">
              <a:cs typeface="Arial" charset="0"/>
            </a:endParaRPr>
          </a:p>
        </p:txBody>
      </p:sp>
      <p:sp>
        <p:nvSpPr>
          <p:cNvPr id="14339" name="Content Placeholder 2">
            <a:extLst>
              <a:ext uri="{FF2B5EF4-FFF2-40B4-BE49-F238E27FC236}">
                <a16:creationId xmlns:a16="http://schemas.microsoft.com/office/drawing/2014/main" id="{72C58503-FACD-27F2-4A7C-DDFD615F9A2C}"/>
              </a:ext>
            </a:extLst>
          </p:cNvPr>
          <p:cNvSpPr>
            <a:spLocks noGrp="1" noChangeArrowheads="1"/>
          </p:cNvSpPr>
          <p:nvPr>
            <p:ph idx="4294967295"/>
          </p:nvPr>
        </p:nvSpPr>
        <p:spPr>
          <a:xfrm>
            <a:off x="188913" y="676275"/>
            <a:ext cx="8783637" cy="5648325"/>
          </a:xfrm>
        </p:spPr>
        <p:txBody>
          <a:bodyPr/>
          <a:lstStyle/>
          <a:p>
            <a:pPr marL="0" indent="0" algn="just">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b="1" u="sng" kern="100" dirty="0">
                <a:ea typeface="Calibri" panose="020F0502020204030204" pitchFamily="34" charset="0"/>
                <a:cs typeface="Arial" panose="020B0604020202020204" pitchFamily="34" charset="0"/>
              </a:rPr>
              <a:t>FIS events</a:t>
            </a:r>
            <a:r>
              <a:rPr lang="en-US" sz="2000" b="1" kern="100" dirty="0">
                <a:ea typeface="Calibri" panose="020F0502020204030204" pitchFamily="34" charset="0"/>
                <a:cs typeface="Arial" panose="020B0604020202020204" pitchFamily="34" charset="0"/>
              </a:rPr>
              <a:t>: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ea typeface="Calibri" panose="020F0502020204030204" pitchFamily="34" charset="0"/>
                <a:cs typeface="Arial" panose="020B0604020202020204" pitchFamily="34" charset="0"/>
              </a:rPr>
              <a:t>Must hold a current U.S. Ski &amp; Snowboard membership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ea typeface="Calibri" panose="020F0502020204030204" pitchFamily="34" charset="0"/>
                <a:cs typeface="Arial" panose="020B0604020202020204" pitchFamily="34" charset="0"/>
              </a:rPr>
              <a:t>Must hold a current FIS inscription </a:t>
            </a:r>
            <a:r>
              <a:rPr lang="en-US" sz="2000" b="1" u="sng" kern="100" dirty="0">
                <a:ea typeface="Calibri" panose="020F0502020204030204" pitchFamily="34" charset="0"/>
                <a:cs typeface="Arial" panose="020B0604020202020204" pitchFamily="34" charset="0"/>
              </a:rPr>
              <a:t>or</a:t>
            </a:r>
            <a:r>
              <a:rPr lang="en-US" sz="2000" kern="100" dirty="0">
                <a:ea typeface="Calibri" panose="020F0502020204030204" pitchFamily="34" charset="0"/>
                <a:cs typeface="Arial" panose="020B0604020202020204" pitchFamily="34" charset="0"/>
              </a:rPr>
              <a:t>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ea typeface="Calibri" panose="020F0502020204030204" pitchFamily="34" charset="0"/>
                <a:cs typeface="Arial" panose="020B0604020202020204" pitchFamily="34" charset="0"/>
              </a:rPr>
              <a:t>Must hold a current membership in a foreign federation recognized by FIS.  </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ea typeface="Calibri" panose="020F0502020204030204" pitchFamily="34" charset="0"/>
                <a:cs typeface="Arial" panose="020B0604020202020204" pitchFamily="34" charset="0"/>
              </a:rPr>
              <a:t>In cases of </a:t>
            </a:r>
            <a:r>
              <a:rPr lang="en-US" sz="2000" i="1" kern="100" dirty="0">
                <a:ea typeface="Calibri" panose="020F0502020204030204" pitchFamily="34" charset="0"/>
                <a:cs typeface="Arial" panose="020B0604020202020204" pitchFamily="34" charset="0"/>
              </a:rPr>
              <a:t>force majeure</a:t>
            </a:r>
            <a:r>
              <a:rPr lang="en-US" sz="2000" kern="100" dirty="0">
                <a:ea typeface="Calibri" panose="020F0502020204030204" pitchFamily="34" charset="0"/>
                <a:cs typeface="Arial" panose="020B0604020202020204" pitchFamily="34" charset="0"/>
              </a:rPr>
              <a:t>, where a sufficient number of FIS-inscribed forerunners are not available, an eligible U.S. Ski &amp; Snowboard member may forerun after signing a FIS Athlete’s Declaration. </a:t>
            </a:r>
            <a:r>
              <a:rPr lang="en-US" sz="2000" b="1" kern="100" dirty="0">
                <a:ea typeface="Calibri" panose="020F0502020204030204" pitchFamily="34" charset="0"/>
                <a:cs typeface="Arial" panose="020B0604020202020204" pitchFamily="34" charset="0"/>
              </a:rPr>
              <a:t>[</a:t>
            </a:r>
            <a:r>
              <a:rPr lang="en-US" sz="2000" kern="100" dirty="0">
                <a:ea typeface="Calibri" panose="020F0502020204030204" pitchFamily="34" charset="0"/>
                <a:cs typeface="Arial" panose="020B0604020202020204" pitchFamily="34" charset="0"/>
              </a:rPr>
              <a:t>605.1</a:t>
            </a:r>
            <a:r>
              <a:rPr lang="en-US" sz="2000" b="1" kern="100" dirty="0">
                <a:ea typeface="Calibri" panose="020F0502020204030204" pitchFamily="34" charset="0"/>
                <a:cs typeface="Arial" panose="020B0604020202020204" pitchFamily="34" charset="0"/>
              </a:rPr>
              <a:t>] </a:t>
            </a:r>
            <a:endParaRPr lang="en-US" sz="2000" kern="100" dirty="0">
              <a:ea typeface="Calibri" panose="020F050202020403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b="1" kern="100" dirty="0">
                <a:solidFill>
                  <a:srgbClr val="003399"/>
                </a:solidFill>
                <a:ea typeface="Calibri" panose="020F0502020204030204" pitchFamily="34" charset="0"/>
                <a:cs typeface="Arial" panose="020B0604020202020204" pitchFamily="34" charset="0"/>
              </a:rPr>
              <a:t>NOTE:  FIS Athlete Declaration requires a parent or legal guardian’s signature for an athlete who is not of legal age.  </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endParaRPr lang="en-US" sz="2000" b="1" i="1" kern="100" dirty="0">
              <a:solidFill>
                <a:srgbClr val="003399"/>
              </a:solidFill>
              <a:ea typeface="Calibri" panose="020F050202020403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endParaRPr lang="en-US" sz="2000" kern="100" dirty="0">
              <a:ea typeface="Calibri" panose="020F050202020403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24580" name="Content Placeholder 10">
            <a:extLst>
              <a:ext uri="{FF2B5EF4-FFF2-40B4-BE49-F238E27FC236}">
                <a16:creationId xmlns:a16="http://schemas.microsoft.com/office/drawing/2014/main" id="{4FCCCC17-ABF6-C2AF-5278-CF9B9E0AA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96539"/>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53D20B5-592A-24DF-51EA-E3FFCF177CBE}"/>
              </a:ext>
            </a:extLst>
          </p:cNvPr>
          <p:cNvSpPr>
            <a:spLocks noGrp="1"/>
          </p:cNvSpPr>
          <p:nvPr>
            <p:ph type="title" idx="4294967295"/>
          </p:nvPr>
        </p:nvSpPr>
        <p:spPr>
          <a:xfrm>
            <a:off x="285750" y="28575"/>
            <a:ext cx="8686800" cy="647700"/>
          </a:xfrm>
        </p:spPr>
        <p:txBody>
          <a:bodyPr>
            <a:normAutofit fontScale="90000"/>
          </a:bodyPr>
          <a:lstStyle/>
          <a:p>
            <a:pPr eaLnBrk="1" hangingPunct="1">
              <a:defRPr/>
            </a:pPr>
            <a:br>
              <a:rPr lang="en-US" altLang="en-US" dirty="0">
                <a:solidFill>
                  <a:srgbClr val="0066FF"/>
                </a:solidFill>
                <a:cs typeface="Arial" charset="0"/>
              </a:rPr>
            </a:br>
            <a:r>
              <a:rPr lang="en-US" altLang="en-US" sz="2700" b="1" dirty="0">
                <a:solidFill>
                  <a:srgbClr val="0028A8"/>
                </a:solidFill>
                <a:effectLst>
                  <a:outerShdw blurRad="38100" dist="38100" dir="2700000" algn="tl">
                    <a:srgbClr val="000000">
                      <a:alpha val="43137"/>
                    </a:srgbClr>
                  </a:outerShdw>
                </a:effectLst>
                <a:cs typeface="Arial" charset="0"/>
              </a:rPr>
              <a:t>FORERUNNERS</a:t>
            </a:r>
            <a:r>
              <a:rPr lang="en-US" altLang="en-US" sz="3100" b="1" dirty="0">
                <a:solidFill>
                  <a:srgbClr val="0028A8"/>
                </a:solidFill>
                <a:effectLst>
                  <a:outerShdw blurRad="38100" dist="38100" dir="2700000" algn="tl">
                    <a:srgbClr val="000000">
                      <a:alpha val="43137"/>
                    </a:srgbClr>
                  </a:outerShdw>
                </a:effectLst>
                <a:cs typeface="Arial" charset="0"/>
              </a:rPr>
              <a:t>  </a:t>
            </a:r>
            <a:endParaRPr lang="en-US" altLang="en-US" sz="3100" dirty="0">
              <a:cs typeface="Arial" charset="0"/>
            </a:endParaRPr>
          </a:p>
        </p:txBody>
      </p:sp>
      <p:sp>
        <p:nvSpPr>
          <p:cNvPr id="14339" name="Content Placeholder 2">
            <a:extLst>
              <a:ext uri="{FF2B5EF4-FFF2-40B4-BE49-F238E27FC236}">
                <a16:creationId xmlns:a16="http://schemas.microsoft.com/office/drawing/2014/main" id="{56A0B8B4-4C69-5C22-48CE-398CF91F918C}"/>
              </a:ext>
            </a:extLst>
          </p:cNvPr>
          <p:cNvSpPr>
            <a:spLocks noGrp="1" noChangeArrowheads="1"/>
          </p:cNvSpPr>
          <p:nvPr>
            <p:ph idx="4294967295"/>
          </p:nvPr>
        </p:nvSpPr>
        <p:spPr>
          <a:xfrm>
            <a:off x="234950" y="676275"/>
            <a:ext cx="8783638" cy="5524500"/>
          </a:xfrm>
        </p:spPr>
        <p:txBody>
          <a:bodyPr/>
          <a:lstStyle/>
          <a:p>
            <a:pPr marL="0" indent="0" algn="just">
              <a:lnSpc>
                <a:spcPct val="100000"/>
              </a:lnSpc>
              <a:spcBef>
                <a:spcPts val="0"/>
              </a:spcBef>
              <a:spcAft>
                <a:spcPts val="0"/>
              </a:spcAft>
              <a:buFont typeface="Euphemia" panose="020B0503040102020104" pitchFamily="34" charset="0"/>
              <a:buNone/>
              <a:defRPr/>
            </a:pPr>
            <a:r>
              <a:rPr lang="en-US" sz="1800" b="1" u="sng" dirty="0">
                <a:solidFill>
                  <a:srgbClr val="000000"/>
                </a:solidFill>
                <a:ea typeface="Times New Roman" panose="02020603050405020304" pitchFamily="18" charset="0"/>
                <a:cs typeface="Arial" panose="020B0604020202020204" pitchFamily="34" charset="0"/>
              </a:rPr>
              <a:t>Adult Forerunners – Minor Participants</a:t>
            </a:r>
            <a:r>
              <a:rPr lang="en-US" sz="1800" b="1" dirty="0">
                <a:solidFill>
                  <a:srgbClr val="000000"/>
                </a:solidFill>
                <a:ea typeface="Times New Roman" panose="02020603050405020304" pitchFamily="18" charset="0"/>
                <a:cs typeface="Arial" panose="020B0604020202020204" pitchFamily="34" charset="0"/>
              </a:rPr>
              <a:t>: </a:t>
            </a:r>
          </a:p>
          <a:p>
            <a:pPr algn="just">
              <a:lnSpc>
                <a:spcPct val="100000"/>
              </a:lnSpc>
              <a:spcBef>
                <a:spcPts val="0"/>
              </a:spcBef>
              <a:spcAft>
                <a:spcPts val="0"/>
              </a:spcAft>
              <a:buFont typeface="Arial" panose="020B0604020202020204" pitchFamily="34" charset="0"/>
              <a:buChar char="•"/>
              <a:defRPr/>
            </a:pPr>
            <a:r>
              <a:rPr lang="en-US" sz="1800" dirty="0">
                <a:solidFill>
                  <a:srgbClr val="000000"/>
                </a:solidFill>
                <a:ea typeface="Times New Roman" panose="02020603050405020304" pitchFamily="18" charset="0"/>
                <a:cs typeface="Arial" panose="020B0604020202020204" pitchFamily="34" charset="0"/>
              </a:rPr>
              <a:t>Adult (18+) forerunners at events that </a:t>
            </a:r>
            <a:r>
              <a:rPr lang="en-US" sz="1800" u="sng" dirty="0">
                <a:solidFill>
                  <a:srgbClr val="000000"/>
                </a:solidFill>
                <a:ea typeface="Times New Roman" panose="02020603050405020304" pitchFamily="18" charset="0"/>
                <a:cs typeface="Arial" panose="020B0604020202020204" pitchFamily="34" charset="0"/>
              </a:rPr>
              <a:t>include minor participants</a:t>
            </a:r>
            <a:r>
              <a:rPr lang="en-US" sz="1800" dirty="0">
                <a:solidFill>
                  <a:srgbClr val="000000"/>
                </a:solidFill>
                <a:ea typeface="Times New Roman" panose="02020603050405020304" pitchFamily="18" charset="0"/>
                <a:cs typeface="Arial" panose="020B0604020202020204" pitchFamily="34" charset="0"/>
              </a:rPr>
              <a:t> (U18 and younger) are required to be in good standing with a membership that includes SafeSport training and background screening. </a:t>
            </a:r>
          </a:p>
          <a:p>
            <a:pPr marL="0" indent="0" algn="just">
              <a:lnSpc>
                <a:spcPct val="100000"/>
              </a:lnSpc>
              <a:spcBef>
                <a:spcPts val="600"/>
              </a:spcBef>
              <a:spcAft>
                <a:spcPts val="600"/>
              </a:spcAft>
              <a:buFont typeface="Euphemia" panose="020B0503040102020104" pitchFamily="34" charset="0"/>
              <a:buNone/>
              <a:defRPr/>
            </a:pPr>
            <a:r>
              <a:rPr lang="en-US" sz="1800" i="1" dirty="0">
                <a:solidFill>
                  <a:srgbClr val="000000"/>
                </a:solidFill>
                <a:ea typeface="Times New Roman" panose="02020603050405020304" pitchFamily="18" charset="0"/>
                <a:cs typeface="Arial" panose="020B0604020202020204" pitchFamily="34" charset="0"/>
              </a:rPr>
              <a:t>The “Alpine Master” and “Short-Term Alpine Master” memberships do not meet this requirement and </a:t>
            </a:r>
            <a:r>
              <a:rPr lang="en-US" sz="1800" i="1" u="sng" dirty="0">
                <a:solidFill>
                  <a:srgbClr val="000000"/>
                </a:solidFill>
                <a:ea typeface="Times New Roman" panose="02020603050405020304" pitchFamily="18" charset="0"/>
                <a:cs typeface="Arial" panose="020B0604020202020204" pitchFamily="34" charset="0"/>
              </a:rPr>
              <a:t>are not</a:t>
            </a:r>
            <a:r>
              <a:rPr lang="en-US" sz="1800" i="1" dirty="0">
                <a:solidFill>
                  <a:srgbClr val="000000"/>
                </a:solidFill>
                <a:ea typeface="Times New Roman" panose="02020603050405020304" pitchFamily="18" charset="0"/>
                <a:cs typeface="Arial" panose="020B0604020202020204" pitchFamily="34" charset="0"/>
              </a:rPr>
              <a:t> allowed.</a:t>
            </a:r>
            <a:r>
              <a:rPr lang="en-US" sz="1800" dirty="0">
                <a:solidFill>
                  <a:srgbClr val="000000"/>
                </a:solidFill>
                <a:ea typeface="Times New Roman" panose="02020603050405020304" pitchFamily="18" charset="0"/>
                <a:cs typeface="Arial" panose="020B0604020202020204" pitchFamily="34" charset="0"/>
              </a:rPr>
              <a:t> </a:t>
            </a:r>
            <a:endParaRPr lang="en-US" sz="1800" dirty="0">
              <a:ea typeface="Times New Roman" panose="02020603050405020304" pitchFamily="18" charset="0"/>
              <a:cs typeface="Arial" panose="020B0604020202020204" pitchFamily="34" charset="0"/>
            </a:endParaRPr>
          </a:p>
          <a:p>
            <a:pPr marL="0" indent="0" algn="just">
              <a:lnSpc>
                <a:spcPct val="100000"/>
              </a:lnSpc>
              <a:spcBef>
                <a:spcPts val="600"/>
              </a:spcBef>
              <a:spcAft>
                <a:spcPts val="0"/>
              </a:spcAft>
              <a:buFont typeface="Euphemia" panose="020B0503040102020104" pitchFamily="34" charset="0"/>
              <a:buNone/>
              <a:defRPr/>
            </a:pPr>
            <a:r>
              <a:rPr lang="en-US" sz="1800" b="1" u="sng" dirty="0">
                <a:solidFill>
                  <a:srgbClr val="000000"/>
                </a:solidFill>
                <a:ea typeface="Times New Roman" panose="02020603050405020304" pitchFamily="18" charset="0"/>
                <a:cs typeface="Arial" panose="020B0604020202020204" pitchFamily="34" charset="0"/>
              </a:rPr>
              <a:t>Masters Events</a:t>
            </a:r>
            <a:r>
              <a:rPr lang="en-US" sz="1800" b="1" dirty="0">
                <a:solidFill>
                  <a:srgbClr val="000000"/>
                </a:solidFill>
                <a:ea typeface="Times New Roman" panose="02020603050405020304" pitchFamily="18" charset="0"/>
                <a:cs typeface="Arial" panose="020B0604020202020204" pitchFamily="34" charset="0"/>
              </a:rPr>
              <a:t>: </a:t>
            </a:r>
          </a:p>
          <a:p>
            <a:pPr algn="just">
              <a:lnSpc>
                <a:spcPct val="100000"/>
              </a:lnSpc>
              <a:spcBef>
                <a:spcPts val="0"/>
              </a:spcBef>
              <a:spcAft>
                <a:spcPts val="0"/>
              </a:spcAft>
              <a:buFont typeface="Arial" panose="020B0604020202020204" pitchFamily="34" charset="0"/>
              <a:buChar char="•"/>
              <a:defRPr/>
            </a:pPr>
            <a:r>
              <a:rPr lang="en-US" sz="1800" dirty="0">
                <a:solidFill>
                  <a:srgbClr val="000000"/>
                </a:solidFill>
                <a:ea typeface="Times New Roman" panose="02020603050405020304" pitchFamily="18" charset="0"/>
                <a:cs typeface="Arial" panose="020B0604020202020204" pitchFamily="34" charset="0"/>
              </a:rPr>
              <a:t>U18 and younger forerunners, </a:t>
            </a:r>
            <a:r>
              <a:rPr lang="en-US" sz="1800" u="sng" dirty="0">
                <a:solidFill>
                  <a:srgbClr val="000000"/>
                </a:solidFill>
                <a:ea typeface="Times New Roman" panose="02020603050405020304" pitchFamily="18" charset="0"/>
                <a:cs typeface="Arial" panose="020B0604020202020204" pitchFamily="34" charset="0"/>
              </a:rPr>
              <a:t>including those with General and Short-Term Memberships</a:t>
            </a:r>
            <a:r>
              <a:rPr lang="en-US" sz="1800" dirty="0">
                <a:solidFill>
                  <a:srgbClr val="000000"/>
                </a:solidFill>
                <a:ea typeface="Times New Roman" panose="02020603050405020304" pitchFamily="18" charset="0"/>
                <a:cs typeface="Arial" panose="020B0604020202020204" pitchFamily="34" charset="0"/>
              </a:rPr>
              <a:t>, at Masters events where competitors may have the “Master” or “Short-Term Alpine Master” memberships that do not include SafeSport Training and background screening</a:t>
            </a:r>
            <a:r>
              <a:rPr lang="en-US" sz="1800" i="1" dirty="0">
                <a:solidFill>
                  <a:srgbClr val="000000"/>
                </a:solidFill>
                <a:ea typeface="Times New Roman" panose="02020603050405020304" pitchFamily="18" charset="0"/>
                <a:cs typeface="Arial" panose="020B0604020202020204" pitchFamily="34" charset="0"/>
              </a:rPr>
              <a:t> </a:t>
            </a:r>
            <a:r>
              <a:rPr lang="en-US" sz="1800" i="1" u="sng" dirty="0">
                <a:solidFill>
                  <a:srgbClr val="000000"/>
                </a:solidFill>
                <a:ea typeface="Times New Roman" panose="02020603050405020304" pitchFamily="18" charset="0"/>
                <a:cs typeface="Arial" panose="020B0604020202020204" pitchFamily="34" charset="0"/>
              </a:rPr>
              <a:t>must be accompanied by: </a:t>
            </a:r>
          </a:p>
          <a:p>
            <a:pPr marL="0" indent="0" algn="just">
              <a:lnSpc>
                <a:spcPct val="100000"/>
              </a:lnSpc>
              <a:spcBef>
                <a:spcPts val="0"/>
              </a:spcBef>
              <a:spcAft>
                <a:spcPts val="0"/>
              </a:spcAft>
              <a:buFont typeface="Euphemia" panose="020B0503040102020104" pitchFamily="34" charset="0"/>
              <a:buNone/>
              <a:defRPr/>
            </a:pPr>
            <a:r>
              <a:rPr lang="en-US" sz="1800" i="1" dirty="0">
                <a:solidFill>
                  <a:srgbClr val="000000"/>
                </a:solidFill>
                <a:ea typeface="Times New Roman" panose="02020603050405020304" pitchFamily="18" charset="0"/>
                <a:cs typeface="Arial" panose="020B0604020202020204" pitchFamily="34" charset="0"/>
              </a:rPr>
              <a:t>     -  </a:t>
            </a:r>
            <a:r>
              <a:rPr lang="en-US" sz="1800" i="1" u="sng" dirty="0">
                <a:solidFill>
                  <a:srgbClr val="000000"/>
                </a:solidFill>
                <a:ea typeface="Times New Roman" panose="02020603050405020304" pitchFamily="18" charset="0"/>
                <a:cs typeface="Arial" panose="020B0604020202020204" pitchFamily="34" charset="0"/>
              </a:rPr>
              <a:t>a parent or legal guardian or </a:t>
            </a:r>
          </a:p>
          <a:p>
            <a:pPr marL="519113" indent="-519113" algn="just">
              <a:lnSpc>
                <a:spcPct val="100000"/>
              </a:lnSpc>
              <a:spcBef>
                <a:spcPts val="0"/>
              </a:spcBef>
              <a:spcAft>
                <a:spcPts val="0"/>
              </a:spcAft>
              <a:buFont typeface="Euphemia" panose="020B0503040102020104" pitchFamily="34" charset="0"/>
              <a:buNone/>
              <a:defRPr/>
            </a:pPr>
            <a:r>
              <a:rPr lang="en-US" sz="1800" i="1" dirty="0">
                <a:solidFill>
                  <a:srgbClr val="000000"/>
                </a:solidFill>
                <a:ea typeface="Times New Roman" panose="02020603050405020304" pitchFamily="18" charset="0"/>
                <a:cs typeface="Arial" panose="020B0604020202020204" pitchFamily="34" charset="0"/>
              </a:rPr>
              <a:t>     - </a:t>
            </a:r>
            <a:r>
              <a:rPr lang="en-US" sz="1800" i="1" u="sng" dirty="0">
                <a:solidFill>
                  <a:srgbClr val="000000"/>
                </a:solidFill>
                <a:ea typeface="Times New Roman" panose="02020603050405020304" pitchFamily="18" charset="0"/>
                <a:cs typeface="Arial" panose="020B0604020202020204" pitchFamily="34" charset="0"/>
              </a:rPr>
              <a:t>at least two (2) U.S. Ski &amp; Snowboard members with a membership that includes SafeSport training and background screening</a:t>
            </a:r>
            <a:r>
              <a:rPr lang="en-US" sz="1800" i="1" dirty="0">
                <a:solidFill>
                  <a:srgbClr val="000000"/>
                </a:solidFill>
                <a:ea typeface="Times New Roman" panose="02020603050405020304" pitchFamily="18" charset="0"/>
                <a:cs typeface="Arial" panose="020B0604020202020204" pitchFamily="34" charset="0"/>
              </a:rPr>
              <a:t> </a:t>
            </a:r>
          </a:p>
          <a:p>
            <a:pPr marL="0" indent="0" algn="just">
              <a:lnSpc>
                <a:spcPct val="100000"/>
              </a:lnSpc>
              <a:spcBef>
                <a:spcPts val="0"/>
              </a:spcBef>
              <a:spcAft>
                <a:spcPts val="0"/>
              </a:spcAft>
              <a:buFont typeface="Euphemia" panose="020B0503040102020104" pitchFamily="34" charset="0"/>
              <a:buNone/>
              <a:defRPr/>
            </a:pPr>
            <a:r>
              <a:rPr lang="en-US" sz="1800" i="1" dirty="0">
                <a:solidFill>
                  <a:srgbClr val="000000"/>
                </a:solidFill>
                <a:ea typeface="Times New Roman" panose="02020603050405020304" pitchFamily="18" charset="0"/>
                <a:cs typeface="Arial" panose="020B0604020202020204" pitchFamily="34" charset="0"/>
              </a:rPr>
              <a:t>(e.g., Coach w/Official, Official, Volunteer, Masters w/requirements). </a:t>
            </a:r>
            <a:endParaRPr lang="en-US" sz="1800" dirty="0">
              <a:ea typeface="Times New Roman" panose="02020603050405020304" pitchFamily="18" charset="0"/>
              <a:cs typeface="Arial" panose="020B0604020202020204" pitchFamily="34" charset="0"/>
            </a:endParaRPr>
          </a:p>
          <a:p>
            <a:pPr marL="0" indent="0">
              <a:lnSpc>
                <a:spcPct val="100000"/>
              </a:lnSpc>
              <a:spcBef>
                <a:spcPts val="600"/>
              </a:spcBef>
              <a:spcAft>
                <a:spcPts val="600"/>
              </a:spcAft>
              <a:buFont typeface="Euphemia" panose="020B0503040102020104" pitchFamily="34" charset="0"/>
              <a:buNone/>
              <a:defRPr/>
            </a:pPr>
            <a:r>
              <a:rPr lang="en-US" sz="1800" kern="100" dirty="0">
                <a:ea typeface="Calibri" panose="020F0502020204030204" pitchFamily="34" charset="0"/>
                <a:cs typeface="Arial" panose="020B0604020202020204" pitchFamily="34" charset="0"/>
              </a:rPr>
              <a:t>As with all U18 and younger events, if U18 athletes will be forerunning a Masters event, a communication pertaining to athlete safety policies must be sent to all participants, and the QR code must be posted at the registration area.</a:t>
            </a: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26628" name="Content Placeholder 10">
            <a:extLst>
              <a:ext uri="{FF2B5EF4-FFF2-40B4-BE49-F238E27FC236}">
                <a16:creationId xmlns:a16="http://schemas.microsoft.com/office/drawing/2014/main" id="{5A4A29E5-9553-030E-9924-795925FE7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58082"/>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0E9B7B-BA0D-BBEE-81C2-482FA057062E}"/>
              </a:ext>
            </a:extLst>
          </p:cNvPr>
          <p:cNvSpPr>
            <a:spLocks noGrp="1"/>
          </p:cNvSpPr>
          <p:nvPr>
            <p:ph type="title"/>
          </p:nvPr>
        </p:nvSpPr>
        <p:spPr>
          <a:xfrm>
            <a:off x="0" y="133350"/>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endParaRPr lang="en-US" sz="2000" b="1" dirty="0">
              <a:solidFill>
                <a:srgbClr val="1A21A6"/>
              </a:solidFill>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E2D8B8FA-1F5E-85FD-FE51-07B4A6C18549}"/>
              </a:ext>
            </a:extLst>
          </p:cNvPr>
          <p:cNvSpPr txBox="1"/>
          <p:nvPr/>
        </p:nvSpPr>
        <p:spPr>
          <a:xfrm>
            <a:off x="247650" y="381000"/>
            <a:ext cx="8270875" cy="6078538"/>
          </a:xfrm>
          <a:prstGeom prst="rect">
            <a:avLst/>
          </a:prstGeom>
          <a:noFill/>
          <a:ln>
            <a:noFill/>
          </a:ln>
        </p:spPr>
        <p:txBody>
          <a:bodyPr>
            <a:spAutoFit/>
          </a:bodyPr>
          <a:lstStyle/>
          <a:p>
            <a:pPr marL="228600" marR="0" lvl="0" indent="-228600" algn="l" defTabSz="914400" rtl="0" eaLnBrk="0" fontAlgn="base" latinLnBrk="0" hangingPunct="0">
              <a:lnSpc>
                <a:spcPct val="100000"/>
              </a:lnSpc>
              <a:spcBef>
                <a:spcPts val="0"/>
              </a:spcBef>
              <a:spcAft>
                <a:spcPts val="0"/>
              </a:spcAft>
              <a:buClrTx/>
              <a:buSzTx/>
              <a:buFontTx/>
              <a:buNone/>
              <a:tabLst>
                <a:tab pos="228600" algn="l"/>
                <a:tab pos="457200" algn="l"/>
              </a:tabLst>
              <a:defRPr/>
            </a:pPr>
            <a:r>
              <a:rPr kumimoji="0" lang="en-US" sz="24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LIST OF APPROVED FORERUNNERS </a:t>
            </a:r>
            <a:endParaRPr kumimoji="0" lang="en-US" sz="2400" b="0" i="0" u="none" strike="noStrike" kern="1200" cap="none" spc="0" normalizeH="0" baseline="0" noProof="0" dirty="0">
              <a:ln>
                <a:noFill/>
              </a:ln>
              <a:solidFill>
                <a:srgbClr val="003399"/>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l" defTabSz="914400" rtl="0" eaLnBrk="0" fontAlgn="base" latinLnBrk="0" hangingPunct="0">
              <a:lnSpc>
                <a:spcPct val="100000"/>
              </a:lnSpc>
              <a:spcBef>
                <a:spcPts val="0"/>
              </a:spcBef>
              <a:spcAft>
                <a:spcPts val="0"/>
              </a:spcAft>
              <a:buClrTx/>
              <a:buSzTx/>
              <a:buFontTx/>
              <a:buNone/>
              <a:tabLst>
                <a:tab pos="228600" algn="l"/>
                <a:tab pos="457200" algn="l"/>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66738" marR="0" lvl="0" indent="-393700" algn="l" defTabSz="914400" rtl="0" eaLnBrk="0" fontAlgn="base" latinLnBrk="0" hangingPunct="0">
              <a:lnSpc>
                <a:spcPct val="100000"/>
              </a:lnSpc>
              <a:spcBef>
                <a:spcPts val="0"/>
              </a:spcBef>
              <a:spcAft>
                <a:spcPts val="0"/>
              </a:spcAft>
              <a:buClrTx/>
              <a:buSzTx/>
              <a:buFont typeface="Arial" panose="020B0604020202020204" pitchFamily="34" charset="0"/>
              <a:buChar char="•"/>
              <a:tabLst>
                <a:tab pos="228600" algn="l"/>
                <a:tab pos="45720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Race Administrator is responsible for verifying Forerunners’ requirements, e.g.:</a:t>
            </a:r>
          </a:p>
          <a:p>
            <a:pPr marL="173038" marR="0" lvl="0" indent="0" algn="l" defTabSz="914400" rtl="0" eaLnBrk="0" fontAlgn="base" latinLnBrk="0" hangingPunct="0">
              <a:lnSpc>
                <a:spcPct val="100000"/>
              </a:lnSpc>
              <a:spcBef>
                <a:spcPts val="0"/>
              </a:spcBef>
              <a:spcAft>
                <a:spcPts val="0"/>
              </a:spcAft>
              <a:buClrTx/>
              <a:buSzTx/>
              <a:buFontTx/>
              <a:buNone/>
              <a:tabLst>
                <a:tab pos="228600" algn="l"/>
                <a:tab pos="45720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membership status: applicable, current, or pending</a:t>
            </a:r>
          </a:p>
          <a:p>
            <a:pPr marL="173038" marR="0" lvl="0" indent="0" algn="l" defTabSz="914400" rtl="0" eaLnBrk="0" fontAlgn="base" latinLnBrk="0" hangingPunct="0">
              <a:lnSpc>
                <a:spcPct val="100000"/>
              </a:lnSpc>
              <a:spcBef>
                <a:spcPts val="0"/>
              </a:spcBef>
              <a:spcAft>
                <a:spcPts val="0"/>
              </a:spcAft>
              <a:buClrTx/>
              <a:buSzTx/>
              <a:buFontTx/>
              <a:buNone/>
              <a:tabLst>
                <a:tab pos="228600" algn="l"/>
                <a:tab pos="45720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within athlete’s vertical drop allowance</a:t>
            </a:r>
          </a:p>
          <a:p>
            <a:pPr marL="173038" marR="0" lvl="0" indent="0" algn="l" defTabSz="914400" rtl="0" eaLnBrk="0" fontAlgn="base" latinLnBrk="0" hangingPunct="0">
              <a:lnSpc>
                <a:spcPct val="100000"/>
              </a:lnSpc>
              <a:spcBef>
                <a:spcPts val="0"/>
              </a:spcBef>
              <a:spcAft>
                <a:spcPts val="0"/>
              </a:spcAft>
              <a:buClrTx/>
              <a:buSzTx/>
              <a:buFontTx/>
              <a:buNone/>
              <a:tabLst>
                <a:tab pos="228600" algn="l"/>
                <a:tab pos="45720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non-presence on Centralized Disciplinary List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571500" marR="0" lvl="0" indent="-34290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list of approved Forerunners must be provided for the Start Referee – one is generally available on footer of  the Start List</a:t>
            </a:r>
          </a:p>
          <a:p>
            <a:pPr marL="571500" marR="0" lvl="0" indent="-34290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Critical if a Condensed Start List is being generated and names of </a:t>
            </a:r>
            <a:r>
              <a:rPr kumimoji="0" lang="en-US" sz="2000" b="1" i="1"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all</a:t>
            </a: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approved Forerunners are not listed </a:t>
            </a:r>
          </a:p>
          <a:p>
            <a:pPr marL="571500" marR="0" lvl="0" indent="-34290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Critical if the race result software does not provide enough space to list the names of </a:t>
            </a:r>
            <a:r>
              <a:rPr kumimoji="0" lang="en-US" sz="2000" b="1" i="1"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all</a:t>
            </a: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approved Forerunners</a:t>
            </a:r>
          </a:p>
          <a:p>
            <a:pPr marL="228600" marR="0" lvl="0" indent="0" algn="just" defTabSz="914400" rtl="0" eaLnBrk="0" fontAlgn="base" latinLnBrk="0" hangingPunct="0">
              <a:lnSpc>
                <a:spcPct val="100000"/>
              </a:lnSpc>
              <a:spcBef>
                <a:spcPts val="600"/>
              </a:spcBef>
              <a:spcAft>
                <a:spcPts val="600"/>
              </a:spcAft>
              <a:buClrTx/>
              <a:buSzTx/>
              <a:buFontTx/>
              <a:buNone/>
              <a:tabLst/>
              <a:defRPr/>
            </a:pPr>
            <a:r>
              <a:rPr kumimoji="0" lang="en-US" sz="2000" b="1" i="1" u="none" strike="noStrike" kern="1200" cap="none" spc="0" normalizeH="0" baseline="0" noProof="0" dirty="0">
                <a:ln>
                  <a:noFill/>
                </a:ln>
                <a:solidFill>
                  <a:srgbClr val="1A21A6"/>
                </a:solidFill>
                <a:effectLst/>
                <a:uLnTx/>
                <a:uFillTx/>
                <a:latin typeface="Arial" panose="020B0604020202020204" pitchFamily="34" charset="0"/>
                <a:ea typeface="Times New Roman" panose="02020603050405020304" pitchFamily="18" charset="0"/>
                <a:cs typeface="Arial" panose="020B0604020202020204" pitchFamily="34" charset="0"/>
              </a:rPr>
              <a:t>Officials must not allow any individual to start either as a Competitor or a Forerunner if prior approval has not been obtained. </a:t>
            </a:r>
          </a:p>
          <a:p>
            <a:pPr marL="228600" marR="0" lvl="0" indent="0" algn="just" defTabSz="914400" rtl="0" eaLnBrk="0" fontAlgn="base" latinLnBrk="0" hangingPunct="0">
              <a:lnSpc>
                <a:spcPct val="100000"/>
              </a:lnSpc>
              <a:spcBef>
                <a:spcPts val="600"/>
              </a:spcBef>
              <a:spcAft>
                <a:spcPts val="60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8676" name="Content Placeholder 10">
            <a:extLst>
              <a:ext uri="{FF2B5EF4-FFF2-40B4-BE49-F238E27FC236}">
                <a16:creationId xmlns:a16="http://schemas.microsoft.com/office/drawing/2014/main" id="{2B0C258E-5888-ADAB-509A-B381A9789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333080"/>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10">
            <a:extLst>
              <a:ext uri="{FF2B5EF4-FFF2-40B4-BE49-F238E27FC236}">
                <a16:creationId xmlns:a16="http://schemas.microsoft.com/office/drawing/2014/main" id="{6BCAA774-CC45-E07A-B52F-A3158563D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7C4ACD0-D79C-339B-EF5B-95B8E38AB8CA}"/>
              </a:ext>
            </a:extLst>
          </p:cNvPr>
          <p:cNvSpPr txBox="1"/>
          <p:nvPr/>
        </p:nvSpPr>
        <p:spPr>
          <a:xfrm>
            <a:off x="609600" y="428625"/>
            <a:ext cx="8001000" cy="5692775"/>
          </a:xfrm>
          <a:prstGeom prst="rect">
            <a:avLst/>
          </a:prstGeom>
          <a:noFill/>
          <a:ln>
            <a:noFill/>
          </a:ln>
        </p:spPr>
        <p:txBody>
          <a:bodyPr>
            <a:spAutoFit/>
          </a:bodyPr>
          <a:lstStyle/>
          <a:p>
            <a:pPr marL="0" marR="0" lvl="0" indent="0" algn="just" defTabSz="914400" rtl="0" eaLnBrk="0" fontAlgn="base" latinLnBrk="0" hangingPunct="0">
              <a:lnSpc>
                <a:spcPct val="100000"/>
              </a:lnSpc>
              <a:spcBef>
                <a:spcPts val="600"/>
              </a:spcBef>
              <a:spcAft>
                <a:spcPts val="600"/>
              </a:spcAft>
              <a:buClrTx/>
              <a:buSzTx/>
              <a:buFontTx/>
              <a:buNone/>
              <a:tabLst>
                <a:tab pos="228600" algn="l"/>
                <a:tab pos="1028700" algn="l"/>
              </a:tabLst>
              <a:defRPr/>
            </a:pPr>
            <a:r>
              <a:rPr kumimoji="0" lang="en-US" sz="2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Times New Roman" panose="02020603050405020304" pitchFamily="18" charset="0"/>
                <a:cs typeface="+mn-cs"/>
              </a:rPr>
              <a:t>JURY</a:t>
            </a:r>
            <a:r>
              <a:rPr kumimoji="0" lang="en-US" sz="2800" b="0"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Times New Roman" panose="02020603050405020304" pitchFamily="18" charset="0"/>
                <a:cs typeface="+mn-cs"/>
              </a:rPr>
              <a:t> </a:t>
            </a:r>
            <a:r>
              <a:rPr kumimoji="0" lang="en-US" sz="2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Times New Roman" panose="02020603050405020304" pitchFamily="18" charset="0"/>
                <a:cs typeface="+mn-cs"/>
              </a:rPr>
              <a:t>COMPOSITION</a:t>
            </a:r>
            <a:r>
              <a:rPr kumimoji="0" lang="en-US" sz="2800" b="0"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Times New Roman" panose="02020603050405020304" pitchFamily="18" charset="0"/>
                <a:cs typeface="+mn-cs"/>
              </a:rPr>
              <a:t> </a:t>
            </a:r>
          </a:p>
          <a:p>
            <a:pPr marL="228600" marR="0" lvl="0" indent="0" algn="just" defTabSz="914400" rtl="0" eaLnBrk="0" fontAlgn="base" latinLnBrk="0" hangingPunct="0">
              <a:lnSpc>
                <a:spcPct val="100000"/>
              </a:lnSpc>
              <a:spcBef>
                <a:spcPts val="600"/>
              </a:spcBef>
              <a:spcAft>
                <a:spcPts val="600"/>
              </a:spcAft>
              <a:buClrTx/>
              <a:buSzTx/>
              <a:buFontTx/>
              <a:buNone/>
              <a:tabLst>
                <a:tab pos="228600" algn="l"/>
                <a:tab pos="102870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U601.4.2.3:</a:t>
            </a:r>
            <a:r>
              <a:rPr kumimoji="0" lang="en-US" sz="20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The Jury should, where possible, include one person of a different gender. </a:t>
            </a:r>
          </a:p>
          <a:p>
            <a:pPr marL="0" marR="0" lvl="0" indent="0" algn="just" defTabSz="914400" rtl="0" eaLnBrk="0" fontAlgn="base" latinLnBrk="0" hangingPunct="0">
              <a:lnSpc>
                <a:spcPct val="100000"/>
              </a:lnSpc>
              <a:spcBef>
                <a:spcPts val="600"/>
              </a:spcBef>
              <a:spcAft>
                <a:spcPts val="600"/>
              </a:spcAft>
              <a:buClrTx/>
              <a:buSzTx/>
              <a:buFontTx/>
              <a:buNone/>
              <a:tabLst>
                <a:tab pos="228600" algn="l"/>
                <a:tab pos="1028700" algn="l"/>
              </a:tabLst>
              <a:defRPr/>
            </a:pPr>
            <a:r>
              <a:rPr kumimoji="0" lang="en-US" sz="2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Times New Roman" panose="02020603050405020304" pitchFamily="18" charset="0"/>
                <a:cs typeface="+mn-cs"/>
              </a:rPr>
              <a:t>TIMING</a:t>
            </a:r>
            <a:endParaRPr kumimoji="0" lang="en-US" sz="2800" b="0"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Times New Roman" panose="02020603050405020304" pitchFamily="18" charset="0"/>
              <a:cs typeface="+mn-cs"/>
            </a:endParaRP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tab pos="228600" algn="l"/>
                <a:tab pos="102870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U611.2.1</a:t>
            </a:r>
            <a:r>
              <a:rPr kumimoji="0" lang="en-US" sz="20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For </a:t>
            </a:r>
            <a:r>
              <a:rPr kumimoji="0" lang="en-US" sz="2000" b="0" i="0" u="sng"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all</a:t>
            </a:r>
            <a:r>
              <a:rPr kumimoji="0" lang="en-US" sz="20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events sanctioned by U.S. Ski &amp; Snowboard, two synchronized electronically isolated systems operating in time-of-day must be used. (All other sections of U611.2.1 remain in effect.)</a:t>
            </a:r>
          </a:p>
          <a:p>
            <a:pPr marL="342900" marR="0" lvl="0" indent="-342900" algn="just" defTabSz="914400" rtl="0" eaLnBrk="0" fontAlgn="base" latinLnBrk="0" hangingPunct="0">
              <a:lnSpc>
                <a:spcPct val="100000"/>
              </a:lnSpc>
              <a:spcBef>
                <a:spcPts val="600"/>
              </a:spcBef>
              <a:spcAft>
                <a:spcPts val="600"/>
              </a:spcAft>
              <a:buClrTx/>
              <a:buSzTx/>
              <a:buFont typeface="Symbol" panose="05050102010706020507" pitchFamily="18" charset="2"/>
              <a:buChar char=""/>
              <a:tabLst>
                <a:tab pos="228600" algn="l"/>
                <a:tab pos="102870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U611.2.2</a:t>
            </a:r>
            <a:r>
              <a:rPr kumimoji="0" lang="en-US" sz="20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Printed records, either automatic, handwritten, or </a:t>
            </a:r>
            <a:r>
              <a:rPr kumimoji="0" lang="en-US" sz="2000" b="0" i="0" u="sng"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memorized electronically</a:t>
            </a:r>
            <a:r>
              <a:rPr kumimoji="0" lang="en-US" sz="20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 of recorded hand times must be immediately available at the start and at the finish. </a:t>
            </a:r>
          </a:p>
          <a:p>
            <a:pPr marL="0" marR="0" lvl="0" indent="0" algn="just" defTabSz="914400" rtl="0" eaLnBrk="0" fontAlgn="base" latinLnBrk="0" hangingPunct="0">
              <a:lnSpc>
                <a:spcPct val="100000"/>
              </a:lnSpc>
              <a:spcBef>
                <a:spcPts val="600"/>
              </a:spcBef>
              <a:spcAft>
                <a:spcPts val="600"/>
              </a:spcAft>
              <a:buClrTx/>
              <a:buSzTx/>
              <a:buFontTx/>
              <a:buNone/>
              <a:tabLst>
                <a:tab pos="228600" algn="l"/>
                <a:tab pos="1028700" algn="l"/>
              </a:tabLst>
              <a:defRPr/>
            </a:pPr>
            <a:r>
              <a:rPr kumimoji="0" lang="en-US" sz="2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Times New Roman" panose="02020603050405020304" pitchFamily="18" charset="0"/>
                <a:cs typeface="+mn-cs"/>
              </a:rPr>
              <a:t>MASTERS SUPER</a:t>
            </a:r>
            <a:r>
              <a:rPr kumimoji="0" lang="en-US" sz="2800" b="0"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Times New Roman" panose="02020603050405020304" pitchFamily="18" charset="0"/>
                <a:cs typeface="+mn-cs"/>
              </a:rPr>
              <a:t> </a:t>
            </a:r>
            <a:r>
              <a:rPr kumimoji="0" lang="en-US" sz="2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Times New Roman" panose="02020603050405020304" pitchFamily="18" charset="0"/>
                <a:cs typeface="+mn-cs"/>
              </a:rPr>
              <a:t>G</a:t>
            </a:r>
            <a:endParaRPr kumimoji="0" lang="en-US" sz="2800" b="0"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a:ea typeface="Times New Roman" panose="02020603050405020304" pitchFamily="18" charset="0"/>
              <a:cs typeface="+mn-cs"/>
            </a:endParaRPr>
          </a:p>
          <a:p>
            <a:pPr marL="228600" marR="0" lvl="0" indent="0" algn="just" defTabSz="914400" rtl="0" eaLnBrk="0" fontAlgn="base" latinLnBrk="0" hangingPunct="0">
              <a:lnSpc>
                <a:spcPct val="100000"/>
              </a:lnSpc>
              <a:spcBef>
                <a:spcPts val="600"/>
              </a:spcBef>
              <a:spcAft>
                <a:spcPts val="600"/>
              </a:spcAft>
              <a:buClrTx/>
              <a:buSzTx/>
              <a:buFontTx/>
              <a:buNone/>
              <a:tabLst>
                <a:tab pos="228600" algn="l"/>
                <a:tab pos="1028700" algn="l"/>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2-run Super G has been approved for Masters events calendared in the </a:t>
            </a:r>
            <a:r>
              <a:rPr kumimoji="0" lang="en-US" sz="2000" b="0" i="0" u="sng"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Central Division only</a:t>
            </a:r>
            <a:r>
              <a:rPr kumimoji="0" lang="en-US" sz="20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mn-cs"/>
              </a:rPr>
              <a:t>.</a:t>
            </a:r>
          </a:p>
        </p:txBody>
      </p:sp>
    </p:spTree>
    <p:extLst>
      <p:ext uri="{BB962C8B-B14F-4D97-AF65-F5344CB8AC3E}">
        <p14:creationId xmlns:p14="http://schemas.microsoft.com/office/powerpoint/2010/main" val="3951451325"/>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10">
            <a:extLst>
              <a:ext uri="{FF2B5EF4-FFF2-40B4-BE49-F238E27FC236}">
                <a16:creationId xmlns:a16="http://schemas.microsoft.com/office/drawing/2014/main" id="{C6B97D85-1F41-8BB0-40C1-CE1ACB5F2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8D45F512-02F8-47CC-C7EA-3EE650AAC9D8}"/>
              </a:ext>
            </a:extLst>
          </p:cNvPr>
          <p:cNvSpPr>
            <a:spLocks noGrp="1"/>
          </p:cNvSpPr>
          <p:nvPr>
            <p:ph type="body" sz="quarter" idx="10"/>
          </p:nvPr>
        </p:nvSpPr>
        <p:spPr>
          <a:xfrm>
            <a:off x="381000" y="228600"/>
            <a:ext cx="8077200" cy="6324600"/>
          </a:xfrm>
        </p:spPr>
        <p:txBody>
          <a:bodyPr/>
          <a:lstStyle/>
          <a:p>
            <a:pPr marL="0" indent="0">
              <a:spcBef>
                <a:spcPts val="600"/>
              </a:spcBef>
              <a:spcAft>
                <a:spcPts val="600"/>
              </a:spcAft>
              <a:buFont typeface="Euphemia" panose="020B0503040102020104" pitchFamily="34" charset="0"/>
              <a:buNone/>
              <a:tabLst>
                <a:tab pos="228600" algn="l"/>
                <a:tab pos="1028700" algn="l"/>
              </a:tabLst>
              <a:defRPr/>
            </a:pPr>
            <a:r>
              <a:rPr lang="en-US" sz="2000" b="1" dirty="0">
                <a:solidFill>
                  <a:srgbClr val="003399"/>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RANDOM SEEDING – TRS (BUTTERFLY) - UPDATE &amp; CLARIFICATION</a:t>
            </a:r>
          </a:p>
          <a:p>
            <a:pPr marL="0" indent="0">
              <a:lnSpc>
                <a:spcPct val="100000"/>
              </a:lnSpc>
              <a:spcBef>
                <a:spcPts val="0"/>
              </a:spcBef>
              <a:spcAft>
                <a:spcPts val="0"/>
              </a:spcAft>
              <a:buFont typeface="Euphemia" panose="020B0503040102020104" pitchFamily="34" charset="0"/>
              <a:buNone/>
              <a:tabLst>
                <a:tab pos="228600" algn="l"/>
                <a:tab pos="1028700" algn="l"/>
              </a:tabLst>
              <a:defRPr/>
            </a:pPr>
            <a:r>
              <a:rPr lang="en-US" sz="1800" dirty="0">
                <a:latin typeface="+mj-lt"/>
                <a:ea typeface="Times New Roman" panose="02020603050405020304" pitchFamily="18" charset="0"/>
              </a:rPr>
              <a:t>TRS (Butterfly) seeding has been approved for scored and non-scored, multi-day races.  The approved system is as follows:</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b="1" u="sng" dirty="0">
                <a:latin typeface="+mj-lt"/>
                <a:ea typeface="Times New Roman" panose="02020603050405020304" pitchFamily="18" charset="0"/>
              </a:rPr>
              <a:t>Day 1/Run 1</a:t>
            </a:r>
            <a:r>
              <a:rPr lang="en-US" sz="1800" b="1" dirty="0">
                <a:latin typeface="+mj-lt"/>
                <a:ea typeface="Times New Roman" panose="02020603050405020304" pitchFamily="18" charset="0"/>
              </a:rPr>
              <a:t>: </a:t>
            </a:r>
            <a:r>
              <a:rPr lang="en-US" sz="1800" dirty="0">
                <a:latin typeface="+mj-lt"/>
                <a:ea typeface="Times New Roman" panose="02020603050405020304" pitchFamily="18" charset="0"/>
              </a:rPr>
              <a:t>Randomize athletes within gender/age group to create the initial start list.</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b="1" u="sng" dirty="0">
                <a:latin typeface="+mj-lt"/>
                <a:ea typeface="Times New Roman" panose="02020603050405020304" pitchFamily="18" charset="0"/>
              </a:rPr>
              <a:t>Run 2</a:t>
            </a:r>
            <a:r>
              <a:rPr lang="en-US" sz="1800" b="1" dirty="0">
                <a:latin typeface="+mj-lt"/>
                <a:ea typeface="Times New Roman" panose="02020603050405020304" pitchFamily="18" charset="0"/>
              </a:rPr>
              <a:t>: </a:t>
            </a:r>
            <a:r>
              <a:rPr lang="en-US" sz="1800" dirty="0">
                <a:latin typeface="+mj-lt"/>
                <a:ea typeface="Times New Roman" panose="02020603050405020304" pitchFamily="18" charset="0"/>
              </a:rPr>
              <a:t>Reverse (flip) Run 1 start order.</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b="1" u="sng" dirty="0">
                <a:latin typeface="+mj-lt"/>
                <a:ea typeface="Times New Roman" panose="02020603050405020304" pitchFamily="18" charset="0"/>
              </a:rPr>
              <a:t>Day 2/Run 3</a:t>
            </a:r>
            <a:r>
              <a:rPr lang="en-US" sz="1800" b="1" dirty="0">
                <a:latin typeface="+mj-lt"/>
                <a:ea typeface="Times New Roman" panose="02020603050405020304" pitchFamily="18" charset="0"/>
              </a:rPr>
              <a:t>: </a:t>
            </a:r>
            <a:r>
              <a:rPr lang="en-US" sz="1800" dirty="0">
                <a:latin typeface="+mj-lt"/>
                <a:ea typeface="Times New Roman" panose="02020603050405020304" pitchFamily="18" charset="0"/>
              </a:rPr>
              <a:t>Divide each group by two and move bottom group to top of start order. (Example: 6, 7, 8, 9, 10, 1, 2, 3, 4, 5.)</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b="1" u="sng" dirty="0">
                <a:latin typeface="+mj-lt"/>
                <a:ea typeface="Times New Roman" panose="02020603050405020304" pitchFamily="18" charset="0"/>
              </a:rPr>
              <a:t>Run 4</a:t>
            </a:r>
            <a:r>
              <a:rPr lang="en-US" sz="1800" b="1" dirty="0">
                <a:latin typeface="+mj-lt"/>
                <a:ea typeface="Times New Roman" panose="02020603050405020304" pitchFamily="18" charset="0"/>
              </a:rPr>
              <a:t>: </a:t>
            </a:r>
            <a:r>
              <a:rPr lang="en-US" sz="1800" dirty="0">
                <a:latin typeface="+mj-lt"/>
                <a:ea typeface="Times New Roman" panose="02020603050405020304" pitchFamily="18" charset="0"/>
              </a:rPr>
              <a:t>Reverse (flip) Run 3 start order.</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b="1" dirty="0">
                <a:solidFill>
                  <a:srgbClr val="003399"/>
                </a:solidFill>
                <a:effectLst>
                  <a:outerShdw blurRad="38100" dist="38100" dir="2700000" algn="tl">
                    <a:srgbClr val="000000">
                      <a:alpha val="43137"/>
                    </a:srgbClr>
                  </a:outerShdw>
                </a:effectLst>
                <a:latin typeface="+mj-lt"/>
                <a:ea typeface="Times New Roman" panose="02020603050405020304" pitchFamily="18" charset="0"/>
              </a:rPr>
              <a:t>NOTES: </a:t>
            </a:r>
            <a:endParaRPr lang="en-US" sz="2000" dirty="0">
              <a:solidFill>
                <a:srgbClr val="003399"/>
              </a:solidFill>
              <a:effectLst>
                <a:outerShdw blurRad="38100" dist="38100" dir="2700000" algn="tl">
                  <a:srgbClr val="000000">
                    <a:alpha val="43137"/>
                  </a:srgbClr>
                </a:outerShdw>
              </a:effectLst>
              <a:latin typeface="+mj-lt"/>
              <a:ea typeface="Times New Roman" panose="02020603050405020304" pitchFamily="18" charset="0"/>
            </a:endParaRPr>
          </a:p>
          <a:p>
            <a:pPr marL="342900" indent="-342900" algn="just">
              <a:lnSpc>
                <a:spcPct val="100000"/>
              </a:lnSpc>
              <a:spcBef>
                <a:spcPts val="0"/>
              </a:spcBef>
              <a:spcAft>
                <a:spcPts val="0"/>
              </a:spcAft>
              <a:buFont typeface="Symbol" panose="05050102010706020507" pitchFamily="18" charset="2"/>
              <a:buChar char=""/>
              <a:tabLst>
                <a:tab pos="228600" algn="l"/>
                <a:tab pos="1028700" algn="l"/>
              </a:tabLst>
              <a:defRPr/>
            </a:pPr>
            <a:r>
              <a:rPr lang="en-US" sz="1800" dirty="0">
                <a:latin typeface="+mj-lt"/>
                <a:ea typeface="Times New Roman" panose="02020603050405020304" pitchFamily="18" charset="0"/>
              </a:rPr>
              <a:t>DNS, DNF, or DSQ athletes stay in their original position </a:t>
            </a:r>
            <a:r>
              <a:rPr lang="en-US" sz="1800" u="sng" dirty="0">
                <a:latin typeface="+mj-lt"/>
                <a:ea typeface="Times New Roman" panose="02020603050405020304" pitchFamily="18" charset="0"/>
              </a:rPr>
              <a:t>for all runs</a:t>
            </a:r>
            <a:r>
              <a:rPr lang="en-US" sz="1800" dirty="0">
                <a:latin typeface="+mj-lt"/>
                <a:ea typeface="Times New Roman" panose="02020603050405020304" pitchFamily="18" charset="0"/>
              </a:rPr>
              <a:t>. (They are not moved to the end of class/field.)</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dirty="0">
                <a:latin typeface="+mj-lt"/>
                <a:ea typeface="Times New Roman" panose="02020603050405020304" pitchFamily="18" charset="0"/>
              </a:rPr>
              <a:t>Age Groups are typically started in order of youngest to oldest.</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dirty="0">
                <a:latin typeface="+mj-lt"/>
                <a:ea typeface="Times New Roman" panose="02020603050405020304" pitchFamily="18" charset="0"/>
              </a:rPr>
              <a:t>If one of the events is speed (Downhill or Super G), a new randomization is typically done.</a:t>
            </a:r>
          </a:p>
          <a:p>
            <a:pPr marL="342900" indent="-342900" algn="just">
              <a:lnSpc>
                <a:spcPct val="100000"/>
              </a:lnSpc>
              <a:spcBef>
                <a:spcPts val="400"/>
              </a:spcBef>
              <a:spcAft>
                <a:spcPts val="0"/>
              </a:spcAft>
              <a:buFont typeface="Symbol" panose="05050102010706020507" pitchFamily="18" charset="2"/>
              <a:buChar char=""/>
              <a:tabLst>
                <a:tab pos="228600" algn="l"/>
                <a:tab pos="1028700" algn="l"/>
              </a:tabLst>
              <a:defRPr/>
            </a:pPr>
            <a:r>
              <a:rPr lang="en-US" sz="1800" dirty="0">
                <a:latin typeface="+mj-lt"/>
                <a:ea typeface="Times New Roman" panose="02020603050405020304" pitchFamily="18" charset="0"/>
              </a:rPr>
              <a:t>If required from an athletic standpoint, </a:t>
            </a:r>
            <a:r>
              <a:rPr lang="en-US" sz="1800" u="sng" dirty="0">
                <a:latin typeface="+mj-lt"/>
                <a:ea typeface="Times New Roman" panose="02020603050405020304" pitchFamily="18" charset="0"/>
              </a:rPr>
              <a:t>Team Captains</a:t>
            </a:r>
            <a:r>
              <a:rPr lang="en-US" sz="1800" dirty="0">
                <a:latin typeface="+mj-lt"/>
                <a:ea typeface="Times New Roman" panose="02020603050405020304" pitchFamily="18" charset="0"/>
              </a:rPr>
              <a:t> may request that the Start Referee increase the interval prior to an individual athlete’s start. (Start Referee must announce any start interval changes over the Jury radio channel.)  </a:t>
            </a:r>
          </a:p>
          <a:p>
            <a:pPr>
              <a:defRPr/>
            </a:pPr>
            <a:endParaRPr lang="en-US" dirty="0"/>
          </a:p>
        </p:txBody>
      </p:sp>
    </p:spTree>
    <p:extLst>
      <p:ext uri="{BB962C8B-B14F-4D97-AF65-F5344CB8AC3E}">
        <p14:creationId xmlns:p14="http://schemas.microsoft.com/office/powerpoint/2010/main" val="401440305"/>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10">
            <a:extLst>
              <a:ext uri="{FF2B5EF4-FFF2-40B4-BE49-F238E27FC236}">
                <a16:creationId xmlns:a16="http://schemas.microsoft.com/office/drawing/2014/main" id="{9363E27E-1A5A-2500-C33C-4E7856D57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AE05BE0E-F2AD-4C6B-3225-EB3C64B1A263}"/>
              </a:ext>
            </a:extLst>
          </p:cNvPr>
          <p:cNvSpPr>
            <a:spLocks noGrp="1"/>
          </p:cNvSpPr>
          <p:nvPr>
            <p:ph type="body" sz="quarter" idx="10"/>
          </p:nvPr>
        </p:nvSpPr>
        <p:spPr>
          <a:xfrm>
            <a:off x="533400" y="228600"/>
            <a:ext cx="8229600" cy="6324600"/>
          </a:xfrm>
        </p:spPr>
        <p:txBody>
          <a:bodyPr/>
          <a:lstStyle/>
          <a:p>
            <a:pPr marL="228600" indent="0" algn="just">
              <a:spcBef>
                <a:spcPts val="60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Arial" panose="020B0604020202020204" pitchFamily="34" charset="0"/>
              </a:rPr>
              <a:t>INSERTIONS FOR SECOND DAY OF A MULTI-DAY SCORED OR NON-SCORED EVENT (Run 3)</a:t>
            </a:r>
            <a:endParaRPr lang="en-US" sz="2400" dirty="0">
              <a:solidFill>
                <a:srgbClr val="003399"/>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Arial" panose="020B0604020202020204" pitchFamily="34" charset="0"/>
            </a:endParaRPr>
          </a:p>
          <a:p>
            <a:pPr marL="22860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dirty="0">
                <a:ea typeface="Times New Roman" panose="02020603050405020304" pitchFamily="18" charset="0"/>
                <a:cs typeface="Arial" panose="020B0604020202020204" pitchFamily="34" charset="0"/>
              </a:rPr>
              <a:t>When new athletes need to be inserted in an existing seed, the following procedure shall be followed: </a:t>
            </a:r>
          </a:p>
          <a:p>
            <a:pPr marL="568325" indent="-333375"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ea typeface="Times New Roman" panose="02020603050405020304" pitchFamily="18" charset="0"/>
                <a:cs typeface="Arial" panose="020B0604020202020204" pitchFamily="34" charset="0"/>
              </a:rPr>
              <a:t>New athletes will be inserted </a:t>
            </a:r>
            <a:r>
              <a:rPr lang="en-US" sz="2000" u="sng" dirty="0">
                <a:ea typeface="Times New Roman" panose="02020603050405020304" pitchFamily="18" charset="0"/>
                <a:cs typeface="Arial" panose="020B0604020202020204" pitchFamily="34" charset="0"/>
              </a:rPr>
              <a:t>after</a:t>
            </a:r>
            <a:r>
              <a:rPr lang="en-US" sz="2000" dirty="0">
                <a:ea typeface="Times New Roman" panose="02020603050405020304" pitchFamily="18" charset="0"/>
                <a:cs typeface="Arial" panose="020B0604020202020204" pitchFamily="34" charset="0"/>
              </a:rPr>
              <a:t> the racer whose position is 1/2 of the start order for Run 3. </a:t>
            </a:r>
          </a:p>
          <a:p>
            <a:pPr marL="568325" indent="-333375"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ea typeface="Times New Roman" panose="02020603050405020304" pitchFamily="18" charset="0"/>
                <a:cs typeface="Arial" panose="020B0604020202020204" pitchFamily="34" charset="0"/>
              </a:rPr>
              <a:t>The list will be expanded to include all new entries to the first half of the list.</a:t>
            </a:r>
          </a:p>
          <a:p>
            <a:pPr marL="568325" indent="-333375"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ea typeface="Times New Roman" panose="02020603050405020304" pitchFamily="18" charset="0"/>
                <a:cs typeface="Arial" panose="020B0604020202020204" pitchFamily="34" charset="0"/>
              </a:rPr>
              <a:t>The second half of the draw will remain the same.  </a:t>
            </a:r>
          </a:p>
          <a:p>
            <a:pPr marL="173038"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b="1" dirty="0">
                <a:solidFill>
                  <a:srgbClr val="003399"/>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Example</a:t>
            </a:r>
            <a:r>
              <a:rPr lang="en-US" sz="2000" dirty="0">
                <a:solidFill>
                  <a:srgbClr val="003399"/>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p>
          <a:p>
            <a:pPr marL="515938" indent="-342900"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ea typeface="Times New Roman" panose="02020603050405020304" pitchFamily="18" charset="0"/>
                <a:cs typeface="Arial" panose="020B0604020202020204" pitchFamily="34" charset="0"/>
              </a:rPr>
              <a:t>Field is 20 athletes   </a:t>
            </a:r>
          </a:p>
          <a:p>
            <a:pPr marL="515938" indent="-342900"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ea typeface="Times New Roman" panose="02020603050405020304" pitchFamily="18" charset="0"/>
                <a:cs typeface="Arial" panose="020B0604020202020204" pitchFamily="34" charset="0"/>
              </a:rPr>
              <a:t>3 new athletes are entered</a:t>
            </a:r>
          </a:p>
          <a:p>
            <a:pPr marL="515938" indent="-342900"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ea typeface="Times New Roman" panose="02020603050405020304" pitchFamily="18" charset="0"/>
                <a:cs typeface="Arial" panose="020B0604020202020204" pitchFamily="34" charset="0"/>
              </a:rPr>
              <a:t>New athletes are positioned after the first group of ten:      Positions 11, 12, and 13.</a:t>
            </a:r>
          </a:p>
          <a:p>
            <a:pPr>
              <a:defRPr/>
            </a:pPr>
            <a:endParaRPr lang="en-US" dirty="0"/>
          </a:p>
        </p:txBody>
      </p:sp>
    </p:spTree>
    <p:extLst>
      <p:ext uri="{BB962C8B-B14F-4D97-AF65-F5344CB8AC3E}">
        <p14:creationId xmlns:p14="http://schemas.microsoft.com/office/powerpoint/2010/main" val="483948640"/>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10">
            <a:extLst>
              <a:ext uri="{FF2B5EF4-FFF2-40B4-BE49-F238E27FC236}">
                <a16:creationId xmlns:a16="http://schemas.microsoft.com/office/drawing/2014/main" id="{93D6433C-6113-3C3B-29A9-B18664761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158BAD48-1661-C8DE-282C-8FDD2392B6D6}"/>
              </a:ext>
            </a:extLst>
          </p:cNvPr>
          <p:cNvSpPr txBox="1">
            <a:spLocks/>
          </p:cNvSpPr>
          <p:nvPr/>
        </p:nvSpPr>
        <p:spPr bwMode="auto">
          <a:xfrm>
            <a:off x="152400" y="4800600"/>
            <a:ext cx="8729663" cy="533400"/>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28A8"/>
              </a:solidFill>
              <a:effectLst>
                <a:outerShdw blurRad="38100" dist="38100" dir="2700000" algn="tl">
                  <a:srgbClr val="000000">
                    <a:alpha val="43137"/>
                  </a:srgbClr>
                </a:outerShdw>
              </a:effectLst>
              <a:uLnTx/>
              <a:uFillTx/>
              <a:latin typeface="Arial" panose="020B0604020202020204"/>
              <a:ea typeface="+mj-ea"/>
              <a:cs typeface="+mj-cs"/>
            </a:endParaRPr>
          </a:p>
        </p:txBody>
      </p:sp>
      <p:sp>
        <p:nvSpPr>
          <p:cNvPr id="33796" name="Title 1">
            <a:extLst>
              <a:ext uri="{FF2B5EF4-FFF2-40B4-BE49-F238E27FC236}">
                <a16:creationId xmlns:a16="http://schemas.microsoft.com/office/drawing/2014/main" id="{81C8ADBE-7390-4D8D-0394-37E7B6987148}"/>
              </a:ext>
            </a:extLst>
          </p:cNvPr>
          <p:cNvSpPr txBox="1">
            <a:spLocks noChangeArrowheads="1"/>
          </p:cNvSpPr>
          <p:nvPr/>
        </p:nvSpPr>
        <p:spPr bwMode="auto">
          <a:xfrm>
            <a:off x="98425" y="914400"/>
            <a:ext cx="8729663"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lnSpc>
                <a:spcPct val="90000"/>
              </a:lnSpc>
              <a:spcBef>
                <a:spcPts val="1400"/>
              </a:spcBef>
              <a:buFont typeface="Euphemia" panose="020B0503040102020104" pitchFamily="34" charset="0"/>
              <a:buChar char="›"/>
              <a:tabLst>
                <a:tab pos="228600" algn="l"/>
                <a:tab pos="742950" algn="l"/>
                <a:tab pos="1028700" algn="l"/>
              </a:tabLst>
              <a:defRPr sz="2800">
                <a:solidFill>
                  <a:schemeClr val="tx2"/>
                </a:solidFill>
                <a:latin typeface="Arial" panose="020B0604020202020204" pitchFamily="34" charset="0"/>
              </a:defRPr>
            </a:lvl1pPr>
            <a:lvl2pPr marL="611188" indent="-246063">
              <a:lnSpc>
                <a:spcPct val="90000"/>
              </a:lnSpc>
              <a:spcBef>
                <a:spcPts val="600"/>
              </a:spcBef>
              <a:buFont typeface="Euphemia" panose="020B0503040102020104" pitchFamily="34" charset="0"/>
              <a:buChar char="–"/>
              <a:tabLst>
                <a:tab pos="228600" algn="l"/>
                <a:tab pos="742950" algn="l"/>
                <a:tab pos="1028700" algn="l"/>
              </a:tabLst>
              <a:defRPr sz="2400">
                <a:solidFill>
                  <a:schemeClr val="tx2"/>
                </a:solidFill>
                <a:latin typeface="Arial" panose="020B0604020202020204" pitchFamily="34" charset="0"/>
              </a:defRPr>
            </a:lvl2pPr>
            <a:lvl3pPr marL="977900" indent="-246063">
              <a:lnSpc>
                <a:spcPct val="90000"/>
              </a:lnSpc>
              <a:spcBef>
                <a:spcPts val="600"/>
              </a:spcBef>
              <a:buFont typeface="Euphemia" panose="020B0503040102020104" pitchFamily="34" charset="0"/>
              <a:buChar char="›"/>
              <a:tabLst>
                <a:tab pos="228600" algn="l"/>
                <a:tab pos="742950" algn="l"/>
                <a:tab pos="1028700" algn="l"/>
              </a:tabLst>
              <a:defRPr sz="2000">
                <a:solidFill>
                  <a:schemeClr val="tx2"/>
                </a:solidFill>
                <a:latin typeface="Arial" panose="020B0604020202020204" pitchFamily="34" charset="0"/>
              </a:defRPr>
            </a:lvl3pPr>
            <a:lvl4pPr marL="1343025" indent="-246063">
              <a:lnSpc>
                <a:spcPct val="90000"/>
              </a:lnSpc>
              <a:spcBef>
                <a:spcPts val="600"/>
              </a:spcBef>
              <a:buFont typeface="Arial" panose="020B0604020202020204" pitchFamily="34" charset="0"/>
              <a:buChar char="–"/>
              <a:tabLst>
                <a:tab pos="228600" algn="l"/>
                <a:tab pos="742950" algn="l"/>
                <a:tab pos="1028700" algn="l"/>
              </a:tabLst>
              <a:defRPr>
                <a:solidFill>
                  <a:schemeClr val="tx2"/>
                </a:solidFill>
                <a:latin typeface="Arial" panose="020B0604020202020204" pitchFamily="34" charset="0"/>
              </a:defRPr>
            </a:lvl4pPr>
            <a:lvl5pPr marL="1709738" indent="-246063">
              <a:lnSpc>
                <a:spcPct val="90000"/>
              </a:lnSpc>
              <a:spcBef>
                <a:spcPts val="600"/>
              </a:spcBef>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5pPr>
            <a:lvl6pPr marL="21669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6pPr>
            <a:lvl7pPr marL="26241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7pPr>
            <a:lvl8pPr marL="30813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8pPr>
            <a:lvl9pPr marL="35385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9pPr>
          </a:lstStyle>
          <a:p>
            <a:pPr marL="342900" marR="0" lvl="0" indent="-342900" algn="just" defTabSz="914400" rtl="0" eaLnBrk="0" fontAlgn="base" latinLnBrk="0" hangingPunct="0">
              <a:lnSpc>
                <a:spcPct val="90000"/>
              </a:lnSpc>
              <a:spcBef>
                <a:spcPts val="600"/>
              </a:spcBef>
              <a:spcAft>
                <a:spcPts val="600"/>
              </a:spcAft>
              <a:buClrTx/>
              <a:buSzTx/>
              <a:buFont typeface="Arial" panose="020B0604020202020204" pitchFamily="34" charset="0"/>
              <a:buAutoNum type="arabicPeriod"/>
              <a:tabLst>
                <a:tab pos="228600" algn="l"/>
                <a:tab pos="742950" algn="l"/>
                <a:tab pos="1028700" algn="l"/>
              </a:tabLst>
              <a:defRPr/>
            </a:pPr>
            <a:endParaRPr kumimoji="0" lang="en-US" altLang="en-US" sz="1800" b="1" i="0" u="none" strike="noStrike" kern="1200" cap="none" spc="0" normalizeH="0" baseline="0" noProof="0">
              <a:ln>
                <a:noFill/>
              </a:ln>
              <a:solidFill>
                <a:srgbClr val="373545"/>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90000"/>
              </a:lnSpc>
              <a:spcBef>
                <a:spcPts val="600"/>
              </a:spcBef>
              <a:spcAft>
                <a:spcPts val="600"/>
              </a:spcAft>
              <a:buClrTx/>
              <a:buSzTx/>
              <a:buFont typeface="Arial" panose="020B0604020202020204" pitchFamily="34" charset="0"/>
              <a:buAutoNum type="arabicPeriod"/>
              <a:tabLst>
                <a:tab pos="228600" algn="l"/>
                <a:tab pos="742950" algn="l"/>
                <a:tab pos="1028700" algn="l"/>
              </a:tabLst>
              <a:defRPr/>
            </a:pPr>
            <a:endParaRPr kumimoji="0" lang="en-US" altLang="en-US" sz="1800" b="1" i="0" u="none" strike="noStrike" kern="1200" cap="none" spc="0" normalizeH="0" baseline="0" noProof="0">
              <a:ln>
                <a:noFill/>
              </a:ln>
              <a:solidFill>
                <a:srgbClr val="373545"/>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90000"/>
              </a:lnSpc>
              <a:spcBef>
                <a:spcPts val="600"/>
              </a:spcBef>
              <a:spcAft>
                <a:spcPts val="600"/>
              </a:spcAft>
              <a:buClrTx/>
              <a:buSzTx/>
              <a:buFont typeface="Arial" panose="020B0604020202020204" pitchFamily="34" charset="0"/>
              <a:buAutoNum type="arabicPeriod"/>
              <a:tabLst>
                <a:tab pos="228600" algn="l"/>
                <a:tab pos="742950" algn="l"/>
                <a:tab pos="1028700" algn="l"/>
              </a:tabLst>
              <a:defRPr/>
            </a:pPr>
            <a:endParaRPr kumimoji="0" lang="en-US" altLang="en-US" sz="1800" b="1" i="0" u="none" strike="noStrike" kern="1200" cap="none" spc="0" normalizeH="0" baseline="0" noProof="0">
              <a:ln>
                <a:noFill/>
              </a:ln>
              <a:solidFill>
                <a:srgbClr val="373545"/>
              </a:solidFill>
              <a:effectLst/>
              <a:uLnTx/>
              <a:uFillTx/>
              <a:latin typeface="Times New Roman" panose="02020603050405020304" pitchFamily="18" charset="0"/>
              <a:ea typeface="+mn-ea"/>
              <a:cs typeface="Times New Roman" panose="02020603050405020304" pitchFamily="18" charset="0"/>
            </a:endParaRPr>
          </a:p>
        </p:txBody>
      </p:sp>
      <p:sp>
        <p:nvSpPr>
          <p:cNvPr id="3" name="Text Placeholder 2">
            <a:extLst>
              <a:ext uri="{FF2B5EF4-FFF2-40B4-BE49-F238E27FC236}">
                <a16:creationId xmlns:a16="http://schemas.microsoft.com/office/drawing/2014/main" id="{856EBD7A-9B9D-22F3-57F9-FF919B2D189E}"/>
              </a:ext>
            </a:extLst>
          </p:cNvPr>
          <p:cNvSpPr>
            <a:spLocks noGrp="1"/>
          </p:cNvSpPr>
          <p:nvPr>
            <p:ph type="body" sz="quarter" idx="10"/>
          </p:nvPr>
        </p:nvSpPr>
        <p:spPr>
          <a:xfrm>
            <a:off x="457200" y="177800"/>
            <a:ext cx="8370888" cy="6488113"/>
          </a:xfrm>
        </p:spPr>
        <p:txBody>
          <a:bodyPr/>
          <a:lstStyle/>
          <a:p>
            <a:pPr marL="0" indent="0" algn="just">
              <a:spcBef>
                <a:spcPts val="60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ea typeface="Times New Roman" panose="02020603050405020304" pitchFamily="18" charset="0"/>
              </a:rPr>
              <a:t>GOLDEN RULE - UPDATE &amp;</a:t>
            </a:r>
            <a:r>
              <a:rPr lang="en-US" sz="2400" dirty="0">
                <a:solidFill>
                  <a:srgbClr val="003399"/>
                </a:solidFill>
                <a:effectLst>
                  <a:outerShdw blurRad="38100" dist="38100" dir="2700000" algn="tl">
                    <a:srgbClr val="000000">
                      <a:alpha val="43137"/>
                    </a:srgbClr>
                  </a:outerShdw>
                </a:effectLst>
                <a:ea typeface="Times New Roman" panose="02020603050405020304" pitchFamily="18" charset="0"/>
              </a:rPr>
              <a:t> </a:t>
            </a:r>
            <a:r>
              <a:rPr lang="en-US" sz="2400" b="1" dirty="0">
                <a:solidFill>
                  <a:srgbClr val="003399"/>
                </a:solidFill>
                <a:effectLst>
                  <a:outerShdw blurRad="38100" dist="38100" dir="2700000" algn="tl">
                    <a:srgbClr val="000000">
                      <a:alpha val="43137"/>
                    </a:srgbClr>
                  </a:outerShdw>
                </a:effectLst>
                <a:ea typeface="Times New Roman" panose="02020603050405020304" pitchFamily="18" charset="0"/>
              </a:rPr>
              <a:t>CLARIFICATION</a:t>
            </a:r>
            <a:r>
              <a:rPr lang="en-US" sz="2400" dirty="0">
                <a:solidFill>
                  <a:srgbClr val="003399"/>
                </a:solidFill>
                <a:effectLst>
                  <a:outerShdw blurRad="38100" dist="38100" dir="2700000" algn="tl">
                    <a:srgbClr val="000000">
                      <a:alpha val="43137"/>
                    </a:srgbClr>
                  </a:outerShdw>
                </a:effectLst>
                <a:ea typeface="Times New Roman" panose="02020603050405020304" pitchFamily="18" charset="0"/>
              </a:rPr>
              <a:t> </a:t>
            </a:r>
          </a:p>
          <a:p>
            <a:pPr marL="0" indent="0" algn="just">
              <a:lnSpc>
                <a:spcPct val="100000"/>
              </a:lnSpc>
              <a:spcBef>
                <a:spcPts val="600"/>
              </a:spcBef>
              <a:spcAft>
                <a:spcPts val="0"/>
              </a:spcAft>
              <a:buFont typeface="Euphemia" panose="020B0503040102020104" pitchFamily="34" charset="0"/>
              <a:buNone/>
              <a:tabLst>
                <a:tab pos="228600" algn="l"/>
                <a:tab pos="1028700" algn="l"/>
                <a:tab pos="228600" algn="l"/>
                <a:tab pos="457200" algn="l"/>
              </a:tabLst>
              <a:defRPr/>
            </a:pPr>
            <a:r>
              <a:rPr lang="en-US" sz="1800" dirty="0">
                <a:ea typeface="Times New Roman" panose="02020603050405020304" pitchFamily="18" charset="0"/>
              </a:rPr>
              <a:t>Events </a:t>
            </a:r>
            <a:r>
              <a:rPr lang="en-US" sz="1800" b="1" u="sng" dirty="0">
                <a:ea typeface="Times New Roman" panose="02020603050405020304" pitchFamily="18" charset="0"/>
              </a:rPr>
              <a:t>using</a:t>
            </a:r>
            <a:r>
              <a:rPr lang="en-US" sz="1800" dirty="0">
                <a:ea typeface="Times New Roman" panose="02020603050405020304" pitchFamily="18" charset="0"/>
              </a:rPr>
              <a:t> TRS (Butterfly) Seeding:</a:t>
            </a:r>
          </a:p>
          <a:p>
            <a:pPr marL="234950" indent="-234950" algn="just">
              <a:lnSpc>
                <a:spcPct val="100000"/>
              </a:lnSpc>
              <a:spcBef>
                <a:spcPts val="0"/>
              </a:spcBef>
              <a:spcAft>
                <a:spcPts val="600"/>
              </a:spcAft>
              <a:buFont typeface="Arial" panose="020B0604020202020204" pitchFamily="34" charset="0"/>
              <a:buChar char="•"/>
              <a:tabLst>
                <a:tab pos="228600" algn="l"/>
                <a:tab pos="1028700" algn="l"/>
              </a:tabLst>
              <a:defRPr/>
            </a:pPr>
            <a:r>
              <a:rPr lang="en-US" sz="1800" dirty="0">
                <a:ea typeface="Times New Roman" panose="02020603050405020304" pitchFamily="18" charset="0"/>
              </a:rPr>
              <a:t>Athletes who have been granted Golden Rule Seeding will be seeded 16th+ in </a:t>
            </a:r>
            <a:r>
              <a:rPr lang="en-US" sz="1800" u="sng" dirty="0">
                <a:ea typeface="Times New Roman" panose="02020603050405020304" pitchFamily="18" charset="0"/>
              </a:rPr>
              <a:t>all runs or races of the same series</a:t>
            </a:r>
            <a:r>
              <a:rPr lang="en-US" sz="1800" dirty="0">
                <a:ea typeface="Times New Roman" panose="02020603050405020304" pitchFamily="18" charset="0"/>
              </a:rPr>
              <a:t> unless original start list preparation/flip/butterfly affords them a more favorable (earlier) start position.</a:t>
            </a:r>
          </a:p>
          <a:p>
            <a:pPr marL="0" indent="0" algn="just">
              <a:lnSpc>
                <a:spcPct val="100000"/>
              </a:lnSpc>
              <a:spcBef>
                <a:spcPts val="600"/>
              </a:spcBef>
              <a:spcAft>
                <a:spcPts val="0"/>
              </a:spcAft>
              <a:buFont typeface="Euphemia" panose="020B0503040102020104" pitchFamily="34" charset="0"/>
              <a:buNone/>
              <a:tabLst>
                <a:tab pos="228600" algn="l"/>
                <a:tab pos="1028700" algn="l"/>
                <a:tab pos="228600" algn="l"/>
                <a:tab pos="457200" algn="l"/>
              </a:tabLst>
              <a:defRPr/>
            </a:pPr>
            <a:r>
              <a:rPr lang="en-US" sz="1800" dirty="0">
                <a:ea typeface="Times New Roman" panose="02020603050405020304" pitchFamily="18" charset="0"/>
              </a:rPr>
              <a:t>Events </a:t>
            </a:r>
            <a:r>
              <a:rPr lang="en-US" sz="1800" b="1" u="sng" dirty="0">
                <a:ea typeface="Times New Roman" panose="02020603050405020304" pitchFamily="18" charset="0"/>
              </a:rPr>
              <a:t>not using</a:t>
            </a:r>
            <a:r>
              <a:rPr lang="en-US" sz="1800" b="1" dirty="0">
                <a:ea typeface="Times New Roman" panose="02020603050405020304" pitchFamily="18" charset="0"/>
              </a:rPr>
              <a:t> </a:t>
            </a:r>
            <a:r>
              <a:rPr lang="en-US" sz="1800" dirty="0">
                <a:ea typeface="Times New Roman" panose="02020603050405020304" pitchFamily="18" charset="0"/>
              </a:rPr>
              <a:t>TRS (Butterfly) Seeding: </a:t>
            </a:r>
          </a:p>
          <a:p>
            <a:pPr algn="just">
              <a:lnSpc>
                <a:spcPct val="100000"/>
              </a:lnSpc>
              <a:spcBef>
                <a:spcPts val="0"/>
              </a:spcBef>
              <a:spcAft>
                <a:spcPts val="600"/>
              </a:spcAft>
              <a:buFont typeface="Arial" panose="020B0604020202020204" pitchFamily="34" charset="0"/>
              <a:buChar char="•"/>
              <a:tabLst>
                <a:tab pos="228600" algn="l"/>
                <a:tab pos="1028700" algn="l"/>
              </a:tabLst>
              <a:defRPr/>
            </a:pPr>
            <a:r>
              <a:rPr lang="en-US" sz="1800" dirty="0">
                <a:ea typeface="Times New Roman" panose="02020603050405020304" pitchFamily="18" charset="0"/>
              </a:rPr>
              <a:t>For all events, </a:t>
            </a:r>
            <a:r>
              <a:rPr lang="en-US" sz="1800" u="sng" dirty="0">
                <a:ea typeface="Times New Roman" panose="02020603050405020304" pitchFamily="18" charset="0"/>
              </a:rPr>
              <a:t>First Run</a:t>
            </a:r>
            <a:r>
              <a:rPr lang="en-US" sz="1800" dirty="0">
                <a:ea typeface="Times New Roman" panose="02020603050405020304" pitchFamily="18" charset="0"/>
              </a:rPr>
              <a:t> U621.3.1: Adaptive athletes will be seeded in special groups with start order: 16-20, 36-40, 56-60, etc., or by seed points, whichever is more favorable. (Placement within groups is by national point ranking.)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u="sng" dirty="0">
                <a:ea typeface="Times New Roman" panose="02020603050405020304" pitchFamily="18" charset="0"/>
              </a:rPr>
              <a:t>Second Run with Flip 30</a:t>
            </a:r>
            <a:r>
              <a:rPr lang="en-US" sz="1800" dirty="0">
                <a:ea typeface="Times New Roman" panose="02020603050405020304" pitchFamily="18" charset="0"/>
              </a:rPr>
              <a:t> U621.11.3.2: Adaptive athlete groups will start in the 31st position unless first-run time affords a more favorable (earlier) start position. (Placement within groups will be by the results of the first run.)</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u="sng" dirty="0">
                <a:ea typeface="Times New Roman" panose="02020603050405020304" pitchFamily="18" charset="0"/>
              </a:rPr>
              <a:t>Second Run with Flip 15</a:t>
            </a:r>
            <a:r>
              <a:rPr lang="en-US" sz="1800" dirty="0">
                <a:ea typeface="Times New Roman" panose="02020603050405020304" pitchFamily="18" charset="0"/>
              </a:rPr>
              <a:t>: Adaptive athlete groups will start in the 16th position unless first-run time affords a more favorable (earlier) start position. (Placement within groups will be by the results of the first run.)</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dirty="0">
                <a:ea typeface="Times New Roman" panose="02020603050405020304" pitchFamily="18" charset="0"/>
              </a:rPr>
              <a:t>Adaptive athletes who are shown as DNS, DNF, DSQ, or NPS in the first run can start in the second run with their original bib immediately after the last qualified competitor has completed their run. </a:t>
            </a:r>
          </a:p>
          <a:p>
            <a:pPr marL="342900" indent="-342900" algn="just">
              <a:spcBef>
                <a:spcPts val="600"/>
              </a:spcBef>
              <a:spcAft>
                <a:spcPts val="600"/>
              </a:spcAft>
              <a:buFont typeface="Times New Roman" panose="02020603050405020304" pitchFamily="18" charset="0"/>
              <a:buChar char="-"/>
              <a:tabLst>
                <a:tab pos="228600" algn="l"/>
                <a:tab pos="1028700" algn="l"/>
              </a:tabLst>
              <a:defRPr/>
            </a:pPr>
            <a:endParaRPr lang="en-US" sz="1800" dirty="0">
              <a:latin typeface="Times New Roman" panose="02020603050405020304" pitchFamily="18" charset="0"/>
              <a:ea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2834830850"/>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10">
            <a:extLst>
              <a:ext uri="{FF2B5EF4-FFF2-40B4-BE49-F238E27FC236}">
                <a16:creationId xmlns:a16="http://schemas.microsoft.com/office/drawing/2014/main" id="{8C12CC72-B87A-DFEF-ED78-9E47CFE0D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0A7F925-FD18-48BF-6ACD-C1F13347964F}"/>
              </a:ext>
            </a:extLst>
          </p:cNvPr>
          <p:cNvSpPr txBox="1">
            <a:spLocks/>
          </p:cNvSpPr>
          <p:nvPr/>
        </p:nvSpPr>
        <p:spPr bwMode="auto">
          <a:xfrm>
            <a:off x="152400" y="4800600"/>
            <a:ext cx="8729663" cy="533400"/>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28A8"/>
              </a:solidFill>
              <a:effectLst>
                <a:outerShdw blurRad="38100" dist="38100" dir="2700000" algn="tl">
                  <a:srgbClr val="000000">
                    <a:alpha val="43137"/>
                  </a:srgbClr>
                </a:outerShdw>
              </a:effectLst>
              <a:uLnTx/>
              <a:uFillTx/>
              <a:latin typeface="Arial" panose="020B0604020202020204"/>
              <a:ea typeface="+mj-ea"/>
              <a:cs typeface="+mj-cs"/>
            </a:endParaRPr>
          </a:p>
        </p:txBody>
      </p:sp>
      <p:sp>
        <p:nvSpPr>
          <p:cNvPr id="35844" name="Title 1">
            <a:extLst>
              <a:ext uri="{FF2B5EF4-FFF2-40B4-BE49-F238E27FC236}">
                <a16:creationId xmlns:a16="http://schemas.microsoft.com/office/drawing/2014/main" id="{F8F8825F-EE57-3B8C-14A3-05D2C544C8B0}"/>
              </a:ext>
            </a:extLst>
          </p:cNvPr>
          <p:cNvSpPr txBox="1">
            <a:spLocks noChangeArrowheads="1"/>
          </p:cNvSpPr>
          <p:nvPr/>
        </p:nvSpPr>
        <p:spPr bwMode="auto">
          <a:xfrm>
            <a:off x="98425" y="914400"/>
            <a:ext cx="8729663"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lnSpc>
                <a:spcPct val="90000"/>
              </a:lnSpc>
              <a:spcBef>
                <a:spcPts val="1400"/>
              </a:spcBef>
              <a:buFont typeface="Euphemia" panose="020B0503040102020104" pitchFamily="34" charset="0"/>
              <a:buChar char="›"/>
              <a:tabLst>
                <a:tab pos="228600" algn="l"/>
                <a:tab pos="742950" algn="l"/>
                <a:tab pos="1028700" algn="l"/>
              </a:tabLst>
              <a:defRPr sz="2800">
                <a:solidFill>
                  <a:schemeClr val="tx2"/>
                </a:solidFill>
                <a:latin typeface="Arial" panose="020B0604020202020204" pitchFamily="34" charset="0"/>
              </a:defRPr>
            </a:lvl1pPr>
            <a:lvl2pPr marL="611188" indent="-246063">
              <a:lnSpc>
                <a:spcPct val="90000"/>
              </a:lnSpc>
              <a:spcBef>
                <a:spcPts val="600"/>
              </a:spcBef>
              <a:buFont typeface="Euphemia" panose="020B0503040102020104" pitchFamily="34" charset="0"/>
              <a:buChar char="–"/>
              <a:tabLst>
                <a:tab pos="228600" algn="l"/>
                <a:tab pos="742950" algn="l"/>
                <a:tab pos="1028700" algn="l"/>
              </a:tabLst>
              <a:defRPr sz="2400">
                <a:solidFill>
                  <a:schemeClr val="tx2"/>
                </a:solidFill>
                <a:latin typeface="Arial" panose="020B0604020202020204" pitchFamily="34" charset="0"/>
              </a:defRPr>
            </a:lvl2pPr>
            <a:lvl3pPr marL="977900" indent="-246063">
              <a:lnSpc>
                <a:spcPct val="90000"/>
              </a:lnSpc>
              <a:spcBef>
                <a:spcPts val="600"/>
              </a:spcBef>
              <a:buFont typeface="Euphemia" panose="020B0503040102020104" pitchFamily="34" charset="0"/>
              <a:buChar char="›"/>
              <a:tabLst>
                <a:tab pos="228600" algn="l"/>
                <a:tab pos="742950" algn="l"/>
                <a:tab pos="1028700" algn="l"/>
              </a:tabLst>
              <a:defRPr sz="2000">
                <a:solidFill>
                  <a:schemeClr val="tx2"/>
                </a:solidFill>
                <a:latin typeface="Arial" panose="020B0604020202020204" pitchFamily="34" charset="0"/>
              </a:defRPr>
            </a:lvl3pPr>
            <a:lvl4pPr marL="1343025" indent="-246063">
              <a:lnSpc>
                <a:spcPct val="90000"/>
              </a:lnSpc>
              <a:spcBef>
                <a:spcPts val="600"/>
              </a:spcBef>
              <a:buFont typeface="Arial" panose="020B0604020202020204" pitchFamily="34" charset="0"/>
              <a:buChar char="–"/>
              <a:tabLst>
                <a:tab pos="228600" algn="l"/>
                <a:tab pos="742950" algn="l"/>
                <a:tab pos="1028700" algn="l"/>
              </a:tabLst>
              <a:defRPr>
                <a:solidFill>
                  <a:schemeClr val="tx2"/>
                </a:solidFill>
                <a:latin typeface="Arial" panose="020B0604020202020204" pitchFamily="34" charset="0"/>
              </a:defRPr>
            </a:lvl4pPr>
            <a:lvl5pPr marL="1709738" indent="-246063">
              <a:lnSpc>
                <a:spcPct val="90000"/>
              </a:lnSpc>
              <a:spcBef>
                <a:spcPts val="600"/>
              </a:spcBef>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5pPr>
            <a:lvl6pPr marL="21669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6pPr>
            <a:lvl7pPr marL="26241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7pPr>
            <a:lvl8pPr marL="30813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8pPr>
            <a:lvl9pPr marL="35385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9pPr>
          </a:lstStyle>
          <a:p>
            <a:pPr marL="342900" marR="0" lvl="0" indent="-342900" algn="just" defTabSz="914400" rtl="0" eaLnBrk="0" fontAlgn="base" latinLnBrk="0" hangingPunct="0">
              <a:lnSpc>
                <a:spcPct val="90000"/>
              </a:lnSpc>
              <a:spcBef>
                <a:spcPts val="600"/>
              </a:spcBef>
              <a:spcAft>
                <a:spcPts val="600"/>
              </a:spcAft>
              <a:buClrTx/>
              <a:buSzTx/>
              <a:buFont typeface="Arial" panose="020B0604020202020204" pitchFamily="34" charset="0"/>
              <a:buAutoNum type="arabicPeriod"/>
              <a:tabLst>
                <a:tab pos="228600" algn="l"/>
                <a:tab pos="742950" algn="l"/>
                <a:tab pos="1028700" algn="l"/>
              </a:tabLst>
              <a:defRPr/>
            </a:pPr>
            <a:endParaRPr kumimoji="0" lang="en-US" altLang="en-US" sz="1800" b="1" i="0" u="none" strike="noStrike" kern="1200" cap="none" spc="0" normalizeH="0" baseline="0" noProof="0">
              <a:ln>
                <a:noFill/>
              </a:ln>
              <a:solidFill>
                <a:srgbClr val="373545"/>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90000"/>
              </a:lnSpc>
              <a:spcBef>
                <a:spcPts val="600"/>
              </a:spcBef>
              <a:spcAft>
                <a:spcPts val="600"/>
              </a:spcAft>
              <a:buClrTx/>
              <a:buSzTx/>
              <a:buFont typeface="Arial" panose="020B0604020202020204" pitchFamily="34" charset="0"/>
              <a:buAutoNum type="arabicPeriod"/>
              <a:tabLst>
                <a:tab pos="228600" algn="l"/>
                <a:tab pos="742950" algn="l"/>
                <a:tab pos="1028700" algn="l"/>
              </a:tabLst>
              <a:defRPr/>
            </a:pPr>
            <a:endParaRPr kumimoji="0" lang="en-US" altLang="en-US" sz="1800" b="1" i="0" u="none" strike="noStrike" kern="1200" cap="none" spc="0" normalizeH="0" baseline="0" noProof="0">
              <a:ln>
                <a:noFill/>
              </a:ln>
              <a:solidFill>
                <a:srgbClr val="373545"/>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0" fontAlgn="base" latinLnBrk="0" hangingPunct="0">
              <a:lnSpc>
                <a:spcPct val="90000"/>
              </a:lnSpc>
              <a:spcBef>
                <a:spcPts val="600"/>
              </a:spcBef>
              <a:spcAft>
                <a:spcPts val="600"/>
              </a:spcAft>
              <a:buClrTx/>
              <a:buSzTx/>
              <a:buFont typeface="Arial" panose="020B0604020202020204" pitchFamily="34" charset="0"/>
              <a:buAutoNum type="arabicPeriod"/>
              <a:tabLst>
                <a:tab pos="228600" algn="l"/>
                <a:tab pos="742950" algn="l"/>
                <a:tab pos="1028700" algn="l"/>
              </a:tabLst>
              <a:defRPr/>
            </a:pPr>
            <a:endParaRPr kumimoji="0" lang="en-US" altLang="en-US" sz="1800" b="1" i="0" u="none" strike="noStrike" kern="1200" cap="none" spc="0" normalizeH="0" baseline="0" noProof="0">
              <a:ln>
                <a:noFill/>
              </a:ln>
              <a:solidFill>
                <a:srgbClr val="373545"/>
              </a:solidFill>
              <a:effectLst/>
              <a:uLnTx/>
              <a:uFillTx/>
              <a:latin typeface="Times New Roman" panose="02020603050405020304" pitchFamily="18" charset="0"/>
              <a:ea typeface="+mn-ea"/>
              <a:cs typeface="Times New Roman" panose="02020603050405020304" pitchFamily="18" charset="0"/>
            </a:endParaRPr>
          </a:p>
        </p:txBody>
      </p:sp>
      <p:sp>
        <p:nvSpPr>
          <p:cNvPr id="3" name="Text Placeholder 2">
            <a:extLst>
              <a:ext uri="{FF2B5EF4-FFF2-40B4-BE49-F238E27FC236}">
                <a16:creationId xmlns:a16="http://schemas.microsoft.com/office/drawing/2014/main" id="{EFA4B64B-6715-5A49-DCCD-2FFD519C4D2C}"/>
              </a:ext>
            </a:extLst>
          </p:cNvPr>
          <p:cNvSpPr>
            <a:spLocks noGrp="1"/>
          </p:cNvSpPr>
          <p:nvPr>
            <p:ph type="body" sz="quarter" idx="10"/>
          </p:nvPr>
        </p:nvSpPr>
        <p:spPr>
          <a:xfrm>
            <a:off x="439738" y="941388"/>
            <a:ext cx="8153400" cy="4610100"/>
          </a:xfrm>
        </p:spPr>
        <p:txBody>
          <a:bodyPr/>
          <a:lstStyle/>
          <a:p>
            <a:pPr marL="0" indent="0" algn="just">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GOLDEN RULE: ALL EVENTS  </a:t>
            </a:r>
            <a:endParaRPr lang="en-US" dirty="0">
              <a:solidFill>
                <a:srgbClr val="003399"/>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endParaRPr>
          </a:p>
          <a:p>
            <a:pPr marL="342900" indent="-342900" algn="just">
              <a:lnSpc>
                <a:spcPct val="100000"/>
              </a:lnSpc>
              <a:spcBef>
                <a:spcPts val="600"/>
              </a:spcBef>
              <a:spcAft>
                <a:spcPts val="1200"/>
              </a:spcAft>
              <a:buFont typeface="Symbol" panose="05050102010706020507" pitchFamily="18" charset="2"/>
              <a:buChar char=""/>
              <a:tabLst>
                <a:tab pos="457200" algn="l"/>
              </a:tabLst>
              <a:defRPr/>
            </a:pPr>
            <a:r>
              <a:rPr lang="en-US" sz="2000" kern="100" dirty="0">
                <a:ea typeface="Calibri" panose="020F0502020204030204" pitchFamily="34" charset="0"/>
                <a:cs typeface="Arial" panose="020B0604020202020204" pitchFamily="34" charset="0"/>
              </a:rPr>
              <a:t>Athletes who have been granted Golden Rule seeding may compete using the equipment appropriate to their disability.</a:t>
            </a:r>
          </a:p>
          <a:p>
            <a:pPr marL="342900" indent="-342900" algn="just">
              <a:lnSpc>
                <a:spcPct val="100000"/>
              </a:lnSpc>
              <a:spcBef>
                <a:spcPts val="600"/>
              </a:spcBef>
              <a:spcAft>
                <a:spcPts val="1200"/>
              </a:spcAft>
              <a:buFont typeface="Symbol" panose="05050102010706020507" pitchFamily="18" charset="2"/>
              <a:buChar char=""/>
              <a:tabLst>
                <a:tab pos="457200" algn="l"/>
              </a:tabLst>
              <a:defRPr/>
            </a:pPr>
            <a:r>
              <a:rPr lang="en-US" sz="2000" kern="100" dirty="0">
                <a:ea typeface="Calibri" panose="020F0502020204030204" pitchFamily="34" charset="0"/>
                <a:cs typeface="Arial" panose="020B0604020202020204" pitchFamily="34" charset="0"/>
              </a:rPr>
              <a:t>Adaptive athletes who are visually impaired will be accompanied by a guide.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000" kern="100" dirty="0">
                <a:ea typeface="Calibri" panose="020F0502020204030204" pitchFamily="34" charset="0"/>
                <a:cs typeface="Arial" panose="020B0604020202020204" pitchFamily="34" charset="0"/>
              </a:rPr>
              <a:t>     - The guide provides verbal instructions to the athlete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000" kern="100" dirty="0">
                <a:ea typeface="Calibri" panose="020F0502020204030204" pitchFamily="34" charset="0"/>
                <a:cs typeface="Arial" panose="020B0604020202020204" pitchFamily="34" charset="0"/>
              </a:rPr>
              <a:t>     - The guide is accorded the same consideration as the athlete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400" b="1" kern="100" dirty="0">
                <a:solidFill>
                  <a:srgbClr val="003399"/>
                </a:solidFill>
                <a:ea typeface="Calibri" panose="020F0502020204030204" pitchFamily="34" charset="0"/>
                <a:cs typeface="Arial" panose="020B0604020202020204" pitchFamily="34" charset="0"/>
              </a:rPr>
              <a:t>Start Referee should skip a minimum of one start interval following the start of a visually impaired athlete and their guide.</a:t>
            </a:r>
          </a:p>
          <a:p>
            <a:pPr>
              <a:defRPr/>
            </a:pPr>
            <a:endParaRPr lang="en-US" dirty="0"/>
          </a:p>
        </p:txBody>
      </p:sp>
    </p:spTree>
    <p:extLst>
      <p:ext uri="{BB962C8B-B14F-4D97-AF65-F5344CB8AC3E}">
        <p14:creationId xmlns:p14="http://schemas.microsoft.com/office/powerpoint/2010/main" val="3749612380"/>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FB6EC6-82CC-1948-4FFA-8BA48D87F86F}"/>
              </a:ext>
            </a:extLst>
          </p:cNvPr>
          <p:cNvSpPr txBox="1"/>
          <p:nvPr/>
        </p:nvSpPr>
        <p:spPr>
          <a:xfrm>
            <a:off x="211138" y="192088"/>
            <a:ext cx="8307387" cy="6570662"/>
          </a:xfrm>
          <a:prstGeom prst="rect">
            <a:avLst/>
          </a:prstGeom>
          <a:noFill/>
          <a:ln>
            <a:noFill/>
          </a:ln>
        </p:spPr>
        <p:txBody>
          <a:bodyPr>
            <a:spAutoFit/>
          </a:bodyPr>
          <a:lstStyle/>
          <a:p>
            <a:pPr marL="0" marR="0" lvl="0" indent="0" algn="just" defTabSz="914400" rtl="0" eaLnBrk="0" fontAlgn="base" latinLnBrk="0" hangingPunct="0">
              <a:lnSpc>
                <a:spcPct val="100000"/>
              </a:lnSpc>
              <a:spcBef>
                <a:spcPts val="600"/>
              </a:spcBef>
              <a:spcAft>
                <a:spcPts val="600"/>
              </a:spcAft>
              <a:buClrTx/>
              <a:buSzTx/>
              <a:buFontTx/>
              <a:buNone/>
              <a:tabLst>
                <a:tab pos="228600" algn="l"/>
                <a:tab pos="1028700" algn="l"/>
              </a:tabLst>
              <a:defRPr/>
            </a:pPr>
            <a:r>
              <a:rPr kumimoji="0" lang="en-US" sz="20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TIMING &amp; DATA TECHNICAL REPORT (TDTR) – </a:t>
            </a:r>
          </a:p>
          <a:p>
            <a:pPr marL="0" marR="0" lvl="0" indent="0" algn="just" defTabSz="914400" rtl="0" eaLnBrk="0" fontAlgn="base" latinLnBrk="0" hangingPunct="0">
              <a:lnSpc>
                <a:spcPct val="100000"/>
              </a:lnSpc>
              <a:spcBef>
                <a:spcPts val="0"/>
              </a:spcBef>
              <a:spcAft>
                <a:spcPts val="600"/>
              </a:spcAft>
              <a:buClrTx/>
              <a:buSzTx/>
              <a:buFontTx/>
              <a:buNone/>
              <a:tabLst>
                <a:tab pos="228600" algn="l"/>
                <a:tab pos="1028700" algn="l"/>
              </a:tabLst>
              <a:defRPr/>
            </a:pPr>
            <a:r>
              <a:rPr kumimoji="0" lang="en-US" sz="20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UPDATE &amp;</a:t>
            </a:r>
            <a:r>
              <a:rPr kumimoji="0" lang="en-US" sz="2000" b="0"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0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CLARIFICATION</a:t>
            </a:r>
            <a:r>
              <a:rPr kumimoji="0" lang="en-US" sz="2000" b="0"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514350" marR="0" lvl="0" indent="-285750" algn="just"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Timing Data Technical Report (TDTR) is required for </a:t>
            </a:r>
            <a:r>
              <a:rPr kumimoji="0" lang="en-US" sz="1800" b="0" i="0" u="sng"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all</a:t>
            </a: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levels of competition. </a:t>
            </a:r>
          </a:p>
          <a:p>
            <a:pPr marL="5143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FIS TDTR software is used for preparing and submitting the report for all events, </a:t>
            </a:r>
            <a:r>
              <a:rPr kumimoji="0" lang="en-US" sz="1800" b="0" i="0" u="sng"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both non-FIS and FIS</a:t>
            </a: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0"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Software is available for Windows 10, 11, and macOS 10.14+; it is updated as required. </a:t>
            </a:r>
          </a:p>
          <a:p>
            <a:pPr marL="5143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Chief of Timing &amp; Calculations – not the Race Administrator or other official – is responsible for the preparation and filing of the Timing &amp; Data Technical Report (TDTR) for all events. </a:t>
            </a:r>
          </a:p>
          <a:p>
            <a:pPr marL="5143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PDF copy must still be printed and signed as noted in instructions for preparing event document packets located in the Master Packet of Forms (MPF)</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 defTabSz="914400" rtl="0" eaLnBrk="0" fontAlgn="base" latinLnBrk="0" hangingPunct="0">
              <a:lnSpc>
                <a:spcPct val="100000"/>
              </a:lnSpc>
              <a:spcBef>
                <a:spcPts val="600"/>
              </a:spcBef>
              <a:spcAft>
                <a:spcPts val="600"/>
              </a:spcAft>
              <a:buClrTx/>
              <a:buSzTx/>
              <a:buFontTx/>
              <a:buNone/>
              <a:tabLst/>
              <a:defRPr/>
            </a:pPr>
            <a:r>
              <a:rPr kumimoji="0" lang="en-US" sz="1800" b="1" i="1" u="none" strike="noStrike" kern="100" cap="none" spc="0" normalizeH="0" baseline="0" noProof="0" dirty="0">
                <a:ln>
                  <a:noFill/>
                </a:ln>
                <a:solidFill>
                  <a:srgbClr val="0033CC"/>
                </a:solidFill>
                <a:effectLst/>
                <a:uLnTx/>
                <a:uFillTx/>
                <a:latin typeface="Arial" panose="020B0604020202020204" pitchFamily="34" charset="0"/>
                <a:ea typeface="Calibri" panose="020F0502020204030204" pitchFamily="34" charset="0"/>
                <a:cs typeface="Arial" panose="020B0604020202020204" pitchFamily="34" charset="0"/>
              </a:rPr>
              <a:t>If an event requires calculation of a replacement time (EET), copies of all calculations </a:t>
            </a:r>
            <a:r>
              <a:rPr kumimoji="0" lang="en-US" sz="1800" b="1" i="1" u="sng" strike="noStrike" kern="100" cap="none" spc="0" normalizeH="0" baseline="0" noProof="0" dirty="0">
                <a:ln>
                  <a:noFill/>
                </a:ln>
                <a:solidFill>
                  <a:srgbClr val="0033CC"/>
                </a:solidFill>
                <a:effectLst/>
                <a:uLnTx/>
                <a:uFillTx/>
                <a:latin typeface="Arial" panose="020B0604020202020204" pitchFamily="34" charset="0"/>
                <a:ea typeface="Calibri" panose="020F0502020204030204" pitchFamily="34" charset="0"/>
                <a:cs typeface="Arial" panose="020B0604020202020204" pitchFamily="34" charset="0"/>
              </a:rPr>
              <a:t>must</a:t>
            </a:r>
            <a:r>
              <a:rPr kumimoji="0" lang="en-US" sz="1800" b="1" i="1" u="none" strike="noStrike" kern="100" cap="none" spc="0" normalizeH="0" baseline="0" noProof="0" dirty="0">
                <a:ln>
                  <a:noFill/>
                </a:ln>
                <a:solidFill>
                  <a:srgbClr val="0033CC"/>
                </a:solidFill>
                <a:effectLst/>
                <a:uLnTx/>
                <a:uFillTx/>
                <a:latin typeface="Arial" panose="020B0604020202020204" pitchFamily="34" charset="0"/>
                <a:ea typeface="Calibri" panose="020F0502020204030204" pitchFamily="34" charset="0"/>
                <a:cs typeface="Arial" panose="020B0604020202020204" pitchFamily="34" charset="0"/>
              </a:rPr>
              <a:t> be included in the PDF “Event Document Packet.” </a:t>
            </a:r>
            <a:endPar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0" algn="just" defTabSz="914400" rtl="0" eaLnBrk="0" fontAlgn="base" latinLnBrk="0" hangingPunct="0">
              <a:lnSpc>
                <a:spcPct val="100000"/>
              </a:lnSpc>
              <a:spcBef>
                <a:spcPts val="600"/>
              </a:spcBef>
              <a:spcAft>
                <a:spcPts val="600"/>
              </a:spcAft>
              <a:buClrTx/>
              <a:buSzTx/>
              <a:buFontTx/>
              <a:buNone/>
              <a:tabLst/>
              <a:defRPr/>
            </a:pPr>
            <a:r>
              <a:rPr kumimoji="0" lang="en-US" sz="1800" b="1"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calculations must also be included with the XML copy of the TDTR submitted to: </a:t>
            </a:r>
            <a:r>
              <a:rPr kumimoji="0" lang="en-US" sz="1800" b="1" i="1" u="none" strike="noStrike" kern="100" cap="none" spc="0" normalizeH="0" baseline="0" noProof="0" dirty="0">
                <a:ln>
                  <a:noFill/>
                </a:ln>
                <a:solidFill>
                  <a:srgbClr val="0033CC"/>
                </a:solidFill>
                <a:effectLst/>
                <a:uLnTx/>
                <a:uFillTx/>
                <a:latin typeface="Arial" panose="020B0604020202020204" pitchFamily="34" charset="0"/>
                <a:ea typeface="Calibri" panose="020F0502020204030204" pitchFamily="34" charset="0"/>
                <a:cs typeface="Arial" panose="020B0604020202020204" pitchFamily="34" charset="0"/>
              </a:rPr>
              <a:t>tdtr@usskiandsnowbord.org. </a:t>
            </a:r>
          </a:p>
          <a:p>
            <a:pPr marL="228600" marR="0" lvl="0" indent="0" algn="just" defTabSz="914400" rtl="0" eaLnBrk="0" fontAlgn="base" latinLnBrk="0" hangingPunct="0">
              <a:lnSpc>
                <a:spcPct val="100000"/>
              </a:lnSpc>
              <a:spcBef>
                <a:spcPts val="600"/>
              </a:spcBef>
              <a:spcAft>
                <a:spcPts val="60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 TDTR in the MPF is </a:t>
            </a:r>
            <a:r>
              <a:rPr kumimoji="0" lang="en-US" sz="1800" b="0" i="0" u="sng"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only</a:t>
            </a: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intended for gathering data for entry into the FIS TDTR software.)  </a:t>
            </a:r>
          </a:p>
        </p:txBody>
      </p:sp>
      <p:pic>
        <p:nvPicPr>
          <p:cNvPr id="37891" name="Content Placeholder 10">
            <a:extLst>
              <a:ext uri="{FF2B5EF4-FFF2-40B4-BE49-F238E27FC236}">
                <a16:creationId xmlns:a16="http://schemas.microsoft.com/office/drawing/2014/main" id="{7228AA6B-C489-BE1E-EA19-61402A987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915317"/>
      </p:ext>
    </p:extLst>
  </p:cSld>
  <p:clrMapOvr>
    <a:masterClrMapping/>
  </p:clrMapOvr>
  <p:transition spd="med">
    <p:fade/>
  </p:transition>
</p:sld>
</file>

<file path=ppt/theme/theme1.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1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3.xml><?xml version="1.0" encoding="utf-8"?>
<a:theme xmlns:a="http://schemas.openxmlformats.org/drawingml/2006/main" name="2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2.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5370</TotalTime>
  <Words>17589</Words>
  <Application>Microsoft Office PowerPoint</Application>
  <PresentationFormat>On-screen Show (4:3)</PresentationFormat>
  <Paragraphs>1277</Paragraphs>
  <Slides>149</Slides>
  <Notes>66</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149</vt:i4>
      </vt:variant>
    </vt:vector>
  </HeadingPairs>
  <TitlesOfParts>
    <vt:vector size="169" baseType="lpstr">
      <vt:lpstr>ＭＳ Ｐゴシック</vt:lpstr>
      <vt:lpstr>ＭＳ Ｐゴシック</vt:lpstr>
      <vt:lpstr>Arial</vt:lpstr>
      <vt:lpstr>Arial Bold</vt:lpstr>
      <vt:lpstr>Arial Narrow</vt:lpstr>
      <vt:lpstr>Calibri</vt:lpstr>
      <vt:lpstr>Century Gothic</vt:lpstr>
      <vt:lpstr>Comic Sans MS</vt:lpstr>
      <vt:lpstr>Courier</vt:lpstr>
      <vt:lpstr>Euphemia</vt:lpstr>
      <vt:lpstr>Mistral</vt:lpstr>
      <vt:lpstr>Symbol</vt:lpstr>
      <vt:lpstr>Tahoma</vt:lpstr>
      <vt:lpstr>Times</vt:lpstr>
      <vt:lpstr>Times New Roman</vt:lpstr>
      <vt:lpstr>TimesNewRomanPSMT</vt:lpstr>
      <vt:lpstr>Snowflakes design template</vt:lpstr>
      <vt:lpstr>1_Snowflakes design template</vt:lpstr>
      <vt:lpstr>2_Snowflakes design template</vt:lpstr>
      <vt:lpstr>Document</vt:lpstr>
      <vt:lpstr>SEASON 2025  BASIC TIMING &amp; CALCULATIONS</vt:lpstr>
      <vt:lpstr>IMPORTANT NOTICE</vt:lpstr>
      <vt:lpstr>ALPINE OFFICIALS’ RESOURCE MATERIALS</vt:lpstr>
      <vt:lpstr>OFFICIALS’ RESPONSIBILITY</vt:lpstr>
      <vt:lpstr>MINOR ATHLETE ABUSE PREVENTION POLICY (MAAPP) SAFESPORT CODE</vt:lpstr>
      <vt:lpstr>MINOR ATHLETE ABUSE PREVENTION POLICY (MAAPP)</vt:lpstr>
      <vt:lpstr>SAFESPORT CODE</vt:lpstr>
      <vt:lpstr>ADMINISTRATION PER MAAPP &amp; SAFESPORT:  LOCAL ORGANIZING COMMITTEE (LOC)</vt:lpstr>
      <vt:lpstr>ADMINISTRATION PER MAAPP &amp; SAFESPORT:  LOCAL ORGANIZING COMMITTEE (LOC)</vt:lpstr>
      <vt:lpstr>ADDITIONAL REQUIREMENTS</vt:lpstr>
      <vt:lpstr>ADDITIONAL REQUIREMENTS</vt:lpstr>
      <vt:lpstr>Please Note:</vt:lpstr>
      <vt:lpstr>Please Note:</vt:lpstr>
      <vt:lpstr>PowerPoint Presentation</vt:lpstr>
      <vt:lpstr>BASICALLY, THE CHIEF OF TC</vt:lpstr>
      <vt:lpstr>Chief of Timing and Calculations</vt:lpstr>
      <vt:lpstr> TIMEKEEPING BASICS: </vt:lpstr>
      <vt:lpstr>PowerPoint Presentation</vt:lpstr>
      <vt:lpstr>TIMING REQUIREMENTS:</vt:lpstr>
      <vt:lpstr>  Subtracting ‘Time':  Subtraction begins at the last position and times are truncated Cross a colon – borrow 60; cross a decimal – borrow 10 REMEMBER: 1 Minute = 60 Seconds</vt:lpstr>
      <vt:lpstr>RULES OF ROUNDING</vt:lpstr>
      <vt:lpstr>What is Manual/Hand Timekeeping?</vt:lpstr>
      <vt:lpstr>START / FINISH FOR  MANUAL TIMEKEEPERS</vt:lpstr>
      <vt:lpstr>Start/Finish Timekeeper Recording Form</vt:lpstr>
      <vt:lpstr>SUGGESTIONS</vt:lpstr>
      <vt:lpstr>Replacement Time of Day (Equivalent Electronic Times - EET)</vt:lpstr>
      <vt:lpstr> </vt:lpstr>
      <vt:lpstr>OTHER TIMING SCENARIOS</vt:lpstr>
      <vt:lpstr>Replacement/Equivalent Electronic Time-of-Day Worksheet:  (Study Guide EET)</vt:lpstr>
      <vt:lpstr>ALTERNATIVE CALCULATION SYSTEMS:</vt:lpstr>
      <vt:lpstr>Replacement/Equivalent Electronic Time: Excel</vt:lpstr>
      <vt:lpstr>COMPUTER-GENERATED REPLACEMENT TIMES</vt:lpstr>
      <vt:lpstr>PowerPoint Presentation</vt:lpstr>
      <vt:lpstr>PowerPoint Presentation</vt:lpstr>
      <vt:lpstr>PowerPoint Presentation</vt:lpstr>
      <vt:lpstr>What is a “Race Result”?</vt:lpstr>
      <vt:lpstr>PowerPoint Presentation</vt:lpstr>
      <vt:lpstr>PowerPoint Presentation</vt:lpstr>
      <vt:lpstr>PREPARATION FOR THE DRAW </vt:lpstr>
      <vt:lpstr>ELECTRONIC BOARDS</vt:lpstr>
      <vt:lpstr>COMPUTER-GENERATED DRAW</vt:lpstr>
      <vt:lpstr>PowerPoint Presentation</vt:lpstr>
      <vt:lpstr>PowerPoint Presentation</vt:lpstr>
      <vt:lpstr>RECORDING A “NPS” SITUATION:  U.S. and FIS EVENTS</vt:lpstr>
      <vt:lpstr>Race Day Scenarios:  The Finish</vt:lpstr>
      <vt:lpstr>Report by the Referee</vt:lpstr>
      <vt:lpstr>       Report  by  the  Referee – must be posted! Protest period is 15 minutes! </vt:lpstr>
      <vt:lpstr> SCORED EVENT:  Tracking 1st Run DNS, NPS, DNF, DSQ athletes in 2nd Run </vt:lpstr>
      <vt:lpstr>SCORED EVENT:  Tracking 1st Run DNF, DSQ athletes in 2nd Run</vt:lpstr>
      <vt:lpstr> Miscellaneous Topics </vt:lpstr>
      <vt:lpstr>PowerPoint Presentation</vt:lpstr>
      <vt:lpstr>PowerPoint Presentation</vt:lpstr>
      <vt:lpstr>PowerPoint Presentation</vt:lpstr>
      <vt:lpstr>PowerPoint Presentation</vt:lpstr>
      <vt:lpstr>PENALTY RULES –:  2025 U.S. Ski &amp; Snowboard Alpine Competition Guide</vt:lpstr>
      <vt:lpstr> Falls in Finish/Timing Area:  </vt:lpstr>
      <vt:lpstr>PowerPoint Presentation</vt:lpstr>
      <vt:lpstr>PowerPoint Presentation</vt:lpstr>
      <vt:lpstr> REGULAR INTERVAL (Fixed): </vt:lpstr>
      <vt:lpstr>Start Commands: Regular Intervals</vt:lpstr>
      <vt:lpstr> MINIMUM INTERVALS</vt:lpstr>
      <vt:lpstr> IRREGULAR INTERVAL (Non-Fixed)   </vt:lpstr>
      <vt:lpstr>PowerPoint Presentation</vt:lpstr>
      <vt:lpstr>START COMMAND: Irregular Intervals </vt:lpstr>
      <vt:lpstr> RULES OF THE START     </vt:lpstr>
      <vt:lpstr>WHY DISQUALIFICATION?</vt:lpstr>
      <vt:lpstr>PowerPoint Presentation</vt:lpstr>
      <vt:lpstr>PowerPoint Presentation</vt:lpstr>
      <vt:lpstr>GENERATING A FIRST-RUN START LIST: Double Draw </vt:lpstr>
      <vt:lpstr>PowerPoint Presentation</vt:lpstr>
      <vt:lpstr>GENERATING A FIRST-RUN START LIST: Points to Remember</vt:lpstr>
      <vt:lpstr>WHAT IS THE “GOLDEN RULE”?</vt:lpstr>
      <vt:lpstr>PowerPoint Presentation</vt:lpstr>
      <vt:lpstr>PowerPoint Presentation</vt:lpstr>
      <vt:lpstr>PowerPoint Presentation</vt:lpstr>
      <vt:lpstr>INSERTING A COMPETITOR</vt:lpstr>
      <vt:lpstr>PowerPoint Presentation</vt:lpstr>
      <vt:lpstr>PowerPoint Presentation</vt:lpstr>
      <vt:lpstr>PowerPoint Presentation</vt:lpstr>
      <vt:lpstr>PowerPoint Presentation</vt:lpstr>
      <vt:lpstr>SECOND RUN START ORDER </vt:lpstr>
      <vt:lpstr>BREAKING TIES &amp; CREATING LIST:</vt:lpstr>
      <vt:lpstr>Race-day Scenario – FLIP 30 is Standard                    </vt:lpstr>
      <vt:lpstr>LIMITATIONS IN SECOND RUN: SL &amp; GS </vt:lpstr>
      <vt:lpstr>PowerPoint Presentation</vt:lpstr>
      <vt:lpstr> </vt:lpstr>
      <vt:lpstr>MEMBERSHIP </vt:lpstr>
      <vt:lpstr>MEMBERSHIP </vt:lpstr>
      <vt:lpstr>MEMBERSHIP </vt:lpstr>
      <vt:lpstr> FORERUNNERS  </vt:lpstr>
      <vt:lpstr> FORERUNNERS  </vt:lpstr>
      <vt:lpstr> FORERUNNERS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MINOR ATHLETE ABUSE PREVENTION POLICY (MAAPP) SAFESPORT CODE</vt:lpstr>
      <vt:lpstr>PowerPoint Presentation</vt:lpstr>
      <vt:lpstr>RACE ARENA vs RACE VENUE</vt:lpstr>
      <vt:lpstr>Please Note:</vt:lpstr>
      <vt:lpstr>PowerPoint Presentation</vt:lpstr>
      <vt:lpstr>PowerPoint Presentation</vt:lpstr>
      <vt:lpstr>PowerPoint Presentation</vt:lpstr>
      <vt:lpstr>PowerPoint Presentation</vt:lpstr>
      <vt:lpstr>PowerPoint Presentation</vt:lpstr>
      <vt:lpstr>PowerPoint Presentation</vt:lpstr>
      <vt:lpstr>HOMOLOGATION FILES </vt:lpstr>
      <vt:lpstr>PowerPoint Presentation</vt:lpstr>
      <vt:lpstr>NO ADVANTAGE – NO DSQ! </vt:lpstr>
      <vt:lpstr>DUE PROCESS – ACR/ICR Art. 224.7</vt:lpstr>
      <vt:lpstr>POLICY FOR DUE PROCESS</vt:lpstr>
      <vt:lpstr>PowerPoint Presentation</vt:lpstr>
      <vt:lpstr>PowerPoint Presentation</vt:lpstr>
      <vt:lpstr>PROVISIONAL RERUNS</vt:lpstr>
      <vt:lpstr>PowerPoint Presentation</vt:lpstr>
      <vt:lpstr>COLLECTIVE OFFENSES [224.3]</vt:lpstr>
      <vt:lpstr> GATE JUDGES</vt:lpstr>
      <vt:lpstr> TEAM CAPTAINS’ MEETING &amp; THE DRAW</vt:lpstr>
      <vt:lpstr> LESS THAN 5 COMPETITORS:  FIS PENALTY - MAX VALUE</vt:lpstr>
      <vt:lpstr> MINIMUM PENALTY: NON-FIS EVENTS</vt:lpstr>
      <vt:lpstr> DOCUMENTS &amp; SIGNATURES</vt:lpstr>
      <vt:lpstr>WHAT IS “FORCE MAJEURE”?</vt:lpstr>
      <vt:lpstr>JURY MEMBER SECTION:</vt:lpstr>
      <vt:lpstr> EVENT RELATED DOCUMENTS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197</cp:revision>
  <dcterms:created xsi:type="dcterms:W3CDTF">2017-05-23T14:43:27Z</dcterms:created>
  <dcterms:modified xsi:type="dcterms:W3CDTF">2024-10-06T21:13:18Z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VSO item id">
    <vt:lpwstr/>
  </property>
  <property fmtid="{D5CDD505-2E9C-101B-9397-08002B2CF9AE}" pid="13" name="Assetid ">
    <vt:lpwstr/>
  </property>
  <property fmtid="{D5CDD505-2E9C-101B-9397-08002B2CF9AE}" pid="14" name="Item Details">
    <vt:lpwstr/>
  </property>
  <property fmtid="{D5CDD505-2E9C-101B-9397-08002B2CF9AE}" pid="15" name="Template details">
    <vt:lpwstr/>
  </property>
</Properties>
</file>