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106"/>
  </p:notesMasterIdLst>
  <p:handoutMasterIdLst>
    <p:handoutMasterId r:id="rId107"/>
  </p:handoutMasterIdLst>
  <p:sldIdLst>
    <p:sldId id="264" r:id="rId5"/>
    <p:sldId id="613" r:id="rId6"/>
    <p:sldId id="265" r:id="rId7"/>
    <p:sldId id="266" r:id="rId8"/>
    <p:sldId id="267" r:id="rId9"/>
    <p:sldId id="268" r:id="rId10"/>
    <p:sldId id="269"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6" r:id="rId24"/>
    <p:sldId id="285" r:id="rId25"/>
    <p:sldId id="287" r:id="rId26"/>
    <p:sldId id="302" r:id="rId27"/>
    <p:sldId id="341" r:id="rId28"/>
    <p:sldId id="288" r:id="rId29"/>
    <p:sldId id="289" r:id="rId30"/>
    <p:sldId id="576" r:id="rId31"/>
    <p:sldId id="577" r:id="rId32"/>
    <p:sldId id="291" r:id="rId33"/>
    <p:sldId id="292" r:id="rId34"/>
    <p:sldId id="293" r:id="rId35"/>
    <p:sldId id="578" r:id="rId36"/>
    <p:sldId id="579" r:id="rId37"/>
    <p:sldId id="580" r:id="rId38"/>
    <p:sldId id="581" r:id="rId39"/>
    <p:sldId id="342" r:id="rId40"/>
    <p:sldId id="297" r:id="rId41"/>
    <p:sldId id="301" r:id="rId42"/>
    <p:sldId id="303" r:id="rId43"/>
    <p:sldId id="304" r:id="rId44"/>
    <p:sldId id="307" r:id="rId45"/>
    <p:sldId id="308" r:id="rId46"/>
    <p:sldId id="309" r:id="rId47"/>
    <p:sldId id="343" r:id="rId48"/>
    <p:sldId id="583" r:id="rId49"/>
    <p:sldId id="344" r:id="rId50"/>
    <p:sldId id="310" r:id="rId51"/>
    <p:sldId id="311" r:id="rId52"/>
    <p:sldId id="314" r:id="rId53"/>
    <p:sldId id="315" r:id="rId54"/>
    <p:sldId id="312" r:id="rId55"/>
    <p:sldId id="582" r:id="rId56"/>
    <p:sldId id="305" r:id="rId57"/>
    <p:sldId id="306" r:id="rId58"/>
    <p:sldId id="298" r:id="rId59"/>
    <p:sldId id="299" r:id="rId60"/>
    <p:sldId id="300" r:id="rId61"/>
    <p:sldId id="316" r:id="rId62"/>
    <p:sldId id="584" r:id="rId63"/>
    <p:sldId id="585" r:id="rId64"/>
    <p:sldId id="318" r:id="rId65"/>
    <p:sldId id="586" r:id="rId66"/>
    <p:sldId id="319" r:id="rId67"/>
    <p:sldId id="320" r:id="rId68"/>
    <p:sldId id="321" r:id="rId69"/>
    <p:sldId id="592" r:id="rId70"/>
    <p:sldId id="587" r:id="rId71"/>
    <p:sldId id="588" r:id="rId72"/>
    <p:sldId id="589" r:id="rId73"/>
    <p:sldId id="590" r:id="rId74"/>
    <p:sldId id="591" r:id="rId75"/>
    <p:sldId id="324" r:id="rId76"/>
    <p:sldId id="325" r:id="rId77"/>
    <p:sldId id="326" r:id="rId78"/>
    <p:sldId id="327" r:id="rId79"/>
    <p:sldId id="328" r:id="rId80"/>
    <p:sldId id="329" r:id="rId81"/>
    <p:sldId id="594" r:id="rId82"/>
    <p:sldId id="331" r:id="rId83"/>
    <p:sldId id="332" r:id="rId84"/>
    <p:sldId id="333" r:id="rId85"/>
    <p:sldId id="334" r:id="rId86"/>
    <p:sldId id="595" r:id="rId87"/>
    <p:sldId id="335" r:id="rId88"/>
    <p:sldId id="336" r:id="rId89"/>
    <p:sldId id="596" r:id="rId90"/>
    <p:sldId id="597" r:id="rId91"/>
    <p:sldId id="604" r:id="rId92"/>
    <p:sldId id="603" r:id="rId93"/>
    <p:sldId id="598" r:id="rId94"/>
    <p:sldId id="605" r:id="rId95"/>
    <p:sldId id="606" r:id="rId96"/>
    <p:sldId id="608" r:id="rId97"/>
    <p:sldId id="611" r:id="rId98"/>
    <p:sldId id="599" r:id="rId99"/>
    <p:sldId id="600" r:id="rId100"/>
    <p:sldId id="612" r:id="rId101"/>
    <p:sldId id="602" r:id="rId102"/>
    <p:sldId id="609" r:id="rId103"/>
    <p:sldId id="610" r:id="rId104"/>
    <p:sldId id="337" r:id="rId10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2880">
          <p15:clr>
            <a:srgbClr val="A4A3A4"/>
          </p15:clr>
        </p15:guide>
        <p15:guide id="6" pos="755">
          <p15:clr>
            <a:srgbClr val="A4A3A4"/>
          </p15:clr>
        </p15:guide>
        <p15:guide id="7" pos="53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B8"/>
    <a:srgbClr val="0206B6"/>
    <a:srgbClr val="0000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1781" autoAdjust="0"/>
  </p:normalViewPr>
  <p:slideViewPr>
    <p:cSldViewPr>
      <p:cViewPr varScale="1">
        <p:scale>
          <a:sx n="88" d="100"/>
          <a:sy n="88" d="100"/>
        </p:scale>
        <p:origin x="562" y="77"/>
      </p:cViewPr>
      <p:guideLst>
        <p:guide orient="horz" pos="2160"/>
        <p:guide orient="horz" pos="1008"/>
        <p:guide orient="horz" pos="3888"/>
        <p:guide orient="horz" pos="321"/>
        <p:guide pos="2880"/>
        <p:guide pos="755"/>
        <p:guide pos="5381"/>
      </p:guideLst>
    </p:cSldViewPr>
  </p:slideViewPr>
  <p:notesTextViewPr>
    <p:cViewPr>
      <p:scale>
        <a:sx n="3" d="2"/>
        <a:sy n="3" d="2"/>
      </p:scale>
      <p:origin x="0" y="0"/>
    </p:cViewPr>
  </p:notesTextViewPr>
  <p:sorterViewPr>
    <p:cViewPr varScale="1">
      <p:scale>
        <a:sx n="100" d="100"/>
        <a:sy n="100" d="100"/>
      </p:scale>
      <p:origin x="0" y="-19411"/>
    </p:cViewPr>
  </p:sorterViewPr>
  <p:notesViewPr>
    <p:cSldViewPr>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viewProps" Target="view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F0C288-1900-40FA-BAA1-32DF8619AA4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a:extLst>
              <a:ext uri="{FF2B5EF4-FFF2-40B4-BE49-F238E27FC236}">
                <a16:creationId xmlns:a16="http://schemas.microsoft.com/office/drawing/2014/main" id="{3BB8C1F6-05B3-4DD8-8290-6CBB97D76C9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504697D-0CB4-4041-9A0E-5F490F5FE8C0}" type="datetimeFigureOut">
              <a:rPr lang="en-US"/>
              <a:pPr>
                <a:defRPr/>
              </a:pPr>
              <a:t>8/15/2023</a:t>
            </a:fld>
            <a:endParaRPr lang="en-US" dirty="0"/>
          </a:p>
        </p:txBody>
      </p:sp>
      <p:sp>
        <p:nvSpPr>
          <p:cNvPr id="4" name="Footer Placeholder 3">
            <a:extLst>
              <a:ext uri="{FF2B5EF4-FFF2-40B4-BE49-F238E27FC236}">
                <a16:creationId xmlns:a16="http://schemas.microsoft.com/office/drawing/2014/main" id="{C4527FBF-7A7B-4E2A-BBB0-94CBE25678E0}"/>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a:extLst>
              <a:ext uri="{FF2B5EF4-FFF2-40B4-BE49-F238E27FC236}">
                <a16:creationId xmlns:a16="http://schemas.microsoft.com/office/drawing/2014/main" id="{D35811CB-625D-44FF-A337-11B3B90E3F25}"/>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1A15EF1-E9E0-40B8-BADB-65C3CD25757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9AA7E6-E4D5-4EED-AD83-BC9DB662E50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3" name="Date Placeholder 2">
            <a:extLst>
              <a:ext uri="{FF2B5EF4-FFF2-40B4-BE49-F238E27FC236}">
                <a16:creationId xmlns:a16="http://schemas.microsoft.com/office/drawing/2014/main" id="{7E17CB45-AA7D-4919-BE80-23143D5762D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solidFill>
                  <a:schemeClr val="tx1"/>
                </a:solidFill>
                <a:latin typeface="+mn-lt"/>
              </a:defRPr>
            </a:lvl1pPr>
          </a:lstStyle>
          <a:p>
            <a:pPr>
              <a:defRPr/>
            </a:pPr>
            <a:fld id="{BD35B9BE-04B9-4207-A1D7-CB2DB6A7E92E}" type="datetimeFigureOut">
              <a:rPr lang="en-US"/>
              <a:pPr>
                <a:defRPr/>
              </a:pPr>
              <a:t>8/15/2023</a:t>
            </a:fld>
            <a:endParaRPr lang="en-US" dirty="0"/>
          </a:p>
        </p:txBody>
      </p:sp>
      <p:sp>
        <p:nvSpPr>
          <p:cNvPr id="4" name="Slide Image Placeholder 3">
            <a:extLst>
              <a:ext uri="{FF2B5EF4-FFF2-40B4-BE49-F238E27FC236}">
                <a16:creationId xmlns:a16="http://schemas.microsoft.com/office/drawing/2014/main" id="{E6028354-4272-4970-AC0B-3F4204D0F64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57E0B07-2E8C-428C-84A8-438607304FC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615F2E-C63D-48F9-AA53-B910A58AD6B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solidFill>
                  <a:schemeClr val="tx1"/>
                </a:solidFill>
                <a:latin typeface="+mn-lt"/>
              </a:defRPr>
            </a:lvl1pPr>
          </a:lstStyle>
          <a:p>
            <a:pPr>
              <a:defRPr/>
            </a:pPr>
            <a:endParaRPr lang="en-US" dirty="0"/>
          </a:p>
        </p:txBody>
      </p:sp>
      <p:sp>
        <p:nvSpPr>
          <p:cNvPr id="7" name="Slide Number Placeholder 6">
            <a:extLst>
              <a:ext uri="{FF2B5EF4-FFF2-40B4-BE49-F238E27FC236}">
                <a16:creationId xmlns:a16="http://schemas.microsoft.com/office/drawing/2014/main" id="{FADA9A6B-542D-4398-AAC8-38C2029C114E}"/>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solidFill>
                  <a:schemeClr val="tx1"/>
                </a:solidFill>
                <a:latin typeface="+mn-lt"/>
              </a:defRPr>
            </a:lvl1pPr>
          </a:lstStyle>
          <a:p>
            <a:pPr>
              <a:defRPr/>
            </a:pPr>
            <a:fld id="{240E0D51-65CC-4823-9023-E6B57F340C1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2"/>
        </a:solidFill>
        <a:latin typeface="+mn-lt"/>
        <a:ea typeface="+mn-ea"/>
        <a:cs typeface="+mn-cs"/>
      </a:defRPr>
    </a:lvl1pPr>
    <a:lvl2pPr marL="457200" algn="l" rtl="0" eaLnBrk="0" fontAlgn="base" hangingPunct="0">
      <a:spcBef>
        <a:spcPct val="30000"/>
      </a:spcBef>
      <a:spcAft>
        <a:spcPct val="0"/>
      </a:spcAft>
      <a:defRPr sz="1200" kern="1200">
        <a:solidFill>
          <a:schemeClr val="tx2"/>
        </a:solidFill>
        <a:latin typeface="+mn-lt"/>
        <a:ea typeface="+mn-ea"/>
        <a:cs typeface="+mn-cs"/>
      </a:defRPr>
    </a:lvl2pPr>
    <a:lvl3pPr marL="914400" algn="l" rtl="0" eaLnBrk="0" fontAlgn="base" hangingPunct="0">
      <a:spcBef>
        <a:spcPct val="30000"/>
      </a:spcBef>
      <a:spcAft>
        <a:spcPct val="0"/>
      </a:spcAft>
      <a:defRPr sz="1200" kern="1200">
        <a:solidFill>
          <a:schemeClr val="tx2"/>
        </a:solidFill>
        <a:latin typeface="+mn-lt"/>
        <a:ea typeface="+mn-ea"/>
        <a:cs typeface="+mn-cs"/>
      </a:defRPr>
    </a:lvl3pPr>
    <a:lvl4pPr marL="1371600" algn="l" rtl="0" eaLnBrk="0" fontAlgn="base" hangingPunct="0">
      <a:spcBef>
        <a:spcPct val="30000"/>
      </a:spcBef>
      <a:spcAft>
        <a:spcPct val="0"/>
      </a:spcAft>
      <a:defRPr sz="1200" kern="1200">
        <a:solidFill>
          <a:schemeClr val="tx2"/>
        </a:solidFill>
        <a:latin typeface="+mn-lt"/>
        <a:ea typeface="+mn-ea"/>
        <a:cs typeface="+mn-cs"/>
      </a:defRPr>
    </a:lvl4pPr>
    <a:lvl5pPr marL="1828800" algn="l" rtl="0" eaLnBrk="0" fontAlgn="base" hangingPunct="0">
      <a:spcBef>
        <a:spcPct val="30000"/>
      </a:spcBef>
      <a:spcAft>
        <a:spcPct val="0"/>
      </a:spcAft>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4</a:t>
            </a:fld>
            <a:endParaRPr lang="en-US" dirty="0"/>
          </a:p>
        </p:txBody>
      </p:sp>
    </p:spTree>
    <p:extLst>
      <p:ext uri="{BB962C8B-B14F-4D97-AF65-F5344CB8AC3E}">
        <p14:creationId xmlns:p14="http://schemas.microsoft.com/office/powerpoint/2010/main" val="409867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75</a:t>
            </a:fld>
            <a:endParaRPr lang="en-US" dirty="0"/>
          </a:p>
        </p:txBody>
      </p:sp>
    </p:spTree>
    <p:extLst>
      <p:ext uri="{BB962C8B-B14F-4D97-AF65-F5344CB8AC3E}">
        <p14:creationId xmlns:p14="http://schemas.microsoft.com/office/powerpoint/2010/main" val="1140672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Currently cannot change the results@fisski.com address.  Other addresses can be added, but fisski address is locked. </a:t>
            </a:r>
            <a:r>
              <a:rPr lang="en-US" b="1" dirty="0"/>
              <a:t>Auto send cannot be used for non-FIS events! Refer to slides 83-86 for using this software at non-FIS events.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77</a:t>
            </a:fld>
            <a:endParaRPr lang="en-US" dirty="0"/>
          </a:p>
        </p:txBody>
      </p:sp>
    </p:spTree>
    <p:extLst>
      <p:ext uri="{BB962C8B-B14F-4D97-AF65-F5344CB8AC3E}">
        <p14:creationId xmlns:p14="http://schemas.microsoft.com/office/powerpoint/2010/main" val="240931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27CFDE76-144A-4D12-8BDD-9AE8FC31F2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6B9616E4-7B19-480B-9E01-093D09FBC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82</a:t>
            </a:fld>
            <a:endParaRPr lang="en-US" dirty="0"/>
          </a:p>
        </p:txBody>
      </p:sp>
    </p:spTree>
    <p:extLst>
      <p:ext uri="{BB962C8B-B14F-4D97-AF65-F5344CB8AC3E}">
        <p14:creationId xmlns:p14="http://schemas.microsoft.com/office/powerpoint/2010/main" val="197835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0947C02-0AB7-45A2-BA42-DE83ADEA6C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0B6FEEB1-6E8D-41F7-B3EB-F3F38ACBC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3188" name="Slide Number Placeholder 3">
            <a:extLst>
              <a:ext uri="{FF2B5EF4-FFF2-40B4-BE49-F238E27FC236}">
                <a16:creationId xmlns:a16="http://schemas.microsoft.com/office/drawing/2014/main" id="{14BE0D1E-2253-4259-BD9A-5F32FCD455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B110B9B-1CA0-44E1-9AB7-6C1FE5D97A52}" type="slidenum">
              <a:rPr lang="en-US" altLang="en-US" smtClean="0">
                <a:latin typeface="Calibri" panose="020F0502020204030204" pitchFamily="34" charset="0"/>
              </a:rPr>
              <a:pPr fontAlgn="base">
                <a:spcBef>
                  <a:spcPct val="0"/>
                </a:spcBef>
                <a:spcAft>
                  <a:spcPct val="0"/>
                </a:spcAft>
              </a:pPr>
              <a:t>84</a:t>
            </a:fld>
            <a:endParaRPr lang="en-US" altLang="en-US" dirty="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US" dirty="0"/>
            </a:br>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85</a:t>
            </a:fld>
            <a:endParaRPr lang="en-US" dirty="0"/>
          </a:p>
        </p:txBody>
      </p:sp>
    </p:spTree>
    <p:extLst>
      <p:ext uri="{BB962C8B-B14F-4D97-AF65-F5344CB8AC3E}">
        <p14:creationId xmlns:p14="http://schemas.microsoft.com/office/powerpoint/2010/main" val="485948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Input the 4 digits of the U.S. code in the space allotted for the FIS Competition Codex and </a:t>
            </a:r>
          </a:p>
          <a:p>
            <a:pPr marL="228600" indent="-228600">
              <a:buAutoNum type="arabicParenR"/>
            </a:pPr>
            <a:r>
              <a:rPr lang="en-US" dirty="0"/>
              <a:t>Input the U+4 digits in the space allotted for the National Competition Code . </a:t>
            </a:r>
          </a:p>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86</a:t>
            </a:fld>
            <a:endParaRPr lang="en-US" dirty="0"/>
          </a:p>
        </p:txBody>
      </p:sp>
    </p:spTree>
    <p:extLst>
      <p:ext uri="{BB962C8B-B14F-4D97-AF65-F5344CB8AC3E}">
        <p14:creationId xmlns:p14="http://schemas.microsoft.com/office/powerpoint/2010/main" val="3366119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87</a:t>
            </a:fld>
            <a:endParaRPr lang="en-US" dirty="0"/>
          </a:p>
        </p:txBody>
      </p:sp>
    </p:spTree>
    <p:extLst>
      <p:ext uri="{BB962C8B-B14F-4D97-AF65-F5344CB8AC3E}">
        <p14:creationId xmlns:p14="http://schemas.microsoft.com/office/powerpoint/2010/main" val="728603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88</a:t>
            </a:fld>
            <a:endParaRPr lang="en-US" dirty="0"/>
          </a:p>
        </p:txBody>
      </p:sp>
    </p:spTree>
    <p:extLst>
      <p:ext uri="{BB962C8B-B14F-4D97-AF65-F5344CB8AC3E}">
        <p14:creationId xmlns:p14="http://schemas.microsoft.com/office/powerpoint/2010/main" val="2692469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89</a:t>
            </a:fld>
            <a:endParaRPr lang="en-US" dirty="0"/>
          </a:p>
        </p:txBody>
      </p:sp>
    </p:spTree>
    <p:extLst>
      <p:ext uri="{BB962C8B-B14F-4D97-AF65-F5344CB8AC3E}">
        <p14:creationId xmlns:p14="http://schemas.microsoft.com/office/powerpoint/2010/main" val="314541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17</a:t>
            </a:fld>
            <a:endParaRPr lang="en-US" dirty="0"/>
          </a:p>
        </p:txBody>
      </p:sp>
    </p:spTree>
    <p:extLst>
      <p:ext uri="{BB962C8B-B14F-4D97-AF65-F5344CB8AC3E}">
        <p14:creationId xmlns:p14="http://schemas.microsoft.com/office/powerpoint/2010/main" val="336972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94</a:t>
            </a:fld>
            <a:endParaRPr lang="en-US" dirty="0"/>
          </a:p>
        </p:txBody>
      </p:sp>
    </p:spTree>
    <p:extLst>
      <p:ext uri="{BB962C8B-B14F-4D97-AF65-F5344CB8AC3E}">
        <p14:creationId xmlns:p14="http://schemas.microsoft.com/office/powerpoint/2010/main" val="50246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PDF copy will display a 4-digit U.S. code, and the XML file will display the “U” + the 4 digits.</a:t>
            </a:r>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97</a:t>
            </a:fld>
            <a:endParaRPr lang="en-US" dirty="0"/>
          </a:p>
        </p:txBody>
      </p:sp>
    </p:spTree>
    <p:extLst>
      <p:ext uri="{BB962C8B-B14F-4D97-AF65-F5344CB8AC3E}">
        <p14:creationId xmlns:p14="http://schemas.microsoft.com/office/powerpoint/2010/main" val="5155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23</a:t>
            </a:fld>
            <a:endParaRPr lang="en-US" dirty="0"/>
          </a:p>
        </p:txBody>
      </p:sp>
    </p:spTree>
    <p:extLst>
      <p:ext uri="{BB962C8B-B14F-4D97-AF65-F5344CB8AC3E}">
        <p14:creationId xmlns:p14="http://schemas.microsoft.com/office/powerpoint/2010/main" val="982014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FD112953-FF2A-428B-8A69-48D8661F13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3E41F73-B47C-4EBE-B40F-8C2260E91D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TDTR software allows the TDTR to be sent by XML and follows the Results example of sending electronically.  </a:t>
            </a:r>
          </a:p>
          <a:p>
            <a:pPr eaLnBrk="1" hangingPunct="1">
              <a:spcBef>
                <a:spcPct val="0"/>
              </a:spcBef>
            </a:pPr>
            <a:r>
              <a:rPr lang="en-US" altLang="en-US" dirty="0"/>
              <a:t>There are two options for this new software to be implemented.  The Result software provider can add this to their software and/or it can be used as a stand alone application for the Chief of Timing.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7690B86-81D9-41F8-B840-D02869CE7B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6053838-E574-42EC-ACB8-C3B393060D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software program can be downloaded from the FIS FTP website.  This program is available for Windows and Mac OS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E870210-6ABD-4899-ACA0-280C917BA31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69963EFC-C5CC-4E83-A84A-C3012B991E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ym typeface="Wingdings 3" panose="05040102010807070707" pitchFamily="18" charset="2"/>
              </a:rPr>
              <a:t></a:t>
            </a:r>
            <a:endParaRPr lang="en-US" altLang="en-US" dirty="0"/>
          </a:p>
        </p:txBody>
      </p:sp>
      <p:sp>
        <p:nvSpPr>
          <p:cNvPr id="4" name="Slide Number Placeholder 3">
            <a:extLst>
              <a:ext uri="{FF2B5EF4-FFF2-40B4-BE49-F238E27FC236}">
                <a16:creationId xmlns:a16="http://schemas.microsoft.com/office/drawing/2014/main" id="{77F01051-14A6-4D2F-BB6C-979420C21714}"/>
              </a:ext>
            </a:extLst>
          </p:cNvPr>
          <p:cNvSpPr>
            <a:spLocks noGrp="1"/>
          </p:cNvSpPr>
          <p:nvPr>
            <p:ph type="sldNum" sz="quarter" idx="5"/>
          </p:nvPr>
        </p:nvSpPr>
        <p:spPr/>
        <p:txBody>
          <a:bodyPr/>
          <a:lstStyle/>
          <a:p>
            <a:pPr>
              <a:defRPr/>
            </a:pPr>
            <a:fld id="{8EDF96CE-14BB-4EF0-A311-D64E7AA363E6}" type="slidenum">
              <a:rPr lang="en-US" smtClean="0"/>
              <a:pPr>
                <a:defRPr/>
              </a:pPr>
              <a:t>37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496A8460-2577-4432-A73D-2ACEEFA2C0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B16A70E-A576-4370-B1AD-20D7D30846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6324" name="Slide Number Placeholder 3">
            <a:extLst>
              <a:ext uri="{FF2B5EF4-FFF2-40B4-BE49-F238E27FC236}">
                <a16:creationId xmlns:a16="http://schemas.microsoft.com/office/drawing/2014/main" id="{633E55EA-B183-4F53-BDB3-61209DA010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548BA3A7-9CC3-45A8-9B4D-99DCA401B405}" type="slidenum">
              <a:rPr lang="en-US" altLang="en-US" smtClean="0">
                <a:latin typeface="Calibri" panose="020F0502020204030204" pitchFamily="34" charset="0"/>
              </a:rPr>
              <a:pPr fontAlgn="base">
                <a:spcBef>
                  <a:spcPct val="0"/>
                </a:spcBef>
                <a:spcAft>
                  <a:spcPct val="0"/>
                </a:spcAft>
              </a:pPr>
              <a:t>54</a:t>
            </a:fld>
            <a:endParaRPr lang="en-US" altLang="en-US"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231DC70C-44F7-4A24-9D2D-D80D487E94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CB761F3C-ED34-4D5B-A957-36A87C4D32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you can see if a time is missed, there are options to notate detailed information as to what occurred.  You can also make any additional comments in the comment section for each Run.</a:t>
            </a:r>
          </a:p>
          <a:p>
            <a:pPr eaLnBrk="1" hangingPunct="1">
              <a:spcBef>
                <a:spcPct val="0"/>
              </a:spcBef>
            </a:pPr>
            <a:endParaRPr lang="en-US" altLang="en-US" dirty="0"/>
          </a:p>
          <a:p>
            <a:pPr eaLnBrk="1" hangingPunct="1">
              <a:spcBef>
                <a:spcPct val="0"/>
              </a:spcBef>
            </a:pPr>
            <a:r>
              <a:rPr lang="en-US" altLang="en-US" dirty="0"/>
              <a:t>At the bottom you find options to View the xml,  go back and check the report or save the XML.  The save to PDF is not ready at this time and is not showing in the current version of the software.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40E0D51-65CC-4823-9023-E6B57F340C18}" type="slidenum">
              <a:rPr lang="en-US" smtClean="0"/>
              <a:pPr>
                <a:defRPr/>
              </a:pPr>
              <a:t>67</a:t>
            </a:fld>
            <a:endParaRPr lang="en-US" dirty="0"/>
          </a:p>
        </p:txBody>
      </p:sp>
    </p:spTree>
    <p:extLst>
      <p:ext uri="{BB962C8B-B14F-4D97-AF65-F5344CB8AC3E}">
        <p14:creationId xmlns:p14="http://schemas.microsoft.com/office/powerpoint/2010/main" val="1011931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1977" y="1600201"/>
            <a:ext cx="6248400" cy="2680127"/>
          </a:xfrm>
          <a:noFill/>
          <a:effectLst>
            <a:softEdge rad="31750"/>
          </a:effectLst>
        </p:spPr>
        <p:txBody>
          <a:bodyPr>
            <a:noAutofit/>
          </a:bodyPr>
          <a:lstStyle>
            <a:lvl1pPr>
              <a:defRPr sz="5400">
                <a:solidFill>
                  <a:schemeClr val="bg1"/>
                </a:solidFill>
              </a:defRPr>
            </a:lvl1pPr>
          </a:lstStyle>
          <a:p>
            <a:r>
              <a:rPr lang="en-US" dirty="0"/>
              <a:t>Click to edit Master title style</a:t>
            </a:r>
            <a:endParaRPr dirty="0"/>
          </a:p>
        </p:txBody>
      </p:sp>
      <p:sp>
        <p:nvSpPr>
          <p:cNvPr id="3" name="Subtitle 2"/>
          <p:cNvSpPr>
            <a:spLocks noGrp="1"/>
          </p:cNvSpPr>
          <p:nvPr>
            <p:ph type="subTitle" idx="1"/>
          </p:nvPr>
        </p:nvSpPr>
        <p:spPr>
          <a:xfrm>
            <a:off x="1821976" y="4344916"/>
            <a:ext cx="5638800" cy="1116085"/>
          </a:xfrm>
        </p:spPr>
        <p:txBody>
          <a:bodyPr>
            <a:normAutofit/>
          </a:bodyPr>
          <a:lstStyle>
            <a:lvl1pPr marL="0" indent="0" algn="l">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842756E0-EC7D-4FED-B09F-8F2F60D40B87}"/>
              </a:ext>
            </a:extLst>
          </p:cNvPr>
          <p:cNvSpPr>
            <a:spLocks noGrp="1"/>
          </p:cNvSpPr>
          <p:nvPr>
            <p:ph type="dt" sz="half" idx="10"/>
          </p:nvPr>
        </p:nvSpPr>
        <p:spPr>
          <a:xfrm>
            <a:off x="3525838" y="6356350"/>
            <a:ext cx="914400" cy="365125"/>
          </a:xfrm>
        </p:spPr>
        <p:txBody>
          <a:bodyPr/>
          <a:lstStyle>
            <a:lvl1pPr>
              <a:defRPr>
                <a:solidFill>
                  <a:schemeClr val="bg1"/>
                </a:solidFill>
              </a:defRPr>
            </a:lvl1pPr>
          </a:lstStyle>
          <a:p>
            <a:pPr>
              <a:defRPr/>
            </a:pPr>
            <a:endParaRPr lang="en-US" dirty="0"/>
          </a:p>
        </p:txBody>
      </p:sp>
      <p:sp>
        <p:nvSpPr>
          <p:cNvPr id="5" name="Footer Placeholder 4">
            <a:extLst>
              <a:ext uri="{FF2B5EF4-FFF2-40B4-BE49-F238E27FC236}">
                <a16:creationId xmlns:a16="http://schemas.microsoft.com/office/drawing/2014/main" id="{CC1B8B14-9829-4A37-9BBE-F81D196A69FD}"/>
              </a:ext>
            </a:extLst>
          </p:cNvPr>
          <p:cNvSpPr>
            <a:spLocks noGrp="1"/>
          </p:cNvSpPr>
          <p:nvPr>
            <p:ph type="ftr" sz="quarter" idx="11"/>
          </p:nvPr>
        </p:nvSpPr>
        <p:spPr>
          <a:xfrm>
            <a:off x="4587875" y="6356350"/>
            <a:ext cx="2981325" cy="365125"/>
          </a:xfrm>
        </p:spPr>
        <p:txBody>
          <a:bodyPr/>
          <a:lstStyle>
            <a:lvl1pPr>
              <a:defRPr>
                <a:solidFill>
                  <a:schemeClr val="bg1"/>
                </a:solidFill>
              </a:defRPr>
            </a:lvl1pPr>
          </a:lstStyle>
          <a:p>
            <a:pPr>
              <a:defRPr/>
            </a:pPr>
            <a:endParaRPr lang="en-US" dirty="0"/>
          </a:p>
        </p:txBody>
      </p:sp>
      <p:sp>
        <p:nvSpPr>
          <p:cNvPr id="6" name="Slide Number Placeholder 5">
            <a:extLst>
              <a:ext uri="{FF2B5EF4-FFF2-40B4-BE49-F238E27FC236}">
                <a16:creationId xmlns:a16="http://schemas.microsoft.com/office/drawing/2014/main" id="{A5805785-95EC-4174-B742-09CE15F07893}"/>
              </a:ext>
            </a:extLst>
          </p:cNvPr>
          <p:cNvSpPr>
            <a:spLocks noGrp="1"/>
          </p:cNvSpPr>
          <p:nvPr>
            <p:ph type="sldNum" sz="quarter" idx="12"/>
          </p:nvPr>
        </p:nvSpPr>
        <p:spPr>
          <a:xfrm>
            <a:off x="7716838" y="6356350"/>
            <a:ext cx="457200" cy="365125"/>
          </a:xfrm>
        </p:spPr>
        <p:txBody>
          <a:bodyPr/>
          <a:lstStyle>
            <a:lvl1pPr>
              <a:defRPr>
                <a:solidFill>
                  <a:schemeClr val="bg1"/>
                </a:solidFill>
              </a:defRPr>
            </a:lvl1pPr>
          </a:lstStyle>
          <a:p>
            <a:pPr>
              <a:defRPr/>
            </a:pPr>
            <a:fld id="{2B6E3E27-E58D-4031-ADF8-C411977A517A}" type="slidenum">
              <a:rPr lang="en-US"/>
              <a:pPr>
                <a:defRPr/>
              </a:pPr>
              <a:t>‹#›</a:t>
            </a:fld>
            <a:endParaRPr lang="en-US" dirty="0"/>
          </a:p>
        </p:txBody>
      </p:sp>
    </p:spTree>
    <p:extLst>
      <p:ext uri="{BB962C8B-B14F-4D97-AF65-F5344CB8AC3E}">
        <p14:creationId xmlns:p14="http://schemas.microsoft.com/office/powerpoint/2010/main" val="271146722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83688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8E849D-9085-4195-8684-3096B8446C62}"/>
              </a:ext>
            </a:extLst>
          </p:cNvPr>
          <p:cNvSpPr>
            <a:spLocks noGrp="1"/>
          </p:cNvSpPr>
          <p:nvPr>
            <p:ph type="sldNum" sz="quarter" idx="10"/>
          </p:nvPr>
        </p:nvSpPr>
        <p:spPr/>
        <p:txBody>
          <a:bodyPr/>
          <a:lstStyle>
            <a:lvl1pPr defTabSz="914400">
              <a:defRPr/>
            </a:lvl1pPr>
          </a:lstStyle>
          <a:p>
            <a:pPr>
              <a:defRPr/>
            </a:pPr>
            <a:fld id="{DE16484E-7EA5-44D2-B5FD-E687CFC20CD8}" type="slidenum">
              <a:rPr lang="en-US" altLang="en-US"/>
              <a:pPr>
                <a:defRPr/>
              </a:pPr>
              <a:t>‹#›</a:t>
            </a:fld>
            <a:endParaRPr lang="en-US" altLang="en-US" dirty="0"/>
          </a:p>
        </p:txBody>
      </p:sp>
    </p:spTree>
    <p:extLst>
      <p:ext uri="{BB962C8B-B14F-4D97-AF65-F5344CB8AC3E}">
        <p14:creationId xmlns:p14="http://schemas.microsoft.com/office/powerpoint/2010/main" val="426034112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idx="1"/>
          </p:nvPr>
        </p:nvSpPr>
        <p:spPr>
          <a:xfrm>
            <a:off x="457200" y="1600201"/>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1813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B83ADF-D32E-40BE-A9E9-6B3FC964553E}"/>
              </a:ext>
            </a:extLst>
          </p:cNvPr>
          <p:cNvSpPr>
            <a:spLocks noGrp="1" noChangeArrowheads="1"/>
          </p:cNvSpPr>
          <p:nvPr>
            <p:ph type="title"/>
          </p:nvPr>
        </p:nvSpPr>
        <p:spPr bwMode="auto">
          <a:xfrm>
            <a:off x="1195388" y="177800"/>
            <a:ext cx="7339012"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5FCA91E-6BD0-4D61-8980-548FE1EB6033}"/>
              </a:ext>
            </a:extLst>
          </p:cNvPr>
          <p:cNvSpPr>
            <a:spLocks noGrp="1" noChangeArrowheads="1"/>
          </p:cNvSpPr>
          <p:nvPr>
            <p:ph type="body" idx="1"/>
          </p:nvPr>
        </p:nvSpPr>
        <p:spPr bwMode="auto">
          <a:xfrm>
            <a:off x="1195388" y="1600200"/>
            <a:ext cx="733901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E176F38-43E9-4638-8C95-08ECD48E7A1C}"/>
              </a:ext>
            </a:extLst>
          </p:cNvPr>
          <p:cNvSpPr>
            <a:spLocks noGrp="1"/>
          </p:cNvSpPr>
          <p:nvPr>
            <p:ph type="dt" sz="half" idx="2"/>
          </p:nvPr>
        </p:nvSpPr>
        <p:spPr>
          <a:xfrm>
            <a:off x="3886200" y="6316663"/>
            <a:ext cx="914400" cy="365125"/>
          </a:xfrm>
          <a:prstGeom prst="rect">
            <a:avLst/>
          </a:prstGeom>
        </p:spPr>
        <p:txBody>
          <a:bodyPr vert="horz" lIns="91440" tIns="45720" rIns="91440" bIns="45720" rtlCol="0" anchor="ctr"/>
          <a:lstStyle>
            <a:lvl1pPr algn="l" eaLnBrk="1" fontAlgn="auto" hangingPunct="1">
              <a:spcBef>
                <a:spcPts val="0"/>
              </a:spcBef>
              <a:spcAft>
                <a:spcPts val="0"/>
              </a:spcAft>
              <a:defRPr sz="1100" cap="all" baseline="0">
                <a:solidFill>
                  <a:schemeClr val="tx1"/>
                </a:solidFill>
                <a:latin typeface="+mn-lt"/>
              </a:defRPr>
            </a:lvl1pPr>
          </a:lstStyle>
          <a:p>
            <a:pPr>
              <a:defRPr/>
            </a:pPr>
            <a:endParaRPr lang="en-US" dirty="0"/>
          </a:p>
        </p:txBody>
      </p:sp>
      <p:sp>
        <p:nvSpPr>
          <p:cNvPr id="5" name="Footer Placeholder 4">
            <a:extLst>
              <a:ext uri="{FF2B5EF4-FFF2-40B4-BE49-F238E27FC236}">
                <a16:creationId xmlns:a16="http://schemas.microsoft.com/office/drawing/2014/main" id="{2A23B9F6-3EB2-42E0-A04D-F83FA8BE3859}"/>
              </a:ext>
            </a:extLst>
          </p:cNvPr>
          <p:cNvSpPr>
            <a:spLocks noGrp="1"/>
          </p:cNvSpPr>
          <p:nvPr>
            <p:ph type="ftr" sz="quarter" idx="3"/>
          </p:nvPr>
        </p:nvSpPr>
        <p:spPr>
          <a:xfrm>
            <a:off x="4948238" y="6316663"/>
            <a:ext cx="2981325" cy="365125"/>
          </a:xfrm>
          <a:prstGeom prst="rect">
            <a:avLst/>
          </a:prstGeom>
        </p:spPr>
        <p:txBody>
          <a:bodyPr vert="horz" lIns="91440" tIns="45720" rIns="91440" bIns="45720" rtlCol="0" anchor="ctr"/>
          <a:lstStyle>
            <a:lvl1pPr algn="ctr" eaLnBrk="1" fontAlgn="auto" hangingPunct="1">
              <a:spcBef>
                <a:spcPts val="0"/>
              </a:spcBef>
              <a:spcAft>
                <a:spcPts val="0"/>
              </a:spcAft>
              <a:defRPr sz="1100" cap="all" baseline="0">
                <a:solidFill>
                  <a:schemeClr val="tx1"/>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BD310FE3-57AF-4BB0-B7FF-966B7B46B514}"/>
              </a:ext>
            </a:extLst>
          </p:cNvPr>
          <p:cNvSpPr>
            <a:spLocks noGrp="1"/>
          </p:cNvSpPr>
          <p:nvPr>
            <p:ph type="sldNum" sz="quarter" idx="4"/>
          </p:nvPr>
        </p:nvSpPr>
        <p:spPr>
          <a:xfrm>
            <a:off x="8077200" y="6316663"/>
            <a:ext cx="457200" cy="365125"/>
          </a:xfrm>
          <a:prstGeom prst="rect">
            <a:avLst/>
          </a:prstGeom>
        </p:spPr>
        <p:txBody>
          <a:bodyPr vert="horz" lIns="91440" tIns="45720" rIns="91440" bIns="45720" rtlCol="0" anchor="ctr"/>
          <a:lstStyle>
            <a:lvl1pPr algn="r" eaLnBrk="1" fontAlgn="auto" hangingPunct="1">
              <a:spcBef>
                <a:spcPts val="0"/>
              </a:spcBef>
              <a:spcAft>
                <a:spcPts val="0"/>
              </a:spcAft>
              <a:defRPr sz="1100" cap="all" baseline="0">
                <a:solidFill>
                  <a:schemeClr val="tx1"/>
                </a:solidFill>
                <a:latin typeface="+mn-lt"/>
              </a:defRPr>
            </a:lvl1pPr>
          </a:lstStyle>
          <a:p>
            <a:pPr>
              <a:defRPr/>
            </a:pPr>
            <a:fld id="{77C78263-32BF-4905-83E9-C45620CA2F3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Lst>
  <p:transition spd="med">
    <p:fade/>
  </p:transition>
  <p:hf sldNum="0" hdr="0" ftr="0" dt="0"/>
  <p:txStyles>
    <p:title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p:titleStyle>
    <p:bodyStyle>
      <a:lvl1pPr marL="246063" indent="-246063" algn="l" rtl="0" eaLnBrk="0" fontAlgn="base" hangingPunct="0">
        <a:lnSpc>
          <a:spcPct val="90000"/>
        </a:lnSpc>
        <a:spcBef>
          <a:spcPts val="1400"/>
        </a:spcBef>
        <a:spcAft>
          <a:spcPct val="0"/>
        </a:spcAft>
        <a:buFont typeface="Euphemia" panose="020B0503040102020104" pitchFamily="34" charset="0"/>
        <a:buChar char="›"/>
        <a:defRPr sz="2800" kern="1200">
          <a:solidFill>
            <a:schemeClr val="tx2"/>
          </a:solidFill>
          <a:latin typeface="+mn-lt"/>
          <a:ea typeface="+mn-ea"/>
          <a:cs typeface="+mn-cs"/>
        </a:defRPr>
      </a:lvl1pPr>
      <a:lvl2pPr marL="611188" indent="-246063" algn="l" rtl="0" eaLnBrk="0" fontAlgn="base" hangingPunct="0">
        <a:lnSpc>
          <a:spcPct val="90000"/>
        </a:lnSpc>
        <a:spcBef>
          <a:spcPts val="600"/>
        </a:spcBef>
        <a:spcAft>
          <a:spcPct val="0"/>
        </a:spcAft>
        <a:buFont typeface="Euphemia" panose="020B0503040102020104" pitchFamily="34" charset="0"/>
        <a:buChar char="–"/>
        <a:defRPr sz="2400" kern="1200">
          <a:solidFill>
            <a:schemeClr val="tx2"/>
          </a:solidFill>
          <a:latin typeface="+mn-lt"/>
          <a:ea typeface="+mn-ea"/>
          <a:cs typeface="+mn-cs"/>
        </a:defRPr>
      </a:lvl2pPr>
      <a:lvl3pPr marL="977900" indent="-246063" algn="l" rtl="0" eaLnBrk="0" fontAlgn="base" hangingPunct="0">
        <a:lnSpc>
          <a:spcPct val="90000"/>
        </a:lnSpc>
        <a:spcBef>
          <a:spcPts val="600"/>
        </a:spcBef>
        <a:spcAft>
          <a:spcPct val="0"/>
        </a:spcAft>
        <a:buFont typeface="Euphemia" panose="020B0503040102020104" pitchFamily="34" charset="0"/>
        <a:buChar char="›"/>
        <a:defRPr sz="2000" kern="1200">
          <a:solidFill>
            <a:schemeClr val="tx2"/>
          </a:solidFill>
          <a:latin typeface="+mn-lt"/>
          <a:ea typeface="+mn-ea"/>
          <a:cs typeface="+mn-cs"/>
        </a:defRPr>
      </a:lvl3pPr>
      <a:lvl4pPr marL="1343025" indent="-246063" algn="l" rtl="0" eaLnBrk="0" fontAlgn="base" hangingPunct="0">
        <a:lnSpc>
          <a:spcPct val="90000"/>
        </a:lnSpc>
        <a:spcBef>
          <a:spcPts val="600"/>
        </a:spcBef>
        <a:spcAft>
          <a:spcPct val="0"/>
        </a:spcAft>
        <a:buFont typeface="Arial" panose="020B0604020202020204" pitchFamily="34" charset="0"/>
        <a:buChar char="–"/>
        <a:defRPr kern="1200">
          <a:solidFill>
            <a:schemeClr val="tx2"/>
          </a:solidFill>
          <a:latin typeface="+mn-lt"/>
          <a:ea typeface="+mn-ea"/>
          <a:cs typeface="+mn-cs"/>
        </a:defRPr>
      </a:lvl4pPr>
      <a:lvl5pPr marL="1709738" indent="-246063" algn="l" rtl="0" eaLnBrk="0" fontAlgn="base" hangingPunct="0">
        <a:lnSpc>
          <a:spcPct val="90000"/>
        </a:lnSpc>
        <a:spcBef>
          <a:spcPts val="600"/>
        </a:spcBef>
        <a:spcAft>
          <a:spcPct val="0"/>
        </a:spcAft>
        <a:buFont typeface="Euphemia" panose="020B0503040102020104" pitchFamily="34" charset="0"/>
        <a:buChar char="›"/>
        <a:defRPr kern="1200">
          <a:solidFill>
            <a:schemeClr val="tx2"/>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2.tmp"/><Relationship Id="rId2" Type="http://schemas.openxmlformats.org/officeDocument/2006/relationships/image" Target="../media/image106.tmp"/><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2.tmp"/><Relationship Id="rId4" Type="http://schemas.openxmlformats.org/officeDocument/2006/relationships/image" Target="../media/image41.tmp"/></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3.tmp"/></Relationships>
</file>

<file path=ppt/slides/_rels/slide55.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4.png"/></Relationships>
</file>

<file path=ppt/slides/_rels/slide6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7.png"/></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9.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1.tmp"/><Relationship Id="rId2" Type="http://schemas.openxmlformats.org/officeDocument/2006/relationships/image" Target="../media/image80.tmp"/><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2.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3.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74.xml.rels><?xml version="1.0" encoding="UTF-8" standalone="yes"?>
<Relationships xmlns="http://schemas.openxmlformats.org/package/2006/relationships"><Relationship Id="rId3" Type="http://schemas.openxmlformats.org/officeDocument/2006/relationships/image" Target="../media/image89.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alpineresults@fisski.c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5.jpeg"/><Relationship Id="rId4" Type="http://schemas.openxmlformats.org/officeDocument/2006/relationships/image" Target="../media/image90.png"/></Relationships>
</file>

<file path=ppt/slides/_rels/slide7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4.tmp"/><Relationship Id="rId4" Type="http://schemas.openxmlformats.org/officeDocument/2006/relationships/image" Target="../media/image5.jpe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8.tmp"/></Relationships>
</file>

<file path=ppt/slides/_rels/slide8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9.tmp"/></Relationships>
</file>

<file path=ppt/slides/_rels/slide8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9.tmp"/><Relationship Id="rId4" Type="http://schemas.openxmlformats.org/officeDocument/2006/relationships/image" Target="../media/image100.tmp"/></Relationships>
</file>

<file path=ppt/slides/_rels/slide8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8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1.tmp"/></Relationships>
</file>

<file path=ppt/slides/_rels/slide8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2.tmp"/></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3.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04.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05.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06.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7.tmp"/></Relationships>
</file>

<file path=ppt/slides/_rels/slide95.xml.rels><?xml version="1.0" encoding="UTF-8" standalone="yes"?>
<Relationships xmlns="http://schemas.openxmlformats.org/package/2006/relationships"><Relationship Id="rId3" Type="http://schemas.openxmlformats.org/officeDocument/2006/relationships/image" Target="../media/image108.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0.tm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1.tmp"/><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a:extLst>
              <a:ext uri="{FF2B5EF4-FFF2-40B4-BE49-F238E27FC236}">
                <a16:creationId xmlns:a16="http://schemas.microsoft.com/office/drawing/2014/main" id="{2C30C106-C6A8-49CE-8D17-E2B6CC965464}"/>
              </a:ext>
            </a:extLst>
          </p:cNvPr>
          <p:cNvSpPr>
            <a:spLocks noGrp="1"/>
          </p:cNvSpPr>
          <p:nvPr>
            <p:ph type="ctrTitle" idx="4294967295"/>
          </p:nvPr>
        </p:nvSpPr>
        <p:spPr>
          <a:xfrm>
            <a:off x="1066800" y="3048000"/>
            <a:ext cx="7983538" cy="2133600"/>
          </a:xfrm>
        </p:spPr>
        <p:txBody>
          <a:bodyPr rtlCol="0">
            <a:noAutofit/>
          </a:bodyPr>
          <a:lstStyle/>
          <a:p>
            <a:pPr algn="ctr" eaLnBrk="1" fontAlgn="auto" hangingPunct="1">
              <a:spcBef>
                <a:spcPts val="1200"/>
              </a:spcBef>
              <a:spcAft>
                <a:spcPts val="0"/>
              </a:spcAft>
              <a:buFont typeface="Arial"/>
              <a:buNone/>
              <a:defRPr/>
            </a:pPr>
            <a: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SEASON 2024</a:t>
            </a:r>
            <a:b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2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&amp; DATA TECHNICAL REPORT </a:t>
            </a:r>
            <a:br>
              <a:rPr lang="en-US" sz="4000"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b="1" dirty="0">
                <a:solidFill>
                  <a:srgbClr val="0206B6"/>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a:t>
            </a:r>
          </a:p>
        </p:txBody>
      </p:sp>
      <p:pic>
        <p:nvPicPr>
          <p:cNvPr id="8195" name="Picture 2">
            <a:extLst>
              <a:ext uri="{FF2B5EF4-FFF2-40B4-BE49-F238E27FC236}">
                <a16:creationId xmlns:a16="http://schemas.microsoft.com/office/drawing/2014/main" id="{D2123B78-E298-4D52-A9C1-C5750BBDABE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87363"/>
            <a:ext cx="5291138"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F773685-F5F6-4799-98C8-BED42EBE2545}"/>
              </a:ext>
            </a:extLst>
          </p:cNvPr>
          <p:cNvSpPr txBox="1">
            <a:spLocks noChangeArrowheads="1"/>
          </p:cNvSpPr>
          <p:nvPr/>
        </p:nvSpPr>
        <p:spPr bwMode="auto">
          <a:xfrm>
            <a:off x="514350" y="533400"/>
            <a:ext cx="8226425" cy="609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SYNCHRONIZATION</a:t>
            </a:r>
          </a:p>
        </p:txBody>
      </p:sp>
      <p:sp>
        <p:nvSpPr>
          <p:cNvPr id="3" name="Rectangle 3">
            <a:extLst>
              <a:ext uri="{FF2B5EF4-FFF2-40B4-BE49-F238E27FC236}">
                <a16:creationId xmlns:a16="http://schemas.microsoft.com/office/drawing/2014/main" id="{289D9CAF-5519-49C4-954D-B7A283E6566D}"/>
              </a:ext>
            </a:extLst>
          </p:cNvPr>
          <p:cNvSpPr txBox="1">
            <a:spLocks noChangeArrowheads="1"/>
          </p:cNvSpPr>
          <p:nvPr/>
        </p:nvSpPr>
        <p:spPr bwMode="auto">
          <a:xfrm>
            <a:off x="231775" y="3284538"/>
            <a:ext cx="86836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buFont typeface="Arial" panose="020B0604020202020204" pitchFamily="34" charset="0"/>
              <a:buNone/>
            </a:pPr>
            <a:r>
              <a:rPr lang="en-US" altLang="en-US" sz="2800" b="1" dirty="0">
                <a:solidFill>
                  <a:srgbClr val="003DB8"/>
                </a:solidFill>
                <a:latin typeface="Arial" panose="020B0604020202020204" pitchFamily="34" charset="0"/>
                <a:cs typeface="Arial" panose="020B0604020202020204" pitchFamily="34" charset="0"/>
              </a:rPr>
              <a:t>At what time is the run scheduled to  start?</a:t>
            </a:r>
          </a:p>
          <a:p>
            <a:pPr lvl="1" eaLnBrk="1" hangingPunct="1">
              <a:lnSpc>
                <a:spcPct val="90000"/>
              </a:lnSpc>
              <a:spcBef>
                <a:spcPts val="600"/>
              </a:spcBef>
              <a:buFontTx/>
              <a:buChar char="–"/>
            </a:pPr>
            <a:r>
              <a:rPr lang="en-US" altLang="en-US" sz="2400" b="1" dirty="0">
                <a:latin typeface="Arial" panose="020B0604020202020204" pitchFamily="34" charset="0"/>
                <a:ea typeface="MS PGothic" panose="020B0600070205080204" pitchFamily="34" charset="-128"/>
                <a:cs typeface="Arial" panose="020B0604020202020204" pitchFamily="34" charset="0"/>
              </a:rPr>
              <a:t>Is there a rule about Synchronization?</a:t>
            </a:r>
          </a:p>
        </p:txBody>
      </p:sp>
      <p:pic>
        <p:nvPicPr>
          <p:cNvPr id="6" name="Picture 5">
            <a:extLst>
              <a:ext uri="{FF2B5EF4-FFF2-40B4-BE49-F238E27FC236}">
                <a16:creationId xmlns:a16="http://schemas.microsoft.com/office/drawing/2014/main" id="{3A612778-1B58-4D38-A88B-03550B9A51BD}"/>
              </a:ext>
            </a:extLst>
          </p:cNvPr>
          <p:cNvPicPr>
            <a:picLocks noChangeAspect="1"/>
          </p:cNvPicPr>
          <p:nvPr/>
        </p:nvPicPr>
        <p:blipFill>
          <a:blip r:embed="rId2"/>
          <a:stretch>
            <a:fillRect/>
          </a:stretch>
        </p:blipFill>
        <p:spPr>
          <a:xfrm>
            <a:off x="514350" y="1676400"/>
            <a:ext cx="8226425" cy="1143000"/>
          </a:xfrm>
          <a:prstGeom prst="rect">
            <a:avLst/>
          </a:prstGeom>
        </p:spPr>
      </p:pic>
      <p:pic>
        <p:nvPicPr>
          <p:cNvPr id="5" name="Content Placeholder 10">
            <a:extLst>
              <a:ext uri="{FF2B5EF4-FFF2-40B4-BE49-F238E27FC236}">
                <a16:creationId xmlns:a16="http://schemas.microsoft.com/office/drawing/2014/main" id="{E35687CE-94AE-451A-A8C5-135AA1FEC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COMPARISONS  </a:t>
            </a:r>
            <a:endParaRPr lang="en-US" sz="3600" dirty="0"/>
          </a:p>
        </p:txBody>
      </p:sp>
      <p:sp>
        <p:nvSpPr>
          <p:cNvPr id="2" name="TextBox 1">
            <a:extLst>
              <a:ext uri="{FF2B5EF4-FFF2-40B4-BE49-F238E27FC236}">
                <a16:creationId xmlns:a16="http://schemas.microsoft.com/office/drawing/2014/main" id="{8F4286A6-B14A-AD0E-F117-92E7C9C009B5}"/>
              </a:ext>
            </a:extLst>
          </p:cNvPr>
          <p:cNvSpPr txBox="1"/>
          <p:nvPr/>
        </p:nvSpPr>
        <p:spPr>
          <a:xfrm>
            <a:off x="328148" y="1034534"/>
            <a:ext cx="4060609" cy="369332"/>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P SL: 1-Run Qualifier</a:t>
            </a:r>
          </a:p>
        </p:txBody>
      </p:sp>
      <p:sp>
        <p:nvSpPr>
          <p:cNvPr id="12" name="TextBox 11">
            <a:extLst>
              <a:ext uri="{FF2B5EF4-FFF2-40B4-BE49-F238E27FC236}">
                <a16:creationId xmlns:a16="http://schemas.microsoft.com/office/drawing/2014/main" id="{0A33A9C7-2507-F951-8068-17CB772704BE}"/>
              </a:ext>
            </a:extLst>
          </p:cNvPr>
          <p:cNvSpPr txBox="1"/>
          <p:nvPr/>
        </p:nvSpPr>
        <p:spPr>
          <a:xfrm>
            <a:off x="4495800" y="1034534"/>
            <a:ext cx="4060609" cy="369332"/>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P SL: Heats</a:t>
            </a:r>
          </a:p>
        </p:txBody>
      </p:sp>
      <p:pic>
        <p:nvPicPr>
          <p:cNvPr id="5" name="Picture 4">
            <a:extLst>
              <a:ext uri="{FF2B5EF4-FFF2-40B4-BE49-F238E27FC236}">
                <a16:creationId xmlns:a16="http://schemas.microsoft.com/office/drawing/2014/main" id="{1CC0B905-7AD0-99E2-9D4B-84E4086B2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03" y="1383891"/>
            <a:ext cx="4099997" cy="5245509"/>
          </a:xfrm>
          <a:prstGeom prst="rect">
            <a:avLst/>
          </a:prstGeom>
        </p:spPr>
      </p:pic>
      <p:pic>
        <p:nvPicPr>
          <p:cNvPr id="7" name="Picture 6">
            <a:extLst>
              <a:ext uri="{FF2B5EF4-FFF2-40B4-BE49-F238E27FC236}">
                <a16:creationId xmlns:a16="http://schemas.microsoft.com/office/drawing/2014/main" id="{080186A4-45AE-66D8-145B-4E0AA5EB3D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403866"/>
            <a:ext cx="3962399" cy="5245509"/>
          </a:xfrm>
          <a:prstGeom prst="rect">
            <a:avLst/>
          </a:prstGeom>
        </p:spPr>
      </p:pic>
    </p:spTree>
    <p:extLst>
      <p:ext uri="{BB962C8B-B14F-4D97-AF65-F5344CB8AC3E}">
        <p14:creationId xmlns:p14="http://schemas.microsoft.com/office/powerpoint/2010/main" val="3997966842"/>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a:extLst>
              <a:ext uri="{FF2B5EF4-FFF2-40B4-BE49-F238E27FC236}">
                <a16:creationId xmlns:a16="http://schemas.microsoft.com/office/drawing/2014/main" id="{090B02AC-ABA0-41F2-B46F-5F74F8619245}"/>
              </a:ext>
            </a:extLst>
          </p:cNvPr>
          <p:cNvSpPr>
            <a:spLocks noChangeArrowheads="1"/>
          </p:cNvSpPr>
          <p:nvPr/>
        </p:nvSpPr>
        <p:spPr bwMode="auto">
          <a:xfrm>
            <a:off x="1143000" y="381000"/>
            <a:ext cx="6838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rgbClr val="17375E"/>
                </a:solidFill>
                <a:latin typeface="Arial" pitchFamily="34" charset="0"/>
                <a:cs typeface="Arial" pitchFamily="34" charset="0"/>
              </a:defRPr>
            </a:lvl1pPr>
            <a:lvl2pPr marL="742950" indent="-285750">
              <a:spcBef>
                <a:spcPct val="20000"/>
              </a:spcBef>
              <a:buFont typeface="Arial" pitchFamily="34" charset="0"/>
              <a:buChar char="–"/>
              <a:defRPr sz="2400">
                <a:solidFill>
                  <a:srgbClr val="17375E"/>
                </a:solidFill>
                <a:latin typeface="Arial" pitchFamily="34" charset="0"/>
                <a:cs typeface="Arial" pitchFamily="34" charset="0"/>
              </a:defRPr>
            </a:lvl2pPr>
            <a:lvl3pPr marL="1143000" indent="-228600">
              <a:spcBef>
                <a:spcPct val="20000"/>
              </a:spcBef>
              <a:buFont typeface="Arial" pitchFamily="34" charset="0"/>
              <a:buChar char="•"/>
              <a:defRPr sz="2000">
                <a:solidFill>
                  <a:srgbClr val="17375E"/>
                </a:solidFill>
                <a:latin typeface="Arial" pitchFamily="34" charset="0"/>
                <a:cs typeface="Arial" pitchFamily="34" charset="0"/>
              </a:defRPr>
            </a:lvl3pPr>
            <a:lvl4pPr marL="1600200" indent="-228600">
              <a:spcBef>
                <a:spcPct val="20000"/>
              </a:spcBef>
              <a:buFont typeface="Arial" pitchFamily="34" charset="0"/>
              <a:buChar char="–"/>
              <a:defRPr>
                <a:solidFill>
                  <a:srgbClr val="17375E"/>
                </a:solidFill>
                <a:latin typeface="Arial" pitchFamily="34" charset="0"/>
                <a:cs typeface="Arial" pitchFamily="34" charset="0"/>
              </a:defRPr>
            </a:lvl4pPr>
            <a:lvl5pPr marL="2057400" indent="-228600">
              <a:spcBef>
                <a:spcPct val="20000"/>
              </a:spcBef>
              <a:buFont typeface="Arial" pitchFamily="34" charset="0"/>
              <a:buChar char="»"/>
              <a:defRPr>
                <a:solidFill>
                  <a:srgbClr val="17375E"/>
                </a:solidFill>
                <a:latin typeface="Arial" pitchFamily="34" charset="0"/>
                <a:cs typeface="Arial" pitchFamily="34" charset="0"/>
              </a:defRPr>
            </a:lvl5pPr>
            <a:lvl6pPr marL="25146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6pPr>
            <a:lvl7pPr marL="29718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7pPr>
            <a:lvl8pPr marL="34290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8pPr>
            <a:lvl9pPr marL="38862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9pPr>
          </a:lstStyle>
          <a:p>
            <a:pPr algn="ctr" eaLnBrk="1" fontAlgn="auto" hangingPunct="1">
              <a:spcBef>
                <a:spcPct val="0"/>
              </a:spcBef>
              <a:spcAft>
                <a:spcPts val="0"/>
              </a:spcAft>
              <a:buFontTx/>
              <a:buNone/>
              <a:defRPr/>
            </a:pPr>
            <a:r>
              <a:rPr lang="en-US" altLang="en-US" sz="36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Thank You For Your Attention!</a:t>
            </a:r>
          </a:p>
        </p:txBody>
      </p:sp>
      <p:sp>
        <p:nvSpPr>
          <p:cNvPr id="95235" name="TextBox 4">
            <a:extLst>
              <a:ext uri="{FF2B5EF4-FFF2-40B4-BE49-F238E27FC236}">
                <a16:creationId xmlns:a16="http://schemas.microsoft.com/office/drawing/2014/main" id="{68E18D76-A3A2-44AB-912A-DA8892B2441E}"/>
              </a:ext>
            </a:extLst>
          </p:cNvPr>
          <p:cNvSpPr txBox="1">
            <a:spLocks noChangeArrowheads="1"/>
          </p:cNvSpPr>
          <p:nvPr/>
        </p:nvSpPr>
        <p:spPr bwMode="auto">
          <a:xfrm>
            <a:off x="304800" y="1290638"/>
            <a:ext cx="8588375"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Bold" panose="020B0704020202020204" pitchFamily="34" charset="0"/>
              </a:rPr>
              <a:t>This is an upgraded presentation.  It has taken advantage of the work done by many Alpine Officials and we are grateful for their contributions.   </a:t>
            </a:r>
            <a:br>
              <a:rPr lang="en-US" altLang="en-US" b="1" dirty="0">
                <a:latin typeface="Calibri" panose="020F0502020204030204" pitchFamily="34" charset="0"/>
                <a:cs typeface="Arial Bold" panose="020B0704020202020204" pitchFamily="34" charset="0"/>
              </a:rPr>
            </a:br>
            <a:endParaRPr lang="en-US" altLang="en-US" b="1" dirty="0">
              <a:latin typeface="Calibri" panose="020F0502020204030204" pitchFamily="34" charset="0"/>
              <a:cs typeface="Arial Bold" panose="020B0704020202020204" pitchFamily="34" charset="0"/>
            </a:endParaRPr>
          </a:p>
          <a:p>
            <a:pPr eaLnBrk="1" hangingPunct="1"/>
            <a:r>
              <a:rPr lang="en-US" altLang="en-US" b="1" dirty="0">
                <a:latin typeface="Calibri" panose="020F0502020204030204" pitchFamily="34" charset="0"/>
                <a:cs typeface="Arial Bold" panose="020B0704020202020204" pitchFamily="34" charset="0"/>
              </a:rPr>
              <a:t>The intention of the presentation is a vehicle that can be used for explaining the intricacies of the TDTR as well as for updating Timing Chiefs and Technical Delegates.</a:t>
            </a:r>
          </a:p>
          <a:p>
            <a:pPr eaLnBrk="1" hangingPunct="1"/>
            <a:endParaRPr lang="en-US" altLang="en-US" b="1" dirty="0">
              <a:latin typeface="Calibri" panose="020F0502020204030204" pitchFamily="34" charset="0"/>
              <a:cs typeface="Arial Bold" panose="020B0704020202020204" pitchFamily="34" charset="0"/>
            </a:endParaRP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This presentation is dedicated to the memory of Allen Church in recognition of the many years Allen unselfishly volunteered to the U.S. Ski &amp; Snowboard and FIS Alpine Officials’ communities.  </a:t>
            </a: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Allen “The Pope” Church was a valuable mentor and a valued friend.  Allen encouraged us to do our best and helped us to be better than we ever imagined we could possibly be!</a:t>
            </a:r>
          </a:p>
          <a:p>
            <a:pPr algn="ctr" eaLnBrk="1" hangingPunct="1">
              <a:spcBef>
                <a:spcPts val="1800"/>
              </a:spcBef>
            </a:pPr>
            <a:r>
              <a:rPr lang="en-US" altLang="en-US" sz="2000" b="1" dirty="0">
                <a:solidFill>
                  <a:srgbClr val="003DB8"/>
                </a:solidFill>
                <a:latin typeface="Calibri" panose="020F0502020204030204" pitchFamily="34" charset="0"/>
                <a:cs typeface="Arial Bold" panose="020B0704020202020204" pitchFamily="34" charset="0"/>
              </a:rPr>
              <a:t>MAY HE RIP</a:t>
            </a:r>
          </a:p>
          <a:p>
            <a:pPr eaLnBrk="1" hangingPunct="1"/>
            <a:r>
              <a:rPr lang="en-US" altLang="en-US" dirty="0">
                <a:latin typeface="Comic Sans MS" panose="030F0702030302020204" pitchFamily="66" charset="0"/>
                <a:cs typeface="Arial" panose="020B0604020202020204" pitchFamily="34" charset="0"/>
              </a:rPr>
              <a:t>  </a:t>
            </a:r>
          </a:p>
          <a:p>
            <a:pPr eaLnBrk="1" hangingPunct="1"/>
            <a:endParaRPr lang="en-US" altLang="en-US" sz="2400" dirty="0">
              <a:latin typeface="Times" panose="02020603050405020304" pitchFamily="18" charset="0"/>
              <a:cs typeface="Arial" panose="020B0604020202020204" pitchFamily="34" charset="0"/>
            </a:endParaRPr>
          </a:p>
        </p:txBody>
      </p:sp>
      <p:pic>
        <p:nvPicPr>
          <p:cNvPr id="95236" name="Content Placeholder 10">
            <a:extLst>
              <a:ext uri="{FF2B5EF4-FFF2-40B4-BE49-F238E27FC236}">
                <a16:creationId xmlns:a16="http://schemas.microsoft.com/office/drawing/2014/main" id="{3A9689FA-62F0-46F2-A923-3AAE1940C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188" y="5548313"/>
            <a:ext cx="936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DC7C595-B07B-4B24-A931-02711DD6054E}"/>
              </a:ext>
            </a:extLst>
          </p:cNvPr>
          <p:cNvSpPr txBox="1">
            <a:spLocks noChangeArrowheads="1"/>
          </p:cNvSpPr>
          <p:nvPr/>
        </p:nvSpPr>
        <p:spPr bwMode="auto">
          <a:xfrm>
            <a:off x="152400" y="293688"/>
            <a:ext cx="8763000" cy="11430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panose="020B0604020202020204" pitchFamily="34" charset="0"/>
                <a:ea typeface="+mj-ea"/>
              </a:rPr>
              <a:t>Synchronization and CONFIRMATION</a:t>
            </a:r>
            <a:endParaRPr lang="en-US" sz="3200" b="1" kern="0" cap="all" dirty="0">
              <a:solidFill>
                <a:srgbClr val="003DB8"/>
              </a:solidFill>
              <a:effectLst>
                <a:outerShdw blurRad="38100" dist="38100" dir="2700000" algn="tl">
                  <a:srgbClr val="000000">
                    <a:alpha val="43137"/>
                  </a:srgbClr>
                </a:outerShdw>
              </a:effectLst>
              <a:latin typeface="+mj-lt"/>
              <a:ea typeface="+mj-ea"/>
              <a:cs typeface="+mj-cs"/>
            </a:endParaRPr>
          </a:p>
        </p:txBody>
      </p:sp>
      <p:sp>
        <p:nvSpPr>
          <p:cNvPr id="3" name="Rectangle 3">
            <a:extLst>
              <a:ext uri="{FF2B5EF4-FFF2-40B4-BE49-F238E27FC236}">
                <a16:creationId xmlns:a16="http://schemas.microsoft.com/office/drawing/2014/main" id="{6C5C2596-A356-44C7-B4A6-6AA2793AF33A}"/>
              </a:ext>
            </a:extLst>
          </p:cNvPr>
          <p:cNvSpPr>
            <a:spLocks noChangeArrowheads="1"/>
          </p:cNvSpPr>
          <p:nvPr/>
        </p:nvSpPr>
        <p:spPr bwMode="auto">
          <a:xfrm>
            <a:off x="1028700" y="3048000"/>
            <a:ext cx="6934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fontAlgn="auto" hangingPunct="1">
              <a:lnSpc>
                <a:spcPct val="90000"/>
              </a:lnSpc>
              <a:spcBef>
                <a:spcPct val="20000"/>
              </a:spcBef>
              <a:spcAft>
                <a:spcPts val="0"/>
              </a:spcAft>
              <a:buFontTx/>
              <a:buChar char="•"/>
              <a:defRPr/>
            </a:pPr>
            <a:r>
              <a:rPr lang="en-US" sz="2400" b="1" dirty="0">
                <a:solidFill>
                  <a:srgbClr val="003DB8"/>
                </a:solidFill>
                <a:latin typeface="Arial" charset="0"/>
              </a:rPr>
              <a:t>Are Systems A and B synchronized?</a:t>
            </a:r>
          </a:p>
          <a:p>
            <a:pPr marL="742950" lvl="1" indent="-285750" eaLnBrk="1" fontAlgn="auto" hangingPunct="1">
              <a:lnSpc>
                <a:spcPct val="90000"/>
              </a:lnSpc>
              <a:spcBef>
                <a:spcPct val="20000"/>
              </a:spcBef>
              <a:spcAft>
                <a:spcPts val="0"/>
              </a:spcAft>
              <a:buFontTx/>
              <a:buChar char="–"/>
              <a:defRPr/>
            </a:pPr>
            <a:r>
              <a:rPr lang="en-US" sz="2400" b="1" dirty="0">
                <a:solidFill>
                  <a:srgbClr val="003DB8"/>
                </a:solidFill>
                <a:latin typeface="Arial" charset="0"/>
              </a:rPr>
              <a:t>How close are they?</a:t>
            </a:r>
          </a:p>
          <a:p>
            <a:pPr marL="742950" lvl="1" indent="-285750" eaLnBrk="1" fontAlgn="auto" hangingPunct="1">
              <a:lnSpc>
                <a:spcPct val="90000"/>
              </a:lnSpc>
              <a:spcBef>
                <a:spcPct val="20000"/>
              </a:spcBef>
              <a:spcAft>
                <a:spcPts val="0"/>
              </a:spcAft>
              <a:buFontTx/>
              <a:buChar char="–"/>
              <a:defRPr/>
            </a:pPr>
            <a:r>
              <a:rPr lang="en-US" sz="2400" b="1" dirty="0">
                <a:solidFill>
                  <a:srgbClr val="003DB8"/>
                </a:solidFill>
                <a:latin typeface="Arial" charset="0"/>
              </a:rPr>
              <a:t>Based on timing ruIes, is the difference acceptable?</a:t>
            </a:r>
          </a:p>
          <a:p>
            <a:pPr marL="342900" indent="-342900" eaLnBrk="1" fontAlgn="auto" hangingPunct="1">
              <a:lnSpc>
                <a:spcPct val="90000"/>
              </a:lnSpc>
              <a:spcBef>
                <a:spcPct val="20000"/>
              </a:spcBef>
              <a:spcAft>
                <a:spcPts val="0"/>
              </a:spcAft>
              <a:defRPr/>
            </a:pPr>
            <a:endParaRPr lang="en-US" sz="1200" b="1" dirty="0">
              <a:solidFill>
                <a:srgbClr val="003DB8"/>
              </a:solidFill>
              <a:latin typeface="Arial" charset="0"/>
            </a:endParaRPr>
          </a:p>
          <a:p>
            <a:pPr marL="342900" indent="-342900" eaLnBrk="1" fontAlgn="auto" hangingPunct="1">
              <a:lnSpc>
                <a:spcPct val="90000"/>
              </a:lnSpc>
              <a:spcBef>
                <a:spcPct val="20000"/>
              </a:spcBef>
              <a:spcAft>
                <a:spcPts val="0"/>
              </a:spcAft>
              <a:buFontTx/>
              <a:buChar char="•"/>
              <a:defRPr/>
            </a:pPr>
            <a:r>
              <a:rPr lang="en-US" sz="2400" b="1" dirty="0">
                <a:solidFill>
                  <a:srgbClr val="003DB8"/>
                </a:solidFill>
                <a:latin typeface="Arial" charset="0"/>
              </a:rPr>
              <a:t>What is the maximum difference acceptable?</a:t>
            </a:r>
          </a:p>
          <a:p>
            <a:pPr marL="342900" indent="-342900" eaLnBrk="1" fontAlgn="auto" hangingPunct="1">
              <a:lnSpc>
                <a:spcPct val="90000"/>
              </a:lnSpc>
              <a:spcBef>
                <a:spcPct val="20000"/>
              </a:spcBef>
              <a:spcAft>
                <a:spcPts val="0"/>
              </a:spcAft>
              <a:defRPr/>
            </a:pPr>
            <a:endParaRPr lang="en-US" sz="1200" b="1" dirty="0">
              <a:solidFill>
                <a:srgbClr val="003DB8"/>
              </a:solidFill>
              <a:latin typeface="Arial" charset="0"/>
            </a:endParaRPr>
          </a:p>
          <a:p>
            <a:pPr marL="342900" indent="-342900" eaLnBrk="1" fontAlgn="auto" hangingPunct="1">
              <a:lnSpc>
                <a:spcPct val="90000"/>
              </a:lnSpc>
              <a:spcBef>
                <a:spcPct val="20000"/>
              </a:spcBef>
              <a:spcAft>
                <a:spcPts val="0"/>
              </a:spcAft>
              <a:buFontTx/>
              <a:buChar char="•"/>
              <a:defRPr/>
            </a:pPr>
            <a:r>
              <a:rPr lang="en-US" sz="2400" b="1" dirty="0">
                <a:solidFill>
                  <a:srgbClr val="003DB8"/>
                </a:solidFill>
                <a:latin typeface="Arial" charset="0"/>
              </a:rPr>
              <a:t>What about Hand Synchronization (Manual Timekeeping)?</a:t>
            </a:r>
          </a:p>
          <a:p>
            <a:pPr lvl="1" eaLnBrk="1" fontAlgn="auto" hangingPunct="1">
              <a:lnSpc>
                <a:spcPct val="90000"/>
              </a:lnSpc>
              <a:spcBef>
                <a:spcPct val="20000"/>
              </a:spcBef>
              <a:spcAft>
                <a:spcPts val="0"/>
              </a:spcAft>
              <a:defRPr/>
            </a:pPr>
            <a:endParaRPr lang="en-US" sz="2400" b="1" dirty="0">
              <a:solidFill>
                <a:srgbClr val="FF0000"/>
              </a:solidFill>
              <a:latin typeface="Arial" charset="0"/>
            </a:endParaRPr>
          </a:p>
          <a:p>
            <a:pPr marL="742950" lvl="1" indent="-285750" eaLnBrk="1" fontAlgn="auto" hangingPunct="1">
              <a:lnSpc>
                <a:spcPct val="90000"/>
              </a:lnSpc>
              <a:spcBef>
                <a:spcPct val="20000"/>
              </a:spcBef>
              <a:spcAft>
                <a:spcPts val="0"/>
              </a:spcAft>
              <a:defRPr/>
            </a:pPr>
            <a:endParaRPr lang="en-US" sz="2400" b="1" dirty="0">
              <a:solidFill>
                <a:srgbClr val="FF0000"/>
              </a:solidFill>
              <a:latin typeface="Arial" charset="0"/>
            </a:endParaRPr>
          </a:p>
        </p:txBody>
      </p:sp>
      <p:pic>
        <p:nvPicPr>
          <p:cNvPr id="7" name="Picture 6">
            <a:extLst>
              <a:ext uri="{FF2B5EF4-FFF2-40B4-BE49-F238E27FC236}">
                <a16:creationId xmlns:a16="http://schemas.microsoft.com/office/drawing/2014/main" id="{298E9675-01F0-4711-BA70-DC1E8330D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76400"/>
            <a:ext cx="8610600" cy="990600"/>
          </a:xfrm>
          <a:prstGeom prst="rect">
            <a:avLst/>
          </a:prstGeom>
        </p:spPr>
      </p:pic>
      <p:pic>
        <p:nvPicPr>
          <p:cNvPr id="5" name="Content Placeholder 10">
            <a:extLst>
              <a:ext uri="{FF2B5EF4-FFF2-40B4-BE49-F238E27FC236}">
                <a16:creationId xmlns:a16="http://schemas.microsoft.com/office/drawing/2014/main" id="{59BEEBD7-138B-4233-8C6D-222F5E6AD5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A2B5079-C468-4BBD-88C2-8D454C52BC85}"/>
              </a:ext>
            </a:extLst>
          </p:cNvPr>
          <p:cNvSpPr txBox="1">
            <a:spLocks noChangeArrowheads="1"/>
          </p:cNvSpPr>
          <p:nvPr/>
        </p:nvSpPr>
        <p:spPr bwMode="auto">
          <a:xfrm>
            <a:off x="250825" y="106363"/>
            <a:ext cx="8153400" cy="6858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panose="020B0604020202020204" pitchFamily="34" charset="0"/>
                <a:ea typeface="+mj-ea"/>
              </a:rPr>
              <a:t>First Competitor Quality Check</a:t>
            </a:r>
          </a:p>
        </p:txBody>
      </p:sp>
      <p:sp>
        <p:nvSpPr>
          <p:cNvPr id="3" name="Rectangle 3">
            <a:extLst>
              <a:ext uri="{FF2B5EF4-FFF2-40B4-BE49-F238E27FC236}">
                <a16:creationId xmlns:a16="http://schemas.microsoft.com/office/drawing/2014/main" id="{68165C80-AFF7-4482-B68C-7AF92EFD83D9}"/>
              </a:ext>
            </a:extLst>
          </p:cNvPr>
          <p:cNvSpPr txBox="1">
            <a:spLocks noChangeArrowheads="1"/>
          </p:cNvSpPr>
          <p:nvPr/>
        </p:nvSpPr>
        <p:spPr bwMode="auto">
          <a:xfrm>
            <a:off x="739774" y="3402014"/>
            <a:ext cx="78708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is the System B time-of-day difference?</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about Hand Timing (Manual Timekeeping)?</a:t>
            </a:r>
          </a:p>
          <a:p>
            <a:pPr eaLnBrk="1" hangingPunct="1">
              <a:lnSpc>
                <a:spcPct val="90000"/>
              </a:lnSpc>
              <a:spcBef>
                <a:spcPct val="20000"/>
              </a:spcBef>
              <a:buFontTx/>
              <a:buChar char="•"/>
            </a:pPr>
            <a:endParaRPr lang="en-US" altLang="en-US" dirty="0">
              <a:solidFill>
                <a:srgbClr val="0070C0"/>
              </a:solidFill>
              <a:latin typeface="Arial" panose="020B0604020202020204" pitchFamily="34" charset="0"/>
              <a:cs typeface="Arial" panose="020B0604020202020204" pitchFamily="34" charset="0"/>
            </a:endParaRPr>
          </a:p>
          <a:p>
            <a:pPr lvl="1" eaLnBrk="1" hangingPunct="1">
              <a:lnSpc>
                <a:spcPct val="90000"/>
              </a:lnSpc>
              <a:spcBef>
                <a:spcPct val="20000"/>
              </a:spcBef>
            </a:pPr>
            <a:endParaRPr lang="en-US" altLang="en-US" dirty="0">
              <a:latin typeface="Arial" panose="020B0604020202020204" pitchFamily="34" charset="0"/>
              <a:ea typeface="MS PGothic" panose="020B0600070205080204" pitchFamily="34" charset="-128"/>
            </a:endParaRPr>
          </a:p>
          <a:p>
            <a:pPr lvl="1" eaLnBrk="1" hangingPunct="1">
              <a:lnSpc>
                <a:spcPct val="90000"/>
              </a:lnSpc>
              <a:spcBef>
                <a:spcPct val="20000"/>
              </a:spcBef>
            </a:pPr>
            <a:endParaRPr lang="en-US" altLang="en-US" dirty="0">
              <a:latin typeface="Arial" panose="020B0604020202020204" pitchFamily="34" charset="0"/>
              <a:ea typeface="MS PGothic" panose="020B0600070205080204" pitchFamily="34" charset="-128"/>
            </a:endParaRPr>
          </a:p>
        </p:txBody>
      </p:sp>
      <p:pic>
        <p:nvPicPr>
          <p:cNvPr id="6" name="Picture 5">
            <a:extLst>
              <a:ext uri="{FF2B5EF4-FFF2-40B4-BE49-F238E27FC236}">
                <a16:creationId xmlns:a16="http://schemas.microsoft.com/office/drawing/2014/main" id="{2AB57427-84BD-45B9-8294-E3FD91CF6763}"/>
              </a:ext>
            </a:extLst>
          </p:cNvPr>
          <p:cNvPicPr>
            <a:picLocks noChangeAspect="1"/>
          </p:cNvPicPr>
          <p:nvPr/>
        </p:nvPicPr>
        <p:blipFill>
          <a:blip r:embed="rId2"/>
          <a:stretch>
            <a:fillRect/>
          </a:stretch>
        </p:blipFill>
        <p:spPr>
          <a:xfrm>
            <a:off x="609600" y="1295400"/>
            <a:ext cx="7515997" cy="1447800"/>
          </a:xfrm>
          <a:prstGeom prst="rect">
            <a:avLst/>
          </a:prstGeom>
        </p:spPr>
      </p:pic>
      <p:pic>
        <p:nvPicPr>
          <p:cNvPr id="5" name="Content Placeholder 10">
            <a:extLst>
              <a:ext uri="{FF2B5EF4-FFF2-40B4-BE49-F238E27FC236}">
                <a16:creationId xmlns:a16="http://schemas.microsoft.com/office/drawing/2014/main" id="{D160E500-F772-4821-B610-97325A12C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0A7EB81-8BA4-4BAD-9E5C-A62191505ECC}"/>
              </a:ext>
            </a:extLst>
          </p:cNvPr>
          <p:cNvSpPr txBox="1">
            <a:spLocks noChangeArrowheads="1"/>
          </p:cNvSpPr>
          <p:nvPr/>
        </p:nvSpPr>
        <p:spPr bwMode="auto">
          <a:xfrm>
            <a:off x="381000" y="449263"/>
            <a:ext cx="8153400" cy="533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Last Competitor Quality Check</a:t>
            </a:r>
          </a:p>
        </p:txBody>
      </p:sp>
      <p:sp>
        <p:nvSpPr>
          <p:cNvPr id="3" name="Rectangle 3">
            <a:extLst>
              <a:ext uri="{FF2B5EF4-FFF2-40B4-BE49-F238E27FC236}">
                <a16:creationId xmlns:a16="http://schemas.microsoft.com/office/drawing/2014/main" id="{7935296D-8401-4C6D-A2EE-5A8863BC8E25}"/>
              </a:ext>
            </a:extLst>
          </p:cNvPr>
          <p:cNvSpPr txBox="1">
            <a:spLocks noChangeArrowheads="1"/>
          </p:cNvSpPr>
          <p:nvPr/>
        </p:nvSpPr>
        <p:spPr>
          <a:xfrm>
            <a:off x="647700" y="3221038"/>
            <a:ext cx="7658100" cy="3135312"/>
          </a:xfrm>
          <a:prstGeom prst="rect">
            <a:avLst/>
          </a:prstGeom>
        </p:spPr>
        <p:txBody>
          <a:bodyPr/>
          <a:lstStyle/>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is the System B time-of-day difference?</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What about Hand Timing (Manual Timekeeping)?</a:t>
            </a:r>
          </a:p>
          <a:p>
            <a:pPr eaLnBrk="1" hangingPunct="1">
              <a:lnSpc>
                <a:spcPct val="90000"/>
              </a:lnSpc>
              <a:spcBef>
                <a:spcPts val="1200"/>
              </a:spcBef>
              <a:buFontTx/>
              <a:buChar char="•"/>
            </a:pPr>
            <a:r>
              <a:rPr lang="en-US" altLang="en-US" sz="2400" b="1" dirty="0">
                <a:latin typeface="Arial" panose="020B0604020202020204" pitchFamily="34" charset="0"/>
                <a:cs typeface="Arial" panose="020B0604020202020204" pitchFamily="34" charset="0"/>
              </a:rPr>
              <a:t>Does net time agree with the Official Results?</a:t>
            </a:r>
          </a:p>
          <a:p>
            <a:pPr marL="742950" lvl="1" indent="-285750" eaLnBrk="1" fontAlgn="auto" hangingPunct="1">
              <a:lnSpc>
                <a:spcPct val="90000"/>
              </a:lnSpc>
              <a:spcBef>
                <a:spcPct val="20000"/>
              </a:spcBef>
              <a:spcAft>
                <a:spcPts val="0"/>
              </a:spcAft>
              <a:defRPr/>
            </a:pPr>
            <a:endParaRPr lang="en-US" kern="0" dirty="0">
              <a:latin typeface="Arial"/>
              <a:ea typeface="ＭＳ Ｐゴシック" pitchFamily="20" charset="-128"/>
              <a:cs typeface="Arial"/>
            </a:endParaRPr>
          </a:p>
        </p:txBody>
      </p:sp>
      <p:pic>
        <p:nvPicPr>
          <p:cNvPr id="22532" name="Picture 4">
            <a:extLst>
              <a:ext uri="{FF2B5EF4-FFF2-40B4-BE49-F238E27FC236}">
                <a16:creationId xmlns:a16="http://schemas.microsoft.com/office/drawing/2014/main" id="{68B62D59-1945-4A9B-9D44-831C503A6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90800"/>
            <a:ext cx="2111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461DF12-CF7D-47DB-A9DE-0BF0E717ACCB}"/>
              </a:ext>
            </a:extLst>
          </p:cNvPr>
          <p:cNvPicPr>
            <a:picLocks noChangeAspect="1"/>
          </p:cNvPicPr>
          <p:nvPr/>
        </p:nvPicPr>
        <p:blipFill>
          <a:blip r:embed="rId3"/>
          <a:stretch>
            <a:fillRect/>
          </a:stretch>
        </p:blipFill>
        <p:spPr>
          <a:xfrm>
            <a:off x="971550" y="1524001"/>
            <a:ext cx="7010400" cy="1029878"/>
          </a:xfrm>
          <a:prstGeom prst="rect">
            <a:avLst/>
          </a:prstGeom>
        </p:spPr>
      </p:pic>
      <p:pic>
        <p:nvPicPr>
          <p:cNvPr id="7" name="Content Placeholder 10">
            <a:extLst>
              <a:ext uri="{FF2B5EF4-FFF2-40B4-BE49-F238E27FC236}">
                <a16:creationId xmlns:a16="http://schemas.microsoft.com/office/drawing/2014/main" id="{48438B91-4600-49AF-A83A-7302CB5DE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27E9C15-95A3-4CFB-812F-C55E0DA0D0C9}"/>
              </a:ext>
            </a:extLst>
          </p:cNvPr>
          <p:cNvSpPr txBox="1">
            <a:spLocks noChangeArrowheads="1"/>
          </p:cNvSpPr>
          <p:nvPr/>
        </p:nvSpPr>
        <p:spPr bwMode="auto">
          <a:xfrm>
            <a:off x="495300" y="1984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First Run Summa</a:t>
            </a:r>
            <a:r>
              <a:rPr lang="en-US" sz="3200" b="1" kern="0" cap="all" dirty="0">
                <a:solidFill>
                  <a:srgbClr val="003DB8"/>
                </a:solidFill>
                <a:effectLst>
                  <a:outerShdw blurRad="38100" dist="38100" dir="2700000" algn="tl">
                    <a:srgbClr val="000000">
                      <a:alpha val="43137"/>
                    </a:srgbClr>
                  </a:outerShdw>
                </a:effectLst>
                <a:latin typeface="+mj-lt"/>
                <a:ea typeface="+mj-ea"/>
                <a:cs typeface="+mj-cs"/>
              </a:rPr>
              <a:t>ry</a:t>
            </a:r>
          </a:p>
        </p:txBody>
      </p:sp>
      <p:sp>
        <p:nvSpPr>
          <p:cNvPr id="3" name="Rectangle 3">
            <a:extLst>
              <a:ext uri="{FF2B5EF4-FFF2-40B4-BE49-F238E27FC236}">
                <a16:creationId xmlns:a16="http://schemas.microsoft.com/office/drawing/2014/main" id="{B1434D8F-7E70-44DF-8F4F-D5681B9A3CF7}"/>
              </a:ext>
            </a:extLst>
          </p:cNvPr>
          <p:cNvSpPr txBox="1">
            <a:spLocks noChangeArrowheads="1"/>
          </p:cNvSpPr>
          <p:nvPr/>
        </p:nvSpPr>
        <p:spPr>
          <a:xfrm>
            <a:off x="984250" y="4673600"/>
            <a:ext cx="6551613" cy="1168400"/>
          </a:xfrm>
          <a:prstGeom prst="rect">
            <a:avLst/>
          </a:prstGeom>
        </p:spPr>
        <p:txBody>
          <a:bodyPr/>
          <a:lstStyle/>
          <a:p>
            <a:pPr eaLnBrk="1" fontAlgn="auto" hangingPunct="1">
              <a:lnSpc>
                <a:spcPct val="90000"/>
              </a:lnSpc>
              <a:spcBef>
                <a:spcPct val="20000"/>
              </a:spcBef>
              <a:spcAft>
                <a:spcPts val="0"/>
              </a:spcAft>
              <a:buFontTx/>
              <a:buChar char="•"/>
              <a:defRPr/>
            </a:pPr>
            <a:r>
              <a:rPr lang="en-US" sz="2400" b="1" kern="0" dirty="0">
                <a:latin typeface="Arial"/>
                <a:cs typeface="Arial"/>
              </a:rPr>
              <a:t>  Why do we show Best run-time?</a:t>
            </a:r>
          </a:p>
          <a:p>
            <a:pPr eaLnBrk="1" fontAlgn="auto" hangingPunct="1">
              <a:lnSpc>
                <a:spcPct val="90000"/>
              </a:lnSpc>
              <a:spcBef>
                <a:spcPct val="20000"/>
              </a:spcBef>
              <a:spcAft>
                <a:spcPts val="0"/>
              </a:spcAft>
              <a:buFontTx/>
              <a:buChar char="•"/>
              <a:defRPr/>
            </a:pPr>
            <a:r>
              <a:rPr lang="en-US" sz="2400" b="1" kern="0" dirty="0">
                <a:latin typeface="Arial"/>
                <a:cs typeface="Arial"/>
              </a:rPr>
              <a:t>  Why do we show the Bib #?</a:t>
            </a:r>
          </a:p>
          <a:p>
            <a:pPr marL="742950" lvl="1" indent="-285750" eaLnBrk="1" fontAlgn="auto" hangingPunct="1">
              <a:lnSpc>
                <a:spcPct val="90000"/>
              </a:lnSpc>
              <a:spcBef>
                <a:spcPct val="20000"/>
              </a:spcBef>
              <a:spcAft>
                <a:spcPts val="0"/>
              </a:spcAft>
              <a:defRPr/>
            </a:pPr>
            <a:endParaRPr lang="en-US" kern="0" dirty="0">
              <a:latin typeface="Arial"/>
              <a:ea typeface="ＭＳ Ｐゴシック" pitchFamily="20" charset="-128"/>
              <a:cs typeface="Arial"/>
            </a:endParaRPr>
          </a:p>
        </p:txBody>
      </p:sp>
      <p:pic>
        <p:nvPicPr>
          <p:cNvPr id="6" name="Picture 5">
            <a:extLst>
              <a:ext uri="{FF2B5EF4-FFF2-40B4-BE49-F238E27FC236}">
                <a16:creationId xmlns:a16="http://schemas.microsoft.com/office/drawing/2014/main" id="{88205FDD-8580-4F91-BD38-C0CA8C636A26}"/>
              </a:ext>
            </a:extLst>
          </p:cNvPr>
          <p:cNvPicPr>
            <a:picLocks noChangeAspect="1"/>
          </p:cNvPicPr>
          <p:nvPr/>
        </p:nvPicPr>
        <p:blipFill>
          <a:blip r:embed="rId2"/>
          <a:stretch>
            <a:fillRect/>
          </a:stretch>
        </p:blipFill>
        <p:spPr>
          <a:xfrm>
            <a:off x="1143000" y="1828800"/>
            <a:ext cx="6934200" cy="1914792"/>
          </a:xfrm>
          <a:prstGeom prst="rect">
            <a:avLst/>
          </a:prstGeom>
        </p:spPr>
      </p:pic>
      <p:pic>
        <p:nvPicPr>
          <p:cNvPr id="5" name="Content Placeholder 10">
            <a:extLst>
              <a:ext uri="{FF2B5EF4-FFF2-40B4-BE49-F238E27FC236}">
                <a16:creationId xmlns:a16="http://schemas.microsoft.com/office/drawing/2014/main" id="{514E918F-76DA-46E5-925D-409F2A5E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E04CAE6-C159-4085-A352-09DB73A30006}"/>
              </a:ext>
            </a:extLst>
          </p:cNvPr>
          <p:cNvSpPr txBox="1">
            <a:spLocks noChangeArrowheads="1"/>
          </p:cNvSpPr>
          <p:nvPr/>
        </p:nvSpPr>
        <p:spPr bwMode="auto">
          <a:xfrm>
            <a:off x="304800" y="330200"/>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Second Run / SECOND RACE  </a:t>
            </a:r>
            <a:endParaRPr lang="en-US" sz="3200" b="1" kern="0" cap="all" dirty="0">
              <a:solidFill>
                <a:srgbClr val="003DB8"/>
              </a:solidFill>
              <a:effectLst>
                <a:outerShdw blurRad="38100" dist="38100" dir="2700000" algn="tl">
                  <a:srgbClr val="000000">
                    <a:alpha val="43137"/>
                  </a:srgbClr>
                </a:outerShdw>
              </a:effectLst>
              <a:latin typeface="+mj-lt"/>
              <a:ea typeface="+mj-ea"/>
              <a:cs typeface="+mj-cs"/>
            </a:endParaRPr>
          </a:p>
        </p:txBody>
      </p:sp>
      <p:sp>
        <p:nvSpPr>
          <p:cNvPr id="3" name="Rectangle 3">
            <a:extLst>
              <a:ext uri="{FF2B5EF4-FFF2-40B4-BE49-F238E27FC236}">
                <a16:creationId xmlns:a16="http://schemas.microsoft.com/office/drawing/2014/main" id="{4DF027EE-18F9-4D45-990F-23FEEB5F19F2}"/>
              </a:ext>
            </a:extLst>
          </p:cNvPr>
          <p:cNvSpPr txBox="1">
            <a:spLocks noChangeArrowheads="1"/>
          </p:cNvSpPr>
          <p:nvPr/>
        </p:nvSpPr>
        <p:spPr>
          <a:xfrm>
            <a:off x="990600" y="1676400"/>
            <a:ext cx="7377113" cy="3276600"/>
          </a:xfrm>
          <a:prstGeom prst="rect">
            <a:avLst/>
          </a:prstGeom>
        </p:spPr>
        <p:txBody>
          <a:bodyPr/>
          <a:lstStyle/>
          <a:p>
            <a:pPr eaLnBrk="1" fontAlgn="auto" hangingPunct="1">
              <a:lnSpc>
                <a:spcPct val="90000"/>
              </a:lnSpc>
              <a:spcBef>
                <a:spcPct val="20000"/>
              </a:spcBef>
              <a:spcAft>
                <a:spcPts val="0"/>
              </a:spcAft>
              <a:defRPr/>
            </a:pPr>
            <a:endParaRPr lang="en-US" sz="2400" b="1" kern="0" dirty="0">
              <a:solidFill>
                <a:srgbClr val="003DB8"/>
              </a:solidFill>
              <a:latin typeface="Arial"/>
              <a:cs typeface="Arial"/>
            </a:endParaRPr>
          </a:p>
          <a:p>
            <a:pPr algn="ctr" eaLnBrk="1" fontAlgn="auto" hangingPunct="1">
              <a:spcBef>
                <a:spcPts val="2400"/>
              </a:spcBef>
              <a:spcAft>
                <a:spcPts val="0"/>
              </a:spcAft>
              <a:defRPr/>
            </a:pPr>
            <a:r>
              <a:rPr lang="en-US" sz="2400" b="1" kern="0" dirty="0">
                <a:latin typeface="Arial"/>
                <a:cs typeface="Arial"/>
              </a:rPr>
              <a:t>RE-SYNCHRONIZATION OF TIMEKEEPING </a:t>
            </a:r>
          </a:p>
          <a:p>
            <a:pPr algn="ctr" eaLnBrk="1" fontAlgn="auto" hangingPunct="1">
              <a:spcBef>
                <a:spcPts val="2400"/>
              </a:spcBef>
              <a:spcAft>
                <a:spcPts val="0"/>
              </a:spcAft>
              <a:defRPr/>
            </a:pPr>
            <a:r>
              <a:rPr lang="en-US" sz="2400" b="1" kern="0" dirty="0">
                <a:latin typeface="Arial"/>
                <a:cs typeface="Arial"/>
              </a:rPr>
              <a:t>EQUIPMENT  PRIOR TO THE </a:t>
            </a:r>
          </a:p>
          <a:p>
            <a:pPr algn="ctr" eaLnBrk="1" fontAlgn="auto" hangingPunct="1">
              <a:spcBef>
                <a:spcPts val="2400"/>
              </a:spcBef>
              <a:spcAft>
                <a:spcPts val="0"/>
              </a:spcAft>
              <a:defRPr/>
            </a:pPr>
            <a:r>
              <a:rPr lang="en-US" sz="2400" b="1" kern="0" dirty="0">
                <a:latin typeface="Arial"/>
                <a:cs typeface="Arial"/>
              </a:rPr>
              <a:t>START OF THE 2</a:t>
            </a:r>
            <a:r>
              <a:rPr lang="en-US" sz="2400" b="1" kern="0" baseline="30000" dirty="0">
                <a:latin typeface="Arial"/>
                <a:cs typeface="Arial"/>
              </a:rPr>
              <a:t>ND</a:t>
            </a:r>
            <a:r>
              <a:rPr lang="en-US" sz="2400" b="1" kern="0" dirty="0">
                <a:latin typeface="Arial"/>
                <a:cs typeface="Arial"/>
              </a:rPr>
              <a:t> RUN / 2</a:t>
            </a:r>
            <a:r>
              <a:rPr lang="en-US" sz="2400" b="1" kern="0" baseline="30000" dirty="0">
                <a:latin typeface="Arial"/>
                <a:cs typeface="Arial"/>
              </a:rPr>
              <a:t>ND</a:t>
            </a:r>
            <a:r>
              <a:rPr lang="en-US" sz="2400" b="1" kern="0" dirty="0">
                <a:latin typeface="Arial"/>
                <a:cs typeface="Arial"/>
              </a:rPr>
              <a:t> RACE </a:t>
            </a:r>
          </a:p>
          <a:p>
            <a:pPr algn="ctr" eaLnBrk="1" fontAlgn="auto" hangingPunct="1">
              <a:spcBef>
                <a:spcPts val="2400"/>
              </a:spcBef>
              <a:spcAft>
                <a:spcPts val="0"/>
              </a:spcAft>
              <a:defRPr/>
            </a:pPr>
            <a:r>
              <a:rPr lang="en-US" sz="2400" b="1" kern="0" dirty="0">
                <a:latin typeface="Arial"/>
                <a:cs typeface="Arial"/>
              </a:rPr>
              <a:t>IS </a:t>
            </a:r>
            <a:r>
              <a:rPr lang="en-US" sz="2400" b="1" u="sng" kern="0" dirty="0">
                <a:latin typeface="Arial"/>
                <a:cs typeface="Arial"/>
              </a:rPr>
              <a:t>NOT REQUIRED</a:t>
            </a:r>
          </a:p>
          <a:p>
            <a:pPr lvl="1" algn="ctr" eaLnBrk="1" fontAlgn="auto" hangingPunct="1">
              <a:lnSpc>
                <a:spcPct val="90000"/>
              </a:lnSpc>
              <a:spcBef>
                <a:spcPct val="20000"/>
              </a:spcBef>
              <a:spcAft>
                <a:spcPts val="0"/>
              </a:spcAft>
              <a:defRPr/>
            </a:pPr>
            <a:endParaRPr lang="en-US" sz="2400" kern="0" dirty="0">
              <a:solidFill>
                <a:srgbClr val="003DB8"/>
              </a:solidFill>
              <a:latin typeface="Arial"/>
              <a:cs typeface="Arial"/>
            </a:endParaRPr>
          </a:p>
          <a:p>
            <a:pPr eaLnBrk="1" fontAlgn="auto" hangingPunct="1">
              <a:lnSpc>
                <a:spcPct val="90000"/>
              </a:lnSpc>
              <a:spcBef>
                <a:spcPct val="20000"/>
              </a:spcBef>
              <a:spcAft>
                <a:spcPts val="0"/>
              </a:spcAft>
              <a:buFontTx/>
              <a:buChar char="•"/>
              <a:defRPr/>
            </a:pPr>
            <a:endParaRPr lang="en-US" sz="3200" kern="0" dirty="0">
              <a:solidFill>
                <a:srgbClr val="003DB8"/>
              </a:solidFill>
              <a:latin typeface="Arial"/>
              <a:cs typeface="Arial"/>
            </a:endParaRPr>
          </a:p>
          <a:p>
            <a:pPr eaLnBrk="1" fontAlgn="auto" hangingPunct="1">
              <a:lnSpc>
                <a:spcPct val="90000"/>
              </a:lnSpc>
              <a:spcBef>
                <a:spcPct val="20000"/>
              </a:spcBef>
              <a:spcAft>
                <a:spcPts val="0"/>
              </a:spcAft>
              <a:buFontTx/>
              <a:buChar char="•"/>
              <a:defRPr/>
            </a:pPr>
            <a:endParaRPr lang="en-US" sz="3200" kern="0" dirty="0">
              <a:solidFill>
                <a:srgbClr val="FF0000"/>
              </a:solidFill>
              <a:latin typeface="Arial"/>
              <a:cs typeface="Arial"/>
            </a:endParaRPr>
          </a:p>
        </p:txBody>
      </p:sp>
      <p:pic>
        <p:nvPicPr>
          <p:cNvPr id="4" name="Content Placeholder 10">
            <a:extLst>
              <a:ext uri="{FF2B5EF4-FFF2-40B4-BE49-F238E27FC236}">
                <a16:creationId xmlns:a16="http://schemas.microsoft.com/office/drawing/2014/main" id="{64ECC92B-A962-4FE7-BEEB-0666A9577C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1083BB-9245-43C3-92BB-5B11C5D7C208}"/>
              </a:ext>
            </a:extLst>
          </p:cNvPr>
          <p:cNvSpPr txBox="1">
            <a:spLocks noChangeArrowheads="1"/>
          </p:cNvSpPr>
          <p:nvPr/>
        </p:nvSpPr>
        <p:spPr bwMode="auto">
          <a:xfrm>
            <a:off x="533400" y="169863"/>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Second Run Summary</a:t>
            </a:r>
          </a:p>
        </p:txBody>
      </p:sp>
      <p:sp>
        <p:nvSpPr>
          <p:cNvPr id="3" name="Rectangle 3">
            <a:extLst>
              <a:ext uri="{FF2B5EF4-FFF2-40B4-BE49-F238E27FC236}">
                <a16:creationId xmlns:a16="http://schemas.microsoft.com/office/drawing/2014/main" id="{57CDB3FB-B1E4-4A21-9A25-38371CF3E007}"/>
              </a:ext>
            </a:extLst>
          </p:cNvPr>
          <p:cNvSpPr txBox="1">
            <a:spLocks noChangeArrowheads="1"/>
          </p:cNvSpPr>
          <p:nvPr/>
        </p:nvSpPr>
        <p:spPr>
          <a:xfrm>
            <a:off x="1066800" y="4762500"/>
            <a:ext cx="6551613" cy="685800"/>
          </a:xfrm>
          <a:prstGeom prst="rect">
            <a:avLst/>
          </a:prstGeom>
        </p:spPr>
        <p:txBody>
          <a:bodyPr/>
          <a:lstStyle/>
          <a:p>
            <a:pPr algn="ctr" eaLnBrk="1" fontAlgn="auto" hangingPunct="1">
              <a:lnSpc>
                <a:spcPct val="90000"/>
              </a:lnSpc>
              <a:spcBef>
                <a:spcPct val="20000"/>
              </a:spcBef>
              <a:spcAft>
                <a:spcPts val="0"/>
              </a:spcAft>
              <a:defRPr/>
            </a:pPr>
            <a:r>
              <a:rPr lang="en-US" sz="2000" b="1" kern="0" dirty="0">
                <a:solidFill>
                  <a:srgbClr val="FF0000"/>
                </a:solidFill>
                <a:latin typeface="Arial"/>
                <a:cs typeface="Arial"/>
              </a:rPr>
              <a:t>     </a:t>
            </a:r>
            <a:r>
              <a:rPr lang="en-US" sz="2400" b="1" kern="0" dirty="0">
                <a:solidFill>
                  <a:srgbClr val="003DB8"/>
                </a:solidFill>
                <a:latin typeface="Arial"/>
                <a:cs typeface="Arial"/>
              </a:rPr>
              <a:t>Notice First and Last racer data quality!</a:t>
            </a:r>
          </a:p>
          <a:p>
            <a:pPr eaLnBrk="1" fontAlgn="auto" hangingPunct="1">
              <a:lnSpc>
                <a:spcPct val="90000"/>
              </a:lnSpc>
              <a:spcBef>
                <a:spcPct val="20000"/>
              </a:spcBef>
              <a:spcAft>
                <a:spcPts val="0"/>
              </a:spcAft>
              <a:buFontTx/>
              <a:buChar char="•"/>
              <a:defRPr/>
            </a:pPr>
            <a:endParaRPr lang="en-US" sz="2400" b="1" kern="0" dirty="0">
              <a:solidFill>
                <a:srgbClr val="003DB8"/>
              </a:solidFill>
              <a:latin typeface="Arial"/>
              <a:cs typeface="Arial"/>
            </a:endParaRPr>
          </a:p>
          <a:p>
            <a:pPr marL="742950" lvl="1" indent="-285750" eaLnBrk="1" fontAlgn="auto" hangingPunct="1">
              <a:lnSpc>
                <a:spcPct val="90000"/>
              </a:lnSpc>
              <a:spcBef>
                <a:spcPct val="20000"/>
              </a:spcBef>
              <a:spcAft>
                <a:spcPts val="0"/>
              </a:spcAft>
              <a:defRPr/>
            </a:pPr>
            <a:endParaRPr lang="en-US" sz="1600" kern="0" dirty="0">
              <a:latin typeface="Arial"/>
              <a:ea typeface="ＭＳ Ｐゴシック" pitchFamily="20" charset="-128"/>
              <a:cs typeface="Arial"/>
            </a:endParaRPr>
          </a:p>
        </p:txBody>
      </p:sp>
      <p:pic>
        <p:nvPicPr>
          <p:cNvPr id="6" name="Picture 5">
            <a:extLst>
              <a:ext uri="{FF2B5EF4-FFF2-40B4-BE49-F238E27FC236}">
                <a16:creationId xmlns:a16="http://schemas.microsoft.com/office/drawing/2014/main" id="{7FF2F5AF-2A5F-4841-910C-B25675EF3FFF}"/>
              </a:ext>
            </a:extLst>
          </p:cNvPr>
          <p:cNvPicPr>
            <a:picLocks noChangeAspect="1"/>
          </p:cNvPicPr>
          <p:nvPr/>
        </p:nvPicPr>
        <p:blipFill>
          <a:blip r:embed="rId2"/>
          <a:stretch>
            <a:fillRect/>
          </a:stretch>
        </p:blipFill>
        <p:spPr>
          <a:xfrm>
            <a:off x="914400" y="1504780"/>
            <a:ext cx="7391400" cy="2305219"/>
          </a:xfrm>
          <a:prstGeom prst="rect">
            <a:avLst/>
          </a:prstGeom>
        </p:spPr>
      </p:pic>
      <p:pic>
        <p:nvPicPr>
          <p:cNvPr id="5" name="Content Placeholder 10">
            <a:extLst>
              <a:ext uri="{FF2B5EF4-FFF2-40B4-BE49-F238E27FC236}">
                <a16:creationId xmlns:a16="http://schemas.microsoft.com/office/drawing/2014/main" id="{803AD97D-CDD7-43AA-876F-01DCB93CF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A74CC09-368D-43AC-B5B1-11F50E23FAA1}"/>
              </a:ext>
            </a:extLst>
          </p:cNvPr>
          <p:cNvSpPr txBox="1">
            <a:spLocks noChangeArrowheads="1"/>
          </p:cNvSpPr>
          <p:nvPr/>
        </p:nvSpPr>
        <p:spPr bwMode="auto">
          <a:xfrm>
            <a:off x="381000" y="134938"/>
            <a:ext cx="8153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Race Summary</a:t>
            </a:r>
          </a:p>
        </p:txBody>
      </p:sp>
      <p:sp>
        <p:nvSpPr>
          <p:cNvPr id="3" name="Rectangle 3">
            <a:extLst>
              <a:ext uri="{FF2B5EF4-FFF2-40B4-BE49-F238E27FC236}">
                <a16:creationId xmlns:a16="http://schemas.microsoft.com/office/drawing/2014/main" id="{49BA0751-B30B-4190-862C-DBAB0F15EA67}"/>
              </a:ext>
            </a:extLst>
          </p:cNvPr>
          <p:cNvSpPr txBox="1">
            <a:spLocks noChangeArrowheads="1"/>
          </p:cNvSpPr>
          <p:nvPr/>
        </p:nvSpPr>
        <p:spPr>
          <a:xfrm>
            <a:off x="304800" y="2408238"/>
            <a:ext cx="8382000" cy="3800475"/>
          </a:xfrm>
          <a:prstGeom prst="rect">
            <a:avLst/>
          </a:prstGeom>
        </p:spPr>
        <p:txBody>
          <a:bodyPr/>
          <a:lstStyle/>
          <a:p>
            <a:pPr eaLnBrk="1" fontAlgn="auto" hangingPunct="1">
              <a:spcBef>
                <a:spcPct val="20000"/>
              </a:spcBef>
              <a:spcAft>
                <a:spcPts val="0"/>
              </a:spcAft>
              <a:defRPr/>
            </a:pPr>
            <a:r>
              <a:rPr lang="en-US" b="1" kern="0" dirty="0">
                <a:solidFill>
                  <a:srgbClr val="003DB8"/>
                </a:solidFill>
                <a:latin typeface="Arial"/>
                <a:cs typeface="Arial"/>
              </a:rPr>
              <a:t>Were all Results from System A?</a:t>
            </a:r>
            <a:r>
              <a:rPr lang="en-US" kern="0" dirty="0">
                <a:solidFill>
                  <a:srgbClr val="003DB8"/>
                </a:solidFill>
                <a:latin typeface="Arial"/>
                <a:cs typeface="Arial"/>
              </a:rPr>
              <a:t>  </a:t>
            </a:r>
            <a:r>
              <a:rPr lang="en-US" kern="0" dirty="0">
                <a:latin typeface="Arial"/>
                <a:cs typeface="Arial"/>
              </a:rPr>
              <a:t>If you answer “NO," you must list any or all bib numbers in the applicable “Comments” section where an assigned time was obtained from any system other than System A  </a:t>
            </a:r>
          </a:p>
          <a:p>
            <a:pPr eaLnBrk="1" fontAlgn="auto" hangingPunct="1">
              <a:spcBef>
                <a:spcPts val="600"/>
              </a:spcBef>
              <a:spcAft>
                <a:spcPts val="0"/>
              </a:spcAft>
              <a:defRPr/>
            </a:pPr>
            <a:r>
              <a:rPr lang="en-US" b="1" kern="0" dirty="0">
                <a:solidFill>
                  <a:srgbClr val="003DB8"/>
                </a:solidFill>
                <a:latin typeface="Arial"/>
                <a:cs typeface="Arial"/>
              </a:rPr>
              <a:t>WHY? </a:t>
            </a:r>
            <a:r>
              <a:rPr lang="en-US" kern="0" dirty="0">
                <a:solidFill>
                  <a:srgbClr val="003DB8"/>
                </a:solidFill>
                <a:latin typeface="Arial"/>
                <a:cs typeface="Arial"/>
              </a:rPr>
              <a:t> </a:t>
            </a:r>
          </a:p>
          <a:p>
            <a:pPr eaLnBrk="1" fontAlgn="auto" hangingPunct="1">
              <a:spcBef>
                <a:spcPts val="600"/>
              </a:spcBef>
              <a:spcAft>
                <a:spcPts val="0"/>
              </a:spcAft>
              <a:defRPr/>
            </a:pPr>
            <a:r>
              <a:rPr lang="en-US" kern="0" dirty="0">
                <a:latin typeface="Arial"/>
                <a:cs typeface="Arial"/>
              </a:rPr>
              <a:t>List the reason:</a:t>
            </a:r>
            <a:r>
              <a:rPr lang="en-US" kern="0" dirty="0">
                <a:solidFill>
                  <a:srgbClr val="FF0000"/>
                </a:solidFill>
                <a:latin typeface="Arial"/>
                <a:cs typeface="Arial"/>
              </a:rPr>
              <a:t>  	</a:t>
            </a:r>
            <a:r>
              <a:rPr lang="en-US" u="sng" kern="0" dirty="0">
                <a:solidFill>
                  <a:srgbClr val="003DB8"/>
                </a:solidFill>
                <a:latin typeface="Arial"/>
                <a:cs typeface="Arial"/>
              </a:rPr>
              <a:t>Batteries</a:t>
            </a:r>
            <a:r>
              <a:rPr lang="en-US" kern="0" dirty="0">
                <a:solidFill>
                  <a:srgbClr val="003DB8"/>
                </a:solidFill>
                <a:latin typeface="Arial"/>
                <a:cs typeface="Arial"/>
              </a:rPr>
              <a:t>  </a:t>
            </a:r>
            <a:r>
              <a:rPr lang="en-US" u="sng" kern="0" dirty="0">
                <a:solidFill>
                  <a:srgbClr val="003DB8"/>
                </a:solidFill>
                <a:latin typeface="Arial"/>
                <a:cs typeface="Arial"/>
              </a:rPr>
              <a:t>Snow obscuration</a:t>
            </a:r>
            <a:r>
              <a:rPr lang="en-US" kern="0" dirty="0">
                <a:solidFill>
                  <a:srgbClr val="003DB8"/>
                </a:solidFill>
                <a:latin typeface="Arial"/>
                <a:cs typeface="Arial"/>
              </a:rPr>
              <a:t>  </a:t>
            </a:r>
            <a:r>
              <a:rPr lang="en-US" u="sng" kern="0" dirty="0">
                <a:solidFill>
                  <a:srgbClr val="003DB8"/>
                </a:solidFill>
                <a:latin typeface="Arial"/>
                <a:cs typeface="Arial"/>
              </a:rPr>
              <a:t>Wire break  </a:t>
            </a:r>
            <a:r>
              <a:rPr lang="en-US" kern="0" dirty="0">
                <a:solidFill>
                  <a:srgbClr val="003DB8"/>
                </a:solidFill>
                <a:latin typeface="Arial"/>
                <a:cs typeface="Arial"/>
              </a:rPr>
              <a:t>				</a:t>
            </a:r>
            <a:r>
              <a:rPr lang="en-US" u="sng" kern="0" dirty="0">
                <a:solidFill>
                  <a:srgbClr val="003DB8"/>
                </a:solidFill>
                <a:latin typeface="Arial"/>
                <a:cs typeface="Arial"/>
              </a:rPr>
              <a:t>Photocell alignment</a:t>
            </a:r>
            <a:r>
              <a:rPr lang="en-US" kern="0" dirty="0">
                <a:solidFill>
                  <a:srgbClr val="003DB8"/>
                </a:solidFill>
                <a:latin typeface="Arial"/>
                <a:cs typeface="Arial"/>
              </a:rPr>
              <a:t>      </a:t>
            </a:r>
            <a:r>
              <a:rPr lang="en-US" u="sng" kern="0" dirty="0">
                <a:solidFill>
                  <a:srgbClr val="003DB8"/>
                </a:solidFill>
                <a:latin typeface="Arial"/>
                <a:cs typeface="Arial"/>
              </a:rPr>
              <a:t>Other? (describe)</a:t>
            </a:r>
            <a:endParaRPr lang="en-US" kern="0" dirty="0">
              <a:solidFill>
                <a:srgbClr val="003DB8"/>
              </a:solidFill>
              <a:latin typeface="Arial"/>
              <a:cs typeface="Arial"/>
            </a:endParaRPr>
          </a:p>
          <a:p>
            <a:pPr eaLnBrk="1" fontAlgn="auto" hangingPunct="1">
              <a:spcBef>
                <a:spcPts val="600"/>
              </a:spcBef>
              <a:spcAft>
                <a:spcPts val="0"/>
              </a:spcAft>
              <a:defRPr/>
            </a:pPr>
            <a:r>
              <a:rPr lang="en-US" b="1" kern="0" dirty="0">
                <a:solidFill>
                  <a:srgbClr val="003DB8"/>
                </a:solidFill>
                <a:latin typeface="Arial"/>
                <a:cs typeface="Arial"/>
              </a:rPr>
              <a:t>Data source for replacement System A time (resp. ACR 611.2.1)?</a:t>
            </a:r>
            <a:r>
              <a:rPr lang="en-US" kern="0" dirty="0">
                <a:solidFill>
                  <a:srgbClr val="003DB8"/>
                </a:solidFill>
                <a:latin typeface="Arial"/>
                <a:cs typeface="Arial"/>
              </a:rPr>
              <a:t>  </a:t>
            </a:r>
          </a:p>
          <a:p>
            <a:pPr eaLnBrk="1" fontAlgn="auto" hangingPunct="1">
              <a:spcBef>
                <a:spcPts val="600"/>
              </a:spcBef>
              <a:spcAft>
                <a:spcPts val="0"/>
              </a:spcAft>
              <a:defRPr/>
            </a:pPr>
            <a:r>
              <a:rPr lang="en-US" kern="0" dirty="0">
                <a:latin typeface="Arial"/>
                <a:cs typeface="Arial"/>
              </a:rPr>
              <a:t>What did you use?</a:t>
            </a:r>
            <a:r>
              <a:rPr lang="en-US" kern="0" dirty="0">
                <a:solidFill>
                  <a:srgbClr val="FF0000"/>
                </a:solidFill>
                <a:latin typeface="Arial"/>
                <a:cs typeface="Arial"/>
              </a:rPr>
              <a:t>   </a:t>
            </a:r>
            <a:r>
              <a:rPr lang="en-US" u="sng" kern="0" dirty="0">
                <a:solidFill>
                  <a:srgbClr val="003DB8"/>
                </a:solidFill>
                <a:latin typeface="Arial"/>
                <a:cs typeface="Arial"/>
              </a:rPr>
              <a:t>System B</a:t>
            </a:r>
            <a:r>
              <a:rPr lang="en-US" kern="0" dirty="0">
                <a:solidFill>
                  <a:srgbClr val="003DB8"/>
                </a:solidFill>
                <a:latin typeface="Arial"/>
                <a:cs typeface="Arial"/>
              </a:rPr>
              <a:t>       </a:t>
            </a:r>
            <a:r>
              <a:rPr lang="en-US" u="sng" kern="0" dirty="0">
                <a:solidFill>
                  <a:srgbClr val="003DB8"/>
                </a:solidFill>
                <a:latin typeface="Arial"/>
                <a:cs typeface="Arial"/>
              </a:rPr>
              <a:t>System C</a:t>
            </a:r>
            <a:r>
              <a:rPr lang="en-US" kern="0" dirty="0">
                <a:solidFill>
                  <a:srgbClr val="003DB8"/>
                </a:solidFill>
                <a:latin typeface="Arial"/>
                <a:cs typeface="Arial"/>
              </a:rPr>
              <a:t>        </a:t>
            </a:r>
            <a:r>
              <a:rPr lang="en-US" u="sng" kern="0" dirty="0">
                <a:solidFill>
                  <a:srgbClr val="003DB8"/>
                </a:solidFill>
                <a:latin typeface="Arial"/>
                <a:cs typeface="Arial"/>
              </a:rPr>
              <a:t>Manual</a:t>
            </a:r>
          </a:p>
          <a:p>
            <a:pPr eaLnBrk="1" fontAlgn="auto" hangingPunct="1">
              <a:spcBef>
                <a:spcPts val="1200"/>
              </a:spcBef>
              <a:spcAft>
                <a:spcPts val="0"/>
              </a:spcAft>
              <a:defRPr/>
            </a:pPr>
            <a:r>
              <a:rPr lang="en-US" b="1" i="1" kern="0" dirty="0">
                <a:latin typeface="Arial"/>
                <a:cs typeface="Arial"/>
              </a:rPr>
              <a:t>NOTE: </a:t>
            </a:r>
            <a:r>
              <a:rPr lang="en-US" sz="1400" b="1" i="1" kern="0" dirty="0">
                <a:latin typeface="Arial"/>
                <a:cs typeface="Arial"/>
              </a:rPr>
              <a:t>If Replacement Time (EET) calculated, you </a:t>
            </a:r>
            <a:r>
              <a:rPr lang="en-US" sz="1400" b="1" i="1" u="sng" kern="0" dirty="0">
                <a:latin typeface="Arial"/>
                <a:cs typeface="Arial"/>
              </a:rPr>
              <a:t>must</a:t>
            </a:r>
            <a:r>
              <a:rPr lang="en-US" sz="1400" b="1" i="1" kern="0" dirty="0">
                <a:latin typeface="Arial"/>
                <a:cs typeface="Arial"/>
              </a:rPr>
              <a:t> submit calculation worksheet(s) as noted in requirements for “Event Document Packets” in the MPF.</a:t>
            </a:r>
            <a:endParaRPr lang="en-US" sz="1400" i="1" kern="0" dirty="0">
              <a:latin typeface="Arial"/>
              <a:cs typeface="Arial"/>
            </a:endParaRPr>
          </a:p>
        </p:txBody>
      </p:sp>
      <p:pic>
        <p:nvPicPr>
          <p:cNvPr id="26628" name="Picture 4" descr="Screen Clipping">
            <a:extLst>
              <a:ext uri="{FF2B5EF4-FFF2-40B4-BE49-F238E27FC236}">
                <a16:creationId xmlns:a16="http://schemas.microsoft.com/office/drawing/2014/main" id="{FEC8B51C-7C5F-488A-9272-D907257130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65238"/>
            <a:ext cx="684053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a:extLst>
              <a:ext uri="{FF2B5EF4-FFF2-40B4-BE49-F238E27FC236}">
                <a16:creationId xmlns:a16="http://schemas.microsoft.com/office/drawing/2014/main" id="{69C65E4E-F331-4BB7-961E-97FE51448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FC4575A-C5E8-4424-8865-07420B142611}"/>
              </a:ext>
            </a:extLst>
          </p:cNvPr>
          <p:cNvSpPr txBox="1">
            <a:spLocks noChangeArrowheads="1"/>
          </p:cNvSpPr>
          <p:nvPr/>
        </p:nvSpPr>
        <p:spPr bwMode="auto">
          <a:xfrm>
            <a:off x="266700" y="325438"/>
            <a:ext cx="8153400" cy="7620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Certification</a:t>
            </a:r>
          </a:p>
        </p:txBody>
      </p:sp>
      <p:sp>
        <p:nvSpPr>
          <p:cNvPr id="3" name="Rectangle 3">
            <a:extLst>
              <a:ext uri="{FF2B5EF4-FFF2-40B4-BE49-F238E27FC236}">
                <a16:creationId xmlns:a16="http://schemas.microsoft.com/office/drawing/2014/main" id="{28D5F38E-6C1E-43A6-BAE0-B123FCD967DC}"/>
              </a:ext>
            </a:extLst>
          </p:cNvPr>
          <p:cNvSpPr txBox="1">
            <a:spLocks noChangeArrowheads="1"/>
          </p:cNvSpPr>
          <p:nvPr/>
        </p:nvSpPr>
        <p:spPr>
          <a:xfrm>
            <a:off x="809625" y="2971800"/>
            <a:ext cx="7475538" cy="1633538"/>
          </a:xfrm>
          <a:prstGeom prst="rect">
            <a:avLst/>
          </a:prstGeom>
        </p:spPr>
        <p:txBody>
          <a:bodyPr/>
          <a:lstStyle/>
          <a:p>
            <a:pPr marL="742950" lvl="1" indent="-285750" eaLnBrk="1" fontAlgn="auto" hangingPunct="1">
              <a:lnSpc>
                <a:spcPct val="90000"/>
              </a:lnSpc>
              <a:spcBef>
                <a:spcPct val="20000"/>
              </a:spcBef>
              <a:spcAft>
                <a:spcPts val="0"/>
              </a:spcAft>
              <a:defRPr/>
            </a:pPr>
            <a:endParaRPr lang="en-US" sz="1600" kern="0" dirty="0">
              <a:latin typeface="Arial"/>
              <a:ea typeface="ＭＳ Ｐゴシック" pitchFamily="20" charset="-128"/>
              <a:cs typeface="Arial"/>
            </a:endParaRPr>
          </a:p>
          <a:p>
            <a:pPr eaLnBrk="1" fontAlgn="auto" hangingPunct="1">
              <a:lnSpc>
                <a:spcPct val="90000"/>
              </a:lnSpc>
              <a:spcBef>
                <a:spcPct val="20000"/>
              </a:spcBef>
              <a:spcAft>
                <a:spcPts val="0"/>
              </a:spcAft>
              <a:defRPr/>
            </a:pPr>
            <a:r>
              <a:rPr lang="en-US" sz="2800" b="1" kern="0" dirty="0">
                <a:latin typeface="Arial"/>
                <a:cs typeface="Arial"/>
              </a:rPr>
              <a:t>We certify that the timing and calculations of this event adhered to current ACR rules.</a:t>
            </a:r>
          </a:p>
          <a:p>
            <a:pPr eaLnBrk="1" fontAlgn="auto" hangingPunct="1">
              <a:lnSpc>
                <a:spcPct val="90000"/>
              </a:lnSpc>
              <a:spcBef>
                <a:spcPct val="20000"/>
              </a:spcBef>
              <a:spcAft>
                <a:spcPts val="0"/>
              </a:spcAft>
              <a:buFontTx/>
              <a:buChar char="•"/>
              <a:defRPr/>
            </a:pPr>
            <a:endParaRPr lang="en-US" kern="0" dirty="0">
              <a:solidFill>
                <a:srgbClr val="0070C0"/>
              </a:solidFill>
              <a:latin typeface="Arial"/>
              <a:cs typeface="Arial"/>
            </a:endParaRPr>
          </a:p>
          <a:p>
            <a:pPr marL="742950" lvl="1" indent="-285750" eaLnBrk="1" fontAlgn="auto" hangingPunct="1">
              <a:lnSpc>
                <a:spcPct val="90000"/>
              </a:lnSpc>
              <a:spcBef>
                <a:spcPct val="20000"/>
              </a:spcBef>
              <a:spcAft>
                <a:spcPts val="0"/>
              </a:spcAft>
              <a:defRPr/>
            </a:pPr>
            <a:endParaRPr lang="en-US" sz="2800" kern="0" dirty="0">
              <a:latin typeface="Arial"/>
              <a:ea typeface="ＭＳ Ｐゴシック" pitchFamily="20" charset="-128"/>
              <a:cs typeface="Arial"/>
            </a:endParaRPr>
          </a:p>
        </p:txBody>
      </p:sp>
      <p:pic>
        <p:nvPicPr>
          <p:cNvPr id="27652" name="Picture 4">
            <a:extLst>
              <a:ext uri="{FF2B5EF4-FFF2-40B4-BE49-F238E27FC236}">
                <a16:creationId xmlns:a16="http://schemas.microsoft.com/office/drawing/2014/main" id="{D058B8AC-FDAB-4E43-97FE-F82BB993A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8" y="2057400"/>
            <a:ext cx="726916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0">
            <a:extLst>
              <a:ext uri="{FF2B5EF4-FFF2-40B4-BE49-F238E27FC236}">
                <a16:creationId xmlns:a16="http://schemas.microsoft.com/office/drawing/2014/main" id="{67B1A091-73F7-44AB-93BC-188E1D6A4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60B3BD4-CEF1-4B75-BDD5-E693D75CD3B6}"/>
              </a:ext>
            </a:extLst>
          </p:cNvPr>
          <p:cNvSpPr txBox="1">
            <a:spLocks noChangeArrowheads="1"/>
          </p:cNvSpPr>
          <p:nvPr/>
        </p:nvSpPr>
        <p:spPr bwMode="auto">
          <a:xfrm>
            <a:off x="685800" y="142875"/>
            <a:ext cx="6934200" cy="9144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4000" b="1" kern="0" cap="all"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Sign Off </a:t>
            </a:r>
            <a:endParaRPr lang="en-US" sz="40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endParaRPr>
          </a:p>
        </p:txBody>
      </p:sp>
      <p:sp>
        <p:nvSpPr>
          <p:cNvPr id="3" name="Rectangle 3">
            <a:extLst>
              <a:ext uri="{FF2B5EF4-FFF2-40B4-BE49-F238E27FC236}">
                <a16:creationId xmlns:a16="http://schemas.microsoft.com/office/drawing/2014/main" id="{A848727E-8C5C-4EE7-8495-16016A7488BC}"/>
              </a:ext>
            </a:extLst>
          </p:cNvPr>
          <p:cNvSpPr txBox="1">
            <a:spLocks noChangeArrowheads="1"/>
          </p:cNvSpPr>
          <p:nvPr/>
        </p:nvSpPr>
        <p:spPr bwMode="auto">
          <a:xfrm>
            <a:off x="3228975" y="3581400"/>
            <a:ext cx="2684463" cy="2735263"/>
          </a:xfrm>
          <a:prstGeom prst="rect">
            <a:avLst/>
          </a:prstGeom>
          <a:noFill/>
          <a:ln w="9525">
            <a:noFill/>
            <a:miter lim="800000"/>
            <a:headEnd/>
            <a:tailEnd/>
          </a:ln>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Chief T &amp; C</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nr.</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Email address</a:t>
            </a:r>
          </a:p>
          <a:p>
            <a:pPr marL="742950" lvl="1" indent="-285750" eaLnBrk="1" fontAlgn="auto" hangingPunct="1">
              <a:lnSpc>
                <a:spcPct val="90000"/>
              </a:lnSpc>
              <a:spcBef>
                <a:spcPct val="20000"/>
              </a:spcBef>
              <a:spcAft>
                <a:spcPts val="0"/>
              </a:spcAft>
              <a:buFontTx/>
              <a:buChar char="–"/>
              <a:defRPr/>
            </a:pPr>
            <a:r>
              <a:rPr lang="en-US" sz="2000" b="1" i="1" u="sng" kern="0" dirty="0">
                <a:latin typeface="Arial"/>
                <a:ea typeface="ＭＳ Ｐゴシック" pitchFamily="20" charset="-128"/>
                <a:cs typeface="Arial"/>
              </a:rPr>
              <a:t>SIGNATURE</a:t>
            </a:r>
            <a:endParaRPr lang="en-US" b="1" i="1" u="sng" kern="0" dirty="0">
              <a:latin typeface="Arial"/>
              <a:ea typeface="ＭＳ Ｐゴシック" pitchFamily="20" charset="-128"/>
              <a:cs typeface="Arial"/>
            </a:endParaRPr>
          </a:p>
        </p:txBody>
      </p:sp>
      <p:sp>
        <p:nvSpPr>
          <p:cNvPr id="4" name="Rectangle 4">
            <a:extLst>
              <a:ext uri="{FF2B5EF4-FFF2-40B4-BE49-F238E27FC236}">
                <a16:creationId xmlns:a16="http://schemas.microsoft.com/office/drawing/2014/main" id="{C43C7401-5948-48BD-A8C9-733A4F1D6FD9}"/>
              </a:ext>
            </a:extLst>
          </p:cNvPr>
          <p:cNvSpPr txBox="1">
            <a:spLocks noChangeArrowheads="1"/>
          </p:cNvSpPr>
          <p:nvPr/>
        </p:nvSpPr>
        <p:spPr>
          <a:xfrm>
            <a:off x="295275" y="3581400"/>
            <a:ext cx="2714625" cy="2735263"/>
          </a:xfrm>
          <a:prstGeom prst="rect">
            <a:avLst/>
          </a:prstGeom>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Technical Delegate</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U.S.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nr.</a:t>
            </a:r>
          </a:p>
          <a:p>
            <a:pPr marL="742950" lvl="1" indent="-285750" eaLnBrk="1" fontAlgn="auto" hangingPunct="1">
              <a:lnSpc>
                <a:spcPct val="90000"/>
              </a:lnSpc>
              <a:spcBef>
                <a:spcPct val="20000"/>
              </a:spcBef>
              <a:spcAft>
                <a:spcPts val="0"/>
              </a:spcAft>
              <a:buFontTx/>
              <a:buChar char="–"/>
              <a:defRPr/>
            </a:pPr>
            <a:r>
              <a:rPr lang="en-US" sz="2000" b="1" i="1" u="sng" kern="0" dirty="0">
                <a:latin typeface="Arial"/>
                <a:ea typeface="ＭＳ Ｐゴシック" pitchFamily="20" charset="-128"/>
                <a:cs typeface="Arial"/>
              </a:rPr>
              <a:t>SIGNATURE</a:t>
            </a:r>
            <a:endParaRPr lang="en-US" b="1" i="1" u="sng" kern="0" dirty="0">
              <a:latin typeface="Arial"/>
              <a:ea typeface="ＭＳ Ｐゴシック" pitchFamily="20" charset="-128"/>
              <a:cs typeface="Arial"/>
            </a:endParaRPr>
          </a:p>
        </p:txBody>
      </p:sp>
      <p:sp>
        <p:nvSpPr>
          <p:cNvPr id="9" name="Rectangle 3">
            <a:extLst>
              <a:ext uri="{FF2B5EF4-FFF2-40B4-BE49-F238E27FC236}">
                <a16:creationId xmlns:a16="http://schemas.microsoft.com/office/drawing/2014/main" id="{7D79AD9C-C4DA-45CB-9C57-9C59B7B4FAB0}"/>
              </a:ext>
            </a:extLst>
          </p:cNvPr>
          <p:cNvSpPr txBox="1">
            <a:spLocks noChangeArrowheads="1"/>
          </p:cNvSpPr>
          <p:nvPr/>
        </p:nvSpPr>
        <p:spPr bwMode="auto">
          <a:xfrm>
            <a:off x="5800725" y="3581400"/>
            <a:ext cx="3370263" cy="2266950"/>
          </a:xfrm>
          <a:prstGeom prst="rect">
            <a:avLst/>
          </a:prstGeom>
          <a:noFill/>
          <a:ln w="9525">
            <a:noFill/>
            <a:miter lim="800000"/>
            <a:headEnd/>
            <a:tailEnd/>
          </a:ln>
        </p:spPr>
        <p:txBody>
          <a:bodyPr/>
          <a:lstStyle/>
          <a:p>
            <a:pPr eaLnBrk="1" fontAlgn="auto" hangingPunct="1">
              <a:lnSpc>
                <a:spcPct val="90000"/>
              </a:lnSpc>
              <a:spcBef>
                <a:spcPct val="20000"/>
              </a:spcBef>
              <a:spcAft>
                <a:spcPts val="0"/>
              </a:spcAft>
              <a:buFontTx/>
              <a:buChar char="•"/>
              <a:defRPr/>
            </a:pPr>
            <a:r>
              <a:rPr lang="en-US" sz="2000" b="1" u="sng" kern="0" dirty="0">
                <a:solidFill>
                  <a:srgbClr val="003DB8"/>
                </a:solidFill>
                <a:latin typeface="Arial"/>
                <a:cs typeface="Arial"/>
              </a:rPr>
              <a:t>Timekeeper / Company</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Name of Company</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Printed Name   </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Telephone nr.</a:t>
            </a:r>
          </a:p>
          <a:p>
            <a:pPr marL="742950" lvl="1" indent="-285750" eaLnBrk="1" fontAlgn="auto" hangingPunct="1">
              <a:lnSpc>
                <a:spcPct val="90000"/>
              </a:lnSpc>
              <a:spcBef>
                <a:spcPct val="20000"/>
              </a:spcBef>
              <a:spcAft>
                <a:spcPts val="0"/>
              </a:spcAft>
              <a:buFontTx/>
              <a:buChar char="–"/>
              <a:defRPr/>
            </a:pPr>
            <a:r>
              <a:rPr lang="en-US" sz="2000" b="1" kern="0" dirty="0">
                <a:latin typeface="Arial"/>
                <a:ea typeface="ＭＳ Ｐゴシック" pitchFamily="20" charset="-128"/>
                <a:cs typeface="Arial"/>
              </a:rPr>
              <a:t>Email address</a:t>
            </a:r>
          </a:p>
        </p:txBody>
      </p:sp>
      <p:pic>
        <p:nvPicPr>
          <p:cNvPr id="6" name="Picture 5">
            <a:extLst>
              <a:ext uri="{FF2B5EF4-FFF2-40B4-BE49-F238E27FC236}">
                <a16:creationId xmlns:a16="http://schemas.microsoft.com/office/drawing/2014/main" id="{56F05B99-0A11-4046-A488-AFF1DED3471E}"/>
              </a:ext>
            </a:extLst>
          </p:cNvPr>
          <p:cNvPicPr>
            <a:picLocks noChangeAspect="1"/>
          </p:cNvPicPr>
          <p:nvPr/>
        </p:nvPicPr>
        <p:blipFill>
          <a:blip r:embed="rId2"/>
          <a:stretch>
            <a:fillRect/>
          </a:stretch>
        </p:blipFill>
        <p:spPr>
          <a:xfrm>
            <a:off x="381000" y="1096962"/>
            <a:ext cx="8382000" cy="1876687"/>
          </a:xfrm>
          <a:prstGeom prst="rect">
            <a:avLst/>
          </a:prstGeom>
        </p:spPr>
      </p:pic>
      <p:pic>
        <p:nvPicPr>
          <p:cNvPr id="7" name="Content Placeholder 10">
            <a:extLst>
              <a:ext uri="{FF2B5EF4-FFF2-40B4-BE49-F238E27FC236}">
                <a16:creationId xmlns:a16="http://schemas.microsoft.com/office/drawing/2014/main" id="{9940D160-9E44-4BB0-A94A-B40F3B17D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wipe(down)">
                                      <p:cBhvr>
                                        <p:cTn id="29" dur="500"/>
                                        <p:tgtEl>
                                          <p:spTgt spid="3">
                                            <p:txEl>
                                              <p:pRg st="0" end="0"/>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wipe(down)">
                                      <p:cBhvr>
                                        <p:cTn id="32" dur="500"/>
                                        <p:tgtEl>
                                          <p:spTgt spid="3">
                                            <p:txEl>
                                              <p:pRg st="1" end="1"/>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wipe(down)">
                                      <p:cBhvr>
                                        <p:cTn id="35" dur="500"/>
                                        <p:tgtEl>
                                          <p:spTgt spid="3">
                                            <p:txEl>
                                              <p:pRg st="2" end="2"/>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wipe(down)">
                                      <p:cBhvr>
                                        <p:cTn id="38" dur="500"/>
                                        <p:tgtEl>
                                          <p:spTgt spid="3">
                                            <p:txEl>
                                              <p:pRg st="3" end="3"/>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wipe(down)">
                                      <p:cBhvr>
                                        <p:cTn id="41" dur="500"/>
                                        <p:tgtEl>
                                          <p:spTgt spid="3">
                                            <p:txEl>
                                              <p:pRg st="4" end="4"/>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wipe(down)">
                                      <p:cBhvr>
                                        <p:cTn id="46" dur="500"/>
                                        <p:tgtEl>
                                          <p:spTgt spid="9">
                                            <p:txEl>
                                              <p:pRg st="0" end="0"/>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wipe(down)">
                                      <p:cBhvr>
                                        <p:cTn id="49" dur="500"/>
                                        <p:tgtEl>
                                          <p:spTgt spid="9">
                                            <p:txEl>
                                              <p:pRg st="1" end="1"/>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wipe(down)">
                                      <p:cBhvr>
                                        <p:cTn id="52" dur="500"/>
                                        <p:tgtEl>
                                          <p:spTgt spid="9">
                                            <p:txEl>
                                              <p:pRg st="2" end="2"/>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Effect transition="in" filter="wipe(down)">
                                      <p:cBhvr>
                                        <p:cTn id="55" dur="500"/>
                                        <p:tgtEl>
                                          <p:spTgt spid="9">
                                            <p:txEl>
                                              <p:pRg st="3" end="3"/>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xEl>
                                              <p:pRg st="4" end="4"/>
                                            </p:txEl>
                                          </p:spTgt>
                                        </p:tgtEl>
                                        <p:attrNameLst>
                                          <p:attrName>style.visibility</p:attrName>
                                        </p:attrNameLst>
                                      </p:cBhvr>
                                      <p:to>
                                        <p:strVal val="visible"/>
                                      </p:to>
                                    </p:set>
                                    <p:animEffect transition="in" filter="wipe(down)">
                                      <p:cBhvr>
                                        <p:cTn id="58"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p" autoUpdateAnimBg="0"/>
      <p:bldP spid="9"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5D7ECCB-A25E-43B5-BAF8-C52BD66A29F4}"/>
              </a:ext>
            </a:extLst>
          </p:cNvPr>
          <p:cNvSpPr>
            <a:spLocks noGrp="1"/>
          </p:cNvSpPr>
          <p:nvPr>
            <p:ph type="title" idx="4294967295"/>
          </p:nvPr>
        </p:nvSpPr>
        <p:spPr>
          <a:xfrm>
            <a:off x="419100" y="152400"/>
            <a:ext cx="8420100" cy="838200"/>
          </a:xfrm>
        </p:spPr>
        <p:txBody>
          <a:bodyPr/>
          <a:lstStyle/>
          <a:p>
            <a:pPr eaLnBrk="1" hangingPunct="1">
              <a:defRPr/>
            </a:pPr>
            <a:r>
              <a:rPr lang="en-US" altLang="en-US" sz="3700" dirty="0">
                <a:solidFill>
                  <a:srgbClr val="0028A8"/>
                </a:solidFill>
                <a:effectLst>
                  <a:outerShdw blurRad="38100" dist="38100" dir="2700000" algn="tl">
                    <a:srgbClr val="000000">
                      <a:alpha val="43137"/>
                    </a:srgbClr>
                  </a:outerShdw>
                </a:effectLst>
                <a:latin typeface="Arial Bold" pitchFamily="34" charset="0"/>
                <a:cs typeface="Arial Bold" pitchFamily="34" charset="0"/>
              </a:rPr>
              <a:t>IMPORTANT NOTICE</a:t>
            </a:r>
          </a:p>
        </p:txBody>
      </p:sp>
      <p:sp>
        <p:nvSpPr>
          <p:cNvPr id="3" name="Content Placeholder 2">
            <a:extLst>
              <a:ext uri="{FF2B5EF4-FFF2-40B4-BE49-F238E27FC236}">
                <a16:creationId xmlns:a16="http://schemas.microsoft.com/office/drawing/2014/main" id="{721B6A6C-BDB8-4B74-9068-28B99D33F06B}"/>
              </a:ext>
            </a:extLst>
          </p:cNvPr>
          <p:cNvSpPr>
            <a:spLocks noGrp="1"/>
          </p:cNvSpPr>
          <p:nvPr>
            <p:ph idx="4294967295"/>
          </p:nvPr>
        </p:nvSpPr>
        <p:spPr>
          <a:xfrm>
            <a:off x="381000" y="1066800"/>
            <a:ext cx="8420100" cy="5181600"/>
          </a:xfrm>
        </p:spPr>
        <p:txBody>
          <a:bodyPr rtlCol="0">
            <a:noAutofit/>
          </a:bodyPr>
          <a:lstStyle/>
          <a:p>
            <a:pPr marL="0" indent="0">
              <a:lnSpc>
                <a:spcPct val="110000"/>
              </a:lnSpc>
              <a:buFont typeface="Euphemia" panose="020B0503040102020104" pitchFamily="34" charset="0"/>
              <a:buNone/>
              <a:defRPr/>
            </a:pPr>
            <a:r>
              <a:rPr lang="en-US" sz="3200" dirty="0">
                <a:latin typeface="Arial" panose="020B0604020202020204" pitchFamily="34" charset="0"/>
                <a:cs typeface="Arial" panose="020B0604020202020204" pitchFamily="34" charset="0"/>
              </a:rPr>
              <a:t>Procedures which impact your event operations and programs must be relayed to all event officials, Team Captains, and competitors. </a:t>
            </a:r>
          </a:p>
          <a:p>
            <a:pPr marL="0" indent="0">
              <a:lnSpc>
                <a:spcPct val="110000"/>
              </a:lnSpc>
              <a:spcBef>
                <a:spcPts val="600"/>
              </a:spcBef>
              <a:buNone/>
              <a:defRPr/>
            </a:pPr>
            <a:r>
              <a:rPr lang="en-US" sz="3600" b="1" dirty="0">
                <a:solidFill>
                  <a:srgbClr val="000099"/>
                </a:solidFill>
                <a:effectLst/>
                <a:latin typeface="Arial" panose="020B0604020202020204" pitchFamily="34" charset="0"/>
                <a:ea typeface="Times New Roman" panose="02020603050405020304" pitchFamily="18" charset="0"/>
                <a:cs typeface="Arial" panose="020B0604020202020204" pitchFamily="34" charset="0"/>
              </a:rPr>
              <a:t>The procedures must – without question – be respected and observed. </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0000"/>
              </a:lnSpc>
              <a:spcBef>
                <a:spcPts val="600"/>
              </a:spcBef>
              <a:buFont typeface="Arial" panose="020B0604020202020204" pitchFamily="34" charset="0"/>
              <a:buChar char="•"/>
              <a:defRPr/>
            </a:pPr>
            <a:endParaRPr lang="en-US" sz="2000" dirty="0">
              <a:latin typeface="Arial" panose="020B0604020202020204" pitchFamily="34" charset="0"/>
              <a:cs typeface="Arial" panose="020B0604020202020204" pitchFamily="34" charset="0"/>
            </a:endParaRPr>
          </a:p>
          <a:p>
            <a:pPr marL="0" indent="0">
              <a:lnSpc>
                <a:spcPct val="110000"/>
              </a:lnSpc>
              <a:buFont typeface="Euphemia" panose="020B0503040102020104" pitchFamily="34" charset="0"/>
              <a:buNone/>
              <a:defRPr/>
            </a:pPr>
            <a:r>
              <a:rPr lang="en-US" sz="2000" dirty="0">
                <a:latin typeface="Arial" panose="020B0604020202020204" pitchFamily="34" charset="0"/>
                <a:cs typeface="Arial" panose="020B0604020202020204" pitchFamily="34" charset="0"/>
              </a:rPr>
              <a:t>  </a:t>
            </a:r>
          </a:p>
        </p:txBody>
      </p:sp>
      <p:pic>
        <p:nvPicPr>
          <p:cNvPr id="10244" name="Content Placeholder 10">
            <a:extLst>
              <a:ext uri="{FF2B5EF4-FFF2-40B4-BE49-F238E27FC236}">
                <a16:creationId xmlns:a16="http://schemas.microsoft.com/office/drawing/2014/main" id="{5358FE11-30AB-4EBE-8840-440A64AEF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417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F880-05F3-4890-9B60-88FC4EC70D29}"/>
              </a:ext>
            </a:extLst>
          </p:cNvPr>
          <p:cNvSpPr>
            <a:spLocks noGrp="1"/>
          </p:cNvSpPr>
          <p:nvPr>
            <p:ph type="title" idx="4294967295"/>
          </p:nvPr>
        </p:nvSpPr>
        <p:spPr>
          <a:xfrm>
            <a:off x="457200" y="152400"/>
            <a:ext cx="4495800" cy="9906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COMPLETED TDTR</a:t>
            </a:r>
          </a:p>
        </p:txBody>
      </p:sp>
      <p:sp>
        <p:nvSpPr>
          <p:cNvPr id="29699" name="TextBox 6">
            <a:extLst>
              <a:ext uri="{FF2B5EF4-FFF2-40B4-BE49-F238E27FC236}">
                <a16:creationId xmlns:a16="http://schemas.microsoft.com/office/drawing/2014/main" id="{0B09AF35-49D5-4C2F-9317-BD3DEE4A2317}"/>
              </a:ext>
            </a:extLst>
          </p:cNvPr>
          <p:cNvSpPr txBox="1">
            <a:spLocks noChangeArrowheads="1"/>
          </p:cNvSpPr>
          <p:nvPr/>
        </p:nvSpPr>
        <p:spPr bwMode="auto">
          <a:xfrm>
            <a:off x="152400" y="1639888"/>
            <a:ext cx="47244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This form is used to only to </a:t>
            </a:r>
            <a:r>
              <a:rPr lang="en-US" altLang="en-US" u="sng" dirty="0">
                <a:latin typeface="Arial Bold" panose="020B0704020202020204" pitchFamily="34" charset="0"/>
                <a:cs typeface="Arial Bold" panose="020B0704020202020204" pitchFamily="34" charset="0"/>
              </a:rPr>
              <a:t>collect data </a:t>
            </a:r>
            <a:r>
              <a:rPr lang="en-US" altLang="en-US" dirty="0">
                <a:latin typeface="Arial Bold" panose="020B0704020202020204" pitchFamily="34" charset="0"/>
                <a:cs typeface="Arial Bold" panose="020B0704020202020204" pitchFamily="34" charset="0"/>
              </a:rPr>
              <a:t>required by the FIS TDTR software</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The Chief of Timing &amp; Calculations is responsible for the </a:t>
            </a:r>
            <a:r>
              <a:rPr lang="en-US" altLang="en-US" i="1" u="sng" dirty="0">
                <a:latin typeface="Arial Bold" panose="020B0704020202020204" pitchFamily="34" charset="0"/>
                <a:cs typeface="Arial Bold" panose="020B0704020202020204" pitchFamily="34" charset="0"/>
              </a:rPr>
              <a:t>accuracy of the data</a:t>
            </a:r>
            <a:r>
              <a:rPr lang="en-US" altLang="en-US" i="1" dirty="0">
                <a:latin typeface="Arial Bold" panose="020B0704020202020204" pitchFamily="34" charset="0"/>
                <a:cs typeface="Arial Bold" panose="020B0704020202020204" pitchFamily="34" charset="0"/>
              </a:rPr>
              <a:t> </a:t>
            </a:r>
            <a:r>
              <a:rPr lang="en-US" altLang="en-US" dirty="0">
                <a:latin typeface="Arial Bold" panose="020B0704020202020204" pitchFamily="34" charset="0"/>
                <a:cs typeface="Arial Bold" panose="020B0704020202020204" pitchFamily="34" charset="0"/>
              </a:rPr>
              <a:t>contained in this form</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The Technical Delegate is responsible for </a:t>
            </a:r>
            <a:r>
              <a:rPr lang="en-US" altLang="en-US" i="1" u="sng" dirty="0">
                <a:latin typeface="Arial Bold" panose="020B0704020202020204" pitchFamily="34" charset="0"/>
                <a:cs typeface="Arial Bold" panose="020B0704020202020204" pitchFamily="34" charset="0"/>
              </a:rPr>
              <a:t>verifying the accuracy </a:t>
            </a:r>
            <a:r>
              <a:rPr lang="en-US" altLang="en-US" dirty="0">
                <a:latin typeface="Arial Bold" panose="020B0704020202020204" pitchFamily="34" charset="0"/>
                <a:cs typeface="Arial Bold" panose="020B0704020202020204" pitchFamily="34" charset="0"/>
              </a:rPr>
              <a:t>of the data</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Both officials must </a:t>
            </a:r>
            <a:r>
              <a:rPr lang="en-US" altLang="en-US" i="1" u="sng" dirty="0">
                <a:latin typeface="Arial Bold" panose="020B0704020202020204" pitchFamily="34" charset="0"/>
                <a:cs typeface="Arial Bold" panose="020B0704020202020204" pitchFamily="34" charset="0"/>
              </a:rPr>
              <a:t>sign</a:t>
            </a:r>
            <a:r>
              <a:rPr lang="en-US" altLang="en-US" dirty="0">
                <a:latin typeface="Arial Bold" panose="020B0704020202020204" pitchFamily="34" charset="0"/>
                <a:cs typeface="Arial Bold" panose="020B0704020202020204" pitchFamily="34" charset="0"/>
              </a:rPr>
              <a:t> the PDF copy generated by the TDTR software as their confirmation of the accuracy of the timing for the event</a:t>
            </a:r>
          </a:p>
          <a:p>
            <a:pPr eaLnBrk="1" hangingPunct="1">
              <a:spcBef>
                <a:spcPts val="1200"/>
              </a:spcBef>
              <a:buFontTx/>
              <a:buChar char="-"/>
            </a:pPr>
            <a:r>
              <a:rPr lang="en-US" altLang="en-US" dirty="0">
                <a:latin typeface="Arial Bold" panose="020B0704020202020204" pitchFamily="34" charset="0"/>
                <a:cs typeface="Arial Bold" panose="020B0704020202020204" pitchFamily="34" charset="0"/>
              </a:rPr>
              <a:t>A TDTR is required for </a:t>
            </a:r>
            <a:r>
              <a:rPr lang="en-US" altLang="en-US" u="sng" dirty="0">
                <a:latin typeface="Arial Bold" panose="020B0704020202020204" pitchFamily="34" charset="0"/>
                <a:cs typeface="Arial Bold" panose="020B0704020202020204" pitchFamily="34" charset="0"/>
              </a:rPr>
              <a:t>ALL events – both scored and non-scored</a:t>
            </a:r>
            <a:endParaRPr lang="en-US" altLang="en-US" dirty="0">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579C0DB6-D022-2A88-513E-AC1B06763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2040" y="419100"/>
            <a:ext cx="4114800" cy="6019800"/>
          </a:xfrm>
          <a:prstGeom prst="rect">
            <a:avLst/>
          </a:prstGeo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DEC27-DDC7-4E48-918F-26BE209FBF4A}"/>
              </a:ext>
            </a:extLst>
          </p:cNvPr>
          <p:cNvSpPr>
            <a:spLocks noGrp="1"/>
          </p:cNvSpPr>
          <p:nvPr>
            <p:ph type="title" idx="4294967295"/>
          </p:nvPr>
        </p:nvSpPr>
        <p:spPr>
          <a:xfrm>
            <a:off x="533400" y="177800"/>
            <a:ext cx="7785100" cy="1239838"/>
          </a:xfrm>
        </p:spPr>
        <p:txBody>
          <a:bodyPr rtlCol="0">
            <a:normAutofit/>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MISCELLANEOUS INFORMATION</a:t>
            </a:r>
            <a:endParaRPr lang="en-US" b="1" dirty="0">
              <a:solidFill>
                <a:srgbClr val="003DB8"/>
              </a:solidFill>
              <a:latin typeface="Arial Bold" panose="020B0704020202020204" pitchFamily="34" charset="0"/>
              <a:cs typeface="Arial Bold" panose="020B0704020202020204" pitchFamily="34" charset="0"/>
            </a:endParaRPr>
          </a:p>
        </p:txBody>
      </p:sp>
      <p:sp>
        <p:nvSpPr>
          <p:cNvPr id="30723" name="TextBox 4">
            <a:extLst>
              <a:ext uri="{FF2B5EF4-FFF2-40B4-BE49-F238E27FC236}">
                <a16:creationId xmlns:a16="http://schemas.microsoft.com/office/drawing/2014/main" id="{6C7CD127-75A5-4FC5-90B5-38E2A61D3F0D}"/>
              </a:ext>
            </a:extLst>
          </p:cNvPr>
          <p:cNvSpPr txBox="1">
            <a:spLocks noChangeArrowheads="1"/>
          </p:cNvSpPr>
          <p:nvPr/>
        </p:nvSpPr>
        <p:spPr bwMode="auto">
          <a:xfrm>
            <a:off x="685800" y="3581400"/>
            <a:ext cx="8001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285750" indent="-285750" eaLnBrk="1" hangingPunct="1">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FIS Timing Report software is used to prepare your Timing &amp; Data Technical Report (TDTR) for </a:t>
            </a:r>
            <a:r>
              <a:rPr lang="en-US" altLang="en-US" u="sng" dirty="0">
                <a:latin typeface="Arial Bold" panose="020B0704020202020204" pitchFamily="34" charset="0"/>
                <a:cs typeface="Arial Bold" panose="020B0704020202020204" pitchFamily="34" charset="0"/>
              </a:rPr>
              <a:t>all</a:t>
            </a:r>
            <a:r>
              <a:rPr lang="en-US" altLang="en-US" dirty="0">
                <a:latin typeface="Arial Bold" panose="020B0704020202020204" pitchFamily="34" charset="0"/>
                <a:cs typeface="Arial Bold" panose="020B0704020202020204" pitchFamily="34" charset="0"/>
              </a:rPr>
              <a:t> events: </a:t>
            </a:r>
            <a:r>
              <a:rPr lang="en-US" altLang="en-US" u="sng" dirty="0">
                <a:latin typeface="Arial Bold" panose="020B0704020202020204" pitchFamily="34" charset="0"/>
                <a:cs typeface="Arial Bold" panose="020B0704020202020204" pitchFamily="34" charset="0"/>
              </a:rPr>
              <a:t>non-FIS &amp; FIS</a:t>
            </a:r>
          </a:p>
          <a:p>
            <a:pPr eaLnBrk="1" hangingPunct="1"/>
            <a:endParaRPr lang="en-US" altLang="en-US" dirty="0">
              <a:latin typeface="Arial Bold" panose="020B0704020202020204" pitchFamily="34" charset="0"/>
              <a:cs typeface="Arial Bold" panose="020B0704020202020204" pitchFamily="34" charset="0"/>
            </a:endParaRPr>
          </a:p>
          <a:p>
            <a:pPr marL="285750" indent="-285750" eaLnBrk="1" hangingPunct="1">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Software allows printing of a PDF report and even though the FIS logo will appear on the document, it is acceptable for non-FIS events</a:t>
            </a:r>
          </a:p>
        </p:txBody>
      </p:sp>
      <p:pic>
        <p:nvPicPr>
          <p:cNvPr id="5" name="Picture 4">
            <a:extLst>
              <a:ext uri="{FF2B5EF4-FFF2-40B4-BE49-F238E27FC236}">
                <a16:creationId xmlns:a16="http://schemas.microsoft.com/office/drawing/2014/main" id="{F0AEAC99-8A2B-4D4D-B3AE-FB7A85EC6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 y="1752587"/>
            <a:ext cx="8610600" cy="746932"/>
          </a:xfrm>
          <a:prstGeom prst="rect">
            <a:avLst/>
          </a:prstGeom>
        </p:spPr>
      </p:pic>
      <p:pic>
        <p:nvPicPr>
          <p:cNvPr id="6" name="Content Placeholder 10">
            <a:extLst>
              <a:ext uri="{FF2B5EF4-FFF2-40B4-BE49-F238E27FC236}">
                <a16:creationId xmlns:a16="http://schemas.microsoft.com/office/drawing/2014/main" id="{72CB9D07-7CA9-4714-8840-781C6C807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982D4BA-6F85-4DF7-8C69-00939DF4BDDB}"/>
              </a:ext>
            </a:extLst>
          </p:cNvPr>
          <p:cNvSpPr>
            <a:spLocks noGrp="1"/>
          </p:cNvSpPr>
          <p:nvPr>
            <p:ph type="title" idx="4294967295"/>
          </p:nvPr>
        </p:nvSpPr>
        <p:spPr>
          <a:xfrm>
            <a:off x="914400" y="152400"/>
            <a:ext cx="6248400" cy="550863"/>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a:t>
            </a:r>
          </a:p>
        </p:txBody>
      </p:sp>
      <p:sp>
        <p:nvSpPr>
          <p:cNvPr id="10243" name="Content Placeholder 2">
            <a:extLst>
              <a:ext uri="{FF2B5EF4-FFF2-40B4-BE49-F238E27FC236}">
                <a16:creationId xmlns:a16="http://schemas.microsoft.com/office/drawing/2014/main" id="{339CC038-1D6C-4A92-A3D8-7E91A7146772}"/>
              </a:ext>
            </a:extLst>
          </p:cNvPr>
          <p:cNvSpPr>
            <a:spLocks noGrp="1"/>
          </p:cNvSpPr>
          <p:nvPr>
            <p:ph idx="4294967295"/>
          </p:nvPr>
        </p:nvSpPr>
        <p:spPr>
          <a:xfrm>
            <a:off x="246063" y="820738"/>
            <a:ext cx="8745537" cy="5580062"/>
          </a:xfrm>
        </p:spPr>
        <p:txBody>
          <a:bodyPr rtlCol="0">
            <a:normAutofit fontScale="85000" lnSpcReduction="10000"/>
          </a:bodyPr>
          <a:lstStyle/>
          <a:p>
            <a:pPr marL="246888" indent="-246888" eaLnBrk="1" fontAlgn="auto" hangingPunct="1">
              <a:lnSpc>
                <a:spcPct val="110000"/>
              </a:lnSpc>
              <a:spcAft>
                <a:spcPts val="0"/>
              </a:spcAft>
              <a:buFont typeface="Arial"/>
              <a:buChar char="•"/>
              <a:defRPr/>
            </a:pPr>
            <a:r>
              <a:rPr lang="en-US" dirty="0">
                <a:latin typeface="Arial" charset="0"/>
                <a:cs typeface="Arial" charset="0"/>
              </a:rPr>
              <a:t>FIS TDTR Software prepares an XML file for online filing  </a:t>
            </a:r>
          </a:p>
          <a:p>
            <a:pPr marL="246888" indent="-246888" eaLnBrk="1" fontAlgn="auto" hangingPunct="1">
              <a:lnSpc>
                <a:spcPct val="110000"/>
              </a:lnSpc>
              <a:spcAft>
                <a:spcPts val="0"/>
              </a:spcAft>
              <a:buFont typeface="Arial"/>
              <a:buChar char="•"/>
              <a:defRPr/>
            </a:pPr>
            <a:r>
              <a:rPr lang="en-US" dirty="0">
                <a:latin typeface="Arial" charset="0"/>
                <a:cs typeface="Arial" charset="0"/>
              </a:rPr>
              <a:t>Its use is required for all events – both non-FIS (non-scored and scored) and FIS </a:t>
            </a:r>
          </a:p>
          <a:p>
            <a:pPr marL="246888" indent="-246888" eaLnBrk="1" fontAlgn="auto" hangingPunct="1">
              <a:lnSpc>
                <a:spcPct val="110000"/>
              </a:lnSpc>
              <a:spcAft>
                <a:spcPts val="0"/>
              </a:spcAft>
              <a:buFont typeface="Arial"/>
              <a:buChar char="•"/>
              <a:defRPr/>
            </a:pPr>
            <a:r>
              <a:rPr lang="en-US" dirty="0">
                <a:latin typeface="Arial" charset="0"/>
                <a:cs typeface="Arial" charset="0"/>
              </a:rPr>
              <a:t>Software is available for review/download at: </a:t>
            </a:r>
          </a:p>
          <a:p>
            <a:pPr marL="0" indent="0">
              <a:lnSpc>
                <a:spcPct val="110000"/>
              </a:lnSpc>
              <a:buFont typeface="Euphemia" panose="020B0503040102020104" pitchFamily="34" charset="0"/>
              <a:buNone/>
              <a:defRPr/>
            </a:pPr>
            <a:r>
              <a:rPr lang="en-US" b="1" dirty="0">
                <a:solidFill>
                  <a:srgbClr val="003DB8"/>
                </a:solidFill>
                <a:latin typeface="Arial" panose="020B0604020202020204" pitchFamily="34" charset="0"/>
                <a:cs typeface="Arial" panose="020B0604020202020204" pitchFamily="34" charset="0"/>
              </a:rPr>
              <a:t>   fis-ski.com/en/inside-fis/document-library/timing-data 	</a:t>
            </a:r>
          </a:p>
          <a:p>
            <a:pPr>
              <a:lnSpc>
                <a:spcPct val="110000"/>
              </a:lnSpc>
              <a:buFont typeface="Arial" panose="020B0604020202020204" pitchFamily="34" charset="0"/>
              <a:buChar char="•"/>
              <a:defRPr/>
            </a:pPr>
            <a:r>
              <a:rPr lang="en-US" dirty="0">
                <a:latin typeface="Arial" charset="0"/>
                <a:cs typeface="Arial" charset="0"/>
              </a:rPr>
              <a:t>Available for Windows 8.1, 10, 11 and MAC OSX 10.10+</a:t>
            </a:r>
          </a:p>
          <a:p>
            <a:pPr marL="0" indent="0">
              <a:lnSpc>
                <a:spcPct val="120000"/>
              </a:lnSpc>
              <a:buNone/>
              <a:defRPr/>
            </a:pPr>
            <a:r>
              <a:rPr lang="en-US" sz="2400" dirty="0">
                <a:latin typeface="Arial" charset="0"/>
                <a:cs typeface="Arial" charset="0"/>
              </a:rPr>
              <a:t>Depending on connection, download time can vary –</a:t>
            </a:r>
          </a:p>
          <a:p>
            <a:pPr marL="0" indent="0">
              <a:lnSpc>
                <a:spcPct val="120000"/>
              </a:lnSpc>
              <a:spcBef>
                <a:spcPts val="0"/>
              </a:spcBef>
              <a:buNone/>
              <a:defRPr/>
            </a:pPr>
            <a:r>
              <a:rPr lang="en-US" sz="2400" b="1" dirty="0">
                <a:solidFill>
                  <a:srgbClr val="003DB8"/>
                </a:solidFill>
                <a:latin typeface="Arial" charset="0"/>
                <a:cs typeface="Arial" charset="0"/>
              </a:rPr>
              <a:t>DOWNLOAD, INSTALL, AND TEST IN ADVANCE OF YOUR EVENT</a:t>
            </a:r>
            <a:r>
              <a:rPr lang="en-US" sz="2400" dirty="0">
                <a:solidFill>
                  <a:srgbClr val="003DB8"/>
                </a:solidFill>
                <a:latin typeface="Arial" charset="0"/>
                <a:cs typeface="Arial" charset="0"/>
              </a:rPr>
              <a:t>!</a:t>
            </a:r>
          </a:p>
          <a:p>
            <a:pPr marL="0" indent="0" eaLnBrk="1" fontAlgn="auto" hangingPunct="1">
              <a:lnSpc>
                <a:spcPct val="110000"/>
              </a:lnSpc>
              <a:spcAft>
                <a:spcPts val="0"/>
              </a:spcAft>
              <a:buFont typeface="Arial"/>
              <a:buNone/>
              <a:defRPr/>
            </a:pPr>
            <a:endParaRPr lang="en-US" b="1" dirty="0">
              <a:latin typeface="Arial" charset="0"/>
              <a:cs typeface="Arial" charset="0"/>
            </a:endParaRPr>
          </a:p>
          <a:p>
            <a:pPr marL="0" indent="0" eaLnBrk="1" fontAlgn="auto" hangingPunct="1">
              <a:lnSpc>
                <a:spcPct val="110000"/>
              </a:lnSpc>
              <a:spcAft>
                <a:spcPts val="0"/>
              </a:spcAft>
              <a:buFont typeface="Arial" charset="0"/>
              <a:buNone/>
              <a:defRPr/>
            </a:pPr>
            <a:r>
              <a:rPr lang="en-US" sz="2400" b="1" i="1" dirty="0">
                <a:solidFill>
                  <a:schemeClr val="tx1"/>
                </a:solidFill>
                <a:latin typeface="Arial" charset="0"/>
                <a:cs typeface="Arial" charset="0"/>
              </a:rPr>
              <a:t>NOTE: For FIS events, the race result XML and TDTR XML files must be submitted </a:t>
            </a:r>
            <a:r>
              <a:rPr lang="en-US" sz="2400" b="1" i="1" u="sng" dirty="0">
                <a:solidFill>
                  <a:schemeClr val="tx1"/>
                </a:solidFill>
                <a:latin typeface="Arial" charset="0"/>
                <a:cs typeface="Arial" charset="0"/>
              </a:rPr>
              <a:t>prior</a:t>
            </a:r>
            <a:r>
              <a:rPr lang="en-US" sz="2400" b="1" i="1" dirty="0">
                <a:solidFill>
                  <a:schemeClr val="tx1"/>
                </a:solidFill>
                <a:latin typeface="Arial" charset="0"/>
                <a:cs typeface="Arial" charset="0"/>
              </a:rPr>
              <a:t> to filing online FIS TD Report!</a:t>
            </a:r>
          </a:p>
        </p:txBody>
      </p:sp>
      <p:pic>
        <p:nvPicPr>
          <p:cNvPr id="4" name="Content Placeholder 10">
            <a:extLst>
              <a:ext uri="{FF2B5EF4-FFF2-40B4-BE49-F238E27FC236}">
                <a16:creationId xmlns:a16="http://schemas.microsoft.com/office/drawing/2014/main" id="{4F359B1F-1F46-4ABC-AFF5-3A5172A9BC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5977-1748-49E0-8786-D60005470F3B}"/>
              </a:ext>
            </a:extLst>
          </p:cNvPr>
          <p:cNvSpPr>
            <a:spLocks noGrp="1"/>
          </p:cNvSpPr>
          <p:nvPr>
            <p:ph type="title" idx="4294967295"/>
          </p:nvPr>
        </p:nvSpPr>
        <p:spPr>
          <a:xfrm>
            <a:off x="898525" y="73025"/>
            <a:ext cx="7339013" cy="804863"/>
          </a:xfrm>
        </p:spPr>
        <p:txBody>
          <a:bodyPr rtlCol="0">
            <a:normAutofit/>
          </a:bodyPr>
          <a:lstStyle/>
          <a:p>
            <a:pPr eaLnBrk="1" fontAlgn="auto" hangingPunct="1">
              <a:spcAft>
                <a:spcPts val="0"/>
              </a:spcAft>
              <a:defRPr/>
            </a:pPr>
            <a:r>
              <a:rPr 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New Version Information</a:t>
            </a:r>
          </a:p>
        </p:txBody>
      </p:sp>
      <p:sp>
        <p:nvSpPr>
          <p:cNvPr id="36867" name="TextBox 4">
            <a:extLst>
              <a:ext uri="{FF2B5EF4-FFF2-40B4-BE49-F238E27FC236}">
                <a16:creationId xmlns:a16="http://schemas.microsoft.com/office/drawing/2014/main" id="{88E4E418-5AEB-4159-B8FD-17D7FD36D589}"/>
              </a:ext>
            </a:extLst>
          </p:cNvPr>
          <p:cNvSpPr txBox="1">
            <a:spLocks noChangeArrowheads="1"/>
          </p:cNvSpPr>
          <p:nvPr/>
        </p:nvSpPr>
        <p:spPr bwMode="auto">
          <a:xfrm>
            <a:off x="6134100" y="1855788"/>
            <a:ext cx="24844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“NEW VERSION available”</a:t>
            </a:r>
          </a:p>
        </p:txBody>
      </p:sp>
      <p:sp>
        <p:nvSpPr>
          <p:cNvPr id="36868" name="TextBox 6">
            <a:extLst>
              <a:ext uri="{FF2B5EF4-FFF2-40B4-BE49-F238E27FC236}">
                <a16:creationId xmlns:a16="http://schemas.microsoft.com/office/drawing/2014/main" id="{D34AE8DB-5931-4495-8477-55BF094ED4A2}"/>
              </a:ext>
            </a:extLst>
          </p:cNvPr>
          <p:cNvSpPr txBox="1">
            <a:spLocks noChangeArrowheads="1"/>
          </p:cNvSpPr>
          <p:nvPr/>
        </p:nvSpPr>
        <p:spPr bwMode="auto">
          <a:xfrm>
            <a:off x="5792788" y="4883150"/>
            <a:ext cx="30876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“No” or “Yes” to download &amp; install</a:t>
            </a:r>
          </a:p>
        </p:txBody>
      </p:sp>
      <p:sp>
        <p:nvSpPr>
          <p:cNvPr id="36869" name="TextBox 5">
            <a:extLst>
              <a:ext uri="{FF2B5EF4-FFF2-40B4-BE49-F238E27FC236}">
                <a16:creationId xmlns:a16="http://schemas.microsoft.com/office/drawing/2014/main" id="{83338BF8-133F-41DA-A922-1AC399475CE2}"/>
              </a:ext>
            </a:extLst>
          </p:cNvPr>
          <p:cNvSpPr txBox="1">
            <a:spLocks noChangeArrowheads="1"/>
          </p:cNvSpPr>
          <p:nvPr/>
        </p:nvSpPr>
        <p:spPr bwMode="auto">
          <a:xfrm>
            <a:off x="5737225" y="2847975"/>
            <a:ext cx="320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Old/New version information</a:t>
            </a:r>
          </a:p>
        </p:txBody>
      </p:sp>
      <p:pic>
        <p:nvPicPr>
          <p:cNvPr id="36870" name="Picture 12">
            <a:extLst>
              <a:ext uri="{FF2B5EF4-FFF2-40B4-BE49-F238E27FC236}">
                <a16:creationId xmlns:a16="http://schemas.microsoft.com/office/drawing/2014/main" id="{D62ECFE9-F2AE-4E86-A371-F304828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1693863"/>
            <a:ext cx="5473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eft-Right Arrow 7">
            <a:extLst>
              <a:ext uri="{FF2B5EF4-FFF2-40B4-BE49-F238E27FC236}">
                <a16:creationId xmlns:a16="http://schemas.microsoft.com/office/drawing/2014/main" id="{7B6F576E-F3A1-4FE3-8D62-60B68A4892C3}"/>
              </a:ext>
            </a:extLst>
          </p:cNvPr>
          <p:cNvSpPr/>
          <p:nvPr/>
        </p:nvSpPr>
        <p:spPr>
          <a:xfrm>
            <a:off x="5803631" y="2129119"/>
            <a:ext cx="333375" cy="11667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Left-Right Arrow 8">
            <a:extLst>
              <a:ext uri="{FF2B5EF4-FFF2-40B4-BE49-F238E27FC236}">
                <a16:creationId xmlns:a16="http://schemas.microsoft.com/office/drawing/2014/main" id="{68F2E6FF-93E0-43ED-A85C-054F9C5A3569}"/>
              </a:ext>
            </a:extLst>
          </p:cNvPr>
          <p:cNvSpPr/>
          <p:nvPr/>
        </p:nvSpPr>
        <p:spPr>
          <a:xfrm>
            <a:off x="3638549" y="3048000"/>
            <a:ext cx="1971675" cy="93235"/>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Left-Right Arrow 9">
            <a:extLst>
              <a:ext uri="{FF2B5EF4-FFF2-40B4-BE49-F238E27FC236}">
                <a16:creationId xmlns:a16="http://schemas.microsoft.com/office/drawing/2014/main" id="{C1BAAC85-F986-4835-A903-80DBA0E1B2CA}"/>
              </a:ext>
            </a:extLst>
          </p:cNvPr>
          <p:cNvSpPr/>
          <p:nvPr/>
        </p:nvSpPr>
        <p:spPr>
          <a:xfrm rot="1153040">
            <a:off x="3660520" y="4559124"/>
            <a:ext cx="2247758" cy="6473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80" name="TextBox 13">
            <a:extLst>
              <a:ext uri="{FF2B5EF4-FFF2-40B4-BE49-F238E27FC236}">
                <a16:creationId xmlns:a16="http://schemas.microsoft.com/office/drawing/2014/main" id="{809FC4A8-2637-49FF-9DA7-28186376294E}"/>
              </a:ext>
            </a:extLst>
          </p:cNvPr>
          <p:cNvSpPr txBox="1">
            <a:spLocks noChangeArrowheads="1"/>
          </p:cNvSpPr>
          <p:nvPr/>
        </p:nvSpPr>
        <p:spPr bwMode="auto">
          <a:xfrm>
            <a:off x="5856288" y="6034088"/>
            <a:ext cx="2957512"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cs typeface="Arial" panose="020B0604020202020204" pitchFamily="34" charset="0"/>
              </a:rPr>
              <a:t>Note “Change Log”</a:t>
            </a:r>
          </a:p>
        </p:txBody>
      </p:sp>
      <p:sp>
        <p:nvSpPr>
          <p:cNvPr id="21" name="Left-Right Arrow 7">
            <a:extLst>
              <a:ext uri="{FF2B5EF4-FFF2-40B4-BE49-F238E27FC236}">
                <a16:creationId xmlns:a16="http://schemas.microsoft.com/office/drawing/2014/main" id="{058CE9FC-124E-4A66-A9AA-F4CABA65680E}"/>
              </a:ext>
            </a:extLst>
          </p:cNvPr>
          <p:cNvSpPr/>
          <p:nvPr/>
        </p:nvSpPr>
        <p:spPr>
          <a:xfrm rot="1408851">
            <a:off x="4160500" y="5488278"/>
            <a:ext cx="2210517" cy="83027"/>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884" name="TextBox 16">
            <a:extLst>
              <a:ext uri="{FF2B5EF4-FFF2-40B4-BE49-F238E27FC236}">
                <a16:creationId xmlns:a16="http://schemas.microsoft.com/office/drawing/2014/main" id="{A3E428BA-E923-444D-9EEC-116343C29BD0}"/>
              </a:ext>
            </a:extLst>
          </p:cNvPr>
          <p:cNvSpPr txBox="1">
            <a:spLocks noChangeArrowheads="1"/>
          </p:cNvSpPr>
          <p:nvPr/>
        </p:nvSpPr>
        <p:spPr bwMode="auto">
          <a:xfrm>
            <a:off x="381000" y="833438"/>
            <a:ext cx="472440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TDTR SOFTWARE ALREADY LOADED!</a:t>
            </a:r>
          </a:p>
        </p:txBody>
      </p:sp>
      <p:pic>
        <p:nvPicPr>
          <p:cNvPr id="13" name="Content Placeholder 10">
            <a:extLst>
              <a:ext uri="{FF2B5EF4-FFF2-40B4-BE49-F238E27FC236}">
                <a16:creationId xmlns:a16="http://schemas.microsoft.com/office/drawing/2014/main" id="{E59DC5F4-3DF0-46E9-A215-5A4B50E77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B1BD5B-B8C4-4AFC-B044-4CA2FE50A651}"/>
              </a:ext>
            </a:extLst>
          </p:cNvPr>
          <p:cNvSpPr/>
          <p:nvPr/>
        </p:nvSpPr>
        <p:spPr>
          <a:xfrm>
            <a:off x="609600" y="336550"/>
            <a:ext cx="7739063" cy="584200"/>
          </a:xfrm>
          <a:prstGeom prst="rect">
            <a:avLst/>
          </a:prstGeom>
        </p:spPr>
        <p:txBody>
          <a:bodyPr>
            <a:spAutoFit/>
          </a:bodyPr>
          <a:lstStyle/>
          <a:p>
            <a:pPr>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CONTINUING INSTALLATION</a:t>
            </a:r>
            <a:endParaRPr lang="en-US" sz="3200" dirty="0"/>
          </a:p>
        </p:txBody>
      </p:sp>
      <p:pic>
        <p:nvPicPr>
          <p:cNvPr id="38915" name="Picture 4">
            <a:extLst>
              <a:ext uri="{FF2B5EF4-FFF2-40B4-BE49-F238E27FC236}">
                <a16:creationId xmlns:a16="http://schemas.microsoft.com/office/drawing/2014/main" id="{EAE1B147-F393-4694-8D2C-C4B847698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6553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Box 5">
            <a:extLst>
              <a:ext uri="{FF2B5EF4-FFF2-40B4-BE49-F238E27FC236}">
                <a16:creationId xmlns:a16="http://schemas.microsoft.com/office/drawing/2014/main" id="{2D7A1FFE-718B-4255-9002-EF10EAF56B26}"/>
              </a:ext>
            </a:extLst>
          </p:cNvPr>
          <p:cNvSpPr txBox="1">
            <a:spLocks noChangeArrowheads="1"/>
          </p:cNvSpPr>
          <p:nvPr/>
        </p:nvSpPr>
        <p:spPr bwMode="auto">
          <a:xfrm>
            <a:off x="7391400" y="3638550"/>
            <a:ext cx="1600200" cy="6477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Select “No” or </a:t>
            </a:r>
          </a:p>
          <a:p>
            <a:r>
              <a:rPr lang="en-US" altLang="en-US" b="1" dirty="0">
                <a:latin typeface="Calibri" panose="020F0502020204030204" pitchFamily="34" charset="0"/>
              </a:rPr>
              <a:t>“Install Now”</a:t>
            </a:r>
          </a:p>
        </p:txBody>
      </p:sp>
      <p:cxnSp>
        <p:nvCxnSpPr>
          <p:cNvPr id="8" name="Straight Arrow Connector 7">
            <a:extLst>
              <a:ext uri="{FF2B5EF4-FFF2-40B4-BE49-F238E27FC236}">
                <a16:creationId xmlns:a16="http://schemas.microsoft.com/office/drawing/2014/main" id="{F5F622F5-1D88-4ED4-BCB2-074930812A7C}"/>
              </a:ext>
            </a:extLst>
          </p:cNvPr>
          <p:cNvCxnSpPr>
            <a:cxnSpLocks/>
            <a:endCxn id="38916" idx="1"/>
          </p:cNvCxnSpPr>
          <p:nvPr/>
        </p:nvCxnSpPr>
        <p:spPr>
          <a:xfrm>
            <a:off x="5486400" y="3962400"/>
            <a:ext cx="1905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6" name="Content Placeholder 10">
            <a:extLst>
              <a:ext uri="{FF2B5EF4-FFF2-40B4-BE49-F238E27FC236}">
                <a16:creationId xmlns:a16="http://schemas.microsoft.com/office/drawing/2014/main" id="{1443DE47-1672-4D31-BC52-04982D68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816A6-B455-4A42-9A60-39B1E901F539}"/>
              </a:ext>
            </a:extLst>
          </p:cNvPr>
          <p:cNvSpPr>
            <a:spLocks noGrp="1"/>
          </p:cNvSpPr>
          <p:nvPr>
            <p:ph type="title" idx="4294967295"/>
          </p:nvPr>
        </p:nvSpPr>
        <p:spPr>
          <a:xfrm>
            <a:off x="1804988" y="177800"/>
            <a:ext cx="7339012" cy="1239838"/>
          </a:xfrm>
        </p:spPr>
        <p:txBody>
          <a:bodyPr rtlCol="0">
            <a:normAutofit fontScale="90000"/>
          </a:bodyPr>
          <a:lstStyle/>
          <a:p>
            <a:pPr eaLnBrk="1" fontAlgn="auto" hangingPunct="1">
              <a:spcAft>
                <a:spcPts val="0"/>
              </a:spcAft>
              <a:defRPr/>
            </a:pPr>
            <a:r>
              <a:rPr lang="en-US" i="1" dirty="0">
                <a:solidFill>
                  <a:srgbClr val="963EFF"/>
                </a:solidFill>
              </a:rPr>
              <a:t>  </a:t>
            </a:r>
            <a:br>
              <a:rPr lang="en-US" i="1" dirty="0">
                <a:solidFill>
                  <a:srgbClr val="963EFF"/>
                </a:solidFill>
              </a:rPr>
            </a:br>
            <a:br>
              <a:rPr lang="en-US" i="1" dirty="0">
                <a:solidFill>
                  <a:srgbClr val="963EFF"/>
                </a:solidFill>
              </a:rPr>
            </a:br>
            <a:br>
              <a:rPr lang="en-US" dirty="0"/>
            </a:br>
            <a:endParaRPr lang="en-US" dirty="0"/>
          </a:p>
        </p:txBody>
      </p:sp>
      <p:sp>
        <p:nvSpPr>
          <p:cNvPr id="3" name="Content Placeholder 2">
            <a:extLst>
              <a:ext uri="{FF2B5EF4-FFF2-40B4-BE49-F238E27FC236}">
                <a16:creationId xmlns:a16="http://schemas.microsoft.com/office/drawing/2014/main" id="{669A1088-EDBA-41F0-BF89-D5F241165C13}"/>
              </a:ext>
            </a:extLst>
          </p:cNvPr>
          <p:cNvSpPr>
            <a:spLocks noGrp="1"/>
          </p:cNvSpPr>
          <p:nvPr>
            <p:ph idx="4294967295"/>
          </p:nvPr>
        </p:nvSpPr>
        <p:spPr>
          <a:xfrm>
            <a:off x="533400" y="2249488"/>
            <a:ext cx="8153400" cy="2359025"/>
          </a:xfrm>
        </p:spPr>
        <p:txBody>
          <a:bodyPr rtlCol="0">
            <a:normAutofit fontScale="70000" lnSpcReduction="20000"/>
          </a:bodyPr>
          <a:lstStyle/>
          <a:p>
            <a:pPr marL="0" indent="0" algn="ctr" eaLnBrk="1" fontAlgn="auto" hangingPunct="1">
              <a:spcAft>
                <a:spcPts val="0"/>
              </a:spcAft>
              <a:buFont typeface="Arial"/>
              <a:buNone/>
              <a:defRPr/>
            </a:pPr>
            <a:endParaRPr lang="en-US" b="1" dirty="0">
              <a:solidFill>
                <a:srgbClr val="0070C0"/>
              </a:solidFill>
              <a:effectLst>
                <a:outerShdw blurRad="38100" dist="38100" dir="2700000" algn="tl">
                  <a:srgbClr val="000000">
                    <a:alpha val="43137"/>
                  </a:srgbClr>
                </a:outerShdw>
              </a:effectLst>
            </a:endParaRPr>
          </a:p>
          <a:p>
            <a:pPr marL="0" indent="0" algn="ctr" eaLnBrk="1" fontAlgn="auto" hangingPunct="1">
              <a:spcAft>
                <a:spcPts val="0"/>
              </a:spcAft>
              <a:buFont typeface="Arial"/>
              <a:buNone/>
              <a:defRPr/>
            </a:pPr>
            <a:r>
              <a:rPr lang="en-US"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DATA TECHNICAL REPORT SOFTWARE *</a:t>
            </a:r>
          </a:p>
          <a:p>
            <a:pPr marL="0" indent="0" algn="ctr" eaLnBrk="1" fontAlgn="auto" hangingPunct="1">
              <a:spcAft>
                <a:spcPts val="0"/>
              </a:spcAft>
              <a:buFont typeface="Arial"/>
              <a:buNone/>
              <a:defRPr/>
            </a:pPr>
            <a:r>
              <a:rPr lang="en-US"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Version 6.0.5</a:t>
            </a:r>
          </a:p>
          <a:p>
            <a:pPr marL="0" indent="0" algn="ctr" eaLnBrk="1" fontAlgn="auto" hangingPunct="1">
              <a:lnSpc>
                <a:spcPct val="120000"/>
              </a:lnSpc>
              <a:spcBef>
                <a:spcPts val="1200"/>
              </a:spcBef>
              <a:spcAft>
                <a:spcPts val="0"/>
              </a:spcAft>
              <a:buFont typeface="Arial"/>
              <a:buNone/>
              <a:defRPr/>
            </a:pPr>
            <a:r>
              <a:rPr lang="en-US" b="1" dirty="0">
                <a:solidFill>
                  <a:schemeClr val="tx1"/>
                </a:solidFill>
                <a:latin typeface="Arial" panose="020B0604020202020204" pitchFamily="34" charset="0"/>
                <a:cs typeface="Arial" panose="020B0604020202020204" pitchFamily="34" charset="0"/>
              </a:rPr>
              <a:t>*In addition to verifying you are using the most current version of all rule books – including the FIS Timing Booklet, please verify you are using the most current version of the TDTR software!  </a:t>
            </a:r>
          </a:p>
        </p:txBody>
      </p:sp>
      <p:pic>
        <p:nvPicPr>
          <p:cNvPr id="5" name="Picture 4">
            <a:extLst>
              <a:ext uri="{FF2B5EF4-FFF2-40B4-BE49-F238E27FC236}">
                <a16:creationId xmlns:a16="http://schemas.microsoft.com/office/drawing/2014/main" id="{539BC052-F4B7-4A1A-B912-C89EBE3EF9C4}"/>
              </a:ext>
            </a:extLst>
          </p:cNvPr>
          <p:cNvPicPr>
            <a:picLocks noChangeAspect="1"/>
          </p:cNvPicPr>
          <p:nvPr/>
        </p:nvPicPr>
        <p:blipFill>
          <a:blip r:embed="rId3"/>
          <a:stretch>
            <a:fillRect/>
          </a:stretch>
        </p:blipFill>
        <p:spPr>
          <a:xfrm>
            <a:off x="2819400" y="1323786"/>
            <a:ext cx="3089275" cy="694443"/>
          </a:xfrm>
          <a:prstGeom prst="rect">
            <a:avLst/>
          </a:prstGeom>
        </p:spPr>
      </p:pic>
      <p:sp>
        <p:nvSpPr>
          <p:cNvPr id="4" name="TextBox 3">
            <a:extLst>
              <a:ext uri="{FF2B5EF4-FFF2-40B4-BE49-F238E27FC236}">
                <a16:creationId xmlns:a16="http://schemas.microsoft.com/office/drawing/2014/main" id="{C10A2D03-3776-4DD0-9C9F-BC48BDB2535E}"/>
              </a:ext>
            </a:extLst>
          </p:cNvPr>
          <p:cNvSpPr txBox="1"/>
          <p:nvPr/>
        </p:nvSpPr>
        <p:spPr>
          <a:xfrm>
            <a:off x="838200" y="4757079"/>
            <a:ext cx="7900447" cy="1554272"/>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This software is </a:t>
            </a:r>
            <a:r>
              <a:rPr lang="en-US" b="1" u="sng" dirty="0">
                <a:solidFill>
                  <a:srgbClr val="0206B6"/>
                </a:solidFill>
                <a:latin typeface="Arial" panose="020B0604020202020204" pitchFamily="34" charset="0"/>
                <a:cs typeface="Arial" panose="020B0604020202020204" pitchFamily="34" charset="0"/>
              </a:rPr>
              <a:t>required</a:t>
            </a:r>
            <a:r>
              <a:rPr lang="en-US" b="1" dirty="0">
                <a:solidFill>
                  <a:srgbClr val="0206B6"/>
                </a:solidFill>
                <a:latin typeface="Arial" panose="020B0604020202020204" pitchFamily="34" charset="0"/>
                <a:cs typeface="Arial" panose="020B0604020202020204" pitchFamily="34" charset="0"/>
              </a:rPr>
              <a:t> for preparing and submitting a </a:t>
            </a:r>
            <a:r>
              <a:rPr lang="en-US" b="1" u="sng" dirty="0">
                <a:solidFill>
                  <a:srgbClr val="0206B6"/>
                </a:solidFill>
                <a:latin typeface="Arial" panose="020B0604020202020204" pitchFamily="34" charset="0"/>
                <a:cs typeface="Arial" panose="020B0604020202020204" pitchFamily="34" charset="0"/>
              </a:rPr>
              <a:t>FIS-event</a:t>
            </a:r>
            <a:r>
              <a:rPr lang="en-US" b="1" dirty="0">
                <a:solidFill>
                  <a:srgbClr val="0206B6"/>
                </a:solidFill>
                <a:latin typeface="Arial" panose="020B0604020202020204" pitchFamily="34" charset="0"/>
                <a:cs typeface="Arial" panose="020B0604020202020204" pitchFamily="34" charset="0"/>
              </a:rPr>
              <a:t> Timing &amp; Data Technical Report (TDTR). </a:t>
            </a:r>
          </a:p>
          <a:p>
            <a:pPr>
              <a:spcBef>
                <a:spcPts val="600"/>
              </a:spcBef>
            </a:pPr>
            <a:r>
              <a:rPr lang="en-US" b="1" dirty="0">
                <a:solidFill>
                  <a:srgbClr val="0206B6"/>
                </a:solidFill>
                <a:latin typeface="Arial" panose="020B0604020202020204" pitchFamily="34" charset="0"/>
                <a:cs typeface="Arial" panose="020B0604020202020204" pitchFamily="34" charset="0"/>
              </a:rPr>
              <a:t>This software is also </a:t>
            </a:r>
            <a:r>
              <a:rPr lang="en-US" b="1" u="sng" dirty="0">
                <a:solidFill>
                  <a:srgbClr val="0206B6"/>
                </a:solidFill>
                <a:latin typeface="Arial" panose="020B0604020202020204" pitchFamily="34" charset="0"/>
                <a:cs typeface="Arial" panose="020B0604020202020204" pitchFamily="34" charset="0"/>
              </a:rPr>
              <a:t>required</a:t>
            </a:r>
            <a:r>
              <a:rPr lang="en-US" b="1" dirty="0">
                <a:solidFill>
                  <a:srgbClr val="0206B6"/>
                </a:solidFill>
                <a:latin typeface="Arial" panose="020B0604020202020204" pitchFamily="34" charset="0"/>
                <a:cs typeface="Arial" panose="020B0604020202020204" pitchFamily="34" charset="0"/>
              </a:rPr>
              <a:t> for preparing and submitting a </a:t>
            </a:r>
            <a:r>
              <a:rPr lang="en-US" b="1" u="sng" dirty="0">
                <a:solidFill>
                  <a:srgbClr val="0206B6"/>
                </a:solidFill>
                <a:latin typeface="Arial" panose="020B0604020202020204" pitchFamily="34" charset="0"/>
                <a:cs typeface="Arial" panose="020B0604020202020204" pitchFamily="34" charset="0"/>
              </a:rPr>
              <a:t>non-FIS event </a:t>
            </a:r>
            <a:r>
              <a:rPr lang="en-US" b="1" dirty="0">
                <a:solidFill>
                  <a:srgbClr val="0206B6"/>
                </a:solidFill>
                <a:latin typeface="Arial" panose="020B0604020202020204" pitchFamily="34" charset="0"/>
                <a:cs typeface="Arial" panose="020B0604020202020204" pitchFamily="34" charset="0"/>
              </a:rPr>
              <a:t>Timing &amp; Data Technical Report (TDTR). Presentation contains instructions for using this software at </a:t>
            </a:r>
            <a:r>
              <a:rPr lang="en-US" b="1" u="sng" dirty="0">
                <a:solidFill>
                  <a:srgbClr val="0206B6"/>
                </a:solidFill>
                <a:latin typeface="Arial" panose="020B0604020202020204" pitchFamily="34" charset="0"/>
                <a:cs typeface="Arial" panose="020B0604020202020204" pitchFamily="34" charset="0"/>
              </a:rPr>
              <a:t>non-FIS</a:t>
            </a:r>
            <a:r>
              <a:rPr lang="en-US" b="1" dirty="0">
                <a:solidFill>
                  <a:srgbClr val="0206B6"/>
                </a:solidFill>
                <a:latin typeface="Arial" panose="020B0604020202020204" pitchFamily="34" charset="0"/>
                <a:cs typeface="Arial" panose="020B0604020202020204" pitchFamily="34" charset="0"/>
              </a:rPr>
              <a:t> events. </a:t>
            </a:r>
            <a:endParaRPr lang="en-US" dirty="0"/>
          </a:p>
        </p:txBody>
      </p:sp>
      <p:pic>
        <p:nvPicPr>
          <p:cNvPr id="6" name="Content Placeholder 10">
            <a:extLst>
              <a:ext uri="{FF2B5EF4-FFF2-40B4-BE49-F238E27FC236}">
                <a16:creationId xmlns:a16="http://schemas.microsoft.com/office/drawing/2014/main" id="{4F099803-3971-4DA3-9E35-8911CF289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1901B801-ABA6-4DE2-9B7C-C437B14F9008}"/>
              </a:ext>
            </a:extLst>
          </p:cNvPr>
          <p:cNvSpPr>
            <a:spLocks noGrp="1" noChangeArrowheads="1"/>
          </p:cNvSpPr>
          <p:nvPr>
            <p:ph type="title" idx="4294967295"/>
          </p:nvPr>
        </p:nvSpPr>
        <p:spPr>
          <a:xfrm>
            <a:off x="685800" y="139700"/>
            <a:ext cx="7339013" cy="1239838"/>
          </a:xfrm>
        </p:spPr>
        <p:txBody>
          <a:bodyPr/>
          <a:lstStyle/>
          <a:p>
            <a:pPr eaLnBrk="1" hangingPunct="1">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TDTR software can be found on the FIS website </a:t>
            </a:r>
            <a:endParaRPr lang="en-US" altLang="en-US" b="1" i="1" dirty="0">
              <a:solidFill>
                <a:srgbClr val="963E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34819" name="Rectangle 1">
            <a:extLst>
              <a:ext uri="{FF2B5EF4-FFF2-40B4-BE49-F238E27FC236}">
                <a16:creationId xmlns:a16="http://schemas.microsoft.com/office/drawing/2014/main" id="{6DBD2810-E165-4DF1-B29B-2592FC6B895B}"/>
              </a:ext>
            </a:extLst>
          </p:cNvPr>
          <p:cNvSpPr>
            <a:spLocks noChangeArrowheads="1"/>
          </p:cNvSpPr>
          <p:nvPr/>
        </p:nvSpPr>
        <p:spPr bwMode="auto">
          <a:xfrm>
            <a:off x="723900" y="1312863"/>
            <a:ext cx="7272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2000" b="1" dirty="0">
                <a:solidFill>
                  <a:srgbClr val="003DB8"/>
                </a:solidFill>
                <a:latin typeface="Arial" panose="020B0604020202020204" pitchFamily="34" charset="0"/>
                <a:cs typeface="Arial" panose="020B0604020202020204" pitchFamily="34" charset="0"/>
              </a:rPr>
              <a:t>fis-ski.com/en/inside-fis/document-library/timing-data</a:t>
            </a:r>
          </a:p>
        </p:txBody>
      </p:sp>
      <p:pic>
        <p:nvPicPr>
          <p:cNvPr id="34820" name="Picture 7">
            <a:extLst>
              <a:ext uri="{FF2B5EF4-FFF2-40B4-BE49-F238E27FC236}">
                <a16:creationId xmlns:a16="http://schemas.microsoft.com/office/drawing/2014/main" id="{AFD9E319-86C3-4A1A-87FA-8D3DB0D500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337" y="2126841"/>
            <a:ext cx="74231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ight Brace 10">
            <a:extLst>
              <a:ext uri="{FF2B5EF4-FFF2-40B4-BE49-F238E27FC236}">
                <a16:creationId xmlns:a16="http://schemas.microsoft.com/office/drawing/2014/main" id="{71A26DEA-460C-48DA-B458-5A2AC258219E}"/>
              </a:ext>
            </a:extLst>
          </p:cNvPr>
          <p:cNvSpPr/>
          <p:nvPr/>
        </p:nvSpPr>
        <p:spPr>
          <a:xfrm>
            <a:off x="3429000" y="4421188"/>
            <a:ext cx="2133600" cy="381000"/>
          </a:xfrm>
          <a:prstGeom prst="rightBrace">
            <a:avLst/>
          </a:prstGeom>
          <a:effectLst/>
        </p:spPr>
        <p:style>
          <a:lnRef idx="1">
            <a:schemeClr val="dk1"/>
          </a:lnRef>
          <a:fillRef idx="0">
            <a:schemeClr val="dk1"/>
          </a:fillRef>
          <a:effectRef idx="0">
            <a:schemeClr val="dk1"/>
          </a:effectRef>
          <a:fontRef idx="minor">
            <a:schemeClr val="tx1"/>
          </a:fontRef>
        </p:style>
        <p:txBody>
          <a:bodyPr anchor="ctr"/>
          <a:lstStyle/>
          <a:p>
            <a:pPr algn="ctr">
              <a:defRPr/>
            </a:pPr>
            <a:endParaRPr lang="en-US" dirty="0"/>
          </a:p>
        </p:txBody>
      </p:sp>
      <p:sp>
        <p:nvSpPr>
          <p:cNvPr id="34823" name="TextBox 2">
            <a:extLst>
              <a:ext uri="{FF2B5EF4-FFF2-40B4-BE49-F238E27FC236}">
                <a16:creationId xmlns:a16="http://schemas.microsoft.com/office/drawing/2014/main" id="{68C34D16-B097-44EB-A920-4904D3733312}"/>
              </a:ext>
            </a:extLst>
          </p:cNvPr>
          <p:cNvSpPr txBox="1">
            <a:spLocks noChangeArrowheads="1"/>
          </p:cNvSpPr>
          <p:nvPr/>
        </p:nvSpPr>
        <p:spPr bwMode="auto">
          <a:xfrm>
            <a:off x="5791200" y="4454525"/>
            <a:ext cx="3230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3DB8"/>
                </a:solidFill>
                <a:latin typeface="Calibri" panose="020F0502020204030204" pitchFamily="34" charset="0"/>
                <a:cs typeface="Arial" panose="020B0604020202020204" pitchFamily="34" charset="0"/>
              </a:rPr>
              <a:t>Select OS &amp; Download</a:t>
            </a:r>
          </a:p>
        </p:txBody>
      </p:sp>
      <p:sp>
        <p:nvSpPr>
          <p:cNvPr id="34824" name="TextBox 1">
            <a:extLst>
              <a:ext uri="{FF2B5EF4-FFF2-40B4-BE49-F238E27FC236}">
                <a16:creationId xmlns:a16="http://schemas.microsoft.com/office/drawing/2014/main" id="{C00E406E-078F-44AA-AFC5-2892698C475E}"/>
              </a:ext>
            </a:extLst>
          </p:cNvPr>
          <p:cNvSpPr txBox="1">
            <a:spLocks noChangeArrowheads="1"/>
          </p:cNvSpPr>
          <p:nvPr/>
        </p:nvSpPr>
        <p:spPr bwMode="auto">
          <a:xfrm>
            <a:off x="866775" y="5539525"/>
            <a:ext cx="74104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CURRENT VERSION WILL BE DOWNLOADED! </a:t>
            </a:r>
          </a:p>
        </p:txBody>
      </p:sp>
      <p:pic>
        <p:nvPicPr>
          <p:cNvPr id="9" name="Content Placeholder 10">
            <a:extLst>
              <a:ext uri="{FF2B5EF4-FFF2-40B4-BE49-F238E27FC236}">
                <a16:creationId xmlns:a16="http://schemas.microsoft.com/office/drawing/2014/main" id="{E08F877E-10C8-44D8-B1C0-889C75A996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1633A87-7CD6-B35C-8720-920E11A60F97}"/>
              </a:ext>
            </a:extLst>
          </p:cNvPr>
          <p:cNvPicPr>
            <a:picLocks noChangeAspect="1"/>
          </p:cNvPicPr>
          <p:nvPr/>
        </p:nvPicPr>
        <p:blipFill>
          <a:blip r:embed="rId5"/>
          <a:stretch>
            <a:fillRect/>
          </a:stretch>
        </p:blipFill>
        <p:spPr>
          <a:xfrm>
            <a:off x="838338" y="2591978"/>
            <a:ext cx="7423149" cy="2534004"/>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8D0DDD-CF35-4634-B2BA-52F6A4086902}"/>
              </a:ext>
            </a:extLst>
          </p:cNvPr>
          <p:cNvPicPr>
            <a:picLocks noChangeAspect="1"/>
          </p:cNvPicPr>
          <p:nvPr/>
        </p:nvPicPr>
        <p:blipFill>
          <a:blip r:embed="rId2"/>
          <a:stretch>
            <a:fillRect/>
          </a:stretch>
        </p:blipFill>
        <p:spPr>
          <a:xfrm>
            <a:off x="457200" y="3320216"/>
            <a:ext cx="4867954" cy="2143424"/>
          </a:xfrm>
          <a:prstGeom prst="rect">
            <a:avLst/>
          </a:prstGeom>
        </p:spPr>
      </p:pic>
      <p:pic>
        <p:nvPicPr>
          <p:cNvPr id="5" name="Picture 4">
            <a:extLst>
              <a:ext uri="{FF2B5EF4-FFF2-40B4-BE49-F238E27FC236}">
                <a16:creationId xmlns:a16="http://schemas.microsoft.com/office/drawing/2014/main" id="{8C7F0C65-12FD-4312-82B2-18F2116246B7}"/>
              </a:ext>
            </a:extLst>
          </p:cNvPr>
          <p:cNvPicPr>
            <a:picLocks noChangeAspect="1"/>
          </p:cNvPicPr>
          <p:nvPr/>
        </p:nvPicPr>
        <p:blipFill>
          <a:blip r:embed="rId3"/>
          <a:stretch>
            <a:fillRect/>
          </a:stretch>
        </p:blipFill>
        <p:spPr>
          <a:xfrm>
            <a:off x="1066800" y="1676400"/>
            <a:ext cx="1247949" cy="1190791"/>
          </a:xfrm>
          <a:prstGeom prst="rect">
            <a:avLst/>
          </a:prstGeom>
        </p:spPr>
      </p:pic>
      <p:sp>
        <p:nvSpPr>
          <p:cNvPr id="6" name="Title 1">
            <a:extLst>
              <a:ext uri="{FF2B5EF4-FFF2-40B4-BE49-F238E27FC236}">
                <a16:creationId xmlns:a16="http://schemas.microsoft.com/office/drawing/2014/main" id="{1D4FADA9-94D4-483A-A7B6-882B81B62615}"/>
              </a:ext>
            </a:extLst>
          </p:cNvPr>
          <p:cNvSpPr txBox="1">
            <a:spLocks noChangeArrowheads="1"/>
          </p:cNvSpPr>
          <p:nvPr/>
        </p:nvSpPr>
        <p:spPr bwMode="auto">
          <a:xfrm>
            <a:off x="685800" y="139700"/>
            <a:ext cx="73390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hangingPunct="1">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Installing the TDTR software  </a:t>
            </a:r>
            <a:endParaRPr lang="en-US" altLang="en-US" b="1" i="1" dirty="0">
              <a:solidFill>
                <a:srgbClr val="963E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7" name="TextBox 6">
            <a:extLst>
              <a:ext uri="{FF2B5EF4-FFF2-40B4-BE49-F238E27FC236}">
                <a16:creationId xmlns:a16="http://schemas.microsoft.com/office/drawing/2014/main" id="{0591300F-28D7-4218-9F4E-9EFDED8A40A9}"/>
              </a:ext>
            </a:extLst>
          </p:cNvPr>
          <p:cNvSpPr txBox="1"/>
          <p:nvPr/>
        </p:nvSpPr>
        <p:spPr>
          <a:xfrm>
            <a:off x="2667000" y="1924735"/>
            <a:ext cx="43434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Click on the icon and allow software to make changes to your computer</a:t>
            </a:r>
          </a:p>
        </p:txBody>
      </p:sp>
      <p:sp>
        <p:nvSpPr>
          <p:cNvPr id="9" name="TextBox 8">
            <a:extLst>
              <a:ext uri="{FF2B5EF4-FFF2-40B4-BE49-F238E27FC236}">
                <a16:creationId xmlns:a16="http://schemas.microsoft.com/office/drawing/2014/main" id="{7F4F6C64-11AD-44E0-8C54-E118BD9BE49C}"/>
              </a:ext>
            </a:extLst>
          </p:cNvPr>
          <p:cNvSpPr txBox="1"/>
          <p:nvPr/>
        </p:nvSpPr>
        <p:spPr>
          <a:xfrm>
            <a:off x="5486400" y="4678023"/>
            <a:ext cx="35052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Removing previous installations is recommended! </a:t>
            </a:r>
          </a:p>
        </p:txBody>
      </p:sp>
      <p:pic>
        <p:nvPicPr>
          <p:cNvPr id="8" name="Content Placeholder 10">
            <a:extLst>
              <a:ext uri="{FF2B5EF4-FFF2-40B4-BE49-F238E27FC236}">
                <a16:creationId xmlns:a16="http://schemas.microsoft.com/office/drawing/2014/main" id="{DB696542-ED9E-42A0-AC5B-086FE0E74F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7639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F335F3-A33F-474F-9F76-9113F23C54B4}"/>
              </a:ext>
            </a:extLst>
          </p:cNvPr>
          <p:cNvPicPr>
            <a:picLocks noChangeAspect="1"/>
          </p:cNvPicPr>
          <p:nvPr/>
        </p:nvPicPr>
        <p:blipFill>
          <a:blip r:embed="rId2"/>
          <a:stretch>
            <a:fillRect/>
          </a:stretch>
        </p:blipFill>
        <p:spPr>
          <a:xfrm>
            <a:off x="609600" y="1524000"/>
            <a:ext cx="5953956" cy="4620270"/>
          </a:xfrm>
          <a:prstGeom prst="rect">
            <a:avLst/>
          </a:prstGeom>
        </p:spPr>
      </p:pic>
      <p:sp>
        <p:nvSpPr>
          <p:cNvPr id="4" name="Left-Up Arrow 19">
            <a:extLst>
              <a:ext uri="{FF2B5EF4-FFF2-40B4-BE49-F238E27FC236}">
                <a16:creationId xmlns:a16="http://schemas.microsoft.com/office/drawing/2014/main" id="{3D1E5C08-26F5-434F-9099-7411CB9BE812}"/>
              </a:ext>
            </a:extLst>
          </p:cNvPr>
          <p:cNvSpPr/>
          <p:nvPr/>
        </p:nvSpPr>
        <p:spPr>
          <a:xfrm rot="10800000">
            <a:off x="5105400" y="5424579"/>
            <a:ext cx="1738235" cy="237871"/>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20">
            <a:extLst>
              <a:ext uri="{FF2B5EF4-FFF2-40B4-BE49-F238E27FC236}">
                <a16:creationId xmlns:a16="http://schemas.microsoft.com/office/drawing/2014/main" id="{9252306F-FFC7-4E5B-A523-B64ED697B16A}"/>
              </a:ext>
            </a:extLst>
          </p:cNvPr>
          <p:cNvSpPr txBox="1">
            <a:spLocks noChangeArrowheads="1"/>
          </p:cNvSpPr>
          <p:nvPr/>
        </p:nvSpPr>
        <p:spPr bwMode="auto">
          <a:xfrm>
            <a:off x="6843635" y="5101413"/>
            <a:ext cx="20717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Select Option to Continue</a:t>
            </a:r>
            <a:endParaRPr lang="en-US" altLang="en-US" dirty="0">
              <a:latin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C34CEDC7-FA17-41DC-A345-95CB3445406A}"/>
              </a:ext>
            </a:extLst>
          </p:cNvPr>
          <p:cNvSpPr txBox="1">
            <a:spLocks/>
          </p:cNvSpPr>
          <p:nvPr/>
        </p:nvSpPr>
        <p:spPr bwMode="auto">
          <a:xfrm>
            <a:off x="914400" y="188913"/>
            <a:ext cx="7339013"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1</a:t>
            </a:r>
          </a:p>
        </p:txBody>
      </p:sp>
      <p:pic>
        <p:nvPicPr>
          <p:cNvPr id="7" name="Content Placeholder 10">
            <a:extLst>
              <a:ext uri="{FF2B5EF4-FFF2-40B4-BE49-F238E27FC236}">
                <a16:creationId xmlns:a16="http://schemas.microsoft.com/office/drawing/2014/main" id="{C9657395-E046-4942-B048-1203904C8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147673"/>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A9FEE9F4-9200-4119-8AA6-898EAA188D97}"/>
              </a:ext>
            </a:extLst>
          </p:cNvPr>
          <p:cNvSpPr>
            <a:spLocks noGrp="1"/>
          </p:cNvSpPr>
          <p:nvPr>
            <p:ph type="title" idx="4294967295"/>
          </p:nvPr>
        </p:nvSpPr>
        <p:spPr>
          <a:xfrm>
            <a:off x="914400" y="188913"/>
            <a:ext cx="7339013" cy="1030287"/>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2</a:t>
            </a:r>
          </a:p>
        </p:txBody>
      </p:sp>
      <p:sp>
        <p:nvSpPr>
          <p:cNvPr id="41987" name="TextBox 7">
            <a:extLst>
              <a:ext uri="{FF2B5EF4-FFF2-40B4-BE49-F238E27FC236}">
                <a16:creationId xmlns:a16="http://schemas.microsoft.com/office/drawing/2014/main" id="{68D297F2-C62A-4C73-9077-E57A15A08AC4}"/>
              </a:ext>
            </a:extLst>
          </p:cNvPr>
          <p:cNvSpPr txBox="1">
            <a:spLocks noChangeArrowheads="1"/>
          </p:cNvSpPr>
          <p:nvPr/>
        </p:nvSpPr>
        <p:spPr bwMode="auto">
          <a:xfrm>
            <a:off x="6405657" y="5204430"/>
            <a:ext cx="2590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Option &amp; Continue</a:t>
            </a:r>
            <a:endParaRPr lang="en-US" altLang="en-US" dirty="0">
              <a:solidFill>
                <a:srgbClr val="002060"/>
              </a:solidFill>
              <a:latin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0AE535A-3094-437D-AC01-BC0FF0B1F5EB}"/>
              </a:ext>
            </a:extLst>
          </p:cNvPr>
          <p:cNvPicPr>
            <a:picLocks noChangeAspect="1"/>
          </p:cNvPicPr>
          <p:nvPr/>
        </p:nvPicPr>
        <p:blipFill>
          <a:blip r:embed="rId2"/>
          <a:stretch>
            <a:fillRect/>
          </a:stretch>
        </p:blipFill>
        <p:spPr>
          <a:xfrm>
            <a:off x="304800" y="1447800"/>
            <a:ext cx="5953956" cy="4572638"/>
          </a:xfrm>
          <a:prstGeom prst="rect">
            <a:avLst/>
          </a:prstGeom>
        </p:spPr>
      </p:pic>
      <p:sp>
        <p:nvSpPr>
          <p:cNvPr id="9" name="Left-Up Arrow 8">
            <a:extLst>
              <a:ext uri="{FF2B5EF4-FFF2-40B4-BE49-F238E27FC236}">
                <a16:creationId xmlns:a16="http://schemas.microsoft.com/office/drawing/2014/main" id="{AA8F3F1E-40AD-4527-9D33-6C2E4D2A895B}"/>
              </a:ext>
            </a:extLst>
          </p:cNvPr>
          <p:cNvSpPr/>
          <p:nvPr/>
        </p:nvSpPr>
        <p:spPr>
          <a:xfrm rot="10800000">
            <a:off x="4632419" y="5288566"/>
            <a:ext cx="1773238" cy="28575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6" name="Content Placeholder 10">
            <a:extLst>
              <a:ext uri="{FF2B5EF4-FFF2-40B4-BE49-F238E27FC236}">
                <a16:creationId xmlns:a16="http://schemas.microsoft.com/office/drawing/2014/main" id="{A4D3792E-A49A-4770-AC29-B98019A92C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D78070-38E4-4519-A1AC-B44FB64F7915}"/>
              </a:ext>
            </a:extLst>
          </p:cNvPr>
          <p:cNvSpPr>
            <a:spLocks noGrp="1"/>
          </p:cNvSpPr>
          <p:nvPr>
            <p:ph type="title" idx="4294967295"/>
          </p:nvPr>
        </p:nvSpPr>
        <p:spPr>
          <a:xfrm>
            <a:off x="765175" y="30163"/>
            <a:ext cx="7339013" cy="7620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WHY DO WE COMPLETE A TDTR?</a:t>
            </a:r>
          </a:p>
        </p:txBody>
      </p:sp>
      <p:pic>
        <p:nvPicPr>
          <p:cNvPr id="2" name="Picture 1">
            <a:extLst>
              <a:ext uri="{FF2B5EF4-FFF2-40B4-BE49-F238E27FC236}">
                <a16:creationId xmlns:a16="http://schemas.microsoft.com/office/drawing/2014/main" id="{27BEA632-B2AE-456B-A5CC-55472F484190}"/>
              </a:ext>
            </a:extLst>
          </p:cNvPr>
          <p:cNvPicPr>
            <a:picLocks noChangeAspect="1"/>
          </p:cNvPicPr>
          <p:nvPr/>
        </p:nvPicPr>
        <p:blipFill>
          <a:blip r:embed="rId2"/>
          <a:stretch>
            <a:fillRect/>
          </a:stretch>
        </p:blipFill>
        <p:spPr>
          <a:xfrm>
            <a:off x="1524000" y="762000"/>
            <a:ext cx="5119885" cy="6065837"/>
          </a:xfrm>
          <a:prstGeom prst="rect">
            <a:avLst/>
          </a:prstGeom>
          <a:ln>
            <a:solidFill>
              <a:schemeClr val="accent1"/>
            </a:solidFill>
          </a:ln>
        </p:spPr>
      </p:pic>
      <p:pic>
        <p:nvPicPr>
          <p:cNvPr id="3" name="Content Placeholder 10">
            <a:extLst>
              <a:ext uri="{FF2B5EF4-FFF2-40B4-BE49-F238E27FC236}">
                <a16:creationId xmlns:a16="http://schemas.microsoft.com/office/drawing/2014/main" id="{9A74D0AF-5CB2-412C-AD18-5305FC3A6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95F4AAD-7E24-4FA4-AC3C-D0B456E2C6B1}"/>
              </a:ext>
            </a:extLst>
          </p:cNvPr>
          <p:cNvSpPr>
            <a:spLocks noGrp="1"/>
          </p:cNvSpPr>
          <p:nvPr>
            <p:ph type="title" idx="4294967295"/>
          </p:nvPr>
        </p:nvSpPr>
        <p:spPr>
          <a:xfrm>
            <a:off x="738188" y="49213"/>
            <a:ext cx="7339012" cy="1239837"/>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3</a:t>
            </a:r>
          </a:p>
        </p:txBody>
      </p:sp>
      <p:sp>
        <p:nvSpPr>
          <p:cNvPr id="43011" name="TextBox 10">
            <a:extLst>
              <a:ext uri="{FF2B5EF4-FFF2-40B4-BE49-F238E27FC236}">
                <a16:creationId xmlns:a16="http://schemas.microsoft.com/office/drawing/2014/main" id="{8AC12FB0-EB99-4ACC-8060-8D81702B83F5}"/>
              </a:ext>
            </a:extLst>
          </p:cNvPr>
          <p:cNvSpPr txBox="1">
            <a:spLocks noChangeArrowheads="1"/>
          </p:cNvSpPr>
          <p:nvPr/>
        </p:nvSpPr>
        <p:spPr bwMode="auto">
          <a:xfrm>
            <a:off x="7295839" y="3943846"/>
            <a:ext cx="1653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u="sng" dirty="0">
                <a:solidFill>
                  <a:srgbClr val="002060"/>
                </a:solidFill>
                <a:latin typeface="Calibri" panose="020F0502020204030204" pitchFamily="34" charset="0"/>
                <a:cs typeface="Arial" panose="020B0604020202020204" pitchFamily="34" charset="0"/>
              </a:rPr>
              <a:t>Find &amp; Change</a:t>
            </a:r>
            <a:endParaRPr lang="en-US" altLang="en-US" b="1" dirty="0">
              <a:solidFill>
                <a:srgbClr val="002060"/>
              </a:solidFill>
              <a:latin typeface="Calibri" panose="020F0502020204030204" pitchFamily="34" charset="0"/>
              <a:cs typeface="Arial" panose="020B0604020202020204" pitchFamily="34" charset="0"/>
            </a:endParaRPr>
          </a:p>
        </p:txBody>
      </p:sp>
      <p:sp>
        <p:nvSpPr>
          <p:cNvPr id="43012" name="TextBox 11">
            <a:extLst>
              <a:ext uri="{FF2B5EF4-FFF2-40B4-BE49-F238E27FC236}">
                <a16:creationId xmlns:a16="http://schemas.microsoft.com/office/drawing/2014/main" id="{96526607-E128-4CAE-80F9-441567875EF0}"/>
              </a:ext>
            </a:extLst>
          </p:cNvPr>
          <p:cNvSpPr txBox="1">
            <a:spLocks noChangeArrowheads="1"/>
          </p:cNvSpPr>
          <p:nvPr/>
        </p:nvSpPr>
        <p:spPr bwMode="auto">
          <a:xfrm>
            <a:off x="7295839" y="4895850"/>
            <a:ext cx="18065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buFont typeface="Arial" panose="020B0604020202020204" pitchFamily="34" charset="0"/>
              <a:buNone/>
            </a:pPr>
            <a:r>
              <a:rPr lang="en-US" altLang="en-US" b="1" dirty="0">
                <a:solidFill>
                  <a:srgbClr val="002060"/>
                </a:solidFill>
                <a:latin typeface="Calibri" panose="020F0502020204030204" pitchFamily="34" charset="0"/>
                <a:cs typeface="Arial" panose="020B0604020202020204" pitchFamily="34" charset="0"/>
              </a:rPr>
              <a:t>or </a:t>
            </a:r>
            <a:r>
              <a:rPr lang="en-US" altLang="en-US" b="1" u="sng" dirty="0">
                <a:solidFill>
                  <a:srgbClr val="002060"/>
                </a:solidFill>
                <a:latin typeface="Calibri" panose="020F0502020204030204" pitchFamily="34" charset="0"/>
                <a:cs typeface="Arial" panose="020B0604020202020204" pitchFamily="34" charset="0"/>
              </a:rPr>
              <a:t>Accept </a:t>
            </a:r>
            <a:r>
              <a:rPr lang="en-US" altLang="en-US" b="1" dirty="0">
                <a:solidFill>
                  <a:srgbClr val="002060"/>
                </a:solidFill>
                <a:latin typeface="Calibri" panose="020F0502020204030204" pitchFamily="34" charset="0"/>
                <a:cs typeface="Arial" panose="020B0604020202020204" pitchFamily="34" charset="0"/>
              </a:rPr>
              <a:t>and Continue</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EEAC5AC-340F-46EB-9C65-299EC8CBBC70}"/>
              </a:ext>
            </a:extLst>
          </p:cNvPr>
          <p:cNvPicPr>
            <a:picLocks noChangeAspect="1"/>
          </p:cNvPicPr>
          <p:nvPr/>
        </p:nvPicPr>
        <p:blipFill>
          <a:blip r:embed="rId2"/>
          <a:stretch>
            <a:fillRect/>
          </a:stretch>
        </p:blipFill>
        <p:spPr>
          <a:xfrm>
            <a:off x="228600" y="1371600"/>
            <a:ext cx="5934903" cy="4629796"/>
          </a:xfrm>
          <a:prstGeom prst="rect">
            <a:avLst/>
          </a:prstGeom>
        </p:spPr>
      </p:pic>
      <p:sp>
        <p:nvSpPr>
          <p:cNvPr id="10" name="Left-Up Arrow 9">
            <a:extLst>
              <a:ext uri="{FF2B5EF4-FFF2-40B4-BE49-F238E27FC236}">
                <a16:creationId xmlns:a16="http://schemas.microsoft.com/office/drawing/2014/main" id="{43B2F362-DF16-488F-91BA-D268A5C758BB}"/>
              </a:ext>
            </a:extLst>
          </p:cNvPr>
          <p:cNvSpPr/>
          <p:nvPr/>
        </p:nvSpPr>
        <p:spPr>
          <a:xfrm rot="10800000">
            <a:off x="5040198" y="4074468"/>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Left-Up Arrow 7">
            <a:extLst>
              <a:ext uri="{FF2B5EF4-FFF2-40B4-BE49-F238E27FC236}">
                <a16:creationId xmlns:a16="http://schemas.microsoft.com/office/drawing/2014/main" id="{B4ACE745-087D-4D70-8F16-2EA8350275DA}"/>
              </a:ext>
            </a:extLst>
          </p:cNvPr>
          <p:cNvSpPr/>
          <p:nvPr/>
        </p:nvSpPr>
        <p:spPr>
          <a:xfrm rot="10800000">
            <a:off x="4495489" y="5344318"/>
            <a:ext cx="2800350"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9" name="Content Placeholder 10">
            <a:extLst>
              <a:ext uri="{FF2B5EF4-FFF2-40B4-BE49-F238E27FC236}">
                <a16:creationId xmlns:a16="http://schemas.microsoft.com/office/drawing/2014/main" id="{65ADC44A-50A2-4CB4-9146-0B2DC6DEC2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F7A5F9A-2F25-4381-8ECD-0BBE0C706297}"/>
              </a:ext>
            </a:extLst>
          </p:cNvPr>
          <p:cNvSpPr>
            <a:spLocks noGrp="1"/>
          </p:cNvSpPr>
          <p:nvPr>
            <p:ph type="title" idx="4294967295"/>
          </p:nvPr>
        </p:nvSpPr>
        <p:spPr>
          <a:xfrm>
            <a:off x="639763" y="236538"/>
            <a:ext cx="7339012" cy="1241425"/>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4</a:t>
            </a:r>
          </a:p>
        </p:txBody>
      </p:sp>
      <p:sp>
        <p:nvSpPr>
          <p:cNvPr id="44035" name="TextBox 7">
            <a:extLst>
              <a:ext uri="{FF2B5EF4-FFF2-40B4-BE49-F238E27FC236}">
                <a16:creationId xmlns:a16="http://schemas.microsoft.com/office/drawing/2014/main" id="{B9E97D88-E296-4A08-8964-AF36AE4D4F0E}"/>
              </a:ext>
            </a:extLst>
          </p:cNvPr>
          <p:cNvSpPr txBox="1">
            <a:spLocks noChangeArrowheads="1"/>
          </p:cNvSpPr>
          <p:nvPr/>
        </p:nvSpPr>
        <p:spPr bwMode="auto">
          <a:xfrm>
            <a:off x="6705600" y="3085421"/>
            <a:ext cx="2941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Storage Location     </a:t>
            </a:r>
          </a:p>
        </p:txBody>
      </p:sp>
      <p:sp>
        <p:nvSpPr>
          <p:cNvPr id="44036" name="TextBox 11">
            <a:extLst>
              <a:ext uri="{FF2B5EF4-FFF2-40B4-BE49-F238E27FC236}">
                <a16:creationId xmlns:a16="http://schemas.microsoft.com/office/drawing/2014/main" id="{9F390478-CA7B-4F47-AD4B-E6C8C3314C86}"/>
              </a:ext>
            </a:extLst>
          </p:cNvPr>
          <p:cNvSpPr txBox="1">
            <a:spLocks noChangeArrowheads="1"/>
          </p:cNvSpPr>
          <p:nvPr/>
        </p:nvSpPr>
        <p:spPr bwMode="auto">
          <a:xfrm>
            <a:off x="7036028" y="4878617"/>
            <a:ext cx="137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Continue</a:t>
            </a:r>
          </a:p>
        </p:txBody>
      </p:sp>
      <p:pic>
        <p:nvPicPr>
          <p:cNvPr id="6" name="Picture 5">
            <a:extLst>
              <a:ext uri="{FF2B5EF4-FFF2-40B4-BE49-F238E27FC236}">
                <a16:creationId xmlns:a16="http://schemas.microsoft.com/office/drawing/2014/main" id="{E2856AA8-5F5B-4B67-A276-5A4042B358AA}"/>
              </a:ext>
            </a:extLst>
          </p:cNvPr>
          <p:cNvPicPr>
            <a:picLocks noChangeAspect="1"/>
          </p:cNvPicPr>
          <p:nvPr/>
        </p:nvPicPr>
        <p:blipFill>
          <a:blip r:embed="rId2"/>
          <a:stretch>
            <a:fillRect/>
          </a:stretch>
        </p:blipFill>
        <p:spPr>
          <a:xfrm>
            <a:off x="589718" y="1534788"/>
            <a:ext cx="5963482" cy="4648849"/>
          </a:xfrm>
          <a:prstGeom prst="rect">
            <a:avLst/>
          </a:prstGeom>
        </p:spPr>
      </p:pic>
      <p:cxnSp>
        <p:nvCxnSpPr>
          <p:cNvPr id="10" name="Straight Arrow Connector 9">
            <a:extLst>
              <a:ext uri="{FF2B5EF4-FFF2-40B4-BE49-F238E27FC236}">
                <a16:creationId xmlns:a16="http://schemas.microsoft.com/office/drawing/2014/main" id="{7D27F416-E9CE-41B9-BE54-97DBFB778751}"/>
              </a:ext>
            </a:extLst>
          </p:cNvPr>
          <p:cNvCxnSpPr>
            <a:cxnSpLocks/>
          </p:cNvCxnSpPr>
          <p:nvPr/>
        </p:nvCxnSpPr>
        <p:spPr>
          <a:xfrm>
            <a:off x="5092700" y="3322512"/>
            <a:ext cx="1536700" cy="31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Elbow Connector 4">
            <a:extLst>
              <a:ext uri="{FF2B5EF4-FFF2-40B4-BE49-F238E27FC236}">
                <a16:creationId xmlns:a16="http://schemas.microsoft.com/office/drawing/2014/main" id="{F01B33A6-3D86-45EF-97FD-7F84B8DCC132}"/>
              </a:ext>
            </a:extLst>
          </p:cNvPr>
          <p:cNvCxnSpPr>
            <a:cxnSpLocks/>
          </p:cNvCxnSpPr>
          <p:nvPr/>
        </p:nvCxnSpPr>
        <p:spPr>
          <a:xfrm flipV="1">
            <a:off x="4953000" y="5062767"/>
            <a:ext cx="2081212" cy="645624"/>
          </a:xfrm>
          <a:prstGeom prst="bentConnector3">
            <a:avLst>
              <a:gd name="adj1" fmla="val -277"/>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78EA4872-72BD-4DE0-A1F9-D38CD8801B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6C6B85-FBDE-427C-9BBC-B639A79CE03D}"/>
              </a:ext>
            </a:extLst>
          </p:cNvPr>
          <p:cNvPicPr>
            <a:picLocks noChangeAspect="1"/>
          </p:cNvPicPr>
          <p:nvPr/>
        </p:nvPicPr>
        <p:blipFill>
          <a:blip r:embed="rId2"/>
          <a:stretch>
            <a:fillRect/>
          </a:stretch>
        </p:blipFill>
        <p:spPr>
          <a:xfrm>
            <a:off x="762000" y="1477963"/>
            <a:ext cx="5953956" cy="4601217"/>
          </a:xfrm>
          <a:prstGeom prst="rect">
            <a:avLst/>
          </a:prstGeom>
        </p:spPr>
      </p:pic>
      <p:sp>
        <p:nvSpPr>
          <p:cNvPr id="4" name="Title 1">
            <a:extLst>
              <a:ext uri="{FF2B5EF4-FFF2-40B4-BE49-F238E27FC236}">
                <a16:creationId xmlns:a16="http://schemas.microsoft.com/office/drawing/2014/main" id="{CCF89B6F-740E-40F8-9BCC-FF6DDF121E83}"/>
              </a:ext>
            </a:extLst>
          </p:cNvPr>
          <p:cNvSpPr txBox="1">
            <a:spLocks/>
          </p:cNvSpPr>
          <p:nvPr/>
        </p:nvSpPr>
        <p:spPr bwMode="auto">
          <a:xfrm>
            <a:off x="639763" y="236538"/>
            <a:ext cx="73390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5</a:t>
            </a:r>
          </a:p>
        </p:txBody>
      </p:sp>
      <p:sp>
        <p:nvSpPr>
          <p:cNvPr id="5" name="TextBox 4">
            <a:extLst>
              <a:ext uri="{FF2B5EF4-FFF2-40B4-BE49-F238E27FC236}">
                <a16:creationId xmlns:a16="http://schemas.microsoft.com/office/drawing/2014/main" id="{4EA3B12E-B5A4-4341-A608-D0DFA9F361C4}"/>
              </a:ext>
            </a:extLst>
          </p:cNvPr>
          <p:cNvSpPr txBox="1"/>
          <p:nvPr/>
        </p:nvSpPr>
        <p:spPr>
          <a:xfrm>
            <a:off x="6934200" y="2929237"/>
            <a:ext cx="1981200" cy="923330"/>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Will create shortcut to your default.</a:t>
            </a:r>
          </a:p>
        </p:txBody>
      </p:sp>
      <p:sp>
        <p:nvSpPr>
          <p:cNvPr id="6" name="TextBox 5">
            <a:extLst>
              <a:ext uri="{FF2B5EF4-FFF2-40B4-BE49-F238E27FC236}">
                <a16:creationId xmlns:a16="http://schemas.microsoft.com/office/drawing/2014/main" id="{076F1C34-B644-4C73-9912-EBCC50259AAE}"/>
              </a:ext>
            </a:extLst>
          </p:cNvPr>
          <p:cNvSpPr txBox="1"/>
          <p:nvPr/>
        </p:nvSpPr>
        <p:spPr>
          <a:xfrm>
            <a:off x="6934200" y="5225534"/>
            <a:ext cx="1981200" cy="369332"/>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Continue</a:t>
            </a:r>
          </a:p>
        </p:txBody>
      </p:sp>
      <p:sp>
        <p:nvSpPr>
          <p:cNvPr id="7" name="Left-Up Arrow 9">
            <a:extLst>
              <a:ext uri="{FF2B5EF4-FFF2-40B4-BE49-F238E27FC236}">
                <a16:creationId xmlns:a16="http://schemas.microsoft.com/office/drawing/2014/main" id="{A404CAB8-E30B-4F5F-BC6F-4911F871D72C}"/>
              </a:ext>
            </a:extLst>
          </p:cNvPr>
          <p:cNvSpPr/>
          <p:nvPr/>
        </p:nvSpPr>
        <p:spPr>
          <a:xfrm rot="10800000">
            <a:off x="5105400" y="5376421"/>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Arrow Connector 7">
            <a:extLst>
              <a:ext uri="{FF2B5EF4-FFF2-40B4-BE49-F238E27FC236}">
                <a16:creationId xmlns:a16="http://schemas.microsoft.com/office/drawing/2014/main" id="{248DC42C-5815-4A3B-8FC3-91E4A5DAE0AA}"/>
              </a:ext>
            </a:extLst>
          </p:cNvPr>
          <p:cNvCxnSpPr>
            <a:cxnSpLocks/>
          </p:cNvCxnSpPr>
          <p:nvPr/>
        </p:nvCxnSpPr>
        <p:spPr>
          <a:xfrm>
            <a:off x="2209800" y="3325687"/>
            <a:ext cx="48006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2F0FD4D5-D4FD-4AFA-8468-AD5B6582CA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23108"/>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1349E3-8428-4C98-BE96-BEED4F9F70F3}"/>
              </a:ext>
            </a:extLst>
          </p:cNvPr>
          <p:cNvPicPr>
            <a:picLocks noChangeAspect="1"/>
          </p:cNvPicPr>
          <p:nvPr/>
        </p:nvPicPr>
        <p:blipFill>
          <a:blip r:embed="rId2"/>
          <a:stretch>
            <a:fillRect/>
          </a:stretch>
        </p:blipFill>
        <p:spPr>
          <a:xfrm>
            <a:off x="762000" y="1447800"/>
            <a:ext cx="5963482" cy="4610743"/>
          </a:xfrm>
          <a:prstGeom prst="rect">
            <a:avLst/>
          </a:prstGeom>
        </p:spPr>
      </p:pic>
      <p:sp>
        <p:nvSpPr>
          <p:cNvPr id="4" name="Title 1">
            <a:extLst>
              <a:ext uri="{FF2B5EF4-FFF2-40B4-BE49-F238E27FC236}">
                <a16:creationId xmlns:a16="http://schemas.microsoft.com/office/drawing/2014/main" id="{AF07C8AD-EEA0-45F8-B9FE-09ACF9FD2F13}"/>
              </a:ext>
            </a:extLst>
          </p:cNvPr>
          <p:cNvSpPr txBox="1">
            <a:spLocks/>
          </p:cNvSpPr>
          <p:nvPr/>
        </p:nvSpPr>
        <p:spPr bwMode="auto">
          <a:xfrm>
            <a:off x="609600" y="-117797"/>
            <a:ext cx="733901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6</a:t>
            </a:r>
          </a:p>
        </p:txBody>
      </p:sp>
      <p:sp>
        <p:nvSpPr>
          <p:cNvPr id="5" name="Left-Up Arrow 9">
            <a:extLst>
              <a:ext uri="{FF2B5EF4-FFF2-40B4-BE49-F238E27FC236}">
                <a16:creationId xmlns:a16="http://schemas.microsoft.com/office/drawing/2014/main" id="{F45087FE-5CA9-4D08-A315-92ADCE262E65}"/>
              </a:ext>
            </a:extLst>
          </p:cNvPr>
          <p:cNvSpPr/>
          <p:nvPr/>
        </p:nvSpPr>
        <p:spPr>
          <a:xfrm rot="10800000">
            <a:off x="5105400" y="5376421"/>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5">
            <a:extLst>
              <a:ext uri="{FF2B5EF4-FFF2-40B4-BE49-F238E27FC236}">
                <a16:creationId xmlns:a16="http://schemas.microsoft.com/office/drawing/2014/main" id="{FB710F3C-A6C5-4BC7-8EDC-72B003F9E661}"/>
              </a:ext>
            </a:extLst>
          </p:cNvPr>
          <p:cNvSpPr txBox="1"/>
          <p:nvPr/>
        </p:nvSpPr>
        <p:spPr>
          <a:xfrm>
            <a:off x="7467600" y="5339834"/>
            <a:ext cx="1600200" cy="369332"/>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SELECT</a:t>
            </a:r>
          </a:p>
        </p:txBody>
      </p:sp>
      <p:pic>
        <p:nvPicPr>
          <p:cNvPr id="7" name="Content Placeholder 10">
            <a:extLst>
              <a:ext uri="{FF2B5EF4-FFF2-40B4-BE49-F238E27FC236}">
                <a16:creationId xmlns:a16="http://schemas.microsoft.com/office/drawing/2014/main" id="{36C85EBF-488B-4EC4-B597-83A71E710A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483848"/>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1BEF3E-F583-45CE-83BC-18B62BB598D9}"/>
              </a:ext>
            </a:extLst>
          </p:cNvPr>
          <p:cNvPicPr>
            <a:picLocks noChangeAspect="1"/>
          </p:cNvPicPr>
          <p:nvPr/>
        </p:nvPicPr>
        <p:blipFill>
          <a:blip r:embed="rId2"/>
          <a:stretch>
            <a:fillRect/>
          </a:stretch>
        </p:blipFill>
        <p:spPr>
          <a:xfrm>
            <a:off x="1371600" y="1703544"/>
            <a:ext cx="5973009" cy="4620270"/>
          </a:xfrm>
          <a:prstGeom prst="rect">
            <a:avLst/>
          </a:prstGeom>
        </p:spPr>
      </p:pic>
      <p:sp>
        <p:nvSpPr>
          <p:cNvPr id="4" name="Rectangle 3">
            <a:extLst>
              <a:ext uri="{FF2B5EF4-FFF2-40B4-BE49-F238E27FC236}">
                <a16:creationId xmlns:a16="http://schemas.microsoft.com/office/drawing/2014/main" id="{DD40A899-62BF-474C-B669-3484EBC89695}"/>
              </a:ext>
            </a:extLst>
          </p:cNvPr>
          <p:cNvSpPr/>
          <p:nvPr/>
        </p:nvSpPr>
        <p:spPr>
          <a:xfrm>
            <a:off x="642938" y="533400"/>
            <a:ext cx="7739062" cy="584200"/>
          </a:xfrm>
          <a:prstGeom prst="rect">
            <a:avLst/>
          </a:prstGeom>
        </p:spPr>
        <p:txBody>
          <a:bodyPr>
            <a:spAutoFit/>
          </a:bodyPr>
          <a:lstStyle/>
          <a:p>
            <a:pPr>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BE PATIENT DURING INSTALLATION!</a:t>
            </a:r>
            <a:endParaRPr lang="en-US" sz="3200" dirty="0"/>
          </a:p>
        </p:txBody>
      </p:sp>
      <p:sp>
        <p:nvSpPr>
          <p:cNvPr id="5" name="TextBox 4">
            <a:extLst>
              <a:ext uri="{FF2B5EF4-FFF2-40B4-BE49-F238E27FC236}">
                <a16:creationId xmlns:a16="http://schemas.microsoft.com/office/drawing/2014/main" id="{868E9268-07A5-4C0B-8761-2FEF1BAAC986}"/>
              </a:ext>
            </a:extLst>
          </p:cNvPr>
          <p:cNvSpPr txBox="1">
            <a:spLocks noChangeArrowheads="1"/>
          </p:cNvSpPr>
          <p:nvPr/>
        </p:nvSpPr>
        <p:spPr bwMode="auto">
          <a:xfrm>
            <a:off x="762000" y="1187450"/>
            <a:ext cx="739140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APPLIES TO BOTH NEW &amp; INSTALLATION UPDATES</a:t>
            </a:r>
          </a:p>
        </p:txBody>
      </p:sp>
      <p:pic>
        <p:nvPicPr>
          <p:cNvPr id="6" name="Content Placeholder 10">
            <a:extLst>
              <a:ext uri="{FF2B5EF4-FFF2-40B4-BE49-F238E27FC236}">
                <a16:creationId xmlns:a16="http://schemas.microsoft.com/office/drawing/2014/main" id="{1FECC991-C3A7-4069-8A5F-710ACDD08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354946"/>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7C6772-2597-4A43-8B4F-0B4D72779C3E}"/>
              </a:ext>
            </a:extLst>
          </p:cNvPr>
          <p:cNvPicPr>
            <a:picLocks noChangeAspect="1"/>
          </p:cNvPicPr>
          <p:nvPr/>
        </p:nvPicPr>
        <p:blipFill>
          <a:blip r:embed="rId2"/>
          <a:stretch>
            <a:fillRect/>
          </a:stretch>
        </p:blipFill>
        <p:spPr>
          <a:xfrm>
            <a:off x="373930" y="1576844"/>
            <a:ext cx="5963482" cy="4639322"/>
          </a:xfrm>
          <a:prstGeom prst="rect">
            <a:avLst/>
          </a:prstGeom>
        </p:spPr>
      </p:pic>
      <p:sp>
        <p:nvSpPr>
          <p:cNvPr id="4" name="Left-Up Arrow 9">
            <a:extLst>
              <a:ext uri="{FF2B5EF4-FFF2-40B4-BE49-F238E27FC236}">
                <a16:creationId xmlns:a16="http://schemas.microsoft.com/office/drawing/2014/main" id="{D1E16A5A-56BD-48C3-8C5C-35FFDF5DE457}"/>
              </a:ext>
            </a:extLst>
          </p:cNvPr>
          <p:cNvSpPr/>
          <p:nvPr/>
        </p:nvSpPr>
        <p:spPr>
          <a:xfrm rot="10800000">
            <a:off x="4876800" y="5363734"/>
            <a:ext cx="2144713" cy="284163"/>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TextBox 4">
            <a:extLst>
              <a:ext uri="{FF2B5EF4-FFF2-40B4-BE49-F238E27FC236}">
                <a16:creationId xmlns:a16="http://schemas.microsoft.com/office/drawing/2014/main" id="{A8B7453B-7179-4779-969F-A112ACC11ADF}"/>
              </a:ext>
            </a:extLst>
          </p:cNvPr>
          <p:cNvSpPr txBox="1"/>
          <p:nvPr/>
        </p:nvSpPr>
        <p:spPr>
          <a:xfrm>
            <a:off x="7021512" y="5105502"/>
            <a:ext cx="2046287" cy="646331"/>
          </a:xfrm>
          <a:prstGeom prst="rect">
            <a:avLst/>
          </a:prstGeom>
          <a:noFill/>
          <a:ln>
            <a:solidFill>
              <a:schemeClr val="bg2"/>
            </a:solidFill>
          </a:ln>
        </p:spPr>
        <p:txBody>
          <a:bodyPr wrap="square" rtlCol="0" anchor="ctr" anchorCtr="1">
            <a:spAutoFit/>
          </a:bodyPr>
          <a:lstStyle/>
          <a:p>
            <a:pPr eaLnBrk="1" hangingPunct="1"/>
            <a:r>
              <a:rPr lang="en-US" altLang="en-US" b="1" dirty="0">
                <a:solidFill>
                  <a:srgbClr val="002060"/>
                </a:solidFill>
                <a:latin typeface="Calibri" panose="020F0502020204030204" pitchFamily="34" charset="0"/>
                <a:cs typeface="Arial" panose="020B0604020202020204" pitchFamily="34" charset="0"/>
              </a:rPr>
              <a:t>Finish Installation &amp; Launch Software</a:t>
            </a:r>
          </a:p>
        </p:txBody>
      </p:sp>
      <p:sp>
        <p:nvSpPr>
          <p:cNvPr id="7" name="Title 1">
            <a:extLst>
              <a:ext uri="{FF2B5EF4-FFF2-40B4-BE49-F238E27FC236}">
                <a16:creationId xmlns:a16="http://schemas.microsoft.com/office/drawing/2014/main" id="{1C1C4561-AADC-4509-AAAB-D132E786BEBF}"/>
              </a:ext>
            </a:extLst>
          </p:cNvPr>
          <p:cNvSpPr txBox="1">
            <a:spLocks/>
          </p:cNvSpPr>
          <p:nvPr/>
        </p:nvSpPr>
        <p:spPr bwMode="auto">
          <a:xfrm>
            <a:off x="304800" y="4829"/>
            <a:ext cx="7339013"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SOFTWARE, Step 7</a:t>
            </a:r>
          </a:p>
        </p:txBody>
      </p:sp>
      <p:pic>
        <p:nvPicPr>
          <p:cNvPr id="6" name="Content Placeholder 10">
            <a:extLst>
              <a:ext uri="{FF2B5EF4-FFF2-40B4-BE49-F238E27FC236}">
                <a16:creationId xmlns:a16="http://schemas.microsoft.com/office/drawing/2014/main" id="{9F569E5E-FE7A-4647-BEA3-580CB3D8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83510"/>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4DCF0-D55D-42F5-A97B-EEA52C004E69}"/>
              </a:ext>
            </a:extLst>
          </p:cNvPr>
          <p:cNvSpPr/>
          <p:nvPr/>
        </p:nvSpPr>
        <p:spPr>
          <a:xfrm>
            <a:off x="533400" y="212725"/>
            <a:ext cx="7777163" cy="647700"/>
          </a:xfrm>
          <a:prstGeom prst="rect">
            <a:avLst/>
          </a:prstGeom>
        </p:spPr>
        <p:txBody>
          <a:bodyPr wrap="none">
            <a:spAutoFit/>
          </a:bodyPr>
          <a:lstStyle/>
          <a:p>
            <a:pPr>
              <a:defRPr/>
            </a:pPr>
            <a:r>
              <a:rPr lang="en-US" alt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LAUNCH &amp; USE TDTR SOFTWARE</a:t>
            </a:r>
            <a:endParaRPr lang="en-US" sz="3600" dirty="0"/>
          </a:p>
        </p:txBody>
      </p:sp>
      <p:sp>
        <p:nvSpPr>
          <p:cNvPr id="48133" name="TextBox 5">
            <a:extLst>
              <a:ext uri="{FF2B5EF4-FFF2-40B4-BE49-F238E27FC236}">
                <a16:creationId xmlns:a16="http://schemas.microsoft.com/office/drawing/2014/main" id="{7BBAA6C4-3FAB-4022-AD1C-E99AEB23A7A6}"/>
              </a:ext>
            </a:extLst>
          </p:cNvPr>
          <p:cNvSpPr txBox="1">
            <a:spLocks noChangeArrowheads="1"/>
          </p:cNvSpPr>
          <p:nvPr/>
        </p:nvSpPr>
        <p:spPr bwMode="auto">
          <a:xfrm>
            <a:off x="3657600" y="1150938"/>
            <a:ext cx="2057400" cy="369887"/>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Select the icon</a:t>
            </a:r>
          </a:p>
        </p:txBody>
      </p:sp>
      <p:cxnSp>
        <p:nvCxnSpPr>
          <p:cNvPr id="8" name="Straight Arrow Connector 7">
            <a:extLst>
              <a:ext uri="{FF2B5EF4-FFF2-40B4-BE49-F238E27FC236}">
                <a16:creationId xmlns:a16="http://schemas.microsoft.com/office/drawing/2014/main" id="{04682826-3157-48CB-A7BC-39EA2CF4368C}"/>
              </a:ext>
            </a:extLst>
          </p:cNvPr>
          <p:cNvCxnSpPr>
            <a:cxnSpLocks/>
          </p:cNvCxnSpPr>
          <p:nvPr/>
        </p:nvCxnSpPr>
        <p:spPr>
          <a:xfrm>
            <a:off x="3184525" y="1352550"/>
            <a:ext cx="625475"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48135" name="TextBox 9">
            <a:extLst>
              <a:ext uri="{FF2B5EF4-FFF2-40B4-BE49-F238E27FC236}">
                <a16:creationId xmlns:a16="http://schemas.microsoft.com/office/drawing/2014/main" id="{ACF93627-9724-45E9-84CC-66ED3E055729}"/>
              </a:ext>
            </a:extLst>
          </p:cNvPr>
          <p:cNvSpPr txBox="1">
            <a:spLocks noChangeArrowheads="1"/>
          </p:cNvSpPr>
          <p:nvPr/>
        </p:nvSpPr>
        <p:spPr bwMode="auto">
          <a:xfrm>
            <a:off x="6453188" y="3733800"/>
            <a:ext cx="2590800" cy="6461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Wait for completion of initialization </a:t>
            </a:r>
          </a:p>
        </p:txBody>
      </p:sp>
      <p:pic>
        <p:nvPicPr>
          <p:cNvPr id="6" name="Picture 5">
            <a:extLst>
              <a:ext uri="{FF2B5EF4-FFF2-40B4-BE49-F238E27FC236}">
                <a16:creationId xmlns:a16="http://schemas.microsoft.com/office/drawing/2014/main" id="{3C873E3B-E7C3-4B18-A6EB-D3655016F897}"/>
              </a:ext>
            </a:extLst>
          </p:cNvPr>
          <p:cNvPicPr>
            <a:picLocks noChangeAspect="1"/>
          </p:cNvPicPr>
          <p:nvPr/>
        </p:nvPicPr>
        <p:blipFill>
          <a:blip r:embed="rId2"/>
          <a:stretch>
            <a:fillRect/>
          </a:stretch>
        </p:blipFill>
        <p:spPr>
          <a:xfrm>
            <a:off x="685800" y="2175007"/>
            <a:ext cx="5468113" cy="4344006"/>
          </a:xfrm>
          <a:prstGeom prst="rect">
            <a:avLst/>
          </a:prstGeom>
        </p:spPr>
      </p:pic>
      <p:pic>
        <p:nvPicPr>
          <p:cNvPr id="10" name="Picture 9">
            <a:extLst>
              <a:ext uri="{FF2B5EF4-FFF2-40B4-BE49-F238E27FC236}">
                <a16:creationId xmlns:a16="http://schemas.microsoft.com/office/drawing/2014/main" id="{C5DA5D58-5EE2-4083-B6D8-43F030E0108C}"/>
              </a:ext>
            </a:extLst>
          </p:cNvPr>
          <p:cNvPicPr>
            <a:picLocks noChangeAspect="1"/>
          </p:cNvPicPr>
          <p:nvPr/>
        </p:nvPicPr>
        <p:blipFill>
          <a:blip r:embed="rId3"/>
          <a:stretch>
            <a:fillRect/>
          </a:stretch>
        </p:blipFill>
        <p:spPr>
          <a:xfrm>
            <a:off x="990600" y="1050091"/>
            <a:ext cx="1781424" cy="571580"/>
          </a:xfrm>
          <a:prstGeom prst="rect">
            <a:avLst/>
          </a:prstGeom>
        </p:spPr>
      </p:pic>
      <p:pic>
        <p:nvPicPr>
          <p:cNvPr id="9" name="Content Placeholder 10">
            <a:extLst>
              <a:ext uri="{FF2B5EF4-FFF2-40B4-BE49-F238E27FC236}">
                <a16:creationId xmlns:a16="http://schemas.microsoft.com/office/drawing/2014/main" id="{FA0A4A11-968A-4643-AE2D-944475BD8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a:extLst>
              <a:ext uri="{FF2B5EF4-FFF2-40B4-BE49-F238E27FC236}">
                <a16:creationId xmlns:a16="http://schemas.microsoft.com/office/drawing/2014/main" id="{E9A78846-18F9-47F8-9D0A-70BB9D37023A}"/>
              </a:ext>
            </a:extLst>
          </p:cNvPr>
          <p:cNvCxnSpPr/>
          <p:nvPr/>
        </p:nvCxnSpPr>
        <p:spPr>
          <a:xfrm>
            <a:off x="4572000" y="4133850"/>
            <a:ext cx="19050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B5BF-0011-4637-BE7E-6CC8E7AC09B5}"/>
              </a:ext>
            </a:extLst>
          </p:cNvPr>
          <p:cNvSpPr>
            <a:spLocks noGrp="1"/>
          </p:cNvSpPr>
          <p:nvPr>
            <p:ph type="title" idx="4294967295"/>
          </p:nvPr>
        </p:nvSpPr>
        <p:spPr>
          <a:xfrm>
            <a:off x="471488" y="74613"/>
            <a:ext cx="8375650" cy="68897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SET DEFAULTS &amp; CHECK FOR UPDATES</a:t>
            </a:r>
          </a:p>
        </p:txBody>
      </p:sp>
      <p:sp>
        <p:nvSpPr>
          <p:cNvPr id="49155" name="TextBox 4">
            <a:extLst>
              <a:ext uri="{FF2B5EF4-FFF2-40B4-BE49-F238E27FC236}">
                <a16:creationId xmlns:a16="http://schemas.microsoft.com/office/drawing/2014/main" id="{80786949-7055-4AEE-BCBC-709D3BC1EFB8}"/>
              </a:ext>
            </a:extLst>
          </p:cNvPr>
          <p:cNvSpPr txBox="1">
            <a:spLocks noChangeArrowheads="1"/>
          </p:cNvSpPr>
          <p:nvPr/>
        </p:nvSpPr>
        <p:spPr bwMode="auto">
          <a:xfrm>
            <a:off x="304019" y="1088231"/>
            <a:ext cx="2317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Select “Options”</a:t>
            </a:r>
          </a:p>
        </p:txBody>
      </p:sp>
      <p:sp>
        <p:nvSpPr>
          <p:cNvPr id="49156" name="TextBox 9">
            <a:extLst>
              <a:ext uri="{FF2B5EF4-FFF2-40B4-BE49-F238E27FC236}">
                <a16:creationId xmlns:a16="http://schemas.microsoft.com/office/drawing/2014/main" id="{83B4C1AD-2075-44BE-B5DD-A039318357FA}"/>
              </a:ext>
            </a:extLst>
          </p:cNvPr>
          <p:cNvSpPr txBox="1">
            <a:spLocks noChangeArrowheads="1"/>
          </p:cNvSpPr>
          <p:nvPr/>
        </p:nvSpPr>
        <p:spPr bwMode="auto">
          <a:xfrm>
            <a:off x="2222500" y="1741488"/>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Set “Defaults”</a:t>
            </a:r>
          </a:p>
        </p:txBody>
      </p:sp>
      <p:sp>
        <p:nvSpPr>
          <p:cNvPr id="49157" name="TextBox 12">
            <a:extLst>
              <a:ext uri="{FF2B5EF4-FFF2-40B4-BE49-F238E27FC236}">
                <a16:creationId xmlns:a16="http://schemas.microsoft.com/office/drawing/2014/main" id="{23F805F2-065A-4BFA-A25D-ECB50A1EFF16}"/>
              </a:ext>
            </a:extLst>
          </p:cNvPr>
          <p:cNvSpPr txBox="1">
            <a:spLocks noChangeArrowheads="1"/>
          </p:cNvSpPr>
          <p:nvPr/>
        </p:nvSpPr>
        <p:spPr bwMode="auto">
          <a:xfrm>
            <a:off x="1314450" y="2185988"/>
            <a:ext cx="2711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Check for Software “Updates”</a:t>
            </a:r>
            <a:endParaRPr lang="en-US" altLang="en-US" sz="1600" b="1" dirty="0">
              <a:solidFill>
                <a:srgbClr val="FF0000"/>
              </a:solidFill>
              <a:latin typeface="Calibri" panose="020F0502020204030204" pitchFamily="34" charset="0"/>
              <a:cs typeface="Arial" panose="020B0604020202020204" pitchFamily="34" charset="0"/>
            </a:endParaRPr>
          </a:p>
        </p:txBody>
      </p:sp>
      <p:sp>
        <p:nvSpPr>
          <p:cNvPr id="49160" name="TextBox 7">
            <a:extLst>
              <a:ext uri="{FF2B5EF4-FFF2-40B4-BE49-F238E27FC236}">
                <a16:creationId xmlns:a16="http://schemas.microsoft.com/office/drawing/2014/main" id="{82610B68-9448-4784-AE40-A04C873003C7}"/>
              </a:ext>
            </a:extLst>
          </p:cNvPr>
          <p:cNvSpPr txBox="1">
            <a:spLocks noChangeArrowheads="1"/>
          </p:cNvSpPr>
          <p:nvPr/>
        </p:nvSpPr>
        <p:spPr bwMode="auto">
          <a:xfrm>
            <a:off x="398463" y="6276975"/>
            <a:ext cx="3627437"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u="sng" dirty="0">
                <a:solidFill>
                  <a:srgbClr val="003DB8"/>
                </a:solidFill>
                <a:latin typeface="Calibri" panose="020F0502020204030204" pitchFamily="34" charset="0"/>
              </a:rPr>
              <a:t>Verify “Discipline” &amp; “Season ”</a:t>
            </a:r>
          </a:p>
        </p:txBody>
      </p:sp>
      <p:sp>
        <p:nvSpPr>
          <p:cNvPr id="49166" name="TextBox 10">
            <a:extLst>
              <a:ext uri="{FF2B5EF4-FFF2-40B4-BE49-F238E27FC236}">
                <a16:creationId xmlns:a16="http://schemas.microsoft.com/office/drawing/2014/main" id="{8E0FD653-A95F-4D4A-A0F8-B48F0DE537EE}"/>
              </a:ext>
            </a:extLst>
          </p:cNvPr>
          <p:cNvSpPr txBox="1">
            <a:spLocks noChangeArrowheads="1"/>
          </p:cNvSpPr>
          <p:nvPr/>
        </p:nvSpPr>
        <p:spPr bwMode="auto">
          <a:xfrm>
            <a:off x="4787900" y="5145882"/>
            <a:ext cx="3810000" cy="6477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latin typeface="Calibri" panose="020F0502020204030204" pitchFamily="34" charset="0"/>
              </a:rPr>
              <a:t>Note option to access Timing Booklet on FIS website </a:t>
            </a:r>
          </a:p>
        </p:txBody>
      </p:sp>
      <p:pic>
        <p:nvPicPr>
          <p:cNvPr id="16" name="Content Placeholder 10">
            <a:extLst>
              <a:ext uri="{FF2B5EF4-FFF2-40B4-BE49-F238E27FC236}">
                <a16:creationId xmlns:a16="http://schemas.microsoft.com/office/drawing/2014/main" id="{97448BB6-81DA-45D4-8D0F-5DB959D52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B005E1-1F3E-A75F-F303-DF37B57E1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660" y="2499530"/>
            <a:ext cx="4383019" cy="3484539"/>
          </a:xfrm>
          <a:prstGeom prst="rect">
            <a:avLst/>
          </a:prstGeom>
        </p:spPr>
      </p:pic>
      <p:cxnSp>
        <p:nvCxnSpPr>
          <p:cNvPr id="7" name="Straight Arrow Connector 6">
            <a:extLst>
              <a:ext uri="{FF2B5EF4-FFF2-40B4-BE49-F238E27FC236}">
                <a16:creationId xmlns:a16="http://schemas.microsoft.com/office/drawing/2014/main" id="{4F0A720B-D5F5-48BE-94C4-3206511D274D}"/>
              </a:ext>
            </a:extLst>
          </p:cNvPr>
          <p:cNvCxnSpPr/>
          <p:nvPr/>
        </p:nvCxnSpPr>
        <p:spPr>
          <a:xfrm>
            <a:off x="685800" y="1460500"/>
            <a:ext cx="0" cy="11271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CBEE392-6A0F-41AF-93B6-F10498E192EF}"/>
              </a:ext>
            </a:extLst>
          </p:cNvPr>
          <p:cNvCxnSpPr>
            <a:cxnSpLocks/>
          </p:cNvCxnSpPr>
          <p:nvPr/>
        </p:nvCxnSpPr>
        <p:spPr>
          <a:xfrm>
            <a:off x="1143000" y="3429000"/>
            <a:ext cx="0" cy="28321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C87E8FA4-FAD6-AF7B-CBAD-575D0F683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8276" y="986631"/>
            <a:ext cx="4078342" cy="4002882"/>
          </a:xfrm>
          <a:prstGeom prst="rect">
            <a:avLst/>
          </a:prstGeom>
        </p:spPr>
      </p:pic>
      <p:cxnSp>
        <p:nvCxnSpPr>
          <p:cNvPr id="15" name="Straight Arrow Connector 14">
            <a:extLst>
              <a:ext uri="{FF2B5EF4-FFF2-40B4-BE49-F238E27FC236}">
                <a16:creationId xmlns:a16="http://schemas.microsoft.com/office/drawing/2014/main" id="{5A416940-1A6B-41A5-A4AE-0D677A4C854F}"/>
              </a:ext>
            </a:extLst>
          </p:cNvPr>
          <p:cNvCxnSpPr>
            <a:cxnSpLocks/>
          </p:cNvCxnSpPr>
          <p:nvPr/>
        </p:nvCxnSpPr>
        <p:spPr>
          <a:xfrm flipV="1">
            <a:off x="3975100" y="1460500"/>
            <a:ext cx="1054100" cy="9048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25DD6452-F26D-4975-BCAF-4272DB4D1622}"/>
              </a:ext>
            </a:extLst>
          </p:cNvPr>
          <p:cNvCxnSpPr>
            <a:cxnSpLocks/>
          </p:cNvCxnSpPr>
          <p:nvPr/>
        </p:nvCxnSpPr>
        <p:spPr>
          <a:xfrm flipV="1">
            <a:off x="3581400" y="1335881"/>
            <a:ext cx="1447800" cy="532607"/>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CBB8E143-602D-4C88-BFA6-74693920DCD8}"/>
              </a:ext>
            </a:extLst>
          </p:cNvPr>
          <p:cNvCxnSpPr>
            <a:cxnSpLocks/>
          </p:cNvCxnSpPr>
          <p:nvPr/>
        </p:nvCxnSpPr>
        <p:spPr>
          <a:xfrm>
            <a:off x="5715000" y="1741488"/>
            <a:ext cx="0" cy="3516312"/>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B916-B55B-49DE-A547-BD7AC1A92EB6}"/>
              </a:ext>
            </a:extLst>
          </p:cNvPr>
          <p:cNvSpPr>
            <a:spLocks noGrp="1"/>
          </p:cNvSpPr>
          <p:nvPr>
            <p:ph type="title" idx="4294967295"/>
          </p:nvPr>
        </p:nvSpPr>
        <p:spPr>
          <a:xfrm>
            <a:off x="1066800" y="152400"/>
            <a:ext cx="7339013" cy="1027113"/>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OPTIONS: </a:t>
            </a:r>
            <a:br>
              <a:rPr lang="en-US" dirty="0">
                <a:solidFill>
                  <a:schemeClr val="tx1"/>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Program Options</a:t>
            </a:r>
            <a:r>
              <a:rPr lang="en-US" sz="2400"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that will not change!</a:t>
            </a:r>
          </a:p>
        </p:txBody>
      </p:sp>
      <p:pic>
        <p:nvPicPr>
          <p:cNvPr id="4" name="Picture 3">
            <a:extLst>
              <a:ext uri="{FF2B5EF4-FFF2-40B4-BE49-F238E27FC236}">
                <a16:creationId xmlns:a16="http://schemas.microsoft.com/office/drawing/2014/main" id="{CDD9AE1A-7B80-495C-82F1-76FC224CCBAE}"/>
              </a:ext>
            </a:extLst>
          </p:cNvPr>
          <p:cNvPicPr>
            <a:picLocks noChangeAspect="1"/>
          </p:cNvPicPr>
          <p:nvPr/>
        </p:nvPicPr>
        <p:blipFill>
          <a:blip r:embed="rId2"/>
          <a:stretch>
            <a:fillRect/>
          </a:stretch>
        </p:blipFill>
        <p:spPr>
          <a:xfrm>
            <a:off x="1066800" y="1371600"/>
            <a:ext cx="6324600" cy="4419600"/>
          </a:xfrm>
          <a:prstGeom prst="rect">
            <a:avLst/>
          </a:prstGeom>
        </p:spPr>
      </p:pic>
      <p:pic>
        <p:nvPicPr>
          <p:cNvPr id="5" name="Content Placeholder 10">
            <a:extLst>
              <a:ext uri="{FF2B5EF4-FFF2-40B4-BE49-F238E27FC236}">
                <a16:creationId xmlns:a16="http://schemas.microsoft.com/office/drawing/2014/main" id="{D098615D-E139-442D-B942-ADBD3C59AE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0A0A-CA23-450E-89EE-BF3CBC65EF4B}"/>
              </a:ext>
            </a:extLst>
          </p:cNvPr>
          <p:cNvSpPr>
            <a:spLocks noGrp="1"/>
          </p:cNvSpPr>
          <p:nvPr>
            <p:ph type="title" idx="4294967295"/>
          </p:nvPr>
        </p:nvSpPr>
        <p:spPr>
          <a:xfrm>
            <a:off x="782638" y="152400"/>
            <a:ext cx="8229600" cy="1020763"/>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Timekeeper</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pic>
        <p:nvPicPr>
          <p:cNvPr id="4" name="Picture 3">
            <a:extLst>
              <a:ext uri="{FF2B5EF4-FFF2-40B4-BE49-F238E27FC236}">
                <a16:creationId xmlns:a16="http://schemas.microsoft.com/office/drawing/2014/main" id="{FBFE4173-F7EE-4DB6-BCDE-058992205E84}"/>
              </a:ext>
            </a:extLst>
          </p:cNvPr>
          <p:cNvPicPr>
            <a:picLocks noChangeAspect="1"/>
          </p:cNvPicPr>
          <p:nvPr/>
        </p:nvPicPr>
        <p:blipFill>
          <a:blip r:embed="rId2"/>
          <a:stretch>
            <a:fillRect/>
          </a:stretch>
        </p:blipFill>
        <p:spPr>
          <a:xfrm>
            <a:off x="782638" y="1447800"/>
            <a:ext cx="5702726" cy="4227394"/>
          </a:xfrm>
          <a:prstGeom prst="rect">
            <a:avLst/>
          </a:prstGeom>
        </p:spPr>
      </p:pic>
      <p:sp>
        <p:nvSpPr>
          <p:cNvPr id="5" name="TextBox 4">
            <a:extLst>
              <a:ext uri="{FF2B5EF4-FFF2-40B4-BE49-F238E27FC236}">
                <a16:creationId xmlns:a16="http://schemas.microsoft.com/office/drawing/2014/main" id="{59ACF848-D8DA-4112-AF26-3A7F0A484936}"/>
              </a:ext>
            </a:extLst>
          </p:cNvPr>
          <p:cNvSpPr txBox="1"/>
          <p:nvPr/>
        </p:nvSpPr>
        <p:spPr>
          <a:xfrm>
            <a:off x="6629400" y="2409737"/>
            <a:ext cx="2286000" cy="1200329"/>
          </a:xfrm>
          <a:prstGeom prst="rect">
            <a:avLst/>
          </a:prstGeom>
          <a:noFill/>
          <a:ln>
            <a:solidFill>
              <a:schemeClr val="bg2"/>
            </a:solidFill>
          </a:ln>
        </p:spPr>
        <p:txBody>
          <a:bodyPr wrap="square" rtlCol="0" anchor="ctr" anchorCtr="1">
            <a:spAutoFit/>
          </a:bodyPr>
          <a:lstStyle/>
          <a:p>
            <a:r>
              <a:rPr lang="en-US" b="1" dirty="0">
                <a:latin typeface="Arial" panose="020B0604020202020204" pitchFamily="34" charset="0"/>
                <a:cs typeface="Arial" panose="020B0604020202020204" pitchFamily="34" charset="0"/>
              </a:rPr>
              <a:t>NOTE: Telephone # must follow international format; e.g., +1</a:t>
            </a:r>
          </a:p>
        </p:txBody>
      </p:sp>
      <p:pic>
        <p:nvPicPr>
          <p:cNvPr id="6" name="Content Placeholder 10">
            <a:extLst>
              <a:ext uri="{FF2B5EF4-FFF2-40B4-BE49-F238E27FC236}">
                <a16:creationId xmlns:a16="http://schemas.microsoft.com/office/drawing/2014/main" id="{9150C128-BFD5-4E44-80F9-93F493B63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283148B-8B26-449D-8D0E-5E8E90DFDB83}"/>
              </a:ext>
            </a:extLst>
          </p:cNvPr>
          <p:cNvSpPr>
            <a:spLocks noGrp="1" noChangeArrowheads="1"/>
          </p:cNvSpPr>
          <p:nvPr>
            <p:ph type="title" idx="4294967295"/>
          </p:nvPr>
        </p:nvSpPr>
        <p:spPr>
          <a:xfrm>
            <a:off x="423863" y="0"/>
            <a:ext cx="8610600" cy="1066800"/>
          </a:xfrm>
        </p:spPr>
        <p:txBody>
          <a:bodyPr rtlCol="0">
            <a:normAutofit/>
          </a:bodyPr>
          <a:lstStyle/>
          <a:p>
            <a:pPr eaLnBrk="1" fontAlgn="auto" hangingPunct="1">
              <a:spcAft>
                <a:spcPts val="0"/>
              </a:spcAft>
              <a:defRPr/>
            </a:pPr>
            <a:r>
              <a:rPr lang="en-US" sz="31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Timing &amp; Data Technical Report - TDTR</a:t>
            </a:r>
            <a:br>
              <a:rPr lang="en-US" dirty="0">
                <a:solidFill>
                  <a:srgbClr val="003DB8"/>
                </a:solidFill>
                <a:latin typeface="Arial" panose="020B0604020202020204" pitchFamily="34" charset="0"/>
                <a:cs typeface="Arial" panose="020B0604020202020204" pitchFamily="34" charset="0"/>
              </a:rPr>
            </a:br>
            <a:endParaRPr lang="en-US" sz="2000" b="1" i="1" dirty="0">
              <a:solidFill>
                <a:srgbClr val="003DB8"/>
              </a:solidFill>
              <a:latin typeface="Arial" panose="020B0604020202020204" pitchFamily="34" charset="0"/>
              <a:cs typeface="Arial" panose="020B0604020202020204" pitchFamily="34" charset="0"/>
            </a:endParaRPr>
          </a:p>
        </p:txBody>
      </p:sp>
      <p:sp>
        <p:nvSpPr>
          <p:cNvPr id="10243" name="Rectangle 4">
            <a:extLst>
              <a:ext uri="{FF2B5EF4-FFF2-40B4-BE49-F238E27FC236}">
                <a16:creationId xmlns:a16="http://schemas.microsoft.com/office/drawing/2014/main" id="{32A0811B-1953-450F-8D43-B352F6580B66}"/>
              </a:ext>
            </a:extLst>
          </p:cNvPr>
          <p:cNvSpPr>
            <a:spLocks noChangeArrowheads="1"/>
          </p:cNvSpPr>
          <p:nvPr/>
        </p:nvSpPr>
        <p:spPr bwMode="auto">
          <a:xfrm>
            <a:off x="533400" y="5257800"/>
            <a:ext cx="8167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pPr>
            <a:r>
              <a:rPr lang="en-US" altLang="en-US" dirty="0">
                <a:latin typeface="Arial Bold" panose="020B0704020202020204" pitchFamily="34" charset="0"/>
                <a:cs typeface="Arial Bold" panose="020B0704020202020204" pitchFamily="34" charset="0"/>
              </a:rPr>
              <a:t> </a:t>
            </a:r>
            <a:endParaRPr lang="en-US" altLang="en-US" dirty="0">
              <a:latin typeface="Calibri" panose="020F0502020204030204" pitchFamily="34" charset="0"/>
              <a:cs typeface="Arial" panose="020B0604020202020204" pitchFamily="34" charset="0"/>
            </a:endParaRPr>
          </a:p>
        </p:txBody>
      </p:sp>
      <p:sp>
        <p:nvSpPr>
          <p:cNvPr id="10244" name="TextBox 2">
            <a:extLst>
              <a:ext uri="{FF2B5EF4-FFF2-40B4-BE49-F238E27FC236}">
                <a16:creationId xmlns:a16="http://schemas.microsoft.com/office/drawing/2014/main" id="{AF859829-BFE1-4629-82D5-E73A000B99B1}"/>
              </a:ext>
            </a:extLst>
          </p:cNvPr>
          <p:cNvSpPr txBox="1">
            <a:spLocks noChangeArrowheads="1"/>
          </p:cNvSpPr>
          <p:nvPr/>
        </p:nvSpPr>
        <p:spPr bwMode="auto">
          <a:xfrm>
            <a:off x="395031" y="934357"/>
            <a:ext cx="7848600"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ts val="600"/>
              </a:spcBef>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A TDTR is required for all events: non-FIS (including non-scored) and FIS</a:t>
            </a:r>
          </a:p>
          <a:p>
            <a:pPr eaLnBrk="1" hangingPunct="1">
              <a:spcBef>
                <a:spcPts val="600"/>
              </a:spcBef>
              <a:buFont typeface="Arial" panose="020B0604020202020204" pitchFamily="34" charset="0"/>
              <a:buChar char="•"/>
            </a:pPr>
            <a:r>
              <a:rPr lang="en-US" altLang="en-US" dirty="0">
                <a:latin typeface="Arial Bold" panose="020B0704020202020204" pitchFamily="34" charset="0"/>
                <a:cs typeface="Arial Bold" panose="020B0704020202020204" pitchFamily="34" charset="0"/>
              </a:rPr>
              <a:t>This part of the presentation addresses preparation of a paper copy of the TDTR which is made available in the MPF and may be used to document data which must be keyed into the FIS TDTR software </a:t>
            </a:r>
          </a:p>
          <a:p>
            <a:pPr eaLnBrk="1" hangingPunct="1">
              <a:spcBef>
                <a:spcPts val="600"/>
              </a:spcBef>
              <a:buFont typeface="Arial" panose="020B0604020202020204" pitchFamily="34" charset="0"/>
              <a:buChar char="•"/>
            </a:pPr>
            <a:r>
              <a:rPr lang="en-US" altLang="en-US" b="1" dirty="0">
                <a:latin typeface="Arial" panose="020B0604020202020204" pitchFamily="34" charset="0"/>
                <a:cs typeface="Arial" panose="020B0604020202020204" pitchFamily="34" charset="0"/>
              </a:rPr>
              <a:t>The paper copy of the TDTR has been redesigned to closely mirror the PDF report generated by the FIS TDTR software</a:t>
            </a:r>
          </a:p>
          <a:p>
            <a:pPr marL="0" indent="0" eaLnBrk="1" hangingPunct="1">
              <a:spcBef>
                <a:spcPts val="1200"/>
              </a:spcBef>
            </a:pPr>
            <a:endParaRPr lang="en-US" altLang="en-US" dirty="0">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2A2E3D16-08E8-40C4-AF63-813A32B60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CE1AC12-79FC-0663-3A0E-A0C0263D6247}"/>
              </a:ext>
            </a:extLst>
          </p:cNvPr>
          <p:cNvPicPr>
            <a:picLocks noChangeAspect="1"/>
          </p:cNvPicPr>
          <p:nvPr/>
        </p:nvPicPr>
        <p:blipFill>
          <a:blip r:embed="rId4"/>
          <a:stretch>
            <a:fillRect/>
          </a:stretch>
        </p:blipFill>
        <p:spPr>
          <a:xfrm>
            <a:off x="469038" y="3553783"/>
            <a:ext cx="8167688" cy="2073349"/>
          </a:xfrm>
          <a:prstGeom prst="rect">
            <a:avLst/>
          </a:prstGeom>
        </p:spPr>
      </p:pic>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6A7A-F0E4-4BBB-8186-11F323FEA798}"/>
              </a:ext>
            </a:extLst>
          </p:cNvPr>
          <p:cNvSpPr>
            <a:spLocks noGrp="1"/>
          </p:cNvSpPr>
          <p:nvPr>
            <p:ph type="title" idx="4294967295"/>
          </p:nvPr>
        </p:nvSpPr>
        <p:spPr>
          <a:xfrm>
            <a:off x="990600" y="152400"/>
            <a:ext cx="7339013" cy="10668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Device</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sp>
        <p:nvSpPr>
          <p:cNvPr id="53251" name="TextBox 6">
            <a:extLst>
              <a:ext uri="{FF2B5EF4-FFF2-40B4-BE49-F238E27FC236}">
                <a16:creationId xmlns:a16="http://schemas.microsoft.com/office/drawing/2014/main" id="{EDD12CC7-A460-4E66-BA02-EF993DAE82AC}"/>
              </a:ext>
            </a:extLst>
          </p:cNvPr>
          <p:cNvSpPr txBox="1">
            <a:spLocks noChangeArrowheads="1"/>
          </p:cNvSpPr>
          <p:nvPr/>
        </p:nvSpPr>
        <p:spPr bwMode="auto">
          <a:xfrm>
            <a:off x="6400800" y="4101197"/>
            <a:ext cx="2590800" cy="646331"/>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latin typeface="Arial Bold" panose="020B0704020202020204" pitchFamily="34" charset="0"/>
                <a:cs typeface="Arial Bold" panose="020B0704020202020204" pitchFamily="34" charset="0"/>
              </a:rPr>
              <a:t>Verify installed timing device data is current</a:t>
            </a:r>
          </a:p>
        </p:txBody>
      </p:sp>
      <p:pic>
        <p:nvPicPr>
          <p:cNvPr id="7" name="Picture 6">
            <a:extLst>
              <a:ext uri="{FF2B5EF4-FFF2-40B4-BE49-F238E27FC236}">
                <a16:creationId xmlns:a16="http://schemas.microsoft.com/office/drawing/2014/main" id="{60D42B84-307F-477E-81D3-7833EA0558B5}"/>
              </a:ext>
            </a:extLst>
          </p:cNvPr>
          <p:cNvPicPr>
            <a:picLocks noChangeAspect="1"/>
          </p:cNvPicPr>
          <p:nvPr/>
        </p:nvPicPr>
        <p:blipFill>
          <a:blip r:embed="rId2"/>
          <a:stretch>
            <a:fillRect/>
          </a:stretch>
        </p:blipFill>
        <p:spPr>
          <a:xfrm>
            <a:off x="381000" y="1536341"/>
            <a:ext cx="5410200" cy="4254858"/>
          </a:xfrm>
          <a:prstGeom prst="rect">
            <a:avLst/>
          </a:prstGeom>
        </p:spPr>
      </p:pic>
      <p:cxnSp>
        <p:nvCxnSpPr>
          <p:cNvPr id="11" name="Straight Arrow Connector 10">
            <a:extLst>
              <a:ext uri="{FF2B5EF4-FFF2-40B4-BE49-F238E27FC236}">
                <a16:creationId xmlns:a16="http://schemas.microsoft.com/office/drawing/2014/main" id="{CC3CA754-7725-4ABB-9834-1366C7BDF23F}"/>
              </a:ext>
            </a:extLst>
          </p:cNvPr>
          <p:cNvCxnSpPr>
            <a:cxnSpLocks/>
          </p:cNvCxnSpPr>
          <p:nvPr/>
        </p:nvCxnSpPr>
        <p:spPr>
          <a:xfrm flipV="1">
            <a:off x="1524000" y="4267200"/>
            <a:ext cx="4648200" cy="105446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C21FD281-05BB-48F5-A62D-4250900880FD}"/>
              </a:ext>
            </a:extLst>
          </p:cNvPr>
          <p:cNvCxnSpPr>
            <a:cxnSpLocks/>
          </p:cNvCxnSpPr>
          <p:nvPr/>
        </p:nvCxnSpPr>
        <p:spPr>
          <a:xfrm>
            <a:off x="4191000" y="3657600"/>
            <a:ext cx="1981200" cy="6096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pic>
        <p:nvPicPr>
          <p:cNvPr id="8" name="Content Placeholder 10">
            <a:extLst>
              <a:ext uri="{FF2B5EF4-FFF2-40B4-BE49-F238E27FC236}">
                <a16:creationId xmlns:a16="http://schemas.microsoft.com/office/drawing/2014/main" id="{3C30B614-78A7-49B2-8D6F-79096B18B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7">
            <a:extLst>
              <a:ext uri="{FF2B5EF4-FFF2-40B4-BE49-F238E27FC236}">
                <a16:creationId xmlns:a16="http://schemas.microsoft.com/office/drawing/2014/main" id="{8D2B0E13-9839-4E37-9B40-67F5CBC83381}"/>
              </a:ext>
            </a:extLst>
          </p:cNvPr>
          <p:cNvSpPr txBox="1">
            <a:spLocks noChangeArrowheads="1"/>
          </p:cNvSpPr>
          <p:nvPr/>
        </p:nvSpPr>
        <p:spPr bwMode="auto">
          <a:xfrm>
            <a:off x="7391400" y="5486400"/>
            <a:ext cx="1643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sp>
        <p:nvSpPr>
          <p:cNvPr id="12" name="Rectangle 11">
            <a:extLst>
              <a:ext uri="{FF2B5EF4-FFF2-40B4-BE49-F238E27FC236}">
                <a16:creationId xmlns:a16="http://schemas.microsoft.com/office/drawing/2014/main" id="{C3FEBB27-400B-4EFD-BAAB-EAE95294ACC1}"/>
              </a:ext>
            </a:extLst>
          </p:cNvPr>
          <p:cNvSpPr/>
          <p:nvPr/>
        </p:nvSpPr>
        <p:spPr>
          <a:xfrm>
            <a:off x="457200" y="407988"/>
            <a:ext cx="6007100" cy="646112"/>
          </a:xfrm>
          <a:prstGeom prst="rect">
            <a:avLst/>
          </a:prstGeom>
        </p:spPr>
        <p:txBody>
          <a:bodyPr>
            <a:spAutoFit/>
          </a:bodyPr>
          <a:lstStyle/>
          <a:p>
            <a:pPr eaLnBrk="1" fontAlgn="auto" hangingPunct="1">
              <a:spcBef>
                <a:spcPts val="0"/>
              </a:spcBef>
              <a:spcAft>
                <a:spcPts val="0"/>
              </a:spcAft>
              <a:defRPr/>
            </a:pPr>
            <a:r>
              <a:rPr lang="en-US" altLang="en-US" sz="36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Defaults: Timing Devices</a:t>
            </a:r>
            <a:endParaRPr lang="en-US" sz="3600" b="1" dirty="0">
              <a:solidFill>
                <a:srgbClr val="003DB8"/>
              </a:solidFill>
              <a:latin typeface="Arial Bold" panose="020B0704020202020204" pitchFamily="34" charset="0"/>
              <a:cs typeface="Arial Bold" panose="020B0704020202020204" pitchFamily="34" charset="0"/>
            </a:endParaRPr>
          </a:p>
        </p:txBody>
      </p:sp>
      <p:sp>
        <p:nvSpPr>
          <p:cNvPr id="57350" name="TextBox 9">
            <a:extLst>
              <a:ext uri="{FF2B5EF4-FFF2-40B4-BE49-F238E27FC236}">
                <a16:creationId xmlns:a16="http://schemas.microsoft.com/office/drawing/2014/main" id="{BCB5B04D-2E4E-42E8-BE18-2308401A5D59}"/>
              </a:ext>
            </a:extLst>
          </p:cNvPr>
          <p:cNvSpPr txBox="1">
            <a:spLocks noChangeArrowheads="1"/>
          </p:cNvSpPr>
          <p:nvPr/>
        </p:nvSpPr>
        <p:spPr bwMode="auto">
          <a:xfrm>
            <a:off x="6837363" y="1985963"/>
            <a:ext cx="202723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2060"/>
                </a:solidFill>
                <a:latin typeface="Calibri" panose="020F0502020204030204" pitchFamily="34" charset="0"/>
                <a:cs typeface="Arial" panose="020B0604020202020204" pitchFamily="34" charset="0"/>
              </a:rPr>
              <a:t>Use Dropdown boxes &amp; insert </a:t>
            </a:r>
            <a:r>
              <a:rPr lang="en-US" altLang="en-US" sz="2400" b="1" u="sng" dirty="0">
                <a:solidFill>
                  <a:srgbClr val="002060"/>
                </a:solidFill>
                <a:latin typeface="Calibri" panose="020F0502020204030204" pitchFamily="34" charset="0"/>
                <a:cs typeface="Arial" panose="020B0604020202020204" pitchFamily="34" charset="0"/>
              </a:rPr>
              <a:t>All</a:t>
            </a:r>
            <a:r>
              <a:rPr lang="en-US" altLang="en-US" sz="2400" b="1" dirty="0">
                <a:solidFill>
                  <a:srgbClr val="002060"/>
                </a:solidFill>
                <a:latin typeface="Calibri" panose="020F0502020204030204" pitchFamily="34" charset="0"/>
                <a:cs typeface="Arial" panose="020B0604020202020204" pitchFamily="34" charset="0"/>
              </a:rPr>
              <a:t> Timing Device  Data</a:t>
            </a:r>
          </a:p>
        </p:txBody>
      </p:sp>
      <p:pic>
        <p:nvPicPr>
          <p:cNvPr id="3" name="Picture 2">
            <a:extLst>
              <a:ext uri="{FF2B5EF4-FFF2-40B4-BE49-F238E27FC236}">
                <a16:creationId xmlns:a16="http://schemas.microsoft.com/office/drawing/2014/main" id="{D22872FA-F3C5-493C-9A9B-89F3E11A2390}"/>
              </a:ext>
            </a:extLst>
          </p:cNvPr>
          <p:cNvPicPr>
            <a:picLocks noChangeAspect="1"/>
          </p:cNvPicPr>
          <p:nvPr/>
        </p:nvPicPr>
        <p:blipFill>
          <a:blip r:embed="rId2"/>
          <a:stretch>
            <a:fillRect/>
          </a:stretch>
        </p:blipFill>
        <p:spPr>
          <a:xfrm>
            <a:off x="336550" y="1255137"/>
            <a:ext cx="6248400" cy="4601151"/>
          </a:xfrm>
          <a:prstGeom prst="rect">
            <a:avLst/>
          </a:prstGeom>
        </p:spPr>
      </p:pic>
      <p:pic>
        <p:nvPicPr>
          <p:cNvPr id="7" name="Content Placeholder 10">
            <a:extLst>
              <a:ext uri="{FF2B5EF4-FFF2-40B4-BE49-F238E27FC236}">
                <a16:creationId xmlns:a16="http://schemas.microsoft.com/office/drawing/2014/main" id="{5E3DC718-748C-4F09-9991-AA211D2CD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a:extLst>
              <a:ext uri="{FF2B5EF4-FFF2-40B4-BE49-F238E27FC236}">
                <a16:creationId xmlns:a16="http://schemas.microsoft.com/office/drawing/2014/main" id="{8ABE3958-1068-4C5E-B7F8-74E82C6BA351}"/>
              </a:ext>
            </a:extLst>
          </p:cNvPr>
          <p:cNvCxnSpPr>
            <a:cxnSpLocks/>
          </p:cNvCxnSpPr>
          <p:nvPr/>
        </p:nvCxnSpPr>
        <p:spPr>
          <a:xfrm flipV="1">
            <a:off x="6499651" y="5715000"/>
            <a:ext cx="940455" cy="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8">
            <a:extLst>
              <a:ext uri="{FF2B5EF4-FFF2-40B4-BE49-F238E27FC236}">
                <a16:creationId xmlns:a16="http://schemas.microsoft.com/office/drawing/2014/main" id="{73AA49E2-0E0F-441D-9F34-D3AFBFEEA288}"/>
              </a:ext>
            </a:extLst>
          </p:cNvPr>
          <p:cNvSpPr txBox="1">
            <a:spLocks noChangeArrowheads="1"/>
          </p:cNvSpPr>
          <p:nvPr/>
        </p:nvSpPr>
        <p:spPr bwMode="auto">
          <a:xfrm>
            <a:off x="6846888" y="2554288"/>
            <a:ext cx="2193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Dropdown boxes allow for easy equipment selections</a:t>
            </a:r>
          </a:p>
        </p:txBody>
      </p:sp>
      <p:sp>
        <p:nvSpPr>
          <p:cNvPr id="49156" name="TextBox 6">
            <a:extLst>
              <a:ext uri="{FF2B5EF4-FFF2-40B4-BE49-F238E27FC236}">
                <a16:creationId xmlns:a16="http://schemas.microsoft.com/office/drawing/2014/main" id="{13A7815E-058C-44FE-AB9C-E065DB59A780}"/>
              </a:ext>
            </a:extLst>
          </p:cNvPr>
          <p:cNvSpPr txBox="1">
            <a:spLocks noChangeArrowheads="1"/>
          </p:cNvSpPr>
          <p:nvPr/>
        </p:nvSpPr>
        <p:spPr bwMode="auto">
          <a:xfrm>
            <a:off x="292100" y="398463"/>
            <a:ext cx="81549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rgbClr val="17375E"/>
                </a:solidFill>
                <a:latin typeface="Arial" pitchFamily="34" charset="0"/>
                <a:cs typeface="Arial" pitchFamily="34" charset="0"/>
              </a:defRPr>
            </a:lvl1pPr>
            <a:lvl2pPr marL="742950" indent="-285750">
              <a:spcBef>
                <a:spcPct val="20000"/>
              </a:spcBef>
              <a:buFont typeface="Arial" pitchFamily="34" charset="0"/>
              <a:buChar char="–"/>
              <a:defRPr sz="2400">
                <a:solidFill>
                  <a:srgbClr val="17375E"/>
                </a:solidFill>
                <a:latin typeface="Arial" pitchFamily="34" charset="0"/>
                <a:cs typeface="Arial" pitchFamily="34" charset="0"/>
              </a:defRPr>
            </a:lvl2pPr>
            <a:lvl3pPr marL="1143000" indent="-228600">
              <a:spcBef>
                <a:spcPct val="20000"/>
              </a:spcBef>
              <a:buFont typeface="Arial" pitchFamily="34" charset="0"/>
              <a:buChar char="•"/>
              <a:defRPr sz="2000">
                <a:solidFill>
                  <a:srgbClr val="17375E"/>
                </a:solidFill>
                <a:latin typeface="Arial" pitchFamily="34" charset="0"/>
                <a:cs typeface="Arial" pitchFamily="34" charset="0"/>
              </a:defRPr>
            </a:lvl3pPr>
            <a:lvl4pPr marL="1600200" indent="-228600">
              <a:spcBef>
                <a:spcPct val="20000"/>
              </a:spcBef>
              <a:buFont typeface="Arial" pitchFamily="34" charset="0"/>
              <a:buChar char="–"/>
              <a:defRPr>
                <a:solidFill>
                  <a:srgbClr val="17375E"/>
                </a:solidFill>
                <a:latin typeface="Arial" pitchFamily="34" charset="0"/>
                <a:cs typeface="Arial" pitchFamily="34" charset="0"/>
              </a:defRPr>
            </a:lvl4pPr>
            <a:lvl5pPr marL="2057400" indent="-228600">
              <a:spcBef>
                <a:spcPct val="20000"/>
              </a:spcBef>
              <a:buFont typeface="Arial" pitchFamily="34" charset="0"/>
              <a:buChar char="»"/>
              <a:defRPr>
                <a:solidFill>
                  <a:srgbClr val="17375E"/>
                </a:solidFill>
                <a:latin typeface="Arial" pitchFamily="34" charset="0"/>
                <a:cs typeface="Arial" pitchFamily="34" charset="0"/>
              </a:defRPr>
            </a:lvl5pPr>
            <a:lvl6pPr marL="25146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6pPr>
            <a:lvl7pPr marL="29718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7pPr>
            <a:lvl8pPr marL="34290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8pPr>
            <a:lvl9pPr marL="3886200" indent="-228600" fontAlgn="base">
              <a:spcBef>
                <a:spcPct val="20000"/>
              </a:spcBef>
              <a:spcAft>
                <a:spcPct val="0"/>
              </a:spcAft>
              <a:buFont typeface="Arial" pitchFamily="34" charset="0"/>
              <a:buChar char="»"/>
              <a:defRPr>
                <a:solidFill>
                  <a:srgbClr val="17375E"/>
                </a:solidFill>
                <a:latin typeface="Arial" pitchFamily="34" charset="0"/>
                <a:cs typeface="Arial" pitchFamily="34" charset="0"/>
              </a:defRPr>
            </a:lvl9pPr>
          </a:lstStyle>
          <a:p>
            <a:pPr eaLnBrk="1" fontAlgn="auto" hangingPunct="1">
              <a:spcBef>
                <a:spcPct val="0"/>
              </a:spcBef>
              <a:spcAft>
                <a:spcPts val="0"/>
              </a:spcAft>
              <a:buFontTx/>
              <a:buNone/>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MAKE YOUR </a:t>
            </a:r>
            <a:r>
              <a:rPr lang="en-US" altLang="en-US" b="1"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a:t>
            </a: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sp>
        <p:nvSpPr>
          <p:cNvPr id="58372" name="Rectangle 9">
            <a:extLst>
              <a:ext uri="{FF2B5EF4-FFF2-40B4-BE49-F238E27FC236}">
                <a16:creationId xmlns:a16="http://schemas.microsoft.com/office/drawing/2014/main" id="{AD066B11-C942-446E-96DB-2D08810A229A}"/>
              </a:ext>
            </a:extLst>
          </p:cNvPr>
          <p:cNvSpPr>
            <a:spLocks noChangeArrowheads="1"/>
          </p:cNvSpPr>
          <p:nvPr/>
        </p:nvSpPr>
        <p:spPr bwMode="auto">
          <a:xfrm>
            <a:off x="7345363" y="5562600"/>
            <a:ext cx="1506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cxnSp>
        <p:nvCxnSpPr>
          <p:cNvPr id="14" name="Straight Arrow Connector 13">
            <a:extLst>
              <a:ext uri="{FF2B5EF4-FFF2-40B4-BE49-F238E27FC236}">
                <a16:creationId xmlns:a16="http://schemas.microsoft.com/office/drawing/2014/main" id="{C72F1C6B-CEE6-46D9-B28F-85BDB8DCC521}"/>
              </a:ext>
            </a:extLst>
          </p:cNvPr>
          <p:cNvCxnSpPr>
            <a:cxnSpLocks/>
          </p:cNvCxnSpPr>
          <p:nvPr/>
        </p:nvCxnSpPr>
        <p:spPr>
          <a:xfrm>
            <a:off x="6245225" y="5748338"/>
            <a:ext cx="993775"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C49836B-E45F-4303-A8DF-BB884445FEBF}"/>
              </a:ext>
            </a:extLst>
          </p:cNvPr>
          <p:cNvPicPr>
            <a:picLocks noChangeAspect="1"/>
          </p:cNvPicPr>
          <p:nvPr/>
        </p:nvPicPr>
        <p:blipFill>
          <a:blip r:embed="rId2"/>
          <a:stretch>
            <a:fillRect/>
          </a:stretch>
        </p:blipFill>
        <p:spPr>
          <a:xfrm>
            <a:off x="100830" y="1381395"/>
            <a:ext cx="6138862" cy="4518885"/>
          </a:xfrm>
          <a:prstGeom prst="rect">
            <a:avLst/>
          </a:prstGeom>
        </p:spPr>
      </p:pic>
      <p:pic>
        <p:nvPicPr>
          <p:cNvPr id="8" name="Content Placeholder 10">
            <a:extLst>
              <a:ext uri="{FF2B5EF4-FFF2-40B4-BE49-F238E27FC236}">
                <a16:creationId xmlns:a16="http://schemas.microsoft.com/office/drawing/2014/main" id="{2CB9D7AD-8988-40C0-BDE9-B3239B92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BA91209A-CF59-4AE8-88F0-0430267F0F9C}"/>
              </a:ext>
            </a:extLst>
          </p:cNvPr>
          <p:cNvCxnSpPr>
            <a:cxnSpLocks/>
          </p:cNvCxnSpPr>
          <p:nvPr/>
        </p:nvCxnSpPr>
        <p:spPr>
          <a:xfrm flipH="1">
            <a:off x="2817813" y="3078163"/>
            <a:ext cx="39306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19105-CB32-4917-A645-B8497F2C62EB}"/>
              </a:ext>
            </a:extLst>
          </p:cNvPr>
          <p:cNvSpPr>
            <a:spLocks noGrp="1"/>
          </p:cNvSpPr>
          <p:nvPr>
            <p:ph type="title" idx="4294967295"/>
          </p:nvPr>
        </p:nvSpPr>
        <p:spPr>
          <a:xfrm>
            <a:off x="361950" y="66675"/>
            <a:ext cx="7339013" cy="877888"/>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MAKE YOUR </a:t>
            </a:r>
            <a:r>
              <a:rPr lang="en-US" sz="28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MODEL</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sp>
        <p:nvSpPr>
          <p:cNvPr id="59395" name="Rectangle 4">
            <a:extLst>
              <a:ext uri="{FF2B5EF4-FFF2-40B4-BE49-F238E27FC236}">
                <a16:creationId xmlns:a16="http://schemas.microsoft.com/office/drawing/2014/main" id="{C3D5FA1A-92F2-4731-9FCC-F58084B5A81B}"/>
              </a:ext>
            </a:extLst>
          </p:cNvPr>
          <p:cNvSpPr>
            <a:spLocks noChangeArrowheads="1"/>
          </p:cNvSpPr>
          <p:nvPr/>
        </p:nvSpPr>
        <p:spPr bwMode="auto">
          <a:xfrm>
            <a:off x="6064250" y="2141538"/>
            <a:ext cx="2705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Dropdown boxes allow for easy model selections</a:t>
            </a:r>
          </a:p>
        </p:txBody>
      </p:sp>
      <p:sp>
        <p:nvSpPr>
          <p:cNvPr id="59396" name="Rectangle 8">
            <a:extLst>
              <a:ext uri="{FF2B5EF4-FFF2-40B4-BE49-F238E27FC236}">
                <a16:creationId xmlns:a16="http://schemas.microsoft.com/office/drawing/2014/main" id="{8A5E4151-85C6-4F44-8A18-70714053AA7E}"/>
              </a:ext>
            </a:extLst>
          </p:cNvPr>
          <p:cNvSpPr>
            <a:spLocks noChangeArrowheads="1"/>
          </p:cNvSpPr>
          <p:nvPr/>
        </p:nvSpPr>
        <p:spPr bwMode="auto">
          <a:xfrm>
            <a:off x="6663531" y="4920456"/>
            <a:ext cx="1506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“Save” </a:t>
            </a:r>
          </a:p>
        </p:txBody>
      </p:sp>
      <p:cxnSp>
        <p:nvCxnSpPr>
          <p:cNvPr id="10" name="Straight Arrow Connector 9">
            <a:extLst>
              <a:ext uri="{FF2B5EF4-FFF2-40B4-BE49-F238E27FC236}">
                <a16:creationId xmlns:a16="http://schemas.microsoft.com/office/drawing/2014/main" id="{FBC2E11C-CDC8-4520-8B76-D408CB0D8D6A}"/>
              </a:ext>
            </a:extLst>
          </p:cNvPr>
          <p:cNvCxnSpPr>
            <a:cxnSpLocks/>
          </p:cNvCxnSpPr>
          <p:nvPr/>
        </p:nvCxnSpPr>
        <p:spPr>
          <a:xfrm>
            <a:off x="5617368" y="5105400"/>
            <a:ext cx="893763"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9EAC5952-60D7-40D5-9F43-86C39C1195EE}"/>
              </a:ext>
            </a:extLst>
          </p:cNvPr>
          <p:cNvPicPr>
            <a:picLocks noChangeAspect="1"/>
          </p:cNvPicPr>
          <p:nvPr/>
        </p:nvPicPr>
        <p:blipFill>
          <a:blip r:embed="rId2"/>
          <a:stretch>
            <a:fillRect/>
          </a:stretch>
        </p:blipFill>
        <p:spPr>
          <a:xfrm>
            <a:off x="511969" y="1467154"/>
            <a:ext cx="5105400" cy="3774657"/>
          </a:xfrm>
          <a:prstGeom prst="rect">
            <a:avLst/>
          </a:prstGeom>
        </p:spPr>
      </p:pic>
      <p:pic>
        <p:nvPicPr>
          <p:cNvPr id="8" name="Content Placeholder 10">
            <a:extLst>
              <a:ext uri="{FF2B5EF4-FFF2-40B4-BE49-F238E27FC236}">
                <a16:creationId xmlns:a16="http://schemas.microsoft.com/office/drawing/2014/main" id="{31377B4D-220B-40EB-8ED5-821AE954DD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1D47C20F-6061-400C-B28E-DFFA19A61E64}"/>
              </a:ext>
            </a:extLst>
          </p:cNvPr>
          <p:cNvCxnSpPr/>
          <p:nvPr/>
        </p:nvCxnSpPr>
        <p:spPr>
          <a:xfrm>
            <a:off x="3273425" y="2463800"/>
            <a:ext cx="2749550" cy="793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319E140-995E-486E-83E6-21BCA5B6F5B6}"/>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SELECTION WARNING!</a:t>
            </a:r>
          </a:p>
        </p:txBody>
      </p:sp>
      <p:pic>
        <p:nvPicPr>
          <p:cNvPr id="3" name="Picture 2">
            <a:extLst>
              <a:ext uri="{FF2B5EF4-FFF2-40B4-BE49-F238E27FC236}">
                <a16:creationId xmlns:a16="http://schemas.microsoft.com/office/drawing/2014/main" id="{483BB52E-303C-4729-8406-9FFB2881F4DB}"/>
              </a:ext>
            </a:extLst>
          </p:cNvPr>
          <p:cNvPicPr>
            <a:picLocks noChangeAspect="1"/>
          </p:cNvPicPr>
          <p:nvPr/>
        </p:nvPicPr>
        <p:blipFill>
          <a:blip r:embed="rId2"/>
          <a:stretch>
            <a:fillRect/>
          </a:stretch>
        </p:blipFill>
        <p:spPr>
          <a:xfrm>
            <a:off x="457200" y="1264271"/>
            <a:ext cx="5867400" cy="4329457"/>
          </a:xfrm>
          <a:prstGeom prst="rect">
            <a:avLst/>
          </a:prstGeom>
        </p:spPr>
      </p:pic>
      <p:pic>
        <p:nvPicPr>
          <p:cNvPr id="4" name="Content Placeholder 10">
            <a:extLst>
              <a:ext uri="{FF2B5EF4-FFF2-40B4-BE49-F238E27FC236}">
                <a16:creationId xmlns:a16="http://schemas.microsoft.com/office/drawing/2014/main" id="{04269154-14FE-48A4-85E4-D7994ED31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B983DC-5621-4610-9E78-446F2BBFF6F2}"/>
              </a:ext>
            </a:extLst>
          </p:cNvPr>
          <p:cNvPicPr>
            <a:picLocks noChangeAspect="1"/>
          </p:cNvPicPr>
          <p:nvPr/>
        </p:nvPicPr>
        <p:blipFill>
          <a:blip r:embed="rId2"/>
          <a:stretch>
            <a:fillRect/>
          </a:stretch>
        </p:blipFill>
        <p:spPr>
          <a:xfrm>
            <a:off x="533400" y="1295400"/>
            <a:ext cx="6553200" cy="4848196"/>
          </a:xfrm>
          <a:prstGeom prst="rect">
            <a:avLst/>
          </a:prstGeom>
        </p:spPr>
      </p:pic>
      <p:pic>
        <p:nvPicPr>
          <p:cNvPr id="4" name="Content Placeholder 10">
            <a:extLst>
              <a:ext uri="{FF2B5EF4-FFF2-40B4-BE49-F238E27FC236}">
                <a16:creationId xmlns:a16="http://schemas.microsoft.com/office/drawing/2014/main" id="{F4CB6AD8-6235-40D7-9E01-F298EF5799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DDBD676E-985A-41B6-A8D7-A9CA5D8112F4}"/>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SELECTION WARNING!</a:t>
            </a:r>
          </a:p>
        </p:txBody>
      </p:sp>
    </p:spTree>
    <p:extLst>
      <p:ext uri="{BB962C8B-B14F-4D97-AF65-F5344CB8AC3E}">
        <p14:creationId xmlns:p14="http://schemas.microsoft.com/office/powerpoint/2010/main" val="4202314853"/>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478AC-098A-47CA-9D3F-DC65C265C730}"/>
              </a:ext>
            </a:extLst>
          </p:cNvPr>
          <p:cNvSpPr txBox="1">
            <a:spLocks/>
          </p:cNvSpPr>
          <p:nvPr/>
        </p:nvSpPr>
        <p:spPr bwMode="auto">
          <a:xfrm>
            <a:off x="361950" y="66675"/>
            <a:ext cx="7339013"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ADDITIONAL SELECTION WARNINGS!</a:t>
            </a:r>
          </a:p>
        </p:txBody>
      </p:sp>
      <p:pic>
        <p:nvPicPr>
          <p:cNvPr id="4" name="Picture 3">
            <a:extLst>
              <a:ext uri="{FF2B5EF4-FFF2-40B4-BE49-F238E27FC236}">
                <a16:creationId xmlns:a16="http://schemas.microsoft.com/office/drawing/2014/main" id="{A5FD14EE-5C4F-48F7-AF66-A393938E0E2B}"/>
              </a:ext>
            </a:extLst>
          </p:cNvPr>
          <p:cNvPicPr>
            <a:picLocks noChangeAspect="1"/>
          </p:cNvPicPr>
          <p:nvPr/>
        </p:nvPicPr>
        <p:blipFill>
          <a:blip r:embed="rId2"/>
          <a:stretch>
            <a:fillRect/>
          </a:stretch>
        </p:blipFill>
        <p:spPr>
          <a:xfrm>
            <a:off x="685800" y="1295400"/>
            <a:ext cx="6528959" cy="4830262"/>
          </a:xfrm>
          <a:prstGeom prst="rect">
            <a:avLst/>
          </a:prstGeom>
        </p:spPr>
      </p:pic>
      <p:pic>
        <p:nvPicPr>
          <p:cNvPr id="5" name="Content Placeholder 10">
            <a:extLst>
              <a:ext uri="{FF2B5EF4-FFF2-40B4-BE49-F238E27FC236}">
                <a16:creationId xmlns:a16="http://schemas.microsoft.com/office/drawing/2014/main" id="{E7FD4C5D-25C3-4949-B4B7-7A8A5080A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1873D-AB39-4684-9DBA-D6963A04C1C1}"/>
              </a:ext>
            </a:extLst>
          </p:cNvPr>
          <p:cNvSpPr>
            <a:spLocks noGrp="1"/>
          </p:cNvSpPr>
          <p:nvPr>
            <p:ph type="title" idx="4294967295"/>
          </p:nvPr>
        </p:nvSpPr>
        <p:spPr>
          <a:xfrm>
            <a:off x="304800" y="284163"/>
            <a:ext cx="6705600" cy="990600"/>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MODELS: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Homologation #’s are Automatic</a:t>
            </a:r>
          </a:p>
        </p:txBody>
      </p:sp>
      <p:pic>
        <p:nvPicPr>
          <p:cNvPr id="62467" name="Content Placeholder 4" descr="Screen Clipping">
            <a:extLst>
              <a:ext uri="{FF2B5EF4-FFF2-40B4-BE49-F238E27FC236}">
                <a16:creationId xmlns:a16="http://schemas.microsoft.com/office/drawing/2014/main" id="{A80E2BEA-13A9-43E7-BBDA-04C586C0A3C3}"/>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3859213"/>
            <a:ext cx="6350" cy="7937"/>
          </a:xfrm>
        </p:spPr>
      </p:pic>
      <p:sp>
        <p:nvSpPr>
          <p:cNvPr id="62468" name="TextBox 3">
            <a:extLst>
              <a:ext uri="{FF2B5EF4-FFF2-40B4-BE49-F238E27FC236}">
                <a16:creationId xmlns:a16="http://schemas.microsoft.com/office/drawing/2014/main" id="{0B84775E-77D2-4529-B6AE-4B81CC453893}"/>
              </a:ext>
            </a:extLst>
          </p:cNvPr>
          <p:cNvSpPr txBox="1">
            <a:spLocks noChangeArrowheads="1"/>
          </p:cNvSpPr>
          <p:nvPr/>
        </p:nvSpPr>
        <p:spPr bwMode="auto">
          <a:xfrm>
            <a:off x="7010400" y="2590800"/>
            <a:ext cx="1981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3200" b="1" dirty="0">
                <a:latin typeface="Calibri" panose="020F0502020204030204" pitchFamily="34" charset="0"/>
                <a:cs typeface="Arial" panose="020B0604020202020204" pitchFamily="34" charset="0"/>
              </a:rPr>
              <a:t>“Green Light” = “OK”</a:t>
            </a:r>
          </a:p>
        </p:txBody>
      </p:sp>
      <p:pic>
        <p:nvPicPr>
          <p:cNvPr id="4" name="Picture 3">
            <a:extLst>
              <a:ext uri="{FF2B5EF4-FFF2-40B4-BE49-F238E27FC236}">
                <a16:creationId xmlns:a16="http://schemas.microsoft.com/office/drawing/2014/main" id="{80313D13-E9C3-4A92-B76D-FEB0891CF675}"/>
              </a:ext>
            </a:extLst>
          </p:cNvPr>
          <p:cNvPicPr>
            <a:picLocks noChangeAspect="1"/>
          </p:cNvPicPr>
          <p:nvPr/>
        </p:nvPicPr>
        <p:blipFill>
          <a:blip r:embed="rId3"/>
          <a:stretch>
            <a:fillRect/>
          </a:stretch>
        </p:blipFill>
        <p:spPr>
          <a:xfrm>
            <a:off x="652053" y="2011362"/>
            <a:ext cx="5709076" cy="4208469"/>
          </a:xfrm>
          <a:prstGeom prst="rect">
            <a:avLst/>
          </a:prstGeom>
        </p:spPr>
      </p:pic>
      <p:cxnSp>
        <p:nvCxnSpPr>
          <p:cNvPr id="6" name="Straight Arrow Connector 5">
            <a:extLst>
              <a:ext uri="{FF2B5EF4-FFF2-40B4-BE49-F238E27FC236}">
                <a16:creationId xmlns:a16="http://schemas.microsoft.com/office/drawing/2014/main" id="{1EBA3F17-F6A8-47CE-9FAE-A91B835B2E66}"/>
              </a:ext>
            </a:extLst>
          </p:cNvPr>
          <p:cNvCxnSpPr>
            <a:cxnSpLocks/>
          </p:cNvCxnSpPr>
          <p:nvPr/>
        </p:nvCxnSpPr>
        <p:spPr>
          <a:xfrm flipH="1">
            <a:off x="5791200" y="2971800"/>
            <a:ext cx="12954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9720E2E-3E71-4068-AE0C-6D0C51DB59C7}"/>
              </a:ext>
            </a:extLst>
          </p:cNvPr>
          <p:cNvCxnSpPr>
            <a:cxnSpLocks/>
          </p:cNvCxnSpPr>
          <p:nvPr/>
        </p:nvCxnSpPr>
        <p:spPr>
          <a:xfrm flipV="1">
            <a:off x="5029200" y="1279525"/>
            <a:ext cx="0" cy="14636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4DAAD511-A56B-4392-A3ED-A07574E99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F93A3-3240-4B67-B58A-CC18755359C3}"/>
              </a:ext>
            </a:extLst>
          </p:cNvPr>
          <p:cNvSpPr>
            <a:spLocks noGrp="1"/>
          </p:cNvSpPr>
          <p:nvPr>
            <p:ph type="title" idx="4294967295"/>
          </p:nvPr>
        </p:nvSpPr>
        <p:spPr>
          <a:xfrm>
            <a:off x="430213" y="268288"/>
            <a:ext cx="8451850" cy="7747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IDENTIFY YOUR EQUIPMENT</a:t>
            </a:r>
          </a:p>
        </p:txBody>
      </p:sp>
      <p:sp>
        <p:nvSpPr>
          <p:cNvPr id="63491" name="TextBox 5">
            <a:extLst>
              <a:ext uri="{FF2B5EF4-FFF2-40B4-BE49-F238E27FC236}">
                <a16:creationId xmlns:a16="http://schemas.microsoft.com/office/drawing/2014/main" id="{42A87BEC-E6B5-4084-B16F-0F0B8401D5E4}"/>
              </a:ext>
            </a:extLst>
          </p:cNvPr>
          <p:cNvSpPr txBox="1">
            <a:spLocks noChangeArrowheads="1"/>
          </p:cNvSpPr>
          <p:nvPr/>
        </p:nvSpPr>
        <p:spPr bwMode="auto">
          <a:xfrm>
            <a:off x="6324600" y="1814513"/>
            <a:ext cx="2641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Currently Homologated</a:t>
            </a:r>
          </a:p>
        </p:txBody>
      </p:sp>
      <p:sp>
        <p:nvSpPr>
          <p:cNvPr id="63492" name="TextBox 6">
            <a:extLst>
              <a:ext uri="{FF2B5EF4-FFF2-40B4-BE49-F238E27FC236}">
                <a16:creationId xmlns:a16="http://schemas.microsoft.com/office/drawing/2014/main" id="{C16FD1CF-0F69-45C3-B655-F44E70BB73B2}"/>
              </a:ext>
            </a:extLst>
          </p:cNvPr>
          <p:cNvSpPr txBox="1">
            <a:spLocks noChangeArrowheads="1"/>
          </p:cNvSpPr>
          <p:nvPr/>
        </p:nvSpPr>
        <p:spPr bwMode="auto">
          <a:xfrm>
            <a:off x="6276975" y="4491038"/>
            <a:ext cx="2714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Key in Serial Numbers</a:t>
            </a:r>
          </a:p>
        </p:txBody>
      </p:sp>
      <p:pic>
        <p:nvPicPr>
          <p:cNvPr id="4" name="Picture 3">
            <a:extLst>
              <a:ext uri="{FF2B5EF4-FFF2-40B4-BE49-F238E27FC236}">
                <a16:creationId xmlns:a16="http://schemas.microsoft.com/office/drawing/2014/main" id="{C6E2034F-7FB0-40AF-ADF5-3BD27E687860}"/>
              </a:ext>
            </a:extLst>
          </p:cNvPr>
          <p:cNvPicPr>
            <a:picLocks noChangeAspect="1"/>
          </p:cNvPicPr>
          <p:nvPr/>
        </p:nvPicPr>
        <p:blipFill>
          <a:blip r:embed="rId2"/>
          <a:stretch>
            <a:fillRect/>
          </a:stretch>
        </p:blipFill>
        <p:spPr>
          <a:xfrm>
            <a:off x="231742" y="1447800"/>
            <a:ext cx="6096000" cy="4529498"/>
          </a:xfrm>
          <a:prstGeom prst="rect">
            <a:avLst/>
          </a:prstGeom>
        </p:spPr>
      </p:pic>
      <p:cxnSp>
        <p:nvCxnSpPr>
          <p:cNvPr id="13" name="Straight Arrow Connector 12">
            <a:extLst>
              <a:ext uri="{FF2B5EF4-FFF2-40B4-BE49-F238E27FC236}">
                <a16:creationId xmlns:a16="http://schemas.microsoft.com/office/drawing/2014/main" id="{FE3D75D2-9B78-4896-B46E-E3A971BA8CA3}"/>
              </a:ext>
            </a:extLst>
          </p:cNvPr>
          <p:cNvCxnSpPr>
            <a:cxnSpLocks/>
          </p:cNvCxnSpPr>
          <p:nvPr/>
        </p:nvCxnSpPr>
        <p:spPr>
          <a:xfrm flipV="1">
            <a:off x="5562600" y="2138363"/>
            <a:ext cx="762000" cy="343874"/>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F9D2B2A-8311-4EBC-AD2E-5251FFCC38C0}"/>
              </a:ext>
            </a:extLst>
          </p:cNvPr>
          <p:cNvCxnSpPr>
            <a:cxnSpLocks/>
          </p:cNvCxnSpPr>
          <p:nvPr/>
        </p:nvCxnSpPr>
        <p:spPr>
          <a:xfrm>
            <a:off x="4083050" y="2770188"/>
            <a:ext cx="2393950" cy="172085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E76DA616-875D-45B3-BEEE-835C02C6CB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187FF-D7FC-4D77-8EFA-C94A38609DB3}"/>
              </a:ext>
            </a:extLst>
          </p:cNvPr>
          <p:cNvSpPr>
            <a:spLocks noGrp="1"/>
          </p:cNvSpPr>
          <p:nvPr>
            <p:ph type="title" idx="4294967295"/>
          </p:nvPr>
        </p:nvSpPr>
        <p:spPr>
          <a:xfrm>
            <a:off x="381000" y="20638"/>
            <a:ext cx="7339013" cy="889000"/>
          </a:xfrm>
        </p:spPr>
        <p:txBody>
          <a:bodyPr rtlCol="0">
            <a:normAutofit/>
          </a:bodyPr>
          <a:lstStyle/>
          <a:p>
            <a:pPr eaLnBrk="1" fontAlgn="auto" hangingPunct="1">
              <a:spcAft>
                <a:spcPts val="0"/>
              </a:spcAft>
              <a:defRPr/>
            </a:pP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ALL START CONNECTION SELECTIONS</a:t>
            </a:r>
          </a:p>
        </p:txBody>
      </p:sp>
      <p:sp>
        <p:nvSpPr>
          <p:cNvPr id="66563" name="TextBox 4">
            <a:extLst>
              <a:ext uri="{FF2B5EF4-FFF2-40B4-BE49-F238E27FC236}">
                <a16:creationId xmlns:a16="http://schemas.microsoft.com/office/drawing/2014/main" id="{F85EAC0D-FB28-419B-9183-57595C020C28}"/>
              </a:ext>
            </a:extLst>
          </p:cNvPr>
          <p:cNvSpPr txBox="1">
            <a:spLocks noChangeArrowheads="1"/>
          </p:cNvSpPr>
          <p:nvPr/>
        </p:nvSpPr>
        <p:spPr bwMode="auto">
          <a:xfrm>
            <a:off x="7439025" y="4724399"/>
            <a:ext cx="17049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“Voicecom” checked…select your device</a:t>
            </a:r>
          </a:p>
        </p:txBody>
      </p:sp>
      <p:pic>
        <p:nvPicPr>
          <p:cNvPr id="4" name="Picture 3">
            <a:extLst>
              <a:ext uri="{FF2B5EF4-FFF2-40B4-BE49-F238E27FC236}">
                <a16:creationId xmlns:a16="http://schemas.microsoft.com/office/drawing/2014/main" id="{3D498957-3F5E-439C-9DCB-DD7D0F35ACB8}"/>
              </a:ext>
            </a:extLst>
          </p:cNvPr>
          <p:cNvPicPr>
            <a:picLocks noChangeAspect="1"/>
          </p:cNvPicPr>
          <p:nvPr/>
        </p:nvPicPr>
        <p:blipFill>
          <a:blip r:embed="rId2"/>
          <a:stretch>
            <a:fillRect/>
          </a:stretch>
        </p:blipFill>
        <p:spPr>
          <a:xfrm>
            <a:off x="329251" y="988383"/>
            <a:ext cx="7144830" cy="5103540"/>
          </a:xfrm>
          <a:prstGeom prst="rect">
            <a:avLst/>
          </a:prstGeom>
        </p:spPr>
      </p:pic>
      <p:pic>
        <p:nvPicPr>
          <p:cNvPr id="10" name="Picture 9">
            <a:extLst>
              <a:ext uri="{FF2B5EF4-FFF2-40B4-BE49-F238E27FC236}">
                <a16:creationId xmlns:a16="http://schemas.microsoft.com/office/drawing/2014/main" id="{AFE366B8-6847-4F10-B80F-0641B610A35A}"/>
              </a:ext>
            </a:extLst>
          </p:cNvPr>
          <p:cNvPicPr>
            <a:picLocks noChangeAspect="1"/>
          </p:cNvPicPr>
          <p:nvPr/>
        </p:nvPicPr>
        <p:blipFill>
          <a:blip r:embed="rId3"/>
          <a:stretch>
            <a:fillRect/>
          </a:stretch>
        </p:blipFill>
        <p:spPr>
          <a:xfrm>
            <a:off x="2922841" y="5186362"/>
            <a:ext cx="1115759" cy="1495634"/>
          </a:xfrm>
          <a:prstGeom prst="rect">
            <a:avLst/>
          </a:prstGeom>
        </p:spPr>
      </p:pic>
      <p:pic>
        <p:nvPicPr>
          <p:cNvPr id="13" name="Picture 12">
            <a:extLst>
              <a:ext uri="{FF2B5EF4-FFF2-40B4-BE49-F238E27FC236}">
                <a16:creationId xmlns:a16="http://schemas.microsoft.com/office/drawing/2014/main" id="{0CC76948-CD11-4F2A-A0F2-45C68D182FD0}"/>
              </a:ext>
            </a:extLst>
          </p:cNvPr>
          <p:cNvPicPr>
            <a:picLocks noChangeAspect="1"/>
          </p:cNvPicPr>
          <p:nvPr/>
        </p:nvPicPr>
        <p:blipFill>
          <a:blip r:embed="rId3"/>
          <a:stretch>
            <a:fillRect/>
          </a:stretch>
        </p:blipFill>
        <p:spPr>
          <a:xfrm>
            <a:off x="1905000" y="5186362"/>
            <a:ext cx="990599" cy="1495634"/>
          </a:xfrm>
          <a:prstGeom prst="rect">
            <a:avLst/>
          </a:prstGeom>
        </p:spPr>
      </p:pic>
      <p:pic>
        <p:nvPicPr>
          <p:cNvPr id="12" name="Picture 11">
            <a:extLst>
              <a:ext uri="{FF2B5EF4-FFF2-40B4-BE49-F238E27FC236}">
                <a16:creationId xmlns:a16="http://schemas.microsoft.com/office/drawing/2014/main" id="{15EB0BC8-06B4-42C6-8AE8-DAE1051412DA}"/>
              </a:ext>
            </a:extLst>
          </p:cNvPr>
          <p:cNvPicPr>
            <a:picLocks noChangeAspect="1"/>
          </p:cNvPicPr>
          <p:nvPr/>
        </p:nvPicPr>
        <p:blipFill>
          <a:blip r:embed="rId4"/>
          <a:stretch>
            <a:fillRect/>
          </a:stretch>
        </p:blipFill>
        <p:spPr>
          <a:xfrm>
            <a:off x="4124115" y="4801283"/>
            <a:ext cx="1115758" cy="1880713"/>
          </a:xfrm>
          <a:prstGeom prst="rect">
            <a:avLst/>
          </a:prstGeom>
        </p:spPr>
      </p:pic>
      <p:cxnSp>
        <p:nvCxnSpPr>
          <p:cNvPr id="6" name="Straight Arrow Connector 5">
            <a:extLst>
              <a:ext uri="{FF2B5EF4-FFF2-40B4-BE49-F238E27FC236}">
                <a16:creationId xmlns:a16="http://schemas.microsoft.com/office/drawing/2014/main" id="{D200BD13-08B4-40F0-B3B4-7F9A183BBF89}"/>
              </a:ext>
            </a:extLst>
          </p:cNvPr>
          <p:cNvCxnSpPr>
            <a:cxnSpLocks/>
          </p:cNvCxnSpPr>
          <p:nvPr/>
        </p:nvCxnSpPr>
        <p:spPr>
          <a:xfrm>
            <a:off x="2895600" y="990600"/>
            <a:ext cx="0" cy="403860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DF4FB51D-8335-41C6-B98C-53F92807A675}"/>
              </a:ext>
            </a:extLst>
          </p:cNvPr>
          <p:cNvCxnSpPr>
            <a:cxnSpLocks/>
          </p:cNvCxnSpPr>
          <p:nvPr/>
        </p:nvCxnSpPr>
        <p:spPr>
          <a:xfrm>
            <a:off x="4495800" y="5029200"/>
            <a:ext cx="28194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11" name="Content Placeholder 10">
            <a:extLst>
              <a:ext uri="{FF2B5EF4-FFF2-40B4-BE49-F238E27FC236}">
                <a16:creationId xmlns:a16="http://schemas.microsoft.com/office/drawing/2014/main" id="{07A5B43C-63C8-4A44-9984-1FB466A4F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1B4130AC-C711-4397-B25D-B9D89E09A54B}"/>
              </a:ext>
            </a:extLst>
          </p:cNvPr>
          <p:cNvSpPr>
            <a:spLocks noGrp="1" noChangeArrowheads="1"/>
          </p:cNvSpPr>
          <p:nvPr>
            <p:ph type="title" idx="4294967295"/>
          </p:nvPr>
        </p:nvSpPr>
        <p:spPr>
          <a:xfrm>
            <a:off x="438984" y="99472"/>
            <a:ext cx="7339013" cy="790575"/>
          </a:xfrm>
        </p:spPr>
        <p:txBody>
          <a:bodyPr rtlCol="0">
            <a:normAutofit/>
          </a:body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 EVENT IDENTIFIER</a:t>
            </a:r>
          </a:p>
        </p:txBody>
      </p:sp>
      <p:sp>
        <p:nvSpPr>
          <p:cNvPr id="8" name="Rectangle 2">
            <a:extLst>
              <a:ext uri="{FF2B5EF4-FFF2-40B4-BE49-F238E27FC236}">
                <a16:creationId xmlns:a16="http://schemas.microsoft.com/office/drawing/2014/main" id="{F6A987D2-E6D2-4395-8666-AFBF8BBE8174}"/>
              </a:ext>
            </a:extLst>
          </p:cNvPr>
          <p:cNvSpPr>
            <a:spLocks noChangeArrowheads="1"/>
          </p:cNvSpPr>
          <p:nvPr/>
        </p:nvSpPr>
        <p:spPr bwMode="auto">
          <a:xfrm>
            <a:off x="457200" y="915971"/>
            <a:ext cx="8329613" cy="55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U.S. Race Code: Alpha character + 4 numbers assigned by U.S. Ski &amp; Snowboard Competition Services: </a:t>
            </a:r>
          </a:p>
          <a:p>
            <a:pPr eaLnBrk="1" hangingPunct="1">
              <a:lnSpc>
                <a:spcPct val="90000"/>
              </a:lnSpc>
              <a:spcBef>
                <a:spcPct val="20000"/>
              </a:spcBef>
              <a:buFont typeface="Arial" panose="020B0604020202020204" pitchFamily="34" charset="0"/>
              <a:buNone/>
            </a:pPr>
            <a:endParaRPr lang="en-US" altLang="en-US" i="1" dirty="0">
              <a:latin typeface="Arial" panose="020B0604020202020204" pitchFamily="34" charset="0"/>
              <a:cs typeface="Arial" panose="020B0604020202020204" pitchFamily="34" charset="0"/>
            </a:endParaRP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U</a:t>
            </a:r>
            <a:r>
              <a:rPr lang="en-US" altLang="en-US" sz="3200" b="1" dirty="0">
                <a:solidFill>
                  <a:srgbClr val="0070C0"/>
                </a:solidFill>
                <a:latin typeface="Arial" panose="020B0604020202020204" pitchFamily="34" charset="0"/>
                <a:cs typeface="Arial" panose="020B0604020202020204" pitchFamily="34" charset="0"/>
              </a:rPr>
              <a:t> = U.S. scored</a:t>
            </a:r>
            <a:r>
              <a:rPr lang="en-US" altLang="en-US" sz="3200" b="1" i="1" dirty="0">
                <a:solidFill>
                  <a:srgbClr val="0070C0"/>
                </a:solidFill>
                <a:latin typeface="Arial" panose="020B0604020202020204" pitchFamily="34" charset="0"/>
                <a:cs typeface="Arial" panose="020B0604020202020204" pitchFamily="34" charset="0"/>
              </a:rPr>
              <a:t> </a:t>
            </a: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N</a:t>
            </a:r>
            <a:r>
              <a:rPr lang="en-US" altLang="en-US" sz="3200" b="1" dirty="0">
                <a:solidFill>
                  <a:srgbClr val="0070C0"/>
                </a:solidFill>
                <a:latin typeface="Arial" panose="020B0604020202020204" pitchFamily="34" charset="0"/>
                <a:cs typeface="Arial" panose="020B0604020202020204" pitchFamily="34" charset="0"/>
              </a:rPr>
              <a:t> = U.S. non-scored</a:t>
            </a: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M</a:t>
            </a:r>
            <a:r>
              <a:rPr lang="en-US" altLang="en-US" sz="3200" b="1" dirty="0">
                <a:solidFill>
                  <a:srgbClr val="0070C0"/>
                </a:solidFill>
                <a:latin typeface="Arial" panose="020B0604020202020204" pitchFamily="34" charset="0"/>
                <a:cs typeface="Arial" panose="020B0604020202020204" pitchFamily="34" charset="0"/>
              </a:rPr>
              <a:t> = Masters</a:t>
            </a:r>
          </a:p>
          <a:p>
            <a:pPr eaLnBrk="1" hangingPunct="1">
              <a:spcBef>
                <a:spcPts val="600"/>
              </a:spcBef>
            </a:pPr>
            <a:r>
              <a:rPr lang="en-US" altLang="en-US" sz="3200" b="1" u="sng" dirty="0">
                <a:solidFill>
                  <a:srgbClr val="0070C0"/>
                </a:solidFill>
                <a:latin typeface="Arial" panose="020B0604020202020204" pitchFamily="34" charset="0"/>
                <a:cs typeface="Arial" panose="020B0604020202020204" pitchFamily="34" charset="0"/>
              </a:rPr>
              <a:t>O</a:t>
            </a:r>
            <a:r>
              <a:rPr lang="en-US" altLang="en-US" sz="3200" b="1" dirty="0">
                <a:solidFill>
                  <a:srgbClr val="0070C0"/>
                </a:solidFill>
                <a:latin typeface="Arial" panose="020B0604020202020204" pitchFamily="34" charset="0"/>
                <a:cs typeface="Arial" panose="020B0604020202020204" pitchFamily="34" charset="0"/>
              </a:rPr>
              <a:t> = Other (</a:t>
            </a:r>
            <a:r>
              <a:rPr lang="en-US" altLang="en-US" sz="3200" b="1" u="sng" dirty="0">
                <a:solidFill>
                  <a:srgbClr val="0070C0"/>
                </a:solidFill>
                <a:latin typeface="Arial" panose="020B0604020202020204" pitchFamily="34" charset="0"/>
                <a:cs typeface="Arial" panose="020B0604020202020204" pitchFamily="34" charset="0"/>
              </a:rPr>
              <a:t>alpha not number</a:t>
            </a:r>
            <a:r>
              <a:rPr lang="en-US" altLang="en-US" sz="3200" b="1" dirty="0">
                <a:solidFill>
                  <a:srgbClr val="0070C0"/>
                </a:solidFill>
                <a:latin typeface="Arial" panose="020B0604020202020204" pitchFamily="34" charset="0"/>
                <a:cs typeface="Arial" panose="020B0604020202020204" pitchFamily="34" charset="0"/>
              </a:rPr>
              <a:t>)</a:t>
            </a:r>
          </a:p>
          <a:p>
            <a:pPr algn="ctr" eaLnBrk="1" hangingPunct="1">
              <a:spcBef>
                <a:spcPts val="600"/>
              </a:spcBef>
            </a:pPr>
            <a:endParaRPr lang="en-US" altLang="en-US" sz="28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eaLnBrk="1" hangingPunct="1">
              <a:spcBef>
                <a:spcPts val="1200"/>
              </a:spcBef>
            </a:pPr>
            <a:r>
              <a:rPr lang="en-US" altLang="en-US" sz="3200" b="1"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FIS EVENT IDENTIFIER</a:t>
            </a:r>
            <a:r>
              <a:rPr lang="en-US" altLang="en-US" sz="3200" b="1" dirty="0">
                <a:solidFill>
                  <a:srgbClr val="0070C0"/>
                </a:solidFill>
                <a:latin typeface="Arial" panose="020B0604020202020204" pitchFamily="34" charset="0"/>
                <a:cs typeface="Arial" panose="020B0604020202020204" pitchFamily="34" charset="0"/>
              </a:rPr>
              <a:t> </a:t>
            </a:r>
            <a:endParaRPr lang="en-US" altLang="en-US" sz="3200" b="1" dirty="0">
              <a:solidFill>
                <a:srgbClr val="0070C0"/>
              </a:solidFill>
              <a:latin typeface="Arial Black" panose="020B0A04020102020204" pitchFamily="34" charset="0"/>
              <a:cs typeface="Arial" panose="020B0604020202020204" pitchFamily="34" charset="0"/>
            </a:endParaRPr>
          </a:p>
          <a:p>
            <a:pPr eaLnBrk="1" hangingPunct="1">
              <a:lnSpc>
                <a:spcPct val="90000"/>
              </a:lnSpc>
              <a:spcBef>
                <a:spcPct val="20000"/>
              </a:spcBef>
              <a:buFont typeface="Arial" panose="020B0604020202020204" pitchFamily="34" charset="0"/>
              <a:buNone/>
            </a:pPr>
            <a:r>
              <a:rPr lang="en-US" altLang="en-US" sz="2800" dirty="0">
                <a:latin typeface="Arial" panose="020B0604020202020204" pitchFamily="34" charset="0"/>
                <a:cs typeface="Arial" panose="020B0604020202020204" pitchFamily="34" charset="0"/>
              </a:rPr>
              <a:t>FIS Codex: 4 numbers assigned by FIS Office</a:t>
            </a:r>
          </a:p>
        </p:txBody>
      </p:sp>
      <p:sp>
        <p:nvSpPr>
          <p:cNvPr id="11268" name="Control 13">
            <a:extLst>
              <a:ext uri="{FF2B5EF4-FFF2-40B4-BE49-F238E27FC236}">
                <a16:creationId xmlns:a16="http://schemas.microsoft.com/office/drawing/2014/main" id="{B0B45110-A4E4-44FB-96C4-1CA92A052615}"/>
              </a:ext>
            </a:extLst>
          </p:cNvPr>
          <p:cNvSpPr>
            <a:spLocks noRot="1" noChangeArrowheads="1" noChangeShapeType="1"/>
          </p:cNvSpPr>
          <p:nvPr/>
        </p:nvSpPr>
        <p:spPr bwMode="auto">
          <a:xfrm>
            <a:off x="5943600" y="396240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alibri" panose="020F0502020204030204" pitchFamily="34" charset="0"/>
              <a:cs typeface="Arial" panose="020B0604020202020204" pitchFamily="34" charset="0"/>
            </a:endParaRPr>
          </a:p>
        </p:txBody>
      </p:sp>
      <p:sp>
        <p:nvSpPr>
          <p:cNvPr id="11269" name="Picture 9">
            <a:extLst>
              <a:ext uri="{FF2B5EF4-FFF2-40B4-BE49-F238E27FC236}">
                <a16:creationId xmlns:a16="http://schemas.microsoft.com/office/drawing/2014/main" id="{29994BC6-DD77-41B9-A4AD-7BC5B5C700A8}"/>
              </a:ext>
            </a:extLst>
          </p:cNvPr>
          <p:cNvSpPr>
            <a:spLocks noChangeAspect="1" noChangeArrowheads="1"/>
          </p:cNvSpPr>
          <p:nvPr/>
        </p:nvSpPr>
        <p:spPr bwMode="auto">
          <a:xfrm>
            <a:off x="5486400" y="2438400"/>
            <a:ext cx="22955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endParaRPr lang="en-US" altLang="en-US" dirty="0">
              <a:latin typeface="Calibri" panose="020F0502020204030204" pitchFamily="34" charset="0"/>
              <a:cs typeface="Arial" panose="020B0604020202020204" pitchFamily="34" charset="0"/>
            </a:endParaRPr>
          </a:p>
        </p:txBody>
      </p:sp>
      <p:pic>
        <p:nvPicPr>
          <p:cNvPr id="6" name="Content Placeholder 10">
            <a:extLst>
              <a:ext uri="{FF2B5EF4-FFF2-40B4-BE49-F238E27FC236}">
                <a16:creationId xmlns:a16="http://schemas.microsoft.com/office/drawing/2014/main" id="{8CEE0D04-44D2-4BFB-8001-C15F960C1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BA7E7-1E7E-41D3-A9B3-0C7718E30CA5}"/>
              </a:ext>
            </a:extLst>
          </p:cNvPr>
          <p:cNvSpPr>
            <a:spLocks noGrp="1"/>
          </p:cNvSpPr>
          <p:nvPr>
            <p:ph type="title" idx="4294967295"/>
          </p:nvPr>
        </p:nvSpPr>
        <p:spPr>
          <a:xfrm>
            <a:off x="152400" y="136525"/>
            <a:ext cx="8229600" cy="70167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DEFAULT TECHNICAL DATA COMPLETE</a:t>
            </a:r>
          </a:p>
        </p:txBody>
      </p:sp>
      <p:sp>
        <p:nvSpPr>
          <p:cNvPr id="67587" name="TextBox 7">
            <a:extLst>
              <a:ext uri="{FF2B5EF4-FFF2-40B4-BE49-F238E27FC236}">
                <a16:creationId xmlns:a16="http://schemas.microsoft.com/office/drawing/2014/main" id="{B75C358E-3D72-47EF-B149-A58D965E3B4B}"/>
              </a:ext>
            </a:extLst>
          </p:cNvPr>
          <p:cNvSpPr txBox="1">
            <a:spLocks noChangeArrowheads="1"/>
          </p:cNvSpPr>
          <p:nvPr/>
        </p:nvSpPr>
        <p:spPr bwMode="auto">
          <a:xfrm>
            <a:off x="7231521" y="5206631"/>
            <a:ext cx="1774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solidFill>
                  <a:srgbClr val="002060"/>
                </a:solidFill>
                <a:latin typeface="Calibri" panose="020F0502020204030204" pitchFamily="34" charset="0"/>
                <a:cs typeface="Arial" panose="020B0604020202020204" pitchFamily="34" charset="0"/>
              </a:rPr>
              <a:t>DON’T FORGET TO “SAVE”!</a:t>
            </a:r>
          </a:p>
        </p:txBody>
      </p:sp>
      <p:sp>
        <p:nvSpPr>
          <p:cNvPr id="67588" name="TextBox 4">
            <a:extLst>
              <a:ext uri="{FF2B5EF4-FFF2-40B4-BE49-F238E27FC236}">
                <a16:creationId xmlns:a16="http://schemas.microsoft.com/office/drawing/2014/main" id="{934BC9B0-BEAC-453B-A0BF-1271B0AA0F7F}"/>
              </a:ext>
            </a:extLst>
          </p:cNvPr>
          <p:cNvSpPr txBox="1">
            <a:spLocks noChangeArrowheads="1"/>
          </p:cNvSpPr>
          <p:nvPr/>
        </p:nvSpPr>
        <p:spPr bwMode="auto">
          <a:xfrm>
            <a:off x="609600" y="5872163"/>
            <a:ext cx="5791200" cy="64611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solidFill>
                  <a:srgbClr val="003DB8"/>
                </a:solidFill>
                <a:latin typeface="Arial Bold" panose="020B0704020202020204" pitchFamily="34" charset="0"/>
                <a:cs typeface="Arial Bold" panose="020B0704020202020204" pitchFamily="34" charset="0"/>
              </a:rPr>
              <a:t>Note options for “Photo Finish Timing Systems” &amp; Parallel Events</a:t>
            </a:r>
          </a:p>
        </p:txBody>
      </p:sp>
      <p:pic>
        <p:nvPicPr>
          <p:cNvPr id="4" name="Picture 3">
            <a:extLst>
              <a:ext uri="{FF2B5EF4-FFF2-40B4-BE49-F238E27FC236}">
                <a16:creationId xmlns:a16="http://schemas.microsoft.com/office/drawing/2014/main" id="{0BDF7C79-0A6A-4AF2-AC35-39DDE651A5FD}"/>
              </a:ext>
            </a:extLst>
          </p:cNvPr>
          <p:cNvPicPr>
            <a:picLocks noChangeAspect="1"/>
          </p:cNvPicPr>
          <p:nvPr/>
        </p:nvPicPr>
        <p:blipFill>
          <a:blip r:embed="rId2"/>
          <a:stretch>
            <a:fillRect/>
          </a:stretch>
        </p:blipFill>
        <p:spPr>
          <a:xfrm>
            <a:off x="169862" y="834839"/>
            <a:ext cx="6230938" cy="4892861"/>
          </a:xfrm>
          <a:prstGeom prst="rect">
            <a:avLst/>
          </a:prstGeom>
        </p:spPr>
      </p:pic>
      <p:cxnSp>
        <p:nvCxnSpPr>
          <p:cNvPr id="8" name="Straight Arrow Connector 7">
            <a:extLst>
              <a:ext uri="{FF2B5EF4-FFF2-40B4-BE49-F238E27FC236}">
                <a16:creationId xmlns:a16="http://schemas.microsoft.com/office/drawing/2014/main" id="{D3603364-3CB2-4539-A237-088E99179C39}"/>
              </a:ext>
            </a:extLst>
          </p:cNvPr>
          <p:cNvCxnSpPr/>
          <p:nvPr/>
        </p:nvCxnSpPr>
        <p:spPr>
          <a:xfrm>
            <a:off x="1676400" y="4038600"/>
            <a:ext cx="0" cy="184785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7E0BF6B3-8FE4-4896-B43C-F7FD1C3ADB21}"/>
              </a:ext>
            </a:extLst>
          </p:cNvPr>
          <p:cNvCxnSpPr>
            <a:cxnSpLocks/>
          </p:cNvCxnSpPr>
          <p:nvPr/>
        </p:nvCxnSpPr>
        <p:spPr>
          <a:xfrm flipV="1">
            <a:off x="6400800" y="5529687"/>
            <a:ext cx="744537"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9" name="Content Placeholder 10">
            <a:extLst>
              <a:ext uri="{FF2B5EF4-FFF2-40B4-BE49-F238E27FC236}">
                <a16:creationId xmlns:a16="http://schemas.microsoft.com/office/drawing/2014/main" id="{74743311-817F-4A21-9D1F-21B0C3CE6E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3FD34-B61F-4A74-A8FF-09B1F1689997}"/>
              </a:ext>
            </a:extLst>
          </p:cNvPr>
          <p:cNvSpPr>
            <a:spLocks noGrp="1"/>
          </p:cNvSpPr>
          <p:nvPr>
            <p:ph type="title" idx="4294967295"/>
          </p:nvPr>
        </p:nvSpPr>
        <p:spPr>
          <a:xfrm>
            <a:off x="609600" y="177800"/>
            <a:ext cx="8534400" cy="812800"/>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AVAILABLE </a:t>
            </a:r>
            <a:r>
              <a:rPr lang="en-US" sz="28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RESULT SOFTWARE</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SELECTIONS</a:t>
            </a:r>
          </a:p>
        </p:txBody>
      </p:sp>
      <p:pic>
        <p:nvPicPr>
          <p:cNvPr id="9" name="Picture 8">
            <a:extLst>
              <a:ext uri="{FF2B5EF4-FFF2-40B4-BE49-F238E27FC236}">
                <a16:creationId xmlns:a16="http://schemas.microsoft.com/office/drawing/2014/main" id="{92E7FE70-3BC8-419C-B080-F1EF7ADABE97}"/>
              </a:ext>
            </a:extLst>
          </p:cNvPr>
          <p:cNvPicPr>
            <a:picLocks noChangeAspect="1"/>
          </p:cNvPicPr>
          <p:nvPr/>
        </p:nvPicPr>
        <p:blipFill>
          <a:blip r:embed="rId2"/>
          <a:stretch>
            <a:fillRect/>
          </a:stretch>
        </p:blipFill>
        <p:spPr>
          <a:xfrm>
            <a:off x="685800" y="992957"/>
            <a:ext cx="7543800" cy="4876800"/>
          </a:xfrm>
          <a:prstGeom prst="rect">
            <a:avLst/>
          </a:prstGeom>
        </p:spPr>
      </p:pic>
      <p:pic>
        <p:nvPicPr>
          <p:cNvPr id="7" name="Picture 6">
            <a:extLst>
              <a:ext uri="{FF2B5EF4-FFF2-40B4-BE49-F238E27FC236}">
                <a16:creationId xmlns:a16="http://schemas.microsoft.com/office/drawing/2014/main" id="{F462ACF9-F92A-4C8A-BB2B-25098E2FFCE7}"/>
              </a:ext>
            </a:extLst>
          </p:cNvPr>
          <p:cNvPicPr>
            <a:picLocks noChangeAspect="1"/>
          </p:cNvPicPr>
          <p:nvPr/>
        </p:nvPicPr>
        <p:blipFill>
          <a:blip r:embed="rId3"/>
          <a:stretch>
            <a:fillRect/>
          </a:stretch>
        </p:blipFill>
        <p:spPr>
          <a:xfrm>
            <a:off x="2419351" y="3581400"/>
            <a:ext cx="2743583" cy="3048000"/>
          </a:xfrm>
          <a:prstGeom prst="rect">
            <a:avLst/>
          </a:prstGeom>
        </p:spPr>
      </p:pic>
      <p:cxnSp>
        <p:nvCxnSpPr>
          <p:cNvPr id="6" name="Straight Arrow Connector 5">
            <a:extLst>
              <a:ext uri="{FF2B5EF4-FFF2-40B4-BE49-F238E27FC236}">
                <a16:creationId xmlns:a16="http://schemas.microsoft.com/office/drawing/2014/main" id="{4913CE37-3170-4D8D-97F6-2C4ECEB3FFC8}"/>
              </a:ext>
            </a:extLst>
          </p:cNvPr>
          <p:cNvCxnSpPr>
            <a:cxnSpLocks/>
          </p:cNvCxnSpPr>
          <p:nvPr/>
        </p:nvCxnSpPr>
        <p:spPr>
          <a:xfrm flipH="1">
            <a:off x="3505200" y="1066800"/>
            <a:ext cx="1066801" cy="220980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64518" name="TextBox 6">
            <a:extLst>
              <a:ext uri="{FF2B5EF4-FFF2-40B4-BE49-F238E27FC236}">
                <a16:creationId xmlns:a16="http://schemas.microsoft.com/office/drawing/2014/main" id="{AD95F9CC-0188-49AA-8312-88E5ECC4E0BC}"/>
              </a:ext>
            </a:extLst>
          </p:cNvPr>
          <p:cNvSpPr txBox="1">
            <a:spLocks noChangeArrowheads="1"/>
          </p:cNvSpPr>
          <p:nvPr/>
        </p:nvSpPr>
        <p:spPr bwMode="auto">
          <a:xfrm>
            <a:off x="6938120" y="3412503"/>
            <a:ext cx="17148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Don’t forget: Name &amp; “Version”</a:t>
            </a:r>
          </a:p>
        </p:txBody>
      </p:sp>
      <p:cxnSp>
        <p:nvCxnSpPr>
          <p:cNvPr id="10" name="Straight Arrow Connector 9">
            <a:extLst>
              <a:ext uri="{FF2B5EF4-FFF2-40B4-BE49-F238E27FC236}">
                <a16:creationId xmlns:a16="http://schemas.microsoft.com/office/drawing/2014/main" id="{AC11F8D9-0DB4-49EC-B1DC-41FF086F0069}"/>
              </a:ext>
            </a:extLst>
          </p:cNvPr>
          <p:cNvCxnSpPr>
            <a:cxnSpLocks/>
          </p:cNvCxnSpPr>
          <p:nvPr/>
        </p:nvCxnSpPr>
        <p:spPr>
          <a:xfrm>
            <a:off x="5257800" y="3547621"/>
            <a:ext cx="1714885" cy="33779"/>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 name="Content Placeholder 10">
            <a:extLst>
              <a:ext uri="{FF2B5EF4-FFF2-40B4-BE49-F238E27FC236}">
                <a16:creationId xmlns:a16="http://schemas.microsoft.com/office/drawing/2014/main" id="{4C8F6EC8-307C-4A86-825E-ED6CE2EF8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5E9310-7B4A-4D66-BE9F-A867A2407D7E}"/>
              </a:ext>
            </a:extLst>
          </p:cNvPr>
          <p:cNvPicPr>
            <a:picLocks noChangeAspect="1"/>
          </p:cNvPicPr>
          <p:nvPr/>
        </p:nvPicPr>
        <p:blipFill>
          <a:blip r:embed="rId2"/>
          <a:stretch>
            <a:fillRect/>
          </a:stretch>
        </p:blipFill>
        <p:spPr>
          <a:xfrm>
            <a:off x="990600" y="1743330"/>
            <a:ext cx="6400800" cy="4749597"/>
          </a:xfrm>
          <a:prstGeom prst="rect">
            <a:avLst/>
          </a:prstGeom>
        </p:spPr>
      </p:pic>
      <p:sp>
        <p:nvSpPr>
          <p:cNvPr id="4" name="Title 1">
            <a:extLst>
              <a:ext uri="{FF2B5EF4-FFF2-40B4-BE49-F238E27FC236}">
                <a16:creationId xmlns:a16="http://schemas.microsoft.com/office/drawing/2014/main" id="{FE78C2C2-0D10-4A47-91B0-5B02E097635C}"/>
              </a:ext>
            </a:extLst>
          </p:cNvPr>
          <p:cNvSpPr txBox="1">
            <a:spLocks/>
          </p:cNvSpPr>
          <p:nvPr/>
        </p:nvSpPr>
        <p:spPr bwMode="auto">
          <a:xfrm>
            <a:off x="990600" y="152400"/>
            <a:ext cx="73390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400"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Support Device</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data that will not change!</a:t>
            </a:r>
          </a:p>
        </p:txBody>
      </p:sp>
      <p:sp>
        <p:nvSpPr>
          <p:cNvPr id="5" name="TextBox 4">
            <a:extLst>
              <a:ext uri="{FF2B5EF4-FFF2-40B4-BE49-F238E27FC236}">
                <a16:creationId xmlns:a16="http://schemas.microsoft.com/office/drawing/2014/main" id="{7125B3B5-D614-41B9-9013-046688ABAAE2}"/>
              </a:ext>
            </a:extLst>
          </p:cNvPr>
          <p:cNvSpPr txBox="1"/>
          <p:nvPr/>
        </p:nvSpPr>
        <p:spPr>
          <a:xfrm>
            <a:off x="1219200" y="1285994"/>
            <a:ext cx="7010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This data requirement is not applicable for all events.</a:t>
            </a:r>
          </a:p>
        </p:txBody>
      </p:sp>
      <p:pic>
        <p:nvPicPr>
          <p:cNvPr id="6" name="Content Placeholder 10">
            <a:extLst>
              <a:ext uri="{FF2B5EF4-FFF2-40B4-BE49-F238E27FC236}">
                <a16:creationId xmlns:a16="http://schemas.microsoft.com/office/drawing/2014/main" id="{44FE7353-F101-481F-B5F1-8B6779002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919871"/>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86FD-E54D-4C52-97F5-C0D3AF4E1F27}"/>
              </a:ext>
            </a:extLst>
          </p:cNvPr>
          <p:cNvSpPr>
            <a:spLocks noGrp="1"/>
          </p:cNvSpPr>
          <p:nvPr>
            <p:ph type="title" idx="4294967295"/>
          </p:nvPr>
        </p:nvSpPr>
        <p:spPr>
          <a:xfrm>
            <a:off x="827088" y="76200"/>
            <a:ext cx="7391400" cy="990600"/>
          </a:xfrm>
        </p:spPr>
        <p:txBody>
          <a:bodyPr rtlCol="0">
            <a:normAutofit/>
          </a:bodyPr>
          <a:lstStyle/>
          <a:p>
            <a:pPr eaLnBrk="1" fontAlgn="auto" hangingPunct="1">
              <a:spcAft>
                <a:spcPts val="0"/>
              </a:spcAft>
              <a:defRPr/>
            </a:pP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PREFERENCES: </a:t>
            </a:r>
            <a:b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200" b="1"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Email Options</a:t>
            </a:r>
            <a:r>
              <a:rPr 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that will not change!</a:t>
            </a:r>
          </a:p>
        </p:txBody>
      </p:sp>
      <p:pic>
        <p:nvPicPr>
          <p:cNvPr id="4" name="Picture 3">
            <a:extLst>
              <a:ext uri="{FF2B5EF4-FFF2-40B4-BE49-F238E27FC236}">
                <a16:creationId xmlns:a16="http://schemas.microsoft.com/office/drawing/2014/main" id="{875AF7EE-0532-49BF-831C-9E71812E680C}"/>
              </a:ext>
            </a:extLst>
          </p:cNvPr>
          <p:cNvPicPr>
            <a:picLocks noChangeAspect="1"/>
          </p:cNvPicPr>
          <p:nvPr/>
        </p:nvPicPr>
        <p:blipFill>
          <a:blip r:embed="rId2"/>
          <a:stretch>
            <a:fillRect/>
          </a:stretch>
        </p:blipFill>
        <p:spPr>
          <a:xfrm>
            <a:off x="914400" y="1073331"/>
            <a:ext cx="6705600" cy="4495800"/>
          </a:xfrm>
          <a:prstGeom prst="rect">
            <a:avLst/>
          </a:prstGeom>
        </p:spPr>
      </p:pic>
      <p:pic>
        <p:nvPicPr>
          <p:cNvPr id="5" name="Content Placeholder 10">
            <a:extLst>
              <a:ext uri="{FF2B5EF4-FFF2-40B4-BE49-F238E27FC236}">
                <a16:creationId xmlns:a16="http://schemas.microsoft.com/office/drawing/2014/main" id="{F8F8B97B-D611-4B7D-A60D-87CAAB789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8EB3DD-D724-3384-438A-A58C848F7AC0}"/>
              </a:ext>
            </a:extLst>
          </p:cNvPr>
          <p:cNvSpPr txBox="1"/>
          <p:nvPr/>
        </p:nvSpPr>
        <p:spPr>
          <a:xfrm>
            <a:off x="381000" y="5519555"/>
            <a:ext cx="8001000" cy="1277273"/>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Although this option is available, the </a:t>
            </a:r>
            <a:r>
              <a:rPr lang="en-US" u="sng" dirty="0">
                <a:latin typeface="Arial" panose="020B0604020202020204" pitchFamily="34" charset="0"/>
                <a:cs typeface="Arial" panose="020B0604020202020204" pitchFamily="34" charset="0"/>
              </a:rPr>
              <a:t>preferred option</a:t>
            </a:r>
            <a:r>
              <a:rPr lang="en-US" dirty="0">
                <a:latin typeface="Arial" panose="020B0604020202020204" pitchFamily="34" charset="0"/>
                <a:cs typeface="Arial" panose="020B0604020202020204" pitchFamily="34" charset="0"/>
              </a:rPr>
              <a:t> is to attach the XML file to an email and submit it as required. </a:t>
            </a:r>
          </a:p>
          <a:p>
            <a:pPr>
              <a:spcBef>
                <a:spcPts val="600"/>
              </a:spcBef>
            </a:pPr>
            <a:r>
              <a:rPr lang="en-US" dirty="0">
                <a:latin typeface="Arial" panose="020B0604020202020204" pitchFamily="34" charset="0"/>
                <a:cs typeface="Arial" panose="020B0604020202020204" pitchFamily="34" charset="0"/>
              </a:rPr>
              <a:t>The email must </a:t>
            </a:r>
            <a:r>
              <a:rPr lang="en-US" u="sng" dirty="0">
                <a:latin typeface="Arial" panose="020B0604020202020204" pitchFamily="34" charset="0"/>
                <a:cs typeface="Arial" panose="020B0604020202020204" pitchFamily="34" charset="0"/>
              </a:rPr>
              <a:t>only contain one file</a:t>
            </a:r>
            <a:r>
              <a:rPr lang="en-US" dirty="0">
                <a:latin typeface="Arial" panose="020B0604020202020204" pitchFamily="34" charset="0"/>
                <a:cs typeface="Arial" panose="020B0604020202020204" pitchFamily="34" charset="0"/>
              </a:rPr>
              <a:t>, and the </a:t>
            </a:r>
            <a:r>
              <a:rPr lang="en-US" u="sng" dirty="0">
                <a:latin typeface="Arial" panose="020B0604020202020204" pitchFamily="34" charset="0"/>
                <a:cs typeface="Arial" panose="020B0604020202020204" pitchFamily="34" charset="0"/>
              </a:rPr>
              <a:t>assigned codex must be used as the email subject</a:t>
            </a:r>
            <a:r>
              <a:rPr lang="en-US" dirty="0">
                <a:latin typeface="Arial" panose="020B0604020202020204" pitchFamily="34" charset="0"/>
                <a:cs typeface="Arial" panose="020B0604020202020204" pitchFamily="34" charset="0"/>
              </a:rPr>
              <a:t>.  </a:t>
            </a: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AEC1E8B3-4419-44A7-9488-9BC453EC56F2}"/>
              </a:ext>
            </a:extLst>
          </p:cNvPr>
          <p:cNvSpPr>
            <a:spLocks noGrp="1"/>
          </p:cNvSpPr>
          <p:nvPr>
            <p:ph type="title" idx="4294967295"/>
          </p:nvPr>
        </p:nvSpPr>
        <p:spPr>
          <a:xfrm>
            <a:off x="304800" y="149225"/>
            <a:ext cx="8229600" cy="944563"/>
          </a:xfrm>
        </p:spPr>
        <p:txBody>
          <a:bodyPr rtlCol="0">
            <a:normAutofit/>
          </a:bodyPr>
          <a:lstStyle/>
          <a:p>
            <a:pPr eaLnBrk="1" fontAlgn="auto" hangingPunct="1">
              <a:spcAft>
                <a:spcPts val="0"/>
              </a:spcAft>
              <a:defRPr/>
            </a:pPr>
            <a:r>
              <a:rPr lang="en-US" altLang="en-US"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P1.</a:t>
            </a:r>
          </a:p>
        </p:txBody>
      </p:sp>
      <p:sp>
        <p:nvSpPr>
          <p:cNvPr id="55299" name="TextBox 8">
            <a:extLst>
              <a:ext uri="{FF2B5EF4-FFF2-40B4-BE49-F238E27FC236}">
                <a16:creationId xmlns:a16="http://schemas.microsoft.com/office/drawing/2014/main" id="{0CB3A385-558B-4A3B-BEEF-D42714B10F2F}"/>
              </a:ext>
            </a:extLst>
          </p:cNvPr>
          <p:cNvSpPr txBox="1">
            <a:spLocks noChangeArrowheads="1"/>
          </p:cNvSpPr>
          <p:nvPr/>
        </p:nvSpPr>
        <p:spPr bwMode="auto">
          <a:xfrm>
            <a:off x="5773738" y="3084513"/>
            <a:ext cx="33686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Officials’ names as listed on </a:t>
            </a:r>
            <a:r>
              <a:rPr lang="en-US" altLang="en-US" sz="1600" b="1" u="sng" dirty="0">
                <a:solidFill>
                  <a:srgbClr val="002060"/>
                </a:solidFill>
                <a:latin typeface="Calibri" panose="020F0502020204030204" pitchFamily="34" charset="0"/>
                <a:cs typeface="Arial" panose="020B0604020202020204" pitchFamily="34" charset="0"/>
              </a:rPr>
              <a:t>applicable</a:t>
            </a:r>
            <a:r>
              <a:rPr lang="en-US" altLang="en-US" sz="1600" b="1" dirty="0">
                <a:solidFill>
                  <a:srgbClr val="002060"/>
                </a:solidFill>
                <a:latin typeface="Calibri" panose="020F0502020204030204" pitchFamily="34" charset="0"/>
                <a:cs typeface="Arial" panose="020B0604020202020204" pitchFamily="34" charset="0"/>
              </a:rPr>
              <a:t> website for level of event (name on FIS site may be different than that listed on U.S. site, Daniel A. Chayes on FIS and </a:t>
            </a:r>
          </a:p>
          <a:p>
            <a:pPr eaLnBrk="1" hangingPunct="1"/>
            <a:r>
              <a:rPr lang="en-US" altLang="en-US" sz="1600" b="1" dirty="0">
                <a:solidFill>
                  <a:srgbClr val="002060"/>
                </a:solidFill>
                <a:latin typeface="Calibri" panose="020F0502020204030204" pitchFamily="34" charset="0"/>
                <a:cs typeface="Arial" panose="020B0604020202020204" pitchFamily="34" charset="0"/>
              </a:rPr>
              <a:t>Dan Chayes on U.S.!) </a:t>
            </a:r>
          </a:p>
        </p:txBody>
      </p:sp>
      <p:sp>
        <p:nvSpPr>
          <p:cNvPr id="55300" name="TextBox 18">
            <a:extLst>
              <a:ext uri="{FF2B5EF4-FFF2-40B4-BE49-F238E27FC236}">
                <a16:creationId xmlns:a16="http://schemas.microsoft.com/office/drawing/2014/main" id="{8904125E-6ED6-40F9-90A5-F0F91B96EC9E}"/>
              </a:ext>
            </a:extLst>
          </p:cNvPr>
          <p:cNvSpPr txBox="1">
            <a:spLocks noChangeArrowheads="1"/>
          </p:cNvSpPr>
          <p:nvPr/>
        </p:nvSpPr>
        <p:spPr bwMode="auto">
          <a:xfrm>
            <a:off x="5594350" y="5175250"/>
            <a:ext cx="3549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Insert timekeeper (timing company) information</a:t>
            </a:r>
          </a:p>
        </p:txBody>
      </p:sp>
      <p:sp>
        <p:nvSpPr>
          <p:cNvPr id="55301" name="TextBox 8">
            <a:extLst>
              <a:ext uri="{FF2B5EF4-FFF2-40B4-BE49-F238E27FC236}">
                <a16:creationId xmlns:a16="http://schemas.microsoft.com/office/drawing/2014/main" id="{B5A2C50A-2E86-410F-92E3-13D1C60D69B1}"/>
              </a:ext>
            </a:extLst>
          </p:cNvPr>
          <p:cNvSpPr txBox="1">
            <a:spLocks noChangeArrowheads="1"/>
          </p:cNvSpPr>
          <p:nvPr/>
        </p:nvSpPr>
        <p:spPr bwMode="auto">
          <a:xfrm>
            <a:off x="6448425" y="1158875"/>
            <a:ext cx="201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Note Season Date</a:t>
            </a:r>
          </a:p>
        </p:txBody>
      </p:sp>
      <p:sp>
        <p:nvSpPr>
          <p:cNvPr id="55302" name="TextBox 5">
            <a:extLst>
              <a:ext uri="{FF2B5EF4-FFF2-40B4-BE49-F238E27FC236}">
                <a16:creationId xmlns:a16="http://schemas.microsoft.com/office/drawing/2014/main" id="{057A399C-3234-46D5-BB28-635F5D1C82F5}"/>
              </a:ext>
            </a:extLst>
          </p:cNvPr>
          <p:cNvSpPr txBox="1">
            <a:spLocks noChangeArrowheads="1"/>
          </p:cNvSpPr>
          <p:nvPr/>
        </p:nvSpPr>
        <p:spPr bwMode="auto">
          <a:xfrm>
            <a:off x="5443538" y="1671638"/>
            <a:ext cx="3640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Event Information as listed on </a:t>
            </a:r>
            <a:r>
              <a:rPr lang="en-US" altLang="en-US" b="1" u="sng" dirty="0">
                <a:solidFill>
                  <a:srgbClr val="002060"/>
                </a:solidFill>
                <a:latin typeface="Calibri" panose="020F0502020204030204" pitchFamily="34" charset="0"/>
                <a:cs typeface="Arial" panose="020B0604020202020204" pitchFamily="34" charset="0"/>
              </a:rPr>
              <a:t>applicable</a:t>
            </a:r>
            <a:r>
              <a:rPr lang="en-US" altLang="en-US" b="1" dirty="0">
                <a:solidFill>
                  <a:srgbClr val="002060"/>
                </a:solidFill>
                <a:latin typeface="Calibri" panose="020F0502020204030204" pitchFamily="34" charset="0"/>
                <a:cs typeface="Arial" panose="020B0604020202020204" pitchFamily="34" charset="0"/>
              </a:rPr>
              <a:t> website for level of event </a:t>
            </a:r>
          </a:p>
        </p:txBody>
      </p:sp>
      <p:sp>
        <p:nvSpPr>
          <p:cNvPr id="55303" name="TextBox 1">
            <a:extLst>
              <a:ext uri="{FF2B5EF4-FFF2-40B4-BE49-F238E27FC236}">
                <a16:creationId xmlns:a16="http://schemas.microsoft.com/office/drawing/2014/main" id="{6FEE744B-2A86-4732-BA15-C06134CE37C1}"/>
              </a:ext>
            </a:extLst>
          </p:cNvPr>
          <p:cNvSpPr txBox="1">
            <a:spLocks noChangeArrowheads="1"/>
          </p:cNvSpPr>
          <p:nvPr/>
        </p:nvSpPr>
        <p:spPr bwMode="auto">
          <a:xfrm>
            <a:off x="5565775" y="2595563"/>
            <a:ext cx="3575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Calibri" panose="020F0502020204030204" pitchFamily="34" charset="0"/>
                <a:cs typeface="Arial" panose="020B0604020202020204" pitchFamily="34" charset="0"/>
              </a:rPr>
              <a:t>Option allowing use at </a:t>
            </a:r>
            <a:r>
              <a:rPr lang="en-US" altLang="en-US" sz="1600" b="1" u="sng" dirty="0">
                <a:solidFill>
                  <a:srgbClr val="002060"/>
                </a:solidFill>
                <a:latin typeface="Calibri" panose="020F0502020204030204" pitchFamily="34" charset="0"/>
                <a:cs typeface="Arial" panose="020B0604020202020204" pitchFamily="34" charset="0"/>
              </a:rPr>
              <a:t>non-FIS</a:t>
            </a:r>
            <a:r>
              <a:rPr lang="en-US" altLang="en-US" sz="1600" b="1" dirty="0">
                <a:solidFill>
                  <a:srgbClr val="002060"/>
                </a:solidFill>
                <a:latin typeface="Calibri" panose="020F0502020204030204" pitchFamily="34" charset="0"/>
                <a:cs typeface="Arial" panose="020B0604020202020204" pitchFamily="34" charset="0"/>
              </a:rPr>
              <a:t> events</a:t>
            </a:r>
          </a:p>
        </p:txBody>
      </p:sp>
      <p:sp>
        <p:nvSpPr>
          <p:cNvPr id="55304" name="TextBox 19">
            <a:extLst>
              <a:ext uri="{FF2B5EF4-FFF2-40B4-BE49-F238E27FC236}">
                <a16:creationId xmlns:a16="http://schemas.microsoft.com/office/drawing/2014/main" id="{B79C8FA2-6B49-48D9-A4B5-3B51CCC623C7}"/>
              </a:ext>
            </a:extLst>
          </p:cNvPr>
          <p:cNvSpPr txBox="1">
            <a:spLocks noChangeArrowheads="1"/>
          </p:cNvSpPr>
          <p:nvPr/>
        </p:nvSpPr>
        <p:spPr bwMode="auto">
          <a:xfrm>
            <a:off x="2817813" y="6442075"/>
            <a:ext cx="30654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“Next” </a:t>
            </a:r>
          </a:p>
        </p:txBody>
      </p:sp>
      <p:pic>
        <p:nvPicPr>
          <p:cNvPr id="16" name="Content Placeholder 10">
            <a:extLst>
              <a:ext uri="{FF2B5EF4-FFF2-40B4-BE49-F238E27FC236}">
                <a16:creationId xmlns:a16="http://schemas.microsoft.com/office/drawing/2014/main" id="{4E13B16A-E735-4482-A799-A533B0F54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E182F3C-F149-1DA0-0D57-BED2052ED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158875"/>
            <a:ext cx="5186363" cy="4806951"/>
          </a:xfrm>
          <a:prstGeom prst="rect">
            <a:avLst/>
          </a:prstGeom>
        </p:spPr>
      </p:pic>
      <p:cxnSp>
        <p:nvCxnSpPr>
          <p:cNvPr id="14" name="Straight Arrow Connector 13">
            <a:extLst>
              <a:ext uri="{FF2B5EF4-FFF2-40B4-BE49-F238E27FC236}">
                <a16:creationId xmlns:a16="http://schemas.microsoft.com/office/drawing/2014/main" id="{BDEBE0CC-B831-47DE-99B7-F655B5E397FD}"/>
              </a:ext>
            </a:extLst>
          </p:cNvPr>
          <p:cNvCxnSpPr>
            <a:cxnSpLocks/>
          </p:cNvCxnSpPr>
          <p:nvPr/>
        </p:nvCxnSpPr>
        <p:spPr>
          <a:xfrm flipV="1">
            <a:off x="1371600" y="1370013"/>
            <a:ext cx="5097463" cy="11271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028C6A8-2643-46FF-B8F5-BF4B7B757724}"/>
              </a:ext>
            </a:extLst>
          </p:cNvPr>
          <p:cNvCxnSpPr>
            <a:cxnSpLocks/>
          </p:cNvCxnSpPr>
          <p:nvPr/>
        </p:nvCxnSpPr>
        <p:spPr>
          <a:xfrm flipV="1">
            <a:off x="1857375" y="1978025"/>
            <a:ext cx="3736975" cy="6953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1AD6B4E6-62D0-4E64-8E53-127011913051}"/>
              </a:ext>
            </a:extLst>
          </p:cNvPr>
          <p:cNvCxnSpPr>
            <a:cxnSpLocks/>
            <a:endCxn id="55303" idx="1"/>
          </p:cNvCxnSpPr>
          <p:nvPr/>
        </p:nvCxnSpPr>
        <p:spPr>
          <a:xfrm>
            <a:off x="4903788" y="2563813"/>
            <a:ext cx="661987" cy="20161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17" name="Left-Up Arrow 16">
            <a:extLst>
              <a:ext uri="{FF2B5EF4-FFF2-40B4-BE49-F238E27FC236}">
                <a16:creationId xmlns:a16="http://schemas.microsoft.com/office/drawing/2014/main" id="{C8E600C6-8D69-4715-80F7-DAC61AF369BC}"/>
              </a:ext>
            </a:extLst>
          </p:cNvPr>
          <p:cNvSpPr/>
          <p:nvPr/>
        </p:nvSpPr>
        <p:spPr>
          <a:xfrm rot="10800000">
            <a:off x="1883569" y="3260726"/>
            <a:ext cx="3924300" cy="166687"/>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29" name="Straight Arrow Connector 28">
            <a:extLst>
              <a:ext uri="{FF2B5EF4-FFF2-40B4-BE49-F238E27FC236}">
                <a16:creationId xmlns:a16="http://schemas.microsoft.com/office/drawing/2014/main" id="{FA6A3CE5-CAC8-404E-83C1-972BA3C5E5FB}"/>
              </a:ext>
            </a:extLst>
          </p:cNvPr>
          <p:cNvCxnSpPr>
            <a:cxnSpLocks/>
          </p:cNvCxnSpPr>
          <p:nvPr/>
        </p:nvCxnSpPr>
        <p:spPr>
          <a:xfrm flipH="1" flipV="1">
            <a:off x="5241925" y="3803650"/>
            <a:ext cx="930275" cy="14112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49F39809-9764-4E2F-88C5-0744077C8E0A}"/>
              </a:ext>
            </a:extLst>
          </p:cNvPr>
          <p:cNvCxnSpPr>
            <a:cxnSpLocks/>
          </p:cNvCxnSpPr>
          <p:nvPr/>
        </p:nvCxnSpPr>
        <p:spPr>
          <a:xfrm flipH="1">
            <a:off x="3938588" y="6053138"/>
            <a:ext cx="633412" cy="484187"/>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4593-C96B-4915-88E8-035CBBD91259}"/>
              </a:ext>
            </a:extLst>
          </p:cNvPr>
          <p:cNvSpPr>
            <a:spLocks noGrp="1"/>
          </p:cNvSpPr>
          <p:nvPr>
            <p:ph type="title" idx="4294967295"/>
          </p:nvPr>
        </p:nvSpPr>
        <p:spPr>
          <a:xfrm>
            <a:off x="914400" y="0"/>
            <a:ext cx="7339013" cy="9144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“CATEGORY”</a:t>
            </a:r>
          </a:p>
        </p:txBody>
      </p:sp>
      <p:pic>
        <p:nvPicPr>
          <p:cNvPr id="5" name="Content Placeholder 10">
            <a:extLst>
              <a:ext uri="{FF2B5EF4-FFF2-40B4-BE49-F238E27FC236}">
                <a16:creationId xmlns:a16="http://schemas.microsoft.com/office/drawing/2014/main" id="{7C748F70-6636-4BE4-8591-53EA9C11F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5C5681F0-8FF8-DD65-2455-309BD7AC1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66652"/>
            <a:ext cx="7980584" cy="5692730"/>
          </a:xfrm>
          <a:prstGeom prst="rect">
            <a:avLst/>
          </a:prstGeom>
        </p:spPr>
      </p:pic>
    </p:spTree>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64FD-FC43-4201-B8A1-E6792306D362}"/>
              </a:ext>
            </a:extLst>
          </p:cNvPr>
          <p:cNvSpPr>
            <a:spLocks noGrp="1"/>
          </p:cNvSpPr>
          <p:nvPr>
            <p:ph type="title" idx="4294967295"/>
          </p:nvPr>
        </p:nvSpPr>
        <p:spPr>
          <a:xfrm>
            <a:off x="838200" y="0"/>
            <a:ext cx="6424613" cy="838200"/>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“EVENT”</a:t>
            </a:r>
          </a:p>
        </p:txBody>
      </p:sp>
      <p:pic>
        <p:nvPicPr>
          <p:cNvPr id="5" name="Content Placeholder 10">
            <a:extLst>
              <a:ext uri="{FF2B5EF4-FFF2-40B4-BE49-F238E27FC236}">
                <a16:creationId xmlns:a16="http://schemas.microsoft.com/office/drawing/2014/main" id="{238974CD-9C8B-4D59-A768-78C3B98542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6EEC4AF-0249-1DF7-3D19-70872D7280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914400"/>
            <a:ext cx="7953596" cy="5562602"/>
          </a:xfrm>
          <a:prstGeom prst="rect">
            <a:avLst/>
          </a:prstGeom>
        </p:spPr>
      </p:pic>
    </p:spTree>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1A0E-D80B-4321-8AF2-47298C3CB97A}"/>
              </a:ext>
            </a:extLst>
          </p:cNvPr>
          <p:cNvSpPr>
            <a:spLocks noGrp="1"/>
          </p:cNvSpPr>
          <p:nvPr>
            <p:ph type="title" idx="4294967295"/>
          </p:nvPr>
        </p:nvSpPr>
        <p:spPr>
          <a:xfrm>
            <a:off x="838200" y="152400"/>
            <a:ext cx="7620000" cy="914400"/>
          </a:xfrm>
        </p:spPr>
        <p:txBody>
          <a:bodyPr rtlCol="0">
            <a:normAutofit fontScale="90000"/>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“GENDER” </a:t>
            </a:r>
            <a:b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2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Note: Requirement is a separate TDTR per race/per gender</a:t>
            </a:r>
          </a:p>
        </p:txBody>
      </p:sp>
      <p:pic>
        <p:nvPicPr>
          <p:cNvPr id="5" name="Content Placeholder 10">
            <a:extLst>
              <a:ext uri="{FF2B5EF4-FFF2-40B4-BE49-F238E27FC236}">
                <a16:creationId xmlns:a16="http://schemas.microsoft.com/office/drawing/2014/main" id="{3AE6B8EE-B5D6-467E-BAF9-B34566EA24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FCC2EDA-2AFE-E282-B6E9-F3BF16204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66599"/>
            <a:ext cx="8020422" cy="5410200"/>
          </a:xfrm>
          <a:prstGeom prst="rect">
            <a:avLst/>
          </a:prstGeom>
        </p:spPr>
      </p:pic>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E91B-F7E3-4587-B9FF-3BF372180750}"/>
              </a:ext>
            </a:extLst>
          </p:cNvPr>
          <p:cNvSpPr>
            <a:spLocks noGrp="1"/>
          </p:cNvSpPr>
          <p:nvPr>
            <p:ph type="title" idx="4294967295"/>
          </p:nvPr>
        </p:nvSpPr>
        <p:spPr>
          <a:xfrm>
            <a:off x="533400" y="142875"/>
            <a:ext cx="7543800" cy="923925"/>
          </a:xfrm>
        </p:spPr>
        <p:txBody>
          <a:bodyPr rtlCol="0">
            <a:norm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VERIFYING SAVED DATA: Page 1</a:t>
            </a:r>
          </a:p>
        </p:txBody>
      </p:sp>
      <p:sp>
        <p:nvSpPr>
          <p:cNvPr id="5" name="TextBox 4">
            <a:extLst>
              <a:ext uri="{FF2B5EF4-FFF2-40B4-BE49-F238E27FC236}">
                <a16:creationId xmlns:a16="http://schemas.microsoft.com/office/drawing/2014/main" id="{637AB753-4962-4929-BB02-955D2A7E9933}"/>
              </a:ext>
            </a:extLst>
          </p:cNvPr>
          <p:cNvSpPr txBox="1"/>
          <p:nvPr/>
        </p:nvSpPr>
        <p:spPr>
          <a:xfrm>
            <a:off x="6248400" y="4643438"/>
            <a:ext cx="2743200" cy="923925"/>
          </a:xfrm>
          <a:prstGeom prst="rect">
            <a:avLst/>
          </a:prstGeom>
          <a:noFill/>
        </p:spPr>
        <p:txBody>
          <a:bodyPr>
            <a:spAutoFit/>
          </a:bodyPr>
          <a:lstStyle/>
          <a:p>
            <a:pPr eaLnBrk="1" fontAlgn="auto" hangingPunct="1">
              <a:spcBef>
                <a:spcPts val="0"/>
              </a:spcBef>
              <a:spcAft>
                <a:spcPts val="0"/>
              </a:spcAft>
              <a:defRPr/>
            </a:pPr>
            <a:r>
              <a:rPr lang="en-US" b="1" dirty="0">
                <a:solidFill>
                  <a:srgbClr val="002060"/>
                </a:solidFill>
                <a:latin typeface="+mj-lt"/>
              </a:rPr>
              <a:t>Explanation required to document failure of either system </a:t>
            </a:r>
          </a:p>
        </p:txBody>
      </p:sp>
      <p:pic>
        <p:nvPicPr>
          <p:cNvPr id="4" name="Picture 3">
            <a:extLst>
              <a:ext uri="{FF2B5EF4-FFF2-40B4-BE49-F238E27FC236}">
                <a16:creationId xmlns:a16="http://schemas.microsoft.com/office/drawing/2014/main" id="{BC14780B-8E05-4156-829D-FF48093537FD}"/>
              </a:ext>
            </a:extLst>
          </p:cNvPr>
          <p:cNvPicPr>
            <a:picLocks noChangeAspect="1"/>
          </p:cNvPicPr>
          <p:nvPr/>
        </p:nvPicPr>
        <p:blipFill>
          <a:blip r:embed="rId2"/>
          <a:stretch>
            <a:fillRect/>
          </a:stretch>
        </p:blipFill>
        <p:spPr>
          <a:xfrm>
            <a:off x="457200" y="1600200"/>
            <a:ext cx="5463693" cy="4336111"/>
          </a:xfrm>
          <a:prstGeom prst="rect">
            <a:avLst/>
          </a:prstGeom>
        </p:spPr>
      </p:pic>
      <p:cxnSp>
        <p:nvCxnSpPr>
          <p:cNvPr id="8" name="Straight Arrow Connector 7">
            <a:extLst>
              <a:ext uri="{FF2B5EF4-FFF2-40B4-BE49-F238E27FC236}">
                <a16:creationId xmlns:a16="http://schemas.microsoft.com/office/drawing/2014/main" id="{813D07F1-AE5F-4C4C-A7F5-84C5D143978E}"/>
              </a:ext>
            </a:extLst>
          </p:cNvPr>
          <p:cNvCxnSpPr>
            <a:cxnSpLocks/>
          </p:cNvCxnSpPr>
          <p:nvPr/>
        </p:nvCxnSpPr>
        <p:spPr>
          <a:xfrm>
            <a:off x="4876800" y="5029200"/>
            <a:ext cx="137160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6" name="Content Placeholder 10">
            <a:extLst>
              <a:ext uri="{FF2B5EF4-FFF2-40B4-BE49-F238E27FC236}">
                <a16:creationId xmlns:a16="http://schemas.microsoft.com/office/drawing/2014/main" id="{70CE24AA-4C98-4A96-94DB-22743C29E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85932F-25C3-4830-B2DC-D7AAD14960A6}"/>
              </a:ext>
            </a:extLst>
          </p:cNvPr>
          <p:cNvPicPr>
            <a:picLocks noChangeAspect="1"/>
          </p:cNvPicPr>
          <p:nvPr/>
        </p:nvPicPr>
        <p:blipFill>
          <a:blip r:embed="rId2"/>
          <a:stretch>
            <a:fillRect/>
          </a:stretch>
        </p:blipFill>
        <p:spPr>
          <a:xfrm>
            <a:off x="533400" y="1295400"/>
            <a:ext cx="7086600" cy="5289321"/>
          </a:xfrm>
          <a:prstGeom prst="rect">
            <a:avLst/>
          </a:prstGeom>
        </p:spPr>
      </p:pic>
      <p:sp>
        <p:nvSpPr>
          <p:cNvPr id="4" name="Title 1">
            <a:extLst>
              <a:ext uri="{FF2B5EF4-FFF2-40B4-BE49-F238E27FC236}">
                <a16:creationId xmlns:a16="http://schemas.microsoft.com/office/drawing/2014/main" id="{C00C372D-6917-4AE3-8B27-B3B85EA762AB}"/>
              </a:ext>
            </a:extLst>
          </p:cNvPr>
          <p:cNvSpPr txBox="1">
            <a:spLocks/>
          </p:cNvSpPr>
          <p:nvPr/>
        </p:nvSpPr>
        <p:spPr bwMode="auto">
          <a:xfrm>
            <a:off x="533400" y="142875"/>
            <a:ext cx="73390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VERIFYING SAVED DATA: Page 2</a:t>
            </a:r>
          </a:p>
        </p:txBody>
      </p:sp>
      <p:pic>
        <p:nvPicPr>
          <p:cNvPr id="5" name="Content Placeholder 10">
            <a:extLst>
              <a:ext uri="{FF2B5EF4-FFF2-40B4-BE49-F238E27FC236}">
                <a16:creationId xmlns:a16="http://schemas.microsoft.com/office/drawing/2014/main" id="{86ABA71C-55BA-4C1E-94B0-2EB6AF03AD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33804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1B421E21-4FC0-4D85-9D4D-BCB972BEEDDA}"/>
              </a:ext>
            </a:extLst>
          </p:cNvPr>
          <p:cNvSpPr>
            <a:spLocks noChangeArrowheads="1"/>
          </p:cNvSpPr>
          <p:nvPr/>
        </p:nvSpPr>
        <p:spPr bwMode="auto">
          <a:xfrm>
            <a:off x="346075" y="2281238"/>
            <a:ext cx="8340725"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ts val="1800"/>
              </a:spcBef>
              <a:buFont typeface="Arial" panose="020B0604020202020204" pitchFamily="34" charset="0"/>
              <a:buNone/>
            </a:pPr>
            <a:r>
              <a:rPr lang="en-US" altLang="en-US" sz="2400" b="1" dirty="0">
                <a:solidFill>
                  <a:srgbClr val="003DB8"/>
                </a:solidFill>
                <a:latin typeface="Arial" panose="020B0604020202020204" pitchFamily="34" charset="0"/>
                <a:cs typeface="Arial" panose="020B0604020202020204" pitchFamily="34" charset="0"/>
              </a:rPr>
              <a:t>COMPETITION</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TYPE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Type of race: DH, SL, GS, SG, AC, P</a:t>
            </a:r>
          </a:p>
        </p:txBody>
      </p:sp>
      <p:sp>
        <p:nvSpPr>
          <p:cNvPr id="9" name="Rectangle 4">
            <a:extLst>
              <a:ext uri="{FF2B5EF4-FFF2-40B4-BE49-F238E27FC236}">
                <a16:creationId xmlns:a16="http://schemas.microsoft.com/office/drawing/2014/main" id="{350DCD2A-A00A-442E-AE2F-F2CF15477219}"/>
              </a:ext>
            </a:extLst>
          </p:cNvPr>
          <p:cNvSpPr>
            <a:spLocks noChangeArrowheads="1"/>
          </p:cNvSpPr>
          <p:nvPr/>
        </p:nvSpPr>
        <p:spPr bwMode="auto">
          <a:xfrm>
            <a:off x="379413" y="3219450"/>
            <a:ext cx="85344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marL="0" lvl="1" eaLnBrk="1" hangingPunct="1">
              <a:lnSpc>
                <a:spcPct val="90000"/>
              </a:lnSpc>
              <a:spcBef>
                <a:spcPct val="20000"/>
              </a:spcBef>
              <a:buFont typeface="Arial" panose="020B0604020202020204" pitchFamily="34" charset="0"/>
              <a:buNone/>
            </a:pPr>
            <a:r>
              <a:rPr lang="en-US" altLang="en-US" sz="2400" b="1" dirty="0">
                <a:solidFill>
                  <a:srgbClr val="003DB8"/>
                </a:solidFill>
                <a:latin typeface="Arial" panose="020B0604020202020204" pitchFamily="34" charset="0"/>
                <a:cs typeface="Arial" panose="020B0604020202020204" pitchFamily="34" charset="0"/>
              </a:rPr>
              <a:t>GENDER</a:t>
            </a:r>
            <a:r>
              <a:rPr lang="en-US" altLang="en-US" sz="2400" b="1" dirty="0">
                <a:solidFill>
                  <a:srgbClr val="0070C0"/>
                </a:solidFill>
                <a:latin typeface="Arial" panose="020B0604020202020204" pitchFamily="34" charset="0"/>
                <a:cs typeface="Arial" panose="020B0604020202020204" pitchFamily="34" charset="0"/>
              </a:rPr>
              <a:t>:</a:t>
            </a:r>
            <a:r>
              <a:rPr lang="en-US" altLang="en-US" sz="32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Women or Men</a:t>
            </a:r>
          </a:p>
        </p:txBody>
      </p:sp>
      <p:sp>
        <p:nvSpPr>
          <p:cNvPr id="12292" name="TextBox 5">
            <a:extLst>
              <a:ext uri="{FF2B5EF4-FFF2-40B4-BE49-F238E27FC236}">
                <a16:creationId xmlns:a16="http://schemas.microsoft.com/office/drawing/2014/main" id="{E6D0C131-989D-48D6-A9EA-5AF77D9DF1BB}"/>
              </a:ext>
            </a:extLst>
          </p:cNvPr>
          <p:cNvSpPr txBox="1">
            <a:spLocks noChangeArrowheads="1"/>
          </p:cNvSpPr>
          <p:nvPr/>
        </p:nvSpPr>
        <p:spPr bwMode="auto">
          <a:xfrm>
            <a:off x="384175" y="192088"/>
            <a:ext cx="8340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LOCATION</a:t>
            </a:r>
            <a:r>
              <a:rPr lang="en-US" altLang="en-US" sz="2400" b="1" dirty="0">
                <a:solidFill>
                  <a:srgbClr val="0070C0"/>
                </a:solidFill>
                <a:latin typeface="Arial" panose="020B0604020202020204" pitchFamily="34" charset="0"/>
                <a:cs typeface="Arial" panose="020B0604020202020204" pitchFamily="34" charset="0"/>
              </a:rPr>
              <a:t>:</a:t>
            </a:r>
            <a:r>
              <a:rPr lang="en-US" altLang="en-US" b="1" dirty="0">
                <a:solidFill>
                  <a:srgbClr val="0070C0"/>
                </a:solidFill>
                <a:latin typeface="Arial" panose="020B0604020202020204" pitchFamily="34" charset="0"/>
                <a:cs typeface="Arial" panose="020B0604020202020204" pitchFamily="34" charset="0"/>
              </a:rPr>
              <a:t> </a:t>
            </a:r>
            <a:r>
              <a:rPr lang="en-US" altLang="en-US"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p>
        </p:txBody>
      </p:sp>
      <p:sp>
        <p:nvSpPr>
          <p:cNvPr id="12293" name="TextBox 10">
            <a:extLst>
              <a:ext uri="{FF2B5EF4-FFF2-40B4-BE49-F238E27FC236}">
                <a16:creationId xmlns:a16="http://schemas.microsoft.com/office/drawing/2014/main" id="{7A1DAF2D-D0E8-4389-A37C-58B956C286B3}"/>
              </a:ext>
            </a:extLst>
          </p:cNvPr>
          <p:cNvSpPr txBox="1">
            <a:spLocks noChangeArrowheads="1"/>
          </p:cNvSpPr>
          <p:nvPr/>
        </p:nvSpPr>
        <p:spPr bwMode="auto">
          <a:xfrm>
            <a:off x="398463" y="1717675"/>
            <a:ext cx="8707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EVENT</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NAME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endParaRPr lang="en-US" altLang="en-US" b="1" dirty="0">
              <a:latin typeface="Calibri" panose="020F0502020204030204" pitchFamily="34" charset="0"/>
              <a:cs typeface="Arial" panose="020B0604020202020204" pitchFamily="34" charset="0"/>
            </a:endParaRPr>
          </a:p>
        </p:txBody>
      </p:sp>
      <p:sp>
        <p:nvSpPr>
          <p:cNvPr id="12294" name="TextBox 11">
            <a:extLst>
              <a:ext uri="{FF2B5EF4-FFF2-40B4-BE49-F238E27FC236}">
                <a16:creationId xmlns:a16="http://schemas.microsoft.com/office/drawing/2014/main" id="{2C4BC9EB-B0A4-4467-8FE7-43814A9A287C}"/>
              </a:ext>
            </a:extLst>
          </p:cNvPr>
          <p:cNvSpPr txBox="1">
            <a:spLocks noChangeArrowheads="1"/>
          </p:cNvSpPr>
          <p:nvPr/>
        </p:nvSpPr>
        <p:spPr bwMode="auto">
          <a:xfrm>
            <a:off x="339725" y="2744788"/>
            <a:ext cx="852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DATE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Actual date of event</a:t>
            </a:r>
            <a:endParaRPr lang="en-US" altLang="en-US" b="1" dirty="0">
              <a:latin typeface="Calibri" panose="020F0502020204030204" pitchFamily="34" charset="0"/>
              <a:cs typeface="Arial" panose="020B0604020202020204" pitchFamily="34" charset="0"/>
            </a:endParaRPr>
          </a:p>
        </p:txBody>
      </p:sp>
      <p:sp>
        <p:nvSpPr>
          <p:cNvPr id="12295" name="TextBox 3">
            <a:extLst>
              <a:ext uri="{FF2B5EF4-FFF2-40B4-BE49-F238E27FC236}">
                <a16:creationId xmlns:a16="http://schemas.microsoft.com/office/drawing/2014/main" id="{06CAFB28-11DE-4471-92B3-A12AB953F977}"/>
              </a:ext>
            </a:extLst>
          </p:cNvPr>
          <p:cNvSpPr txBox="1">
            <a:spLocks noChangeArrowheads="1"/>
          </p:cNvSpPr>
          <p:nvPr/>
        </p:nvSpPr>
        <p:spPr bwMode="auto">
          <a:xfrm>
            <a:off x="346075" y="684213"/>
            <a:ext cx="852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CATEGORY</a:t>
            </a:r>
            <a:r>
              <a:rPr lang="en-US" altLang="en-US" b="1" dirty="0">
                <a:solidFill>
                  <a:srgbClr val="0070C0"/>
                </a:solidFill>
                <a:latin typeface="Calibri" panose="020F0502020204030204" pitchFamily="34" charset="0"/>
                <a:cs typeface="Arial" panose="020B0604020202020204" pitchFamily="34" charset="0"/>
              </a:rPr>
              <a:t>: </a:t>
            </a:r>
            <a:r>
              <a:rPr lang="en-US" altLang="en-US" dirty="0">
                <a:solidFill>
                  <a:srgbClr val="0070C0"/>
                </a:solidFill>
                <a:latin typeface="Calibri" panose="020F0502020204030204" pitchFamily="34" charset="0"/>
                <a:cs typeface="Arial" panose="020B0604020202020204" pitchFamily="34" charset="0"/>
              </a:rPr>
              <a:t> 		</a:t>
            </a:r>
            <a:r>
              <a:rPr lang="en-US" altLang="en-US" b="1" dirty="0">
                <a:latin typeface="Arial Bold" panose="020B0704020202020204" pitchFamily="34" charset="0"/>
                <a:cs typeface="Arial Bold" panose="020B0704020202020204" pitchFamily="34" charset="0"/>
              </a:rPr>
              <a:t>Scored or Non-Scored  </a:t>
            </a:r>
          </a:p>
        </p:txBody>
      </p:sp>
      <p:sp>
        <p:nvSpPr>
          <p:cNvPr id="12296" name="TextBox 4">
            <a:extLst>
              <a:ext uri="{FF2B5EF4-FFF2-40B4-BE49-F238E27FC236}">
                <a16:creationId xmlns:a16="http://schemas.microsoft.com/office/drawing/2014/main" id="{B9123449-1E02-478A-B092-36A7F3FF7518}"/>
              </a:ext>
            </a:extLst>
          </p:cNvPr>
          <p:cNvSpPr txBox="1">
            <a:spLocks noChangeArrowheads="1"/>
          </p:cNvSpPr>
          <p:nvPr/>
        </p:nvSpPr>
        <p:spPr bwMode="auto">
          <a:xfrm>
            <a:off x="379413" y="1227138"/>
            <a:ext cx="8459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SEASON</a:t>
            </a:r>
            <a:r>
              <a:rPr lang="en-US" altLang="en-US" b="1" dirty="0">
                <a:solidFill>
                  <a:srgbClr val="0070C0"/>
                </a:solidFill>
                <a:latin typeface="Arial" panose="020B0604020202020204" pitchFamily="34" charset="0"/>
                <a:cs typeface="Arial" panose="020B0604020202020204" pitchFamily="34" charset="0"/>
              </a:rPr>
              <a:t>:</a:t>
            </a:r>
            <a:r>
              <a:rPr lang="en-US" altLang="en-US"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Current season is 2024</a:t>
            </a:r>
          </a:p>
        </p:txBody>
      </p:sp>
      <p:sp>
        <p:nvSpPr>
          <p:cNvPr id="12297" name="TextBox 5">
            <a:extLst>
              <a:ext uri="{FF2B5EF4-FFF2-40B4-BE49-F238E27FC236}">
                <a16:creationId xmlns:a16="http://schemas.microsoft.com/office/drawing/2014/main" id="{8ABEC776-E2F1-4337-987E-CCC3AB2C09EE}"/>
              </a:ext>
            </a:extLst>
          </p:cNvPr>
          <p:cNvSpPr txBox="1">
            <a:spLocks noChangeArrowheads="1"/>
          </p:cNvSpPr>
          <p:nvPr/>
        </p:nvSpPr>
        <p:spPr bwMode="auto">
          <a:xfrm>
            <a:off x="379413" y="3833813"/>
            <a:ext cx="86471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2400" b="1" dirty="0">
                <a:solidFill>
                  <a:srgbClr val="003DB8"/>
                </a:solidFill>
                <a:latin typeface="Arial" panose="020B0604020202020204" pitchFamily="34" charset="0"/>
                <a:cs typeface="Arial" panose="020B0604020202020204" pitchFamily="34" charset="0"/>
              </a:rPr>
              <a:t>RACE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b="1" dirty="0">
                <a:solidFill>
                  <a:srgbClr val="003DB8"/>
                </a:solidFill>
                <a:latin typeface="Arial" panose="020B0604020202020204" pitchFamily="34" charset="0"/>
                <a:cs typeface="Arial" panose="020B0604020202020204" pitchFamily="34" charset="0"/>
              </a:rPr>
              <a:t>CODE</a:t>
            </a:r>
            <a:r>
              <a:rPr lang="en-US" altLang="en-US" sz="2400" b="1" dirty="0">
                <a:solidFill>
                  <a:srgbClr val="0070C0"/>
                </a:solidFill>
                <a:latin typeface="Arial" panose="020B0604020202020204" pitchFamily="34" charset="0"/>
                <a:cs typeface="Arial" panose="020B0604020202020204" pitchFamily="34" charset="0"/>
              </a:rPr>
              <a:t>:  </a:t>
            </a:r>
            <a:r>
              <a:rPr lang="en-US" altLang="en-US" sz="2400" dirty="0">
                <a:solidFill>
                  <a:srgbClr val="0070C0"/>
                </a:solidFill>
                <a:latin typeface="Arial" panose="020B0604020202020204" pitchFamily="34" charset="0"/>
                <a:cs typeface="Arial" panose="020B0604020202020204" pitchFamily="34" charset="0"/>
              </a:rPr>
              <a:t>		</a:t>
            </a:r>
            <a:r>
              <a:rPr lang="en-US" altLang="en-US" b="1" dirty="0">
                <a:latin typeface="Arial" panose="020B0604020202020204" pitchFamily="34" charset="0"/>
                <a:cs typeface="Arial" panose="020B0604020202020204" pitchFamily="34" charset="0"/>
              </a:rPr>
              <a:t>As listed on U.S. website!</a:t>
            </a:r>
          </a:p>
        </p:txBody>
      </p:sp>
      <p:pic>
        <p:nvPicPr>
          <p:cNvPr id="12298" name="Picture 4" descr="Screen Clipping">
            <a:extLst>
              <a:ext uri="{FF2B5EF4-FFF2-40B4-BE49-F238E27FC236}">
                <a16:creationId xmlns:a16="http://schemas.microsoft.com/office/drawing/2014/main" id="{666AC925-054C-4782-817B-F116B56A4C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8825" y="3394075"/>
            <a:ext cx="6350" cy="6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C940F17-B663-41A7-BCAE-C7222D0A4539}"/>
              </a:ext>
            </a:extLst>
          </p:cNvPr>
          <p:cNvSpPr txBox="1"/>
          <p:nvPr/>
        </p:nvSpPr>
        <p:spPr>
          <a:xfrm>
            <a:off x="92075" y="5141344"/>
            <a:ext cx="8953500" cy="400110"/>
          </a:xfrm>
          <a:prstGeom prst="rect">
            <a:avLst/>
          </a:prstGeom>
          <a:noFill/>
          <a:ln>
            <a:noFill/>
          </a:ln>
        </p:spPr>
        <p:txBody>
          <a:bodyPr wrap="square" rtlCol="0" anchor="ctr" anchorCtr="1">
            <a:spAutoFit/>
          </a:bodyPr>
          <a:lstStyle/>
          <a:p>
            <a:r>
              <a:rPr lang="en-US" altLang="en-US" sz="2000" b="1" i="1" dirty="0">
                <a:solidFill>
                  <a:srgbClr val="003DB8"/>
                </a:solidFill>
                <a:latin typeface="Arial" panose="020B0604020202020204" pitchFamily="34" charset="0"/>
                <a:cs typeface="Arial" panose="020B0604020202020204" pitchFamily="34" charset="0"/>
              </a:rPr>
              <a:t>All data for a FIS event must be verified against FIS website posting! </a:t>
            </a:r>
            <a:endParaRPr lang="en-US" sz="2000" i="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9"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1BF8AAEF-8312-4730-892D-F9CD6BE1B723}"/>
              </a:ext>
            </a:extLst>
          </p:cNvPr>
          <p:cNvSpPr txBox="1">
            <a:spLocks/>
          </p:cNvSpPr>
          <p:nvPr/>
        </p:nvSpPr>
        <p:spPr bwMode="auto">
          <a:xfrm>
            <a:off x="381000" y="246063"/>
            <a:ext cx="6424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1</a:t>
            </a:r>
            <a:r>
              <a:rPr lang="en-US" sz="2800" baseline="30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ST</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RUN TIMING DATA</a:t>
            </a:r>
          </a:p>
        </p:txBody>
      </p:sp>
      <p:pic>
        <p:nvPicPr>
          <p:cNvPr id="8" name="Picture 7">
            <a:extLst>
              <a:ext uri="{FF2B5EF4-FFF2-40B4-BE49-F238E27FC236}">
                <a16:creationId xmlns:a16="http://schemas.microsoft.com/office/drawing/2014/main" id="{8ABFD80A-C0E6-4D92-BBBB-7A155DB6E35C}"/>
              </a:ext>
            </a:extLst>
          </p:cNvPr>
          <p:cNvPicPr>
            <a:picLocks noChangeAspect="1"/>
          </p:cNvPicPr>
          <p:nvPr/>
        </p:nvPicPr>
        <p:blipFill>
          <a:blip r:embed="rId2"/>
          <a:stretch>
            <a:fillRect/>
          </a:stretch>
        </p:blipFill>
        <p:spPr>
          <a:xfrm>
            <a:off x="74645" y="990600"/>
            <a:ext cx="7298325" cy="5316537"/>
          </a:xfrm>
          <a:prstGeom prst="rect">
            <a:avLst/>
          </a:prstGeom>
        </p:spPr>
      </p:pic>
      <p:sp>
        <p:nvSpPr>
          <p:cNvPr id="5" name="Left-Up Arrow 5">
            <a:extLst>
              <a:ext uri="{FF2B5EF4-FFF2-40B4-BE49-F238E27FC236}">
                <a16:creationId xmlns:a16="http://schemas.microsoft.com/office/drawing/2014/main" id="{9ED2D886-9F4C-4CC2-80D7-6365EDCBFB2A}"/>
              </a:ext>
            </a:extLst>
          </p:cNvPr>
          <p:cNvSpPr/>
          <p:nvPr/>
        </p:nvSpPr>
        <p:spPr>
          <a:xfrm rot="10800000">
            <a:off x="2743200" y="1676400"/>
            <a:ext cx="3810000" cy="336550"/>
          </a:xfrm>
          <a:prstGeom prst="leftUp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TextBox 6">
            <a:extLst>
              <a:ext uri="{FF2B5EF4-FFF2-40B4-BE49-F238E27FC236}">
                <a16:creationId xmlns:a16="http://schemas.microsoft.com/office/drawing/2014/main" id="{54C4C321-9621-485D-AB54-458D8AE8F90C}"/>
              </a:ext>
            </a:extLst>
          </p:cNvPr>
          <p:cNvSpPr txBox="1">
            <a:spLocks noChangeArrowheads="1"/>
          </p:cNvSpPr>
          <p:nvPr/>
        </p:nvSpPr>
        <p:spPr bwMode="auto">
          <a:xfrm>
            <a:off x="6533807" y="1600200"/>
            <a:ext cx="2565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Enter “Synchronization times” and </a:t>
            </a:r>
          </a:p>
          <a:p>
            <a:pPr eaLnBrk="1" hangingPunct="1"/>
            <a:r>
              <a:rPr lang="en-US" altLang="en-US" b="1" dirty="0">
                <a:solidFill>
                  <a:srgbClr val="002060"/>
                </a:solidFill>
                <a:latin typeface="Arial" panose="020B0604020202020204" pitchFamily="34" charset="0"/>
                <a:cs typeface="Arial" panose="020B0604020202020204" pitchFamily="34" charset="0"/>
              </a:rPr>
              <a:t>Insert required data for 1</a:t>
            </a:r>
            <a:r>
              <a:rPr lang="en-US" altLang="en-US" b="1" baseline="30000" dirty="0">
                <a:solidFill>
                  <a:srgbClr val="002060"/>
                </a:solidFill>
                <a:latin typeface="Arial" panose="020B0604020202020204" pitchFamily="34" charset="0"/>
                <a:cs typeface="Arial" panose="020B0604020202020204" pitchFamily="34" charset="0"/>
              </a:rPr>
              <a:t>st</a:t>
            </a:r>
            <a:r>
              <a:rPr lang="en-US" altLang="en-US" b="1" dirty="0">
                <a:solidFill>
                  <a:srgbClr val="002060"/>
                </a:solidFill>
                <a:latin typeface="Arial" panose="020B0604020202020204" pitchFamily="34" charset="0"/>
                <a:cs typeface="Arial" panose="020B0604020202020204" pitchFamily="34" charset="0"/>
              </a:rPr>
              <a:t> Run  </a:t>
            </a:r>
          </a:p>
        </p:txBody>
      </p:sp>
      <p:cxnSp>
        <p:nvCxnSpPr>
          <p:cNvPr id="9" name="Straight Arrow Connector 8">
            <a:extLst>
              <a:ext uri="{FF2B5EF4-FFF2-40B4-BE49-F238E27FC236}">
                <a16:creationId xmlns:a16="http://schemas.microsoft.com/office/drawing/2014/main" id="{B5C19F67-C671-4013-9119-8B92C16BC709}"/>
              </a:ext>
            </a:extLst>
          </p:cNvPr>
          <p:cNvCxnSpPr>
            <a:cxnSpLocks/>
          </p:cNvCxnSpPr>
          <p:nvPr/>
        </p:nvCxnSpPr>
        <p:spPr>
          <a:xfrm>
            <a:off x="7221356" y="6172200"/>
            <a:ext cx="5524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5">
            <a:extLst>
              <a:ext uri="{FF2B5EF4-FFF2-40B4-BE49-F238E27FC236}">
                <a16:creationId xmlns:a16="http://schemas.microsoft.com/office/drawing/2014/main" id="{52EA67F4-D932-4FA4-823A-2EF16BE37BB3}"/>
              </a:ext>
            </a:extLst>
          </p:cNvPr>
          <p:cNvSpPr txBox="1">
            <a:spLocks noChangeArrowheads="1"/>
          </p:cNvSpPr>
          <p:nvPr/>
        </p:nvSpPr>
        <p:spPr bwMode="auto">
          <a:xfrm>
            <a:off x="7773806" y="6002337"/>
            <a:ext cx="12955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Bef>
                <a:spcPct val="20000"/>
              </a:spcBef>
              <a:buFont typeface="Arial" panose="020B0604020202020204" pitchFamily="34" charset="0"/>
              <a:buNone/>
            </a:pPr>
            <a:r>
              <a:rPr lang="en-US" altLang="en-US" sz="1600" b="1" dirty="0">
                <a:solidFill>
                  <a:srgbClr val="002060"/>
                </a:solidFill>
                <a:latin typeface="Arial" panose="020B0604020202020204" pitchFamily="34" charset="0"/>
                <a:cs typeface="Arial" panose="020B0604020202020204" pitchFamily="34" charset="0"/>
              </a:rPr>
              <a:t>Select “Next”</a:t>
            </a:r>
          </a:p>
        </p:txBody>
      </p:sp>
    </p:spTree>
    <p:extLst>
      <p:ext uri="{BB962C8B-B14F-4D97-AF65-F5344CB8AC3E}">
        <p14:creationId xmlns:p14="http://schemas.microsoft.com/office/powerpoint/2010/main" val="219333787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9B71-EB22-4AAC-A8EC-DAB5CD0DE62C}"/>
              </a:ext>
            </a:extLst>
          </p:cNvPr>
          <p:cNvSpPr>
            <a:spLocks noGrp="1"/>
          </p:cNvSpPr>
          <p:nvPr>
            <p:ph type="title" idx="4294967295"/>
          </p:nvPr>
        </p:nvSpPr>
        <p:spPr>
          <a:xfrm>
            <a:off x="457200" y="109538"/>
            <a:ext cx="7339013" cy="923925"/>
          </a:xfrm>
        </p:spPr>
        <p:txBody>
          <a:bodyPr rtlCol="0">
            <a:normAutofit/>
          </a:body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2</a:t>
            </a:r>
            <a:r>
              <a:rPr lang="en-US" sz="2800" baseline="30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ND</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RUN TIMING DATA</a:t>
            </a:r>
          </a:p>
        </p:txBody>
      </p:sp>
      <p:sp>
        <p:nvSpPr>
          <p:cNvPr id="73731" name="Rectangle 4">
            <a:extLst>
              <a:ext uri="{FF2B5EF4-FFF2-40B4-BE49-F238E27FC236}">
                <a16:creationId xmlns:a16="http://schemas.microsoft.com/office/drawing/2014/main" id="{F1B3451F-E3BC-4C43-9D88-75F965941B2F}"/>
              </a:ext>
            </a:extLst>
          </p:cNvPr>
          <p:cNvSpPr>
            <a:spLocks noChangeArrowheads="1"/>
          </p:cNvSpPr>
          <p:nvPr/>
        </p:nvSpPr>
        <p:spPr bwMode="auto">
          <a:xfrm>
            <a:off x="7008813" y="5649912"/>
            <a:ext cx="157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Select “Next”  </a:t>
            </a:r>
          </a:p>
        </p:txBody>
      </p:sp>
      <p:sp>
        <p:nvSpPr>
          <p:cNvPr id="73732" name="TextBox 4">
            <a:extLst>
              <a:ext uri="{FF2B5EF4-FFF2-40B4-BE49-F238E27FC236}">
                <a16:creationId xmlns:a16="http://schemas.microsoft.com/office/drawing/2014/main" id="{189A57B3-95AA-4EBF-A3E3-A668E42DE97A}"/>
              </a:ext>
            </a:extLst>
          </p:cNvPr>
          <p:cNvSpPr txBox="1">
            <a:spLocks noChangeArrowheads="1"/>
          </p:cNvSpPr>
          <p:nvPr/>
        </p:nvSpPr>
        <p:spPr bwMode="auto">
          <a:xfrm>
            <a:off x="6615113" y="3225006"/>
            <a:ext cx="2632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Enter 2</a:t>
            </a:r>
            <a:r>
              <a:rPr lang="en-US" altLang="en-US" b="1" baseline="30000" dirty="0">
                <a:solidFill>
                  <a:srgbClr val="002060"/>
                </a:solidFill>
                <a:latin typeface="Calibri" panose="020F0502020204030204" pitchFamily="34" charset="0"/>
                <a:cs typeface="Arial" panose="020B0604020202020204" pitchFamily="34" charset="0"/>
              </a:rPr>
              <a:t>nd</a:t>
            </a:r>
            <a:r>
              <a:rPr lang="en-US" altLang="en-US" b="1" dirty="0">
                <a:solidFill>
                  <a:srgbClr val="002060"/>
                </a:solidFill>
                <a:latin typeface="Calibri" panose="020F0502020204030204" pitchFamily="34" charset="0"/>
                <a:cs typeface="Arial" panose="020B0604020202020204" pitchFamily="34" charset="0"/>
              </a:rPr>
              <a:t> run time data</a:t>
            </a:r>
          </a:p>
        </p:txBody>
      </p:sp>
      <p:pic>
        <p:nvPicPr>
          <p:cNvPr id="4" name="Picture 3">
            <a:extLst>
              <a:ext uri="{FF2B5EF4-FFF2-40B4-BE49-F238E27FC236}">
                <a16:creationId xmlns:a16="http://schemas.microsoft.com/office/drawing/2014/main" id="{0B47732B-AE43-4C12-BBB9-75D8C57BA10C}"/>
              </a:ext>
            </a:extLst>
          </p:cNvPr>
          <p:cNvPicPr>
            <a:picLocks noChangeAspect="1"/>
          </p:cNvPicPr>
          <p:nvPr/>
        </p:nvPicPr>
        <p:blipFill>
          <a:blip r:embed="rId2"/>
          <a:stretch>
            <a:fillRect/>
          </a:stretch>
        </p:blipFill>
        <p:spPr>
          <a:xfrm>
            <a:off x="325437" y="1212852"/>
            <a:ext cx="6238184" cy="4921978"/>
          </a:xfrm>
          <a:prstGeom prst="rect">
            <a:avLst/>
          </a:prstGeom>
        </p:spPr>
      </p:pic>
      <p:cxnSp>
        <p:nvCxnSpPr>
          <p:cNvPr id="7" name="Straight Arrow Connector 6">
            <a:extLst>
              <a:ext uri="{FF2B5EF4-FFF2-40B4-BE49-F238E27FC236}">
                <a16:creationId xmlns:a16="http://schemas.microsoft.com/office/drawing/2014/main" id="{E03A1446-15F8-449C-8E71-CDCA726422DC}"/>
              </a:ext>
            </a:extLst>
          </p:cNvPr>
          <p:cNvCxnSpPr/>
          <p:nvPr/>
        </p:nvCxnSpPr>
        <p:spPr>
          <a:xfrm>
            <a:off x="6326188" y="5932153"/>
            <a:ext cx="577850"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A7FCA233-AD73-4B4B-839F-69907C39D14D}"/>
              </a:ext>
            </a:extLst>
          </p:cNvPr>
          <p:cNvCxnSpPr>
            <a:cxnSpLocks/>
          </p:cNvCxnSpPr>
          <p:nvPr/>
        </p:nvCxnSpPr>
        <p:spPr>
          <a:xfrm flipV="1">
            <a:off x="4043526" y="2797175"/>
            <a:ext cx="2571587" cy="42783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
        <p:nvSpPr>
          <p:cNvPr id="73733" name="TextBox 7">
            <a:extLst>
              <a:ext uri="{FF2B5EF4-FFF2-40B4-BE49-F238E27FC236}">
                <a16:creationId xmlns:a16="http://schemas.microsoft.com/office/drawing/2014/main" id="{563C621F-ADC3-4358-BB2B-CE2B50EB8AD2}"/>
              </a:ext>
            </a:extLst>
          </p:cNvPr>
          <p:cNvSpPr txBox="1">
            <a:spLocks noChangeArrowheads="1"/>
          </p:cNvSpPr>
          <p:nvPr/>
        </p:nvSpPr>
        <p:spPr bwMode="auto">
          <a:xfrm>
            <a:off x="6294601" y="2474010"/>
            <a:ext cx="2833688"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b="1" dirty="0">
                <a:solidFill>
                  <a:srgbClr val="003DB8"/>
                </a:solidFill>
                <a:latin typeface="Calibri" panose="020F0502020204030204" pitchFamily="34" charset="0"/>
              </a:rPr>
              <a:t> Note option to select </a:t>
            </a:r>
          </a:p>
          <a:p>
            <a:r>
              <a:rPr lang="en-US" altLang="en-US" b="1" dirty="0">
                <a:solidFill>
                  <a:srgbClr val="003DB8"/>
                </a:solidFill>
                <a:latin typeface="Calibri" panose="020F0502020204030204" pitchFamily="34" charset="0"/>
              </a:rPr>
              <a:t># of runs!</a:t>
            </a:r>
          </a:p>
        </p:txBody>
      </p:sp>
      <p:pic>
        <p:nvPicPr>
          <p:cNvPr id="10" name="Content Placeholder 10">
            <a:extLst>
              <a:ext uri="{FF2B5EF4-FFF2-40B4-BE49-F238E27FC236}">
                <a16:creationId xmlns:a16="http://schemas.microsoft.com/office/drawing/2014/main" id="{BCC57B92-1E83-408D-8473-30F08F200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C5DDE-018B-446B-99D7-EFE70EB1465F}"/>
              </a:ext>
            </a:extLst>
          </p:cNvPr>
          <p:cNvPicPr>
            <a:picLocks noChangeAspect="1"/>
          </p:cNvPicPr>
          <p:nvPr/>
        </p:nvPicPr>
        <p:blipFill>
          <a:blip r:embed="rId2"/>
          <a:stretch>
            <a:fillRect/>
          </a:stretch>
        </p:blipFill>
        <p:spPr>
          <a:xfrm>
            <a:off x="304800" y="838200"/>
            <a:ext cx="7391400" cy="5671008"/>
          </a:xfrm>
          <a:prstGeom prst="rect">
            <a:avLst/>
          </a:prstGeom>
        </p:spPr>
      </p:pic>
      <p:sp>
        <p:nvSpPr>
          <p:cNvPr id="4" name="Title 4">
            <a:extLst>
              <a:ext uri="{FF2B5EF4-FFF2-40B4-BE49-F238E27FC236}">
                <a16:creationId xmlns:a16="http://schemas.microsoft.com/office/drawing/2014/main" id="{D97CD902-5ABF-4194-8FA0-758EC16577BD}"/>
              </a:ext>
            </a:extLst>
          </p:cNvPr>
          <p:cNvSpPr txBox="1">
            <a:spLocks/>
          </p:cNvSpPr>
          <p:nvPr/>
        </p:nvSpPr>
        <p:spPr bwMode="auto">
          <a:xfrm>
            <a:off x="304800" y="61455"/>
            <a:ext cx="6424613"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TIMING DATA COMPLETE</a:t>
            </a:r>
          </a:p>
        </p:txBody>
      </p:sp>
      <p:pic>
        <p:nvPicPr>
          <p:cNvPr id="5" name="Content Placeholder 10">
            <a:extLst>
              <a:ext uri="{FF2B5EF4-FFF2-40B4-BE49-F238E27FC236}">
                <a16:creationId xmlns:a16="http://schemas.microsoft.com/office/drawing/2014/main" id="{9A76A99A-53EB-4391-AA6B-7812236D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893816"/>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5A3EDE40-099E-4B86-98B3-0495CA47DD5D}"/>
              </a:ext>
            </a:extLst>
          </p:cNvPr>
          <p:cNvSpPr>
            <a:spLocks noGrp="1" noChangeArrowheads="1"/>
          </p:cNvSpPr>
          <p:nvPr>
            <p:ph type="title" idx="4294967295"/>
          </p:nvPr>
        </p:nvSpPr>
        <p:spPr>
          <a:xfrm>
            <a:off x="685800" y="128588"/>
            <a:ext cx="7339013" cy="1239837"/>
          </a:xfrm>
        </p:spPr>
        <p:txBody>
          <a:bodyPr/>
          <a:lstStyle/>
          <a:p>
            <a:pPr eaLnBrk="1" hangingPunct="1"/>
            <a:r>
              <a:rPr lang="en-US" altLang="en-US" dirty="0">
                <a:solidFill>
                  <a:srgbClr val="003DB8"/>
                </a:solidFill>
                <a:latin typeface="Arial Bold" panose="020B0704020202020204" pitchFamily="34" charset="0"/>
                <a:cs typeface="Arial Bold" panose="020B0704020202020204" pitchFamily="34" charset="0"/>
              </a:rPr>
              <a:t>FINAL VERIFICATIONS: </a:t>
            </a:r>
            <a:br>
              <a:rPr lang="en-US" altLang="en-US" dirty="0">
                <a:solidFill>
                  <a:srgbClr val="003DB8"/>
                </a:solidFill>
                <a:latin typeface="Arial Bold" panose="020B0704020202020204" pitchFamily="34" charset="0"/>
                <a:cs typeface="Arial Bold" panose="020B0704020202020204" pitchFamily="34" charset="0"/>
              </a:rPr>
            </a:br>
            <a:r>
              <a:rPr lang="en-US" altLang="en-US" sz="3100" dirty="0">
                <a:solidFill>
                  <a:srgbClr val="003DB8"/>
                </a:solidFill>
                <a:latin typeface="Arial Bold" panose="020B0704020202020204" pitchFamily="34" charset="0"/>
                <a:cs typeface="Arial Bold" panose="020B0704020202020204" pitchFamily="34" charset="0"/>
              </a:rPr>
              <a:t>All Times from System A?</a:t>
            </a:r>
          </a:p>
        </p:txBody>
      </p:sp>
      <p:sp>
        <p:nvSpPr>
          <p:cNvPr id="74755" name="TextBox 4">
            <a:extLst>
              <a:ext uri="{FF2B5EF4-FFF2-40B4-BE49-F238E27FC236}">
                <a16:creationId xmlns:a16="http://schemas.microsoft.com/office/drawing/2014/main" id="{5E507362-F2FC-48FE-8976-C7A4F7D52638}"/>
              </a:ext>
            </a:extLst>
          </p:cNvPr>
          <p:cNvSpPr txBox="1">
            <a:spLocks noChangeArrowheads="1"/>
          </p:cNvSpPr>
          <p:nvPr/>
        </p:nvSpPr>
        <p:spPr bwMode="auto">
          <a:xfrm>
            <a:off x="5443538" y="1293813"/>
            <a:ext cx="3470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FF0000"/>
                </a:solidFill>
                <a:latin typeface="Calibri" panose="020F0502020204030204" pitchFamily="34" charset="0"/>
                <a:cs typeface="Arial" panose="020B0604020202020204" pitchFamily="34" charset="0"/>
              </a:rPr>
              <a:t> </a:t>
            </a:r>
          </a:p>
        </p:txBody>
      </p:sp>
      <p:sp>
        <p:nvSpPr>
          <p:cNvPr id="74756" name="TextBox 8">
            <a:extLst>
              <a:ext uri="{FF2B5EF4-FFF2-40B4-BE49-F238E27FC236}">
                <a16:creationId xmlns:a16="http://schemas.microsoft.com/office/drawing/2014/main" id="{28590CEA-8CE5-4191-8C8B-6217F17557F2}"/>
              </a:ext>
            </a:extLst>
          </p:cNvPr>
          <p:cNvSpPr txBox="1">
            <a:spLocks noChangeArrowheads="1"/>
          </p:cNvSpPr>
          <p:nvPr/>
        </p:nvSpPr>
        <p:spPr bwMode="auto">
          <a:xfrm>
            <a:off x="6316663" y="2497138"/>
            <a:ext cx="2058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“Yes” or “No”</a:t>
            </a:r>
          </a:p>
        </p:txBody>
      </p:sp>
      <p:pic>
        <p:nvPicPr>
          <p:cNvPr id="3" name="Picture 2">
            <a:extLst>
              <a:ext uri="{FF2B5EF4-FFF2-40B4-BE49-F238E27FC236}">
                <a16:creationId xmlns:a16="http://schemas.microsoft.com/office/drawing/2014/main" id="{6B5D1DB1-E0C7-4461-A11C-9B0E79CCF76A}"/>
              </a:ext>
            </a:extLst>
          </p:cNvPr>
          <p:cNvPicPr>
            <a:picLocks noChangeAspect="1"/>
          </p:cNvPicPr>
          <p:nvPr/>
        </p:nvPicPr>
        <p:blipFill>
          <a:blip r:embed="rId2"/>
          <a:stretch>
            <a:fillRect/>
          </a:stretch>
        </p:blipFill>
        <p:spPr>
          <a:xfrm>
            <a:off x="236472" y="1600200"/>
            <a:ext cx="6046428" cy="4876799"/>
          </a:xfrm>
          <a:prstGeom prst="rect">
            <a:avLst/>
          </a:prstGeom>
        </p:spPr>
      </p:pic>
      <p:cxnSp>
        <p:nvCxnSpPr>
          <p:cNvPr id="13" name="Straight Arrow Connector 12">
            <a:extLst>
              <a:ext uri="{FF2B5EF4-FFF2-40B4-BE49-F238E27FC236}">
                <a16:creationId xmlns:a16="http://schemas.microsoft.com/office/drawing/2014/main" id="{88D09147-59F4-4D58-95CA-A8502ECA6102}"/>
              </a:ext>
            </a:extLst>
          </p:cNvPr>
          <p:cNvCxnSpPr>
            <a:cxnSpLocks/>
            <a:endCxn id="74756" idx="1"/>
          </p:cNvCxnSpPr>
          <p:nvPr/>
        </p:nvCxnSpPr>
        <p:spPr>
          <a:xfrm flipV="1">
            <a:off x="2743200" y="2681288"/>
            <a:ext cx="3573463" cy="3016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7" name="Content Placeholder 10">
            <a:extLst>
              <a:ext uri="{FF2B5EF4-FFF2-40B4-BE49-F238E27FC236}">
                <a16:creationId xmlns:a16="http://schemas.microsoft.com/office/drawing/2014/main" id="{AE10B64B-AC61-4659-B2B9-3149264B8F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19D09-166A-413B-9980-EC1FEBAEA4AF}"/>
              </a:ext>
            </a:extLst>
          </p:cNvPr>
          <p:cNvSpPr>
            <a:spLocks noGrp="1"/>
          </p:cNvSpPr>
          <p:nvPr>
            <p:ph type="title" idx="4294967295"/>
          </p:nvPr>
        </p:nvSpPr>
        <p:spPr>
          <a:xfrm>
            <a:off x="228600" y="334963"/>
            <a:ext cx="8229600" cy="838200"/>
          </a:xfrm>
        </p:spPr>
        <p:txBody>
          <a:bodyPr rtlCol="0">
            <a:normAutofit fontScale="90000"/>
          </a:bodyPr>
          <a:lstStyle/>
          <a:p>
            <a:pPr eaLnBrk="1" fontAlgn="auto" hangingPunct="1">
              <a:spcAft>
                <a:spcPts val="0"/>
              </a:spcAft>
              <a:defRPr/>
            </a:pPr>
            <a:br>
              <a:rPr 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Summary of Race: </a:t>
            </a:r>
            <a:br>
              <a:rPr 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sz="3100" b="1" i="1" dirty="0">
                <a:solidFill>
                  <a:schemeClr val="tx1"/>
                </a:solidFill>
              </a:rPr>
              <a:t>All Times From System </a:t>
            </a:r>
            <a:r>
              <a:rPr lang="en-US" altLang="en-US" sz="3100" b="1" i="1" dirty="0">
                <a:solidFill>
                  <a:schemeClr val="tx1"/>
                </a:solidFill>
              </a:rPr>
              <a:t>“</a:t>
            </a:r>
            <a:r>
              <a:rPr lang="en-US" sz="3100" b="1" i="1" dirty="0">
                <a:solidFill>
                  <a:schemeClr val="tx1"/>
                </a:solidFill>
              </a:rPr>
              <a:t>A</a:t>
            </a:r>
            <a:r>
              <a:rPr lang="en-US" altLang="en-US" sz="3100" b="1" i="1" dirty="0">
                <a:solidFill>
                  <a:schemeClr val="tx1"/>
                </a:solidFill>
              </a:rPr>
              <a:t>”</a:t>
            </a:r>
            <a:r>
              <a:rPr lang="en-US" sz="3100" b="1" i="1" dirty="0">
                <a:solidFill>
                  <a:schemeClr val="tx1"/>
                </a:solidFill>
              </a:rPr>
              <a:t>?</a:t>
            </a:r>
            <a:r>
              <a:rPr lang="en-US" b="1" i="1" dirty="0"/>
              <a:t> </a:t>
            </a:r>
            <a:r>
              <a:rPr lang="en-US" b="1" i="1" u="sng" dirty="0">
                <a:solidFill>
                  <a:srgbClr val="0066FF"/>
                </a:solidFill>
                <a:effectLst>
                  <a:outerShdw blurRad="38100" dist="38100" dir="2700000" algn="tl">
                    <a:srgbClr val="000000">
                      <a:alpha val="43137"/>
                    </a:srgbClr>
                  </a:outerShdw>
                </a:effectLst>
              </a:rPr>
              <a:t>NO</a:t>
            </a:r>
          </a:p>
        </p:txBody>
      </p:sp>
      <p:sp>
        <p:nvSpPr>
          <p:cNvPr id="75779" name="TextBox 8">
            <a:extLst>
              <a:ext uri="{FF2B5EF4-FFF2-40B4-BE49-F238E27FC236}">
                <a16:creationId xmlns:a16="http://schemas.microsoft.com/office/drawing/2014/main" id="{9E54592F-6FDE-457C-9C34-37CC6AB5C9EF}"/>
              </a:ext>
            </a:extLst>
          </p:cNvPr>
          <p:cNvSpPr txBox="1">
            <a:spLocks noChangeArrowheads="1"/>
          </p:cNvSpPr>
          <p:nvPr/>
        </p:nvSpPr>
        <p:spPr bwMode="auto">
          <a:xfrm>
            <a:off x="6051327" y="2667000"/>
            <a:ext cx="29654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“NO” is selected; information required.  </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“Bib” /”Run”/”Reason”</a:t>
            </a:r>
          </a:p>
          <a:p>
            <a:pPr eaLnBrk="1" hangingPunct="1"/>
            <a:endParaRPr lang="en-US" altLang="en-US" b="1" dirty="0">
              <a:solidFill>
                <a:srgbClr val="FF000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Drop-down selections make it easy!</a:t>
            </a:r>
          </a:p>
        </p:txBody>
      </p:sp>
      <p:pic>
        <p:nvPicPr>
          <p:cNvPr id="75784" name="Picture 7">
            <a:extLst>
              <a:ext uri="{FF2B5EF4-FFF2-40B4-BE49-F238E27FC236}">
                <a16:creationId xmlns:a16="http://schemas.microsoft.com/office/drawing/2014/main" id="{5F6618E6-545C-45E4-BF7F-7BD00A7BF6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963" y="3284538"/>
            <a:ext cx="960437"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BD2D5674-8833-4942-B2E5-4BBCE6BD079B}"/>
              </a:ext>
            </a:extLst>
          </p:cNvPr>
          <p:cNvPicPr>
            <a:picLocks noChangeAspect="1"/>
          </p:cNvPicPr>
          <p:nvPr/>
        </p:nvPicPr>
        <p:blipFill>
          <a:blip r:embed="rId4"/>
          <a:stretch>
            <a:fillRect/>
          </a:stretch>
        </p:blipFill>
        <p:spPr>
          <a:xfrm>
            <a:off x="321403" y="1570037"/>
            <a:ext cx="5605596" cy="4953000"/>
          </a:xfrm>
          <a:prstGeom prst="rect">
            <a:avLst/>
          </a:prstGeom>
        </p:spPr>
      </p:pic>
      <p:cxnSp>
        <p:nvCxnSpPr>
          <p:cNvPr id="6" name="Straight Arrow Connector 5">
            <a:extLst>
              <a:ext uri="{FF2B5EF4-FFF2-40B4-BE49-F238E27FC236}">
                <a16:creationId xmlns:a16="http://schemas.microsoft.com/office/drawing/2014/main" id="{1C1AFD29-88EA-4E2E-8CDB-56F5700419CB}"/>
              </a:ext>
            </a:extLst>
          </p:cNvPr>
          <p:cNvCxnSpPr>
            <a:cxnSpLocks/>
          </p:cNvCxnSpPr>
          <p:nvPr/>
        </p:nvCxnSpPr>
        <p:spPr>
          <a:xfrm>
            <a:off x="2493963" y="2743200"/>
            <a:ext cx="3525837"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6307A6E2-861E-4058-9511-7B7E3C4BFEB8}"/>
              </a:ext>
            </a:extLst>
          </p:cNvPr>
          <p:cNvCxnSpPr>
            <a:cxnSpLocks/>
          </p:cNvCxnSpPr>
          <p:nvPr/>
        </p:nvCxnSpPr>
        <p:spPr>
          <a:xfrm>
            <a:off x="1577181" y="3048000"/>
            <a:ext cx="4442619" cy="4460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E51675FF-13D3-44B5-995E-4EE32D6BC4BE}"/>
              </a:ext>
            </a:extLst>
          </p:cNvPr>
          <p:cNvCxnSpPr>
            <a:cxnSpLocks/>
          </p:cNvCxnSpPr>
          <p:nvPr/>
        </p:nvCxnSpPr>
        <p:spPr>
          <a:xfrm>
            <a:off x="2150201" y="3540124"/>
            <a:ext cx="3886200" cy="10128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10" name="Content Placeholder 10">
            <a:extLst>
              <a:ext uri="{FF2B5EF4-FFF2-40B4-BE49-F238E27FC236}">
                <a16:creationId xmlns:a16="http://schemas.microsoft.com/office/drawing/2014/main" id="{03196388-BDB2-4925-94B2-E92B510E70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67FFF-008F-44AE-98EA-3A6E34FFCA42}"/>
              </a:ext>
            </a:extLst>
          </p:cNvPr>
          <p:cNvSpPr>
            <a:spLocks noGrp="1"/>
          </p:cNvSpPr>
          <p:nvPr>
            <p:ph type="title" idx="4294967295"/>
          </p:nvPr>
        </p:nvSpPr>
        <p:spPr>
          <a:xfrm>
            <a:off x="381000" y="125413"/>
            <a:ext cx="8399463" cy="1143000"/>
          </a:xfrm>
        </p:spPr>
        <p:txBody>
          <a:bodyPr rtlCol="0">
            <a:normAutofit/>
          </a:body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Summary of Race:</a:t>
            </a:r>
            <a:r>
              <a:rPr lang="en-US" sz="3200" dirty="0">
                <a:solidFill>
                  <a:srgbClr val="003DB8"/>
                </a:solidFill>
                <a:latin typeface="Arial Bold" panose="020B0704020202020204" pitchFamily="34" charset="0"/>
                <a:cs typeface="Arial Bold" panose="020B0704020202020204" pitchFamily="34" charset="0"/>
              </a:rPr>
              <a:t> </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All Times From System </a:t>
            </a:r>
            <a:r>
              <a:rPr lang="en-US" altLang="en-US" sz="2800" i="1" dirty="0">
                <a:solidFill>
                  <a:schemeClr val="tx1"/>
                </a:solidFill>
                <a:latin typeface="Arial Bold" panose="020B0704020202020204" pitchFamily="34" charset="0"/>
                <a:cs typeface="Arial Bold" panose="020B0704020202020204" pitchFamily="34" charset="0"/>
              </a:rPr>
              <a:t>“</a:t>
            </a:r>
            <a:r>
              <a:rPr lang="en-US" sz="2800" i="1" dirty="0">
                <a:solidFill>
                  <a:schemeClr val="tx1"/>
                </a:solidFill>
                <a:latin typeface="Arial Bold" panose="020B0704020202020204" pitchFamily="34" charset="0"/>
                <a:cs typeface="Arial Bold" panose="020B0704020202020204" pitchFamily="34" charset="0"/>
              </a:rPr>
              <a:t>A</a:t>
            </a:r>
            <a:r>
              <a:rPr lang="en-US" altLang="en-US" sz="2800" i="1" dirty="0">
                <a:solidFill>
                  <a:schemeClr val="tx1"/>
                </a:solidFill>
                <a:latin typeface="Arial Bold" panose="020B0704020202020204" pitchFamily="34" charset="0"/>
                <a:cs typeface="Arial Bold" panose="020B0704020202020204" pitchFamily="34" charset="0"/>
              </a:rPr>
              <a:t>”</a:t>
            </a:r>
            <a:r>
              <a:rPr lang="en-US" sz="2800" i="1" dirty="0">
                <a:solidFill>
                  <a:schemeClr val="tx1"/>
                </a:solidFill>
                <a:latin typeface="Arial Bold" panose="020B0704020202020204" pitchFamily="34" charset="0"/>
                <a:cs typeface="Arial Bold" panose="020B0704020202020204" pitchFamily="34" charset="0"/>
              </a:rPr>
              <a:t>? </a:t>
            </a:r>
            <a:r>
              <a:rPr lang="en-US" sz="2800" i="1"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77827" name="TextBox 4">
            <a:extLst>
              <a:ext uri="{FF2B5EF4-FFF2-40B4-BE49-F238E27FC236}">
                <a16:creationId xmlns:a16="http://schemas.microsoft.com/office/drawing/2014/main" id="{F34E3550-605A-41C0-8767-B7EE98288D4D}"/>
              </a:ext>
            </a:extLst>
          </p:cNvPr>
          <p:cNvSpPr txBox="1">
            <a:spLocks noChangeArrowheads="1"/>
          </p:cNvSpPr>
          <p:nvPr/>
        </p:nvSpPr>
        <p:spPr bwMode="auto">
          <a:xfrm>
            <a:off x="5973763" y="1655763"/>
            <a:ext cx="2279650"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“Other” allows you to key in a reason.</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Select source for replacement time</a:t>
            </a: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endParaRPr lang="en-US" altLang="en-US" b="1" dirty="0">
              <a:solidFill>
                <a:srgbClr val="002060"/>
              </a:solidFill>
              <a:latin typeface="Calibri" panose="020F0502020204030204" pitchFamily="34" charset="0"/>
              <a:cs typeface="Arial" panose="020B0604020202020204" pitchFamily="34" charset="0"/>
            </a:endParaRPr>
          </a:p>
          <a:p>
            <a:pPr eaLnBrk="1" hangingPunct="1"/>
            <a:r>
              <a:rPr lang="en-US" altLang="en-US" b="1" dirty="0">
                <a:solidFill>
                  <a:srgbClr val="002060"/>
                </a:solidFill>
                <a:latin typeface="Calibri" panose="020F0502020204030204" pitchFamily="34" charset="0"/>
                <a:cs typeface="Arial" panose="020B0604020202020204" pitchFamily="34" charset="0"/>
              </a:rPr>
              <a:t>“Add to List” inserts your keyed data.</a:t>
            </a:r>
          </a:p>
        </p:txBody>
      </p:sp>
      <p:sp>
        <p:nvSpPr>
          <p:cNvPr id="77828" name="TextBox 7">
            <a:extLst>
              <a:ext uri="{FF2B5EF4-FFF2-40B4-BE49-F238E27FC236}">
                <a16:creationId xmlns:a16="http://schemas.microsoft.com/office/drawing/2014/main" id="{CE8C7D68-1313-4973-9194-3800100FC7F9}"/>
              </a:ext>
            </a:extLst>
          </p:cNvPr>
          <p:cNvSpPr txBox="1">
            <a:spLocks noChangeArrowheads="1"/>
          </p:cNvSpPr>
          <p:nvPr/>
        </p:nvSpPr>
        <p:spPr bwMode="auto">
          <a:xfrm>
            <a:off x="6278563" y="6065838"/>
            <a:ext cx="2390775"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Don’t forget to “SAVE”</a:t>
            </a:r>
          </a:p>
        </p:txBody>
      </p:sp>
      <p:pic>
        <p:nvPicPr>
          <p:cNvPr id="77829" name="Picture 3">
            <a:extLst>
              <a:ext uri="{FF2B5EF4-FFF2-40B4-BE49-F238E27FC236}">
                <a16:creationId xmlns:a16="http://schemas.microsoft.com/office/drawing/2014/main" id="{396950FB-ED25-414F-BBBC-064BF6137E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613" y="1528763"/>
            <a:ext cx="55895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4" name="Picture 6">
            <a:extLst>
              <a:ext uri="{FF2B5EF4-FFF2-40B4-BE49-F238E27FC236}">
                <a16:creationId xmlns:a16="http://schemas.microsoft.com/office/drawing/2014/main" id="{9BE2F0A6-EA35-439B-BB6F-06C1C5C487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813" y="3203575"/>
            <a:ext cx="15509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E8929006-6CEC-48E4-B819-93244C0B290D}"/>
              </a:ext>
            </a:extLst>
          </p:cNvPr>
          <p:cNvPicPr>
            <a:picLocks noChangeAspect="1"/>
          </p:cNvPicPr>
          <p:nvPr/>
        </p:nvPicPr>
        <p:blipFill>
          <a:blip r:embed="rId4"/>
          <a:stretch>
            <a:fillRect/>
          </a:stretch>
        </p:blipFill>
        <p:spPr>
          <a:xfrm>
            <a:off x="216361" y="1523231"/>
            <a:ext cx="5574839" cy="4876800"/>
          </a:xfrm>
          <a:prstGeom prst="rect">
            <a:avLst/>
          </a:prstGeom>
        </p:spPr>
      </p:pic>
      <p:cxnSp>
        <p:nvCxnSpPr>
          <p:cNvPr id="18" name="Straight Arrow Connector 17">
            <a:extLst>
              <a:ext uri="{FF2B5EF4-FFF2-40B4-BE49-F238E27FC236}">
                <a16:creationId xmlns:a16="http://schemas.microsoft.com/office/drawing/2014/main" id="{B475997B-33A7-4A40-9971-EBB6071201EF}"/>
              </a:ext>
            </a:extLst>
          </p:cNvPr>
          <p:cNvCxnSpPr>
            <a:cxnSpLocks/>
          </p:cNvCxnSpPr>
          <p:nvPr/>
        </p:nvCxnSpPr>
        <p:spPr>
          <a:xfrm flipV="1">
            <a:off x="2057400" y="1905000"/>
            <a:ext cx="4008438" cy="113982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724389FD-0479-4A4D-A894-4CEBAF4E87B7}"/>
              </a:ext>
            </a:extLst>
          </p:cNvPr>
          <p:cNvCxnSpPr>
            <a:cxnSpLocks/>
          </p:cNvCxnSpPr>
          <p:nvPr/>
        </p:nvCxnSpPr>
        <p:spPr>
          <a:xfrm flipV="1">
            <a:off x="4114800" y="2819400"/>
            <a:ext cx="1858963" cy="384175"/>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09380C62-DFAD-41C0-B478-8706721FDC44}"/>
              </a:ext>
            </a:extLst>
          </p:cNvPr>
          <p:cNvCxnSpPr>
            <a:cxnSpLocks/>
          </p:cNvCxnSpPr>
          <p:nvPr/>
        </p:nvCxnSpPr>
        <p:spPr>
          <a:xfrm>
            <a:off x="5562600" y="3203575"/>
            <a:ext cx="1277938" cy="7635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5D8A88C7-5322-4E89-852B-120975CAB4E4}"/>
              </a:ext>
            </a:extLst>
          </p:cNvPr>
          <p:cNvCxnSpPr>
            <a:cxnSpLocks/>
          </p:cNvCxnSpPr>
          <p:nvPr/>
        </p:nvCxnSpPr>
        <p:spPr>
          <a:xfrm>
            <a:off x="5668963" y="6248400"/>
            <a:ext cx="6096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14" name="TextBox 9">
            <a:extLst>
              <a:ext uri="{FF2B5EF4-FFF2-40B4-BE49-F238E27FC236}">
                <a16:creationId xmlns:a16="http://schemas.microsoft.com/office/drawing/2014/main" id="{7DF0D122-2D9F-49A4-8AB6-226CC41CF107}"/>
              </a:ext>
            </a:extLst>
          </p:cNvPr>
          <p:cNvSpPr txBox="1">
            <a:spLocks noChangeArrowheads="1"/>
          </p:cNvSpPr>
          <p:nvPr/>
        </p:nvSpPr>
        <p:spPr bwMode="auto">
          <a:xfrm>
            <a:off x="5973762" y="4792960"/>
            <a:ext cx="3170237" cy="92333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dirty="0">
                <a:solidFill>
                  <a:srgbClr val="003DB8"/>
                </a:solidFill>
                <a:latin typeface="Arial Bold" panose="020B0704020202020204" pitchFamily="34" charset="0"/>
                <a:cs typeface="Arial Bold" panose="020B0704020202020204" pitchFamily="34" charset="0"/>
              </a:rPr>
              <a:t>“Manual” selected when </a:t>
            </a:r>
            <a:r>
              <a:rPr lang="en-US" altLang="en-US" u="sng" dirty="0">
                <a:solidFill>
                  <a:srgbClr val="003DB8"/>
                </a:solidFill>
                <a:latin typeface="Arial Bold" panose="020B0704020202020204" pitchFamily="34" charset="0"/>
                <a:cs typeface="Arial Bold" panose="020B0704020202020204" pitchFamily="34" charset="0"/>
              </a:rPr>
              <a:t>both</a:t>
            </a:r>
            <a:r>
              <a:rPr lang="en-US" altLang="en-US" dirty="0">
                <a:solidFill>
                  <a:srgbClr val="003DB8"/>
                </a:solidFill>
                <a:latin typeface="Arial Bold" panose="020B0704020202020204" pitchFamily="34" charset="0"/>
                <a:cs typeface="Arial Bold" panose="020B0704020202020204" pitchFamily="34" charset="0"/>
              </a:rPr>
              <a:t> System A </a:t>
            </a:r>
            <a:r>
              <a:rPr lang="en-US" altLang="en-US" u="sng" dirty="0">
                <a:solidFill>
                  <a:srgbClr val="003DB8"/>
                </a:solidFill>
                <a:latin typeface="Arial Bold" panose="020B0704020202020204" pitchFamily="34" charset="0"/>
                <a:cs typeface="Arial Bold" panose="020B0704020202020204" pitchFamily="34" charset="0"/>
              </a:rPr>
              <a:t>and</a:t>
            </a:r>
            <a:r>
              <a:rPr lang="en-US" altLang="en-US" dirty="0">
                <a:solidFill>
                  <a:srgbClr val="003DB8"/>
                </a:solidFill>
                <a:latin typeface="Arial Bold" panose="020B0704020202020204" pitchFamily="34" charset="0"/>
                <a:cs typeface="Arial Bold" panose="020B0704020202020204" pitchFamily="34" charset="0"/>
              </a:rPr>
              <a:t> System B ToD are missed </a:t>
            </a:r>
          </a:p>
        </p:txBody>
      </p:sp>
      <p:cxnSp>
        <p:nvCxnSpPr>
          <p:cNvPr id="16" name="Straight Arrow Connector 15">
            <a:extLst>
              <a:ext uri="{FF2B5EF4-FFF2-40B4-BE49-F238E27FC236}">
                <a16:creationId xmlns:a16="http://schemas.microsoft.com/office/drawing/2014/main" id="{E221DF0E-C00F-478B-B1C9-DEAC024A0B3E}"/>
              </a:ext>
            </a:extLst>
          </p:cNvPr>
          <p:cNvCxnSpPr>
            <a:cxnSpLocks/>
          </p:cNvCxnSpPr>
          <p:nvPr/>
        </p:nvCxnSpPr>
        <p:spPr>
          <a:xfrm>
            <a:off x="3596030" y="3585369"/>
            <a:ext cx="2377732" cy="1443831"/>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17" name="Content Placeholder 10">
            <a:extLst>
              <a:ext uri="{FF2B5EF4-FFF2-40B4-BE49-F238E27FC236}">
                <a16:creationId xmlns:a16="http://schemas.microsoft.com/office/drawing/2014/main" id="{F671C587-828E-471B-A548-C17E13823E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62FBEE-5C5E-471C-A4FC-EE236CBF626C}"/>
              </a:ext>
            </a:extLst>
          </p:cNvPr>
          <p:cNvPicPr>
            <a:picLocks noChangeAspect="1"/>
          </p:cNvPicPr>
          <p:nvPr/>
        </p:nvPicPr>
        <p:blipFill>
          <a:blip r:embed="rId2"/>
          <a:stretch>
            <a:fillRect/>
          </a:stretch>
        </p:blipFill>
        <p:spPr>
          <a:xfrm>
            <a:off x="304801" y="1268413"/>
            <a:ext cx="6553199" cy="5433489"/>
          </a:xfrm>
          <a:prstGeom prst="rect">
            <a:avLst/>
          </a:prstGeom>
        </p:spPr>
      </p:pic>
      <p:sp>
        <p:nvSpPr>
          <p:cNvPr id="4" name="Title 1">
            <a:extLst>
              <a:ext uri="{FF2B5EF4-FFF2-40B4-BE49-F238E27FC236}">
                <a16:creationId xmlns:a16="http://schemas.microsoft.com/office/drawing/2014/main" id="{2456A9D1-4CB5-490C-B8C7-A392FB38C460}"/>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Certification of Race:</a:t>
            </a:r>
            <a:r>
              <a:rPr lang="en-US" sz="3200" dirty="0">
                <a:solidFill>
                  <a:srgbClr val="003DB8"/>
                </a:solidFill>
                <a:latin typeface="Arial Bold" panose="020B0704020202020204" pitchFamily="34" charset="0"/>
                <a:cs typeface="Arial Bold" panose="020B0704020202020204" pitchFamily="34" charset="0"/>
              </a:rPr>
              <a:t> </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T&amp;C Rules Were Followed! </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cxnSp>
        <p:nvCxnSpPr>
          <p:cNvPr id="5" name="Straight Arrow Connector 4">
            <a:extLst>
              <a:ext uri="{FF2B5EF4-FFF2-40B4-BE49-F238E27FC236}">
                <a16:creationId xmlns:a16="http://schemas.microsoft.com/office/drawing/2014/main" id="{B4726BFA-658D-45CC-9688-B17836CF82BE}"/>
              </a:ext>
            </a:extLst>
          </p:cNvPr>
          <p:cNvCxnSpPr>
            <a:cxnSpLocks/>
          </p:cNvCxnSpPr>
          <p:nvPr/>
        </p:nvCxnSpPr>
        <p:spPr>
          <a:xfrm>
            <a:off x="6553200" y="6553200"/>
            <a:ext cx="457200"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
        <p:nvSpPr>
          <p:cNvPr id="6" name="TextBox 7">
            <a:extLst>
              <a:ext uri="{FF2B5EF4-FFF2-40B4-BE49-F238E27FC236}">
                <a16:creationId xmlns:a16="http://schemas.microsoft.com/office/drawing/2014/main" id="{A210DCE0-063D-4FAC-98DB-9A63551B81C0}"/>
              </a:ext>
            </a:extLst>
          </p:cNvPr>
          <p:cNvSpPr txBox="1">
            <a:spLocks noChangeArrowheads="1"/>
          </p:cNvSpPr>
          <p:nvPr/>
        </p:nvSpPr>
        <p:spPr bwMode="auto">
          <a:xfrm>
            <a:off x="6934201" y="6383337"/>
            <a:ext cx="2133600" cy="339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Don’t forget to “SAVE”</a:t>
            </a:r>
          </a:p>
        </p:txBody>
      </p:sp>
      <p:sp>
        <p:nvSpPr>
          <p:cNvPr id="8" name="TextBox 7">
            <a:extLst>
              <a:ext uri="{FF2B5EF4-FFF2-40B4-BE49-F238E27FC236}">
                <a16:creationId xmlns:a16="http://schemas.microsoft.com/office/drawing/2014/main" id="{21FD1C1F-E92B-4642-912A-A6843AFFF3B1}"/>
              </a:ext>
            </a:extLst>
          </p:cNvPr>
          <p:cNvSpPr txBox="1">
            <a:spLocks noChangeArrowheads="1"/>
          </p:cNvSpPr>
          <p:nvPr/>
        </p:nvSpPr>
        <p:spPr bwMode="auto">
          <a:xfrm>
            <a:off x="6934201" y="5960438"/>
            <a:ext cx="21336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nchorCtr="1">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r>
              <a:rPr lang="en-US" altLang="en-US" sz="1600" b="1" dirty="0">
                <a:solidFill>
                  <a:srgbClr val="003DB8"/>
                </a:solidFill>
                <a:latin typeface="Calibri" panose="020F0502020204030204" pitchFamily="34" charset="0"/>
              </a:rPr>
              <a:t>Rules were followed! ”</a:t>
            </a:r>
          </a:p>
        </p:txBody>
      </p:sp>
      <p:cxnSp>
        <p:nvCxnSpPr>
          <p:cNvPr id="9" name="Straight Arrow Connector 8">
            <a:extLst>
              <a:ext uri="{FF2B5EF4-FFF2-40B4-BE49-F238E27FC236}">
                <a16:creationId xmlns:a16="http://schemas.microsoft.com/office/drawing/2014/main" id="{863821B9-2649-4364-8681-90AB1F2FC077}"/>
              </a:ext>
            </a:extLst>
          </p:cNvPr>
          <p:cNvCxnSpPr>
            <a:cxnSpLocks/>
          </p:cNvCxnSpPr>
          <p:nvPr/>
        </p:nvCxnSpPr>
        <p:spPr>
          <a:xfrm>
            <a:off x="5029200" y="6213476"/>
            <a:ext cx="1905001" cy="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5210612"/>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A95AEC-3BD9-474C-9594-712A13990F86}"/>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92500" lnSpcReduction="10000"/>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You want to generate the TDTR XML file and you get this message:</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5" name="TextBox 7">
            <a:extLst>
              <a:ext uri="{FF2B5EF4-FFF2-40B4-BE49-F238E27FC236}">
                <a16:creationId xmlns:a16="http://schemas.microsoft.com/office/drawing/2014/main" id="{D2930D21-1133-4C38-9E4D-45653456150D}"/>
              </a:ext>
            </a:extLst>
          </p:cNvPr>
          <p:cNvSpPr txBox="1">
            <a:spLocks noChangeArrowheads="1"/>
          </p:cNvSpPr>
          <p:nvPr/>
        </p:nvSpPr>
        <p:spPr bwMode="auto">
          <a:xfrm>
            <a:off x="685800" y="6363255"/>
            <a:ext cx="822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This action will be repeated until all required data (yellow highlighted) is entered.</a:t>
            </a:r>
          </a:p>
        </p:txBody>
      </p:sp>
      <p:pic>
        <p:nvPicPr>
          <p:cNvPr id="6" name="Picture 5">
            <a:extLst>
              <a:ext uri="{FF2B5EF4-FFF2-40B4-BE49-F238E27FC236}">
                <a16:creationId xmlns:a16="http://schemas.microsoft.com/office/drawing/2014/main" id="{08D1A419-D66A-125D-4E21-170BA664D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 y="1374629"/>
            <a:ext cx="7614041" cy="4108661"/>
          </a:xfrm>
          <a:prstGeom prst="rect">
            <a:avLst/>
          </a:prstGeom>
        </p:spPr>
      </p:pic>
      <p:sp>
        <p:nvSpPr>
          <p:cNvPr id="7" name="TextBox 6">
            <a:extLst>
              <a:ext uri="{FF2B5EF4-FFF2-40B4-BE49-F238E27FC236}">
                <a16:creationId xmlns:a16="http://schemas.microsoft.com/office/drawing/2014/main" id="{E23D0862-D84E-373B-344F-04D8771A4F72}"/>
              </a:ext>
            </a:extLst>
          </p:cNvPr>
          <p:cNvSpPr txBox="1"/>
          <p:nvPr/>
        </p:nvSpPr>
        <p:spPr>
          <a:xfrm>
            <a:off x="5706268" y="5921010"/>
            <a:ext cx="33702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CANCEL &amp; CHECK DATA</a:t>
            </a:r>
          </a:p>
        </p:txBody>
      </p:sp>
      <p:cxnSp>
        <p:nvCxnSpPr>
          <p:cNvPr id="9" name="Straight Arrow Connector 8">
            <a:extLst>
              <a:ext uri="{FF2B5EF4-FFF2-40B4-BE49-F238E27FC236}">
                <a16:creationId xmlns:a16="http://schemas.microsoft.com/office/drawing/2014/main" id="{6CB6C558-7EC7-992A-5059-07400D070158}"/>
              </a:ext>
            </a:extLst>
          </p:cNvPr>
          <p:cNvCxnSpPr>
            <a:cxnSpLocks/>
          </p:cNvCxnSpPr>
          <p:nvPr/>
        </p:nvCxnSpPr>
        <p:spPr>
          <a:xfrm>
            <a:off x="7391400" y="5410200"/>
            <a:ext cx="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3" name="Arrow: Up-Down 12">
            <a:extLst>
              <a:ext uri="{FF2B5EF4-FFF2-40B4-BE49-F238E27FC236}">
                <a16:creationId xmlns:a16="http://schemas.microsoft.com/office/drawing/2014/main" id="{1B793C4F-DC2D-8BD6-B34C-0058A1F56E0D}"/>
              </a:ext>
            </a:extLst>
          </p:cNvPr>
          <p:cNvSpPr/>
          <p:nvPr/>
        </p:nvSpPr>
        <p:spPr>
          <a:xfrm>
            <a:off x="6934200" y="5410200"/>
            <a:ext cx="45719" cy="73090"/>
          </a:xfrm>
          <a:prstGeom prst="upDownArrow">
            <a:avLst/>
          </a:prstGeom>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03550073"/>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DE9529-3122-4BA8-AE21-C925B4300DCD}"/>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Verify the data in the “yellow” boxes!</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5" name="Picture 4">
            <a:extLst>
              <a:ext uri="{FF2B5EF4-FFF2-40B4-BE49-F238E27FC236}">
                <a16:creationId xmlns:a16="http://schemas.microsoft.com/office/drawing/2014/main" id="{8B724BA4-D6B8-F0CA-4D1A-2DC3F54EB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654" y="1268412"/>
            <a:ext cx="8604692" cy="5464175"/>
          </a:xfrm>
          <a:prstGeom prst="rect">
            <a:avLst/>
          </a:prstGeom>
        </p:spPr>
      </p:pic>
      <p:pic>
        <p:nvPicPr>
          <p:cNvPr id="3" name="Picture 2">
            <a:extLst>
              <a:ext uri="{FF2B5EF4-FFF2-40B4-BE49-F238E27FC236}">
                <a16:creationId xmlns:a16="http://schemas.microsoft.com/office/drawing/2014/main" id="{4D45A08A-0051-D0AF-460B-75D96726B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188" y="1219200"/>
            <a:ext cx="8585157" cy="5513388"/>
          </a:xfrm>
          <a:prstGeom prst="rect">
            <a:avLst/>
          </a:prstGeom>
        </p:spPr>
      </p:pic>
    </p:spTree>
    <p:extLst>
      <p:ext uri="{BB962C8B-B14F-4D97-AF65-F5344CB8AC3E}">
        <p14:creationId xmlns:p14="http://schemas.microsoft.com/office/powerpoint/2010/main" val="3753763298"/>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9A9E48-151C-4FAC-AFAE-7AF4D7CBF4FB}"/>
              </a:ext>
            </a:extLst>
          </p:cNvPr>
          <p:cNvSpPr txBox="1">
            <a:spLocks/>
          </p:cNvSpPr>
          <p:nvPr/>
        </p:nvSpPr>
        <p:spPr bwMode="auto">
          <a:xfrm>
            <a:off x="363943" y="0"/>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Verified &amp; Fixed!</a:t>
            </a:r>
            <a:br>
              <a:rPr lang="en-US" sz="3200" dirty="0">
                <a:solidFill>
                  <a:srgbClr val="002060"/>
                </a:solidFill>
                <a:latin typeface="Arial Bold" panose="020B0704020202020204" pitchFamily="34" charset="0"/>
                <a:cs typeface="Arial Bold" panose="020B0704020202020204" pitchFamily="34" charset="0"/>
              </a:rPr>
            </a:b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4" name="Picture 3">
            <a:extLst>
              <a:ext uri="{FF2B5EF4-FFF2-40B4-BE49-F238E27FC236}">
                <a16:creationId xmlns:a16="http://schemas.microsoft.com/office/drawing/2014/main" id="{3965E9B6-8828-0A22-96C3-76354302A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412" y="914400"/>
            <a:ext cx="8077570" cy="5638800"/>
          </a:xfrm>
          <a:prstGeom prst="rect">
            <a:avLst/>
          </a:prstGeom>
        </p:spPr>
      </p:pic>
    </p:spTree>
    <p:extLst>
      <p:ext uri="{BB962C8B-B14F-4D97-AF65-F5344CB8AC3E}">
        <p14:creationId xmlns:p14="http://schemas.microsoft.com/office/powerpoint/2010/main" val="220356505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4E14CD-73DA-44C6-96D8-9BB4FAD1617B}"/>
              </a:ext>
            </a:extLst>
          </p:cNvPr>
          <p:cNvSpPr txBox="1">
            <a:spLocks noChangeArrowheads="1"/>
          </p:cNvSpPr>
          <p:nvPr/>
        </p:nvSpPr>
        <p:spPr bwMode="auto">
          <a:xfrm>
            <a:off x="1660525" y="468313"/>
            <a:ext cx="5510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Font typeface="Arial" charset="0"/>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algn="ctr" fontAlgn="auto">
              <a:spcBef>
                <a:spcPct val="0"/>
              </a:spcBef>
              <a:spcAft>
                <a:spcPts val="0"/>
              </a:spcAft>
              <a:buFontTx/>
              <a:buNone/>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Equipment Identifiers</a:t>
            </a:r>
          </a:p>
        </p:txBody>
      </p:sp>
      <p:sp>
        <p:nvSpPr>
          <p:cNvPr id="5" name="Rectangle 3">
            <a:extLst>
              <a:ext uri="{FF2B5EF4-FFF2-40B4-BE49-F238E27FC236}">
                <a16:creationId xmlns:a16="http://schemas.microsoft.com/office/drawing/2014/main" id="{5D9B4071-BB3C-4A07-9236-414DAC06A2EB}"/>
              </a:ext>
            </a:extLst>
          </p:cNvPr>
          <p:cNvSpPr txBox="1">
            <a:spLocks noChangeArrowheads="1"/>
          </p:cNvSpPr>
          <p:nvPr/>
        </p:nvSpPr>
        <p:spPr bwMode="auto">
          <a:xfrm>
            <a:off x="1090613" y="3968750"/>
            <a:ext cx="4037012" cy="2249488"/>
          </a:xfrm>
          <a:prstGeom prst="rect">
            <a:avLst/>
          </a:prstGeom>
          <a:noFill/>
          <a:ln w="9525">
            <a:noFill/>
            <a:miter lim="800000"/>
            <a:headEnd/>
            <a:tailEnd/>
          </a:ln>
        </p:spPr>
        <p:txBody>
          <a:bodyPr/>
          <a:lstStyle/>
          <a:p>
            <a:pPr eaLnBrk="1" fontAlgn="auto" hangingPunct="1">
              <a:lnSpc>
                <a:spcPct val="90000"/>
              </a:lnSpc>
              <a:spcBef>
                <a:spcPct val="20000"/>
              </a:spcBef>
              <a:spcAft>
                <a:spcPts val="0"/>
              </a:spcAft>
              <a:defRPr/>
            </a:pPr>
            <a:r>
              <a:rPr lang="en-US" kern="0" dirty="0">
                <a:latin typeface="Arial Black" pitchFamily="34" charset="0"/>
                <a:cs typeface="Arial"/>
              </a:rPr>
              <a:t>Sys Timer A</a:t>
            </a:r>
          </a:p>
          <a:p>
            <a:pPr eaLnBrk="1" fontAlgn="auto" hangingPunct="1">
              <a:lnSpc>
                <a:spcPct val="90000"/>
              </a:lnSpc>
              <a:spcBef>
                <a:spcPct val="20000"/>
              </a:spcBef>
              <a:spcAft>
                <a:spcPts val="0"/>
              </a:spcAft>
              <a:defRPr/>
            </a:pPr>
            <a:r>
              <a:rPr lang="en-US" kern="0" dirty="0">
                <a:latin typeface="Arial Black" pitchFamily="34" charset="0"/>
                <a:cs typeface="Arial"/>
              </a:rPr>
              <a:t>Sys Timer B</a:t>
            </a:r>
          </a:p>
          <a:p>
            <a:pPr eaLnBrk="1" fontAlgn="auto" hangingPunct="1">
              <a:lnSpc>
                <a:spcPct val="90000"/>
              </a:lnSpc>
              <a:spcBef>
                <a:spcPct val="20000"/>
              </a:spcBef>
              <a:spcAft>
                <a:spcPts val="0"/>
              </a:spcAft>
              <a:defRPr/>
            </a:pPr>
            <a:r>
              <a:rPr lang="en-US" kern="0" dirty="0">
                <a:latin typeface="Arial Black" pitchFamily="34" charset="0"/>
                <a:cs typeface="Arial"/>
              </a:rPr>
              <a:t>Start Device</a:t>
            </a:r>
          </a:p>
          <a:p>
            <a:pPr eaLnBrk="1" fontAlgn="auto" hangingPunct="1">
              <a:lnSpc>
                <a:spcPct val="90000"/>
              </a:lnSpc>
              <a:spcBef>
                <a:spcPct val="20000"/>
              </a:spcBef>
              <a:spcAft>
                <a:spcPts val="0"/>
              </a:spcAft>
              <a:defRPr/>
            </a:pPr>
            <a:r>
              <a:rPr lang="en-US" kern="0" dirty="0">
                <a:latin typeface="Arial Black" pitchFamily="34" charset="0"/>
                <a:cs typeface="Arial"/>
              </a:rPr>
              <a:t>Start Clock / Beep</a:t>
            </a:r>
          </a:p>
          <a:p>
            <a:pPr eaLnBrk="1" fontAlgn="auto" hangingPunct="1">
              <a:lnSpc>
                <a:spcPct val="90000"/>
              </a:lnSpc>
              <a:spcBef>
                <a:spcPct val="20000"/>
              </a:spcBef>
              <a:spcAft>
                <a:spcPts val="0"/>
              </a:spcAft>
              <a:defRPr/>
            </a:pPr>
            <a:r>
              <a:rPr lang="en-US" kern="0" dirty="0">
                <a:latin typeface="Arial Black" pitchFamily="34" charset="0"/>
                <a:cs typeface="Arial"/>
              </a:rPr>
              <a:t>Finish Cell A</a:t>
            </a:r>
          </a:p>
          <a:p>
            <a:pPr eaLnBrk="1" fontAlgn="auto" hangingPunct="1">
              <a:lnSpc>
                <a:spcPct val="90000"/>
              </a:lnSpc>
              <a:spcBef>
                <a:spcPct val="20000"/>
              </a:spcBef>
              <a:spcAft>
                <a:spcPts val="0"/>
              </a:spcAft>
              <a:defRPr/>
            </a:pPr>
            <a:r>
              <a:rPr lang="en-US" kern="0" dirty="0">
                <a:latin typeface="Arial Black" pitchFamily="34" charset="0"/>
                <a:cs typeface="Arial"/>
              </a:rPr>
              <a:t>Finish Cell B</a:t>
            </a:r>
            <a:endParaRPr lang="en-US" sz="2000" kern="0" dirty="0">
              <a:latin typeface="Arial"/>
              <a:cs typeface="Arial"/>
            </a:endParaRPr>
          </a:p>
        </p:txBody>
      </p:sp>
      <p:sp>
        <p:nvSpPr>
          <p:cNvPr id="6" name="Rectangle 4">
            <a:extLst>
              <a:ext uri="{FF2B5EF4-FFF2-40B4-BE49-F238E27FC236}">
                <a16:creationId xmlns:a16="http://schemas.microsoft.com/office/drawing/2014/main" id="{28829B27-976D-4AAE-ADFC-E3AA87A656F9}"/>
              </a:ext>
            </a:extLst>
          </p:cNvPr>
          <p:cNvSpPr txBox="1">
            <a:spLocks noChangeArrowheads="1"/>
          </p:cNvSpPr>
          <p:nvPr/>
        </p:nvSpPr>
        <p:spPr>
          <a:xfrm>
            <a:off x="4876800" y="3954463"/>
            <a:ext cx="3814763" cy="1879600"/>
          </a:xfrm>
          <a:prstGeom prst="rect">
            <a:avLst/>
          </a:prstGeom>
        </p:spPr>
        <p:txBody>
          <a:bodyPr/>
          <a:lstStyle/>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Brand Name</a:t>
            </a:r>
          </a:p>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Model or Type</a:t>
            </a:r>
          </a:p>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Serial Number</a:t>
            </a:r>
          </a:p>
          <a:p>
            <a:pPr eaLnBrk="1" fontAlgn="auto" hangingPunct="1">
              <a:lnSpc>
                <a:spcPct val="90000"/>
              </a:lnSpc>
              <a:spcBef>
                <a:spcPct val="20000"/>
              </a:spcBef>
              <a:spcAft>
                <a:spcPts val="0"/>
              </a:spcAft>
              <a:buFontTx/>
              <a:buChar char="•"/>
              <a:defRPr/>
            </a:pPr>
            <a:r>
              <a:rPr lang="en-US" sz="2000" kern="0" dirty="0">
                <a:latin typeface="Arial Black" pitchFamily="34" charset="0"/>
                <a:cs typeface="Arial"/>
              </a:rPr>
              <a:t>Homologation #</a:t>
            </a:r>
          </a:p>
        </p:txBody>
      </p:sp>
      <p:sp>
        <p:nvSpPr>
          <p:cNvPr id="13317" name="TextBox 3">
            <a:extLst>
              <a:ext uri="{FF2B5EF4-FFF2-40B4-BE49-F238E27FC236}">
                <a16:creationId xmlns:a16="http://schemas.microsoft.com/office/drawing/2014/main" id="{3DA47E34-B868-4267-AB87-3E429DB1646B}"/>
              </a:ext>
            </a:extLst>
          </p:cNvPr>
          <p:cNvSpPr txBox="1">
            <a:spLocks noChangeArrowheads="1"/>
          </p:cNvSpPr>
          <p:nvPr/>
        </p:nvSpPr>
        <p:spPr bwMode="auto">
          <a:xfrm>
            <a:off x="304800" y="12192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i="1" dirty="0">
                <a:latin typeface="Arial" panose="020B0604020202020204" pitchFamily="34" charset="0"/>
                <a:cs typeface="Arial" panose="020B0604020202020204" pitchFamily="34" charset="0"/>
              </a:rPr>
              <a:t>Information must be accurate; equipment must be currently homologated!</a:t>
            </a:r>
          </a:p>
        </p:txBody>
      </p:sp>
      <p:pic>
        <p:nvPicPr>
          <p:cNvPr id="3" name="Picture 2">
            <a:extLst>
              <a:ext uri="{FF2B5EF4-FFF2-40B4-BE49-F238E27FC236}">
                <a16:creationId xmlns:a16="http://schemas.microsoft.com/office/drawing/2014/main" id="{38B6C1C6-B47D-4132-B877-7355DF7905FA}"/>
              </a:ext>
            </a:extLst>
          </p:cNvPr>
          <p:cNvPicPr>
            <a:picLocks noChangeAspect="1"/>
          </p:cNvPicPr>
          <p:nvPr/>
        </p:nvPicPr>
        <p:blipFill>
          <a:blip r:embed="rId2"/>
          <a:stretch>
            <a:fillRect/>
          </a:stretch>
        </p:blipFill>
        <p:spPr>
          <a:xfrm>
            <a:off x="304800" y="1671434"/>
            <a:ext cx="8691563" cy="2094910"/>
          </a:xfrm>
          <a:prstGeom prst="rect">
            <a:avLst/>
          </a:prstGeom>
        </p:spPr>
      </p:pic>
      <p:pic>
        <p:nvPicPr>
          <p:cNvPr id="7" name="Content Placeholder 10">
            <a:extLst>
              <a:ext uri="{FF2B5EF4-FFF2-40B4-BE49-F238E27FC236}">
                <a16:creationId xmlns:a16="http://schemas.microsoft.com/office/drawing/2014/main" id="{053A7716-0E0A-47A5-98F6-F16F88758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1B1B79-DACF-4AE3-843C-B45E97AE279D}"/>
              </a:ext>
            </a:extLst>
          </p:cNvPr>
          <p:cNvPicPr>
            <a:picLocks noChangeAspect="1"/>
          </p:cNvPicPr>
          <p:nvPr/>
        </p:nvPicPr>
        <p:blipFill>
          <a:blip r:embed="rId2"/>
          <a:stretch>
            <a:fillRect/>
          </a:stretch>
        </p:blipFill>
        <p:spPr>
          <a:xfrm>
            <a:off x="377677" y="1268413"/>
            <a:ext cx="7772400" cy="5322887"/>
          </a:xfrm>
          <a:prstGeom prst="rect">
            <a:avLst/>
          </a:prstGeom>
        </p:spPr>
      </p:pic>
      <p:sp>
        <p:nvSpPr>
          <p:cNvPr id="4" name="Title 1">
            <a:extLst>
              <a:ext uri="{FF2B5EF4-FFF2-40B4-BE49-F238E27FC236}">
                <a16:creationId xmlns:a16="http://schemas.microsoft.com/office/drawing/2014/main" id="{AA8DAD84-2FBD-42FD-85BD-598FFABC60A8}"/>
              </a:ext>
            </a:extLst>
          </p:cNvPr>
          <p:cNvSpPr txBox="1">
            <a:spLocks/>
          </p:cNvSpPr>
          <p:nvPr/>
        </p:nvSpPr>
        <p:spPr bwMode="auto">
          <a:xfrm>
            <a:off x="381000" y="125413"/>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a:t>
            </a:r>
            <a:br>
              <a:rPr lang="en-US" sz="3200" dirty="0">
                <a:solidFill>
                  <a:srgbClr val="002060"/>
                </a:solidFill>
                <a:latin typeface="Arial Bold" panose="020B0704020202020204" pitchFamily="34" charset="0"/>
                <a:cs typeface="Arial Bold" panose="020B0704020202020204" pitchFamily="34" charset="0"/>
              </a:rPr>
            </a:br>
            <a:r>
              <a:rPr lang="en-US" sz="2800" i="1" dirty="0">
                <a:solidFill>
                  <a:srgbClr val="002060"/>
                </a:solidFill>
                <a:latin typeface="Arial Bold" panose="020B0704020202020204" pitchFamily="34" charset="0"/>
                <a:cs typeface="Arial Bold" panose="020B0704020202020204" pitchFamily="34" charset="0"/>
              </a:rPr>
              <a:t>All the data in “yellow” boxes is missing!</a:t>
            </a: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pic>
        <p:nvPicPr>
          <p:cNvPr id="5" name="Content Placeholder 10">
            <a:extLst>
              <a:ext uri="{FF2B5EF4-FFF2-40B4-BE49-F238E27FC236}">
                <a16:creationId xmlns:a16="http://schemas.microsoft.com/office/drawing/2014/main" id="{E913FA61-B8D3-4872-A66A-294485262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5059330"/>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24282A-C981-4571-A476-3FD1B8EAE7AC}"/>
              </a:ext>
            </a:extLst>
          </p:cNvPr>
          <p:cNvPicPr>
            <a:picLocks noChangeAspect="1"/>
          </p:cNvPicPr>
          <p:nvPr/>
        </p:nvPicPr>
        <p:blipFill>
          <a:blip r:embed="rId2"/>
          <a:stretch>
            <a:fillRect/>
          </a:stretch>
        </p:blipFill>
        <p:spPr>
          <a:xfrm>
            <a:off x="363943" y="1066800"/>
            <a:ext cx="8170457" cy="5638800"/>
          </a:xfrm>
          <a:prstGeom prst="rect">
            <a:avLst/>
          </a:prstGeom>
        </p:spPr>
      </p:pic>
      <p:sp>
        <p:nvSpPr>
          <p:cNvPr id="4" name="Title 1">
            <a:extLst>
              <a:ext uri="{FF2B5EF4-FFF2-40B4-BE49-F238E27FC236}">
                <a16:creationId xmlns:a16="http://schemas.microsoft.com/office/drawing/2014/main" id="{AC0A998F-8885-4901-B47D-9A2307B46FA0}"/>
              </a:ext>
            </a:extLst>
          </p:cNvPr>
          <p:cNvSpPr txBox="1">
            <a:spLocks/>
          </p:cNvSpPr>
          <p:nvPr/>
        </p:nvSpPr>
        <p:spPr bwMode="auto">
          <a:xfrm>
            <a:off x="363943" y="0"/>
            <a:ext cx="8399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OOPS - Fixed!</a:t>
            </a:r>
            <a:br>
              <a:rPr lang="en-US" sz="3200" dirty="0">
                <a:solidFill>
                  <a:srgbClr val="002060"/>
                </a:solidFill>
                <a:latin typeface="Arial Bold" panose="020B0704020202020204" pitchFamily="34" charset="0"/>
                <a:cs typeface="Arial Bold" panose="020B0704020202020204" pitchFamily="34" charset="0"/>
              </a:rPr>
            </a:br>
            <a:endParaRPr lang="en-US" sz="2800" u="sng" dirty="0">
              <a:solidFill>
                <a:srgbClr val="0066FF"/>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3512914314"/>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29096AF-A3D6-421A-A8FB-C04D99520772}"/>
              </a:ext>
            </a:extLst>
          </p:cNvPr>
          <p:cNvSpPr>
            <a:spLocks noGrp="1"/>
          </p:cNvSpPr>
          <p:nvPr>
            <p:ph type="title" idx="4294967295"/>
          </p:nvPr>
        </p:nvSpPr>
        <p:spPr>
          <a:xfrm>
            <a:off x="304800" y="293688"/>
            <a:ext cx="8534400" cy="598487"/>
          </a:xfrm>
        </p:spPr>
        <p:txBody>
          <a:bodyPr rtlCol="0">
            <a:normAutofit/>
          </a:bodyPr>
          <a:lstStyle/>
          <a:p>
            <a:pPr eaLnBrk="1" fontAlgn="auto" hangingPunct="1">
              <a:spcAft>
                <a:spcPts val="0"/>
              </a:spcAft>
              <a:defRPr/>
            </a:pPr>
            <a:r>
              <a:rPr lang="en-US" alt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OUTPUTS:</a:t>
            </a:r>
            <a:r>
              <a:rPr lang="en-US" altLang="en-US" sz="2800" dirty="0">
                <a:solidFill>
                  <a:srgbClr val="00206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r>
              <a:rPr lang="en-US" altLang="en-US" sz="2200" dirty="0">
                <a:solidFill>
                  <a:schemeClr val="tx1"/>
                </a:solidFill>
                <a:latin typeface="Arial Bold" panose="020B0704020202020204" pitchFamily="34" charset="0"/>
                <a:cs typeface="Arial Bold" panose="020B0704020202020204" pitchFamily="34" charset="0"/>
              </a:rPr>
              <a:t>SAVE PDF/VIEW XML/SAVE XML/EMAIL</a:t>
            </a:r>
          </a:p>
        </p:txBody>
      </p:sp>
      <p:pic>
        <p:nvPicPr>
          <p:cNvPr id="3" name="Picture 2">
            <a:extLst>
              <a:ext uri="{FF2B5EF4-FFF2-40B4-BE49-F238E27FC236}">
                <a16:creationId xmlns:a16="http://schemas.microsoft.com/office/drawing/2014/main" id="{A2C0C6A3-577A-4C8C-BC6C-25963B00A266}"/>
              </a:ext>
            </a:extLst>
          </p:cNvPr>
          <p:cNvPicPr>
            <a:picLocks noChangeAspect="1"/>
          </p:cNvPicPr>
          <p:nvPr/>
        </p:nvPicPr>
        <p:blipFill>
          <a:blip r:embed="rId2"/>
          <a:stretch>
            <a:fillRect/>
          </a:stretch>
        </p:blipFill>
        <p:spPr>
          <a:xfrm>
            <a:off x="337008" y="905530"/>
            <a:ext cx="5939631" cy="5057398"/>
          </a:xfrm>
          <a:prstGeom prst="rect">
            <a:avLst/>
          </a:prstGeom>
        </p:spPr>
      </p:pic>
      <p:sp>
        <p:nvSpPr>
          <p:cNvPr id="5" name="Bent Arrow 4">
            <a:extLst>
              <a:ext uri="{FF2B5EF4-FFF2-40B4-BE49-F238E27FC236}">
                <a16:creationId xmlns:a16="http://schemas.microsoft.com/office/drawing/2014/main" id="{21F153B0-FDFA-42AF-92A1-DCBDB4D52E92}"/>
              </a:ext>
            </a:extLst>
          </p:cNvPr>
          <p:cNvSpPr/>
          <p:nvPr/>
        </p:nvSpPr>
        <p:spPr>
          <a:xfrm>
            <a:off x="1760538" y="4545013"/>
            <a:ext cx="4251325" cy="549275"/>
          </a:xfrm>
          <a:prstGeom prst="bent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endParaRPr>
          </a:p>
        </p:txBody>
      </p:sp>
      <p:cxnSp>
        <p:nvCxnSpPr>
          <p:cNvPr id="7" name="Straight Arrow Connector 6">
            <a:extLst>
              <a:ext uri="{FF2B5EF4-FFF2-40B4-BE49-F238E27FC236}">
                <a16:creationId xmlns:a16="http://schemas.microsoft.com/office/drawing/2014/main" id="{D5BA1642-2185-435E-B112-7BBA79080CF4}"/>
              </a:ext>
            </a:extLst>
          </p:cNvPr>
          <p:cNvCxnSpPr>
            <a:cxnSpLocks/>
          </p:cNvCxnSpPr>
          <p:nvPr/>
        </p:nvCxnSpPr>
        <p:spPr>
          <a:xfrm>
            <a:off x="2819400" y="5715000"/>
            <a:ext cx="3422151" cy="0"/>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80899" name="Picture 2" descr="Screen Clipping">
            <a:extLst>
              <a:ext uri="{FF2B5EF4-FFF2-40B4-BE49-F238E27FC236}">
                <a16:creationId xmlns:a16="http://schemas.microsoft.com/office/drawing/2014/main" id="{59A6A294-AC7F-4996-8C4D-581940A847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865812"/>
            <a:ext cx="132238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Box 11">
            <a:extLst>
              <a:ext uri="{FF2B5EF4-FFF2-40B4-BE49-F238E27FC236}">
                <a16:creationId xmlns:a16="http://schemas.microsoft.com/office/drawing/2014/main" id="{23702397-D547-4A73-8BD5-C694B31B8A8E}"/>
              </a:ext>
            </a:extLst>
          </p:cNvPr>
          <p:cNvSpPr txBox="1">
            <a:spLocks noChangeArrowheads="1"/>
          </p:cNvSpPr>
          <p:nvPr/>
        </p:nvSpPr>
        <p:spPr bwMode="auto">
          <a:xfrm>
            <a:off x="6288529" y="5095875"/>
            <a:ext cx="2889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Select your option – </a:t>
            </a:r>
          </a:p>
          <a:p>
            <a:pPr eaLnBrk="1" hangingPunct="1"/>
            <a:r>
              <a:rPr lang="en-US" altLang="en-US" sz="1200" b="1" dirty="0">
                <a:solidFill>
                  <a:srgbClr val="002060"/>
                </a:solidFill>
                <a:latin typeface="Arial" panose="020B0604020202020204" pitchFamily="34" charset="0"/>
                <a:cs typeface="Arial" panose="020B0604020202020204" pitchFamily="34" charset="0"/>
              </a:rPr>
              <a:t>“Save PDF” allows for TD’s review and provides copy for Race Result Document Packets.</a:t>
            </a:r>
          </a:p>
        </p:txBody>
      </p:sp>
      <p:sp>
        <p:nvSpPr>
          <p:cNvPr id="80900" name="TextBox 8">
            <a:extLst>
              <a:ext uri="{FF2B5EF4-FFF2-40B4-BE49-F238E27FC236}">
                <a16:creationId xmlns:a16="http://schemas.microsoft.com/office/drawing/2014/main" id="{8CAA9075-3478-4713-8CBC-18C815D05068}"/>
              </a:ext>
            </a:extLst>
          </p:cNvPr>
          <p:cNvSpPr txBox="1">
            <a:spLocks noChangeArrowheads="1"/>
          </p:cNvSpPr>
          <p:nvPr/>
        </p:nvSpPr>
        <p:spPr bwMode="auto">
          <a:xfrm>
            <a:off x="6179343" y="4509132"/>
            <a:ext cx="2408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Select “Output”</a:t>
            </a:r>
          </a:p>
        </p:txBody>
      </p:sp>
      <p:pic>
        <p:nvPicPr>
          <p:cNvPr id="9" name="Content Placeholder 10">
            <a:extLst>
              <a:ext uri="{FF2B5EF4-FFF2-40B4-BE49-F238E27FC236}">
                <a16:creationId xmlns:a16="http://schemas.microsoft.com/office/drawing/2014/main" id="{D620C95C-A2A2-4409-A911-5BC25633EA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B771-5B1E-42F5-B47C-071C6FC56069}"/>
              </a:ext>
            </a:extLst>
          </p:cNvPr>
          <p:cNvSpPr>
            <a:spLocks noGrp="1"/>
          </p:cNvSpPr>
          <p:nvPr>
            <p:ph type="title" idx="4294967295"/>
          </p:nvPr>
        </p:nvSpPr>
        <p:spPr>
          <a:xfrm>
            <a:off x="900113" y="284163"/>
            <a:ext cx="7339012" cy="1239837"/>
          </a:xfrm>
        </p:spPr>
        <p:txBody>
          <a:bodyPr rtlCol="0">
            <a:normAutofit fontScale="90000"/>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SAVE “PDF” </a:t>
            </a: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1600" b="1" dirty="0">
                <a:latin typeface="Arial Bold" panose="020B0704020202020204" pitchFamily="34" charset="0"/>
                <a:cs typeface="Arial Bold" panose="020B0704020202020204" pitchFamily="34" charset="0"/>
              </a:rPr>
              <a:t>WILL SAVE TO LOCATION OF YOUR CHOOSING</a:t>
            </a:r>
            <a:br>
              <a:rPr lang="en-US" altLang="en-US" b="1" dirty="0">
                <a:solidFill>
                  <a:srgbClr val="0070C0"/>
                </a:solidFill>
                <a:latin typeface="Arial Bold" panose="020B0704020202020204" pitchFamily="34" charset="0"/>
                <a:cs typeface="Arial Bold" panose="020B0704020202020204" pitchFamily="34" charset="0"/>
              </a:rPr>
            </a:br>
            <a:endParaRPr lang="en-US" b="1" dirty="0">
              <a:latin typeface="Arial Bold" panose="020B0704020202020204" pitchFamily="34" charset="0"/>
              <a:cs typeface="Arial Bold" panose="020B0704020202020204" pitchFamily="34" charset="0"/>
            </a:endParaRPr>
          </a:p>
        </p:txBody>
      </p:sp>
      <p:sp>
        <p:nvSpPr>
          <p:cNvPr id="4" name="Rectangle 2">
            <a:extLst>
              <a:ext uri="{FF2B5EF4-FFF2-40B4-BE49-F238E27FC236}">
                <a16:creationId xmlns:a16="http://schemas.microsoft.com/office/drawing/2014/main" id="{41B3827B-BBBE-45D7-B440-1DCBFC2DD4F2}"/>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a:extLst>
              <a:ext uri="{FF2B5EF4-FFF2-40B4-BE49-F238E27FC236}">
                <a16:creationId xmlns:a16="http://schemas.microsoft.com/office/drawing/2014/main" id="{9726D3B8-0839-46C5-AB08-3DA6A1FE3EC6}"/>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TextBox 11">
            <a:extLst>
              <a:ext uri="{FF2B5EF4-FFF2-40B4-BE49-F238E27FC236}">
                <a16:creationId xmlns:a16="http://schemas.microsoft.com/office/drawing/2014/main" id="{F1E98F84-B549-4263-AA22-3D64FDDC8A4A}"/>
              </a:ext>
            </a:extLst>
          </p:cNvPr>
          <p:cNvSpPr txBox="1"/>
          <p:nvPr/>
        </p:nvSpPr>
        <p:spPr>
          <a:xfrm>
            <a:off x="6321425" y="3657600"/>
            <a:ext cx="2362200" cy="1200329"/>
          </a:xfrm>
          <a:prstGeom prst="rect">
            <a:avLst/>
          </a:prstGeom>
          <a:noFill/>
          <a:ln>
            <a:solidFill>
              <a:schemeClr val="bg2"/>
            </a:solidFill>
          </a:ln>
        </p:spPr>
        <p:txBody>
          <a:bodyPr wrap="square" rtlCol="0" anchor="ctr" anchorCtr="1">
            <a:spAutoFit/>
          </a:bodyPr>
          <a:lstStyle/>
          <a:p>
            <a:r>
              <a:rPr lang="en-US" u="sng" dirty="0">
                <a:latin typeface="Arial" panose="020B0604020202020204" pitchFamily="34" charset="0"/>
                <a:cs typeface="Arial" panose="020B0604020202020204" pitchFamily="34" charset="0"/>
              </a:rPr>
              <a:t>Note PDF File Name:</a:t>
            </a:r>
          </a:p>
          <a:p>
            <a:r>
              <a:rPr lang="en-US" dirty="0">
                <a:latin typeface="Arial" panose="020B0604020202020204" pitchFamily="34" charset="0"/>
                <a:cs typeface="Arial" panose="020B0604020202020204" pitchFamily="34" charset="0"/>
              </a:rPr>
              <a:t>Season     = 2024</a:t>
            </a:r>
          </a:p>
          <a:p>
            <a:r>
              <a:rPr lang="en-US" dirty="0">
                <a:latin typeface="Arial" panose="020B0604020202020204" pitchFamily="34" charset="0"/>
                <a:cs typeface="Arial" panose="020B0604020202020204" pitchFamily="34" charset="0"/>
              </a:rPr>
              <a:t>Discipline  = Alpine</a:t>
            </a:r>
          </a:p>
          <a:p>
            <a:r>
              <a:rPr lang="en-US" dirty="0">
                <a:latin typeface="Arial" panose="020B0604020202020204" pitchFamily="34" charset="0"/>
                <a:cs typeface="Arial" panose="020B0604020202020204" pitchFamily="34" charset="0"/>
              </a:rPr>
              <a:t>4 Digits      = Codex</a:t>
            </a:r>
          </a:p>
        </p:txBody>
      </p:sp>
      <p:pic>
        <p:nvPicPr>
          <p:cNvPr id="10" name="Content Placeholder 10">
            <a:extLst>
              <a:ext uri="{FF2B5EF4-FFF2-40B4-BE49-F238E27FC236}">
                <a16:creationId xmlns:a16="http://schemas.microsoft.com/office/drawing/2014/main" id="{5FC085C7-44C3-44D9-8213-BCA5BDF38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EFF500A-0E50-1073-D3FA-25101477F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44" y="1143000"/>
            <a:ext cx="5638801" cy="4762500"/>
          </a:xfrm>
          <a:prstGeom prst="rect">
            <a:avLst/>
          </a:prstGeom>
        </p:spPr>
      </p:pic>
      <p:cxnSp>
        <p:nvCxnSpPr>
          <p:cNvPr id="9" name="Straight Arrow Connector 8">
            <a:extLst>
              <a:ext uri="{FF2B5EF4-FFF2-40B4-BE49-F238E27FC236}">
                <a16:creationId xmlns:a16="http://schemas.microsoft.com/office/drawing/2014/main" id="{93374407-6F39-4511-869E-310D6656A69C}"/>
              </a:ext>
            </a:extLst>
          </p:cNvPr>
          <p:cNvCxnSpPr>
            <a:cxnSpLocks/>
          </p:cNvCxnSpPr>
          <p:nvPr/>
        </p:nvCxnSpPr>
        <p:spPr>
          <a:xfrm>
            <a:off x="2971800" y="1758157"/>
            <a:ext cx="4035425" cy="865188"/>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9D13A584-E030-A94D-716D-3CF630C6C02A}"/>
              </a:ext>
            </a:extLst>
          </p:cNvPr>
          <p:cNvPicPr>
            <a:picLocks noChangeAspect="1"/>
          </p:cNvPicPr>
          <p:nvPr/>
        </p:nvPicPr>
        <p:blipFill>
          <a:blip r:embed="rId4"/>
          <a:stretch>
            <a:fillRect/>
          </a:stretch>
        </p:blipFill>
        <p:spPr>
          <a:xfrm>
            <a:off x="6271796" y="2700654"/>
            <a:ext cx="2762667" cy="647790"/>
          </a:xfrm>
          <a:prstGeom prst="rect">
            <a:avLst/>
          </a:prstGeom>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2CB74743-EF2D-4722-9784-EDF09C0E005F}"/>
              </a:ext>
            </a:extLst>
          </p:cNvPr>
          <p:cNvSpPr>
            <a:spLocks noGrp="1"/>
          </p:cNvSpPr>
          <p:nvPr>
            <p:ph type="title" idx="4294967295"/>
          </p:nvPr>
        </p:nvSpPr>
        <p:spPr>
          <a:xfrm>
            <a:off x="228600" y="285750"/>
            <a:ext cx="8229600" cy="857250"/>
          </a:xfrm>
        </p:spPr>
        <p:txBody>
          <a:bodyPr rtlCol="0">
            <a:normAutofit fontScale="90000"/>
          </a:body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PRINT “PDF” </a:t>
            </a:r>
            <a:r>
              <a:rPr lang="en-US" altLang="en-US" sz="4000" dirty="0">
                <a:solidFill>
                  <a:srgbClr val="003DB8"/>
                </a:solidFill>
                <a:latin typeface="Arial Bold" panose="020B0704020202020204" pitchFamily="34" charset="0"/>
                <a:cs typeface="Arial Bold" panose="020B0704020202020204" pitchFamily="34" charset="0"/>
              </a:rPr>
              <a:t>  </a:t>
            </a:r>
            <a:br>
              <a:rPr lang="en-US" altLang="en-US" sz="4000" dirty="0">
                <a:solidFill>
                  <a:srgbClr val="003DB8"/>
                </a:solidFill>
                <a:latin typeface="Arial Bold" panose="020B0704020202020204" pitchFamily="34" charset="0"/>
                <a:cs typeface="Arial Bold" panose="020B0704020202020204" pitchFamily="34" charset="0"/>
              </a:rPr>
            </a:br>
            <a:r>
              <a:rPr lang="en-US" altLang="en-US" sz="1800" b="1" dirty="0">
                <a:solidFill>
                  <a:schemeClr val="tx1"/>
                </a:solidFill>
                <a:cs typeface="Arial" charset="0"/>
              </a:rPr>
              <a:t>Auto-saved as: 2024AL1234   </a:t>
            </a:r>
            <a:r>
              <a:rPr lang="en-US" altLang="en-US" sz="1800" b="1" i="1" dirty="0">
                <a:solidFill>
                  <a:srgbClr val="003DB8"/>
                </a:solidFill>
                <a:cs typeface="Arial" charset="0"/>
              </a:rPr>
              <a:t> </a:t>
            </a:r>
            <a:endParaRPr lang="en-US" altLang="en-US" b="1" i="1" dirty="0">
              <a:solidFill>
                <a:srgbClr val="003DB8"/>
              </a:solidFill>
              <a:cs typeface="Arial" charset="0"/>
            </a:endParaRPr>
          </a:p>
        </p:txBody>
      </p:sp>
      <p:sp>
        <p:nvSpPr>
          <p:cNvPr id="82947" name="TextBox 8">
            <a:extLst>
              <a:ext uri="{FF2B5EF4-FFF2-40B4-BE49-F238E27FC236}">
                <a16:creationId xmlns:a16="http://schemas.microsoft.com/office/drawing/2014/main" id="{AECE2D78-B1DB-4EEB-AD4C-8F16EB252117}"/>
              </a:ext>
            </a:extLst>
          </p:cNvPr>
          <p:cNvSpPr txBox="1">
            <a:spLocks noChangeArrowheads="1"/>
          </p:cNvSpPr>
          <p:nvPr/>
        </p:nvSpPr>
        <p:spPr bwMode="auto">
          <a:xfrm>
            <a:off x="4856163" y="3792538"/>
            <a:ext cx="32845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Must be signed by Technical Delegate &amp; Chief of Timing &amp; Calculations</a:t>
            </a:r>
          </a:p>
        </p:txBody>
      </p:sp>
      <p:sp>
        <p:nvSpPr>
          <p:cNvPr id="82948" name="TextBox 18">
            <a:extLst>
              <a:ext uri="{FF2B5EF4-FFF2-40B4-BE49-F238E27FC236}">
                <a16:creationId xmlns:a16="http://schemas.microsoft.com/office/drawing/2014/main" id="{F9ADF174-3B6D-4719-8A10-E0FD7F9F3BB4}"/>
              </a:ext>
            </a:extLst>
          </p:cNvPr>
          <p:cNvSpPr txBox="1">
            <a:spLocks noChangeArrowheads="1"/>
          </p:cNvSpPr>
          <p:nvPr/>
        </p:nvSpPr>
        <p:spPr bwMode="auto">
          <a:xfrm>
            <a:off x="4876800" y="1401763"/>
            <a:ext cx="3946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Print for TD’s review, signature and race result document packet requirements</a:t>
            </a:r>
          </a:p>
        </p:txBody>
      </p:sp>
      <p:pic>
        <p:nvPicPr>
          <p:cNvPr id="7" name="Content Placeholder 10">
            <a:extLst>
              <a:ext uri="{FF2B5EF4-FFF2-40B4-BE49-F238E27FC236}">
                <a16:creationId xmlns:a16="http://schemas.microsoft.com/office/drawing/2014/main" id="{21DCAEFF-DEDB-4ACC-AE4E-4182E99A3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F8C703A-89C2-AF86-1FA1-720E8B5A54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5" y="1295400"/>
            <a:ext cx="3870325" cy="5276849"/>
          </a:xfrm>
          <a:prstGeom prst="rect">
            <a:avLst/>
          </a:prstGeom>
        </p:spPr>
      </p:pic>
      <p:cxnSp>
        <p:nvCxnSpPr>
          <p:cNvPr id="9" name="Straight Arrow Connector 8">
            <a:extLst>
              <a:ext uri="{FF2B5EF4-FFF2-40B4-BE49-F238E27FC236}">
                <a16:creationId xmlns:a16="http://schemas.microsoft.com/office/drawing/2014/main" id="{F2154502-7A2D-4843-9A40-0B796C6FEAB4}"/>
              </a:ext>
            </a:extLst>
          </p:cNvPr>
          <p:cNvCxnSpPr>
            <a:cxnSpLocks/>
          </p:cNvCxnSpPr>
          <p:nvPr/>
        </p:nvCxnSpPr>
        <p:spPr>
          <a:xfrm flipV="1">
            <a:off x="1660275" y="4038600"/>
            <a:ext cx="3179763" cy="11430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A452BF4B-AA00-41F0-BF32-1B708822EFF5}"/>
              </a:ext>
            </a:extLst>
          </p:cNvPr>
          <p:cNvSpPr>
            <a:spLocks noGrp="1"/>
          </p:cNvSpPr>
          <p:nvPr>
            <p:ph type="title" idx="4294967295"/>
          </p:nvPr>
        </p:nvSpPr>
        <p:spPr>
          <a:xfrm>
            <a:off x="381000" y="0"/>
            <a:ext cx="7339013" cy="762000"/>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“VIEW XML”</a:t>
            </a:r>
            <a:r>
              <a:rPr lang="en-US" altLang="en-US"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83971" name="TextBox 4">
            <a:extLst>
              <a:ext uri="{FF2B5EF4-FFF2-40B4-BE49-F238E27FC236}">
                <a16:creationId xmlns:a16="http://schemas.microsoft.com/office/drawing/2014/main" id="{C8D9F20F-3FE9-4CD0-87E8-AC4EA4430C38}"/>
              </a:ext>
            </a:extLst>
          </p:cNvPr>
          <p:cNvSpPr txBox="1">
            <a:spLocks noChangeArrowheads="1"/>
          </p:cNvSpPr>
          <p:nvPr/>
        </p:nvSpPr>
        <p:spPr bwMode="auto">
          <a:xfrm>
            <a:off x="5491018" y="3223776"/>
            <a:ext cx="354344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Arial" panose="020B0604020202020204" pitchFamily="34" charset="0"/>
                <a:cs typeface="Arial" panose="020B0604020202020204" pitchFamily="34" charset="0"/>
              </a:rPr>
              <a:t>“View XML” allows you to see the format of the file required for electronic submittal. </a:t>
            </a:r>
          </a:p>
          <a:p>
            <a:pPr eaLnBrk="1" hangingPunct="1"/>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Create email/Subject line = </a:t>
            </a: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    FIS Codex</a:t>
            </a:r>
          </a:p>
          <a:p>
            <a:pPr eaLnBrk="1" hangingPunct="1">
              <a:buFont typeface="Arial" panose="020B0604020202020204" pitchFamily="34" charset="0"/>
              <a:buNone/>
            </a:pPr>
            <a:endParaRPr lang="en-US" altLang="en-US" b="1" dirty="0">
              <a:solidFill>
                <a:srgbClr val="00206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Attach &amp; Send to:</a:t>
            </a:r>
          </a:p>
          <a:p>
            <a:pPr eaLnBrk="1" hangingPunct="1">
              <a:buFont typeface="Arial" panose="020B0604020202020204" pitchFamily="34" charset="0"/>
              <a:buNone/>
            </a:pPr>
            <a:r>
              <a:rPr lang="en-US" altLang="en-US" b="1" dirty="0">
                <a:solidFill>
                  <a:srgbClr val="002060"/>
                </a:solidFill>
                <a:latin typeface="Arial" panose="020B0604020202020204" pitchFamily="34" charset="0"/>
                <a:cs typeface="Arial" panose="020B0604020202020204" pitchFamily="34" charset="0"/>
              </a:rPr>
              <a:t>    </a:t>
            </a:r>
            <a:r>
              <a:rPr lang="en-US" altLang="en-US" b="1" dirty="0">
                <a:solidFill>
                  <a:srgbClr val="002060"/>
                </a:solidFill>
                <a:latin typeface="Arial" panose="020B0604020202020204" pitchFamily="34" charset="0"/>
                <a:cs typeface="Arial" panose="020B0604020202020204" pitchFamily="34" charset="0"/>
                <a:hlinkClick r:id="rId3"/>
              </a:rPr>
              <a:t>results@fisski.ch</a:t>
            </a:r>
            <a:r>
              <a:rPr lang="en-US" altLang="en-US" b="1" dirty="0">
                <a:solidFill>
                  <a:srgbClr val="002060"/>
                </a:solidFill>
                <a:latin typeface="Arial" panose="020B0604020202020204" pitchFamily="34" charset="0"/>
                <a:cs typeface="Arial" panose="020B0604020202020204" pitchFamily="34" charset="0"/>
              </a:rPr>
              <a:t> </a:t>
            </a:r>
          </a:p>
        </p:txBody>
      </p:sp>
      <p:pic>
        <p:nvPicPr>
          <p:cNvPr id="83972" name="Picture 3" descr="Screen Clipping">
            <a:extLst>
              <a:ext uri="{FF2B5EF4-FFF2-40B4-BE49-F238E27FC236}">
                <a16:creationId xmlns:a16="http://schemas.microsoft.com/office/drawing/2014/main" id="{F77FE99B-AB04-4313-8E4A-3777B9038F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6845" y="1905000"/>
            <a:ext cx="17589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BE7CE985-755D-4F2C-A43A-0679F1E4E1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700FAA-CB44-C858-6DCC-2D5C4D77F962}"/>
              </a:ext>
            </a:extLst>
          </p:cNvPr>
          <p:cNvSpPr txBox="1"/>
          <p:nvPr/>
        </p:nvSpPr>
        <p:spPr>
          <a:xfrm>
            <a:off x="5346195" y="1034613"/>
            <a:ext cx="1905000"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Notice Season; Category, etc.</a:t>
            </a:r>
          </a:p>
        </p:txBody>
      </p:sp>
      <p:pic>
        <p:nvPicPr>
          <p:cNvPr id="7" name="Picture 6">
            <a:extLst>
              <a:ext uri="{FF2B5EF4-FFF2-40B4-BE49-F238E27FC236}">
                <a16:creationId xmlns:a16="http://schemas.microsoft.com/office/drawing/2014/main" id="{576DEBA3-93AD-6D72-A16F-08678BDC4373}"/>
              </a:ext>
            </a:extLst>
          </p:cNvPr>
          <p:cNvPicPr>
            <a:picLocks noChangeAspect="1"/>
          </p:cNvPicPr>
          <p:nvPr/>
        </p:nvPicPr>
        <p:blipFill>
          <a:blip r:embed="rId6"/>
          <a:stretch>
            <a:fillRect/>
          </a:stretch>
        </p:blipFill>
        <p:spPr>
          <a:xfrm>
            <a:off x="228600" y="842526"/>
            <a:ext cx="4888995" cy="5823387"/>
          </a:xfrm>
          <a:prstGeom prst="rect">
            <a:avLst/>
          </a:prstGeom>
        </p:spPr>
      </p:pic>
      <p:cxnSp>
        <p:nvCxnSpPr>
          <p:cNvPr id="4" name="Straight Arrow Connector 3">
            <a:extLst>
              <a:ext uri="{FF2B5EF4-FFF2-40B4-BE49-F238E27FC236}">
                <a16:creationId xmlns:a16="http://schemas.microsoft.com/office/drawing/2014/main" id="{B8145B9D-A9A1-8B62-F938-5FB5F88EE236}"/>
              </a:ext>
            </a:extLst>
          </p:cNvPr>
          <p:cNvCxnSpPr>
            <a:cxnSpLocks/>
          </p:cNvCxnSpPr>
          <p:nvPr/>
        </p:nvCxnSpPr>
        <p:spPr>
          <a:xfrm flipH="1">
            <a:off x="1676400" y="1484764"/>
            <a:ext cx="3600956" cy="725036"/>
          </a:xfrm>
          <a:prstGeom prst="straightConnector1">
            <a:avLst/>
          </a:prstGeom>
          <a:ln w="12700">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EE9EDE93-C8BC-4FFC-A42E-7FE5B034C560}"/>
              </a:ext>
            </a:extLst>
          </p:cNvPr>
          <p:cNvSpPr>
            <a:spLocks noGrp="1"/>
          </p:cNvSpPr>
          <p:nvPr>
            <p:ph type="title" idx="4294967295"/>
          </p:nvPr>
        </p:nvSpPr>
        <p:spPr>
          <a:xfrm>
            <a:off x="457200" y="228600"/>
            <a:ext cx="7339013" cy="1239838"/>
          </a:xfrm>
        </p:spPr>
        <p:txBody>
          <a:bodyPr rtlCol="0">
            <a:normAutofit/>
          </a:bodyPr>
          <a:lstStyle/>
          <a:p>
            <a:pP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Option: SAVE “XML”</a:t>
            </a:r>
            <a:br>
              <a:rPr lang="en-US" altLang="en-US" dirty="0">
                <a:solidFill>
                  <a:srgbClr val="003DB8"/>
                </a:solidFill>
                <a:latin typeface="Arial Bold" panose="020B0704020202020204" pitchFamily="34" charset="0"/>
                <a:cs typeface="Arial Bold" panose="020B0704020202020204" pitchFamily="34" charset="0"/>
              </a:rPr>
            </a:br>
            <a:r>
              <a:rPr lang="en-US" altLang="en-US" sz="1600" b="1" dirty="0">
                <a:solidFill>
                  <a:schemeClr val="tx1"/>
                </a:solidFill>
                <a:latin typeface="Arial Bold" panose="020B0704020202020204" pitchFamily="34" charset="0"/>
                <a:cs typeface="Arial Bold" panose="020B0704020202020204" pitchFamily="34" charset="0"/>
              </a:rPr>
              <a:t>WILL SAVE THE TRANSMISSION FILE TO LOCATION OF YOUR CHOOSING OR USE DEFAULT LOCATION</a:t>
            </a:r>
          </a:p>
        </p:txBody>
      </p:sp>
      <p:sp>
        <p:nvSpPr>
          <p:cNvPr id="6" name="Rectangle 2">
            <a:extLst>
              <a:ext uri="{FF2B5EF4-FFF2-40B4-BE49-F238E27FC236}">
                <a16:creationId xmlns:a16="http://schemas.microsoft.com/office/drawing/2014/main" id="{9FA5C0BE-0696-4E7B-B453-C30A739147FA}"/>
              </a:ext>
            </a:extLst>
          </p:cNvPr>
          <p:cNvSpPr>
            <a:spLocks noChangeArrowheads="1"/>
          </p:cNvSpPr>
          <p:nvPr/>
        </p:nvSpPr>
        <p:spPr bwMode="auto">
          <a:xfrm>
            <a:off x="-457200" y="2543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7" name="Content Placeholder 10">
            <a:extLst>
              <a:ext uri="{FF2B5EF4-FFF2-40B4-BE49-F238E27FC236}">
                <a16:creationId xmlns:a16="http://schemas.microsoft.com/office/drawing/2014/main" id="{63AE955E-F963-4312-B6AA-3F3BE75EA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C791006-49F4-7EE9-A956-84495E818DB5}"/>
              </a:ext>
            </a:extLst>
          </p:cNvPr>
          <p:cNvPicPr>
            <a:picLocks noChangeAspect="1"/>
          </p:cNvPicPr>
          <p:nvPr/>
        </p:nvPicPr>
        <p:blipFill>
          <a:blip r:embed="rId3"/>
          <a:stretch>
            <a:fillRect/>
          </a:stretch>
        </p:blipFill>
        <p:spPr>
          <a:xfrm>
            <a:off x="304800" y="1697038"/>
            <a:ext cx="6685302" cy="4932362"/>
          </a:xfrm>
          <a:prstGeom prst="rect">
            <a:avLst/>
          </a:prstGeom>
        </p:spPr>
      </p:pic>
      <p:cxnSp>
        <p:nvCxnSpPr>
          <p:cNvPr id="5" name="Straight Arrow Connector 4">
            <a:extLst>
              <a:ext uri="{FF2B5EF4-FFF2-40B4-BE49-F238E27FC236}">
                <a16:creationId xmlns:a16="http://schemas.microsoft.com/office/drawing/2014/main" id="{AB550566-A9C6-4C2F-9F00-0124FC009915}"/>
              </a:ext>
            </a:extLst>
          </p:cNvPr>
          <p:cNvCxnSpPr>
            <a:cxnSpLocks/>
          </p:cNvCxnSpPr>
          <p:nvPr/>
        </p:nvCxnSpPr>
        <p:spPr>
          <a:xfrm flipH="1">
            <a:off x="3886200" y="1219200"/>
            <a:ext cx="914400" cy="25908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C9E9B025-CEF7-40EB-B5D5-D1845D6AE9BB}"/>
              </a:ext>
            </a:extLst>
          </p:cNvPr>
          <p:cNvSpPr>
            <a:spLocks noGrp="1"/>
          </p:cNvSpPr>
          <p:nvPr>
            <p:ph type="title" idx="4294967295"/>
          </p:nvPr>
        </p:nvSpPr>
        <p:spPr>
          <a:xfrm>
            <a:off x="342900" y="17916"/>
            <a:ext cx="8458200" cy="853140"/>
          </a:xfrm>
        </p:spPr>
        <p:txBody>
          <a:bodyPr rtlCol="0">
            <a:normAutofit fontScale="90000"/>
          </a:body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SELECT “SAVE XML &amp; EMAIL</a:t>
            </a:r>
            <a:r>
              <a:rPr lang="en-US" altLang="en-US" sz="40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r>
              <a:rPr lang="en-US" altLang="en-US" b="1" dirty="0">
                <a:solidFill>
                  <a:srgbClr val="003DB8"/>
                </a:solidFill>
                <a:effectLst>
                  <a:outerShdw blurRad="38100" dist="38100" dir="2700000" algn="tl">
                    <a:srgbClr val="000000">
                      <a:alpha val="43137"/>
                    </a:srgbClr>
                  </a:outerShdw>
                </a:effectLst>
                <a:cs typeface="Arial" charset="0"/>
              </a:rPr>
              <a:t> </a:t>
            </a:r>
            <a:br>
              <a:rPr lang="en-US" altLang="en-US" b="1" dirty="0">
                <a:solidFill>
                  <a:srgbClr val="003DB8"/>
                </a:solidFill>
                <a:effectLst>
                  <a:outerShdw blurRad="38100" dist="38100" dir="2700000" algn="tl">
                    <a:srgbClr val="000000">
                      <a:alpha val="43137"/>
                    </a:srgbClr>
                  </a:outerShdw>
                </a:effectLst>
                <a:cs typeface="Arial" charset="0"/>
              </a:rPr>
            </a:br>
            <a:r>
              <a:rPr lang="en-US" altLang="en-US" sz="1600" b="1" dirty="0">
                <a:solidFill>
                  <a:schemeClr val="tx1"/>
                </a:solidFill>
                <a:effectLst>
                  <a:outerShdw blurRad="38100" dist="38100" dir="2700000" algn="tl">
                    <a:srgbClr val="000000">
                      <a:alpha val="43137"/>
                    </a:srgbClr>
                  </a:outerShdw>
                </a:effectLst>
                <a:cs typeface="Arial" charset="0"/>
              </a:rPr>
              <a:t>(If </a:t>
            </a:r>
            <a:r>
              <a:rPr lang="en-US" altLang="en-US" sz="1600" b="1" u="sng" dirty="0">
                <a:solidFill>
                  <a:schemeClr val="tx1"/>
                </a:solidFill>
                <a:effectLst>
                  <a:outerShdw blurRad="38100" dist="38100" dir="2700000" algn="tl">
                    <a:srgbClr val="000000">
                      <a:alpha val="43137"/>
                    </a:srgbClr>
                  </a:outerShdw>
                </a:effectLst>
                <a:cs typeface="Arial" charset="0"/>
              </a:rPr>
              <a:t>all data is correct</a:t>
            </a:r>
            <a:r>
              <a:rPr lang="en-US" altLang="en-US" sz="1600" b="1" dirty="0">
                <a:solidFill>
                  <a:schemeClr val="tx1"/>
                </a:solidFill>
                <a:effectLst>
                  <a:outerShdw blurRad="38100" dist="38100" dir="2700000" algn="tl">
                    <a:srgbClr val="000000">
                      <a:alpha val="43137"/>
                    </a:srgbClr>
                  </a:outerShdw>
                </a:effectLst>
                <a:cs typeface="Arial" charset="0"/>
              </a:rPr>
              <a:t>, auto-send is an option.)</a:t>
            </a:r>
            <a:endParaRPr lang="en-US" altLang="en-US" b="1" dirty="0">
              <a:solidFill>
                <a:schemeClr val="tx1"/>
              </a:solidFill>
              <a:effectLst>
                <a:outerShdw blurRad="38100" dist="38100" dir="2700000" algn="tl">
                  <a:srgbClr val="000000">
                    <a:alpha val="43137"/>
                  </a:srgbClr>
                </a:outerShdw>
              </a:effectLst>
              <a:cs typeface="Arial" charset="0"/>
            </a:endParaRPr>
          </a:p>
        </p:txBody>
      </p:sp>
      <p:sp>
        <p:nvSpPr>
          <p:cNvPr id="86019" name="TextBox 7">
            <a:extLst>
              <a:ext uri="{FF2B5EF4-FFF2-40B4-BE49-F238E27FC236}">
                <a16:creationId xmlns:a16="http://schemas.microsoft.com/office/drawing/2014/main" id="{675E3382-764F-4C91-97E5-82F8AD82DAA0}"/>
              </a:ext>
            </a:extLst>
          </p:cNvPr>
          <p:cNvSpPr txBox="1">
            <a:spLocks noChangeArrowheads="1"/>
          </p:cNvSpPr>
          <p:nvPr/>
        </p:nvSpPr>
        <p:spPr bwMode="auto">
          <a:xfrm>
            <a:off x="6172200" y="3306763"/>
            <a:ext cx="28733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More data may be </a:t>
            </a:r>
            <a:r>
              <a:rPr lang="en-US" altLang="en-US" b="1" dirty="0">
                <a:latin typeface="Calibri" panose="020F0502020204030204" pitchFamily="34" charset="0"/>
                <a:cs typeface="Arial" panose="020B0604020202020204" pitchFamily="34" charset="0"/>
              </a:rPr>
              <a:t>required!</a:t>
            </a:r>
            <a:r>
              <a:rPr lang="en-US" altLang="en-US" b="1" dirty="0">
                <a:solidFill>
                  <a:srgbClr val="0070C0"/>
                </a:solidFill>
                <a:latin typeface="Calibri" panose="020F0502020204030204" pitchFamily="34" charset="0"/>
                <a:cs typeface="Arial" panose="020B0604020202020204" pitchFamily="34" charset="0"/>
              </a:rPr>
              <a:t> </a:t>
            </a:r>
          </a:p>
          <a:p>
            <a:pPr eaLnBrk="1" hangingPunct="1"/>
            <a:endParaRPr lang="en-US" altLang="en-US" b="1" dirty="0">
              <a:solidFill>
                <a:srgbClr val="0070C0"/>
              </a:solidFill>
              <a:latin typeface="Arial" panose="020B0604020202020204" pitchFamily="34" charset="0"/>
              <a:cs typeface="Arial" panose="020B0604020202020204" pitchFamily="34" charset="0"/>
            </a:endParaRPr>
          </a:p>
          <a:p>
            <a:pPr eaLnBrk="1" hangingPunct="1"/>
            <a:r>
              <a:rPr lang="en-US" altLang="en-US" b="1" dirty="0">
                <a:latin typeface="Calibri" panose="020F0502020204030204" pitchFamily="34" charset="0"/>
                <a:cs typeface="Arial" panose="020B0604020202020204" pitchFamily="34" charset="0"/>
              </a:rPr>
              <a:t>This step can be eliminated </a:t>
            </a:r>
          </a:p>
          <a:p>
            <a:pPr eaLnBrk="1" hangingPunct="1"/>
            <a:r>
              <a:rPr lang="en-US" altLang="en-US" b="1" dirty="0">
                <a:latin typeface="Calibri" panose="020F0502020204030204" pitchFamily="34" charset="0"/>
                <a:cs typeface="Arial" panose="020B0604020202020204" pitchFamily="34" charset="0"/>
              </a:rPr>
              <a:t>by providing required data </a:t>
            </a:r>
          </a:p>
          <a:p>
            <a:pPr eaLnBrk="1" hangingPunct="1"/>
            <a:r>
              <a:rPr lang="en-US" altLang="en-US" b="1" dirty="0">
                <a:latin typeface="Calibri" panose="020F0502020204030204" pitchFamily="34" charset="0"/>
                <a:cs typeface="Arial" panose="020B0604020202020204" pitchFamily="34" charset="0"/>
              </a:rPr>
              <a:t>in default options!</a:t>
            </a:r>
          </a:p>
          <a:p>
            <a:pPr eaLnBrk="1" hangingPunct="1"/>
            <a:endParaRPr lang="en-US" altLang="en-US" b="1" dirty="0">
              <a:solidFill>
                <a:srgbClr val="0070C0"/>
              </a:solidFill>
              <a:latin typeface="Arial" panose="020B0604020202020204" pitchFamily="34" charset="0"/>
              <a:cs typeface="Arial" panose="020B0604020202020204" pitchFamily="34" charset="0"/>
            </a:endParaRPr>
          </a:p>
          <a:p>
            <a:pPr eaLnBrk="1" hangingPunct="1"/>
            <a:endParaRPr lang="en-US" altLang="en-US" sz="1600" b="1" dirty="0">
              <a:solidFill>
                <a:srgbClr val="FF0000"/>
              </a:solidFill>
              <a:latin typeface="Arial" panose="020B0604020202020204" pitchFamily="34" charset="0"/>
              <a:cs typeface="Arial" panose="020B0604020202020204" pitchFamily="34" charset="0"/>
            </a:endParaRPr>
          </a:p>
        </p:txBody>
      </p:sp>
      <p:sp>
        <p:nvSpPr>
          <p:cNvPr id="86020" name="TextBox 8">
            <a:extLst>
              <a:ext uri="{FF2B5EF4-FFF2-40B4-BE49-F238E27FC236}">
                <a16:creationId xmlns:a16="http://schemas.microsoft.com/office/drawing/2014/main" id="{11F81A82-F111-45E5-A47A-99DB96BE38B6}"/>
              </a:ext>
            </a:extLst>
          </p:cNvPr>
          <p:cNvSpPr txBox="1">
            <a:spLocks noChangeArrowheads="1"/>
          </p:cNvSpPr>
          <p:nvPr/>
        </p:nvSpPr>
        <p:spPr bwMode="auto">
          <a:xfrm>
            <a:off x="228600" y="5881191"/>
            <a:ext cx="81174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SAVE XML &amp; EMAIL: will first save to destination of your choice. This </a:t>
            </a:r>
            <a:r>
              <a:rPr lang="en-US" altLang="en-US" b="1" u="sng" dirty="0">
                <a:solidFill>
                  <a:srgbClr val="002060"/>
                </a:solidFill>
                <a:latin typeface="Calibri" panose="020F0502020204030204" pitchFamily="34" charset="0"/>
                <a:cs typeface="Arial" panose="020B0604020202020204" pitchFamily="34" charset="0"/>
              </a:rPr>
              <a:t>option may be preferred</a:t>
            </a:r>
            <a:r>
              <a:rPr lang="en-US" altLang="en-US" b="1" dirty="0">
                <a:solidFill>
                  <a:srgbClr val="002060"/>
                </a:solidFill>
                <a:latin typeface="Calibri" panose="020F0502020204030204" pitchFamily="34" charset="0"/>
                <a:cs typeface="Arial" panose="020B0604020202020204" pitchFamily="34" charset="0"/>
              </a:rPr>
              <a:t> because it will allow you to again review the data and verify its accuracy prior to submission.</a:t>
            </a:r>
          </a:p>
        </p:txBody>
      </p:sp>
      <p:pic>
        <p:nvPicPr>
          <p:cNvPr id="5" name="Picture 4">
            <a:extLst>
              <a:ext uri="{FF2B5EF4-FFF2-40B4-BE49-F238E27FC236}">
                <a16:creationId xmlns:a16="http://schemas.microsoft.com/office/drawing/2014/main" id="{5B62A97A-13DC-4114-92B0-2502764623AA}"/>
              </a:ext>
            </a:extLst>
          </p:cNvPr>
          <p:cNvPicPr>
            <a:picLocks noChangeAspect="1"/>
          </p:cNvPicPr>
          <p:nvPr/>
        </p:nvPicPr>
        <p:blipFill>
          <a:blip r:embed="rId3"/>
          <a:stretch>
            <a:fillRect/>
          </a:stretch>
        </p:blipFill>
        <p:spPr>
          <a:xfrm>
            <a:off x="1419325" y="5222993"/>
            <a:ext cx="1532882" cy="609600"/>
          </a:xfrm>
          <a:prstGeom prst="rect">
            <a:avLst/>
          </a:prstGeom>
        </p:spPr>
      </p:pic>
      <p:pic>
        <p:nvPicPr>
          <p:cNvPr id="8" name="Content Placeholder 10">
            <a:extLst>
              <a:ext uri="{FF2B5EF4-FFF2-40B4-BE49-F238E27FC236}">
                <a16:creationId xmlns:a16="http://schemas.microsoft.com/office/drawing/2014/main" id="{7FC68AEC-FD28-4D1B-B067-81D7C81C3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C36DA1D-2C16-3445-58F5-F66C84DA7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900" y="889898"/>
            <a:ext cx="5925073" cy="4341814"/>
          </a:xfrm>
          <a:prstGeom prst="rect">
            <a:avLst/>
          </a:prstGeom>
        </p:spPr>
      </p:pic>
      <p:cxnSp>
        <p:nvCxnSpPr>
          <p:cNvPr id="9" name="Straight Arrow Connector 8">
            <a:extLst>
              <a:ext uri="{FF2B5EF4-FFF2-40B4-BE49-F238E27FC236}">
                <a16:creationId xmlns:a16="http://schemas.microsoft.com/office/drawing/2014/main" id="{CC3CBA53-104B-499A-A6A3-569236EA2384}"/>
              </a:ext>
            </a:extLst>
          </p:cNvPr>
          <p:cNvCxnSpPr>
            <a:cxnSpLocks/>
          </p:cNvCxnSpPr>
          <p:nvPr/>
        </p:nvCxnSpPr>
        <p:spPr>
          <a:xfrm>
            <a:off x="3810000" y="2971800"/>
            <a:ext cx="2362200" cy="533400"/>
          </a:xfrm>
          <a:prstGeom prst="straightConnector1">
            <a:avLst/>
          </a:prstGeom>
          <a:ln w="28575">
            <a:headEnd type="triangle"/>
            <a:tailEnd type="triangle"/>
          </a:ln>
        </p:spPr>
        <p:style>
          <a:lnRef idx="1">
            <a:schemeClr val="dk1"/>
          </a:lnRef>
          <a:fillRef idx="0">
            <a:schemeClr val="dk1"/>
          </a:fillRef>
          <a:effectRef idx="0">
            <a:schemeClr val="dk1"/>
          </a:effectRef>
          <a:fontRef idx="minor">
            <a:schemeClr val="tx1"/>
          </a:fontRef>
        </p:style>
      </p:cxn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8910C1-DE6D-441E-B9F4-77E452B74A0A}"/>
              </a:ext>
            </a:extLst>
          </p:cNvPr>
          <p:cNvPicPr>
            <a:picLocks noChangeAspect="1"/>
          </p:cNvPicPr>
          <p:nvPr/>
        </p:nvPicPr>
        <p:blipFill>
          <a:blip r:embed="rId2"/>
          <a:stretch>
            <a:fillRect/>
          </a:stretch>
        </p:blipFill>
        <p:spPr>
          <a:xfrm>
            <a:off x="990600" y="990600"/>
            <a:ext cx="6909652" cy="5105400"/>
          </a:xfrm>
          <a:prstGeom prst="rect">
            <a:avLst/>
          </a:prstGeom>
        </p:spPr>
      </p:pic>
      <p:sp>
        <p:nvSpPr>
          <p:cNvPr id="4" name="Title 1">
            <a:extLst>
              <a:ext uri="{FF2B5EF4-FFF2-40B4-BE49-F238E27FC236}">
                <a16:creationId xmlns:a16="http://schemas.microsoft.com/office/drawing/2014/main" id="{C849E026-6DD5-41B0-871D-662F5D09BA54}"/>
              </a:ext>
            </a:extLst>
          </p:cNvPr>
          <p:cNvSpPr txBox="1">
            <a:spLocks/>
          </p:cNvSpPr>
          <p:nvPr/>
        </p:nvSpPr>
        <p:spPr bwMode="auto">
          <a:xfrm>
            <a:off x="457200" y="206375"/>
            <a:ext cx="84582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sz="4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CLOSING THE TIMING REPORT</a:t>
            </a:r>
            <a:endParaRPr lang="en-US" altLang="en-US" b="1" dirty="0">
              <a:solidFill>
                <a:schemeClr val="tx1"/>
              </a:solidFill>
              <a:effectLst>
                <a:outerShdw blurRad="38100" dist="38100" dir="2700000" algn="tl">
                  <a:srgbClr val="000000">
                    <a:alpha val="43137"/>
                  </a:srgbClr>
                </a:outerShdw>
              </a:effectLst>
              <a:cs typeface="Arial" charset="0"/>
            </a:endParaRPr>
          </a:p>
        </p:txBody>
      </p:sp>
      <p:sp>
        <p:nvSpPr>
          <p:cNvPr id="5" name="TextBox 4">
            <a:extLst>
              <a:ext uri="{FF2B5EF4-FFF2-40B4-BE49-F238E27FC236}">
                <a16:creationId xmlns:a16="http://schemas.microsoft.com/office/drawing/2014/main" id="{E80690D3-1104-48C7-BE0D-214D16D153E3}"/>
              </a:ext>
            </a:extLst>
          </p:cNvPr>
          <p:cNvSpPr txBox="1"/>
          <p:nvPr/>
        </p:nvSpPr>
        <p:spPr>
          <a:xfrm>
            <a:off x="787826" y="6132922"/>
            <a:ext cx="7315200" cy="369332"/>
          </a:xfrm>
          <a:prstGeom prst="rect">
            <a:avLst/>
          </a:prstGeom>
          <a:noFill/>
          <a:ln>
            <a:solidFill>
              <a:schemeClr val="bg2"/>
            </a:solidFill>
          </a:ln>
        </p:spPr>
        <p:txBody>
          <a:bodyPr wrap="square" rtlCol="0" anchor="ctr" anchorCtr="1">
            <a:spAutoFit/>
          </a:bodyPr>
          <a:lstStyle/>
          <a:p>
            <a:r>
              <a:rPr lang="en-US" b="1" i="1" dirty="0">
                <a:solidFill>
                  <a:srgbClr val="003DB8"/>
                </a:solidFill>
                <a:latin typeface="Arial" panose="020B0604020202020204" pitchFamily="34" charset="0"/>
                <a:cs typeface="Arial" panose="020B0604020202020204" pitchFamily="34" charset="0"/>
              </a:rPr>
              <a:t>Verify you have saved the file before you “Cancel and Close”!</a:t>
            </a:r>
          </a:p>
        </p:txBody>
      </p:sp>
      <p:pic>
        <p:nvPicPr>
          <p:cNvPr id="6" name="Content Placeholder 10">
            <a:extLst>
              <a:ext uri="{FF2B5EF4-FFF2-40B4-BE49-F238E27FC236}">
                <a16:creationId xmlns:a16="http://schemas.microsoft.com/office/drawing/2014/main" id="{95FEDE73-B27C-4938-8FFF-EF5FBDFE7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145856"/>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F8E9A624-B677-4717-91C0-16BE9B34B1BD}"/>
              </a:ext>
            </a:extLst>
          </p:cNvPr>
          <p:cNvSpPr>
            <a:spLocks noGrp="1"/>
          </p:cNvSpPr>
          <p:nvPr>
            <p:ph type="title" idx="4294967295"/>
          </p:nvPr>
        </p:nvSpPr>
        <p:spPr>
          <a:xfrm>
            <a:off x="508000" y="1350963"/>
            <a:ext cx="8483600" cy="4508500"/>
          </a:xfrm>
        </p:spPr>
        <p:txBody>
          <a:bodyPr rtlCol="0">
            <a:normAutofit fontScale="90000"/>
          </a:bodyPr>
          <a:lstStyle/>
          <a:p>
            <a:pPr eaLnBrk="1" fontAlgn="auto" hangingPunct="1">
              <a:spcAft>
                <a:spcPts val="0"/>
              </a:spcAft>
              <a:defRPr/>
            </a:pP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b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If you choose to </a:t>
            </a:r>
            <a:r>
              <a:rPr lang="en-US" altLang="en-US" u="sng"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not</a:t>
            </a: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auto-send: “Save XML &amp; Email," use this procedure to send the XML TDTR.</a:t>
            </a: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1) Create email with Nat+FIS codex as </a:t>
            </a: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subject of email: e.g.,USA9999 </a:t>
            </a: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(as noted in name of file)</a:t>
            </a: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a:t>
            </a: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2) Attach “saved” file    </a:t>
            </a: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b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br>
            <a:r>
              <a:rPr lang="en-US" altLang="en-US" dirty="0">
                <a:solidFill>
                  <a:schemeClr val="tx1"/>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3) email to: </a:t>
            </a:r>
            <a:r>
              <a:rPr lang="en-US" altLang="en-US"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results@fisski.ch </a:t>
            </a:r>
          </a:p>
        </p:txBody>
      </p:sp>
      <p:sp>
        <p:nvSpPr>
          <p:cNvPr id="87043" name="TextBox 3">
            <a:extLst>
              <a:ext uri="{FF2B5EF4-FFF2-40B4-BE49-F238E27FC236}">
                <a16:creationId xmlns:a16="http://schemas.microsoft.com/office/drawing/2014/main" id="{7C6ED991-12CC-41B1-B8DD-AED4DFE00C3B}"/>
              </a:ext>
            </a:extLst>
          </p:cNvPr>
          <p:cNvSpPr txBox="1">
            <a:spLocks noChangeArrowheads="1"/>
          </p:cNvSpPr>
          <p:nvPr/>
        </p:nvSpPr>
        <p:spPr bwMode="auto">
          <a:xfrm>
            <a:off x="736600" y="144463"/>
            <a:ext cx="802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A503F45-04E9-457A-9547-4DA31F27499B}"/>
              </a:ext>
            </a:extLst>
          </p:cNvPr>
          <p:cNvSpPr txBox="1"/>
          <p:nvPr/>
        </p:nvSpPr>
        <p:spPr>
          <a:xfrm>
            <a:off x="501650" y="144463"/>
            <a:ext cx="7924800" cy="584200"/>
          </a:xfrm>
          <a:prstGeom prst="rect">
            <a:avLst/>
          </a:prstGeom>
          <a:noFill/>
          <a:ln>
            <a:noFill/>
          </a:ln>
        </p:spPr>
        <p:txBody>
          <a:bodyPr anchor="ctr" anchorCtr="1">
            <a:spAutoFit/>
          </a:bodyPr>
          <a:lstStyle/>
          <a:p>
            <a:pPr>
              <a:defRPr/>
            </a:pPr>
            <a:r>
              <a:rPr lang="en-US" altLang="en-US" sz="3200" b="1"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SAVE XML &amp; EMAIL </a:t>
            </a:r>
            <a:r>
              <a:rPr lang="en-US" altLang="en-US" sz="3200" b="1" u="sng"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NOT</a:t>
            </a:r>
            <a:r>
              <a:rPr lang="en-US" altLang="en-US" sz="3200" b="1" dirty="0">
                <a:solidFill>
                  <a:srgbClr val="003DB8"/>
                </a:solidFill>
                <a:effectLst>
                  <a:outerShdw blurRad="38100" dist="38100" dir="2700000" algn="tl">
                    <a:srgbClr val="000000">
                      <a:alpha val="43137"/>
                    </a:srgbClr>
                  </a:outerShdw>
                </a:effectLst>
                <a:latin typeface="Calibri" panose="020F0502020204030204" pitchFamily="34" charset="0"/>
                <a:cs typeface="Arial Bold" panose="020B0704020202020204" pitchFamily="34" charset="0"/>
              </a:rPr>
              <a:t> YOUR OPTION</a:t>
            </a:r>
            <a:endParaRPr lang="en-US" sz="3200" b="1" dirty="0">
              <a:latin typeface="Calibri" panose="020F0502020204030204" pitchFamily="34" charset="0"/>
            </a:endParaRPr>
          </a:p>
        </p:txBody>
      </p:sp>
      <p:pic>
        <p:nvPicPr>
          <p:cNvPr id="7" name="Content Placeholder 10">
            <a:extLst>
              <a:ext uri="{FF2B5EF4-FFF2-40B4-BE49-F238E27FC236}">
                <a16:creationId xmlns:a16="http://schemas.microsoft.com/office/drawing/2014/main" id="{1C08838C-E70A-4B8E-98C9-96E62C333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38A6D09-97B3-0E7F-B48B-10377F546708}"/>
              </a:ext>
            </a:extLst>
          </p:cNvPr>
          <p:cNvPicPr>
            <a:picLocks noChangeAspect="1"/>
          </p:cNvPicPr>
          <p:nvPr/>
        </p:nvPicPr>
        <p:blipFill>
          <a:blip r:embed="rId3"/>
          <a:stretch>
            <a:fillRect/>
          </a:stretch>
        </p:blipFill>
        <p:spPr>
          <a:xfrm>
            <a:off x="6477000" y="4267200"/>
            <a:ext cx="1852775" cy="857370"/>
          </a:xfrm>
          <a:prstGeom prst="rect">
            <a:avLst/>
          </a:prstGeom>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55A6CE-339B-4850-A478-66CDB0D321AF}"/>
              </a:ext>
            </a:extLst>
          </p:cNvPr>
          <p:cNvSpPr txBox="1">
            <a:spLocks noChangeArrowheads="1"/>
          </p:cNvSpPr>
          <p:nvPr/>
        </p:nvSpPr>
        <p:spPr bwMode="auto">
          <a:xfrm>
            <a:off x="228600" y="381000"/>
            <a:ext cx="8534400" cy="8382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mj-lt"/>
                <a:ea typeface="+mj-ea"/>
                <a:cs typeface="+mj-cs"/>
              </a:rPr>
              <a:t>RESULT SOFTWARE</a:t>
            </a:r>
          </a:p>
        </p:txBody>
      </p:sp>
      <p:sp>
        <p:nvSpPr>
          <p:cNvPr id="17411" name="TextBox 5">
            <a:extLst>
              <a:ext uri="{FF2B5EF4-FFF2-40B4-BE49-F238E27FC236}">
                <a16:creationId xmlns:a16="http://schemas.microsoft.com/office/drawing/2014/main" id="{0C3D902C-4A4F-458B-91F9-7E611408CF12}"/>
              </a:ext>
            </a:extLst>
          </p:cNvPr>
          <p:cNvSpPr txBox="1">
            <a:spLocks noChangeArrowheads="1"/>
          </p:cNvSpPr>
          <p:nvPr/>
        </p:nvSpPr>
        <p:spPr bwMode="auto">
          <a:xfrm>
            <a:off x="457200" y="2514600"/>
            <a:ext cx="8496300" cy="340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spcAft>
                <a:spcPts val="1200"/>
              </a:spcAft>
            </a:pPr>
            <a:r>
              <a:rPr lang="en-US" altLang="en-US" sz="2800" b="1" dirty="0">
                <a:solidFill>
                  <a:srgbClr val="003DB8"/>
                </a:solidFill>
                <a:latin typeface="Arial" panose="020B0604020202020204" pitchFamily="34" charset="0"/>
                <a:cs typeface="Arial" panose="020B0604020202020204" pitchFamily="34" charset="0"/>
              </a:rPr>
              <a:t>Name of Software Company</a:t>
            </a:r>
            <a:r>
              <a:rPr lang="en-US" altLang="en-US" sz="2800" b="1" dirty="0">
                <a:solidFill>
                  <a:srgbClr val="0070C0"/>
                </a:solidFill>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a:t>
            </a:r>
          </a:p>
          <a:p>
            <a:pPr eaLnBrk="1" hangingPunct="1">
              <a:spcAft>
                <a:spcPts val="1200"/>
              </a:spcAft>
            </a:pPr>
            <a:r>
              <a:rPr lang="en-US" altLang="en-US" sz="2800" b="1" dirty="0">
                <a:latin typeface="Arial" panose="020B0604020202020204" pitchFamily="34" charset="0"/>
                <a:cs typeface="Arial" panose="020B0604020202020204" pitchFamily="34" charset="0"/>
              </a:rPr>
              <a:t>Split Second or Vola</a:t>
            </a:r>
          </a:p>
          <a:p>
            <a:pPr eaLnBrk="1" hangingPunct="1">
              <a:spcBef>
                <a:spcPts val="1800"/>
              </a:spcBef>
              <a:spcAft>
                <a:spcPts val="1200"/>
              </a:spcAft>
            </a:pPr>
            <a:r>
              <a:rPr lang="en-US" altLang="en-US" sz="2800" b="1" dirty="0">
                <a:solidFill>
                  <a:srgbClr val="003DB8"/>
                </a:solidFill>
                <a:latin typeface="Arial" panose="020B0604020202020204" pitchFamily="34" charset="0"/>
                <a:cs typeface="Arial" panose="020B0604020202020204" pitchFamily="34" charset="0"/>
              </a:rPr>
              <a:t>Software Name* &amp; Version #</a:t>
            </a:r>
            <a:r>
              <a:rPr lang="en-US" altLang="en-US" sz="2800" b="1" dirty="0">
                <a:solidFill>
                  <a:srgbClr val="0070C0"/>
                </a:solidFill>
                <a:latin typeface="Arial" panose="020B0604020202020204" pitchFamily="34" charset="0"/>
                <a:cs typeface="Arial" panose="020B0604020202020204" pitchFamily="34" charset="0"/>
              </a:rPr>
              <a:t>:</a:t>
            </a:r>
            <a:r>
              <a:rPr lang="en-US" altLang="en-US" sz="2800" b="1" dirty="0">
                <a:latin typeface="Arial" panose="020B0604020202020204" pitchFamily="34" charset="0"/>
                <a:cs typeface="Arial" panose="020B0604020202020204" pitchFamily="34" charset="0"/>
              </a:rPr>
              <a:t> </a:t>
            </a:r>
          </a:p>
          <a:p>
            <a:pPr eaLnBrk="1" hangingPunct="1">
              <a:spcAft>
                <a:spcPts val="1200"/>
              </a:spcAft>
            </a:pPr>
            <a:r>
              <a:rPr lang="en-US" altLang="en-US" sz="2800" b="1" dirty="0">
                <a:latin typeface="Arial" panose="020B0604020202020204" pitchFamily="34" charset="0"/>
                <a:cs typeface="Arial" panose="020B0604020202020204" pitchFamily="34" charset="0"/>
              </a:rPr>
              <a:t>Version used by both timing &amp; results – verify each system is operating with the same version  </a:t>
            </a:r>
          </a:p>
          <a:p>
            <a:pPr eaLnBrk="1" hangingPunct="1"/>
            <a:r>
              <a:rPr lang="en-US" altLang="en-US" sz="2000" b="1" dirty="0">
                <a:solidFill>
                  <a:srgbClr val="0000FF"/>
                </a:solidFill>
                <a:latin typeface="Arial" panose="020B0604020202020204" pitchFamily="34" charset="0"/>
                <a:cs typeface="Arial" panose="020B0604020202020204" pitchFamily="34" charset="0"/>
              </a:rPr>
              <a:t>* Company Name and Software Name may or may not be the same!</a:t>
            </a:r>
            <a:endParaRPr lang="en-US" altLang="en-US" sz="1600" b="1" dirty="0">
              <a:solidFill>
                <a:srgbClr val="0000FF"/>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0D668B5-C827-477C-8F51-F37ECD43315A}"/>
              </a:ext>
            </a:extLst>
          </p:cNvPr>
          <p:cNvPicPr>
            <a:picLocks noChangeAspect="1"/>
          </p:cNvPicPr>
          <p:nvPr/>
        </p:nvPicPr>
        <p:blipFill>
          <a:blip r:embed="rId2"/>
          <a:stretch>
            <a:fillRect/>
          </a:stretch>
        </p:blipFill>
        <p:spPr>
          <a:xfrm>
            <a:off x="457200" y="1447800"/>
            <a:ext cx="7729783" cy="838200"/>
          </a:xfrm>
          <a:prstGeom prst="rect">
            <a:avLst/>
          </a:prstGeom>
        </p:spPr>
      </p:pic>
      <p:pic>
        <p:nvPicPr>
          <p:cNvPr id="6" name="Content Placeholder 10">
            <a:extLst>
              <a:ext uri="{FF2B5EF4-FFF2-40B4-BE49-F238E27FC236}">
                <a16:creationId xmlns:a16="http://schemas.microsoft.com/office/drawing/2014/main" id="{1B27C8A5-0FD4-4D39-A0AB-74ED086DA7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206A2BD-988E-49C5-93AA-F3C8DA0A85F3}"/>
              </a:ext>
            </a:extLst>
          </p:cNvPr>
          <p:cNvSpPr>
            <a:spLocks noGrp="1"/>
          </p:cNvSpPr>
          <p:nvPr>
            <p:ph type="title" idx="4294967295"/>
          </p:nvPr>
        </p:nvSpPr>
        <p:spPr>
          <a:xfrm>
            <a:off x="457200" y="76200"/>
            <a:ext cx="8229600" cy="838200"/>
          </a:xfrm>
        </p:spPr>
        <p:txBody>
          <a:bodyPr rtlCol="0">
            <a:noAutofit/>
          </a:bodyPr>
          <a:lstStyle/>
          <a:p>
            <a:pPr algn="ctr" eaLnBrk="1" fontAlgn="auto" hangingPunct="1">
              <a:spcAft>
                <a:spcPts val="0"/>
              </a:spcAft>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SUBMITTING TDTR XML FILE </a:t>
            </a:r>
            <a:endParaRPr lang="en-US" altLang="en-US" sz="1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endParaRPr>
          </a:p>
        </p:txBody>
      </p:sp>
      <p:sp>
        <p:nvSpPr>
          <p:cNvPr id="49154" name="Content Placeholder 2">
            <a:extLst>
              <a:ext uri="{FF2B5EF4-FFF2-40B4-BE49-F238E27FC236}">
                <a16:creationId xmlns:a16="http://schemas.microsoft.com/office/drawing/2014/main" id="{3340D5AA-C058-47EC-9EDE-2DA6207356B8}"/>
              </a:ext>
            </a:extLst>
          </p:cNvPr>
          <p:cNvSpPr>
            <a:spLocks noGrp="1"/>
          </p:cNvSpPr>
          <p:nvPr>
            <p:ph idx="4294967295"/>
          </p:nvPr>
        </p:nvSpPr>
        <p:spPr>
          <a:xfrm>
            <a:off x="436563" y="990600"/>
            <a:ext cx="8229600" cy="5486400"/>
          </a:xfrm>
        </p:spPr>
        <p:txBody>
          <a:bodyPr rtlCol="0">
            <a:noAutofit/>
          </a:bodyPr>
          <a:lstStyle/>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The </a:t>
            </a:r>
            <a:r>
              <a:rPr lang="en-US" sz="1600" b="1" u="sng" dirty="0">
                <a:latin typeface="Arial" pitchFamily="34" charset="0"/>
              </a:rPr>
              <a:t>TDTR XML</a:t>
            </a:r>
            <a:r>
              <a:rPr lang="en-US" sz="1600" b="1" dirty="0">
                <a:latin typeface="Arial" pitchFamily="34" charset="0"/>
              </a:rPr>
              <a:t> and the </a:t>
            </a:r>
            <a:r>
              <a:rPr lang="en-US" sz="1600" b="1" u="sng" dirty="0">
                <a:latin typeface="Arial" pitchFamily="34" charset="0"/>
              </a:rPr>
              <a:t>RACE RESULT XML</a:t>
            </a:r>
            <a:r>
              <a:rPr lang="en-US" sz="1600" b="1" dirty="0">
                <a:latin typeface="Arial" pitchFamily="34" charset="0"/>
              </a:rPr>
              <a:t> files </a:t>
            </a:r>
            <a:r>
              <a:rPr lang="en-US" sz="1600" b="1" u="sng" dirty="0">
                <a:latin typeface="Arial" pitchFamily="34" charset="0"/>
              </a:rPr>
              <a:t>must</a:t>
            </a:r>
            <a:r>
              <a:rPr lang="en-US" sz="1600" b="1" dirty="0">
                <a:latin typeface="Arial" pitchFamily="34" charset="0"/>
              </a:rPr>
              <a:t> be submitted </a:t>
            </a:r>
            <a:r>
              <a:rPr lang="en-US" sz="1600" b="1" u="sng" dirty="0">
                <a:latin typeface="Arial" pitchFamily="34" charset="0"/>
              </a:rPr>
              <a:t>before</a:t>
            </a:r>
            <a:r>
              <a:rPr lang="en-US" sz="1600" b="1" dirty="0">
                <a:latin typeface="Arial" pitchFamily="34" charset="0"/>
              </a:rPr>
              <a:t> the TD submits their TD Report online. </a:t>
            </a:r>
          </a:p>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The Chief of Timing &amp; Calculations is responsible for entering data and transmitting the XML file to FIS, but the Technical Delegate must verify the accuracy!</a:t>
            </a:r>
          </a:p>
          <a:p>
            <a:pPr marL="246888" indent="-246888" eaLnBrk="1" fontAlgn="auto" hangingPunct="1">
              <a:lnSpc>
                <a:spcPct val="100000"/>
              </a:lnSpc>
              <a:spcBef>
                <a:spcPts val="1200"/>
              </a:spcBef>
              <a:spcAft>
                <a:spcPts val="0"/>
              </a:spcAft>
              <a:buFont typeface="Arial"/>
              <a:buChar char="•"/>
              <a:defRPr/>
            </a:pPr>
            <a:r>
              <a:rPr lang="en-US" sz="1600" b="1" dirty="0">
                <a:latin typeface="Arial" pitchFamily="34" charset="0"/>
              </a:rPr>
              <a:t>After all the data is entered in the software:</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may be viewed as XML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must be saved as PDF and printed/signed for result packets</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TDTR must either be auto sent or saved as XML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 Saved XML TDTR must be attached to an email and sent to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                   </a:t>
            </a:r>
            <a:r>
              <a:rPr lang="en-US" sz="1800" b="1" dirty="0">
                <a:solidFill>
                  <a:srgbClr val="003DB8"/>
                </a:solidFill>
                <a:latin typeface="Arial" pitchFamily="34" charset="0"/>
              </a:rPr>
              <a:t>results@fisski.com </a:t>
            </a:r>
          </a:p>
          <a:p>
            <a:pPr marL="0" indent="0" eaLnBrk="1" fontAlgn="auto" hangingPunct="1">
              <a:lnSpc>
                <a:spcPct val="100000"/>
              </a:lnSpc>
              <a:spcBef>
                <a:spcPts val="1200"/>
              </a:spcBef>
              <a:spcAft>
                <a:spcPts val="0"/>
              </a:spcAft>
              <a:buFont typeface="Arial"/>
              <a:buNone/>
              <a:defRPr/>
            </a:pPr>
            <a:r>
              <a:rPr lang="en-US" sz="1600" b="1" dirty="0">
                <a:latin typeface="Arial" pitchFamily="34" charset="0"/>
              </a:rPr>
              <a:t>FIS online Technical Delegate Report allows the Technical Delegate to view what has been transmitted to FIS.  </a:t>
            </a:r>
          </a:p>
          <a:p>
            <a:pPr marL="0" indent="0" eaLnBrk="1" fontAlgn="auto" hangingPunct="1">
              <a:lnSpc>
                <a:spcPct val="100000"/>
              </a:lnSpc>
              <a:spcBef>
                <a:spcPts val="1200"/>
              </a:spcBef>
              <a:spcAft>
                <a:spcPts val="0"/>
              </a:spcAft>
              <a:buFont typeface="Arial"/>
              <a:buNone/>
              <a:defRPr/>
            </a:pPr>
            <a:r>
              <a:rPr lang="en-US" sz="1600" b="1" dirty="0">
                <a:solidFill>
                  <a:srgbClr val="003DB8"/>
                </a:solidFill>
                <a:latin typeface="Arial" pitchFamily="34" charset="0"/>
              </a:rPr>
              <a:t>Errors?  Corrections can be made and TDTR XML file can be resubmitted</a:t>
            </a:r>
          </a:p>
          <a:p>
            <a:pPr marL="0" indent="0" eaLnBrk="1" fontAlgn="auto" hangingPunct="1">
              <a:lnSpc>
                <a:spcPct val="100000"/>
              </a:lnSpc>
              <a:spcBef>
                <a:spcPts val="1200"/>
              </a:spcBef>
              <a:spcAft>
                <a:spcPts val="0"/>
              </a:spcAft>
              <a:buFont typeface="Arial" charset="0"/>
              <a:buNone/>
              <a:defRPr/>
            </a:pPr>
            <a:r>
              <a:rPr lang="en-US" sz="1600" b="1" i="1" dirty="0">
                <a:solidFill>
                  <a:srgbClr val="002060"/>
                </a:solidFill>
                <a:latin typeface="Arial" pitchFamily="34" charset="0"/>
              </a:rPr>
              <a:t>NOTE:  FIS results will not be scored to the FIS Points List until the TDTR XML file &amp; FIS TD Report are submitted.</a:t>
            </a:r>
          </a:p>
        </p:txBody>
      </p:sp>
      <p:pic>
        <p:nvPicPr>
          <p:cNvPr id="4" name="Content Placeholder 10">
            <a:extLst>
              <a:ext uri="{FF2B5EF4-FFF2-40B4-BE49-F238E27FC236}">
                <a16:creationId xmlns:a16="http://schemas.microsoft.com/office/drawing/2014/main" id="{6D552408-14E1-4637-BD80-789A33219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Effect transition="in" filter="dissolve">
                                      <p:cBhvr>
                                        <p:cTn id="7" dur="500"/>
                                        <p:tgtEl>
                                          <p:spTgt spid="4915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9154">
                                            <p:txEl>
                                              <p:pRg st="1" end="1"/>
                                            </p:txEl>
                                          </p:spTgt>
                                        </p:tgtEl>
                                        <p:attrNameLst>
                                          <p:attrName>style.visibility</p:attrName>
                                        </p:attrNameLst>
                                      </p:cBhvr>
                                      <p:to>
                                        <p:strVal val="visible"/>
                                      </p:to>
                                    </p:set>
                                    <p:animEffect transition="in" filter="dissolve">
                                      <p:cBhvr>
                                        <p:cTn id="12" dur="500"/>
                                        <p:tgtEl>
                                          <p:spTgt spid="4915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9154">
                                            <p:txEl>
                                              <p:pRg st="2" end="2"/>
                                            </p:txEl>
                                          </p:spTgt>
                                        </p:tgtEl>
                                        <p:attrNameLst>
                                          <p:attrName>style.visibility</p:attrName>
                                        </p:attrNameLst>
                                      </p:cBhvr>
                                      <p:to>
                                        <p:strVal val="visible"/>
                                      </p:to>
                                    </p:set>
                                    <p:animEffect transition="in" filter="dissolve">
                                      <p:cBhvr>
                                        <p:cTn id="17" dur="500"/>
                                        <p:tgtEl>
                                          <p:spTgt spid="4915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9154">
                                            <p:txEl>
                                              <p:pRg st="3" end="3"/>
                                            </p:txEl>
                                          </p:spTgt>
                                        </p:tgtEl>
                                        <p:attrNameLst>
                                          <p:attrName>style.visibility</p:attrName>
                                        </p:attrNameLst>
                                      </p:cBhvr>
                                      <p:to>
                                        <p:strVal val="visible"/>
                                      </p:to>
                                    </p:set>
                                    <p:animEffect transition="in" filter="dissolve">
                                      <p:cBhvr>
                                        <p:cTn id="22" dur="500"/>
                                        <p:tgtEl>
                                          <p:spTgt spid="4915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9154">
                                            <p:txEl>
                                              <p:pRg st="4" end="4"/>
                                            </p:txEl>
                                          </p:spTgt>
                                        </p:tgtEl>
                                        <p:attrNameLst>
                                          <p:attrName>style.visibility</p:attrName>
                                        </p:attrNameLst>
                                      </p:cBhvr>
                                      <p:to>
                                        <p:strVal val="visible"/>
                                      </p:to>
                                    </p:set>
                                    <p:animEffect transition="in" filter="dissolve">
                                      <p:cBhvr>
                                        <p:cTn id="27" dur="500"/>
                                        <p:tgtEl>
                                          <p:spTgt spid="4915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9154">
                                            <p:txEl>
                                              <p:pRg st="5" end="5"/>
                                            </p:txEl>
                                          </p:spTgt>
                                        </p:tgtEl>
                                        <p:attrNameLst>
                                          <p:attrName>style.visibility</p:attrName>
                                        </p:attrNameLst>
                                      </p:cBhvr>
                                      <p:to>
                                        <p:strVal val="visible"/>
                                      </p:to>
                                    </p:set>
                                    <p:animEffect transition="in" filter="dissolve">
                                      <p:cBhvr>
                                        <p:cTn id="32" dur="500"/>
                                        <p:tgtEl>
                                          <p:spTgt spid="4915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49154">
                                            <p:txEl>
                                              <p:pRg st="6" end="6"/>
                                            </p:txEl>
                                          </p:spTgt>
                                        </p:tgtEl>
                                        <p:attrNameLst>
                                          <p:attrName>style.visibility</p:attrName>
                                        </p:attrNameLst>
                                      </p:cBhvr>
                                      <p:to>
                                        <p:strVal val="visible"/>
                                      </p:to>
                                    </p:set>
                                    <p:animEffect transition="in" filter="dissolve">
                                      <p:cBhvr>
                                        <p:cTn id="37" dur="500"/>
                                        <p:tgtEl>
                                          <p:spTgt spid="4915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49154">
                                            <p:txEl>
                                              <p:pRg st="7" end="7"/>
                                            </p:txEl>
                                          </p:spTgt>
                                        </p:tgtEl>
                                        <p:attrNameLst>
                                          <p:attrName>style.visibility</p:attrName>
                                        </p:attrNameLst>
                                      </p:cBhvr>
                                      <p:to>
                                        <p:strVal val="visible"/>
                                      </p:to>
                                    </p:set>
                                    <p:animEffect transition="in" filter="dissolve">
                                      <p:cBhvr>
                                        <p:cTn id="42" dur="500"/>
                                        <p:tgtEl>
                                          <p:spTgt spid="4915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49154">
                                            <p:txEl>
                                              <p:pRg st="8" end="8"/>
                                            </p:txEl>
                                          </p:spTgt>
                                        </p:tgtEl>
                                        <p:attrNameLst>
                                          <p:attrName>style.visibility</p:attrName>
                                        </p:attrNameLst>
                                      </p:cBhvr>
                                      <p:to>
                                        <p:strVal val="visible"/>
                                      </p:to>
                                    </p:set>
                                    <p:animEffect transition="in" filter="dissolve">
                                      <p:cBhvr>
                                        <p:cTn id="47" dur="500"/>
                                        <p:tgtEl>
                                          <p:spTgt spid="49154">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9154">
                                            <p:txEl>
                                              <p:pRg st="9" end="9"/>
                                            </p:txEl>
                                          </p:spTgt>
                                        </p:tgtEl>
                                        <p:attrNameLst>
                                          <p:attrName>style.visibility</p:attrName>
                                        </p:attrNameLst>
                                      </p:cBhvr>
                                      <p:to>
                                        <p:strVal val="visible"/>
                                      </p:to>
                                    </p:set>
                                    <p:animEffect transition="in" filter="dissolve">
                                      <p:cBhvr>
                                        <p:cTn id="52" dur="500"/>
                                        <p:tgtEl>
                                          <p:spTgt spid="49154">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9154">
                                            <p:txEl>
                                              <p:pRg st="10" end="10"/>
                                            </p:txEl>
                                          </p:spTgt>
                                        </p:tgtEl>
                                        <p:attrNameLst>
                                          <p:attrName>style.visibility</p:attrName>
                                        </p:attrNameLst>
                                      </p:cBhvr>
                                      <p:to>
                                        <p:strVal val="visible"/>
                                      </p:to>
                                    </p:set>
                                    <p:animEffect transition="in" filter="dissolve">
                                      <p:cBhvr>
                                        <p:cTn id="57" dur="500"/>
                                        <p:tgtEl>
                                          <p:spTgt spid="491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6617-B64A-4BEB-9E3C-5A6C25AB9DF6}"/>
              </a:ext>
            </a:extLst>
          </p:cNvPr>
          <p:cNvSpPr>
            <a:spLocks noGrp="1"/>
          </p:cNvSpPr>
          <p:nvPr>
            <p:ph type="title" idx="4294967295"/>
          </p:nvPr>
        </p:nvSpPr>
        <p:spPr>
          <a:xfrm>
            <a:off x="304800" y="141288"/>
            <a:ext cx="8001000" cy="811212"/>
          </a:xfrm>
        </p:spPr>
        <p:txBody>
          <a:bodyPr rtlCol="0">
            <a:noAutofit/>
          </a:bodyPr>
          <a:lstStyle/>
          <a:p>
            <a:pPr eaLnBrk="1" fontAlgn="auto" hangingPunct="1">
              <a:spcAft>
                <a:spcPts val="0"/>
              </a:spcAft>
              <a:defRPr/>
            </a:pPr>
            <a:r>
              <a:rPr 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NOTE: </a:t>
            </a:r>
            <a:r>
              <a:rPr lang="en-US" sz="24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REPLACEMENT TIME CALCULATIONS</a:t>
            </a:r>
          </a:p>
        </p:txBody>
      </p:sp>
      <p:sp>
        <p:nvSpPr>
          <p:cNvPr id="90115" name="Content Placeholder 2">
            <a:extLst>
              <a:ext uri="{FF2B5EF4-FFF2-40B4-BE49-F238E27FC236}">
                <a16:creationId xmlns:a16="http://schemas.microsoft.com/office/drawing/2014/main" id="{B62FAD9C-1048-438E-9297-EC9B07805608}"/>
              </a:ext>
            </a:extLst>
          </p:cNvPr>
          <p:cNvSpPr>
            <a:spLocks noGrp="1" noChangeArrowheads="1"/>
          </p:cNvSpPr>
          <p:nvPr>
            <p:ph idx="4294967295"/>
          </p:nvPr>
        </p:nvSpPr>
        <p:spPr>
          <a:xfrm>
            <a:off x="190500" y="1447800"/>
            <a:ext cx="8229600" cy="2767012"/>
          </a:xfrm>
        </p:spPr>
        <p:txBody>
          <a:bodyPr/>
          <a:lstStyle/>
          <a:p>
            <a:pPr marL="0" indent="0" eaLnBrk="1" hangingPunct="1">
              <a:lnSpc>
                <a:spcPct val="100000"/>
              </a:lnSpc>
              <a:buNone/>
            </a:pPr>
            <a:r>
              <a:rPr lang="en-US" altLang="en-US" sz="2400" b="1" dirty="0">
                <a:solidFill>
                  <a:schemeClr val="tx1"/>
                </a:solidFill>
                <a:latin typeface="Arial" panose="020B0604020202020204" pitchFamily="34" charset="0"/>
                <a:cs typeface="Arial" panose="020B0604020202020204" pitchFamily="34" charset="0"/>
              </a:rPr>
              <a:t>In addition to a </a:t>
            </a:r>
            <a:r>
              <a:rPr lang="en-US" altLang="en-US" sz="2400" b="1" u="sng" dirty="0">
                <a:solidFill>
                  <a:schemeClr val="tx1"/>
                </a:solidFill>
                <a:latin typeface="Arial" panose="020B0604020202020204" pitchFamily="34" charset="0"/>
                <a:cs typeface="Arial" panose="020B0604020202020204" pitchFamily="34" charset="0"/>
              </a:rPr>
              <a:t>signed</a:t>
            </a:r>
            <a:r>
              <a:rPr lang="en-US" altLang="en-US" sz="2400" b="1" dirty="0">
                <a:solidFill>
                  <a:schemeClr val="tx1"/>
                </a:solidFill>
                <a:latin typeface="Arial" panose="020B0604020202020204" pitchFamily="34" charset="0"/>
                <a:cs typeface="Arial" panose="020B0604020202020204" pitchFamily="34" charset="0"/>
              </a:rPr>
              <a:t> PDF copy of the TDTR, the Chief of Timing &amp; Calculations must: </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Provide the Race Administrator with a copy of any Replacement Time Calculations (EET’s).</a:t>
            </a:r>
          </a:p>
          <a:p>
            <a:pPr eaLnBrk="1" hangingPunct="1">
              <a:lnSpc>
                <a:spcPct val="100000"/>
              </a:lnSpc>
              <a:buFont typeface="Arial" panose="020B0604020202020204" pitchFamily="34" charset="0"/>
              <a:buChar char="•"/>
            </a:pPr>
            <a:r>
              <a:rPr lang="en-US" altLang="en-US" sz="2400" b="1" dirty="0">
                <a:solidFill>
                  <a:schemeClr val="tx1"/>
                </a:solidFill>
                <a:latin typeface="Arial" panose="020B0604020202020204" pitchFamily="34" charset="0"/>
                <a:cs typeface="Arial" panose="020B0604020202020204" pitchFamily="34" charset="0"/>
              </a:rPr>
              <a:t>The calculations must be included in required Event Document Packets.</a:t>
            </a:r>
          </a:p>
          <a:p>
            <a:pPr marL="0" indent="0" eaLnBrk="1" hangingPunct="1">
              <a:lnSpc>
                <a:spcPct val="70000"/>
              </a:lnSpc>
              <a:buFont typeface="Arial" panose="020B0604020202020204" pitchFamily="34" charset="0"/>
              <a:buNone/>
            </a:pPr>
            <a:endParaRPr lang="en-US" altLang="en-US" sz="2400" dirty="0"/>
          </a:p>
        </p:txBody>
      </p:sp>
      <p:pic>
        <p:nvPicPr>
          <p:cNvPr id="4" name="Content Placeholder 10">
            <a:extLst>
              <a:ext uri="{FF2B5EF4-FFF2-40B4-BE49-F238E27FC236}">
                <a16:creationId xmlns:a16="http://schemas.microsoft.com/office/drawing/2014/main" id="{1D9E776D-9966-4658-907E-216B4AA9D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24FEB63D-25EC-4FDD-83B6-ACA87BBE7FF1}"/>
              </a:ext>
            </a:extLst>
          </p:cNvPr>
          <p:cNvSpPr>
            <a:spLocks noGrp="1"/>
          </p:cNvSpPr>
          <p:nvPr>
            <p:ph type="title" idx="4294967295"/>
          </p:nvPr>
        </p:nvSpPr>
        <p:spPr>
          <a:xfrm>
            <a:off x="457200" y="163513"/>
            <a:ext cx="8229600" cy="750887"/>
          </a:xfrm>
        </p:spPr>
        <p:txBody>
          <a:bodyPr rtlCol="0">
            <a:normAutofit/>
          </a:body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ABOUT NON-FIS EVENTS?</a:t>
            </a:r>
          </a:p>
        </p:txBody>
      </p:sp>
      <p:sp>
        <p:nvSpPr>
          <p:cNvPr id="71683" name="Content Placeholder 2">
            <a:extLst>
              <a:ext uri="{FF2B5EF4-FFF2-40B4-BE49-F238E27FC236}">
                <a16:creationId xmlns:a16="http://schemas.microsoft.com/office/drawing/2014/main" id="{A902120A-1A70-4F53-930F-D0FB8212B7A5}"/>
              </a:ext>
            </a:extLst>
          </p:cNvPr>
          <p:cNvSpPr>
            <a:spLocks noGrp="1"/>
          </p:cNvSpPr>
          <p:nvPr>
            <p:ph idx="4294967295"/>
          </p:nvPr>
        </p:nvSpPr>
        <p:spPr>
          <a:xfrm>
            <a:off x="255587" y="990600"/>
            <a:ext cx="8632825" cy="5627687"/>
          </a:xfrm>
        </p:spPr>
        <p:txBody>
          <a:bodyPr rtlCol="0">
            <a:normAutofit fontScale="62500" lnSpcReduction="20000"/>
          </a:bodyPr>
          <a:lstStyle/>
          <a:p>
            <a:pPr marL="342900" lvl="1" indent="-342900" eaLnBrk="1" fontAlgn="auto" hangingPunct="1">
              <a:lnSpc>
                <a:spcPct val="120000"/>
              </a:lnSpc>
              <a:spcBef>
                <a:spcPts val="700"/>
              </a:spcBef>
              <a:spcAft>
                <a:spcPts val="0"/>
              </a:spcAft>
              <a:buFont typeface="Arial" charset="0"/>
              <a:buChar char="•"/>
              <a:defRPr/>
            </a:pPr>
            <a:r>
              <a:rPr lang="en-US" altLang="en-US" sz="2900" b="1" dirty="0">
                <a:solidFill>
                  <a:schemeClr val="tx1"/>
                </a:solidFill>
                <a:latin typeface="Arial" charset="0"/>
                <a:cs typeface="Arial" charset="0"/>
              </a:rPr>
              <a:t>A </a:t>
            </a:r>
            <a:r>
              <a:rPr lang="en-US" altLang="en-US" sz="2900" b="1" u="sng" dirty="0">
                <a:solidFill>
                  <a:schemeClr val="tx1"/>
                </a:solidFill>
                <a:latin typeface="Arial" charset="0"/>
                <a:cs typeface="Arial" charset="0"/>
              </a:rPr>
              <a:t>TDTR</a:t>
            </a:r>
            <a:r>
              <a:rPr lang="en-US" altLang="en-US" sz="2900" b="1" dirty="0">
                <a:solidFill>
                  <a:schemeClr val="tx1"/>
                </a:solidFill>
                <a:latin typeface="Arial" charset="0"/>
                <a:cs typeface="Arial" charset="0"/>
              </a:rPr>
              <a:t> is required for </a:t>
            </a:r>
            <a:r>
              <a:rPr lang="en-US" altLang="en-US" sz="2900" b="1" u="sng" dirty="0">
                <a:solidFill>
                  <a:schemeClr val="tx1"/>
                </a:solidFill>
                <a:latin typeface="Arial" charset="0"/>
                <a:cs typeface="Arial" charset="0"/>
              </a:rPr>
              <a:t>all non-FIS events</a:t>
            </a:r>
            <a:r>
              <a:rPr lang="en-US" altLang="en-US" sz="2900" b="1" dirty="0">
                <a:solidFill>
                  <a:schemeClr val="tx1"/>
                </a:solidFill>
                <a:latin typeface="Arial" charset="0"/>
                <a:cs typeface="Arial" charset="0"/>
              </a:rPr>
              <a:t> – both scored and non-scored</a:t>
            </a:r>
            <a:endParaRPr lang="en-US" altLang="en-US" sz="2900" b="1" u="sng" dirty="0">
              <a:solidFill>
                <a:schemeClr val="tx1"/>
              </a:solidFill>
              <a:latin typeface="Arial" charset="0"/>
              <a:cs typeface="Arial" charset="0"/>
            </a:endParaRP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The U.S. TDTR in the MPF is used only to collect the data required by the TDTR software</a:t>
            </a:r>
            <a:r>
              <a:rPr lang="en-US" altLang="en-US" sz="2900" b="1" u="sng" dirty="0">
                <a:solidFill>
                  <a:schemeClr val="tx1"/>
                </a:solidFill>
                <a:latin typeface="Arial" charset="0"/>
                <a:cs typeface="Arial" charset="0"/>
              </a:rPr>
              <a:t> </a:t>
            </a:r>
            <a:endParaRPr lang="en-US" altLang="en-US" sz="2900" b="1" dirty="0">
              <a:solidFill>
                <a:schemeClr val="tx1"/>
              </a:solidFill>
              <a:latin typeface="Arial" charset="0"/>
              <a:cs typeface="Arial" charset="0"/>
            </a:endParaRP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To use FIS TDTR software for </a:t>
            </a:r>
            <a:r>
              <a:rPr lang="en-US" altLang="en-US" sz="2900" b="1" u="sng" dirty="0">
                <a:solidFill>
                  <a:schemeClr val="tx1"/>
                </a:solidFill>
                <a:latin typeface="Arial" charset="0"/>
                <a:cs typeface="Arial" charset="0"/>
              </a:rPr>
              <a:t>non-FIS</a:t>
            </a:r>
            <a:r>
              <a:rPr lang="en-US" altLang="en-US" sz="2900" b="1" dirty="0">
                <a:solidFill>
                  <a:schemeClr val="tx1"/>
                </a:solidFill>
                <a:latin typeface="Arial" charset="0"/>
                <a:cs typeface="Arial" charset="0"/>
              </a:rPr>
              <a:t> events: </a:t>
            </a:r>
            <a:r>
              <a:rPr lang="en-US" altLang="en-US" sz="2900" b="1" i="1" dirty="0">
                <a:solidFill>
                  <a:schemeClr val="tx1"/>
                </a:solidFill>
                <a:latin typeface="Arial" charset="0"/>
                <a:cs typeface="Arial" charset="0"/>
              </a:rPr>
              <a:t>(FIS logo is a non-issue.) </a:t>
            </a:r>
            <a:endParaRPr lang="en-US" altLang="en-US" sz="2900" b="1" dirty="0">
              <a:solidFill>
                <a:schemeClr val="tx1"/>
              </a:solidFill>
              <a:latin typeface="Arial" charset="0"/>
              <a:cs typeface="Arial" charset="0"/>
            </a:endParaRPr>
          </a:p>
          <a:p>
            <a:pPr marL="0" lvl="1" indent="0" eaLnBrk="1" fontAlgn="auto" hangingPunct="1">
              <a:lnSpc>
                <a:spcPct val="120000"/>
              </a:lnSpc>
              <a:spcAft>
                <a:spcPts val="0"/>
              </a:spcAft>
              <a:buFont typeface="Arial" charset="0"/>
              <a:buNone/>
              <a:defRPr/>
            </a:pPr>
            <a:r>
              <a:rPr lang="en-US" altLang="en-US" sz="2900" b="1" dirty="0">
                <a:solidFill>
                  <a:schemeClr val="tx1"/>
                </a:solidFill>
                <a:latin typeface="Arial" charset="0"/>
                <a:cs typeface="Arial" charset="0"/>
              </a:rPr>
              <a:t>       -</a:t>
            </a:r>
            <a:r>
              <a:rPr lang="en-US" sz="2900" b="1" dirty="0">
                <a:solidFill>
                  <a:schemeClr val="tx1"/>
                </a:solidFill>
              </a:rPr>
              <a:t> “National Race Code” is used for U.S. Race Code # </a:t>
            </a:r>
          </a:p>
          <a:p>
            <a:pPr marL="0" lvl="1" indent="0" eaLnBrk="1" fontAlgn="auto" hangingPunct="1">
              <a:lnSpc>
                <a:spcPct val="120000"/>
              </a:lnSpc>
              <a:spcBef>
                <a:spcPts val="0"/>
              </a:spcBef>
              <a:spcAft>
                <a:spcPts val="600"/>
              </a:spcAft>
              <a:buFont typeface="Arial" charset="0"/>
              <a:buNone/>
              <a:defRPr/>
            </a:pPr>
            <a:r>
              <a:rPr lang="en-US" sz="2900" b="1" dirty="0">
                <a:solidFill>
                  <a:schemeClr val="tx1"/>
                </a:solidFill>
              </a:rPr>
              <a:t>                  (alpha character + 4-digit number) 	</a:t>
            </a:r>
          </a:p>
          <a:p>
            <a:pPr marL="0" lvl="1" indent="0" eaLnBrk="1" fontAlgn="auto" hangingPunct="1">
              <a:lnSpc>
                <a:spcPct val="120000"/>
              </a:lnSpc>
              <a:spcBef>
                <a:spcPts val="0"/>
              </a:spcBef>
              <a:spcAft>
                <a:spcPts val="600"/>
              </a:spcAft>
              <a:buFont typeface="Arial" charset="0"/>
              <a:buNone/>
              <a:defRPr/>
            </a:pPr>
            <a:r>
              <a:rPr lang="en-US" sz="2900" b="1" dirty="0">
                <a:solidFill>
                  <a:schemeClr val="tx1"/>
                </a:solidFill>
              </a:rPr>
              <a:t>       - </a:t>
            </a:r>
            <a:r>
              <a:rPr lang="en-US" altLang="en-US" sz="2900" b="1" dirty="0">
                <a:solidFill>
                  <a:schemeClr val="tx1"/>
                </a:solidFill>
                <a:latin typeface="Arial" charset="0"/>
                <a:cs typeface="Arial" charset="0"/>
              </a:rPr>
              <a:t>“Category” </a:t>
            </a:r>
            <a:r>
              <a:rPr lang="en-US" altLang="en-US" sz="2900" b="1" u="sng" dirty="0">
                <a:solidFill>
                  <a:schemeClr val="tx1"/>
                </a:solidFill>
                <a:latin typeface="Arial" charset="0"/>
                <a:cs typeface="Arial" charset="0"/>
              </a:rPr>
              <a:t>must</a:t>
            </a:r>
            <a:r>
              <a:rPr lang="en-US" altLang="en-US" sz="2900" b="1" dirty="0">
                <a:solidFill>
                  <a:schemeClr val="tx1"/>
                </a:solidFill>
                <a:latin typeface="Arial" charset="0"/>
                <a:cs typeface="Arial" charset="0"/>
              </a:rPr>
              <a:t> be selected: </a:t>
            </a:r>
            <a:r>
              <a:rPr lang="en-US" altLang="en-US" sz="2900" b="1" u="sng" dirty="0">
                <a:solidFill>
                  <a:schemeClr val="tx1"/>
                </a:solidFill>
                <a:latin typeface="Arial" charset="0"/>
                <a:cs typeface="Arial" charset="0"/>
              </a:rPr>
              <a:t>JUN-Junior</a:t>
            </a:r>
            <a:r>
              <a:rPr lang="en-US" altLang="en-US" sz="2900" b="1" dirty="0">
                <a:solidFill>
                  <a:schemeClr val="tx1"/>
                </a:solidFill>
                <a:latin typeface="Arial" charset="0"/>
                <a:cs typeface="Arial" charset="0"/>
              </a:rPr>
              <a:t>       </a:t>
            </a:r>
          </a:p>
          <a:p>
            <a:pPr marL="0" lvl="1" indent="0" eaLnBrk="1" fontAlgn="auto" hangingPunct="1">
              <a:lnSpc>
                <a:spcPct val="120000"/>
              </a:lnSpc>
              <a:spcBef>
                <a:spcPts val="0"/>
              </a:spcBef>
              <a:spcAft>
                <a:spcPts val="0"/>
              </a:spcAft>
              <a:buFont typeface="Arial" charset="0"/>
              <a:buNone/>
              <a:defRPr/>
            </a:pPr>
            <a:r>
              <a:rPr lang="en-US" altLang="en-US" sz="2900" b="1" dirty="0">
                <a:solidFill>
                  <a:srgbClr val="003DB8"/>
                </a:solidFill>
                <a:latin typeface="Arial" charset="0"/>
                <a:cs typeface="Arial" charset="0"/>
              </a:rPr>
              <a:t>       </a:t>
            </a:r>
            <a:r>
              <a:rPr lang="en-US" altLang="en-US" sz="2900" b="1" dirty="0">
                <a:solidFill>
                  <a:srgbClr val="0000FF"/>
                </a:solidFill>
                <a:latin typeface="Arial" charset="0"/>
                <a:cs typeface="Arial" charset="0"/>
              </a:rPr>
              <a:t>- “Competition Codex” line must contain data: 4-digit U.S. Race Code is </a:t>
            </a:r>
          </a:p>
          <a:p>
            <a:pPr marL="0" lvl="1" indent="0" eaLnBrk="1" fontAlgn="auto" hangingPunct="1">
              <a:lnSpc>
                <a:spcPct val="120000"/>
              </a:lnSpc>
              <a:spcBef>
                <a:spcPts val="0"/>
              </a:spcBef>
              <a:spcAft>
                <a:spcPts val="0"/>
              </a:spcAft>
              <a:buFont typeface="Arial" charset="0"/>
              <a:buNone/>
              <a:defRPr/>
            </a:pPr>
            <a:r>
              <a:rPr lang="en-US" altLang="en-US" sz="2900" b="1" dirty="0">
                <a:solidFill>
                  <a:srgbClr val="0000FF"/>
                </a:solidFill>
                <a:latin typeface="Arial" charset="0"/>
                <a:cs typeface="Arial" charset="0"/>
              </a:rPr>
              <a:t>          is suggested</a:t>
            </a: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The TDTR XML file is submitted to U.S. Ski &amp; Snowboard; </a:t>
            </a:r>
            <a:r>
              <a:rPr lang="en-US" altLang="en-US" sz="2900" b="1" i="1" dirty="0">
                <a:solidFill>
                  <a:schemeClr val="tx1"/>
                </a:solidFill>
                <a:latin typeface="Arial" charset="0"/>
                <a:cs typeface="Arial" charset="0"/>
              </a:rPr>
              <a:t>transmittal # is used as email subject     </a:t>
            </a:r>
          </a:p>
          <a:p>
            <a:pPr marL="0" lvl="1" indent="0" eaLnBrk="1" fontAlgn="auto" hangingPunct="1">
              <a:lnSpc>
                <a:spcPct val="120000"/>
              </a:lnSpc>
              <a:spcAft>
                <a:spcPts val="0"/>
              </a:spcAft>
              <a:buNone/>
              <a:defRPr/>
            </a:pPr>
            <a:r>
              <a:rPr lang="en-US" altLang="en-US" sz="2900" b="1" dirty="0">
                <a:solidFill>
                  <a:schemeClr val="tx1"/>
                </a:solidFill>
                <a:latin typeface="Arial" charset="0"/>
                <a:cs typeface="Arial" charset="0"/>
              </a:rPr>
              <a:t>                </a:t>
            </a:r>
            <a:r>
              <a:rPr lang="en-US" altLang="en-US" sz="2900" b="1" dirty="0">
                <a:solidFill>
                  <a:srgbClr val="0000FF"/>
                </a:solidFill>
                <a:latin typeface="Arial" charset="0"/>
                <a:cs typeface="Arial" charset="0"/>
              </a:rPr>
              <a:t>tdtr@usskiandsnowboard.org </a:t>
            </a:r>
          </a:p>
          <a:p>
            <a:pPr marL="342900" lvl="1" indent="-342900" eaLnBrk="1" fontAlgn="auto" hangingPunct="1">
              <a:lnSpc>
                <a:spcPct val="120000"/>
              </a:lnSpc>
              <a:spcBef>
                <a:spcPts val="1800"/>
              </a:spcBef>
              <a:spcAft>
                <a:spcPts val="0"/>
              </a:spcAft>
              <a:buFont typeface="Arial" charset="0"/>
              <a:buChar char="•"/>
              <a:defRPr/>
            </a:pPr>
            <a:r>
              <a:rPr lang="en-US" altLang="en-US" sz="2900" b="1" dirty="0">
                <a:solidFill>
                  <a:schemeClr val="tx1"/>
                </a:solidFill>
                <a:latin typeface="Arial" charset="0"/>
                <a:cs typeface="Arial" charset="0"/>
              </a:rPr>
              <a:t>PDF copy as required for inclusion in Event Document Packet must still be printed</a:t>
            </a:r>
          </a:p>
          <a:p>
            <a:pPr marL="0" lvl="1" indent="0" eaLnBrk="1" fontAlgn="auto" hangingPunct="1">
              <a:lnSpc>
                <a:spcPct val="110000"/>
              </a:lnSpc>
              <a:spcBef>
                <a:spcPts val="1200"/>
              </a:spcBef>
              <a:spcAft>
                <a:spcPts val="0"/>
              </a:spcAft>
              <a:buFont typeface="Arial" charset="0"/>
              <a:buNone/>
              <a:defRPr/>
            </a:pPr>
            <a:r>
              <a:rPr lang="en-US" altLang="en-US" sz="2900" b="1" i="1" dirty="0">
                <a:solidFill>
                  <a:srgbClr val="003DB8"/>
                </a:solidFill>
                <a:latin typeface="Arial" charset="0"/>
                <a:cs typeface="Arial" charset="0"/>
              </a:rPr>
              <a:t>TDTR for a </a:t>
            </a:r>
            <a:r>
              <a:rPr lang="en-US" altLang="en-US" sz="2900" b="1" i="1" u="sng" dirty="0">
                <a:solidFill>
                  <a:srgbClr val="003DB8"/>
                </a:solidFill>
                <a:latin typeface="Arial" charset="0"/>
                <a:cs typeface="Arial" charset="0"/>
              </a:rPr>
              <a:t>non-FIS</a:t>
            </a:r>
            <a:r>
              <a:rPr lang="en-US" altLang="en-US" sz="2900" b="1" i="1" dirty="0">
                <a:solidFill>
                  <a:srgbClr val="003DB8"/>
                </a:solidFill>
                <a:latin typeface="Arial" charset="0"/>
                <a:cs typeface="Arial" charset="0"/>
              </a:rPr>
              <a:t> event must never be submitted to FIS!</a:t>
            </a:r>
          </a:p>
          <a:p>
            <a:pPr marL="0" lvl="1" indent="0" eaLnBrk="1" fontAlgn="auto" hangingPunct="1">
              <a:spcAft>
                <a:spcPts val="0"/>
              </a:spcAft>
              <a:buNone/>
              <a:defRPr/>
            </a:pPr>
            <a:endParaRPr lang="en-US" altLang="en-US" dirty="0">
              <a:latin typeface="Arial" charset="0"/>
              <a:cs typeface="Arial" charset="0"/>
            </a:endParaRPr>
          </a:p>
        </p:txBody>
      </p:sp>
      <p:pic>
        <p:nvPicPr>
          <p:cNvPr id="4" name="Content Placeholder 10">
            <a:extLst>
              <a:ext uri="{FF2B5EF4-FFF2-40B4-BE49-F238E27FC236}">
                <a16:creationId xmlns:a16="http://schemas.microsoft.com/office/drawing/2014/main" id="{240EBF70-5980-4A21-B914-B46FBFE73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0B0FEF-1ED6-4543-A6A6-F3D223030F07}"/>
              </a:ext>
            </a:extLst>
          </p:cNvPr>
          <p:cNvPicPr>
            <a:picLocks noChangeAspect="1"/>
          </p:cNvPicPr>
          <p:nvPr/>
        </p:nvPicPr>
        <p:blipFill>
          <a:blip r:embed="rId2"/>
          <a:stretch>
            <a:fillRect/>
          </a:stretch>
        </p:blipFill>
        <p:spPr>
          <a:xfrm>
            <a:off x="533400" y="952500"/>
            <a:ext cx="7659076" cy="4953000"/>
          </a:xfrm>
          <a:prstGeom prst="rect">
            <a:avLst/>
          </a:prstGeom>
        </p:spPr>
      </p:pic>
      <p:sp>
        <p:nvSpPr>
          <p:cNvPr id="4" name="Title 1">
            <a:extLst>
              <a:ext uri="{FF2B5EF4-FFF2-40B4-BE49-F238E27FC236}">
                <a16:creationId xmlns:a16="http://schemas.microsoft.com/office/drawing/2014/main" id="{AB227CBA-120C-4C4B-BFFC-0E481C14462F}"/>
              </a:ext>
            </a:extLst>
          </p:cNvPr>
          <p:cNvSpPr txBox="1">
            <a:spLocks/>
          </p:cNvSpPr>
          <p:nvPr/>
        </p:nvSpPr>
        <p:spPr bwMode="auto">
          <a:xfrm>
            <a:off x="457200" y="163513"/>
            <a:ext cx="8229600"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2pPr>
            <a:lvl3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3pPr>
            <a:lvl4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4pPr>
            <a:lvl5pPr algn="l" rtl="0" eaLnBrk="0" fontAlgn="base" hangingPunct="0">
              <a:lnSpc>
                <a:spcPct val="90000"/>
              </a:lnSpc>
              <a:spcBef>
                <a:spcPct val="0"/>
              </a:spcBef>
              <a:spcAft>
                <a:spcPct val="0"/>
              </a:spcAft>
              <a:defRPr sz="3600">
                <a:solidFill>
                  <a:schemeClr val="tx2"/>
                </a:solidFill>
                <a:latin typeface="Century Gothic" panose="020B0502020202020204" pitchFamily="34" charset="0"/>
              </a:defRPr>
            </a:lvl5pPr>
            <a:lvl6pPr marL="457200" algn="l" rtl="0" fontAlgn="base">
              <a:lnSpc>
                <a:spcPct val="90000"/>
              </a:lnSpc>
              <a:spcBef>
                <a:spcPct val="0"/>
              </a:spcBef>
              <a:spcAft>
                <a:spcPct val="0"/>
              </a:spcAft>
              <a:defRPr sz="3600">
                <a:solidFill>
                  <a:schemeClr val="tx2"/>
                </a:solidFill>
                <a:latin typeface="Century Gothic" panose="020B0502020202020204" pitchFamily="34" charset="0"/>
              </a:defRPr>
            </a:lvl6pPr>
            <a:lvl7pPr marL="914400" algn="l" rtl="0" fontAlgn="base">
              <a:lnSpc>
                <a:spcPct val="90000"/>
              </a:lnSpc>
              <a:spcBef>
                <a:spcPct val="0"/>
              </a:spcBef>
              <a:spcAft>
                <a:spcPct val="0"/>
              </a:spcAft>
              <a:defRPr sz="3600">
                <a:solidFill>
                  <a:schemeClr val="tx2"/>
                </a:solidFill>
                <a:latin typeface="Century Gothic" panose="020B0502020202020204" pitchFamily="34" charset="0"/>
              </a:defRPr>
            </a:lvl7pPr>
            <a:lvl8pPr marL="1371600" algn="l" rtl="0" fontAlgn="base">
              <a:lnSpc>
                <a:spcPct val="90000"/>
              </a:lnSpc>
              <a:spcBef>
                <a:spcPct val="0"/>
              </a:spcBef>
              <a:spcAft>
                <a:spcPct val="0"/>
              </a:spcAft>
              <a:defRPr sz="3600">
                <a:solidFill>
                  <a:schemeClr val="tx2"/>
                </a:solidFill>
                <a:latin typeface="Century Gothic" panose="020B0502020202020204" pitchFamily="34" charset="0"/>
              </a:defRPr>
            </a:lvl8pPr>
            <a:lvl9pPr marL="1828800" algn="l" rtl="0" fontAlgn="base">
              <a:lnSpc>
                <a:spcPct val="90000"/>
              </a:lnSpc>
              <a:spcBef>
                <a:spcPct val="0"/>
              </a:spcBef>
              <a:spcAft>
                <a:spcPct val="0"/>
              </a:spcAft>
              <a:defRPr sz="3600">
                <a:solidFill>
                  <a:schemeClr val="tx2"/>
                </a:solidFill>
                <a:latin typeface="Century Gothic" panose="020B0502020202020204" pitchFamily="34" charset="0"/>
              </a:defRPr>
            </a:lvl9pPr>
          </a:lstStyle>
          <a:p>
            <a:pPr eaLnBrk="1" fontAlgn="auto" hangingPunct="1">
              <a:spcAft>
                <a:spcPts val="0"/>
              </a:spcAft>
              <a:defRPr/>
            </a:pPr>
            <a:r>
              <a:rPr lang="en-US" altLang="en-US" sz="3200" b="1"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WHAT ABOUT NON-FIS EVENTS?</a:t>
            </a:r>
          </a:p>
        </p:txBody>
      </p:sp>
      <p:sp>
        <p:nvSpPr>
          <p:cNvPr id="5" name="TextBox 4">
            <a:extLst>
              <a:ext uri="{FF2B5EF4-FFF2-40B4-BE49-F238E27FC236}">
                <a16:creationId xmlns:a16="http://schemas.microsoft.com/office/drawing/2014/main" id="{C1C8DBE5-5E0F-4EE4-B626-B3A9FB946E6E}"/>
              </a:ext>
            </a:extLst>
          </p:cNvPr>
          <p:cNvSpPr txBox="1"/>
          <p:nvPr/>
        </p:nvSpPr>
        <p:spPr>
          <a:xfrm>
            <a:off x="533400" y="6077635"/>
            <a:ext cx="7696200" cy="646331"/>
          </a:xfrm>
          <a:prstGeom prst="rect">
            <a:avLst/>
          </a:prstGeom>
          <a:noFill/>
          <a:ln>
            <a:solidFill>
              <a:schemeClr val="bg2"/>
            </a:solidFill>
          </a:ln>
        </p:spPr>
        <p:txBody>
          <a:bodyPr wrap="square" rtlCol="0" anchor="ctr" anchorCtr="1">
            <a:spAutoFit/>
          </a:bodyPr>
          <a:lstStyle/>
          <a:p>
            <a:r>
              <a:rPr lang="en-US" dirty="0">
                <a:solidFill>
                  <a:srgbClr val="0000FF"/>
                </a:solidFill>
                <a:latin typeface="Arial" panose="020B0604020202020204" pitchFamily="34" charset="0"/>
                <a:cs typeface="Arial" panose="020B0604020202020204" pitchFamily="34" charset="0"/>
              </a:rPr>
              <a:t>This is an example of the error message if the “Competition Codex” (FIS codex) is left blank when preparing a TDTR for a non-FIS event.</a:t>
            </a:r>
          </a:p>
        </p:txBody>
      </p:sp>
      <p:pic>
        <p:nvPicPr>
          <p:cNvPr id="6" name="Content Placeholder 10">
            <a:extLst>
              <a:ext uri="{FF2B5EF4-FFF2-40B4-BE49-F238E27FC236}">
                <a16:creationId xmlns:a16="http://schemas.microsoft.com/office/drawing/2014/main" id="{CED2399E-64B2-48AE-BB2D-B785BF1A3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0947145"/>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D44ED6A-2B17-4FE6-A38D-A006BF8AB0DF}"/>
              </a:ext>
            </a:extLst>
          </p:cNvPr>
          <p:cNvSpPr>
            <a:spLocks noGrp="1"/>
          </p:cNvSpPr>
          <p:nvPr>
            <p:ph type="title" idx="4294967295"/>
          </p:nvPr>
        </p:nvSpPr>
        <p:spPr>
          <a:xfrm>
            <a:off x="304800" y="223838"/>
            <a:ext cx="8229600" cy="946150"/>
          </a:xfrm>
        </p:spPr>
        <p:txBody>
          <a:bodyPr rtlCol="0">
            <a:noAutofit/>
          </a:bodyPr>
          <a:lstStyle/>
          <a:p>
            <a:pPr eaLnBrk="1" fontAlgn="auto" hangingPunct="1">
              <a:spcAft>
                <a:spcPts val="0"/>
              </a:spcAft>
              <a:defRPr/>
            </a:pPr>
            <a:r>
              <a:rPr lang="en-US" alt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The Software: </a:t>
            </a:r>
            <a:br>
              <a:rPr lang="en-US" altLang="en-US" sz="3200" dirty="0">
                <a:solidFill>
                  <a:srgbClr val="0070C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br>
            <a:r>
              <a:rPr lang="en-US" altLang="en-US" sz="3200" dirty="0">
                <a:solidFill>
                  <a:srgbClr val="00206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Used at non-FIS Event</a:t>
            </a:r>
          </a:p>
        </p:txBody>
      </p:sp>
      <p:sp>
        <p:nvSpPr>
          <p:cNvPr id="92163" name="TextBox 8">
            <a:extLst>
              <a:ext uri="{FF2B5EF4-FFF2-40B4-BE49-F238E27FC236}">
                <a16:creationId xmlns:a16="http://schemas.microsoft.com/office/drawing/2014/main" id="{34AB4092-8482-4146-B0C8-9CC6611CE9BB}"/>
              </a:ext>
            </a:extLst>
          </p:cNvPr>
          <p:cNvSpPr txBox="1">
            <a:spLocks noChangeArrowheads="1"/>
          </p:cNvSpPr>
          <p:nvPr/>
        </p:nvSpPr>
        <p:spPr bwMode="auto">
          <a:xfrm>
            <a:off x="6282325" y="2751428"/>
            <a:ext cx="164247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500" b="1" dirty="0">
                <a:latin typeface="Calibri" panose="020F0502020204030204" pitchFamily="34" charset="0"/>
                <a:cs typeface="Arial" panose="020B0604020202020204" pitchFamily="34" charset="0"/>
              </a:rPr>
              <a:t>Select: </a:t>
            </a:r>
          </a:p>
          <a:p>
            <a:pPr eaLnBrk="1" hangingPunct="1"/>
            <a:r>
              <a:rPr lang="en-US" altLang="en-US" sz="1500" b="1" dirty="0">
                <a:latin typeface="Calibri" panose="020F0502020204030204" pitchFamily="34" charset="0"/>
                <a:cs typeface="Arial" panose="020B0604020202020204" pitchFamily="34" charset="0"/>
              </a:rPr>
              <a:t>“JUN” (Junior)</a:t>
            </a:r>
          </a:p>
        </p:txBody>
      </p:sp>
      <p:sp>
        <p:nvSpPr>
          <p:cNvPr id="92164" name="TextBox 1">
            <a:extLst>
              <a:ext uri="{FF2B5EF4-FFF2-40B4-BE49-F238E27FC236}">
                <a16:creationId xmlns:a16="http://schemas.microsoft.com/office/drawing/2014/main" id="{E3CD1CF2-97D3-4DA6-B919-122C1944A836}"/>
              </a:ext>
            </a:extLst>
          </p:cNvPr>
          <p:cNvSpPr txBox="1">
            <a:spLocks noChangeArrowheads="1"/>
          </p:cNvSpPr>
          <p:nvPr/>
        </p:nvSpPr>
        <p:spPr bwMode="auto">
          <a:xfrm>
            <a:off x="6407150" y="1895475"/>
            <a:ext cx="250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Calibri" panose="020F0502020204030204" pitchFamily="34" charset="0"/>
                <a:cs typeface="Arial" panose="020B0604020202020204" pitchFamily="34" charset="0"/>
              </a:rPr>
              <a:t>This option allows use at </a:t>
            </a:r>
            <a:r>
              <a:rPr lang="en-US" altLang="en-US" sz="1600" b="1" u="sng" dirty="0">
                <a:latin typeface="Calibri" panose="020F0502020204030204" pitchFamily="34" charset="0"/>
                <a:cs typeface="Arial" panose="020B0604020202020204" pitchFamily="34" charset="0"/>
              </a:rPr>
              <a:t>non-FIS</a:t>
            </a:r>
            <a:r>
              <a:rPr lang="en-US" altLang="en-US" sz="1600" b="1" dirty="0">
                <a:latin typeface="Calibri" panose="020F0502020204030204" pitchFamily="34" charset="0"/>
                <a:cs typeface="Arial" panose="020B0604020202020204" pitchFamily="34" charset="0"/>
              </a:rPr>
              <a:t> events</a:t>
            </a:r>
          </a:p>
        </p:txBody>
      </p:sp>
      <p:sp>
        <p:nvSpPr>
          <p:cNvPr id="92165" name="TextBox 1">
            <a:extLst>
              <a:ext uri="{FF2B5EF4-FFF2-40B4-BE49-F238E27FC236}">
                <a16:creationId xmlns:a16="http://schemas.microsoft.com/office/drawing/2014/main" id="{081698E7-3AEF-42FD-9619-0A15FAC9C7CE}"/>
              </a:ext>
            </a:extLst>
          </p:cNvPr>
          <p:cNvSpPr txBox="1">
            <a:spLocks noChangeArrowheads="1"/>
          </p:cNvSpPr>
          <p:nvPr/>
        </p:nvSpPr>
        <p:spPr bwMode="auto">
          <a:xfrm>
            <a:off x="6321425" y="4191000"/>
            <a:ext cx="25574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latin typeface="Calibri" panose="020F0502020204030204" pitchFamily="34" charset="0"/>
                <a:cs typeface="Arial" panose="020B0604020202020204" pitchFamily="34" charset="0"/>
              </a:rPr>
              <a:t>“Competition Codex” area must contain data. “4-digit U.S. Code” is suggested for input.</a:t>
            </a:r>
          </a:p>
        </p:txBody>
      </p:sp>
      <p:pic>
        <p:nvPicPr>
          <p:cNvPr id="10" name="Content Placeholder 10">
            <a:extLst>
              <a:ext uri="{FF2B5EF4-FFF2-40B4-BE49-F238E27FC236}">
                <a16:creationId xmlns:a16="http://schemas.microsoft.com/office/drawing/2014/main" id="{BA3EC8F7-1DA3-46C9-A43E-3C2501455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DBF152F9-A5C4-30DA-5CEE-74BBA3D572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476" y="1172165"/>
            <a:ext cx="5992621" cy="5046154"/>
          </a:xfrm>
          <a:prstGeom prst="rect">
            <a:avLst/>
          </a:prstGeom>
        </p:spPr>
      </p:pic>
      <p:cxnSp>
        <p:nvCxnSpPr>
          <p:cNvPr id="6" name="Straight Arrow Connector 5">
            <a:extLst>
              <a:ext uri="{FF2B5EF4-FFF2-40B4-BE49-F238E27FC236}">
                <a16:creationId xmlns:a16="http://schemas.microsoft.com/office/drawing/2014/main" id="{5B4E2685-7AEC-46F0-A311-2565A98E6EDD}"/>
              </a:ext>
            </a:extLst>
          </p:cNvPr>
          <p:cNvCxnSpPr>
            <a:cxnSpLocks/>
          </p:cNvCxnSpPr>
          <p:nvPr/>
        </p:nvCxnSpPr>
        <p:spPr>
          <a:xfrm flipV="1">
            <a:off x="5867400" y="2232035"/>
            <a:ext cx="646113" cy="270669"/>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0248A57B-84BC-439B-8180-056F29ADB081}"/>
              </a:ext>
            </a:extLst>
          </p:cNvPr>
          <p:cNvCxnSpPr>
            <a:cxnSpLocks/>
          </p:cNvCxnSpPr>
          <p:nvPr/>
        </p:nvCxnSpPr>
        <p:spPr>
          <a:xfrm flipV="1">
            <a:off x="4519321" y="3011759"/>
            <a:ext cx="1887829" cy="545182"/>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a:extLst>
              <a:ext uri="{FF2B5EF4-FFF2-40B4-BE49-F238E27FC236}">
                <a16:creationId xmlns:a16="http://schemas.microsoft.com/office/drawing/2014/main" id="{47F20A98-C558-4773-8C89-3697545E11A0}"/>
              </a:ext>
            </a:extLst>
          </p:cNvPr>
          <p:cNvCxnSpPr>
            <a:cxnSpLocks/>
          </p:cNvCxnSpPr>
          <p:nvPr/>
        </p:nvCxnSpPr>
        <p:spPr>
          <a:xfrm>
            <a:off x="3657600" y="2667000"/>
            <a:ext cx="2663825" cy="1711326"/>
          </a:xfrm>
          <a:prstGeom prst="straightConnector1">
            <a:avLst/>
          </a:prstGeom>
          <a:ln w="28575">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C97266EC-4858-4D55-A35E-39DFE7C4FC25}"/>
              </a:ext>
            </a:extLst>
          </p:cNvPr>
          <p:cNvSpPr>
            <a:spLocks noGrp="1" noChangeArrowheads="1"/>
          </p:cNvSpPr>
          <p:nvPr>
            <p:ph type="title" idx="4294967295"/>
          </p:nvPr>
        </p:nvSpPr>
        <p:spPr>
          <a:xfrm>
            <a:off x="422275" y="244475"/>
            <a:ext cx="8229600" cy="811213"/>
          </a:xfrm>
        </p:spPr>
        <p:txBody>
          <a:bodyPr/>
          <a:lstStyle/>
          <a:p>
            <a:pPr eaLnBrk="1" hangingPunct="1">
              <a:defRPr/>
            </a:pP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FOR </a:t>
            </a:r>
            <a:r>
              <a:rPr lang="en-US" altLang="en-US" u="sng"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NON-FIS</a:t>
            </a:r>
            <a:r>
              <a:rPr lang="en-US" altLang="en-US"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EVENT</a:t>
            </a:r>
          </a:p>
        </p:txBody>
      </p:sp>
      <p:sp>
        <p:nvSpPr>
          <p:cNvPr id="94211" name="TextBox 2">
            <a:extLst>
              <a:ext uri="{FF2B5EF4-FFF2-40B4-BE49-F238E27FC236}">
                <a16:creationId xmlns:a16="http://schemas.microsoft.com/office/drawing/2014/main" id="{BB153A4B-95AB-451D-BA52-7916290BC418}"/>
              </a:ext>
            </a:extLst>
          </p:cNvPr>
          <p:cNvSpPr txBox="1">
            <a:spLocks noChangeArrowheads="1"/>
          </p:cNvSpPr>
          <p:nvPr/>
        </p:nvSpPr>
        <p:spPr bwMode="auto">
          <a:xfrm>
            <a:off x="5150644" y="1699974"/>
            <a:ext cx="362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2060"/>
                </a:solidFill>
                <a:latin typeface="Calibri" panose="020F0502020204030204" pitchFamily="34" charset="0"/>
                <a:cs typeface="Arial" panose="020B0604020202020204" pitchFamily="34" charset="0"/>
              </a:rPr>
              <a:t>4-digit U.S. Race Code    </a:t>
            </a:r>
          </a:p>
        </p:txBody>
      </p:sp>
      <p:sp>
        <p:nvSpPr>
          <p:cNvPr id="94212" name="TextBox 5">
            <a:extLst>
              <a:ext uri="{FF2B5EF4-FFF2-40B4-BE49-F238E27FC236}">
                <a16:creationId xmlns:a16="http://schemas.microsoft.com/office/drawing/2014/main" id="{29EFA1CD-5F20-4339-B096-ABA3CB0CEB9E}"/>
              </a:ext>
            </a:extLst>
          </p:cNvPr>
          <p:cNvSpPr txBox="1">
            <a:spLocks noChangeArrowheads="1"/>
          </p:cNvSpPr>
          <p:nvPr/>
        </p:nvSpPr>
        <p:spPr bwMode="auto">
          <a:xfrm>
            <a:off x="4114800" y="2790825"/>
            <a:ext cx="486568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solidFill>
                  <a:srgbClr val="0070C0"/>
                </a:solidFill>
                <a:latin typeface="Calibri" panose="020F0502020204030204" pitchFamily="34" charset="0"/>
                <a:cs typeface="Arial" panose="020B0604020202020204" pitchFamily="34" charset="0"/>
              </a:rPr>
              <a:t>Document must be printed/signed and included in scanned/PDF electronic or paper copy non-FIS </a:t>
            </a:r>
          </a:p>
          <a:p>
            <a:pPr eaLnBrk="1" hangingPunct="1"/>
            <a:r>
              <a:rPr lang="en-US" altLang="en-US" b="1" dirty="0">
                <a:solidFill>
                  <a:srgbClr val="0070C0"/>
                </a:solidFill>
                <a:latin typeface="Calibri" panose="020F0502020204030204" pitchFamily="34" charset="0"/>
                <a:cs typeface="Arial" panose="020B0604020202020204" pitchFamily="34" charset="0"/>
              </a:rPr>
              <a:t>Race Result Document Packet submitted to U.S. Ski and Snowboard.</a:t>
            </a:r>
          </a:p>
        </p:txBody>
      </p:sp>
      <p:sp>
        <p:nvSpPr>
          <p:cNvPr id="94213" name="TextBox 5">
            <a:extLst>
              <a:ext uri="{FF2B5EF4-FFF2-40B4-BE49-F238E27FC236}">
                <a16:creationId xmlns:a16="http://schemas.microsoft.com/office/drawing/2014/main" id="{FCCC4C2C-2701-4A31-804B-9FB45E9FBCFA}"/>
              </a:ext>
            </a:extLst>
          </p:cNvPr>
          <p:cNvSpPr txBox="1">
            <a:spLocks noChangeArrowheads="1"/>
          </p:cNvSpPr>
          <p:nvPr/>
        </p:nvSpPr>
        <p:spPr bwMode="auto">
          <a:xfrm>
            <a:off x="3886200" y="4746625"/>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sz="1600" b="1" dirty="0">
                <a:solidFill>
                  <a:srgbClr val="002060"/>
                </a:solidFill>
                <a:latin typeface="Arial" panose="020B0604020202020204" pitchFamily="34" charset="0"/>
                <a:cs typeface="Arial" panose="020B0604020202020204" pitchFamily="34" charset="0"/>
              </a:rPr>
              <a:t>“JUN” (Junior) is the only selection that seems to apply for non-FIS events </a:t>
            </a:r>
          </a:p>
        </p:txBody>
      </p:sp>
      <p:sp>
        <p:nvSpPr>
          <p:cNvPr id="94214" name="TextBox 11">
            <a:extLst>
              <a:ext uri="{FF2B5EF4-FFF2-40B4-BE49-F238E27FC236}">
                <a16:creationId xmlns:a16="http://schemas.microsoft.com/office/drawing/2014/main" id="{D258576A-E24D-43AF-9BB9-707ED3D6AF39}"/>
              </a:ext>
            </a:extLst>
          </p:cNvPr>
          <p:cNvSpPr txBox="1">
            <a:spLocks noChangeArrowheads="1"/>
          </p:cNvSpPr>
          <p:nvPr/>
        </p:nvSpPr>
        <p:spPr bwMode="auto">
          <a:xfrm>
            <a:off x="304800" y="5807075"/>
            <a:ext cx="7512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r>
              <a:rPr lang="en-US" altLang="en-US" b="1" dirty="0">
                <a:latin typeface="Calibri" panose="020F0502020204030204" pitchFamily="34" charset="0"/>
                <a:cs typeface="Arial" panose="020B0604020202020204" pitchFamily="34" charset="0"/>
              </a:rPr>
              <a:t>THIS TDTR IS A SAMPLE AND IS NOT FROM AN ACTUAL EVENT. </a:t>
            </a:r>
            <a:endParaRPr lang="en-US" altLang="en-US" b="1" i="1" dirty="0">
              <a:latin typeface="Calibri" panose="020F0502020204030204" pitchFamily="34" charset="0"/>
              <a:cs typeface="Arial" panose="020B0604020202020204" pitchFamily="34" charset="0"/>
            </a:endParaRPr>
          </a:p>
        </p:txBody>
      </p:sp>
      <p:pic>
        <p:nvPicPr>
          <p:cNvPr id="10" name="Content Placeholder 10">
            <a:extLst>
              <a:ext uri="{FF2B5EF4-FFF2-40B4-BE49-F238E27FC236}">
                <a16:creationId xmlns:a16="http://schemas.microsoft.com/office/drawing/2014/main" id="{C18B9021-CECD-4A33-9B38-43C538A21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2422FBF-A6D1-4221-1E18-5A38B67A50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56" y="1055688"/>
            <a:ext cx="3308520" cy="4777738"/>
          </a:xfrm>
          <a:prstGeom prst="rect">
            <a:avLst/>
          </a:prstGeom>
        </p:spPr>
      </p:pic>
      <p:cxnSp>
        <p:nvCxnSpPr>
          <p:cNvPr id="9" name="Straight Arrow Connector 8">
            <a:extLst>
              <a:ext uri="{FF2B5EF4-FFF2-40B4-BE49-F238E27FC236}">
                <a16:creationId xmlns:a16="http://schemas.microsoft.com/office/drawing/2014/main" id="{5C295E4F-991B-41DF-B77A-C422669DD769}"/>
              </a:ext>
            </a:extLst>
          </p:cNvPr>
          <p:cNvCxnSpPr>
            <a:cxnSpLocks/>
          </p:cNvCxnSpPr>
          <p:nvPr/>
        </p:nvCxnSpPr>
        <p:spPr>
          <a:xfrm flipV="1">
            <a:off x="3423420" y="1874282"/>
            <a:ext cx="1636713" cy="698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7E8FB58-C7D4-4639-9C04-C97EC27FF7E4}"/>
              </a:ext>
            </a:extLst>
          </p:cNvPr>
          <p:cNvCxnSpPr>
            <a:cxnSpLocks/>
          </p:cNvCxnSpPr>
          <p:nvPr/>
        </p:nvCxnSpPr>
        <p:spPr>
          <a:xfrm>
            <a:off x="2256372" y="1813560"/>
            <a:ext cx="2566437" cy="29330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340666" y="152652"/>
            <a:ext cx="8400535" cy="584775"/>
          </a:xfrm>
          <a:prstGeom prst="rect">
            <a:avLst/>
          </a:prstGeom>
          <a:noFill/>
          <a:ln>
            <a:noFill/>
          </a:ln>
        </p:spPr>
        <p:txBody>
          <a:bodyPr wrap="square">
            <a:spAutoFit/>
          </a:bodyPr>
          <a:lstStyle/>
          <a:p>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INPUT: COMPETITION CODE NUMBERS</a:t>
            </a:r>
            <a:endParaRPr lang="en-US" sz="32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26D9462-C387-0D8E-7031-BD9DE1B22F27}"/>
              </a:ext>
            </a:extLst>
          </p:cNvPr>
          <p:cNvSpPr txBox="1"/>
          <p:nvPr/>
        </p:nvSpPr>
        <p:spPr>
          <a:xfrm>
            <a:off x="0" y="1656921"/>
            <a:ext cx="1251847" cy="877163"/>
          </a:xfrm>
          <a:prstGeom prst="rect">
            <a:avLst/>
          </a:prstGeom>
          <a:noFill/>
          <a:ln>
            <a:noFill/>
          </a:ln>
        </p:spPr>
        <p:txBody>
          <a:bodyPr wrap="square" rtlCol="0" anchor="ctr" anchorCtr="1">
            <a:spAutoFit/>
          </a:bodyPr>
          <a:lstStyle/>
          <a:p>
            <a:r>
              <a:rPr lang="en-US" sz="1700" dirty="0">
                <a:latin typeface="Arial Narrow" panose="020B0606020202030204" pitchFamily="34" charset="0"/>
                <a:cs typeface="Arial" panose="020B0604020202020204" pitchFamily="34" charset="0"/>
              </a:rPr>
              <a:t>U.S. # </a:t>
            </a:r>
            <a:r>
              <a:rPr lang="en-US" sz="1700" b="1" u="sng" dirty="0">
                <a:latin typeface="Arial Narrow" panose="020B0606020202030204" pitchFamily="34" charset="0"/>
                <a:cs typeface="Arial" panose="020B0604020202020204" pitchFamily="34" charset="0"/>
              </a:rPr>
              <a:t>in</a:t>
            </a:r>
            <a:r>
              <a:rPr lang="en-US" sz="1700" dirty="0">
                <a:latin typeface="Arial Narrow" panose="020B0606020202030204" pitchFamily="34" charset="0"/>
                <a:cs typeface="Arial" panose="020B0604020202020204" pitchFamily="34" charset="0"/>
              </a:rPr>
              <a:t> “Competition Code”</a:t>
            </a:r>
          </a:p>
        </p:txBody>
      </p:sp>
      <p:sp>
        <p:nvSpPr>
          <p:cNvPr id="12" name="TextBox 11">
            <a:extLst>
              <a:ext uri="{FF2B5EF4-FFF2-40B4-BE49-F238E27FC236}">
                <a16:creationId xmlns:a16="http://schemas.microsoft.com/office/drawing/2014/main" id="{B49A99EB-FF63-E75D-070F-20A470362B57}"/>
              </a:ext>
            </a:extLst>
          </p:cNvPr>
          <p:cNvSpPr txBox="1"/>
          <p:nvPr/>
        </p:nvSpPr>
        <p:spPr>
          <a:xfrm>
            <a:off x="4484683" y="1561237"/>
            <a:ext cx="1355558" cy="877163"/>
          </a:xfrm>
          <a:prstGeom prst="rect">
            <a:avLst/>
          </a:prstGeom>
          <a:noFill/>
          <a:ln>
            <a:noFill/>
          </a:ln>
        </p:spPr>
        <p:txBody>
          <a:bodyPr wrap="square" rtlCol="0" anchor="ctr" anchorCtr="1">
            <a:spAutoFit/>
          </a:bodyPr>
          <a:lstStyle/>
          <a:p>
            <a:r>
              <a:rPr lang="en-US" sz="1700" dirty="0">
                <a:latin typeface="Arial Narrow" panose="020B0606020202030204" pitchFamily="34" charset="0"/>
                <a:cs typeface="Arial" panose="020B0604020202020204" pitchFamily="34" charset="0"/>
              </a:rPr>
              <a:t>U.S. #  </a:t>
            </a:r>
            <a:r>
              <a:rPr lang="en-US" sz="1700" b="1" u="sng" dirty="0">
                <a:latin typeface="Arial Narrow" panose="020B0606020202030204" pitchFamily="34" charset="0"/>
                <a:cs typeface="Arial" panose="020B0604020202020204" pitchFamily="34" charset="0"/>
              </a:rPr>
              <a:t>not in </a:t>
            </a:r>
            <a:r>
              <a:rPr lang="en-US" sz="1700" dirty="0">
                <a:latin typeface="Arial Narrow" panose="020B0606020202030204" pitchFamily="34" charset="0"/>
                <a:cs typeface="Arial" panose="020B0604020202020204" pitchFamily="34" charset="0"/>
              </a:rPr>
              <a:t>“Competition Code”</a:t>
            </a:r>
          </a:p>
        </p:txBody>
      </p:sp>
      <p:pic>
        <p:nvPicPr>
          <p:cNvPr id="6" name="Picture 5">
            <a:extLst>
              <a:ext uri="{FF2B5EF4-FFF2-40B4-BE49-F238E27FC236}">
                <a16:creationId xmlns:a16="http://schemas.microsoft.com/office/drawing/2014/main" id="{624734A5-FCCF-3182-547C-D14E421E0C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4604" y="1033674"/>
            <a:ext cx="3194221" cy="4953000"/>
          </a:xfrm>
          <a:prstGeom prst="rect">
            <a:avLst/>
          </a:prstGeom>
        </p:spPr>
      </p:pic>
      <p:cxnSp>
        <p:nvCxnSpPr>
          <p:cNvPr id="15" name="Straight Arrow Connector 14">
            <a:extLst>
              <a:ext uri="{FF2B5EF4-FFF2-40B4-BE49-F238E27FC236}">
                <a16:creationId xmlns:a16="http://schemas.microsoft.com/office/drawing/2014/main" id="{0B826AB3-C9AC-F2A7-1A5C-46DCE394DFBD}"/>
              </a:ext>
            </a:extLst>
          </p:cNvPr>
          <p:cNvCxnSpPr>
            <a:cxnSpLocks/>
          </p:cNvCxnSpPr>
          <p:nvPr/>
        </p:nvCxnSpPr>
        <p:spPr>
          <a:xfrm flipV="1">
            <a:off x="5531318" y="1999818"/>
            <a:ext cx="2698282" cy="35114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1EF22D86-AD9E-8953-97AC-57BCB1E04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8746" y="1040131"/>
            <a:ext cx="3308520" cy="4777738"/>
          </a:xfrm>
          <a:prstGeom prst="rect">
            <a:avLst/>
          </a:prstGeom>
        </p:spPr>
      </p:pic>
      <p:cxnSp>
        <p:nvCxnSpPr>
          <p:cNvPr id="10" name="Straight Arrow Connector 9">
            <a:extLst>
              <a:ext uri="{FF2B5EF4-FFF2-40B4-BE49-F238E27FC236}">
                <a16:creationId xmlns:a16="http://schemas.microsoft.com/office/drawing/2014/main" id="{F642CE63-F796-2A86-4D72-1522C9B9369A}"/>
              </a:ext>
            </a:extLst>
          </p:cNvPr>
          <p:cNvCxnSpPr>
            <a:cxnSpLocks/>
          </p:cNvCxnSpPr>
          <p:nvPr/>
        </p:nvCxnSpPr>
        <p:spPr>
          <a:xfrm flipV="1">
            <a:off x="914400" y="1999818"/>
            <a:ext cx="2798201" cy="43858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35805320"/>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C483BA7-30CB-9560-32FD-04084518C24E}"/>
              </a:ext>
            </a:extLst>
          </p:cNvPr>
          <p:cNvSpPr txBox="1"/>
          <p:nvPr/>
        </p:nvSpPr>
        <p:spPr>
          <a:xfrm>
            <a:off x="5410200" y="1450542"/>
            <a:ext cx="3505200" cy="2585323"/>
          </a:xfrm>
          <a:prstGeom prst="rect">
            <a:avLst/>
          </a:prstGeom>
          <a:noFill/>
          <a:ln>
            <a:solidFill>
              <a:schemeClr val="bg2"/>
            </a:solidFill>
          </a:ln>
        </p:spPr>
        <p:txBody>
          <a:bodyPr wrap="square" rtlCol="0" anchor="ctr" anchorCtr="1">
            <a:spAutoFit/>
          </a:bodyPr>
          <a:lstStyle/>
          <a:p>
            <a:pPr>
              <a:buAutoNum type="arabicParenR"/>
            </a:pPr>
            <a:r>
              <a:rPr lang="en-US" dirty="0">
                <a:latin typeface="Arial" panose="020B0604020202020204" pitchFamily="34" charset="0"/>
                <a:cs typeface="Arial" panose="020B0604020202020204" pitchFamily="34" charset="0"/>
              </a:rPr>
              <a:t> 4-digit U.S. code inserted in FIS Competition Code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 U+4-digit U.S. code inserted in National Competition Code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Following these steps eliminates the blank space in the PDF copy. </a:t>
            </a:r>
          </a:p>
        </p:txBody>
      </p:sp>
      <p:sp>
        <p:nvSpPr>
          <p:cNvPr id="11" name="TextBox 10">
            <a:extLst>
              <a:ext uri="{FF2B5EF4-FFF2-40B4-BE49-F238E27FC236}">
                <a16:creationId xmlns:a16="http://schemas.microsoft.com/office/drawing/2014/main" id="{711D0343-2DB6-9B05-3EAC-601A1006AF0D}"/>
              </a:ext>
            </a:extLst>
          </p:cNvPr>
          <p:cNvSpPr txBox="1"/>
          <p:nvPr/>
        </p:nvSpPr>
        <p:spPr>
          <a:xfrm>
            <a:off x="340666" y="152652"/>
            <a:ext cx="8400535" cy="584775"/>
          </a:xfrm>
          <a:prstGeom prst="rect">
            <a:avLst/>
          </a:prstGeom>
          <a:noFill/>
          <a:ln>
            <a:noFill/>
          </a:ln>
        </p:spPr>
        <p:txBody>
          <a:bodyPr wrap="square">
            <a:spAutoFit/>
          </a:bodyPr>
          <a:lstStyle/>
          <a:p>
            <a:r>
              <a:rPr lang="en-US" sz="32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INPUT: COMPETITION CODE </a:t>
            </a:r>
            <a:r>
              <a:rPr lang="en-US" sz="3200" dirty="0">
                <a:solidFill>
                  <a:srgbClr val="FF0000"/>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 </a:t>
            </a:r>
            <a:endParaRPr lang="en-US" sz="3200" dirty="0">
              <a:solidFill>
                <a:srgbClr val="FF0000"/>
              </a:solidFill>
            </a:endParaRPr>
          </a:p>
        </p:txBody>
      </p:sp>
      <p:pic>
        <p:nvPicPr>
          <p:cNvPr id="3" name="Picture 2">
            <a:extLst>
              <a:ext uri="{FF2B5EF4-FFF2-40B4-BE49-F238E27FC236}">
                <a16:creationId xmlns:a16="http://schemas.microsoft.com/office/drawing/2014/main" id="{257D7937-791A-D8AF-78DF-8B2F144595F6}"/>
              </a:ext>
            </a:extLst>
          </p:cNvPr>
          <p:cNvPicPr>
            <a:picLocks noChangeAspect="1"/>
          </p:cNvPicPr>
          <p:nvPr/>
        </p:nvPicPr>
        <p:blipFill>
          <a:blip r:embed="rId4"/>
          <a:stretch>
            <a:fillRect/>
          </a:stretch>
        </p:blipFill>
        <p:spPr>
          <a:xfrm>
            <a:off x="308009" y="838737"/>
            <a:ext cx="4888995" cy="5823387"/>
          </a:xfrm>
          <a:prstGeom prst="rect">
            <a:avLst/>
          </a:prstGeom>
        </p:spPr>
      </p:pic>
      <p:cxnSp>
        <p:nvCxnSpPr>
          <p:cNvPr id="15" name="Straight Arrow Connector 14">
            <a:extLst>
              <a:ext uri="{FF2B5EF4-FFF2-40B4-BE49-F238E27FC236}">
                <a16:creationId xmlns:a16="http://schemas.microsoft.com/office/drawing/2014/main" id="{33A24AD2-F329-0791-5E3B-B09495AF7757}"/>
              </a:ext>
            </a:extLst>
          </p:cNvPr>
          <p:cNvCxnSpPr>
            <a:cxnSpLocks/>
          </p:cNvCxnSpPr>
          <p:nvPr/>
        </p:nvCxnSpPr>
        <p:spPr>
          <a:xfrm flipH="1">
            <a:off x="1752600" y="1810157"/>
            <a:ext cx="3733800" cy="78064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23C83FB3-D546-4460-019F-91761EA2B99B}"/>
              </a:ext>
            </a:extLst>
          </p:cNvPr>
          <p:cNvCxnSpPr>
            <a:cxnSpLocks/>
          </p:cNvCxnSpPr>
          <p:nvPr/>
        </p:nvCxnSpPr>
        <p:spPr>
          <a:xfrm flipH="1">
            <a:off x="2057400" y="2590800"/>
            <a:ext cx="3375818" cy="15240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0673758"/>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152400" y="228600"/>
            <a:ext cx="8973065" cy="553998"/>
          </a:xfrm>
          <a:prstGeom prst="rect">
            <a:avLst/>
          </a:prstGeom>
          <a:noFill/>
          <a:ln>
            <a:noFill/>
          </a:ln>
        </p:spPr>
        <p:txBody>
          <a:bodyPr wrap="square">
            <a:spAutoFit/>
          </a:bodyPr>
          <a:lstStyle/>
          <a:p>
            <a:r>
              <a:rPr lang="en-US" sz="30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COMPLETING A TDTR FOR A PARALLEL EVENT</a:t>
            </a:r>
            <a:endParaRPr lang="en-US" sz="30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199A6D9-B663-46A3-078D-24E595889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874931"/>
            <a:ext cx="5562600" cy="4864034"/>
          </a:xfrm>
          <a:prstGeom prst="rect">
            <a:avLst/>
          </a:prstGeom>
        </p:spPr>
      </p:pic>
      <p:sp>
        <p:nvSpPr>
          <p:cNvPr id="6" name="TextBox 5">
            <a:extLst>
              <a:ext uri="{FF2B5EF4-FFF2-40B4-BE49-F238E27FC236}">
                <a16:creationId xmlns:a16="http://schemas.microsoft.com/office/drawing/2014/main" id="{9BFEB6F1-3799-A132-8F5D-1E5CCD4D67B8}"/>
              </a:ext>
            </a:extLst>
          </p:cNvPr>
          <p:cNvSpPr txBox="1"/>
          <p:nvPr/>
        </p:nvSpPr>
        <p:spPr>
          <a:xfrm>
            <a:off x="381000" y="6216134"/>
            <a:ext cx="7239000"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Make your selection: Qualification or Final (Parallel, GS, or SL)</a:t>
            </a:r>
          </a:p>
        </p:txBody>
      </p:sp>
      <p:cxnSp>
        <p:nvCxnSpPr>
          <p:cNvPr id="8" name="Straight Arrow Connector 7">
            <a:extLst>
              <a:ext uri="{FF2B5EF4-FFF2-40B4-BE49-F238E27FC236}">
                <a16:creationId xmlns:a16="http://schemas.microsoft.com/office/drawing/2014/main" id="{143880A2-2020-136B-4B63-0E2AD38FA291}"/>
              </a:ext>
            </a:extLst>
          </p:cNvPr>
          <p:cNvCxnSpPr>
            <a:cxnSpLocks/>
          </p:cNvCxnSpPr>
          <p:nvPr/>
        </p:nvCxnSpPr>
        <p:spPr>
          <a:xfrm flipH="1">
            <a:off x="1752600" y="3803541"/>
            <a:ext cx="1295400" cy="241259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3DAAE67F-A86C-FAA5-0409-ED03607C8403}"/>
              </a:ext>
            </a:extLst>
          </p:cNvPr>
          <p:cNvSpPr txBox="1"/>
          <p:nvPr/>
        </p:nvSpPr>
        <p:spPr>
          <a:xfrm>
            <a:off x="6102139" y="2362200"/>
            <a:ext cx="2932324" cy="1354217"/>
          </a:xfrm>
          <a:prstGeom prst="rect">
            <a:avLst/>
          </a:prstGeom>
          <a:noFill/>
          <a:ln>
            <a:noFill/>
          </a:ln>
        </p:spPr>
        <p:txBody>
          <a:bodyPr wrap="square" rtlCol="0" anchor="ctr" anchorCtr="1">
            <a:spAutoFit/>
          </a:bodyPr>
          <a:lstStyle/>
          <a:p>
            <a:pPr>
              <a:spcBef>
                <a:spcPts val="1200"/>
              </a:spcBef>
            </a:pPr>
            <a:r>
              <a:rPr lang="en-US" dirty="0">
                <a:latin typeface="Arial" panose="020B0604020202020204" pitchFamily="34" charset="0"/>
                <a:cs typeface="Arial" panose="020B0604020202020204" pitchFamily="34" charset="0"/>
              </a:rPr>
              <a:t>1) Setting to </a:t>
            </a:r>
            <a:r>
              <a:rPr lang="en-US" b="1" dirty="0">
                <a:latin typeface="Arial" panose="020B0604020202020204" pitchFamily="34" charset="0"/>
                <a:cs typeface="Arial" panose="020B0604020202020204" pitchFamily="34" charset="0"/>
              </a:rPr>
              <a:t>Parallel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Qualification</a:t>
            </a:r>
            <a:r>
              <a:rPr lang="en-US" dirty="0">
                <a:latin typeface="Arial" panose="020B0604020202020204" pitchFamily="34" charset="0"/>
                <a:cs typeface="Arial" panose="020B0604020202020204" pitchFamily="34" charset="0"/>
              </a:rPr>
              <a:t> = </a:t>
            </a:r>
            <a:r>
              <a:rPr lang="en-US" u="sng" dirty="0">
                <a:latin typeface="Arial" panose="020B0604020202020204" pitchFamily="34" charset="0"/>
                <a:cs typeface="Arial" panose="020B0604020202020204" pitchFamily="34" charset="0"/>
              </a:rPr>
              <a:t>2-runs</a:t>
            </a:r>
          </a:p>
          <a:p>
            <a:pPr>
              <a:spcBef>
                <a:spcPts val="1200"/>
              </a:spcBef>
            </a:pPr>
            <a:r>
              <a:rPr lang="en-US" dirty="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PGS Qualification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PSL Qualification </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 run</a:t>
            </a:r>
          </a:p>
        </p:txBody>
      </p:sp>
    </p:spTree>
    <p:extLst>
      <p:ext uri="{BB962C8B-B14F-4D97-AF65-F5344CB8AC3E}">
        <p14:creationId xmlns:p14="http://schemas.microsoft.com/office/powerpoint/2010/main" val="187319904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COMPLETING A TDTR FOR PARALLEL</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6059A16-4B16-B88C-FF2C-580121AD6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880" y="874931"/>
            <a:ext cx="5880320" cy="5845416"/>
          </a:xfrm>
          <a:prstGeom prst="rect">
            <a:avLst/>
          </a:prstGeom>
        </p:spPr>
      </p:pic>
      <p:sp>
        <p:nvSpPr>
          <p:cNvPr id="6" name="TextBox 5">
            <a:extLst>
              <a:ext uri="{FF2B5EF4-FFF2-40B4-BE49-F238E27FC236}">
                <a16:creationId xmlns:a16="http://schemas.microsoft.com/office/drawing/2014/main" id="{B9591DB3-B2D0-4ECD-224B-A41A19B43565}"/>
              </a:ext>
            </a:extLst>
          </p:cNvPr>
          <p:cNvSpPr txBox="1"/>
          <p:nvPr/>
        </p:nvSpPr>
        <p:spPr>
          <a:xfrm>
            <a:off x="6324600" y="2115235"/>
            <a:ext cx="2514600" cy="646331"/>
          </a:xfrm>
          <a:prstGeom prst="rect">
            <a:avLst/>
          </a:prstGeom>
          <a:noFill/>
          <a:ln>
            <a:solidFill>
              <a:schemeClr val="bg2"/>
            </a:solidFill>
          </a:ln>
        </p:spPr>
        <p:txBody>
          <a:bodyPr wrap="square" rtlCol="0" anchor="ctr" anchorCtr="1">
            <a:spAutoFit/>
          </a:bodyPr>
          <a:lstStyle/>
          <a:p>
            <a:r>
              <a:rPr lang="en-US" dirty="0">
                <a:latin typeface="Arial" panose="020B0604020202020204" pitchFamily="34" charset="0"/>
                <a:cs typeface="Arial" panose="020B0604020202020204" pitchFamily="34" charset="0"/>
              </a:rPr>
              <a:t>Use dropdown boxes to make selections</a:t>
            </a:r>
          </a:p>
        </p:txBody>
      </p:sp>
      <p:cxnSp>
        <p:nvCxnSpPr>
          <p:cNvPr id="9" name="Straight Arrow Connector 8">
            <a:extLst>
              <a:ext uri="{FF2B5EF4-FFF2-40B4-BE49-F238E27FC236}">
                <a16:creationId xmlns:a16="http://schemas.microsoft.com/office/drawing/2014/main" id="{24934959-D7B6-5E1B-C25F-DD1C738079E2}"/>
              </a:ext>
            </a:extLst>
          </p:cNvPr>
          <p:cNvCxnSpPr/>
          <p:nvPr/>
        </p:nvCxnSpPr>
        <p:spPr>
          <a:xfrm flipH="1">
            <a:off x="3505200" y="2438400"/>
            <a:ext cx="2667000" cy="5334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651122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3A60939-932A-4366-A226-4DF25B66CBD2}"/>
              </a:ext>
            </a:extLst>
          </p:cNvPr>
          <p:cNvSpPr txBox="1">
            <a:spLocks noChangeArrowheads="1"/>
          </p:cNvSpPr>
          <p:nvPr/>
        </p:nvSpPr>
        <p:spPr bwMode="auto">
          <a:xfrm>
            <a:off x="533400" y="566738"/>
            <a:ext cx="8226425" cy="609600"/>
          </a:xfrm>
          <a:prstGeom prst="rect">
            <a:avLst/>
          </a:prstGeom>
          <a:noFill/>
          <a:ln w="9525">
            <a:noFill/>
            <a:miter lim="800000"/>
            <a:headEnd/>
            <a:tailEnd/>
          </a:ln>
        </p:spPr>
        <p:txBody>
          <a:bodyPr anchor="ctr"/>
          <a:lstStyle/>
          <a:p>
            <a:pPr algn="ctr" eaLnBrk="1" fontAlgn="auto" hangingPunct="1">
              <a:spcBef>
                <a:spcPts val="0"/>
              </a:spcBef>
              <a:spcAft>
                <a:spcPts val="0"/>
              </a:spcAft>
              <a:defRPr/>
            </a:pPr>
            <a:r>
              <a:rPr lang="en-US" sz="3200" b="1" kern="0" dirty="0">
                <a:solidFill>
                  <a:srgbClr val="003DB8"/>
                </a:solidFill>
                <a:effectLst>
                  <a:outerShdw blurRad="38100" dist="38100" dir="2700000" algn="tl">
                    <a:srgbClr val="000000">
                      <a:alpha val="43137"/>
                    </a:srgbClr>
                  </a:outerShdw>
                </a:effectLst>
                <a:latin typeface="Arial Bold" panose="020B0704020202020204" pitchFamily="34" charset="0"/>
                <a:ea typeface="+mj-ea"/>
                <a:cs typeface="Arial Bold" panose="020B0704020202020204" pitchFamily="34" charset="0"/>
              </a:rPr>
              <a:t>CONNECTIONS</a:t>
            </a:r>
          </a:p>
        </p:txBody>
      </p:sp>
      <p:sp>
        <p:nvSpPr>
          <p:cNvPr id="4" name="Rectangle 3">
            <a:extLst>
              <a:ext uri="{FF2B5EF4-FFF2-40B4-BE49-F238E27FC236}">
                <a16:creationId xmlns:a16="http://schemas.microsoft.com/office/drawing/2014/main" id="{E53843EE-583B-4B0F-B33C-2F24E96F0AD1}"/>
              </a:ext>
            </a:extLst>
          </p:cNvPr>
          <p:cNvSpPr txBox="1">
            <a:spLocks noChangeArrowheads="1"/>
          </p:cNvSpPr>
          <p:nvPr/>
        </p:nvSpPr>
        <p:spPr bwMode="auto">
          <a:xfrm>
            <a:off x="296863" y="2420938"/>
            <a:ext cx="4640262"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1" hangingPunct="1">
              <a:lnSpc>
                <a:spcPct val="90000"/>
              </a:lnSpc>
              <a:spcBef>
                <a:spcPct val="20000"/>
              </a:spcBef>
            </a:pPr>
            <a:r>
              <a:rPr lang="en-US" altLang="en-US" sz="2400" b="1" dirty="0">
                <a:latin typeface="Arial" panose="020B0604020202020204" pitchFamily="34" charset="0"/>
                <a:cs typeface="Arial" panose="020B0604020202020204" pitchFamily="34" charset="0"/>
              </a:rPr>
              <a:t>How do we communicate signals/data from Start to Finish?</a:t>
            </a:r>
          </a:p>
          <a:p>
            <a:pPr eaLnBrk="1" hangingPunct="1">
              <a:lnSpc>
                <a:spcPct val="90000"/>
              </a:lnSpc>
              <a:spcBef>
                <a:spcPct val="30000"/>
              </a:spcBef>
            </a:pPr>
            <a:endParaRPr lang="en-US" altLang="en-US" sz="2400" b="1" dirty="0">
              <a:latin typeface="Arial" panose="020B0604020202020204" pitchFamily="34" charset="0"/>
              <a:cs typeface="Arial" panose="020B0604020202020204" pitchFamily="34" charset="0"/>
            </a:endParaRPr>
          </a:p>
          <a:p>
            <a:pPr eaLnBrk="1" hangingPunct="1">
              <a:lnSpc>
                <a:spcPct val="90000"/>
              </a:lnSpc>
              <a:spcBef>
                <a:spcPct val="30000"/>
              </a:spcBef>
            </a:pPr>
            <a:r>
              <a:rPr lang="en-US" altLang="en-US" sz="2400" b="1" dirty="0">
                <a:latin typeface="Arial" panose="020B0604020202020204" pitchFamily="34" charset="0"/>
                <a:cs typeface="Arial" panose="020B0604020202020204" pitchFamily="34" charset="0"/>
              </a:rPr>
              <a:t>How is voice communication handled between Start and Finish?</a:t>
            </a:r>
          </a:p>
        </p:txBody>
      </p:sp>
      <p:sp>
        <p:nvSpPr>
          <p:cNvPr id="5" name="Rectangle 4">
            <a:extLst>
              <a:ext uri="{FF2B5EF4-FFF2-40B4-BE49-F238E27FC236}">
                <a16:creationId xmlns:a16="http://schemas.microsoft.com/office/drawing/2014/main" id="{A5C742E1-7CCB-4907-B3AD-95597F3C19BD}"/>
              </a:ext>
            </a:extLst>
          </p:cNvPr>
          <p:cNvSpPr txBox="1">
            <a:spLocks noChangeArrowheads="1"/>
          </p:cNvSpPr>
          <p:nvPr/>
        </p:nvSpPr>
        <p:spPr>
          <a:xfrm>
            <a:off x="5257800" y="2616200"/>
            <a:ext cx="3203575" cy="2995613"/>
          </a:xfrm>
          <a:prstGeom prst="rect">
            <a:avLst/>
          </a:prstGeom>
        </p:spPr>
        <p:txBody>
          <a:bodyPr/>
          <a:lstStyle/>
          <a:p>
            <a:pPr eaLnBrk="1" fontAlgn="auto" hangingPunct="1">
              <a:spcBef>
                <a:spcPct val="20000"/>
              </a:spcBef>
              <a:spcAft>
                <a:spcPts val="0"/>
              </a:spcAft>
              <a:buFontTx/>
              <a:buChar char="•"/>
              <a:defRPr/>
            </a:pPr>
            <a:r>
              <a:rPr lang="en-US" b="1" kern="0" dirty="0">
                <a:solidFill>
                  <a:srgbClr val="003DB8"/>
                </a:solidFill>
                <a:latin typeface="Arial"/>
                <a:cs typeface="Arial"/>
              </a:rPr>
              <a:t>Cable</a:t>
            </a:r>
          </a:p>
          <a:p>
            <a:pPr eaLnBrk="1" fontAlgn="auto" hangingPunct="1">
              <a:spcBef>
                <a:spcPct val="20000"/>
              </a:spcBef>
              <a:spcAft>
                <a:spcPts val="0"/>
              </a:spcAft>
              <a:buFontTx/>
              <a:buChar char="•"/>
              <a:defRPr/>
            </a:pPr>
            <a:r>
              <a:rPr lang="en-US" b="1" kern="0" dirty="0">
                <a:solidFill>
                  <a:srgbClr val="003DB8"/>
                </a:solidFill>
                <a:latin typeface="Arial"/>
                <a:cs typeface="Arial"/>
              </a:rPr>
              <a:t>Radio</a:t>
            </a:r>
          </a:p>
          <a:p>
            <a:pPr eaLnBrk="1" fontAlgn="auto" hangingPunct="1">
              <a:spcBef>
                <a:spcPct val="20000"/>
              </a:spcBef>
              <a:spcAft>
                <a:spcPts val="0"/>
              </a:spcAft>
              <a:buFontTx/>
              <a:buChar char="•"/>
              <a:defRPr/>
            </a:pPr>
            <a:r>
              <a:rPr lang="en-US" b="1" kern="0" dirty="0">
                <a:solidFill>
                  <a:srgbClr val="003DB8"/>
                </a:solidFill>
                <a:latin typeface="Arial"/>
                <a:cs typeface="Arial"/>
              </a:rPr>
              <a:t>Snowmobile</a:t>
            </a:r>
          </a:p>
          <a:p>
            <a:pPr eaLnBrk="1" fontAlgn="auto" hangingPunct="1">
              <a:spcBef>
                <a:spcPct val="20000"/>
              </a:spcBef>
              <a:spcAft>
                <a:spcPts val="0"/>
              </a:spcAft>
              <a:buFontTx/>
              <a:buChar char="•"/>
              <a:defRPr/>
            </a:pPr>
            <a:r>
              <a:rPr lang="en-US" b="1" kern="0" dirty="0">
                <a:solidFill>
                  <a:srgbClr val="003DB8"/>
                </a:solidFill>
                <a:latin typeface="Arial"/>
                <a:cs typeface="Arial"/>
              </a:rPr>
              <a:t>Ski Lift</a:t>
            </a:r>
          </a:p>
          <a:p>
            <a:pPr eaLnBrk="1" fontAlgn="auto" hangingPunct="1">
              <a:spcBef>
                <a:spcPct val="20000"/>
              </a:spcBef>
              <a:spcAft>
                <a:spcPts val="0"/>
              </a:spcAft>
              <a:buFontTx/>
              <a:buChar char="•"/>
              <a:defRPr/>
            </a:pPr>
            <a:r>
              <a:rPr lang="en-US" b="1" kern="0" dirty="0">
                <a:solidFill>
                  <a:srgbClr val="003DB8"/>
                </a:solidFill>
                <a:latin typeface="Arial"/>
                <a:cs typeface="Arial"/>
              </a:rPr>
              <a:t>Skier</a:t>
            </a:r>
          </a:p>
          <a:p>
            <a:pPr eaLnBrk="1" fontAlgn="auto" hangingPunct="1">
              <a:spcBef>
                <a:spcPct val="20000"/>
              </a:spcBef>
              <a:spcAft>
                <a:spcPts val="0"/>
              </a:spcAft>
              <a:buFontTx/>
              <a:buChar char="•"/>
              <a:defRPr/>
            </a:pPr>
            <a:r>
              <a:rPr lang="en-US" b="1" kern="0" dirty="0">
                <a:solidFill>
                  <a:srgbClr val="003DB8"/>
                </a:solidFill>
                <a:latin typeface="Arial"/>
                <a:cs typeface="Arial"/>
              </a:rPr>
              <a:t>??</a:t>
            </a:r>
          </a:p>
        </p:txBody>
      </p:sp>
      <p:pic>
        <p:nvPicPr>
          <p:cNvPr id="18437" name="Picture 5">
            <a:extLst>
              <a:ext uri="{FF2B5EF4-FFF2-40B4-BE49-F238E27FC236}">
                <a16:creationId xmlns:a16="http://schemas.microsoft.com/office/drawing/2014/main" id="{13435FF7-E713-493F-B765-1BBECB37C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936" y="1371600"/>
            <a:ext cx="72247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10">
            <a:extLst>
              <a:ext uri="{FF2B5EF4-FFF2-40B4-BE49-F238E27FC236}">
                <a16:creationId xmlns:a16="http://schemas.microsoft.com/office/drawing/2014/main" id="{11DC0834-6872-49C1-87E3-47604314F3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additive="base">
                                        <p:cTn id="25"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additive="base">
                                        <p:cTn id="31"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additive="base">
                                        <p:cTn id="37"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additive="base">
                                        <p:cTn id="43"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additive="base">
                                        <p:cTn id="49"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283223" y="18181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812937-0CFA-5712-BBF5-9FB074E21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004" y="874931"/>
            <a:ext cx="5896196" cy="5754469"/>
          </a:xfrm>
          <a:prstGeom prst="rect">
            <a:avLst/>
          </a:prstGeom>
        </p:spPr>
      </p:pic>
      <p:sp>
        <p:nvSpPr>
          <p:cNvPr id="6" name="TextBox 5">
            <a:extLst>
              <a:ext uri="{FF2B5EF4-FFF2-40B4-BE49-F238E27FC236}">
                <a16:creationId xmlns:a16="http://schemas.microsoft.com/office/drawing/2014/main" id="{63FA730A-757E-418D-7FCD-F9E90A8E0A6F}"/>
              </a:ext>
            </a:extLst>
          </p:cNvPr>
          <p:cNvSpPr txBox="1"/>
          <p:nvPr/>
        </p:nvSpPr>
        <p:spPr>
          <a:xfrm>
            <a:off x="6477000" y="2332793"/>
            <a:ext cx="2438400" cy="1354217"/>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1) Use dropdown to select software </a:t>
            </a:r>
          </a:p>
          <a:p>
            <a:pPr>
              <a:spcBef>
                <a:spcPts val="1200"/>
              </a:spcBef>
            </a:pPr>
            <a:r>
              <a:rPr lang="en-US" dirty="0">
                <a:latin typeface="Arial" panose="020B0604020202020204" pitchFamily="34" charset="0"/>
                <a:cs typeface="Arial" panose="020B0604020202020204" pitchFamily="34" charset="0"/>
              </a:rPr>
              <a:t>2) Continue to input required information</a:t>
            </a:r>
          </a:p>
        </p:txBody>
      </p:sp>
      <p:cxnSp>
        <p:nvCxnSpPr>
          <p:cNvPr id="8" name="Straight Arrow Connector 7">
            <a:extLst>
              <a:ext uri="{FF2B5EF4-FFF2-40B4-BE49-F238E27FC236}">
                <a16:creationId xmlns:a16="http://schemas.microsoft.com/office/drawing/2014/main" id="{8A236523-58B0-08F5-540B-D2F2DC871B16}"/>
              </a:ext>
            </a:extLst>
          </p:cNvPr>
          <p:cNvCxnSpPr>
            <a:cxnSpLocks/>
          </p:cNvCxnSpPr>
          <p:nvPr/>
        </p:nvCxnSpPr>
        <p:spPr>
          <a:xfrm flipH="1">
            <a:off x="3810000" y="3276600"/>
            <a:ext cx="2667000" cy="4572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DE3E9C8-874B-2D85-041D-7480F859EBE1}"/>
              </a:ext>
            </a:extLst>
          </p:cNvPr>
          <p:cNvCxnSpPr/>
          <p:nvPr/>
        </p:nvCxnSpPr>
        <p:spPr>
          <a:xfrm flipH="1">
            <a:off x="2514600" y="2590800"/>
            <a:ext cx="4038600" cy="109621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06307562"/>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785442-A219-FF79-E49F-3E8C1D9E6E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479" y="990601"/>
            <a:ext cx="5981921" cy="5486400"/>
          </a:xfrm>
          <a:prstGeom prst="rect">
            <a:avLst/>
          </a:prstGeom>
        </p:spPr>
      </p:pic>
      <p:sp>
        <p:nvSpPr>
          <p:cNvPr id="6" name="TextBox 5">
            <a:extLst>
              <a:ext uri="{FF2B5EF4-FFF2-40B4-BE49-F238E27FC236}">
                <a16:creationId xmlns:a16="http://schemas.microsoft.com/office/drawing/2014/main" id="{5A460E9E-622A-D85E-9217-B86EE3E457B8}"/>
              </a:ext>
            </a:extLst>
          </p:cNvPr>
          <p:cNvSpPr txBox="1"/>
          <p:nvPr/>
        </p:nvSpPr>
        <p:spPr>
          <a:xfrm>
            <a:off x="6248401" y="1763410"/>
            <a:ext cx="2877064" cy="2492990"/>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1) Key in required information</a:t>
            </a:r>
          </a:p>
          <a:p>
            <a:pPr>
              <a:spcBef>
                <a:spcPts val="1200"/>
              </a:spcBef>
            </a:pPr>
            <a:r>
              <a:rPr lang="en-US" dirty="0">
                <a:latin typeface="Arial" panose="020B0604020202020204" pitchFamily="34" charset="0"/>
                <a:cs typeface="Arial" panose="020B0604020202020204" pitchFamily="34" charset="0"/>
              </a:rPr>
              <a:t>2) Setting to </a:t>
            </a:r>
            <a:r>
              <a:rPr lang="en-US" b="1" dirty="0">
                <a:latin typeface="Arial" panose="020B0604020202020204" pitchFamily="34" charset="0"/>
                <a:cs typeface="Arial" panose="020B0604020202020204" pitchFamily="34" charset="0"/>
              </a:rPr>
              <a:t>Parallel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Qualification</a:t>
            </a:r>
            <a:r>
              <a:rPr lang="en-US" dirty="0">
                <a:latin typeface="Arial" panose="020B0604020202020204" pitchFamily="34" charset="0"/>
                <a:cs typeface="Arial" panose="020B0604020202020204" pitchFamily="34" charset="0"/>
              </a:rPr>
              <a:t> = </a:t>
            </a:r>
            <a:r>
              <a:rPr lang="en-US" u="sng" dirty="0">
                <a:latin typeface="Arial" panose="020B0604020202020204" pitchFamily="34" charset="0"/>
                <a:cs typeface="Arial" panose="020B0604020202020204" pitchFamily="34" charset="0"/>
              </a:rPr>
              <a:t>2-runs</a:t>
            </a:r>
          </a:p>
          <a:p>
            <a:pPr>
              <a:spcBef>
                <a:spcPts val="1200"/>
              </a:spcBef>
            </a:pPr>
            <a:r>
              <a:rPr lang="en-US" u="sng" dirty="0">
                <a:latin typeface="Arial" panose="020B0604020202020204" pitchFamily="34" charset="0"/>
                <a:cs typeface="Arial" panose="020B0604020202020204" pitchFamily="34" charset="0"/>
              </a:rPr>
              <a:t>Can be changed to 1 Run</a:t>
            </a:r>
          </a:p>
          <a:p>
            <a:pPr>
              <a:spcBef>
                <a:spcPts val="1200"/>
              </a:spcBef>
            </a:pPr>
            <a:r>
              <a:rPr lang="en-US" dirty="0">
                <a:latin typeface="Arial" panose="020B0604020202020204" pitchFamily="34" charset="0"/>
                <a:cs typeface="Arial" panose="020B0604020202020204" pitchFamily="34" charset="0"/>
              </a:rPr>
              <a:t>3) </a:t>
            </a:r>
            <a:r>
              <a:rPr lang="en-US" b="1" dirty="0">
                <a:latin typeface="Arial" panose="020B0604020202020204" pitchFamily="34" charset="0"/>
                <a:cs typeface="Arial" panose="020B0604020202020204" pitchFamily="34" charset="0"/>
              </a:rPr>
              <a:t>PGS Qualification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PSL Qualification </a:t>
            </a: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1 run</a:t>
            </a:r>
          </a:p>
        </p:txBody>
      </p:sp>
      <p:cxnSp>
        <p:nvCxnSpPr>
          <p:cNvPr id="8" name="Straight Arrow Connector 7">
            <a:extLst>
              <a:ext uri="{FF2B5EF4-FFF2-40B4-BE49-F238E27FC236}">
                <a16:creationId xmlns:a16="http://schemas.microsoft.com/office/drawing/2014/main" id="{9ED9A11D-BDA7-D7DA-8202-1B2AD84FBC4E}"/>
              </a:ext>
            </a:extLst>
          </p:cNvPr>
          <p:cNvCxnSpPr/>
          <p:nvPr/>
        </p:nvCxnSpPr>
        <p:spPr>
          <a:xfrm flipH="1" flipV="1">
            <a:off x="3962400" y="3048000"/>
            <a:ext cx="2362200"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25269523"/>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1283DF0-BD96-7FF7-AABB-9BF7AC677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80" y="874931"/>
            <a:ext cx="6489920" cy="5525869"/>
          </a:xfrm>
          <a:prstGeom prst="rect">
            <a:avLst/>
          </a:prstGeom>
        </p:spPr>
      </p:pic>
      <p:sp>
        <p:nvSpPr>
          <p:cNvPr id="6" name="TextBox 5">
            <a:extLst>
              <a:ext uri="{FF2B5EF4-FFF2-40B4-BE49-F238E27FC236}">
                <a16:creationId xmlns:a16="http://schemas.microsoft.com/office/drawing/2014/main" id="{E134F976-0298-EB92-436A-41D1C65484DA}"/>
              </a:ext>
            </a:extLst>
          </p:cNvPr>
          <p:cNvSpPr txBox="1"/>
          <p:nvPr/>
        </p:nvSpPr>
        <p:spPr>
          <a:xfrm>
            <a:off x="6858000" y="2222097"/>
            <a:ext cx="2057400" cy="2185214"/>
          </a:xfrm>
          <a:prstGeom prst="rect">
            <a:avLst/>
          </a:prstGeom>
          <a:noFill/>
          <a:ln>
            <a:solidFill>
              <a:schemeClr val="bg2"/>
            </a:solidFill>
          </a:ln>
        </p:spPr>
        <p:txBody>
          <a:bodyPr wrap="square" rtlCol="0" anchor="ctr" anchorCtr="1">
            <a:spAutoFit/>
          </a:bodyPr>
          <a:lstStyle/>
          <a:p>
            <a:pPr marL="342900" indent="-342900">
              <a:buAutoNum type="arabicParenR"/>
            </a:pPr>
            <a:r>
              <a:rPr lang="en-US" dirty="0">
                <a:latin typeface="Arial" panose="020B0604020202020204" pitchFamily="34" charset="0"/>
                <a:cs typeface="Arial" panose="020B0604020202020204" pitchFamily="34" charset="0"/>
              </a:rPr>
              <a:t>Continue input</a:t>
            </a:r>
          </a:p>
          <a:p>
            <a:pPr marL="342900" indent="-342900">
              <a:spcBef>
                <a:spcPts val="600"/>
              </a:spcBef>
              <a:buAutoNum type="arabicParenR"/>
            </a:pPr>
            <a:r>
              <a:rPr lang="en-US" dirty="0">
                <a:latin typeface="Arial" panose="020B0604020202020204" pitchFamily="34" charset="0"/>
                <a:cs typeface="Arial" panose="020B0604020202020204" pitchFamily="34" charset="0"/>
              </a:rPr>
              <a:t>View/save “Outputs”</a:t>
            </a:r>
          </a:p>
          <a:p>
            <a:pPr marL="342900" indent="-342900">
              <a:spcBef>
                <a:spcPts val="600"/>
              </a:spcBef>
              <a:buAutoNum type="arabicParenR"/>
            </a:pPr>
            <a:r>
              <a:rPr lang="en-US" dirty="0">
                <a:latin typeface="Arial" panose="020B0604020202020204" pitchFamily="34" charset="0"/>
                <a:cs typeface="Arial" panose="020B0604020202020204" pitchFamily="34" charset="0"/>
              </a:rPr>
              <a:t>Submit XML file for Qualification round(s)</a:t>
            </a:r>
          </a:p>
        </p:txBody>
      </p:sp>
    </p:spTree>
    <p:extLst>
      <p:ext uri="{BB962C8B-B14F-4D97-AF65-F5344CB8AC3E}">
        <p14:creationId xmlns:p14="http://schemas.microsoft.com/office/powerpoint/2010/main" val="4082878021"/>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Parallel Qualification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35B0C41-BD66-0D06-CB75-A85447EE20E9}"/>
              </a:ext>
            </a:extLst>
          </p:cNvPr>
          <p:cNvSpPr txBox="1"/>
          <p:nvPr/>
        </p:nvSpPr>
        <p:spPr>
          <a:xfrm>
            <a:off x="5347494" y="4916270"/>
            <a:ext cx="3429000" cy="646331"/>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Yellow areas indicate “data missing” or “incorrect”</a:t>
            </a:r>
          </a:p>
        </p:txBody>
      </p:sp>
      <p:sp>
        <p:nvSpPr>
          <p:cNvPr id="7" name="TextBox 6">
            <a:extLst>
              <a:ext uri="{FF2B5EF4-FFF2-40B4-BE49-F238E27FC236}">
                <a16:creationId xmlns:a16="http://schemas.microsoft.com/office/drawing/2014/main" id="{D7F6A4DA-6584-57A0-B08D-AA21AB604861}"/>
              </a:ext>
            </a:extLst>
          </p:cNvPr>
          <p:cNvSpPr txBox="1"/>
          <p:nvPr/>
        </p:nvSpPr>
        <p:spPr>
          <a:xfrm>
            <a:off x="4819135" y="1655985"/>
            <a:ext cx="38528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TDTR for Parallel Qualifications</a:t>
            </a:r>
          </a:p>
        </p:txBody>
      </p:sp>
      <p:pic>
        <p:nvPicPr>
          <p:cNvPr id="5" name="Picture 4">
            <a:extLst>
              <a:ext uri="{FF2B5EF4-FFF2-40B4-BE49-F238E27FC236}">
                <a16:creationId xmlns:a16="http://schemas.microsoft.com/office/drawing/2014/main" id="{6674A735-B9C0-8880-C424-D1433F6C6C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180" y="1027333"/>
            <a:ext cx="4099997" cy="5602067"/>
          </a:xfrm>
          <a:prstGeom prst="rect">
            <a:avLst/>
          </a:prstGeom>
        </p:spPr>
      </p:pic>
    </p:spTree>
    <p:extLst>
      <p:ext uri="{BB962C8B-B14F-4D97-AF65-F5344CB8AC3E}">
        <p14:creationId xmlns:p14="http://schemas.microsoft.com/office/powerpoint/2010/main" val="1960382901"/>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BFEB6F1-3799-A132-8F5D-1E5CCD4D67B8}"/>
              </a:ext>
            </a:extLst>
          </p:cNvPr>
          <p:cNvSpPr txBox="1"/>
          <p:nvPr/>
        </p:nvSpPr>
        <p:spPr>
          <a:xfrm>
            <a:off x="401768" y="6071657"/>
            <a:ext cx="7980232" cy="646331"/>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Qualification over! Return to this page and make your selection for Heats: Parallel, GS, or SL)</a:t>
            </a:r>
          </a:p>
        </p:txBody>
      </p:sp>
      <p:pic>
        <p:nvPicPr>
          <p:cNvPr id="12" name="Picture 11">
            <a:extLst>
              <a:ext uri="{FF2B5EF4-FFF2-40B4-BE49-F238E27FC236}">
                <a16:creationId xmlns:a16="http://schemas.microsoft.com/office/drawing/2014/main" id="{2C8AFED3-29A9-C6D9-A1F8-95DBAF2BA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46" y="999529"/>
            <a:ext cx="7923454" cy="4895673"/>
          </a:xfrm>
          <a:prstGeom prst="rect">
            <a:avLst/>
          </a:prstGeom>
        </p:spPr>
      </p:pic>
      <p:cxnSp>
        <p:nvCxnSpPr>
          <p:cNvPr id="8" name="Straight Arrow Connector 7">
            <a:extLst>
              <a:ext uri="{FF2B5EF4-FFF2-40B4-BE49-F238E27FC236}">
                <a16:creationId xmlns:a16="http://schemas.microsoft.com/office/drawing/2014/main" id="{143880A2-2020-136B-4B63-0E2AD38FA291}"/>
              </a:ext>
            </a:extLst>
          </p:cNvPr>
          <p:cNvCxnSpPr>
            <a:cxnSpLocks/>
          </p:cNvCxnSpPr>
          <p:nvPr/>
        </p:nvCxnSpPr>
        <p:spPr>
          <a:xfrm flipH="1">
            <a:off x="2057400" y="4191000"/>
            <a:ext cx="2133600" cy="1880657"/>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6852707"/>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80E6190-6168-379E-99ED-D7025AA2FE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1" y="874931"/>
            <a:ext cx="5486400" cy="5619926"/>
          </a:xfrm>
          <a:prstGeom prst="rect">
            <a:avLst/>
          </a:prstGeom>
        </p:spPr>
      </p:pic>
      <p:sp>
        <p:nvSpPr>
          <p:cNvPr id="6" name="TextBox 5">
            <a:extLst>
              <a:ext uri="{FF2B5EF4-FFF2-40B4-BE49-F238E27FC236}">
                <a16:creationId xmlns:a16="http://schemas.microsoft.com/office/drawing/2014/main" id="{9930D268-C4DC-10CE-F59D-A54017D7ADEE}"/>
              </a:ext>
            </a:extLst>
          </p:cNvPr>
          <p:cNvSpPr txBox="1"/>
          <p:nvPr/>
        </p:nvSpPr>
        <p:spPr>
          <a:xfrm>
            <a:off x="5651864" y="1295400"/>
            <a:ext cx="3124200" cy="2616101"/>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Something different:</a:t>
            </a:r>
          </a:p>
          <a:p>
            <a:pPr marL="342900" indent="-342900">
              <a:buAutoNum type="arabicParenR"/>
            </a:pPr>
            <a:r>
              <a:rPr lang="en-US" dirty="0">
                <a:latin typeface="Arial" panose="020B0604020202020204" pitchFamily="34" charset="0"/>
                <a:cs typeface="Arial" panose="020B0604020202020204" pitchFamily="34" charset="0"/>
              </a:rPr>
              <a:t>Use dropdowns to select Transponder information</a:t>
            </a:r>
          </a:p>
          <a:p>
            <a:pPr marL="342900" indent="-342900">
              <a:spcBef>
                <a:spcPts val="1200"/>
              </a:spcBef>
              <a:buAutoNum type="arabicParenR"/>
            </a:pPr>
            <a:r>
              <a:rPr lang="en-US" dirty="0">
                <a:latin typeface="Arial" panose="020B0604020202020204" pitchFamily="34" charset="0"/>
                <a:cs typeface="Arial" panose="020B0604020202020204" pitchFamily="34" charset="0"/>
              </a:rPr>
              <a:t>Use dropdowns to select system finish</a:t>
            </a:r>
          </a:p>
          <a:p>
            <a:pPr marL="342900" indent="-342900">
              <a:spcBef>
                <a:spcPts val="1200"/>
              </a:spcBef>
              <a:buAutoNum type="arabicParenR"/>
            </a:pPr>
            <a:r>
              <a:rPr lang="en-US" dirty="0">
                <a:latin typeface="Arial" panose="020B0604020202020204" pitchFamily="34" charset="0"/>
                <a:cs typeface="Arial" panose="020B0604020202020204" pitchFamily="34" charset="0"/>
              </a:rPr>
              <a:t>Use dropdowns to select software data</a:t>
            </a:r>
          </a:p>
          <a:p>
            <a:endParaRPr lang="en-US"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F14372D9-DD80-5299-4FA5-E3B8D0C8D385}"/>
              </a:ext>
            </a:extLst>
          </p:cNvPr>
          <p:cNvCxnSpPr/>
          <p:nvPr/>
        </p:nvCxnSpPr>
        <p:spPr>
          <a:xfrm flipH="1">
            <a:off x="2590800" y="1905000"/>
            <a:ext cx="3048001" cy="38100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641D6AB-01D2-3CB0-5052-726C681B1AB3}"/>
              </a:ext>
            </a:extLst>
          </p:cNvPr>
          <p:cNvCxnSpPr>
            <a:stCxn id="6" idx="1"/>
          </p:cNvCxnSpPr>
          <p:nvPr/>
        </p:nvCxnSpPr>
        <p:spPr>
          <a:xfrm flipH="1">
            <a:off x="2527664" y="2603451"/>
            <a:ext cx="3124200" cy="30479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1807FA0-1FAE-9711-F671-42FE17B5E2A7}"/>
              </a:ext>
            </a:extLst>
          </p:cNvPr>
          <p:cNvCxnSpPr>
            <a:cxnSpLocks/>
          </p:cNvCxnSpPr>
          <p:nvPr/>
        </p:nvCxnSpPr>
        <p:spPr>
          <a:xfrm flipH="1">
            <a:off x="2514601" y="3328715"/>
            <a:ext cx="3137263" cy="252685"/>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BB112E6-D3C9-4C86-790C-06A54A7221C6}"/>
              </a:ext>
            </a:extLst>
          </p:cNvPr>
          <p:cNvSpPr txBox="1"/>
          <p:nvPr/>
        </p:nvSpPr>
        <p:spPr>
          <a:xfrm>
            <a:off x="5926183" y="3684894"/>
            <a:ext cx="2819401" cy="2862322"/>
          </a:xfrm>
          <a:prstGeom prst="rect">
            <a:avLst/>
          </a:prstGeom>
          <a:noFill/>
          <a:ln>
            <a:noFill/>
          </a:ln>
        </p:spPr>
        <p:txBody>
          <a:bodyPr wrap="square" rtlCol="0" anchor="ctr" anchorCtr="1">
            <a:spAutoFit/>
          </a:bodyPr>
          <a:lstStyle/>
          <a:p>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section is only included for informational purposes. As noted in the slide title, it </a:t>
            </a:r>
            <a:r>
              <a:rPr lang="en-US" u="sng"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only applies to Parallel events</a:t>
            </a:r>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addition, transponders are rarely, if ever, used in the U.S.</a:t>
            </a:r>
          </a:p>
          <a:p>
            <a:endParaRPr lang="en-US" dirty="0">
              <a:solidFill>
                <a:srgbClr val="003DB8"/>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467907"/>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38369D2-8519-1462-74EF-2A7D04B9C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79" y="874931"/>
            <a:ext cx="5816821" cy="5754469"/>
          </a:xfrm>
          <a:prstGeom prst="rect">
            <a:avLst/>
          </a:prstGeom>
        </p:spPr>
      </p:pic>
      <p:sp>
        <p:nvSpPr>
          <p:cNvPr id="6" name="TextBox 5">
            <a:extLst>
              <a:ext uri="{FF2B5EF4-FFF2-40B4-BE49-F238E27FC236}">
                <a16:creationId xmlns:a16="http://schemas.microsoft.com/office/drawing/2014/main" id="{BB407AC4-23D5-31E6-E4B0-1CEAF7EBA871}"/>
              </a:ext>
            </a:extLst>
          </p:cNvPr>
          <p:cNvSpPr txBox="1"/>
          <p:nvPr/>
        </p:nvSpPr>
        <p:spPr>
          <a:xfrm>
            <a:off x="5991928" y="1879937"/>
            <a:ext cx="2819400" cy="369332"/>
          </a:xfrm>
          <a:prstGeom prst="rect">
            <a:avLst/>
          </a:prstGeom>
          <a:noFill/>
          <a:ln>
            <a:noFill/>
          </a:ln>
        </p:spPr>
        <p:txBody>
          <a:bodyPr wrap="square" rtlCol="0" anchor="ctr" anchorCtr="1">
            <a:spAutoFit/>
          </a:bodyPr>
          <a:lstStyle/>
          <a:p>
            <a:r>
              <a:rPr lang="en-US" dirty="0">
                <a:latin typeface="Arial" panose="020B0604020202020204" pitchFamily="34" charset="0"/>
                <a:cs typeface="Arial" panose="020B0604020202020204" pitchFamily="34" charset="0"/>
              </a:rPr>
              <a:t>Key in all required data. </a:t>
            </a:r>
          </a:p>
        </p:txBody>
      </p:sp>
    </p:spTree>
    <p:extLst>
      <p:ext uri="{BB962C8B-B14F-4D97-AF65-F5344CB8AC3E}">
        <p14:creationId xmlns:p14="http://schemas.microsoft.com/office/powerpoint/2010/main" val="1820836953"/>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57200" y="120701"/>
            <a:ext cx="8686800" cy="1077218"/>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RED COURSE or BLUE COURSE? </a:t>
            </a:r>
            <a:r>
              <a:rPr lang="en-US" sz="28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Which one do you use for data collection? </a:t>
            </a:r>
            <a:endParaRPr lang="en-US" sz="28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C0FC6A2-3427-48F0-10D8-E03B0C9B190E}"/>
              </a:ext>
            </a:extLst>
          </p:cNvPr>
          <p:cNvSpPr txBox="1"/>
          <p:nvPr/>
        </p:nvSpPr>
        <p:spPr>
          <a:xfrm>
            <a:off x="392185" y="1218268"/>
            <a:ext cx="8382000" cy="5447645"/>
          </a:xfrm>
          <a:prstGeom prst="rect">
            <a:avLst/>
          </a:prstGeom>
          <a:noFill/>
          <a:ln>
            <a:noFill/>
          </a:ln>
        </p:spPr>
        <p:txBody>
          <a:bodyPr wrap="square">
            <a:spAutoFit/>
          </a:bodyPr>
          <a:lstStyle/>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Most Parallel events in the United States are </a:t>
            </a:r>
            <a:r>
              <a:rPr lang="en-US" sz="2000" b="1" u="sng" dirty="0">
                <a:latin typeface="Arial" panose="020B0604020202020204" pitchFamily="34" charset="0"/>
                <a:cs typeface="Arial" panose="020B0604020202020204" pitchFamily="34" charset="0"/>
              </a:rPr>
              <a:t>Net Time Parallels</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Net Time Parallel</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consists of one athlete triggering one timekeeping system and a second athlete simultaneously triggering a separate timekeeping system</a:t>
            </a:r>
          </a:p>
          <a:p>
            <a:pPr>
              <a:spcBef>
                <a:spcPts val="600"/>
              </a:spcBef>
              <a:spcAft>
                <a:spcPts val="1200"/>
              </a:spcAft>
            </a:pPr>
            <a:r>
              <a:rPr lang="en-US" sz="2000" dirty="0">
                <a:latin typeface="Arial" panose="020B0604020202020204" pitchFamily="34" charset="0"/>
                <a:cs typeface="Arial" panose="020B0604020202020204" pitchFamily="34" charset="0"/>
              </a:rPr>
              <a:t>In order to create the best data verification:</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Synchronization Confirmation: Both systems should be the same, so it’s your choice – either Red or Blue</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 all start and finish data (electronic and hand) for the </a:t>
            </a:r>
            <a:r>
              <a:rPr lang="en-US" sz="2000" b="1" u="sng" dirty="0">
                <a:latin typeface="Arial" panose="020B0604020202020204" pitchFamily="34" charset="0"/>
                <a:cs typeface="Arial" panose="020B0604020202020204" pitchFamily="34" charset="0"/>
              </a:rPr>
              <a:t>first athlete to trigger a start</a:t>
            </a:r>
          </a:p>
          <a:p>
            <a:pPr marL="285750" indent="-285750">
              <a:spcBef>
                <a:spcPts val="600"/>
              </a:spcBef>
              <a:spcAft>
                <a:spcPts val="12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Collect all start and finish data (electronic and hand) for the </a:t>
            </a:r>
            <a:r>
              <a:rPr lang="en-US" sz="2000" b="1" u="sng" dirty="0">
                <a:latin typeface="Arial" panose="020B0604020202020204" pitchFamily="34" charset="0"/>
                <a:cs typeface="Arial" panose="020B0604020202020204" pitchFamily="34" charset="0"/>
              </a:rPr>
              <a:t>last athlete to trigger a start</a:t>
            </a:r>
          </a:p>
          <a:p>
            <a:pPr>
              <a:spcBef>
                <a:spcPts val="600"/>
              </a:spcBef>
              <a:spcAft>
                <a:spcPts val="1200"/>
              </a:spcAft>
            </a:pPr>
            <a:r>
              <a:rPr lang="en-US" sz="2000" b="1" dirty="0">
                <a:solidFill>
                  <a:srgbClr val="0206B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NOTE:</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Procedure is different for </a:t>
            </a:r>
            <a:r>
              <a:rPr lang="en-US" b="0" i="0" dirty="0">
                <a:solidFill>
                  <a:srgbClr val="222222"/>
                </a:solidFill>
                <a:effectLst/>
                <a:latin typeface="Arial" panose="020B0604020202020204" pitchFamily="34" charset="0"/>
              </a:rPr>
              <a:t>Drop Gate Parallel running differential timing. If required, contact a member of Timing Working Group for clarification.</a:t>
            </a:r>
            <a:endParaRPr lang="en-US" dirty="0"/>
          </a:p>
        </p:txBody>
      </p:sp>
    </p:spTree>
    <p:extLst>
      <p:ext uri="{BB962C8B-B14F-4D97-AF65-F5344CB8AC3E}">
        <p14:creationId xmlns:p14="http://schemas.microsoft.com/office/powerpoint/2010/main" val="1957977141"/>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PARALLEL: SL or GS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D35ABEA7-35BA-E02D-D5AD-572ACAC4C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29" y="990599"/>
            <a:ext cx="6420071" cy="5638801"/>
          </a:xfrm>
          <a:prstGeom prst="rect">
            <a:avLst/>
          </a:prstGeom>
        </p:spPr>
      </p:pic>
      <p:sp>
        <p:nvSpPr>
          <p:cNvPr id="6" name="TextBox 5">
            <a:extLst>
              <a:ext uri="{FF2B5EF4-FFF2-40B4-BE49-F238E27FC236}">
                <a16:creationId xmlns:a16="http://schemas.microsoft.com/office/drawing/2014/main" id="{38599C50-CCAE-CDDF-9031-ABC888C21A32}"/>
              </a:ext>
            </a:extLst>
          </p:cNvPr>
          <p:cNvSpPr txBox="1"/>
          <p:nvPr/>
        </p:nvSpPr>
        <p:spPr>
          <a:xfrm>
            <a:off x="6858000" y="2360597"/>
            <a:ext cx="2057400" cy="1908215"/>
          </a:xfrm>
          <a:prstGeom prst="rect">
            <a:avLst/>
          </a:prstGeom>
          <a:noFill/>
          <a:ln>
            <a:solidFill>
              <a:schemeClr val="bg2"/>
            </a:solidFill>
          </a:ln>
        </p:spPr>
        <p:txBody>
          <a:bodyPr wrap="square" rtlCol="0" anchor="ctr" anchorCtr="1">
            <a:spAutoFit/>
          </a:bodyPr>
          <a:lstStyle/>
          <a:p>
            <a:pPr marL="342900" indent="-342900">
              <a:buAutoNum type="arabicParenR"/>
            </a:pPr>
            <a:r>
              <a:rPr lang="en-US" dirty="0">
                <a:latin typeface="Arial" panose="020B0604020202020204" pitchFamily="34" charset="0"/>
                <a:cs typeface="Arial" panose="020B0604020202020204" pitchFamily="34" charset="0"/>
              </a:rPr>
              <a:t>Continue input</a:t>
            </a:r>
          </a:p>
          <a:p>
            <a:pPr marL="342900" indent="-342900">
              <a:spcBef>
                <a:spcPts val="600"/>
              </a:spcBef>
              <a:buAutoNum type="arabicParenR"/>
            </a:pPr>
            <a:r>
              <a:rPr lang="en-US" dirty="0">
                <a:latin typeface="Arial" panose="020B0604020202020204" pitchFamily="34" charset="0"/>
                <a:cs typeface="Arial" panose="020B0604020202020204" pitchFamily="34" charset="0"/>
              </a:rPr>
              <a:t>View/save “Outputs”</a:t>
            </a:r>
          </a:p>
          <a:p>
            <a:pPr marL="342900" indent="-342900">
              <a:spcBef>
                <a:spcPts val="600"/>
              </a:spcBef>
              <a:buAutoNum type="arabicParenR"/>
            </a:pPr>
            <a:r>
              <a:rPr lang="en-US" dirty="0">
                <a:latin typeface="Arial" panose="020B0604020202020204" pitchFamily="34" charset="0"/>
                <a:cs typeface="Arial" panose="020B0604020202020204" pitchFamily="34" charset="0"/>
              </a:rPr>
              <a:t>Submit XML file for your Parallel Event</a:t>
            </a:r>
          </a:p>
        </p:txBody>
      </p:sp>
    </p:spTree>
    <p:extLst>
      <p:ext uri="{BB962C8B-B14F-4D97-AF65-F5344CB8AC3E}">
        <p14:creationId xmlns:p14="http://schemas.microsoft.com/office/powerpoint/2010/main" val="55377934"/>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A94E49-FE61-73BA-D5BB-D4C7930CD1A1}"/>
              </a:ext>
            </a:extLst>
          </p:cNvPr>
          <p:cNvSpPr txBox="1"/>
          <p:nvPr/>
        </p:nvSpPr>
        <p:spPr>
          <a:xfrm>
            <a:off x="438665" y="228600"/>
            <a:ext cx="8686800" cy="646331"/>
          </a:xfrm>
          <a:prstGeom prst="rect">
            <a:avLst/>
          </a:prstGeom>
          <a:noFill/>
          <a:ln>
            <a:noFill/>
          </a:ln>
        </p:spPr>
        <p:txBody>
          <a:bodyPr wrap="square">
            <a:spAutoFit/>
          </a:bodyPr>
          <a:lstStyle/>
          <a:p>
            <a:r>
              <a:rPr lang="en-US" sz="3600" dirty="0">
                <a:solidFill>
                  <a:srgbClr val="003DB8"/>
                </a:solidFill>
                <a:effectLst>
                  <a:outerShdw blurRad="38100" dist="38100" dir="2700000" algn="tl">
                    <a:srgbClr val="000000">
                      <a:alpha val="43137"/>
                    </a:srgbClr>
                  </a:outerShdw>
                </a:effectLst>
                <a:latin typeface="Arial Bold" panose="020B0704020202020204" pitchFamily="34" charset="0"/>
                <a:cs typeface="Arial Bold" panose="020B0704020202020204" pitchFamily="34" charset="0"/>
              </a:rPr>
              <a:t>TDTR: Parallel   </a:t>
            </a:r>
            <a:endParaRPr lang="en-US" sz="3600" dirty="0"/>
          </a:p>
        </p:txBody>
      </p:sp>
      <p:pic>
        <p:nvPicPr>
          <p:cNvPr id="4" name="Content Placeholder 10">
            <a:extLst>
              <a:ext uri="{FF2B5EF4-FFF2-40B4-BE49-F238E27FC236}">
                <a16:creationId xmlns:a16="http://schemas.microsoft.com/office/drawing/2014/main" id="{A7B9B8BE-5E8C-83F1-A895-7FBB17BFD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18525" y="6019800"/>
            <a:ext cx="515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35B0C41-BD66-0D06-CB75-A85447EE20E9}"/>
              </a:ext>
            </a:extLst>
          </p:cNvPr>
          <p:cNvSpPr txBox="1"/>
          <p:nvPr/>
        </p:nvSpPr>
        <p:spPr>
          <a:xfrm>
            <a:off x="5347494" y="4916270"/>
            <a:ext cx="3429000" cy="646331"/>
          </a:xfrm>
          <a:prstGeom prst="rect">
            <a:avLst/>
          </a:prstGeom>
          <a:noFill/>
          <a:ln>
            <a:noFill/>
          </a:ln>
        </p:spPr>
        <p:txBody>
          <a:bodyPr wrap="square" rtlCol="0" anchor="ctr" anchorCtr="1">
            <a:spAutoFit/>
          </a:bodyPr>
          <a:lstStyle/>
          <a:p>
            <a:r>
              <a:rPr lang="en-US" b="1" dirty="0">
                <a:solidFill>
                  <a:srgbClr val="0206B6"/>
                </a:solidFill>
                <a:latin typeface="Arial" panose="020B0604020202020204" pitchFamily="34" charset="0"/>
                <a:cs typeface="Arial" panose="020B0604020202020204" pitchFamily="34" charset="0"/>
              </a:rPr>
              <a:t>Yellow areas indicate “data missing” or “incorrect”</a:t>
            </a:r>
          </a:p>
        </p:txBody>
      </p:sp>
      <p:sp>
        <p:nvSpPr>
          <p:cNvPr id="7" name="TextBox 6">
            <a:extLst>
              <a:ext uri="{FF2B5EF4-FFF2-40B4-BE49-F238E27FC236}">
                <a16:creationId xmlns:a16="http://schemas.microsoft.com/office/drawing/2014/main" id="{D7F6A4DA-6584-57A0-B08D-AA21AB604861}"/>
              </a:ext>
            </a:extLst>
          </p:cNvPr>
          <p:cNvSpPr txBox="1"/>
          <p:nvPr/>
        </p:nvSpPr>
        <p:spPr>
          <a:xfrm>
            <a:off x="4819135" y="1655985"/>
            <a:ext cx="3852863" cy="369332"/>
          </a:xfrm>
          <a:prstGeom prst="rect">
            <a:avLst/>
          </a:prstGeom>
          <a:noFill/>
          <a:ln>
            <a:noFill/>
          </a:ln>
        </p:spPr>
        <p:txBody>
          <a:bodyPr wrap="square" rtlCol="0" anchor="ctr" anchorCtr="1">
            <a:spAutoFit/>
          </a:bodyPr>
          <a:lstStyle/>
          <a:p>
            <a:r>
              <a:rPr lang="en-US" b="1" dirty="0">
                <a:latin typeface="Arial" panose="020B0604020202020204" pitchFamily="34" charset="0"/>
                <a:cs typeface="Arial" panose="020B0604020202020204" pitchFamily="34" charset="0"/>
              </a:rPr>
              <a:t>TDTR for Event (Heats)</a:t>
            </a:r>
          </a:p>
        </p:txBody>
      </p:sp>
      <p:pic>
        <p:nvPicPr>
          <p:cNvPr id="10" name="Picture 9">
            <a:extLst>
              <a:ext uri="{FF2B5EF4-FFF2-40B4-BE49-F238E27FC236}">
                <a16:creationId xmlns:a16="http://schemas.microsoft.com/office/drawing/2014/main" id="{5E2C4425-B0F4-F2C2-C959-55A3A10E6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148" y="1143000"/>
            <a:ext cx="3862852" cy="5334000"/>
          </a:xfrm>
          <a:prstGeom prst="rect">
            <a:avLst/>
          </a:prstGeom>
        </p:spPr>
      </p:pic>
    </p:spTree>
    <p:extLst>
      <p:ext uri="{BB962C8B-B14F-4D97-AF65-F5344CB8AC3E}">
        <p14:creationId xmlns:p14="http://schemas.microsoft.com/office/powerpoint/2010/main" val="128807459"/>
      </p:ext>
    </p:extLst>
  </p:cSld>
  <p:clrMapOvr>
    <a:masterClrMapping/>
  </p:clrMapOvr>
  <p:transition spd="med">
    <p:fade/>
  </p:transition>
</p:sld>
</file>

<file path=ppt/theme/theme1.xml><?xml version="1.0" encoding="utf-8"?>
<a:theme xmlns:a="http://schemas.openxmlformats.org/drawingml/2006/main" name="Snowflakes design template">
  <a:themeElements>
    <a:clrScheme name="Custom 3">
      <a:dk1>
        <a:sysClr val="windowText" lastClr="000000"/>
      </a:dk1>
      <a:lt1>
        <a:sysClr val="window" lastClr="FFFFFF"/>
      </a:lt1>
      <a:dk2>
        <a:srgbClr val="373545"/>
      </a:dk2>
      <a:lt2>
        <a:srgbClr val="DCD8DC"/>
      </a:lt2>
      <a:accent1>
        <a:srgbClr val="000000"/>
      </a:accent1>
      <a:accent2>
        <a:srgbClr val="8784C7"/>
      </a:accent2>
      <a:accent3>
        <a:srgbClr val="5D739A"/>
      </a:accent3>
      <a:accent4>
        <a:srgbClr val="6997AF"/>
      </a:accent4>
      <a:accent5>
        <a:srgbClr val="84ACB6"/>
      </a:accent5>
      <a:accent6>
        <a:srgbClr val="6F8183"/>
      </a:accent6>
      <a:hlink>
        <a:srgbClr val="0070C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Snowflakes design slides.potx" id="{DEE1F0AD-706A-4F4C-823D-ADFE5851E3EA}" vid="{52425298-8660-4232-B133-1A88C14B38E6}"/>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301E60-21FD-4D53-8AA5-8C407B7840E8}">
  <ds:schemaRefs>
    <ds:schemaRef ds:uri="http://purl.org/dc/terms/"/>
    <ds:schemaRef ds:uri="a4f35948-e619-41b3-aa29-22878b09cfd2"/>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www.w3.org/XML/1998/namespace"/>
    <ds:schemaRef ds:uri="http://purl.org/dc/dcmitype/"/>
    <ds:schemaRef ds:uri="http://schemas.microsoft.com/office/infopath/2007/PartnerControls"/>
    <ds:schemaRef ds:uri="40262f94-9f35-4ac3-9a90-690165a166b7"/>
  </ds:schemaRefs>
</ds:datastoreItem>
</file>

<file path=customXml/itemProps2.xml><?xml version="1.0" encoding="utf-8"?>
<ds:datastoreItem xmlns:ds="http://schemas.openxmlformats.org/officeDocument/2006/customXml" ds:itemID="{3E783485-1103-4BBC-98A1-D39A248154C3}">
  <ds:schemaRefs>
    <ds:schemaRef ds:uri="http://schemas.microsoft.com/sharepoint/v3/contenttype/forms"/>
  </ds:schemaRefs>
</ds:datastoreItem>
</file>

<file path=customXml/itemProps3.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2789</TotalTime>
  <Words>3927</Words>
  <Application>Microsoft Office PowerPoint</Application>
  <PresentationFormat>On-screen Show (4:3)</PresentationFormat>
  <Paragraphs>451</Paragraphs>
  <Slides>101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Arial Black</vt:lpstr>
      <vt:lpstr>Arial Bold</vt:lpstr>
      <vt:lpstr>Arial Narrow</vt:lpstr>
      <vt:lpstr>Calibri</vt:lpstr>
      <vt:lpstr>Century Gothic</vt:lpstr>
      <vt:lpstr>Comic Sans MS</vt:lpstr>
      <vt:lpstr>Euphemia</vt:lpstr>
      <vt:lpstr>Times</vt:lpstr>
      <vt:lpstr>Snowflakes design template</vt:lpstr>
      <vt:lpstr>SEASON 2024  TIMING &amp; DATA TECHNICAL REPORT  (TDTR) </vt:lpstr>
      <vt:lpstr>IMPORTANT NOTICE</vt:lpstr>
      <vt:lpstr>WHY DO WE COMPLETE A TDTR?</vt:lpstr>
      <vt:lpstr>Timing &amp; Data Technical Report - TDTR </vt:lpstr>
      <vt:lpstr>U.S. EVENT IDENTIFIER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COMPLETED TDTR</vt:lpstr>
      <vt:lpstr>MISCELLANEOUS INFORMATION</vt:lpstr>
      <vt:lpstr>TDTR SOFTWARE</vt:lpstr>
      <vt:lpstr>New Version Information</vt:lpstr>
      <vt:lpstr>PowerPoint Presentation</vt:lpstr>
      <vt:lpstr>     </vt:lpstr>
      <vt:lpstr>The TDTR software can be found on the FIS website </vt:lpstr>
      <vt:lpstr>PowerPoint Presentation</vt:lpstr>
      <vt:lpstr>PowerPoint Presentation</vt:lpstr>
      <vt:lpstr>TDTR SOFTWARE, Step 2</vt:lpstr>
      <vt:lpstr>TDTR SOFTWARE, Step 3</vt:lpstr>
      <vt:lpstr>TDTR SOFTWARE, Step 4</vt:lpstr>
      <vt:lpstr>PowerPoint Presentation</vt:lpstr>
      <vt:lpstr>PowerPoint Presentation</vt:lpstr>
      <vt:lpstr>PowerPoint Presentation</vt:lpstr>
      <vt:lpstr>PowerPoint Presentation</vt:lpstr>
      <vt:lpstr>PowerPoint Presentation</vt:lpstr>
      <vt:lpstr>SET DEFAULTS &amp; CHECK FOR UPDATES</vt:lpstr>
      <vt:lpstr>OPTIONS:  Program Options that will not change!</vt:lpstr>
      <vt:lpstr>PREFERENCES:  Timekeeper data that will not change!</vt:lpstr>
      <vt:lpstr>PREFERENCES:  Timing Device data that will not change!</vt:lpstr>
      <vt:lpstr>PowerPoint Presentation</vt:lpstr>
      <vt:lpstr>PowerPoint Presentation</vt:lpstr>
      <vt:lpstr>MAKE YOUR MODEL SELECTIONS</vt:lpstr>
      <vt:lpstr>PowerPoint Presentation</vt:lpstr>
      <vt:lpstr>PowerPoint Presentation</vt:lpstr>
      <vt:lpstr>PowerPoint Presentation</vt:lpstr>
      <vt:lpstr>SELECT MODELS:  Homologation #’s are Automatic</vt:lpstr>
      <vt:lpstr>IDENTIFY YOUR EQUIPMENT</vt:lpstr>
      <vt:lpstr>ALL START CONNECTION SELECTIONS</vt:lpstr>
      <vt:lpstr>DEFAULT TECHNICAL DATA COMPLETE</vt:lpstr>
      <vt:lpstr>AVAILABLE RESULT SOFTWARE SELECTIONS</vt:lpstr>
      <vt:lpstr>PowerPoint Presentation</vt:lpstr>
      <vt:lpstr>PREFERENCES:  Email Options that will not change!</vt:lpstr>
      <vt:lpstr>The Software: P1.</vt:lpstr>
      <vt:lpstr>SELECT “CATEGORY”</vt:lpstr>
      <vt:lpstr>SELECT “EVENT”</vt:lpstr>
      <vt:lpstr>SELECT “GENDER”  Note: Requirement is a separate TDTR per race/per gender</vt:lpstr>
      <vt:lpstr>VERIFYING SAVED DATA: Page 1</vt:lpstr>
      <vt:lpstr>PowerPoint Presentation</vt:lpstr>
      <vt:lpstr>PowerPoint Presentation</vt:lpstr>
      <vt:lpstr>2ND RUN TIMING DATA</vt:lpstr>
      <vt:lpstr>PowerPoint Presentation</vt:lpstr>
      <vt:lpstr>FINAL VERIFICATIONS:  All Times from System A?</vt:lpstr>
      <vt:lpstr> Summary of Race:  All Times From System “A”? NO</vt:lpstr>
      <vt:lpstr>Summary of Race:  All Times From System “A”? NO</vt:lpstr>
      <vt:lpstr>PowerPoint Presentation</vt:lpstr>
      <vt:lpstr>PowerPoint Presentation</vt:lpstr>
      <vt:lpstr>PowerPoint Presentation</vt:lpstr>
      <vt:lpstr>PowerPoint Presentation</vt:lpstr>
      <vt:lpstr>PowerPoint Presentation</vt:lpstr>
      <vt:lpstr>PowerPoint Presentation</vt:lpstr>
      <vt:lpstr>OUTPUTS: SAVE PDF/VIEW XML/SAVE XML/EMAIL</vt:lpstr>
      <vt:lpstr>Option: SAVE “PDF”  WILL SAVE TO LOCATION OF YOUR CHOOSING </vt:lpstr>
      <vt:lpstr>PRINT “PDF”    Auto-saved as: 2024AL1234    </vt:lpstr>
      <vt:lpstr>Option: “VIEW XML”  </vt:lpstr>
      <vt:lpstr>Option: SAVE “XML” WILL SAVE THE TRANSMISSION FILE TO LOCATION OF YOUR CHOOSING OR USE DEFAULT LOCATION</vt:lpstr>
      <vt:lpstr>SELECT “SAVE XML &amp; EMAIL”   (If all data is correct, auto-send is an option.)</vt:lpstr>
      <vt:lpstr>PowerPoint Presentation</vt:lpstr>
      <vt:lpstr>        If you choose to not auto-send: “Save XML &amp; Email," use this procedure to send the XML TDTR.  1) Create email with Nat+FIS codex as       subject of email: e.g.,USA9999       (as noted in name of file)   2) Attach “saved” file      3) email to: results@fisski.ch </vt:lpstr>
      <vt:lpstr>SUBMITTING TDTR XML FILE </vt:lpstr>
      <vt:lpstr>NOTE: REPLACEMENT TIME CALCULATIONS</vt:lpstr>
      <vt:lpstr>WHAT ABOUT NON-FIS EVENTS?</vt:lpstr>
      <vt:lpstr>PowerPoint Presentation</vt:lpstr>
      <vt:lpstr>The Software:  Used at non-FIS Event</vt:lpstr>
      <vt:lpstr>TDTR FOR NON-FIS EVENT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Thelma Hoessler</dc:creator>
  <cp:lastModifiedBy>Thelma Hoessler</cp:lastModifiedBy>
  <cp:revision>209</cp:revision>
  <dcterms:created xsi:type="dcterms:W3CDTF">2017-05-23T14:43:27Z</dcterms:created>
  <dcterms:modified xsi:type="dcterms:W3CDTF">2023-08-15T20:20:53Z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