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257" r:id="rId3"/>
    <p:sldId id="258" r:id="rId4"/>
    <p:sldId id="259" r:id="rId5"/>
    <p:sldId id="260" r:id="rId6"/>
    <p:sldId id="261" r:id="rId7"/>
    <p:sldId id="262" r:id="rId8"/>
    <p:sldId id="263" r:id="rId9"/>
    <p:sldId id="264" r:id="rId10"/>
    <p:sldId id="269" r:id="rId11"/>
    <p:sldId id="265" r:id="rId12"/>
    <p:sldId id="266" r:id="rId13"/>
    <p:sldId id="267" r:id="rId14"/>
    <p:sldId id="268" r:id="rId15"/>
    <p:sldId id="270" r:id="rId16"/>
    <p:sldId id="271" r:id="rId17"/>
    <p:sldId id="272" r:id="rId18"/>
    <p:sldId id="274" r:id="rId19"/>
    <p:sldId id="275" r:id="rId20"/>
    <p:sldId id="276" r:id="rId21"/>
    <p:sldId id="279" r:id="rId22"/>
    <p:sldId id="277" r:id="rId23"/>
    <p:sldId id="278" r:id="rId24"/>
    <p:sldId id="273" r:id="rId25"/>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6" autoAdjust="0"/>
    <p:restoredTop sz="85900" autoAdjust="0"/>
  </p:normalViewPr>
  <p:slideViewPr>
    <p:cSldViewPr>
      <p:cViewPr varScale="1">
        <p:scale>
          <a:sx n="75" d="100"/>
          <a:sy n="75" d="100"/>
        </p:scale>
        <p:origin x="195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BE7D73-6772-4432-AD53-C9B8774644EF}" type="datetimeFigureOut">
              <a:rPr lang="en-US" smtClean="0"/>
              <a:t>9/15/2019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CBEAC-CA51-4487-BD1C-A81C45FF4CF4}" type="slidenum">
              <a:rPr lang="en-US" smtClean="0"/>
              <a:t>‹#›</a:t>
            </a:fld>
            <a:endParaRPr lang="en-US"/>
          </a:p>
        </p:txBody>
      </p:sp>
    </p:spTree>
    <p:extLst>
      <p:ext uri="{BB962C8B-B14F-4D97-AF65-F5344CB8AC3E}">
        <p14:creationId xmlns:p14="http://schemas.microsoft.com/office/powerpoint/2010/main" val="375195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Welcom</a:t>
            </a:r>
            <a:r>
              <a:rPr lang="en-US" baseline="0" dirty="0"/>
              <a:t>e and Introduction</a:t>
            </a:r>
          </a:p>
          <a:p>
            <a:r>
              <a:rPr lang="en-US" baseline="0" dirty="0"/>
              <a:t>All U.S. Ski &amp;  Snowboard competition courses must be homologated or registered by the U.S. Ski &amp; Snowboard Alpine Courses Working Group inspectors</a:t>
            </a:r>
          </a:p>
          <a:p>
            <a:endParaRPr lang="en-US" baseline="0" dirty="0"/>
          </a:p>
        </p:txBody>
      </p:sp>
      <p:sp>
        <p:nvSpPr>
          <p:cNvPr id="4" name="Slide Number Placeholder 3"/>
          <p:cNvSpPr>
            <a:spLocks noGrp="1"/>
          </p:cNvSpPr>
          <p:nvPr>
            <p:ph type="sldNum" sz="quarter" idx="10"/>
          </p:nvPr>
        </p:nvSpPr>
        <p:spPr/>
        <p:txBody>
          <a:bodyPr/>
          <a:lstStyle/>
          <a:p>
            <a:fld id="{3D637698-0FCD-45B5-BD35-7CE81BC69E7E}" type="slidenum">
              <a:rPr lang="en-US" smtClean="0"/>
              <a:t>1</a:t>
            </a:fld>
            <a:endParaRPr lang="en-US"/>
          </a:p>
        </p:txBody>
      </p:sp>
    </p:spTree>
    <p:extLst>
      <p:ext uri="{BB962C8B-B14F-4D97-AF65-F5344CB8AC3E}">
        <p14:creationId xmlns:p14="http://schemas.microsoft.com/office/powerpoint/2010/main" val="138160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Trail Map – to identify</a:t>
            </a:r>
            <a:r>
              <a:rPr lang="en-US" baseline="0" dirty="0"/>
              <a:t> you reviewing the correct slope and provides bearing to which lift you will use to access the slope.</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10</a:t>
            </a:fld>
            <a:endParaRPr lang="en-US"/>
          </a:p>
        </p:txBody>
      </p:sp>
    </p:spTree>
    <p:extLst>
      <p:ext uri="{BB962C8B-B14F-4D97-AF65-F5344CB8AC3E}">
        <p14:creationId xmlns:p14="http://schemas.microsoft.com/office/powerpoint/2010/main" val="33473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Overhead Image – provides a realistic</a:t>
            </a:r>
            <a:r>
              <a:rPr lang="en-US" baseline="0" dirty="0"/>
              <a:t> visual of the resort and homologated trail.</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11</a:t>
            </a:fld>
            <a:endParaRPr lang="en-US"/>
          </a:p>
        </p:txBody>
      </p:sp>
    </p:spTree>
    <p:extLst>
      <p:ext uri="{BB962C8B-B14F-4D97-AF65-F5344CB8AC3E}">
        <p14:creationId xmlns:p14="http://schemas.microsoft.com/office/powerpoint/2010/main" val="84491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Topographic</a:t>
            </a:r>
            <a:r>
              <a:rPr lang="en-US" baseline="0" dirty="0"/>
              <a:t> Map – (not very good one here)</a:t>
            </a:r>
          </a:p>
          <a:p>
            <a:r>
              <a:rPr lang="en-US" baseline="0" dirty="0"/>
              <a:t>Raise your hand if you understand how to read a topographic map and understand the meaning of the lines?</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12</a:t>
            </a:fld>
            <a:endParaRPr lang="en-US"/>
          </a:p>
        </p:txBody>
      </p:sp>
    </p:spTree>
    <p:extLst>
      <p:ext uri="{BB962C8B-B14F-4D97-AF65-F5344CB8AC3E}">
        <p14:creationId xmlns:p14="http://schemas.microsoft.com/office/powerpoint/2010/main" val="23388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Gradient – Note legend top right – Elevations, Vertical Drop, Length,</a:t>
            </a:r>
            <a:r>
              <a:rPr lang="en-US" baseline="0" dirty="0"/>
              <a:t> Average Gradient, Minimum and Maximum Gradient.</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13</a:t>
            </a:fld>
            <a:endParaRPr lang="en-US"/>
          </a:p>
        </p:txBody>
      </p:sp>
    </p:spTree>
    <p:extLst>
      <p:ext uri="{BB962C8B-B14F-4D97-AF65-F5344CB8AC3E}">
        <p14:creationId xmlns:p14="http://schemas.microsoft.com/office/powerpoint/2010/main" val="1076187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Protection Plan requirements  for Slalom -  Note that only crowd control  fencing is required and trail closure.  </a:t>
            </a:r>
          </a:p>
          <a:p>
            <a:r>
              <a:rPr lang="en-US" baseline="0" dirty="0"/>
              <a:t>In the fine print – Final B-net placement will depend on course set, conditions and jury instructions.</a:t>
            </a:r>
          </a:p>
          <a:p>
            <a:r>
              <a:rPr lang="en-US" baseline="0" dirty="0"/>
              <a:t>Considerations should be made by the jury to consider b-net installations based on their inspections and any obstacles present on the competition day.</a:t>
            </a:r>
          </a:p>
          <a:p>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14</a:t>
            </a:fld>
            <a:endParaRPr lang="en-US"/>
          </a:p>
        </p:txBody>
      </p:sp>
    </p:spTree>
    <p:extLst>
      <p:ext uri="{BB962C8B-B14F-4D97-AF65-F5344CB8AC3E}">
        <p14:creationId xmlns:p14="http://schemas.microsoft.com/office/powerpoint/2010/main" val="2237335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Protection Plan</a:t>
            </a:r>
            <a:r>
              <a:rPr lang="en-US" baseline="0" dirty="0"/>
              <a:t> – This is the minimum required to run this GS.  The Jury may ask for additional safety installations dependent on course set and snow conditions.</a:t>
            </a:r>
          </a:p>
          <a:p>
            <a:endParaRPr lang="en-US" baseline="0" dirty="0"/>
          </a:p>
          <a:p>
            <a:r>
              <a:rPr lang="en-US" baseline="0" dirty="0"/>
              <a:t>Protection Plans  and Homologations/Registrations  are not only meant for competition days.  It is Best Practice to train your athletes as they would compete.  </a:t>
            </a:r>
          </a:p>
          <a:p>
            <a:r>
              <a:rPr lang="en-US" baseline="0" dirty="0"/>
              <a:t>Safety installations for Training should be reflective of same concerns as on competition days.</a:t>
            </a:r>
          </a:p>
          <a:p>
            <a:r>
              <a:rPr lang="en-US" baseline="0" dirty="0"/>
              <a:t>TD’s, Jury’s and Organizers should always plan ahead, review the homologation in this planning and be prepared for all Protection Plan requirements.</a:t>
            </a:r>
          </a:p>
          <a:p>
            <a:r>
              <a:rPr lang="en-US" baseline="0" dirty="0"/>
              <a:t>They should also plan to have additional materials in the event the jury should request additional installations.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15</a:t>
            </a:fld>
            <a:endParaRPr lang="en-US"/>
          </a:p>
        </p:txBody>
      </p:sp>
    </p:spTree>
    <p:extLst>
      <p:ext uri="{BB962C8B-B14F-4D97-AF65-F5344CB8AC3E}">
        <p14:creationId xmlns:p14="http://schemas.microsoft.com/office/powerpoint/2010/main" val="2217845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Username and Password for U.S.</a:t>
            </a:r>
            <a:r>
              <a:rPr lang="en-US" baseline="0" dirty="0"/>
              <a:t> Ski &amp; Snowboard homologations is published in the Annual Review and Update on U.S. Ski &amp; Snowboard website.</a:t>
            </a:r>
          </a:p>
          <a:p>
            <a:r>
              <a:rPr lang="en-US" baseline="0" dirty="0"/>
              <a:t>ONLY Current Homologations are published here.  </a:t>
            </a:r>
          </a:p>
          <a:p>
            <a:r>
              <a:rPr lang="en-US" baseline="0" dirty="0"/>
              <a:t>Do not rely on a paper copy unless you print it yourself from the U.S. Ski &amp; Snowboard Site or you may not have the most accurate info!</a:t>
            </a:r>
          </a:p>
          <a:p>
            <a:r>
              <a:rPr lang="en-US" baseline="0" dirty="0"/>
              <a:t>Valid FIS Homologations  are also contained in the database.</a:t>
            </a:r>
          </a:p>
        </p:txBody>
      </p:sp>
      <p:sp>
        <p:nvSpPr>
          <p:cNvPr id="4" name="Slide Number Placeholder 3"/>
          <p:cNvSpPr>
            <a:spLocks noGrp="1"/>
          </p:cNvSpPr>
          <p:nvPr>
            <p:ph type="sldNum" sz="quarter" idx="10"/>
          </p:nvPr>
        </p:nvSpPr>
        <p:spPr/>
        <p:txBody>
          <a:bodyPr/>
          <a:lstStyle/>
          <a:p>
            <a:fld id="{CE8CBEAC-CA51-4487-BD1C-A81C45FF4CF4}" type="slidenum">
              <a:rPr lang="en-US" smtClean="0"/>
              <a:t>16</a:t>
            </a:fld>
            <a:endParaRPr lang="en-US"/>
          </a:p>
        </p:txBody>
      </p:sp>
    </p:spTree>
    <p:extLst>
      <p:ext uri="{BB962C8B-B14F-4D97-AF65-F5344CB8AC3E}">
        <p14:creationId xmlns:p14="http://schemas.microsoft.com/office/powerpoint/2010/main" val="375081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 and you will find a State by State Directory.</a:t>
            </a:r>
          </a:p>
        </p:txBody>
      </p:sp>
      <p:sp>
        <p:nvSpPr>
          <p:cNvPr id="4" name="Slide Number Placeholder 3"/>
          <p:cNvSpPr>
            <a:spLocks noGrp="1"/>
          </p:cNvSpPr>
          <p:nvPr>
            <p:ph type="sldNum" sz="quarter" idx="10"/>
          </p:nvPr>
        </p:nvSpPr>
        <p:spPr/>
        <p:txBody>
          <a:bodyPr/>
          <a:lstStyle/>
          <a:p>
            <a:fld id="{CE8CBEAC-CA51-4487-BD1C-A81C45FF4CF4}" type="slidenum">
              <a:rPr lang="en-US" smtClean="0"/>
              <a:t>17</a:t>
            </a:fld>
            <a:endParaRPr lang="en-US"/>
          </a:p>
        </p:txBody>
      </p:sp>
    </p:spTree>
    <p:extLst>
      <p:ext uri="{BB962C8B-B14F-4D97-AF65-F5344CB8AC3E}">
        <p14:creationId xmlns:p14="http://schemas.microsoft.com/office/powerpoint/2010/main" val="2877467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your</a:t>
            </a:r>
            <a:r>
              <a:rPr lang="en-US" baseline="0" dirty="0"/>
              <a:t> State of interest and you will find all homologations/registrations available.</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18</a:t>
            </a:fld>
            <a:endParaRPr lang="en-US"/>
          </a:p>
        </p:txBody>
      </p:sp>
    </p:spTree>
    <p:extLst>
      <p:ext uri="{BB962C8B-B14F-4D97-AF65-F5344CB8AC3E}">
        <p14:creationId xmlns:p14="http://schemas.microsoft.com/office/powerpoint/2010/main" val="1405859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a:t>
            </a:r>
            <a:r>
              <a:rPr lang="en-US" baseline="0" dirty="0"/>
              <a:t> for your resort and find the homologation you intend to use or study.</a:t>
            </a:r>
          </a:p>
          <a:p>
            <a:r>
              <a:rPr lang="en-US" baseline="0" dirty="0"/>
              <a:t>In our case, you fill find the course reviewed in this presentations – NY Labrador Mountain </a:t>
            </a:r>
            <a:r>
              <a:rPr lang="en-US" baseline="0" dirty="0" err="1"/>
              <a:t>Jacopie</a:t>
            </a:r>
            <a:r>
              <a:rPr lang="en-US" baseline="0" dirty="0"/>
              <a:t> GS &amp; SL</a:t>
            </a:r>
          </a:p>
          <a:p>
            <a:r>
              <a:rPr lang="en-US" baseline="0" dirty="0"/>
              <a:t>This is your official resource for homologations/certifications.  If you can’t find a homologation, it is VERY likely it doesn’t exist or has expired.</a:t>
            </a:r>
          </a:p>
          <a:p>
            <a:r>
              <a:rPr lang="en-US" baseline="0" dirty="0"/>
              <a:t>Super G &amp; Downhill MUST be run on tracks that are homologated for the discipline.  (DH on DH, SG on SG) NO EXCEPTIONS.</a:t>
            </a:r>
          </a:p>
          <a:p>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19</a:t>
            </a:fld>
            <a:endParaRPr lang="en-US"/>
          </a:p>
        </p:txBody>
      </p:sp>
    </p:spTree>
    <p:extLst>
      <p:ext uri="{BB962C8B-B14F-4D97-AF65-F5344CB8AC3E}">
        <p14:creationId xmlns:p14="http://schemas.microsoft.com/office/powerpoint/2010/main" val="108291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is what the certificate looks like</a:t>
            </a:r>
          </a:p>
          <a:p>
            <a:r>
              <a:rPr lang="en-US" dirty="0"/>
              <a:t>Is this the entire certification?</a:t>
            </a:r>
          </a:p>
          <a:p>
            <a:r>
              <a:rPr lang="en-US" dirty="0"/>
              <a:t>What else</a:t>
            </a:r>
            <a:r>
              <a:rPr lang="en-US" baseline="0" dirty="0"/>
              <a:t> may be in the file?</a:t>
            </a:r>
          </a:p>
          <a:p>
            <a:r>
              <a:rPr lang="en-US" baseline="0" dirty="0"/>
              <a:t>We will find out.</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2</a:t>
            </a:fld>
            <a:endParaRPr lang="en-US"/>
          </a:p>
        </p:txBody>
      </p:sp>
    </p:spTree>
    <p:extLst>
      <p:ext uri="{BB962C8B-B14F-4D97-AF65-F5344CB8AC3E}">
        <p14:creationId xmlns:p14="http://schemas.microsoft.com/office/powerpoint/2010/main" val="371768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Know the rules about the requirements of using homologated courses.</a:t>
            </a:r>
          </a:p>
          <a:p>
            <a:r>
              <a:rPr lang="en-US" baseline="0" dirty="0"/>
              <a:t>601.4.9.1 – Responsibility of the TD Before the Race.</a:t>
            </a:r>
          </a:p>
          <a:p>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20</a:t>
            </a:fld>
            <a:endParaRPr lang="en-US"/>
          </a:p>
        </p:txBody>
      </p:sp>
    </p:spTree>
    <p:extLst>
      <p:ext uri="{BB962C8B-B14F-4D97-AF65-F5344CB8AC3E}">
        <p14:creationId xmlns:p14="http://schemas.microsoft.com/office/powerpoint/2010/main" val="87579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Force</a:t>
            </a:r>
            <a:r>
              <a:rPr lang="en-US" baseline="0" dirty="0"/>
              <a:t> Majeure can’t be decided in advance of a competition.</a:t>
            </a:r>
          </a:p>
          <a:p>
            <a:r>
              <a:rPr lang="en-US" baseline="0" dirty="0"/>
              <a:t>To calendar an event, a valid homologation is required.</a:t>
            </a:r>
          </a:p>
          <a:p>
            <a:r>
              <a:rPr lang="en-US" baseline="0" dirty="0"/>
              <a:t>Example – on the day before the competition a snowmaking pipe broke and the ensuing water washed out the homologated trail.  </a:t>
            </a:r>
          </a:p>
          <a:p>
            <a:r>
              <a:rPr lang="en-US" baseline="0" dirty="0"/>
              <a:t>There is no chance to repair the slope.  The TD was present and worked with the OC to look at other slopes that may be suitable as a force majeure site.</a:t>
            </a:r>
          </a:p>
          <a:p>
            <a:r>
              <a:rPr lang="en-US" baseline="0" dirty="0"/>
              <a:t>COR &amp; TD agreed on another slope that met the standards and agreed on a Protection plan for the substitute slope. </a:t>
            </a:r>
          </a:p>
          <a:p>
            <a:r>
              <a:rPr lang="en-US" baseline="0" dirty="0"/>
              <a:t>Before the TCM, the referee was appointed and the jury formally confirmed the change to the substitute slope unanimously.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21</a:t>
            </a:fld>
            <a:endParaRPr lang="en-US"/>
          </a:p>
        </p:txBody>
      </p:sp>
    </p:spTree>
    <p:extLst>
      <p:ext uri="{BB962C8B-B14F-4D97-AF65-F5344CB8AC3E}">
        <p14:creationId xmlns:p14="http://schemas.microsoft.com/office/powerpoint/2010/main" val="1008184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Rules of Homologation</a:t>
            </a:r>
            <a:r>
              <a:rPr lang="en-US" baseline="0" dirty="0"/>
              <a:t> – all courses must be run on courses that have been approved!</a:t>
            </a:r>
            <a:endParaRPr lang="en-US" dirty="0"/>
          </a:p>
          <a:p>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22</a:t>
            </a:fld>
            <a:endParaRPr lang="en-US"/>
          </a:p>
        </p:txBody>
      </p:sp>
    </p:spTree>
    <p:extLst>
      <p:ext uri="{BB962C8B-B14F-4D97-AF65-F5344CB8AC3E}">
        <p14:creationId xmlns:p14="http://schemas.microsoft.com/office/powerpoint/2010/main" val="2309292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Questions?</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23</a:t>
            </a:fld>
            <a:endParaRPr lang="en-US"/>
          </a:p>
        </p:txBody>
      </p:sp>
    </p:spTree>
    <p:extLst>
      <p:ext uri="{BB962C8B-B14F-4D97-AF65-F5344CB8AC3E}">
        <p14:creationId xmlns:p14="http://schemas.microsoft.com/office/powerpoint/2010/main" val="302527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inspection</a:t>
            </a:r>
            <a:r>
              <a:rPr lang="en-US" baseline="0" dirty="0"/>
              <a:t> report</a:t>
            </a:r>
          </a:p>
          <a:p>
            <a:r>
              <a:rPr lang="en-US" baseline="0" dirty="0"/>
              <a:t>Contains a variety of information regarding the site, the slope, the general area.</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3</a:t>
            </a:fld>
            <a:endParaRPr lang="en-US"/>
          </a:p>
        </p:txBody>
      </p:sp>
    </p:spTree>
    <p:extLst>
      <p:ext uri="{BB962C8B-B14F-4D97-AF65-F5344CB8AC3E}">
        <p14:creationId xmlns:p14="http://schemas.microsoft.com/office/powerpoint/2010/main" val="1271221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Map -Location,</a:t>
            </a:r>
            <a:r>
              <a:rPr lang="en-US" baseline="0" dirty="0"/>
              <a:t> directions, nearby intersections.</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4</a:t>
            </a:fld>
            <a:endParaRPr lang="en-US"/>
          </a:p>
        </p:txBody>
      </p:sp>
    </p:spTree>
    <p:extLst>
      <p:ext uri="{BB962C8B-B14F-4D97-AF65-F5344CB8AC3E}">
        <p14:creationId xmlns:p14="http://schemas.microsoft.com/office/powerpoint/2010/main" val="3519524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 – Place, contact, specifics of </a:t>
            </a:r>
            <a:r>
              <a:rPr lang="en-US" baseline="0" dirty="0"/>
              <a:t>vertical drop</a:t>
            </a:r>
            <a:r>
              <a:rPr lang="en-US" dirty="0"/>
              <a:t>, length &amp;</a:t>
            </a:r>
            <a:r>
              <a:rPr lang="en-US" baseline="0" dirty="0"/>
              <a:t> gradient.</a:t>
            </a:r>
          </a:p>
          <a:p>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5</a:t>
            </a:fld>
            <a:endParaRPr lang="en-US"/>
          </a:p>
        </p:txBody>
      </p:sp>
    </p:spTree>
    <p:extLst>
      <p:ext uri="{BB962C8B-B14F-4D97-AF65-F5344CB8AC3E}">
        <p14:creationId xmlns:p14="http://schemas.microsoft.com/office/powerpoint/2010/main" val="380579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Plan</a:t>
            </a:r>
            <a:r>
              <a:rPr lang="en-US" baseline="0" dirty="0"/>
              <a:t> recommendations – read slide</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6</a:t>
            </a:fld>
            <a:endParaRPr lang="en-US"/>
          </a:p>
        </p:txBody>
      </p:sp>
    </p:spTree>
    <p:extLst>
      <p:ext uri="{BB962C8B-B14F-4D97-AF65-F5344CB8AC3E}">
        <p14:creationId xmlns:p14="http://schemas.microsoft.com/office/powerpoint/2010/main" val="198341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Evacuation</a:t>
            </a:r>
            <a:r>
              <a:rPr lang="en-US" baseline="0" dirty="0"/>
              <a:t> and medical services on site – Read Slide.</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7</a:t>
            </a:fld>
            <a:endParaRPr lang="en-US"/>
          </a:p>
        </p:txBody>
      </p:sp>
    </p:spTree>
    <p:extLst>
      <p:ext uri="{BB962C8B-B14F-4D97-AF65-F5344CB8AC3E}">
        <p14:creationId xmlns:p14="http://schemas.microsoft.com/office/powerpoint/2010/main" val="2365885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info that may be useful.</a:t>
            </a:r>
          </a:p>
        </p:txBody>
      </p:sp>
      <p:sp>
        <p:nvSpPr>
          <p:cNvPr id="4" name="Slide Number Placeholder 3"/>
          <p:cNvSpPr>
            <a:spLocks noGrp="1"/>
          </p:cNvSpPr>
          <p:nvPr>
            <p:ph type="sldNum" sz="quarter" idx="10"/>
          </p:nvPr>
        </p:nvSpPr>
        <p:spPr/>
        <p:txBody>
          <a:bodyPr/>
          <a:lstStyle/>
          <a:p>
            <a:fld id="{CE8CBEAC-CA51-4487-BD1C-A81C45FF4CF4}" type="slidenum">
              <a:rPr lang="en-US" smtClean="0"/>
              <a:t>8</a:t>
            </a:fld>
            <a:endParaRPr lang="en-US"/>
          </a:p>
        </p:txBody>
      </p:sp>
    </p:spTree>
    <p:extLst>
      <p:ext uri="{BB962C8B-B14F-4D97-AF65-F5344CB8AC3E}">
        <p14:creationId xmlns:p14="http://schemas.microsoft.com/office/powerpoint/2010/main" val="162074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Registered</a:t>
            </a:r>
            <a:r>
              <a:rPr lang="en-US" baseline="0" dirty="0"/>
              <a:t> GS and Homologated Slalom.</a:t>
            </a:r>
          </a:p>
          <a:p>
            <a:r>
              <a:rPr lang="en-US" baseline="0" dirty="0"/>
              <a:t>A registered course is one that does not meet minimum standards and possible penalties may apply – see current Alpine Competition Rules.</a:t>
            </a:r>
          </a:p>
          <a:p>
            <a:r>
              <a:rPr lang="en-US" baseline="0" dirty="0"/>
              <a:t>Specifically a GS requires 250 meters minimum vertical drop and in this case </a:t>
            </a:r>
            <a:r>
              <a:rPr lang="en-US" baseline="0" dirty="0" err="1"/>
              <a:t>Jacopie</a:t>
            </a:r>
            <a:r>
              <a:rPr lang="en-US" baseline="0" dirty="0"/>
              <a:t> has only 134  vertical drop.  </a:t>
            </a:r>
          </a:p>
          <a:p>
            <a:r>
              <a:rPr lang="en-US" baseline="0" dirty="0"/>
              <a:t>Slalom requires 100 meters and thus conforms to homologation requirement.</a:t>
            </a:r>
            <a:endParaRPr lang="en-US" dirty="0"/>
          </a:p>
        </p:txBody>
      </p:sp>
      <p:sp>
        <p:nvSpPr>
          <p:cNvPr id="4" name="Slide Number Placeholder 3"/>
          <p:cNvSpPr>
            <a:spLocks noGrp="1"/>
          </p:cNvSpPr>
          <p:nvPr>
            <p:ph type="sldNum" sz="quarter" idx="10"/>
          </p:nvPr>
        </p:nvSpPr>
        <p:spPr/>
        <p:txBody>
          <a:bodyPr/>
          <a:lstStyle/>
          <a:p>
            <a:fld id="{CE8CBEAC-CA51-4487-BD1C-A81C45FF4CF4}" type="slidenum">
              <a:rPr lang="en-US" smtClean="0"/>
              <a:t>9</a:t>
            </a:fld>
            <a:endParaRPr lang="en-US"/>
          </a:p>
        </p:txBody>
      </p:sp>
    </p:spTree>
    <p:extLst>
      <p:ext uri="{BB962C8B-B14F-4D97-AF65-F5344CB8AC3E}">
        <p14:creationId xmlns:p14="http://schemas.microsoft.com/office/powerpoint/2010/main" val="22435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0F684B-0CE4-4FFB-A292-6EC6C57855D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119827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F684B-0CE4-4FFB-A292-6EC6C57855D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64819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F684B-0CE4-4FFB-A292-6EC6C57855D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1089589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E3940824-2E18-467E-96E0-42EE17901942}"/>
              </a:ext>
            </a:extLst>
          </p:cNvPr>
          <p:cNvSpPr>
            <a:spLocks noGrp="1"/>
          </p:cNvSpPr>
          <p:nvPr>
            <p:ph type="dt" sz="half" idx="14"/>
          </p:nvPr>
        </p:nvSpPr>
        <p:spPr/>
        <p:txBody>
          <a:bodyPr/>
          <a:lstStyle/>
          <a:p>
            <a:pPr>
              <a:defRPr/>
            </a:pPr>
            <a:endParaRPr lang="en-US" dirty="0"/>
          </a:p>
        </p:txBody>
      </p:sp>
      <p:sp>
        <p:nvSpPr>
          <p:cNvPr id="11" name="Footer Placeholder 10">
            <a:extLst>
              <a:ext uri="{FF2B5EF4-FFF2-40B4-BE49-F238E27FC236}">
                <a16:creationId xmlns:a16="http://schemas.microsoft.com/office/drawing/2014/main" id="{ABEF326B-B191-4BA5-88F7-C1443A0E8EE4}"/>
              </a:ext>
            </a:extLst>
          </p:cNvPr>
          <p:cNvSpPr>
            <a:spLocks noGrp="1"/>
          </p:cNvSpPr>
          <p:nvPr>
            <p:ph type="ftr" sz="quarter" idx="15"/>
          </p:nvPr>
        </p:nvSpPr>
        <p:spPr/>
        <p:txBody>
          <a:bodyPr/>
          <a:lstStyle/>
          <a:p>
            <a:pPr>
              <a:defRPr/>
            </a:pPr>
            <a:r>
              <a:rPr lang="en-US" dirty="0"/>
              <a:t>© PVS Consulting</a:t>
            </a:r>
          </a:p>
        </p:txBody>
      </p:sp>
      <p:sp>
        <p:nvSpPr>
          <p:cNvPr id="13" name="Slide Number Placeholder 12">
            <a:extLst>
              <a:ext uri="{FF2B5EF4-FFF2-40B4-BE49-F238E27FC236}">
                <a16:creationId xmlns:a16="http://schemas.microsoft.com/office/drawing/2014/main" id="{0C22D8E7-B93C-42A1-9DF7-05B8A64C7BE6}"/>
              </a:ext>
            </a:extLst>
          </p:cNvPr>
          <p:cNvSpPr>
            <a:spLocks noGrp="1"/>
          </p:cNvSpPr>
          <p:nvPr>
            <p:ph type="sldNum" sz="quarter" idx="16"/>
          </p:nvPr>
        </p:nvSpPr>
        <p:spPr>
          <a:xfrm>
            <a:off x="628650" y="6356351"/>
            <a:ext cx="2057400" cy="365125"/>
          </a:xfrm>
        </p:spPr>
        <p:txBody>
          <a:bodyPr/>
          <a:lstStyle/>
          <a:p>
            <a:pPr>
              <a:defRPr/>
            </a:pPr>
            <a:fld id="{CFCC9FA8-7E26-456A-AC34-8634C163BFBF}" type="slidenum">
              <a:rPr lang="en-US" smtClean="0"/>
              <a:pPr>
                <a:defRPr/>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6200" y="6273801"/>
            <a:ext cx="1251353" cy="49016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38801" y="6331341"/>
            <a:ext cx="1816611" cy="454153"/>
          </a:xfrm>
          <a:prstGeom prst="rect">
            <a:avLst/>
          </a:prstGeom>
        </p:spPr>
      </p:pic>
    </p:spTree>
    <p:extLst>
      <p:ext uri="{BB962C8B-B14F-4D97-AF65-F5344CB8AC3E}">
        <p14:creationId xmlns:p14="http://schemas.microsoft.com/office/powerpoint/2010/main" val="167596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8B4BD-1494-4C54-BF84-A22153D6496C}"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88504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8B4BD-1494-4C54-BF84-A22153D6496C}"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1140659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8B4BD-1494-4C54-BF84-A22153D6496C}"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1966050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8B4BD-1494-4C54-BF84-A22153D6496C}"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92641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8B4BD-1494-4C54-BF84-A22153D6496C}"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908296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8B4BD-1494-4C54-BF84-A22153D6496C}"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2010727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8B4BD-1494-4C54-BF84-A22153D6496C}"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164375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F684B-0CE4-4FFB-A292-6EC6C57855D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3480660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8B4BD-1494-4C54-BF84-A22153D6496C}"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2685293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8B4BD-1494-4C54-BF84-A22153D6496C}"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3478809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8B4BD-1494-4C54-BF84-A22153D6496C}"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1942782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8B4BD-1494-4C54-BF84-A22153D6496C}"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AA9F-9147-4BC5-9E9B-69932180B5D3}" type="slidenum">
              <a:rPr lang="en-US" smtClean="0"/>
              <a:t>‹#›</a:t>
            </a:fld>
            <a:endParaRPr lang="en-US"/>
          </a:p>
        </p:txBody>
      </p:sp>
    </p:spTree>
    <p:extLst>
      <p:ext uri="{BB962C8B-B14F-4D97-AF65-F5344CB8AC3E}">
        <p14:creationId xmlns:p14="http://schemas.microsoft.com/office/powerpoint/2010/main" val="245497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F684B-0CE4-4FFB-A292-6EC6C57855DF}" type="datetimeFigureOut">
              <a:rPr lang="en-US" smtClean="0"/>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108761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0F684B-0CE4-4FFB-A292-6EC6C57855DF}"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4086663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F684B-0CE4-4FFB-A292-6EC6C57855DF}" type="datetimeFigureOut">
              <a:rPr lang="en-US" smtClean="0"/>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105092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0F684B-0CE4-4FFB-A292-6EC6C57855DF}" type="datetimeFigureOut">
              <a:rPr lang="en-US" smtClean="0"/>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1800913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684B-0CE4-4FFB-A292-6EC6C57855DF}" type="datetimeFigureOut">
              <a:rPr lang="en-US" smtClean="0"/>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382982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F684B-0CE4-4FFB-A292-6EC6C57855DF}"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351099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F684B-0CE4-4FFB-A292-6EC6C57855DF}" type="datetimeFigureOut">
              <a:rPr lang="en-US" smtClean="0"/>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E1D24-180B-4945-8990-B2E8D22AED7C}" type="slidenum">
              <a:rPr lang="en-US" smtClean="0"/>
              <a:t>‹#›</a:t>
            </a:fld>
            <a:endParaRPr lang="en-US"/>
          </a:p>
        </p:txBody>
      </p:sp>
    </p:spTree>
    <p:extLst>
      <p:ext uri="{BB962C8B-B14F-4D97-AF65-F5344CB8AC3E}">
        <p14:creationId xmlns:p14="http://schemas.microsoft.com/office/powerpoint/2010/main" val="342795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684B-0CE4-4FFB-A292-6EC6C57855DF}" type="datetimeFigureOut">
              <a:rPr lang="en-US" smtClean="0"/>
              <a:t>9/15/2019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E1D24-180B-4945-8990-B2E8D22AED7C}" type="slidenum">
              <a:rPr lang="en-US" smtClean="0"/>
              <a:t>‹#›</a:t>
            </a:fld>
            <a:endParaRPr lang="en-US"/>
          </a:p>
        </p:txBody>
      </p:sp>
    </p:spTree>
    <p:extLst>
      <p:ext uri="{BB962C8B-B14F-4D97-AF65-F5344CB8AC3E}">
        <p14:creationId xmlns:p14="http://schemas.microsoft.com/office/powerpoint/2010/main" val="255111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8B4BD-1494-4C54-BF84-A22153D6496C}" type="datetimeFigureOut">
              <a:rPr lang="en-US" smtClean="0"/>
              <a:t>9/15/2019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EAA9F-9147-4BC5-9E9B-69932180B5D3}" type="slidenum">
              <a:rPr lang="en-US" smtClean="0"/>
              <a:t>‹#›</a:t>
            </a:fld>
            <a:endParaRPr lang="en-US"/>
          </a:p>
        </p:txBody>
      </p:sp>
    </p:spTree>
    <p:extLst>
      <p:ext uri="{BB962C8B-B14F-4D97-AF65-F5344CB8AC3E}">
        <p14:creationId xmlns:p14="http://schemas.microsoft.com/office/powerpoint/2010/main" val="18997808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8.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media.ussa.org/Public/Athletics/CompServices/Homolog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DX2cenFjnhWOyf1xev63GIO2AprLv3sDHdg5nOVLgVFBhmBQYDygiXKcTTbtom9lWMt2JExiBi1aLeRKlqBw4hZeGuekTUzBwqbG0FeVNoB_vUp_xvfxK547-ePq9ktueH3xg4K4tIZZ7eSlFrXuiZ92WUyWzepZT7wBnalM9TpZwCr8KOAiaJpzWTJkKxXcnaLMmoB1mQIEIRYzE9TR3vquMgB0KRg0PVZI2uQ9RqxeoLNPexndqigvTGwKgYPLuBIPPUgLxPIENS0WTbM6aK_q-taVYHejyOYjJ-BdZhO1tSXzBajtwyYmSwmk4E3VeiXCFsVsM-hCIvX2-wVwU1gLKnCIk0Ehm7-q1TaD9NewijNefpeEcsXZiFIqLxnENjiECtKa8b8AkKTolIml0bxVvZ6Ub5w2u4BcSjVhkd7Wp51LrHsO2xwT3cx8hWHDY8vCM0ls3zFR4wLIcHehsK6ZmoFTyPpT7-c7Q1v66Po9lYSCmBCNwogdhw6VtInCWPEecXfeyOI71UADWQ66lePolgM1HczFYeuCRmnPSzRBdOj0sNhzv__3FxG6h_DFSnwsNcNtLoX7L0HpJJd6Qcvkl9R8CBkeqfMk1og1ysJ1kQxJpjahVMAxfR1hutz-DvUOtpXBb7yvkkTnBi_F2DaV1QGTG6XX=w1210-h90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40"/>
            <a:ext cx="9144000" cy="68598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2482" y="4419599"/>
            <a:ext cx="6339036" cy="1323439"/>
          </a:xfrm>
          <a:prstGeom prst="rect">
            <a:avLst/>
          </a:prstGeom>
          <a:noFill/>
        </p:spPr>
        <p:txBody>
          <a:bodyPr wrap="square" rtlCol="0">
            <a:spAutoFit/>
          </a:bodyPr>
          <a:lstStyle/>
          <a:p>
            <a:pPr algn="ctr"/>
            <a:r>
              <a:rPr lang="en-US" sz="8000" b="1" spc="300" dirty="0">
                <a:solidFill>
                  <a:schemeClr val="tx2">
                    <a:lumMod val="75000"/>
                  </a:schemeClr>
                </a:solidFill>
                <a:latin typeface="Verdana" panose="020B0604030504040204" pitchFamily="34" charset="0"/>
                <a:ea typeface="Verdana" panose="020B0604030504040204" pitchFamily="34" charset="0"/>
              </a:rPr>
              <a:t>COURSES</a:t>
            </a:r>
            <a:endParaRPr lang="en-US" sz="6600" b="1" spc="300" dirty="0">
              <a:solidFill>
                <a:schemeClr val="tx2">
                  <a:lumMod val="75000"/>
                </a:schemeClr>
              </a:solidFill>
              <a:latin typeface="Verdana" panose="020B0604030504040204" pitchFamily="34" charset="0"/>
              <a:ea typeface="Verdana" panose="020B0604030504040204" pitchFamily="34" charset="0"/>
            </a:endParaRPr>
          </a:p>
        </p:txBody>
      </p:sp>
      <p:sp>
        <p:nvSpPr>
          <p:cNvPr id="5" name="TextBox 4"/>
          <p:cNvSpPr txBox="1"/>
          <p:nvPr/>
        </p:nvSpPr>
        <p:spPr>
          <a:xfrm>
            <a:off x="582559" y="6172200"/>
            <a:ext cx="1852687" cy="523220"/>
          </a:xfrm>
          <a:prstGeom prst="rect">
            <a:avLst/>
          </a:prstGeom>
          <a:noFill/>
        </p:spPr>
        <p:txBody>
          <a:bodyPr wrap="none" rtlCol="0">
            <a:spAutoFit/>
          </a:bodyPr>
          <a:lstStyle/>
          <a:p>
            <a:pPr algn="ctr"/>
            <a:r>
              <a:rPr lang="en-US" sz="1400" b="1" dirty="0">
                <a:solidFill>
                  <a:schemeClr val="bg2">
                    <a:lumMod val="10000"/>
                  </a:schemeClr>
                </a:solidFill>
              </a:rPr>
              <a:t>©PVS Consulting 2019</a:t>
            </a:r>
          </a:p>
          <a:p>
            <a:pPr algn="ctr"/>
            <a:r>
              <a:rPr lang="en-US" sz="1400" b="1" dirty="0">
                <a:solidFill>
                  <a:schemeClr val="bg2">
                    <a:lumMod val="10000"/>
                  </a:schemeClr>
                </a:solidFill>
              </a:rPr>
              <a:t>Paul Van Slyke, USA</a:t>
            </a:r>
          </a:p>
        </p:txBody>
      </p:sp>
    </p:spTree>
    <p:extLst>
      <p:ext uri="{BB962C8B-B14F-4D97-AF65-F5344CB8AC3E}">
        <p14:creationId xmlns:p14="http://schemas.microsoft.com/office/powerpoint/2010/main" val="409137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35000"/>
                    </a14:imgEffect>
                  </a14:imgLayer>
                </a14:imgProps>
              </a:ext>
              <a:ext uri="{28A0092B-C50C-407E-A947-70E740481C1C}">
                <a14:useLocalDpi xmlns:a14="http://schemas.microsoft.com/office/drawing/2010/main" val="0"/>
              </a:ext>
            </a:extLst>
          </a:blip>
          <a:stretch>
            <a:fillRect/>
          </a:stretch>
        </p:blipFill>
        <p:spPr>
          <a:xfrm>
            <a:off x="381000" y="0"/>
            <a:ext cx="7922237" cy="6245514"/>
          </a:xfrm>
        </p:spPr>
      </p:pic>
    </p:spTree>
    <p:extLst>
      <p:ext uri="{BB962C8B-B14F-4D97-AF65-F5344CB8AC3E}">
        <p14:creationId xmlns:p14="http://schemas.microsoft.com/office/powerpoint/2010/main" val="8793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52400"/>
            <a:ext cx="7335631" cy="6130797"/>
          </a:xfrm>
        </p:spPr>
      </p:pic>
    </p:spTree>
    <p:extLst>
      <p:ext uri="{BB962C8B-B14F-4D97-AF65-F5344CB8AC3E}">
        <p14:creationId xmlns:p14="http://schemas.microsoft.com/office/powerpoint/2010/main" val="195624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33000"/>
                    </a14:imgEffect>
                  </a14:imgLayer>
                </a14:imgProps>
              </a:ext>
              <a:ext uri="{28A0092B-C50C-407E-A947-70E740481C1C}">
                <a14:useLocalDpi xmlns:a14="http://schemas.microsoft.com/office/drawing/2010/main" val="0"/>
              </a:ext>
            </a:extLst>
          </a:blip>
          <a:stretch>
            <a:fillRect/>
          </a:stretch>
        </p:blipFill>
        <p:spPr>
          <a:xfrm>
            <a:off x="838200" y="152400"/>
            <a:ext cx="7238999" cy="6109983"/>
          </a:xfrm>
        </p:spPr>
      </p:pic>
    </p:spTree>
    <p:extLst>
      <p:ext uri="{BB962C8B-B14F-4D97-AF65-F5344CB8AC3E}">
        <p14:creationId xmlns:p14="http://schemas.microsoft.com/office/powerpoint/2010/main" val="88302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2400"/>
            <a:ext cx="7958779" cy="5668963"/>
          </a:xfrm>
        </p:spPr>
      </p:pic>
    </p:spTree>
    <p:extLst>
      <p:ext uri="{BB962C8B-B14F-4D97-AF65-F5344CB8AC3E}">
        <p14:creationId xmlns:p14="http://schemas.microsoft.com/office/powerpoint/2010/main" val="178690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val="0"/>
              </a:ext>
            </a:extLst>
          </a:blip>
          <a:stretch>
            <a:fillRect/>
          </a:stretch>
        </p:blipFill>
        <p:spPr>
          <a:xfrm>
            <a:off x="2057400" y="76200"/>
            <a:ext cx="5257799" cy="6185118"/>
          </a:xfrm>
        </p:spPr>
      </p:pic>
    </p:spTree>
    <p:extLst>
      <p:ext uri="{BB962C8B-B14F-4D97-AF65-F5344CB8AC3E}">
        <p14:creationId xmlns:p14="http://schemas.microsoft.com/office/powerpoint/2010/main" val="96603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81000"/>
            <a:ext cx="2362200" cy="4138428"/>
          </a:xfrm>
          <a:prstGeom prst="rect">
            <a:avLst/>
          </a:prstGeom>
        </p:spPr>
      </p:pic>
      <p:pic>
        <p:nvPicPr>
          <p:cNvPr id="10" name="Content Placeholder 2" descr="Screen Clipping"/>
          <p:cNvPicPr>
            <a:picLocks noChangeAspect="1"/>
          </p:cNvPicPr>
          <p:nvPr/>
        </p:nvPicPr>
        <p:blipFill>
          <a:blip r:embed="rId4">
            <a:extLst>
              <a:ext uri="{BEBA8EAE-BF5A-486C-A8C5-ECC9F3942E4B}">
                <a14:imgProps xmlns:a14="http://schemas.microsoft.com/office/drawing/2010/main">
                  <a14:imgLayer r:embed="rId5">
                    <a14:imgEffect>
                      <a14:sharpenSoften amount="31000"/>
                    </a14:imgEffect>
                  </a14:imgLayer>
                </a14:imgProps>
              </a:ext>
              <a:ext uri="{28A0092B-C50C-407E-A947-70E740481C1C}">
                <a14:useLocalDpi xmlns:a14="http://schemas.microsoft.com/office/drawing/2010/main" val="0"/>
              </a:ext>
            </a:extLst>
          </a:blip>
          <a:stretch>
            <a:fillRect/>
          </a:stretch>
        </p:blipFill>
        <p:spPr>
          <a:xfrm>
            <a:off x="152400" y="257374"/>
            <a:ext cx="5545016" cy="6497192"/>
          </a:xfrm>
          <a:prstGeom prst="rect">
            <a:avLst/>
          </a:prstGeom>
        </p:spPr>
      </p:pic>
    </p:spTree>
    <p:extLst>
      <p:ext uri="{BB962C8B-B14F-4D97-AF65-F5344CB8AC3E}">
        <p14:creationId xmlns:p14="http://schemas.microsoft.com/office/powerpoint/2010/main" val="229250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lh3.googleusercontent.com/MqZ1oL0VXDSSmQjCuTDkhwJLmWhffj6alVDWWRejIJzmLS5dj-1lpqCO-3frb9xQO9F13ut6bYmCyvC_LVa3H7IX-cWDifT7J0966iuEUzoFrCl0ZfJkmtz41HRaCvQxWpssv8M4voFufzRS7VQLl5HRPJw1dzFgNwvJ5xhpLp44yaCLlsuUEnD7uJqqsVAJlEmq7pqWnrHQJhXuiiuVl0ROeloXsyiihX_7GvZZtt6GsNo-yVidH-BoRo6Eqngnw94QNla2tmg9RX8Z5lcuyIfXQ7VEQe7BwxSMpDXqq_Q0oeAjDtPjgx6NDwByYvgYUIuzAtyMiyxgn8dDDAysudBXRN8kBTJY5u3jrtbcnPifnpDWIYR-nq-TFW84l8clQekdJllaB1toGNdJCa3E7ZoKQZr7oy3KR5sVdktpV_ZF26zPUUL_Qch2jfXyRsByTIn5uvpmOkBGze4nljJqvmt_5EjaHQ855l9dM8SlfdOuqC0HECq6t94wITBpoYtGDU0pfPUde71RJ302lLUmzDX28h3Ru6OORp9s1BmVZqg_g6EImj6fWES9glfC3nN2MxDLfEamN7w5RUCxIdm4y3mQ6aw3m_pDmcwcoZW5SMv-evIgZPkKJ389IrjFwzCL55uLdJlBmIRjX0gyDCQ6oMTy5r0brcxL=w1680-h653-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12115800" cy="4701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4752484"/>
            <a:ext cx="8029891" cy="1631216"/>
          </a:xfrm>
          <a:prstGeom prst="rect">
            <a:avLst/>
          </a:prstGeom>
          <a:noFill/>
        </p:spPr>
        <p:txBody>
          <a:bodyPr wrap="none" rtlCol="0">
            <a:spAutoFit/>
          </a:bodyPr>
          <a:lstStyle/>
          <a:p>
            <a:r>
              <a:rPr lang="en-US" sz="2800" dirty="0">
                <a:solidFill>
                  <a:srgbClr val="0070C0"/>
                </a:solidFill>
              </a:rPr>
              <a:t>Where to find this information:</a:t>
            </a:r>
          </a:p>
          <a:p>
            <a:r>
              <a:rPr lang="en-US" sz="2400" dirty="0">
                <a:hlinkClick r:id="rId4" action="ppaction://hlinkfile"/>
              </a:rPr>
              <a:t>media.ussa.org/Public/Athletics/</a:t>
            </a:r>
            <a:r>
              <a:rPr lang="en-US" sz="2400" dirty="0" err="1">
                <a:hlinkClick r:id="rId4" action="ppaction://hlinkfile"/>
              </a:rPr>
              <a:t>CompServices</a:t>
            </a:r>
            <a:r>
              <a:rPr lang="en-US" sz="2400" dirty="0">
                <a:hlinkClick r:id="rId4" action="ppaction://hlinkfile"/>
              </a:rPr>
              <a:t>/Homologation/</a:t>
            </a:r>
            <a:endParaRPr lang="en-US" sz="2400" dirty="0"/>
          </a:p>
          <a:p>
            <a:r>
              <a:rPr lang="en-US" sz="2400" b="1" dirty="0"/>
              <a:t>Username = homologation</a:t>
            </a:r>
          </a:p>
          <a:p>
            <a:r>
              <a:rPr lang="en-US" sz="2400" b="1" dirty="0"/>
              <a:t>PW =  Allout2018! </a:t>
            </a:r>
          </a:p>
        </p:txBody>
      </p:sp>
      <p:sp>
        <p:nvSpPr>
          <p:cNvPr id="3" name="TextBox 2"/>
          <p:cNvSpPr txBox="1"/>
          <p:nvPr/>
        </p:nvSpPr>
        <p:spPr>
          <a:xfrm>
            <a:off x="1600200" y="3581400"/>
            <a:ext cx="6321602" cy="954107"/>
          </a:xfrm>
          <a:prstGeom prst="rect">
            <a:avLst/>
          </a:prstGeom>
          <a:noFill/>
        </p:spPr>
        <p:txBody>
          <a:bodyPr wrap="none" rtlCol="0">
            <a:spAutoFit/>
          </a:bodyPr>
          <a:lstStyle/>
          <a:p>
            <a:pPr algn="ctr"/>
            <a:r>
              <a:rPr lang="en-US" sz="2800" b="1" dirty="0">
                <a:solidFill>
                  <a:srgbClr val="FF0000"/>
                </a:solidFill>
              </a:rPr>
              <a:t>This is THE OFFICIAL  Location to find the </a:t>
            </a:r>
          </a:p>
          <a:p>
            <a:pPr algn="ctr"/>
            <a:r>
              <a:rPr lang="en-US" sz="2800" b="1" dirty="0">
                <a:solidFill>
                  <a:srgbClr val="FF0000"/>
                </a:solidFill>
              </a:rPr>
              <a:t>most Recent, Valid Homologations</a:t>
            </a:r>
          </a:p>
        </p:txBody>
      </p:sp>
    </p:spTree>
    <p:extLst>
      <p:ext uri="{BB962C8B-B14F-4D97-AF65-F5344CB8AC3E}">
        <p14:creationId xmlns:p14="http://schemas.microsoft.com/office/powerpoint/2010/main" val="184635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6101"/>
            <a:ext cx="5704341" cy="6307011"/>
          </a:xfrm>
        </p:spPr>
      </p:pic>
    </p:spTree>
    <p:extLst>
      <p:ext uri="{BB962C8B-B14F-4D97-AF65-F5344CB8AC3E}">
        <p14:creationId xmlns:p14="http://schemas.microsoft.com/office/powerpoint/2010/main" val="1407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81452"/>
            <a:ext cx="6397895" cy="5944711"/>
          </a:xfrm>
        </p:spPr>
      </p:pic>
    </p:spTree>
    <p:extLst>
      <p:ext uri="{BB962C8B-B14F-4D97-AF65-F5344CB8AC3E}">
        <p14:creationId xmlns:p14="http://schemas.microsoft.com/office/powerpoint/2010/main" val="141531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1200"/>
            <a:ext cx="8229600" cy="1568400"/>
          </a:xfrm>
        </p:spPr>
      </p:pic>
    </p:spTree>
    <p:extLst>
      <p:ext uri="{BB962C8B-B14F-4D97-AF65-F5344CB8AC3E}">
        <p14:creationId xmlns:p14="http://schemas.microsoft.com/office/powerpoint/2010/main" val="253990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838200" y="304800"/>
            <a:ext cx="7543800" cy="5867400"/>
          </a:xfrm>
        </p:spPr>
      </p:pic>
    </p:spTree>
    <p:extLst>
      <p:ext uri="{BB962C8B-B14F-4D97-AF65-F5344CB8AC3E}">
        <p14:creationId xmlns:p14="http://schemas.microsoft.com/office/powerpoint/2010/main" val="69312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305800" cy="3962400"/>
          </a:xfrm>
        </p:spPr>
        <p:txBody>
          <a:bodyPr>
            <a:normAutofit/>
          </a:bodyPr>
          <a:lstStyle/>
          <a:p>
            <a:pPr marL="0" indent="0">
              <a:buNone/>
            </a:pPr>
            <a:r>
              <a:rPr lang="en-US" sz="2800" b="1" dirty="0">
                <a:solidFill>
                  <a:srgbClr val="0070C0"/>
                </a:solidFill>
              </a:rPr>
              <a:t>601.4.9.1 Before the race</a:t>
            </a:r>
          </a:p>
          <a:p>
            <a:pPr marL="0" indent="0">
              <a:buNone/>
            </a:pPr>
            <a:endParaRPr lang="en-US" sz="2000" b="1" dirty="0">
              <a:solidFill>
                <a:srgbClr val="0070C0"/>
              </a:solidFill>
            </a:endParaRPr>
          </a:p>
          <a:p>
            <a:pPr marL="0" indent="0">
              <a:buNone/>
            </a:pPr>
            <a:r>
              <a:rPr lang="en-US" sz="2800" b="1" dirty="0">
                <a:solidFill>
                  <a:srgbClr val="0070C0"/>
                </a:solidFill>
              </a:rPr>
              <a:t>The TD</a:t>
            </a:r>
          </a:p>
          <a:p>
            <a:pPr marL="0" indent="0">
              <a:buNone/>
            </a:pPr>
            <a:r>
              <a:rPr lang="en-US" sz="2400" dirty="0"/>
              <a:t>• reviews the homologation file and consults the organizer about the possible existence of a special authorization.  </a:t>
            </a:r>
            <a:r>
              <a:rPr lang="en-US" sz="2400" b="1" i="1" dirty="0">
                <a:solidFill>
                  <a:srgbClr val="0070C0"/>
                </a:solidFill>
              </a:rPr>
              <a:t>If he establishes that no homologation exists, the Jury must cancel the race (see 650).</a:t>
            </a:r>
            <a:endParaRPr lang="en-US" sz="9600" b="1" i="1" dirty="0">
              <a:solidFill>
                <a:srgbClr val="0070C0"/>
              </a:solidFill>
            </a:endParaRPr>
          </a:p>
          <a:p>
            <a:pPr marL="0" indent="0">
              <a:buNone/>
            </a:pPr>
            <a:endParaRPr lang="en-US" dirty="0"/>
          </a:p>
        </p:txBody>
      </p:sp>
    </p:spTree>
    <p:extLst>
      <p:ext uri="{BB962C8B-B14F-4D97-AF65-F5344CB8AC3E}">
        <p14:creationId xmlns:p14="http://schemas.microsoft.com/office/powerpoint/2010/main" val="93386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57529"/>
            <a:ext cx="8229600" cy="4525963"/>
          </a:xfrm>
        </p:spPr>
        <p:txBody>
          <a:bodyPr>
            <a:normAutofit fontScale="25000" lnSpcReduction="20000"/>
          </a:bodyPr>
          <a:lstStyle/>
          <a:p>
            <a:pPr marL="0" indent="0">
              <a:buNone/>
            </a:pPr>
            <a:r>
              <a:rPr lang="en-US" sz="9600" b="1" i="1" dirty="0">
                <a:solidFill>
                  <a:srgbClr val="0070C0"/>
                </a:solidFill>
              </a:rPr>
              <a:t>has the right, if a SL or GS cannot be carried out on the homologated course because of “force majeure”, to move the race to a “substitute course” proposed by the organizer. </a:t>
            </a:r>
            <a:r>
              <a:rPr lang="en-US" sz="9600" dirty="0"/>
              <a:t>This is on the explicit condition that the necessary homologation measures can be fulfilled. </a:t>
            </a:r>
            <a:r>
              <a:rPr lang="en-US" sz="9600" b="1" i="1" dirty="0">
                <a:solidFill>
                  <a:srgbClr val="0070C0"/>
                </a:solidFill>
              </a:rPr>
              <a:t>For DH and SG there is only the possibility of shortening the run on a homologated course. The minimum prescribed vertical drops must, however, be observed in any case.</a:t>
            </a:r>
          </a:p>
          <a:p>
            <a:pPr marL="0" indent="0">
              <a:buNone/>
            </a:pPr>
            <a:endParaRPr lang="en-US" sz="8000" dirty="0"/>
          </a:p>
          <a:p>
            <a:pPr marL="0" indent="0">
              <a:buNone/>
            </a:pPr>
            <a:endParaRPr lang="en-US" sz="7200" dirty="0"/>
          </a:p>
          <a:p>
            <a:pPr marL="0" indent="0">
              <a:buNone/>
            </a:pPr>
            <a:r>
              <a:rPr lang="en-US" sz="7200" dirty="0"/>
              <a:t>Note – Force Majeure can not be planned prior to an event by the organizing committee with intent to use a non homologated slope.   An event must be calendared on a homologated slope to be on the competition calendar.   If due to weather, or some other change of the conditions of the homologated slope,  causes the homologated slope to be unusable, force majeure may apply and the jury could make a decision to use another slope. Jury Minutes with details about the change of course along with votes and signatures of voting Jury members are required.</a:t>
            </a:r>
          </a:p>
          <a:p>
            <a:pPr marL="0" indent="0">
              <a:buNone/>
            </a:pPr>
            <a:endParaRPr lang="en-US" b="1" dirty="0"/>
          </a:p>
          <a:p>
            <a:pPr marL="0" indent="0">
              <a:buNone/>
            </a:pPr>
            <a:endParaRPr lang="en-US" b="1" dirty="0"/>
          </a:p>
          <a:p>
            <a:pPr marL="0" indent="0">
              <a:buNone/>
            </a:pPr>
            <a:endParaRPr lang="en-US" b="1" dirty="0"/>
          </a:p>
        </p:txBody>
      </p:sp>
      <p:sp>
        <p:nvSpPr>
          <p:cNvPr id="3" name="TextBox 2"/>
          <p:cNvSpPr txBox="1"/>
          <p:nvPr/>
        </p:nvSpPr>
        <p:spPr>
          <a:xfrm>
            <a:off x="381000" y="457200"/>
            <a:ext cx="3381567" cy="1200329"/>
          </a:xfrm>
          <a:prstGeom prst="rect">
            <a:avLst/>
          </a:prstGeom>
          <a:noFill/>
        </p:spPr>
        <p:txBody>
          <a:bodyPr wrap="none" rtlCol="0">
            <a:spAutoFit/>
          </a:bodyPr>
          <a:lstStyle/>
          <a:p>
            <a:r>
              <a:rPr lang="en-US" sz="2400" b="1" dirty="0">
                <a:solidFill>
                  <a:srgbClr val="0070C0"/>
                </a:solidFill>
              </a:rPr>
              <a:t>601.4.9.1 Before the race</a:t>
            </a:r>
          </a:p>
          <a:p>
            <a:endParaRPr lang="en-US" sz="2400" b="1" dirty="0">
              <a:solidFill>
                <a:srgbClr val="0070C0"/>
              </a:solidFill>
            </a:endParaRPr>
          </a:p>
          <a:p>
            <a:r>
              <a:rPr lang="en-US" sz="2400" b="1" dirty="0">
                <a:solidFill>
                  <a:srgbClr val="0070C0"/>
                </a:solidFill>
              </a:rPr>
              <a:t>The TD</a:t>
            </a:r>
          </a:p>
        </p:txBody>
      </p:sp>
    </p:spTree>
    <p:extLst>
      <p:ext uri="{BB962C8B-B14F-4D97-AF65-F5344CB8AC3E}">
        <p14:creationId xmlns:p14="http://schemas.microsoft.com/office/powerpoint/2010/main" val="3368582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09600"/>
            <a:ext cx="8229600" cy="4525963"/>
          </a:xfrm>
        </p:spPr>
        <p:txBody>
          <a:bodyPr>
            <a:normAutofit fontScale="92500"/>
          </a:bodyPr>
          <a:lstStyle/>
          <a:p>
            <a:pPr marL="0" indent="0">
              <a:buNone/>
            </a:pPr>
            <a:r>
              <a:rPr lang="en-US" sz="2600" b="1" dirty="0"/>
              <a:t>650 Rules about the Homologation of the Courses</a:t>
            </a:r>
          </a:p>
          <a:p>
            <a:pPr marL="0" indent="0">
              <a:buNone/>
            </a:pPr>
            <a:r>
              <a:rPr lang="en-US" sz="2600" dirty="0"/>
              <a:t>U650.1 General</a:t>
            </a:r>
          </a:p>
          <a:p>
            <a:endParaRPr lang="en-US" dirty="0"/>
          </a:p>
          <a:p>
            <a:pPr marL="0" indent="0">
              <a:buNone/>
            </a:pPr>
            <a:r>
              <a:rPr lang="en-US" sz="2600" dirty="0"/>
              <a:t>All sanctioned events (DH, SG, GS, and SL) both scored and non-scored, including Masters, </a:t>
            </a:r>
            <a:r>
              <a:rPr lang="en-US" sz="2600" b="1" i="1" dirty="0">
                <a:solidFill>
                  <a:srgbClr val="0070C0"/>
                </a:solidFill>
              </a:rPr>
              <a:t>must be run on courses that have been approved by U.S. Ski &amp; Snowboard or by FIS. </a:t>
            </a:r>
            <a:r>
              <a:rPr lang="en-US" sz="2600" dirty="0"/>
              <a:t>Courses not meeting the minimum vertical drops requirements will be registered, and an inspection certificate provided.  Registered courses are subject to all rules pertaining to homologated courses.  U650.1.1 All FIS-homologated trails are automatically accepted as meeting national course approval standards.</a:t>
            </a:r>
          </a:p>
          <a:p>
            <a:pPr marL="0" indent="0">
              <a:buNone/>
            </a:pPr>
            <a:endParaRPr lang="en-US" dirty="0"/>
          </a:p>
        </p:txBody>
      </p:sp>
    </p:spTree>
    <p:extLst>
      <p:ext uri="{BB962C8B-B14F-4D97-AF65-F5344CB8AC3E}">
        <p14:creationId xmlns:p14="http://schemas.microsoft.com/office/powerpoint/2010/main" val="130793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076" name="Picture 4" descr="https://lh3.googleusercontent.com/R4cm0BPK8bkYlDQvSZiBCSX7VJq0KU-5eaK4vdNhU4261vllxxIfYTt6QPpo4XepeusiyNREPKeSC8yuswLKHRTaPepbTLDyHqwOpAxyC2EC8VbkYJ_ZTtNt0GapbfeVTz4_uOtsIL1G2GbQhjmoa4vN6q-quvaOLogtYmwN-QdpzFIWO9Z8htvxmDkXXaxWgbn_xbpUxC-jRVWliSJJHF-BWQnB6WrHtXMQNOL9IgGQKyOwvmYDwNxCM_VxlH49pUxzF4dC8JMGny4VS1EsKP3VZ4Umv9iJbuv97mm5Yog6wVKstT1aC9RQ13pJCgmU9nJ8Jn9mrowIEdf8wC59XK0nlnrriwO95xfo_PeqieDoDIBiaXgQGSg8aSU2uvaVMHL154MvHJXZff2BIdEub9NSh8ETNe5bkLHhv7sLK4clq-nV8opUs7TNYVvNWe6MD2bcBlGwxfZPzLfEY1wyRhP0K30yBgsQRNvMoILVZU0-kZgP4yRvP6-mEI7xq0lBM2R-D9pPLj4LiY8ycE4GjfmcZi-FLryNYEHYnFclqhpzxrEUC6YV5mSIRFba00nsBdqrnR7nCHuqw3jD5EHNFLflkucSkwp7ygyQBCoxFSWuhEn_8XXywpYfFJXjAd05AXB5l7qODt_phVr_2gUpBvVBXquBSmNg=w1210-h90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859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6748" y="3685411"/>
            <a:ext cx="8333179" cy="1754326"/>
          </a:xfrm>
          <a:prstGeom prst="rect">
            <a:avLst/>
          </a:prstGeom>
          <a:noFill/>
        </p:spPr>
        <p:txBody>
          <a:bodyPr wrap="none" rtlCol="0">
            <a:spAutoFit/>
          </a:bodyPr>
          <a:lstStyle/>
          <a:p>
            <a:r>
              <a:rPr lang="en-US" sz="3600" b="1" dirty="0">
                <a:solidFill>
                  <a:schemeClr val="tx2">
                    <a:lumMod val="75000"/>
                  </a:schemeClr>
                </a:solidFill>
              </a:rPr>
              <a:t>Know your Courses, Plan and be Prepared!</a:t>
            </a:r>
          </a:p>
          <a:p>
            <a:r>
              <a:rPr lang="en-US" sz="3600" b="1" dirty="0">
                <a:solidFill>
                  <a:schemeClr val="tx2">
                    <a:lumMod val="75000"/>
                  </a:schemeClr>
                </a:solidFill>
              </a:rPr>
              <a:t> </a:t>
            </a:r>
          </a:p>
          <a:p>
            <a:pPr algn="ctr"/>
            <a:r>
              <a:rPr lang="en-US" sz="3600" b="1" dirty="0">
                <a:solidFill>
                  <a:schemeClr val="tx2">
                    <a:lumMod val="75000"/>
                  </a:schemeClr>
                </a:solidFill>
              </a:rPr>
              <a:t>Thank you!</a:t>
            </a:r>
          </a:p>
        </p:txBody>
      </p:sp>
      <p:sp>
        <p:nvSpPr>
          <p:cNvPr id="4" name="Rectangle 3"/>
          <p:cNvSpPr/>
          <p:nvPr/>
        </p:nvSpPr>
        <p:spPr>
          <a:xfrm>
            <a:off x="533400" y="6324600"/>
            <a:ext cx="1981200" cy="461665"/>
          </a:xfrm>
          <a:prstGeom prst="rect">
            <a:avLst/>
          </a:prstGeom>
        </p:spPr>
        <p:txBody>
          <a:bodyPr wrap="square">
            <a:spAutoFit/>
          </a:bodyPr>
          <a:lstStyle/>
          <a:p>
            <a:pPr algn="ctr"/>
            <a:r>
              <a:rPr lang="en-US" sz="1200" b="1" dirty="0">
                <a:solidFill>
                  <a:schemeClr val="bg2">
                    <a:lumMod val="10000"/>
                  </a:schemeClr>
                </a:solidFill>
              </a:rPr>
              <a:t>©PVS Consulting 2019</a:t>
            </a:r>
          </a:p>
          <a:p>
            <a:pPr algn="ctr"/>
            <a:r>
              <a:rPr lang="en-US" sz="1200" b="1" dirty="0">
                <a:solidFill>
                  <a:schemeClr val="bg2">
                    <a:lumMod val="10000"/>
                  </a:schemeClr>
                </a:solidFill>
              </a:rPr>
              <a:t>Paul Van Slyke, USA</a:t>
            </a:r>
          </a:p>
        </p:txBody>
      </p:sp>
      <p:sp>
        <p:nvSpPr>
          <p:cNvPr id="5" name="Rectangle 4"/>
          <p:cNvSpPr/>
          <p:nvPr/>
        </p:nvSpPr>
        <p:spPr>
          <a:xfrm>
            <a:off x="152400" y="5439737"/>
            <a:ext cx="8839200" cy="584775"/>
          </a:xfrm>
          <a:prstGeom prst="rect">
            <a:avLst/>
          </a:prstGeom>
        </p:spPr>
        <p:txBody>
          <a:bodyPr wrap="square">
            <a:spAutoFit/>
          </a:bodyPr>
          <a:lstStyle/>
          <a:p>
            <a:pPr algn="ctr"/>
            <a:r>
              <a:rPr lang="en-US" sz="1600" dirty="0"/>
              <a:t>This presentation outlines manufacturers recommendations and suggested safety applications. This presentation may not be altered or edited in any fashion unless with author’s permission. </a:t>
            </a:r>
          </a:p>
        </p:txBody>
      </p:sp>
    </p:spTree>
    <p:extLst>
      <p:ext uri="{BB962C8B-B14F-4D97-AF65-F5344CB8AC3E}">
        <p14:creationId xmlns:p14="http://schemas.microsoft.com/office/powerpoint/2010/main" val="1010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76200"/>
            <a:ext cx="5638800" cy="609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Screen Clippi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38000"/>
                    </a14:imgEffect>
                  </a14:imgLayer>
                </a14:imgProps>
              </a:ext>
              <a:ext uri="{28A0092B-C50C-407E-A947-70E740481C1C}">
                <a14:useLocalDpi xmlns:a14="http://schemas.microsoft.com/office/drawing/2010/main" val="0"/>
              </a:ext>
            </a:extLst>
          </a:blip>
          <a:srcRect b="4802"/>
          <a:stretch/>
        </p:blipFill>
        <p:spPr>
          <a:xfrm>
            <a:off x="1994112" y="152401"/>
            <a:ext cx="4940088" cy="5860774"/>
          </a:xfrm>
        </p:spPr>
      </p:pic>
    </p:spTree>
    <p:extLst>
      <p:ext uri="{BB962C8B-B14F-4D97-AF65-F5344CB8AC3E}">
        <p14:creationId xmlns:p14="http://schemas.microsoft.com/office/powerpoint/2010/main" val="152290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9000"/>
                    </a14:imgEffect>
                  </a14:imgLayer>
                </a14:imgProps>
              </a:ext>
              <a:ext uri="{28A0092B-C50C-407E-A947-70E740481C1C}">
                <a14:useLocalDpi xmlns:a14="http://schemas.microsoft.com/office/drawing/2010/main" val="0"/>
              </a:ext>
            </a:extLst>
          </a:blip>
          <a:srcRect l="1639" t="627" r="1498" b="3090"/>
          <a:stretch/>
        </p:blipFill>
        <p:spPr>
          <a:xfrm>
            <a:off x="2113610" y="76200"/>
            <a:ext cx="4674816" cy="6109252"/>
          </a:xfrm>
          <a:prstGeom prst="rect">
            <a:avLst/>
          </a:prstGeom>
          <a:ln w="19050">
            <a:solidFill>
              <a:schemeClr val="tx1"/>
            </a:solidFill>
          </a:ln>
        </p:spPr>
      </p:pic>
    </p:spTree>
    <p:extLst>
      <p:ext uri="{BB962C8B-B14F-4D97-AF65-F5344CB8AC3E}">
        <p14:creationId xmlns:p14="http://schemas.microsoft.com/office/powerpoint/2010/main" val="16161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76200"/>
            <a:ext cx="5257800" cy="617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t="-3560" b="1614"/>
          <a:stretch/>
        </p:blipFill>
        <p:spPr>
          <a:xfrm>
            <a:off x="1960257" y="152401"/>
            <a:ext cx="4897743" cy="5880652"/>
          </a:xfrm>
        </p:spPr>
      </p:pic>
    </p:spTree>
    <p:extLst>
      <p:ext uri="{BB962C8B-B14F-4D97-AF65-F5344CB8AC3E}">
        <p14:creationId xmlns:p14="http://schemas.microsoft.com/office/powerpoint/2010/main" val="25253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fontScale="92500" lnSpcReduction="10000"/>
          </a:bodyPr>
          <a:lstStyle/>
          <a:p>
            <a:r>
              <a:rPr lang="en-US" sz="3500" b="1" dirty="0">
                <a:solidFill>
                  <a:srgbClr val="0070C0"/>
                </a:solidFill>
              </a:rPr>
              <a:t>Recommended protection installations: </a:t>
            </a:r>
            <a:r>
              <a:rPr lang="en-US" sz="3000" dirty="0" err="1"/>
              <a:t>Jacopie</a:t>
            </a:r>
            <a:r>
              <a:rPr lang="en-US" sz="3000" dirty="0"/>
              <a:t> has a surface lift and chair lift towers on skiers right and snow guns on skiers left. For SL there should be a minimum of 25 (20m) rolls of B-net available to the Jury. Crowd control devices should be used where appropriate to separate the race area from the general public skiing areas. For GS, it is recommended that B-net be placed on both sides of the trail from just below the start to the finish. Final B-net placement will depend on conditions, course set and Jury instructions.</a:t>
            </a:r>
          </a:p>
        </p:txBody>
      </p:sp>
      <p:sp>
        <p:nvSpPr>
          <p:cNvPr id="3" name="TextBox 2"/>
          <p:cNvSpPr txBox="1"/>
          <p:nvPr/>
        </p:nvSpPr>
        <p:spPr>
          <a:xfrm>
            <a:off x="457200" y="390941"/>
            <a:ext cx="8230266" cy="707886"/>
          </a:xfrm>
          <a:prstGeom prst="rect">
            <a:avLst/>
          </a:prstGeom>
          <a:noFill/>
        </p:spPr>
        <p:txBody>
          <a:bodyPr wrap="none" rtlCol="0">
            <a:spAutoFit/>
          </a:bodyPr>
          <a:lstStyle/>
          <a:p>
            <a:r>
              <a:rPr lang="en-US" sz="4000" b="1" dirty="0">
                <a:solidFill>
                  <a:srgbClr val="0070C0"/>
                </a:solidFill>
              </a:rPr>
              <a:t>Safety Information &amp; Protection Plans</a:t>
            </a:r>
          </a:p>
        </p:txBody>
      </p:sp>
    </p:spTree>
    <p:extLst>
      <p:ext uri="{BB962C8B-B14F-4D97-AF65-F5344CB8AC3E}">
        <p14:creationId xmlns:p14="http://schemas.microsoft.com/office/powerpoint/2010/main" val="98309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15400" cy="4525963"/>
          </a:xfrm>
        </p:spPr>
        <p:txBody>
          <a:bodyPr>
            <a:normAutofit/>
          </a:bodyPr>
          <a:lstStyle/>
          <a:p>
            <a:r>
              <a:rPr lang="en-US" b="1" dirty="0">
                <a:solidFill>
                  <a:srgbClr val="0070C0"/>
                </a:solidFill>
              </a:rPr>
              <a:t>Emergency evacuation and medical services: </a:t>
            </a:r>
            <a:r>
              <a:rPr lang="en-US" sz="2600" dirty="0"/>
              <a:t>A member of the Labrador Mtn. Ski Patrol, with a toboggan, will be positioned at the top of the race hill during all USSA events. Patrol buildings are located at the top of the triple chair lift (about 150 </a:t>
            </a:r>
            <a:r>
              <a:rPr lang="en-US" sz="2600" dirty="0" err="1"/>
              <a:t>ft</a:t>
            </a:r>
            <a:r>
              <a:rPr lang="en-US" sz="2600" dirty="0"/>
              <a:t> away from the GS start) and at the bottom of the hill. Smith Ambulance out of DeRuyter NY is available by phone 315-852-3393. Local hospitals are located in Cortland, Ithaca, and Syracuse. Mercy flight “Life Flight” is available. Major trauma unit is located in Syracuse at the Upstate Medical Center.</a:t>
            </a:r>
          </a:p>
        </p:txBody>
      </p:sp>
      <p:sp>
        <p:nvSpPr>
          <p:cNvPr id="3" name="Rectangle 2"/>
          <p:cNvSpPr/>
          <p:nvPr/>
        </p:nvSpPr>
        <p:spPr>
          <a:xfrm>
            <a:off x="304800" y="304800"/>
            <a:ext cx="8458200" cy="707886"/>
          </a:xfrm>
          <a:prstGeom prst="rect">
            <a:avLst/>
          </a:prstGeom>
        </p:spPr>
        <p:txBody>
          <a:bodyPr wrap="square">
            <a:spAutoFit/>
          </a:bodyPr>
          <a:lstStyle/>
          <a:p>
            <a:r>
              <a:rPr lang="en-US" sz="4000" b="1" dirty="0">
                <a:solidFill>
                  <a:srgbClr val="0070C0"/>
                </a:solidFill>
              </a:rPr>
              <a:t>Safety Information &amp; Protection  Plans </a:t>
            </a:r>
          </a:p>
        </p:txBody>
      </p:sp>
    </p:spTree>
    <p:extLst>
      <p:ext uri="{BB962C8B-B14F-4D97-AF65-F5344CB8AC3E}">
        <p14:creationId xmlns:p14="http://schemas.microsoft.com/office/powerpoint/2010/main" val="381799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19200"/>
            <a:ext cx="8229600" cy="4800599"/>
          </a:xfrm>
        </p:spPr>
        <p:txBody>
          <a:bodyPr>
            <a:noAutofit/>
          </a:bodyPr>
          <a:lstStyle/>
          <a:p>
            <a:pPr marL="0" indent="0">
              <a:buNone/>
            </a:pPr>
            <a:r>
              <a:rPr lang="en-US" sz="2400" dirty="0"/>
              <a:t>12. Communication start - finish (telephone, electrical timing cable etc.): Hard wired timing and communications top to bottom. </a:t>
            </a:r>
          </a:p>
          <a:p>
            <a:pPr marL="0" indent="0">
              <a:buNone/>
            </a:pPr>
            <a:r>
              <a:rPr lang="en-US" sz="2400" dirty="0"/>
              <a:t>13. Have the necessary documents been submitted? yes: </a:t>
            </a:r>
          </a:p>
          <a:p>
            <a:pPr marL="0" indent="0">
              <a:buNone/>
            </a:pPr>
            <a:r>
              <a:rPr lang="en-US" sz="2400" dirty="0"/>
              <a:t>14. Uphill facilities (Lifts etc.): Triple Chair lift and T-bar surface lift. </a:t>
            </a:r>
          </a:p>
          <a:p>
            <a:pPr marL="0" indent="0">
              <a:buNone/>
            </a:pPr>
            <a:r>
              <a:rPr lang="en-US" sz="2400" dirty="0"/>
              <a:t>15. Hourly capacity / persons: 1800 PPH </a:t>
            </a:r>
          </a:p>
          <a:p>
            <a:pPr marL="0" indent="0">
              <a:buNone/>
            </a:pPr>
            <a:r>
              <a:rPr lang="en-US" sz="2400" dirty="0"/>
              <a:t>16: The inspector was assisted by: Robert </a:t>
            </a:r>
            <a:r>
              <a:rPr lang="en-US" sz="2400" dirty="0" err="1"/>
              <a:t>Okoniewski</a:t>
            </a:r>
            <a:r>
              <a:rPr lang="en-US" sz="2400" dirty="0"/>
              <a:t> (Race Club), Sue Wilson (Owner), Mike Browne </a:t>
            </a:r>
          </a:p>
          <a:p>
            <a:pPr marL="0" indent="0">
              <a:buNone/>
            </a:pPr>
            <a:r>
              <a:rPr lang="en-US" sz="2400" dirty="0"/>
              <a:t>17. General remarks: </a:t>
            </a:r>
          </a:p>
          <a:p>
            <a:pPr marL="0" indent="0">
              <a:buNone/>
            </a:pPr>
            <a:r>
              <a:rPr lang="en-US" sz="2400" dirty="0"/>
              <a:t>18. Conclusions: Approval recommended</a:t>
            </a:r>
          </a:p>
        </p:txBody>
      </p:sp>
      <p:sp>
        <p:nvSpPr>
          <p:cNvPr id="3" name="Rectangle 2"/>
          <p:cNvSpPr/>
          <p:nvPr/>
        </p:nvSpPr>
        <p:spPr>
          <a:xfrm>
            <a:off x="914400" y="381000"/>
            <a:ext cx="7543800" cy="707886"/>
          </a:xfrm>
          <a:prstGeom prst="rect">
            <a:avLst/>
          </a:prstGeom>
        </p:spPr>
        <p:txBody>
          <a:bodyPr wrap="square">
            <a:spAutoFit/>
          </a:bodyPr>
          <a:lstStyle/>
          <a:p>
            <a:r>
              <a:rPr lang="en-US" sz="4000" b="1" dirty="0">
                <a:solidFill>
                  <a:srgbClr val="0070C0"/>
                </a:solidFill>
              </a:rPr>
              <a:t>Other Inspector Report content</a:t>
            </a:r>
          </a:p>
        </p:txBody>
      </p:sp>
    </p:spTree>
    <p:extLst>
      <p:ext uri="{BB962C8B-B14F-4D97-AF65-F5344CB8AC3E}">
        <p14:creationId xmlns:p14="http://schemas.microsoft.com/office/powerpoint/2010/main" val="396089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7924800" cy="518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Screen Clippi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39000"/>
                    </a14:imgEffect>
                  </a14:imgLayer>
                </a14:imgProps>
              </a:ext>
              <a:ext uri="{28A0092B-C50C-407E-A947-70E740481C1C}">
                <a14:useLocalDpi xmlns:a14="http://schemas.microsoft.com/office/drawing/2010/main" val="0"/>
              </a:ext>
            </a:extLst>
          </a:blip>
          <a:srcRect b="5417"/>
          <a:stretch/>
        </p:blipFill>
        <p:spPr>
          <a:xfrm>
            <a:off x="719456" y="1141903"/>
            <a:ext cx="7738744" cy="4955194"/>
          </a:xfrm>
        </p:spPr>
      </p:pic>
      <p:sp>
        <p:nvSpPr>
          <p:cNvPr id="4" name="Rectangle 3"/>
          <p:cNvSpPr/>
          <p:nvPr/>
        </p:nvSpPr>
        <p:spPr>
          <a:xfrm>
            <a:off x="609600" y="198736"/>
            <a:ext cx="6857647" cy="707886"/>
          </a:xfrm>
          <a:prstGeom prst="rect">
            <a:avLst/>
          </a:prstGeom>
        </p:spPr>
        <p:txBody>
          <a:bodyPr wrap="none">
            <a:spAutoFit/>
          </a:bodyPr>
          <a:lstStyle/>
          <a:p>
            <a:r>
              <a:rPr lang="en-US" sz="4000" b="1" dirty="0">
                <a:solidFill>
                  <a:srgbClr val="0070C0"/>
                </a:solidFill>
              </a:rPr>
              <a:t>Other Inspector Report content</a:t>
            </a:r>
          </a:p>
        </p:txBody>
      </p:sp>
    </p:spTree>
    <p:extLst>
      <p:ext uri="{BB962C8B-B14F-4D97-AF65-F5344CB8AC3E}">
        <p14:creationId xmlns:p14="http://schemas.microsoft.com/office/powerpoint/2010/main" val="313259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1588</Words>
  <Application>Microsoft Office PowerPoint</Application>
  <PresentationFormat>Letter Paper (8.5x11 in)</PresentationFormat>
  <Paragraphs>118</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Van Slyke</dc:creator>
  <cp:lastModifiedBy>Thelma Hoessler</cp:lastModifiedBy>
  <cp:revision>54</cp:revision>
  <dcterms:created xsi:type="dcterms:W3CDTF">2019-06-11T21:10:09Z</dcterms:created>
  <dcterms:modified xsi:type="dcterms:W3CDTF">2019-09-15T20:05:54Z</dcterms:modified>
</cp:coreProperties>
</file>