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083" r:id="rId5"/>
  </p:sldMasterIdLst>
  <p:notesMasterIdLst>
    <p:notesMasterId r:id="rId159"/>
  </p:notesMasterIdLst>
  <p:handoutMasterIdLst>
    <p:handoutMasterId r:id="rId160"/>
  </p:handoutMasterIdLst>
  <p:sldIdLst>
    <p:sldId id="263" r:id="rId6"/>
    <p:sldId id="575" r:id="rId7"/>
    <p:sldId id="740" r:id="rId8"/>
    <p:sldId id="650" r:id="rId9"/>
    <p:sldId id="649" r:id="rId10"/>
    <p:sldId id="719" r:id="rId11"/>
    <p:sldId id="691" r:id="rId12"/>
    <p:sldId id="720" r:id="rId13"/>
    <p:sldId id="731" r:id="rId14"/>
    <p:sldId id="722" r:id="rId15"/>
    <p:sldId id="723" r:id="rId16"/>
    <p:sldId id="735" r:id="rId17"/>
    <p:sldId id="736" r:id="rId18"/>
    <p:sldId id="726" r:id="rId19"/>
    <p:sldId id="727" r:id="rId20"/>
    <p:sldId id="737" r:id="rId21"/>
    <p:sldId id="730" r:id="rId22"/>
    <p:sldId id="523" r:id="rId23"/>
    <p:sldId id="265" r:id="rId24"/>
    <p:sldId id="599" r:id="rId25"/>
    <p:sldId id="313" r:id="rId26"/>
    <p:sldId id="600" r:id="rId27"/>
    <p:sldId id="314" r:id="rId28"/>
    <p:sldId id="315" r:id="rId29"/>
    <p:sldId id="316" r:id="rId30"/>
    <p:sldId id="317" r:id="rId31"/>
    <p:sldId id="318" r:id="rId32"/>
    <p:sldId id="319" r:id="rId33"/>
    <p:sldId id="320" r:id="rId34"/>
    <p:sldId id="281" r:id="rId35"/>
    <p:sldId id="321" r:id="rId36"/>
    <p:sldId id="322" r:id="rId37"/>
    <p:sldId id="577" r:id="rId38"/>
    <p:sldId id="324" r:id="rId39"/>
    <p:sldId id="323" r:id="rId40"/>
    <p:sldId id="325" r:id="rId41"/>
    <p:sldId id="326" r:id="rId42"/>
    <p:sldId id="327" r:id="rId43"/>
    <p:sldId id="528" r:id="rId44"/>
    <p:sldId id="529" r:id="rId45"/>
    <p:sldId id="359" r:id="rId46"/>
    <p:sldId id="447" r:id="rId47"/>
    <p:sldId id="448" r:id="rId48"/>
    <p:sldId id="527" r:id="rId49"/>
    <p:sldId id="583" r:id="rId50"/>
    <p:sldId id="628" r:id="rId51"/>
    <p:sldId id="449" r:id="rId52"/>
    <p:sldId id="295" r:id="rId53"/>
    <p:sldId id="296" r:id="rId54"/>
    <p:sldId id="300" r:id="rId55"/>
    <p:sldId id="301" r:id="rId56"/>
    <p:sldId id="312" r:id="rId57"/>
    <p:sldId id="524" r:id="rId58"/>
    <p:sldId id="525" r:id="rId59"/>
    <p:sldId id="395" r:id="rId60"/>
    <p:sldId id="361" r:id="rId61"/>
    <p:sldId id="578" r:id="rId62"/>
    <p:sldId id="601" r:id="rId63"/>
    <p:sldId id="603" r:id="rId64"/>
    <p:sldId id="627" r:id="rId65"/>
    <p:sldId id="581" r:id="rId66"/>
    <p:sldId id="582" r:id="rId67"/>
    <p:sldId id="415" r:id="rId68"/>
    <p:sldId id="494" r:id="rId69"/>
    <p:sldId id="585" r:id="rId70"/>
    <p:sldId id="267" r:id="rId71"/>
    <p:sldId id="495" r:id="rId72"/>
    <p:sldId id="496" r:id="rId73"/>
    <p:sldId id="741" r:id="rId74"/>
    <p:sldId id="497" r:id="rId75"/>
    <p:sldId id="473" r:id="rId76"/>
    <p:sldId id="519" r:id="rId77"/>
    <p:sldId id="498" r:id="rId78"/>
    <p:sldId id="518" r:id="rId79"/>
    <p:sldId id="499" r:id="rId80"/>
    <p:sldId id="500" r:id="rId81"/>
    <p:sldId id="501" r:id="rId82"/>
    <p:sldId id="502" r:id="rId83"/>
    <p:sldId id="503" r:id="rId84"/>
    <p:sldId id="504" r:id="rId85"/>
    <p:sldId id="520" r:id="rId86"/>
    <p:sldId id="506" r:id="rId87"/>
    <p:sldId id="596" r:id="rId88"/>
    <p:sldId id="507" r:id="rId89"/>
    <p:sldId id="508" r:id="rId90"/>
    <p:sldId id="509" r:id="rId91"/>
    <p:sldId id="510" r:id="rId92"/>
    <p:sldId id="511" r:id="rId93"/>
    <p:sldId id="742" r:id="rId94"/>
    <p:sldId id="513" r:id="rId95"/>
    <p:sldId id="745" r:id="rId96"/>
    <p:sldId id="512" r:id="rId97"/>
    <p:sldId id="396" r:id="rId98"/>
    <p:sldId id="289" r:id="rId99"/>
    <p:sldId id="370" r:id="rId100"/>
    <p:sldId id="371" r:id="rId101"/>
    <p:sldId id="372" r:id="rId102"/>
    <p:sldId id="373" r:id="rId103"/>
    <p:sldId id="374" r:id="rId104"/>
    <p:sldId id="375" r:id="rId105"/>
    <p:sldId id="381" r:id="rId106"/>
    <p:sldId id="382" r:id="rId107"/>
    <p:sldId id="383" r:id="rId108"/>
    <p:sldId id="384" r:id="rId109"/>
    <p:sldId id="385" r:id="rId110"/>
    <p:sldId id="487" r:id="rId111"/>
    <p:sldId id="351" r:id="rId112"/>
    <p:sldId id="488" r:id="rId113"/>
    <p:sldId id="489" r:id="rId114"/>
    <p:sldId id="490" r:id="rId115"/>
    <p:sldId id="491" r:id="rId116"/>
    <p:sldId id="389" r:id="rId117"/>
    <p:sldId id="390" r:id="rId118"/>
    <p:sldId id="743" r:id="rId119"/>
    <p:sldId id="475" r:id="rId120"/>
    <p:sldId id="516" r:id="rId121"/>
    <p:sldId id="517" r:id="rId122"/>
    <p:sldId id="309" r:id="rId123"/>
    <p:sldId id="401" r:id="rId124"/>
    <p:sldId id="277" r:id="rId125"/>
    <p:sldId id="521" r:id="rId126"/>
    <p:sldId id="397" r:id="rId127"/>
    <p:sldId id="579" r:id="rId128"/>
    <p:sldId id="399" r:id="rId129"/>
    <p:sldId id="522" r:id="rId130"/>
    <p:sldId id="402" r:id="rId131"/>
    <p:sldId id="306" r:id="rId132"/>
    <p:sldId id="700" r:id="rId133"/>
    <p:sldId id="694" r:id="rId134"/>
    <p:sldId id="738" r:id="rId135"/>
    <p:sldId id="695" r:id="rId136"/>
    <p:sldId id="696" r:id="rId137"/>
    <p:sldId id="701" r:id="rId138"/>
    <p:sldId id="705" r:id="rId139"/>
    <p:sldId id="703" r:id="rId140"/>
    <p:sldId id="748" r:id="rId141"/>
    <p:sldId id="702" r:id="rId142"/>
    <p:sldId id="750" r:id="rId143"/>
    <p:sldId id="749" r:id="rId144"/>
    <p:sldId id="746" r:id="rId145"/>
    <p:sldId id="706" r:id="rId146"/>
    <p:sldId id="707" r:id="rId147"/>
    <p:sldId id="708" r:id="rId148"/>
    <p:sldId id="698" r:id="rId149"/>
    <p:sldId id="747" r:id="rId150"/>
    <p:sldId id="710" r:id="rId151"/>
    <p:sldId id="711" r:id="rId152"/>
    <p:sldId id="712" r:id="rId153"/>
    <p:sldId id="713" r:id="rId154"/>
    <p:sldId id="714" r:id="rId155"/>
    <p:sldId id="715" r:id="rId156"/>
    <p:sldId id="716" r:id="rId157"/>
    <p:sldId id="302" r:id="rId1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21A6"/>
    <a:srgbClr val="0066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000" autoAdjust="0"/>
  </p:normalViewPr>
  <p:slideViewPr>
    <p:cSldViewPr>
      <p:cViewPr varScale="1">
        <p:scale>
          <a:sx n="68" d="100"/>
          <a:sy n="68" d="100"/>
        </p:scale>
        <p:origin x="1565" y="58"/>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36610"/>
    </p:cViewPr>
  </p:sorterViewPr>
  <p:notesViewPr>
    <p:cSldViewPr>
      <p:cViewPr varScale="1">
        <p:scale>
          <a:sx n="70" d="100"/>
          <a:sy n="70" d="100"/>
        </p:scale>
        <p:origin x="3048"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handoutMaster" Target="handoutMasters/handout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3FBE9-1D25-4226-84E7-33D8B28E42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8A96BDE-6E76-4672-AA30-396AC35024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C0278-87DB-45FF-9D85-0F79331B7EA2}" type="datetimeFigureOut">
              <a:rPr lang="en-US"/>
              <a:pPr>
                <a:defRPr/>
              </a:pPr>
              <a:t>10/13/2023</a:t>
            </a:fld>
            <a:endParaRPr lang="en-US" dirty="0"/>
          </a:p>
        </p:txBody>
      </p:sp>
      <p:sp>
        <p:nvSpPr>
          <p:cNvPr id="4" name="Footer Placeholder 3">
            <a:extLst>
              <a:ext uri="{FF2B5EF4-FFF2-40B4-BE49-F238E27FC236}">
                <a16:creationId xmlns:a16="http://schemas.microsoft.com/office/drawing/2014/main" id="{F77A44AA-83F0-464C-B6E3-734CC3DA575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9B9D36A0-71D0-4075-8D33-6196A310C8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46DB6-F01E-4714-8008-EF34E41F6E0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CA426-014C-46D7-99D4-E5E09A9554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62BF849C-0CD5-4F42-B88B-9F0257F10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708A205-102B-424D-94E3-ADBCF8C42656}" type="datetimeFigureOut">
              <a:rPr lang="en-US"/>
              <a:pPr>
                <a:defRPr/>
              </a:pPr>
              <a:t>10/13/2023</a:t>
            </a:fld>
            <a:endParaRPr lang="en-US" dirty="0"/>
          </a:p>
        </p:txBody>
      </p:sp>
      <p:sp>
        <p:nvSpPr>
          <p:cNvPr id="4" name="Slide Image Placeholder 3">
            <a:extLst>
              <a:ext uri="{FF2B5EF4-FFF2-40B4-BE49-F238E27FC236}">
                <a16:creationId xmlns:a16="http://schemas.microsoft.com/office/drawing/2014/main" id="{9C7EA5FB-4D89-4699-BD6D-DA409F9247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269048-37C0-43F6-817F-E0FF229F02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56C511-46E9-48C2-9D1D-6801AA9CA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DF6597-0FB8-4D2A-BAAD-B51530D0A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A0FDDE-A140-45D8-B339-5EEDD5FDBC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F60F4DE-2A84-43F0-A835-1634F2A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C2E0611-9693-4BF3-B18A-6D769265E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altLang="en-US" dirty="0"/>
          </a:p>
        </p:txBody>
      </p:sp>
      <p:sp>
        <p:nvSpPr>
          <p:cNvPr id="9220" name="Slide Number Placeholder 3">
            <a:extLst>
              <a:ext uri="{FF2B5EF4-FFF2-40B4-BE49-F238E27FC236}">
                <a16:creationId xmlns:a16="http://schemas.microsoft.com/office/drawing/2014/main" id="{EEE0A75A-DD8D-4321-ABDE-0C341600A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DFE32B-D79E-40B6-B15D-07AD54EE14BA}"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16</a:t>
            </a:fld>
            <a:endParaRPr lang="en-US" altLang="en-US" dirty="0">
              <a:solidFill>
                <a:srgbClr val="000000"/>
              </a:solidFill>
            </a:endParaRPr>
          </a:p>
        </p:txBody>
      </p:sp>
    </p:spTree>
    <p:extLst>
      <p:ext uri="{BB962C8B-B14F-4D97-AF65-F5344CB8AC3E}">
        <p14:creationId xmlns:p14="http://schemas.microsoft.com/office/powerpoint/2010/main" val="340742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C3BFAB-1CBD-45BD-9A11-1EB1BC8B5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A55A654-06E0-457A-AA3C-772CFF31E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0A8B90A6-4A19-415A-A338-D4EB69925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BC202E-91D6-459F-BA52-6169B0C86567}" type="slidenum">
              <a:rPr lang="en-US" altLang="en-US" smtClean="0"/>
              <a:pPr/>
              <a:t>18</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DADAA56-B7AB-4A75-BD75-55CE08170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1D2F77C-63C8-4D60-B6BF-CA5AF9B74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222EB9D3-09B4-481B-8787-3D2A935E4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FE84FF-04CB-4D10-93B6-A60A152D47AD}" type="slidenum">
              <a:rPr lang="en-US" altLang="en-US" smtClean="0"/>
              <a:pPr/>
              <a:t>19</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2FC05-A628-433F-8015-7E75B6E6F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10B62B-BEA5-4BDB-B293-7FB35334D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AB574F0F-D49D-43DD-B764-F9A2DCDC74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20</a:t>
            </a:fld>
            <a:endParaRPr lang="en-US" altLang="en-US" dirty="0"/>
          </a:p>
        </p:txBody>
      </p:sp>
    </p:spTree>
    <p:extLst>
      <p:ext uri="{BB962C8B-B14F-4D97-AF65-F5344CB8AC3E}">
        <p14:creationId xmlns:p14="http://schemas.microsoft.com/office/powerpoint/2010/main" val="181588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343ABB-4FD9-47E3-9505-18FBEBF93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8F1A2F6-958C-4566-9DFF-10AFB2636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2EAF23BC-AACE-4C70-AF8C-D28094C21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21</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0828989-1369-469A-9405-DE8C6142A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DB553B0-FFF4-4C33-9349-0AF8456627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FIS course homologation supersedes U.S. Ski &amp; Snowboard course approval unless major changes have occurred or the FIS homologation is not current.</a:t>
            </a:r>
          </a:p>
        </p:txBody>
      </p:sp>
      <p:sp>
        <p:nvSpPr>
          <p:cNvPr id="59396" name="Slide Number Placeholder 3">
            <a:extLst>
              <a:ext uri="{FF2B5EF4-FFF2-40B4-BE49-F238E27FC236}">
                <a16:creationId xmlns:a16="http://schemas.microsoft.com/office/drawing/2014/main" id="{46792696-C299-446A-93CA-D2EF0E8EFB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1BC8F5-3F3E-4694-9BF8-C9EB0FD138F0}"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5226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58232CC-0C82-4792-B589-CEB92354A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A6E706-16BE-4770-991D-4C8141B245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AF52D10-CD9C-4BE5-B813-3F8821C8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C032C3-4C3E-4D02-9262-E0E3AC3D1F78}" type="slidenum">
              <a:rPr lang="en-US" altLang="en-US" smtClean="0"/>
              <a:pPr/>
              <a:t>23</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24</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25</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26</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36A2348-40C0-7841-E58F-92484B0F0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71AA2F5-7401-6147-BF4F-AE89255E55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5364" name="Slide Number Placeholder 3">
            <a:extLst>
              <a:ext uri="{FF2B5EF4-FFF2-40B4-BE49-F238E27FC236}">
                <a16:creationId xmlns:a16="http://schemas.microsoft.com/office/drawing/2014/main" id="{62584B01-B2B5-305E-92D0-15BCDF387B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611CF35-0387-457D-BDAA-9EFEEF8B7A03}" type="slidenum">
              <a:rPr lang="en-US" altLang="en-US" smtClean="0"/>
              <a:pPr/>
              <a:t>5</a:t>
            </a:fld>
            <a:endParaRPr lang="en-US" altLang="en-US" dirty="0"/>
          </a:p>
        </p:txBody>
      </p:sp>
    </p:spTree>
    <p:extLst>
      <p:ext uri="{BB962C8B-B14F-4D97-AF65-F5344CB8AC3E}">
        <p14:creationId xmlns:p14="http://schemas.microsoft.com/office/powerpoint/2010/main" val="87655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27</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F5309C-86E1-454A-B511-2A3596F7D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F92DC4-D81C-43F4-81AD-1D6206355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marR="0" algn="just">
              <a:spcBef>
                <a:spcPts val="5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592199DE-2FBD-4121-8057-940BC27D7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869D2-A80E-41E7-A6C5-4ADF1F648627}" type="slidenum">
              <a:rPr lang="en-US" altLang="en-US" smtClean="0"/>
              <a:pPr/>
              <a:t>28</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D22DC1-3860-4023-822B-B61B61F47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23C75-2393-4E04-B961-6FC26CB137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4E6CC879-82DB-4D8F-BE30-82F51837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791D89-ED92-4F94-AF6B-C75518D389DE}" type="slidenum">
              <a:rPr lang="en-US" altLang="en-US" smtClean="0"/>
              <a:pPr/>
              <a:t>29</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32</a:t>
            </a:fld>
            <a:endParaRPr lang="en-US" altLang="en-US" dirty="0"/>
          </a:p>
        </p:txBody>
      </p:sp>
    </p:spTree>
    <p:extLst>
      <p:ext uri="{BB962C8B-B14F-4D97-AF65-F5344CB8AC3E}">
        <p14:creationId xmlns:p14="http://schemas.microsoft.com/office/powerpoint/2010/main" val="17247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terrain/course set, the Jury may opt to assign Gate Judges for other non-FIS events.</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33</a:t>
            </a:fld>
            <a:endParaRPr lang="en-US" altLang="en-US" dirty="0"/>
          </a:p>
        </p:txBody>
      </p:sp>
    </p:spTree>
    <p:extLst>
      <p:ext uri="{BB962C8B-B14F-4D97-AF65-F5344CB8AC3E}">
        <p14:creationId xmlns:p14="http://schemas.microsoft.com/office/powerpoint/2010/main" val="1899077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35</a:t>
            </a:fld>
            <a:endParaRPr lang="en-US" altLang="en-US" dirty="0"/>
          </a:p>
        </p:txBody>
      </p:sp>
    </p:spTree>
    <p:extLst>
      <p:ext uri="{BB962C8B-B14F-4D97-AF65-F5344CB8AC3E}">
        <p14:creationId xmlns:p14="http://schemas.microsoft.com/office/powerpoint/2010/main" val="1810465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36</a:t>
            </a:fld>
            <a:endParaRPr lang="en-US" altLang="en-US" dirty="0"/>
          </a:p>
        </p:txBody>
      </p:sp>
    </p:spTree>
    <p:extLst>
      <p:ext uri="{BB962C8B-B14F-4D97-AF65-F5344CB8AC3E}">
        <p14:creationId xmlns:p14="http://schemas.microsoft.com/office/powerpoint/2010/main" val="2402230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8036E13-D028-4943-B22A-30ABFFC4C1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A63AD7C-9F74-4989-AB79-4193CB15A8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a:extLst>
              <a:ext uri="{FF2B5EF4-FFF2-40B4-BE49-F238E27FC236}">
                <a16:creationId xmlns:a16="http://schemas.microsoft.com/office/drawing/2014/main" id="{7443973C-FA93-4C96-BF0B-B6E7EE44F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8049D46-5A54-43E4-B8FE-E2EF13790494}" type="slidenum">
              <a:rPr lang="en-US" altLang="en-US" smtClean="0"/>
              <a:pPr/>
              <a:t>48</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206D5EB-8BE8-45B2-A07C-BB3F6214A7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80E3FFE-0C09-4224-B677-7F0A0C8ED3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a:extLst>
              <a:ext uri="{FF2B5EF4-FFF2-40B4-BE49-F238E27FC236}">
                <a16:creationId xmlns:a16="http://schemas.microsoft.com/office/drawing/2014/main" id="{20CA3D0A-44BA-4342-840D-B100140988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6C85662-3210-4A8B-8FEB-A5C48CBA4397}" type="slidenum">
              <a:rPr lang="en-US" altLang="en-US" smtClean="0"/>
              <a:pPr/>
              <a:t>49</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6F8126B-6F3A-4A85-A7F1-A7BCF86BEF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F321012-4F6E-47B4-A008-167C1F7D1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a:extLst>
              <a:ext uri="{FF2B5EF4-FFF2-40B4-BE49-F238E27FC236}">
                <a16:creationId xmlns:a16="http://schemas.microsoft.com/office/drawing/2014/main" id="{B1A981BF-29E0-4A79-B416-2BAAFD183E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4D27B43-16B2-4612-B4D6-729A7B8712F2}" type="slidenum">
              <a:rPr lang="en-US" altLang="en-US" smtClean="0"/>
              <a:pPr/>
              <a:t>50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20F83E-F9AE-898B-8EB3-B989E578E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26FB77-25CF-69A9-F99C-FDECE6DF7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75F5F6CE-5803-B1DC-2942-E138199F4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849C2-6771-42E4-8EB3-E00EF0A27D6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718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AFEA6BE-ADF9-4F1A-9DB1-FD428675FD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28F3045-B848-407B-B6D9-D160B983DA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1C3A80C9-CEE1-4FE0-8755-AD608CF9ED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A4A35C9-1485-4C67-BF6F-475087846B23}" type="slidenum">
              <a:rPr lang="en-US" altLang="en-US" smtClean="0"/>
              <a:pPr/>
              <a:t>51</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53</a:t>
            </a:fld>
            <a:endParaRPr lang="en-US" altLang="en-US" dirty="0"/>
          </a:p>
        </p:txBody>
      </p:sp>
    </p:spTree>
    <p:extLst>
      <p:ext uri="{BB962C8B-B14F-4D97-AF65-F5344CB8AC3E}">
        <p14:creationId xmlns:p14="http://schemas.microsoft.com/office/powerpoint/2010/main" val="262113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54</a:t>
            </a:fld>
            <a:endParaRPr lang="en-US" altLang="en-US" dirty="0"/>
          </a:p>
        </p:txBody>
      </p:sp>
    </p:spTree>
    <p:extLst>
      <p:ext uri="{BB962C8B-B14F-4D97-AF65-F5344CB8AC3E}">
        <p14:creationId xmlns:p14="http://schemas.microsoft.com/office/powerpoint/2010/main" val="1687159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an accepted fact that not all areas of the nation have adequate internet connectivity/bandwidth, and online meetings are not possible (some areas have rotary-dial phones!  Really, they do!).</a:t>
            </a:r>
          </a:p>
          <a:p>
            <a:r>
              <a:rPr lang="en-US" altLang="en-US" b="1" dirty="0"/>
              <a:t> </a:t>
            </a:r>
          </a:p>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58</a:t>
            </a:fld>
            <a:endParaRPr lang="en-US" dirty="0"/>
          </a:p>
        </p:txBody>
      </p:sp>
    </p:spTree>
    <p:extLst>
      <p:ext uri="{BB962C8B-B14F-4D97-AF65-F5344CB8AC3E}">
        <p14:creationId xmlns:p14="http://schemas.microsoft.com/office/powerpoint/2010/main" val="260505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43E960E-04BA-4162-86B7-FA24E35482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B2A29A7-230C-4799-8526-678786AA03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a:extLst>
              <a:ext uri="{FF2B5EF4-FFF2-40B4-BE49-F238E27FC236}">
                <a16:creationId xmlns:a16="http://schemas.microsoft.com/office/drawing/2014/main" id="{D0790EEA-A1A3-497B-B7E8-55E0A1CC7B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04497FA-63C6-494A-85C0-4B0A5A1AF641}" type="slidenum">
              <a:rPr lang="en-US" altLang="en-US" smtClean="0"/>
              <a:pPr/>
              <a:t>59</a:t>
            </a:fld>
            <a:endParaRPr lang="en-US" altLang="en-US" dirty="0"/>
          </a:p>
        </p:txBody>
      </p:sp>
    </p:spTree>
    <p:extLst>
      <p:ext uri="{BB962C8B-B14F-4D97-AF65-F5344CB8AC3E}">
        <p14:creationId xmlns:p14="http://schemas.microsoft.com/office/powerpoint/2010/main" val="3724474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96762E7-0DCB-4B8A-AFD2-62BBE7F07F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DD0B89E-2229-4F05-88D0-6BA6CEA67C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Depending on the type of event, Team Captains’ Meetings may be held either the night before an event, the morning before the event, or at the end of the day for the next day’s event.</a:t>
            </a:r>
          </a:p>
          <a:p>
            <a:r>
              <a:rPr lang="en-US" altLang="en-US" b="1" dirty="0"/>
              <a:t>IT IS RECOMMENDED THAT TCM FOR EVENTS WITH SPECIAL SEEDING (Continental Cup, Championships, team events, etc.), BE IN-PERSON MEETINGS.</a:t>
            </a:r>
          </a:p>
          <a:p>
            <a:endParaRPr lang="en-US" altLang="en-US" dirty="0"/>
          </a:p>
          <a:p>
            <a:endParaRPr lang="en-US" altLang="en-US" dirty="0"/>
          </a:p>
        </p:txBody>
      </p:sp>
      <p:sp>
        <p:nvSpPr>
          <p:cNvPr id="68612" name="Slide Number Placeholder 3">
            <a:extLst>
              <a:ext uri="{FF2B5EF4-FFF2-40B4-BE49-F238E27FC236}">
                <a16:creationId xmlns:a16="http://schemas.microsoft.com/office/drawing/2014/main" id="{E4B5CED4-07FD-4DEC-8C02-BC4FC2AB3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3ED7519-50D4-4AAF-87A4-4F5DCF298A28}" type="slidenum">
              <a:rPr lang="en-US" altLang="en-US" smtClean="0">
                <a:solidFill>
                  <a:srgbClr val="000000"/>
                </a:solidFill>
              </a:rPr>
              <a:pPr/>
              <a:t>60</a:t>
            </a:fld>
            <a:endParaRPr lang="en-US" altLang="en-US" dirty="0">
              <a:solidFill>
                <a:srgbClr val="000000"/>
              </a:solidFill>
            </a:endParaRPr>
          </a:p>
        </p:txBody>
      </p:sp>
    </p:spTree>
    <p:extLst>
      <p:ext uri="{BB962C8B-B14F-4D97-AF65-F5344CB8AC3E}">
        <p14:creationId xmlns:p14="http://schemas.microsoft.com/office/powerpoint/2010/main" val="1406114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software writer has access required to change the ‘random identifier’</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61</a:t>
            </a:fld>
            <a:endParaRPr lang="en-US" altLang="en-US" dirty="0"/>
          </a:p>
        </p:txBody>
      </p:sp>
    </p:spTree>
    <p:extLst>
      <p:ext uri="{BB962C8B-B14F-4D97-AF65-F5344CB8AC3E}">
        <p14:creationId xmlns:p14="http://schemas.microsoft.com/office/powerpoint/2010/main" val="1804200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63</a:t>
            </a:fld>
            <a:endParaRPr lang="en-US" altLang="en-US" dirty="0"/>
          </a:p>
        </p:txBody>
      </p:sp>
    </p:spTree>
    <p:extLst>
      <p:ext uri="{BB962C8B-B14F-4D97-AF65-F5344CB8AC3E}">
        <p14:creationId xmlns:p14="http://schemas.microsoft.com/office/powerpoint/2010/main" val="3908962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A381DB-EE39-425D-B0E1-8B18664C7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B3645AA-CE2E-4054-8F57-8D85E3FA8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Team Captains must be notified in the Race Announcement as well as at the Team Captains’ meeting as to the type of procedure that will be followed.  </a:t>
            </a:r>
          </a:p>
        </p:txBody>
      </p:sp>
      <p:sp>
        <p:nvSpPr>
          <p:cNvPr id="29700" name="Slide Number Placeholder 3">
            <a:extLst>
              <a:ext uri="{FF2B5EF4-FFF2-40B4-BE49-F238E27FC236}">
                <a16:creationId xmlns:a16="http://schemas.microsoft.com/office/drawing/2014/main" id="{697DF18A-620C-495D-B814-C219AA05B9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A48FDF-17F3-4AB3-BDD8-0279D1AA45ED}" type="slidenum">
              <a:rPr lang="en-US" altLang="en-US" smtClean="0"/>
              <a:pPr/>
              <a:t>65</a:t>
            </a:fld>
            <a:endParaRPr lang="en-US" altLang="en-US" dirty="0"/>
          </a:p>
        </p:txBody>
      </p:sp>
    </p:spTree>
    <p:extLst>
      <p:ext uri="{BB962C8B-B14F-4D97-AF65-F5344CB8AC3E}">
        <p14:creationId xmlns:p14="http://schemas.microsoft.com/office/powerpoint/2010/main" val="2798828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EF93D01-A411-40D4-9F6B-099BE07250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D618616-EBA7-4216-B9F6-44EDFFB37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2468" name="Slide Number Placeholder 3">
            <a:extLst>
              <a:ext uri="{FF2B5EF4-FFF2-40B4-BE49-F238E27FC236}">
                <a16:creationId xmlns:a16="http://schemas.microsoft.com/office/drawing/2014/main" id="{DCB32849-D68D-493B-82A7-C8A230187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8B6BF24-5805-4265-9C0E-10043FE75854}" type="slidenum">
              <a:rPr lang="en-US" altLang="en-US" smtClean="0"/>
              <a:pPr/>
              <a:t>66</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94653D-1A76-F0F2-EDB4-A1A37D8E5C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DAD8E5-7626-46C6-22FD-BE56D6B93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4143240-D460-D42B-17C8-9988028F3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C3188-1330-4827-BB8C-DC8F16CB6018}"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B0A79D4-E27B-43B4-AF4B-380D322F6D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C50021C-9D50-4779-B110-D327B712F6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4516" name="Slide Number Placeholder 3">
            <a:extLst>
              <a:ext uri="{FF2B5EF4-FFF2-40B4-BE49-F238E27FC236}">
                <a16:creationId xmlns:a16="http://schemas.microsoft.com/office/drawing/2014/main" id="{CE156AC3-F9C1-4702-BF3B-F615373B2C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F0EF285-AFE8-4791-9F19-8D01D49CD302}" type="slidenum">
              <a:rPr lang="en-US" altLang="en-US" smtClean="0"/>
              <a:pPr/>
              <a:t>67</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68</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69</a:t>
            </a:fld>
            <a:endParaRPr lang="en-US" altLang="en-US" dirty="0"/>
          </a:p>
        </p:txBody>
      </p:sp>
    </p:spTree>
    <p:extLst>
      <p:ext uri="{BB962C8B-B14F-4D97-AF65-F5344CB8AC3E}">
        <p14:creationId xmlns:p14="http://schemas.microsoft.com/office/powerpoint/2010/main" val="1944243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D924A9B-3DEC-40C2-B1D9-68185EF74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24C53B5-BD7B-48F7-90F9-5C02660F3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8612" name="Slide Number Placeholder 3">
            <a:extLst>
              <a:ext uri="{FF2B5EF4-FFF2-40B4-BE49-F238E27FC236}">
                <a16:creationId xmlns:a16="http://schemas.microsoft.com/office/drawing/2014/main" id="{B184202D-6F26-476D-A261-F389D90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E25B49-4DB0-4F93-BAAF-0CA583B070CC}" type="slidenum">
              <a:rPr lang="en-US" altLang="en-US" smtClean="0"/>
              <a:pPr/>
              <a:t>70</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77</a:t>
            </a:fld>
            <a:endParaRPr lang="en-US" altLang="en-US" dirty="0"/>
          </a:p>
        </p:txBody>
      </p:sp>
    </p:spTree>
    <p:extLst>
      <p:ext uri="{BB962C8B-B14F-4D97-AF65-F5344CB8AC3E}">
        <p14:creationId xmlns:p14="http://schemas.microsoft.com/office/powerpoint/2010/main" val="135491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80</a:t>
            </a:fld>
            <a:endParaRPr lang="en-US" altLang="en-US" dirty="0"/>
          </a:p>
        </p:txBody>
      </p:sp>
    </p:spTree>
    <p:extLst>
      <p:ext uri="{BB962C8B-B14F-4D97-AF65-F5344CB8AC3E}">
        <p14:creationId xmlns:p14="http://schemas.microsoft.com/office/powerpoint/2010/main" val="3696056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81</a:t>
            </a:fld>
            <a:endParaRPr lang="en-US" altLang="en-US" dirty="0"/>
          </a:p>
        </p:txBody>
      </p:sp>
    </p:spTree>
    <p:extLst>
      <p:ext uri="{BB962C8B-B14F-4D97-AF65-F5344CB8AC3E}">
        <p14:creationId xmlns:p14="http://schemas.microsoft.com/office/powerpoint/2010/main" val="2539000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82</a:t>
            </a:fld>
            <a:endParaRPr lang="en-US" altLang="en-US" dirty="0"/>
          </a:p>
        </p:txBody>
      </p:sp>
    </p:spTree>
    <p:extLst>
      <p:ext uri="{BB962C8B-B14F-4D97-AF65-F5344CB8AC3E}">
        <p14:creationId xmlns:p14="http://schemas.microsoft.com/office/powerpoint/2010/main" val="4128469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0353CDD-19B8-4EFC-8AC5-67693EE087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E636670-7301-4E8D-BED7-59DE6AB939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a:extLst>
              <a:ext uri="{FF2B5EF4-FFF2-40B4-BE49-F238E27FC236}">
                <a16:creationId xmlns:a16="http://schemas.microsoft.com/office/drawing/2014/main" id="{1BD3AB2F-CDDA-4440-A8AC-B8411CAAB7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325652-5A4F-4BFB-B310-C2E9098AD91A}" type="slidenum">
              <a:rPr lang="en-US" altLang="en-US" smtClean="0"/>
              <a:pPr/>
              <a:t>83</a:t>
            </a:fld>
            <a:endParaRPr lang="en-US" altLang="en-US" dirty="0"/>
          </a:p>
        </p:txBody>
      </p:sp>
    </p:spTree>
    <p:extLst>
      <p:ext uri="{BB962C8B-B14F-4D97-AF65-F5344CB8AC3E}">
        <p14:creationId xmlns:p14="http://schemas.microsoft.com/office/powerpoint/2010/main" val="1253492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84</a:t>
            </a:fld>
            <a:endParaRPr lang="en-US" altLang="en-US" dirty="0"/>
          </a:p>
        </p:txBody>
      </p:sp>
    </p:spTree>
    <p:extLst>
      <p:ext uri="{BB962C8B-B14F-4D97-AF65-F5344CB8AC3E}">
        <p14:creationId xmlns:p14="http://schemas.microsoft.com/office/powerpoint/2010/main" val="327660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Season 2022 attendance was only valid for Season 2022 and Season 2023</a:t>
            </a:r>
          </a:p>
          <a:p>
            <a:r>
              <a:rPr lang="en-US" altLang="en-US" dirty="0"/>
              <a:t>Season 2024 requires Season 2023; TD’s &amp; RA’s require Season 2024 attendance</a:t>
            </a:r>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43985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89</a:t>
            </a:fld>
            <a:endParaRPr lang="en-US" altLang="en-US" dirty="0"/>
          </a:p>
        </p:txBody>
      </p:sp>
    </p:spTree>
    <p:extLst>
      <p:ext uri="{BB962C8B-B14F-4D97-AF65-F5344CB8AC3E}">
        <p14:creationId xmlns:p14="http://schemas.microsoft.com/office/powerpoint/2010/main" val="2217827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4132ECF-1520-BC4D-F6F9-7856CAC341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548735-0368-7BD2-1AC7-D8E38387E8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E07D62B7-CC3A-49F2-B520-D1DEC9DEF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96282AA-D030-49CE-AA48-F030232D38FD}" type="slidenum">
              <a:rPr lang="en-US" altLang="en-US" smtClean="0"/>
              <a:pPr/>
              <a:t>91</a:t>
            </a:fld>
            <a:endParaRPr lang="en-US" altLang="en-US" dirty="0"/>
          </a:p>
        </p:txBody>
      </p:sp>
    </p:spTree>
    <p:extLst>
      <p:ext uri="{BB962C8B-B14F-4D97-AF65-F5344CB8AC3E}">
        <p14:creationId xmlns:p14="http://schemas.microsoft.com/office/powerpoint/2010/main" val="1774717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3D54182-ECCE-44E4-8432-E57E1A81D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14C0C25-D95B-4E39-AF8B-411733D5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1460D166-0E27-4F29-9DBC-01318C0A8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DC6BD6D-03AC-4412-A789-5167CA92AC82}" type="slidenum">
              <a:rPr lang="en-US" altLang="en-US" smtClean="0"/>
              <a:pPr/>
              <a:t>94</a:t>
            </a:fld>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116</a:t>
            </a:fld>
            <a:endParaRPr lang="en-US" altLang="en-US" dirty="0"/>
          </a:p>
        </p:txBody>
      </p:sp>
    </p:spTree>
    <p:extLst>
      <p:ext uri="{BB962C8B-B14F-4D97-AF65-F5344CB8AC3E}">
        <p14:creationId xmlns:p14="http://schemas.microsoft.com/office/powerpoint/2010/main" val="427173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FE9A6D0A-75B9-4468-B334-0FC57E9E1B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0D4E69A9-1A00-4347-B0E6-7348D7E3D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7764" name="Slide Number Placeholder 3">
            <a:extLst>
              <a:ext uri="{FF2B5EF4-FFF2-40B4-BE49-F238E27FC236}">
                <a16:creationId xmlns:a16="http://schemas.microsoft.com/office/drawing/2014/main" id="{FCDFD386-34D1-43DA-A0B1-7CEA56DC7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ADABCE-C087-4519-9040-79DE20BAAEB0}" type="slidenum">
              <a:rPr lang="en-US" altLang="en-US" smtClean="0"/>
              <a:pPr/>
              <a:t>118</a:t>
            </a:fld>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00B22A0F-A0D4-4CF7-9B0C-3AE7837B6F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4771B4CB-4A1C-4604-A96F-058343950A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0836" name="Slide Number Placeholder 3">
            <a:extLst>
              <a:ext uri="{FF2B5EF4-FFF2-40B4-BE49-F238E27FC236}">
                <a16:creationId xmlns:a16="http://schemas.microsoft.com/office/drawing/2014/main" id="{2DE4B528-8374-4BB4-ABC0-A842065C94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8AD6AAE-FA3C-426A-B6BC-63BC97EF7004}" type="slidenum">
              <a:rPr lang="en-US" altLang="en-US" smtClean="0"/>
              <a:pPr/>
              <a:t>120</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71DA5A9-BF56-E666-FE5B-5B551927D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2429B3F-42FC-391E-5A59-8C39C64D6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6324" name="Slide Number Placeholder 3">
            <a:extLst>
              <a:ext uri="{FF2B5EF4-FFF2-40B4-BE49-F238E27FC236}">
                <a16:creationId xmlns:a16="http://schemas.microsoft.com/office/drawing/2014/main" id="{CE28E8C0-689B-621A-236D-DDABEC1564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80CDCDE-25CA-4611-B2AA-5C72B974A6A7}" type="slidenum">
              <a:rPr lang="en-US" altLang="en-US" smtClean="0"/>
              <a:pPr/>
              <a:t>123</a:t>
            </a:fld>
            <a:endParaRPr lang="en-US" altLang="en-US" dirty="0"/>
          </a:p>
        </p:txBody>
      </p:sp>
    </p:spTree>
    <p:extLst>
      <p:ext uri="{BB962C8B-B14F-4D97-AF65-F5344CB8AC3E}">
        <p14:creationId xmlns:p14="http://schemas.microsoft.com/office/powerpoint/2010/main" val="3770542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DF04B32-BFCB-4E77-950A-224B8C4950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07A4A02D-03A8-40B7-993D-9AED3ABE2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a:extLst>
              <a:ext uri="{FF2B5EF4-FFF2-40B4-BE49-F238E27FC236}">
                <a16:creationId xmlns:a16="http://schemas.microsoft.com/office/drawing/2014/main" id="{AB6F64AC-C6C9-4B83-A23A-F29F1204D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ABD81F3-0894-46AA-824B-D34BDBA33806}" type="slidenum">
              <a:rPr lang="en-US" altLang="en-US" smtClean="0"/>
              <a:pPr/>
              <a:t>127</a:t>
            </a:fld>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9A3A06F5-E229-B270-2D61-CCB29CAF1E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374A5321-D2FC-B0A3-9BF2-C4C8B5D81E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9140" name="Slide Number Placeholder 3">
            <a:extLst>
              <a:ext uri="{FF2B5EF4-FFF2-40B4-BE49-F238E27FC236}">
                <a16:creationId xmlns:a16="http://schemas.microsoft.com/office/drawing/2014/main" id="{CA2272C4-03E3-92EE-8296-4F16B60476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BBBE96-D932-4931-B38A-07848A3F7EA0}" type="slidenum">
              <a:rPr lang="en-US" altLang="en-US" smtClean="0"/>
              <a:pPr/>
              <a:t>128</a:t>
            </a:fld>
            <a:endParaRPr lang="en-US" altLang="en-US" dirty="0"/>
          </a:p>
        </p:txBody>
      </p:sp>
    </p:spTree>
    <p:extLst>
      <p:ext uri="{BB962C8B-B14F-4D97-AF65-F5344CB8AC3E}">
        <p14:creationId xmlns:p14="http://schemas.microsoft.com/office/powerpoint/2010/main" val="1317116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129</a:t>
            </a:fld>
            <a:endParaRPr lang="en-US" altLang="en-US" dirty="0"/>
          </a:p>
        </p:txBody>
      </p:sp>
    </p:spTree>
    <p:extLst>
      <p:ext uri="{BB962C8B-B14F-4D97-AF65-F5344CB8AC3E}">
        <p14:creationId xmlns:p14="http://schemas.microsoft.com/office/powerpoint/2010/main" val="108393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1834035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130</a:t>
            </a:fld>
            <a:endParaRPr lang="en-US" altLang="en-US" dirty="0"/>
          </a:p>
        </p:txBody>
      </p:sp>
    </p:spTree>
    <p:extLst>
      <p:ext uri="{BB962C8B-B14F-4D97-AF65-F5344CB8AC3E}">
        <p14:creationId xmlns:p14="http://schemas.microsoft.com/office/powerpoint/2010/main" val="23089338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131</a:t>
            </a:fld>
            <a:endParaRPr lang="en-US" altLang="en-US" dirty="0"/>
          </a:p>
        </p:txBody>
      </p:sp>
    </p:spTree>
    <p:extLst>
      <p:ext uri="{BB962C8B-B14F-4D97-AF65-F5344CB8AC3E}">
        <p14:creationId xmlns:p14="http://schemas.microsoft.com/office/powerpoint/2010/main" val="2152113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132</a:t>
            </a:fld>
            <a:endParaRPr lang="en-US" altLang="en-US" dirty="0"/>
          </a:p>
        </p:txBody>
      </p:sp>
    </p:spTree>
    <p:extLst>
      <p:ext uri="{BB962C8B-B14F-4D97-AF65-F5344CB8AC3E}">
        <p14:creationId xmlns:p14="http://schemas.microsoft.com/office/powerpoint/2010/main" val="2331029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133</a:t>
            </a:fld>
            <a:endParaRPr lang="en-US" dirty="0"/>
          </a:p>
        </p:txBody>
      </p:sp>
    </p:spTree>
    <p:extLst>
      <p:ext uri="{BB962C8B-B14F-4D97-AF65-F5344CB8AC3E}">
        <p14:creationId xmlns:p14="http://schemas.microsoft.com/office/powerpoint/2010/main" val="14054868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134</a:t>
            </a:fld>
            <a:endParaRPr lang="en-US" dirty="0"/>
          </a:p>
        </p:txBody>
      </p:sp>
    </p:spTree>
    <p:extLst>
      <p:ext uri="{BB962C8B-B14F-4D97-AF65-F5344CB8AC3E}">
        <p14:creationId xmlns:p14="http://schemas.microsoft.com/office/powerpoint/2010/main" val="2896935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135</a:t>
            </a:fld>
            <a:endParaRPr lang="en-US" dirty="0"/>
          </a:p>
        </p:txBody>
      </p:sp>
    </p:spTree>
    <p:extLst>
      <p:ext uri="{BB962C8B-B14F-4D97-AF65-F5344CB8AC3E}">
        <p14:creationId xmlns:p14="http://schemas.microsoft.com/office/powerpoint/2010/main" val="1027824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136</a:t>
            </a:fld>
            <a:endParaRPr lang="en-US" dirty="0"/>
          </a:p>
        </p:txBody>
      </p:sp>
    </p:spTree>
    <p:extLst>
      <p:ext uri="{BB962C8B-B14F-4D97-AF65-F5344CB8AC3E}">
        <p14:creationId xmlns:p14="http://schemas.microsoft.com/office/powerpoint/2010/main" val="1821400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137</a:t>
            </a:fld>
            <a:endParaRPr lang="en-US" dirty="0"/>
          </a:p>
        </p:txBody>
      </p:sp>
    </p:spTree>
    <p:extLst>
      <p:ext uri="{BB962C8B-B14F-4D97-AF65-F5344CB8AC3E}">
        <p14:creationId xmlns:p14="http://schemas.microsoft.com/office/powerpoint/2010/main" val="16082656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985EB62-A44E-83A9-EF7F-ACAF7E2A8F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F7C86C5-0F35-7F40-075F-5E6D5BBF3A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32B695B5-89FB-8FBD-B7BD-138475B11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1141235-6C4C-49B1-969F-180F37F85ABA}" type="slidenum">
              <a:rPr lang="en-US" altLang="en-US" smtClean="0"/>
              <a:pPr/>
              <a:t>138</a:t>
            </a:fld>
            <a:endParaRPr lang="en-US" altLang="en-US"/>
          </a:p>
        </p:txBody>
      </p:sp>
    </p:spTree>
    <p:extLst>
      <p:ext uri="{BB962C8B-B14F-4D97-AF65-F5344CB8AC3E}">
        <p14:creationId xmlns:p14="http://schemas.microsoft.com/office/powerpoint/2010/main" val="9137753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139</a:t>
            </a:fld>
            <a:endParaRPr lang="en-US" dirty="0"/>
          </a:p>
        </p:txBody>
      </p:sp>
    </p:spTree>
    <p:extLst>
      <p:ext uri="{BB962C8B-B14F-4D97-AF65-F5344CB8AC3E}">
        <p14:creationId xmlns:p14="http://schemas.microsoft.com/office/powerpoint/2010/main" val="61464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1518435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140</a:t>
            </a:fld>
            <a:endParaRPr lang="en-US" dirty="0"/>
          </a:p>
        </p:txBody>
      </p:sp>
    </p:spTree>
    <p:extLst>
      <p:ext uri="{BB962C8B-B14F-4D97-AF65-F5344CB8AC3E}">
        <p14:creationId xmlns:p14="http://schemas.microsoft.com/office/powerpoint/2010/main" val="33134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141</a:t>
            </a:fld>
            <a:endParaRPr lang="en-US" dirty="0"/>
          </a:p>
        </p:txBody>
      </p:sp>
    </p:spTree>
    <p:extLst>
      <p:ext uri="{BB962C8B-B14F-4D97-AF65-F5344CB8AC3E}">
        <p14:creationId xmlns:p14="http://schemas.microsoft.com/office/powerpoint/2010/main" val="37323695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142</a:t>
            </a:fld>
            <a:endParaRPr lang="en-US" dirty="0"/>
          </a:p>
        </p:txBody>
      </p:sp>
    </p:spTree>
    <p:extLst>
      <p:ext uri="{BB962C8B-B14F-4D97-AF65-F5344CB8AC3E}">
        <p14:creationId xmlns:p14="http://schemas.microsoft.com/office/powerpoint/2010/main" val="24615464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143</a:t>
            </a:fld>
            <a:endParaRPr lang="en-US" dirty="0"/>
          </a:p>
        </p:txBody>
      </p:sp>
    </p:spTree>
    <p:extLst>
      <p:ext uri="{BB962C8B-B14F-4D97-AF65-F5344CB8AC3E}">
        <p14:creationId xmlns:p14="http://schemas.microsoft.com/office/powerpoint/2010/main" val="65822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144</a:t>
            </a:fld>
            <a:endParaRPr lang="en-US" dirty="0"/>
          </a:p>
        </p:txBody>
      </p:sp>
    </p:spTree>
    <p:extLst>
      <p:ext uri="{BB962C8B-B14F-4D97-AF65-F5344CB8AC3E}">
        <p14:creationId xmlns:p14="http://schemas.microsoft.com/office/powerpoint/2010/main" val="20578022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145</a:t>
            </a:fld>
            <a:endParaRPr lang="en-US" dirty="0"/>
          </a:p>
        </p:txBody>
      </p:sp>
    </p:spTree>
    <p:extLst>
      <p:ext uri="{BB962C8B-B14F-4D97-AF65-F5344CB8AC3E}">
        <p14:creationId xmlns:p14="http://schemas.microsoft.com/office/powerpoint/2010/main" val="37189096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146</a:t>
            </a:fld>
            <a:endParaRPr lang="en-US" dirty="0"/>
          </a:p>
        </p:txBody>
      </p:sp>
    </p:spTree>
    <p:extLst>
      <p:ext uri="{BB962C8B-B14F-4D97-AF65-F5344CB8AC3E}">
        <p14:creationId xmlns:p14="http://schemas.microsoft.com/office/powerpoint/2010/main" val="38201097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147</a:t>
            </a:fld>
            <a:endParaRPr lang="en-US" dirty="0"/>
          </a:p>
        </p:txBody>
      </p:sp>
    </p:spTree>
    <p:extLst>
      <p:ext uri="{BB962C8B-B14F-4D97-AF65-F5344CB8AC3E}">
        <p14:creationId xmlns:p14="http://schemas.microsoft.com/office/powerpoint/2010/main" val="38569976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148</a:t>
            </a:fld>
            <a:endParaRPr lang="en-US" dirty="0"/>
          </a:p>
        </p:txBody>
      </p:sp>
    </p:spTree>
    <p:extLst>
      <p:ext uri="{BB962C8B-B14F-4D97-AF65-F5344CB8AC3E}">
        <p14:creationId xmlns:p14="http://schemas.microsoft.com/office/powerpoint/2010/main" val="38443841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149</a:t>
            </a:fld>
            <a:endParaRPr lang="en-US" dirty="0"/>
          </a:p>
        </p:txBody>
      </p:sp>
    </p:spTree>
    <p:extLst>
      <p:ext uri="{BB962C8B-B14F-4D97-AF65-F5344CB8AC3E}">
        <p14:creationId xmlns:p14="http://schemas.microsoft.com/office/powerpoint/2010/main" val="304150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3BE1111-3138-6DBA-E56D-25DB6A40E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0A69259-CC8C-89F3-912F-8EE7396CC7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1DAAAFDC-D7F1-B497-6EED-1E34DBFA9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C0BC42-FB2E-42BE-9FCE-36C3C7C8F97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907251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150</a:t>
            </a:fld>
            <a:endParaRPr lang="en-US" dirty="0"/>
          </a:p>
        </p:txBody>
      </p:sp>
    </p:spTree>
    <p:extLst>
      <p:ext uri="{BB962C8B-B14F-4D97-AF65-F5344CB8AC3E}">
        <p14:creationId xmlns:p14="http://schemas.microsoft.com/office/powerpoint/2010/main" val="37691411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151</a:t>
            </a:fld>
            <a:endParaRPr lang="en-US" dirty="0"/>
          </a:p>
        </p:txBody>
      </p:sp>
    </p:spTree>
    <p:extLst>
      <p:ext uri="{BB962C8B-B14F-4D97-AF65-F5344CB8AC3E}">
        <p14:creationId xmlns:p14="http://schemas.microsoft.com/office/powerpoint/2010/main" val="37378161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152</a:t>
            </a:fld>
            <a:endParaRPr lang="en-US" dirty="0"/>
          </a:p>
        </p:txBody>
      </p:sp>
    </p:spTree>
    <p:extLst>
      <p:ext uri="{BB962C8B-B14F-4D97-AF65-F5344CB8AC3E}">
        <p14:creationId xmlns:p14="http://schemas.microsoft.com/office/powerpoint/2010/main" val="3273778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93C53F7-9AE9-458A-9C43-91A8E035C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33897C-DCA4-4BE5-8045-20BC49624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a:extLst>
              <a:ext uri="{FF2B5EF4-FFF2-40B4-BE49-F238E27FC236}">
                <a16:creationId xmlns:a16="http://schemas.microsoft.com/office/drawing/2014/main" id="{6928AA2B-04A6-4642-BAF5-14177E92B6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3C6601-8A3D-477B-85CE-0A4982C8D039}" type="slidenum">
              <a:rPr lang="en-US" altLang="en-US" smtClean="0"/>
              <a:pPr/>
              <a:t>153</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2BCFC20-7446-3542-706D-1D5EEEC36A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C67CB18-D04E-3D03-DBCA-DA032B4D0A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Using this form 1) Allows RA to have contact with only </a:t>
            </a:r>
            <a:r>
              <a:rPr lang="en-US" altLang="en-US" u="sng" dirty="0"/>
              <a:t>one</a:t>
            </a:r>
            <a:r>
              <a:rPr lang="en-US" altLang="en-US" dirty="0"/>
              <a:t> coach per team, and 2) allows for due diligence to only provide venue access to members who have completed all SafeSport requirements.</a:t>
            </a:r>
          </a:p>
        </p:txBody>
      </p:sp>
      <p:sp>
        <p:nvSpPr>
          <p:cNvPr id="32772" name="Slide Number Placeholder 3">
            <a:extLst>
              <a:ext uri="{FF2B5EF4-FFF2-40B4-BE49-F238E27FC236}">
                <a16:creationId xmlns:a16="http://schemas.microsoft.com/office/drawing/2014/main" id="{676FBE3A-FA2F-8B8B-6CD9-2C1754771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CD37A9-E09A-45C7-B8A1-F1994F18254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90158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4051">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0968477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1276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4"/>
        <p:cNvGrpSpPr/>
        <p:nvPr/>
      </p:nvGrpSpPr>
      <p:grpSpPr>
        <a:xfrm>
          <a:off x="0" y="0"/>
          <a:ext cx="0" cy="0"/>
          <a:chOff x="0" y="0"/>
          <a:chExt cx="0" cy="0"/>
        </a:xfrm>
      </p:grpSpPr>
      <p:sp>
        <p:nvSpPr>
          <p:cNvPr id="2" name="Shape 8">
            <a:extLst>
              <a:ext uri="{FF2B5EF4-FFF2-40B4-BE49-F238E27FC236}">
                <a16:creationId xmlns:a16="http://schemas.microsoft.com/office/drawing/2014/main" id="{CD46003E-BF74-49D3-B95F-4E3F8A6634EE}"/>
              </a:ext>
            </a:extLst>
          </p:cNvPr>
          <p:cNvSpPr txBox="1">
            <a:spLocks noGrp="1"/>
          </p:cNvSpPr>
          <p:nvPr>
            <p:ph type="sldNum" idx="10"/>
          </p:nvPr>
        </p:nvSpPr>
        <p:spPr/>
        <p:txBody>
          <a:bodyPr/>
          <a:lstStyle>
            <a:lvl1pPr>
              <a:defRPr/>
            </a:lvl1pPr>
          </a:lstStyle>
          <a:p>
            <a:pPr>
              <a:defRPr/>
            </a:pPr>
            <a:fld id="{6D63EED1-3F78-42AF-BDE5-1BAEB34FAA01}" type="slidenum">
              <a:rPr lang="en-US" altLang="en-US"/>
              <a:pPr>
                <a:defRPr/>
              </a:pPr>
              <a:t>‹#›</a:t>
            </a:fld>
            <a:endParaRPr lang="en-US" altLang="en-US" dirty="0"/>
          </a:p>
        </p:txBody>
      </p:sp>
    </p:spTree>
    <p:extLst>
      <p:ext uri="{BB962C8B-B14F-4D97-AF65-F5344CB8AC3E}">
        <p14:creationId xmlns:p14="http://schemas.microsoft.com/office/powerpoint/2010/main" val="23630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257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1343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B19411-37FA-4467-9E7D-91595A6FE3D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72BAE-C469-4EEA-922B-8C6E4ADCF17F}"/>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3F68C1-B2BD-4F3F-8CD4-30D0B6480D4E}"/>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087A3687-5171-452D-9D40-4F73EF28FDE4}" type="datetime1">
              <a:rPr lang="en-US"/>
              <a:pPr>
                <a:defRPr/>
              </a:pPr>
              <a:t>10/13/2023</a:t>
            </a:fld>
            <a:endParaRPr lang="en-US" dirty="0"/>
          </a:p>
        </p:txBody>
      </p:sp>
      <p:sp>
        <p:nvSpPr>
          <p:cNvPr id="5" name="Footer Placeholder 4">
            <a:extLst>
              <a:ext uri="{FF2B5EF4-FFF2-40B4-BE49-F238E27FC236}">
                <a16:creationId xmlns:a16="http://schemas.microsoft.com/office/drawing/2014/main" id="{21189705-6923-4955-A5D3-572807A24B84}"/>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825"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0F8815C2-3F44-4660-83A6-37030EF2D9E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2E1CC181-A63F-4168-8DEA-BA9C7DF28A5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spd="med">
    <p:fade/>
  </p:transition>
  <p:hf sldNum="0" hdr="0" dt="0"/>
  <p:txStyles>
    <p:title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p:titleStyle>
    <p:bodyStyle>
      <a:lvl1pPr marL="184150" indent="-184150" algn="l" defTabSz="685800" rtl="0" eaLnBrk="0" fontAlgn="base" hangingPunct="0">
        <a:lnSpc>
          <a:spcPct val="90000"/>
        </a:lnSpc>
        <a:spcBef>
          <a:spcPts val="1050"/>
        </a:spcBef>
        <a:spcAft>
          <a:spcPct val="0"/>
        </a:spcAft>
        <a:buFont typeface="Euphemia" panose="020B0503040102020104" pitchFamily="34" charset="0"/>
        <a:buChar char="›"/>
        <a:defRPr sz="2100" kern="1200">
          <a:solidFill>
            <a:schemeClr val="tx2"/>
          </a:solidFill>
          <a:latin typeface="+mn-lt"/>
          <a:ea typeface="+mn-ea"/>
          <a:cs typeface="+mn-cs"/>
        </a:defRPr>
      </a:lvl1pPr>
      <a:lvl2pPr marL="458788" indent="-184150" algn="l" defTabSz="685800" rtl="0" eaLnBrk="0" fontAlgn="base" hangingPunct="0">
        <a:lnSpc>
          <a:spcPct val="90000"/>
        </a:lnSpc>
        <a:spcBef>
          <a:spcPts val="450"/>
        </a:spcBef>
        <a:spcAft>
          <a:spcPct val="0"/>
        </a:spcAft>
        <a:buFont typeface="Euphemia" panose="020B0503040102020104" pitchFamily="34" charset="0"/>
        <a:buChar char="–"/>
        <a:defRPr kern="1200">
          <a:solidFill>
            <a:schemeClr val="tx2"/>
          </a:solidFill>
          <a:latin typeface="+mn-lt"/>
          <a:ea typeface="+mn-ea"/>
          <a:cs typeface="+mn-cs"/>
        </a:defRPr>
      </a:lvl2pPr>
      <a:lvl3pPr marL="733425" indent="-184150" algn="l" defTabSz="685800" rtl="0" eaLnBrk="0" fontAlgn="base" hangingPunct="0">
        <a:lnSpc>
          <a:spcPct val="90000"/>
        </a:lnSpc>
        <a:spcBef>
          <a:spcPts val="450"/>
        </a:spcBef>
        <a:spcAft>
          <a:spcPct val="0"/>
        </a:spcAft>
        <a:buFont typeface="Euphemia" panose="020B0503040102020104" pitchFamily="34" charset="0"/>
        <a:buChar char="›"/>
        <a:defRPr sz="1500" kern="1200">
          <a:solidFill>
            <a:schemeClr val="tx2"/>
          </a:solidFill>
          <a:latin typeface="+mn-lt"/>
          <a:ea typeface="+mn-ea"/>
          <a:cs typeface="+mn-cs"/>
        </a:defRPr>
      </a:lvl3pPr>
      <a:lvl4pPr marL="1008063" indent="-184150" algn="l" defTabSz="685800" rtl="0" eaLnBrk="0" fontAlgn="base" hangingPunct="0">
        <a:lnSpc>
          <a:spcPct val="90000"/>
        </a:lnSpc>
        <a:spcBef>
          <a:spcPts val="450"/>
        </a:spcBef>
        <a:spcAft>
          <a:spcPct val="0"/>
        </a:spcAft>
        <a:buFont typeface="Arial" panose="020B0604020202020204" pitchFamily="34" charset="0"/>
        <a:buChar char="–"/>
        <a:defRPr sz="1300" kern="1200">
          <a:solidFill>
            <a:schemeClr val="tx2"/>
          </a:solidFill>
          <a:latin typeface="+mn-lt"/>
          <a:ea typeface="+mn-ea"/>
          <a:cs typeface="+mn-cs"/>
        </a:defRPr>
      </a:lvl4pPr>
      <a:lvl5pPr marL="1282700" indent="-184150" algn="l" defTabSz="685800" rtl="0" eaLnBrk="0" fontAlgn="base" hangingPunct="0">
        <a:lnSpc>
          <a:spcPct val="90000"/>
        </a:lnSpc>
        <a:spcBef>
          <a:spcPts val="450"/>
        </a:spcBef>
        <a:spcAft>
          <a:spcPct val="0"/>
        </a:spcAft>
        <a:buFont typeface="Euphemia" panose="020B0503040102020104" pitchFamily="34" charset="0"/>
        <a:buChar char="›"/>
        <a:defRPr sz="130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AE929A-3F4F-A66F-B28F-29E929FF502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E89ABC-F709-53EA-6600-3A91D9BFD74E}"/>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A05A96-C554-6A8D-4753-D9B61478625F}"/>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56B6503-103C-4BA3-B70C-759447827F6D}" type="datetime1">
              <a:rPr lang="en-US"/>
              <a:pPr>
                <a:defRPr/>
              </a:pPr>
              <a:t>10/13/2023</a:t>
            </a:fld>
            <a:endParaRPr lang="en-US" dirty="0"/>
          </a:p>
        </p:txBody>
      </p:sp>
      <p:sp>
        <p:nvSpPr>
          <p:cNvPr id="5" name="Footer Placeholder 4">
            <a:extLst>
              <a:ext uri="{FF2B5EF4-FFF2-40B4-BE49-F238E27FC236}">
                <a16:creationId xmlns:a16="http://schemas.microsoft.com/office/drawing/2014/main" id="{203D976A-8CA5-BDFC-3C1E-EC03988BD813}"/>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2153C74-113D-08F6-249A-584CB456951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68B876E-7FF5-479A-95C0-47CB66582863}" type="slidenum">
              <a:rPr lang="en-US" altLang="en-US"/>
              <a:pPr>
                <a:defRPr/>
              </a:pPr>
              <a:t>‹#›</a:t>
            </a:fld>
            <a:endParaRPr lang="en-US" altLang="en-US" dirty="0"/>
          </a:p>
        </p:txBody>
      </p:sp>
    </p:spTree>
    <p:extLst>
      <p:ext uri="{BB962C8B-B14F-4D97-AF65-F5344CB8AC3E}">
        <p14:creationId xmlns:p14="http://schemas.microsoft.com/office/powerpoint/2010/main" val="1143786868"/>
      </p:ext>
    </p:extLst>
  </p:cSld>
  <p:clrMap bg1="lt1" tx1="dk1" bg2="lt2" tx2="dk2" accent1="accent1" accent2="accent2" accent3="accent3" accent4="accent4" accent5="accent5" accent6="accent6" hlink="hlink" folHlink="folHlink"/>
  <p:sldLayoutIdLst>
    <p:sldLayoutId id="2147484084"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2247E4-B5F2-4DDE-BEA3-238AB20161AC}"/>
              </a:ext>
            </a:extLst>
          </p:cNvPr>
          <p:cNvSpPr>
            <a:spLocks noGrp="1"/>
          </p:cNvSpPr>
          <p:nvPr>
            <p:ph type="ctrTitle" idx="4294967295"/>
          </p:nvPr>
        </p:nvSpPr>
        <p:spPr>
          <a:xfrm>
            <a:off x="1600200" y="2105025"/>
            <a:ext cx="6248400" cy="2249487"/>
          </a:xfrm>
        </p:spPr>
        <p:txBody>
          <a:bodyPr rtlCol="0">
            <a:noAutofit/>
          </a:bodyPr>
          <a:lstStyle/>
          <a:p>
            <a:pPr algn="ctr" defTabSz="685983" eaLnBrk="1" fontAlgn="auto" hangingPunct="1">
              <a:lnSpc>
                <a:spcPct val="100000"/>
              </a:lnSpc>
              <a:spcBef>
                <a:spcPts val="1200"/>
              </a:spcBef>
              <a:spcAft>
                <a:spcPts val="0"/>
              </a:spcAf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2024</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RACE</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2">
            <a:extLst>
              <a:ext uri="{FF2B5EF4-FFF2-40B4-BE49-F238E27FC236}">
                <a16:creationId xmlns:a16="http://schemas.microsoft.com/office/drawing/2014/main" id="{D0796FFD-239B-412B-9132-4D1283066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9275"/>
            <a:ext cx="3968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C4D94F10-A4EC-40F9-BA86-833E82C2845E}"/>
              </a:ext>
            </a:extLst>
          </p:cNvPr>
          <p:cNvSpPr>
            <a:spLocks noChangeArrowheads="1"/>
          </p:cNvSpPr>
          <p:nvPr/>
        </p:nvSpPr>
        <p:spPr bwMode="auto">
          <a:xfrm>
            <a:off x="1219200" y="4572000"/>
            <a:ext cx="7696200"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Revisited” (Season 2024 release),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Also available for review, if required, is:</a:t>
            </a:r>
          </a:p>
          <a:p>
            <a:pPr marL="285750" indent="-285750" eaLnBrk="1" hangingPunct="1">
              <a:spcBef>
                <a:spcPts val="3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“MINUTES: A Guide for the Preparation of Jury Minutes and Team Captains’ Meeting Minutes”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biennial Continuing Education Clinic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For </a:t>
            </a:r>
            <a:r>
              <a:rPr lang="en-US" altLang="en-US" sz="2000" u="sng" dirty="0">
                <a:ea typeface="Calibri" panose="020F0502020204030204" pitchFamily="34" charset="0"/>
                <a:cs typeface="Times New Roman" panose="02020603050405020304" pitchFamily="18" charset="0"/>
              </a:rPr>
              <a:t>Season 2024</a:t>
            </a:r>
            <a:r>
              <a:rPr lang="en-US" altLang="en-US" sz="2000" dirty="0">
                <a:ea typeface="Calibri" panose="020F0502020204030204" pitchFamily="34" charset="0"/>
                <a:cs typeface="Times New Roman" panose="02020603050405020304" pitchFamily="18" charset="0"/>
              </a:rPr>
              <a:t>, the </a:t>
            </a:r>
            <a:r>
              <a:rPr lang="en-US" altLang="en-US" sz="2000" u="sng" dirty="0">
                <a:ea typeface="Calibri" panose="020F0502020204030204" pitchFamily="34" charset="0"/>
                <a:cs typeface="Times New Roman" panose="02020603050405020304" pitchFamily="18" charset="0"/>
              </a:rPr>
              <a:t>allowed minimum is Season 2023</a:t>
            </a:r>
            <a:r>
              <a:rPr lang="en-US" altLang="en-US" sz="2000" dirty="0">
                <a:ea typeface="Calibri" panose="020F0502020204030204" pitchFamily="34" charset="0"/>
                <a:cs typeface="Times New Roman" panose="02020603050405020304" pitchFamily="18" charset="0"/>
              </a:rPr>
              <a:t> attendance.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certification specific Workshop every season</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421340"/>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A21AAE-1CB2-4F2F-B882-5987C64397F6}"/>
              </a:ext>
            </a:extLst>
          </p:cNvPr>
          <p:cNvSpPr>
            <a:spLocks noGrp="1"/>
          </p:cNvSpPr>
          <p:nvPr>
            <p:ph type="title" idx="4294967295"/>
          </p:nvPr>
        </p:nvSpPr>
        <p:spPr>
          <a:xfrm>
            <a:off x="381000" y="109538"/>
            <a:ext cx="8474075" cy="12636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SUSPECT EQUIPMENT/PROTESTS: </a:t>
            </a:r>
            <a:b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97283" name="Content Placeholder 2">
            <a:extLst>
              <a:ext uri="{FF2B5EF4-FFF2-40B4-BE49-F238E27FC236}">
                <a16:creationId xmlns:a16="http://schemas.microsoft.com/office/drawing/2014/main" id="{D9F869C7-139B-45CA-8803-6AA765CA08D6}"/>
              </a:ext>
            </a:extLst>
          </p:cNvPr>
          <p:cNvSpPr>
            <a:spLocks noGrp="1" noChangeArrowheads="1"/>
          </p:cNvSpPr>
          <p:nvPr>
            <p:ph idx="4294967295"/>
          </p:nvPr>
        </p:nvSpPr>
        <p:spPr>
          <a:xfrm>
            <a:off x="280988" y="1447800"/>
            <a:ext cx="8674100" cy="4894263"/>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If protest is involved, Team Captain must notify Start Referee of intention to file a protest</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Start Referee notifies Jury and Finish Referee </a:t>
            </a:r>
            <a:r>
              <a:rPr lang="en-US" altLang="en-US" u="sng" dirty="0">
                <a:latin typeface="Arial" panose="020B0604020202020204" pitchFamily="34" charset="0"/>
                <a:cs typeface="Arial" panose="020B0604020202020204" pitchFamily="34" charset="0"/>
              </a:rPr>
              <a:t>of protest</a:t>
            </a:r>
            <a:r>
              <a:rPr lang="en-US" altLang="en-US" dirty="0">
                <a:latin typeface="Arial" panose="020B0604020202020204" pitchFamily="34" charset="0"/>
                <a:cs typeface="Arial" panose="020B0604020202020204" pitchFamily="34" charset="0"/>
              </a:rPr>
              <a:t> or, if no protest is filed, </a:t>
            </a:r>
            <a:r>
              <a:rPr lang="en-US" altLang="en-US" u="sng" dirty="0">
                <a:latin typeface="Arial" panose="020B0604020202020204" pitchFamily="34" charset="0"/>
                <a:cs typeface="Arial" panose="020B0604020202020204" pitchFamily="34" charset="0"/>
              </a:rPr>
              <a:t>of suspect equipment</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Protesting Team Captain must file written protest and pay applicable  protest fee prior to Jury meeting</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Finish Referee confiscates equipment before it leaves finish area</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Third-party access to protested/suspect equipment must be avoided</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Equipment must be confiscated in front of witnesses and must be shipped (sealed) to FIS</a:t>
            </a:r>
          </a:p>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Losing party pays </a:t>
            </a:r>
            <a:r>
              <a:rPr lang="en-US" altLang="en-US" u="sng" dirty="0">
                <a:latin typeface="Arial" panose="020B0604020202020204" pitchFamily="34" charset="0"/>
                <a:cs typeface="Arial" panose="020B0604020202020204" pitchFamily="34" charset="0"/>
              </a:rPr>
              <a:t>all</a:t>
            </a:r>
            <a:r>
              <a:rPr lang="en-US" altLang="en-US" dirty="0">
                <a:latin typeface="Arial" panose="020B0604020202020204" pitchFamily="34" charset="0"/>
                <a:cs typeface="Arial" panose="020B0604020202020204" pitchFamily="34" charset="0"/>
              </a:rPr>
              <a:t> costs</a:t>
            </a:r>
          </a:p>
          <a:p>
            <a:pPr marL="246063" indent="-246063"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C84CD665-FF97-4626-808C-629F76576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sz="4000"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472113"/>
          </a:xfrm>
        </p:spPr>
        <p:txBody>
          <a:bodyPr rtlCol="0">
            <a:normAutofit fontScale="47500" lnSpcReduction="20000"/>
          </a:bodyPr>
          <a:lstStyle/>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levels of events.</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Start Referee states, in concise manner via Jury radio:     </a:t>
            </a:r>
          </a:p>
          <a:p>
            <a:pPr marL="0" indent="0" eaLnBrk="1" fontAlgn="auto" hangingPunct="1">
              <a:lnSpc>
                <a:spcPct val="120000"/>
              </a:lnSpc>
              <a:spcAft>
                <a:spcPts val="0"/>
              </a:spcAft>
              <a:buFont typeface="Euphemia" panose="020B0503040102020104" pitchFamily="34" charset="0"/>
              <a:buNone/>
              <a:defRPr/>
            </a:pPr>
            <a:r>
              <a:rPr lang="en-US" altLang="en-US" sz="3800" dirty="0">
                <a:solidFill>
                  <a:schemeClr val="tx1"/>
                </a:solidFill>
                <a:latin typeface="Arial" pitchFamily="34" charset="0"/>
                <a:cs typeface="Arial" pitchFamily="34" charset="0"/>
              </a:rPr>
              <a:t>          Confirmation “Start Stop” was heard/understood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3800" i="1" dirty="0">
                <a:solidFill>
                  <a:schemeClr val="tx1"/>
                </a:solidFill>
                <a:latin typeface="Arial" pitchFamily="34" charset="0"/>
                <a:cs typeface="Arial" pitchFamily="34" charset="0"/>
              </a:rPr>
              <a:t>	Example: “</a:t>
            </a:r>
            <a:r>
              <a:rPr lang="en-US" altLang="en-US" sz="3800" b="1" i="1" dirty="0">
                <a:solidFill>
                  <a:schemeClr val="tx1"/>
                </a:solidFill>
                <a:latin typeface="Arial" pitchFamily="34" charset="0"/>
                <a:cs typeface="Arial" pitchFamily="34" charset="0"/>
              </a:rPr>
              <a:t>START STOP </a:t>
            </a:r>
            <a:r>
              <a:rPr lang="en-US" altLang="en-US" sz="38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38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A6611881-C120-418E-8DDB-3960665F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 STOP”</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 STOP!”</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91F3829A-D5DF-4ECB-AB86-E6FB3420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fontScale="90000"/>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STOP/YELLOW FLAG STOP”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a:t>
            </a:r>
            <a:r>
              <a:rPr lang="en-US" altLang="en-US" sz="2000" i="1" dirty="0">
                <a:latin typeface="Arial" panose="020B0604020202020204" pitchFamily="34" charset="0"/>
                <a:cs typeface="Arial" panose="020B0604020202020204" pitchFamily="34" charset="0"/>
              </a:rPr>
              <a:t>i.e.: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that it has a clear course, it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3148E24-583D-4315-8B9C-03B6D645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103427" name="Rectangle 3">
            <a:extLst>
              <a:ext uri="{FF2B5EF4-FFF2-40B4-BE49-F238E27FC236}">
                <a16:creationId xmlns:a16="http://schemas.microsoft.com/office/drawing/2014/main" id="{324EB326-899D-48E3-B62B-E436C406385D}"/>
              </a:ext>
            </a:extLst>
          </p:cNvPr>
          <p:cNvSpPr>
            <a:spLocks noGrp="1" noChangeArrowheads="1"/>
          </p:cNvSpPr>
          <p:nvPr>
            <p:ph type="body" idx="4294967295"/>
          </p:nvPr>
        </p:nvSpPr>
        <p:spPr>
          <a:xfrm>
            <a:off x="495300" y="1371600"/>
            <a:ext cx="8382000" cy="4876800"/>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individual (Jury member, eyes of the Jury or Jury Advisor) who called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or </a:t>
            </a:r>
            <a:r>
              <a:rPr lang="en-US" altLang="en-US" b="1" dirty="0">
                <a:solidFill>
                  <a:srgbClr val="3215AB"/>
                </a:solidFill>
                <a:latin typeface="Arial" panose="020B0604020202020204" pitchFamily="34" charset="0"/>
                <a:cs typeface="Arial" panose="020B0604020202020204" pitchFamily="34" charset="0"/>
              </a:rPr>
              <a:t>“START STOP, YELLOW FLAG STOP”</a:t>
            </a:r>
            <a:r>
              <a:rPr lang="en-US" altLang="en-US" dirty="0">
                <a:latin typeface="Arial" panose="020B0604020202020204" pitchFamily="34" charset="0"/>
                <a:cs typeface="Arial" panose="020B0604020202020204" pitchFamily="34" charset="0"/>
              </a:rPr>
              <a:t> is responsible for releasing the course hold.</a:t>
            </a:r>
          </a:p>
          <a:p>
            <a:pPr marL="246063" indent="-246063" eaLnBrk="1" hangingPunct="1">
              <a:lnSpc>
                <a:spcPct val="120000"/>
              </a:lnSpc>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course is reopened at the </a:t>
            </a:r>
            <a:r>
              <a:rPr lang="en-US" altLang="en-US" u="sng" dirty="0">
                <a:latin typeface="Arial" panose="020B0604020202020204" pitchFamily="34" charset="0"/>
                <a:cs typeface="Arial" panose="020B0604020202020204" pitchFamily="34" charset="0"/>
              </a:rPr>
              <a:t>direction of the Jury</a:t>
            </a:r>
            <a:r>
              <a:rPr lang="en-US" altLang="en-US" dirty="0">
                <a:latin typeface="Arial" panose="020B0604020202020204" pitchFamily="34" charset="0"/>
                <a:cs typeface="Arial" panose="020B0604020202020204" pitchFamily="34" charset="0"/>
              </a:rPr>
              <a:t>: either from top to bottom, bottom to top or from the position where the incident requiring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occurred.</a:t>
            </a:r>
          </a:p>
          <a:p>
            <a:pPr marL="246063" indent="-246063" eaLnBrk="1" hangingPunct="1">
              <a:lnSpc>
                <a:spcPct val="120000"/>
              </a:lnSpc>
              <a:spcBef>
                <a:spcPts val="12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Although the Technical Delegate may not be the official leading radio calls, the Technical Delegate is responsible for confirming that all Jury members, Jury Advisors, and Eyes of the Jury have reviewed and are aware of “start stop” and “start stop/yellow flag stop” procedures. </a:t>
            </a: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marL="246063" indent="-246063" eaLnBrk="1" hangingPunct="1">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F0B4355-B33A-4993-8314-DAB85BDA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85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dirty="0">
                <a:solidFill>
                  <a:schemeClr val="tx1"/>
                </a:solidFill>
                <a:latin typeface="Arial" pitchFamily="34" charset="0"/>
                <a:cs typeface="Arial" pitchFamily="34" charset="0"/>
              </a:rPr>
              <a:t>The following protocol is intended for </a:t>
            </a:r>
            <a:r>
              <a:rPr lang="en-US" altLang="en-US" u="sng" dirty="0">
                <a:solidFill>
                  <a:schemeClr val="tx1"/>
                </a:solidFill>
                <a:latin typeface="Arial" pitchFamily="34" charset="0"/>
                <a:cs typeface="Arial" pitchFamily="34" charset="0"/>
              </a:rPr>
              <a:t>review</a:t>
            </a:r>
            <a:r>
              <a:rPr lang="en-US" altLang="en-US" dirty="0">
                <a:solidFill>
                  <a:schemeClr val="tx1"/>
                </a:solidFill>
                <a:latin typeface="Arial" pitchFamily="34" charset="0"/>
                <a:cs typeface="Arial" pitchFamily="34" charset="0"/>
              </a:rPr>
              <a:t> and use as a </a:t>
            </a:r>
            <a:r>
              <a:rPr lang="en-US" altLang="en-US" u="sng" dirty="0">
                <a:solidFill>
                  <a:schemeClr val="tx1"/>
                </a:solidFill>
                <a:latin typeface="Arial" pitchFamily="34" charset="0"/>
                <a:cs typeface="Arial" pitchFamily="34" charset="0"/>
              </a:rPr>
              <a:t>working</a:t>
            </a:r>
            <a:r>
              <a:rPr lang="en-US" altLang="en-US" dirty="0">
                <a:solidFill>
                  <a:schemeClr val="tx1"/>
                </a:solidFill>
                <a:latin typeface="Arial" pitchFamily="34" charset="0"/>
                <a:cs typeface="Arial" pitchFamily="34" charset="0"/>
              </a:rPr>
              <a:t> document to be enhanced and revised in an effort to promote the clearest, most expedited communication for races.</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104452" name="Content Placeholder 10">
            <a:extLst>
              <a:ext uri="{FF2B5EF4-FFF2-40B4-BE49-F238E27FC236}">
                <a16:creationId xmlns:a16="http://schemas.microsoft.com/office/drawing/2014/main" id="{9F98EBA9-B2D3-4D65-AEB1-E00311BF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88050"/>
            <a:ext cx="59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434975" y="120650"/>
            <a:ext cx="7772400" cy="887413"/>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Suggestions</a:t>
            </a:r>
          </a:p>
        </p:txBody>
      </p:sp>
      <p:sp>
        <p:nvSpPr>
          <p:cNvPr id="3" name="Content Placeholder 2">
            <a:extLst>
              <a:ext uri="{FF2B5EF4-FFF2-40B4-BE49-F238E27FC236}">
                <a16:creationId xmlns:a16="http://schemas.microsoft.com/office/drawing/2014/main" id="{5409A16A-7395-4E5F-A541-38B6B89FB863}"/>
              </a:ext>
            </a:extLst>
          </p:cNvPr>
          <p:cNvSpPr>
            <a:spLocks noGrp="1"/>
          </p:cNvSpPr>
          <p:nvPr>
            <p:ph idx="4294967295"/>
          </p:nvPr>
        </p:nvSpPr>
        <p:spPr>
          <a:xfrm>
            <a:off x="533400" y="990600"/>
            <a:ext cx="7772400" cy="5622925"/>
          </a:xfrm>
        </p:spPr>
        <p:txBody>
          <a:bodyPr rtlCol="0">
            <a:normAutofit fontScale="92500" lnSpcReduction="20000"/>
          </a:bodyPr>
          <a:lstStyle/>
          <a:p>
            <a:pPr marL="246888" indent="-246888" eaLnBrk="1" fontAlgn="auto" hangingPunct="1">
              <a:lnSpc>
                <a:spcPct val="100000"/>
              </a:lnSpc>
              <a:spcAft>
                <a:spcPts val="0"/>
              </a:spcAft>
              <a:buFont typeface="Euphemia" panose="020B0503040102020104" pitchFamily="34" charset="0"/>
              <a:buNone/>
              <a:defRPr/>
            </a:pPr>
            <a:r>
              <a:rPr lang="en-US" sz="2600" b="1" u="sng" dirty="0">
                <a:solidFill>
                  <a:schemeClr val="tx1"/>
                </a:solidFill>
                <a:latin typeface="Arial" panose="020B0604020202020204" pitchFamily="34" charset="0"/>
                <a:cs typeface="Arial" panose="020B0604020202020204" pitchFamily="34" charset="0"/>
              </a:rPr>
              <a:t>Course Clear  </a:t>
            </a:r>
          </a:p>
          <a:p>
            <a:pPr eaLnBrk="1" hangingPunct="1">
              <a:lnSpc>
                <a:spcPct val="100000"/>
              </a:lnSpc>
              <a:buFont typeface="Euphemia" panose="020B0503040102020104" pitchFamily="34" charset="0"/>
              <a:buNone/>
              <a:defRPr/>
            </a:pPr>
            <a:r>
              <a:rPr lang="en-US" b="1" dirty="0">
                <a:solidFill>
                  <a:schemeClr val="tx1"/>
                </a:solidFill>
                <a:latin typeface="Arial" panose="020B0604020202020204" pitchFamily="34" charset="0"/>
                <a:cs typeface="Arial" panose="020B0604020202020204" pitchFamily="34" charset="0"/>
              </a:rPr>
              <a:t>Example </a:t>
            </a:r>
            <a:br>
              <a:rPr lang="en-US" sz="1600" b="1" dirty="0">
                <a:solidFill>
                  <a:srgbClr val="0070C0"/>
                </a:solidFill>
                <a:latin typeface="Arial" panose="020B0604020202020204" pitchFamily="34" charset="0"/>
                <a:cs typeface="Arial" panose="020B0604020202020204" pitchFamily="34" charset="0"/>
              </a:rPr>
            </a:br>
            <a:r>
              <a:rPr lang="en-US" sz="1600" b="1" dirty="0">
                <a:solidFill>
                  <a:srgbClr val="3215AB"/>
                </a:solidFill>
                <a:latin typeface="Arial" panose="020B0604020202020204" pitchFamily="34" charset="0"/>
                <a:cs typeface="Arial" panose="020B0604020202020204" pitchFamily="34" charset="0"/>
              </a:rPr>
              <a:t>Note: “Course Clear” is often controlled by the Chief of Race or Start Referee. This depends on the officials’ level of experience. </a:t>
            </a:r>
            <a:endParaRPr lang="en-US" b="1" dirty="0">
              <a:solidFill>
                <a:srgbClr val="3215AB"/>
              </a:solidFill>
              <a:latin typeface="Arial" panose="020B0604020202020204" pitchFamily="34" charset="0"/>
              <a:cs typeface="Arial" panose="020B0604020202020204" pitchFamily="34" charset="0"/>
            </a:endParaRPr>
          </a:p>
          <a:p>
            <a:pPr lvl="2" eaLnBrk="1" hangingPunct="1">
              <a:lnSpc>
                <a:spcPct val="110000"/>
              </a:lnSpc>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CR -      </a:t>
            </a:r>
            <a:r>
              <a:rPr lang="en-US" sz="1900" b="1" i="1" dirty="0">
                <a:solidFill>
                  <a:schemeClr val="tx1">
                    <a:lumMod val="65000"/>
                    <a:lumOff val="35000"/>
                  </a:schemeClr>
                </a:solidFill>
                <a:latin typeface="Arial" panose="020B0604020202020204" pitchFamily="34" charset="0"/>
                <a:cs typeface="Arial" panose="020B0604020202020204" pitchFamily="34" charset="0"/>
              </a:rPr>
              <a:t>“CR to the eyes of the Jury, clear the hill from the           	      bottom up.”</a:t>
            </a: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1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FR -       </a:t>
            </a:r>
            <a:r>
              <a:rPr lang="en-US" sz="1900" b="1" i="1" dirty="0">
                <a:solidFill>
                  <a:schemeClr val="tx1">
                    <a:lumMod val="65000"/>
                    <a:lumOff val="35000"/>
                  </a:schemeClr>
                </a:solidFill>
                <a:latin typeface="Arial" panose="020B0604020202020204" pitchFamily="34" charset="0"/>
                <a:cs typeface="Arial" panose="020B0604020202020204" pitchFamily="34" charset="0"/>
              </a:rPr>
              <a:t>“Finish Referee, clear”</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RF -       </a:t>
            </a:r>
            <a:r>
              <a:rPr lang="en-US" sz="1900" b="1" i="1" dirty="0">
                <a:solidFill>
                  <a:schemeClr val="tx1">
                    <a:lumMod val="65000"/>
                    <a:lumOff val="35000"/>
                  </a:schemeClr>
                </a:solidFill>
                <a:latin typeface="Arial" panose="020B0604020202020204" pitchFamily="34" charset="0"/>
                <a:cs typeface="Arial" panose="020B0604020202020204" pitchFamily="34" charset="0"/>
              </a:rPr>
              <a:t>“Referee on coaches’ knoll, clear”</a:t>
            </a: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TD </a:t>
            </a:r>
            <a:r>
              <a:rPr lang="en-US" sz="1900" b="1" i="1" dirty="0">
                <a:solidFill>
                  <a:schemeClr val="tx1">
                    <a:lumMod val="65000"/>
                    <a:lumOff val="35000"/>
                  </a:schemeClr>
                </a:solidFill>
                <a:latin typeface="Arial" panose="020B0604020202020204" pitchFamily="34" charset="0"/>
                <a:cs typeface="Arial" panose="020B0604020202020204" pitchFamily="34" charset="0"/>
              </a:rPr>
              <a:t>- 	    “TD, clear on Upper Peak”</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lvl="2" eaLnBrk="1" fontAlgn="auto" hangingPunct="1">
              <a:lnSpc>
                <a:spcPct val="100000"/>
              </a:lnSpc>
              <a:spcAft>
                <a:spcPts val="0"/>
              </a:spcAft>
              <a:buFont typeface="Arial" panose="020B0604020202020204" pitchFamily="34" charset="0"/>
              <a:buChar char="•"/>
              <a:defRPr/>
            </a:pPr>
            <a:r>
              <a:rPr lang="en-US" sz="1900" b="1" dirty="0">
                <a:solidFill>
                  <a:schemeClr val="tx1"/>
                </a:solidFill>
                <a:latin typeface="Arial" panose="020B0604020202020204" pitchFamily="34" charset="0"/>
                <a:cs typeface="Arial" panose="020B0604020202020204" pitchFamily="34" charset="0"/>
              </a:rPr>
              <a:t>SR -       </a:t>
            </a:r>
            <a:r>
              <a:rPr lang="en-US" sz="1900" b="1" i="1" dirty="0">
                <a:solidFill>
                  <a:schemeClr val="tx1">
                    <a:lumMod val="65000"/>
                    <a:lumOff val="35000"/>
                  </a:schemeClr>
                </a:solidFill>
                <a:latin typeface="Arial" panose="020B0604020202020204" pitchFamily="34" charset="0"/>
                <a:cs typeface="Arial" panose="020B0604020202020204" pitchFamily="34" charset="0"/>
              </a:rPr>
              <a:t>“Start Referee, clear”</a:t>
            </a:r>
            <a:br>
              <a:rPr lang="en-US" sz="1900" b="1" dirty="0">
                <a:solidFill>
                  <a:schemeClr val="tx1">
                    <a:lumMod val="75000"/>
                    <a:lumOff val="25000"/>
                  </a:schemeClr>
                </a:solidFill>
                <a:latin typeface="Arial" panose="020B0604020202020204" pitchFamily="34" charset="0"/>
                <a:cs typeface="Arial" panose="020B0604020202020204" pitchFamily="34" charset="0"/>
              </a:rPr>
            </a:b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marL="365125" lvl="1" indent="0" eaLnBrk="1" fontAlgn="auto" hangingPunct="1">
              <a:lnSpc>
                <a:spcPct val="110000"/>
              </a:lnSpc>
              <a:spcBef>
                <a:spcPts val="0"/>
              </a:spcBef>
              <a:spcAft>
                <a:spcPts val="0"/>
              </a:spcAft>
              <a:buFont typeface="Euphemia" panose="020B0503040102020104" pitchFamily="34" charset="0"/>
              <a:buNone/>
              <a:defRPr/>
            </a:pPr>
            <a:r>
              <a:rPr lang="en-US" sz="1900" b="1" dirty="0">
                <a:solidFill>
                  <a:schemeClr val="tx1"/>
                </a:solidFill>
                <a:latin typeface="Arial" panose="020B0604020202020204" pitchFamily="34" charset="0"/>
                <a:cs typeface="Arial" panose="020B0604020202020204" pitchFamily="34" charset="0"/>
              </a:rPr>
              <a:t>	CR  - 	    </a:t>
            </a:r>
            <a:r>
              <a:rPr lang="en-US" sz="1900" b="1" i="1" dirty="0">
                <a:solidFill>
                  <a:schemeClr val="tx1">
                    <a:lumMod val="65000"/>
                    <a:lumOff val="35000"/>
                  </a:schemeClr>
                </a:solidFill>
                <a:latin typeface="Arial" panose="020B0604020202020204" pitchFamily="34" charset="0"/>
                <a:cs typeface="Arial" panose="020B0604020202020204" pitchFamily="34" charset="0"/>
              </a:rPr>
              <a:t>“CR to Start and Timing, course is clear, send the 		                first forerunner (or next racer on next interval if this              		     was a long hold). Out” </a:t>
            </a:r>
            <a:br>
              <a:rPr lang="en-US" sz="1900" b="1" i="1" dirty="0">
                <a:solidFill>
                  <a:schemeClr val="tx1"/>
                </a:solidFill>
                <a:latin typeface="Arial" panose="020B0604020202020204" pitchFamily="34" charset="0"/>
                <a:cs typeface="Arial" panose="020B0604020202020204" pitchFamily="34" charset="0"/>
              </a:rPr>
            </a:br>
            <a:br>
              <a:rPr lang="en-US" sz="2300" b="1" i="1" dirty="0">
                <a:solidFill>
                  <a:schemeClr val="tx1"/>
                </a:solidFill>
                <a:latin typeface="Arial" panose="020B0604020202020204" pitchFamily="34" charset="0"/>
                <a:cs typeface="Arial" panose="020B0604020202020204" pitchFamily="34" charset="0"/>
              </a:rPr>
            </a:br>
            <a:r>
              <a:rPr lang="en-US" sz="1900" b="1" dirty="0">
                <a:solidFill>
                  <a:schemeClr val="tx1"/>
                </a:solidFill>
                <a:latin typeface="Arial" panose="020B0604020202020204" pitchFamily="34" charset="0"/>
                <a:cs typeface="Arial" panose="020B0604020202020204" pitchFamily="34" charset="0"/>
              </a:rPr>
              <a:t>A long course hold generally requires a clear from the bottom up; a short one (gate/flag repair) may clear from the “start stop” position </a:t>
            </a:r>
          </a:p>
          <a:p>
            <a:pPr marL="612013" lvl="1" indent="-246888" eaLnBrk="1" fontAlgn="auto" hangingPunct="1">
              <a:lnSpc>
                <a:spcPct val="100000"/>
              </a:lnSpc>
              <a:spcAft>
                <a:spcPts val="0"/>
              </a:spcAft>
              <a:buFont typeface="Arial"/>
              <a:buChar char="•"/>
              <a:defRPr/>
            </a:pPr>
            <a:endParaRPr lang="en-US" sz="2000" dirty="0"/>
          </a:p>
          <a:p>
            <a:pPr marL="246888" indent="-246888" eaLnBrk="1" fontAlgn="auto" hangingPunct="1">
              <a:spcAft>
                <a:spcPts val="0"/>
              </a:spcAft>
              <a:buFont typeface="Euphemia" panose="020B0503040102020104" pitchFamily="34" charset="0"/>
              <a:buNone/>
              <a:defRPr/>
            </a:pPr>
            <a:endParaRPr lang="en-US" sz="2600" dirty="0"/>
          </a:p>
        </p:txBody>
      </p:sp>
      <p:pic>
        <p:nvPicPr>
          <p:cNvPr id="5" name="Content Placeholder 10">
            <a:extLst>
              <a:ext uri="{FF2B5EF4-FFF2-40B4-BE49-F238E27FC236}">
                <a16:creationId xmlns:a16="http://schemas.microsoft.com/office/drawing/2014/main" id="{BA1CA4AC-F7C3-4094-80FE-F943520B2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533400" y="990600"/>
            <a:ext cx="7772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a:t>
            </a:r>
            <a:r>
              <a:rPr lang="en-US" altLang="en-US" sz="2400" b="1" dirty="0">
                <a:solidFill>
                  <a:schemeClr val="tx1"/>
                </a:solidFill>
                <a:latin typeface="Arial" panose="020B0604020202020204" pitchFamily="34" charset="0"/>
                <a:cs typeface="Arial" panose="020B0604020202020204" pitchFamily="34" charset="0"/>
              </a:rPr>
              <a:t>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NO YELLOW FLAG</a:t>
            </a:r>
          </a:p>
          <a:p>
            <a:pPr eaLnBrk="1" hangingPunct="1">
              <a:lnSpc>
                <a:spcPct val="100000"/>
              </a:lnSpc>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Example (Slalom event)</a:t>
            </a:r>
            <a:endParaRPr lang="en-US" altLang="en-US" sz="2400" dirty="0">
              <a:solidFill>
                <a:schemeClr val="tx1"/>
              </a:solidFill>
              <a:latin typeface="Arial" panose="020B0604020202020204" pitchFamily="34" charset="0"/>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Start Stop”</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 Start Stop confirmed, number 33 on 	    	   course, number 34 at the start”</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This is the TD, racer 33 is a DNF, equipment 	   	   blocking the course</a:t>
            </a:r>
            <a:r>
              <a:rPr lang="en-US" altLang="en-US" sz="1800" i="1" dirty="0">
                <a:solidFill>
                  <a:schemeClr val="tx1"/>
                </a:solidFill>
                <a:latin typeface="Arial" panose="020B0604020202020204" pitchFamily="34" charset="0"/>
                <a:ea typeface="MS PGothic" panose="020B0600070205080204" pitchFamily="34" charset="-128"/>
                <a:cs typeface="Arial" panose="020B0604020202020204" pitchFamily="34" charset="0"/>
              </a:rPr>
              <a:t>”</a:t>
            </a:r>
            <a:endPar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“Course clear, Start Start. ( or resume Start) 	  	   Clear to send #34, out”</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a:t>
            </a:r>
            <a:r>
              <a:rPr lang="en-US" altLang="en-US" sz="1800" b="1" i="1" dirty="0">
                <a:solidFill>
                  <a:schemeClr val="tx1">
                    <a:lumMod val="65000"/>
                    <a:lumOff val="35000"/>
                  </a:schemeClr>
                </a:solidFill>
                <a:latin typeface="Arial" panose="020B0604020202020204" pitchFamily="34" charset="0"/>
                <a:ea typeface="MS PGothic" panose="020B0600070205080204" pitchFamily="34" charset="-128"/>
                <a:cs typeface="Arial" panose="020B0604020202020204" pitchFamily="34" charset="0"/>
              </a:rPr>
              <a:t>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Copy, Start Start, racer 34 in gate</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Racer 34 on course, Out”</a:t>
            </a:r>
          </a:p>
          <a:p>
            <a:pPr marL="0" indent="0" eaLnBrk="1" hangingPunct="1">
              <a:buFont typeface="Euphemia" panose="020B0503040102020104" pitchFamily="34" charset="0"/>
              <a:buNone/>
              <a:defRPr/>
            </a:pPr>
            <a:r>
              <a:rPr lang="en-US" altLang="en-US" sz="1800" b="1" dirty="0">
                <a:solidFill>
                  <a:schemeClr val="tx1"/>
                </a:solidFill>
                <a:latin typeface="Arial" panose="020B0604020202020204" pitchFamily="34" charset="0"/>
                <a:cs typeface="Arial" panose="020B0604020202020204" pitchFamily="34" charset="0"/>
              </a:rPr>
              <a:t>Note: </a:t>
            </a:r>
            <a:br>
              <a:rPr lang="en-US" altLang="en-US" sz="1700" b="1" dirty="0">
                <a:solidFill>
                  <a:schemeClr val="tx1"/>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It is not necessary to have the Start Referee announce each bib number in </a:t>
            </a:r>
            <a:br>
              <a:rPr lang="en-US" altLang="en-US" sz="1600" b="1" dirty="0">
                <a:solidFill>
                  <a:srgbClr val="3215AB"/>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the gate unless the there is a change to the running order such as a re-run insertion.</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FC7C8F6-0CE8-4906-8B94-3074AAE7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107524" name="Content Placeholder 2">
            <a:extLst>
              <a:ext uri="{FF2B5EF4-FFF2-40B4-BE49-F238E27FC236}">
                <a16:creationId xmlns:a16="http://schemas.microsoft.com/office/drawing/2014/main" id="{41F6CA63-B019-4E72-9CC0-40DB74036904}"/>
              </a:ext>
            </a:extLst>
          </p:cNvPr>
          <p:cNvSpPr txBox="1">
            <a:spLocks noChangeArrowheads="1"/>
          </p:cNvSpPr>
          <p:nvPr/>
        </p:nvSpPr>
        <p:spPr bwMode="auto">
          <a:xfrm>
            <a:off x="496888" y="1046163"/>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50"/>
              </a:spcBef>
              <a:buFont typeface="Euphemia" panose="020B0503040102020104" pitchFamily="34" charset="0"/>
              <a:buChar char="›"/>
              <a:defRPr sz="2100">
                <a:solidFill>
                  <a:schemeClr val="tx2"/>
                </a:solidFill>
                <a:latin typeface="Century Gothic" panose="020B0502020202020204" pitchFamily="34" charset="0"/>
              </a:defRPr>
            </a:lvl1pPr>
            <a:lvl2pPr marL="611188" indent="-246063">
              <a:lnSpc>
                <a:spcPct val="90000"/>
              </a:lnSpc>
              <a:spcBef>
                <a:spcPts val="450"/>
              </a:spcBef>
              <a:buFont typeface="Euphemia" panose="020B0503040102020104" pitchFamily="34" charset="0"/>
              <a:buChar char="–"/>
              <a:defRPr>
                <a:solidFill>
                  <a:schemeClr val="tx2"/>
                </a:solidFill>
                <a:latin typeface="Century Gothic" panose="020B0502020202020204" pitchFamily="34" charset="0"/>
              </a:defRPr>
            </a:lvl2pPr>
            <a:lvl3pPr marL="977900" indent="-246063">
              <a:lnSpc>
                <a:spcPct val="90000"/>
              </a:lnSpc>
              <a:spcBef>
                <a:spcPts val="450"/>
              </a:spcBef>
              <a:buFont typeface="Euphemia" panose="020B0503040102020104" pitchFamily="34" charset="0"/>
              <a:buChar char="›"/>
              <a:defRPr sz="1500">
                <a:solidFill>
                  <a:schemeClr val="tx2"/>
                </a:solidFill>
                <a:latin typeface="Century Gothic" panose="020B0502020202020204" pitchFamily="34" charset="0"/>
              </a:defRPr>
            </a:lvl3pPr>
            <a:lvl4pPr marL="1343025" indent="-246063">
              <a:lnSpc>
                <a:spcPct val="90000"/>
              </a:lnSpc>
              <a:spcBef>
                <a:spcPts val="450"/>
              </a:spcBef>
              <a:buFont typeface="Arial" panose="020B0604020202020204" pitchFamily="34" charset="0"/>
              <a:buChar char="–"/>
              <a:defRPr sz="1300">
                <a:solidFill>
                  <a:schemeClr val="tx2"/>
                </a:solidFill>
                <a:latin typeface="Century Gothic" panose="020B0502020202020204" pitchFamily="34" charset="0"/>
              </a:defRPr>
            </a:lvl4pPr>
            <a:lvl5pPr marL="1709738" indent="-246063">
              <a:lnSpc>
                <a:spcPct val="90000"/>
              </a:lnSpc>
              <a:spcBef>
                <a:spcPts val="450"/>
              </a:spcBef>
              <a:buFont typeface="Euphemia" panose="020B0503040102020104" pitchFamily="34" charset="0"/>
              <a:buChar char="›"/>
              <a:defRPr sz="1300">
                <a:solidFill>
                  <a:schemeClr val="tx2"/>
                </a:solidFill>
                <a:latin typeface="Century Gothic" panose="020B0502020202020204" pitchFamily="34" charset="0"/>
              </a:defRPr>
            </a:lvl5pPr>
            <a:lvl6pPr marL="21669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6pPr>
            <a:lvl7pPr marL="26241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7pPr>
            <a:lvl8pPr marL="30813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8pPr>
            <a:lvl9pPr marL="35385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9pPr>
          </a:lstStyle>
          <a:p>
            <a:pPr eaLnBrk="1" hangingPunct="1">
              <a:lnSpc>
                <a:spcPct val="100000"/>
              </a:lnSpc>
              <a:spcBef>
                <a:spcPts val="1400"/>
              </a:spcBef>
              <a:buFont typeface="Euphemia" panose="020B0503040102020104" pitchFamily="34" charset="0"/>
              <a:buNone/>
            </a:pPr>
            <a:r>
              <a:rPr lang="en-US" altLang="en-US" sz="2400" b="1" u="sng" dirty="0">
                <a:solidFill>
                  <a:srgbClr val="000000"/>
                </a:solidFill>
                <a:latin typeface="Arial" panose="020B0604020202020204" pitchFamily="34" charset="0"/>
                <a:cs typeface="Arial" panose="020B0604020202020204" pitchFamily="34" charset="0"/>
              </a:rPr>
              <a:t>Start Stop </a:t>
            </a:r>
            <a:r>
              <a:rPr lang="en-US" altLang="en-US" sz="1800" b="1" dirty="0">
                <a:solidFill>
                  <a:srgbClr val="404040"/>
                </a:solidFill>
                <a:latin typeface="Arial" panose="020B0604020202020204" pitchFamily="34" charset="0"/>
                <a:cs typeface="Arial" panose="020B0604020202020204" pitchFamily="34" charset="0"/>
              </a:rPr>
              <a:t>YELLOW FLAG </a:t>
            </a:r>
            <a:br>
              <a:rPr lang="en-US" altLang="en-US" sz="1800" b="1" dirty="0">
                <a:solidFill>
                  <a:srgbClr val="404040"/>
                </a:solidFill>
                <a:latin typeface="Arial" panose="020B0604020202020204" pitchFamily="34" charset="0"/>
                <a:cs typeface="Arial" panose="020B0604020202020204" pitchFamily="34" charset="0"/>
              </a:rPr>
            </a:br>
            <a:br>
              <a:rPr lang="en-US" altLang="en-US" sz="2000" b="1" dirty="0">
                <a:solidFill>
                  <a:schemeClr val="tx1"/>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(GS or Speed Event) </a:t>
            </a:r>
            <a:br>
              <a:rPr lang="en-US" altLang="en-US" sz="1800" b="1" dirty="0">
                <a:solidFill>
                  <a:srgbClr val="000000"/>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Start Stop, Yellow Flag</a:t>
            </a:r>
            <a:br>
              <a:rPr lang="en-US" altLang="en-US" sz="1800" b="1" dirty="0">
                <a:solidFill>
                  <a:schemeClr val="tx1"/>
                </a:solidFill>
                <a:latin typeface="Arial" panose="020B0604020202020204" pitchFamily="34" charset="0"/>
                <a:cs typeface="Arial" panose="020B0604020202020204" pitchFamily="34" charset="0"/>
              </a:rPr>
            </a:br>
            <a:endParaRPr lang="en-US" altLang="en-US" sz="1800" b="1" dirty="0">
              <a:solidFill>
                <a:schemeClr val="tx1"/>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Review “Who” May Call “Start Stop "or “Start Stop/Yellow Flag”</a:t>
            </a:r>
            <a:br>
              <a:rPr lang="en-US" altLang="en-US" b="1" dirty="0">
                <a:solidFill>
                  <a:schemeClr val="tx1"/>
                </a:solidFill>
                <a:latin typeface="Arial" panose="020B0604020202020204" pitchFamily="34" charset="0"/>
                <a:cs typeface="Arial" panose="020B0604020202020204" pitchFamily="34" charset="0"/>
              </a:rPr>
            </a:br>
            <a:endParaRPr lang="en-US" altLang="en-US"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 typeface="Euphemia" panose="020B0503040102020104" pitchFamily="34" charset="0"/>
              <a:buNone/>
            </a:pPr>
            <a:r>
              <a:rPr lang="en-US" altLang="en-US" sz="1600" b="1" dirty="0">
                <a:solidFill>
                  <a:srgbClr val="0070C0"/>
                </a:solidFill>
                <a:latin typeface="Arial" panose="020B0604020202020204" pitchFamily="34" charset="0"/>
                <a:cs typeface="Arial" panose="020B0604020202020204" pitchFamily="34" charset="0"/>
              </a:rPr>
              <a:t>           	         </a:t>
            </a:r>
            <a:r>
              <a:rPr lang="en-US" altLang="en-US" sz="1800" b="1" dirty="0">
                <a:solidFill>
                  <a:srgbClr val="3215AB"/>
                </a:solidFill>
                <a:latin typeface="Arial" panose="020B0604020202020204" pitchFamily="34" charset="0"/>
                <a:cs typeface="Arial" panose="020B0604020202020204" pitchFamily="34" charset="0"/>
              </a:rPr>
              <a:t>Jury Member/Eyes Jury/Jury Advisor</a:t>
            </a:r>
            <a:br>
              <a:rPr lang="en-US" altLang="en-US" sz="1800" b="1" dirty="0">
                <a:solidFill>
                  <a:srgbClr val="0070C0"/>
                </a:solidFill>
                <a:latin typeface="Arial" panose="020B0604020202020204" pitchFamily="34" charset="0"/>
                <a:cs typeface="Arial" panose="020B0604020202020204" pitchFamily="34" charset="0"/>
              </a:rPr>
            </a:br>
            <a:endParaRPr lang="en-US" altLang="en-US" sz="16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Yellow Flag location (s)</a:t>
            </a:r>
            <a:br>
              <a:rPr lang="en-US" altLang="en-US" sz="1400" b="1" dirty="0">
                <a:solidFill>
                  <a:schemeClr val="tx1"/>
                </a:solidFill>
                <a:latin typeface="Arial" panose="020B0604020202020204" pitchFamily="34" charset="0"/>
                <a:cs typeface="Arial" panose="020B0604020202020204" pitchFamily="34" charset="0"/>
              </a:rPr>
            </a:br>
            <a:br>
              <a:rPr lang="en-US" altLang="en-US" sz="1400" b="1" dirty="0">
                <a:solidFill>
                  <a:schemeClr val="tx1"/>
                </a:solidFill>
                <a:latin typeface="Arial" panose="020B0604020202020204" pitchFamily="34" charset="0"/>
                <a:cs typeface="Arial" panose="020B0604020202020204" pitchFamily="34" charset="0"/>
              </a:rPr>
            </a:b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Identify Yellow Flag location(s) and or # (s). If an incident 	occurs it is important to clearly state the incident position 	and Yellow flag (location, or #) to avoid “Yellow Flagging "of 	an athlete below the incident site of the “Start Stop”</a:t>
            </a:r>
            <a:br>
              <a:rPr lang="en-US" altLang="en-US" sz="1400" b="1" dirty="0">
                <a:solidFill>
                  <a:srgbClr val="0070C0"/>
                </a:solidFill>
                <a:latin typeface="Arial" panose="020B0604020202020204" pitchFamily="34" charset="0"/>
                <a:cs typeface="Arial" panose="020B0604020202020204" pitchFamily="34" charset="0"/>
              </a:rPr>
            </a:br>
            <a:endParaRPr lang="en-US" altLang="en-US" sz="14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endParaRPr lang="en-US" altLang="en-US" sz="1600" b="1" dirty="0">
              <a:solidFill>
                <a:srgbClr val="0070C0"/>
              </a:solidFill>
              <a:latin typeface="Arial" panose="020B0604020202020204" pitchFamily="34" charset="0"/>
              <a:cs typeface="Arial" panose="020B0604020202020204" pitchFamily="34" charset="0"/>
            </a:endParaRPr>
          </a:p>
        </p:txBody>
      </p:sp>
      <p:pic>
        <p:nvPicPr>
          <p:cNvPr id="107525" name="Picture 6">
            <a:extLst>
              <a:ext uri="{FF2B5EF4-FFF2-40B4-BE49-F238E27FC236}">
                <a16:creationId xmlns:a16="http://schemas.microsoft.com/office/drawing/2014/main" id="{41BDE787-FA89-4624-A9B0-17AA22C1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668419" y="919957"/>
            <a:ext cx="654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702C9DCB-6851-4A12-943E-27A79732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08050"/>
            <a:ext cx="8689975"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a:t>
            </a: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Example (GS or Speed Event) </a:t>
            </a:r>
            <a:r>
              <a:rPr lang="en-US" altLang="en-US" sz="1600" b="1" dirty="0">
                <a:solidFill>
                  <a:srgbClr val="0070C0"/>
                </a:solidFill>
                <a:latin typeface="Arial" panose="020B0604020202020204" pitchFamily="34" charset="0"/>
                <a:cs typeface="Arial" panose="020B0604020202020204" pitchFamily="34" charset="0"/>
              </a:rPr>
              <a:t>Includes Jury Member/Eyes Jury/Jury Advisor</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8548" name="Picture 5">
            <a:extLst>
              <a:ext uri="{FF2B5EF4-FFF2-40B4-BE49-F238E27FC236}">
                <a16:creationId xmlns:a16="http://schemas.microsoft.com/office/drawing/2014/main" id="{D979BBA4-DB80-49D2-8D13-FE64CBA7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1F2CFDF-36C2-4BA5-BC42-47CCB616744E}"/>
              </a:ext>
            </a:extLst>
          </p:cNvPr>
          <p:cNvGraphicFramePr>
            <a:graphicFrameLocks noGrp="1"/>
          </p:cNvGraphicFramePr>
          <p:nvPr/>
        </p:nvGraphicFramePr>
        <p:xfrm>
          <a:off x="550863" y="2032000"/>
          <a:ext cx="7986712" cy="3981452"/>
        </p:xfrm>
        <a:graphic>
          <a:graphicData uri="http://schemas.openxmlformats.org/drawingml/2006/table">
            <a:tbl>
              <a:tblPr/>
              <a:tblGrid>
                <a:gridCol w="3140075">
                  <a:extLst>
                    <a:ext uri="{9D8B030D-6E8A-4147-A177-3AD203B41FA5}">
                      <a16:colId xmlns:a16="http://schemas.microsoft.com/office/drawing/2014/main" val="3098719643"/>
                    </a:ext>
                  </a:extLst>
                </a:gridCol>
                <a:gridCol w="4846637">
                  <a:extLst>
                    <a:ext uri="{9D8B030D-6E8A-4147-A177-3AD203B41FA5}">
                      <a16:colId xmlns:a16="http://schemas.microsoft.com/office/drawing/2014/main" val="859903678"/>
                    </a:ext>
                  </a:extLst>
                </a:gridCol>
              </a:tblGrid>
              <a:tr h="335276">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80388"/>
                  </a:ext>
                </a:extLst>
              </a:tr>
              <a:tr h="68090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Stop, Start Stop, Yellow Flag, @ ( Identify Flag location, or the assigned Yellow Flag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781326"/>
                  </a:ext>
                </a:extLst>
              </a:tr>
              <a:tr h="790425">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“Copy, Start is stopped. Racer 56 on course, holding 57. Yellow flag 56!”</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56427"/>
                  </a:ext>
                </a:extLst>
              </a:tr>
              <a:tr h="61424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Eyes of Jury</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Yellow Flag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Yellow Flag out, 56 is  stopped. Racer 56 will return to start for a rerun”</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8194"/>
                  </a:ext>
                </a:extLst>
              </a:tr>
              <a:tr h="335276">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If Medical is not required</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3655099"/>
                  </a:ext>
                </a:extLst>
              </a:tr>
              <a:tr h="62853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“Racer 55 is a DNF. Continue hold for B-net/ course repair”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194581"/>
                  </a:ext>
                </a:extLst>
              </a:tr>
              <a:tr h="59678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3429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342900" marR="0" lvl="1"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 Copy, holding 57 at start for course repair.</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835286"/>
                  </a:ext>
                </a:extLst>
              </a:tr>
            </a:tbl>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AA6-E961-DDF9-82A9-3AC9A128ADF4}"/>
              </a:ext>
            </a:extLst>
          </p:cNvPr>
          <p:cNvSpPr>
            <a:spLocks noGrp="1"/>
          </p:cNvSpPr>
          <p:nvPr>
            <p:ph type="title"/>
          </p:nvPr>
        </p:nvSpPr>
        <p:spPr>
          <a:xfrm>
            <a:off x="484188" y="211138"/>
            <a:ext cx="8175625" cy="1006475"/>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sz="2800" b="1"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D288B6C-6E0A-773A-F70B-DD4C44F133D6}"/>
              </a:ext>
            </a:extLst>
          </p:cNvPr>
          <p:cNvSpPr>
            <a:spLocks noGrp="1"/>
          </p:cNvSpPr>
          <p:nvPr>
            <p:ph type="body" sz="quarter" idx="10"/>
          </p:nvPr>
        </p:nvSpPr>
        <p:spPr>
          <a:xfrm>
            <a:off x="579438" y="1217613"/>
            <a:ext cx="8177212" cy="4954587"/>
          </a:xfrm>
        </p:spPr>
        <p:txBody>
          <a:bodyPr/>
          <a:lstStyle/>
          <a:p>
            <a:pPr marL="0" indent="0" algn="just">
              <a:lnSpc>
                <a:spcPct val="100000"/>
              </a:lnSpc>
              <a:spcBef>
                <a:spcPts val="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In addition to the above verifications, using the U.S. Ski &amp; Snowboard website, the Race Administrator must review the following:</a:t>
            </a: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Pending Membership List</a:t>
            </a:r>
            <a:r>
              <a:rPr lang="en-US" sz="1800" dirty="0">
                <a:ea typeface="Calibri" panose="020F0502020204030204" pitchFamily="34" charset="0"/>
                <a:cs typeface="Times New Roman" panose="02020603050405020304" pitchFamily="18" charset="0"/>
              </a:rPr>
              <a:t>: </a:t>
            </a:r>
            <a:r>
              <a:rPr lang="en-US" sz="1800" b="1" i="1" dirty="0">
                <a:solidFill>
                  <a:srgbClr val="0028A8"/>
                </a:solidFill>
                <a:ea typeface="Calibri" panose="020F0502020204030204" pitchFamily="34" charset="0"/>
                <a:cs typeface="Times New Roman" panose="02020603050405020304" pitchFamily="18" charset="0"/>
              </a:rPr>
              <a:t>Competition entry and venue access not allowed</a:t>
            </a:r>
          </a:p>
          <a:p>
            <a:pPr marL="0" indent="0" algn="just">
              <a:lnSpc>
                <a:spcPct val="100000"/>
              </a:lnSpc>
              <a:spcBef>
                <a:spcPts val="0"/>
              </a:spcBef>
              <a:spcAft>
                <a:spcPts val="600"/>
              </a:spcAft>
              <a:buFont typeface="Euphemia" panose="020B0503040102020104" pitchFamily="34" charset="0"/>
              <a:buNone/>
              <a:defRPr/>
            </a:pPr>
            <a:endParaRPr lang="en-US" sz="1800" b="1" i="1" dirty="0">
              <a:solidFill>
                <a:srgbClr val="0028A8"/>
              </a:solidFill>
              <a:ea typeface="Calibri" panose="020F0502020204030204" pitchFamily="34" charset="0"/>
              <a:cs typeface="Times New Roman" panose="02020603050405020304" pitchFamily="18" charset="0"/>
            </a:endParaRP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YOB 2005 and 2006 athletes who have not completed background screening requirements</a:t>
            </a:r>
            <a:r>
              <a:rPr lang="en-US" sz="1800" dirty="0">
                <a:ea typeface="Calibri" panose="020F0502020204030204" pitchFamily="34" charset="0"/>
                <a:cs typeface="Times New Roman" panose="02020603050405020304" pitchFamily="18" charset="0"/>
              </a:rPr>
              <a:t>: </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is 18 at the time of membership application (YOB 2005), must complete background screening prior to membership being activated</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turns 18 years of age during the competition season (YOB 2006), will receive notice of requirement for background screening. They will be given 45 days after date of birth to finalize screening; membership will be inactivated on the 46</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day.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Athletes must not be allowed to compete or forerun until background screening is successfully completed and active membership status restored.</a:t>
            </a:r>
            <a:r>
              <a:rPr lang="en-US" sz="1800"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a:defRPr/>
            </a:pPr>
            <a:endParaRPr lang="en-US" dirty="0"/>
          </a:p>
        </p:txBody>
      </p:sp>
      <p:pic>
        <p:nvPicPr>
          <p:cNvPr id="24580" name="Content Placeholder 10">
            <a:extLst>
              <a:ext uri="{FF2B5EF4-FFF2-40B4-BE49-F238E27FC236}">
                <a16:creationId xmlns:a16="http://schemas.microsoft.com/office/drawing/2014/main" id="{2E4DEE84-60F6-9758-D07F-937292AA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83838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9060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9572" name="Picture 5">
            <a:extLst>
              <a:ext uri="{FF2B5EF4-FFF2-40B4-BE49-F238E27FC236}">
                <a16:creationId xmlns:a16="http://schemas.microsoft.com/office/drawing/2014/main" id="{CEE5FD5F-78C9-4D3C-BBD1-250BC226B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300BD5-EE40-4928-A085-23D078415CCB}"/>
              </a:ext>
            </a:extLst>
          </p:cNvPr>
          <p:cNvGraphicFramePr>
            <a:graphicFrameLocks noGrp="1"/>
          </p:cNvGraphicFramePr>
          <p:nvPr/>
        </p:nvGraphicFramePr>
        <p:xfrm>
          <a:off x="379413" y="1981200"/>
          <a:ext cx="8534400" cy="3844928"/>
        </p:xfrm>
        <a:graphic>
          <a:graphicData uri="http://schemas.openxmlformats.org/drawingml/2006/table">
            <a:tbl>
              <a:tblPr/>
              <a:tblGrid>
                <a:gridCol w="3506787">
                  <a:extLst>
                    <a:ext uri="{9D8B030D-6E8A-4147-A177-3AD203B41FA5}">
                      <a16:colId xmlns:a16="http://schemas.microsoft.com/office/drawing/2014/main" val="951890801"/>
                    </a:ext>
                  </a:extLst>
                </a:gridCol>
                <a:gridCol w="5027613">
                  <a:extLst>
                    <a:ext uri="{9D8B030D-6E8A-4147-A177-3AD203B41FA5}">
                      <a16:colId xmlns:a16="http://schemas.microsoft.com/office/drawing/2014/main" val="2021517711"/>
                    </a:ext>
                  </a:extLst>
                </a:gridCol>
              </a:tblGrid>
              <a:tr h="33521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9504638"/>
                  </a:ext>
                </a:extLst>
              </a:tr>
              <a:tr h="335218">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If medical is required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required at (location).”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8048961"/>
                  </a:ext>
                </a:extLst>
              </a:tr>
              <a:tr h="579412">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notified; in route to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487180"/>
                  </a:ext>
                </a:extLst>
              </a:tr>
              <a:tr h="369872">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athlete is transported and repairs are complete)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953337869"/>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“Athlete being transported. Repair is complete. (location) is clear. Resume start.” </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796282"/>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(location) is clear. Finish (or nearest exit location) please notify when medical exits the course.”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617674"/>
                  </a:ext>
                </a:extLst>
              </a:tr>
              <a:tr h="57941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Finish Referee (or nearest exit location)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rgbClr val="595959"/>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is clear.” </a:t>
                      </a:r>
                      <a:br>
                        <a:rPr kumimoji="0" lang="en-US" altLang="en-US" sz="1600" b="0"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338616"/>
                  </a:ext>
                </a:extLst>
              </a:tr>
            </a:tbl>
          </a:graphicData>
        </a:graphic>
      </p:graphicFrame>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4615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10596" name="Picture 5">
            <a:extLst>
              <a:ext uri="{FF2B5EF4-FFF2-40B4-BE49-F238E27FC236}">
                <a16:creationId xmlns:a16="http://schemas.microsoft.com/office/drawing/2014/main" id="{FC6BD7BD-E755-4E75-963A-E6301AAC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F95C45BC-5C04-465F-909A-FA66B7E83935}"/>
              </a:ext>
            </a:extLst>
          </p:cNvPr>
          <p:cNvGraphicFramePr>
            <a:graphicFrameLocks noGrp="1"/>
          </p:cNvGraphicFramePr>
          <p:nvPr/>
        </p:nvGraphicFramePr>
        <p:xfrm>
          <a:off x="379413" y="2016125"/>
          <a:ext cx="8534400" cy="2225675"/>
        </p:xfrm>
        <a:graphic>
          <a:graphicData uri="http://schemas.openxmlformats.org/drawingml/2006/table">
            <a:tbl>
              <a:tblPr/>
              <a:tblGrid>
                <a:gridCol w="3125787">
                  <a:extLst>
                    <a:ext uri="{9D8B030D-6E8A-4147-A177-3AD203B41FA5}">
                      <a16:colId xmlns:a16="http://schemas.microsoft.com/office/drawing/2014/main" val="3725029437"/>
                    </a:ext>
                  </a:extLst>
                </a:gridCol>
                <a:gridCol w="5408613">
                  <a:extLst>
                    <a:ext uri="{9D8B030D-6E8A-4147-A177-3AD203B41FA5}">
                      <a16:colId xmlns:a16="http://schemas.microsoft.com/office/drawing/2014/main" val="3920621289"/>
                    </a:ext>
                  </a:extLst>
                </a:gridCol>
              </a:tblGrid>
              <a:tr h="33525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endParaRPr kumimoji="0" lang="en-US" altLang="en-US" sz="1600" b="0"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864119"/>
                  </a:ext>
                </a:extLst>
              </a:tr>
              <a:tr h="1311070">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None/>
                        <a:tabLst/>
                      </a:pPr>
                      <a:b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course is clear. Please clear from the finish up. Timing?” (Each Jury member/Eyes of the Jury/Jury Advisor clears their section moving up the hill). </a:t>
                      </a:r>
                      <a:b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03530"/>
                  </a:ext>
                </a:extLst>
              </a:tr>
              <a:tr h="579347">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is clear, resuming with racer 57 on next interval.”</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665571"/>
                  </a:ext>
                </a:extLst>
              </a:tr>
            </a:tbl>
          </a:graphicData>
        </a:graphic>
      </p:graphicFrame>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Other 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create an interference for the competitor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a:t>
            </a:r>
            <a:r>
              <a:rPr lang="en-US" sz="2400" b="1" dirty="0">
                <a:latin typeface="Arial" panose="020B0604020202020204" pitchFamily="34" charset="0"/>
                <a:cs typeface="Arial" panose="020B0604020202020204" pitchFamily="34" charset="0"/>
              </a:rPr>
              <a:t>“We will need a 4-interval hold for maintenance.”</a:t>
            </a:r>
          </a:p>
          <a:p>
            <a:pPr marL="246888" indent="-246888" eaLnBrk="1" fontAlgn="auto" hangingPunct="1">
              <a:spcAft>
                <a:spcPts val="0"/>
              </a:spcAft>
              <a:defRPr/>
            </a:pPr>
            <a:endParaRPr lang="en-US" dirty="0"/>
          </a:p>
        </p:txBody>
      </p:sp>
      <p:pic>
        <p:nvPicPr>
          <p:cNvPr id="5" name="Content Placeholder 10">
            <a:extLst>
              <a:ext uri="{FF2B5EF4-FFF2-40B4-BE49-F238E27FC236}">
                <a16:creationId xmlns:a16="http://schemas.microsoft.com/office/drawing/2014/main" id="{94DC7054-7262-4E76-9110-15A8D2A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92500" lnSpcReduction="1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should be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Euphemia" panose="020B0503040102020104" pitchFamily="34" charset="0"/>
              <a:buNone/>
              <a:defRPr/>
            </a:pPr>
            <a:endParaRPr lang="en-US" dirty="0"/>
          </a:p>
        </p:txBody>
      </p:sp>
      <p:pic>
        <p:nvPicPr>
          <p:cNvPr id="4" name="Content Placeholder 10">
            <a:extLst>
              <a:ext uri="{FF2B5EF4-FFF2-40B4-BE49-F238E27FC236}">
                <a16:creationId xmlns:a16="http://schemas.microsoft.com/office/drawing/2014/main" id="{439079A3-6776-4303-AD5D-A6DAD2C9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DEC6-65EC-E7C6-71BE-5888BF999C83}"/>
              </a:ext>
            </a:extLst>
          </p:cNvPr>
          <p:cNvSpPr txBox="1"/>
          <p:nvPr/>
        </p:nvSpPr>
        <p:spPr>
          <a:xfrm>
            <a:off x="228600" y="1219200"/>
            <a:ext cx="8564563" cy="4632325"/>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4755" name="Content Placeholder 10">
            <a:extLst>
              <a:ext uri="{FF2B5EF4-FFF2-40B4-BE49-F238E27FC236}">
                <a16:creationId xmlns:a16="http://schemas.microsoft.com/office/drawing/2014/main" id="{A464BDC7-4ADF-E1F5-6B50-0D7F0CE3E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14C6C9B-2EB9-6AEA-E921-766888054D75}"/>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1178197820"/>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and failure to comply may result in a “radio walk-over” effectively impairing the Start Referee’s ability to receive the transmission.</a:t>
            </a:r>
          </a:p>
        </p:txBody>
      </p:sp>
      <p:pic>
        <p:nvPicPr>
          <p:cNvPr id="4" name="Content Placeholder 10">
            <a:extLst>
              <a:ext uri="{FF2B5EF4-FFF2-40B4-BE49-F238E27FC236}">
                <a16:creationId xmlns:a16="http://schemas.microsoft.com/office/drawing/2014/main" id="{3F8039D6-1219-468B-B56A-EFCC09D37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152400"/>
            <a:ext cx="8724900" cy="646113"/>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RESPONSIBILITIES</a:t>
            </a:r>
            <a:endParaRPr lang="en-US" sz="3200" dirty="0">
              <a:latin typeface="Arial" panose="020B0604020202020204" pitchFamily="34" charset="0"/>
              <a:cs typeface="Arial" panose="020B0604020202020204" pitchFamily="34" charset="0"/>
            </a:endParaRPr>
          </a:p>
        </p:txBody>
      </p:sp>
      <p:sp>
        <p:nvSpPr>
          <p:cNvPr id="114692" name="TextBox 3">
            <a:extLst>
              <a:ext uri="{FF2B5EF4-FFF2-40B4-BE49-F238E27FC236}">
                <a16:creationId xmlns:a16="http://schemas.microsoft.com/office/drawing/2014/main" id="{0D99A36C-BF54-473A-868B-7185A25B0393}"/>
              </a:ext>
            </a:extLst>
          </p:cNvPr>
          <p:cNvSpPr txBox="1">
            <a:spLocks noChangeArrowheads="1"/>
          </p:cNvSpPr>
          <p:nvPr/>
        </p:nvSpPr>
        <p:spPr bwMode="auto">
          <a:xfrm>
            <a:off x="952500" y="2669575"/>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6BA33D7-A22B-46E5-8665-A5713C3E3128}"/>
              </a:ext>
            </a:extLst>
          </p:cNvPr>
          <p:cNvPicPr>
            <a:picLocks noChangeAspect="1"/>
          </p:cNvPicPr>
          <p:nvPr/>
        </p:nvPicPr>
        <p:blipFill rotWithShape="1">
          <a:blip r:embed="rId3"/>
          <a:srcRect r="998" b="3627"/>
          <a:stretch/>
        </p:blipFill>
        <p:spPr>
          <a:xfrm>
            <a:off x="190500" y="762000"/>
            <a:ext cx="5234357" cy="5943600"/>
          </a:xfrm>
          <a:prstGeom prst="rect">
            <a:avLst/>
          </a:prstGeom>
        </p:spPr>
      </p:pic>
      <p:pic>
        <p:nvPicPr>
          <p:cNvPr id="6" name="Content Placeholder 10">
            <a:extLst>
              <a:ext uri="{FF2B5EF4-FFF2-40B4-BE49-F238E27FC236}">
                <a16:creationId xmlns:a16="http://schemas.microsoft.com/office/drawing/2014/main" id="{1F1B5EC8-43DE-48E5-B9B6-E32C3169C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856A8C4-179D-61C6-AF28-F06EFA0E74E9}"/>
              </a:ext>
            </a:extLst>
          </p:cNvPr>
          <p:cNvSpPr txBox="1"/>
          <p:nvPr/>
        </p:nvSpPr>
        <p:spPr>
          <a:xfrm>
            <a:off x="5678759" y="1238236"/>
            <a:ext cx="3274741" cy="2662267"/>
          </a:xfrm>
          <a:prstGeom prst="rect">
            <a:avLst/>
          </a:prstGeom>
          <a:noFill/>
          <a:ln>
            <a:noFill/>
          </a:ln>
        </p:spPr>
        <p:txBody>
          <a:bodyPr wrap="square" rtlCol="0" anchor="ctr" anchorCtr="1">
            <a:spAutoFit/>
          </a:bodyPr>
          <a:lstStyle/>
          <a:p>
            <a:pPr>
              <a:spcBef>
                <a:spcPts val="600"/>
              </a:spcBef>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Wireless timing has been approved for non-championship events.</a:t>
            </a:r>
          </a:p>
          <a:p>
            <a:pPr>
              <a:spcBef>
                <a:spcPts val="60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If an Organizing Committee wishes to use wireless timing, they must complete an online application.  </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forms.gle/DsHR5Hi6pvy7w1EG6</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152400"/>
            <a:ext cx="8724900" cy="1077218"/>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ARENA DISMANTLING</a:t>
            </a:r>
            <a:endParaRPr lang="en-US" sz="2800" dirty="0">
              <a:latin typeface="Arial" panose="020B0604020202020204" pitchFamily="34" charset="0"/>
              <a:cs typeface="Arial" panose="020B0604020202020204" pitchFamily="34" charset="0"/>
            </a:endParaRPr>
          </a:p>
        </p:txBody>
      </p:sp>
      <p:sp>
        <p:nvSpPr>
          <p:cNvPr id="115716" name="TextBox 3">
            <a:extLst>
              <a:ext uri="{FF2B5EF4-FFF2-40B4-BE49-F238E27FC236}">
                <a16:creationId xmlns:a16="http://schemas.microsoft.com/office/drawing/2014/main" id="{A1EE533F-E42A-4D55-91C7-0A321720D0EF}"/>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1C8D0A16-3935-4B08-A701-8E7F6FCF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7C7F1F2-7DBC-8F95-4904-8679B2EB08C9}"/>
              </a:ext>
            </a:extLst>
          </p:cNvPr>
          <p:cNvPicPr>
            <a:picLocks noChangeAspect="1"/>
          </p:cNvPicPr>
          <p:nvPr/>
        </p:nvPicPr>
        <p:blipFill>
          <a:blip r:embed="rId3"/>
          <a:stretch>
            <a:fillRect/>
          </a:stretch>
        </p:blipFill>
        <p:spPr>
          <a:xfrm>
            <a:off x="2161838" y="1229617"/>
            <a:ext cx="4820323" cy="5436295"/>
          </a:xfrm>
          <a:prstGeom prst="rect">
            <a:avLst/>
          </a:prstGeom>
        </p:spPr>
      </p:pic>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F3CA16E-4F9A-4BCB-93A6-0187BE80E9D1}"/>
              </a:ext>
            </a:extLst>
          </p:cNvPr>
          <p:cNvSpPr txBox="1">
            <a:spLocks noChangeArrowheads="1"/>
          </p:cNvSpPr>
          <p:nvPr/>
        </p:nvSpPr>
        <p:spPr bwMode="auto">
          <a:xfrm>
            <a:off x="762000" y="1519307"/>
            <a:ext cx="7772400" cy="3170099"/>
          </a:xfrm>
          <a:prstGeom prst="rect">
            <a:avLst/>
          </a:prstGeom>
          <a:noFill/>
          <a:ln w="9525">
            <a:noFill/>
            <a:miter lim="800000"/>
            <a:headEnd/>
            <a:tailEnd/>
          </a:ln>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MINUTES – A Review:</a:t>
            </a:r>
          </a:p>
          <a:p>
            <a:pPr marL="457200" indent="-457200">
              <a:spcBef>
                <a:spcPts val="1200"/>
              </a:spcBef>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Without Protest</a:t>
            </a:r>
          </a:p>
          <a:p>
            <a:pPr marL="457200" indent="-457200">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With Protest</a:t>
            </a:r>
          </a:p>
          <a:p>
            <a:pPr marL="457200" indent="-457200">
              <a:spcAft>
                <a:spcPts val="1200"/>
              </a:spcAft>
              <a:buFont typeface="Arial" panose="020B0604020202020204" pitchFamily="34" charset="0"/>
              <a:buChar cha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Captains’ Meetings</a:t>
            </a:r>
          </a:p>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85D88955-12A3-428A-882F-DA4F0B868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FDB4-7D24-4469-AB3D-DE10A4E1E7E5}"/>
              </a:ext>
            </a:extLst>
          </p:cNvPr>
          <p:cNvSpPr>
            <a:spLocks noGrp="1"/>
          </p:cNvSpPr>
          <p:nvPr>
            <p:ph type="title"/>
          </p:nvPr>
        </p:nvSpPr>
        <p:spPr>
          <a:xfrm>
            <a:off x="762000" y="228600"/>
            <a:ext cx="7620000" cy="685800"/>
          </a:xfrm>
        </p:spPr>
        <p:txBody>
          <a:bodyPr/>
          <a:lstStyle/>
          <a:p>
            <a:pPr>
              <a:defRPr/>
            </a:pPr>
            <a:r>
              <a:rPr lang="en-US" sz="2800" b="1" cap="all"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Verbiage in Jury Minutes</a:t>
            </a:r>
            <a:r>
              <a:rPr 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9A2DF9-FDB6-4005-8EAC-2EA3CB9403C6}"/>
              </a:ext>
            </a:extLst>
          </p:cNvPr>
          <p:cNvSpPr>
            <a:spLocks noGrp="1"/>
          </p:cNvSpPr>
          <p:nvPr>
            <p:ph type="body" sz="quarter" idx="10"/>
          </p:nvPr>
        </p:nvSpPr>
        <p:spPr>
          <a:xfrm>
            <a:off x="609600" y="1066800"/>
            <a:ext cx="8153400" cy="4724400"/>
          </a:xfrm>
        </p:spPr>
        <p:txBody>
          <a:bodyPr/>
          <a:lstStyle/>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means an action is mandatory.</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“SHOULD”</a:t>
            </a:r>
            <a:r>
              <a:rPr lang="en-US" sz="2000" dirty="0">
                <a:latin typeface="Arial" panose="020B0604020202020204" pitchFamily="34" charset="0"/>
                <a:cs typeface="Arial" panose="020B0604020202020204" pitchFamily="34" charset="0"/>
              </a:rPr>
              <a:t> means an action is strongly recommended.</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“MAY”</a:t>
            </a:r>
            <a:r>
              <a:rPr lang="en-US" sz="2000" dirty="0">
                <a:latin typeface="Arial" panose="020B0604020202020204" pitchFamily="34" charset="0"/>
                <a:cs typeface="Arial" panose="020B0604020202020204" pitchFamily="34" charset="0"/>
              </a:rPr>
              <a:t> means an action is optional.</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“SAFE”</a:t>
            </a:r>
            <a:r>
              <a:rPr lang="en-US" sz="2000" dirty="0">
                <a:latin typeface="Arial" panose="020B0604020202020204" pitchFamily="34" charset="0"/>
                <a:cs typeface="Arial" panose="020B0604020202020204" pitchFamily="34" charset="0"/>
              </a:rPr>
              <a:t> means “free from danger” and </a:t>
            </a:r>
            <a:r>
              <a:rPr lang="en-US" sz="2000" b="1" dirty="0">
                <a:latin typeface="Arial" panose="020B0604020202020204" pitchFamily="34" charset="0"/>
                <a:cs typeface="Arial" panose="020B0604020202020204" pitchFamily="34" charset="0"/>
              </a:rPr>
              <a:t>MUST NOT</a:t>
            </a:r>
            <a:r>
              <a:rPr lang="en-US" sz="2000" dirty="0">
                <a:latin typeface="Arial" panose="020B0604020202020204" pitchFamily="34" charset="0"/>
                <a:cs typeface="Arial" panose="020B0604020202020204" pitchFamily="34" charset="0"/>
              </a:rPr>
              <a:t> be used.</a:t>
            </a:r>
          </a:p>
          <a:p>
            <a:pPr>
              <a:lnSpc>
                <a:spcPct val="100000"/>
              </a:lnSpc>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“ASSURE, INSURE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ENSURE” </a:t>
            </a:r>
            <a:r>
              <a:rPr lang="en-US" sz="2000" dirty="0">
                <a:latin typeface="Arial" panose="020B0604020202020204" pitchFamily="34" charset="0"/>
                <a:cs typeface="Arial" panose="020B0604020202020204" pitchFamily="34" charset="0"/>
              </a:rPr>
              <a:t>must not be used.</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Should you use </a:t>
            </a:r>
            <a:r>
              <a:rPr lang="en-US" sz="2000" b="1" dirty="0">
                <a:latin typeface="Arial" panose="020B0604020202020204" pitchFamily="34" charset="0"/>
                <a:cs typeface="Arial" panose="020B0604020202020204" pitchFamily="34" charset="0"/>
              </a:rPr>
              <a:t>“will”</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“shall”</a:t>
            </a:r>
            <a:r>
              <a:rPr lang="en-US" sz="2000" dirty="0">
                <a:latin typeface="Arial" panose="020B0604020202020204" pitchFamily="34" charset="0"/>
                <a:cs typeface="Arial" panose="020B0604020202020204" pitchFamily="34" charset="0"/>
              </a:rPr>
              <a:t>?</a:t>
            </a:r>
          </a:p>
          <a:p>
            <a:pPr marL="0" indent="0">
              <a:lnSpc>
                <a:spcPct val="100000"/>
              </a:lnSpc>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        “Will” </a:t>
            </a:r>
            <a:r>
              <a:rPr lang="en-US" sz="2000" i="1" dirty="0">
                <a:latin typeface="Arial" panose="020B0604020202020204" pitchFamily="34" charset="0"/>
                <a:cs typeface="Arial" panose="020B0604020202020204" pitchFamily="34" charset="0"/>
              </a:rPr>
              <a:t>implies</a:t>
            </a:r>
            <a:r>
              <a:rPr lang="en-US" sz="2000" dirty="0">
                <a:latin typeface="Arial" panose="020B0604020202020204" pitchFamily="34" charset="0"/>
                <a:cs typeface="Arial" panose="020B0604020202020204" pitchFamily="34" charset="0"/>
              </a:rPr>
              <a:t> volition or intention</a:t>
            </a:r>
          </a:p>
          <a:p>
            <a:pPr marL="0" indent="0">
              <a:lnSpc>
                <a:spcPct val="100000"/>
              </a:lnSpc>
              <a:spcBef>
                <a:spcPts val="1200"/>
              </a:spcBef>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       “Shall”</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implies necessity or mandatory nature of an action and    </a:t>
            </a:r>
          </a:p>
          <a:p>
            <a:pPr marL="0" indent="0">
              <a:lnSpc>
                <a:spcPct val="100000"/>
              </a:lnSpc>
              <a:spcBef>
                <a:spcPts val="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        can stray into the neighborhood of </a:t>
            </a:r>
            <a:r>
              <a:rPr lang="en-US" sz="2000" b="1" u="sng"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a:t>
            </a:r>
          </a:p>
        </p:txBody>
      </p:sp>
      <p:pic>
        <p:nvPicPr>
          <p:cNvPr id="4" name="Content Placeholder 10">
            <a:extLst>
              <a:ext uri="{FF2B5EF4-FFF2-40B4-BE49-F238E27FC236}">
                <a16:creationId xmlns:a16="http://schemas.microsoft.com/office/drawing/2014/main" id="{5C505D9D-2100-465A-861D-AC9194732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reach out to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828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4FE7BB4-1A8E-4D33-99DE-3D2A1E2811D4}"/>
              </a:ext>
            </a:extLst>
          </p:cNvPr>
          <p:cNvSpPr>
            <a:spLocks noGrp="1"/>
          </p:cNvSpPr>
          <p:nvPr>
            <p:ph type="title" idx="4294967295"/>
          </p:nvPr>
        </p:nvSpPr>
        <p:spPr>
          <a:xfrm>
            <a:off x="457200" y="304800"/>
            <a:ext cx="8382000" cy="857250"/>
          </a:xfrm>
        </p:spPr>
        <p:txBody>
          <a:bodyPr rtlCol="0">
            <a:noAutofit/>
          </a:body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DELAY, POSTPONE, TERMINATE or CANCEL</a:t>
            </a:r>
          </a:p>
        </p:txBody>
      </p:sp>
      <p:sp>
        <p:nvSpPr>
          <p:cNvPr id="24579" name="TextBox 1">
            <a:extLst>
              <a:ext uri="{FF2B5EF4-FFF2-40B4-BE49-F238E27FC236}">
                <a16:creationId xmlns:a16="http://schemas.microsoft.com/office/drawing/2014/main" id="{63A39B7D-B0B0-4144-B2F6-EA7BD3C7E461}"/>
              </a:ext>
            </a:extLst>
          </p:cNvPr>
          <p:cNvSpPr txBox="1">
            <a:spLocks noChangeArrowheads="1"/>
          </p:cNvSpPr>
          <p:nvPr/>
        </p:nvSpPr>
        <p:spPr bwMode="auto">
          <a:xfrm>
            <a:off x="457200" y="1447800"/>
            <a:ext cx="8686800" cy="447040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DELAY</a:t>
            </a:r>
            <a:r>
              <a:rPr lang="en-US" altLang="en-US" b="1" dirty="0">
                <a:solidFill>
                  <a:srgbClr val="1A21A6"/>
                </a:solidFill>
                <a:latin typeface="Arial" panose="020B0604020202020204" pitchFamily="34" charset="0"/>
                <a:sym typeface="Arial" panose="020B0604020202020204" pitchFamily="34" charset="0"/>
              </a:rPr>
              <a:t> – Event will start later on the </a:t>
            </a:r>
            <a:r>
              <a:rPr lang="en-US" altLang="en-US" b="1" u="sng" dirty="0">
                <a:solidFill>
                  <a:srgbClr val="1A21A6"/>
                </a:solidFill>
                <a:latin typeface="Arial" panose="020B0604020202020204" pitchFamily="34" charset="0"/>
                <a:sym typeface="Arial" panose="020B0604020202020204" pitchFamily="34" charset="0"/>
              </a:rPr>
              <a:t>SAME</a:t>
            </a:r>
            <a:r>
              <a:rPr lang="en-US" altLang="en-US" b="1" dirty="0">
                <a:solidFill>
                  <a:srgbClr val="1A21A6"/>
                </a:solidFill>
                <a:latin typeface="Arial" panose="020B0604020202020204" pitchFamily="34" charset="0"/>
                <a:sym typeface="Arial" panose="020B0604020202020204" pitchFamily="34" charset="0"/>
              </a:rPr>
              <a:t> day </a:t>
            </a:r>
          </a:p>
          <a:p>
            <a:pPr eaLnBrk="1" fontAlgn="auto" hangingPunct="1">
              <a:spcBef>
                <a:spcPts val="0"/>
              </a:spcBef>
              <a:spcAft>
                <a:spcPts val="0"/>
              </a:spcAft>
              <a:buFontTx/>
              <a:buChar char="•"/>
              <a:defRPr/>
            </a:pPr>
            <a:r>
              <a:rPr lang="en-US" altLang="en-US" b="1" dirty="0">
                <a:solidFill>
                  <a:srgbClr val="1A21A6"/>
                </a:solidFill>
                <a:latin typeface="Arial" panose="020B0604020202020204" pitchFamily="34" charset="0"/>
                <a:sym typeface="Arial" panose="020B0604020202020204" pitchFamily="34" charset="0"/>
              </a:rPr>
              <a:t>Short delays do not require documentation</a:t>
            </a:r>
          </a:p>
          <a:p>
            <a:pPr eaLnBrk="1" fontAlgn="auto" hangingPunct="1">
              <a:spcBef>
                <a:spcPts val="450"/>
              </a:spcBef>
              <a:spcAft>
                <a:spcPts val="0"/>
              </a:spcAft>
              <a:buFontTx/>
              <a:buChar char="•"/>
              <a:defRPr/>
            </a:pPr>
            <a:r>
              <a:rPr lang="en-US" altLang="en-US" b="1" dirty="0">
                <a:solidFill>
                  <a:srgbClr val="1A21A6"/>
                </a:solidFill>
                <a:latin typeface="Arial" panose="020B0604020202020204" pitchFamily="34" charset="0"/>
                <a:sym typeface="Arial" panose="020B0604020202020204" pitchFamily="34" charset="0"/>
              </a:rPr>
              <a:t>A delay that affects the entire Program should be documented</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POSTPONE</a:t>
            </a:r>
            <a:r>
              <a:rPr lang="en-US" altLang="en-US" b="1" dirty="0">
                <a:solidFill>
                  <a:srgbClr val="1A21A6"/>
                </a:solidFill>
                <a:latin typeface="Arial" panose="020B0604020202020204" pitchFamily="34" charset="0"/>
                <a:sym typeface="Arial" panose="020B0604020202020204" pitchFamily="34" charset="0"/>
              </a:rPr>
              <a:t> – Event will be rescheduled to </a:t>
            </a:r>
            <a:r>
              <a:rPr lang="en-US" altLang="en-US" b="1" u="sng" dirty="0">
                <a:solidFill>
                  <a:srgbClr val="1A21A6"/>
                </a:solidFill>
                <a:latin typeface="Arial" panose="020B0604020202020204" pitchFamily="34" charset="0"/>
                <a:sym typeface="Arial" panose="020B0604020202020204" pitchFamily="34" charset="0"/>
              </a:rPr>
              <a:t>ANOTHER</a:t>
            </a:r>
            <a:r>
              <a:rPr lang="en-US" altLang="en-US" b="1" dirty="0">
                <a:solidFill>
                  <a:srgbClr val="1A21A6"/>
                </a:solidFill>
                <a:latin typeface="Arial" panose="020B0604020202020204" pitchFamily="34" charset="0"/>
                <a:sym typeface="Arial" panose="020B0604020202020204" pitchFamily="34" charset="0"/>
              </a:rPr>
              <a:t> day within the same series’ dates</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TERMINATE</a:t>
            </a:r>
            <a:r>
              <a:rPr lang="en-US" altLang="en-US" b="1" dirty="0">
                <a:solidFill>
                  <a:srgbClr val="1A21A6"/>
                </a:solidFill>
                <a:latin typeface="Arial" panose="020B0604020202020204" pitchFamily="34" charset="0"/>
                <a:sym typeface="Arial" panose="020B0604020202020204" pitchFamily="34" charset="0"/>
              </a:rPr>
              <a:t> – Event </a:t>
            </a:r>
            <a:r>
              <a:rPr lang="en-US" altLang="en-US" b="1" u="sng" dirty="0">
                <a:solidFill>
                  <a:srgbClr val="1A21A6"/>
                </a:solidFill>
                <a:latin typeface="Arial" panose="020B0604020202020204" pitchFamily="34" charset="0"/>
                <a:sym typeface="Arial" panose="020B0604020202020204" pitchFamily="34" charset="0"/>
              </a:rPr>
              <a:t>stopped</a:t>
            </a:r>
            <a:r>
              <a:rPr lang="en-US" altLang="en-US" b="1" dirty="0">
                <a:solidFill>
                  <a:srgbClr val="1A21A6"/>
                </a:solidFill>
                <a:latin typeface="Arial" panose="020B0604020202020204" pitchFamily="34" charset="0"/>
                <a:sym typeface="Arial" panose="020B0604020202020204" pitchFamily="34" charset="0"/>
              </a:rPr>
              <a:t> after starting (even if only 1 Forerunner has started!)  </a:t>
            </a:r>
          </a:p>
          <a:p>
            <a:pPr eaLnBrk="1" fontAlgn="auto" hangingPunct="1">
              <a:spcBef>
                <a:spcPts val="1350"/>
              </a:spcBef>
              <a:spcAft>
                <a:spcPts val="0"/>
              </a:spcAft>
              <a:defRPr/>
            </a:pPr>
            <a:r>
              <a:rPr lang="en-US" altLang="en-US" b="1" u="sng" dirty="0">
                <a:solidFill>
                  <a:srgbClr val="1A21A6"/>
                </a:solidFill>
                <a:latin typeface="Arial" panose="020B0604020202020204" pitchFamily="34" charset="0"/>
                <a:sym typeface="Arial" panose="020B0604020202020204" pitchFamily="34" charset="0"/>
              </a:rPr>
              <a:t>CANCEL</a:t>
            </a:r>
            <a:r>
              <a:rPr lang="en-US" altLang="en-US" b="1" dirty="0">
                <a:solidFill>
                  <a:srgbClr val="1A21A6"/>
                </a:solidFill>
                <a:latin typeface="Arial" panose="020B0604020202020204" pitchFamily="34" charset="0"/>
                <a:sym typeface="Arial" panose="020B0604020202020204" pitchFamily="34" charset="0"/>
              </a:rPr>
              <a:t> – Event </a:t>
            </a:r>
            <a:r>
              <a:rPr lang="en-US" altLang="en-US" b="1" u="sng" dirty="0">
                <a:solidFill>
                  <a:srgbClr val="1A21A6"/>
                </a:solidFill>
                <a:latin typeface="Arial" panose="020B0604020202020204" pitchFamily="34" charset="0"/>
                <a:sym typeface="Arial" panose="020B0604020202020204" pitchFamily="34" charset="0"/>
              </a:rPr>
              <a:t>did not start</a:t>
            </a:r>
            <a:r>
              <a:rPr lang="en-US" altLang="en-US" b="1" dirty="0">
                <a:solidFill>
                  <a:srgbClr val="1A21A6"/>
                </a:solidFill>
                <a:latin typeface="Arial" panose="020B0604020202020204" pitchFamily="34" charset="0"/>
                <a:sym typeface="Arial" panose="020B0604020202020204" pitchFamily="34" charset="0"/>
              </a:rPr>
              <a:t> and </a:t>
            </a:r>
            <a:r>
              <a:rPr lang="en-US" altLang="en-US" b="1" u="sng" dirty="0">
                <a:solidFill>
                  <a:srgbClr val="1A21A6"/>
                </a:solidFill>
                <a:latin typeface="Arial" panose="020B0604020202020204" pitchFamily="34" charset="0"/>
                <a:sym typeface="Arial" panose="020B0604020202020204" pitchFamily="34" charset="0"/>
              </a:rPr>
              <a:t>cannot be rescheduled</a:t>
            </a:r>
            <a:r>
              <a:rPr lang="en-US" altLang="en-US" b="1" dirty="0">
                <a:solidFill>
                  <a:srgbClr val="1A21A6"/>
                </a:solidFill>
                <a:latin typeface="Arial" panose="020B0604020202020204" pitchFamily="34" charset="0"/>
                <a:sym typeface="Arial" panose="020B0604020202020204" pitchFamily="34" charset="0"/>
              </a:rPr>
              <a:t> within the </a:t>
            </a:r>
            <a:r>
              <a:rPr lang="en-US" altLang="en-US" b="1" u="sng" dirty="0">
                <a:solidFill>
                  <a:srgbClr val="1A21A6"/>
                </a:solidFill>
                <a:latin typeface="Arial" panose="020B0604020202020204" pitchFamily="34" charset="0"/>
                <a:sym typeface="Arial" panose="020B0604020202020204" pitchFamily="34" charset="0"/>
              </a:rPr>
              <a:t>same series’ dates</a:t>
            </a:r>
            <a:endParaRPr lang="en-US" altLang="en-US" b="1" dirty="0">
              <a:solidFill>
                <a:srgbClr val="1A21A6"/>
              </a:solidFill>
              <a:latin typeface="Arial" panose="020B0604020202020204" pitchFamily="34" charset="0"/>
              <a:sym typeface="Arial" panose="020B0604020202020204" pitchFamily="34" charset="0"/>
            </a:endParaRPr>
          </a:p>
          <a:p>
            <a:pPr eaLnBrk="1" fontAlgn="auto" hangingPunct="1">
              <a:spcBef>
                <a:spcPts val="1350"/>
              </a:spcBef>
              <a:spcAft>
                <a:spcPts val="0"/>
              </a:spcAft>
              <a:defRPr/>
            </a:pPr>
            <a:r>
              <a:rPr lang="en-US" altLang="en-US" b="1" i="1" dirty="0">
                <a:solidFill>
                  <a:srgbClr val="000000"/>
                </a:solidFill>
                <a:latin typeface="Arial" panose="020B0604020202020204" pitchFamily="34" charset="0"/>
                <a:sym typeface="Arial" panose="020B0604020202020204" pitchFamily="34" charset="0"/>
              </a:rPr>
              <a:t>Canceling an event cancels event liability insurance and a new Schedule Agreement will be required. Contact U.S. Ski &amp; Snowboard Competition Services for directions!</a:t>
            </a:r>
          </a:p>
          <a:p>
            <a:pPr eaLnBrk="1" fontAlgn="auto" hangingPunct="1">
              <a:spcBef>
                <a:spcPts val="450"/>
              </a:spcBef>
              <a:spcAft>
                <a:spcPts val="0"/>
              </a:spcAft>
              <a:defRPr/>
            </a:pPr>
            <a:endParaRPr lang="en-US" altLang="en-US" sz="1350" dirty="0">
              <a:solidFill>
                <a:srgbClr val="000000"/>
              </a:solidFill>
              <a:latin typeface="Comic Sans MS" panose="030F0702030302020204" pitchFamily="66" charset="0"/>
              <a:sym typeface="Arial" panose="020B0604020202020204" pitchFamily="34" charset="0"/>
            </a:endParaRPr>
          </a:p>
        </p:txBody>
      </p:sp>
      <p:pic>
        <p:nvPicPr>
          <p:cNvPr id="4" name="Content Placeholder 10">
            <a:extLst>
              <a:ext uri="{FF2B5EF4-FFF2-40B4-BE49-F238E27FC236}">
                <a16:creationId xmlns:a16="http://schemas.microsoft.com/office/drawing/2014/main" id="{25E95A0B-577B-4A7C-8CE5-970CC7B0A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AFDA-953A-45D1-8CA3-8672C11A7F2C}"/>
              </a:ext>
            </a:extLst>
          </p:cNvPr>
          <p:cNvSpPr>
            <a:spLocks noGrp="1"/>
          </p:cNvSpPr>
          <p:nvPr>
            <p:ph type="title"/>
          </p:nvPr>
        </p:nvSpPr>
        <p:spPr>
          <a:xfrm>
            <a:off x="573088" y="265113"/>
            <a:ext cx="7339012" cy="584200"/>
          </a:xfrm>
        </p:spPr>
        <p:txBody>
          <a:bodyPr/>
          <a:lstStyle/>
          <a:p>
            <a:pPr>
              <a:defRPr/>
            </a:pPr>
            <a:r>
              <a:rPr lang="en-US" b="1" dirty="0">
                <a:solidFill>
                  <a:srgbClr val="1A21A6"/>
                </a:solidFill>
                <a:effectLst>
                  <a:outerShdw blurRad="38100" dist="38100" dir="2700000" algn="tl">
                    <a:srgbClr val="000000">
                      <a:alpha val="43137"/>
                    </a:srgbClr>
                  </a:outerShdw>
                </a:effectLst>
              </a:rPr>
              <a:t>JURY MINUTES – W/O PROTEST</a:t>
            </a:r>
          </a:p>
        </p:txBody>
      </p:sp>
      <p:sp>
        <p:nvSpPr>
          <p:cNvPr id="3" name="Text Placeholder 2">
            <a:extLst>
              <a:ext uri="{FF2B5EF4-FFF2-40B4-BE49-F238E27FC236}">
                <a16:creationId xmlns:a16="http://schemas.microsoft.com/office/drawing/2014/main" id="{30417BC0-E39B-48D7-93D7-DB936DD54B56}"/>
              </a:ext>
            </a:extLst>
          </p:cNvPr>
          <p:cNvSpPr>
            <a:spLocks noGrp="1"/>
          </p:cNvSpPr>
          <p:nvPr>
            <p:ph type="body" sz="quarter" idx="10"/>
          </p:nvPr>
        </p:nvSpPr>
        <p:spPr>
          <a:xfrm>
            <a:off x="571500" y="990600"/>
            <a:ext cx="8382000" cy="561975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Jury Minutes are required for all events: non-FIS scored  and non-scored events, FIS events, as well as all speed training runs, and SkillsQuest events. </a:t>
            </a:r>
            <a:r>
              <a:rPr lang="en-US" sz="2400" i="1" dirty="0">
                <a:latin typeface="Arial" panose="020B0604020202020204" pitchFamily="34" charset="0"/>
                <a:cs typeface="Arial" panose="020B0604020202020204" pitchFamily="34" charset="0"/>
              </a:rPr>
              <a:t> Minutes may be documented sequentially, using only one form per event/day.</a:t>
            </a:r>
          </a:p>
          <a:p>
            <a:pPr marL="0" indent="0">
              <a:lnSpc>
                <a:spcPct val="100000"/>
              </a:lnSpc>
              <a:spcBef>
                <a:spcPts val="6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Required: </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Prior to Team Captains' Meeting to approve Event Medical Plan </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After course inspection(s) to approve course set and on-hill competitor security and confirm daily Program (schedule)</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Before and after a termination of a race</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Additional meetings as determined by the Jury</a:t>
            </a:r>
          </a:p>
          <a:p>
            <a:pPr>
              <a:lnSpc>
                <a:spcPct val="100000"/>
              </a:lnSpc>
              <a:spcBef>
                <a:spcPts val="6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Minutes must only contain signatures of voting Jury members with record of their vote </a:t>
            </a:r>
          </a:p>
        </p:txBody>
      </p:sp>
      <p:pic>
        <p:nvPicPr>
          <p:cNvPr id="4" name="Content Placeholder 10">
            <a:extLst>
              <a:ext uri="{FF2B5EF4-FFF2-40B4-BE49-F238E27FC236}">
                <a16:creationId xmlns:a16="http://schemas.microsoft.com/office/drawing/2014/main" id="{FA842934-8746-4E8B-BEA7-1BCBDB5DC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5D49-CD9E-451B-AFBA-9381DABF315D}"/>
              </a:ext>
            </a:extLst>
          </p:cNvPr>
          <p:cNvSpPr>
            <a:spLocks noGrp="1"/>
          </p:cNvSpPr>
          <p:nvPr>
            <p:ph type="title"/>
          </p:nvPr>
        </p:nvSpPr>
        <p:spPr>
          <a:xfrm>
            <a:off x="609600" y="177800"/>
            <a:ext cx="7924800" cy="736600"/>
          </a:xfrm>
        </p:spPr>
        <p:txBody>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MINUTES – PROTEST/SANCTION</a:t>
            </a:r>
            <a:endParaRPr lang="en-US" sz="3200"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404386-6646-4727-BC9F-223B80A39573}"/>
              </a:ext>
            </a:extLst>
          </p:cNvPr>
          <p:cNvSpPr>
            <a:spLocks noGrp="1"/>
          </p:cNvSpPr>
          <p:nvPr>
            <p:ph type="body" sz="quarter" idx="10"/>
          </p:nvPr>
        </p:nvSpPr>
        <p:spPr>
          <a:xfrm>
            <a:off x="533400" y="887413"/>
            <a:ext cx="8305800" cy="5284787"/>
          </a:xfrm>
        </p:spPr>
        <p:txBody>
          <a:bodyPr/>
          <a:lstStyle/>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Same form is used for minutes related to protests and Jury-applied sanctions.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Only sanctions related to collective offenses may be documented on the same form; all others require individual forms.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By rule, Minutes of Jury Decisions - Protest must contain the following: </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Offense alleged to have been committed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The evidence of the offense </a:t>
            </a:r>
            <a:r>
              <a:rPr lang="en-US" sz="2400" b="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The rule(s) or Jury directives that have been violated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The penalty imposed </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Minutes must contain records of Jury vote</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 Minutes must be signed by Jury members </a:t>
            </a:r>
          </a:p>
          <a:p>
            <a:pPr>
              <a:defRPr/>
            </a:pPr>
            <a:endParaRPr lang="en-US" dirty="0"/>
          </a:p>
        </p:txBody>
      </p:sp>
      <p:pic>
        <p:nvPicPr>
          <p:cNvPr id="4" name="Content Placeholder 10">
            <a:extLst>
              <a:ext uri="{FF2B5EF4-FFF2-40B4-BE49-F238E27FC236}">
                <a16:creationId xmlns:a16="http://schemas.microsoft.com/office/drawing/2014/main" id="{5CDB52DF-3B1F-4703-A6DE-C6A2023D5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0D4FB3-8DA0-805E-F83A-540DDD8B47B0}"/>
              </a:ext>
            </a:extLst>
          </p:cNvPr>
          <p:cNvSpPr>
            <a:spLocks noGrp="1"/>
          </p:cNvSpPr>
          <p:nvPr>
            <p:ph type="title" idx="4294967295"/>
          </p:nvPr>
        </p:nvSpPr>
        <p:spPr>
          <a:xfrm>
            <a:off x="304798" y="304800"/>
            <a:ext cx="8213725" cy="857250"/>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UNDERSTANDING COLLECTIVE OFFENSES  (224.3)</a:t>
            </a:r>
          </a:p>
        </p:txBody>
      </p:sp>
      <p:sp>
        <p:nvSpPr>
          <p:cNvPr id="18438" name="TextBox 2">
            <a:extLst>
              <a:ext uri="{FF2B5EF4-FFF2-40B4-BE49-F238E27FC236}">
                <a16:creationId xmlns:a16="http://schemas.microsoft.com/office/drawing/2014/main" id="{F1D23C87-27D9-6359-9F6E-334C2FA82DB8}"/>
              </a:ext>
            </a:extLst>
          </p:cNvPr>
          <p:cNvSpPr txBox="1">
            <a:spLocks noChangeArrowheads="1"/>
          </p:cNvSpPr>
          <p:nvPr/>
        </p:nvSpPr>
        <p:spPr bwMode="auto">
          <a:xfrm>
            <a:off x="449261" y="1382712"/>
            <a:ext cx="7924800" cy="40925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Several persons:</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Commit the same offense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At the same time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Under the same circumstances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Jury’s decision as to one offender may be considered binding upon all offenders.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Written decision shall include: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Names of all offenders concerned</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Scope of the penalty to be assessed upon each of them</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Decision will be delivered to each offender.  </a:t>
            </a:r>
          </a:p>
        </p:txBody>
      </p:sp>
      <p:pic>
        <p:nvPicPr>
          <p:cNvPr id="55300" name="Content Placeholder 10">
            <a:extLst>
              <a:ext uri="{FF2B5EF4-FFF2-40B4-BE49-F238E27FC236}">
                <a16:creationId xmlns:a16="http://schemas.microsoft.com/office/drawing/2014/main" id="{D49A5DF4-C04D-199E-F594-B25A246AD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695436"/>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49E0-0C12-4402-B9A6-90FE7A3ACADC}"/>
              </a:ext>
            </a:extLst>
          </p:cNvPr>
          <p:cNvSpPr>
            <a:spLocks noGrp="1"/>
          </p:cNvSpPr>
          <p:nvPr>
            <p:ph type="title"/>
          </p:nvPr>
        </p:nvSpPr>
        <p:spPr>
          <a:xfrm>
            <a:off x="457200" y="457200"/>
            <a:ext cx="8077200" cy="889000"/>
          </a:xfrm>
        </p:spPr>
        <p:txBody>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COMMENTS REGARDING MINUTES PROTESTS/SANCTIONS</a:t>
            </a:r>
          </a:p>
        </p:txBody>
      </p:sp>
      <p:sp>
        <p:nvSpPr>
          <p:cNvPr id="3" name="Text Placeholder 2">
            <a:extLst>
              <a:ext uri="{FF2B5EF4-FFF2-40B4-BE49-F238E27FC236}">
                <a16:creationId xmlns:a16="http://schemas.microsoft.com/office/drawing/2014/main" id="{8F560A5C-E5D6-4DEB-8BD3-3DF9FD1CD294}"/>
              </a:ext>
            </a:extLst>
          </p:cNvPr>
          <p:cNvSpPr>
            <a:spLocks noGrp="1"/>
          </p:cNvSpPr>
          <p:nvPr>
            <p:ph type="body" sz="quarter" idx="10"/>
          </p:nvPr>
        </p:nvSpPr>
        <p:spPr>
          <a:xfrm>
            <a:off x="533400" y="1752600"/>
            <a:ext cx="8077200" cy="464820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Accused has the right to be heard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Accused has the right to address all testimony and evidence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All facts must be available and presented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Jury should consider/discuss all options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Sanction should fit the “crime”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With the exception of verbal sanctions, the Jury decision must be documented</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Minutes must contain signatures of Jury members with record of their vote </a:t>
            </a:r>
            <a:r>
              <a:rPr lang="en-US" sz="2400" b="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endParaRPr lang="en-US" sz="2400" dirty="0"/>
          </a:p>
        </p:txBody>
      </p:sp>
      <p:pic>
        <p:nvPicPr>
          <p:cNvPr id="4" name="Content Placeholder 10">
            <a:extLst>
              <a:ext uri="{FF2B5EF4-FFF2-40B4-BE49-F238E27FC236}">
                <a16:creationId xmlns:a16="http://schemas.microsoft.com/office/drawing/2014/main" id="{FFE09057-9C6B-4658-A981-C40400505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F5959A3-02E0-4CB2-98F6-61121EFF4407}"/>
              </a:ext>
            </a:extLst>
          </p:cNvPr>
          <p:cNvSpPr>
            <a:spLocks noGrp="1"/>
          </p:cNvSpPr>
          <p:nvPr>
            <p:ph type="title" idx="4294967295"/>
          </p:nvPr>
        </p:nvSpPr>
        <p:spPr>
          <a:xfrm>
            <a:off x="381000" y="39688"/>
            <a:ext cx="7696200" cy="1239837"/>
          </a:xfrm>
        </p:spPr>
        <p:txBody>
          <a:bodyPr>
            <a:normAutofit fontScale="90000"/>
          </a:bodyPr>
          <a:lstStyle/>
          <a:p>
            <a:pPr eaLnBrk="1" hangingPunct="1">
              <a:defRPr/>
            </a:pPr>
            <a:br>
              <a:rPr lang="en-US" altLang="en-US" dirty="0">
                <a:solidFill>
                  <a:srgbClr val="0066FF"/>
                </a:solidFill>
                <a:cs typeface="Arial" charset="0"/>
              </a:rPr>
            </a:br>
            <a:r>
              <a:rPr lang="en-US" altLang="en-US" sz="3200" b="1" u="sng"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a:t>
            </a: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PROTEST FEES &amp; </a:t>
            </a:r>
            <a:b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ON-SITE MONETARY SANCTIONS</a:t>
            </a:r>
            <a:endParaRPr lang="en-US" altLang="en-US" sz="3200" dirty="0">
              <a:solidFill>
                <a:srgbClr val="1A21A6"/>
              </a:solidFill>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09285745-5E42-43CB-A02F-3EE62768C071}"/>
              </a:ext>
            </a:extLst>
          </p:cNvPr>
          <p:cNvSpPr>
            <a:spLocks noGrp="1" noChangeArrowheads="1"/>
          </p:cNvSpPr>
          <p:nvPr>
            <p:ph idx="4294967295"/>
          </p:nvPr>
        </p:nvSpPr>
        <p:spPr>
          <a:xfrm>
            <a:off x="304800" y="1316038"/>
            <a:ext cx="8610600" cy="5084762"/>
          </a:xfrm>
        </p:spPr>
        <p:txBody>
          <a:bodyPr/>
          <a:lstStyle/>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Protest fees for a protest that is </a:t>
            </a:r>
            <a:r>
              <a:rPr lang="en-US" u="sng" dirty="0">
                <a:latin typeface="Arial" panose="020B0604020202020204" pitchFamily="34" charset="0"/>
                <a:cs typeface="Arial" panose="020B0604020202020204" pitchFamily="34" charset="0"/>
              </a:rPr>
              <a:t>upheld</a:t>
            </a:r>
            <a:r>
              <a:rPr lang="en-US" dirty="0">
                <a:latin typeface="Arial" panose="020B0604020202020204" pitchFamily="34" charset="0"/>
                <a:cs typeface="Arial" panose="020B0604020202020204" pitchFamily="34" charset="0"/>
              </a:rPr>
              <a:t> are returned to the protesting party</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Protest fees for protests that are </a:t>
            </a:r>
            <a:r>
              <a:rPr lang="en-US" u="sng" dirty="0">
                <a:latin typeface="Arial" panose="020B0604020202020204" pitchFamily="34" charset="0"/>
                <a:cs typeface="Arial" panose="020B0604020202020204" pitchFamily="34" charset="0"/>
              </a:rPr>
              <a:t>not upheld </a:t>
            </a:r>
            <a:r>
              <a:rPr lang="en-US" dirty="0">
                <a:latin typeface="Arial" panose="020B0604020202020204" pitchFamily="34" charset="0"/>
                <a:cs typeface="Arial" panose="020B0604020202020204" pitchFamily="34" charset="0"/>
              </a:rPr>
              <a:t>are to be submitted to U.S. Ski &amp; Snowboard *</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This requirement also applies to monetary sanctions that are collected on site</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Tendered amount(s) must be identified by event, date, codex and name of applicable party.</a:t>
            </a:r>
          </a:p>
          <a:p>
            <a:pPr eaLnBrk="1" hangingPunct="1">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Tendered amount(s) will be forwarded to the FIS Office. </a:t>
            </a:r>
            <a:r>
              <a:rPr lang="en-US" b="1" dirty="0">
                <a:latin typeface="Arial" panose="020B0604020202020204" pitchFamily="34" charset="0"/>
                <a:cs typeface="Arial" panose="020B0604020202020204" pitchFamily="34" charset="0"/>
              </a:rPr>
              <a:t>(644.4).  </a:t>
            </a:r>
          </a:p>
          <a:p>
            <a:pPr marL="0" indent="0" eaLnBrk="1" hangingPunct="1">
              <a:lnSpc>
                <a:spcPct val="100000"/>
              </a:lnSpc>
              <a:spcBef>
                <a:spcPts val="1200"/>
              </a:spcBef>
              <a:buFont typeface="Arial" panose="020B0604020202020204" pitchFamily="34" charset="0"/>
              <a:buNone/>
              <a:defRPr/>
            </a:pPr>
            <a:r>
              <a:rPr lang="en-US" altLang="en-US" sz="2000" b="1" dirty="0">
                <a:latin typeface="Arial" panose="020B0604020202020204" pitchFamily="34" charset="0"/>
                <a:cs typeface="Arial" panose="020B0604020202020204" pitchFamily="34" charset="0"/>
              </a:rPr>
              <a:t>* NOTE: Protest fees at </a:t>
            </a:r>
            <a:r>
              <a:rPr lang="en-US" altLang="en-US" sz="2000" b="1" u="sng" dirty="0">
                <a:latin typeface="Arial" panose="020B0604020202020204" pitchFamily="34" charset="0"/>
                <a:cs typeface="Arial" panose="020B0604020202020204" pitchFamily="34" charset="0"/>
              </a:rPr>
              <a:t>non-FIS</a:t>
            </a:r>
            <a:r>
              <a:rPr lang="en-US" altLang="en-US" sz="2000" b="1" dirty="0">
                <a:latin typeface="Arial" panose="020B0604020202020204" pitchFamily="34" charset="0"/>
                <a:cs typeface="Arial" panose="020B0604020202020204" pitchFamily="34" charset="0"/>
              </a:rPr>
              <a:t> events are retained by the OC.</a:t>
            </a:r>
          </a:p>
        </p:txBody>
      </p:sp>
      <p:pic>
        <p:nvPicPr>
          <p:cNvPr id="4" name="Content Placeholder 10">
            <a:extLst>
              <a:ext uri="{FF2B5EF4-FFF2-40B4-BE49-F238E27FC236}">
                <a16:creationId xmlns:a16="http://schemas.microsoft.com/office/drawing/2014/main" id="{92FF1746-B25A-43AB-B9C5-41115131D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5478-258A-48BE-B01A-D212EF9EBB9C}"/>
              </a:ext>
            </a:extLst>
          </p:cNvPr>
          <p:cNvSpPr>
            <a:spLocks noGrp="1"/>
          </p:cNvSpPr>
          <p:nvPr>
            <p:ph type="title"/>
          </p:nvPr>
        </p:nvSpPr>
        <p:spPr>
          <a:xfrm>
            <a:off x="457200" y="36513"/>
            <a:ext cx="7339013" cy="660400"/>
          </a:xfrm>
        </p:spPr>
        <p:txBody>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COMMENTS</a:t>
            </a:r>
          </a:p>
        </p:txBody>
      </p:sp>
      <p:sp>
        <p:nvSpPr>
          <p:cNvPr id="125955" name="Text Placeholder 2">
            <a:extLst>
              <a:ext uri="{FF2B5EF4-FFF2-40B4-BE49-F238E27FC236}">
                <a16:creationId xmlns:a16="http://schemas.microsoft.com/office/drawing/2014/main" id="{2AA561E4-8A32-4B8B-BDD5-02108887D0FA}"/>
              </a:ext>
            </a:extLst>
          </p:cNvPr>
          <p:cNvSpPr>
            <a:spLocks noGrp="1" noChangeArrowheads="1"/>
          </p:cNvSpPr>
          <p:nvPr>
            <p:ph type="body" sz="quarter" idx="10"/>
          </p:nvPr>
        </p:nvSpPr>
        <p:spPr>
          <a:xfrm>
            <a:off x="533400" y="762000"/>
            <a:ext cx="8458200" cy="5943600"/>
          </a:xfrm>
        </p:spPr>
        <p:txBody>
          <a:bodyPr/>
          <a:lstStyle/>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only contain facts – not opinions.</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should only be written regarding actual decisions.  Do not write Minutes similar to: </a:t>
            </a:r>
            <a:r>
              <a:rPr lang="en-US" altLang="en-US" sz="1800" b="1" dirty="0">
                <a:latin typeface="Arial" panose="020B0604020202020204" pitchFamily="34" charset="0"/>
                <a:cs typeface="Arial" panose="020B0604020202020204" pitchFamily="34" charset="0"/>
              </a:rPr>
              <a:t>“1</a:t>
            </a:r>
            <a:r>
              <a:rPr lang="en-US" altLang="en-US" sz="1800" b="1" baseline="30000" dirty="0">
                <a:latin typeface="Arial" panose="020B0604020202020204" pitchFamily="34" charset="0"/>
                <a:cs typeface="Arial" panose="020B0604020202020204" pitchFamily="34" charset="0"/>
              </a:rPr>
              <a:t>st</a:t>
            </a:r>
            <a:r>
              <a:rPr lang="en-US" altLang="en-US" sz="1800" b="1" dirty="0">
                <a:latin typeface="Arial" panose="020B0604020202020204" pitchFamily="34" charset="0"/>
                <a:cs typeface="Arial" panose="020B0604020202020204" pitchFamily="34" charset="0"/>
              </a:rPr>
              <a:t> Run completed, no issues, no DSQ’s.”</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regarding sanctions must be prepared on a separate form.</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With the exception of OWG and WSC, the Start and Finish Referee are not voting members of the Jury; their names must not be included as such on the form.  If their presence and testimony is required at a Jury Meeting, it must be noted under section “Others present at the meeting.”</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indicating Jury’s review and acceptance of Medical Plan.</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regarding course inspection and acceptance of course set(s) and on-hill competitor security inspection. (This type of Jury Minutes is required for all events, including Speed Training runs.)  </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 following course inspection – document acceptance of Program.</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for events that are postponed.</a:t>
            </a:r>
          </a:p>
          <a:p>
            <a:pPr>
              <a:lnSpc>
                <a:spcPct val="100000"/>
              </a:lnSpc>
              <a:spcBef>
                <a:spcPts val="60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Jury Minutes must be generated for events that are terminated or that are canceled after everyone has arrived on site.  (A Technical Delegate Report may also need to be filed.)</a:t>
            </a:r>
          </a:p>
        </p:txBody>
      </p:sp>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F6D6077F-99F2-41FA-B37E-F042BA8671D6}"/>
              </a:ext>
            </a:extLst>
          </p:cNvPr>
          <p:cNvSpPr txBox="1">
            <a:spLocks noChangeArrowheads="1"/>
          </p:cNvSpPr>
          <p:nvPr/>
        </p:nvSpPr>
        <p:spPr bwMode="auto">
          <a:xfrm>
            <a:off x="228600" y="328613"/>
            <a:ext cx="7086600" cy="523875"/>
          </a:xfrm>
          <a:prstGeom prst="rect">
            <a:avLst/>
          </a:prstGeom>
          <a:noFill/>
          <a:ln w="9525">
            <a:noFill/>
            <a:miter lim="800000"/>
            <a:headEnd/>
            <a:tailEnd/>
          </a:ln>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CAPTAINS’ MEETING MINUTES</a:t>
            </a:r>
          </a:p>
        </p:txBody>
      </p:sp>
      <p:sp>
        <p:nvSpPr>
          <p:cNvPr id="126979" name="TextBox 2">
            <a:extLst>
              <a:ext uri="{FF2B5EF4-FFF2-40B4-BE49-F238E27FC236}">
                <a16:creationId xmlns:a16="http://schemas.microsoft.com/office/drawing/2014/main" id="{60750EC7-FF77-4E19-B211-A3AE79F8D7AD}"/>
              </a:ext>
            </a:extLst>
          </p:cNvPr>
          <p:cNvSpPr txBox="1">
            <a:spLocks noChangeArrowheads="1"/>
          </p:cNvSpPr>
          <p:nvPr/>
        </p:nvSpPr>
        <p:spPr bwMode="auto">
          <a:xfrm>
            <a:off x="476250" y="1004501"/>
            <a:ext cx="8191500" cy="51398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342900" indent="-3429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In accordance with rules, the time and location of the Team Captains’ Meeting must be shown in the Program</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If the meeting is being held on an online platform, all access/sign-in instructions must be communicated to all interested parties</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A Team Captains’ Meeting is an inseparable part of the competition and is important for communication of Jury instruction, support of the OC, OC requests and information as well as a critical element for risk management and liability-related matters [604.3]</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Minutes of all meetings are required, are the responsibility of the Race Secretary (Race Administrator) and must be signed by the Race Secretary.  </a:t>
            </a:r>
          </a:p>
          <a:p>
            <a:pPr marL="342900" indent="-342900">
              <a:spcBef>
                <a:spcPts val="600"/>
              </a:spcBef>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The Technical Delegate </a:t>
            </a:r>
            <a:r>
              <a:rPr lang="en-US" altLang="en-US" sz="2200" u="sng" dirty="0">
                <a:latin typeface="Arial" panose="020B0604020202020204" pitchFamily="34" charset="0"/>
                <a:cs typeface="Arial" panose="020B0604020202020204" pitchFamily="34" charset="0"/>
              </a:rPr>
              <a:t>should</a:t>
            </a:r>
            <a:r>
              <a:rPr lang="en-US" altLang="en-US" sz="2200" dirty="0">
                <a:latin typeface="Arial" panose="020B0604020202020204" pitchFamily="34" charset="0"/>
                <a:cs typeface="Arial" panose="020B0604020202020204" pitchFamily="34" charset="0"/>
              </a:rPr>
              <a:t> review their content! </a:t>
            </a:r>
          </a:p>
        </p:txBody>
      </p:sp>
      <p:pic>
        <p:nvPicPr>
          <p:cNvPr id="4" name="Content Placeholder 10">
            <a:extLst>
              <a:ext uri="{FF2B5EF4-FFF2-40B4-BE49-F238E27FC236}">
                <a16:creationId xmlns:a16="http://schemas.microsoft.com/office/drawing/2014/main" id="{0352A99A-4074-404D-8965-98E5C51E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FF06F-168F-CBA3-990D-466620CD210F}"/>
              </a:ext>
            </a:extLst>
          </p:cNvPr>
          <p:cNvSpPr>
            <a:spLocks noGrp="1"/>
          </p:cNvSpPr>
          <p:nvPr>
            <p:ph type="title"/>
          </p:nvPr>
        </p:nvSpPr>
        <p:spPr>
          <a:xfrm>
            <a:off x="321468" y="1485900"/>
            <a:ext cx="8653463" cy="3886200"/>
          </a:xfrm>
        </p:spPr>
        <p:txBody>
          <a:bodyPr/>
          <a:lstStyle/>
          <a:p>
            <a:pPr>
              <a:lnSpc>
                <a:spcPct val="100000"/>
              </a:lnSpc>
              <a:spcBef>
                <a:spcPts val="1800"/>
              </a:spcBef>
              <a:spcAft>
                <a:spcPts val="18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following slides contain only a portion of the material included in: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“Season 2024 Update &amp; Review: Continuing Education for Alpine Officials”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2024 edition of U.S. Ski &amp; Snowboard ACR, online edition of current ICR, and if applicable, current Precisions for additional update and review information.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dirty="0">
                <a:solidFill>
                  <a:schemeClr val="tx1"/>
                </a:solidFill>
                <a:latin typeface="+mn-lt"/>
                <a:ea typeface="Times New Roman" panose="02020603050405020304" pitchFamily="18" charset="0"/>
                <a:cs typeface="Times New Roman" panose="02020603050405020304" pitchFamily="18" charset="0"/>
              </a:rPr>
            </a:br>
            <a:b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br>
            <a:endParaRPr lang="en-US" sz="4800" b="1" dirty="0">
              <a:solidFill>
                <a:srgbClr val="000099"/>
              </a:solidFill>
              <a:latin typeface="Arial" panose="020B0604020202020204" pitchFamily="34" charset="0"/>
              <a:cs typeface="Arial" panose="020B0604020202020204" pitchFamily="34" charset="0"/>
            </a:endParaRPr>
          </a:p>
        </p:txBody>
      </p:sp>
      <p:pic>
        <p:nvPicPr>
          <p:cNvPr id="218115" name="Content Placeholder 10">
            <a:extLst>
              <a:ext uri="{FF2B5EF4-FFF2-40B4-BE49-F238E27FC236}">
                <a16:creationId xmlns:a16="http://schemas.microsoft.com/office/drawing/2014/main" id="{CC487AE0-DC66-8B0B-9CBE-E0B4658C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28B907-65CA-1B97-F552-E23BE5E59011}"/>
              </a:ext>
            </a:extLst>
          </p:cNvPr>
          <p:cNvSpPr txBox="1"/>
          <p:nvPr/>
        </p:nvSpPr>
        <p:spPr>
          <a:xfrm>
            <a:off x="351205" y="125180"/>
            <a:ext cx="8534400" cy="1107996"/>
          </a:xfrm>
          <a:prstGeom prst="rect">
            <a:avLst/>
          </a:prstGeom>
          <a:noFill/>
          <a:ln>
            <a:noFill/>
          </a:ln>
        </p:spPr>
        <p:txBody>
          <a:bodyPr wrap="square" rtlCol="0" anchor="ctr" anchorCtr="1">
            <a:spAutoFit/>
          </a:bodyPr>
          <a:lstStyle/>
          <a:p>
            <a:pPr algn="ctr"/>
            <a:br>
              <a:rPr lang="en-US" sz="18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UPDATE &amp; REVIEW FOR CONTINUING EDUCATION</a:t>
            </a:r>
          </a:p>
          <a:p>
            <a:pPr algn="ctr"/>
            <a:r>
              <a:rPr lang="en-US" sz="24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2024</a:t>
            </a:r>
            <a:endParaRPr lang="en-US" sz="2400" dirty="0"/>
          </a:p>
        </p:txBody>
      </p:sp>
    </p:spTree>
    <p:extLst>
      <p:ext uri="{BB962C8B-B14F-4D97-AF65-F5344CB8AC3E}">
        <p14:creationId xmlns:p14="http://schemas.microsoft.com/office/powerpoint/2010/main" val="435996307"/>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4">
            <a:extLst>
              <a:ext uri="{FF2B5EF4-FFF2-40B4-BE49-F238E27FC236}">
                <a16:creationId xmlns:a16="http://schemas.microsoft.com/office/drawing/2014/main" id="{67102BF3-70A9-4B54-112C-D0B262AA3ECD}"/>
              </a:ext>
            </a:extLst>
          </p:cNvPr>
          <p:cNvSpPr>
            <a:spLocks noGrp="1" noChangeArrowheads="1"/>
          </p:cNvSpPr>
          <p:nvPr>
            <p:ph type="title"/>
          </p:nvPr>
        </p:nvSpPr>
        <p:spPr>
          <a:xfrm>
            <a:off x="169068" y="1066801"/>
            <a:ext cx="8805863" cy="5359370"/>
          </a:xfrm>
        </p:spPr>
        <p:txBody>
          <a:bodyPr/>
          <a:lstStyle/>
          <a:p>
            <a:pPr>
              <a:lnSpc>
                <a:spcPct val="100000"/>
              </a:lnSpc>
              <a:spcBef>
                <a:spcPts val="1200"/>
              </a:spcBef>
              <a:spcAft>
                <a:spcPts val="1200"/>
              </a:spcAft>
              <a:tabLst>
                <a:tab pos="914400" algn="l"/>
                <a:tab pos="228600" algn="l"/>
                <a:tab pos="742950" algn="l"/>
                <a:tab pos="1028700" algn="l"/>
              </a:tabLst>
            </a:pPr>
            <a:b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ENTRY and LIFT TICKET COST</a:t>
            </a: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dirty="0">
                <a:effectLst/>
                <a:latin typeface="Arial" panose="020B0604020202020204" pitchFamily="34" charset="0"/>
                <a:ea typeface="Times New Roman" panose="02020603050405020304" pitchFamily="18" charset="0"/>
                <a:cs typeface="Arial" panose="020B0604020202020204" pitchFamily="34" charset="0"/>
              </a:rPr>
              <a:t>Race Announcements must provide a breakdown showing actual entry fee separate from lift ticket fee.</a:t>
            </a:r>
            <a:br>
              <a:rPr lang="en-US" sz="1900" dirty="0">
                <a:effectLst/>
                <a:latin typeface="Arial" panose="020B0604020202020204" pitchFamily="34" charset="0"/>
                <a:ea typeface="Times New Roman" panose="02020603050405020304" pitchFamily="18" charset="0"/>
                <a:cs typeface="Arial" panose="020B0604020202020204" pitchFamily="34" charset="0"/>
              </a:rPr>
            </a:b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REGISTRATION and HEAD TAX CALCULATION, VERIFICATION, and PAYMENT</a:t>
            </a: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dirty="0">
                <a:effectLst/>
                <a:latin typeface="Arial" panose="020B0604020202020204" pitchFamily="34" charset="0"/>
                <a:ea typeface="Times New Roman" panose="02020603050405020304" pitchFamily="18" charset="0"/>
                <a:cs typeface="Arial" panose="020B0604020202020204" pitchFamily="34" charset="0"/>
              </a:rPr>
              <a:t>U.S. Ski &amp; Snowboard will no longer provide an online Event Registration platform. Race Organizers are encouraged to use systems currently being provided by private vendors; (e. g., skireg.com or adminskiracing.com).</a:t>
            </a: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dirty="0">
                <a:effectLst/>
                <a:latin typeface="Arial" panose="020B0604020202020204" pitchFamily="34" charset="0"/>
                <a:ea typeface="Times New Roman" panose="02020603050405020304" pitchFamily="18" charset="0"/>
                <a:cs typeface="Arial" panose="020B0604020202020204" pitchFamily="34" charset="0"/>
              </a:rPr>
              <a:t>Regardless of whether or not the registration system of choice calculates and submits required Head Tax, the Organizing Committee is responsible for calculation, verification, and payment of all National, Regional, and Divisional Head Taxes. </a:t>
            </a:r>
            <a:r>
              <a:rPr lang="en-US" sz="1900" i="1" dirty="0">
                <a:effectLst/>
                <a:latin typeface="Arial" panose="020B0604020202020204" pitchFamily="34" charset="0"/>
                <a:ea typeface="Times New Roman" panose="02020603050405020304" pitchFamily="18" charset="0"/>
                <a:cs typeface="Arial" panose="020B0604020202020204" pitchFamily="34" charset="0"/>
              </a:rPr>
              <a:t>All Head Tax forms must be submitted with payments submitted by an Organizing Committee.</a:t>
            </a:r>
            <a:br>
              <a:rPr lang="en-US" sz="1900" dirty="0">
                <a:effectLst/>
                <a:latin typeface="Arial" panose="020B0604020202020204" pitchFamily="34" charset="0"/>
                <a:ea typeface="Times New Roman" panose="02020603050405020304" pitchFamily="18" charset="0"/>
                <a:cs typeface="Arial" panose="020B0604020202020204" pitchFamily="34" charset="0"/>
              </a:rPr>
            </a:b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CLARIFICATION</a:t>
            </a:r>
            <a:br>
              <a:rPr lang="en-US" sz="1900" dirty="0">
                <a:effectLst/>
                <a:latin typeface="Arial" panose="020B0604020202020204" pitchFamily="34" charset="0"/>
                <a:ea typeface="Times New Roman" panose="02020603050405020304" pitchFamily="18" charset="0"/>
                <a:cs typeface="Arial" panose="020B0604020202020204" pitchFamily="34" charset="0"/>
              </a:rPr>
            </a:br>
            <a:r>
              <a:rPr lang="en-US" sz="1900" dirty="0">
                <a:effectLst/>
                <a:latin typeface="Arial" panose="020B0604020202020204" pitchFamily="34" charset="0"/>
                <a:ea typeface="Times New Roman" panose="02020603050405020304" pitchFamily="18" charset="0"/>
                <a:cs typeface="Arial" panose="020B0604020202020204" pitchFamily="34" charset="0"/>
              </a:rPr>
              <a:t>Athletes who have requested Golden Rule seeding may compete using the equipment appropriate to their disability.</a:t>
            </a:r>
          </a:p>
        </p:txBody>
      </p:sp>
      <p:pic>
        <p:nvPicPr>
          <p:cNvPr id="222211" name="Content Placeholder 10">
            <a:extLst>
              <a:ext uri="{FF2B5EF4-FFF2-40B4-BE49-F238E27FC236}">
                <a16:creationId xmlns:a16="http://schemas.microsoft.com/office/drawing/2014/main" id="{4677F8DF-3EE8-119C-6F90-740C69CF5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5F0AC4-1641-1398-87FB-47FF882C38CD}"/>
              </a:ext>
            </a:extLst>
          </p:cNvPr>
          <p:cNvSpPr txBox="1"/>
          <p:nvPr/>
        </p:nvSpPr>
        <p:spPr>
          <a:xfrm>
            <a:off x="159775" y="228600"/>
            <a:ext cx="8349457" cy="707886"/>
          </a:xfrm>
          <a:prstGeom prst="rect">
            <a:avLst/>
          </a:prstGeom>
          <a:noFill/>
          <a:ln>
            <a:noFill/>
          </a:ln>
        </p:spPr>
        <p:txBody>
          <a:bodyPr wrap="square" rtlCol="0" anchor="ctr" anchorCtr="1">
            <a:spAutoFit/>
          </a:bodyPr>
          <a:lstStyle/>
          <a:p>
            <a:pPr algn="ctr"/>
            <a:r>
              <a:rPr lang="en-US" sz="2000" b="1" cap="all"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U.S. Ski &amp; Snowboard</a:t>
            </a: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COMPETITION CONTINUING EDUCATION</a:t>
            </a:r>
            <a:b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SEASON 2024</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383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b="1" u="sng" dirty="0">
                <a:solidFill>
                  <a:schemeClr val="tx1"/>
                </a:solidFill>
                <a:ea typeface="Times New Roman" panose="02020603050405020304" pitchFamily="18" charset="0"/>
              </a:rPr>
              <a:t>current</a:t>
            </a:r>
            <a:r>
              <a:rPr lang="en-US" sz="1800" dirty="0">
                <a:solidFill>
                  <a:schemeClr val="tx1"/>
                </a:solidFill>
                <a:ea typeface="Times New Roman" panose="02020603050405020304" pitchFamily="18" charset="0"/>
              </a:rPr>
              <a:t> </a:t>
            </a:r>
            <a:r>
              <a:rPr lang="en-US" sz="1800" dirty="0">
                <a:ea typeface="Times New Roman" panose="02020603050405020304" pitchFamily="18" charset="0"/>
              </a:rPr>
              <a:t>“Volunteer Competition Worker Registration” is required for any workers/volunteers </a:t>
            </a:r>
            <a:r>
              <a:rPr lang="en-US" sz="1800" b="1"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3095237421"/>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4">
            <a:extLst>
              <a:ext uri="{FF2B5EF4-FFF2-40B4-BE49-F238E27FC236}">
                <a16:creationId xmlns:a16="http://schemas.microsoft.com/office/drawing/2014/main" id="{67102BF3-70A9-4B54-112C-D0B262AA3ECD}"/>
              </a:ext>
            </a:extLst>
          </p:cNvPr>
          <p:cNvSpPr>
            <a:spLocks noGrp="1" noChangeArrowheads="1"/>
          </p:cNvSpPr>
          <p:nvPr>
            <p:ph type="title"/>
          </p:nvPr>
        </p:nvSpPr>
        <p:spPr>
          <a:xfrm>
            <a:off x="203510" y="304800"/>
            <a:ext cx="8736980" cy="5893420"/>
          </a:xfrm>
        </p:spPr>
        <p:txBody>
          <a:bodyPr/>
          <a:lstStyle/>
          <a:p>
            <a:pPr marR="0" lvl="0">
              <a:lnSpc>
                <a:spcPct val="100000"/>
              </a:lnSpc>
              <a:spcBef>
                <a:spcPts val="600"/>
              </a:spcBef>
              <a:spcAft>
                <a:spcPts val="600"/>
              </a:spcAft>
              <a:tabLst>
                <a:tab pos="914400" algn="l"/>
                <a:tab pos="228600" algn="l"/>
                <a:tab pos="742950" algn="l"/>
                <a:tab pos="1028700" algn="l"/>
              </a:tabLs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U.S. SKI &amp; SNOWBOARD FIRST REPORT OF ACCIDENT</a:t>
            </a:r>
            <a:br>
              <a:rPr lang="en-US" sz="2000" dirty="0">
                <a:effectLst/>
                <a:latin typeface="Arial" panose="020B0604020202020204" pitchFamily="34" charset="0"/>
                <a:ea typeface="Times New Roman" panose="02020603050405020304" pitchFamily="18" charset="0"/>
                <a:cs typeface="Arial" panose="020B0604020202020204" pitchFamily="34" charset="0"/>
              </a:rPr>
            </a:br>
            <a:r>
              <a:rPr lang="en-US" sz="2000" dirty="0">
                <a:effectLst/>
                <a:latin typeface="Arial" panose="020B0604020202020204" pitchFamily="34" charset="0"/>
                <a:ea typeface="Times New Roman" panose="02020603050405020304" pitchFamily="18" charset="0"/>
                <a:cs typeface="Arial" panose="020B0604020202020204" pitchFamily="34" charset="0"/>
              </a:rPr>
              <a:t>Lockton Companies is the new insurance carrier for U.S. Ski &amp; Snowboard. Injury reporting forms and procedures can be found at </a:t>
            </a:r>
            <a:r>
              <a:rPr lang="en-US" sz="20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usskiandsnowboard.org/sport-development/club-development/club-insurance</a:t>
            </a:r>
            <a:r>
              <a:rPr lang="en-US" sz="20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under Participant Accident. </a:t>
            </a:r>
            <a:r>
              <a:rPr lang="en-US" sz="2000" i="1" dirty="0">
                <a:effectLst/>
                <a:latin typeface="Arial" panose="020B0604020202020204" pitchFamily="34" charset="0"/>
                <a:ea typeface="Times New Roman" panose="02020603050405020304" pitchFamily="18" charset="0"/>
                <a:cs typeface="Arial" panose="020B0604020202020204" pitchFamily="34" charset="0"/>
              </a:rPr>
              <a:t>Online reporting is preferred</a:t>
            </a:r>
            <a:r>
              <a:rPr lang="en-US" sz="2000" dirty="0">
                <a:effectLst/>
                <a:latin typeface="Arial" panose="020B0604020202020204" pitchFamily="34" charset="0"/>
                <a:ea typeface="Times New Roman" panose="02020603050405020304" pitchFamily="18" charset="0"/>
                <a:cs typeface="Arial" panose="020B0604020202020204" pitchFamily="34" charset="0"/>
              </a:rPr>
              <a:t>.</a:t>
            </a:r>
            <a:br>
              <a:rPr lang="en-US" sz="2000" dirty="0">
                <a:effectLst/>
                <a:latin typeface="Arial" panose="020B0604020202020204" pitchFamily="34" charset="0"/>
                <a:ea typeface="Times New Roman" panose="02020603050405020304" pitchFamily="18" charset="0"/>
                <a:cs typeface="Arial" panose="020B0604020202020204" pitchFamily="34" charset="0"/>
              </a:rPr>
            </a:br>
            <a:br>
              <a:rPr lang="en-US" sz="2000" dirty="0">
                <a:effectLst/>
                <a:latin typeface="Arial" panose="020B0604020202020204" pitchFamily="34" charset="0"/>
                <a:ea typeface="Times New Roman" panose="02020603050405020304" pitchFamily="18" charset="0"/>
                <a:cs typeface="Arial" panose="020B0604020202020204" pitchFamily="34" charset="0"/>
              </a:rPr>
            </a:b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 RUN</a:t>
            </a:r>
            <a:br>
              <a:rPr lang="en-US" sz="2000" dirty="0">
                <a:effectLst/>
                <a:latin typeface="Arial" panose="020B0604020202020204" pitchFamily="34" charset="0"/>
                <a:ea typeface="Times New Roman" panose="02020603050405020304" pitchFamily="18" charset="0"/>
                <a:cs typeface="Arial" panose="020B0604020202020204" pitchFamily="34" charset="0"/>
              </a:rPr>
            </a:br>
            <a:r>
              <a:rPr lang="en-US" sz="2000" dirty="0">
                <a:effectLst/>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u="sng" dirty="0">
                <a:effectLst/>
                <a:latin typeface="Arial" panose="020B0604020202020204" pitchFamily="34" charset="0"/>
                <a:ea typeface="Times New Roman" panose="02020603050405020304" pitchFamily="18" charset="0"/>
                <a:cs typeface="Arial" panose="020B0604020202020204" pitchFamily="34" charset="0"/>
              </a:rPr>
              <a:t>must</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Official training for these age groups is an integral part of the competition, and </a:t>
            </a:r>
            <a:r>
              <a:rPr lang="en-US" sz="2000" u="sng" dirty="0">
                <a:effectLst/>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dirty="0">
                <a:effectLst/>
                <a:latin typeface="Arial" panose="020B0604020202020204" pitchFamily="34" charset="0"/>
                <a:ea typeface="Times New Roman" panose="02020603050405020304" pitchFamily="18" charset="0"/>
                <a:cs typeface="Arial" panose="020B0604020202020204" pitchFamily="34" charset="0"/>
              </a:rPr>
              <a:t>. In exceptional cases, a </a:t>
            </a:r>
            <a:r>
              <a:rPr lang="en-US" sz="2000" u="sng" dirty="0">
                <a:effectLst/>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dirty="0">
                <a:effectLst/>
                <a:latin typeface="Arial" panose="020B0604020202020204" pitchFamily="34" charset="0"/>
                <a:ea typeface="Times New Roman" panose="02020603050405020304" pitchFamily="18" charset="0"/>
                <a:cs typeface="Arial" panose="020B0604020202020204" pitchFamily="34" charset="0"/>
              </a:rPr>
              <a:t> in lieu of an official training run. The Jury decision must be documented in Jury Minutes. If racing with U16 athletes, ACR U1256.4 applies, and a training run must be calendared.</a:t>
            </a:r>
            <a:br>
              <a:rPr lang="en-US" sz="2000" dirty="0">
                <a:effectLst/>
                <a:latin typeface="Arial" panose="020B0604020202020204" pitchFamily="34" charset="0"/>
                <a:ea typeface="Times New Roman" panose="02020603050405020304" pitchFamily="18" charset="0"/>
                <a:cs typeface="Arial" panose="020B0604020202020204" pitchFamily="34" charset="0"/>
              </a:rPr>
            </a:b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u="sng" dirty="0">
                <a:effectLst/>
                <a:latin typeface="Arial" panose="020B0604020202020204" pitchFamily="34" charset="0"/>
                <a:ea typeface="Times New Roman" panose="02020603050405020304" pitchFamily="18" charset="0"/>
                <a:cs typeface="Arial" panose="020B0604020202020204" pitchFamily="34" charset="0"/>
              </a:rPr>
              <a:t>All</a:t>
            </a:r>
            <a:r>
              <a:rPr lang="en-US" sz="2000" dirty="0">
                <a:effectLst/>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In addition, they must also carry either liability insurance coverage through the U.S. Ski &amp; Snowboard provider or through the Organizing Committee’s provider. </a:t>
            </a:r>
            <a:endParaRPr lang="en-US" alt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22211" name="Content Placeholder 10">
            <a:extLst>
              <a:ext uri="{FF2B5EF4-FFF2-40B4-BE49-F238E27FC236}">
                <a16:creationId xmlns:a16="http://schemas.microsoft.com/office/drawing/2014/main" id="{4677F8DF-3EE8-119C-6F90-740C69CF5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409547"/>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47537-51D7-B20D-3314-DE0BD875B8CF}"/>
              </a:ext>
            </a:extLst>
          </p:cNvPr>
          <p:cNvSpPr>
            <a:spLocks noGrp="1"/>
          </p:cNvSpPr>
          <p:nvPr>
            <p:ph type="title"/>
          </p:nvPr>
        </p:nvSpPr>
        <p:spPr>
          <a:xfrm>
            <a:off x="0" y="134143"/>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latin typeface="Arial" panose="020B0604020202020204" pitchFamily="34" charset="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416FDC-091A-1666-CFED-BB04B2D8C4E7}"/>
              </a:ext>
            </a:extLst>
          </p:cNvPr>
          <p:cNvSpPr txBox="1"/>
          <p:nvPr/>
        </p:nvSpPr>
        <p:spPr>
          <a:xfrm>
            <a:off x="169069" y="363915"/>
            <a:ext cx="8805862" cy="5247590"/>
          </a:xfrm>
          <a:prstGeom prst="rect">
            <a:avLst/>
          </a:prstGeom>
          <a:noFill/>
          <a:ln>
            <a:noFill/>
          </a:ln>
        </p:spPr>
        <p:txBody>
          <a:bodyPr wrap="square">
            <a:spAutoFit/>
          </a:bodyPr>
          <a:lstStyle/>
          <a:p>
            <a:pPr marR="0" lvl="0" algn="just">
              <a:spcBef>
                <a:spcPts val="600"/>
              </a:spcBef>
              <a:spcAft>
                <a:spcPts val="0"/>
              </a:spcAft>
              <a:tabLst>
                <a:tab pos="914400" algn="l"/>
                <a:tab pos="228600" algn="l"/>
                <a:tab pos="742950" algn="l"/>
                <a:tab pos="1028700" algn="l"/>
              </a:tabLst>
            </a:pP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INTERDICTION TO CONTINUE - SLALOM</a:t>
            </a:r>
            <a:endParaRPr lang="en-US" sz="19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914400" algn="l"/>
                <a:tab pos="457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U.S. Ski &amp; Snowboard ACR Arts. U614.2.3, U661.4.1, U804.3 are now designated as “U” (non-FIS) rules to indicate competitors in </a:t>
            </a:r>
            <a:r>
              <a:rPr lang="en-US" sz="1900" u="sng" dirty="0">
                <a:effectLst/>
                <a:latin typeface="Arial" panose="020B0604020202020204" pitchFamily="34" charset="0"/>
                <a:ea typeface="Times New Roman" panose="02020603050405020304" pitchFamily="18" charset="0"/>
                <a:cs typeface="Arial" panose="020B0604020202020204" pitchFamily="34" charset="0"/>
              </a:rPr>
              <a:t>non-FIS Slalom may hike</a:t>
            </a:r>
            <a:r>
              <a:rPr lang="en-US" sz="1900" dirty="0">
                <a:effectLst/>
                <a:latin typeface="Arial" panose="020B0604020202020204" pitchFamily="34" charset="0"/>
                <a:ea typeface="Times New Roman" panose="02020603050405020304" pitchFamily="18" charset="0"/>
                <a:cs typeface="Arial" panose="020B0604020202020204" pitchFamily="34" charset="0"/>
              </a:rPr>
              <a:t> to continue passage of a missed gate and continue on course after coming to a stop. </a:t>
            </a:r>
            <a:r>
              <a:rPr lang="en-US" sz="1900" i="1" dirty="0">
                <a:effectLst/>
                <a:latin typeface="Arial" panose="020B0604020202020204" pitchFamily="34" charset="0"/>
                <a:ea typeface="Times New Roman" panose="02020603050405020304" pitchFamily="18" charset="0"/>
                <a:cs typeface="Arial" panose="020B0604020202020204" pitchFamily="34" charset="0"/>
              </a:rPr>
              <a:t>FIS rules do not allow hiking/continuing on course in any event.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914400" algn="l"/>
                <a:tab pos="228600" algn="l"/>
                <a:tab pos="742950" algn="l"/>
                <a:tab pos="1028700" algn="l"/>
              </a:tabLst>
            </a:pPr>
            <a:endParaRPr lang="en-US" sz="19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914400" algn="l"/>
                <a:tab pos="228600" algn="l"/>
                <a:tab pos="742950" algn="l"/>
                <a:tab pos="1028700" algn="l"/>
              </a:tabLst>
            </a:pPr>
            <a:r>
              <a:rPr lang="en-US" sz="19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RANDOM SEEDING – TRS (BUTTERFLY)</a:t>
            </a:r>
            <a:endParaRPr lang="en-US" sz="19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tabLst>
                <a:tab pos="914400" algn="l"/>
                <a:tab pos="457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Random seeding has been approved – but is not mandatory – for scored single or multi-day events. Start Lists for run 3 and run 4 of a multi-day series will be produced using the TRS Butterfly system. </a:t>
            </a:r>
          </a:p>
          <a:p>
            <a:pPr algn="just">
              <a:spcBef>
                <a:spcPts val="600"/>
              </a:spcBef>
              <a:spcAft>
                <a:spcPts val="600"/>
              </a:spcAft>
              <a:tabLst>
                <a:tab pos="914400" algn="l"/>
                <a:tab pos="457200" algn="l"/>
              </a:tabLst>
            </a:pPr>
            <a:r>
              <a:rPr lang="en-US" sz="1900" i="1" dirty="0">
                <a:effectLst/>
                <a:latin typeface="Arial" panose="020B0604020202020204" pitchFamily="34" charset="0"/>
                <a:ea typeface="Times New Roman" panose="02020603050405020304" pitchFamily="18" charset="0"/>
                <a:cs typeface="Arial" panose="020B0604020202020204" pitchFamily="34" charset="0"/>
              </a:rPr>
              <a:t>If required from an athletic standpoint,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Team Captains</a:t>
            </a:r>
            <a:r>
              <a:rPr lang="en-US" sz="1900" i="1" dirty="0">
                <a:effectLst/>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prior to an individual athlete’s start. (The Start Referee must announce any start interval changes over the Jury radio channel.)</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algn="just">
              <a:spcBef>
                <a:spcPts val="600"/>
              </a:spcBef>
              <a:spcAft>
                <a:spcPts val="600"/>
              </a:spcAft>
              <a:tabLst>
                <a:tab pos="914400" algn="l"/>
                <a:tab pos="457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Athletes that are only entered in the second day of a multi-day event using TRS seeding will be inserted in the middle of the start order by class/gender for run 3.</a:t>
            </a:r>
          </a:p>
          <a:p>
            <a:pPr marR="0" algn="just">
              <a:spcBef>
                <a:spcPts val="0"/>
              </a:spcBef>
              <a:spcAft>
                <a:spcPts val="600"/>
              </a:spcAft>
              <a:tabLst>
                <a:tab pos="914400" algn="l"/>
                <a:tab pos="4572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A70E9FA5-F9FD-13B0-DA1E-6E4D0C50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905760"/>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4F24A8-EF84-2013-3838-B47300D0A060}"/>
              </a:ext>
            </a:extLst>
          </p:cNvPr>
          <p:cNvSpPr>
            <a:spLocks noGrp="1"/>
          </p:cNvSpPr>
          <p:nvPr>
            <p:ph type="title"/>
          </p:nvPr>
        </p:nvSpPr>
        <p:spPr>
          <a:xfrm>
            <a:off x="109537" y="28801"/>
            <a:ext cx="8805863" cy="6639194"/>
          </a:xfrm>
        </p:spPr>
        <p:txBody>
          <a:bodyPr/>
          <a:lstStyle/>
          <a:p>
            <a:pPr marL="0" marR="0">
              <a:lnSpc>
                <a:spcPct val="100000"/>
              </a:lnSpc>
              <a:spcBef>
                <a:spcPts val="600"/>
              </a:spcBef>
              <a:spcAft>
                <a:spcPts val="600"/>
              </a:spcAft>
            </a:pPr>
            <a:br>
              <a:rPr lang="en-US" sz="2000" dirty="0">
                <a:latin typeface="Arial" panose="020B0604020202020204" pitchFamily="34" charset="0"/>
                <a:ea typeface="Times New Roman" panose="02020603050405020304" pitchFamily="18" charset="0"/>
                <a:cs typeface="Arial" panose="020B0604020202020204" pitchFamily="34" charset="0"/>
              </a:rPr>
            </a:br>
            <a:endParaRPr lang="en-US" sz="2000" dirty="0">
              <a:latin typeface="+mn-lt"/>
              <a:ea typeface="Times New Roman" panose="02020603050405020304" pitchFamily="18" charset="0"/>
              <a:cs typeface="Times New Roman" panose="02020603050405020304" pitchFamily="18" charset="0"/>
            </a:endParaRPr>
          </a:p>
        </p:txBody>
      </p:sp>
      <p:pic>
        <p:nvPicPr>
          <p:cNvPr id="224259" name="Content Placeholder 10">
            <a:extLst>
              <a:ext uri="{FF2B5EF4-FFF2-40B4-BE49-F238E27FC236}">
                <a16:creationId xmlns:a16="http://schemas.microsoft.com/office/drawing/2014/main" id="{EE744483-BBDC-9276-E008-8217465A8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FA1123-E71E-EA2C-D402-ACBA1304F51D}"/>
              </a:ext>
            </a:extLst>
          </p:cNvPr>
          <p:cNvSpPr txBox="1"/>
          <p:nvPr/>
        </p:nvSpPr>
        <p:spPr>
          <a:xfrm>
            <a:off x="219307" y="339882"/>
            <a:ext cx="8686800" cy="6017032"/>
          </a:xfrm>
          <a:prstGeom prst="rect">
            <a:avLst/>
          </a:prstGeom>
          <a:noFill/>
          <a:ln>
            <a:noFill/>
          </a:ln>
        </p:spPr>
        <p:txBody>
          <a:bodyPr wrap="square">
            <a:spAutoFit/>
          </a:bodyPr>
          <a:lstStyle/>
          <a:p>
            <a:pPr marR="0" lvl="0" algn="just">
              <a:spcBef>
                <a:spcPts val="600"/>
              </a:spcBef>
              <a:spcAft>
                <a:spcPts val="0"/>
              </a:spcAft>
              <a:tabLst>
                <a:tab pos="914400" algn="l"/>
                <a:tab pos="228600" algn="l"/>
                <a:tab pos="742950" algn="l"/>
                <a:tab pos="1028700" algn="l"/>
              </a:tabLs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GOLDEN RULE AND TRS (BUTTERFLY) </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First Run: Adaptive athletes will be seeded in special groups by class/gender with start order: 16-20, 36-40, 56-60, etc., unless TRS affords them a more favorable start position.</a:t>
            </a:r>
          </a:p>
          <a:p>
            <a:pPr marL="342900" marR="0" lvl="0" indent="-342900" algn="just">
              <a:spcBef>
                <a:spcPts val="600"/>
              </a:spcBef>
              <a:spcAft>
                <a:spcPts val="600"/>
              </a:spcAft>
              <a:buFont typeface="Symbol" panose="05050102010706020507" pitchFamily="18" charset="2"/>
              <a:buChar char=""/>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Second and Subsequent Runs: Adaptive athletes will start </a:t>
            </a: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 the 31st position by class/gender unless TRS affords a more favorable start position.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914400" algn="l"/>
                <a:tab pos="228600" algn="l"/>
                <a:tab pos="742950" algn="l"/>
                <a:tab pos="1028700" algn="l"/>
              </a:tabLs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Jury members for a </a:t>
            </a:r>
            <a:r>
              <a:rPr lang="en-US" sz="200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dirty="0">
                <a:effectLst/>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r>
              <a:rPr lang="en-US" sz="2000" i="1" dirty="0">
                <a:effectLst/>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u="sng" dirty="0">
                <a:effectLst/>
                <a:latin typeface="Arial" panose="020B0604020202020204" pitchFamily="34" charset="0"/>
                <a:ea typeface="Times New Roman" panose="02020603050405020304" pitchFamily="18" charset="0"/>
                <a:cs typeface="Arial" panose="020B0604020202020204" pitchFamily="34" charset="0"/>
              </a:rPr>
              <a:t>sanctioned</a:t>
            </a:r>
            <a:r>
              <a:rPr lang="en-US" sz="2000" dirty="0">
                <a:effectLst/>
                <a:latin typeface="Arial" panose="020B0604020202020204" pitchFamily="34" charset="0"/>
                <a:ea typeface="Times New Roman" panose="02020603050405020304" pitchFamily="18" charset="0"/>
                <a:cs typeface="Arial" panose="020B0604020202020204" pitchFamily="34" charset="0"/>
              </a:rPr>
              <a:t> SkillsQuest events has been drafted and added to the Master Packet of Forms.  </a:t>
            </a:r>
          </a:p>
          <a:p>
            <a:pPr marR="0" lvl="0" algn="just">
              <a:spcBef>
                <a:spcPts val="600"/>
              </a:spcBef>
              <a:spcAft>
                <a:spcPts val="0"/>
              </a:spcAft>
              <a:tabLst>
                <a:tab pos="914400" algn="l"/>
                <a:tab pos="228600" algn="l"/>
                <a:tab pos="742950" algn="l"/>
                <a:tab pos="1028700" algn="l"/>
              </a:tabLs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U16 NATIONALS’ SEEDING</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tabLst>
                <a:tab pos="914400" algn="l"/>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Super G fields will be randomized. TRS (Butterfly) will be used for Giant Slalom and Slalom seeding.</a:t>
            </a:r>
          </a:p>
        </p:txBody>
      </p:sp>
    </p:spTree>
    <p:extLst>
      <p:ext uri="{BB962C8B-B14F-4D97-AF65-F5344CB8AC3E}">
        <p14:creationId xmlns:p14="http://schemas.microsoft.com/office/powerpoint/2010/main" val="2678360145"/>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745177"/>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87C2AF-84CB-F0AD-5E55-430B0925A3FB}"/>
              </a:ext>
            </a:extLst>
          </p:cNvPr>
          <p:cNvSpPr txBox="1"/>
          <p:nvPr/>
        </p:nvSpPr>
        <p:spPr>
          <a:xfrm>
            <a:off x="228599" y="1246326"/>
            <a:ext cx="8582263" cy="5247590"/>
          </a:xfrm>
          <a:prstGeom prst="rect">
            <a:avLst/>
          </a:prstGeom>
          <a:noFill/>
          <a:ln>
            <a:noFill/>
          </a:ln>
        </p:spPr>
        <p:txBody>
          <a:bodyPr wrap="square">
            <a:spAutoFit/>
          </a:bodyPr>
          <a:lstStyle/>
          <a:p>
            <a:pPr marR="0" lvl="0">
              <a:spcBef>
                <a:spcPts val="6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COMPLETE STOP FOR SLALOM EVENT – INTERDICTION TO CONTINUE</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614.2.3: </a:t>
            </a:r>
            <a:r>
              <a:rPr lang="en-US" sz="2000" dirty="0">
                <a:effectLst/>
                <a:latin typeface="Arial" panose="020B0604020202020204" pitchFamily="34" charset="0"/>
                <a:ea typeface="Times New Roman" panose="02020603050405020304" pitchFamily="18" charset="0"/>
                <a:cs typeface="Arial" panose="020B0604020202020204" pitchFamily="34" charset="0"/>
              </a:rPr>
              <a:t>If competitors come to a complete stop (e.g., after a fall), they must no longer continue through previous or further gates.</a:t>
            </a:r>
          </a:p>
          <a:p>
            <a:pPr marL="342900" marR="0" lvl="0" indent="-342900" algn="just">
              <a:spcBef>
                <a:spcPts val="600"/>
              </a:spcBef>
              <a:spcAft>
                <a:spcPts val="600"/>
              </a:spcAft>
              <a:buFont typeface="Symbol" panose="05050102010706020507" pitchFamily="18" charset="2"/>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661.4.1 and 804.3: </a:t>
            </a:r>
            <a:r>
              <a:rPr lang="en-US" sz="2000" dirty="0">
                <a:effectLst/>
                <a:latin typeface="Arial" panose="020B0604020202020204" pitchFamily="34" charset="0"/>
                <a:ea typeface="Times New Roman" panose="02020603050405020304" pitchFamily="18" charset="0"/>
                <a:cs typeface="Arial" panose="020B0604020202020204" pitchFamily="34" charset="0"/>
              </a:rPr>
              <a:t>Provisions within these rules regarding climbing back up (hiking) have been stricken from the rules. </a:t>
            </a:r>
          </a:p>
          <a:p>
            <a:pPr marR="0" lvl="0" algn="just">
              <a:spcBef>
                <a:spcPts val="18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OFFICIAL NOTICE BOARD (Also applicable at non-FIS events.)</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official notice board can be replaced by an official communication channel announced at the first Team Captains’ Meeting by the Jury.</a:t>
            </a:r>
            <a:r>
              <a:rPr lang="en-US" sz="2000" b="1" dirty="0">
                <a:effectLst/>
                <a:latin typeface="Arial" panose="020B0604020202020204" pitchFamily="34" charset="0"/>
                <a:ea typeface="Times New Roman" panose="02020603050405020304" pitchFamily="18" charset="0"/>
                <a:cs typeface="Arial" panose="020B0604020202020204" pitchFamily="34" charset="0"/>
              </a:rPr>
              <a:t> [617.2.3]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12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DISTANCE BETWEEN GATES WITHIN TURNING POLES </a:t>
            </a:r>
          </a:p>
          <a:p>
            <a:pPr>
              <a:spcBef>
                <a:spcPts val="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(Also applicable at non-FIS events.)</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distance between the gates within a delayed combination must not be less than 0.75m from either turning pole. </a:t>
            </a:r>
            <a:r>
              <a:rPr lang="en-US" sz="2000" b="1" dirty="0">
                <a:effectLst/>
                <a:latin typeface="Arial" panose="020B0604020202020204" pitchFamily="34" charset="0"/>
                <a:ea typeface="Times New Roman" panose="02020603050405020304" pitchFamily="18" charset="0"/>
                <a:cs typeface="Arial" panose="020B0604020202020204" pitchFamily="34" charset="0"/>
              </a:rPr>
              <a:t>[801.2.3]</a:t>
            </a:r>
            <a:endParaRPr lang="en-US" sz="19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3D81EA67-70A5-4453-212E-6F83636A8929}"/>
              </a:ext>
            </a:extLst>
          </p:cNvPr>
          <p:cNvSpPr txBox="1"/>
          <p:nvPr/>
        </p:nvSpPr>
        <p:spPr>
          <a:xfrm>
            <a:off x="228599" y="173970"/>
            <a:ext cx="8582263" cy="907941"/>
          </a:xfrm>
          <a:prstGeom prst="rect">
            <a:avLst/>
          </a:prstGeom>
          <a:noFill/>
          <a:ln>
            <a:noFill/>
          </a:ln>
        </p:spPr>
        <p:txBody>
          <a:bodyPr wrap="square" rtlCol="0" anchor="ctr" anchorCtr="1">
            <a:spAutoFit/>
          </a:bodyPr>
          <a:lstStyle/>
          <a:p>
            <a:pPr marL="0" marR="0" algn="ctr">
              <a:spcBef>
                <a:spcPts val="600"/>
              </a:spcBef>
              <a:spcAft>
                <a:spcPts val="600"/>
              </a:spcAf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COMPETITION CONTINUING EDUCATION </a:t>
            </a:r>
          </a:p>
          <a:p>
            <a:pPr marL="0" marR="0" algn="ctr">
              <a:spcBef>
                <a:spcPts val="0"/>
              </a:spcBef>
              <a:spcAft>
                <a:spcPts val="600"/>
              </a:spcAft>
            </a:pPr>
            <a:r>
              <a:rPr lang="en-US" sz="24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SEASON 2024</a:t>
            </a:r>
            <a:endParaRPr lang="en-US" sz="24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2715190"/>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600" y="381000"/>
            <a:ext cx="8382000" cy="6096000"/>
          </a:xfrm>
        </p:spPr>
        <p:txBody>
          <a:bodyPr rtlCol="0">
            <a:normAutofit/>
          </a:bodyPr>
          <a:lstStyle/>
          <a:p>
            <a:pPr marL="0" lvl="0" indent="0">
              <a:lnSpc>
                <a:spcPct val="100000"/>
              </a:lnSpc>
              <a:spcBef>
                <a:spcPts val="0"/>
              </a:spcBef>
              <a:buNone/>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 OF SUPER G GATE PANELS (Also applicable at non-FIS events.)</a:t>
            </a:r>
          </a:p>
          <a:p>
            <a:pPr marL="0" indent="0">
              <a:lnSpc>
                <a:spcPct val="100000"/>
              </a:lnSpc>
              <a:spcBef>
                <a:spcPts val="0"/>
              </a:spcBef>
              <a:buNone/>
            </a:pPr>
            <a:r>
              <a:rPr lang="en-US" sz="2000" dirty="0">
                <a:latin typeface="Arial" panose="020B0604020202020204" pitchFamily="34" charset="0"/>
                <a:cs typeface="Arial" panose="020B0604020202020204" pitchFamily="34" charset="0"/>
              </a:rPr>
              <a:t>The gates must be alternately red and blue. In special circumstances, where a panel color cannot be seen properly against the backdrop, (e.g., netting), the Jury can decide to use an alternative color for the gate panel for that specific gate to improve visibility. </a:t>
            </a:r>
          </a:p>
          <a:p>
            <a:pPr marL="0" lvl="0" indent="0">
              <a:lnSpc>
                <a:spcPct val="100000"/>
              </a:lnSpc>
              <a:spcBef>
                <a:spcPts val="0"/>
              </a:spcBef>
              <a:buNone/>
            </a:pPr>
            <a:endPar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COMBINED  </a:t>
            </a:r>
          </a:p>
          <a:p>
            <a:pPr marL="0" indent="0">
              <a:lnSpc>
                <a:spcPct val="100000"/>
              </a:lnSpc>
              <a:spcBef>
                <a:spcPts val="0"/>
              </a:spcBef>
              <a:buNone/>
            </a:pPr>
            <a:r>
              <a:rPr lang="en-US" sz="2000" dirty="0">
                <a:latin typeface="Arial" panose="020B0604020202020204" pitchFamily="34" charset="0"/>
                <a:cs typeface="Arial" panose="020B0604020202020204" pitchFamily="34" charset="0"/>
              </a:rPr>
              <a:t>Provisions of ICR Art. 1211 – </a:t>
            </a:r>
            <a:r>
              <a:rPr lang="en-US" sz="2000" u="sng" dirty="0">
                <a:latin typeface="Arial" panose="020B0604020202020204" pitchFamily="34" charset="0"/>
                <a:cs typeface="Arial" panose="020B0604020202020204" pitchFamily="34" charset="0"/>
              </a:rPr>
              <a:t>Combined Team Event</a:t>
            </a:r>
            <a:r>
              <a:rPr lang="en-US" sz="2000" dirty="0">
                <a:latin typeface="Arial" panose="020B0604020202020204" pitchFamily="34" charset="0"/>
                <a:cs typeface="Arial" panose="020B0604020202020204" pitchFamily="34" charset="0"/>
              </a:rPr>
              <a:t> have been stricken from the rules and replaced by rules for </a:t>
            </a:r>
            <a:r>
              <a:rPr lang="en-US" sz="2000" u="sng" dirty="0">
                <a:latin typeface="Arial" panose="020B0604020202020204" pitchFamily="34" charset="0"/>
                <a:cs typeface="Arial" panose="020B0604020202020204" pitchFamily="34" charset="0"/>
              </a:rPr>
              <a:t>Team Combined</a:t>
            </a:r>
            <a:r>
              <a:rPr lang="en-US" sz="2000" dirty="0">
                <a:latin typeface="Arial" panose="020B0604020202020204" pitchFamily="34" charset="0"/>
                <a:cs typeface="Arial" panose="020B0604020202020204" pitchFamily="34" charset="0"/>
              </a:rPr>
              <a:t>; rule number will remain the same. </a:t>
            </a:r>
            <a:r>
              <a:rPr lang="en-US" sz="2000" b="1" dirty="0">
                <a:latin typeface="Arial" panose="020B0604020202020204" pitchFamily="34" charset="0"/>
                <a:cs typeface="Arial" panose="020B0604020202020204" pitchFamily="34" charset="0"/>
              </a:rPr>
              <a:t>[1211]</a:t>
            </a: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endPar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 TIES IN PARALLEL EVENTS</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b="1" u="sng" dirty="0">
                <a:latin typeface="Arial" panose="020B0604020202020204" pitchFamily="34" charset="0"/>
                <a:cs typeface="Arial" panose="020B0604020202020204" pitchFamily="34" charset="0"/>
              </a:rPr>
              <a:t>Added</a:t>
            </a:r>
            <a:r>
              <a:rPr lang="en-US" sz="2000" dirty="0">
                <a:latin typeface="Arial" panose="020B0604020202020204" pitchFamily="34" charset="0"/>
                <a:cs typeface="Arial" panose="020B0604020202020204" pitchFamily="34" charset="0"/>
              </a:rPr>
              <a:t>: In case of a tie in both runs, the competitor with the lower bib will advance to the next round. </a:t>
            </a:r>
            <a:r>
              <a:rPr lang="en-US" sz="2000" b="1" dirty="0">
                <a:latin typeface="Arial" panose="020B0604020202020204" pitchFamily="34" charset="0"/>
                <a:cs typeface="Arial" panose="020B0604020202020204" pitchFamily="34" charset="0"/>
              </a:rPr>
              <a:t>[1232.4]</a:t>
            </a:r>
            <a:endParaRPr lang="en-US" sz="2000" dirty="0">
              <a:latin typeface="Arial" panose="020B0604020202020204" pitchFamily="34" charset="0"/>
              <a:cs typeface="Arial" panose="020B0604020202020204" pitchFamily="34" charset="0"/>
            </a:endParaRPr>
          </a:p>
          <a:p>
            <a:pPr marL="0" lvl="0" indent="0">
              <a:lnSpc>
                <a:spcPct val="100000"/>
              </a:lnSpc>
              <a:buNone/>
            </a:pPr>
            <a:r>
              <a:rPr lang="en-US" sz="2000" b="1" u="sng" dirty="0">
                <a:latin typeface="Arial" panose="020B0604020202020204" pitchFamily="34" charset="0"/>
                <a:cs typeface="Arial" panose="020B0604020202020204" pitchFamily="34" charset="0"/>
              </a:rPr>
              <a:t>Revised</a:t>
            </a:r>
            <a:r>
              <a:rPr lang="en-US" sz="2000" dirty="0">
                <a:latin typeface="Arial" panose="020B0604020202020204" pitchFamily="34" charset="0"/>
                <a:cs typeface="Arial" panose="020B0604020202020204" pitchFamily="34" charset="0"/>
              </a:rPr>
              <a:t>: If both competitors are tied after the second run in the Final and/or the Small Final, competitors will be ranked equally (tied). They will be ordered by descending bib number. </a:t>
            </a:r>
            <a:r>
              <a:rPr lang="en-US" sz="2000" b="1" dirty="0">
                <a:latin typeface="Arial" panose="020B0604020202020204" pitchFamily="34" charset="0"/>
                <a:cs typeface="Arial" panose="020B0604020202020204" pitchFamily="34" charset="0"/>
              </a:rPr>
              <a:t>[1232.5]</a:t>
            </a:r>
            <a:endParaRPr lang="en-US" sz="2000" dirty="0">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16820"/>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762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14230" y="1388459"/>
            <a:ext cx="8715539" cy="4708981"/>
          </a:xfrm>
          <a:prstGeom prst="rect">
            <a:avLst/>
          </a:prstGeom>
          <a:noFill/>
          <a:ln>
            <a:noFill/>
          </a:ln>
        </p:spPr>
        <p:txBody>
          <a:bodyPr wrap="square">
            <a:spAutoFit/>
          </a:bodyPr>
          <a:lstStyle/>
          <a:p>
            <a:pPr marR="0" lvl="0" algn="just">
              <a:spcBef>
                <a:spcPts val="600"/>
              </a:spcBef>
              <a:spcAft>
                <a:spcPts val="0"/>
              </a:spcAft>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MINOR ATHLETE ABUSE PREVENTION POLICY (MAAPP) &amp; SAFESPORT CODE: </a:t>
            </a:r>
            <a:endParaRPr lang="en-US" sz="2000"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MAAPP should be implemented alongside the SafeSport Code.</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Administration applies – but is not limited to – events, participation requirements, membership requirements, officials’ certification and continuing education, race arena access, volunteers, etc.</a:t>
            </a:r>
          </a:p>
          <a:p>
            <a:pPr marL="342900" marR="0" lvl="0" indent="-342900" algn="just">
              <a:spcBef>
                <a:spcPts val="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p>
          <a:p>
            <a:pPr marR="0">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Please refer to links posted on the U.S. Ski &amp; Snowboard website for access to </a:t>
            </a:r>
            <a:r>
              <a:rPr lang="en-US" sz="2000" u="sng" dirty="0">
                <a:effectLst/>
                <a:latin typeface="Arial" panose="020B0604020202020204" pitchFamily="34" charset="0"/>
                <a:ea typeface="Times New Roman" panose="02020603050405020304" pitchFamily="18" charset="0"/>
                <a:cs typeface="Arial" panose="020B0604020202020204" pitchFamily="34" charset="0"/>
              </a:rPr>
              <a:t>complete and current</a:t>
            </a:r>
            <a:r>
              <a:rPr lang="en-US" sz="2000" dirty="0">
                <a:effectLst/>
                <a:latin typeface="Arial" panose="020B0604020202020204" pitchFamily="34" charset="0"/>
                <a:ea typeface="Times New Roman" panose="02020603050405020304" pitchFamily="18" charset="0"/>
                <a:cs typeface="Arial" panose="020B0604020202020204" pitchFamily="34" charset="0"/>
              </a:rPr>
              <a:t> information.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6D5DCC08-E29B-8AF7-9921-32DB89E63E05}"/>
              </a:ext>
            </a:extLst>
          </p:cNvPr>
          <p:cNvSpPr txBox="1"/>
          <p:nvPr/>
        </p:nvSpPr>
        <p:spPr>
          <a:xfrm>
            <a:off x="0" y="113371"/>
            <a:ext cx="8698625" cy="1200329"/>
          </a:xfrm>
          <a:prstGeom prst="rect">
            <a:avLst/>
          </a:prstGeom>
          <a:noFill/>
          <a:ln>
            <a:noFill/>
          </a:ln>
        </p:spPr>
        <p:txBody>
          <a:bodyPr wrap="square" rtlCol="0" anchor="ctr" anchorCtr="1">
            <a:spAutoFit/>
          </a:bodyPr>
          <a:lstStyle/>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GENERAL REVIEW AND CLARIFICATION  </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U.S. </a:t>
            </a:r>
            <a:r>
              <a:rPr lang="en-US" sz="2400" b="1" cap="all" dirty="0">
                <a:solidFill>
                  <a:srgbClr val="1A21A6"/>
                </a:solidFill>
                <a:latin typeface="Arial" panose="020B0604020202020204" pitchFamily="34" charset="0"/>
                <a:ea typeface="Times New Roman" panose="02020603050405020304" pitchFamily="18" charset="0"/>
                <a:cs typeface="Arial" panose="020B0604020202020204" pitchFamily="34" charset="0"/>
              </a:rPr>
              <a:t>Ski &amp; Snowboard</a:t>
            </a: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 and FIS</a:t>
            </a:r>
          </a:p>
          <a:p>
            <a:pPr marL="0" marR="0" algn="ctr">
              <a:spcBef>
                <a:spcPts val="0"/>
              </a:spcBef>
              <a:spcAft>
                <a:spcPts val="0"/>
              </a:spcAft>
            </a:pPr>
            <a:r>
              <a:rPr lang="en-US" sz="2400" b="1" dirty="0">
                <a:solidFill>
                  <a:srgbClr val="1A21A6"/>
                </a:solidFill>
                <a:latin typeface="Arial" panose="020B0604020202020204" pitchFamily="34" charset="0"/>
                <a:ea typeface="Times New Roman" panose="02020603050405020304" pitchFamily="18" charset="0"/>
                <a:cs typeface="Arial" panose="020B0604020202020204" pitchFamily="34" charset="0"/>
              </a:rPr>
              <a:t>SEASON 2024</a:t>
            </a:r>
            <a:endParaRPr lang="en-US" sz="2400" dirty="0">
              <a:solidFill>
                <a:srgbClr val="1A21A6"/>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438702"/>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426162" y="20444"/>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5D9FFF-A841-7FFE-EAC7-6EE62E4DC380}"/>
              </a:ext>
            </a:extLst>
          </p:cNvPr>
          <p:cNvSpPr txBox="1"/>
          <p:nvPr/>
        </p:nvSpPr>
        <p:spPr>
          <a:xfrm>
            <a:off x="259392" y="838294"/>
            <a:ext cx="8715539" cy="4632037"/>
          </a:xfrm>
          <a:prstGeom prst="rect">
            <a:avLst/>
          </a:prstGeom>
          <a:noFill/>
          <a:ln>
            <a:noFill/>
          </a:ln>
        </p:spPr>
        <p:txBody>
          <a:bodyPr wrap="square">
            <a:spAutoFit/>
          </a:bodyPr>
          <a:lstStyle/>
          <a:p>
            <a:pPr marR="0" lvl="0" algn="just">
              <a:spcBef>
                <a:spcPts val="600"/>
              </a:spcBef>
              <a:spcAft>
                <a:spcPts val="0"/>
              </a:spcAf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MISCELLANEOUS NOTE: MAAPP &amp; SAFESPORT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R="0" algn="just">
              <a:spcBef>
                <a:spcPts val="12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All information is available on the U.S. Ski &amp; Snowboard website at </a:t>
            </a:r>
            <a:r>
              <a:rPr lang="en-US" sz="2000" b="1" strike="noStrike"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usskiandsnowboard.org/safesport-athlete-safety/safesport-resources</a:t>
            </a:r>
            <a:r>
              <a:rPr lang="en-US" sz="20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12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Jury is only responsible for technical matters within 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[601.4] </a:t>
            </a: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are defined as the “race arena” which is accepted as being those areas which the Jury inspects and accepts as being suitable for competitors’ presence; e.g., start arena, race course, finish arena.  </a:t>
            </a:r>
          </a:p>
          <a:p>
            <a:pPr marL="0" marR="0">
              <a:spcBef>
                <a:spcPts val="0"/>
              </a:spcBef>
              <a:spcAft>
                <a:spcPts val="0"/>
              </a:spcAft>
            </a:pPr>
            <a:endParaRPr lang="en-US" sz="2000"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232566"/>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600" y="990600"/>
            <a:ext cx="8534400" cy="4415555"/>
          </a:xfrm>
        </p:spPr>
        <p:txBody>
          <a:bodyPr rtlCol="0">
            <a:normAutofit/>
          </a:bodyPr>
          <a:lstStyle/>
          <a:p>
            <a:pPr marL="0" marR="0" lvl="0" indent="0" algn="just">
              <a:lnSpc>
                <a:spcPct val="100000"/>
              </a:lnSpc>
              <a:spcBef>
                <a:spcPts val="600"/>
              </a:spcBef>
              <a:spcAft>
                <a:spcPts val="600"/>
              </a:spcAft>
              <a:buNone/>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HELMET RULES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87350" marR="0" indent="-342900" algn="just">
              <a:lnSpc>
                <a:spcPct val="100000"/>
              </a:lnSpc>
              <a:spcBef>
                <a:spcPts val="60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Soft ear protection is only permitted for helmets used in Slalom. </a:t>
            </a:r>
            <a:r>
              <a:rPr lang="en-US" sz="2000" i="1" dirty="0">
                <a:effectLst/>
                <a:latin typeface="Arial" panose="020B0604020202020204" pitchFamily="34" charset="0"/>
                <a:ea typeface="Times New Roman" panose="02020603050405020304" pitchFamily="18" charset="0"/>
                <a:cs typeface="Arial" panose="020B0604020202020204" pitchFamily="34" charset="0"/>
              </a:rPr>
              <a:t>Soft ear protection is not allowed in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[U707, U807, U907, U1007, U1233, Helmet Rules]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87350" marR="0" indent="-342900" algn="just">
              <a:lnSpc>
                <a:spcPct val="100000"/>
              </a:lnSpc>
              <a:spcBef>
                <a:spcPts val="60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U1233 has been edited as follows: In the case of issues or items not covered in Art. 1220-1233, the rules for Slalom (Art. 800) or Giant Slalom (Art. 900) must be considered.</a:t>
            </a:r>
          </a:p>
          <a:p>
            <a:pPr marL="387350" marR="0" indent="-342900" algn="just">
              <a:lnSpc>
                <a:spcPct val="100000"/>
              </a:lnSpc>
              <a:spcBef>
                <a:spcPts val="60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Reminder: For all events, (FIS, non-FIS scored and non-scored), helmet-mounted cameras </a:t>
            </a:r>
            <a:r>
              <a:rPr lang="en-US" sz="2000" u="sng" dirty="0">
                <a:effectLst/>
                <a:latin typeface="Arial" panose="020B0604020202020204" pitchFamily="34" charset="0"/>
                <a:ea typeface="Times New Roman" panose="02020603050405020304" pitchFamily="18" charset="0"/>
                <a:cs typeface="Arial" panose="020B0604020202020204" pitchFamily="34" charset="0"/>
              </a:rPr>
              <a:t>and/or their mounts</a:t>
            </a:r>
            <a:r>
              <a:rPr lang="en-US" sz="2000" dirty="0">
                <a:effectLst/>
                <a:latin typeface="Arial" panose="020B0604020202020204" pitchFamily="34" charset="0"/>
                <a:ea typeface="Times New Roman" panose="02020603050405020304" pitchFamily="18" charset="0"/>
                <a:cs typeface="Arial" panose="020B0604020202020204" pitchFamily="34" charset="0"/>
              </a:rPr>
              <a:t> are not allowed for use by either competitors or forerunners. The helmets shall have no spoilers nor protruding parts.</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35381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0">
            <a:extLst>
              <a:ext uri="{FF2B5EF4-FFF2-40B4-BE49-F238E27FC236}">
                <a16:creationId xmlns:a16="http://schemas.microsoft.com/office/drawing/2014/main" id="{53B1CCB3-A95E-78AE-C5EE-43D3E09D1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EB2F0064-1DE2-2362-DE02-1B9A08789585}"/>
              </a:ext>
            </a:extLst>
          </p:cNvPr>
          <p:cNvSpPr>
            <a:spLocks noGrp="1"/>
          </p:cNvSpPr>
          <p:nvPr>
            <p:ph type="title"/>
          </p:nvPr>
        </p:nvSpPr>
        <p:spPr>
          <a:xfrm>
            <a:off x="304800" y="80963"/>
            <a:ext cx="8001000" cy="757237"/>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FORERUNNERS CLARIFICATIONS</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BF1AE71-B138-BD32-D702-0DC393FA8B36}"/>
              </a:ext>
            </a:extLst>
          </p:cNvPr>
          <p:cNvSpPr>
            <a:spLocks noGrp="1"/>
          </p:cNvSpPr>
          <p:nvPr>
            <p:ph type="body" sz="quarter" idx="10"/>
          </p:nvPr>
        </p:nvSpPr>
        <p:spPr>
          <a:xfrm>
            <a:off x="304800" y="824089"/>
            <a:ext cx="8077200" cy="5724525"/>
          </a:xfrm>
        </p:spPr>
        <p:txBody>
          <a:bodyPr/>
          <a:lstStyle/>
          <a:p>
            <a:pPr marL="268287" marR="0" indent="-285750" algn="just">
              <a:lnSpc>
                <a:spcPct val="100000"/>
              </a:lnSpc>
              <a:spcBef>
                <a:spcPts val="0"/>
              </a:spcBef>
              <a:spcAft>
                <a:spcPts val="0"/>
              </a:spcAft>
              <a:buFont typeface="Arial" panose="020B0604020202020204" pitchFamily="34" charset="0"/>
              <a:buChar char="•"/>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dult (18+) forerunners at events that </a:t>
            </a:r>
            <a:r>
              <a:rPr lang="en-US" sz="19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 minor participants</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marR="0" indent="0" algn="just">
              <a:lnSpc>
                <a:spcPct val="100000"/>
              </a:lnSpc>
              <a:spcBef>
                <a:spcPts val="600"/>
              </a:spcBef>
              <a:spcAft>
                <a:spcPts val="0"/>
              </a:spcAft>
              <a:buNone/>
            </a:pPr>
            <a:r>
              <a:rPr lang="en-US" sz="1900" b="1" i="1" dirty="0">
                <a:solidFill>
                  <a:srgbClr val="003399"/>
                </a:solidFill>
                <a:effectLst/>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900" b="1" i="1" u="sng" dirty="0">
                <a:solidFill>
                  <a:srgbClr val="003399"/>
                </a:solidFill>
                <a:effectLst/>
                <a:latin typeface="Arial" panose="020B0604020202020204" pitchFamily="34" charset="0"/>
                <a:ea typeface="Times New Roman" panose="02020603050405020304" pitchFamily="18" charset="0"/>
                <a:cs typeface="Arial" panose="020B0604020202020204" pitchFamily="34" charset="0"/>
              </a:rPr>
              <a:t>are not</a:t>
            </a:r>
            <a:r>
              <a:rPr lang="en-US" sz="1900" b="1" i="1" dirty="0">
                <a:solidFill>
                  <a:srgbClr val="003399"/>
                </a:solidFill>
                <a:effectLst/>
                <a:latin typeface="Arial" panose="020B0604020202020204" pitchFamily="34" charset="0"/>
                <a:ea typeface="Times New Roman" panose="02020603050405020304" pitchFamily="18" charset="0"/>
                <a:cs typeface="Arial" panose="020B0604020202020204" pitchFamily="34" charset="0"/>
              </a:rPr>
              <a:t> allowed.</a:t>
            </a:r>
            <a:r>
              <a:rPr lang="en-US" sz="1900" b="1" dirty="0">
                <a:solidFill>
                  <a:srgbClr val="003399"/>
                </a:solidFill>
                <a:effectLst/>
                <a:latin typeface="Arial" panose="020B0604020202020204" pitchFamily="34" charset="0"/>
                <a:ea typeface="Times New Roman" panose="02020603050405020304" pitchFamily="18" charset="0"/>
                <a:cs typeface="Arial" panose="020B0604020202020204" pitchFamily="34" charset="0"/>
              </a:rPr>
              <a:t> </a:t>
            </a:r>
          </a:p>
          <a:p>
            <a:pPr marL="268287" marR="0" indent="-285750" algn="just">
              <a:lnSpc>
                <a:spcPct val="100000"/>
              </a:lnSpc>
              <a:spcBef>
                <a:spcPts val="600"/>
              </a:spcBef>
              <a:spcAft>
                <a:spcPts val="600"/>
              </a:spcAft>
              <a:buFont typeface="Arial" panose="020B0604020202020204" pitchFamily="34" charset="0"/>
              <a:buChar char="•"/>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U18 and younger forerunners, </a:t>
            </a:r>
            <a:r>
              <a:rPr lang="en-US" sz="19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including those with “General” or “Short-Term” Memberships</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04863" marR="0" indent="-576263">
              <a:lnSpc>
                <a:spcPct val="100000"/>
              </a:lnSpc>
              <a:spcBef>
                <a:spcPts val="0"/>
              </a:spcBef>
              <a:spcAft>
                <a:spcPts val="0"/>
              </a:spcAft>
              <a:buNone/>
            </a:pPr>
            <a:r>
              <a:rPr lang="en-US" sz="19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 be accompanied by a parent or legal guardian </a:t>
            </a:r>
            <a:r>
              <a:rPr lang="en-US" sz="19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a:t>
            </a:r>
          </a:p>
          <a:p>
            <a:pPr marL="804863" marR="0" indent="-576263">
              <a:lnSpc>
                <a:spcPct val="100000"/>
              </a:lnSpc>
              <a:spcBef>
                <a:spcPts val="600"/>
              </a:spcBef>
              <a:spcAft>
                <a:spcPts val="600"/>
              </a:spcAft>
              <a:buNone/>
            </a:pPr>
            <a:r>
              <a:rPr lang="en-US" sz="19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 </a:t>
            </a:r>
            <a:r>
              <a:rPr lang="en-US" sz="19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Coach w/Official, Official, Volunteer, Masters w/requirements).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0000"/>
              </a:lnSpc>
              <a:spcBef>
                <a:spcPts val="600"/>
              </a:spcBef>
              <a:spcAft>
                <a:spcPts val="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a:defRPr/>
            </a:pPr>
            <a:endParaRPr lang="en-US" dirty="0"/>
          </a:p>
        </p:txBody>
      </p:sp>
    </p:spTree>
    <p:extLst>
      <p:ext uri="{BB962C8B-B14F-4D97-AF65-F5344CB8AC3E}">
        <p14:creationId xmlns:p14="http://schemas.microsoft.com/office/powerpoint/2010/main" val="420918921"/>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04800" y="735108"/>
            <a:ext cx="8534400" cy="5599113"/>
          </a:xfrm>
        </p:spPr>
        <p:txBody>
          <a:bodyPr rtlCol="0">
            <a:normAutofit/>
          </a:bodyPr>
          <a:lstStyle/>
          <a:p>
            <a:pPr marL="0" marR="0" lvl="0" indent="0" algn="just">
              <a:lnSpc>
                <a:spcPct val="100000"/>
              </a:lnSpc>
              <a:spcBef>
                <a:spcPts val="0"/>
              </a:spcBef>
              <a:spcAft>
                <a:spcPts val="0"/>
              </a:spcAft>
              <a:buNone/>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HOMOLOGATION FILES</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Paper copies of homologations and homologation information posted on independent websites may be outdated.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accurate sources for course homologation data verification are the U.S. Ski &amp; Snowboard and FIS websites. </a:t>
            </a:r>
          </a:p>
          <a:p>
            <a:pPr marL="44450" marR="0" indent="0" algn="just">
              <a:lnSpc>
                <a:spcPct val="100000"/>
              </a:lnSpc>
              <a:spcBef>
                <a:spcPts val="0"/>
              </a:spcBef>
              <a:spcAft>
                <a:spcPts val="0"/>
              </a:spcAft>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Please note a new inspection of an existing course (FIS or National) voids the previous homologation of an existing course.</a:t>
            </a:r>
          </a:p>
          <a:p>
            <a:pPr marL="4445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nSpc>
                <a:spcPct val="100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Homologation f</a:t>
            </a:r>
            <a:r>
              <a:rPr lang="en-US" sz="2000" dirty="0">
                <a:effectLst/>
                <a:latin typeface="Arial" panose="020B0604020202020204" pitchFamily="34" charset="0"/>
                <a:ea typeface="Times New Roman" panose="02020603050405020304" pitchFamily="18" charset="0"/>
                <a:cs typeface="Arial" panose="020B0604020202020204" pitchFamily="34" charset="0"/>
              </a:rPr>
              <a:t>iles may be accessed at: </a:t>
            </a: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20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445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Files may also be accessed at: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00000"/>
              </a:lnSpc>
              <a:spcBef>
                <a:spcPts val="0"/>
              </a:spcBef>
              <a:spcAft>
                <a:spcPts val="0"/>
              </a:spcAft>
              <a:buNone/>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a:t>
            </a: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44450" marR="0" indent="0">
              <a:lnSpc>
                <a:spcPct val="100000"/>
              </a:lnSpc>
              <a:spcBef>
                <a:spcPts val="0"/>
              </a:spcBef>
              <a:spcAft>
                <a:spcPts val="0"/>
              </a:spcAft>
              <a:buNone/>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a:t>
            </a:r>
            <a:r>
              <a:rPr lang="en-US" sz="2000" dirty="0">
                <a:effectLst/>
                <a:latin typeface="Arial" panose="020B0604020202020204" pitchFamily="34" charset="0"/>
                <a:ea typeface="Times New Roman" panose="02020603050405020304" pitchFamily="18" charset="0"/>
                <a:cs typeface="Arial" panose="020B0604020202020204" pitchFamily="34" charset="0"/>
              </a:rPr>
              <a:t>ps, photos, reports, etc., are not available at this site.) </a:t>
            </a:r>
          </a:p>
          <a:p>
            <a:pPr marL="0" indent="0" eaLnBrk="1" hangingPunct="1">
              <a:spcBef>
                <a:spcPts val="600"/>
              </a:spcBef>
              <a:buFont typeface="Arial" charset="0"/>
              <a:buNone/>
              <a:defRPr/>
            </a:pPr>
            <a:endParaRPr lang="en-US" altLang="en-US" sz="2000" dirty="0">
              <a:solidFill>
                <a:srgbClr val="FF0000"/>
              </a:solidFill>
              <a:latin typeface="Arial" panose="020B0604020202020204" pitchFamily="34" charset="0"/>
              <a:cs typeface="Arial" panose="020B0604020202020204" pitchFamily="34"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5079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9970-CF8A-9C16-0FC8-30EDC803C9A7}"/>
              </a:ext>
            </a:extLst>
          </p:cNvPr>
          <p:cNvSpPr>
            <a:spLocks noGrp="1"/>
          </p:cNvSpPr>
          <p:nvPr>
            <p:ph type="title"/>
          </p:nvPr>
        </p:nvSpPr>
        <p:spPr>
          <a:xfrm>
            <a:off x="142875" y="319088"/>
            <a:ext cx="3590925" cy="736600"/>
          </a:xfrm>
        </p:spPr>
        <p:txBody>
          <a:bodyPr/>
          <a:lstStyle/>
          <a:p>
            <a:pPr>
              <a:defRPr/>
            </a:pPr>
            <a:r>
              <a:rPr lang="en-US" sz="20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COMPETITION WORKER REGISTRATION</a:t>
            </a:r>
            <a:endParaRPr lang="en-US" sz="2000" b="1" dirty="0">
              <a:solidFill>
                <a:srgbClr val="1A21A6"/>
              </a:solidFill>
            </a:endParaRPr>
          </a:p>
        </p:txBody>
      </p:sp>
      <p:sp>
        <p:nvSpPr>
          <p:cNvPr id="76804" name="Text Placeholder 2">
            <a:extLst>
              <a:ext uri="{FF2B5EF4-FFF2-40B4-BE49-F238E27FC236}">
                <a16:creationId xmlns:a16="http://schemas.microsoft.com/office/drawing/2014/main" id="{8A58014C-1790-2D85-82E7-A15B64728292}"/>
              </a:ext>
            </a:extLst>
          </p:cNvPr>
          <p:cNvSpPr>
            <a:spLocks noGrp="1" noChangeArrowheads="1"/>
          </p:cNvSpPr>
          <p:nvPr>
            <p:ph type="body" sz="quarter" idx="10"/>
          </p:nvPr>
        </p:nvSpPr>
        <p:spPr>
          <a:xfrm>
            <a:off x="147638" y="1905000"/>
            <a:ext cx="3429000" cy="990600"/>
          </a:xfrm>
        </p:spPr>
        <p:txBody>
          <a:bodyPr/>
          <a:lstStyle/>
          <a:p>
            <a:pPr>
              <a:buFont typeface="Arial" panose="020B0604020202020204" pitchFamily="34" charset="0"/>
              <a:buChar char="•"/>
              <a:defRPr/>
            </a:pPr>
            <a:r>
              <a:rPr lang="en-US" altLang="en-US" sz="2000" b="1" dirty="0"/>
              <a:t>Form is in the MPF</a:t>
            </a:r>
          </a:p>
          <a:p>
            <a:pPr>
              <a:buFont typeface="Arial" panose="020B0604020202020204" pitchFamily="34" charset="0"/>
              <a:buChar char="•"/>
              <a:defRPr/>
            </a:pPr>
            <a:r>
              <a:rPr lang="en-US" altLang="en-US" sz="2000" b="1" dirty="0"/>
              <a:t>Must be 18 years of age</a:t>
            </a:r>
          </a:p>
          <a:p>
            <a:pPr marL="0" indent="0">
              <a:buFont typeface="Euphemia" panose="020B0503040102020104" pitchFamily="34" charset="0"/>
              <a:buNone/>
              <a:defRPr/>
            </a:pPr>
            <a:endParaRPr lang="en-US" altLang="en-US" sz="2000" b="1" dirty="0"/>
          </a:p>
          <a:p>
            <a:pPr>
              <a:buFont typeface="Arial" panose="020B0604020202020204" pitchFamily="34" charset="0"/>
              <a:buChar char="•"/>
              <a:defRPr/>
            </a:pPr>
            <a:endParaRPr lang="en-US" altLang="en-US" sz="2000" dirty="0"/>
          </a:p>
        </p:txBody>
      </p:sp>
      <p:pic>
        <p:nvPicPr>
          <p:cNvPr id="29700" name="Picture 3">
            <a:extLst>
              <a:ext uri="{FF2B5EF4-FFF2-40B4-BE49-F238E27FC236}">
                <a16:creationId xmlns:a16="http://schemas.microsoft.com/office/drawing/2014/main" id="{D7EFD391-6818-DFBC-AF99-A8F953A10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128588"/>
            <a:ext cx="5033962"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138343"/>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04800" y="192087"/>
            <a:ext cx="8534400" cy="6473826"/>
          </a:xfrm>
        </p:spPr>
        <p:txBody>
          <a:bodyPr rtlCol="0">
            <a:normAutofit/>
          </a:bodyPr>
          <a:lstStyle/>
          <a:p>
            <a:pPr marL="0" marR="0" lvl="0" indent="0" algn="just">
              <a:lnSpc>
                <a:spcPct val="100000"/>
              </a:lnSpc>
              <a:spcBef>
                <a:spcPts val="600"/>
              </a:spcBef>
              <a:spcAft>
                <a:spcPts val="0"/>
              </a:spcAft>
              <a:buNone/>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FLUOROCARBONS</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60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all events sanctioned by U.S. Ski &amp; Snowboard and by FIS, the use of fluorocarbon wax preparation is prohibited.</a:t>
            </a:r>
          </a:p>
          <a:p>
            <a:pPr marL="0" marR="0" lvl="0" indent="0" algn="just">
              <a:lnSpc>
                <a:spcPct val="100000"/>
              </a:lnSpc>
              <a:spcBef>
                <a:spcPts val="1200"/>
              </a:spcBef>
              <a:spcAft>
                <a:spcPts val="0"/>
              </a:spcAft>
              <a:buNone/>
              <a:tabLst>
                <a:tab pos="457200" algn="l"/>
                <a:tab pos="571500" algn="l"/>
                <a:tab pos="685800" algn="l"/>
                <a:tab pos="228600" algn="l"/>
                <a:tab pos="571500" algn="l"/>
                <a:tab pos="6858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DISQUALIFICATION</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223.3.3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states: “Competitors shall only be disqualified if their mistake would result in an advantage for them with regard to the end result; unless the Rules state otherwise in an individual case.” </a:t>
            </a:r>
          </a:p>
          <a:p>
            <a:pPr marL="0" marR="0" indent="0" algn="just">
              <a:lnSpc>
                <a:spcPct val="100000"/>
              </a:lnSpc>
              <a:spcBef>
                <a:spcPts val="600"/>
              </a:spcBef>
              <a:spcAft>
                <a:spcPts val="0"/>
              </a:spcAft>
              <a:buNone/>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342900" marR="0" lvl="0" indent="-342900" algn="just">
              <a:lnSpc>
                <a:spcPct val="100000"/>
              </a:lnSpc>
              <a:spcBef>
                <a:spcPts val="0"/>
              </a:spcBef>
              <a:spcAft>
                <a:spcPts val="60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629.1 – participates in the race under false pretenses</a:t>
            </a:r>
          </a:p>
          <a:p>
            <a:pPr marL="342900" marR="0" lvl="0" indent="-342900" algn="just">
              <a:lnSpc>
                <a:spcPct val="100000"/>
              </a:lnSpc>
              <a:spcBef>
                <a:spcPts val="600"/>
              </a:spcBef>
              <a:spcAft>
                <a:spcPts val="60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629.2 – jeopardizes the security of persons or property or causes actual injury or damage</a:t>
            </a:r>
          </a:p>
          <a:p>
            <a:pPr marL="342900" marR="0" lvl="0" indent="-342900" algn="just">
              <a:lnSpc>
                <a:spcPct val="100000"/>
              </a:lnSpc>
              <a:spcBef>
                <a:spcPts val="600"/>
              </a:spcBef>
              <a:spcAft>
                <a:spcPts val="60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629.3 – does not pass through a gate correctly in accordance with Art.661.4</a:t>
            </a:r>
          </a:p>
          <a:p>
            <a:pPr marL="342900" marR="0" lvl="0" indent="-342900" algn="just">
              <a:lnSpc>
                <a:spcPct val="100000"/>
              </a:lnSpc>
              <a:spcBef>
                <a:spcPts val="600"/>
              </a:spcBef>
              <a:spcAft>
                <a:spcPts val="600"/>
              </a:spcAft>
              <a:buFont typeface="Symbol" panose="05050102010706020507" pitchFamily="18" charset="2"/>
              <a:buChar char=""/>
              <a:tabLst>
                <a:tab pos="457200" algn="l"/>
                <a:tab pos="571500" algn="l"/>
                <a:tab pos="6858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629.3 – does not start within the time limits defined by Art. 613.7</a:t>
            </a:r>
          </a:p>
          <a:p>
            <a:pPr marL="0" marR="0" indent="0" algn="just">
              <a:lnSpc>
                <a:spcPct val="100000"/>
              </a:lnSpc>
              <a:spcBef>
                <a:spcPts val="600"/>
              </a:spcBef>
              <a:spcAft>
                <a:spcPts val="600"/>
              </a:spcAft>
              <a:buNone/>
              <a:tabLst>
                <a:tab pos="457200" algn="l"/>
                <a:tab pos="571500" algn="l"/>
                <a:tab pos="68580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may or may not include disqualification. [Art. 223.1.1; Art. 223.3.2]</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036934"/>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1B4708F-D77D-488D-B1B4-FF37BB1A3369}"/>
              </a:ext>
            </a:extLst>
          </p:cNvPr>
          <p:cNvSpPr txBox="1"/>
          <p:nvPr/>
        </p:nvSpPr>
        <p:spPr>
          <a:xfrm>
            <a:off x="443304" y="176253"/>
            <a:ext cx="8472096" cy="6324808"/>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DUE PROCESS [224.7]</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Prior to the imposition of a penalty (except in cases of verbal reprimands and withdrawal of accreditation), the person accused of an offense shall be given the opportunity to present a defense at a hearing, verbally or in writing.  Defense can include, but is not limited to the following:</a:t>
            </a:r>
          </a:p>
          <a:p>
            <a:pPr marL="342900" marR="0" lvl="0" indent="-342900"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Calling witnesses, including athlete, coach, Gate Judge, etc.</a:t>
            </a:r>
          </a:p>
          <a:p>
            <a:pPr marL="342900" marR="0" lvl="0" indent="-342900"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Questioning witnesses – including athlete, coach, Gate Judge, etc. – upon whose testimony the Jury relies</a:t>
            </a:r>
          </a:p>
          <a:p>
            <a:pPr marL="0" marR="0" algn="just">
              <a:spcBef>
                <a:spcPts val="600"/>
              </a:spcBef>
              <a:spcAft>
                <a:spcPts val="0"/>
              </a:spcAft>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considering all evidence.  The Jury must adhere to the following policy:</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Consider infraction</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Hear and consider all testimony and other evidence</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Allow accused person the opportunity to present a defense and review all evidence (question witnesses, etc.)</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Deliberate</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Make a fair decision</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Review, vote, and sign prepared Jury Minutes of decision</a:t>
            </a:r>
          </a:p>
          <a:p>
            <a:pPr marL="344488" marR="0" lvl="2" indent="-344488" algn="just">
              <a:spcBef>
                <a:spcPts val="0"/>
              </a:spcBef>
              <a:spcAft>
                <a:spcPts val="0"/>
              </a:spcAft>
              <a:buFont typeface="Symbol" panose="05050102010706020507" pitchFamily="18" charset="2"/>
              <a:buChar char=""/>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Notify affected parties</a:t>
            </a:r>
          </a:p>
        </p:txBody>
      </p:sp>
    </p:spTree>
    <p:extLst>
      <p:ext uri="{BB962C8B-B14F-4D97-AF65-F5344CB8AC3E}">
        <p14:creationId xmlns:p14="http://schemas.microsoft.com/office/powerpoint/2010/main" val="1238026890"/>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75E3A3-0471-FFCD-DCFF-CBD05B347E24}"/>
              </a:ext>
            </a:extLst>
          </p:cNvPr>
          <p:cNvSpPr txBox="1"/>
          <p:nvPr/>
        </p:nvSpPr>
        <p:spPr>
          <a:xfrm>
            <a:off x="353766" y="305068"/>
            <a:ext cx="8381999" cy="5786199"/>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VALID AND FALSE STARTS [613.7, 805.4]  </a:t>
            </a:r>
          </a:p>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DELAYED STARTS [613.6, 805.3.1]</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600"/>
              </a:spcAft>
              <a:buFont typeface="Symbol" panose="05050102010706020507" pitchFamily="18" charset="2"/>
              <a:buChar char=""/>
            </a:pPr>
            <a:r>
              <a:rPr lang="en-US" sz="20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Early/late start</a:t>
            </a:r>
            <a:r>
              <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violation occurs when a competitor is in the start gate and does not start within the required period with respect to the start command – “GO”!</a:t>
            </a: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 and officials must have a reasonable expectation of when a competitor may be approaching their position.  Competitors who either start early or late can minimize this expectation and potentially create an environment that is not secure.  For these reasons, early/late start violations require DSQ. </a:t>
            </a:r>
            <a:r>
              <a:rPr lang="en-US" sz="2000" b="1" dirty="0">
                <a:effectLst/>
                <a:latin typeface="Arial" panose="020B0604020202020204" pitchFamily="34" charset="0"/>
                <a:ea typeface="Times New Roman" panose="02020603050405020304" pitchFamily="18" charset="0"/>
                <a:cs typeface="Arial" panose="020B0604020202020204" pitchFamily="34" charset="0"/>
              </a:rPr>
              <a:t>[613.7, 805.4]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b="1" u="sng"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delayed</a:t>
            </a:r>
            <a:r>
              <a:rPr lang="en-US" sz="2000" dirty="0">
                <a:effectLst/>
                <a:latin typeface="Arial" panose="020B0604020202020204" pitchFamily="34" charset="0"/>
                <a:ea typeface="Times New Roman" panose="02020603050405020304" pitchFamily="18" charset="0"/>
                <a:cs typeface="Arial" panose="020B0604020202020204" pitchFamily="34" charset="0"/>
              </a:rPr>
              <a:t>” competitor is one who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is not present</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in the start area or who is not ready to start when called </a:t>
            </a:r>
            <a:r>
              <a:rPr lang="en-US" sz="2000" b="1" dirty="0">
                <a:effectLst/>
                <a:latin typeface="Arial" panose="020B0604020202020204" pitchFamily="34" charset="0"/>
                <a:ea typeface="Times New Roman" panose="02020603050405020304" pitchFamily="18" charset="0"/>
                <a:cs typeface="Arial" panose="020B0604020202020204" pitchFamily="34" charset="0"/>
              </a:rPr>
              <a:t>[613.6, 805.3.1]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 provisional start may be allowed by the Start Referee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a:t>
            </a:r>
            <a:r>
              <a:rPr lang="en-US" sz="2000" dirty="0">
                <a:effectLst/>
                <a:latin typeface="Arial" panose="020B0604020202020204" pitchFamily="34" charset="0"/>
                <a:ea typeface="Times New Roman" panose="02020603050405020304" pitchFamily="18" charset="0"/>
                <a:cs typeface="Arial" panose="020B0604020202020204" pitchFamily="34" charset="0"/>
              </a:rPr>
              <a:t>or the Jury (in case of doubt)</a:t>
            </a:r>
          </a:p>
          <a:p>
            <a:pPr marL="285750" marR="0" lvl="1" indent="-28575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Athletes who are given provisional starts are subject to SANCTION, which </a:t>
            </a:r>
            <a:r>
              <a:rPr lang="en-US" sz="2000" b="1" i="1" u="sng" dirty="0">
                <a:effectLst/>
                <a:latin typeface="Arial" panose="020B0604020202020204" pitchFamily="34" charset="0"/>
                <a:ea typeface="Times New Roman" panose="02020603050405020304" pitchFamily="18" charset="0"/>
                <a:cs typeface="Arial" panose="020B0604020202020204" pitchFamily="34" charset="0"/>
              </a:rPr>
              <a:t>may or may not</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DSQ. However, provisions of Art. </a:t>
            </a:r>
            <a:r>
              <a:rPr lang="en-US" sz="2000">
                <a:effectLst/>
                <a:latin typeface="Arial" panose="020B0604020202020204" pitchFamily="34" charset="0"/>
                <a:ea typeface="Times New Roman" panose="02020603050405020304" pitchFamily="18" charset="0"/>
                <a:cs typeface="Arial" panose="020B0604020202020204" pitchFamily="34" charset="0"/>
              </a:rPr>
              <a:t>223.3.3 </a:t>
            </a:r>
            <a:r>
              <a:rPr lang="en-US" sz="2000" dirty="0">
                <a:effectLst/>
                <a:latin typeface="Arial" panose="020B0604020202020204" pitchFamily="34" charset="0"/>
                <a:ea typeface="Times New Roman" panose="02020603050405020304" pitchFamily="18" charset="0"/>
                <a:cs typeface="Arial" panose="020B0604020202020204" pitchFamily="34" charset="0"/>
              </a:rPr>
              <a:t>must be met.</a:t>
            </a:r>
          </a:p>
        </p:txBody>
      </p:sp>
    </p:spTree>
    <p:extLst>
      <p:ext uri="{BB962C8B-B14F-4D97-AF65-F5344CB8AC3E}">
        <p14:creationId xmlns:p14="http://schemas.microsoft.com/office/powerpoint/2010/main" val="1322350574"/>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94494" y="177243"/>
            <a:ext cx="8382000" cy="6096000"/>
          </a:xfrm>
        </p:spPr>
        <p:txBody>
          <a:bodyPr rtlCol="0">
            <a:normAutofit/>
          </a:bodyPr>
          <a:lstStyle/>
          <a:p>
            <a:pPr marL="0" indent="0">
              <a:lnSpc>
                <a:spcPct val="100000"/>
              </a:lnSpc>
              <a:spcBef>
                <a:spcPts val="0"/>
              </a:spcBef>
              <a:buNone/>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STARTS – IMPORTANT POINTS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nSpc>
                <a:spcPct val="100000"/>
              </a:lnSpc>
              <a:spcBef>
                <a:spcPts val="600"/>
              </a:spcBef>
              <a:buNone/>
            </a:pPr>
            <a:r>
              <a:rPr lang="en-US" sz="2000" dirty="0">
                <a:latin typeface="Arial" panose="020B0604020202020204" pitchFamily="34" charset="0"/>
                <a:cs typeface="Arial" panose="020B0604020202020204" pitchFamily="34" charset="0"/>
              </a:rPr>
              <a:t>An athlete who is granted a provisional start that is later found to be unjustified is subject to “sanction”</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dirty="0">
                <a:latin typeface="Arial" panose="020B0604020202020204" pitchFamily="34" charset="0"/>
                <a:cs typeface="Arial" panose="020B0604020202020204" pitchFamily="34" charset="0"/>
              </a:rPr>
              <a:t>Depending on circumstances, the sanction </a:t>
            </a:r>
            <a:r>
              <a:rPr lang="en-US" sz="2000" b="1" u="sng" dirty="0">
                <a:latin typeface="Arial" panose="020B0604020202020204" pitchFamily="34" charset="0"/>
                <a:cs typeface="Arial" panose="020B0604020202020204" pitchFamily="34" charset="0"/>
              </a:rPr>
              <a:t>may</a:t>
            </a:r>
            <a:r>
              <a:rPr lang="en-US" sz="2000" dirty="0">
                <a:latin typeface="Arial" panose="020B0604020202020204" pitchFamily="34" charset="0"/>
                <a:cs typeface="Arial" panose="020B0604020202020204" pitchFamily="34" charset="0"/>
              </a:rPr>
              <a:t> include a DSQ.  </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dirty="0">
                <a:latin typeface="Arial" panose="020B0604020202020204" pitchFamily="34" charset="0"/>
                <a:cs typeface="Arial" panose="020B0604020202020204" pitchFamily="34" charset="0"/>
              </a:rPr>
              <a:t>Prior to imposing the DSQ, Jury must decide whether or not the competitor’s later start provided an unfair advantage, e.g., improved weather conditions, etc.</a:t>
            </a: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dirty="0">
                <a:latin typeface="Arial" panose="020B0604020202020204" pitchFamily="34" charset="0"/>
                <a:cs typeface="Arial" panose="020B0604020202020204" pitchFamily="34" charset="0"/>
              </a:rPr>
              <a:t>A competitor shall only be disqualified if their mistake would result in an advantage for them with regard to the end result, unless the Rules state otherwise in an individual case, e.g., gate fault; early/late starts. </a:t>
            </a:r>
            <a:r>
              <a:rPr lang="en-US" sz="2000" b="1" dirty="0">
                <a:latin typeface="Arial" panose="020B0604020202020204" pitchFamily="34" charset="0"/>
                <a:cs typeface="Arial" panose="020B0604020202020204" pitchFamily="34" charset="0"/>
              </a:rPr>
              <a:t>[223.3.3]</a:t>
            </a: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dirty="0">
                <a:latin typeface="Arial" panose="020B0604020202020204" pitchFamily="34" charset="0"/>
                <a:cs typeface="Arial" panose="020B0604020202020204" pitchFamily="34" charset="0"/>
              </a:rPr>
              <a:t>If a provisional start is not approved, the competitor’s status </a:t>
            </a:r>
            <a:r>
              <a:rPr lang="en-US" sz="2000" b="1" u="sng" dirty="0">
                <a:latin typeface="Arial" panose="020B0604020202020204" pitchFamily="34" charset="0"/>
                <a:cs typeface="Arial" panose="020B0604020202020204" pitchFamily="34" charset="0"/>
              </a:rPr>
              <a:t>must not</a:t>
            </a:r>
            <a:r>
              <a:rPr lang="en-US" sz="2000" dirty="0">
                <a:latin typeface="Arial" panose="020B0604020202020204" pitchFamily="34" charset="0"/>
                <a:cs typeface="Arial" panose="020B0604020202020204" pitchFamily="34" charset="0"/>
              </a:rPr>
              <a:t> be changed to DNS.  The only available option is DSQ, but then only if the provisions of Art. 223.3.3 have been met.</a:t>
            </a: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699419"/>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322262" y="228703"/>
            <a:ext cx="8196263" cy="6078587"/>
          </a:xfrm>
          <a:prstGeom prst="rect">
            <a:avLst/>
          </a:prstGeom>
          <a:noFill/>
          <a:ln>
            <a:noFill/>
          </a:ln>
        </p:spPr>
        <p:txBody>
          <a:bodyPr wrap="square">
            <a:spAutoFit/>
          </a:bodyPr>
          <a:lstStyle/>
          <a:p>
            <a:pPr marL="0" marR="0" algn="just">
              <a:spcBef>
                <a:spcPts val="600"/>
              </a:spcBef>
              <a:spcAft>
                <a:spcPts val="600"/>
              </a:spcAft>
              <a:tabLst>
                <a:tab pos="11430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COMPETITION EQUIPMENT – PROTECTORS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term “competition equipment” implies all items of equipment used by athletes in competitive skiing, including clothing and implements that serve a technical function. </a:t>
            </a:r>
          </a:p>
          <a:p>
            <a:pPr marL="342900" marR="0" lvl="0" indent="-342900" algn="just">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Competitors are allowed to protect all parts of the body with so called protectors in all events.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It remains in the athlete's/NSA's discretion and responsibility to individually decide about the use of protectors.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Downhill, protectors may not be integrated into the competition suit itself. </a:t>
            </a:r>
          </a:p>
          <a:p>
            <a:pPr marL="342900" marR="0" lvl="0" indent="-342900" algn="just">
              <a:spcBef>
                <a:spcPts val="6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In all events these protectors must be worn </a:t>
            </a:r>
            <a:r>
              <a:rPr lang="en-US" sz="2000" u="sng" dirty="0">
                <a:effectLst/>
                <a:latin typeface="Arial" panose="020B0604020202020204" pitchFamily="34" charset="0"/>
                <a:ea typeface="Times New Roman" panose="02020603050405020304" pitchFamily="18" charset="0"/>
                <a:cs typeface="Arial" panose="020B0604020202020204" pitchFamily="34" charset="0"/>
              </a:rPr>
              <a:t>underneath</a:t>
            </a:r>
            <a:r>
              <a:rPr lang="en-US" sz="2000" dirty="0">
                <a:effectLst/>
                <a:latin typeface="Arial" panose="020B0604020202020204" pitchFamily="34" charset="0"/>
                <a:ea typeface="Times New Roman" panose="02020603050405020304" pitchFamily="18" charset="0"/>
                <a:cs typeface="Arial" panose="020B0604020202020204" pitchFamily="34" charset="0"/>
              </a:rPr>
              <a:t> the conforming competition suit. [3.5 FIS Specifications for Alpine Competition Equipment]</a:t>
            </a:r>
          </a:p>
          <a:p>
            <a:pPr marL="0" marR="0"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only exception is forearm protection used in SG, GS and SL and shin protection used in SL.</a:t>
            </a:r>
          </a:p>
          <a:p>
            <a:pPr marL="0" marR="0" algn="just">
              <a:spcBef>
                <a:spcPts val="600"/>
              </a:spcBef>
              <a:spcAft>
                <a:spcPts val="600"/>
              </a:spcAft>
            </a:pPr>
            <a:r>
              <a:rPr lang="en-US" sz="2000" b="1"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There is no exception for knee braces; they must be worn underneath the competition suit</a:t>
            </a:r>
            <a:r>
              <a:rPr lang="en-US" sz="2000" u="sng"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1A21A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7038221"/>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F07329-87FF-F908-8677-5523D5CAB3E8}"/>
              </a:ext>
            </a:extLst>
          </p:cNvPr>
          <p:cNvSpPr txBox="1"/>
          <p:nvPr/>
        </p:nvSpPr>
        <p:spPr>
          <a:xfrm>
            <a:off x="533400" y="344283"/>
            <a:ext cx="8186215" cy="6155531"/>
          </a:xfrm>
          <a:prstGeom prst="rect">
            <a:avLst/>
          </a:prstGeom>
          <a:noFill/>
          <a:ln>
            <a:noFill/>
          </a:ln>
        </p:spPr>
        <p:txBody>
          <a:bodyPr wrap="square">
            <a:spAutoFit/>
          </a:bodyPr>
          <a:lstStyle/>
          <a:p>
            <a:pPr marR="0" lvl="0" algn="just">
              <a:spcBef>
                <a:spcPts val="600"/>
              </a:spcBef>
              <a:spcAft>
                <a:spcPts val="60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COLLECTIVE OFFENSES [224.3]</a:t>
            </a:r>
          </a:p>
          <a:p>
            <a:pPr marR="0" lvl="0" algn="just">
              <a:spcBef>
                <a:spcPts val="600"/>
              </a:spcBef>
              <a:spcAft>
                <a:spcPts val="0"/>
              </a:spcAft>
              <a:tabLst>
                <a:tab pos="914400" algn="l"/>
                <a:tab pos="228600" algn="l"/>
                <a:tab pos="74295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Commit the same offense</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At the same time</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Under the same circumstances</a:t>
            </a:r>
          </a:p>
          <a:p>
            <a:pPr marL="342900" marR="0" lvl="0" indent="-342900" algn="just">
              <a:spcBef>
                <a:spcPts val="600"/>
              </a:spcBef>
              <a:spcAft>
                <a:spcPts val="600"/>
              </a:spcAft>
              <a:buFont typeface="Symbol" panose="05050102010706020507" pitchFamily="18"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Jury’s decision as to one offender may be considered binding upon all offenders</a:t>
            </a:r>
          </a:p>
          <a:p>
            <a:pPr marL="342900" marR="0" lvl="0" indent="-342900" algn="just">
              <a:spcBef>
                <a:spcPts val="600"/>
              </a:spcBef>
              <a:spcAft>
                <a:spcPts val="60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Written decision shall include:</a:t>
            </a:r>
          </a:p>
          <a:p>
            <a:pPr marR="0" lvl="2" indent="-290513"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Names of all offenders concerned</a:t>
            </a:r>
          </a:p>
          <a:p>
            <a:pPr marR="0" lvl="2" indent="-290513" algn="just">
              <a:spcBef>
                <a:spcPts val="600"/>
              </a:spcBef>
              <a:spcAft>
                <a:spcPts val="6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Scope of the penalty to be assessed upon each of them</a:t>
            </a:r>
          </a:p>
          <a:p>
            <a:pPr marL="0" marR="0" lvl="2" algn="just">
              <a:spcBef>
                <a:spcPts val="600"/>
              </a:spcBef>
              <a:spcAft>
                <a:spcPts val="600"/>
              </a:spcAft>
            </a:pPr>
            <a:r>
              <a:rPr lang="en-US" sz="2000" b="1" i="1" dirty="0">
                <a:effectLst/>
                <a:latin typeface="Arial" panose="020B0604020202020204" pitchFamily="34" charset="0"/>
                <a:ea typeface="Times New Roman" panose="02020603050405020304" pitchFamily="18" charset="0"/>
                <a:cs typeface="Arial" panose="020B0604020202020204" pitchFamily="34" charset="0"/>
              </a:rPr>
              <a:t>Decision will be delivered to each offender.</a:t>
            </a:r>
          </a:p>
        </p:txBody>
      </p:sp>
    </p:spTree>
    <p:extLst>
      <p:ext uri="{BB962C8B-B14F-4D97-AF65-F5344CB8AC3E}">
        <p14:creationId xmlns:p14="http://schemas.microsoft.com/office/powerpoint/2010/main" val="1481200083"/>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0"/>
            <a:ext cx="8382000" cy="67818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B42768-7175-5869-BD69-37186BCDFF74}"/>
              </a:ext>
            </a:extLst>
          </p:cNvPr>
          <p:cNvSpPr txBox="1"/>
          <p:nvPr/>
        </p:nvSpPr>
        <p:spPr>
          <a:xfrm>
            <a:off x="256784" y="230077"/>
            <a:ext cx="8534400" cy="6186309"/>
          </a:xfrm>
          <a:prstGeom prst="rect">
            <a:avLst/>
          </a:prstGeom>
          <a:noFill/>
          <a:ln>
            <a:noFill/>
          </a:ln>
        </p:spPr>
        <p:txBody>
          <a:bodyPr wrap="square">
            <a:spAutoFit/>
          </a:bodyPr>
          <a:lstStyle/>
          <a:p>
            <a:pPr marL="0" marR="0" algn="just">
              <a:spcBef>
                <a:spcPts val="0"/>
              </a:spcBef>
              <a:spcAft>
                <a:spcPts val="0"/>
              </a:spcAft>
              <a:tabLst>
                <a:tab pos="11430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vs RACE VENUE</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Jury is responsible for technical matters within 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b="1" dirty="0">
                <a:effectLst/>
                <a:latin typeface="Arial" panose="020B0604020202020204" pitchFamily="34" charset="0"/>
                <a:ea typeface="Times New Roman" panose="02020603050405020304" pitchFamily="18" charset="0"/>
                <a:cs typeface="Arial" panose="020B0604020202020204" pitchFamily="34" charset="0"/>
              </a:rPr>
              <a:t>[601.4] </a:t>
            </a:r>
          </a:p>
          <a:p>
            <a:pPr marL="0" marR="0">
              <a:spcBef>
                <a:spcPts val="120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b="1" u="sng" dirty="0">
                <a:effectLst/>
                <a:latin typeface="Arial" panose="020B0604020202020204" pitchFamily="34" charset="0"/>
                <a:ea typeface="Times New Roman" panose="02020603050405020304" pitchFamily="18" charset="0"/>
                <a:cs typeface="Arial" panose="020B0604020202020204" pitchFamily="34" charset="0"/>
              </a:rPr>
              <a:t>closed competition areas </a:t>
            </a:r>
            <a:r>
              <a:rPr lang="en-US" dirty="0">
                <a:effectLst/>
                <a:latin typeface="Arial" panose="020B0604020202020204" pitchFamily="34" charset="0"/>
                <a:ea typeface="Times New Roman" panose="02020603050405020304" pitchFamily="18" charset="0"/>
                <a:cs typeface="Arial" panose="020B0604020202020204" pitchFamily="34" charset="0"/>
              </a:rPr>
              <a:t>are defined as the “</a:t>
            </a:r>
            <a:r>
              <a:rPr lang="en-US" b="1" dirty="0">
                <a:effectLst/>
                <a:latin typeface="Arial" panose="020B0604020202020204" pitchFamily="34" charset="0"/>
                <a:ea typeface="Times New Roman" panose="02020603050405020304" pitchFamily="18" charset="0"/>
                <a:cs typeface="Arial" panose="020B0604020202020204" pitchFamily="34" charset="0"/>
              </a:rPr>
              <a:t>race arena</a:t>
            </a:r>
            <a:r>
              <a:rPr lang="en-US" dirty="0">
                <a:effectLst/>
                <a:latin typeface="Arial" panose="020B0604020202020204" pitchFamily="34" charset="0"/>
                <a:ea typeface="Times New Roman" panose="02020603050405020304" pitchFamily="18" charset="0"/>
                <a:cs typeface="Arial" panose="020B0604020202020204" pitchFamily="34" charset="0"/>
              </a:rPr>
              <a:t>” which is accepted as being those areas which the Jury inspects and accepts as being suitable for competitors’ presence:</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within</a:t>
            </a:r>
            <a:r>
              <a:rPr lang="en-US" dirty="0">
                <a:effectLst/>
                <a:latin typeface="Arial" panose="020B0604020202020204" pitchFamily="34" charset="0"/>
                <a:ea typeface="Times New Roman" panose="02020603050405020304" pitchFamily="18" charset="0"/>
                <a:cs typeface="Arial" panose="020B0604020202020204" pitchFamily="34" charset="0"/>
              </a:rPr>
              <a:t> (the side-to-side fencing) and</a:t>
            </a:r>
          </a:p>
          <a:p>
            <a:pPr marL="342900" marR="0" lvl="0" indent="-342900">
              <a:spcBef>
                <a:spcPts val="0"/>
              </a:spcBef>
              <a:spcAft>
                <a:spcPts val="0"/>
              </a:spcAft>
              <a:buFont typeface="Symbol" panose="05050102010706020507" pitchFamily="18" charset="2"/>
              <a:buChar char=""/>
              <a:tabLst>
                <a:tab pos="2286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without</a:t>
            </a:r>
            <a:r>
              <a:rPr lang="en-US" dirty="0">
                <a:effectLst/>
                <a:latin typeface="Arial" panose="020B0604020202020204" pitchFamily="34" charset="0"/>
                <a:ea typeface="Times New Roman" panose="02020603050405020304" pitchFamily="18" charset="0"/>
                <a:cs typeface="Arial" panose="020B0604020202020204" pitchFamily="34" charset="0"/>
              </a:rPr>
              <a:t> (start area and finish arena) the confines of the competition area and</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any location connected with the competition </a:t>
            </a:r>
            <a:r>
              <a:rPr lang="en-US" b="1" dirty="0">
                <a:effectLst/>
                <a:latin typeface="Arial" panose="020B0604020202020204" pitchFamily="34" charset="0"/>
                <a:ea typeface="Times New Roman" panose="02020603050405020304" pitchFamily="18" charset="0"/>
                <a:cs typeface="Arial" panose="020B0604020202020204" pitchFamily="34" charset="0"/>
              </a:rPr>
              <a:t>[223.2.1]</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a:t>
            </a:r>
            <a:r>
              <a:rPr lang="en-US" dirty="0">
                <a:effectLst/>
                <a:latin typeface="Arial" panose="020B0604020202020204" pitchFamily="34" charset="0"/>
                <a:ea typeface="Times New Roman" panose="02020603050405020304" pitchFamily="18" charset="0"/>
                <a:cs typeface="Arial" panose="020B0604020202020204" pitchFamily="34" charset="0"/>
              </a:rPr>
              <a:t> inspect and accept:  </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start and finish areas as well as the ingress and egress to these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ingress and egress to areas where media meets with athletes, coaches (upper-level events)</a:t>
            </a:r>
          </a:p>
          <a:p>
            <a:pPr marL="228600" marR="0" indent="-228600">
              <a:spcBef>
                <a:spcPts val="1200"/>
              </a:spcBef>
              <a:spcAft>
                <a:spcPts val="0"/>
              </a:spcAft>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effectLst/>
                <a:latin typeface="Arial" panose="020B0604020202020204" pitchFamily="34" charset="0"/>
                <a:ea typeface="Times New Roman" panose="02020603050405020304" pitchFamily="18" charset="0"/>
                <a:cs typeface="Arial" panose="020B0604020202020204" pitchFamily="34" charset="0"/>
              </a:rPr>
              <a:t>does not</a:t>
            </a:r>
            <a:r>
              <a:rPr lang="en-US" dirty="0">
                <a:effectLst/>
                <a:latin typeface="Arial" panose="020B0604020202020204" pitchFamily="34" charset="0"/>
                <a:ea typeface="Times New Roman" panose="02020603050405020304" pitchFamily="18" charset="0"/>
                <a:cs typeface="Arial" panose="020B0604020202020204" pitchFamily="34" charset="0"/>
              </a:rPr>
              <a:t> inspect or accept:</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lvl="0" indent="-342900">
              <a:spcBef>
                <a:spcPts val="0"/>
              </a:spcBef>
              <a:spcAft>
                <a:spcPts val="0"/>
              </a:spcAft>
              <a:buFont typeface="Symbol" panose="05050102010706020507" pitchFamily="18" charset="2"/>
              <a:buChar char=""/>
              <a:tabLst>
                <a:tab pos="228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terrain parks, public trails, meeting rooms, etc.</a:t>
            </a:r>
          </a:p>
        </p:txBody>
      </p:sp>
    </p:spTree>
    <p:extLst>
      <p:ext uri="{BB962C8B-B14F-4D97-AF65-F5344CB8AC3E}">
        <p14:creationId xmlns:p14="http://schemas.microsoft.com/office/powerpoint/2010/main" val="3782649000"/>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21468" y="381000"/>
            <a:ext cx="8501063" cy="6096000"/>
          </a:xfrm>
        </p:spPr>
        <p:txBody>
          <a:bodyPr rtlCol="0">
            <a:normAutofit lnSpcReduction="10000"/>
          </a:bodyPr>
          <a:lstStyle/>
          <a:p>
            <a:pPr marL="0" indent="0">
              <a:lnSpc>
                <a:spcPct val="110000"/>
              </a:lnSpc>
              <a:buNone/>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GATE</a:t>
            </a:r>
            <a:r>
              <a:rPr lang="en-US"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JUDGES</a:t>
            </a:r>
            <a:r>
              <a:rPr lang="en-US" sz="2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nSpc>
                <a:spcPct val="110000"/>
              </a:lnSpc>
              <a:spcBef>
                <a:spcPts val="600"/>
              </a:spcBef>
              <a:buNone/>
            </a:pPr>
            <a:r>
              <a:rPr lang="en-US" sz="2400" dirty="0">
                <a:latin typeface="Arial" panose="020B0604020202020204" pitchFamily="34" charset="0"/>
                <a:cs typeface="Arial" panose="020B0604020202020204" pitchFamily="34" charset="0"/>
              </a:rPr>
              <a:t>The Jury along with the support of the Organizing Committee may opt to not use Gate Judges for DH, DH Training, SG, SG Training, and GS, provided they take measures to cover the entire course with sufficient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members</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Jury Advisors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Eyes of the Jury, and </a:t>
            </a:r>
          </a:p>
          <a:p>
            <a:pPr>
              <a:lnSpc>
                <a:spcPct val="11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Connection Coaches </a:t>
            </a:r>
            <a:r>
              <a:rPr lang="en-US" sz="2400" b="1" dirty="0">
                <a:latin typeface="Arial" panose="020B0604020202020204" pitchFamily="34" charset="0"/>
                <a:cs typeface="Arial" panose="020B0604020202020204" pitchFamily="34" charset="0"/>
              </a:rPr>
              <a:t>[U669.3]</a:t>
            </a:r>
            <a:r>
              <a:rPr lang="en-US" sz="2400" dirty="0">
                <a:latin typeface="Arial" panose="020B0604020202020204" pitchFamily="34" charset="0"/>
                <a:cs typeface="Arial" panose="020B0604020202020204" pitchFamily="34" charset="0"/>
              </a:rPr>
              <a:t>   </a:t>
            </a:r>
          </a:p>
          <a:p>
            <a:pPr marL="0" indent="0">
              <a:lnSpc>
                <a:spcPct val="110000"/>
              </a:lnSpc>
              <a:buNone/>
            </a:pPr>
            <a:r>
              <a:rPr lang="en-US" sz="2400" dirty="0">
                <a:latin typeface="Arial" panose="020B0604020202020204" pitchFamily="34" charset="0"/>
                <a:cs typeface="Arial" panose="020B0604020202020204" pitchFamily="34" charset="0"/>
              </a:rPr>
              <a:t>Slalom requires regular assignment of Gate Judges.</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Please note </a:t>
            </a:r>
            <a:r>
              <a:rPr lang="en-US" sz="2400" b="1" i="1" u="sng" dirty="0">
                <a:solidFill>
                  <a:srgbClr val="1A21A6"/>
                </a:solidFill>
                <a:latin typeface="Arial" panose="020B0604020202020204" pitchFamily="34" charset="0"/>
                <a:cs typeface="Arial" panose="020B0604020202020204" pitchFamily="34" charset="0"/>
              </a:rPr>
              <a:t>U669.3 is a non-FIS rule</a:t>
            </a:r>
            <a:r>
              <a:rPr lang="en-US" sz="2400" b="1" i="1" dirty="0">
                <a:solidFill>
                  <a:srgbClr val="1A21A6"/>
                </a:solidFill>
                <a:latin typeface="Arial" panose="020B0604020202020204" pitchFamily="34" charset="0"/>
                <a:cs typeface="Arial" panose="020B0604020202020204" pitchFamily="34" charset="0"/>
              </a:rPr>
              <a:t>. </a:t>
            </a:r>
          </a:p>
          <a:p>
            <a:pPr marL="0" indent="0">
              <a:lnSpc>
                <a:spcPct val="110000"/>
              </a:lnSpc>
              <a:buNone/>
            </a:pPr>
            <a:r>
              <a:rPr lang="en-US" sz="2400" b="1" i="1" dirty="0">
                <a:solidFill>
                  <a:srgbClr val="1A21A6"/>
                </a:solidFill>
                <a:latin typeface="Arial" panose="020B0604020202020204" pitchFamily="34" charset="0"/>
                <a:cs typeface="Arial" panose="020B0604020202020204" pitchFamily="34" charset="0"/>
              </a:rPr>
              <a:t>FIS rules require that Gate Judges be present for </a:t>
            </a:r>
            <a:r>
              <a:rPr lang="en-US" sz="2400" b="1" i="1" u="sng" dirty="0">
                <a:solidFill>
                  <a:srgbClr val="1A21A6"/>
                </a:solidFill>
                <a:latin typeface="Arial" panose="020B0604020202020204" pitchFamily="34" charset="0"/>
                <a:cs typeface="Arial" panose="020B0604020202020204" pitchFamily="34" charset="0"/>
              </a:rPr>
              <a:t>all</a:t>
            </a:r>
            <a:r>
              <a:rPr lang="en-US" sz="2400" b="1" i="1" dirty="0">
                <a:solidFill>
                  <a:srgbClr val="1A21A6"/>
                </a:solidFill>
                <a:latin typeface="Arial" panose="020B0604020202020204" pitchFamily="34" charset="0"/>
                <a:cs typeface="Arial" panose="020B0604020202020204" pitchFamily="34" charset="0"/>
              </a:rPr>
              <a:t> events. </a:t>
            </a:r>
            <a:endParaRPr lang="en-US" sz="2400" dirty="0">
              <a:solidFill>
                <a:srgbClr val="1A21A6"/>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209916"/>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3ADEA4A-8326-C191-404E-D7BC1DE15336}"/>
              </a:ext>
            </a:extLst>
          </p:cNvPr>
          <p:cNvSpPr txBox="1"/>
          <p:nvPr/>
        </p:nvSpPr>
        <p:spPr>
          <a:xfrm>
            <a:off x="394494" y="457200"/>
            <a:ext cx="8382000" cy="5170646"/>
          </a:xfrm>
          <a:prstGeom prst="rect">
            <a:avLst/>
          </a:prstGeom>
          <a:noFill/>
          <a:ln>
            <a:noFill/>
          </a:ln>
        </p:spPr>
        <p:txBody>
          <a:bodyPr wrap="square">
            <a:spAutoFit/>
          </a:bodyPr>
          <a:lstStyle/>
          <a:p>
            <a:pPr marR="0" lvl="0" algn="just">
              <a:spcBef>
                <a:spcPts val="0"/>
              </a:spcBef>
              <a:spcAft>
                <a:spcPts val="0"/>
              </a:spcAft>
              <a:tabLst>
                <a:tab pos="9144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TEAM CAPTAINS’ MEETINGS AND THE DRAW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An actual meeting, attended </a:t>
            </a:r>
            <a:r>
              <a:rPr lang="en-US" sz="2000" u="sng" dirty="0">
                <a:effectLst/>
                <a:latin typeface="Arial" panose="020B0604020202020204" pitchFamily="34" charset="0"/>
                <a:ea typeface="Times New Roman" panose="02020603050405020304" pitchFamily="18" charset="0"/>
                <a:cs typeface="Arial" panose="020B0604020202020204" pitchFamily="34" charset="0"/>
              </a:rPr>
              <a:t>in person or online</a:t>
            </a:r>
            <a:r>
              <a:rPr lang="en-US" sz="2000" dirty="0">
                <a:effectLst/>
                <a:latin typeface="Arial" panose="020B0604020202020204" pitchFamily="34" charset="0"/>
                <a:ea typeface="Times New Roman" panose="02020603050405020304" pitchFamily="18" charset="0"/>
                <a:cs typeface="Arial" panose="020B0604020202020204" pitchFamily="34" charset="0"/>
              </a:rPr>
              <a:t> by Team Captains, Jury, and race officials is an inseparable part of the competition and is important for communication of Jury instructions, support of the OC, OC requests, and information as well as a critical element for risk management and liability related matters. Art. 216 and 217 apply in all cases. </a:t>
            </a:r>
            <a:r>
              <a:rPr lang="en-US" sz="2000" b="1" dirty="0">
                <a:effectLst/>
                <a:latin typeface="Arial" panose="020B0604020202020204" pitchFamily="34" charset="0"/>
                <a:ea typeface="Times New Roman" panose="02020603050405020304" pitchFamily="18" charset="0"/>
                <a:cs typeface="Arial" panose="020B0604020202020204" pitchFamily="34" charset="0"/>
              </a:rPr>
              <a:t>[604.3] </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p>
          <a:p>
            <a:pPr marL="228600"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1200"/>
              </a:spcBef>
              <a:spcAft>
                <a:spcPts val="0"/>
              </a:spcAft>
              <a:tabLst>
                <a:tab pos="9144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MINIMUM PENALTIES </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cap="all" dirty="0">
                <a:effectLst/>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f an event does not meet required minimum vertical drop (MVD), the greater of the calculated penalty, the calculated penalty plus the addition (for events that also do not meet minimum time), or the minimum penalty of 60.00, shall be applied.  </a:t>
            </a:r>
          </a:p>
          <a:p>
            <a:pPr marR="0" algn="just">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If an event meets required minimum vertical drop (MVD), the greater of the calculated penalty or the minimum penalty of 40.00 shall be applied.</a:t>
            </a:r>
          </a:p>
        </p:txBody>
      </p:sp>
    </p:spTree>
    <p:extLst>
      <p:ext uri="{BB962C8B-B14F-4D97-AF65-F5344CB8AC3E}">
        <p14:creationId xmlns:p14="http://schemas.microsoft.com/office/powerpoint/2010/main" val="1849086034"/>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342715" y="192087"/>
            <a:ext cx="8572685" cy="6589713"/>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sp>
        <p:nvSpPr>
          <p:cNvPr id="5" name="TextBox 4">
            <a:extLst>
              <a:ext uri="{FF2B5EF4-FFF2-40B4-BE49-F238E27FC236}">
                <a16:creationId xmlns:a16="http://schemas.microsoft.com/office/drawing/2014/main" id="{63ADEA4A-8326-C191-404E-D7BC1DE15336}"/>
              </a:ext>
            </a:extLst>
          </p:cNvPr>
          <p:cNvSpPr txBox="1"/>
          <p:nvPr/>
        </p:nvSpPr>
        <p:spPr>
          <a:xfrm>
            <a:off x="203809" y="88900"/>
            <a:ext cx="8572685" cy="6745436"/>
          </a:xfrm>
          <a:prstGeom prst="rect">
            <a:avLst/>
          </a:prstGeom>
          <a:noFill/>
          <a:ln>
            <a:noFill/>
          </a:ln>
        </p:spPr>
        <p:txBody>
          <a:bodyPr wrap="square">
            <a:spAutoFit/>
          </a:bodyPr>
          <a:lstStyle/>
          <a:p>
            <a:pPr marR="0" lvl="0" algn="just">
              <a:spcBef>
                <a:spcPts val="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AGE GROUP RULES</a:t>
            </a:r>
            <a:endParaRPr lang="en-US" sz="1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U12 and under competitors are only allowed to use one (1) pair of skis </a:t>
            </a:r>
            <a:r>
              <a:rPr lang="en-US" sz="1800" u="sng" dirty="0">
                <a:effectLst/>
                <a:latin typeface="Arial" panose="020B0604020202020204" pitchFamily="34" charset="0"/>
                <a:ea typeface="Times New Roman" panose="02020603050405020304" pitchFamily="18" charset="0"/>
                <a:cs typeface="Arial" panose="020B0604020202020204" pitchFamily="34" charset="0"/>
              </a:rPr>
              <a:t>in the race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as required for an event’s inspections and competition. </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This mandate is </a:t>
            </a:r>
            <a:r>
              <a:rPr lang="en-US" sz="1800" b="1" i="1" u="sng"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 intended</a:t>
            </a: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to preclude an athlete using a different pair of skis to freeski while not in the race arena.</a:t>
            </a:r>
            <a:r>
              <a:rPr lang="en-US" sz="18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benches are not allowed in U14 and younger race arenas</a:t>
            </a:r>
          </a:p>
          <a:p>
            <a:pPr marL="342900" marR="0" lvl="0" indent="-342900" algn="just">
              <a:spcBef>
                <a:spcPts val="300"/>
              </a:spcBef>
              <a:spcAft>
                <a:spcPts val="0"/>
              </a:spcAft>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Wax application is not allowed at a U14 and younger competition venue.  A “competition venue” is defined as the “ski resort property”</a:t>
            </a:r>
          </a:p>
          <a:p>
            <a:pPr marR="0" lvl="0" algn="just">
              <a:spcBef>
                <a:spcPts val="600"/>
              </a:spcBef>
              <a:spcAft>
                <a:spcPts val="0"/>
              </a:spcAft>
              <a:tabLst>
                <a:tab pos="914400" algn="l"/>
                <a:tab pos="228600" algn="l"/>
                <a:tab pos="742950" algn="l"/>
                <a:tab pos="1028700" algn="l"/>
              </a:tabLst>
            </a:pPr>
            <a:r>
              <a:rPr lang="en-US" sz="18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COURSE SETTING SPECIFICATIONS FOR MULTIPLE AGE CLASS COMPETITIONS</a:t>
            </a:r>
            <a:endParaRPr lang="en-US" sz="18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For multiple age class competitions, course setting specifications for Super G, Giant Slalom, and Slalom events are based on one class older than the youngest age class competing, e.g., U16, U14, U12, and U10 events will follow U12 specifications.  Downhill event course setting is based on the youngest age class competing.  U8, although recognized by U.S. Ski &amp; Snowboard, as well as additional classes for younger competitors are established for the purpose of awards and are subject to U10 course setting specifications.  </a:t>
            </a:r>
          </a:p>
          <a:p>
            <a:pPr marR="0" algn="just">
              <a:spcBef>
                <a:spcPts val="0"/>
              </a:spcBef>
              <a:spcAft>
                <a:spcPts val="4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These specifications </a:t>
            </a:r>
            <a:r>
              <a:rPr lang="en-US" sz="1800" u="sng" dirty="0">
                <a:effectLst/>
                <a:latin typeface="Arial" panose="020B0604020202020204" pitchFamily="34" charset="0"/>
                <a:ea typeface="Times New Roman" panose="02020603050405020304" pitchFamily="18" charset="0"/>
                <a:cs typeface="Arial" panose="020B0604020202020204" pitchFamily="34" charset="0"/>
              </a:rPr>
              <a:t>only apply to course setting; they do not apply to maximum vertical drop</a:t>
            </a:r>
            <a:r>
              <a:rPr lang="en-US" sz="1800" dirty="0">
                <a:effectLst/>
                <a:latin typeface="Arial" panose="020B0604020202020204" pitchFamily="34" charset="0"/>
                <a:ea typeface="Times New Roman" panose="02020603050405020304" pitchFamily="18" charset="0"/>
                <a:cs typeface="Arial" panose="020B0604020202020204" pitchFamily="34" charset="0"/>
              </a:rPr>
              <a:t>.  Athletes are not permitted to compete in events where the vertical drop exceeds the allowance for their actual age group. </a:t>
            </a:r>
          </a:p>
          <a:p>
            <a:pPr marR="0" algn="just">
              <a:spcBef>
                <a:spcPts val="0"/>
              </a:spcBef>
              <a:spcAft>
                <a:spcPts val="400"/>
              </a:spcAft>
            </a:pPr>
            <a:r>
              <a:rPr lang="en-US" sz="18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Example: Giant Slalom field consists of U16, U14, U12, and U10 athletes, U12 course setting specification will apply, but the maximum vertical drop of 200m for U10 athletes must be respected.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334420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B6BB-0706-C5EC-7CCA-AF755FF8BDF7}"/>
              </a:ext>
            </a:extLst>
          </p:cNvPr>
          <p:cNvSpPr>
            <a:spLocks noGrp="1"/>
          </p:cNvSpPr>
          <p:nvPr>
            <p:ph type="title"/>
          </p:nvPr>
        </p:nvSpPr>
        <p:spPr>
          <a:xfrm>
            <a:off x="152400" y="177800"/>
            <a:ext cx="3429000" cy="736600"/>
          </a:xfrm>
        </p:spPr>
        <p:txBody>
          <a:bodyPr/>
          <a:lstStyle/>
          <a:p>
            <a:pPr>
              <a:defRPr/>
            </a:pPr>
            <a:r>
              <a:rPr lang="en-US" altLang="en-US" sz="3200" b="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VENUE ACCESS</a:t>
            </a:r>
            <a:endParaRPr lang="en-US" sz="3200" b="1" dirty="0">
              <a:solidFill>
                <a:srgbClr val="1A21A6"/>
              </a:solidFill>
            </a:endParaRPr>
          </a:p>
        </p:txBody>
      </p:sp>
      <p:pic>
        <p:nvPicPr>
          <p:cNvPr id="31747" name="Picture 3">
            <a:extLst>
              <a:ext uri="{FF2B5EF4-FFF2-40B4-BE49-F238E27FC236}">
                <a16:creationId xmlns:a16="http://schemas.microsoft.com/office/drawing/2014/main" id="{4D76876C-0155-1484-0E57-6147CC04F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304800"/>
            <a:ext cx="52943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Placeholder 2">
            <a:extLst>
              <a:ext uri="{FF2B5EF4-FFF2-40B4-BE49-F238E27FC236}">
                <a16:creationId xmlns:a16="http://schemas.microsoft.com/office/drawing/2014/main" id="{9EBBD4B9-FE8B-06D8-496B-080FE0AE3D44}"/>
              </a:ext>
            </a:extLst>
          </p:cNvPr>
          <p:cNvSpPr>
            <a:spLocks noGrp="1" noChangeArrowheads="1"/>
          </p:cNvSpPr>
          <p:nvPr>
            <p:ph type="body" sz="quarter" idx="10"/>
          </p:nvPr>
        </p:nvSpPr>
        <p:spPr>
          <a:xfrm>
            <a:off x="152400" y="1219200"/>
            <a:ext cx="3429000" cy="914400"/>
          </a:xfrm>
        </p:spPr>
        <p:txBody>
          <a:bodyPr/>
          <a:lstStyle/>
          <a:p>
            <a:pPr>
              <a:buFont typeface="Arial" panose="020B0604020202020204" pitchFamily="34" charset="0"/>
              <a:buChar char="•"/>
            </a:pPr>
            <a:r>
              <a:rPr lang="en-US" altLang="en-US" sz="2000" b="1" dirty="0"/>
              <a:t>Form is in the MPF</a:t>
            </a:r>
          </a:p>
          <a:p>
            <a:pPr>
              <a:buFont typeface="Arial" panose="020B0604020202020204" pitchFamily="34" charset="0"/>
              <a:buChar char="•"/>
            </a:pPr>
            <a:r>
              <a:rPr lang="en-US" altLang="en-US" sz="2000" b="1" dirty="0"/>
              <a:t>Retain form in OC’s file</a:t>
            </a:r>
          </a:p>
          <a:p>
            <a:pPr>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1426287568"/>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228599" y="76200"/>
            <a:ext cx="8805863" cy="6705599"/>
          </a:xfrm>
        </p:spPr>
        <p:txBody>
          <a:bodyPr rtlCol="0">
            <a:normAutofit fontScale="92500" lnSpcReduction="10000"/>
          </a:bodyPr>
          <a:lstStyle/>
          <a:p>
            <a:pPr marL="0" marR="0" lvl="0" indent="0" algn="just">
              <a:lnSpc>
                <a:spcPct val="110000"/>
              </a:lnSpc>
              <a:spcBef>
                <a:spcPts val="0"/>
              </a:spcBef>
              <a:spcAft>
                <a:spcPts val="0"/>
              </a:spcAft>
              <a:buNone/>
              <a:tabLst>
                <a:tab pos="9144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KOMBI RULES</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0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Kombi events must be set using appropriately homologated hills.  Slalom/Giant Slalom format (technical orientation) using a hill homologated for Giant Slalom; Giant Slalom/Super G format (speed orientation) using a hill homologated for Super G</a:t>
            </a:r>
          </a:p>
          <a:p>
            <a:pPr marL="342900" marR="0" lvl="0" indent="-342900" algn="just">
              <a:lnSpc>
                <a:spcPct val="110000"/>
              </a:lnSpc>
              <a:spcBef>
                <a:spcPts val="400"/>
              </a:spcBef>
              <a:spcAft>
                <a:spcPts val="0"/>
              </a:spcAft>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Rules are those that apply to the faster of the events: e.g., Slalom/Giant Slalom events are governed by Giant Slalom rules; e.g., Start commands and start intervals; helmets</a:t>
            </a:r>
          </a:p>
          <a:p>
            <a:pPr marL="0" marR="0" indent="0" algn="just">
              <a:lnSpc>
                <a:spcPct val="110000"/>
              </a:lnSpc>
              <a:spcBef>
                <a:spcPts val="40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U1259.10 clarifies </a:t>
            </a:r>
            <a:r>
              <a:rPr lang="en-US" sz="2000" dirty="0">
                <a:effectLst/>
                <a:latin typeface="Arial" panose="020B0604020202020204" pitchFamily="34" charset="0"/>
                <a:ea typeface="Times New Roman" panose="02020603050405020304" pitchFamily="18" charset="0"/>
                <a:cs typeface="Arial" panose="020B0604020202020204" pitchFamily="34" charset="0"/>
              </a:rPr>
              <a:t>In Kombi competitions, athletes must use the helmets designed for Giant Slalom, Super G, or Downhill. Athletes U14 and older must use helmets that meet the FIS standards.</a:t>
            </a:r>
          </a:p>
          <a:p>
            <a:pPr marL="0" marR="0" lvl="0" indent="0" algn="just">
              <a:lnSpc>
                <a:spcPct val="110000"/>
              </a:lnSpc>
              <a:spcBef>
                <a:spcPts val="0"/>
              </a:spcBef>
              <a:spcAft>
                <a:spcPts val="0"/>
              </a:spcAft>
              <a:buNone/>
              <a:tabLst>
                <a:tab pos="914400" algn="l"/>
                <a:tab pos="228600" algn="l"/>
                <a:tab pos="742950" algn="l"/>
                <a:tab pos="1028700" algn="l"/>
              </a:tabLst>
            </a:pP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10000"/>
              </a:lnSpc>
              <a:spcBef>
                <a:spcPts val="0"/>
              </a:spcBef>
              <a:spcAft>
                <a:spcPts val="0"/>
              </a:spcAft>
              <a:buNone/>
              <a:tabLst>
                <a:tab pos="914400" algn="l"/>
                <a:tab pos="228600" algn="l"/>
                <a:tab pos="742950" algn="l"/>
                <a:tab pos="1028700" algn="l"/>
              </a:tabLst>
            </a:pPr>
            <a:r>
              <a:rPr lang="en-US" sz="20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FORCE MAJEURE</a:t>
            </a:r>
            <a:endParaRPr lang="en-US" sz="20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9525" marR="0" indent="0">
              <a:lnSpc>
                <a:spcPct val="110000"/>
              </a:lnSpc>
              <a:spcBef>
                <a:spcPts val="0"/>
              </a:spcBef>
              <a:spcAft>
                <a:spcPts val="0"/>
              </a:spcAft>
              <a:buNone/>
              <a:tabLst>
                <a:tab pos="742950" algn="l"/>
              </a:tabLst>
            </a:pPr>
            <a:r>
              <a:rPr lang="en-US" sz="20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those uncontrollable or unexpected events (such as extreme weather, extreme surface conditions) that are not the fault of any party and that make it difficult or impossible to carry out an event.  </a:t>
            </a:r>
          </a:p>
          <a:p>
            <a:pPr marL="9525" marR="0" indent="0" algn="just">
              <a:lnSpc>
                <a:spcPct val="110000"/>
              </a:lnSpc>
              <a:spcBef>
                <a:spcPts val="0"/>
              </a:spcBef>
              <a:spcAft>
                <a:spcPts val="0"/>
              </a:spcAft>
              <a:buNone/>
              <a:tabLst>
                <a:tab pos="742950" algn="l"/>
              </a:tabLst>
            </a:pPr>
            <a:endParaRPr lang="en-US" sz="2000" b="1"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9525" marR="0" indent="0" algn="just">
              <a:lnSpc>
                <a:spcPct val="110000"/>
              </a:lnSpc>
              <a:spcBef>
                <a:spcPts val="0"/>
              </a:spcBef>
              <a:spcAft>
                <a:spcPts val="0"/>
              </a:spcAft>
              <a:buNone/>
              <a:tabLst>
                <a:tab pos="742950" algn="l"/>
              </a:tabLst>
            </a:pPr>
            <a:r>
              <a:rPr lang="en-US" sz="2000" b="1"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Force majeure is “uncontrollable and unexpected”; it is not “planned”.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0000"/>
              </a:lnSpc>
              <a:spcBef>
                <a:spcPts val="0"/>
              </a:spcBef>
              <a:spcAft>
                <a:spcPts val="0"/>
              </a:spcAft>
              <a:buFont typeface="Symbol" panose="05050102010706020507" pitchFamily="18" charset="2"/>
              <a:buChar char=""/>
              <a:tabLst>
                <a:tab pos="457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a:t>
            </a:r>
          </a:p>
          <a:p>
            <a:pPr marL="342900" marR="0" lvl="0" indent="-342900">
              <a:lnSpc>
                <a:spcPct val="110000"/>
              </a:lnSpc>
              <a:spcBef>
                <a:spcPts val="400"/>
              </a:spcBef>
              <a:spcAft>
                <a:spcPts val="0"/>
              </a:spcAft>
              <a:buFont typeface="Symbol" panose="05050102010706020507" pitchFamily="18" charset="2"/>
              <a:buChar char=""/>
              <a:tabLst>
                <a:tab pos="742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a:t>
            </a:r>
          </a:p>
          <a:p>
            <a:pPr marL="0" indent="0">
              <a:lnSpc>
                <a:spcPct val="120000"/>
              </a:lnSpc>
              <a:spcBef>
                <a:spcPts val="600"/>
              </a:spcBef>
              <a:buNone/>
            </a:pPr>
            <a:endParaRPr 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804021"/>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685800"/>
            <a:ext cx="8382000" cy="60960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727FC0-589A-5316-23CB-A4CA43153397}"/>
              </a:ext>
            </a:extLst>
          </p:cNvPr>
          <p:cNvSpPr txBox="1"/>
          <p:nvPr/>
        </p:nvSpPr>
        <p:spPr>
          <a:xfrm>
            <a:off x="171161" y="141050"/>
            <a:ext cx="8744239" cy="6578724"/>
          </a:xfrm>
          <a:prstGeom prst="rect">
            <a:avLst/>
          </a:prstGeom>
          <a:noFill/>
          <a:ln>
            <a:noFill/>
          </a:ln>
        </p:spPr>
        <p:txBody>
          <a:bodyPr wrap="square">
            <a:spAutoFit/>
          </a:bodyPr>
          <a:lstStyle/>
          <a:p>
            <a:pPr marL="0" marR="0">
              <a:spcBef>
                <a:spcPts val="900"/>
              </a:spcBef>
              <a:spcAft>
                <a:spcPts val="0"/>
              </a:spcAft>
              <a:tabLst>
                <a:tab pos="1143000" algn="l"/>
                <a:tab pos="228600" algn="l"/>
                <a:tab pos="742950" algn="l"/>
                <a:tab pos="1028700" algn="l"/>
              </a:tabLst>
            </a:pPr>
            <a:r>
              <a:rPr lang="en-US" sz="19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TENURE OF THE JURY</a:t>
            </a:r>
            <a:endParaRPr lang="en-US" sz="19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In accordance with Art. 601.4.4.2, the active tenure of the Jury begins with its first meeting and ends, if no protests are submitted, at the expiration of the protest deadlines as noted in Art. 643 (Deadlines for Submittal).  If protests are submitted, the tenure of the Jury ends after settlement of all submitted protests.</a:t>
            </a:r>
          </a:p>
          <a:p>
            <a:pPr marL="342900" marR="0" lvl="0" indent="-342900">
              <a:spcBef>
                <a:spcPts val="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1900" dirty="0">
                <a:effectLst/>
                <a:latin typeface="Arial" panose="020B0604020202020204" pitchFamily="34" charset="0"/>
                <a:ea typeface="Times New Roman" panose="02020603050405020304" pitchFamily="18" charset="0"/>
                <a:cs typeface="Arial" panose="020B0604020202020204" pitchFamily="34" charset="0"/>
              </a:rPr>
              <a:t> re-evaluate a previous decision</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If the Jury is no longer empaneled,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may not</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alter an athlete’s status; e.g., assign/unassign DSQ based on previously unavailable video, etc.</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Jury decisions are final except those that may be protested (641) or appealed (647)</a:t>
            </a:r>
          </a:p>
          <a:p>
            <a:pPr marL="342900" marR="0" lvl="0" indent="-342900">
              <a:spcBef>
                <a:spcPts val="400"/>
              </a:spcBef>
              <a:spcAft>
                <a:spcPts val="0"/>
              </a:spcAft>
              <a:buFont typeface="Symbol" panose="05050102010706020507" pitchFamily="18" charset="2"/>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A Jury may re-evaluate a previous decision (Art. 640.2) but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only</a:t>
            </a:r>
            <a:r>
              <a:rPr lang="en-US" sz="1900" dirty="0">
                <a:effectLst/>
                <a:latin typeface="Arial" panose="020B0604020202020204" pitchFamily="34" charset="0"/>
                <a:ea typeface="Times New Roman" panose="02020603050405020304" pitchFamily="18" charset="0"/>
                <a:cs typeface="Arial" panose="020B0604020202020204" pitchFamily="34" charset="0"/>
              </a:rPr>
              <a:t> if tenure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has not ended</a:t>
            </a:r>
            <a:r>
              <a:rPr lang="en-US" sz="1900" b="1" dirty="0">
                <a:effectLst/>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(Art. 601.4.4.2)</a:t>
            </a:r>
          </a:p>
          <a:p>
            <a:pPr marR="0" lvl="0" algn="just">
              <a:spcBef>
                <a:spcPts val="600"/>
              </a:spcBef>
              <a:spcAft>
                <a:spcPts val="600"/>
              </a:spcAft>
              <a:tabLst>
                <a:tab pos="914400" algn="l"/>
                <a:tab pos="228600" algn="l"/>
                <a:tab pos="742950" algn="l"/>
                <a:tab pos="1028700" algn="l"/>
              </a:tabLst>
            </a:pPr>
            <a:endParaRPr lang="en-US" sz="1900" b="1"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914400" algn="l"/>
                <a:tab pos="228600" algn="l"/>
                <a:tab pos="742950" algn="l"/>
                <a:tab pos="1028700" algn="l"/>
              </a:tabLst>
            </a:pPr>
            <a:r>
              <a:rPr lang="en-US" sz="19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JURY MEMBERS AND THEIR VOTES</a:t>
            </a:r>
            <a:endParaRPr lang="en-US" sz="19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R="0" algn="just">
              <a:spcBef>
                <a:spcPts val="0"/>
              </a:spcBef>
              <a:spcAft>
                <a:spcPts val="60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Start and Finish Referees are voting members of the Jury only for Olympic Winter Games and World Ski Championships.  For other events, they </a:t>
            </a:r>
            <a:r>
              <a:rPr lang="en-US" sz="1900" b="1" u="sng" dirty="0">
                <a:effectLst/>
                <a:latin typeface="Arial" panose="020B0604020202020204" pitchFamily="34" charset="0"/>
                <a:ea typeface="Times New Roman" panose="02020603050405020304" pitchFamily="18" charset="0"/>
                <a:cs typeface="Arial" panose="020B0604020202020204" pitchFamily="34" charset="0"/>
              </a:rPr>
              <a:t>must not</a:t>
            </a:r>
            <a:r>
              <a:rPr lang="en-US" sz="1900" dirty="0">
                <a:effectLst/>
                <a:latin typeface="Arial" panose="020B0604020202020204" pitchFamily="34" charset="0"/>
                <a:ea typeface="Times New Roman" panose="02020603050405020304" pitchFamily="18" charset="0"/>
                <a:cs typeface="Arial" panose="020B0604020202020204" pitchFamily="34" charset="0"/>
              </a:rPr>
              <a:t> be listed as “Jury Members Present”, as they have no vote; they do not sign Jury Minutes.  </a:t>
            </a:r>
            <a:r>
              <a:rPr lang="en-US" sz="1900" b="1" i="1" dirty="0">
                <a:effectLst/>
                <a:latin typeface="Arial" panose="020B0604020202020204" pitchFamily="34" charset="0"/>
                <a:ea typeface="Times New Roman" panose="02020603050405020304" pitchFamily="18" charset="0"/>
                <a:cs typeface="Arial" panose="020B0604020202020204" pitchFamily="34" charset="0"/>
              </a:rPr>
              <a:t>Marking “NO” indicates a “NO” vote; it does not mean an official does not have voting rights.</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0567593"/>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a:extLst>
              <a:ext uri="{FF2B5EF4-FFF2-40B4-BE49-F238E27FC236}">
                <a16:creationId xmlns:a16="http://schemas.microsoft.com/office/drawing/2014/main" id="{02C28C2D-2F41-4EDE-9CCD-BFB623836B5E}"/>
              </a:ext>
            </a:extLst>
          </p:cNvPr>
          <p:cNvSpPr>
            <a:spLocks noGrp="1"/>
          </p:cNvSpPr>
          <p:nvPr>
            <p:ph idx="4294967295"/>
          </p:nvPr>
        </p:nvSpPr>
        <p:spPr>
          <a:xfrm>
            <a:off x="533400" y="1066800"/>
            <a:ext cx="8382000" cy="3581400"/>
          </a:xfrm>
        </p:spPr>
        <p:txBody>
          <a:bodyPr rtlCol="0">
            <a:normAutofit/>
          </a:bodyPr>
          <a:lstStyle/>
          <a:p>
            <a:pPr marL="0" indent="0" eaLnBrk="1" hangingPunct="1">
              <a:lnSpc>
                <a:spcPct val="120000"/>
              </a:lnSpc>
              <a:spcBef>
                <a:spcPts val="300"/>
              </a:spcBef>
              <a:buNone/>
              <a:defRPr/>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altLang="en-US" sz="2000" dirty="0">
              <a:solidFill>
                <a:schemeClr val="tx1"/>
              </a:solidFill>
              <a:latin typeface="Arial" panose="020B0604020202020204" pitchFamily="34" charset="0"/>
              <a:cs typeface="Arial" panose="020B0604020202020204" pitchFamily="34" charset="0"/>
            </a:endParaRPr>
          </a:p>
          <a:p>
            <a:pPr marL="0" indent="0" eaLnBrk="1" hangingPunct="1">
              <a:spcBef>
                <a:spcPts val="600"/>
              </a:spcBef>
              <a:buFont typeface="Euphemia" panose="020B0503040102020104" pitchFamily="34" charset="0"/>
              <a:buNone/>
              <a:defRPr/>
            </a:pPr>
            <a:endParaRPr lang="en-US" altLang="en-US" sz="2000" dirty="0">
              <a:cs typeface="Arial" charset="0"/>
            </a:endParaRPr>
          </a:p>
          <a:p>
            <a:pPr marL="0" indent="0" eaLnBrk="1" hangingPunct="1">
              <a:spcBef>
                <a:spcPts val="600"/>
              </a:spcBef>
              <a:buFont typeface="Arial" charset="0"/>
              <a:buNone/>
              <a:defRPr/>
            </a:pPr>
            <a:endParaRPr lang="en-US" altLang="en-US" sz="1600" dirty="0">
              <a:solidFill>
                <a:srgbClr val="FF0000"/>
              </a:solidFill>
              <a:cs typeface="Arial" charset="0"/>
            </a:endParaRPr>
          </a:p>
          <a:p>
            <a:pPr marL="457200" indent="-457200" eaLnBrk="1" hangingPunct="1">
              <a:spcBef>
                <a:spcPts val="600"/>
              </a:spcBef>
              <a:buFont typeface="Arial" charset="0"/>
              <a:buAutoNum type="arabicPeriod"/>
              <a:defRPr/>
            </a:pPr>
            <a:endParaRPr lang="en-US" altLang="en-US" dirty="0">
              <a:cs typeface="Arial" charset="0"/>
            </a:endParaRPr>
          </a:p>
        </p:txBody>
      </p:sp>
      <p:pic>
        <p:nvPicPr>
          <p:cNvPr id="3" name="Content Placeholder 10">
            <a:extLst>
              <a:ext uri="{FF2B5EF4-FFF2-40B4-BE49-F238E27FC236}">
                <a16:creationId xmlns:a16="http://schemas.microsoft.com/office/drawing/2014/main" id="{08304FFE-A1B4-49FE-8593-78D79025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649C90-5EC2-7B60-50C4-0D367B2F643B}"/>
              </a:ext>
            </a:extLst>
          </p:cNvPr>
          <p:cNvSpPr txBox="1"/>
          <p:nvPr/>
        </p:nvSpPr>
        <p:spPr>
          <a:xfrm>
            <a:off x="228600" y="914400"/>
            <a:ext cx="8382000" cy="4616648"/>
          </a:xfrm>
          <a:prstGeom prst="rect">
            <a:avLst/>
          </a:prstGeom>
          <a:noFill/>
          <a:ln>
            <a:noFill/>
          </a:ln>
        </p:spPr>
        <p:txBody>
          <a:bodyPr wrap="square">
            <a:spAutoFit/>
          </a:bodyPr>
          <a:lstStyle/>
          <a:p>
            <a:pPr marL="228600" marR="0"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For events with no issues (injuries or accidents), it is recommended all event-related documents be kept on file for one (1) year.  </a:t>
            </a:r>
          </a:p>
          <a:p>
            <a:pPr marL="228600" marR="0" algn="just">
              <a:spcBef>
                <a:spcPts val="12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In the case of an event with serious injury/accident as defined by the Guidelines for Serious Accidents, the Technical Delegate must immediately contact Jeff Weinman, U.S. Ski &amp; Snowboard Competition Services for instructions. </a:t>
            </a:r>
          </a:p>
          <a:p>
            <a:pPr marL="228600" marR="0" algn="just">
              <a:spcBef>
                <a:spcPts val="12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Technical Delegate must coordinate with the Ski Patrol and verify the information contained in the 4-page TD Accident Report.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A82617E-BF06-37E7-E1C4-4736DA3BDB68}"/>
              </a:ext>
            </a:extLst>
          </p:cNvPr>
          <p:cNvSpPr txBox="1"/>
          <p:nvPr/>
        </p:nvSpPr>
        <p:spPr>
          <a:xfrm>
            <a:off x="381000" y="376535"/>
            <a:ext cx="4876800" cy="461665"/>
          </a:xfrm>
          <a:prstGeom prst="rect">
            <a:avLst/>
          </a:prstGeom>
          <a:noFill/>
          <a:ln>
            <a:noFill/>
          </a:ln>
        </p:spPr>
        <p:txBody>
          <a:bodyPr wrap="square" rtlCol="0" anchor="ctr" anchorCtr="1">
            <a:spAutoFit/>
          </a:bodyPr>
          <a:lstStyle/>
          <a:p>
            <a:pPr marR="0" lvl="0">
              <a:spcBef>
                <a:spcPts val="600"/>
              </a:spcBef>
              <a:spcAft>
                <a:spcPts val="600"/>
              </a:spcAft>
              <a:tabLst>
                <a:tab pos="914400" algn="l"/>
                <a:tab pos="228600" algn="l"/>
                <a:tab pos="742950" algn="l"/>
                <a:tab pos="1028700" algn="l"/>
              </a:tabLst>
            </a:pPr>
            <a:r>
              <a:rPr lang="en-US" sz="2400" b="1"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RELATED DOCUMENTS</a:t>
            </a:r>
            <a:endParaRPr lang="en-US" sz="2400" dirty="0">
              <a:solidFill>
                <a:srgbClr val="0033CC"/>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495494"/>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AA6BDC-58B8-4006-B19B-A9B68FEAFF74}"/>
              </a:ext>
            </a:extLst>
          </p:cNvPr>
          <p:cNvSpPr>
            <a:spLocks noGrp="1"/>
          </p:cNvSpPr>
          <p:nvPr>
            <p:ph idx="4294967295"/>
          </p:nvPr>
        </p:nvSpPr>
        <p:spPr>
          <a:xfrm>
            <a:off x="342900" y="425450"/>
            <a:ext cx="8648700" cy="4832350"/>
          </a:xfrm>
        </p:spPr>
        <p:txBody>
          <a:bodyPr rtlCol="0" anchor="ctr">
            <a:noAutofit/>
          </a:bodyPr>
          <a:lstStyle/>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The Chief of Race is responsible for all aspects of an event. </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The Chief of Race is responsible for finding staff required to run an event.</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A good Chief of Race will assign “Section Chiefs” who will then assign individuals where they best fit.</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An event led by a Chief of Race who has the ability to lead by organizing and delegating will be a successful event.  The event will be fun, it will be fair, and it will be enjoyed by all participants.</a:t>
            </a:r>
          </a:p>
          <a:p>
            <a:pPr marL="0" indent="0">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Remember that not all productive officials will be appreciated, but all appreciated officials will be productive. </a:t>
            </a:r>
          </a:p>
          <a:p>
            <a:pPr marL="0" indent="0" algn="ctr">
              <a:lnSpc>
                <a:spcPct val="120000"/>
              </a:lnSpc>
              <a:spcBef>
                <a:spcPts val="600"/>
              </a:spcBef>
              <a:spcAft>
                <a:spcPts val="600"/>
              </a:spcAft>
              <a:buFont typeface="Euphemia" panose="020B0503040102020104" pitchFamily="34" charset="0"/>
              <a:buNone/>
              <a:defRPr/>
            </a:pPr>
            <a:r>
              <a:rPr lang="en-US" sz="1900" b="1" dirty="0">
                <a:solidFill>
                  <a:srgbClr val="1A21A6"/>
                </a:solidFill>
                <a:latin typeface="Arial" panose="020B0604020202020204" pitchFamily="34" charset="0"/>
                <a:cs typeface="Arial" panose="020B0604020202020204" pitchFamily="34" charset="0"/>
              </a:rPr>
              <a:t>Be a “Leader” not a “Boss”!</a:t>
            </a:r>
          </a:p>
        </p:txBody>
      </p:sp>
      <p:pic>
        <p:nvPicPr>
          <p:cNvPr id="129027" name="Picture 2">
            <a:extLst>
              <a:ext uri="{FF2B5EF4-FFF2-40B4-BE49-F238E27FC236}">
                <a16:creationId xmlns:a16="http://schemas.microsoft.com/office/drawing/2014/main" id="{3C2AB452-9A87-4F80-9E9F-7ACB88E91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30324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45067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RACE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5171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7" y="1218229"/>
            <a:ext cx="8175625" cy="5087938"/>
          </a:xfrm>
        </p:spPr>
        <p:txBody>
          <a:bodyPr rtlCol="0">
            <a:normAutofit fontScale="92500" lnSpcReduction="20000"/>
          </a:bodyPr>
          <a:lstStyle/>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at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U.S. Ski &amp; Snowboard-sanctioned events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hold a current U.S. Ski &amp; Snowboard Official membership and be currently certified in one of the following categories:</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Race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Referee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Technical Delegate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must also attend a biennial U.S. Ski &amp; Snowboard-approved Continuing Education Clinic (Update) prior to events.</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Race is responsible for staffing the race and should choose the most qualified, experienced and properly certified person available for each position.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i="1" dirty="0">
                <a:latin typeface="Arial" panose="020B0604020202020204" pitchFamily="34" charset="0"/>
                <a:cs typeface="Arial" panose="020B0604020202020204" pitchFamily="34" charset="0"/>
              </a:rPr>
              <a:t>Chief of Race should give some consideration to the development of new officials.  This may include informal shadow assignments or the use of a mentor for key positions.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94494" y="192087"/>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t>
            </a:r>
          </a:p>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Qualifications &amp; Responsibilities</a:t>
            </a:r>
          </a:p>
        </p:txBody>
      </p:sp>
      <p:pic>
        <p:nvPicPr>
          <p:cNvPr id="5" name="Content Placeholder 10">
            <a:extLst>
              <a:ext uri="{FF2B5EF4-FFF2-40B4-BE49-F238E27FC236}">
                <a16:creationId xmlns:a16="http://schemas.microsoft.com/office/drawing/2014/main" id="{0D59CDE7-4D88-48C8-93AD-BA3DE10A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8" y="1066800"/>
            <a:ext cx="8175625" cy="5087938"/>
          </a:xfrm>
        </p:spPr>
        <p:txBody>
          <a:bodyPr rtlCol="0">
            <a:normAutofit fontScale="62500" lnSpcReduction="20000"/>
          </a:bodyPr>
          <a:lstStyle/>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Organizing Committee (OC) consists of those members (physical or legal) who are delegated by the Organizer.  It carries out the rights, duties, and obligations of the Organizer.  </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The Organizing Committee is responsible for orderly preparation and conduct of the event  </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Chief of Race is a member of the Organizing Committee and serves a s a liaison between the OC and event-related areas</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Additional membership is dependent on type and level of event</a:t>
            </a:r>
          </a:p>
          <a:p>
            <a:pPr>
              <a:lnSpc>
                <a:spcPct val="120000"/>
              </a:lnSpc>
              <a:spcBef>
                <a:spcPts val="12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Upon appointment, the following are members of the Organizing Committee: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Technical Delegate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Referee</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Assistant Referee (speed events only)</a:t>
            </a:r>
          </a:p>
          <a:p>
            <a:pPr marL="0" indent="0">
              <a:lnSpc>
                <a:spcPct val="120000"/>
              </a:lnSpc>
              <a:spcBef>
                <a:spcPts val="1200"/>
              </a:spcBef>
              <a:buFont typeface="Euphemia" panose="020B0503040102020104" pitchFamily="34" charset="0"/>
              <a:buNone/>
              <a:defRPr/>
            </a:pPr>
            <a:r>
              <a:rPr lang="en-US" sz="2900" dirty="0">
                <a:latin typeface="Arial" panose="020B0604020202020204" pitchFamily="34" charset="0"/>
                <a:cs typeface="Arial" panose="020B0604020202020204" pitchFamily="34" charset="0"/>
              </a:rPr>
              <a:t>	Forerunners</a:t>
            </a:r>
          </a:p>
          <a:p>
            <a:pPr>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ORGANIZING COMMITTEE </a:t>
            </a:r>
          </a:p>
        </p:txBody>
      </p:sp>
      <p:pic>
        <p:nvPicPr>
          <p:cNvPr id="5" name="Content Placeholder 10">
            <a:extLst>
              <a:ext uri="{FF2B5EF4-FFF2-40B4-BE49-F238E27FC236}">
                <a16:creationId xmlns:a16="http://schemas.microsoft.com/office/drawing/2014/main" id="{5596A645-EB3C-4042-B2BB-F16393CB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5612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105F5FB-D016-43B1-80F8-CD309DACF58C}"/>
              </a:ext>
            </a:extLst>
          </p:cNvPr>
          <p:cNvSpPr>
            <a:spLocks noGrp="1" noChangeArrowheads="1"/>
          </p:cNvSpPr>
          <p:nvPr>
            <p:ph idx="4294967295"/>
          </p:nvPr>
        </p:nvSpPr>
        <p:spPr>
          <a:xfrm>
            <a:off x="395288" y="1074738"/>
            <a:ext cx="8382000" cy="5267325"/>
          </a:xfrm>
        </p:spPr>
        <p:txBody>
          <a:bodyPr/>
          <a:lstStyle/>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Referee certification requires completion of Referee-specific shadow assignments.  Similar requirements are in place for other certification areas. </a:t>
            </a:r>
          </a:p>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A “shadow assignment” is more than just showing up on race day.  Any individual who is fulfilling their shadow assignment requirements should be prepared to participate in all of the duties and responsibilities related to:</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Pre-race</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Race day</a:t>
            </a:r>
          </a:p>
          <a:p>
            <a:pPr algn="just">
              <a:lnSpc>
                <a:spcPct val="100000"/>
              </a:lnSpc>
              <a:spcBef>
                <a:spcPts val="600"/>
              </a:spcBef>
              <a:spcAft>
                <a:spcPts val="600"/>
              </a:spcAft>
              <a:buFont typeface="Arial" panose="020B0604020202020204" pitchFamily="34" charset="0"/>
              <a:buChar char="•"/>
              <a:defRPr/>
            </a:pPr>
            <a:r>
              <a:rPr lang="en-US" altLang="en-US" sz="2400" dirty="0">
                <a:latin typeface="Arial" panose="020B0604020202020204" pitchFamily="34" charset="0"/>
                <a:ea typeface="Calibri" panose="020F0502020204030204" pitchFamily="34" charset="0"/>
                <a:cs typeface="Arial" panose="020B0604020202020204" pitchFamily="34" charset="0"/>
              </a:rPr>
              <a:t>Post-race</a:t>
            </a:r>
          </a:p>
          <a:p>
            <a:pPr marL="0" indent="0" algn="just">
              <a:lnSpc>
                <a:spcPct val="100000"/>
              </a:lnSpc>
              <a:spcBef>
                <a:spcPts val="600"/>
              </a:spcBef>
              <a:spcAft>
                <a:spcPts val="600"/>
              </a:spcAft>
              <a:buFont typeface="Euphemia" panose="020B0503040102020104" pitchFamily="34" charset="0"/>
              <a:buNone/>
              <a:defRPr/>
            </a:pPr>
            <a:r>
              <a:rPr lang="en-US" altLang="en-US" sz="2400" dirty="0">
                <a:latin typeface="Arial" panose="020B0604020202020204" pitchFamily="34" charset="0"/>
                <a:ea typeface="Calibri" panose="020F0502020204030204" pitchFamily="34" charset="0"/>
                <a:cs typeface="Arial" panose="020B0604020202020204" pitchFamily="34" charset="0"/>
              </a:rPr>
              <a:t>In addition, pre-event communication with mentor(s) is strongly recommended.</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E071161-04EF-442A-ADD6-5F22F351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E536B2A-EDD6-41F4-9288-E1067D6DE204}"/>
              </a:ext>
            </a:extLst>
          </p:cNvPr>
          <p:cNvSpPr txBox="1">
            <a:spLocks/>
          </p:cNvSpPr>
          <p:nvPr/>
        </p:nvSpPr>
        <p:spPr bwMode="auto">
          <a:xfrm>
            <a:off x="612775" y="104775"/>
            <a:ext cx="7924800" cy="752475"/>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br>
              <a:rPr lang="en-US" altLang="en-US" dirty="0">
                <a:solidFill>
                  <a:srgbClr val="1A21A6"/>
                </a:solidFill>
                <a:latin typeface="Arial" panose="020B0604020202020204" pitchFamily="34" charset="0"/>
                <a:cs typeface="Arial" panose="020B0604020202020204" pitchFamily="34" charset="0"/>
              </a:rPr>
            </a:b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 “SHADOW ASSIGNMENT”?</a:t>
            </a:r>
            <a:endParaRPr lang="en-US" altLang="en-US" dirty="0">
              <a:solidFill>
                <a:srgbClr val="1A21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57114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0" y="628094"/>
            <a:ext cx="8601075" cy="6096555"/>
          </a:xfrm>
        </p:spPr>
        <p:txBody>
          <a:bodyPr rtlCol="0">
            <a:normAutofit fontScale="32500" lnSpcReduction="20000"/>
          </a:bodyPr>
          <a:lstStyle/>
          <a:p>
            <a:pPr marL="0" indent="0">
              <a:lnSpc>
                <a:spcPct val="120000"/>
              </a:lnSpc>
              <a:spcBef>
                <a:spcPts val="60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Well before the event, the Chief of Race should address these items:</a:t>
            </a:r>
          </a:p>
          <a:p>
            <a:pPr>
              <a:lnSpc>
                <a:spcPct val="120000"/>
              </a:lnSpc>
              <a:spcBef>
                <a:spcPts val="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Is the organizing ski club a member club of U.S. Ski &amp; Snowboard?</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runs will be available?</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Does ski area have special requirements or issues, e.g., liability waiver, other events, any procedures that could affect the event, etc.?</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the runs homologated? </a:t>
            </a:r>
          </a:p>
          <a:p>
            <a:pPr marL="0" indent="0">
              <a:lnSpc>
                <a:spcPct val="120000"/>
              </a:lnSpc>
              <a:spcBef>
                <a:spcPts val="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	Downhill &amp; Super G (Valid only for 5 years)</a:t>
            </a:r>
          </a:p>
          <a:p>
            <a:pPr marL="549275" lvl="2" indent="0">
              <a:lnSpc>
                <a:spcPct val="120000"/>
              </a:lnSpc>
              <a:spcBef>
                <a:spcPts val="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	Giant</a:t>
            </a: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Slalom &amp; Slalom (Valid only for 10 years)</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If runs are not homologated, are there other options?</a:t>
            </a:r>
          </a:p>
          <a:p>
            <a:pPr>
              <a:lnSpc>
                <a:spcPct val="120000"/>
              </a:lnSpc>
              <a:spcBef>
                <a:spcPts val="6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on-hill competitor security measures are required? Is the material available?  Is there a source for additional supplies if required by the Jury? </a:t>
            </a:r>
          </a:p>
          <a:p>
            <a:pPr marL="0" indent="0">
              <a:lnSpc>
                <a:spcPct val="120000"/>
              </a:lnSpc>
              <a:spcBef>
                <a:spcPts val="600"/>
              </a:spcBef>
              <a:buFont typeface="Euphemia" panose="020B0503040102020104" pitchFamily="34" charset="0"/>
              <a:buNone/>
              <a:defRPr/>
            </a:pPr>
            <a:r>
              <a:rPr lang="en-US" sz="4900" b="1" dirty="0">
                <a:solidFill>
                  <a:srgbClr val="1A21A6"/>
                </a:solidFill>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pic>
        <p:nvPicPr>
          <p:cNvPr id="5" name="Content Placeholder 10">
            <a:extLst>
              <a:ext uri="{FF2B5EF4-FFF2-40B4-BE49-F238E27FC236}">
                <a16:creationId xmlns:a16="http://schemas.microsoft.com/office/drawing/2014/main" id="{6E8A56D0-11CB-429F-B686-17281252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5BB1701-945D-4130-9340-B28F7CC79EC4}"/>
              </a:ext>
            </a:extLst>
          </p:cNvPr>
          <p:cNvSpPr>
            <a:spLocks noGrp="1"/>
          </p:cNvSpPr>
          <p:nvPr>
            <p:ph type="title" idx="4294967295"/>
          </p:nvPr>
        </p:nvSpPr>
        <p:spPr>
          <a:xfrm>
            <a:off x="357188" y="123825"/>
            <a:ext cx="8420100" cy="714375"/>
          </a:xfrm>
        </p:spPr>
        <p:txBody>
          <a:bodyPr>
            <a:normAutofit fontScale="90000"/>
          </a:bodyPr>
          <a:lstStyle/>
          <a:p>
            <a:pPr eaLnBrk="1" hangingPunct="1">
              <a:defRPr/>
            </a:pPr>
            <a:br>
              <a:rPr lang="en-US" altLang="en-US" dirty="0">
                <a:solidFill>
                  <a:srgbClr val="0066FF"/>
                </a:solidFill>
                <a:cs typeface="Arial" charset="0"/>
              </a:rPr>
            </a:br>
            <a:r>
              <a:rPr lang="en-US" altLang="en-US" sz="33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COURSE HOMOLOGATION VERIFICATION</a:t>
            </a:r>
            <a:endParaRPr lang="en-US" altLang="en-US" sz="3300" dirty="0">
              <a:solidFill>
                <a:srgbClr val="1A21A6"/>
              </a:solidFill>
              <a:latin typeface="Arial" panose="020B0604020202020204" pitchFamily="34" charset="0"/>
              <a:cs typeface="Arial" panose="020B0604020202020204" pitchFamily="34" charset="0"/>
            </a:endParaRPr>
          </a:p>
        </p:txBody>
      </p:sp>
      <p:sp>
        <p:nvSpPr>
          <p:cNvPr id="17411" name="Content Placeholder 2">
            <a:extLst>
              <a:ext uri="{FF2B5EF4-FFF2-40B4-BE49-F238E27FC236}">
                <a16:creationId xmlns:a16="http://schemas.microsoft.com/office/drawing/2014/main" id="{DBAC7EE6-67FA-4F56-82B9-0131EBF5B0D1}"/>
              </a:ext>
            </a:extLst>
          </p:cNvPr>
          <p:cNvSpPr>
            <a:spLocks noGrp="1" noChangeArrowheads="1"/>
          </p:cNvSpPr>
          <p:nvPr>
            <p:ph idx="4294967295"/>
          </p:nvPr>
        </p:nvSpPr>
        <p:spPr>
          <a:xfrm>
            <a:off x="261938" y="1066800"/>
            <a:ext cx="8610600" cy="5257800"/>
          </a:xfrm>
        </p:spPr>
        <p:txBody>
          <a:bodyPr/>
          <a:lstStyle/>
          <a:p>
            <a:pPr>
              <a:lnSpc>
                <a:spcPct val="100000"/>
              </a:lnSpc>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Paper copies of homologations may have a valid date but be outdated due to:</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natural or artificial changes in terrain</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changes in regulations</a:t>
            </a:r>
          </a:p>
          <a:p>
            <a:pPr marL="0" indent="0">
              <a:lnSpc>
                <a:spcPct val="100000"/>
              </a:lnSpc>
              <a:spcBef>
                <a:spcPts val="0"/>
              </a:spcBef>
              <a:spcAft>
                <a:spcPts val="600"/>
              </a:spcAft>
              <a:buNone/>
              <a:defRPr/>
            </a:pPr>
            <a:r>
              <a:rPr lang="en-US" sz="2000" dirty="0">
                <a:latin typeface="Arial" panose="020B0604020202020204" pitchFamily="34" charset="0"/>
                <a:cs typeface="Arial" panose="020B0604020202020204" pitchFamily="34" charset="0"/>
              </a:rPr>
              <a:t>    - changes in technical requirements  </a:t>
            </a:r>
          </a:p>
          <a:p>
            <a:pPr>
              <a:lnSpc>
                <a:spcPct val="100000"/>
              </a:lnSpc>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t>
            </a:r>
            <a:r>
              <a:rPr lang="en-US" sz="2000" u="sng"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accurate sources for course homologation data verification are U.S. Ski &amp; Snowboard and FIS websites:  </a:t>
            </a:r>
          </a:p>
          <a:p>
            <a:pPr marL="0" indent="0">
              <a:lnSpc>
                <a:spcPct val="100000"/>
              </a:lnSpc>
              <a:spcBef>
                <a:spcPts val="0"/>
              </a:spcBef>
              <a:spcAft>
                <a:spcPts val="0"/>
              </a:spcAft>
              <a:buNone/>
              <a:defRPr/>
            </a:pPr>
            <a:endParaRPr lang="en-US" sz="2200" b="1" dirty="0">
              <a:solidFill>
                <a:srgbClr val="0E19AE"/>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spcAft>
                <a:spcPts val="0"/>
              </a:spcAft>
              <a:buNone/>
              <a:defRPr/>
            </a:pPr>
            <a:r>
              <a:rPr lang="en-US" sz="22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2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(Login is required: User ID = homologation; Password = Allout2022!)  </a:t>
            </a:r>
            <a:endParaRPr lang="en-US" sz="2000"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defRPr/>
            </a:pPr>
            <a:r>
              <a:rPr lang="en-US" sz="2200" b="1" dirty="0">
                <a:solidFill>
                  <a:srgbClr val="0033CC"/>
                </a:solidFill>
                <a:latin typeface="Arial" panose="020B0604020202020204" pitchFamily="34" charset="0"/>
                <a:cs typeface="Arial" panose="020B0604020202020204" pitchFamily="34" charset="0"/>
              </a:rPr>
              <a:t>fis-ski.com/DB/alpine-skiing/homologations.html </a:t>
            </a:r>
          </a:p>
          <a:p>
            <a:pPr marL="0" indent="0">
              <a:lnSpc>
                <a:spcPct val="100000"/>
              </a:lnSpc>
              <a:spcBef>
                <a:spcPts val="0"/>
              </a:spcBef>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(Maps, photos, reports, etc., not accessible at this site.)</a:t>
            </a:r>
          </a:p>
          <a:p>
            <a:pPr marL="0" indent="0">
              <a:lnSpc>
                <a:spcPct val="100000"/>
              </a:lnSpc>
              <a:buFont typeface="Euphemia" panose="020B0503040102020104" pitchFamily="34" charset="0"/>
              <a:buNone/>
              <a:defRPr/>
            </a:pPr>
            <a:r>
              <a:rPr lang="en-US" sz="1800" b="1" i="1" dirty="0">
                <a:latin typeface="Arial" panose="020B0604020202020204" pitchFamily="34" charset="0"/>
                <a:ea typeface="Times New Roman" panose="02020603050405020304" pitchFamily="18" charset="0"/>
                <a:cs typeface="Arial" panose="020B0604020202020204" pitchFamily="34" charset="0"/>
              </a:rPr>
              <a:t>NOTE:  U650.1.2 A new inspection of an existing course (FIS or National) voids the previous homologation of an existing course.</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endParaRPr lang="en-US" sz="2400" dirty="0">
              <a:solidFill>
                <a:srgbClr val="0033CC"/>
              </a:solidFill>
            </a:endParaRP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58372" name="Content Placeholder 10">
            <a:extLst>
              <a:ext uri="{FF2B5EF4-FFF2-40B4-BE49-F238E27FC236}">
                <a16:creationId xmlns:a16="http://schemas.microsoft.com/office/drawing/2014/main" id="{3D9F8FA9-F9C5-4294-AB1F-7D8CCB44B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14996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71461" y="749300"/>
            <a:ext cx="8601075" cy="6051550"/>
          </a:xfrm>
        </p:spPr>
        <p:txBody>
          <a:bodyPr rtlCol="0">
            <a:normAutofit fontScale="25000" lnSpcReduction="20000"/>
          </a:bodyPr>
          <a:lstStyle/>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Will proposed race date fit into schedule? Is time available for planning?</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Could poor course conditions change event?  If so, what are the options?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Snow hardening agents: Availability and restrictions?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What lift facilities are available to the race?  Can they be dedicated to ONLY the race and officials or will a competitors’, officials’ and workers’ lane be available?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adequate housing and meal facilities available for competitors/officials?  </a:t>
            </a:r>
            <a:r>
              <a:rPr lang="en-US" sz="7200" i="1" dirty="0">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Can entire race hill be closed to recreational skiers?  </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Crossings: How many? How controlled? Communication?</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special grooming preparations required?  Will area provide these services?</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Communication/cooperation between ski area and the Organizing Committee?</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Medical Plan: Required for all events; does it meet requirements of competition?</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both area management and Ski Patrol fully aware of areas that fall under Jury’s jurisdiction?  Are they prepared to deal with issues outside of these areas?</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Will area management and Ski Patrol be able to provide a location for controlled warmup?</a:t>
            </a:r>
          </a:p>
          <a:p>
            <a:pPr>
              <a:lnSpc>
                <a:spcPct val="120000"/>
              </a:lnSpc>
              <a:spcBef>
                <a:spcPts val="400"/>
              </a:spcBef>
              <a:buFont typeface="Arial" panose="020B0604020202020204" pitchFamily="34" charset="0"/>
              <a:buChar char="•"/>
              <a:defRPr/>
            </a:pPr>
            <a:r>
              <a:rPr lang="en-US" sz="7200" dirty="0">
                <a:latin typeface="Arial" panose="020B0604020202020204" pitchFamily="34" charset="0"/>
                <a:cs typeface="Arial" panose="020B0604020202020204" pitchFamily="34" charset="0"/>
              </a:rPr>
              <a:t>Are trained officials, appropriately certified officials, Forerunners, other personnel available?</a:t>
            </a:r>
          </a:p>
          <a:p>
            <a:pPr>
              <a:lnSpc>
                <a:spcPct val="120000"/>
              </a:lnSpc>
              <a:spcBef>
                <a:spcPts val="400"/>
              </a:spcBef>
              <a:buFont typeface="Arial" panose="020B0604020202020204" pitchFamily="34" charset="0"/>
              <a:buChar char="•"/>
              <a:defRPr/>
            </a:pPr>
            <a:r>
              <a:rPr lang="en-US" sz="7200" dirty="0">
                <a:effectLst/>
                <a:latin typeface="Arial" panose="020B0604020202020204" pitchFamily="34" charset="0"/>
                <a:ea typeface="Times New Roman" panose="02020603050405020304" pitchFamily="18" charset="0"/>
                <a:cs typeface="Arial" panose="020B0604020202020204" pitchFamily="34" charset="0"/>
              </a:rPr>
              <a:t>Are all members of the Local Organizing Committee aware of MAAPP and SafeSport Code requirements? </a:t>
            </a:r>
          </a:p>
          <a:p>
            <a:pPr>
              <a:lnSpc>
                <a:spcPct val="120000"/>
              </a:lnSpc>
              <a:spcBef>
                <a:spcPts val="500"/>
              </a:spcBef>
              <a:buFont typeface="Arial" panose="020B0604020202020204" pitchFamily="34" charset="0"/>
              <a:buChar char="•"/>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0999" y="571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52400" y="838200"/>
            <a:ext cx="8915400" cy="5886450"/>
          </a:xfrm>
        </p:spPr>
        <p:txBody>
          <a:bodyPr rtlCol="0">
            <a:normAutofit fontScale="40000" lnSpcReduction="20000"/>
          </a:bodyPr>
          <a:lstStyle/>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Financial considerations?  Sponsors?  Is there a written budget?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Is the necessary equipment available, e.g., poles, panels, fencing, bibs, timing equipment, and radios as required by level of event?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on-site U.S. Ski &amp; Snowboard competitor membership applications (for competitors 17 and under prior to December 31) be accepted? </a:t>
            </a:r>
            <a:r>
              <a:rPr lang="en-US" sz="4500" i="1" dirty="0">
                <a:latin typeface="Arial" panose="020B0604020202020204" pitchFamily="34" charset="0"/>
                <a:cs typeface="Arial" panose="020B0604020202020204" pitchFamily="34" charset="0"/>
              </a:rPr>
              <a:t>Competitors 18 years of age and older must complete SafeSport Training, Introduction to Avalanches Course, and background screening; membership are “pending” until requirements are met; athletes </a:t>
            </a:r>
            <a:r>
              <a:rPr lang="en-US" sz="4500" i="1" u="sng" dirty="0">
                <a:latin typeface="Arial" panose="020B0604020202020204" pitchFamily="34" charset="0"/>
                <a:cs typeface="Arial" panose="020B0604020202020204" pitchFamily="34" charset="0"/>
              </a:rPr>
              <a:t>must not </a:t>
            </a:r>
            <a:r>
              <a:rPr lang="en-US" sz="4500" i="1" dirty="0">
                <a:latin typeface="Arial" panose="020B0604020202020204" pitchFamily="34" charset="0"/>
                <a:cs typeface="Arial" panose="020B0604020202020204" pitchFamily="34" charset="0"/>
              </a:rPr>
              <a:t>be allowed to compete or forerun until they are “active."</a:t>
            </a:r>
            <a:endParaRPr lang="en-US" sz="4500" dirty="0">
              <a:latin typeface="Arial" panose="020B0604020202020204" pitchFamily="34" charset="0"/>
              <a:cs typeface="Arial" panose="020B0604020202020204" pitchFamily="34" charset="0"/>
            </a:endParaRP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online race entry system be used?  Will late entries be allowed? Late entry fee?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Is adequate internet connectivity available?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Are U.S. Ski &amp; Snowboard memberships </a:t>
            </a:r>
            <a:r>
              <a:rPr lang="en-US" sz="4500" u="sng" dirty="0">
                <a:latin typeface="Arial" panose="020B0604020202020204" pitchFamily="34" charset="0"/>
                <a:cs typeface="Arial" panose="020B0604020202020204" pitchFamily="34" charset="0"/>
              </a:rPr>
              <a:t>and officials’ certifications</a:t>
            </a:r>
            <a:r>
              <a:rPr lang="en-US" sz="4500" dirty="0">
                <a:latin typeface="Arial" panose="020B0604020202020204" pitchFamily="34" charset="0"/>
                <a:cs typeface="Arial" panose="020B0604020202020204" pitchFamily="34" charset="0"/>
              </a:rPr>
              <a:t> for Chief of Race, Chief of Course, Chief of Timing &amp; Calculations, Race Administrator (Race Secretary), Start Referee and Finish Referee, current?  Do they meet the biennial update requirement?</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Will a freeskiing session on the race hill be available?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Where is Race Headquarters?  Where will the Team Captain’s, Gate Judge’s, and volunteer’s meetings take place?</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What is the available daylight on race day?</a:t>
            </a:r>
          </a:p>
          <a:p>
            <a:pPr>
              <a:lnSpc>
                <a:spcPct val="120000"/>
              </a:lnSpc>
              <a:spcBef>
                <a:spcPts val="500"/>
              </a:spcBef>
              <a:buFont typeface="Arial" panose="020B0604020202020204" pitchFamily="34" charset="0"/>
              <a:buChar char="•"/>
              <a:defRPr/>
            </a:pPr>
            <a:r>
              <a:rPr lang="en-US" sz="4500" dirty="0">
                <a:latin typeface="Arial" panose="020B0604020202020204" pitchFamily="34" charset="0"/>
                <a:cs typeface="Arial" panose="020B0604020202020204" pitchFamily="34" charset="0"/>
              </a:rPr>
              <a:t>Does a race arena dismantling procedure need to be put in place?</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RACE &amp; EARLY PLANNING</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4650" y="1181100"/>
            <a:ext cx="8601075" cy="4572000"/>
          </a:xfrm>
        </p:spPr>
        <p:txBody>
          <a:bodyPr rtlCol="0">
            <a:normAutofit fontScale="40000" lnSpcReduction="20000"/>
          </a:bodyPr>
          <a:lstStyle/>
          <a:p>
            <a:pPr marL="0" indent="0">
              <a:lnSpc>
                <a:spcPct val="120000"/>
              </a:lnSpc>
              <a:spcBef>
                <a:spcPts val="600"/>
              </a:spcBef>
              <a:buFont typeface="Euphemia" panose="020B0503040102020104" pitchFamily="34" charset="0"/>
              <a:buNone/>
              <a:defRPr/>
            </a:pPr>
            <a:r>
              <a:rPr lang="en-US" sz="7200" b="1" u="sng" dirty="0">
                <a:latin typeface="Arial" panose="020B0604020202020204" pitchFamily="34" charset="0"/>
                <a:cs typeface="Arial" panose="020B0604020202020204" pitchFamily="34" charset="0"/>
              </a:rPr>
              <a:t>Schedule (Sanction) Agreement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Processed online (club log-in required)</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Lists event types, schedules, etc.</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Upon approval, U.S. Ski &amp; Snowboard will assign event transmittal (codex) numbers and post them on the website section for event lookup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Without a properly executed/signed Schedule Agreement (signed by OC, Ski Area/Land Owner), U.S. Ski &amp; Snowboard, event liability insurance </a:t>
            </a:r>
            <a:r>
              <a:rPr lang="en-US" sz="6000" u="sng" dirty="0">
                <a:latin typeface="Arial" panose="020B0604020202020204" pitchFamily="34" charset="0"/>
                <a:cs typeface="Arial" panose="020B0604020202020204" pitchFamily="34" charset="0"/>
              </a:rPr>
              <a:t>is not</a:t>
            </a:r>
            <a:r>
              <a:rPr lang="en-US" sz="6000" i="1" dirty="0">
                <a:latin typeface="Arial" panose="020B0604020202020204" pitchFamily="34" charset="0"/>
                <a:cs typeface="Arial" panose="020B0604020202020204" pitchFamily="34" charset="0"/>
              </a:rPr>
              <a:t> </a:t>
            </a:r>
            <a:r>
              <a:rPr lang="en-US" sz="6000" dirty="0">
                <a:latin typeface="Arial" panose="020B0604020202020204" pitchFamily="34" charset="0"/>
                <a:cs typeface="Arial" panose="020B0604020202020204" pitchFamily="34" charset="0"/>
              </a:rPr>
              <a:t>in effect!</a:t>
            </a:r>
            <a:endParaRPr lang="en-US" sz="6000" dirty="0">
              <a:solidFill>
                <a:srgbClr val="1A21A6"/>
              </a:solidFill>
              <a:latin typeface="Arial" panose="020B0604020202020204" pitchFamily="34" charset="0"/>
              <a:cs typeface="Arial" panose="020B0604020202020204" pitchFamily="34" charset="0"/>
            </a:endParaRPr>
          </a:p>
          <a:p>
            <a:pPr marL="0" indent="0">
              <a:lnSpc>
                <a:spcPct val="120000"/>
              </a:lnSpc>
              <a:spcBef>
                <a:spcPts val="600"/>
              </a:spcBef>
              <a:buFont typeface="Euphemia" panose="020B0503040102020104" pitchFamily="34" charset="0"/>
              <a:buNone/>
              <a:defRPr/>
            </a:pPr>
            <a:r>
              <a:rPr lang="en-US" sz="4900" b="1" dirty="0">
                <a:solidFill>
                  <a:srgbClr val="1A21A6"/>
                </a:solidFill>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28600" y="914400"/>
            <a:ext cx="3587750" cy="5810250"/>
          </a:xfrm>
        </p:spPr>
        <p:txBody>
          <a:bodyPr rtlCol="0">
            <a:normAutofit fontScale="25000" lnSpcReduction="20000"/>
          </a:bodyPr>
          <a:lstStyle/>
          <a:p>
            <a:pPr marL="0" indent="0">
              <a:lnSpc>
                <a:spcPct val="120000"/>
              </a:lnSpc>
              <a:spcBef>
                <a:spcPts val="600"/>
              </a:spcBef>
              <a:buFont typeface="Euphemia" panose="020B0503040102020104" pitchFamily="34" charset="0"/>
              <a:buNone/>
              <a:defRPr/>
            </a:pPr>
            <a:r>
              <a:rPr lang="en-US" sz="6000" b="1" u="sng" dirty="0">
                <a:latin typeface="Arial" panose="020B0604020202020204" pitchFamily="34" charset="0"/>
                <a:cs typeface="Arial" panose="020B0604020202020204" pitchFamily="34" charset="0"/>
              </a:rPr>
              <a:t>Event Announcement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Available at least 4 weeks before event</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Should include any special requirements, e.g., area waiver</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Must include breakdown of fees: actual entry fee and lift fee</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TCM will be online, must include all platform and login information.</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required, copy of waiver should be attached</a:t>
            </a:r>
          </a:p>
          <a:p>
            <a:pPr>
              <a:lnSpc>
                <a:spcPct val="120000"/>
              </a:lnSpc>
              <a:spcBef>
                <a:spcPts val="1200"/>
              </a:spcBef>
              <a:buFont typeface="Arial" panose="020B0604020202020204" pitchFamily="34" charset="0"/>
              <a:buChar char="•"/>
              <a:defRPr/>
            </a:pPr>
            <a:r>
              <a:rPr lang="en-US" sz="6400" b="1" dirty="0">
                <a:latin typeface="Arial" panose="020B0604020202020204" pitchFamily="34" charset="0"/>
                <a:cs typeface="Arial" panose="020B0604020202020204" pitchFamily="34" charset="0"/>
              </a:rPr>
              <a:t>If required, Venue Access form should be attached </a:t>
            </a:r>
          </a:p>
          <a:p>
            <a:pPr marL="0" indent="0">
              <a:lnSpc>
                <a:spcPct val="120000"/>
              </a:lnSpc>
              <a:spcBef>
                <a:spcPts val="1200"/>
              </a:spcBef>
              <a:buFont typeface="Euphemia" panose="020B0503040102020104" pitchFamily="34" charset="0"/>
              <a:buNone/>
              <a:defRPr/>
            </a:pPr>
            <a:r>
              <a:rPr lang="en-US" sz="6000" dirty="0">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Picture 4">
            <a:extLst>
              <a:ext uri="{FF2B5EF4-FFF2-40B4-BE49-F238E27FC236}">
                <a16:creationId xmlns:a16="http://schemas.microsoft.com/office/drawing/2014/main" id="{41D0842D-4858-1714-4970-FECB0799D1D9}"/>
              </a:ext>
            </a:extLst>
          </p:cNvPr>
          <p:cNvPicPr>
            <a:picLocks noChangeAspect="1"/>
          </p:cNvPicPr>
          <p:nvPr/>
        </p:nvPicPr>
        <p:blipFill>
          <a:blip r:embed="rId3"/>
          <a:stretch>
            <a:fillRect/>
          </a:stretch>
        </p:blipFill>
        <p:spPr>
          <a:xfrm>
            <a:off x="3962400" y="914400"/>
            <a:ext cx="4953000" cy="5709424"/>
          </a:xfrm>
          <a:prstGeom prst="rect">
            <a:avLst/>
          </a:prstGeom>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74650" y="1181100"/>
            <a:ext cx="3587750" cy="5219700"/>
          </a:xfrm>
        </p:spPr>
        <p:txBody>
          <a:bodyPr rtlCol="0">
            <a:normAutofit fontScale="32500" lnSpcReduction="20000"/>
          </a:bodyPr>
          <a:lstStyle/>
          <a:p>
            <a:pPr marL="0" indent="0">
              <a:lnSpc>
                <a:spcPct val="120000"/>
              </a:lnSpc>
              <a:spcBef>
                <a:spcPts val="600"/>
              </a:spcBef>
              <a:buFont typeface="Euphemia" panose="020B0503040102020104" pitchFamily="34" charset="0"/>
              <a:buNone/>
              <a:defRPr/>
            </a:pPr>
            <a:r>
              <a:rPr lang="en-US" sz="6000" b="1" u="sng" dirty="0">
                <a:latin typeface="Arial" panose="020B0604020202020204" pitchFamily="34" charset="0"/>
                <a:cs typeface="Arial" panose="020B0604020202020204" pitchFamily="34" charset="0"/>
              </a:rPr>
              <a:t>Personnel Assignment</a:t>
            </a:r>
            <a:r>
              <a:rPr lang="en-US" sz="7200" b="1" dirty="0">
                <a:latin typeface="Arial" panose="020B0604020202020204" pitchFamily="34" charset="0"/>
                <a:cs typeface="Arial" panose="020B0604020202020204" pitchFamily="34" charset="0"/>
              </a:rPr>
              <a:t>:</a:t>
            </a:r>
            <a:r>
              <a:rPr lang="en-US" sz="7200" dirty="0">
                <a:latin typeface="Arial" panose="020B0604020202020204" pitchFamily="34" charset="0"/>
                <a:cs typeface="Arial" panose="020B0604020202020204" pitchFamily="34" charset="0"/>
              </a:rPr>
              <a:t>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Responsibility of CR</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Most qualified, experienced, appropriately certified officials available (where required)</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Use a mentoring system in key positions in order to develop new officials  </a:t>
            </a:r>
          </a:p>
          <a:p>
            <a:pPr>
              <a:lnSpc>
                <a:spcPct val="120000"/>
              </a:lnSpc>
              <a:spcBef>
                <a:spcPts val="1200"/>
              </a:spcBef>
              <a:buFont typeface="Arial" panose="020B0604020202020204" pitchFamily="34" charset="0"/>
              <a:buChar char="•"/>
              <a:defRPr/>
            </a:pPr>
            <a:r>
              <a:rPr lang="en-US" sz="6000" dirty="0">
                <a:latin typeface="Arial" panose="020B0604020202020204" pitchFamily="34" charset="0"/>
                <a:cs typeface="Arial" panose="020B0604020202020204" pitchFamily="34" charset="0"/>
              </a:rPr>
              <a:t>CR is “responsible” for staffing – an Assistant may actually do the “staffing”</a:t>
            </a:r>
          </a:p>
          <a:p>
            <a:pPr marL="0" indent="0">
              <a:lnSpc>
                <a:spcPct val="120000"/>
              </a:lnSpc>
              <a:spcBef>
                <a:spcPts val="1200"/>
              </a:spcBef>
              <a:buFont typeface="Euphemia" panose="020B0503040102020104" pitchFamily="34" charset="0"/>
              <a:buNone/>
              <a:defRPr/>
            </a:pPr>
            <a:r>
              <a:rPr lang="en-US" sz="6000" dirty="0">
                <a:latin typeface="Arial" panose="020B0604020202020204" pitchFamily="34" charset="0"/>
                <a:cs typeface="Arial" panose="020B0604020202020204" pitchFamily="34" charset="0"/>
              </a:rPr>
              <a:t> </a:t>
            </a: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PRELIMINARY DOCUMENTS</a:t>
            </a:r>
          </a:p>
        </p:txBody>
      </p:sp>
      <p:pic>
        <p:nvPicPr>
          <p:cNvPr id="5" name="Picture 4">
            <a:extLst>
              <a:ext uri="{FF2B5EF4-FFF2-40B4-BE49-F238E27FC236}">
                <a16:creationId xmlns:a16="http://schemas.microsoft.com/office/drawing/2014/main" id="{33AFD2E2-F377-2561-0047-A90DACFF3E59}"/>
              </a:ext>
            </a:extLst>
          </p:cNvPr>
          <p:cNvPicPr>
            <a:picLocks noChangeAspect="1"/>
          </p:cNvPicPr>
          <p:nvPr/>
        </p:nvPicPr>
        <p:blipFill>
          <a:blip r:embed="rId3"/>
          <a:stretch>
            <a:fillRect/>
          </a:stretch>
        </p:blipFill>
        <p:spPr>
          <a:xfrm>
            <a:off x="4273550" y="981075"/>
            <a:ext cx="4495800" cy="5619750"/>
          </a:xfrm>
          <a:prstGeom prst="rect">
            <a:avLst/>
          </a:prstGeom>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9756" y="646993"/>
            <a:ext cx="8924926" cy="6172200"/>
          </a:xfrm>
        </p:spPr>
        <p:txBody>
          <a:bodyPr rtlCol="0">
            <a:normAutofit fontScale="25000" lnSpcReduction="20000"/>
          </a:bodyPr>
          <a:lstStyle/>
          <a:p>
            <a:pPr eaLnBrk="1" fontAlgn="auto" hangingPunct="1">
              <a:lnSpc>
                <a:spcPct val="120000"/>
              </a:lnSpc>
              <a:spcBef>
                <a:spcPts val="0"/>
              </a:spcBef>
              <a:spcAft>
                <a:spcPts val="400"/>
              </a:spcAft>
              <a:buFont typeface="Arial"/>
              <a:buChar char="•"/>
              <a:defRPr/>
            </a:pPr>
            <a:r>
              <a:rPr lang="en-US" sz="7600" dirty="0">
                <a:latin typeface="Arial" panose="020B0604020202020204" pitchFamily="34" charset="0"/>
                <a:cs typeface="Arial" panose="020B0604020202020204" pitchFamily="34" charset="0"/>
              </a:rPr>
              <a:t>Chief of Race, Referee, Assistant Referee, Jury Advisors (Start &amp; Finish Referees), Chief of Course, Course Setters, and Chief of TC</a:t>
            </a:r>
            <a:r>
              <a:rPr lang="en-US" sz="7600" b="1" dirty="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are required to be </a:t>
            </a:r>
            <a:r>
              <a:rPr lang="en-US" sz="7600" b="1" i="1" dirty="0">
                <a:latin typeface="Arial" panose="020B0604020202020204" pitchFamily="34" charset="0"/>
                <a:cs typeface="Arial" panose="020B0604020202020204" pitchFamily="34" charset="0"/>
              </a:rPr>
              <a:t>current, appropriately certified </a:t>
            </a:r>
            <a:r>
              <a:rPr lang="en-US" sz="7600" dirty="0">
                <a:latin typeface="Arial" panose="020B0604020202020204" pitchFamily="34" charset="0"/>
                <a:cs typeface="Arial" panose="020B0604020202020204" pitchFamily="34" charset="0"/>
              </a:rPr>
              <a:t>Coach or Official U.S. Ski &amp; Snowboard members.  With the exception of the Technical Delegate and the Race Administrator, they must have also attended a biennial Continuing Education Clinic (Update) in order to serve in the respective position. </a:t>
            </a:r>
          </a:p>
          <a:p>
            <a:pPr eaLnBrk="1" fontAlgn="auto" hangingPunct="1">
              <a:lnSpc>
                <a:spcPct val="120000"/>
              </a:lnSpc>
              <a:spcBef>
                <a:spcPts val="0"/>
              </a:spcBef>
              <a:spcAft>
                <a:spcPts val="400"/>
              </a:spcAft>
              <a:buFont typeface="Arial"/>
              <a:buChar char="•"/>
              <a:defRPr/>
            </a:pPr>
            <a:r>
              <a:rPr lang="en-US" sz="7600" b="1" i="1" dirty="0">
                <a:solidFill>
                  <a:srgbClr val="1A21A6"/>
                </a:solidFill>
                <a:latin typeface="Arial" panose="020B0604020202020204" pitchFamily="34" charset="0"/>
                <a:cs typeface="Arial" panose="020B0604020202020204" pitchFamily="34" charset="0"/>
              </a:rPr>
              <a:t>Technical Delegate and Race Administrator must attend a certification-specific Workshop every season.</a:t>
            </a:r>
            <a:r>
              <a:rPr lang="en-US" sz="7600" b="1" dirty="0">
                <a:solidFill>
                  <a:srgbClr val="1A21A6"/>
                </a:solidFill>
                <a:latin typeface="Arial" panose="020B0604020202020204" pitchFamily="34" charset="0"/>
                <a:cs typeface="Arial" panose="020B0604020202020204" pitchFamily="34" charset="0"/>
              </a:rPr>
              <a:t>   </a:t>
            </a:r>
          </a:p>
          <a:p>
            <a:pPr eaLnBrk="1" fontAlgn="auto" hangingPunct="1">
              <a:lnSpc>
                <a:spcPct val="120000"/>
              </a:lnSpc>
              <a:spcBef>
                <a:spcPts val="0"/>
              </a:spcBef>
              <a:spcAft>
                <a:spcPts val="400"/>
              </a:spcAft>
              <a:buFont typeface="Arial"/>
              <a:buChar char="•"/>
              <a:defRPr/>
            </a:pPr>
            <a:r>
              <a:rPr lang="en-US" sz="7600" dirty="0">
                <a:latin typeface="Arial" panose="020B0604020202020204" pitchFamily="34" charset="0"/>
                <a:cs typeface="Arial" panose="020B0604020202020204" pitchFamily="34" charset="0"/>
              </a:rPr>
              <a:t>Competitors are required to have an appropriate and </a:t>
            </a:r>
            <a:r>
              <a:rPr lang="en-US" sz="7600" b="1" dirty="0">
                <a:latin typeface="Arial" panose="020B0604020202020204" pitchFamily="34" charset="0"/>
                <a:cs typeface="Arial" panose="020B0604020202020204" pitchFamily="34" charset="0"/>
              </a:rPr>
              <a:t>current</a:t>
            </a:r>
            <a:r>
              <a:rPr lang="en-US" sz="7600" dirty="0">
                <a:latin typeface="Arial" panose="020B0604020202020204" pitchFamily="34" charset="0"/>
                <a:cs typeface="Arial" panose="020B0604020202020204" pitchFamily="34" charset="0"/>
              </a:rPr>
              <a:t> competitor’s U.S. Ski &amp; Snowboard  membership </a:t>
            </a:r>
          </a:p>
          <a:p>
            <a:pPr eaLnBrk="1" fontAlgn="auto" hangingPunct="1">
              <a:lnSpc>
                <a:spcPct val="120000"/>
              </a:lnSpc>
              <a:spcBef>
                <a:spcPts val="0"/>
              </a:spcBef>
              <a:spcAft>
                <a:spcPts val="400"/>
              </a:spcAft>
              <a:buFont typeface="Arial"/>
              <a:buChar char="•"/>
              <a:defRPr/>
            </a:pPr>
            <a:r>
              <a:rPr lang="en-US" sz="7600" dirty="0">
                <a:latin typeface="Arial" panose="020B0604020202020204" pitchFamily="34" charset="0"/>
                <a:cs typeface="Arial" panose="020B0604020202020204" pitchFamily="34" charset="0"/>
              </a:rPr>
              <a:t>Forerunners must have appropriate and </a:t>
            </a:r>
            <a:r>
              <a:rPr lang="en-US" sz="7600" b="1" dirty="0">
                <a:latin typeface="Arial" panose="020B0604020202020204" pitchFamily="34" charset="0"/>
                <a:cs typeface="Arial" panose="020B0604020202020204" pitchFamily="34" charset="0"/>
              </a:rPr>
              <a:t>current</a:t>
            </a:r>
            <a:r>
              <a:rPr lang="en-US" sz="7600" dirty="0">
                <a:latin typeface="Arial" panose="020B0604020202020204" pitchFamily="34" charset="0"/>
                <a:cs typeface="Arial" panose="020B0604020202020204" pitchFamily="34" charset="0"/>
              </a:rPr>
              <a:t> U.S. Ski &amp; Snowboard  membership: e.g., Competitor, Master, Youth, Non-Scored Athlete, General, or Short-Term Athlete</a:t>
            </a:r>
          </a:p>
          <a:p>
            <a:pPr eaLnBrk="1" fontAlgn="auto" hangingPunct="1">
              <a:lnSpc>
                <a:spcPct val="120000"/>
              </a:lnSpc>
              <a:spcBef>
                <a:spcPts val="0"/>
              </a:spcBef>
              <a:spcAft>
                <a:spcPts val="400"/>
              </a:spcAft>
              <a:buFont typeface="Arial"/>
              <a:buChar char="•"/>
              <a:defRPr/>
            </a:pPr>
            <a:r>
              <a:rPr lang="en-US" sz="7600" b="1" i="1" dirty="0">
                <a:latin typeface="Arial" panose="020B0604020202020204" pitchFamily="34" charset="0"/>
                <a:cs typeface="Arial" panose="020B0604020202020204" pitchFamily="34" charset="0"/>
              </a:rPr>
              <a:t>Qualified members of foreign federations recognized by FIS </a:t>
            </a:r>
            <a:r>
              <a:rPr lang="en-US" sz="7600" b="1" i="1" u="sng" dirty="0">
                <a:latin typeface="Arial" panose="020B0604020202020204" pitchFamily="34" charset="0"/>
                <a:cs typeface="Arial" panose="020B0604020202020204" pitchFamily="34" charset="0"/>
              </a:rPr>
              <a:t>must hold a current/appropriate U.S. Ski &amp; Snowboard membership</a:t>
            </a:r>
            <a:r>
              <a:rPr lang="en-US" sz="7600" b="1" i="1" dirty="0">
                <a:latin typeface="Arial" panose="020B0604020202020204" pitchFamily="34" charset="0"/>
                <a:cs typeface="Arial" panose="020B0604020202020204" pitchFamily="34" charset="0"/>
              </a:rPr>
              <a:t> in order to be granted venue access and take part in any capacity at   U.S. Ski &amp; Snowboard sanctioned </a:t>
            </a:r>
            <a:r>
              <a:rPr lang="en-US" sz="7600" b="1" i="1" u="sng" dirty="0">
                <a:latin typeface="Arial" panose="020B0604020202020204" pitchFamily="34" charset="0"/>
                <a:cs typeface="Arial" panose="020B0604020202020204" pitchFamily="34" charset="0"/>
              </a:rPr>
              <a:t>non-FIS</a:t>
            </a:r>
            <a:r>
              <a:rPr lang="en-US" sz="7600" b="1" i="1" dirty="0">
                <a:latin typeface="Arial" panose="020B0604020202020204" pitchFamily="34" charset="0"/>
                <a:cs typeface="Arial" panose="020B0604020202020204" pitchFamily="34" charset="0"/>
              </a:rPr>
              <a:t> events.</a:t>
            </a:r>
          </a:p>
          <a:p>
            <a:pPr marL="0" indent="0" eaLnBrk="1" fontAlgn="auto" hangingPunct="1">
              <a:lnSpc>
                <a:spcPct val="120000"/>
              </a:lnSpc>
              <a:spcBef>
                <a:spcPts val="0"/>
              </a:spcBef>
              <a:spcAft>
                <a:spcPts val="400"/>
              </a:spcAft>
              <a:buNone/>
              <a:defRPr/>
            </a:pPr>
            <a:r>
              <a:rPr lang="en-US" sz="76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NOTE:</a:t>
            </a:r>
            <a:r>
              <a:rPr lang="en-US" sz="7600"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 </a:t>
            </a:r>
            <a:r>
              <a:rPr lang="en-US" sz="7600" i="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Coaches’ membership includes a Master membership; however, forerunning may not be included in the duties outlined in a coach’s club employment contract.</a:t>
            </a:r>
            <a:endParaRPr lang="en-US" sz="76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fontAlgn="auto" hangingPunct="1">
              <a:lnSpc>
                <a:spcPct val="120000"/>
              </a:lnSpc>
              <a:spcBef>
                <a:spcPts val="600"/>
              </a:spcBef>
              <a:spcAft>
                <a:spcPts val="0"/>
              </a:spcAft>
              <a:buNone/>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12360" y="9347"/>
            <a:ext cx="892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MEMBERSHIP REQUIREMENTS: NON-FIS EVENTS</a:t>
            </a:r>
          </a:p>
        </p:txBody>
      </p:sp>
      <p:pic>
        <p:nvPicPr>
          <p:cNvPr id="6" name="Content Placeholder 10">
            <a:extLst>
              <a:ext uri="{FF2B5EF4-FFF2-40B4-BE49-F238E27FC236}">
                <a16:creationId xmlns:a16="http://schemas.microsoft.com/office/drawing/2014/main" id="{E56CA761-D7DC-4A73-9599-C5C999BA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7678" y="856785"/>
            <a:ext cx="8594725" cy="5543550"/>
          </a:xfrm>
        </p:spPr>
        <p:txBody>
          <a:bodyPr rtlCol="0">
            <a:normAutofit fontScale="25000" lnSpcReduction="20000"/>
          </a:bodyPr>
          <a:lstStyle/>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Jury members, Jury Advisors (Start &amp; Finish Referees), Chief of Course, Course Setters, and Chief of TC</a:t>
            </a:r>
            <a:r>
              <a:rPr lang="en-US" sz="7600" b="1" dirty="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are required to be </a:t>
            </a:r>
            <a:r>
              <a:rPr lang="en-US" sz="7600" b="1" i="1" dirty="0">
                <a:latin typeface="Arial" panose="020B0604020202020204" pitchFamily="34" charset="0"/>
                <a:cs typeface="Arial" panose="020B0604020202020204" pitchFamily="34" charset="0"/>
              </a:rPr>
              <a:t>current, appropriately certified </a:t>
            </a:r>
            <a:r>
              <a:rPr lang="en-US" sz="7600" dirty="0">
                <a:latin typeface="Arial" panose="020B0604020202020204" pitchFamily="34" charset="0"/>
                <a:cs typeface="Arial" panose="020B0604020202020204" pitchFamily="34" charset="0"/>
              </a:rPr>
              <a:t>Coach or Official U.S. Ski &amp; Snowboard members who have attended a biennial Continuing Education Clinic (Update) prior to serving in the respective position, </a:t>
            </a:r>
            <a:r>
              <a:rPr lang="en-US" sz="7600" i="1" dirty="0">
                <a:latin typeface="Arial" panose="020B0604020202020204" pitchFamily="34" charset="0"/>
                <a:cs typeface="Arial" panose="020B0604020202020204" pitchFamily="34" charset="0"/>
              </a:rPr>
              <a:t>or must be qualified members of foreign federations recognized by FIS. Technical Delegate and Race Administrator must attend a certification-specific Workshop every season.</a:t>
            </a:r>
            <a:r>
              <a:rPr lang="en-US" sz="7600" dirty="0">
                <a:latin typeface="Arial" panose="020B0604020202020204" pitchFamily="34" charset="0"/>
                <a:cs typeface="Arial" panose="020B0604020202020204" pitchFamily="34" charset="0"/>
              </a:rPr>
              <a:t> </a:t>
            </a: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If a foreign FIS Federation lists a foreign coach on their entry form, the Federation is certifying that the coach has the knowledge and ability to fulfill the duties of a Team Captain: e.g., serve as a Jury member or set a course; this satisfies the “qualified member of foreign federation” requirement for FIS events </a:t>
            </a: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Competitors are required to be FIS inscribed and must be “Active."  </a:t>
            </a:r>
            <a:r>
              <a:rPr lang="en-US" sz="7600" i="1" dirty="0">
                <a:latin typeface="Arial" panose="020B0604020202020204" pitchFamily="34" charset="0"/>
                <a:cs typeface="Arial" panose="020B0604020202020204" pitchFamily="34" charset="0"/>
              </a:rPr>
              <a:t>Allowing a competitor without a FIS inscription to compete will invalidate the liability insurance </a:t>
            </a:r>
            <a:endParaRPr lang="en-US" sz="7600" dirty="0">
              <a:latin typeface="Arial" panose="020B0604020202020204" pitchFamily="34" charset="0"/>
              <a:cs typeface="Arial" panose="020B0604020202020204" pitchFamily="34" charset="0"/>
            </a:endParaRPr>
          </a:p>
          <a:p>
            <a:pPr eaLnBrk="1" fontAlgn="auto" hangingPunct="1">
              <a:lnSpc>
                <a:spcPct val="120000"/>
              </a:lnSpc>
              <a:spcBef>
                <a:spcPts val="600"/>
              </a:spcBef>
              <a:spcAft>
                <a:spcPts val="0"/>
              </a:spcAft>
              <a:buFont typeface="Arial"/>
              <a:buChar char="•"/>
              <a:defRPr/>
            </a:pPr>
            <a:r>
              <a:rPr lang="en-US" sz="7600" dirty="0">
                <a:latin typeface="Arial" panose="020B0604020202020204" pitchFamily="34" charset="0"/>
                <a:cs typeface="Arial" panose="020B0604020202020204" pitchFamily="34" charset="0"/>
              </a:rPr>
              <a:t>Age-eligible, current U.S. Ski &amp; Snowboard  members who are </a:t>
            </a:r>
            <a:r>
              <a:rPr lang="en-US" sz="7600" b="1" dirty="0">
                <a:latin typeface="Arial" panose="020B0604020202020204" pitchFamily="34" charset="0"/>
                <a:cs typeface="Arial" panose="020B0604020202020204" pitchFamily="34" charset="0"/>
              </a:rPr>
              <a:t>not</a:t>
            </a:r>
            <a:r>
              <a:rPr lang="en-US" sz="7600" dirty="0">
                <a:latin typeface="Arial" panose="020B0604020202020204" pitchFamily="34" charset="0"/>
                <a:cs typeface="Arial" panose="020B0604020202020204" pitchFamily="34" charset="0"/>
              </a:rPr>
              <a:t> </a:t>
            </a:r>
            <a:r>
              <a:rPr lang="en-US" sz="7600" b="1" dirty="0">
                <a:latin typeface="Arial" panose="020B0604020202020204" pitchFamily="34" charset="0"/>
                <a:cs typeface="Arial" panose="020B0604020202020204" pitchFamily="34" charset="0"/>
              </a:rPr>
              <a:t>FIS inscribed </a:t>
            </a:r>
            <a:r>
              <a:rPr lang="en-US" sz="7600" dirty="0">
                <a:latin typeface="Arial" panose="020B0604020202020204" pitchFamily="34" charset="0"/>
                <a:cs typeface="Arial" panose="020B0604020202020204" pitchFamily="34" charset="0"/>
              </a:rPr>
              <a:t>and who are serving as forerunners </a:t>
            </a:r>
            <a:r>
              <a:rPr lang="en-US" sz="7600" b="1" u="sng" dirty="0">
                <a:latin typeface="Arial" panose="020B0604020202020204" pitchFamily="34" charset="0"/>
                <a:cs typeface="Arial" panose="020B0604020202020204" pitchFamily="34" charset="0"/>
              </a:rPr>
              <a:t>must</a:t>
            </a:r>
            <a:r>
              <a:rPr lang="en-US" sz="7600" dirty="0">
                <a:latin typeface="Arial" panose="020B0604020202020204" pitchFamily="34" charset="0"/>
                <a:cs typeface="Arial" panose="020B0604020202020204" pitchFamily="34" charset="0"/>
              </a:rPr>
              <a:t> sign the “FIS Athlete’s Declaration”</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81769" y="133350"/>
            <a:ext cx="885269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MEMBERSHIP REQUIREMENTS: FIS EVENTS</a:t>
            </a:r>
          </a:p>
        </p:txBody>
      </p:sp>
      <p:pic>
        <p:nvPicPr>
          <p:cNvPr id="5" name="Content Placeholder 10">
            <a:extLst>
              <a:ext uri="{FF2B5EF4-FFF2-40B4-BE49-F238E27FC236}">
                <a16:creationId xmlns:a16="http://schemas.microsoft.com/office/drawing/2014/main" id="{21EADCAF-AD70-41B7-9BC8-51658CB8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D001C6-48BF-D6F7-9DB1-893E31709E7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BDA52A27-A006-8BFC-30D4-714048C32928}"/>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6AF93990-9681-552E-CED3-EC614065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207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28600" y="76200"/>
            <a:ext cx="8610600"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“PENDING” MEMBERSHIPS: Coaches &amp;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800"/>
            <a:ext cx="8534400" cy="5410200"/>
          </a:xfrm>
        </p:spPr>
        <p:txBody>
          <a:bodyPr rtlCol="0">
            <a:normAutofit lnSpcReduction="10000"/>
          </a:bodyPr>
          <a:lstStyle/>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If a U.S. Ski &amp; Snowboard Coach or Official member’s membership status on the U.S. Ski &amp; Snowboard website is </a:t>
            </a:r>
            <a:r>
              <a:rPr lang="en-US" sz="2400" b="1" dirty="0">
                <a:solidFill>
                  <a:srgbClr val="0033CC"/>
                </a:solidFill>
                <a:latin typeface="Arial" panose="020B0604020202020204" pitchFamily="34" charset="0"/>
                <a:cs typeface="Arial" panose="020B0604020202020204" pitchFamily="34" charset="0"/>
              </a:rPr>
              <a:t>“</a:t>
            </a:r>
            <a:r>
              <a:rPr lang="en-US" sz="2400" b="1" u="sng" dirty="0">
                <a:solidFill>
                  <a:srgbClr val="0033CC"/>
                </a:solidFill>
                <a:latin typeface="Arial" panose="020B0604020202020204" pitchFamily="34" charset="0"/>
                <a:cs typeface="Arial" panose="020B0604020202020204" pitchFamily="34" charset="0"/>
              </a:rPr>
              <a:t>PENDING</a:t>
            </a:r>
            <a:r>
              <a:rPr lang="en-US" sz="2400" b="1" dirty="0">
                <a:solidFill>
                  <a:srgbClr val="0033CC"/>
                </a:solidFill>
                <a:latin typeface="Arial" panose="020B0604020202020204" pitchFamily="34" charset="0"/>
                <a:cs typeface="Arial" panose="020B0604020202020204" pitchFamily="34" charset="0"/>
              </a:rPr>
              <a:t>“,</a:t>
            </a:r>
            <a:r>
              <a:rPr lang="en-US" sz="2400" dirty="0">
                <a:solidFill>
                  <a:srgbClr val="0033CC"/>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this is an indication that the member has not completed membership requirements, e.g., required background screening, Introduction to Avalanches Course, SafeSport training and/or Coaching Fundamentals Course, and they </a:t>
            </a:r>
            <a:r>
              <a:rPr lang="en-US" sz="2400" b="1" u="sng" dirty="0">
                <a:solidFill>
                  <a:srgbClr val="3232DC"/>
                </a:solidFill>
                <a:latin typeface="Arial" panose="020B0604020202020204" pitchFamily="34" charset="0"/>
                <a:cs typeface="Arial" panose="020B0604020202020204" pitchFamily="34" charset="0"/>
              </a:rPr>
              <a:t>must not</a:t>
            </a:r>
            <a:r>
              <a:rPr lang="en-US" sz="2400" b="1" dirty="0">
                <a:solidFill>
                  <a:srgbClr val="3232DC"/>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be appointed to serve as: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Jury members </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Jury Advisors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Chief of Course  </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	-	Course Setter(s)</a:t>
            </a:r>
          </a:p>
          <a:p>
            <a:pPr marL="0" indent="0" eaLnBrk="1" fontAlgn="auto" hangingPunct="1">
              <a:lnSpc>
                <a:spcPct val="11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cs typeface="Arial" panose="020B0604020202020204" pitchFamily="34" charset="0"/>
              </a:rPr>
              <a:t>In addition,</a:t>
            </a:r>
            <a:r>
              <a:rPr lang="en-US" sz="2400" b="1"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Coaches without current coach/official membership </a:t>
            </a:r>
            <a:r>
              <a:rPr lang="en-US" sz="2400" i="1" u="sng" dirty="0">
                <a:solidFill>
                  <a:schemeClr val="tx1"/>
                </a:solidFill>
                <a:latin typeface="Arial" panose="020B0604020202020204" pitchFamily="34" charset="0"/>
                <a:cs typeface="Arial" panose="020B0604020202020204" pitchFamily="34" charset="0"/>
              </a:rPr>
              <a:t>must not </a:t>
            </a:r>
            <a:r>
              <a:rPr lang="en-US" sz="2400" i="1" dirty="0">
                <a:solidFill>
                  <a:schemeClr val="tx1"/>
                </a:solidFill>
                <a:latin typeface="Arial" panose="020B0604020202020204" pitchFamily="34" charset="0"/>
                <a:cs typeface="Arial" panose="020B0604020202020204" pitchFamily="34" charset="0"/>
              </a:rPr>
              <a:t>be granted venue access.</a:t>
            </a: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4FABB30-824B-4599-87C9-B817CD238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“PENDING” MEMBERSHIPS: Competitors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799"/>
            <a:ext cx="8534400" cy="5638801"/>
          </a:xfrm>
        </p:spPr>
        <p:txBody>
          <a:bodyPr rtlCol="0">
            <a:normAutofit fontScale="92500" lnSpcReduction="20000"/>
          </a:bodyPr>
          <a:lstStyle/>
          <a:p>
            <a:pPr eaLnBrk="1" fontAlgn="auto" hangingPunct="1">
              <a:lnSpc>
                <a:spcPct val="110000"/>
              </a:lnSpc>
              <a:spcBef>
                <a:spcPts val="60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Competitors 18 years of age or older noted as </a:t>
            </a:r>
            <a:r>
              <a:rPr lang="en-US" sz="2400" b="1" u="sng" dirty="0">
                <a:solidFill>
                  <a:srgbClr val="0070C0"/>
                </a:solidFill>
                <a:latin typeface="Arial" panose="020B0604020202020204" pitchFamily="34" charset="0"/>
                <a:cs typeface="Arial" panose="020B0604020202020204" pitchFamily="34" charset="0"/>
              </a:rPr>
              <a:t>“</a:t>
            </a:r>
            <a:r>
              <a:rPr lang="en-US" sz="2400" b="1" u="sng" dirty="0">
                <a:solidFill>
                  <a:srgbClr val="3232DC"/>
                </a:solidFill>
                <a:latin typeface="Arial" panose="020B0604020202020204" pitchFamily="34" charset="0"/>
                <a:cs typeface="Arial" panose="020B0604020202020204" pitchFamily="34" charset="0"/>
              </a:rPr>
              <a:t>PENDING</a:t>
            </a:r>
            <a:r>
              <a:rPr lang="en-US" sz="2400" b="1" u="sng" dirty="0">
                <a:solidFill>
                  <a:srgbClr val="0070C0"/>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this is an indication that the member has not completed membership requirements, e.g., required background screening, Introduction to Avalanches Course, or SafeSport training</a:t>
            </a:r>
          </a:p>
          <a:p>
            <a:pPr eaLnBrk="1" fontAlgn="auto" hangingPunct="1">
              <a:lnSpc>
                <a:spcPct val="110000"/>
              </a:lnSpc>
              <a:spcBef>
                <a:spcPts val="60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“Pending” athletes </a:t>
            </a:r>
            <a:r>
              <a:rPr lang="en-US" sz="2400" u="sng" dirty="0">
                <a:solidFill>
                  <a:schemeClr val="tx1"/>
                </a:solidFill>
                <a:latin typeface="Arial" panose="020B0604020202020204" pitchFamily="34" charset="0"/>
                <a:cs typeface="Arial" panose="020B0604020202020204" pitchFamily="34" charset="0"/>
              </a:rPr>
              <a:t>must not</a:t>
            </a:r>
            <a:r>
              <a:rPr lang="en-US" sz="2400" dirty="0">
                <a:solidFill>
                  <a:schemeClr val="tx1"/>
                </a:solidFill>
                <a:latin typeface="Arial" panose="020B0604020202020204" pitchFamily="34" charset="0"/>
                <a:cs typeface="Arial" panose="020B0604020202020204" pitchFamily="34" charset="0"/>
              </a:rPr>
              <a:t> be allowed to start or forerun an event</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Introduction to Avalanches Course is part of initial membership application process </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Competitors who turn 18 years of age (YOB 2005 &amp; YOB 2006), during the competition season will be notified of background screening requirement. </a:t>
            </a:r>
          </a:p>
          <a:p>
            <a:pPr eaLnBrk="1" fontAlgn="auto" hangingPunct="1">
              <a:lnSpc>
                <a:spcPct val="110000"/>
              </a:lnSpc>
              <a:spcBef>
                <a:spcPts val="600"/>
              </a:spcBef>
              <a:spcAft>
                <a:spcPts val="0"/>
              </a:spcAft>
              <a:buFont typeface="Arial" panose="020B0604020202020204" pitchFamily="34" charset="0"/>
              <a:buChar char="•"/>
              <a:defRPr/>
            </a:pPr>
            <a:r>
              <a:rPr lang="en-US" sz="2400" b="0" i="0" dirty="0">
                <a:solidFill>
                  <a:srgbClr val="222222"/>
                </a:solidFill>
                <a:effectLst/>
                <a:latin typeface="Arial" panose="020B0604020202020204" pitchFamily="34" charset="0"/>
                <a:cs typeface="Arial" panose="020B0604020202020204" pitchFamily="34" charset="0"/>
              </a:rPr>
              <a:t>U.S. Ski &amp; Snowboard must receive a screening determination within 45 days from the member’s birthday</a:t>
            </a:r>
          </a:p>
          <a:p>
            <a:pPr eaLnBrk="1" fontAlgn="auto" hangingPunct="1">
              <a:lnSpc>
                <a:spcPct val="110000"/>
              </a:lnSpc>
              <a:spcBef>
                <a:spcPts val="600"/>
              </a:spcBef>
              <a:spcAft>
                <a:spcPts val="0"/>
              </a:spcAft>
              <a:buFont typeface="Arial" panose="020B0604020202020204" pitchFamily="34" charset="0"/>
              <a:buChar char="•"/>
              <a:defRPr/>
            </a:pPr>
            <a:r>
              <a:rPr lang="en-US" sz="2400" i="1" dirty="0">
                <a:solidFill>
                  <a:schemeClr val="tx1"/>
                </a:solidFill>
                <a:latin typeface="Arial" panose="020B0604020202020204" pitchFamily="34" charset="0"/>
                <a:cs typeface="Arial" panose="020B0604020202020204" pitchFamily="34" charset="0"/>
              </a:rPr>
              <a:t>If process not complete, membership will be deactivated on the 46</a:t>
            </a:r>
            <a:r>
              <a:rPr lang="en-US" sz="2400" i="1" baseline="30000" dirty="0">
                <a:solidFill>
                  <a:schemeClr val="tx1"/>
                </a:solidFill>
                <a:latin typeface="Arial" panose="020B0604020202020204" pitchFamily="34" charset="0"/>
                <a:cs typeface="Arial" panose="020B0604020202020204" pitchFamily="34" charset="0"/>
              </a:rPr>
              <a:t>th</a:t>
            </a:r>
            <a:r>
              <a:rPr lang="en-US" sz="2400" i="1" dirty="0">
                <a:solidFill>
                  <a:schemeClr val="tx1"/>
                </a:solidFill>
                <a:latin typeface="Arial" panose="020B0604020202020204" pitchFamily="34" charset="0"/>
                <a:cs typeface="Arial" panose="020B0604020202020204" pitchFamily="34" charset="0"/>
              </a:rPr>
              <a:t> day, and they must not be allowed to start or forerun until membership is reactivated</a:t>
            </a: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DA2846C0-937D-4E28-AF94-9EE19D3F4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OTHER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685799"/>
            <a:ext cx="8856662" cy="6161087"/>
          </a:xfrm>
        </p:spPr>
        <p:txBody>
          <a:bodyPr rtlCol="0">
            <a:normAutofit fontScale="77500" lnSpcReduction="20000"/>
          </a:bodyPr>
          <a:lstStyle/>
          <a:p>
            <a:pPr marL="0" indent="0">
              <a:lnSpc>
                <a:spcPct val="120000"/>
              </a:lnSpc>
              <a:spcBef>
                <a:spcPts val="600"/>
              </a:spcBef>
              <a:buFont typeface="Euphemia" panose="020B0503040102020104" pitchFamily="34" charset="0"/>
              <a:buNone/>
              <a:defRPr/>
            </a:pPr>
            <a:r>
              <a:rPr lang="en-US" sz="2300" dirty="0">
                <a:latin typeface="Arial" panose="020B0604020202020204" pitchFamily="34" charset="0"/>
                <a:cs typeface="Arial" panose="020B0604020202020204" pitchFamily="34" charset="0"/>
              </a:rPr>
              <a:t>Officials’ Certification is not required for all officials; however, the following are often certified Competition Officials.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Starter:  Is a member of the timing crew and should have experience</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Timekeepers: Verify requirements with Chief of Timing</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Gate Judges.  Certified Referees, Technical Delegates, etc., make excellent Chief Gate Judges, but no certification requirements are in place for this position.</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Assistant Timekeepers: Start &amp; Finish manual/hand timekeeper/Start &amp; Finish recorder </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Electronic timekeeping equipment operator(s):  Generally a ski area employee; however, knowledgeable volunteers may also be used</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Electronic time recorder(s)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Runner(s) needed to move supplies and documents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Scoreboard poster:  Posts competitors’ unofficial times on a posting sheet</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Announcer:  Depends on events’ specific set of circumstances</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Finish Controller and/or Finish Spotter.  At lower-level races, the Finish Referee assumes the responsibilities of this official; </a:t>
            </a:r>
            <a:r>
              <a:rPr lang="en-US" sz="2300" i="1" dirty="0">
                <a:latin typeface="Arial" panose="020B0604020202020204" pitchFamily="34" charset="0"/>
                <a:cs typeface="Arial" panose="020B0604020202020204" pitchFamily="34" charset="0"/>
              </a:rPr>
              <a:t>requirements are in place for Finish Referee</a:t>
            </a:r>
            <a:r>
              <a:rPr lang="en-US" sz="2300" dirty="0">
                <a:latin typeface="Arial" panose="020B0604020202020204" pitchFamily="34" charset="0"/>
                <a:cs typeface="Arial" panose="020B0604020202020204" pitchFamily="34" charset="0"/>
              </a:rPr>
              <a:t>.  </a:t>
            </a:r>
          </a:p>
          <a:p>
            <a:pPr>
              <a:lnSpc>
                <a:spcPct val="120000"/>
              </a:lnSpc>
              <a:spcBef>
                <a:spcPts val="6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Gate Judges:  As required, estimate 2-3 gates per person; for DH, 1 gate per person is preferred </a:t>
            </a:r>
            <a:r>
              <a:rPr lang="en-US" sz="2300" b="1" dirty="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3340"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GATE JUDGES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87940" y="990600"/>
            <a:ext cx="8846523" cy="5486400"/>
          </a:xfrm>
        </p:spPr>
        <p:txBody>
          <a:bodyPr rtlCol="0">
            <a:normAutofit fontScale="92500" lnSpcReduction="20000"/>
          </a:bodyPr>
          <a:lstStyle/>
          <a:p>
            <a:pPr marL="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The Jury along with the support of the Organizing Committee may opt to not use Gate Judges for: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Downhill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Downhill Training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Super 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Super G Training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Giant Slalom </a:t>
            </a:r>
          </a:p>
          <a:p>
            <a:pPr marL="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Measures </a:t>
            </a:r>
            <a:r>
              <a:rPr lang="en-US" sz="2400" b="1" u="sng" dirty="0">
                <a:latin typeface="Arial" panose="020B0604020202020204" pitchFamily="34" charset="0"/>
                <a:ea typeface="Calibri" panose="020F0502020204030204" pitchFamily="34" charset="0"/>
                <a:cs typeface="Arial" panose="020B0604020202020204" pitchFamily="34" charset="0"/>
              </a:rPr>
              <a:t>MUST</a:t>
            </a:r>
            <a:r>
              <a:rPr lang="en-US" sz="2400" dirty="0">
                <a:latin typeface="Arial" panose="020B0604020202020204" pitchFamily="34" charset="0"/>
                <a:ea typeface="Calibri" panose="020F0502020204030204" pitchFamily="34" charset="0"/>
                <a:cs typeface="Arial" panose="020B0604020202020204" pitchFamily="34" charset="0"/>
              </a:rPr>
              <a:t> be taken to cover the entire course with sufficient: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Jury members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Jury Advisors </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Eyes of the Jury</a:t>
            </a:r>
          </a:p>
          <a:p>
            <a:pPr marL="365760" indent="0">
              <a:lnSpc>
                <a:spcPct val="120000"/>
              </a:lnSpc>
              <a:spcBef>
                <a:spcPts val="0"/>
              </a:spcBef>
              <a:spcAft>
                <a:spcPts val="0"/>
              </a:spcAft>
              <a:buFont typeface="Euphemia" panose="020B0503040102020104" pitchFamily="34" charset="0"/>
              <a:buNone/>
              <a:defRPr/>
            </a:pPr>
            <a:r>
              <a:rPr lang="en-US" sz="2400" dirty="0">
                <a:latin typeface="Arial" panose="020B0604020202020204" pitchFamily="34" charset="0"/>
                <a:ea typeface="Calibri" panose="020F0502020204030204" pitchFamily="34" charset="0"/>
                <a:cs typeface="Arial" panose="020B0604020202020204" pitchFamily="34" charset="0"/>
              </a:rPr>
              <a:t>Connection Coaches </a:t>
            </a:r>
            <a:r>
              <a:rPr lang="en-US" sz="2400" b="1" dirty="0">
                <a:latin typeface="Arial" panose="020B0604020202020204" pitchFamily="34" charset="0"/>
                <a:ea typeface="Calibri" panose="020F0502020204030204" pitchFamily="34" charset="0"/>
                <a:cs typeface="Arial" panose="020B0604020202020204" pitchFamily="34" charset="0"/>
              </a:rPr>
              <a:t>[U669.3]</a:t>
            </a:r>
            <a:r>
              <a:rPr lang="en-US" sz="2400" dirty="0">
                <a:latin typeface="Arial" panose="020B0604020202020204" pitchFamily="34" charset="0"/>
                <a:ea typeface="Calibri" panose="020F0502020204030204" pitchFamily="34" charset="0"/>
                <a:cs typeface="Arial" panose="020B0604020202020204" pitchFamily="34" charset="0"/>
              </a:rPr>
              <a:t>   </a:t>
            </a:r>
          </a:p>
          <a:p>
            <a:pPr marL="0" indent="0">
              <a:lnSpc>
                <a:spcPct val="120000"/>
              </a:lnSpc>
              <a:spcBef>
                <a:spcPts val="600"/>
              </a:spcBef>
              <a:spcAft>
                <a:spcPts val="600"/>
              </a:spcAft>
              <a:buFont typeface="Euphemia" panose="020B0503040102020104" pitchFamily="34" charset="0"/>
              <a:buNone/>
              <a:defRPr/>
            </a:pPr>
            <a:r>
              <a:rPr lang="en-US" sz="2400" b="1" i="1" dirty="0">
                <a:solidFill>
                  <a:srgbClr val="0033CC"/>
                </a:solidFill>
                <a:latin typeface="Arial" panose="020B0604020202020204" pitchFamily="34" charset="0"/>
                <a:ea typeface="Calibri" panose="020F0502020204030204" pitchFamily="34" charset="0"/>
                <a:cs typeface="Arial" panose="020B0604020202020204" pitchFamily="34" charset="0"/>
              </a:rPr>
              <a:t>Slalom requires regular assignment of Gate Judges.</a:t>
            </a:r>
            <a:endParaRPr lang="en-US" sz="24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defRPr/>
            </a:pP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NOTE: This is a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non-FIS</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rule;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FIS</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rules require that Gate Judges be in place for </a:t>
            </a:r>
            <a:r>
              <a:rPr lang="en-US" altLang="en-US" sz="2400" b="1" i="1" u="sng"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all</a:t>
            </a:r>
            <a:r>
              <a:rPr lang="en-US" altLang="en-US" sz="2400" b="1"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events.</a:t>
            </a:r>
            <a:endParaRPr lang="en-US" altLang="en-US" sz="2400" i="1" dirty="0">
              <a:solidFill>
                <a:srgbClr val="0F48E7"/>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endParaRP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686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EVENT STAFFING</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685800"/>
            <a:ext cx="8739187" cy="6019800"/>
          </a:xfrm>
        </p:spPr>
        <p:txBody>
          <a:bodyPr rtlCol="0">
            <a:normAutofit fontScale="70000" lnSpcReduction="20000"/>
          </a:bodyPr>
          <a:lstStyle/>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staffing at least 3 weeks ahead - even sooner for larger races  </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Verify availability of key officials first: Chief of Course, Race Administrator, Chief of Timing &amp; Calculations, Chief Gate Judge, Jury Advisors (Start and Finish Referee)   </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recruiting Gate Judges early, if required</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Use race personnel assignment sheet to make sure no position is overlooked </a:t>
            </a:r>
            <a:r>
              <a:rPr lang="en-US" sz="2900" b="1" dirty="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Co-ordinate with area concerning course access for race officials</a:t>
            </a: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Verify Chief Gate Judge is aware of differences in procedures for hiking and completing clear passage of missed gates in </a:t>
            </a:r>
            <a:r>
              <a:rPr lang="en-US" sz="2900" b="1" u="sng" dirty="0">
                <a:latin typeface="Arial" panose="020B0604020202020204" pitchFamily="34" charset="0"/>
                <a:cs typeface="Arial" panose="020B0604020202020204" pitchFamily="34" charset="0"/>
              </a:rPr>
              <a:t>non-FIS Slalom</a:t>
            </a:r>
            <a:r>
              <a:rPr lang="en-US" sz="2900" dirty="0">
                <a:latin typeface="Arial" panose="020B0604020202020204" pitchFamily="34" charset="0"/>
                <a:cs typeface="Arial" panose="020B0604020202020204" pitchFamily="34" charset="0"/>
              </a:rPr>
              <a:t> as well as restrictions against hiking and definition of “clear passage” for Downhill, Super G, Giant Slalom, </a:t>
            </a:r>
            <a:r>
              <a:rPr lang="en-US" sz="2900" b="1" u="sng" dirty="0">
                <a:latin typeface="Arial" panose="020B0604020202020204" pitchFamily="34" charset="0"/>
                <a:cs typeface="Arial" panose="020B0604020202020204" pitchFamily="34" charset="0"/>
              </a:rPr>
              <a:t>and FIS Slalom</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Co-ordinate nourishment provisions for Gate Judges and other race workers, if being provided  </a:t>
            </a:r>
            <a:r>
              <a:rPr lang="en-US" sz="2900" b="1" dirty="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r>
              <a:rPr lang="en-US" sz="2900" dirty="0">
                <a:latin typeface="Arial" panose="020B0604020202020204" pitchFamily="34" charset="0"/>
                <a:cs typeface="Arial" panose="020B0604020202020204" pitchFamily="34" charset="0"/>
              </a:rPr>
              <a:t>Create a plan for worker registration area/procedures.  Verify the availability of adequate staff to help with check-in and check-out in the afternoon.  Verify availability and location of your registration area </a:t>
            </a:r>
          </a:p>
          <a:p>
            <a:pPr>
              <a:lnSpc>
                <a:spcPct val="120000"/>
              </a:lnSpc>
              <a:spcBef>
                <a:spcPts val="600"/>
              </a:spcBef>
              <a:buFont typeface="Arial" panose="020B0604020202020204" pitchFamily="34" charset="0"/>
              <a:buChar char="•"/>
              <a:defRPr/>
            </a:pPr>
            <a:endParaRPr lang="en-US" sz="2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888B1A9B-A6B5-406B-98AA-7B1FB750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064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VOLUNTEER REGISTRATION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846138"/>
            <a:ext cx="4056062" cy="5707062"/>
          </a:xfrm>
        </p:spPr>
        <p:txBody>
          <a:bodyPr rtlCol="0">
            <a:normAutofit/>
          </a:bodyPr>
          <a:lstStyle/>
          <a:p>
            <a:pPr>
              <a:lnSpc>
                <a:spcPct val="10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Create a plan for volunteer registration area/procedures.  </a:t>
            </a:r>
          </a:p>
          <a:p>
            <a:pPr marL="0" indent="0">
              <a:lnSpc>
                <a:spcPct val="10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dirty="0">
                <a:latin typeface="Arial" panose="020B0604020202020204" pitchFamily="34" charset="0"/>
                <a:cs typeface="Arial" panose="020B0604020202020204" pitchFamily="34" charset="0"/>
              </a:rPr>
              <a:t>Volunteers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who are not U.S. Ski &amp; Snowboard members,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not the ski area land owners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not area employees acting within the regular scope of their employment </a:t>
            </a:r>
          </a:p>
          <a:p>
            <a:pPr>
              <a:lnSpc>
                <a:spcPct val="10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must complete this form</a:t>
            </a:r>
            <a:r>
              <a:rPr lang="en-US" b="1" dirty="0">
                <a:latin typeface="Arial" panose="020B0604020202020204" pitchFamily="34" charset="0"/>
                <a:cs typeface="Arial" panose="020B0604020202020204" pitchFamily="34" charset="0"/>
              </a:rPr>
              <a:t> </a:t>
            </a:r>
          </a:p>
          <a:p>
            <a:pPr marL="0" indent="0">
              <a:lnSpc>
                <a:spcPct val="100000"/>
              </a:lnSpc>
              <a:spcBef>
                <a:spcPts val="0"/>
              </a:spcBef>
              <a:buFont typeface="Euphemia" panose="020B0503040102020104" pitchFamily="34" charset="0"/>
              <a:buNone/>
              <a:defRPr/>
            </a:pPr>
            <a:endParaRPr lang="en-US" b="1" i="1"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b="1" dirty="0">
                <a:latin typeface="Arial" panose="020B0604020202020204" pitchFamily="34" charset="0"/>
                <a:cs typeface="Arial" panose="020B0604020202020204" pitchFamily="34" charset="0"/>
              </a:rPr>
              <a:t>Must be 18 years of age or older. </a:t>
            </a:r>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12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Picture 1">
            <a:extLst>
              <a:ext uri="{FF2B5EF4-FFF2-40B4-BE49-F238E27FC236}">
                <a16:creationId xmlns:a16="http://schemas.microsoft.com/office/drawing/2014/main" id="{6990273D-D6F7-4291-A69B-D00FBED17E4A}"/>
              </a:ext>
            </a:extLst>
          </p:cNvPr>
          <p:cNvPicPr>
            <a:picLocks noChangeAspect="1"/>
          </p:cNvPicPr>
          <p:nvPr/>
        </p:nvPicPr>
        <p:blipFill rotWithShape="1">
          <a:blip r:embed="rId3"/>
          <a:srcRect r="571" b="3936"/>
          <a:stretch/>
        </p:blipFill>
        <p:spPr>
          <a:xfrm>
            <a:off x="4267200" y="821557"/>
            <a:ext cx="4572000" cy="5960243"/>
          </a:xfrm>
          <a:prstGeom prst="rect">
            <a:avLst/>
          </a:prstGeo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ESTABLISH CONTACT WITH KEY OFFICIALS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1138" y="846138"/>
            <a:ext cx="4056062" cy="5707062"/>
          </a:xfrm>
        </p:spPr>
        <p:txBody>
          <a:bodyPr rtlCol="0">
            <a:normAutofit fontScale="92500" lnSpcReduction="10000"/>
          </a:bodyPr>
          <a:lstStyle/>
          <a:p>
            <a:pPr>
              <a:lnSpc>
                <a:spcPct val="11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Initial contact with TD should be made a minimum of 4 weeks before the event; continued contact is important </a:t>
            </a:r>
            <a:endParaRPr lang="en-US" u="sng" dirty="0">
              <a:latin typeface="Arial" panose="020B0604020202020204" pitchFamily="34" charset="0"/>
              <a:cs typeface="Arial" panose="020B0604020202020204" pitchFamily="34" charset="0"/>
            </a:endParaRPr>
          </a:p>
          <a:p>
            <a:pPr>
              <a:lnSpc>
                <a:spcPct val="110000"/>
              </a:lnSpc>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TD </a:t>
            </a:r>
            <a:r>
              <a:rPr lang="en-US" u="sng" dirty="0">
                <a:latin typeface="Arial" panose="020B0604020202020204" pitchFamily="34" charset="0"/>
                <a:cs typeface="Arial" panose="020B0604020202020204" pitchFamily="34" charset="0"/>
              </a:rPr>
              <a:t>should</a:t>
            </a:r>
            <a:r>
              <a:rPr lang="en-US" dirty="0">
                <a:latin typeface="Arial" panose="020B0604020202020204" pitchFamily="34" charset="0"/>
                <a:cs typeface="Arial" panose="020B0604020202020204" pitchFamily="34" charset="0"/>
              </a:rPr>
              <a:t> arrive 24 hours prior to Draw for GS/SL and 48 hours prior to Draw for DH/SG</a:t>
            </a:r>
          </a:p>
          <a:p>
            <a:pPr>
              <a:lnSpc>
                <a:spcPct val="110000"/>
              </a:lnSpc>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TD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arrive 24 hours prior to Draw for GS/SL and 48 hours prior to Draw for DH/SG</a:t>
            </a:r>
          </a:p>
          <a:p>
            <a:pPr>
              <a:lnSpc>
                <a:spcPct val="11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Other key officials arrive per agreement with OC</a:t>
            </a:r>
          </a:p>
          <a:p>
            <a:pPr>
              <a:lnSpc>
                <a:spcPct val="11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All Key Officials should be available for attendance at Team Captains’ Meetings: e.g., Jury Advisors and “Chiefs”</a:t>
            </a:r>
          </a:p>
          <a:p>
            <a:pPr marL="0" indent="0">
              <a:lnSpc>
                <a:spcPct val="10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dirty="0">
                <a:latin typeface="Arial" panose="020B0604020202020204" pitchFamily="34" charset="0"/>
                <a:cs typeface="Arial" panose="020B0604020202020204" pitchFamily="34" charset="0"/>
              </a:rPr>
              <a:t> </a:t>
            </a:r>
          </a:p>
          <a:p>
            <a:pPr marL="0" indent="0">
              <a:lnSpc>
                <a:spcPct val="120000"/>
              </a:lnSpc>
              <a:spcBef>
                <a:spcPts val="60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5" name="Picture 4">
            <a:extLst>
              <a:ext uri="{FF2B5EF4-FFF2-40B4-BE49-F238E27FC236}">
                <a16:creationId xmlns:a16="http://schemas.microsoft.com/office/drawing/2014/main" id="{CDA1044C-C29A-BA13-37C3-FFDEE383E7D1}"/>
              </a:ext>
            </a:extLst>
          </p:cNvPr>
          <p:cNvPicPr>
            <a:picLocks noChangeAspect="1"/>
          </p:cNvPicPr>
          <p:nvPr/>
        </p:nvPicPr>
        <p:blipFill>
          <a:blip r:embed="rId3"/>
          <a:stretch>
            <a:fillRect/>
          </a:stretch>
        </p:blipFill>
        <p:spPr>
          <a:xfrm>
            <a:off x="4402137" y="846138"/>
            <a:ext cx="4520125" cy="5832423"/>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PROGRAM – Race Day Schedule</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fontScale="25000" lnSpcReduction="20000"/>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The development of a draft, race day schedule is a critical planning item.  U.S. Ski &amp; Snowboard and FIS forms provide useful templates.  These are items that may be included:</a:t>
            </a:r>
            <a:endParaRPr lang="en-US" sz="7200" dirty="0">
              <a:latin typeface="Arial" panose="020B0604020202020204" pitchFamily="34" charset="0"/>
              <a:cs typeface="Arial" panose="020B0604020202020204" pitchFamily="34" charset="0"/>
            </a:endParaRP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Course Setting start times for each run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Jury Inspection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Competitor Inspection opening and closing times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Course entry closure for all participants; e.g., coaches, media, Gate Judges, etc.</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Forerunner/Competitor start intervals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Start time for Forerunners / Start time for 1</a:t>
            </a:r>
            <a:r>
              <a:rPr lang="en-US" sz="6900" baseline="30000" dirty="0">
                <a:latin typeface="Arial" panose="020B0604020202020204" pitchFamily="34" charset="0"/>
                <a:cs typeface="Arial" panose="020B0604020202020204" pitchFamily="34" charset="0"/>
              </a:rPr>
              <a:t>st</a:t>
            </a:r>
            <a:r>
              <a:rPr lang="en-US" sz="6900" dirty="0">
                <a:latin typeface="Arial" panose="020B0604020202020204" pitchFamily="34" charset="0"/>
                <a:cs typeface="Arial" panose="020B0604020202020204" pitchFamily="34" charset="0"/>
              </a:rPr>
              <a:t> racer for each run (if 2-run event)</a:t>
            </a:r>
          </a:p>
          <a:p>
            <a:pPr marL="0" indent="0">
              <a:lnSpc>
                <a:spcPct val="120000"/>
              </a:lnSpc>
              <a:spcBef>
                <a:spcPts val="600"/>
              </a:spcBef>
              <a:buFont typeface="Euphemia" panose="020B0503040102020104" pitchFamily="34" charset="0"/>
              <a:buNone/>
              <a:defRPr/>
            </a:pPr>
            <a:r>
              <a:rPr lang="en-US" sz="7200" dirty="0">
                <a:latin typeface="Arial" panose="020B0604020202020204" pitchFamily="34" charset="0"/>
                <a:cs typeface="Arial" panose="020B0604020202020204" pitchFamily="34" charset="0"/>
              </a:rPr>
              <a:t>The construction of a schedule will require the following information: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Type of event “technical” or “speed” and projected start interval(s)</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Field Size, Start Intervals, Competitor’s projected time on course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Lift opening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Inspection window for each run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Projected time for course setting</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Projected time for Jury course inspection </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Time needed for final course preparation after inspection</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Lift closing time</a:t>
            </a:r>
          </a:p>
          <a:p>
            <a:pPr lvl="1">
              <a:lnSpc>
                <a:spcPct val="120000"/>
              </a:lnSpc>
              <a:spcBef>
                <a:spcPts val="600"/>
              </a:spcBef>
              <a:buFont typeface="Arial" panose="020B0604020202020204" pitchFamily="34" charset="0"/>
              <a:buChar char="•"/>
              <a:defRPr/>
            </a:pPr>
            <a:r>
              <a:rPr lang="en-US" sz="6900" dirty="0">
                <a:latin typeface="Arial" panose="020B0604020202020204" pitchFamily="34" charset="0"/>
                <a:cs typeface="Arial" panose="020B0604020202020204" pitchFamily="34" charset="0"/>
              </a:rPr>
              <a:t>Other items may include Award Ceremonies &amp; next.  </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 </a:t>
            </a: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E8CDA09B-4C5A-4103-92C6-2FB5F9C62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PROGRAM TEMPLATES: Non-FIS &amp; FIS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37894" name="TextBox 6">
            <a:extLst>
              <a:ext uri="{FF2B5EF4-FFF2-40B4-BE49-F238E27FC236}">
                <a16:creationId xmlns:a16="http://schemas.microsoft.com/office/drawing/2014/main" id="{43FBA719-E281-46C0-866A-1BC4CBD5EE05}"/>
              </a:ext>
            </a:extLst>
          </p:cNvPr>
          <p:cNvSpPr txBox="1">
            <a:spLocks noChangeArrowheads="1"/>
          </p:cNvSpPr>
          <p:nvPr/>
        </p:nvSpPr>
        <p:spPr bwMode="auto">
          <a:xfrm>
            <a:off x="0" y="6348413"/>
            <a:ext cx="8991600" cy="3683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1A21A6"/>
                </a:solidFill>
                <a:latin typeface="Arial" panose="020B0604020202020204" pitchFamily="34" charset="0"/>
                <a:cs typeface="Arial" panose="020B0604020202020204" pitchFamily="34" charset="0"/>
              </a:rPr>
              <a:t>Templates are also available in the MPF for both Non-FIS and FIS Parallel events.</a:t>
            </a:r>
          </a:p>
        </p:txBody>
      </p:sp>
      <p:pic>
        <p:nvPicPr>
          <p:cNvPr id="2" name="Picture 1">
            <a:extLst>
              <a:ext uri="{FF2B5EF4-FFF2-40B4-BE49-F238E27FC236}">
                <a16:creationId xmlns:a16="http://schemas.microsoft.com/office/drawing/2014/main" id="{F217327F-EC4E-43A2-949E-AB1FCFD68573}"/>
              </a:ext>
            </a:extLst>
          </p:cNvPr>
          <p:cNvPicPr>
            <a:picLocks noChangeAspect="1"/>
          </p:cNvPicPr>
          <p:nvPr/>
        </p:nvPicPr>
        <p:blipFill>
          <a:blip r:embed="rId2"/>
          <a:stretch>
            <a:fillRect/>
          </a:stretch>
        </p:blipFill>
        <p:spPr>
          <a:xfrm>
            <a:off x="76201" y="609600"/>
            <a:ext cx="4495800" cy="5637212"/>
          </a:xfrm>
          <a:prstGeom prst="rect">
            <a:avLst/>
          </a:prstGeom>
        </p:spPr>
      </p:pic>
      <p:pic>
        <p:nvPicPr>
          <p:cNvPr id="4" name="Picture 3">
            <a:extLst>
              <a:ext uri="{FF2B5EF4-FFF2-40B4-BE49-F238E27FC236}">
                <a16:creationId xmlns:a16="http://schemas.microsoft.com/office/drawing/2014/main" id="{4F14A8E9-0DAA-4ADA-AB4F-B9CAF89AA7AC}"/>
              </a:ext>
            </a:extLst>
          </p:cNvPr>
          <p:cNvPicPr>
            <a:picLocks noChangeAspect="1"/>
          </p:cNvPicPr>
          <p:nvPr/>
        </p:nvPicPr>
        <p:blipFill>
          <a:blip r:embed="rId3"/>
          <a:stretch>
            <a:fillRect/>
          </a:stretch>
        </p:blipFill>
        <p:spPr>
          <a:xfrm>
            <a:off x="4689476" y="609600"/>
            <a:ext cx="4260850" cy="5637212"/>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598488" y="152400"/>
            <a:ext cx="8416925" cy="827088"/>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FORCE MAJEURE PROGRAM: </a:t>
            </a:r>
            <a:b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b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Two Races / Same Day / Same Field</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533400" y="1066800"/>
            <a:ext cx="8416925" cy="5486400"/>
          </a:xfrm>
        </p:spPr>
        <p:txBody>
          <a:bodyPr rtlCol="0">
            <a:normAutofit fontScale="92500" lnSpcReduction="20000"/>
          </a:bodyPr>
          <a:lstStyle/>
          <a:p>
            <a:pPr marL="0" indent="0">
              <a:lnSpc>
                <a:spcPct val="11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An organizer may calendar a </a:t>
            </a:r>
            <a:r>
              <a:rPr lang="en-US" sz="2400" u="sng" dirty="0">
                <a:latin typeface="Arial" panose="020B0604020202020204" pitchFamily="34" charset="0"/>
                <a:cs typeface="Arial" panose="020B0604020202020204" pitchFamily="34" charset="0"/>
              </a:rPr>
              <a:t>maximum</a:t>
            </a:r>
            <a:r>
              <a:rPr lang="en-US" sz="2400" dirty="0">
                <a:latin typeface="Arial" panose="020B0604020202020204" pitchFamily="34" charset="0"/>
                <a:cs typeface="Arial" panose="020B0604020202020204" pitchFamily="34" charset="0"/>
              </a:rPr>
              <a:t> of the following events per gender/per day: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Downhill races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2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Super G races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1 </a:t>
            </a:r>
            <a:r>
              <a:rPr lang="en-US" sz="2400" u="sng" dirty="0">
                <a:latin typeface="Arial" panose="020B0604020202020204" pitchFamily="34" charset="0"/>
                <a:cs typeface="Arial" panose="020B0604020202020204" pitchFamily="34" charset="0"/>
              </a:rPr>
              <a:t>scored</a:t>
            </a:r>
            <a:r>
              <a:rPr lang="en-US" sz="2400" dirty="0">
                <a:latin typeface="Arial" panose="020B0604020202020204" pitchFamily="34" charset="0"/>
                <a:cs typeface="Arial" panose="020B0604020202020204" pitchFamily="34" charset="0"/>
              </a:rPr>
              <a:t> Giant Slalom or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1 </a:t>
            </a:r>
            <a:r>
              <a:rPr lang="en-US" sz="2400" u="sng" dirty="0">
                <a:latin typeface="Arial" panose="020B0604020202020204" pitchFamily="34" charset="0"/>
                <a:cs typeface="Arial" panose="020B0604020202020204" pitchFamily="34" charset="0"/>
              </a:rPr>
              <a:t>scored </a:t>
            </a:r>
            <a:r>
              <a:rPr lang="en-US" sz="2400" dirty="0">
                <a:latin typeface="Arial" panose="020B0604020202020204" pitchFamily="34" charset="0"/>
                <a:cs typeface="Arial" panose="020B0604020202020204" pitchFamily="34" charset="0"/>
              </a:rPr>
              <a:t>Slalom race </a:t>
            </a:r>
          </a:p>
          <a:p>
            <a:pPr marL="0" indent="0">
              <a:lnSpc>
                <a:spcPct val="11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cases of </a:t>
            </a:r>
            <a:r>
              <a:rPr lang="en-US" sz="2400" b="1" i="1" dirty="0">
                <a:latin typeface="Arial" panose="020B0604020202020204" pitchFamily="34" charset="0"/>
                <a:cs typeface="Arial" panose="020B0604020202020204" pitchFamily="34" charset="0"/>
              </a:rPr>
              <a:t>force majeure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more are conducted in one day and in the same place, the Official Program must clearly indicate:</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Inspection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Start times for all events </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Course reset/redress times all events</a:t>
            </a:r>
          </a:p>
          <a:p>
            <a:pPr>
              <a:lnSpc>
                <a:spcPct val="11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Start intervals for all events  </a:t>
            </a:r>
          </a:p>
          <a:p>
            <a:pPr>
              <a:lnSpc>
                <a:spcPct val="110000"/>
              </a:lnSpc>
              <a:buFont typeface="Arial" panose="020B0604020202020204" pitchFamily="34" charset="0"/>
              <a:buChar char="•"/>
              <a:defRPr/>
            </a:pPr>
            <a:r>
              <a:rPr lang="en-US" sz="2400" b="1" dirty="0">
                <a:latin typeface="Arial" panose="020B0604020202020204" pitchFamily="34" charset="0"/>
                <a:cs typeface="Arial" panose="020B0604020202020204" pitchFamily="34" charset="0"/>
              </a:rPr>
              <a:t>[U202.2 – U202.2.2]</a:t>
            </a:r>
            <a:endParaRPr lang="en-US" sz="24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561BB36E-018B-4FD5-A0D1-AA68BADC8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397D37-EA97-DF81-BE32-195CE0378254}"/>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OFFICIALS</a:t>
            </a: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RESPONSIBILITY</a:t>
            </a:r>
          </a:p>
        </p:txBody>
      </p:sp>
      <p:sp>
        <p:nvSpPr>
          <p:cNvPr id="3" name="Content Placeholder 2">
            <a:extLst>
              <a:ext uri="{FF2B5EF4-FFF2-40B4-BE49-F238E27FC236}">
                <a16:creationId xmlns:a16="http://schemas.microsoft.com/office/drawing/2014/main" id="{01EBD475-B8E3-1DEB-1085-EC69F5C02281}"/>
              </a:ext>
            </a:extLst>
          </p:cNvPr>
          <p:cNvSpPr>
            <a:spLocks noGrp="1"/>
          </p:cNvSpPr>
          <p:nvPr>
            <p:ph idx="4294967295"/>
          </p:nvPr>
        </p:nvSpPr>
        <p:spPr>
          <a:xfrm>
            <a:off x="533400" y="1447800"/>
            <a:ext cx="8305800" cy="45720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6388" name="Content Placeholder 10">
            <a:extLst>
              <a:ext uri="{FF2B5EF4-FFF2-40B4-BE49-F238E27FC236}">
                <a16:creationId xmlns:a16="http://schemas.microsoft.com/office/drawing/2014/main" id="{8AD6766C-AA8F-1CFF-A63F-F488B856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021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CEB2-9D75-4128-BD84-D87990907DBF}"/>
              </a:ext>
            </a:extLst>
          </p:cNvPr>
          <p:cNvSpPr>
            <a:spLocks noGrp="1"/>
          </p:cNvSpPr>
          <p:nvPr>
            <p:ph type="title"/>
          </p:nvPr>
        </p:nvSpPr>
        <p:spPr>
          <a:xfrm>
            <a:off x="457200" y="177800"/>
            <a:ext cx="8077200" cy="736600"/>
          </a:xfrm>
        </p:spPr>
        <p:txBody>
          <a:bodyPr/>
          <a:lstStyle/>
          <a:p>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i="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 </a:t>
            </a:r>
            <a:r>
              <a:rPr lang="en-US" altLang="en-US" i="1"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a:t>
            </a:r>
            <a:endParaRPr lang="en-US" dirty="0">
              <a:solidFill>
                <a:srgbClr val="1A21A6"/>
              </a:solidFill>
            </a:endParaRPr>
          </a:p>
        </p:txBody>
      </p:sp>
      <p:sp>
        <p:nvSpPr>
          <p:cNvPr id="3" name="Text Placeholder 2">
            <a:extLst>
              <a:ext uri="{FF2B5EF4-FFF2-40B4-BE49-F238E27FC236}">
                <a16:creationId xmlns:a16="http://schemas.microsoft.com/office/drawing/2014/main" id="{E2E65A78-4720-49D2-961F-DB1363637B65}"/>
              </a:ext>
            </a:extLst>
          </p:cNvPr>
          <p:cNvSpPr>
            <a:spLocks noGrp="1"/>
          </p:cNvSpPr>
          <p:nvPr>
            <p:ph type="body" sz="quarter" idx="10"/>
          </p:nvPr>
        </p:nvSpPr>
        <p:spPr>
          <a:xfrm>
            <a:off x="457200" y="1219200"/>
            <a:ext cx="8229600" cy="4800600"/>
          </a:xfrm>
        </p:spPr>
        <p:txBody>
          <a:bodyPr/>
          <a:lstStyle/>
          <a:p>
            <a:pPr marL="0" indent="0" algn="just">
              <a:lnSpc>
                <a:spcPct val="100000"/>
              </a:lnSpc>
              <a:buNone/>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force majeure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lvl="0">
              <a:lnSpc>
                <a:spcPct val="100000"/>
              </a:lnSpc>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2400"/>
              </a:spcBef>
              <a:buNone/>
            </a:pPr>
            <a:r>
              <a:rPr lang="en-US" sz="2400" b="1" i="1" dirty="0">
                <a:solidFill>
                  <a:srgbClr val="0033CC"/>
                </a:solidFill>
                <a:latin typeface="Arial" panose="020B0604020202020204" pitchFamily="34" charset="0"/>
                <a:cs typeface="Arial" panose="020B0604020202020204" pitchFamily="34" charset="0"/>
              </a:rPr>
              <a:t>Force majeure is “</a:t>
            </a:r>
            <a:r>
              <a:rPr lang="en-US" sz="2400" b="1" i="1" u="sng" dirty="0">
                <a:solidFill>
                  <a:srgbClr val="0033CC"/>
                </a:solidFill>
                <a:latin typeface="Arial" panose="020B0604020202020204" pitchFamily="34" charset="0"/>
                <a:cs typeface="Arial" panose="020B0604020202020204" pitchFamily="34" charset="0"/>
              </a:rPr>
              <a:t>uncontrollable and unexpected</a:t>
            </a:r>
            <a:r>
              <a:rPr lang="en-US" sz="2400" b="1" i="1" dirty="0">
                <a:solidFill>
                  <a:srgbClr val="0033CC"/>
                </a:solidFill>
                <a:latin typeface="Arial" panose="020B0604020202020204" pitchFamily="34" charset="0"/>
                <a:cs typeface="Arial" panose="020B0604020202020204" pitchFamily="34" charset="0"/>
              </a:rPr>
              <a:t>”; force majeure is </a:t>
            </a:r>
            <a:r>
              <a:rPr lang="en-US" sz="2400" b="1" i="1" u="sng" dirty="0">
                <a:solidFill>
                  <a:srgbClr val="0033CC"/>
                </a:solidFill>
                <a:latin typeface="Arial" panose="020B0604020202020204" pitchFamily="34" charset="0"/>
                <a:cs typeface="Arial" panose="020B0604020202020204" pitchFamily="34" charset="0"/>
              </a:rPr>
              <a:t>not “planned</a:t>
            </a:r>
            <a:r>
              <a:rPr lang="en-US" sz="2400" b="1" i="1" dirty="0">
                <a:solidFill>
                  <a:srgbClr val="0033CC"/>
                </a:solidFill>
                <a:latin typeface="Arial" panose="020B0604020202020204" pitchFamily="34" charset="0"/>
                <a:cs typeface="Arial" panose="020B0604020202020204" pitchFamily="34" charset="0"/>
              </a:rPr>
              <a:t>”.</a:t>
            </a:r>
            <a:endParaRPr lang="en-US" sz="2400" b="1" dirty="0">
              <a:solidFill>
                <a:srgbClr val="0033CC"/>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DE89661D-C9D7-498A-AC73-665B5027C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480559"/>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876300" y="152400"/>
            <a:ext cx="7339013" cy="914400"/>
          </a:xfrm>
        </p:spPr>
        <p:txBody>
          <a:bodyPr rtlCol="0">
            <a:noAutofit/>
          </a:bodyPr>
          <a:lstStyle/>
          <a:p>
            <a:pPr eaLnBrk="1" fontAlgn="auto" hangingPunct="1">
              <a:spcAft>
                <a:spcPts val="0"/>
              </a:spcAft>
              <a:defRPr/>
            </a:pPr>
            <a:r>
              <a:rPr lang="en-US" sz="4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and References</a:t>
            </a: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685800" y="1292225"/>
            <a:ext cx="8229600" cy="4525963"/>
          </a:xfrm>
        </p:spPr>
        <p:txBody>
          <a:bodyPr/>
          <a:lstStyle/>
          <a:p>
            <a:pPr eaLnBrk="1" hangingPunct="1">
              <a:buFontTx/>
              <a:buNone/>
            </a:pPr>
            <a:r>
              <a:rPr lang="en-US" altLang="en-US" sz="2400" b="1" u="sng" dirty="0">
                <a:solidFill>
                  <a:srgbClr val="0070C0"/>
                </a:solidFill>
                <a:latin typeface="Arial" panose="020B0604020202020204" pitchFamily="34" charset="0"/>
                <a:cs typeface="Arial" panose="020B0604020202020204" pitchFamily="34" charset="0"/>
              </a:rPr>
              <a:t>FIS</a:t>
            </a:r>
            <a:r>
              <a:rPr lang="en-US" altLang="en-US" sz="24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p>
          <a:p>
            <a:pPr eaLnBrk="1" hangingPunct="1">
              <a:lnSpc>
                <a:spcPct val="110000"/>
              </a:lnSpc>
              <a:buFont typeface="Arial" panose="020B0604020202020204" pitchFamily="34" charset="0"/>
              <a:buChar char="•"/>
            </a:pPr>
            <a:r>
              <a:rPr lang="en-US" altLang="en-US" sz="2000" b="1" u="sng" dirty="0">
                <a:latin typeface="Arial" panose="020B0604020202020204" pitchFamily="34" charset="0"/>
                <a:cs typeface="Arial" panose="020B0604020202020204" pitchFamily="34" charset="0"/>
              </a:rPr>
              <a:t>ICR</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Precisions</a:t>
            </a:r>
          </a:p>
          <a:p>
            <a:pPr eaLnBrk="1" hangingPunct="1">
              <a:lnSpc>
                <a:spcPct val="120000"/>
              </a:lnSpc>
              <a:buFont typeface="Arial" panose="020B0604020202020204" pitchFamily="34" charset="0"/>
              <a:buChar char="•"/>
            </a:pPr>
            <a:r>
              <a:rPr lang="en-US" altLang="en-US" sz="2000" b="1" dirty="0">
                <a:solidFill>
                  <a:srgbClr val="0070C0"/>
                </a:solidFill>
                <a:latin typeface="Arial" panose="020B0604020202020204" pitchFamily="34" charset="0"/>
                <a:cs typeface="Arial" panose="020B0604020202020204" pitchFamily="34" charset="0"/>
              </a:rPr>
              <a:t>fis-ski.com </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Rules of FIS Points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WC &amp; COC rules</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FIS Equipment Rules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Calendar &amp; bylaws</a:t>
            </a:r>
          </a:p>
        </p:txBody>
      </p:sp>
      <p:sp>
        <p:nvSpPr>
          <p:cNvPr id="8196" name="Rectangle 4">
            <a:extLst>
              <a:ext uri="{FF2B5EF4-FFF2-40B4-BE49-F238E27FC236}">
                <a16:creationId xmlns:a16="http://schemas.microsoft.com/office/drawing/2014/main" id="{58C5B4D0-28A3-437A-8E73-DE45D8492B9F}"/>
              </a:ext>
            </a:extLst>
          </p:cNvPr>
          <p:cNvSpPr>
            <a:spLocks noGrp="1" noChangeArrowheads="1"/>
          </p:cNvSpPr>
          <p:nvPr>
            <p:ph type="body" sz="half" idx="4294967295"/>
          </p:nvPr>
        </p:nvSpPr>
        <p:spPr>
          <a:xfrm>
            <a:off x="4876800" y="1292225"/>
            <a:ext cx="4114800" cy="3886200"/>
          </a:xfrm>
        </p:spPr>
        <p:txBody>
          <a:bodyPr rtlCol="0">
            <a:normAutofit/>
          </a:bodyPr>
          <a:lstStyle/>
          <a:p>
            <a:pPr marL="246888" indent="-246888" eaLnBrk="1" fontAlgn="auto" hangingPunct="1">
              <a:spcAft>
                <a:spcPts val="0"/>
              </a:spcAft>
              <a:buFontTx/>
              <a:buNone/>
              <a:defRPr/>
            </a:pPr>
            <a:r>
              <a:rPr lang="en-US" sz="2400" b="1" u="sng" dirty="0">
                <a:solidFill>
                  <a:srgbClr val="0070C0"/>
                </a:solidFill>
                <a:latin typeface="Arial" pitchFamily="34" charset="0"/>
                <a:cs typeface="Arial" pitchFamily="34" charset="0"/>
              </a:rPr>
              <a:t>U.S. Ski &amp; Snowboard</a:t>
            </a:r>
            <a:r>
              <a:rPr lang="en-US" sz="2000" b="1" dirty="0">
                <a:solidFill>
                  <a:srgbClr val="0070C0"/>
                </a:solidFill>
                <a:latin typeface="Arial" pitchFamily="34" charset="0"/>
                <a:cs typeface="Arial" pitchFamily="34" charset="0"/>
              </a:rPr>
              <a:t>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Competition Guide &amp; </a:t>
            </a:r>
            <a:r>
              <a:rPr lang="en-US" sz="2000" b="1" u="sng" dirty="0">
                <a:latin typeface="Arial" pitchFamily="34" charset="0"/>
                <a:cs typeface="Arial" pitchFamily="34" charset="0"/>
              </a:rPr>
              <a:t>ACR</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U.S. Ski &amp; Snowboard Equipment Rules</a:t>
            </a:r>
          </a:p>
          <a:p>
            <a:pPr marL="246888" indent="-246888" eaLnBrk="1" fontAlgn="auto" hangingPunct="1">
              <a:lnSpc>
                <a:spcPct val="110000"/>
              </a:lnSpc>
              <a:spcAft>
                <a:spcPts val="0"/>
              </a:spcAft>
              <a:buFont typeface="Arial"/>
              <a:buChar char="•"/>
              <a:defRPr/>
            </a:pPr>
            <a:r>
              <a:rPr lang="en-US" sz="2000" b="1" dirty="0">
                <a:solidFill>
                  <a:srgbClr val="0070C0"/>
                </a:solidFill>
                <a:latin typeface="Arial" pitchFamily="34" charset="0"/>
                <a:cs typeface="Arial" pitchFamily="34" charset="0"/>
              </a:rPr>
              <a:t>usskiandsnowboard.org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Links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Handbooks</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AO Manual</a:t>
            </a:r>
          </a:p>
          <a:p>
            <a:pPr marL="0" indent="0" eaLnBrk="1" fontAlgn="auto" hangingPunct="1">
              <a:spcAft>
                <a:spcPts val="0"/>
              </a:spcAft>
              <a:buFontTx/>
              <a:buNone/>
              <a:defRPr/>
            </a:pPr>
            <a:endParaRPr lang="en-US" sz="2000" b="1" dirty="0">
              <a:latin typeface="Arial" pitchFamily="34" charset="0"/>
              <a:cs typeface="Arial" pitchFamily="34" charset="0"/>
            </a:endParaRPr>
          </a:p>
          <a:p>
            <a:pPr marL="246888" indent="-246888" eaLnBrk="1" fontAlgn="auto" hangingPunct="1">
              <a:spcAft>
                <a:spcPts val="0"/>
              </a:spcAft>
              <a:buFont typeface="Arial"/>
              <a:buChar char="•"/>
              <a:defRPr/>
            </a:pPr>
            <a:endParaRPr lang="en-US" sz="2000" b="1" dirty="0">
              <a:latin typeface="Arial" pitchFamily="34" charset="0"/>
              <a:cs typeface="Arial"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609600" y="381000"/>
            <a:ext cx="6781800" cy="646113"/>
          </a:xfrm>
          <a:prstGeom prst="rect">
            <a:avLst/>
          </a:prstGeom>
          <a:noFill/>
          <a:ln>
            <a:noFill/>
          </a:ln>
        </p:spPr>
        <p:txBody>
          <a:bodyPr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COMPOSITION OF THE JURY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33400" y="1035120"/>
            <a:ext cx="7543800" cy="5632311"/>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The Jury for a technical event is comprised of the following officials:</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The Jury for a speed event is comprised of:</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Assistant Referee</a:t>
            </a:r>
          </a:p>
          <a:p>
            <a:pPr marL="342900" indent="-3429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2000" b="1" dirty="0">
              <a:latin typeface="Arial" panose="020B0604020202020204" pitchFamily="34" charset="0"/>
              <a:cs typeface="Arial" panose="020B0604020202020204" pitchFamily="34" charset="0"/>
            </a:endParaRPr>
          </a:p>
          <a:p>
            <a:pPr algn="just">
              <a:defRPr/>
            </a:pPr>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A technical event Assistant Referee may be appointed for training purposes. They are not Jury members, so their names must not appear on official documents; they have neither voice nor vote in Jury decisions. One may also be appointed for Parallel events if required in order to control both courses.  </a:t>
            </a:r>
            <a:r>
              <a:rPr lang="en-US" sz="2000" i="1" dirty="0">
                <a:latin typeface="Arial" panose="020B0604020202020204" pitchFamily="34" charset="0"/>
                <a:cs typeface="Arial" panose="020B0604020202020204" pitchFamily="34" charset="0"/>
              </a:rPr>
              <a:t>If so appointed, they do have voice and vote in Jury decisions.</a:t>
            </a: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1A5D55B-DF6A-40CC-88B9-7709E00F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609600" y="152400"/>
            <a:ext cx="7789863" cy="523875"/>
          </a:xfrm>
          <a:prstGeom prst="rect">
            <a:avLst/>
          </a:prstGeom>
        </p:spPr>
        <p:txBody>
          <a:bodyPr wrap="none">
            <a:spAutoFit/>
          </a:bodyPr>
          <a:lstStyle/>
          <a:p>
            <a:pPr>
              <a:defRPr/>
            </a:pPr>
            <a:r>
              <a:rPr lang="en-US" sz="2800" b="1" dirty="0">
                <a:solidFill>
                  <a:srgbClr val="1A21A6"/>
                </a:solidFill>
                <a:effectLst>
                  <a:outerShdw blurRad="38100" dist="38100" dir="2700000" algn="tl">
                    <a:srgbClr val="C0C0C0"/>
                  </a:outerShdw>
                </a:effectLst>
                <a:latin typeface="Arial" panose="020B0604020202020204" pitchFamily="34" charset="0"/>
                <a:cs typeface="Arial" panose="020B0604020202020204" pitchFamily="34" charset="0"/>
              </a:rPr>
              <a:t>JURY APPOINTMENT, MEETINGS &amp; TENURE</a:t>
            </a:r>
            <a:endParaRPr lang="en-US" sz="2800" dirty="0">
              <a:solidFill>
                <a:srgbClr val="1A21A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606425" y="711200"/>
            <a:ext cx="8156575" cy="5959475"/>
          </a:xfrm>
          <a:prstGeom prst="rect">
            <a:avLst/>
          </a:prstGeom>
        </p:spPr>
        <p:txBody>
          <a:bodyPr>
            <a:spAutoFit/>
          </a:bodyPr>
          <a:lstStyle/>
          <a:p>
            <a:pPr algn="just">
              <a:spcBef>
                <a:spcPts val="0"/>
              </a:spcBef>
              <a:spcAft>
                <a:spcPts val="0"/>
              </a:spcAft>
              <a:tabLst>
                <a:tab pos="11430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Appointment of the Jury</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FIS Office appoints the Jury for World Championships and Olympic Winter Games </a:t>
            </a:r>
            <a:r>
              <a:rPr lang="en-US" b="1" dirty="0">
                <a:latin typeface="Arial" panose="020B0604020202020204" pitchFamily="34" charset="0"/>
                <a:ea typeface="Times New Roman" panose="02020603050405020304" pitchFamily="18" charset="0"/>
                <a:cs typeface="Arial" panose="020B0604020202020204" pitchFamily="34" charset="0"/>
              </a:rPr>
              <a:t>[ICR 601.4.1]</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Division/Region representatives appoint the Technical Delegate for other FIS and  Non-FIS and FIS events [</a:t>
            </a:r>
            <a:r>
              <a:rPr lang="en-US" b="1" dirty="0">
                <a:latin typeface="Arial" panose="020B0604020202020204" pitchFamily="34" charset="0"/>
                <a:ea typeface="Times New Roman" panose="02020603050405020304" pitchFamily="18" charset="0"/>
                <a:cs typeface="Arial" panose="020B0604020202020204" pitchFamily="34" charset="0"/>
              </a:rPr>
              <a:t>601.2, 601.2.3]</a:t>
            </a:r>
            <a:r>
              <a:rPr lang="en-US" dirty="0">
                <a:latin typeface="Arial" panose="020B0604020202020204" pitchFamily="34" charset="0"/>
                <a:ea typeface="Times New Roman" panose="02020603050405020304" pitchFamily="18" charset="0"/>
                <a:cs typeface="Arial" panose="020B0604020202020204" pitchFamily="34" charset="0"/>
              </a:rPr>
              <a:t>.  Upon appointment, the TD becomes a member of Organizing Committee (OC)</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The Technical Delegate appoints the Referee* and Assistant Referee* (speed events).  Upon their appointment, they become members of the Organizing Committee (OC)</a:t>
            </a:r>
          </a:p>
          <a:p>
            <a:pPr algn="just">
              <a:spcBef>
                <a:spcPts val="0"/>
              </a:spcBef>
              <a:spcAft>
                <a:spcPts val="0"/>
              </a:spcAft>
              <a:defRPr/>
            </a:pPr>
            <a:r>
              <a:rPr lang="en-US" sz="1600" i="1" dirty="0">
                <a:latin typeface="Arial" panose="020B0604020202020204" pitchFamily="34" charset="0"/>
                <a:ea typeface="Times New Roman" panose="02020603050405020304" pitchFamily="18" charset="0"/>
                <a:cs typeface="Arial" panose="020B0604020202020204" pitchFamily="34" charset="0"/>
              </a:rPr>
              <a:t>* These officials are the athletes’ representatives and should be appointed from among the coaches present for the event &amp; with athletes in the field.</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95000"/>
              </a:lnSpc>
              <a:spcBef>
                <a:spcPts val="600"/>
              </a:spcBef>
              <a:spcAft>
                <a:spcPts val="0"/>
              </a:spcAft>
              <a:tabLst>
                <a:tab pos="8001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Tenure of the Jury </a:t>
            </a:r>
            <a:r>
              <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601.4.4]</a:t>
            </a:r>
            <a:endParaRPr lang="en-US"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When does the Jury begin their duties?  </a:t>
            </a:r>
            <a:r>
              <a:rPr lang="en-US" b="1" dirty="0">
                <a:latin typeface="Arial" panose="020B0604020202020204" pitchFamily="34" charset="0"/>
                <a:ea typeface="Times New Roman" panose="02020603050405020304" pitchFamily="18" charset="0"/>
                <a:cs typeface="Arial" panose="020B0604020202020204" pitchFamily="34" charset="0"/>
              </a:rPr>
              <a:t>[601.4.4.1]</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How long is the Jury active?  </a:t>
            </a:r>
            <a:r>
              <a:rPr lang="en-US" b="1" dirty="0">
                <a:latin typeface="Arial" panose="020B0604020202020204" pitchFamily="34" charset="0"/>
                <a:ea typeface="Times New Roman" panose="02020603050405020304" pitchFamily="18" charset="0"/>
                <a:cs typeface="Arial" panose="020B0604020202020204" pitchFamily="34" charset="0"/>
              </a:rPr>
              <a:t>[601.4.4.1, 601.4.4.2]</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lvl="1" algn="just">
              <a:lnSpc>
                <a:spcPct val="95000"/>
              </a:lnSpc>
              <a:spcBef>
                <a:spcPts val="600"/>
              </a:spcBef>
              <a:spcAft>
                <a:spcPts val="0"/>
              </a:spcAft>
              <a:tabLst>
                <a:tab pos="1371600" algn="l"/>
              </a:tabLst>
              <a:defRPr/>
            </a:pPr>
            <a:r>
              <a:rPr lang="en-US"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does the Jury meet?</a:t>
            </a:r>
          </a:p>
          <a:p>
            <a:pPr marL="285750" lvl="1" indent="-285750" algn="just">
              <a:spcBef>
                <a:spcPts val="0"/>
              </a:spcBef>
              <a:spcAft>
                <a:spcPts val="0"/>
              </a:spcAft>
              <a:buFont typeface="Arial" panose="020B0604020202020204" pitchFamily="34" charset="0"/>
              <a:buChar char="•"/>
              <a:tabLst>
                <a:tab pos="1371600" algn="l"/>
              </a:tabLst>
              <a:defRPr/>
            </a:pPr>
            <a:r>
              <a:rPr lang="en-US" dirty="0">
                <a:latin typeface="Arial" panose="020B0604020202020204" pitchFamily="34" charset="0"/>
                <a:ea typeface="Times New Roman" panose="02020603050405020304" pitchFamily="18" charset="0"/>
                <a:cs typeface="Arial" panose="020B0604020202020204" pitchFamily="34" charset="0"/>
              </a:rPr>
              <a:t> Prior to the all Team Captains’ Meeting</a:t>
            </a:r>
          </a:p>
          <a:p>
            <a:pPr marL="285750" indent="-28575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 After course inspections </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After each run</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End of race or in case of race halt</a:t>
            </a:r>
          </a:p>
          <a:p>
            <a:pPr marL="342900" indent="-342900" algn="just">
              <a:spcBef>
                <a:spcPts val="0"/>
              </a:spcBef>
              <a:spcAft>
                <a:spcPts val="0"/>
              </a:spcAft>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To rule on Protests when appropriate </a:t>
            </a:r>
            <a:r>
              <a:rPr lang="en-US" b="1" dirty="0">
                <a:latin typeface="Arial" panose="020B0604020202020204" pitchFamily="34" charset="0"/>
                <a:ea typeface="Times New Roman" panose="02020603050405020304" pitchFamily="18" charset="0"/>
                <a:cs typeface="Arial" panose="020B0604020202020204" pitchFamily="34" charset="0"/>
              </a:rPr>
              <a:t>[601.4.6.3, 646.1]</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lnSpc>
                <a:spcPct val="95000"/>
              </a:lnSpc>
              <a:spcBef>
                <a:spcPts val="0"/>
              </a:spcBef>
              <a:spcAft>
                <a:spcPts val="0"/>
              </a:spcAft>
              <a:tabLst>
                <a:tab pos="-914400" algn="l"/>
                <a:tab pos="-457200" algn="l"/>
                <a:tab pos="-274320" algn="l"/>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p:txBody>
      </p:sp>
      <p:pic>
        <p:nvPicPr>
          <p:cNvPr id="5" name="Content Placeholder 10">
            <a:extLst>
              <a:ext uri="{FF2B5EF4-FFF2-40B4-BE49-F238E27FC236}">
                <a16:creationId xmlns:a16="http://schemas.microsoft.com/office/drawing/2014/main" id="{44CF3D37-5793-4250-98A2-1CC057D2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04800" y="457200"/>
            <a:ext cx="6477000" cy="646113"/>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JURY &amp; THE RACE ARENA</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99768" y="1065311"/>
            <a:ext cx="7553632" cy="5016758"/>
          </a:xfrm>
          <a:prstGeom prst="rect">
            <a:avLst/>
          </a:prstGeom>
          <a:noFill/>
          <a:ln>
            <a:noFill/>
          </a:ln>
        </p:spPr>
        <p:txBody>
          <a:bodyPr wrap="square" anchor="ctr" anchorCtr="1">
            <a:spAutoFit/>
          </a:bodyPr>
          <a:lstStyle/>
          <a:p>
            <a:pPr>
              <a:spcBef>
                <a:spcPts val="1200"/>
              </a:spcBef>
              <a:defRPr/>
            </a:pPr>
            <a:r>
              <a:rPr lang="en-US" sz="2000" dirty="0">
                <a:latin typeface="Arial" panose="020B0604020202020204" pitchFamily="34"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 Jury is responsible for technical matters within the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closed competition areas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[601.4]</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1200"/>
              </a:spcBef>
              <a:defRPr/>
            </a:pPr>
            <a:r>
              <a:rPr lang="en-US" sz="2000" dirty="0">
                <a:latin typeface="Arial" panose="020B0604020202020204" pitchFamily="34" charset="0"/>
                <a:cs typeface="Arial" panose="020B0604020202020204" pitchFamily="34" charset="0"/>
              </a:rPr>
              <a:t>The </a:t>
            </a:r>
            <a:r>
              <a:rPr lang="en-US" sz="2000" b="1" u="sng" dirty="0">
                <a:latin typeface="Arial" panose="020B0604020202020204" pitchFamily="34" charset="0"/>
                <a:cs typeface="Arial" panose="020B0604020202020204" pitchFamily="34" charset="0"/>
              </a:rPr>
              <a:t>closed competition areas </a:t>
            </a:r>
            <a:r>
              <a:rPr lang="en-US" sz="2000" dirty="0">
                <a:latin typeface="Arial" panose="020B0604020202020204" pitchFamily="34" charset="0"/>
                <a:cs typeface="Arial" panose="020B0604020202020204" pitchFamily="34" charset="0"/>
              </a:rPr>
              <a:t>are defined as the “race arena” which is accepted as being</a:t>
            </a:r>
          </a:p>
          <a:p>
            <a:pPr marL="457200" indent="-4572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within</a:t>
            </a:r>
            <a:r>
              <a:rPr lang="en-US" sz="2000" dirty="0">
                <a:latin typeface="Arial" panose="020B0604020202020204" pitchFamily="34" charset="0"/>
                <a:cs typeface="Arial" panose="020B0604020202020204" pitchFamily="34" charset="0"/>
              </a:rPr>
              <a:t> (the side-to-side fencing) and</a:t>
            </a:r>
          </a:p>
          <a:p>
            <a:pPr marL="457200" indent="-457200">
              <a:buFont typeface="Arial" panose="020B0604020202020204" pitchFamily="34" charset="0"/>
              <a:buChar char="•"/>
              <a:defRPr/>
            </a:pPr>
            <a:r>
              <a:rPr lang="en-US" sz="2000" b="1" dirty="0">
                <a:latin typeface="Arial" panose="020B0604020202020204" pitchFamily="34" charset="0"/>
                <a:cs typeface="Arial" panose="020B0604020202020204" pitchFamily="34" charset="0"/>
              </a:rPr>
              <a:t>without</a:t>
            </a:r>
            <a:r>
              <a:rPr lang="en-US" sz="2000" dirty="0">
                <a:latin typeface="Arial" panose="020B0604020202020204" pitchFamily="34" charset="0"/>
                <a:cs typeface="Arial" panose="020B0604020202020204" pitchFamily="34" charset="0"/>
              </a:rPr>
              <a:t> (start area and finish arena) the confines of the competition area and</a:t>
            </a:r>
          </a:p>
          <a:p>
            <a:pPr marL="457200" indent="-457200">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location connected with the competition </a:t>
            </a:r>
            <a:r>
              <a:rPr lang="en-US" sz="2000" b="1" dirty="0">
                <a:latin typeface="Arial" panose="020B0604020202020204" pitchFamily="34" charset="0"/>
                <a:cs typeface="Arial" panose="020B0604020202020204" pitchFamily="34" charset="0"/>
              </a:rPr>
              <a:t>[223.2.1]</a:t>
            </a:r>
          </a:p>
          <a:p>
            <a:pPr>
              <a:defRPr/>
            </a:pPr>
            <a:endParaRPr lang="en-US" sz="2000"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Warmup slopes </a:t>
            </a:r>
            <a:r>
              <a:rPr lang="en-US" sz="2000" u="sng" dirty="0">
                <a:latin typeface="Arial" panose="020B0604020202020204" pitchFamily="34" charset="0"/>
                <a:cs typeface="Arial" panose="020B0604020202020204" pitchFamily="34" charset="0"/>
              </a:rPr>
              <a:t>are not </a:t>
            </a:r>
            <a:r>
              <a:rPr lang="en-US" sz="2000" dirty="0">
                <a:latin typeface="Arial" panose="020B0604020202020204" pitchFamily="34" charset="0"/>
                <a:cs typeface="Arial" panose="020B0604020202020204" pitchFamily="34" charset="0"/>
              </a:rPr>
              <a:t>under the control of the Jury and are not governed by the ICR. </a:t>
            </a:r>
            <a:r>
              <a:rPr lang="en-US" sz="2000" b="1" dirty="0">
                <a:latin typeface="Arial" panose="020B0604020202020204" pitchFamily="34" charset="0"/>
                <a:cs typeface="Arial" panose="020B0604020202020204" pitchFamily="34" charset="0"/>
              </a:rPr>
              <a:t>[614.1.3]</a:t>
            </a:r>
          </a:p>
          <a:p>
            <a:pPr>
              <a:defRPr/>
            </a:pPr>
            <a:endParaRPr lang="en-US" sz="2000" i="1" dirty="0">
              <a:latin typeface="Arial" panose="020B0604020202020204" pitchFamily="34" charset="0"/>
              <a:cs typeface="Arial" panose="020B0604020202020204" pitchFamily="34" charset="0"/>
            </a:endParaRPr>
          </a:p>
          <a:p>
            <a:pPr>
              <a:defRPr/>
            </a:pPr>
            <a:r>
              <a:rPr lang="en-US" sz="2000" i="1" dirty="0">
                <a:latin typeface="Arial" panose="020B0604020202020204" pitchFamily="34" charset="0"/>
                <a:cs typeface="Arial" panose="020B0604020202020204" pitchFamily="34" charset="0"/>
              </a:rPr>
              <a:t>The Chief of Race should work with ski area management and the Ski Patrol to identify a controlled location for training courses.  </a:t>
            </a: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228600" y="515034"/>
            <a:ext cx="8123903"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JURY &amp; THE COMPETITION VENUE</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381000" y="1382286"/>
            <a:ext cx="8382000" cy="4093428"/>
          </a:xfrm>
          <a:prstGeom prst="rect">
            <a:avLst/>
          </a:prstGeom>
          <a:noFill/>
          <a:ln>
            <a:noFill/>
          </a:ln>
        </p:spPr>
        <p:txBody>
          <a:bodyPr wrap="square" anchor="ctr" anchorCtr="1">
            <a:spAutoFit/>
          </a:bodyPr>
          <a:lstStyle/>
          <a:p>
            <a:pPr>
              <a:defRP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a:t>
            </a:r>
            <a:r>
              <a:rPr lang="en-US" sz="2000" b="1" i="1" u="sng" dirty="0">
                <a:latin typeface="Arial" panose="020B0604020202020204" pitchFamily="34" charset="0"/>
                <a:cs typeface="Arial" panose="020B0604020202020204" pitchFamily="34" charset="0"/>
              </a:rPr>
              <a:t>competition venue</a:t>
            </a:r>
            <a:r>
              <a:rPr lang="en-US" sz="2000" b="1"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is defined as the </a:t>
            </a:r>
            <a:r>
              <a:rPr lang="en-US" sz="2000" b="1" i="1" dirty="0">
                <a:latin typeface="Arial" panose="020B0604020202020204" pitchFamily="34" charset="0"/>
                <a:cs typeface="Arial" panose="020B0604020202020204" pitchFamily="34" charset="0"/>
              </a:rPr>
              <a:t>“</a:t>
            </a:r>
            <a:r>
              <a:rPr lang="en-US" sz="2000" b="1" i="1" u="sng" dirty="0">
                <a:latin typeface="Arial" panose="020B0604020202020204" pitchFamily="34" charset="0"/>
                <a:cs typeface="Arial" panose="020B0604020202020204" pitchFamily="34" charset="0"/>
              </a:rPr>
              <a:t>ski resort property</a:t>
            </a:r>
            <a:r>
              <a:rPr lang="en-US" sz="2000" b="1" i="1" dirty="0">
                <a:latin typeface="Arial" panose="020B0604020202020204" pitchFamily="34" charset="0"/>
                <a:cs typeface="Arial" panose="020B0604020202020204" pitchFamily="34" charset="0"/>
              </a:rPr>
              <a:t>”</a:t>
            </a:r>
          </a:p>
          <a:p>
            <a:pPr>
              <a:defRP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“competition venue” is the responsibility of ski area management and the ski patrol</a:t>
            </a:r>
          </a:p>
          <a:p>
            <a:pPr>
              <a:defRPr/>
            </a:pPr>
            <a:endParaRPr 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000" i="1" dirty="0">
                <a:latin typeface="Arial" panose="020B0604020202020204" pitchFamily="34" charset="0"/>
                <a:cs typeface="Arial" panose="020B0604020202020204" pitchFamily="34" charset="0"/>
              </a:rPr>
              <a:t>The “competition venue” is not the responsibility of the Jury  </a:t>
            </a:r>
            <a:endParaRPr lang="en-US" sz="2000" b="1" dirty="0">
              <a:latin typeface="Arial" panose="020B0604020202020204" pitchFamily="34" charset="0"/>
              <a:cs typeface="Arial" panose="020B0604020202020204" pitchFamily="34" charset="0"/>
            </a:endParaRPr>
          </a:p>
          <a:p>
            <a:pPr>
              <a:defRPr/>
            </a:pPr>
            <a:endParaRPr lang="en-US" sz="2000" b="1" i="1" dirty="0">
              <a:latin typeface="Arial" panose="020B0604020202020204" pitchFamily="34" charset="0"/>
              <a:cs typeface="Arial" panose="020B0604020202020204" pitchFamily="34" charset="0"/>
            </a:endParaRPr>
          </a:p>
          <a:p>
            <a:pPr>
              <a:defRPr/>
            </a:pPr>
            <a:r>
              <a:rPr lang="en-US" sz="2000" b="1" i="1" dirty="0">
                <a:latin typeface="Arial" panose="020B0604020202020204" pitchFamily="34" charset="0"/>
                <a:cs typeface="Arial" panose="020B0604020202020204" pitchFamily="34" charset="0"/>
              </a:rPr>
              <a:t>Prior to the event, the Chief of Race should establish contact with ski area management and Ski Patrol and clarify those areas for which the Jury will assume responsibility.</a:t>
            </a:r>
          </a:p>
          <a:p>
            <a:pPr>
              <a:defRPr/>
            </a:pPr>
            <a:endParaRPr lang="en-US" sz="2000" i="1" dirty="0">
              <a:latin typeface="Arial" panose="020B0604020202020204" pitchFamily="34" charset="0"/>
              <a:cs typeface="Arial" panose="020B0604020202020204" pitchFamily="34" charset="0"/>
            </a:endParaRP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3896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23645" y="130422"/>
            <a:ext cx="8123903" cy="584775"/>
          </a:xfrm>
          <a:prstGeom prst="rect">
            <a:avLst/>
          </a:prstGeom>
          <a:noFill/>
          <a:ln>
            <a:noFill/>
          </a:ln>
        </p:spPr>
        <p:txBody>
          <a:bodyPr wrap="square" anchor="ctr" anchorCtr="1">
            <a:spAutoFit/>
          </a:bodyPr>
          <a:lstStyle/>
          <a:p>
            <a:pP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RACE ARENA vs RACE VENUE</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74624" y="868060"/>
            <a:ext cx="8740775" cy="5463034"/>
          </a:xfrm>
          <a:prstGeom prst="rect">
            <a:avLst/>
          </a:prstGeom>
          <a:noFill/>
          <a:ln>
            <a:noFill/>
          </a:ln>
        </p:spPr>
        <p:txBody>
          <a:bodyPr wrap="square" anchor="ctr" anchorCtr="1">
            <a:spAutoFit/>
          </a:bodyPr>
          <a:lstStyle/>
          <a:p>
            <a:pPr marR="0" indent="-1036638">
              <a:spcBef>
                <a:spcPts val="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 simplified way of defining which parts of the ski area property are under the jurisdiction of the Jury is to ask yourself what the Jury inspects and accepts as being suitable for competitors’ presence. </a:t>
            </a:r>
          </a:p>
          <a:p>
            <a:pPr marR="0" indent="-1036638">
              <a:spcBef>
                <a:spcPts val="12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does</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inspect/acce</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p</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start and finish areas as well as ingress and egress to these areas</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racecourse</a:t>
            </a:r>
          </a:p>
          <a:p>
            <a:pPr marL="342900" marR="0" indent="-342900">
              <a:spcBef>
                <a:spcPts val="0"/>
              </a:spcBef>
              <a:spcAft>
                <a:spcPts val="0"/>
              </a:spcAft>
              <a:buFont typeface="Arial" panose="020B0604020202020204" pitchFamily="34" charset="0"/>
              <a:buChar char="•"/>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type and placement of the on-hill competitor security</a:t>
            </a:r>
          </a:p>
          <a:p>
            <a:pPr marR="0">
              <a:spcBef>
                <a:spcPts val="300"/>
              </a:spcBef>
              <a:spcAft>
                <a:spcPts val="0"/>
              </a:spcAft>
              <a:tabLst>
                <a:tab pos="-914400" algn="l"/>
                <a:tab pos="-457200" algn="l"/>
                <a:tab pos="-273050" algn="l"/>
                <a:tab pos="3429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 upper-level events, the Jury may also inspect ingress/egress to areas where media meets with athletes, coaches, etc.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R="0" indent="-1036638">
              <a:spcBef>
                <a:spcPts val="12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Jury </a:t>
            </a:r>
            <a:r>
              <a:rPr lang="en-US" b="1"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does not</a:t>
            </a:r>
            <a:r>
              <a:rPr lang="en-US"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inspect/accept: </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 pos="914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lift areas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parking lots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cafeterias</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terrain parks, </a:t>
            </a:r>
          </a:p>
          <a:p>
            <a:pPr marL="342900" marR="0" indent="-342900">
              <a:spcBef>
                <a:spcPts val="0"/>
              </a:spcBef>
              <a:spcAft>
                <a:spcPts val="0"/>
              </a:spcAft>
              <a:buFont typeface="Arial" panose="020B0604020202020204" pitchFamily="34" charset="0"/>
              <a:buChar char="•"/>
              <a:tabLst>
                <a:tab pos="-914400" algn="l"/>
                <a:tab pos="-457200" algn="l"/>
                <a:tab pos="-273050" algn="l"/>
                <a:tab pos="4064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public trails</a:t>
            </a:r>
          </a:p>
          <a:p>
            <a:pPr marL="342900" marR="0" indent="-342900">
              <a:spcBef>
                <a:spcPts val="0"/>
              </a:spcBef>
              <a:spcAft>
                <a:spcPts val="0"/>
              </a:spcAft>
              <a:buFont typeface="Arial" panose="020B0604020202020204" pitchFamily="34" charset="0"/>
              <a:buChar char="•"/>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meeting rooms, etc.</a:t>
            </a:r>
          </a:p>
          <a:p>
            <a:pPr marR="0">
              <a:spcBef>
                <a:spcPts val="300"/>
              </a:spcBef>
              <a:spcAft>
                <a:spcPts val="0"/>
              </a:spcAft>
              <a:tabLst>
                <a:tab pos="-914400" algn="l"/>
                <a:tab pos="-457200" algn="l"/>
                <a:tab pos="-274320" algn="l"/>
                <a:tab pos="1143000" algn="l"/>
              </a:tabLst>
            </a:pPr>
            <a:r>
              <a:rPr lang="en-US"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Therefore, the Jury does not have jurisdiction over these areas and should not assume the liability for their being acceptable for competitors’ presence.</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1468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381000" y="228600"/>
            <a:ext cx="4500563" cy="584200"/>
          </a:xfrm>
          <a:prstGeom prst="rect">
            <a:avLst/>
          </a:prstGeom>
        </p:spPr>
        <p:txBody>
          <a:bodyPr wrap="none">
            <a:spAutoFit/>
          </a:bodyPr>
          <a:lstStyle/>
          <a:p>
            <a:pPr algn="ct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DUTIES OF THE JURY</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457200" y="990600"/>
            <a:ext cx="8153400" cy="5448300"/>
          </a:xfrm>
          <a:prstGeom prst="rect">
            <a:avLst/>
          </a:prstGeom>
        </p:spPr>
        <p:txBody>
          <a:bodyPr>
            <a:spAutoFit/>
          </a:bodyPr>
          <a:lstStyle/>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Duties of the Jury are varied and basically cover 3 areas: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Technical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[601.4.6.1]:*  </a:t>
            </a:r>
            <a:r>
              <a:rPr lang="en-US" sz="2200" dirty="0">
                <a:latin typeface="Arial" panose="020B0604020202020204" pitchFamily="34" charset="0"/>
                <a:ea typeface="Times New Roman" panose="02020603050405020304" pitchFamily="18" charset="0"/>
                <a:cs typeface="Arial" panose="020B0604020202020204" pitchFamily="34" charset="0"/>
              </a:rPr>
              <a:t>Preparation for the actual event; e.g., course condition, checking course set, course inspection, debriefing Forerunners, etc.</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Organizational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[601.4.6.2]:  </a:t>
            </a:r>
            <a:r>
              <a:rPr lang="en-US" sz="2200" dirty="0">
                <a:latin typeface="Arial" panose="020B0604020202020204" pitchFamily="34" charset="0"/>
                <a:ea typeface="Times New Roman" panose="02020603050405020304" pitchFamily="18" charset="0"/>
                <a:cs typeface="Arial" panose="020B0604020202020204" pitchFamily="34" charset="0"/>
              </a:rPr>
              <a:t>Ranking competitors, granting reruns, shortening course, termination of an event, etc.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Disciplinary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[601.4.6.3]: </a:t>
            </a:r>
            <a:r>
              <a:rPr lang="en-US" sz="2200" dirty="0">
                <a:latin typeface="Arial" panose="020B0604020202020204" pitchFamily="34" charset="0"/>
                <a:ea typeface="Times New Roman" panose="02020603050405020304" pitchFamily="18" charset="0"/>
                <a:cs typeface="Arial" panose="020B0604020202020204" pitchFamily="34" charset="0"/>
              </a:rPr>
              <a:t> If necessary, excluding competitors, deciding on protests; imposing sanctions, etc. </a:t>
            </a:r>
          </a:p>
          <a:p>
            <a:pPr marL="0" lvl="1">
              <a:spcBef>
                <a:spcPts val="1200"/>
              </a:spcBef>
              <a:spcAft>
                <a:spcPts val="0"/>
              </a:spcAft>
              <a:defRPr/>
            </a:pPr>
            <a:r>
              <a:rPr lang="en-US" sz="2200" i="1" dirty="0">
                <a:latin typeface="Arial" panose="020B0604020202020204" pitchFamily="34" charset="0"/>
                <a:cs typeface="Arial" panose="020B0604020202020204" pitchFamily="34" charset="0"/>
              </a:rPr>
              <a:t>*Care should be taken to avoid situations that go beyond the inherent risks of the sport. Presence of timing equipment, terrain, weather, gate panels, gates, ability (or lack thereof) etc., are considered “inherent risks”; shovels, rakes, drills, tents, bamboo, poorly placed personnel are not.</a:t>
            </a:r>
            <a:endParaRPr lang="en-US" sz="22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1B3D363E-9C59-4867-8A56-894F96731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2805E4E-3E01-4367-B47D-34B45C6779AD}"/>
              </a:ext>
            </a:extLst>
          </p:cNvPr>
          <p:cNvSpPr>
            <a:spLocks noGrp="1"/>
          </p:cNvSpPr>
          <p:nvPr>
            <p:ph type="title" idx="4294967295"/>
          </p:nvPr>
        </p:nvSpPr>
        <p:spPr>
          <a:xfrm>
            <a:off x="609600" y="457200"/>
            <a:ext cx="7392988" cy="857250"/>
          </a:xfrm>
        </p:spPr>
        <p:txBody>
          <a:bodyPr rtlCol="0">
            <a:noAutofit/>
          </a:bodyPr>
          <a:lstStyle/>
          <a:p>
            <a:pPr defTabSz="685983" eaLnBrk="1" fontAlgn="auto" hangingPunct="1">
              <a:spcAft>
                <a:spcPts val="0"/>
              </a:spcAft>
              <a:defRPr/>
            </a:pPr>
            <a:r>
              <a:rPr lang="en-US" altLang="en-US" sz="3200" b="1" dirty="0">
                <a:solidFill>
                  <a:srgbClr val="1A21A6"/>
                </a:solidFill>
                <a:effectLst>
                  <a:outerShdw blurRad="38100" dist="38100" dir="2700000" algn="tl">
                    <a:srgbClr val="000000">
                      <a:alpha val="43137"/>
                    </a:srgbClr>
                  </a:outerShdw>
                </a:effectLst>
                <a:latin typeface="Arial" charset="0"/>
                <a:cs typeface="Arial" charset="0"/>
              </a:rPr>
              <a:t>DUE PROCESS – ACR/ICR Art. 224.</a:t>
            </a:r>
            <a:r>
              <a:rPr lang="en-US" altLang="en-US" sz="3200" dirty="0">
                <a:solidFill>
                  <a:srgbClr val="1A21A6"/>
                </a:solidFill>
                <a:effectLst>
                  <a:outerShdw blurRad="38100" dist="38100" dir="2700000" algn="tl">
                    <a:srgbClr val="000000">
                      <a:alpha val="43137"/>
                    </a:srgbClr>
                  </a:outerShdw>
                </a:effectLst>
                <a:latin typeface="Arial" charset="0"/>
                <a:cs typeface="Arial" charset="0"/>
              </a:rPr>
              <a:t>7</a:t>
            </a:r>
          </a:p>
        </p:txBody>
      </p:sp>
      <p:sp>
        <p:nvSpPr>
          <p:cNvPr id="28675" name="Content Placeholder 2">
            <a:extLst>
              <a:ext uri="{FF2B5EF4-FFF2-40B4-BE49-F238E27FC236}">
                <a16:creationId xmlns:a16="http://schemas.microsoft.com/office/drawing/2014/main" id="{869D8476-26D8-4605-A7B7-F58D0AF0DE85}"/>
              </a:ext>
            </a:extLst>
          </p:cNvPr>
          <p:cNvSpPr>
            <a:spLocks noGrp="1"/>
          </p:cNvSpPr>
          <p:nvPr>
            <p:ph idx="4294967295"/>
          </p:nvPr>
        </p:nvSpPr>
        <p:spPr>
          <a:xfrm>
            <a:off x="457200" y="1714500"/>
            <a:ext cx="8062913" cy="4838700"/>
          </a:xfrm>
        </p:spPr>
        <p:txBody>
          <a:bodyPr rtlCol="0">
            <a:normAutofit/>
          </a:bodyPr>
          <a:lstStyle/>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charset="0"/>
                <a:cs typeface="Arial" charset="0"/>
                <a:sym typeface="Arial"/>
              </a:rPr>
              <a:t>Prior to the imposition of a penalty (except in cases of verbal  reprimands and withdrawal of accreditation), the person accused of an offense shall be given the opportunity to present a defense at a hearing, verbally or in writing.</a:t>
            </a:r>
          </a:p>
          <a:p>
            <a:pPr marL="185215" indent="0" defTabSz="685983" eaLnBrk="1" fontAlgn="auto" hangingPunct="1">
              <a:lnSpc>
                <a:spcPct val="120000"/>
              </a:lnSpc>
              <a:spcBef>
                <a:spcPts val="1350"/>
              </a:spcBef>
              <a:spcAft>
                <a:spcPts val="0"/>
              </a:spcAft>
              <a:buClr>
                <a:srgbClr val="17375E"/>
              </a:buClr>
              <a:buSzPct val="100000"/>
              <a:buFont typeface="Euphemia" panose="020B0503040102020104" pitchFamily="34" charset="0"/>
              <a:buNone/>
              <a:defRPr/>
            </a:pPr>
            <a:endParaRPr lang="en-US" sz="1800" b="1" dirty="0">
              <a:solidFill>
                <a:schemeClr val="tx1"/>
              </a:solidFill>
              <a:latin typeface="Arial" charset="0"/>
              <a:cs typeface="Arial" charset="0"/>
              <a:sym typeface="Arial"/>
            </a:endParaRPr>
          </a:p>
          <a:p>
            <a:pPr marL="185215" indent="0" defTabSz="685983" eaLnBrk="1" fontAlgn="auto" hangingPunct="1">
              <a:lnSpc>
                <a:spcPct val="120000"/>
              </a:lnSpc>
              <a:spcBef>
                <a:spcPts val="135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charset="0"/>
                <a:cs typeface="Arial" charset="0"/>
                <a:sym typeface="Arial"/>
              </a:rPr>
              <a:t>Defense may include, but is not limited to the following:</a:t>
            </a:r>
          </a:p>
          <a:p>
            <a:pPr marL="342991" indent="-123858" defTabSz="685983" eaLnBrk="1" fontAlgn="auto" hangingPunct="1">
              <a:lnSpc>
                <a:spcPct val="120000"/>
              </a:lnSpc>
              <a:spcBef>
                <a:spcPts val="420"/>
              </a:spcBef>
              <a:spcAft>
                <a:spcPts val="0"/>
              </a:spcAft>
              <a:buClr>
                <a:srgbClr val="17375E"/>
              </a:buClr>
              <a:buSzPct val="100000"/>
              <a:buFont typeface="Arial"/>
              <a:buChar char="•"/>
              <a:defRPr/>
            </a:pPr>
            <a:r>
              <a:rPr lang="en-US" sz="1800" b="1" dirty="0">
                <a:solidFill>
                  <a:schemeClr val="tx1"/>
                </a:solidFill>
                <a:latin typeface="Arial" charset="0"/>
                <a:cs typeface="Arial" charset="0"/>
                <a:sym typeface="Arial"/>
              </a:rPr>
              <a:t>Calling witnesses – including athlete, coach, Gate Judges, etc.</a:t>
            </a:r>
          </a:p>
          <a:p>
            <a:pPr marL="342991" indent="-123858" defTabSz="685983" eaLnBrk="1" fontAlgn="auto" hangingPunct="1">
              <a:lnSpc>
                <a:spcPct val="120000"/>
              </a:lnSpc>
              <a:spcBef>
                <a:spcPts val="420"/>
              </a:spcBef>
              <a:spcAft>
                <a:spcPts val="0"/>
              </a:spcAft>
              <a:buClr>
                <a:srgbClr val="17375E"/>
              </a:buClr>
              <a:buSzPct val="100000"/>
              <a:buFont typeface="Arial"/>
              <a:buChar char="•"/>
              <a:defRPr/>
            </a:pPr>
            <a:r>
              <a:rPr lang="en-US" sz="1800" b="1" dirty="0">
                <a:solidFill>
                  <a:schemeClr val="tx1"/>
                </a:solidFill>
                <a:latin typeface="Arial" charset="0"/>
                <a:cs typeface="Arial" charset="0"/>
                <a:sym typeface="Arial"/>
              </a:rPr>
              <a:t>Questioning  witnesses – including athlete and coach – upon whose testimony the Jury relie</a:t>
            </a:r>
            <a:r>
              <a:rPr lang="en-US" sz="1800" b="1" i="1" dirty="0">
                <a:solidFill>
                  <a:schemeClr val="tx1"/>
                </a:solidFill>
                <a:latin typeface="Arial" charset="0"/>
                <a:cs typeface="Arial" charset="0"/>
                <a:sym typeface="Arial"/>
              </a:rPr>
              <a:t>s</a:t>
            </a:r>
          </a:p>
          <a:p>
            <a:pPr marL="185215" indent="-185215" defTabSz="685983" eaLnBrk="1" fontAlgn="auto" hangingPunct="1">
              <a:lnSpc>
                <a:spcPct val="120000"/>
              </a:lnSpc>
              <a:spcBef>
                <a:spcPts val="900"/>
              </a:spcBef>
              <a:spcAft>
                <a:spcPts val="0"/>
              </a:spcAft>
              <a:buClr>
                <a:srgbClr val="17375E"/>
              </a:buClr>
              <a:buSzPct val="100000"/>
              <a:buFont typeface="Euphemia" panose="020B0503040102020104" pitchFamily="34" charset="0"/>
              <a:buNone/>
              <a:defRPr/>
            </a:pPr>
            <a:r>
              <a:rPr lang="en-US" sz="1800" b="1" i="1" dirty="0">
                <a:solidFill>
                  <a:srgbClr val="0033CC"/>
                </a:solidFill>
                <a:latin typeface="Arial" charset="0"/>
                <a:cs typeface="Arial" charset="0"/>
                <a:sym typeface="Arial"/>
              </a:rPr>
              <a:t>e.g., considering information from a witness who is unavailable for questioning by the accused would create a serious issue.</a:t>
            </a:r>
          </a:p>
        </p:txBody>
      </p:sp>
      <p:pic>
        <p:nvPicPr>
          <p:cNvPr id="4" name="Content Placeholder 10">
            <a:extLst>
              <a:ext uri="{FF2B5EF4-FFF2-40B4-BE49-F238E27FC236}">
                <a16:creationId xmlns:a16="http://schemas.microsoft.com/office/drawing/2014/main" id="{82B71A77-8E38-4A44-BC52-85397DC8D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29C3-C715-47DD-98B4-078C86A77A3B}"/>
              </a:ext>
            </a:extLst>
          </p:cNvPr>
          <p:cNvSpPr>
            <a:spLocks noGrp="1"/>
          </p:cNvSpPr>
          <p:nvPr>
            <p:ph type="title" idx="4294967295"/>
          </p:nvPr>
        </p:nvSpPr>
        <p:spPr>
          <a:xfrm>
            <a:off x="875071" y="457200"/>
            <a:ext cx="6173788" cy="857250"/>
          </a:xfrm>
        </p:spPr>
        <p:txBody>
          <a:bodyPr rtlCol="0">
            <a:normAutofit/>
          </a:bodyPr>
          <a:lstStyle/>
          <a:p>
            <a:pPr defTabSz="685983" eaLnBrk="1" fontAlgn="auto" hangingPunct="1">
              <a:spcAft>
                <a:spcPts val="0"/>
              </a:spcAft>
              <a:defRPr/>
            </a:pPr>
            <a:r>
              <a:rPr lang="en-US" altLang="en-US" sz="3200" b="1" dirty="0">
                <a:solidFill>
                  <a:srgbClr val="1A21A6"/>
                </a:solidFill>
                <a:effectLst>
                  <a:outerShdw blurRad="38100" dist="38100" dir="2700000" algn="tl">
                    <a:srgbClr val="000000">
                      <a:alpha val="43137"/>
                    </a:srgbClr>
                  </a:outerShdw>
                </a:effectLst>
                <a:latin typeface="Arial" charset="0"/>
                <a:cs typeface="Arial" charset="0"/>
              </a:rPr>
              <a:t>DUE PROCESS – Policy</a:t>
            </a:r>
            <a:endParaRPr lang="en-US" sz="3200" dirty="0">
              <a:solidFill>
                <a:srgbClr val="1A21A6"/>
              </a:solidFill>
            </a:endParaRPr>
          </a:p>
        </p:txBody>
      </p:sp>
      <p:sp>
        <p:nvSpPr>
          <p:cNvPr id="47107" name="Rectangle 3">
            <a:extLst>
              <a:ext uri="{FF2B5EF4-FFF2-40B4-BE49-F238E27FC236}">
                <a16:creationId xmlns:a16="http://schemas.microsoft.com/office/drawing/2014/main" id="{FCE96A67-0C8B-4A2B-B12A-4CC510A72FAD}"/>
              </a:ext>
            </a:extLst>
          </p:cNvPr>
          <p:cNvSpPr>
            <a:spLocks noChangeArrowheads="1"/>
          </p:cNvSpPr>
          <p:nvPr/>
        </p:nvSpPr>
        <p:spPr bwMode="auto">
          <a:xfrm>
            <a:off x="838200" y="1524000"/>
            <a:ext cx="7696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457200" indent="-3429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The Jury must adhere to this policy: </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Consider infraction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Hear and consider all testimony and evidence</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Allow accused person the opportunity to present a defense and review all evidence (question witnesses, etc.)</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Deliberate </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Make a fair decision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Review, </a:t>
            </a:r>
            <a:r>
              <a:rPr lang="en-US" altLang="en-US" sz="2000" b="1" u="sng" dirty="0">
                <a:solidFill>
                  <a:srgbClr val="000000"/>
                </a:solidFill>
                <a:latin typeface="Arial" panose="020B0604020202020204" pitchFamily="34" charset="0"/>
                <a:cs typeface="Arial" panose="020B0604020202020204" pitchFamily="34" charset="0"/>
                <a:sym typeface="Arial" panose="020B0604020202020204" pitchFamily="34" charset="0"/>
              </a:rPr>
              <a:t>vote and sign</a:t>
            </a: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 prepared Minutes of decision</a:t>
            </a:r>
          </a:p>
          <a:p>
            <a:pPr lvl="2" eaLnBrk="1" hangingPunct="1">
              <a:spcBef>
                <a:spcPts val="900"/>
              </a:spcBef>
              <a:buFontTx/>
              <a:buChar char="•"/>
            </a:pPr>
            <a:r>
              <a:rPr lang="en-US" altLang="en-US" sz="2000" b="1" dirty="0">
                <a:solidFill>
                  <a:srgbClr val="000000"/>
                </a:solidFill>
                <a:latin typeface="Arial" panose="020B0604020202020204" pitchFamily="34" charset="0"/>
                <a:cs typeface="Arial" panose="020B0604020202020204" pitchFamily="34" charset="0"/>
                <a:sym typeface="Arial" panose="020B0604020202020204" pitchFamily="34" charset="0"/>
              </a:rPr>
              <a:t>Notify affected parties</a:t>
            </a:r>
          </a:p>
        </p:txBody>
      </p:sp>
      <p:pic>
        <p:nvPicPr>
          <p:cNvPr id="4" name="Content Placeholder 10">
            <a:extLst>
              <a:ext uri="{FF2B5EF4-FFF2-40B4-BE49-F238E27FC236}">
                <a16:creationId xmlns:a16="http://schemas.microsoft.com/office/drawing/2014/main" id="{1ABC60BE-F1D0-4EF1-85DA-BCFC564AC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A2E0BF-1694-999C-5811-E3E3F8781997}"/>
              </a:ext>
            </a:extLst>
          </p:cNvPr>
          <p:cNvSpPr>
            <a:spLocks noGrp="1"/>
          </p:cNvSpPr>
          <p:nvPr>
            <p:ph type="title" idx="4294967295"/>
          </p:nvPr>
        </p:nvSpPr>
        <p:spPr>
          <a:xfrm>
            <a:off x="415925" y="288925"/>
            <a:ext cx="8229600" cy="747713"/>
          </a:xfrm>
        </p:spPr>
        <p:txBody>
          <a:bodyPr>
            <a:normAutofit/>
          </a:bodyPr>
          <a:lstStyle/>
          <a:p>
            <a:pPr eaLnBrk="1" fontAlgn="auto" hangingPunct="1">
              <a:spcAft>
                <a:spcPts val="0"/>
              </a:spcAft>
              <a:defRPr/>
            </a:pPr>
            <a:r>
              <a:rPr lang="en-US" sz="32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368E6FD6-6719-9636-A82E-1B95A45BA19E}"/>
              </a:ext>
            </a:extLst>
          </p:cNvPr>
          <p:cNvSpPr>
            <a:spLocks noGrp="1"/>
          </p:cNvSpPr>
          <p:nvPr>
            <p:ph idx="4294967295"/>
          </p:nvPr>
        </p:nvSpPr>
        <p:spPr>
          <a:xfrm>
            <a:off x="415925" y="1219200"/>
            <a:ext cx="8229600" cy="5211763"/>
          </a:xfrm>
        </p:spPr>
        <p:txBody>
          <a:bodyPr rtlCol="0">
            <a:normAutofit/>
          </a:bodyPr>
          <a:lstStyle/>
          <a:p>
            <a:pPr eaLnBrk="1" hangingPunct="1">
              <a:lnSpc>
                <a:spcPct val="120000"/>
              </a:lnSpc>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non-FIS events, applicable U.S. Ski &amp; Snowboard rules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For all events scheduled as FIS events, applicable rules of the FIS </a:t>
            </a:r>
            <a:r>
              <a:rPr lang="en-US" altLang="en-US" b="1" u="sng" dirty="0">
                <a:latin typeface="Arial" panose="020B0604020202020204" pitchFamily="34" charset="0"/>
                <a:cs typeface="Arial" panose="020B0604020202020204" pitchFamily="34" charset="0"/>
              </a:rPr>
              <a:t>must be considered</a:t>
            </a:r>
            <a:r>
              <a:rPr lang="en-US" altLang="en-US" b="1" dirty="0">
                <a:latin typeface="Arial" panose="020B0604020202020204" pitchFamily="34" charset="0"/>
                <a:cs typeface="Arial" panose="020B0604020202020204" pitchFamily="34" charset="0"/>
              </a:rPr>
              <a:t> and applied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a:t>
            </a:r>
          </a:p>
          <a:p>
            <a:pPr eaLnBrk="1" hangingPunct="1">
              <a:lnSpc>
                <a:spcPct val="120000"/>
              </a:lnSpc>
              <a:spcBef>
                <a:spcPts val="30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In cases that are not addressed by the </a:t>
            </a:r>
            <a:r>
              <a:rPr lang="en-US" altLang="en-US" b="1" u="sng" dirty="0">
                <a:latin typeface="Arial" panose="020B0604020202020204" pitchFamily="34" charset="0"/>
                <a:cs typeface="Arial" panose="020B0604020202020204" pitchFamily="34" charset="0"/>
              </a:rPr>
              <a:t>ACR</a:t>
            </a:r>
            <a:r>
              <a:rPr lang="en-US" altLang="en-US" b="1" dirty="0">
                <a:latin typeface="Arial" panose="020B0604020202020204" pitchFamily="34" charset="0"/>
                <a:cs typeface="Arial" panose="020B0604020202020204" pitchFamily="34" charset="0"/>
              </a:rPr>
              <a:t> or by the </a:t>
            </a:r>
            <a:r>
              <a:rPr lang="en-US" altLang="en-US" b="1" u="sng" dirty="0">
                <a:latin typeface="Arial" panose="020B0604020202020204" pitchFamily="34" charset="0"/>
                <a:cs typeface="Arial" panose="020B0604020202020204" pitchFamily="34" charset="0"/>
              </a:rPr>
              <a:t>ICR</a:t>
            </a:r>
            <a:r>
              <a:rPr lang="en-US" altLang="en-US" b="1" dirty="0">
                <a:latin typeface="Arial" panose="020B0604020202020204" pitchFamily="34" charset="0"/>
                <a:cs typeface="Arial" panose="020B0604020202020204" pitchFamily="34" charset="0"/>
              </a:rPr>
              <a:t>, or in cases where the rules must be interpreted, the authority for making such decisions will rest with the Competition Jury – all decisions </a:t>
            </a:r>
            <a:r>
              <a:rPr lang="en-US" altLang="en-US" b="1" u="sng" dirty="0">
                <a:latin typeface="Arial" panose="020B0604020202020204" pitchFamily="34" charset="0"/>
                <a:cs typeface="Arial" panose="020B0604020202020204" pitchFamily="34" charset="0"/>
              </a:rPr>
              <a:t>must be documented</a:t>
            </a:r>
            <a:r>
              <a:rPr lang="en-US" altLang="en-US" b="1" dirty="0">
                <a:latin typeface="Arial" panose="020B0604020202020204" pitchFamily="34" charset="0"/>
                <a:cs typeface="Arial" panose="020B0604020202020204" pitchFamily="34" charset="0"/>
              </a:rPr>
              <a:t>!</a:t>
            </a:r>
          </a:p>
          <a:p>
            <a:pPr eaLnBrk="1" hangingPunct="1">
              <a:defRPr/>
            </a:pPr>
            <a:endParaRPr lang="en-US" altLang="en-US" dirty="0">
              <a:cs typeface="Arial" charset="0"/>
            </a:endParaRPr>
          </a:p>
        </p:txBody>
      </p:sp>
      <p:pic>
        <p:nvPicPr>
          <p:cNvPr id="14340" name="Content Placeholder 10">
            <a:extLst>
              <a:ext uri="{FF2B5EF4-FFF2-40B4-BE49-F238E27FC236}">
                <a16:creationId xmlns:a16="http://schemas.microsoft.com/office/drawing/2014/main" id="{697D7C23-344F-F46D-550B-AC55F7C5B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61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A984432-E1BA-4D9D-BB0D-CA3750BE1F9B}"/>
              </a:ext>
            </a:extLst>
          </p:cNvPr>
          <p:cNvSpPr>
            <a:spLocks noGrp="1" noChangeArrowheads="1"/>
          </p:cNvSpPr>
          <p:nvPr>
            <p:ph type="title" idx="4294967295"/>
          </p:nvPr>
        </p:nvSpPr>
        <p:spPr>
          <a:xfrm>
            <a:off x="381000" y="68263"/>
            <a:ext cx="7773988" cy="733425"/>
          </a:xfrm>
        </p:spPr>
        <p:txBody>
          <a:bodyPr/>
          <a:lstStyle/>
          <a:p>
            <a:pPr eaLnBrk="1" hangingPunct="1"/>
            <a:r>
              <a:rPr lang="en-US" altLang="en-US" sz="3200" b="1" u="sng" dirty="0">
                <a:solidFill>
                  <a:srgbClr val="1A21A6"/>
                </a:solidFill>
                <a:latin typeface="Arial" panose="020B0604020202020204" pitchFamily="34" charset="0"/>
                <a:cs typeface="Arial" panose="020B0604020202020204" pitchFamily="34" charset="0"/>
              </a:rPr>
              <a:t>IMPORTANT</a:t>
            </a:r>
            <a:r>
              <a:rPr lang="en-US" altLang="en-US" sz="3200" b="1" dirty="0">
                <a:solidFill>
                  <a:srgbClr val="1A21A6"/>
                </a:solidFill>
                <a:latin typeface="Arial" panose="020B0604020202020204" pitchFamily="34" charset="0"/>
                <a:cs typeface="Arial" panose="020B0604020202020204" pitchFamily="34" charset="0"/>
              </a:rPr>
              <a:t> POINTS TO REMEMBER</a:t>
            </a:r>
          </a:p>
        </p:txBody>
      </p:sp>
      <p:sp>
        <p:nvSpPr>
          <p:cNvPr id="3" name="Content Placeholder 2">
            <a:extLst>
              <a:ext uri="{FF2B5EF4-FFF2-40B4-BE49-F238E27FC236}">
                <a16:creationId xmlns:a16="http://schemas.microsoft.com/office/drawing/2014/main" id="{4722E7C0-58DD-4958-8997-6B555789018D}"/>
              </a:ext>
            </a:extLst>
          </p:cNvPr>
          <p:cNvSpPr>
            <a:spLocks noGrp="1"/>
          </p:cNvSpPr>
          <p:nvPr>
            <p:ph idx="4294967295"/>
          </p:nvPr>
        </p:nvSpPr>
        <p:spPr>
          <a:xfrm>
            <a:off x="287337" y="990600"/>
            <a:ext cx="8231188" cy="5486401"/>
          </a:xfrm>
        </p:spPr>
        <p:txBody>
          <a:bodyPr rtlCol="0">
            <a:normAutofit fontScale="85000" lnSpcReduction="20000"/>
          </a:bodyPr>
          <a:lstStyle/>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Each person who is a witness to an alleged offense is required to testify (224.5)</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Person accused of an offense shall be given the opportunity to present a defense at a hearing, orally or in writing (224.7 – due process!)</a:t>
            </a:r>
          </a:p>
          <a:p>
            <a:pPr marL="185215" indent="0" defTabSz="685983" eaLnBrk="1" fontAlgn="auto" hangingPunct="1">
              <a:lnSpc>
                <a:spcPct val="120000"/>
              </a:lnSpc>
              <a:spcBef>
                <a:spcPts val="1800"/>
              </a:spcBef>
              <a:spcAft>
                <a:spcPts val="0"/>
              </a:spcAft>
              <a:buClr>
                <a:srgbClr val="17375E"/>
              </a:buClr>
              <a:buSzPct val="100000"/>
              <a:buFont typeface="Euphemia" panose="020B0503040102020104" pitchFamily="34" charset="0"/>
              <a:buNone/>
              <a:defRPr/>
            </a:pPr>
            <a:r>
              <a:rPr lang="en-US" sz="2101" b="1" dirty="0">
                <a:solidFill>
                  <a:srgbClr val="17375E"/>
                </a:solidFill>
                <a:latin typeface="Arial" panose="020B0604020202020204" pitchFamily="34" charset="0"/>
                <a:cs typeface="Arial" panose="020B0604020202020204" pitchFamily="34" charset="0"/>
                <a:sym typeface="Arial"/>
              </a:rPr>
              <a:t>Jury Minutes related to protest / sanction must contain:</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Offense committed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Evidence submitted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Rule(s) violated</a:t>
            </a:r>
          </a:p>
          <a:p>
            <a:pPr marL="257244" indent="-123858" defTabSz="685983" eaLnBrk="1" fontAlgn="auto" hangingPunct="1">
              <a:lnSpc>
                <a:spcPct val="120000"/>
              </a:lnSpc>
              <a:spcBef>
                <a:spcPts val="420"/>
              </a:spcBef>
              <a:spcAft>
                <a:spcPts val="0"/>
              </a:spcAft>
              <a:buClr>
                <a:srgbClr val="17375E"/>
              </a:buClr>
              <a:buSzPct val="100000"/>
              <a:buFont typeface="Arial"/>
              <a:buChar char="•"/>
              <a:defRPr/>
            </a:pPr>
            <a:r>
              <a:rPr lang="en-US" sz="2101" b="1" dirty="0">
                <a:solidFill>
                  <a:srgbClr val="17375E"/>
                </a:solidFill>
                <a:latin typeface="Arial" panose="020B0604020202020204" pitchFamily="34" charset="0"/>
                <a:cs typeface="Arial" panose="020B0604020202020204" pitchFamily="34" charset="0"/>
                <a:sym typeface="Arial"/>
              </a:rPr>
              <a:t>Penalty imposed (224.8)</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sz="2101" b="1" dirty="0">
              <a:solidFill>
                <a:srgbClr val="17375E"/>
              </a:solidFill>
              <a:latin typeface="Arial" panose="020B0604020202020204" pitchFamily="34" charset="0"/>
              <a:cs typeface="Arial" panose="020B0604020202020204" pitchFamily="34" charset="0"/>
              <a:sym typeface="Arial"/>
            </a:endParaRPr>
          </a:p>
          <a:p>
            <a:pPr marL="185215"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r>
              <a:rPr lang="en-US" sz="2101" b="1" i="1" dirty="0">
                <a:solidFill>
                  <a:srgbClr val="0033CC"/>
                </a:solidFill>
                <a:latin typeface="Arial" panose="020B0604020202020204" pitchFamily="34" charset="0"/>
                <a:cs typeface="Arial" panose="020B0604020202020204" pitchFamily="34" charset="0"/>
                <a:sym typeface="Arial"/>
              </a:rPr>
              <a:t>Jury Minutes must not contain opinions (facts not supported by evidence or by the rules).  </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002060"/>
                </a:solidFill>
                <a:latin typeface="Arial" panose="020B0604020202020204" pitchFamily="34" charset="0"/>
                <a:cs typeface="Arial" panose="020B0604020202020204" pitchFamily="34" charset="0"/>
                <a:sym typeface="Arial"/>
              </a:rPr>
              <a:t>Protest fees collected at </a:t>
            </a:r>
            <a:r>
              <a:rPr lang="en-US" sz="2101" b="1" u="sng" dirty="0">
                <a:solidFill>
                  <a:srgbClr val="002060"/>
                </a:solidFill>
                <a:latin typeface="Arial" panose="020B0604020202020204" pitchFamily="34" charset="0"/>
                <a:cs typeface="Arial" panose="020B0604020202020204" pitchFamily="34" charset="0"/>
                <a:sym typeface="Arial"/>
              </a:rPr>
              <a:t>FIS</a:t>
            </a:r>
            <a:r>
              <a:rPr lang="en-US" sz="2101" b="1" dirty="0">
                <a:solidFill>
                  <a:srgbClr val="002060"/>
                </a:solidFill>
                <a:latin typeface="Arial" panose="020B0604020202020204" pitchFamily="34" charset="0"/>
                <a:cs typeface="Arial" panose="020B0604020202020204" pitchFamily="34" charset="0"/>
                <a:sym typeface="Arial"/>
              </a:rPr>
              <a:t> events for protests that are not upheld must be forwarded to your National Federation! </a:t>
            </a:r>
          </a:p>
          <a:p>
            <a:pPr marL="185215"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sz="2101" b="1" dirty="0">
                <a:solidFill>
                  <a:srgbClr val="002060"/>
                </a:solidFill>
                <a:latin typeface="Arial" panose="020B0604020202020204" pitchFamily="34" charset="0"/>
                <a:cs typeface="Arial" panose="020B0604020202020204" pitchFamily="34" charset="0"/>
                <a:sym typeface="Arial"/>
              </a:rPr>
              <a:t>Protest fees collected at </a:t>
            </a:r>
            <a:r>
              <a:rPr lang="en-US" sz="2101" b="1" u="sng" dirty="0">
                <a:solidFill>
                  <a:srgbClr val="002060"/>
                </a:solidFill>
                <a:latin typeface="Arial" panose="020B0604020202020204" pitchFamily="34" charset="0"/>
                <a:cs typeface="Arial" panose="020B0604020202020204" pitchFamily="34" charset="0"/>
                <a:sym typeface="Arial"/>
              </a:rPr>
              <a:t>non-FIS</a:t>
            </a:r>
            <a:r>
              <a:rPr lang="en-US" sz="2101" b="1" dirty="0">
                <a:solidFill>
                  <a:srgbClr val="002060"/>
                </a:solidFill>
                <a:latin typeface="Arial" panose="020B0604020202020204" pitchFamily="34" charset="0"/>
                <a:cs typeface="Arial" panose="020B0604020202020204" pitchFamily="34" charset="0"/>
                <a:sym typeface="Arial"/>
              </a:rPr>
              <a:t> events for protests that are not upheld remain with the OC.</a:t>
            </a:r>
          </a:p>
          <a:p>
            <a:pPr marL="185215" indent="-185215"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sz="2101" dirty="0">
              <a:solidFill>
                <a:srgbClr val="17375E"/>
              </a:solidFill>
              <a:sym typeface="Arial"/>
            </a:endParaRPr>
          </a:p>
        </p:txBody>
      </p:sp>
      <p:pic>
        <p:nvPicPr>
          <p:cNvPr id="4" name="Content Placeholder 10">
            <a:extLst>
              <a:ext uri="{FF2B5EF4-FFF2-40B4-BE49-F238E27FC236}">
                <a16:creationId xmlns:a16="http://schemas.microsoft.com/office/drawing/2014/main" id="{1FE72888-D7AD-4F0E-9E49-93000F88E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57F8-3D68-4BEE-86DC-D9AC4100F7E6}"/>
              </a:ext>
            </a:extLst>
          </p:cNvPr>
          <p:cNvSpPr>
            <a:spLocks noGrp="1"/>
          </p:cNvSpPr>
          <p:nvPr>
            <p:ph type="title" idx="4294967295"/>
          </p:nvPr>
        </p:nvSpPr>
        <p:spPr>
          <a:xfrm>
            <a:off x="381000" y="55614"/>
            <a:ext cx="8001000" cy="657225"/>
          </a:xfrm>
        </p:spPr>
        <p:txBody>
          <a:bodyPr rtlCol="0">
            <a:noAutofit/>
          </a:bodyPr>
          <a:lstStyle/>
          <a:p>
            <a:pPr defTabSz="685983" eaLnBrk="1" fontAlgn="auto" hangingPunct="1">
              <a:spcAft>
                <a:spcPts val="0"/>
              </a:spcAft>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ARE THESE POINTS IMPORTANT?</a:t>
            </a:r>
          </a:p>
        </p:txBody>
      </p:sp>
      <p:sp>
        <p:nvSpPr>
          <p:cNvPr id="45059" name="Content Placeholder 2">
            <a:extLst>
              <a:ext uri="{FF2B5EF4-FFF2-40B4-BE49-F238E27FC236}">
                <a16:creationId xmlns:a16="http://schemas.microsoft.com/office/drawing/2014/main" id="{5D7DE639-E171-4CA7-8E05-EABEB85CBAB2}"/>
              </a:ext>
            </a:extLst>
          </p:cNvPr>
          <p:cNvSpPr>
            <a:spLocks noGrp="1"/>
          </p:cNvSpPr>
          <p:nvPr>
            <p:ph idx="4294967295"/>
          </p:nvPr>
        </p:nvSpPr>
        <p:spPr>
          <a:xfrm>
            <a:off x="190500" y="762000"/>
            <a:ext cx="8763000" cy="5943600"/>
          </a:xfrm>
        </p:spPr>
        <p:txBody>
          <a:bodyPr rtlCol="0">
            <a:normAutofit fontScale="62500" lnSpcReduction="20000"/>
          </a:bodyPr>
          <a:lstStyle/>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Although a Jury may re-evaluate a previous decision, </a:t>
            </a:r>
            <a:r>
              <a:rPr lang="en-US" altLang="en-US" sz="2600" b="1" u="sng" dirty="0">
                <a:solidFill>
                  <a:srgbClr val="17375E"/>
                </a:solidFill>
                <a:latin typeface="Arial" charset="0"/>
                <a:cs typeface="Arial" charset="0"/>
                <a:sym typeface="Arial"/>
              </a:rPr>
              <a:t>new evidence </a:t>
            </a:r>
            <a:r>
              <a:rPr lang="en-US" altLang="en-US" sz="2600" b="1" i="1" dirty="0">
                <a:solidFill>
                  <a:srgbClr val="17375E"/>
                </a:solidFill>
                <a:latin typeface="Arial" charset="0"/>
                <a:cs typeface="Arial" charset="0"/>
                <a:sym typeface="Arial"/>
              </a:rPr>
              <a:t>that relates to the original Jury decision </a:t>
            </a:r>
            <a:r>
              <a:rPr lang="en-US" altLang="en-US" sz="2600" b="1" u="sng" dirty="0">
                <a:solidFill>
                  <a:srgbClr val="17375E"/>
                </a:solidFill>
                <a:latin typeface="Arial" charset="0"/>
                <a:cs typeface="Arial" charset="0"/>
                <a:sym typeface="Arial"/>
              </a:rPr>
              <a:t>must exist</a:t>
            </a:r>
            <a:r>
              <a:rPr lang="en-US" altLang="en-US" sz="2600" b="1" dirty="0">
                <a:solidFill>
                  <a:srgbClr val="17375E"/>
                </a:solidFill>
                <a:latin typeface="Arial" charset="0"/>
                <a:cs typeface="Arial" charset="0"/>
                <a:sym typeface="Arial"/>
              </a:rPr>
              <a:t>. (640.2)</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Decisions subject to protest deadlines </a:t>
            </a:r>
            <a:r>
              <a:rPr lang="en-US" altLang="en-US" sz="2600" b="1" u="sng" dirty="0">
                <a:solidFill>
                  <a:srgbClr val="17375E"/>
                </a:solidFill>
                <a:latin typeface="Arial" charset="0"/>
                <a:cs typeface="Arial" charset="0"/>
                <a:sym typeface="Arial"/>
              </a:rPr>
              <a:t>are not generally</a:t>
            </a:r>
            <a:r>
              <a:rPr lang="en-US" altLang="en-US" sz="2600" b="1" dirty="0">
                <a:solidFill>
                  <a:srgbClr val="17375E"/>
                </a:solidFill>
                <a:latin typeface="Arial" charset="0"/>
                <a:cs typeface="Arial" charset="0"/>
                <a:sym typeface="Arial"/>
              </a:rPr>
              <a:t> subject to the Jury’s re-evaluation.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Report of the Referee does not constitute a </a:t>
            </a:r>
            <a:r>
              <a:rPr lang="en-US" altLang="en-US" sz="2600" b="1" u="sng" dirty="0">
                <a:solidFill>
                  <a:srgbClr val="17375E"/>
                </a:solidFill>
                <a:latin typeface="Arial" charset="0"/>
                <a:cs typeface="Arial" charset="0"/>
                <a:sym typeface="Arial"/>
              </a:rPr>
              <a:t>Jury decision</a:t>
            </a:r>
            <a:r>
              <a:rPr lang="en-US" altLang="en-US" sz="2600" b="1" dirty="0">
                <a:solidFill>
                  <a:srgbClr val="17375E"/>
                </a:solidFill>
                <a:latin typeface="Arial" charset="0"/>
                <a:cs typeface="Arial" charset="0"/>
                <a:sym typeface="Arial"/>
              </a:rPr>
              <a:t>, and its contents are </a:t>
            </a:r>
            <a:r>
              <a:rPr lang="en-US" altLang="en-US" sz="2600" b="1" u="sng" dirty="0">
                <a:solidFill>
                  <a:srgbClr val="17375E"/>
                </a:solidFill>
                <a:latin typeface="Arial" charset="0"/>
                <a:cs typeface="Arial" charset="0"/>
                <a:sym typeface="Arial"/>
              </a:rPr>
              <a:t>not subject to re-evaluation by the Jury</a:t>
            </a:r>
            <a:r>
              <a:rPr lang="en-US" altLang="en-US" sz="2600" b="1" dirty="0">
                <a:solidFill>
                  <a:srgbClr val="17375E"/>
                </a:solidFill>
                <a:latin typeface="Arial" charset="0"/>
                <a:cs typeface="Arial" charset="0"/>
                <a:sym typeface="Arial"/>
              </a:rPr>
              <a:t>.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PROTEST DEADLINES MUST BE OBSERVED AND RESPECTED!  </a:t>
            </a:r>
            <a:r>
              <a:rPr lang="en-US" altLang="en-US" sz="2600" b="1" dirty="0">
                <a:solidFill>
                  <a:srgbClr val="17375E"/>
                </a:solidFill>
                <a:latin typeface="Arial" charset="0"/>
                <a:cs typeface="Arial" charset="0"/>
                <a:sym typeface="Arial"/>
              </a:rPr>
              <a:t>(643)</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TENURE OF THE JURY </a:t>
            </a:r>
            <a:r>
              <a:rPr lang="en-US" altLang="en-US" sz="2600" b="1" i="1" u="sng" dirty="0">
                <a:solidFill>
                  <a:srgbClr val="17375E"/>
                </a:solidFill>
                <a:latin typeface="Arial" charset="0"/>
                <a:cs typeface="Arial" charset="0"/>
                <a:sym typeface="Arial"/>
              </a:rPr>
              <a:t>EXPIRES</a:t>
            </a:r>
            <a:r>
              <a:rPr lang="en-US" altLang="en-US" sz="2600" b="1" i="1" dirty="0">
                <a:solidFill>
                  <a:srgbClr val="17375E"/>
                </a:solidFill>
                <a:latin typeface="Arial" charset="0"/>
                <a:cs typeface="Arial" charset="0"/>
                <a:sym typeface="Arial"/>
              </a:rPr>
              <a:t> AT THE END OF THE PROTEST PERIOD(s) OR AFTER ALL SUBMITTED PROTEST(S) SETTLED! </a:t>
            </a:r>
            <a:r>
              <a:rPr lang="en-US" altLang="en-US" sz="2600" b="1" dirty="0">
                <a:solidFill>
                  <a:srgbClr val="17375E"/>
                </a:solidFill>
                <a:latin typeface="Arial" charset="0"/>
                <a:cs typeface="Arial" charset="0"/>
                <a:sym typeface="Arial"/>
              </a:rPr>
              <a:t>(601.4.4.2)</a:t>
            </a:r>
            <a:endParaRPr lang="en-US" altLang="en-US" sz="2600" b="1" i="1" dirty="0">
              <a:solidFill>
                <a:srgbClr val="17375E"/>
              </a:solidFill>
              <a:latin typeface="Arial" charset="0"/>
              <a:cs typeface="Arial" charset="0"/>
              <a:sym typeface="Arial"/>
            </a:endParaRP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re-evaluate a previous decision</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alter an athlete’s status; e.g., assign/unassign DSQ based on previously unavailable video, etc. </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decisions are final except those that may be protested (641) or appealed (647)</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Minutes must provide an </a:t>
            </a:r>
            <a:r>
              <a:rPr lang="en-US" altLang="en-US" sz="2600" b="1" u="sng" dirty="0">
                <a:solidFill>
                  <a:srgbClr val="17375E"/>
                </a:solidFill>
                <a:latin typeface="Arial" charset="0"/>
                <a:cs typeface="Arial" charset="0"/>
                <a:sym typeface="Arial"/>
              </a:rPr>
              <a:t>accurate and factual record</a:t>
            </a:r>
            <a:r>
              <a:rPr lang="en-US" altLang="en-US" sz="2600" b="1" dirty="0">
                <a:solidFill>
                  <a:srgbClr val="17375E"/>
                </a:solidFill>
                <a:latin typeface="Arial" charset="0"/>
                <a:cs typeface="Arial" charset="0"/>
                <a:sym typeface="Arial"/>
              </a:rPr>
              <a:t> of the proceedings.  If they are not accurate, do not contain a factual record of the proceedings, the decisions could be overturned on appeal.</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altLang="en-US" sz="2101" b="1" dirty="0">
              <a:solidFill>
                <a:srgbClr val="17375E"/>
              </a:solidFill>
              <a:latin typeface="Arial" charset="0"/>
              <a:cs typeface="Arial" charset="0"/>
              <a:sym typeface="Arial"/>
            </a:endParaRPr>
          </a:p>
          <a:p>
            <a:pPr marL="133386" indent="0"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altLang="en-US" sz="2101" dirty="0">
              <a:solidFill>
                <a:srgbClr val="17375E"/>
              </a:solidFill>
              <a:latin typeface="Arial" charset="0"/>
              <a:cs typeface="Arial" charset="0"/>
              <a:sym typeface="Arial"/>
            </a:endParaRPr>
          </a:p>
        </p:txBody>
      </p:sp>
      <p:pic>
        <p:nvPicPr>
          <p:cNvPr id="4" name="Content Placeholder 10">
            <a:extLst>
              <a:ext uri="{FF2B5EF4-FFF2-40B4-BE49-F238E27FC236}">
                <a16:creationId xmlns:a16="http://schemas.microsoft.com/office/drawing/2014/main" id="{923F6856-C9ED-45AB-8B51-9636981B2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152400" y="639763"/>
            <a:ext cx="8839200" cy="5940425"/>
          </a:xfrm>
          <a:prstGeom prst="rect">
            <a:avLst/>
          </a:prstGeom>
        </p:spPr>
        <p:txBody>
          <a:bodyPr>
            <a:spAutoFit/>
          </a:bodyPr>
          <a:lstStyle/>
          <a:p>
            <a:pPr marL="285750" indent="-285750">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available evidence/testimony, </a:t>
            </a:r>
            <a:r>
              <a:rPr lang="en-US" u="sng" dirty="0">
                <a:solidFill>
                  <a:srgbClr val="17375E"/>
                </a:solidFill>
                <a:latin typeface="Arial" panose="020B0604020202020204" pitchFamily="34" charset="0"/>
              </a:rPr>
              <a:t>Jury decides</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not allow</a:t>
            </a:r>
            <a:r>
              <a:rPr lang="en-US" dirty="0">
                <a:solidFill>
                  <a:srgbClr val="17375E"/>
                </a:solidFill>
                <a:latin typeface="Arial" panose="020B0604020202020204" pitchFamily="34" charset="0"/>
              </a:rPr>
              <a:t> a 2</a:t>
            </a:r>
            <a:r>
              <a:rPr lang="en-US" baseline="30000" dirty="0">
                <a:solidFill>
                  <a:srgbClr val="17375E"/>
                </a:solidFill>
                <a:latin typeface="Arial" panose="020B0604020202020204" pitchFamily="34" charset="0"/>
              </a:rPr>
              <a:t>nd </a:t>
            </a:r>
            <a:r>
              <a:rPr lang="en-US" dirty="0">
                <a:solidFill>
                  <a:srgbClr val="17375E"/>
                </a:solidFill>
                <a:latin typeface="Arial" panose="020B0604020202020204" pitchFamily="34" charset="0"/>
              </a:rPr>
              <a:t>Run    </a:t>
            </a:r>
          </a:p>
          <a:p>
            <a:pPr>
              <a:defRPr/>
            </a:pPr>
            <a:r>
              <a:rPr lang="en-US" dirty="0">
                <a:solidFill>
                  <a:srgbClr val="17375E"/>
                </a:solidFill>
                <a:latin typeface="Arial" panose="020B0604020202020204" pitchFamily="34" charset="0"/>
              </a:rPr>
              <a:t>     - Following </a:t>
            </a:r>
            <a:r>
              <a:rPr lang="en-US" u="sng" dirty="0">
                <a:solidFill>
                  <a:srgbClr val="17375E"/>
                </a:solidFill>
                <a:latin typeface="Arial" panose="020B0604020202020204" pitchFamily="34" charset="0"/>
              </a:rPr>
              <a:t>Jury’s decision</a:t>
            </a:r>
            <a:r>
              <a:rPr lang="en-US" dirty="0">
                <a:solidFill>
                  <a:srgbClr val="17375E"/>
                </a:solidFill>
                <a:latin typeface="Arial" panose="020B0604020202020204" pitchFamily="34" charset="0"/>
              </a:rPr>
              <a:t>, a video is produced showing clear passage</a:t>
            </a:r>
          </a:p>
          <a:p>
            <a:pPr>
              <a:defRPr/>
            </a:pPr>
            <a:r>
              <a:rPr lang="en-US" dirty="0">
                <a:solidFill>
                  <a:srgbClr val="17375E"/>
                </a:solidFill>
                <a:latin typeface="Arial" panose="020B0604020202020204" pitchFamily="34" charset="0"/>
              </a:rPr>
              <a:t>     - “New Evidence” is delivered to the Jury </a:t>
            </a:r>
          </a:p>
          <a:p>
            <a:pPr>
              <a:defRPr/>
            </a:pPr>
            <a:r>
              <a:rPr lang="en-US" b="1" dirty="0">
                <a:solidFill>
                  <a:srgbClr val="17375E"/>
                </a:solidFill>
                <a:latin typeface="Arial" panose="020B0604020202020204" pitchFamily="34" charset="0"/>
              </a:rPr>
              <a:t>Status:</a:t>
            </a:r>
            <a:r>
              <a:rPr lang="en-US" dirty="0">
                <a:solidFill>
                  <a:srgbClr val="17375E"/>
                </a:solidFill>
                <a:latin typeface="Arial" panose="020B0604020202020204" pitchFamily="34" charset="0"/>
              </a:rPr>
              <a:t> If Jury is </a:t>
            </a:r>
            <a:r>
              <a:rPr lang="en-US" u="sng" dirty="0">
                <a:solidFill>
                  <a:srgbClr val="17375E"/>
                </a:solidFill>
                <a:latin typeface="Arial" panose="020B0604020202020204" pitchFamily="34" charset="0"/>
              </a:rPr>
              <a:t>still empaneled</a:t>
            </a:r>
            <a:r>
              <a:rPr lang="en-US" dirty="0">
                <a:solidFill>
                  <a:srgbClr val="17375E"/>
                </a:solidFill>
                <a:latin typeface="Arial" panose="020B0604020202020204" pitchFamily="34" charset="0"/>
              </a:rPr>
              <a:t>, the Jury </a:t>
            </a:r>
            <a:r>
              <a:rPr lang="en-US" u="sng" dirty="0">
                <a:solidFill>
                  <a:srgbClr val="17375E"/>
                </a:solidFill>
                <a:latin typeface="Arial" panose="020B0604020202020204" pitchFamily="34" charset="0"/>
              </a:rPr>
              <a:t>decision</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uphold the DSQ and not allow a 2</a:t>
            </a:r>
            <a:r>
              <a:rPr lang="en-US" u="sng" baseline="30000" dirty="0">
                <a:solidFill>
                  <a:srgbClr val="17375E"/>
                </a:solidFill>
                <a:latin typeface="Arial" panose="020B0604020202020204" pitchFamily="34" charset="0"/>
              </a:rPr>
              <a:t>nd</a:t>
            </a:r>
            <a:r>
              <a:rPr lang="en-US" u="sng" dirty="0">
                <a:solidFill>
                  <a:srgbClr val="17375E"/>
                </a:solidFill>
                <a:latin typeface="Arial" panose="020B0604020202020204" pitchFamily="34" charset="0"/>
              </a:rPr>
              <a:t> Run</a:t>
            </a:r>
            <a:r>
              <a:rPr lang="en-US" dirty="0">
                <a:solidFill>
                  <a:srgbClr val="17375E"/>
                </a:solidFill>
                <a:latin typeface="Arial" panose="020B0604020202020204" pitchFamily="34" charset="0"/>
              </a:rPr>
              <a:t> can be re-evaluated and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start allowed  </a:t>
            </a:r>
            <a:endParaRPr lang="en-US" dirty="0">
              <a:solidFill>
                <a:srgbClr val="222222"/>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lack of evidence supporting athlete’s claim of clear passage, </a:t>
            </a:r>
            <a:r>
              <a:rPr lang="en-US" u="sng" dirty="0">
                <a:solidFill>
                  <a:srgbClr val="17375E"/>
                </a:solidFill>
                <a:latin typeface="Arial" panose="020B0604020202020204" pitchFamily="34" charset="0"/>
              </a:rPr>
              <a:t>Jury  </a:t>
            </a:r>
          </a:p>
          <a:p>
            <a:pPr>
              <a:defRPr/>
            </a:pPr>
            <a:r>
              <a:rPr lang="en-US" dirty="0">
                <a:solidFill>
                  <a:srgbClr val="17375E"/>
                </a:solidFill>
                <a:latin typeface="Arial" panose="020B0604020202020204" pitchFamily="34" charset="0"/>
              </a:rPr>
              <a:t>      </a:t>
            </a:r>
            <a:r>
              <a:rPr lang="en-US" u="sng" dirty="0">
                <a:solidFill>
                  <a:srgbClr val="17375E"/>
                </a:solidFill>
                <a:latin typeface="Arial" panose="020B0604020202020204" pitchFamily="34" charset="0"/>
              </a:rPr>
              <a:t>decides</a:t>
            </a:r>
            <a:r>
              <a:rPr lang="en-US" dirty="0">
                <a:solidFill>
                  <a:srgbClr val="17375E"/>
                </a:solidFill>
                <a:latin typeface="Arial" panose="020B0604020202020204" pitchFamily="34" charset="0"/>
              </a:rPr>
              <a:t> to uphold disqualification  </a:t>
            </a:r>
          </a:p>
          <a:p>
            <a:pPr>
              <a:defRPr/>
            </a:pPr>
            <a:r>
              <a:rPr lang="en-US" dirty="0">
                <a:solidFill>
                  <a:srgbClr val="17375E"/>
                </a:solidFill>
                <a:latin typeface="Arial" panose="020B0604020202020204" pitchFamily="34" charset="0"/>
              </a:rPr>
              <a:t>    - While enroute home after event, athlete reviews team video and finds evidence     </a:t>
            </a:r>
          </a:p>
          <a:p>
            <a:pPr>
              <a:defRPr/>
            </a:pPr>
            <a:r>
              <a:rPr lang="en-US" dirty="0">
                <a:solidFill>
                  <a:srgbClr val="17375E"/>
                </a:solidFill>
                <a:latin typeface="Arial" panose="020B0604020202020204" pitchFamily="34" charset="0"/>
              </a:rPr>
              <a:t>      to support claim of clear passage </a:t>
            </a:r>
          </a:p>
          <a:p>
            <a:pPr>
              <a:defRPr/>
            </a:pPr>
            <a:r>
              <a:rPr lang="en-US" b="1" dirty="0">
                <a:solidFill>
                  <a:srgbClr val="17375E"/>
                </a:solidFill>
                <a:latin typeface="Arial" panose="020B0604020202020204" pitchFamily="34" charset="0"/>
              </a:rPr>
              <a:t>Status: </a:t>
            </a:r>
            <a:r>
              <a:rPr lang="en-US" dirty="0">
                <a:solidFill>
                  <a:srgbClr val="17375E"/>
                </a:solidFill>
                <a:latin typeface="Arial" panose="020B0604020202020204" pitchFamily="34" charset="0"/>
              </a:rPr>
              <a:t>Jury is </a:t>
            </a:r>
            <a:r>
              <a:rPr lang="en-US" u="sng" dirty="0">
                <a:solidFill>
                  <a:srgbClr val="17375E"/>
                </a:solidFill>
                <a:latin typeface="Arial" panose="020B0604020202020204" pitchFamily="34" charset="0"/>
              </a:rPr>
              <a:t>no longer empaneled</a:t>
            </a:r>
            <a:r>
              <a:rPr lang="en-US" dirty="0">
                <a:solidFill>
                  <a:srgbClr val="17375E"/>
                </a:solidFill>
                <a:latin typeface="Arial" panose="020B0604020202020204" pitchFamily="34" charset="0"/>
              </a:rPr>
              <a:t> and </a:t>
            </a:r>
            <a:r>
              <a:rPr lang="en-US" u="sng" dirty="0">
                <a:solidFill>
                  <a:srgbClr val="17375E"/>
                </a:solidFill>
                <a:latin typeface="Arial" panose="020B0604020202020204" pitchFamily="34" charset="0"/>
              </a:rPr>
              <a:t>cannot re-evaluate a decision</a:t>
            </a:r>
            <a:r>
              <a:rPr lang="en-US" dirty="0">
                <a:solidFill>
                  <a:srgbClr val="17375E"/>
                </a:solidFill>
                <a:latin typeface="Arial" panose="020B0604020202020204" pitchFamily="34" charset="0"/>
              </a:rPr>
              <a:t> (provisions of Art. U 647.1.1, 647.1.1 not met; appeal not possible).</a:t>
            </a:r>
            <a:endParaRPr lang="en-US" b="1" u="sng" dirty="0">
              <a:solidFill>
                <a:srgbClr val="17375E"/>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a:t>
            </a:r>
            <a:r>
              <a:rPr lang="en-US" u="sng" dirty="0">
                <a:solidFill>
                  <a:srgbClr val="17375E"/>
                </a:solidFill>
                <a:latin typeface="Arial" panose="020B0604020202020204" pitchFamily="34" charset="0"/>
              </a:rPr>
              <a:t>No protest is filed </a:t>
            </a:r>
            <a:r>
              <a:rPr lang="en-US" dirty="0">
                <a:solidFill>
                  <a:srgbClr val="17375E"/>
                </a:solidFill>
                <a:latin typeface="Arial" panose="020B0604020202020204" pitchFamily="34" charset="0"/>
              </a:rPr>
              <a:t>prior to expiration of the 15-minute protest period</a:t>
            </a:r>
          </a:p>
          <a:p>
            <a:pPr>
              <a:defRPr/>
            </a:pPr>
            <a:r>
              <a:rPr lang="en-US" dirty="0">
                <a:solidFill>
                  <a:srgbClr val="17375E"/>
                </a:solidFill>
                <a:latin typeface="Arial" panose="020B0604020202020204" pitchFamily="34" charset="0"/>
              </a:rPr>
              <a:t>     - Athlete and Team Captain approach Jury with video showing clear passage  </a:t>
            </a:r>
          </a:p>
          <a:p>
            <a:pPr>
              <a:defRPr/>
            </a:pPr>
            <a:r>
              <a:rPr lang="en-US" b="1" dirty="0">
                <a:solidFill>
                  <a:srgbClr val="17375E"/>
                </a:solidFill>
                <a:latin typeface="Arial" panose="020B0604020202020204" pitchFamily="34" charset="0"/>
              </a:rPr>
              <a:t>Status: </a:t>
            </a:r>
            <a:r>
              <a:rPr lang="en-US" u="sng" dirty="0">
                <a:solidFill>
                  <a:srgbClr val="17375E"/>
                </a:solidFill>
                <a:latin typeface="Arial" panose="020B0604020202020204" pitchFamily="34" charset="0"/>
              </a:rPr>
              <a:t>No Jury decision was made</a:t>
            </a:r>
            <a:r>
              <a:rPr lang="en-US" dirty="0">
                <a:solidFill>
                  <a:srgbClr val="17375E"/>
                </a:solidFill>
                <a:latin typeface="Arial" panose="020B0604020202020204" pitchFamily="34" charset="0"/>
              </a:rPr>
              <a:t> regarding athlete’s status, so Jury cannot consider  “</a:t>
            </a:r>
            <a:r>
              <a:rPr lang="en-US" u="sng" dirty="0">
                <a:solidFill>
                  <a:srgbClr val="17375E"/>
                </a:solidFill>
                <a:latin typeface="Arial" panose="020B0604020202020204" pitchFamily="34" charset="0"/>
              </a:rPr>
              <a:t>new evidence related to a previous Jury decision</a:t>
            </a:r>
            <a:r>
              <a:rPr lang="en-US" dirty="0">
                <a:solidFill>
                  <a:srgbClr val="17375E"/>
                </a:solidFill>
                <a:latin typeface="Arial" panose="020B0604020202020204" pitchFamily="34" charset="0"/>
              </a:rPr>
              <a:t>."  Disqualification stands.  </a:t>
            </a:r>
            <a:endParaRPr lang="en-US"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1768475" y="53975"/>
            <a:ext cx="5607050" cy="585788"/>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THESE SCENARIOS</a:t>
            </a:r>
            <a:endParaRPr lang="en-US" dirty="0">
              <a:solidFill>
                <a:srgbClr val="1A21A6"/>
              </a:solidFill>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304800" y="762000"/>
            <a:ext cx="8534400" cy="5510213"/>
          </a:xfrm>
          <a:prstGeom prst="rect">
            <a:avLst/>
          </a:prstGeom>
        </p:spPr>
        <p:txBody>
          <a:bodyPr>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Both Women’s and Men’s Slalom courses are set</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Due to limited space in the finish area, the last gate is common to both courses.  </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3 of 5 available Forerunners miss the last gate; they do not report to the Finish Referee</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Via radio, the Jury briefly discusses the situation, decides to smooth out the track and start the first competitor</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Several first-seed racers miss the last gate</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One of the first-seed racers </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What options are available to the Jury?</a:t>
            </a:r>
          </a:p>
          <a:p>
            <a:pPr marL="285750" indent="-285750">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How should the situation have been initially addressed?</a:t>
            </a:r>
          </a:p>
          <a:p>
            <a:pPr>
              <a:defRPr/>
            </a:pP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1768475" y="53975"/>
            <a:ext cx="4897438" cy="584200"/>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THIS SCENARIO</a:t>
            </a:r>
            <a:endParaRPr lang="en-US" dirty="0">
              <a:solidFill>
                <a:srgbClr val="1A21A6"/>
              </a:solidFill>
            </a:endParaRPr>
          </a:p>
        </p:txBody>
      </p:sp>
      <p:pic>
        <p:nvPicPr>
          <p:cNvPr id="4" name="Content Placeholder 10">
            <a:extLst>
              <a:ext uri="{FF2B5EF4-FFF2-40B4-BE49-F238E27FC236}">
                <a16:creationId xmlns:a16="http://schemas.microsoft.com/office/drawing/2014/main" id="{D2C3A1D6-FB82-463F-B75F-4F9D9008E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304800" y="715515"/>
            <a:ext cx="8534400" cy="5978560"/>
          </a:xfrm>
          <a:prstGeom prst="rect">
            <a:avLst/>
          </a:prstGeom>
        </p:spPr>
        <p:txBody>
          <a:bodyPr>
            <a:spAutoFit/>
          </a:bodyPr>
          <a:lstStyle/>
          <a:p>
            <a:pPr marL="285750" indent="-285750">
              <a:buFont typeface="Arial" panose="020B0604020202020204" pitchFamily="34" charset="0"/>
              <a:buChar char="•"/>
              <a:defRPr/>
            </a:pPr>
            <a:r>
              <a:rPr lang="en-US" sz="2300" dirty="0">
                <a:latin typeface="Arial" panose="020B0604020202020204" pitchFamily="34" charset="0"/>
                <a:cs typeface="Arial" panose="020B0604020202020204" pitchFamily="34" charset="0"/>
              </a:rPr>
              <a:t>Competitor in the bracket portion of a non-FIS Parallel Slalom event falls and slides past a gate</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What is the competitor’s status?</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Do the attending Team Captains have the authority to change the application of the rule?</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Would the competitor’s status be different if the event were a regular non-FIS Slalom (non-Parallel)?</a:t>
            </a:r>
          </a:p>
          <a:p>
            <a:pPr marL="285750" indent="-28575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Is there a difference in the “stepping-back” rules for the following?</a:t>
            </a:r>
          </a:p>
          <a:p>
            <a:pPr>
              <a:spcBef>
                <a:spcPts val="0"/>
              </a:spcBef>
              <a:defRPr/>
            </a:pPr>
            <a:r>
              <a:rPr lang="en-US" sz="2300" dirty="0">
                <a:latin typeface="Arial" panose="020B0604020202020204" pitchFamily="34" charset="0"/>
                <a:cs typeface="Arial" panose="020B0604020202020204" pitchFamily="34" charset="0"/>
              </a:rPr>
              <a:t>      - Qualification of a non-FIS Parallel Slalom</a:t>
            </a:r>
          </a:p>
          <a:p>
            <a:pPr>
              <a:spcBef>
                <a:spcPts val="0"/>
              </a:spcBef>
              <a:defRPr/>
            </a:pPr>
            <a:r>
              <a:rPr lang="en-US" sz="2300" dirty="0">
                <a:latin typeface="Arial" panose="020B0604020202020204" pitchFamily="34" charset="0"/>
                <a:cs typeface="Arial" panose="020B0604020202020204" pitchFamily="34" charset="0"/>
              </a:rPr>
              <a:t>      - Qualification or bracket of a FIS Parallel Slalom</a:t>
            </a:r>
          </a:p>
          <a:p>
            <a:pPr>
              <a:spcBef>
                <a:spcPts val="0"/>
              </a:spcBef>
              <a:defRPr/>
            </a:pPr>
            <a:r>
              <a:rPr lang="en-US" sz="2300" dirty="0">
                <a:latin typeface="Arial" panose="020B0604020202020204" pitchFamily="34" charset="0"/>
                <a:cs typeface="Arial" panose="020B0604020202020204" pitchFamily="34" charset="0"/>
              </a:rPr>
              <a:t>      - single-pole Giant Slalom gate</a:t>
            </a:r>
          </a:p>
          <a:p>
            <a:pPr>
              <a:spcBef>
                <a:spcPts val="0"/>
              </a:spcBef>
              <a:defRPr/>
            </a:pPr>
            <a:r>
              <a:rPr lang="en-US" sz="2300" dirty="0">
                <a:latin typeface="Arial" panose="020B0604020202020204" pitchFamily="34" charset="0"/>
                <a:cs typeface="Arial" panose="020B0604020202020204" pitchFamily="34" charset="0"/>
              </a:rPr>
              <a:t>      - double-pole gate of a single-pole Giant Slalom </a:t>
            </a:r>
          </a:p>
          <a:p>
            <a:pPr marL="342900" indent="-342900">
              <a:spcBef>
                <a:spcPts val="900"/>
              </a:spcBef>
              <a:buFont typeface="Arial" panose="020B0604020202020204" pitchFamily="34" charset="0"/>
              <a:buChar char="•"/>
              <a:defRPr/>
            </a:pPr>
            <a:r>
              <a:rPr lang="en-US" sz="2300" dirty="0">
                <a:latin typeface="Arial" panose="020B0604020202020204" pitchFamily="34" charset="0"/>
                <a:cs typeface="Arial" panose="020B0604020202020204" pitchFamily="34" charset="0"/>
              </a:rPr>
              <a:t>Is there a difference in the “stepping-back” rules for non-FIS Slalom and FIS Slalom?</a:t>
            </a:r>
          </a:p>
        </p:txBody>
      </p:sp>
      <p:sp>
        <p:nvSpPr>
          <p:cNvPr id="3" name="Rectangle 2">
            <a:extLst>
              <a:ext uri="{FF2B5EF4-FFF2-40B4-BE49-F238E27FC236}">
                <a16:creationId xmlns:a16="http://schemas.microsoft.com/office/drawing/2014/main" id="{E83FB77B-1FA6-40B0-ADC5-D10D08E8B4F1}"/>
              </a:ext>
            </a:extLst>
          </p:cNvPr>
          <p:cNvSpPr/>
          <p:nvPr/>
        </p:nvSpPr>
        <p:spPr>
          <a:xfrm>
            <a:off x="1768475" y="76200"/>
            <a:ext cx="5607050" cy="584200"/>
          </a:xfrm>
          <a:prstGeom prst="rect">
            <a:avLst/>
          </a:prstGeom>
        </p:spPr>
        <p:txBody>
          <a:bodyPr wrap="none">
            <a:spAutoFit/>
          </a:bodyPr>
          <a:lstStyle/>
          <a:p>
            <a:pPr>
              <a:defRPr/>
            </a:pPr>
            <a:r>
              <a:rPr 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THESE SCENARIOS</a:t>
            </a:r>
            <a:endParaRPr lang="en-US" dirty="0">
              <a:solidFill>
                <a:srgbClr val="1A21A6"/>
              </a:solidFill>
            </a:endParaRPr>
          </a:p>
        </p:txBody>
      </p:sp>
      <p:pic>
        <p:nvPicPr>
          <p:cNvPr id="4" name="Content Placeholder 10">
            <a:extLst>
              <a:ext uri="{FF2B5EF4-FFF2-40B4-BE49-F238E27FC236}">
                <a16:creationId xmlns:a16="http://schemas.microsoft.com/office/drawing/2014/main" id="{68FA869E-3C5A-4B48-BAD1-AE47DADEF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6"/>
            <a:ext cx="8229600" cy="592138"/>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C0C0C0"/>
                  </a:outerShdw>
                </a:effectLst>
                <a:latin typeface="Arial" panose="020B0604020202020204" pitchFamily="34" charset="0"/>
                <a:cs typeface="Arial" panose="020B0604020202020204" pitchFamily="34" charset="0"/>
              </a:rPr>
              <a:t>JURY ADVISORS: Start Referee &amp; Finish Referee </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371475" y="1196975"/>
            <a:ext cx="3676650" cy="5238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rgbClr val="0033CC"/>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BB7FC7B2-337D-401C-8B2B-C0367E0A7DA3}"/>
              </a:ext>
            </a:extLst>
          </p:cNvPr>
          <p:cNvSpPr txBox="1"/>
          <p:nvPr/>
        </p:nvSpPr>
        <p:spPr>
          <a:xfrm>
            <a:off x="239713" y="662271"/>
            <a:ext cx="8543925" cy="6047809"/>
          </a:xfrm>
          <a:prstGeom prst="rect">
            <a:avLst/>
          </a:prstGeom>
          <a:noFill/>
          <a:ln>
            <a:noFill/>
          </a:ln>
        </p:spPr>
        <p:txBody>
          <a:bodyPr anchor="ctr" anchorCtr="1">
            <a:spAutoFit/>
          </a:bodyPr>
          <a:lstStyle/>
          <a:p>
            <a:pPr>
              <a:spcBef>
                <a:spcPts val="600"/>
              </a:spcBef>
              <a:defRPr/>
            </a:pPr>
            <a:r>
              <a:rPr lang="en-US" dirty="0">
                <a:latin typeface="Arial" panose="020B0604020202020204" pitchFamily="34" charset="0"/>
                <a:cs typeface="Arial" panose="020B0604020202020204" pitchFamily="34" charset="0"/>
              </a:rPr>
              <a:t>“Jury Advisor” is a U.S. Ski &amp; Snowboard distinction used to recognize two officials who have the duty to supervise a necessary portion of the race arena: Start and Finish Referees.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and Finish Referee are required to be in position from start of competitors’ course inspection until end of event or, if required, until all Protests settled.</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Start Referee is authorized to allow provisional starts for delayed competitors in cases of </a:t>
            </a:r>
            <a:r>
              <a:rPr lang="en-US" i="1" dirty="0">
                <a:latin typeface="Arial" panose="020B0604020202020204" pitchFamily="34" charset="0"/>
                <a:cs typeface="Arial" panose="020B0604020202020204" pitchFamily="34" charset="0"/>
              </a:rPr>
              <a:t>force majeure</a:t>
            </a:r>
            <a:r>
              <a:rPr lang="en-US" dirty="0">
                <a:latin typeface="Arial" panose="020B0604020202020204" pitchFamily="34" charset="0"/>
                <a:cs typeface="Arial" panose="020B0604020202020204" pitchFamily="34" charset="0"/>
              </a:rPr>
              <a:t> but defers to the Jury in cases of doubt.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Start and Finish Referee deliver reports regarding competitors’ actions that may result in sanction, but they are not members of the Jury, have no vote and should not be listed as participating Jury members on any official documents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Jury Advisors must be appropriately certified/current members of U.S. Ski &amp; Snowboard and must have attended a biennial Continuing Education Clinic (Update) prior to assignment</a:t>
            </a:r>
          </a:p>
          <a:p>
            <a:pPr>
              <a:spcBef>
                <a:spcPts val="600"/>
              </a:spcBef>
              <a:defRPr/>
            </a:pPr>
            <a:r>
              <a:rPr lang="en-US" i="1" dirty="0">
                <a:latin typeface="Arial" panose="020B0604020202020204" pitchFamily="34" charset="0"/>
                <a:cs typeface="Arial" panose="020B0604020202020204" pitchFamily="34" charset="0"/>
              </a:rPr>
              <a:t>With the exception of Olympic Winter Games and World Championships</a:t>
            </a:r>
            <a:r>
              <a:rPr lang="en-US"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Referee and Finish Referee </a:t>
            </a:r>
            <a:r>
              <a:rPr lang="en-US" u="sng"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members of the Jury.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Their names are not be listed as such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They must not vote and/or sign official documents as Jury members.  </a:t>
            </a:r>
          </a:p>
          <a:p>
            <a:pPr>
              <a:spcBef>
                <a:spcPts val="600"/>
              </a:spcBef>
              <a:defRPr/>
            </a:pPr>
            <a:r>
              <a:rPr lang="en-US" i="1" dirty="0">
                <a:latin typeface="Arial" panose="020B0604020202020204" pitchFamily="34" charset="0"/>
                <a:cs typeface="Arial" panose="020B0604020202020204" pitchFamily="34" charset="0"/>
              </a:rPr>
              <a:t>Indicating “NO” does not mean these officials do not have a vote, it means they did not agree with the decision.</a:t>
            </a:r>
            <a:endParaRPr lang="en-US" dirty="0">
              <a:latin typeface="Arial" panose="020B0604020202020204" pitchFamily="34" charset="0"/>
              <a:cs typeface="Arial" panose="020B0604020202020204" pitchFamily="34" charset="0"/>
            </a:endParaRPr>
          </a:p>
        </p:txBody>
      </p:sp>
    </p:spTree>
  </p:cSld>
  <p:clrMapOvr>
    <a:masterClrMapping/>
  </p:clrMapOvr>
  <p:transition advTm="5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914400" y="152400"/>
            <a:ext cx="7339013" cy="1239838"/>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is a </a:t>
            </a:r>
            <a:b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“Connection Coach”?</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304800" y="1676400"/>
            <a:ext cx="8599488" cy="4525963"/>
          </a:xfrm>
        </p:spPr>
        <p:txBody>
          <a:bodyPr rtlCol="0">
            <a:normAutofit/>
          </a:bodyPr>
          <a:lstStyle/>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One or two are appointed depending on type and level of event</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liaison between all Team Captains and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on-hill “Eyes of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May supervise yellow flag zones in DH and SG*</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Have voice but no vote in Jury matters/decision</a:t>
            </a:r>
          </a:p>
          <a:p>
            <a:pPr marL="228600" lvl="3" indent="0" eaLnBrk="1" fontAlgn="auto" hangingPunct="1">
              <a:lnSpc>
                <a:spcPct val="100000"/>
              </a:lnSpc>
              <a:spcBef>
                <a:spcPts val="1200"/>
              </a:spcBef>
              <a:spcAft>
                <a:spcPts val="0"/>
              </a:spcAft>
              <a:buFont typeface="Arial" panose="020B0604020202020204" pitchFamily="34" charset="0"/>
              <a:buNone/>
              <a:defRPr/>
            </a:pPr>
            <a:r>
              <a:rPr lang="en-US" sz="2400" b="1" i="1" dirty="0">
                <a:latin typeface="Arial" panose="020B0604020202020204" pitchFamily="34" charset="0"/>
                <a:cs typeface="Arial" panose="020B0604020202020204" pitchFamily="34" charset="0"/>
              </a:rPr>
              <a:t>*Depending on terrain, Jury may also choose to appoint Connection Coach(es) for Giant Slalom events</a:t>
            </a:r>
          </a:p>
          <a:p>
            <a:pPr marL="246888" indent="-246888" eaLnBrk="1" fontAlgn="auto" hangingPunct="1">
              <a:spcAft>
                <a:spcPts val="0"/>
              </a:spcAft>
              <a:buFont typeface="Arial"/>
              <a:buChar char="•"/>
              <a:defRPr/>
            </a:pPr>
            <a:endParaRPr lang="en-US" dirty="0"/>
          </a:p>
        </p:txBody>
      </p:sp>
      <p:pic>
        <p:nvPicPr>
          <p:cNvPr id="5" name="Content Placeholder 10">
            <a:extLst>
              <a:ext uri="{FF2B5EF4-FFF2-40B4-BE49-F238E27FC236}">
                <a16:creationId xmlns:a16="http://schemas.microsoft.com/office/drawing/2014/main" id="{834828BE-570D-4145-9E8B-E2777BCEB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7CFC-492E-4468-ABA3-FA1E126C1BD3}"/>
              </a:ext>
            </a:extLst>
          </p:cNvPr>
          <p:cNvSpPr>
            <a:spLocks noGrp="1"/>
          </p:cNvSpPr>
          <p:nvPr>
            <p:ph type="title"/>
          </p:nvPr>
        </p:nvSpPr>
        <p:spPr>
          <a:xfrm>
            <a:off x="1195388" y="177800"/>
            <a:ext cx="7339012" cy="812800"/>
          </a:xfrm>
        </p:spPr>
        <p:txBody>
          <a:bodyPr/>
          <a:lstStyle/>
          <a:p>
            <a:pPr>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what &amp; why?</a:t>
            </a:r>
            <a:endParaRPr lang="en-US" sz="2800" dirty="0">
              <a:solidFill>
                <a:srgbClr val="1A21A6"/>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CFF07FF-6FB8-42FB-980B-4798D7FF1E1A}"/>
              </a:ext>
            </a:extLst>
          </p:cNvPr>
          <p:cNvSpPr>
            <a:spLocks noGrp="1"/>
          </p:cNvSpPr>
          <p:nvPr>
            <p:ph type="body" sz="quarter" idx="10"/>
          </p:nvPr>
        </p:nvSpPr>
        <p:spPr>
          <a:xfrm>
            <a:off x="685800" y="1368425"/>
            <a:ext cx="8153400" cy="412115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4" name="Content Placeholder 10">
            <a:extLst>
              <a:ext uri="{FF2B5EF4-FFF2-40B4-BE49-F238E27FC236}">
                <a16:creationId xmlns:a16="http://schemas.microsoft.com/office/drawing/2014/main" id="{964101AE-40F7-4EB5-9BAE-662599B49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331090"/>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DDD600DC-35C3-421C-A15F-4293532CDCA9}"/>
              </a:ext>
            </a:extLst>
          </p:cNvPr>
          <p:cNvSpPr>
            <a:spLocks noGrp="1" noChangeArrowheads="1"/>
          </p:cNvSpPr>
          <p:nvPr>
            <p:ph type="title"/>
          </p:nvPr>
        </p:nvSpPr>
        <p:spPr>
          <a:xfrm>
            <a:off x="349763" y="204880"/>
            <a:ext cx="8229600" cy="650875"/>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when &amp; where?</a:t>
            </a:r>
          </a:p>
        </p:txBody>
      </p:sp>
      <p:sp>
        <p:nvSpPr>
          <p:cNvPr id="61443" name="Rectangle 3">
            <a:extLst>
              <a:ext uri="{FF2B5EF4-FFF2-40B4-BE49-F238E27FC236}">
                <a16:creationId xmlns:a16="http://schemas.microsoft.com/office/drawing/2014/main" id="{C9FE226F-41DA-4CB5-8C83-6CFC68B6B537}"/>
              </a:ext>
            </a:extLst>
          </p:cNvPr>
          <p:cNvSpPr>
            <a:spLocks noGrp="1" noChangeArrowheads="1"/>
          </p:cNvSpPr>
          <p:nvPr>
            <p:ph type="body" idx="4294967295"/>
          </p:nvPr>
        </p:nvSpPr>
        <p:spPr>
          <a:xfrm>
            <a:off x="304800" y="990600"/>
            <a:ext cx="8431213" cy="5334000"/>
          </a:xfrm>
        </p:spPr>
        <p:txBody>
          <a:bodyPr/>
          <a:lstStyle/>
          <a:p>
            <a:pPr marL="0" marR="0" lvl="0" indent="0" algn="just">
              <a:lnSpc>
                <a:spcPct val="100000"/>
              </a:lnSpc>
              <a:spcBef>
                <a:spcPts val="0"/>
              </a:spcBef>
              <a:spcAft>
                <a:spcPts val="600"/>
              </a:spcAft>
              <a:buNone/>
              <a:tabLst>
                <a:tab pos="8001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All Events</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require an actual meeting, attended </a:t>
            </a:r>
            <a:r>
              <a:rPr lang="en-US" sz="2000" u="sng" dirty="0">
                <a:effectLst/>
                <a:latin typeface="Arial" panose="020B0604020202020204" pitchFamily="34" charset="0"/>
                <a:ea typeface="Times New Roman" panose="02020603050405020304" pitchFamily="18" charset="0"/>
                <a:cs typeface="Arial" panose="020B0604020202020204" pitchFamily="34" charset="0"/>
              </a:rPr>
              <a:t>in person or online</a:t>
            </a:r>
            <a:r>
              <a:rPr lang="en-US" sz="2000" dirty="0">
                <a:effectLst/>
                <a:latin typeface="Arial" panose="020B0604020202020204" pitchFamily="34" charset="0"/>
                <a:ea typeface="Times New Roman" panose="02020603050405020304" pitchFamily="18" charset="0"/>
                <a:cs typeface="Arial" panose="020B0604020202020204" pitchFamily="34" charset="0"/>
              </a:rPr>
              <a:t> by Team Captains, Jury, and race officials. </a:t>
            </a:r>
            <a:r>
              <a:rPr lang="en-US" altLang="en-US" sz="2000" dirty="0">
                <a:latin typeface="Arial" panose="020B0604020202020204" pitchFamily="34" charset="0"/>
                <a:cs typeface="Arial" panose="020B0604020202020204" pitchFamily="34" charset="0"/>
              </a:rPr>
              <a:t>Team Captains’ Meetings </a:t>
            </a:r>
            <a:r>
              <a:rPr lang="en-US" altLang="en-US" sz="2000" i="1" u="sng" dirty="0">
                <a:latin typeface="Arial" panose="020B0604020202020204" pitchFamily="34" charset="0"/>
                <a:cs typeface="Arial" panose="020B0604020202020204" pitchFamily="34" charset="0"/>
              </a:rPr>
              <a:t>may be held:</a:t>
            </a:r>
          </a:p>
          <a:p>
            <a:pPr marL="0" indent="0">
              <a:lnSpc>
                <a:spcPct val="100000"/>
              </a:lnSpc>
              <a:spcBef>
                <a:spcPts val="600"/>
              </a:spcBef>
              <a:buFont typeface="Euphemia" panose="020B0503040102020104" pitchFamily="34" charset="0"/>
              <a:buNone/>
              <a:defRPr/>
            </a:pPr>
            <a:r>
              <a:rPr lang="en-US" altLang="en-US" sz="2000" i="1" dirty="0">
                <a:latin typeface="Arial" panose="020B0604020202020204" pitchFamily="34" charset="0"/>
                <a:cs typeface="Arial" panose="020B0604020202020204" pitchFamily="34" charset="0"/>
              </a:rPr>
              <a:t>     - the night before an event</a:t>
            </a:r>
          </a:p>
          <a:p>
            <a:pPr marL="0" indent="0">
              <a:lnSpc>
                <a:spcPct val="100000"/>
              </a:lnSpc>
              <a:spcBef>
                <a:spcPts val="600"/>
              </a:spcBef>
              <a:buFont typeface="Euphemia" panose="020B0503040102020104" pitchFamily="34" charset="0"/>
              <a:buNone/>
              <a:defRPr/>
            </a:pPr>
            <a:r>
              <a:rPr lang="en-US" altLang="en-US" sz="2000" i="1" dirty="0">
                <a:latin typeface="Arial" panose="020B0604020202020204" pitchFamily="34" charset="0"/>
                <a:cs typeface="Arial" panose="020B0604020202020204" pitchFamily="34" charset="0"/>
              </a:rPr>
              <a:t>     - immediately after completion of a race for the next  day  </a:t>
            </a:r>
          </a:p>
          <a:p>
            <a:pPr marL="0" indent="0">
              <a:lnSpc>
                <a:spcPct val="100000"/>
              </a:lnSpc>
              <a:spcBef>
                <a:spcPts val="600"/>
              </a:spcBef>
              <a:buFont typeface="Euphemia" panose="020B0503040102020104" pitchFamily="34" charset="0"/>
              <a:buNone/>
              <a:defRPr/>
            </a:pPr>
            <a:r>
              <a:rPr lang="en-US" altLang="en-US" sz="2000" i="1" dirty="0">
                <a:latin typeface="Arial" panose="020B0604020202020204" pitchFamily="34" charset="0"/>
                <a:cs typeface="Arial" panose="020B0604020202020204" pitchFamily="34" charset="0"/>
              </a:rPr>
              <a:t>     - the morning prior to a race </a:t>
            </a:r>
          </a:p>
          <a:p>
            <a:pPr marL="457200" lvl="1" indent="0" algn="just">
              <a:lnSpc>
                <a:spcPct val="100000"/>
              </a:lnSpc>
              <a:spcBef>
                <a:spcPts val="0"/>
              </a:spcBef>
              <a:spcAft>
                <a:spcPts val="0"/>
              </a:spcAft>
              <a:buNone/>
              <a:tabLst>
                <a:tab pos="0" algn="l"/>
                <a:tab pos="457200" algn="l"/>
                <a:tab pos="685800" algn="l"/>
                <a:tab pos="742950" algn="l"/>
              </a:tabLst>
              <a:defRPr/>
            </a:pPr>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lvl="1" indent="0" algn="just">
              <a:lnSpc>
                <a:spcPct val="100000"/>
              </a:lnSpc>
              <a:spcBef>
                <a:spcPts val="0"/>
              </a:spcBef>
              <a:spcAft>
                <a:spcPts val="0"/>
              </a:spcAft>
              <a:buNone/>
              <a:tabLst>
                <a:tab pos="0" algn="l"/>
                <a:tab pos="457200" algn="l"/>
                <a:tab pos="685800" algn="l"/>
                <a:tab pos="742950" algn="l"/>
              </a:tabLst>
              <a:defRP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If the meeting is being conducted online:</a:t>
            </a:r>
          </a:p>
          <a:p>
            <a:pPr marL="342900" lvl="1" indent="-342900" algn="just">
              <a:lnSpc>
                <a:spcPct val="100000"/>
              </a:lnSpc>
              <a:spcBef>
                <a:spcPts val="0"/>
              </a:spcBef>
              <a:spcAft>
                <a:spcPts val="0"/>
              </a:spcAft>
              <a:buFont typeface="Arial" panose="020B0604020202020204" pitchFamily="34" charset="0"/>
              <a:buChar char="•"/>
              <a:tabLst>
                <a:tab pos="0" algn="l"/>
                <a:tab pos="457200" algn="l"/>
                <a:tab pos="685800" algn="l"/>
                <a:tab pos="742950" algn="l"/>
              </a:tabLst>
              <a:defRP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Platform, URL, time, and date must be noted in the Race Announcement </a:t>
            </a:r>
          </a:p>
          <a:p>
            <a:pPr marL="342900" lvl="1" indent="-342900" algn="just">
              <a:lnSpc>
                <a:spcPct val="100000"/>
              </a:lnSpc>
              <a:spcAft>
                <a:spcPts val="0"/>
              </a:spcAft>
              <a:buFont typeface="Arial" panose="020B0604020202020204" pitchFamily="34" charset="0"/>
              <a:buChar char="•"/>
              <a:tabLst>
                <a:tab pos="0" algn="l"/>
                <a:tab pos="457200" algn="l"/>
                <a:tab pos="685800" algn="l"/>
                <a:tab pos="742950" algn="l"/>
              </a:tabLst>
              <a:defRPr/>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Log-in information for registered clubs/Team Captains must be provided in a timely manner</a:t>
            </a:r>
          </a:p>
          <a:p>
            <a:pPr marL="0" indent="0">
              <a:lnSpc>
                <a:spcPct val="100000"/>
              </a:lnSpc>
              <a:buNone/>
              <a:defRPr/>
            </a:pPr>
            <a:r>
              <a:rPr lang="en-US" altLang="en-US" sz="2000" i="1" dirty="0">
                <a:solidFill>
                  <a:srgbClr val="0033CC"/>
                </a:solidFill>
                <a:latin typeface="Arial" panose="020B0604020202020204" pitchFamily="34" charset="0"/>
                <a:cs typeface="Arial" panose="020B0604020202020204" pitchFamily="34" charset="0"/>
              </a:rPr>
              <a:t>It is recommended that Team Captains’ Meetings for events with special seeding (Continental Cup, Championships, team events, etc.) be in-person meetings.</a:t>
            </a:r>
          </a:p>
        </p:txBody>
      </p:sp>
      <p:pic>
        <p:nvPicPr>
          <p:cNvPr id="2" name="Content Placeholder 10">
            <a:extLst>
              <a:ext uri="{FF2B5EF4-FFF2-40B4-BE49-F238E27FC236}">
                <a16:creationId xmlns:a16="http://schemas.microsoft.com/office/drawing/2014/main" id="{C06CE40D-9721-4A3A-9EE4-9DB4939EF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196343"/>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E08D8740-EA5E-4433-B7C4-4947033D3557}"/>
              </a:ext>
            </a:extLst>
          </p:cNvPr>
          <p:cNvSpPr>
            <a:spLocks noGrp="1" noChangeArrowheads="1"/>
          </p:cNvSpPr>
          <p:nvPr>
            <p:ph type="title"/>
          </p:nvPr>
        </p:nvSpPr>
        <p:spPr>
          <a:xfrm>
            <a:off x="547688" y="23813"/>
            <a:ext cx="8229600" cy="650875"/>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Online</a:t>
            </a:r>
          </a:p>
        </p:txBody>
      </p:sp>
      <p:sp>
        <p:nvSpPr>
          <p:cNvPr id="61443" name="Rectangle 3">
            <a:extLst>
              <a:ext uri="{FF2B5EF4-FFF2-40B4-BE49-F238E27FC236}">
                <a16:creationId xmlns:a16="http://schemas.microsoft.com/office/drawing/2014/main" id="{309FCCA8-A178-40D4-BEE5-07F2887E0EC0}"/>
              </a:ext>
            </a:extLst>
          </p:cNvPr>
          <p:cNvSpPr>
            <a:spLocks noGrp="1" noChangeArrowheads="1"/>
          </p:cNvSpPr>
          <p:nvPr>
            <p:ph type="body" idx="4294967295"/>
          </p:nvPr>
        </p:nvSpPr>
        <p:spPr>
          <a:xfrm>
            <a:off x="263525" y="838200"/>
            <a:ext cx="8229600" cy="5649912"/>
          </a:xfrm>
        </p:spPr>
        <p:txBody>
          <a:bodyPr/>
          <a:lstStyle/>
          <a:p>
            <a:pPr marL="0" indent="0" algn="just">
              <a:lnSpc>
                <a:spcPct val="100000"/>
              </a:lnSpc>
              <a:spcBef>
                <a:spcPts val="1200"/>
              </a:spcBef>
              <a:spcAft>
                <a:spcPts val="0"/>
              </a:spcAft>
              <a:buFont typeface="Euphemia" panose="020B0503040102020104" pitchFamily="34" charset="0"/>
              <a:buNone/>
              <a:tabLst>
                <a:tab pos="0" algn="l"/>
                <a:tab pos="457200" algn="l"/>
                <a:tab pos="742950" algn="l"/>
                <a:tab pos="1028700" algn="l"/>
                <a:tab pos="13716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For an </a:t>
            </a:r>
            <a:r>
              <a:rPr lang="en-US" sz="2200" b="1" u="sng" dirty="0">
                <a:latin typeface="Arial" panose="020B0604020202020204" pitchFamily="34" charset="0"/>
                <a:ea typeface="Times New Roman" panose="02020603050405020304" pitchFamily="18" charset="0"/>
                <a:cs typeface="Arial" panose="020B0604020202020204" pitchFamily="34" charset="0"/>
              </a:rPr>
              <a:t>online</a:t>
            </a:r>
            <a:r>
              <a:rPr lang="en-US" sz="2200" dirty="0">
                <a:latin typeface="Arial" panose="020B0604020202020204" pitchFamily="34" charset="0"/>
                <a:ea typeface="Times New Roman" panose="02020603050405020304" pitchFamily="18" charset="0"/>
                <a:cs typeface="Arial" panose="020B0604020202020204" pitchFamily="34" charset="0"/>
              </a:rPr>
              <a:t> Team Captains’ Meeting:</a:t>
            </a:r>
          </a:p>
          <a:p>
            <a:pPr marL="91440" lvl="1" indent="-285750" algn="just">
              <a:lnSpc>
                <a:spcPct val="100000"/>
              </a:lnSpc>
              <a:spcBef>
                <a:spcPts val="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Verify availability of internet connectivity with sufficient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bandwidth</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Choose an online meeting platform and test its functions; e.g.,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sharing screen</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Include platform, URL, time, and date in Race Announcement </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Follow up with log-in information for registered clubs/Team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Captains</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Establish procedure for posting required documents; e.g.,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Medical Plan, Program, etc.</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Establish procedure for acquiring list of attendees </a:t>
            </a:r>
          </a:p>
          <a:p>
            <a:pPr marL="91440" lvl="1" indent="-285750" algn="just">
              <a:lnSpc>
                <a:spcPct val="100000"/>
              </a:lnSpc>
              <a:spcBef>
                <a:spcPts val="400"/>
              </a:spcBef>
              <a:spcAft>
                <a:spcPts val="0"/>
              </a:spcAft>
              <a:buFont typeface="Symbol" panose="05050102010706020507" pitchFamily="18" charset="2"/>
              <a:buChar char=""/>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Accept or assign responsibility for generating Team Captains’ </a:t>
            </a:r>
          </a:p>
          <a:p>
            <a:pPr marL="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    Meeting Minutes</a:t>
            </a:r>
          </a:p>
          <a:p>
            <a:pPr marL="91440" lvl="1" indent="0" algn="just">
              <a:lnSpc>
                <a:spcPct val="100000"/>
              </a:lnSpc>
              <a:spcBef>
                <a:spcPts val="0"/>
              </a:spcBef>
              <a:spcAft>
                <a:spcPts val="0"/>
              </a:spcAft>
              <a:buFont typeface="Euphemia" panose="020B0503040102020104" pitchFamily="34" charset="0"/>
              <a:buNone/>
              <a:tabLst>
                <a:tab pos="0" algn="l"/>
                <a:tab pos="457200" algn="l"/>
                <a:tab pos="685800" algn="l"/>
                <a:tab pos="742950" algn="l"/>
              </a:tabLst>
              <a:defRPr/>
            </a:pPr>
            <a:r>
              <a:rPr lang="en-US" sz="2200" b="1" i="1" dirty="0">
                <a:solidFill>
                  <a:srgbClr val="3232DC"/>
                </a:solidFill>
                <a:latin typeface="Arial" panose="020B0604020202020204" pitchFamily="34" charset="0"/>
                <a:ea typeface="Times New Roman" panose="02020603050405020304" pitchFamily="18" charset="0"/>
                <a:cs typeface="Arial" panose="020B0604020202020204" pitchFamily="34" charset="0"/>
              </a:rPr>
              <a:t>It is imperative that </a:t>
            </a:r>
            <a:r>
              <a:rPr lang="en-US" sz="2200" b="1" i="1" u="sng" dirty="0">
                <a:solidFill>
                  <a:srgbClr val="3232DC"/>
                </a:solidFill>
                <a:latin typeface="Arial" panose="020B0604020202020204" pitchFamily="34" charset="0"/>
                <a:ea typeface="Times New Roman" panose="02020603050405020304" pitchFamily="18" charset="0"/>
                <a:cs typeface="Arial" panose="020B0604020202020204" pitchFamily="34" charset="0"/>
              </a:rPr>
              <a:t>all</a:t>
            </a:r>
            <a:r>
              <a:rPr lang="en-US" sz="2200" b="1" i="1" dirty="0">
                <a:solidFill>
                  <a:srgbClr val="3232DC"/>
                </a:solidFill>
                <a:latin typeface="Arial" panose="020B0604020202020204" pitchFamily="34" charset="0"/>
                <a:ea typeface="Times New Roman" panose="02020603050405020304" pitchFamily="18" charset="0"/>
                <a:cs typeface="Arial" panose="020B0604020202020204" pitchFamily="34" charset="0"/>
              </a:rPr>
              <a:t> document requirements be met as they may be required for a legal review.</a:t>
            </a:r>
          </a:p>
        </p:txBody>
      </p:sp>
      <p:pic>
        <p:nvPicPr>
          <p:cNvPr id="65540" name="Content Placeholder 10">
            <a:extLst>
              <a:ext uri="{FF2B5EF4-FFF2-40B4-BE49-F238E27FC236}">
                <a16:creationId xmlns:a16="http://schemas.microsoft.com/office/drawing/2014/main" id="{04575FCC-7797-430A-8150-AB1517D1A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57947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67B5-52B7-7CAF-133F-386605482C3A}"/>
              </a:ext>
            </a:extLst>
          </p:cNvPr>
          <p:cNvSpPr>
            <a:spLocks noGrp="1"/>
          </p:cNvSpPr>
          <p:nvPr>
            <p:ph type="title"/>
          </p:nvPr>
        </p:nvSpPr>
        <p:spPr>
          <a:xfrm>
            <a:off x="311150" y="304800"/>
            <a:ext cx="8729663" cy="914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65B02EF-DCB4-012C-E253-FE4063D74FBF}"/>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E4C4FC6D-E8AF-A165-F027-B7AC3FC1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7166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18567D4-F641-4F31-9835-9E282E1DCCC4}"/>
              </a:ext>
            </a:extLst>
          </p:cNvPr>
          <p:cNvSpPr>
            <a:spLocks noGrp="1"/>
          </p:cNvSpPr>
          <p:nvPr>
            <p:ph type="title" idx="4294967295"/>
          </p:nvPr>
        </p:nvSpPr>
        <p:spPr>
          <a:xfrm>
            <a:off x="533400" y="76200"/>
            <a:ext cx="7924800" cy="647700"/>
          </a:xfrm>
        </p:spPr>
        <p:txBody>
          <a:bodyPr>
            <a:normAutofit fontScale="90000"/>
          </a:bodyPr>
          <a:lstStyle/>
          <a:p>
            <a:pPr eaLnBrk="1" hangingPunct="1">
              <a:defRPr/>
            </a:pPr>
            <a:br>
              <a:rPr lang="en-US" altLang="en-US" dirty="0">
                <a:solidFill>
                  <a:srgbClr val="0066FF"/>
                </a:solidFill>
                <a:cs typeface="Arial" charset="0"/>
              </a:rPr>
            </a:br>
            <a:r>
              <a:rPr lang="en-US" altLang="en-US" sz="4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MEETINGS – In Person</a:t>
            </a:r>
            <a:endParaRPr lang="en-US" altLang="en-US" sz="40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74C12456-D00D-4898-8F04-021ABD10CFC3}"/>
              </a:ext>
            </a:extLst>
          </p:cNvPr>
          <p:cNvSpPr>
            <a:spLocks noGrp="1" noChangeArrowheads="1"/>
          </p:cNvSpPr>
          <p:nvPr>
            <p:ph idx="4294967295"/>
          </p:nvPr>
        </p:nvSpPr>
        <p:spPr>
          <a:xfrm>
            <a:off x="397669" y="914400"/>
            <a:ext cx="8636794" cy="5562600"/>
          </a:xfrm>
        </p:spPr>
        <p:txBody>
          <a:bodyPr/>
          <a:lstStyle/>
          <a:p>
            <a:pPr marL="0" indent="0" algn="just">
              <a:lnSpc>
                <a:spcPct val="100000"/>
              </a:lnSpc>
              <a:spcBef>
                <a:spcPts val="0"/>
              </a:spcBef>
              <a:spcAft>
                <a:spcPts val="0"/>
              </a:spcAft>
              <a:buFont typeface="Euphemia" panose="020B0503040102020104" pitchFamily="34" charset="0"/>
              <a:buNone/>
              <a:defRPr/>
            </a:pPr>
            <a:r>
              <a:rPr lang="en-US" sz="2400" b="1" dirty="0">
                <a:latin typeface="Arial" panose="020B0604020202020204" pitchFamily="34" charset="0"/>
                <a:ea typeface="Calibri" panose="020F0502020204030204" pitchFamily="34" charset="0"/>
                <a:cs typeface="Arial" panose="020B0604020202020204" pitchFamily="34" charset="0"/>
              </a:rPr>
              <a:t>In-person Team Captains’ Meetings are recommended for: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Areas with poor/limited connectivity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Events with special seeding, e.g., Championships, </a:t>
            </a:r>
          </a:p>
          <a:p>
            <a:pPr marL="0" indent="0" algn="just">
              <a:lnSpc>
                <a:spcPct val="100000"/>
              </a:lnSpc>
              <a:spcBef>
                <a:spcPts val="0"/>
              </a:spcBef>
              <a:spcAft>
                <a:spcPts val="0"/>
              </a:spcAft>
              <a:buNone/>
              <a:defRPr/>
            </a:pPr>
            <a:r>
              <a:rPr lang="en-US" sz="2400" b="1" dirty="0">
                <a:latin typeface="Arial" panose="020B0604020202020204" pitchFamily="34" charset="0"/>
                <a:ea typeface="Calibri" panose="020F0502020204030204" pitchFamily="34" charset="0"/>
                <a:cs typeface="Arial" panose="020B0604020202020204" pitchFamily="34" charset="0"/>
              </a:rPr>
              <a:t>  Nor-Am Cups, team events, etc.</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None/>
              <a:defRPr/>
            </a:pPr>
            <a:endParaRPr lang="en-US" sz="2400" b="1"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None/>
              <a:defRPr/>
            </a:pPr>
            <a:r>
              <a:rPr lang="en-US" sz="2400" b="1" dirty="0">
                <a:latin typeface="Arial" panose="020B0604020202020204" pitchFamily="34" charset="0"/>
                <a:ea typeface="Calibri" panose="020F0502020204030204" pitchFamily="34" charset="0"/>
                <a:cs typeface="Arial" panose="020B0604020202020204" pitchFamily="34" charset="0"/>
              </a:rPr>
              <a:t>Meetings may be held:</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Night before an event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Morning before an event </a:t>
            </a:r>
          </a:p>
          <a:p>
            <a:pPr algn="just">
              <a:lnSpc>
                <a:spcPct val="100000"/>
              </a:lnSpc>
              <a:spcBef>
                <a:spcPts val="0"/>
              </a:spcBef>
              <a:spcAft>
                <a:spcPts val="0"/>
              </a:spcAft>
              <a:buFont typeface="Arial" panose="020B0604020202020204" pitchFamily="34" charset="0"/>
              <a:buChar char="•"/>
              <a:defRPr/>
            </a:pPr>
            <a:r>
              <a:rPr lang="en-US" sz="2400" b="1" dirty="0">
                <a:latin typeface="Arial" panose="020B0604020202020204" pitchFamily="34" charset="0"/>
                <a:ea typeface="Calibri" panose="020F0502020204030204" pitchFamily="34" charset="0"/>
                <a:cs typeface="Arial" panose="020B0604020202020204" pitchFamily="34" charset="0"/>
              </a:rPr>
              <a:t>After an event in preparation for the next day’s event.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defRPr/>
            </a:pPr>
            <a:endParaRPr lang="en-US" sz="2400" b="1" dirty="0">
              <a:solidFill>
                <a:srgbClr val="001F82"/>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defRPr/>
            </a:pPr>
            <a:r>
              <a:rPr lang="en-US" sz="2400" b="1" dirty="0">
                <a:solidFill>
                  <a:srgbClr val="001F82"/>
                </a:solidFill>
                <a:latin typeface="Arial" panose="020B0604020202020204" pitchFamily="34" charset="0"/>
                <a:ea typeface="Calibri" panose="020F0502020204030204" pitchFamily="34" charset="0"/>
                <a:cs typeface="Arial" panose="020B0604020202020204" pitchFamily="34" charset="0"/>
              </a:rPr>
              <a:t>For events with Divisional Quotas: athletes with private coaches should be represented by the Division Team Captain, not their private coach.</a:t>
            </a:r>
            <a:endParaRPr lang="en-US" sz="2400" dirty="0">
              <a:solidFill>
                <a:srgbClr val="001F82"/>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marL="91440" lvl="1" indent="0" algn="just">
              <a:lnSpc>
                <a:spcPct val="115000"/>
              </a:lnSpc>
              <a:spcAft>
                <a:spcPts val="0"/>
              </a:spcAft>
              <a:buFont typeface="Euphemia" panose="020B0503040102020104" pitchFamily="34" charset="0"/>
              <a:buNone/>
              <a:tabLst>
                <a:tab pos="0" algn="l"/>
                <a:tab pos="457200" algn="l"/>
                <a:tab pos="685800" algn="l"/>
                <a:tab pos="742950" algn="l"/>
              </a:tabLst>
              <a:defRPr/>
            </a:pPr>
            <a:endParaRPr lang="en-US" sz="1800" b="1" i="1" dirty="0">
              <a:solidFill>
                <a:srgbClr val="0033CC"/>
              </a:solidFill>
              <a:ea typeface="Calibri" panose="020F0502020204030204" pitchFamily="34" charset="0"/>
              <a:cs typeface="Times New Roman" panose="02020603050405020304" pitchFamily="18"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67588" name="Content Placeholder 10">
            <a:extLst>
              <a:ext uri="{FF2B5EF4-FFF2-40B4-BE49-F238E27FC236}">
                <a16:creationId xmlns:a16="http://schemas.microsoft.com/office/drawing/2014/main" id="{904E04B0-C29E-41BA-A9F1-A6D0D5EED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15409"/>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A89DD3ED-901A-46F4-8C46-DDB9AEC18B55}"/>
              </a:ext>
            </a:extLst>
          </p:cNvPr>
          <p:cNvSpPr>
            <a:spLocks noGrp="1" noChangeArrowheads="1"/>
          </p:cNvSpPr>
          <p:nvPr>
            <p:ph type="title"/>
          </p:nvPr>
        </p:nvSpPr>
        <p:spPr>
          <a:xfrm>
            <a:off x="647700" y="228600"/>
            <a:ext cx="7772400" cy="609600"/>
          </a:xfrm>
        </p:spPr>
        <p:txBody>
          <a:bodyPr/>
          <a:lstStyle/>
          <a:p>
            <a:pPr>
              <a:defRPr/>
            </a:pPr>
            <a:r>
              <a:rPr lang="en-US" altLang="en-US" sz="32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MEETING: The Draw</a:t>
            </a:r>
          </a:p>
        </p:txBody>
      </p:sp>
      <p:sp>
        <p:nvSpPr>
          <p:cNvPr id="53251" name="Rectangle 3">
            <a:extLst>
              <a:ext uri="{FF2B5EF4-FFF2-40B4-BE49-F238E27FC236}">
                <a16:creationId xmlns:a16="http://schemas.microsoft.com/office/drawing/2014/main" id="{6712309A-4C4A-48DF-A657-E4D481CE913A}"/>
              </a:ext>
            </a:extLst>
          </p:cNvPr>
          <p:cNvSpPr>
            <a:spLocks noGrp="1" noChangeArrowheads="1"/>
          </p:cNvSpPr>
          <p:nvPr>
            <p:ph type="body" idx="4294967295"/>
          </p:nvPr>
        </p:nvSpPr>
        <p:spPr>
          <a:xfrm>
            <a:off x="457200" y="1143000"/>
            <a:ext cx="8382000" cy="5181600"/>
          </a:xfrm>
        </p:spPr>
        <p:txBody>
          <a:bodyPr/>
          <a:lstStyle/>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Draw must be conducted or confirmed at a Team Captains’ Meeting </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U.S. Ski &amp; Snowboard states Jury may allow a computer-generated draw*</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 signed entry is verification of acceptance of a computer-generated draw* by FIS Team Captains </a:t>
            </a:r>
          </a:p>
          <a:p>
            <a:pPr>
              <a:lnSpc>
                <a:spcPct val="100000"/>
              </a:lnSpc>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Electronic Seed Boards should have the capability to </a:t>
            </a:r>
            <a:r>
              <a:rPr lang="en-US" altLang="en-US" sz="2400" u="sng" dirty="0">
                <a:latin typeface="Arial" panose="020B0604020202020204" pitchFamily="34" charset="0"/>
                <a:cs typeface="Arial" panose="020B0604020202020204" pitchFamily="34" charset="0"/>
              </a:rPr>
              <a:t>simultaneously and legibly</a:t>
            </a:r>
            <a:r>
              <a:rPr lang="en-US" altLang="en-US" sz="2400" dirty="0">
                <a:latin typeface="Arial" panose="020B0604020202020204" pitchFamily="34" charset="0"/>
                <a:cs typeface="Arial" panose="020B0604020202020204" pitchFamily="34" charset="0"/>
              </a:rPr>
              <a:t> display entire competition field</a:t>
            </a:r>
          </a:p>
          <a:p>
            <a:pPr marL="0" indent="0">
              <a:lnSpc>
                <a:spcPct val="100000"/>
              </a:lnSpc>
              <a:buFont typeface="Euphemia" panose="020B0503040102020104" pitchFamily="34" charset="0"/>
              <a:buNone/>
              <a:defRPr/>
            </a:pPr>
            <a:r>
              <a:rPr lang="en-US" sz="2000" b="1" dirty="0">
                <a:solidFill>
                  <a:schemeClr val="tx1"/>
                </a:solidFill>
                <a:latin typeface="Arial" panose="020B0604020202020204" pitchFamily="34" charset="0"/>
                <a:cs typeface="Arial" panose="020B0604020202020204" pitchFamily="34" charset="0"/>
              </a:rPr>
              <a:t>* It is important to remember that computer-generated draws are governed by a ‘random identifier’ and unless this identifier is changed prior to each draw, results of a draw involving the same competitors may only have minimal changes.   </a:t>
            </a:r>
          </a:p>
          <a:p>
            <a:pPr>
              <a:buFont typeface="Arial" panose="020B0604020202020204" pitchFamily="34" charset="0"/>
              <a:buChar char="•"/>
              <a:defRPr/>
            </a:pPr>
            <a:endParaRPr lang="en-US" altLang="en-US" sz="2400" dirty="0">
              <a:cs typeface="Arial" panose="020B0604020202020204" pitchFamily="34" charset="0"/>
            </a:endParaRPr>
          </a:p>
        </p:txBody>
      </p:sp>
      <p:pic>
        <p:nvPicPr>
          <p:cNvPr id="4" name="Content Placeholder 10">
            <a:extLst>
              <a:ext uri="{FF2B5EF4-FFF2-40B4-BE49-F238E27FC236}">
                <a16:creationId xmlns:a16="http://schemas.microsoft.com/office/drawing/2014/main" id="{A23CDEE7-0A1C-4438-AD5C-795E64629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8148"/>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B832BC4B-44C7-4A34-9806-C3C5D378B9B7}"/>
              </a:ext>
            </a:extLst>
          </p:cNvPr>
          <p:cNvSpPr>
            <a:spLocks noGrp="1" noChangeArrowheads="1"/>
          </p:cNvSpPr>
          <p:nvPr>
            <p:ph type="title"/>
          </p:nvPr>
        </p:nvSpPr>
        <p:spPr>
          <a:xfrm>
            <a:off x="304800" y="261938"/>
            <a:ext cx="8772525" cy="857250"/>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 PROGRAM &amp; MINUTES</a:t>
            </a:r>
          </a:p>
        </p:txBody>
      </p:sp>
      <p:sp>
        <p:nvSpPr>
          <p:cNvPr id="64515" name="Rectangle 3">
            <a:extLst>
              <a:ext uri="{FF2B5EF4-FFF2-40B4-BE49-F238E27FC236}">
                <a16:creationId xmlns:a16="http://schemas.microsoft.com/office/drawing/2014/main" id="{DC8DCBFF-6FCD-4E60-AD6F-F946A8A6FCA1}"/>
              </a:ext>
            </a:extLst>
          </p:cNvPr>
          <p:cNvSpPr>
            <a:spLocks noGrp="1" noChangeArrowheads="1"/>
          </p:cNvSpPr>
          <p:nvPr>
            <p:ph type="body" idx="4294967295"/>
          </p:nvPr>
        </p:nvSpPr>
        <p:spPr>
          <a:xfrm>
            <a:off x="269875" y="1371600"/>
            <a:ext cx="8493125" cy="4800600"/>
          </a:xfrm>
        </p:spPr>
        <p:txBody>
          <a:bodyPr/>
          <a:lstStyle/>
          <a:p>
            <a:pPr>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all</a:t>
            </a:r>
            <a:r>
              <a:rPr lang="en-US" altLang="en-US" sz="2400" dirty="0">
                <a:latin typeface="Arial" panose="020B0604020202020204" pitchFamily="34" charset="0"/>
                <a:cs typeface="Arial" panose="020B0604020202020204" pitchFamily="34" charset="0"/>
              </a:rPr>
              <a:t> Team Captains’ Meetings for all U.S. Ski &amp; Snowboard-sanctioned </a:t>
            </a:r>
            <a:r>
              <a:rPr lang="en-US" altLang="en-US" sz="2400" i="1" u="sng" dirty="0">
                <a:latin typeface="Arial" panose="020B0604020202020204" pitchFamily="34" charset="0"/>
                <a:cs typeface="Arial" panose="020B0604020202020204" pitchFamily="34" charset="0"/>
              </a:rPr>
              <a:t>events—both scored and non-scored</a:t>
            </a:r>
            <a:r>
              <a:rPr lang="en-US" altLang="en-US" sz="2400" dirty="0">
                <a:latin typeface="Arial" panose="020B0604020202020204" pitchFamily="34" charset="0"/>
                <a:cs typeface="Arial" panose="020B0604020202020204" pitchFamily="34" charset="0"/>
              </a:rPr>
              <a:t>, and regardless of where and when they occur, an </a:t>
            </a:r>
            <a:r>
              <a:rPr lang="en-US" altLang="en-US" sz="2400" u="sng" dirty="0">
                <a:latin typeface="Arial" panose="020B0604020202020204" pitchFamily="34" charset="0"/>
                <a:cs typeface="Arial" panose="020B0604020202020204" pitchFamily="34" charset="0"/>
              </a:rPr>
              <a:t>Attendance List</a:t>
            </a:r>
            <a:r>
              <a:rPr lang="en-US" altLang="en-US" sz="2400" dirty="0">
                <a:latin typeface="Arial" panose="020B0604020202020204" pitchFamily="34" charset="0"/>
                <a:cs typeface="Arial" panose="020B0604020202020204" pitchFamily="34" charset="0"/>
              </a:rPr>
              <a:t> must be generated </a:t>
            </a:r>
          </a:p>
          <a:p>
            <a:pPr>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 Attendance List may be either a list of attendees generated by the online meeting platform or an actual, signed document; it is retained in the OC’s event file</a:t>
            </a:r>
          </a:p>
          <a:p>
            <a:pPr>
              <a:lnSpc>
                <a:spcPct val="100000"/>
              </a:lnSpc>
              <a:spcBef>
                <a:spcPts val="18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all events</a:t>
            </a:r>
            <a:r>
              <a:rPr lang="en-US" altLang="en-US" sz="2400" dirty="0">
                <a:latin typeface="Arial" panose="020B0604020202020204" pitchFamily="34" charset="0"/>
                <a:cs typeface="Arial" panose="020B0604020202020204" pitchFamily="34" charset="0"/>
              </a:rPr>
              <a:t>, a Program (daily schedule) must be prepared and available for distribution</a:t>
            </a:r>
            <a:endParaRPr lang="en-US" altLang="en-US" sz="2400" u="sng" dirty="0">
              <a:latin typeface="Arial" panose="020B0604020202020204" pitchFamily="34" charset="0"/>
              <a:cs typeface="Arial" panose="020B0604020202020204" pitchFamily="34" charset="0"/>
            </a:endParaRPr>
          </a:p>
          <a:p>
            <a:pPr>
              <a:lnSpc>
                <a:spcPct val="100000"/>
              </a:lnSpc>
              <a:spcBef>
                <a:spcPts val="1800"/>
              </a:spcBef>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Team Captains’ Meeting Minutes</a:t>
            </a:r>
            <a:r>
              <a:rPr lang="en-US" altLang="en-US" sz="2400" dirty="0">
                <a:latin typeface="Arial" panose="020B0604020202020204" pitchFamily="34" charset="0"/>
                <a:cs typeface="Arial" panose="020B0604020202020204" pitchFamily="34" charset="0"/>
              </a:rPr>
              <a:t> must be generated and must be included in the submitted event document packet </a:t>
            </a:r>
          </a:p>
          <a:p>
            <a:endParaRPr lang="en-US" altLang="en-US" dirty="0">
              <a:cs typeface="Arial" panose="020B0604020202020204" pitchFamily="34" charset="0"/>
            </a:endParaRPr>
          </a:p>
        </p:txBody>
      </p:sp>
      <p:pic>
        <p:nvPicPr>
          <p:cNvPr id="4" name="Content Placeholder 10">
            <a:extLst>
              <a:ext uri="{FF2B5EF4-FFF2-40B4-BE49-F238E27FC236}">
                <a16:creationId xmlns:a16="http://schemas.microsoft.com/office/drawing/2014/main" id="{7DDD037E-B822-442E-BA9B-3DCA1265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590289"/>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2014-7DAF-49A6-8036-5223214817E5}"/>
              </a:ext>
            </a:extLst>
          </p:cNvPr>
          <p:cNvSpPr>
            <a:spLocks noGrp="1"/>
          </p:cNvSpPr>
          <p:nvPr>
            <p:ph type="title"/>
          </p:nvPr>
        </p:nvSpPr>
        <p:spPr>
          <a:xfrm>
            <a:off x="228600" y="36513"/>
            <a:ext cx="8686800" cy="685800"/>
          </a:xfrm>
        </p:spPr>
        <p:txBody>
          <a:bodyPr/>
          <a:lstStyle/>
          <a:p>
            <a:pPr>
              <a:defRPr/>
            </a:pPr>
            <a:r>
              <a:rPr lang="en-US" altLang="en-US"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 </a:t>
            </a:r>
            <a:r>
              <a:rPr lang="en-US" altLang="en-US" sz="2400" i="1" dirty="0">
                <a:solidFill>
                  <a:srgbClr val="1A21A6"/>
                </a:solidFill>
                <a:latin typeface="Arial" panose="020B0604020202020204" pitchFamily="34" charset="0"/>
                <a:cs typeface="Arial" panose="020B0604020202020204" pitchFamily="34" charset="0"/>
              </a:rPr>
              <a:t>(used for an in-person meeting)</a:t>
            </a:r>
            <a:endParaRPr lang="en-US" sz="2400" dirty="0">
              <a:solidFill>
                <a:srgbClr val="1A21A6"/>
              </a:solidFill>
              <a:latin typeface="Arial" panose="020B0604020202020204" pitchFamily="34" charset="0"/>
              <a:cs typeface="Arial" panose="020B0604020202020204" pitchFamily="34" charset="0"/>
            </a:endParaRPr>
          </a:p>
        </p:txBody>
      </p:sp>
      <p:sp>
        <p:nvSpPr>
          <p:cNvPr id="65539" name="Text Placeholder 2">
            <a:extLst>
              <a:ext uri="{FF2B5EF4-FFF2-40B4-BE49-F238E27FC236}">
                <a16:creationId xmlns:a16="http://schemas.microsoft.com/office/drawing/2014/main" id="{CA29A797-DBBB-459F-AD35-D94CA0FF73C7}"/>
              </a:ext>
            </a:extLst>
          </p:cNvPr>
          <p:cNvSpPr>
            <a:spLocks noGrp="1" noChangeArrowheads="1"/>
          </p:cNvSpPr>
          <p:nvPr>
            <p:ph type="body" sz="quarter" idx="10"/>
          </p:nvPr>
        </p:nvSpPr>
        <p:spPr>
          <a:xfrm>
            <a:off x="457200" y="2667000"/>
            <a:ext cx="3352800" cy="1295400"/>
          </a:xfrm>
        </p:spPr>
        <p:txBody>
          <a:bodyPr/>
          <a:lstStyle/>
          <a:p>
            <a:pPr marL="0" indent="0">
              <a:buFont typeface="Euphemia" panose="020B0503040102020104" pitchFamily="34" charset="0"/>
              <a:buNone/>
            </a:pPr>
            <a:r>
              <a:rPr lang="en-US" altLang="en-US" dirty="0">
                <a:latin typeface="Arial" panose="020B0604020202020204" pitchFamily="34" charset="0"/>
                <a:cs typeface="Arial" panose="020B0604020202020204" pitchFamily="34" charset="0"/>
              </a:rPr>
              <a:t>Same form used for both non-FIS and FIS events</a:t>
            </a:r>
            <a:endParaRPr lang="en-US" altLang="en-US" i="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151E517-49EB-EF2F-F617-6F5D1376F4D6}"/>
              </a:ext>
            </a:extLst>
          </p:cNvPr>
          <p:cNvPicPr>
            <a:picLocks noChangeAspect="1"/>
          </p:cNvPicPr>
          <p:nvPr/>
        </p:nvPicPr>
        <p:blipFill>
          <a:blip r:embed="rId3"/>
          <a:stretch>
            <a:fillRect/>
          </a:stretch>
        </p:blipFill>
        <p:spPr>
          <a:xfrm>
            <a:off x="4096717" y="838200"/>
            <a:ext cx="4564063" cy="5876988"/>
          </a:xfrm>
          <a:prstGeom prst="rect">
            <a:avLst/>
          </a:prstGeom>
        </p:spPr>
      </p:pic>
    </p:spTree>
    <p:extLst>
      <p:ext uri="{BB962C8B-B14F-4D97-AF65-F5344CB8AC3E}">
        <p14:creationId xmlns:p14="http://schemas.microsoft.com/office/powerpoint/2010/main" val="1566719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163513" y="76200"/>
            <a:ext cx="7340600" cy="533400"/>
          </a:xfrm>
        </p:spPr>
        <p:txBody>
          <a:bodyPr rtlCol="0">
            <a:normAutofit/>
          </a:bodyPr>
          <a:lstStyle/>
          <a:p>
            <a:pPr eaLnBrk="1" fontAlgn="auto" hangingPunct="1">
              <a:spcAft>
                <a:spcPts val="0"/>
              </a:spcAft>
              <a:defRPr/>
            </a:pPr>
            <a:r>
              <a:rPr lang="en-US" b="1" dirty="0">
                <a:solidFill>
                  <a:srgbClr val="1A21A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AGENDA</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163513" y="609600"/>
            <a:ext cx="3570287" cy="5943600"/>
          </a:xfrm>
        </p:spPr>
        <p:txBody>
          <a:bodyPr rtlCol="0">
            <a:normAutofit lnSpcReduction="10000"/>
          </a:bodyPr>
          <a:lstStyle/>
          <a:p>
            <a:pPr marL="0" indent="0">
              <a:lnSpc>
                <a:spcPct val="120000"/>
              </a:lnSpc>
              <a:spcBef>
                <a:spcPts val="60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Although not all items may be applicable to your event, following the form will assist you in delivering required information, e.g.,</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&amp; Course Setters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Forerunners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Daily Program</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Official Notice Board: Actual or online posting</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Special Rules/Instructions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Event Medical Plan &amp; availability of “Stop the Bleed” kits</a:t>
            </a:r>
          </a:p>
          <a:p>
            <a:pPr>
              <a:lnSpc>
                <a:spcPct val="12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Avalanche Control Report </a:t>
            </a:r>
          </a:p>
          <a:p>
            <a:pPr marL="0" indent="0">
              <a:lnSpc>
                <a:spcPct val="120000"/>
              </a:lnSpc>
              <a:spcBef>
                <a:spcPts val="600"/>
              </a:spcBef>
              <a:buNone/>
              <a:defRPr/>
            </a:pPr>
            <a:endParaRPr lang="en-US" sz="2000" b="1" i="1" dirty="0">
              <a:latin typeface="Arial" panose="020B0604020202020204" pitchFamily="34" charset="0"/>
              <a:cs typeface="Arial" panose="020B0604020202020204" pitchFamily="34" charset="0"/>
            </a:endParaRPr>
          </a:p>
          <a:p>
            <a:pPr marL="246888" indent="-246888" eaLnBrk="1" fontAlgn="auto" hangingPunct="1">
              <a:spcAft>
                <a:spcPts val="0"/>
              </a:spcAft>
              <a:buFont typeface="Arial"/>
              <a:buChar char="•"/>
              <a:defRPr/>
            </a:pPr>
            <a:endParaRPr lang="en-US" dirty="0"/>
          </a:p>
        </p:txBody>
      </p:sp>
      <p:pic>
        <p:nvPicPr>
          <p:cNvPr id="60420" name="Picture 4">
            <a:extLst>
              <a:ext uri="{FF2B5EF4-FFF2-40B4-BE49-F238E27FC236}">
                <a16:creationId xmlns:a16="http://schemas.microsoft.com/office/drawing/2014/main" id="{5DAD4E29-9C91-4A0E-A548-A3DA13C52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136525"/>
            <a:ext cx="48164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83386B-4C03-448B-B805-423785CA96E4}"/>
              </a:ext>
            </a:extLst>
          </p:cNvPr>
          <p:cNvSpPr>
            <a:spLocks noGrp="1"/>
          </p:cNvSpPr>
          <p:nvPr>
            <p:ph type="title" idx="4294967295"/>
          </p:nvPr>
        </p:nvSpPr>
        <p:spPr>
          <a:xfrm>
            <a:off x="228600" y="76200"/>
            <a:ext cx="8805863" cy="7620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SCOREBOARD &amp; OFFICIAL NOTICE BOARD </a:t>
            </a:r>
            <a:endParaRPr lang="en-US" altLang="en-US" sz="31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6791C70F-F244-44BA-B05A-EA266A081287}"/>
              </a:ext>
            </a:extLst>
          </p:cNvPr>
          <p:cNvSpPr>
            <a:spLocks noGrp="1" noChangeArrowheads="1"/>
          </p:cNvSpPr>
          <p:nvPr>
            <p:ph idx="4294967295"/>
          </p:nvPr>
        </p:nvSpPr>
        <p:spPr>
          <a:xfrm>
            <a:off x="228600" y="1066800"/>
            <a:ext cx="8382000" cy="5181600"/>
          </a:xfrm>
        </p:spPr>
        <p:txBody>
          <a:bodyPr/>
          <a:lstStyle/>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scoreboard as well as the Official Notice Board are usually located at or near the finish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OC may opt to only use an online platform for either/both of these items (live-timing, WhatsApp, etc.). </a:t>
            </a:r>
            <a:r>
              <a:rPr lang="en-US" sz="2000" i="1" dirty="0">
                <a:latin typeface="Arial" panose="020B0604020202020204" pitchFamily="34" charset="0"/>
                <a:ea typeface="Calibri" panose="020F0502020204030204" pitchFamily="34" charset="0"/>
                <a:cs typeface="Arial" panose="020B0604020202020204" pitchFamily="34" charset="0"/>
              </a:rPr>
              <a:t>Access information must be provided to Team Captains.</a:t>
            </a:r>
            <a:r>
              <a:rPr lang="en-US" sz="2000" dirty="0">
                <a:latin typeface="Arial" panose="020B0604020202020204" pitchFamily="34" charset="0"/>
                <a:ea typeface="Calibri" panose="020F0502020204030204" pitchFamily="34" charset="0"/>
                <a:cs typeface="Arial" panose="020B0604020202020204" pitchFamily="34" charset="0"/>
              </a:rPr>
              <a:t>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An Announcer may also be present and announcing DSQ’s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In each case – actual, verbal, or online – the rules are satisfied, and </a:t>
            </a:r>
            <a:r>
              <a:rPr lang="en-US" sz="2000" i="1" u="sng" dirty="0">
                <a:latin typeface="Arial" panose="020B0604020202020204" pitchFamily="34" charset="0"/>
                <a:ea typeface="Calibri" panose="020F0502020204030204" pitchFamily="34" charset="0"/>
                <a:cs typeface="Arial" panose="020B0604020202020204" pitchFamily="34" charset="0"/>
              </a:rPr>
              <a:t>unofficial</a:t>
            </a:r>
            <a:r>
              <a:rPr lang="en-US" sz="2000" dirty="0">
                <a:latin typeface="Arial" panose="020B0604020202020204" pitchFamily="34" charset="0"/>
                <a:ea typeface="Calibri" panose="020F0502020204030204" pitchFamily="34" charset="0"/>
                <a:cs typeface="Arial" panose="020B0604020202020204" pitchFamily="34" charset="0"/>
              </a:rPr>
              <a:t> results and other documents such as the Report by the Referee are made available for review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System being used must be announced at the Team Captains’ Meeting</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33CC"/>
                </a:solidFill>
                <a:latin typeface="Arial" panose="020B0604020202020204" pitchFamily="34" charset="0"/>
                <a:ea typeface="Calibri" panose="020F0502020204030204" pitchFamily="34" charset="0"/>
                <a:cs typeface="Arial" panose="020B0604020202020204" pitchFamily="34" charset="0"/>
              </a:rPr>
              <a:t>Rules do not specify which system – actual, acoustic, or online platform – is preferred.</a:t>
            </a:r>
            <a:endParaRPr lang="en-US" sz="20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28676" name="Content Placeholder 10">
            <a:extLst>
              <a:ext uri="{FF2B5EF4-FFF2-40B4-BE49-F238E27FC236}">
                <a16:creationId xmlns:a16="http://schemas.microsoft.com/office/drawing/2014/main" id="{7AF44072-EC74-41CF-B90C-C68EC2111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43009"/>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6811963" cy="914400"/>
          </a:xfrm>
        </p:spPr>
        <p:txBody>
          <a:bodyPr rtlCol="0">
            <a:noAutofit/>
          </a:bodyPr>
          <a:lstStyle/>
          <a:p>
            <a:pPr algn="ct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JURY MEETINGS &amp; MINUTES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1066800"/>
            <a:ext cx="8534400" cy="5334000"/>
          </a:xfrm>
        </p:spPr>
        <p:txBody>
          <a:bodyPr rtlCol="0">
            <a:normAutofit fontScale="40000" lnSpcReduction="20000"/>
          </a:bodyPr>
          <a:lstStyle/>
          <a:p>
            <a:pPr marL="0" indent="0" defTabSz="685983" eaLnBrk="1" fontAlgn="auto" hangingPunct="1">
              <a:lnSpc>
                <a:spcPct val="120000"/>
              </a:lnSpc>
              <a:spcBef>
                <a:spcPts val="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When Jury is established, meetings will be held to document actual decisions, e.g.,</a:t>
            </a:r>
          </a:p>
          <a:p>
            <a:pPr marL="0" indent="0" defTabSz="685983" eaLnBrk="1" fontAlgn="auto" hangingPunct="1">
              <a:lnSpc>
                <a:spcPct val="120000"/>
              </a:lnSpc>
              <a:spcBef>
                <a:spcPts val="60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event medical plan</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course set(s)</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acceptance of on-hill competitor security</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confirmation of daily Program</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document Program changes, e.g., </a:t>
            </a:r>
            <a:r>
              <a:rPr lang="en-US" altLang="en-US" sz="4500" b="1" u="sng" dirty="0">
                <a:solidFill>
                  <a:schemeClr val="tx1"/>
                </a:solidFill>
                <a:latin typeface="Arial" panose="020B0604020202020204" pitchFamily="34" charset="0"/>
                <a:cs typeface="Arial" panose="020B0604020202020204" pitchFamily="34" charset="0"/>
              </a:rPr>
              <a:t>lengthy</a:t>
            </a:r>
            <a:r>
              <a:rPr lang="en-US" altLang="en-US" sz="4500" b="1" dirty="0">
                <a:solidFill>
                  <a:schemeClr val="tx1"/>
                </a:solidFill>
                <a:latin typeface="Arial" panose="020B0604020202020204" pitchFamily="34" charset="0"/>
                <a:cs typeface="Arial" panose="020B0604020202020204" pitchFamily="34" charset="0"/>
              </a:rPr>
              <a:t> delays, postponements,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terminations or cancellations, etc.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confirm provisional rerun/provisional start</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unusual situations that may require future verification   </a:t>
            </a:r>
          </a:p>
          <a:p>
            <a:pPr marL="0" indent="0" defTabSz="685983" eaLnBrk="1" fontAlgn="auto" hangingPunct="1">
              <a:lnSpc>
                <a:spcPct val="120000"/>
              </a:lnSpc>
              <a:spcBef>
                <a:spcPts val="450"/>
              </a:spcBef>
              <a:spcAft>
                <a:spcPts val="0"/>
              </a:spcAft>
              <a:buClr>
                <a:srgbClr val="17375E"/>
              </a:buClr>
              <a:buFont typeface="Euphemia" panose="020B0503040102020104" pitchFamily="34" charset="0"/>
              <a:buNone/>
              <a:defRPr/>
            </a:pPr>
            <a:r>
              <a:rPr lang="en-US" altLang="en-US" sz="4500" b="1" dirty="0">
                <a:solidFill>
                  <a:schemeClr val="tx1"/>
                </a:solidFill>
                <a:latin typeface="Arial" panose="020B0604020202020204" pitchFamily="34" charset="0"/>
                <a:cs typeface="Arial" panose="020B0604020202020204" pitchFamily="34" charset="0"/>
              </a:rPr>
              <a:t>           - document Sanctions as defined by ACR/ICR Art. 223*         </a:t>
            </a: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500" b="1" i="1" dirty="0">
                <a:solidFill>
                  <a:srgbClr val="1418AC"/>
                </a:solidFill>
                <a:latin typeface="Arial" panose="020B0604020202020204" pitchFamily="34" charset="0"/>
                <a:cs typeface="Arial" panose="020B0604020202020204" pitchFamily="34" charset="0"/>
              </a:rPr>
              <a:t> </a:t>
            </a:r>
            <a:endParaRPr lang="en-US" altLang="en-US" sz="4500" b="1" dirty="0">
              <a:solidFill>
                <a:srgbClr val="1418AC"/>
              </a:solidFill>
              <a:latin typeface="Arial" panose="020B0604020202020204" pitchFamily="34" charset="0"/>
              <a:cs typeface="Arial" panose="020B0604020202020204" pitchFamily="34" charset="0"/>
            </a:endParaRP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500" b="1" dirty="0">
                <a:solidFill>
                  <a:srgbClr val="1418AC"/>
                </a:solidFill>
                <a:latin typeface="Arial" panose="020B0604020202020204" pitchFamily="34" charset="0"/>
                <a:cs typeface="Arial" panose="020B0604020202020204" pitchFamily="34" charset="0"/>
              </a:rPr>
              <a:t>Jury Minutes, etc., may be subject to legal review.   Prepare and handle them accordingly.</a:t>
            </a:r>
          </a:p>
          <a:p>
            <a:pPr marL="185215" indent="-185215" defTabSz="685983" eaLnBrk="1" fontAlgn="auto" hangingPunct="1">
              <a:spcBef>
                <a:spcPts val="450"/>
              </a:spcBef>
              <a:spcAft>
                <a:spcPts val="0"/>
              </a:spcAft>
              <a:buClr>
                <a:srgbClr val="17375E"/>
              </a:buClr>
              <a:defRPr/>
            </a:pPr>
            <a:endParaRPr lang="en-US" altLang="en-US" sz="3200" dirty="0">
              <a:solidFill>
                <a:srgbClr val="17375E"/>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5048762C-D5FE-41A3-8D60-9D00F9DA2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8001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JURY MINUTES: Important Points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533400"/>
            <a:ext cx="8534400" cy="6096000"/>
          </a:xfrm>
        </p:spPr>
        <p:txBody>
          <a:bodyPr rtlCol="0">
            <a:normAutofit fontScale="40000" lnSpcReduction="20000"/>
          </a:bodyPr>
          <a:lstStyle/>
          <a:p>
            <a:pPr marL="0" indent="0">
              <a:lnSpc>
                <a:spcPct val="120000"/>
              </a:lnSpc>
              <a:spcBef>
                <a:spcPts val="6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Understand the situation: </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“Think” – Do not rush</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Review all evidence: “Hearing” – Accused has the right to be heard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Review all circumstances: “Facts” – You must have them</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Keep an open mind: “Consider” – Discuss all options</a:t>
            </a:r>
          </a:p>
          <a:p>
            <a:pPr marL="0" indent="0">
              <a:lnSpc>
                <a:spcPct val="120000"/>
              </a:lnSpc>
              <a:spcBef>
                <a:spcPts val="12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Penalty: “Decision” </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Make any punishment fit the ‘crime’</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Consider mitigating/aggravating circumstances</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Consider scope of the penalty</a:t>
            </a:r>
          </a:p>
          <a:p>
            <a:pPr marL="0" indent="0">
              <a:lnSpc>
                <a:spcPct val="120000"/>
              </a:lnSpc>
              <a:spcBef>
                <a:spcPts val="12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Document: “Written”</a:t>
            </a:r>
            <a:r>
              <a:rPr lang="en-US" sz="4000" dirty="0">
                <a:latin typeface="Arial" panose="020B0604020202020204" pitchFamily="34" charset="0"/>
                <a:cs typeface="Arial" panose="020B0604020202020204" pitchFamily="34" charset="0"/>
              </a:rPr>
              <a:t> – With exception of verbal sanctions, decisions must be documented and include:</a:t>
            </a:r>
          </a:p>
          <a:p>
            <a:pPr>
              <a:lnSpc>
                <a:spcPct val="120000"/>
              </a:lnSpc>
              <a:spcBef>
                <a:spcPts val="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offense alleged to have been committed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evidence of the offense</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rule(s) or Jury directive that have been violated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The penalty imposed</a:t>
            </a:r>
          </a:p>
          <a:p>
            <a:pPr>
              <a:lnSpc>
                <a:spcPct val="120000"/>
              </a:lnSpc>
              <a:spcBef>
                <a:spcPts val="600"/>
              </a:spcBef>
              <a:buFont typeface="Arial" panose="020B0604020202020204" pitchFamily="34" charset="0"/>
              <a:buChar char="•"/>
              <a:defRPr/>
            </a:pPr>
            <a:r>
              <a:rPr lang="en-US" sz="4000" dirty="0">
                <a:latin typeface="Arial" panose="020B0604020202020204" pitchFamily="34" charset="0"/>
                <a:cs typeface="Arial" panose="020B0604020202020204" pitchFamily="34" charset="0"/>
              </a:rPr>
              <a:t>Votes must be indicated, and Minutes must be signed</a:t>
            </a:r>
          </a:p>
          <a:p>
            <a:pPr marL="0" indent="0">
              <a:lnSpc>
                <a:spcPct val="120000"/>
              </a:lnSpc>
              <a:spcBef>
                <a:spcPts val="1200"/>
              </a:spcBef>
              <a:buFont typeface="Euphemia" panose="020B0503040102020104" pitchFamily="34" charset="0"/>
              <a:buNone/>
              <a:defRPr/>
            </a:pPr>
            <a:r>
              <a:rPr lang="en-US" sz="4000" b="1" dirty="0">
                <a:latin typeface="Arial" panose="020B0604020202020204" pitchFamily="34" charset="0"/>
                <a:cs typeface="Arial" panose="020B0604020202020204" pitchFamily="34" charset="0"/>
              </a:rPr>
              <a:t>Notification of Decision: “Deliver” </a:t>
            </a:r>
            <a:r>
              <a:rPr lang="en-US" sz="4000" dirty="0">
                <a:latin typeface="Arial" panose="020B0604020202020204" pitchFamily="34" charset="0"/>
                <a:cs typeface="Arial" panose="020B0604020202020204" pitchFamily="34" charset="0"/>
              </a:rPr>
              <a:t>– Athlete/representative, National Association, etc.</a:t>
            </a:r>
          </a:p>
          <a:p>
            <a:pPr marL="0" indent="0" defTabSz="685983" eaLnBrk="1" fontAlgn="auto" hangingPunct="1">
              <a:lnSpc>
                <a:spcPct val="120000"/>
              </a:lnSpc>
              <a:spcBef>
                <a:spcPts val="1200"/>
              </a:spcBef>
              <a:spcAft>
                <a:spcPts val="0"/>
              </a:spcAft>
              <a:buClr>
                <a:srgbClr val="17375E"/>
              </a:buClr>
              <a:buFont typeface="Euphemia" panose="020B0503040102020104" pitchFamily="34" charset="0"/>
              <a:buNone/>
              <a:defRPr/>
            </a:pPr>
            <a:r>
              <a:rPr lang="en-US" altLang="en-US" sz="4000" b="1" dirty="0">
                <a:solidFill>
                  <a:srgbClr val="1418AC"/>
                </a:solidFill>
                <a:latin typeface="Arial" panose="020B0604020202020204" pitchFamily="34" charset="0"/>
                <a:cs typeface="Arial" panose="020B0604020202020204" pitchFamily="34" charset="0"/>
              </a:rPr>
              <a:t>Jury Minutes, etc., may be subject to legal review.   Prepare and handle them accordingly.</a:t>
            </a:r>
          </a:p>
          <a:p>
            <a:pPr marL="185215" indent="-185215" defTabSz="685983" eaLnBrk="1" fontAlgn="auto" hangingPunct="1">
              <a:spcBef>
                <a:spcPts val="450"/>
              </a:spcBef>
              <a:spcAft>
                <a:spcPts val="0"/>
              </a:spcAft>
              <a:buClr>
                <a:srgbClr val="17375E"/>
              </a:buClr>
              <a:defRPr/>
            </a:pPr>
            <a:endParaRPr lang="en-US" altLang="en-US" sz="3200" dirty="0">
              <a:solidFill>
                <a:srgbClr val="17375E"/>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2B953F51-2710-430A-A110-ED7A90E7B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762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PREPARATION &amp;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799" y="609600"/>
            <a:ext cx="8729663" cy="5943600"/>
          </a:xfrm>
        </p:spPr>
        <p:txBody>
          <a:bodyPr rtlCol="0">
            <a:noAutofit/>
          </a:bodyPr>
          <a:lstStyle/>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Co-ordinate course preparation </a:t>
            </a:r>
            <a:r>
              <a:rPr lang="en-US" sz="2000" dirty="0">
                <a:latin typeface="Arial" panose="020B0604020202020204" pitchFamily="34" charset="0"/>
                <a:cs typeface="Arial" panose="020B0604020202020204" pitchFamily="34" charset="0"/>
              </a:rPr>
              <a:t>with Chief of Course and area personnel  </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Grooming: What type of grooming is required?  When can it be done?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Snow Hardening Agents to be used, if any?  Some areas do not allow the use of salt/chemicals.  </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Start/Finish Area preparations</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611.2, 613,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Gate specifications/dimensions: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FIS Timing Booklet”</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Finish</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615.1, 615.2,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Speed events: no less than 15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events: no less than 10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Widths may be decreased by the Jury for technical reasons or because of terrain</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Finish line must be dyed horizontally with coloring substance, so it is clearly visible to approaching competitor.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Spectator control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Fencing and competitor security measures </a:t>
            </a:r>
            <a:r>
              <a:rPr lang="en-US" sz="2000" b="1"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145818"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BEST PRACTICES</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1143000"/>
            <a:ext cx="8534400" cy="3581400"/>
          </a:xfrm>
        </p:spPr>
        <p:txBody>
          <a:bodyPr rtlCol="0">
            <a:noAutofit/>
          </a:bodyPr>
          <a:lstStyle/>
          <a:p>
            <a:pPr marL="0" indent="0">
              <a:lnSpc>
                <a:spcPct val="100000"/>
              </a:lnSpc>
              <a:spcBef>
                <a:spcPts val="12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On-hill security/protection installations </a:t>
            </a:r>
            <a:r>
              <a:rPr lang="en-US" sz="2000" dirty="0">
                <a:latin typeface="Arial" panose="020B0604020202020204" pitchFamily="34" charset="0"/>
                <a:cs typeface="Arial" panose="020B0604020202020204" pitchFamily="34" charset="0"/>
              </a:rPr>
              <a:t>should follow this creed: </a:t>
            </a:r>
            <a:r>
              <a:rPr lang="en-US" sz="2000" b="1" u="sng" dirty="0">
                <a:latin typeface="Arial" panose="020B0604020202020204" pitchFamily="34" charset="0"/>
                <a:cs typeface="Arial" panose="020B0604020202020204" pitchFamily="34" charset="0"/>
              </a:rPr>
              <a:t>ADA</a:t>
            </a:r>
            <a:endParaRPr lang="en-US" sz="2000" dirty="0">
              <a:latin typeface="Arial" panose="020B0604020202020204" pitchFamily="34" charset="0"/>
              <a:cs typeface="Arial" panose="020B0604020202020204" pitchFamily="34" charset="0"/>
            </a:endParaRP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void the obstacle </a:t>
            </a: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eflect a fallen competitor away from an obstacle </a:t>
            </a:r>
          </a:p>
          <a:p>
            <a:pPr>
              <a:lnSpc>
                <a:spcPct val="100000"/>
              </a:lnSpc>
              <a:spcBef>
                <a:spcPts val="12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bsorb the energy to stop fallen competitor before the competitor reaches the obstacle</a:t>
            </a:r>
          </a:p>
          <a:p>
            <a:pPr marL="0" indent="0">
              <a:lnSpc>
                <a:spcPct val="100000"/>
              </a:lnSpc>
              <a:spcBef>
                <a:spcPts val="1200"/>
              </a:spcBef>
              <a:buFont typeface="Euphemia" panose="020B0503040102020104" pitchFamily="34" charset="0"/>
              <a:buNone/>
              <a:defRPr/>
            </a:pPr>
            <a:r>
              <a:rPr lang="en-US" sz="2000" dirty="0">
                <a:latin typeface="Arial" panose="020B0604020202020204" pitchFamily="34" charset="0"/>
                <a:cs typeface="Arial" panose="020B0604020202020204" pitchFamily="34" charset="0"/>
              </a:rPr>
              <a:t>Equipment/supplies needed for course preparation/course maintenance </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74977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B9A-0926-43D9-677A-E47880C29584}"/>
              </a:ext>
            </a:extLst>
          </p:cNvPr>
          <p:cNvSpPr>
            <a:spLocks noGrp="1"/>
          </p:cNvSpPr>
          <p:nvPr>
            <p:ph type="title"/>
          </p:nvPr>
        </p:nvSpPr>
        <p:spPr>
          <a:xfrm>
            <a:off x="414338" y="212725"/>
            <a:ext cx="8729662" cy="533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569C2C4-D434-AD3E-56FA-1109D0C93A44}"/>
              </a:ext>
            </a:extLst>
          </p:cNvPr>
          <p:cNvSpPr>
            <a:spLocks noGrp="1"/>
          </p:cNvSpPr>
          <p:nvPr>
            <p:ph type="body" sz="quarter" idx="10"/>
          </p:nvPr>
        </p:nvSpPr>
        <p:spPr>
          <a:xfrm>
            <a:off x="207962" y="746125"/>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0" indent="0">
              <a:lnSpc>
                <a:spcPct val="100000"/>
              </a:lnSpc>
              <a:spcBef>
                <a:spcPts val="600"/>
              </a:spcBef>
              <a:spcAft>
                <a:spcPts val="0"/>
              </a:spcAft>
              <a:buFont typeface="Euphemia" panose="020B0503040102020104" pitchFamily="34" charset="0"/>
              <a:buNone/>
              <a:defRPr/>
            </a:pPr>
            <a:r>
              <a:rPr lang="en-US" sz="2000" b="1" i="1" dirty="0">
                <a:solidFill>
                  <a:srgbClr val="0033CC"/>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MAAPP should be implemented alongside the SafeSport Code.</a:t>
            </a: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1449DD31-6695-40E1-DB16-AEBAD5F2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53707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990600"/>
            <a:ext cx="8534400" cy="5334000"/>
          </a:xfrm>
        </p:spPr>
        <p:txBody>
          <a:bodyPr rtlCol="0">
            <a:noAutofit/>
          </a:bodyPr>
          <a:lstStyle/>
          <a:p>
            <a:pPr marL="0" indent="0">
              <a:lnSpc>
                <a:spcPct val="100000"/>
              </a:lnSpc>
              <a:spcBef>
                <a:spcPts val="12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Co-ordinate with Course Setters: </a:t>
            </a: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Course setting is not only an ability, it is also an art that can best be learned through experience; there is no Study Guide for Course Setting.  Coaches’ Education materials address particulars related to course setting.</a:t>
            </a:r>
          </a:p>
          <a:p>
            <a:pPr marL="0" indent="0">
              <a:lnSpc>
                <a:spcPct val="100000"/>
              </a:lnSpc>
              <a:spcBef>
                <a:spcPts val="1200"/>
              </a:spcBef>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Assistance for Course Setters includes: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Transportation to the start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Equipment needed/available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Assistance </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614.1.2.1</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A7E77027-42BF-4892-89C2-CC781B0AA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solidFill>
                <a:srgbClr val="1A21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838200" y="1217613"/>
            <a:ext cx="7239000" cy="440055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also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BC2DF94-76E8-4BFA-8E30-18503753A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a:t>
            </a:r>
            <a:endParaRPr lang="en-US" dirty="0">
              <a:latin typeface="Arial" panose="020B0604020202020204" pitchFamily="34" charset="0"/>
              <a:cs typeface="Arial" panose="020B0604020202020204" pitchFamily="34" charset="0"/>
            </a:endParaRPr>
          </a:p>
        </p:txBody>
      </p:sp>
      <p:sp>
        <p:nvSpPr>
          <p:cNvPr id="70660" name="TextBox 3">
            <a:extLst>
              <a:ext uri="{FF2B5EF4-FFF2-40B4-BE49-F238E27FC236}">
                <a16:creationId xmlns:a16="http://schemas.microsoft.com/office/drawing/2014/main" id="{653FAAEC-03D0-4798-8D7D-D04CB75BB1BC}"/>
              </a:ext>
            </a:extLst>
          </p:cNvPr>
          <p:cNvSpPr txBox="1">
            <a:spLocks noChangeArrowheads="1"/>
          </p:cNvSpPr>
          <p:nvPr/>
        </p:nvSpPr>
        <p:spPr bwMode="auto">
          <a:xfrm>
            <a:off x="533400" y="1065084"/>
            <a:ext cx="7848600" cy="50167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pPr>
            <a:r>
              <a:rPr lang="en-US" altLang="en-US" sz="2000" dirty="0">
                <a:latin typeface="Arial" panose="020B0604020202020204" pitchFamily="34" charset="0"/>
                <a:cs typeface="Arial" panose="020B0604020202020204" pitchFamily="34" charset="0"/>
              </a:rPr>
              <a:t>Please refer to current U.S. ACR and FIS ICR and their Precisions for complete details regarding the following events:</a:t>
            </a:r>
          </a:p>
          <a:p>
            <a:pPr>
              <a:spcBef>
                <a:spcPts val="1200"/>
              </a:spcBef>
            </a:pPr>
            <a:r>
              <a:rPr lang="en-US" altLang="en-US" sz="2000" dirty="0">
                <a:latin typeface="Arial" panose="020B0604020202020204" pitchFamily="34" charset="0"/>
                <a:cs typeface="Arial" panose="020B0604020202020204" pitchFamily="34" charset="0"/>
              </a:rPr>
              <a:t>	Downhill</a:t>
            </a:r>
          </a:p>
          <a:p>
            <a:pPr>
              <a:spcBef>
                <a:spcPts val="1200"/>
              </a:spcBef>
            </a:pPr>
            <a:r>
              <a:rPr lang="en-US" altLang="en-US" sz="2000" dirty="0">
                <a:latin typeface="Arial" panose="020B0604020202020204" pitchFamily="34" charset="0"/>
                <a:cs typeface="Arial" panose="020B0604020202020204" pitchFamily="34" charset="0"/>
              </a:rPr>
              <a:t>	Slalom</a:t>
            </a:r>
          </a:p>
          <a:p>
            <a:pPr>
              <a:spcBef>
                <a:spcPts val="1200"/>
              </a:spcBef>
            </a:pPr>
            <a:r>
              <a:rPr lang="en-US" altLang="en-US" sz="2000" dirty="0">
                <a:latin typeface="Arial" panose="020B0604020202020204" pitchFamily="34" charset="0"/>
                <a:cs typeface="Arial" panose="020B0604020202020204" pitchFamily="34" charset="0"/>
              </a:rPr>
              <a:t>	Giant Slalom</a:t>
            </a:r>
          </a:p>
          <a:p>
            <a:pPr>
              <a:spcBef>
                <a:spcPts val="1200"/>
              </a:spcBef>
            </a:pPr>
            <a:r>
              <a:rPr lang="en-US" altLang="en-US" sz="2000" dirty="0">
                <a:latin typeface="Arial" panose="020B0604020202020204" pitchFamily="34" charset="0"/>
                <a:cs typeface="Arial" panose="020B0604020202020204" pitchFamily="34" charset="0"/>
              </a:rPr>
              <a:t>	Super G</a:t>
            </a:r>
          </a:p>
          <a:p>
            <a:pPr>
              <a:spcBef>
                <a:spcPts val="1200"/>
              </a:spcBef>
            </a:pPr>
            <a:r>
              <a:rPr lang="en-US" altLang="en-US" sz="2000" dirty="0">
                <a:latin typeface="Arial" panose="020B0604020202020204" pitchFamily="34" charset="0"/>
                <a:cs typeface="Arial" panose="020B0604020202020204" pitchFamily="34" charset="0"/>
              </a:rPr>
              <a:t>	Alpine Combined</a:t>
            </a:r>
          </a:p>
          <a:p>
            <a:pPr>
              <a:spcBef>
                <a:spcPts val="1200"/>
              </a:spcBef>
            </a:pPr>
            <a:r>
              <a:rPr lang="en-US" altLang="en-US" sz="2000" dirty="0">
                <a:latin typeface="Arial" panose="020B0604020202020204" pitchFamily="34" charset="0"/>
                <a:cs typeface="Arial" panose="020B0604020202020204" pitchFamily="34" charset="0"/>
              </a:rPr>
              <a:t>	Parallel</a:t>
            </a:r>
          </a:p>
          <a:p>
            <a:pPr>
              <a:spcBef>
                <a:spcPts val="1200"/>
              </a:spcBef>
            </a:pPr>
            <a:r>
              <a:rPr lang="en-US" altLang="en-US" sz="2000" dirty="0">
                <a:latin typeface="Arial" panose="020B0604020202020204" pitchFamily="34" charset="0"/>
                <a:cs typeface="Arial" panose="020B0604020202020204" pitchFamily="34" charset="0"/>
              </a:rPr>
              <a:t>	Kombi</a:t>
            </a:r>
          </a:p>
          <a:p>
            <a:pPr>
              <a:spcBef>
                <a:spcPts val="1200"/>
              </a:spcBef>
            </a:pPr>
            <a:r>
              <a:rPr lang="en-US" altLang="en-US" sz="2000" dirty="0">
                <a:latin typeface="Arial" panose="020B0604020202020204" pitchFamily="34" charset="0"/>
                <a:cs typeface="Arial" panose="020B0604020202020204" pitchFamily="34" charset="0"/>
              </a:rPr>
              <a:t>Information for </a:t>
            </a:r>
            <a:r>
              <a:rPr lang="en-US" altLang="en-US" sz="2000" u="sng" dirty="0">
                <a:latin typeface="Arial" panose="020B0604020202020204" pitchFamily="34" charset="0"/>
                <a:cs typeface="Arial" panose="020B0604020202020204" pitchFamily="34" charset="0"/>
              </a:rPr>
              <a:t>SkillsQuest</a:t>
            </a:r>
            <a:r>
              <a:rPr lang="en-US" altLang="en-US" sz="2000" dirty="0">
                <a:latin typeface="Arial" panose="020B0604020202020204" pitchFamily="34" charset="0"/>
                <a:cs typeface="Arial" panose="020B0604020202020204" pitchFamily="34" charset="0"/>
              </a:rPr>
              <a:t> is available at</a:t>
            </a:r>
          </a:p>
          <a:p>
            <a:pPr>
              <a:spcBef>
                <a:spcPts val="0"/>
              </a:spcBef>
            </a:pPr>
            <a:r>
              <a:rPr lang="en-US" sz="2000" b="1" dirty="0">
                <a:solidFill>
                  <a:srgbClr val="0F129F"/>
                </a:solidFill>
                <a:effectLst/>
                <a:latin typeface="Times New Roman" panose="02020603050405020304" pitchFamily="18" charset="0"/>
                <a:ea typeface="Times New Roman" panose="02020603050405020304" pitchFamily="18" charset="0"/>
              </a:rPr>
              <a:t>usskiandsnowboard.org/index.php/sport-programs/skillsquest</a:t>
            </a:r>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3B934EC-A900-4F8E-A031-9F4312EA1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DOWNHILL</a:t>
            </a:r>
            <a:endParaRPr lang="en-US" dirty="0">
              <a:latin typeface="Arial" panose="020B0604020202020204" pitchFamily="34" charset="0"/>
              <a:cs typeface="Arial" panose="020B0604020202020204" pitchFamily="34" charset="0"/>
            </a:endParaRPr>
          </a:p>
        </p:txBody>
      </p:sp>
      <p:sp>
        <p:nvSpPr>
          <p:cNvPr id="71683" name="TextBox 3">
            <a:extLst>
              <a:ext uri="{FF2B5EF4-FFF2-40B4-BE49-F238E27FC236}">
                <a16:creationId xmlns:a16="http://schemas.microsoft.com/office/drawing/2014/main" id="{3F086F31-941F-4F6B-AC94-5AC858EB5E9A}"/>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1CB3FB-0143-4A4A-9FC1-0320D207337E}"/>
              </a:ext>
            </a:extLst>
          </p:cNvPr>
          <p:cNvSpPr txBox="1"/>
          <p:nvPr/>
        </p:nvSpPr>
        <p:spPr>
          <a:xfrm>
            <a:off x="122238" y="798513"/>
            <a:ext cx="7456487" cy="5416550"/>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Course preparation &amp; Course Setting: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must be measured; Measurement is actual gate-to-gate racing line </a:t>
            </a:r>
            <a:r>
              <a:rPr lang="en-US"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Gate count must be verified</a:t>
            </a:r>
          </a:p>
          <a:p>
            <a:pPr>
              <a:spcBef>
                <a:spcPts val="1200"/>
              </a:spcBef>
              <a:defRPr/>
            </a:pPr>
            <a:r>
              <a:rPr lang="en-US" b="1" dirty="0">
                <a:latin typeface="Arial" panose="020B0604020202020204" pitchFamily="34" charset="0"/>
                <a:cs typeface="Arial" panose="020B0604020202020204" pitchFamily="34" charset="0"/>
              </a:rPr>
              <a:t>Competitors’ Course Inspection &amp; Security: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Course inspection prior to first official training run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Carrying their numbers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 zones marked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flags visible during competitors’ course inspection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1200"/>
              </a:spcBef>
              <a:defRPr/>
            </a:pPr>
            <a:r>
              <a:rPr lang="en-US" b="1" dirty="0">
                <a:latin typeface="Arial" panose="020B0604020202020204" pitchFamily="34" charset="0"/>
                <a:cs typeface="Arial" panose="020B0604020202020204" pitchFamily="34" charset="0"/>
              </a:rPr>
              <a:t>Official Training: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Entered </a:t>
            </a:r>
            <a:r>
              <a:rPr lang="en-US" i="1" dirty="0">
                <a:latin typeface="Arial" panose="020B0604020202020204" pitchFamily="34" charset="0"/>
                <a:cs typeface="Arial" panose="020B0604020202020204" pitchFamily="34" charset="0"/>
              </a:rPr>
              <a:t>and drawn</a:t>
            </a:r>
            <a:r>
              <a:rPr lang="en-US" dirty="0">
                <a:latin typeface="Arial" panose="020B0604020202020204" pitchFamily="34" charset="0"/>
                <a:cs typeface="Arial" panose="020B0604020202020204" pitchFamily="34" charset="0"/>
              </a:rPr>
              <a:t> in </a:t>
            </a:r>
            <a:r>
              <a:rPr lang="en-US" i="1" dirty="0">
                <a:latin typeface="Arial" panose="020B0604020202020204" pitchFamily="34" charset="0"/>
                <a:cs typeface="Arial" panose="020B0604020202020204" pitchFamily="34" charset="0"/>
              </a:rPr>
              <a:t>all official training runs</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Should start in all training runs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Must participate in at least one timed training run </a:t>
            </a:r>
          </a:p>
          <a:p>
            <a:pPr>
              <a:spcBef>
                <a:spcPts val="1200"/>
              </a:spcBef>
              <a:defRPr/>
            </a:pPr>
            <a:r>
              <a:rPr lang="en-US" b="1" dirty="0">
                <a:latin typeface="Arial" panose="020B0604020202020204" pitchFamily="34" charset="0"/>
                <a:cs typeface="Arial" panose="020B0604020202020204" pitchFamily="34" charset="0"/>
              </a:rPr>
              <a:t>Start Intervals: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Minimum interval </a:t>
            </a:r>
            <a:r>
              <a:rPr lang="en-US" b="1" dirty="0">
                <a:latin typeface="Arial" panose="020B0604020202020204" pitchFamily="34" charset="0"/>
                <a:cs typeface="Arial" panose="020B0604020202020204" pitchFamily="34" charset="0"/>
              </a:rPr>
              <a:t>40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May be increased as required</a:t>
            </a:r>
          </a:p>
          <a:p>
            <a:pPr>
              <a:spcBef>
                <a:spcPts val="1200"/>
              </a:spcBef>
              <a:defRPr/>
            </a:pPr>
            <a:r>
              <a:rPr lang="en-US" b="1" i="1" dirty="0">
                <a:latin typeface="Arial" panose="020B0604020202020204" pitchFamily="34" charset="0"/>
                <a:cs typeface="Arial" panose="020B0604020202020204" pitchFamily="34" charset="0"/>
              </a:rPr>
              <a:t>Start order must be redrawn daily</a:t>
            </a:r>
          </a:p>
        </p:txBody>
      </p:sp>
      <p:pic>
        <p:nvPicPr>
          <p:cNvPr id="5" name="Content Placeholder 10">
            <a:extLst>
              <a:ext uri="{FF2B5EF4-FFF2-40B4-BE49-F238E27FC236}">
                <a16:creationId xmlns:a16="http://schemas.microsoft.com/office/drawing/2014/main" id="{C892D0AF-4931-4CE2-ABAF-A84DC0C8B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229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DOWNHILL: “Special Training Runs”</a:t>
            </a:r>
            <a:r>
              <a:rPr lang="en-US" dirty="0">
                <a:latin typeface="Arial" panose="020B0604020202020204" pitchFamily="34" charset="0"/>
                <a:cs typeface="Arial" panose="020B0604020202020204" pitchFamily="34" charset="0"/>
              </a:rPr>
              <a:t> </a:t>
            </a:r>
          </a:p>
        </p:txBody>
      </p:sp>
      <p:sp>
        <p:nvSpPr>
          <p:cNvPr id="72707" name="TextBox 3">
            <a:extLst>
              <a:ext uri="{FF2B5EF4-FFF2-40B4-BE49-F238E27FC236}">
                <a16:creationId xmlns:a16="http://schemas.microsoft.com/office/drawing/2014/main" id="{D3060AED-59C2-4CCB-AB45-503896D388BC}"/>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1CB3FB-0143-4A4A-9FC1-0320D207337E}"/>
              </a:ext>
            </a:extLst>
          </p:cNvPr>
          <p:cNvSpPr txBox="1"/>
          <p:nvPr/>
        </p:nvSpPr>
        <p:spPr>
          <a:xfrm>
            <a:off x="457200" y="1342341"/>
            <a:ext cx="8229599" cy="4278094"/>
          </a:xfrm>
          <a:prstGeom prst="rect">
            <a:avLst/>
          </a:prstGeom>
          <a:noFill/>
          <a:ln>
            <a:noFill/>
          </a:ln>
        </p:spPr>
        <p:txBody>
          <a:bodyPr wrap="square" anchor="ctr" anchorCtr="1">
            <a:spAutoFit/>
          </a:bodyPr>
          <a:lstStyle/>
          <a:p>
            <a:pPr>
              <a:defRPr/>
            </a:pPr>
            <a:r>
              <a:rPr lang="en-US" dirty="0">
                <a:latin typeface="Arial" panose="020B0604020202020204" pitchFamily="34" charset="0"/>
                <a:cs typeface="Arial" panose="020B0604020202020204" pitchFamily="34" charset="0"/>
              </a:rPr>
              <a:t>Every training run/race must have a U.S. Ski &amp; Snowboard race code (FIS events also require a FIS codex); this is verification event liability insurance is in effect.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If one or more athletes have not participated in at least one timed training run and the Jury wishes to allow them to race, the following procedure must be followed: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must be contacted; if required, they will contact FIS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Race Transmittal numbers/codex numbers must be assigned</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Program must be prepared to allow the staging of an additional training run</a:t>
            </a:r>
          </a:p>
          <a:p>
            <a:pPr marL="285750" indent="-285750">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athletes must be afforded the opportunity to start in the additional training run</a:t>
            </a:r>
          </a:p>
          <a:p>
            <a:pPr marL="285750" indent="-285750">
              <a:spcBef>
                <a:spcPts val="600"/>
              </a:spcBef>
              <a:buFont typeface="Arial" panose="020B0604020202020204" pitchFamily="34" charset="0"/>
              <a:buChar char="•"/>
              <a:defRP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training-day-related documents: XML file, Program, Jury Minutes, etc. must be filed as required</a:t>
            </a:r>
          </a:p>
        </p:txBody>
      </p:sp>
      <p:pic>
        <p:nvPicPr>
          <p:cNvPr id="5" name="Content Placeholder 10">
            <a:extLst>
              <a:ext uri="{FF2B5EF4-FFF2-40B4-BE49-F238E27FC236}">
                <a16:creationId xmlns:a16="http://schemas.microsoft.com/office/drawing/2014/main" id="{0FD1645E-6465-456F-8433-A8A60D23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28575"/>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a:t>
            </a:r>
            <a:endParaRPr lang="en-US" dirty="0">
              <a:latin typeface="Arial" panose="020B0604020202020204" pitchFamily="34" charset="0"/>
              <a:cs typeface="Arial" panose="020B0604020202020204" pitchFamily="34" charset="0"/>
            </a:endParaRPr>
          </a:p>
        </p:txBody>
      </p:sp>
      <p:sp>
        <p:nvSpPr>
          <p:cNvPr id="73731" name="TextBox 3">
            <a:extLst>
              <a:ext uri="{FF2B5EF4-FFF2-40B4-BE49-F238E27FC236}">
                <a16:creationId xmlns:a16="http://schemas.microsoft.com/office/drawing/2014/main" id="{B2C52EA6-C3F6-4757-BBF0-D5CB76972E86}"/>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48F899-9B4F-4F00-9D3D-67B842A6BDFA}"/>
              </a:ext>
            </a:extLst>
          </p:cNvPr>
          <p:cNvSpPr txBox="1"/>
          <p:nvPr/>
        </p:nvSpPr>
        <p:spPr>
          <a:xfrm>
            <a:off x="508000" y="776288"/>
            <a:ext cx="8458200" cy="5908675"/>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Single-pole Slalom:</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must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outside pole and turning pole be installed?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definition of “gate line” &amp; “clear passage” for double pole installations?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How far does competitor have to hike after missing a double pole installation?</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“gate line” &amp; “clear passage” for single pole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How far does competitor have to hike after missing a single pole gate?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interferes with the run of the following competitor or is passed by a competitor, they cannot continue on course</a:t>
            </a:r>
          </a:p>
          <a:p>
            <a:pPr>
              <a:defRPr/>
            </a:pPr>
            <a:r>
              <a:rPr lang="en-US" b="1"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Number of gates is determined by distance between turning poles.  Specific gate types are required e.g., hairpins, verticals, delays.</a:t>
            </a:r>
          </a:p>
          <a:p>
            <a:pPr>
              <a:defRPr/>
            </a:pPr>
            <a:r>
              <a:rPr lang="en-US" b="1" u="sng" dirty="0">
                <a:latin typeface="Arial" panose="020B0604020202020204" pitchFamily="34" charset="0"/>
                <a:cs typeface="Arial" panose="020B0604020202020204" pitchFamily="34" charset="0"/>
              </a:rPr>
              <a:t>FIS:</a:t>
            </a:r>
            <a:r>
              <a:rPr lang="en-US" dirty="0">
                <a:latin typeface="Arial" panose="020B0604020202020204" pitchFamily="34" charset="0"/>
                <a:cs typeface="Arial" panose="020B0604020202020204" pitchFamily="34" charset="0"/>
              </a:rPr>
              <a:t> Minimum number of gates = those requiring direction change </a:t>
            </a:r>
            <a:r>
              <a:rPr lang="en-US" b="1" dirty="0">
                <a:latin typeface="Arial" panose="020B0604020202020204" pitchFamily="34" charset="0"/>
                <a:cs typeface="Arial" panose="020B0604020202020204" pitchFamily="34" charset="0"/>
              </a:rPr>
              <a:t> </a:t>
            </a:r>
          </a:p>
          <a:p>
            <a:pPr>
              <a:defRPr/>
            </a:pPr>
            <a:r>
              <a:rPr lang="en-US" b="1" dirty="0">
                <a:latin typeface="Arial" panose="020B0604020202020204" pitchFamily="34" charset="0"/>
                <a:cs typeface="Arial" panose="020B0604020202020204" pitchFamily="34" charset="0"/>
              </a:rPr>
              <a:t>Inspection of the course: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Jury determines method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May not ski down course or through gates </a:t>
            </a:r>
          </a:p>
          <a:p>
            <a:pPr>
              <a:defRPr/>
            </a:pPr>
            <a:r>
              <a:rPr lang="en-US" b="1" dirty="0">
                <a:latin typeface="Arial" panose="020B0604020202020204" pitchFamily="34" charset="0"/>
                <a:cs typeface="Arial" panose="020B0604020202020204" pitchFamily="34" charset="0"/>
              </a:rPr>
              <a:t>Start Interval:</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Determined by the Jury</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Is irregular (non-fixed)</a:t>
            </a:r>
          </a:p>
          <a:p>
            <a:pPr>
              <a:defRPr/>
            </a:pPr>
            <a:r>
              <a:rPr lang="en-US" b="1" dirty="0">
                <a:latin typeface="Arial" panose="020B0604020202020204" pitchFamily="34" charset="0"/>
                <a:cs typeface="Arial" panose="020B0604020202020204" pitchFamily="34" charset="0"/>
              </a:rPr>
              <a:t>Second run Start Order:</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Reverse 30 is the standard bibbo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Decision to reduce to reverse 15 must be announced by the Jury 1 hour prior to start of first run </a:t>
            </a: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249237"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GIANT SLALOM</a:t>
            </a:r>
            <a:endParaRPr lang="en-US" dirty="0">
              <a:latin typeface="Arial" panose="020B0604020202020204" pitchFamily="34" charset="0"/>
              <a:cs typeface="Arial" panose="020B0604020202020204" pitchFamily="34" charset="0"/>
            </a:endParaRPr>
          </a:p>
        </p:txBody>
      </p:sp>
      <p:sp>
        <p:nvSpPr>
          <p:cNvPr id="74755" name="TextBox 3">
            <a:extLst>
              <a:ext uri="{FF2B5EF4-FFF2-40B4-BE49-F238E27FC236}">
                <a16:creationId xmlns:a16="http://schemas.microsoft.com/office/drawing/2014/main" id="{5F59F8E0-62FE-46FC-806E-37CF30BFEDD2}"/>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8E921AB-4731-4571-B656-FED56CE66EE8}"/>
              </a:ext>
            </a:extLst>
          </p:cNvPr>
          <p:cNvSpPr txBox="1"/>
          <p:nvPr/>
        </p:nvSpPr>
        <p:spPr>
          <a:xfrm>
            <a:off x="317500" y="715296"/>
            <a:ext cx="8648700" cy="5932488"/>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Single gate Giant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Where must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outside gates and turning gates be installed?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“gate line” for single gate slalom?</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What is the definition of “clear passage”?</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 competitor may not continue on course after missing a gate in GS</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After coming to a complete stop a competitor </a:t>
            </a:r>
            <a:r>
              <a:rPr lang="en-US" b="1" u="sng" dirty="0">
                <a:latin typeface="Arial" panose="020B0604020202020204" pitchFamily="34" charset="0"/>
                <a:cs typeface="Arial" panose="020B0604020202020204" pitchFamily="34" charset="0"/>
              </a:rPr>
              <a:t>may not</a:t>
            </a:r>
            <a:r>
              <a:rPr lang="en-US" dirty="0">
                <a:latin typeface="Arial" panose="020B0604020202020204" pitchFamily="34" charset="0"/>
                <a:cs typeface="Arial" panose="020B0604020202020204" pitchFamily="34" charset="0"/>
              </a:rPr>
              <a:t> step back (hike)  </a:t>
            </a:r>
          </a:p>
          <a:p>
            <a:pPr>
              <a:spcBef>
                <a:spcPts val="900"/>
              </a:spcBef>
              <a:defRPr/>
            </a:pPr>
            <a:r>
              <a:rPr lang="en-US" b="1" dirty="0">
                <a:latin typeface="Arial" panose="020B0604020202020204" pitchFamily="34" charset="0"/>
                <a:cs typeface="Arial" panose="020B0604020202020204" pitchFamily="34" charset="0"/>
              </a:rPr>
              <a:t>Course Setting:   </a:t>
            </a:r>
          </a:p>
          <a:p>
            <a:pPr>
              <a:defRPr/>
            </a:pPr>
            <a:r>
              <a:rPr lang="en-US" b="1" u="sng" dirty="0">
                <a:latin typeface="Arial" panose="020B0604020202020204" pitchFamily="34" charset="0"/>
                <a:cs typeface="Arial" panose="020B0604020202020204" pitchFamily="34" charset="0"/>
              </a:rPr>
              <a:t>Non-FIS:</a:t>
            </a:r>
            <a:r>
              <a:rPr lang="en-US" dirty="0">
                <a:latin typeface="Arial" panose="020B0604020202020204" pitchFamily="34" charset="0"/>
                <a:cs typeface="Arial" panose="020B0604020202020204" pitchFamily="34" charset="0"/>
              </a:rPr>
              <a:t> Number of gates is determined by distance between successive gates and turning pole to turning pole and level of competition. The course setter setting a course for youth should take particular consideration of the physical ability of the competitors.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defRPr/>
            </a:pP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Minimum number of gates = direction changes</a:t>
            </a:r>
          </a:p>
          <a:p>
            <a:pPr>
              <a:spcBef>
                <a:spcPts val="1200"/>
              </a:spcBef>
              <a:defRPr/>
            </a:pPr>
            <a:r>
              <a:rPr lang="en-US" b="1" dirty="0">
                <a:latin typeface="Arial" panose="020B0604020202020204" pitchFamily="34" charset="0"/>
                <a:cs typeface="Arial" panose="020B0604020202020204" pitchFamily="34" charset="0"/>
              </a:rPr>
              <a:t>Methods of Course Inspection: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Specific methods noted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Violation may result in sanction </a:t>
            </a:r>
          </a:p>
          <a:p>
            <a:pPr>
              <a:spcBef>
                <a:spcPts val="900"/>
              </a:spcBef>
              <a:defRPr/>
            </a:pPr>
            <a:r>
              <a:rPr lang="en-US" b="1" dirty="0">
                <a:latin typeface="Arial" panose="020B0604020202020204" pitchFamily="34" charset="0"/>
                <a:cs typeface="Arial" panose="020B0604020202020204" pitchFamily="34" charset="0"/>
              </a:rPr>
              <a:t>Start Intervals: </a:t>
            </a:r>
            <a:r>
              <a:rPr lang="en-US" dirty="0">
                <a:latin typeface="Arial" panose="020B0604020202020204" pitchFamily="34" charset="0"/>
                <a:cs typeface="Arial" panose="020B0604020202020204" pitchFamily="34" charset="0"/>
              </a:rPr>
              <a:t>Minimum interval </a:t>
            </a:r>
            <a:r>
              <a:rPr lang="en-US" b="1" dirty="0">
                <a:latin typeface="Arial" panose="020B0604020202020204" pitchFamily="34" charset="0"/>
                <a:cs typeface="Arial" panose="020B0604020202020204" pitchFamily="34" charset="0"/>
              </a:rPr>
              <a:t>30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900"/>
              </a:spcBef>
              <a:defRPr/>
            </a:pPr>
            <a:r>
              <a:rPr lang="en-US" b="1" dirty="0">
                <a:latin typeface="Arial" panose="020B0604020202020204" pitchFamily="34" charset="0"/>
                <a:cs typeface="Arial" panose="020B0604020202020204" pitchFamily="34" charset="0"/>
              </a:rPr>
              <a:t>Second run Start Order:</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Reverse 30 standard bibbo</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Jury must announce 1 hour prior to start of </a:t>
            </a:r>
            <a:r>
              <a:rPr lang="en-US" b="1" dirty="0">
                <a:latin typeface="Arial" panose="020B0604020202020204" pitchFamily="34" charset="0"/>
                <a:cs typeface="Arial" panose="020B0604020202020204" pitchFamily="34" charset="0"/>
              </a:rPr>
              <a:t>first run</a:t>
            </a:r>
            <a:r>
              <a:rPr lang="en-US" dirty="0">
                <a:latin typeface="Arial" panose="020B0604020202020204" pitchFamily="34" charset="0"/>
                <a:cs typeface="Arial" panose="020B0604020202020204" pitchFamily="34" charset="0"/>
              </a:rPr>
              <a:t> to reduce to 15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79EF4AE6-1671-4735-A359-1A7952C15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304800" y="150249"/>
            <a:ext cx="6705600" cy="646113"/>
          </a:xfrm>
          <a:prstGeom prst="rect">
            <a:avLst/>
          </a:prstGeom>
          <a:ln>
            <a:noFill/>
          </a:ln>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 G</a:t>
            </a:r>
            <a:endParaRPr lang="en-US" dirty="0">
              <a:latin typeface="Arial" panose="020B0604020202020204" pitchFamily="34" charset="0"/>
              <a:cs typeface="Arial" panose="020B0604020202020204" pitchFamily="34" charset="0"/>
            </a:endParaRPr>
          </a:p>
        </p:txBody>
      </p:sp>
      <p:sp>
        <p:nvSpPr>
          <p:cNvPr id="75779" name="TextBox 3">
            <a:extLst>
              <a:ext uri="{FF2B5EF4-FFF2-40B4-BE49-F238E27FC236}">
                <a16:creationId xmlns:a16="http://schemas.microsoft.com/office/drawing/2014/main" id="{28CC3F16-B80A-45A2-ACD3-17768042B8C6}"/>
              </a:ext>
            </a:extLst>
          </p:cNvPr>
          <p:cNvSpPr txBox="1">
            <a:spLocks noChangeArrowheads="1"/>
          </p:cNvSpPr>
          <p:nvPr/>
        </p:nvSpPr>
        <p:spPr bwMode="auto">
          <a:xfrm>
            <a:off x="95250" y="2668588"/>
            <a:ext cx="733425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52C657-4E25-431C-B013-8EC740CF38FD}"/>
              </a:ext>
            </a:extLst>
          </p:cNvPr>
          <p:cNvSpPr txBox="1"/>
          <p:nvPr/>
        </p:nvSpPr>
        <p:spPr>
          <a:xfrm>
            <a:off x="304800" y="698500"/>
            <a:ext cx="8743950" cy="6016625"/>
          </a:xfrm>
          <a:prstGeom prst="rect">
            <a:avLst/>
          </a:prstGeom>
          <a:noFill/>
          <a:ln>
            <a:noFill/>
          </a:ln>
        </p:spPr>
        <p:txBody>
          <a:bodyPr anchor="ctr" anchorCtr="1">
            <a:spAutoFit/>
          </a:bodyPr>
          <a:lstStyle/>
          <a:p>
            <a:pPr>
              <a:defRPr/>
            </a:pPr>
            <a:r>
              <a:rPr lang="en-US" b="1" dirty="0">
                <a:latin typeface="Arial" panose="020B0604020202020204" pitchFamily="34" charset="0"/>
                <a:cs typeface="Arial" panose="020B0604020202020204" pitchFamily="34" charset="0"/>
              </a:rPr>
              <a:t>In General:</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Jumps are allowed</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must be measured with measuring tape, wheel or GPS </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Competition course length is used to calculate racers’ speed on course</a:t>
            </a:r>
          </a:p>
          <a:p>
            <a:pPr>
              <a:spcBef>
                <a:spcPts val="600"/>
              </a:spcBef>
              <a:defRPr/>
            </a:pPr>
            <a:r>
              <a:rPr lang="en-US" b="1" dirty="0">
                <a:latin typeface="Arial" panose="020B0604020202020204" pitchFamily="34" charset="0"/>
                <a:cs typeface="Arial" panose="020B0604020202020204" pitchFamily="34" charset="0"/>
              </a:rPr>
              <a:t>Course Setting: </a:t>
            </a:r>
          </a:p>
          <a:p>
            <a:pPr lvl="1">
              <a:defRPr/>
            </a:pP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Number of gates is determined by distance between successive gates and turning pole to turning pole and level of competition</a:t>
            </a:r>
          </a:p>
          <a:p>
            <a:pPr lvl="1">
              <a:spcBef>
                <a:spcPts val="600"/>
              </a:spcBef>
              <a:defRPr/>
            </a:pP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Minimum number of gates = those requiring direction  </a:t>
            </a:r>
          </a:p>
          <a:p>
            <a:pPr>
              <a:spcBef>
                <a:spcPts val="600"/>
              </a:spcBef>
              <a:defRP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Event:</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Course closed on day of race, if no inspections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Yellow flag zones required with flags in place for competitors’ course inspection</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 competitor may not continue on course after missing a gate in SG</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After coming to a complete stop a competitor </a:t>
            </a:r>
            <a:r>
              <a:rPr lang="en-US" b="1" u="sng" dirty="0">
                <a:latin typeface="Arial" panose="020B0604020202020204" pitchFamily="34" charset="0"/>
                <a:cs typeface="Arial" panose="020B0604020202020204" pitchFamily="34" charset="0"/>
              </a:rPr>
              <a:t>may not</a:t>
            </a:r>
            <a:r>
              <a:rPr lang="en-US" dirty="0">
                <a:latin typeface="Arial" panose="020B0604020202020204" pitchFamily="34" charset="0"/>
                <a:cs typeface="Arial" panose="020B0604020202020204" pitchFamily="34" charset="0"/>
              </a:rPr>
              <a:t> step back (hike) </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Minimum start intervals </a:t>
            </a:r>
            <a:r>
              <a:rPr lang="en-US" b="1" dirty="0">
                <a:latin typeface="Arial" panose="020B0604020202020204" pitchFamily="34" charset="0"/>
                <a:cs typeface="Arial" panose="020B0604020202020204" pitchFamily="34" charset="0"/>
              </a:rPr>
              <a:t>40 seconds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600"/>
              </a:spcBef>
              <a:defRPr/>
            </a:pPr>
            <a:r>
              <a:rPr lang="en-US" b="1" dirty="0">
                <a:latin typeface="Arial" panose="020B0604020202020204" pitchFamily="34" charset="0"/>
                <a:cs typeface="Arial" panose="020B0604020202020204" pitchFamily="34" charset="0"/>
              </a:rPr>
              <a:t>Methods of Course Inspection: </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Specific methods noted</a:t>
            </a:r>
          </a:p>
          <a:p>
            <a:pPr marL="28575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Violation may result in sanction 7.   	</a:t>
            </a:r>
          </a:p>
          <a:p>
            <a:pPr>
              <a:spcBef>
                <a:spcPts val="600"/>
              </a:spcBef>
              <a:defRPr/>
            </a:pPr>
            <a:r>
              <a:rPr lang="en-US" b="1" dirty="0">
                <a:latin typeface="Arial" panose="020B0604020202020204" pitchFamily="34" charset="0"/>
                <a:cs typeface="Arial" panose="020B0604020202020204" pitchFamily="34" charset="0"/>
              </a:rPr>
              <a:t>Youth Competitions: </a:t>
            </a:r>
          </a:p>
          <a:p>
            <a:pPr>
              <a:spcBef>
                <a:spcPts val="0"/>
              </a:spcBef>
              <a:defRPr/>
            </a:pPr>
            <a:r>
              <a:rPr lang="en-US" dirty="0">
                <a:latin typeface="Arial" panose="020B0604020202020204" pitchFamily="34" charset="0"/>
                <a:cs typeface="Arial" panose="020B0604020202020204" pitchFamily="34" charset="0"/>
              </a:rPr>
              <a:t>Specific rules are in place for U16 and younger age groups; please refer to current rules for details</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COMBINED</a:t>
            </a:r>
            <a:endParaRPr lang="en-US" dirty="0">
              <a:latin typeface="Arial" panose="020B0604020202020204" pitchFamily="34" charset="0"/>
              <a:cs typeface="Arial" panose="020B0604020202020204" pitchFamily="34" charset="0"/>
            </a:endParaRPr>
          </a:p>
        </p:txBody>
      </p:sp>
      <p:sp>
        <p:nvSpPr>
          <p:cNvPr id="76803" name="TextBox 3">
            <a:extLst>
              <a:ext uri="{FF2B5EF4-FFF2-40B4-BE49-F238E27FC236}">
                <a16:creationId xmlns:a16="http://schemas.microsoft.com/office/drawing/2014/main" id="{0357E401-F64A-48C7-82CB-2254873A75B9}"/>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76804" name="TextBox 1">
            <a:extLst>
              <a:ext uri="{FF2B5EF4-FFF2-40B4-BE49-F238E27FC236}">
                <a16:creationId xmlns:a16="http://schemas.microsoft.com/office/drawing/2014/main" id="{3583FA48-3CC6-4FC5-9E77-40C5CA9DC757}"/>
              </a:ext>
            </a:extLst>
          </p:cNvPr>
          <p:cNvSpPr txBox="1">
            <a:spLocks noChangeArrowheads="1"/>
          </p:cNvSpPr>
          <p:nvPr/>
        </p:nvSpPr>
        <p:spPr bwMode="auto">
          <a:xfrm>
            <a:off x="431800" y="1050925"/>
            <a:ext cx="7924800" cy="4862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Alpine Combined event consists of two runs: A Downhill or Super G run, and a single run of Slalom; results are calculated on combined times of both runs</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speed events must be held on courses specifically homologated for DH or SG respectively</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Specific speed event rules (DH or SG) are in effect</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Slalom may be held on the same courses; Slalom homologation is not required</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possible, both runs should be held on one day; exceptions can only be decided by the Jury</a:t>
            </a:r>
          </a:p>
          <a:p>
            <a:pPr>
              <a:spcBef>
                <a:spcPts val="1200"/>
              </a:spcBef>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If the Slalom run takes place before the DH or SG, competitors who DNS, NPS, DNF, or DSQ will start in DH or SG with original bib after the last competitor who qualified in the SL run</a:t>
            </a:r>
          </a:p>
        </p:txBody>
      </p:sp>
      <p:pic>
        <p:nvPicPr>
          <p:cNvPr id="5" name="Content Placeholder 10">
            <a:extLst>
              <a:ext uri="{FF2B5EF4-FFF2-40B4-BE49-F238E27FC236}">
                <a16:creationId xmlns:a16="http://schemas.microsoft.com/office/drawing/2014/main" id="{F067CC58-C945-4D70-ABC1-9324215FA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PARALLEL</a:t>
            </a:r>
            <a:endParaRPr lang="en-US" dirty="0">
              <a:latin typeface="Arial" panose="020B0604020202020204" pitchFamily="34" charset="0"/>
              <a:cs typeface="Arial" panose="020B0604020202020204" pitchFamily="34" charset="0"/>
            </a:endParaRPr>
          </a:p>
        </p:txBody>
      </p:sp>
      <p:sp>
        <p:nvSpPr>
          <p:cNvPr id="77827" name="TextBox 3">
            <a:extLst>
              <a:ext uri="{FF2B5EF4-FFF2-40B4-BE49-F238E27FC236}">
                <a16:creationId xmlns:a16="http://schemas.microsoft.com/office/drawing/2014/main" id="{6F68252F-309B-4EFB-89B7-F2F116BF5A7E}"/>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2AB4C18-7746-430E-A6A1-1233FAED49AB}"/>
              </a:ext>
            </a:extLst>
          </p:cNvPr>
          <p:cNvSpPr txBox="1"/>
          <p:nvPr/>
        </p:nvSpPr>
        <p:spPr>
          <a:xfrm>
            <a:off x="457200" y="1006475"/>
            <a:ext cx="8305800" cy="5562600"/>
          </a:xfrm>
          <a:prstGeom prst="rect">
            <a:avLst/>
          </a:prstGeom>
          <a:noFill/>
          <a:ln>
            <a:noFill/>
          </a:ln>
        </p:spPr>
        <p:txBody>
          <a:bodyPr anchor="ctr" anchorCtr="1">
            <a:spAutoFit/>
          </a:bodyPr>
          <a:lstStyle/>
          <a:p>
            <a:pPr>
              <a:spcBef>
                <a:spcPts val="0"/>
              </a:spcBef>
              <a:defRPr/>
            </a:pPr>
            <a:r>
              <a:rPr lang="en-US" b="1" dirty="0">
                <a:latin typeface="Arial" panose="020B0604020202020204" pitchFamily="34" charset="0"/>
                <a:cs typeface="Arial" panose="020B0604020202020204" pitchFamily="34" charset="0"/>
              </a:rPr>
              <a:t>What is Parallel?</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Two or more competitors race simultaneously side by side down two courses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Winners may advance into “brackets” and elimination-type finals</a:t>
            </a:r>
          </a:p>
          <a:p>
            <a:pPr>
              <a:spcBef>
                <a:spcPts val="900"/>
              </a:spcBef>
              <a:defRPr/>
            </a:pPr>
            <a:r>
              <a:rPr lang="en-US" b="1" dirty="0">
                <a:latin typeface="Arial" panose="020B0604020202020204" pitchFamily="34" charset="0"/>
                <a:cs typeface="Arial" panose="020B0604020202020204" pitchFamily="34" charset="0"/>
              </a:rPr>
              <a:t>Course specifications &amp; course setting:</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Uniform course preparation across slope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Set distance between courses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Equally set side-by-side courses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Set distance between gates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Minimum vertical drop  </a:t>
            </a:r>
          </a:p>
          <a:p>
            <a:pPr>
              <a:spcBef>
                <a:spcPts val="900"/>
              </a:spcBef>
              <a:defRPr/>
            </a:pPr>
            <a:r>
              <a:rPr lang="en-US" b="1" dirty="0">
                <a:latin typeface="Arial" panose="020B0604020202020204" pitchFamily="34" charset="0"/>
                <a:cs typeface="Arial" panose="020B0604020202020204" pitchFamily="34" charset="0"/>
              </a:rPr>
              <a:t>Finish specifications:</a:t>
            </a:r>
          </a:p>
          <a:p>
            <a:pPr marL="285750" indent="-285750">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Finish areas must be symmetrical</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Line into finish must be parallel with line of start posts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Marked with two sets of SL gates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Inside poles placed side by side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Visually separate approaches and separated after finish line</a:t>
            </a:r>
          </a:p>
          <a:p>
            <a:pPr>
              <a:spcBef>
                <a:spcPts val="900"/>
              </a:spcBef>
              <a:defRPr/>
            </a:pPr>
            <a:r>
              <a:rPr lang="en-US" b="1" dirty="0">
                <a:latin typeface="Arial" panose="020B0604020202020204" pitchFamily="34" charset="0"/>
                <a:cs typeface="Arial" panose="020B0604020202020204" pitchFamily="34" charset="0"/>
              </a:rPr>
              <a:t> </a:t>
            </a:r>
          </a:p>
        </p:txBody>
      </p:sp>
      <p:pic>
        <p:nvPicPr>
          <p:cNvPr id="5" name="Content Placeholder 10">
            <a:extLst>
              <a:ext uri="{FF2B5EF4-FFF2-40B4-BE49-F238E27FC236}">
                <a16:creationId xmlns:a16="http://schemas.microsoft.com/office/drawing/2014/main" id="{BCD3E409-6EBC-414A-A7B2-EF2BE403F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D21-6AB6-FEE1-7137-8E6376A0435E}"/>
              </a:ext>
            </a:extLst>
          </p:cNvPr>
          <p:cNvSpPr>
            <a:spLocks noGrp="1"/>
          </p:cNvSpPr>
          <p:nvPr>
            <p:ph type="title"/>
          </p:nvPr>
        </p:nvSpPr>
        <p:spPr>
          <a:xfrm>
            <a:off x="342900" y="109538"/>
            <a:ext cx="7339013" cy="736600"/>
          </a:xfrm>
        </p:spPr>
        <p:txBody>
          <a:bodyPr/>
          <a:lstStyle/>
          <a:p>
            <a:pPr>
              <a:defRPr/>
            </a:pPr>
            <a:r>
              <a:rPr lang="en-US"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B6F4A1B-9712-1E57-E432-03F87B998B9E}"/>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F4B34E1D-7F6B-11E6-20F5-21A8DEE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274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334297" y="103239"/>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KOMBI</a:t>
            </a:r>
            <a:endParaRPr lang="en-US" dirty="0">
              <a:latin typeface="Arial" panose="020B0604020202020204" pitchFamily="34" charset="0"/>
              <a:cs typeface="Arial" panose="020B0604020202020204" pitchFamily="34" charset="0"/>
            </a:endParaRPr>
          </a:p>
        </p:txBody>
      </p:sp>
      <p:sp>
        <p:nvSpPr>
          <p:cNvPr id="78851" name="TextBox 3">
            <a:extLst>
              <a:ext uri="{FF2B5EF4-FFF2-40B4-BE49-F238E27FC236}">
                <a16:creationId xmlns:a16="http://schemas.microsoft.com/office/drawing/2014/main" id="{0241147D-C531-4552-B897-D3EC3EBA3DA7}"/>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C301914-F569-4541-A1DC-63236D6B55D6}"/>
              </a:ext>
            </a:extLst>
          </p:cNvPr>
          <p:cNvSpPr txBox="1"/>
          <p:nvPr/>
        </p:nvSpPr>
        <p:spPr>
          <a:xfrm>
            <a:off x="331475" y="990600"/>
            <a:ext cx="8153400" cy="5216813"/>
          </a:xfrm>
          <a:prstGeom prst="rect">
            <a:avLst/>
          </a:prstGeom>
          <a:noFill/>
          <a:ln>
            <a:noFill/>
          </a:ln>
        </p:spPr>
        <p:txBody>
          <a:bodyPr anchor="ctr" anchorCtr="1">
            <a:spAutoFit/>
          </a:bodyPr>
          <a:lstStyle/>
          <a:p>
            <a:pPr>
              <a:spcBef>
                <a:spcPts val="600"/>
              </a:spcBef>
              <a:defRPr/>
            </a:pPr>
            <a:r>
              <a:rPr lang="en-US" dirty="0">
                <a:latin typeface="Arial" panose="020B0604020202020204" pitchFamily="34" charset="0"/>
                <a:cs typeface="Arial" panose="020B0604020202020204" pitchFamily="34" charset="0"/>
              </a:rPr>
              <a:t>Kombi consists of a mixture of standard turns and gates and meets developmental needs for this age group.  There is no minimum or maximum number of turns required.  There are two forms of Kombi:</a:t>
            </a:r>
          </a:p>
          <a:p>
            <a:pPr>
              <a:spcBef>
                <a:spcPts val="1200"/>
              </a:spcBef>
              <a:defRPr/>
            </a:pPr>
            <a:r>
              <a:rPr lang="en-US" b="1" dirty="0">
                <a:latin typeface="Arial" panose="020B0604020202020204" pitchFamily="34" charset="0"/>
                <a:cs typeface="Arial" panose="020B0604020202020204" pitchFamily="34" charset="0"/>
              </a:rPr>
              <a:t>SL / GS </a:t>
            </a:r>
            <a:r>
              <a:rPr lang="en-US" dirty="0">
                <a:latin typeface="Arial" panose="020B0604020202020204" pitchFamily="34" charset="0"/>
                <a:cs typeface="Arial" panose="020B0604020202020204" pitchFamily="34" charset="0"/>
              </a:rPr>
              <a:t>– Technical format must be held on courses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homologated for Giant Slalom </a:t>
            </a:r>
            <a:r>
              <a:rPr lang="en-US" dirty="0">
                <a:latin typeface="Arial" panose="020B0604020202020204" pitchFamily="34" charset="0"/>
                <a:cs typeface="Arial" panose="020B0604020202020204" pitchFamily="34" charset="0"/>
              </a:rPr>
              <a:t> </a:t>
            </a:r>
          </a:p>
          <a:p>
            <a:pPr>
              <a:spcBef>
                <a:spcPts val="1200"/>
              </a:spcBef>
              <a:defRPr/>
            </a:pPr>
            <a:r>
              <a:rPr lang="en-US" b="1" dirty="0">
                <a:latin typeface="Arial" panose="020B0604020202020204" pitchFamily="34" charset="0"/>
                <a:cs typeface="Arial" panose="020B0604020202020204" pitchFamily="34" charset="0"/>
              </a:rPr>
              <a:t>GS / SG </a:t>
            </a:r>
            <a:r>
              <a:rPr lang="en-US" dirty="0">
                <a:latin typeface="Arial" panose="020B0604020202020204" pitchFamily="34" charset="0"/>
                <a:cs typeface="Arial" panose="020B0604020202020204" pitchFamily="34" charset="0"/>
              </a:rPr>
              <a:t>– Speed format must be held on courses homologated for Super G.   </a:t>
            </a:r>
          </a:p>
          <a:p>
            <a:pPr>
              <a:spcBef>
                <a:spcPts val="1200"/>
              </a:spcBef>
              <a:defRPr/>
            </a:pPr>
            <a:r>
              <a:rPr lang="en-US" b="1" dirty="0">
                <a:latin typeface="Arial" panose="020B0604020202020204" pitchFamily="34" charset="0"/>
                <a:cs typeface="Arial" panose="020B0604020202020204" pitchFamily="34" charset="0"/>
              </a:rPr>
              <a:t>Important Points:</a:t>
            </a:r>
          </a:p>
          <a:p>
            <a:pPr marL="285750" indent="-285750">
              <a:spcBef>
                <a:spcPts val="0"/>
              </a:spcBef>
              <a:buFont typeface="Arial" panose="020B0604020202020204" pitchFamily="34" charset="0"/>
              <a:buChar char="•"/>
              <a:defRPr/>
            </a:pPr>
            <a:r>
              <a:rPr lang="en-US" b="1" dirty="0">
                <a:latin typeface="Arial" panose="020B0604020202020204" pitchFamily="34" charset="0"/>
                <a:cs typeface="Arial" panose="020B0604020202020204" pitchFamily="34" charset="0"/>
              </a:rPr>
              <a:t>Rules for the faster portion of a Kombi apply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SL/GS Youth requires adherence to GS rules and GS/SG Kombi requires adherence to SG rules; </a:t>
            </a:r>
            <a:r>
              <a:rPr lang="en-US" dirty="0">
                <a:latin typeface="Arial" panose="020B0604020202020204" pitchFamily="34" charset="0"/>
                <a:cs typeface="Arial" panose="020B0604020202020204" pitchFamily="34" charset="0"/>
              </a:rPr>
              <a:t>e.g., start commands, start intervals   </a:t>
            </a:r>
            <a:endParaRPr lang="en-US"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Jury should determine the number of runs by the first Team Captains’ Meeting</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setting, equipment recommendations, etc. are in place</a:t>
            </a:r>
          </a:p>
          <a:p>
            <a:pPr marL="285750" indent="-285750">
              <a:spcBef>
                <a:spcPts val="600"/>
              </a:spcBef>
              <a:buFont typeface="Arial" panose="020B0604020202020204" pitchFamily="34" charset="0"/>
              <a:buChar char="•"/>
              <a:defRPr/>
            </a:pPr>
            <a:r>
              <a:rPr lang="en-US" sz="1800" b="1" dirty="0">
                <a:solidFill>
                  <a:srgbClr val="003399"/>
                </a:solidFill>
                <a:latin typeface="Arial" panose="020B0604020202020204" pitchFamily="34" charset="0"/>
                <a:cs typeface="Arial" panose="020B0604020202020204" pitchFamily="34" charset="0"/>
              </a:rPr>
              <a:t>U1259.10 clarifies Kombi athletes must use helmets designed for GS, SG, or DH. Athletes U14 and older must use helmets that meet FIS standards.</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900EDF05-2E07-457D-BA27-8848A099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SKILLSQUEST</a:t>
            </a:r>
            <a:endParaRPr lang="en-US" dirty="0">
              <a:latin typeface="Arial" panose="020B0604020202020204" pitchFamily="34" charset="0"/>
              <a:cs typeface="Arial" panose="020B0604020202020204" pitchFamily="34" charset="0"/>
            </a:endParaRPr>
          </a:p>
        </p:txBody>
      </p:sp>
      <p:sp>
        <p:nvSpPr>
          <p:cNvPr id="79875" name="TextBox 3">
            <a:extLst>
              <a:ext uri="{FF2B5EF4-FFF2-40B4-BE49-F238E27FC236}">
                <a16:creationId xmlns:a16="http://schemas.microsoft.com/office/drawing/2014/main" id="{98F3E1D7-74B1-4980-9845-6960C789F8CD}"/>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73732" name="TextBox 1">
            <a:extLst>
              <a:ext uri="{FF2B5EF4-FFF2-40B4-BE49-F238E27FC236}">
                <a16:creationId xmlns:a16="http://schemas.microsoft.com/office/drawing/2014/main" id="{859B2D35-EFAE-428F-94B7-F1F4A78F46AF}"/>
              </a:ext>
            </a:extLst>
          </p:cNvPr>
          <p:cNvSpPr txBox="1">
            <a:spLocks noChangeArrowheads="1"/>
          </p:cNvSpPr>
          <p:nvPr/>
        </p:nvSpPr>
        <p:spPr bwMode="auto">
          <a:xfrm>
            <a:off x="447907" y="971637"/>
            <a:ext cx="8496300" cy="54784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en-US" altLang="en-US" sz="2000" b="1" dirty="0">
                <a:latin typeface="Arial" panose="020B0604020202020204" pitchFamily="34" charset="0"/>
                <a:cs typeface="Arial" panose="020B0604020202020204" pitchFamily="34" charset="0"/>
              </a:rPr>
              <a:t>SkillsQuest </a:t>
            </a:r>
            <a:r>
              <a:rPr lang="en-US" altLang="en-US" sz="2000" dirty="0">
                <a:latin typeface="Arial" panose="020B0604020202020204" pitchFamily="34" charset="0"/>
                <a:cs typeface="Arial" panose="020B0604020202020204" pitchFamily="34" charset="0"/>
              </a:rPr>
              <a:t>represents a </a:t>
            </a:r>
            <a:r>
              <a:rPr lang="en-US" altLang="en-US" sz="2000" b="1" i="1" dirty="0">
                <a:latin typeface="Arial" panose="020B0604020202020204" pitchFamily="34" charset="0"/>
                <a:cs typeface="Arial" panose="020B0604020202020204" pitchFamily="34" charset="0"/>
              </a:rPr>
              <a:t>quest</a:t>
            </a:r>
            <a:r>
              <a:rPr lang="en-US" altLang="en-US" sz="2000" dirty="0">
                <a:latin typeface="Arial" panose="020B0604020202020204" pitchFamily="34" charset="0"/>
                <a:cs typeface="Arial" panose="020B0604020202020204" pitchFamily="34" charset="0"/>
              </a:rPr>
              <a:t>, or journey, toward success in competitive skiing and snowboarding.  It focuses on </a:t>
            </a:r>
            <a:r>
              <a:rPr lang="en-US" altLang="en-US" sz="2000" b="1" i="1" dirty="0">
                <a:latin typeface="Arial" panose="020B0604020202020204" pitchFamily="34" charset="0"/>
                <a:cs typeface="Arial" panose="020B0604020202020204" pitchFamily="34" charset="0"/>
              </a:rPr>
              <a:t>skills</a:t>
            </a:r>
            <a:r>
              <a:rPr lang="en-US" altLang="en-US" sz="2000" dirty="0">
                <a:latin typeface="Arial" panose="020B0604020202020204" pitchFamily="34" charset="0"/>
                <a:cs typeface="Arial" panose="020B0604020202020204" pitchFamily="34" charset="0"/>
              </a:rPr>
              <a:t>, the critical components that make up a high-performing athlete, and includes activities and competencies for skiing skills, technique and tactics, conditioning, equipment preparation, performance psychology, and athlete management.</a:t>
            </a:r>
          </a:p>
          <a:p>
            <a:pPr>
              <a:spcBef>
                <a:spcPts val="900"/>
              </a:spcBef>
              <a:defRPr/>
            </a:pPr>
            <a:r>
              <a:rPr lang="en-US" altLang="en-US" sz="2000" dirty="0">
                <a:latin typeface="Arial" panose="020B0604020202020204" pitchFamily="34" charset="0"/>
                <a:cs typeface="Arial" panose="020B0604020202020204" pitchFamily="34" charset="0"/>
              </a:rPr>
              <a:t>SkillsQuest competitions are organized in such a way that athletes can be scored in various areas.  This will allow coaches, trainers, and parents the opportunity to assess an athlete’s strengths and weaknesses and prepare a more-balanced, individual training program.</a:t>
            </a:r>
          </a:p>
          <a:p>
            <a:pPr marL="285750" indent="-285750">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 Sanction Agreement provides event liability insurance </a:t>
            </a:r>
          </a:p>
          <a:p>
            <a:pPr marL="285750" indent="-285750">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 SkillsQuest Technical Delegate’s Checklist has been added to the Master Packet of Forms</a:t>
            </a:r>
          </a:p>
          <a:p>
            <a:pPr>
              <a:spcBef>
                <a:spcPts val="900"/>
              </a:spcBef>
              <a:defRPr/>
            </a:pPr>
            <a:r>
              <a:rPr lang="en-US" sz="2000" dirty="0">
                <a:solidFill>
                  <a:srgbClr val="000000"/>
                </a:solidFill>
                <a:effectLst/>
                <a:latin typeface="Arial" panose="020B0604020202020204" pitchFamily="34" charset="0"/>
                <a:ea typeface="Calibri" panose="020F0502020204030204" pitchFamily="34" charset="0"/>
              </a:rPr>
              <a:t>Additional information regarding SkillsQuest is available on the U.S. Ski &amp; Snowboard website: </a:t>
            </a:r>
          </a:p>
          <a:p>
            <a:pPr>
              <a:spcBef>
                <a:spcPts val="0"/>
              </a:spcBef>
              <a:defRPr/>
            </a:pPr>
            <a:r>
              <a:rPr lang="en-US" sz="2000" b="1" dirty="0">
                <a:solidFill>
                  <a:srgbClr val="0000FF"/>
                </a:solidFill>
                <a:effectLst/>
                <a:latin typeface="Arial" panose="020B0604020202020204" pitchFamily="34" charset="0"/>
                <a:ea typeface="Calibri" panose="020F0502020204030204" pitchFamily="34" charset="0"/>
              </a:rPr>
              <a:t>usskiandsnowboard.org/sport-programs/skillsquest</a:t>
            </a: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78BD010E-D009-4727-9A43-04B3EA14F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584200"/>
          </a:xfrm>
          <a:prstGeom prst="rect">
            <a:avLst/>
          </a:prstGeom>
        </p:spPr>
        <p:txBody>
          <a:bodyPr>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YOUTH SPECIFICATIONS</a:t>
            </a:r>
            <a:endParaRPr lang="en-US" sz="3200" dirty="0">
              <a:latin typeface="Arial" panose="020B0604020202020204" pitchFamily="34" charset="0"/>
              <a:cs typeface="Arial" panose="020B0604020202020204" pitchFamily="34" charset="0"/>
            </a:endParaRPr>
          </a:p>
        </p:txBody>
      </p:sp>
      <p:sp>
        <p:nvSpPr>
          <p:cNvPr id="80900" name="TextBox 3">
            <a:extLst>
              <a:ext uri="{FF2B5EF4-FFF2-40B4-BE49-F238E27FC236}">
                <a16:creationId xmlns:a16="http://schemas.microsoft.com/office/drawing/2014/main" id="{3DB2F0C5-4C9D-4517-98B9-FCF0B7D858ED}"/>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8A2E0CC-0EB5-47C6-AFC0-2B90BF1D08E6}"/>
              </a:ext>
            </a:extLst>
          </p:cNvPr>
          <p:cNvSpPr txBox="1"/>
          <p:nvPr/>
        </p:nvSpPr>
        <p:spPr>
          <a:xfrm>
            <a:off x="457200" y="1272237"/>
            <a:ext cx="8153400" cy="4678204"/>
          </a:xfrm>
          <a:prstGeom prst="rect">
            <a:avLst/>
          </a:prstGeom>
          <a:noFill/>
          <a:ln>
            <a:noFill/>
          </a:ln>
        </p:spPr>
        <p:txBody>
          <a:bodyPr anchor="ctr" anchorCtr="1">
            <a:spAutoFit/>
          </a:bodyPr>
          <a:lstStyle/>
          <a:p>
            <a:pPr marL="285750" indent="-285750">
              <a:spcBef>
                <a:spcPts val="600"/>
              </a:spcBef>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Slalom, Giant Slalom and Super G</a:t>
            </a:r>
            <a:r>
              <a:rPr lang="en-US" sz="2000" dirty="0">
                <a:latin typeface="Arial" panose="020B0604020202020204" pitchFamily="34" charset="0"/>
                <a:cs typeface="Arial" panose="020B0604020202020204" pitchFamily="34" charset="0"/>
              </a:rPr>
              <a:t> events with multiple age groups: Courses must be set only </a:t>
            </a:r>
            <a:r>
              <a:rPr lang="en-US" sz="2000" u="sng" dirty="0">
                <a:latin typeface="Arial" panose="020B0604020202020204" pitchFamily="34" charset="0"/>
                <a:cs typeface="Arial" panose="020B0604020202020204" pitchFamily="34" charset="0"/>
              </a:rPr>
              <a:t>one (1) class above the youngest class competing</a:t>
            </a:r>
            <a:r>
              <a:rPr lang="en-US" sz="2000" dirty="0">
                <a:latin typeface="Arial" panose="020B0604020202020204" pitchFamily="34" charset="0"/>
                <a:cs typeface="Arial" panose="020B0604020202020204" pitchFamily="34" charset="0"/>
              </a:rPr>
              <a:t> in the event </a:t>
            </a:r>
          </a:p>
          <a:p>
            <a:pPr>
              <a:spcBef>
                <a:spcPts val="1200"/>
              </a:spcBef>
              <a:defRPr/>
            </a:pPr>
            <a:r>
              <a:rPr lang="en-US" sz="2000" b="1" i="1" dirty="0">
                <a:latin typeface="Arial" panose="020B0604020202020204" pitchFamily="34" charset="0"/>
                <a:cs typeface="Arial" panose="020B0604020202020204" pitchFamily="34" charset="0"/>
              </a:rPr>
              <a:t>U8 age class– although recognized by U.S. Ski &amp; Snowboard – as well as younger age classes, are designations used only for the purpose of awards.  Events with U8, U10, U12, U14 competitors must recognize </a:t>
            </a:r>
            <a:r>
              <a:rPr lang="en-US" sz="2000" b="1" i="1" u="sng" dirty="0">
                <a:latin typeface="Arial" panose="020B0604020202020204" pitchFamily="34" charset="0"/>
                <a:cs typeface="Arial" panose="020B0604020202020204" pitchFamily="34" charset="0"/>
              </a:rPr>
              <a:t>U10 as the youngest class competing </a:t>
            </a:r>
            <a:r>
              <a:rPr lang="en-US" sz="2000" b="1" i="1" dirty="0">
                <a:latin typeface="Arial" panose="020B0604020202020204" pitchFamily="34" charset="0"/>
                <a:cs typeface="Arial" panose="020B0604020202020204" pitchFamily="34" charset="0"/>
              </a:rPr>
              <a:t>in the event, and </a:t>
            </a:r>
            <a:r>
              <a:rPr lang="en-US" sz="2000" b="1" dirty="0">
                <a:latin typeface="Arial" panose="020B0604020202020204" pitchFamily="34" charset="0"/>
                <a:cs typeface="Arial" panose="020B0604020202020204" pitchFamily="34" charset="0"/>
              </a:rPr>
              <a:t>must </a:t>
            </a:r>
            <a:r>
              <a:rPr lang="en-US" sz="2000" b="1" u="sng" dirty="0">
                <a:latin typeface="Arial" panose="020B0604020202020204" pitchFamily="34" charset="0"/>
                <a:cs typeface="Arial" panose="020B0604020202020204" pitchFamily="34" charset="0"/>
              </a:rPr>
              <a:t>follow U12 course setting specifications</a:t>
            </a:r>
            <a:r>
              <a:rPr lang="en-US" sz="2000" b="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indent="-285750">
              <a:spcBef>
                <a:spcPts val="1800"/>
              </a:spcBef>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Downhill</a:t>
            </a:r>
            <a:r>
              <a:rPr lang="en-US" sz="2000" dirty="0">
                <a:latin typeface="Arial" panose="020B0604020202020204" pitchFamily="34" charset="0"/>
                <a:cs typeface="Arial" panose="020B0604020202020204" pitchFamily="34" charset="0"/>
              </a:rPr>
              <a:t> events with multiple age groups:  Courses must be set according to course setting specifications for the </a:t>
            </a:r>
            <a:r>
              <a:rPr lang="en-US" sz="2000" u="sng" dirty="0">
                <a:latin typeface="Arial" panose="020B0604020202020204" pitchFamily="34" charset="0"/>
                <a:cs typeface="Arial" panose="020B0604020202020204" pitchFamily="34" charset="0"/>
              </a:rPr>
              <a:t>youngest class competing</a:t>
            </a:r>
          </a:p>
          <a:p>
            <a:pPr>
              <a:spcBef>
                <a:spcPts val="1800"/>
              </a:spcBef>
              <a:defRPr/>
            </a:pPr>
            <a:endParaRPr lang="en-US" sz="2000" dirty="0">
              <a:latin typeface="Arial" panose="020B0604020202020204" pitchFamily="34" charset="0"/>
              <a:cs typeface="Arial" panose="020B0604020202020204" pitchFamily="34" charset="0"/>
            </a:endParaRPr>
          </a:p>
          <a:p>
            <a:pPr>
              <a:defRPr/>
            </a:pPr>
            <a:endParaRPr lang="en-US" dirty="0"/>
          </a:p>
        </p:txBody>
      </p:sp>
      <p:pic>
        <p:nvPicPr>
          <p:cNvPr id="6" name="Content Placeholder 10">
            <a:extLst>
              <a:ext uri="{FF2B5EF4-FFF2-40B4-BE49-F238E27FC236}">
                <a16:creationId xmlns:a16="http://schemas.microsoft.com/office/drawing/2014/main" id="{7F96C117-0C56-4EAB-9504-D4A6D6292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60B74-4D1D-4E49-89A7-5CD7C1A2BE48}"/>
              </a:ext>
            </a:extLst>
          </p:cNvPr>
          <p:cNvSpPr/>
          <p:nvPr/>
        </p:nvSpPr>
        <p:spPr>
          <a:xfrm>
            <a:off x="609600" y="55648"/>
            <a:ext cx="8305800" cy="1400383"/>
          </a:xfrm>
          <a:prstGeom prst="rect">
            <a:avLst/>
          </a:prstGeom>
        </p:spPr>
        <p:txBody>
          <a:bodyPr>
            <a:spAutoFit/>
          </a:bodyPr>
          <a:lstStyle/>
          <a:p>
            <a:pPr algn="just">
              <a:spcBef>
                <a:spcPts val="0"/>
              </a:spcBef>
              <a:spcAft>
                <a:spcPts val="0"/>
              </a:spcAft>
              <a:tabLst>
                <a:tab pos="914400" algn="l"/>
              </a:tabLst>
              <a:defRPr/>
            </a:pPr>
            <a:r>
              <a:rPr lang="en-US" sz="30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PLEASE NOTE</a:t>
            </a:r>
            <a:r>
              <a:rPr lang="en-US" sz="30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0"/>
              </a:spcAft>
              <a:tabLst>
                <a:tab pos="9144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APPLICATION OF COURSE SETTING SPECIFICATIONS: </a:t>
            </a:r>
          </a:p>
          <a:p>
            <a:pPr algn="just">
              <a:spcBef>
                <a:spcPts val="0"/>
              </a:spcBef>
              <a:spcAft>
                <a:spcPts val="0"/>
              </a:spcAft>
              <a:tabLst>
                <a:tab pos="9144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MULTIPLE AGE CLASS COMPETITIONS</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66806809-CCCD-436E-9158-67CCBFE24A76}"/>
              </a:ext>
            </a:extLst>
          </p:cNvPr>
          <p:cNvSpPr/>
          <p:nvPr/>
        </p:nvSpPr>
        <p:spPr>
          <a:xfrm>
            <a:off x="457200" y="1554762"/>
            <a:ext cx="8229600" cy="4785926"/>
          </a:xfrm>
          <a:prstGeom prst="rect">
            <a:avLst/>
          </a:prstGeom>
        </p:spPr>
        <p:txBody>
          <a:bodyPr>
            <a:spAutoFit/>
          </a:bodyPr>
          <a:lstStyle/>
          <a:p>
            <a:pPr marL="228600" algn="just">
              <a:spcBef>
                <a:spcPts val="600"/>
              </a:spcBef>
              <a:spcAft>
                <a:spcPts val="600"/>
              </a:spcAft>
              <a:defRPr/>
            </a:pPr>
            <a:r>
              <a:rPr lang="en-US" sz="2000" b="1" dirty="0">
                <a:latin typeface="Arial" panose="020B0604020202020204" pitchFamily="34" charset="0"/>
                <a:ea typeface="Times New Roman" panose="02020603050405020304" pitchFamily="18" charset="0"/>
                <a:cs typeface="Arial" panose="020B0604020202020204" pitchFamily="34" charset="0"/>
              </a:rPr>
              <a:t>Published Course Setting specifications: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Only </a:t>
            </a:r>
            <a:r>
              <a:rPr lang="en-US" sz="2000" b="1" u="sng" dirty="0">
                <a:latin typeface="Arial" panose="020B0604020202020204" pitchFamily="34" charset="0"/>
                <a:ea typeface="Times New Roman" panose="02020603050405020304" pitchFamily="18" charset="0"/>
                <a:cs typeface="Arial" panose="020B0604020202020204" pitchFamily="34" charset="0"/>
              </a:rPr>
              <a:t>apply</a:t>
            </a:r>
            <a:r>
              <a:rPr lang="en-US" sz="2000" b="1" dirty="0">
                <a:latin typeface="Arial" panose="020B0604020202020204" pitchFamily="34" charset="0"/>
                <a:ea typeface="Times New Roman" panose="02020603050405020304" pitchFamily="18" charset="0"/>
                <a:cs typeface="Arial" panose="020B0604020202020204" pitchFamily="34" charset="0"/>
              </a:rPr>
              <a:t> to actual </a:t>
            </a:r>
            <a:r>
              <a:rPr lang="en-US" sz="2000" b="1" u="sng" dirty="0">
                <a:latin typeface="Arial" panose="020B0604020202020204" pitchFamily="34" charset="0"/>
                <a:ea typeface="Times New Roman" panose="02020603050405020304" pitchFamily="18" charset="0"/>
                <a:cs typeface="Arial" panose="020B0604020202020204" pitchFamily="34" charset="0"/>
              </a:rPr>
              <a:t>course setting</a:t>
            </a:r>
            <a:r>
              <a:rPr lang="en-US" sz="2000" b="1" dirty="0">
                <a:latin typeface="Arial" panose="020B0604020202020204" pitchFamily="34" charset="0"/>
                <a:ea typeface="Times New Roman" panose="02020603050405020304" pitchFamily="18" charset="0"/>
                <a:cs typeface="Arial" panose="020B0604020202020204" pitchFamily="34" charset="0"/>
              </a:rPr>
              <a:t> specifications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Course Setting specifications </a:t>
            </a:r>
            <a:r>
              <a:rPr lang="en-US" sz="2000" b="1" u="sng" dirty="0">
                <a:latin typeface="Arial" panose="020B0604020202020204" pitchFamily="34" charset="0"/>
                <a:ea typeface="Times New Roman" panose="02020603050405020304" pitchFamily="18" charset="0"/>
                <a:cs typeface="Arial" panose="020B0604020202020204" pitchFamily="34" charset="0"/>
              </a:rPr>
              <a:t>do not apply</a:t>
            </a:r>
            <a:r>
              <a:rPr lang="en-US" sz="2000" b="1" dirty="0">
                <a:latin typeface="Arial" panose="020B0604020202020204" pitchFamily="34" charset="0"/>
                <a:ea typeface="Times New Roman" panose="02020603050405020304" pitchFamily="18" charset="0"/>
                <a:cs typeface="Arial" panose="020B0604020202020204" pitchFamily="34" charset="0"/>
              </a:rPr>
              <a:t> to maximum </a:t>
            </a:r>
            <a:r>
              <a:rPr lang="en-US" sz="2000" b="1" u="sng" dirty="0">
                <a:latin typeface="Arial" panose="020B0604020202020204" pitchFamily="34" charset="0"/>
                <a:ea typeface="Times New Roman" panose="02020603050405020304" pitchFamily="18" charset="0"/>
                <a:cs typeface="Arial" panose="020B0604020202020204" pitchFamily="34" charset="0"/>
              </a:rPr>
              <a:t>vertical drop</a:t>
            </a:r>
          </a:p>
          <a:p>
            <a:pPr marL="228600" algn="just">
              <a:spcBef>
                <a:spcPts val="1200"/>
              </a:spcBef>
              <a:spcAft>
                <a:spcPts val="600"/>
              </a:spcAft>
              <a:defRPr/>
            </a:pPr>
            <a:r>
              <a:rPr lang="en-US" sz="2000" b="1" dirty="0">
                <a:latin typeface="Arial" panose="020B0604020202020204" pitchFamily="34" charset="0"/>
                <a:ea typeface="Times New Roman" panose="02020603050405020304" pitchFamily="18" charset="0"/>
                <a:cs typeface="Arial" panose="020B0604020202020204" pitchFamily="34" charset="0"/>
              </a:rPr>
              <a:t>Example: GS field consists of U16, U14, U12, and U10 athletes:</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U12 course setting specification apply</a:t>
            </a:r>
          </a:p>
          <a:p>
            <a:pPr marL="514350" indent="-285750" algn="just">
              <a:spcBef>
                <a:spcPts val="600"/>
              </a:spcBef>
              <a:spcAft>
                <a:spcPts val="600"/>
              </a:spcAft>
              <a:buFont typeface="Arial" panose="020B0604020202020204" pitchFamily="34" charset="0"/>
              <a:buChar char="•"/>
              <a:defRPr/>
            </a:pPr>
            <a:r>
              <a:rPr lang="en-US" sz="2000" b="1" dirty="0">
                <a:latin typeface="Arial" panose="020B0604020202020204" pitchFamily="34" charset="0"/>
                <a:ea typeface="Times New Roman" panose="02020603050405020304" pitchFamily="18" charset="0"/>
                <a:cs typeface="Arial" panose="020B0604020202020204" pitchFamily="34" charset="0"/>
              </a:rPr>
              <a:t>Maximum vertical drop of 200m for U10 athletes must be respected</a:t>
            </a:r>
          </a:p>
          <a:p>
            <a:pPr marL="228600" algn="just">
              <a:spcBef>
                <a:spcPts val="600"/>
              </a:spcBef>
              <a:spcAft>
                <a:spcPts val="600"/>
              </a:spcAft>
              <a:defRPr/>
            </a:pP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Unless an athlete is participating with an </a:t>
            </a: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approved</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“Ski Up Agreement”, they are not permitted to participate in events where the vertical drop exceeds the allowance for their age group. </a:t>
            </a:r>
          </a:p>
        </p:txBody>
      </p:sp>
      <p:pic>
        <p:nvPicPr>
          <p:cNvPr id="64516" name="Content Placeholder 10">
            <a:extLst>
              <a:ext uri="{FF2B5EF4-FFF2-40B4-BE49-F238E27FC236}">
                <a16:creationId xmlns:a16="http://schemas.microsoft.com/office/drawing/2014/main" id="{C1EABB26-9FD3-4F00-9B38-3CC521383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576729"/>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endParaRPr lang="en-US" sz="3600" dirty="0">
              <a:solidFill>
                <a:srgbClr val="1A21A6"/>
              </a:solidFill>
              <a:latin typeface="Arial" panose="020B0604020202020204" pitchFamily="34" charset="0"/>
              <a:cs typeface="Arial" panose="020B0604020202020204" pitchFamily="34" charset="0"/>
            </a:endParaRPr>
          </a:p>
        </p:txBody>
      </p:sp>
      <p:sp>
        <p:nvSpPr>
          <p:cNvPr id="81924" name="TextBox 3">
            <a:extLst>
              <a:ext uri="{FF2B5EF4-FFF2-40B4-BE49-F238E27FC236}">
                <a16:creationId xmlns:a16="http://schemas.microsoft.com/office/drawing/2014/main" id="{F61BE9CC-84A4-47E5-8BFB-84DAAEC7A70F}"/>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E5F9EA-E846-428A-B0E8-56B8EE26ECD4}"/>
              </a:ext>
            </a:extLst>
          </p:cNvPr>
          <p:cNvSpPr txBox="1"/>
          <p:nvPr/>
        </p:nvSpPr>
        <p:spPr>
          <a:xfrm>
            <a:off x="276225" y="851793"/>
            <a:ext cx="8736013" cy="5370701"/>
          </a:xfrm>
          <a:prstGeom prst="rect">
            <a:avLst/>
          </a:prstGeom>
          <a:noFill/>
          <a:ln>
            <a:noFill/>
          </a:ln>
        </p:spPr>
        <p:txBody>
          <a:bodyPr anchor="ctr" anchorCtr="1">
            <a:spAutoFit/>
          </a:bodyPr>
          <a:lstStyle/>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Organizer is obliged to provide minimum of three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Downhill:  Should participate in all training runs</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Members of the Organizing Committee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event: Forerunners must hold current U.S. Ski &amp; Snowboard membership; e.g., Competitor, Master, General or Short Term Alpine.</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FIS event: Forerunners must hold current U.S. Ski &amp; Snowboard membership and FIS inscription or membership in a foreign federation recognized by FIS.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U.S. Ski &amp; Snowboard member may forerun after signing FIS Athlete’s Declaration.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Forerunners are not allowed to start in the competition</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Must wear Forerunners’ start numbers (bibs)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Are able to ski course in racing manner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 times should not be published or announced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Forerunners report to the Jury/Jury Advisor regarding course and its condition.  This provides information which may or may not affect the start!</a:t>
            </a:r>
          </a:p>
          <a:p>
            <a:pPr>
              <a:spcBef>
                <a:spcPts val="600"/>
              </a:spcBef>
              <a:defRPr/>
            </a:pPr>
            <a:r>
              <a:rPr lang="en-US" dirty="0">
                <a:latin typeface="Arial" panose="020B0604020202020204" pitchFamily="34" charset="0"/>
                <a:cs typeface="Arial" panose="020B0604020202020204" pitchFamily="34" charset="0"/>
              </a:rPr>
              <a:t> </a:t>
            </a:r>
          </a:p>
        </p:txBody>
      </p:sp>
      <p:pic>
        <p:nvPicPr>
          <p:cNvPr id="6" name="Content Placeholder 10">
            <a:extLst>
              <a:ext uri="{FF2B5EF4-FFF2-40B4-BE49-F238E27FC236}">
                <a16:creationId xmlns:a16="http://schemas.microsoft.com/office/drawing/2014/main" id="{AD65F6A4-A602-4412-B363-B408C6D32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Start</a:t>
            </a:r>
            <a:endParaRPr lang="en-US" sz="3600" dirty="0">
              <a:latin typeface="Arial" panose="020B0604020202020204" pitchFamily="34" charset="0"/>
              <a:cs typeface="Arial" panose="020B0604020202020204" pitchFamily="34" charset="0"/>
            </a:endParaRPr>
          </a:p>
        </p:txBody>
      </p:sp>
      <p:sp>
        <p:nvSpPr>
          <p:cNvPr id="82948" name="TextBox 3">
            <a:extLst>
              <a:ext uri="{FF2B5EF4-FFF2-40B4-BE49-F238E27FC236}">
                <a16:creationId xmlns:a16="http://schemas.microsoft.com/office/drawing/2014/main" id="{05BFD4F8-116E-4AF1-AEAB-E0160DD0BB20}"/>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106B2B0-D2D4-4388-BF67-33121C417C23}"/>
              </a:ext>
            </a:extLst>
          </p:cNvPr>
          <p:cNvSpPr txBox="1"/>
          <p:nvPr/>
        </p:nvSpPr>
        <p:spPr>
          <a:xfrm>
            <a:off x="441325" y="779686"/>
            <a:ext cx="8077200" cy="5886227"/>
          </a:xfrm>
          <a:prstGeom prst="rect">
            <a:avLst/>
          </a:prstGeom>
          <a:noFill/>
          <a:ln>
            <a:noFill/>
          </a:ln>
        </p:spPr>
        <p:txBody>
          <a:bodyPr wrap="square" anchor="ctr" anchorCtr="1">
            <a:spAutoFit/>
          </a:bodyPr>
          <a:lstStyle/>
          <a:p>
            <a:pPr marL="342900" indent="-34290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all officials are familiar with “Start Stop” process	</a:t>
            </a: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that Referee and Chief Gate Judge have coordinated collection of all Gate Judge Cards, and that the Gate Judges have been informed of the collection plan. Verify where and when you are to meet the Referee and review the cards.  </a:t>
            </a:r>
            <a:r>
              <a:rPr lang="en-US" i="1" dirty="0">
                <a:latin typeface="Arial" panose="020B0604020202020204" pitchFamily="34" charset="0"/>
                <a:cs typeface="Arial" panose="020B0604020202020204" pitchFamily="34" charset="0"/>
              </a:rPr>
              <a:t>It may be more time efficient for more than one person to pick up Gate Judge Cards</a:t>
            </a:r>
          </a:p>
          <a:p>
            <a:pPr marL="342900" indent="-342900">
              <a:spcBef>
                <a:spcPts val="900"/>
              </a:spcBef>
              <a:buFont typeface="Arial" panose="020B0604020202020204" pitchFamily="34" charset="0"/>
              <a:buChar char="•"/>
              <a:defRPr/>
            </a:pPr>
            <a:r>
              <a:rPr lang="en-US" i="1" dirty="0">
                <a:latin typeface="Arial" panose="020B0604020202020204" pitchFamily="34" charset="0"/>
                <a:cs typeface="Arial" panose="020B0604020202020204" pitchFamily="34" charset="0"/>
              </a:rPr>
              <a:t>If the event used an Alternate Seeding System, verify the Start Referee is aware Team Captains may request an increased interval prior to a competitor’s start. Also verify the Start Referee is aware any increase must be announced over the Jury radio.</a:t>
            </a:r>
            <a:endParaRPr lang="en-US" dirty="0">
              <a:latin typeface="Arial" panose="020B0604020202020204" pitchFamily="34" charset="0"/>
              <a:cs typeface="Arial" panose="020B0604020202020204" pitchFamily="34" charset="0"/>
            </a:endParaRP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Verify that the Chief of Course, Chief of Timing &amp; Calculations, Chief Gate Judge, and Ski Patrol (medical staff) are in place and prepared to start.</a:t>
            </a:r>
          </a:p>
          <a:p>
            <a:pPr>
              <a:spcBef>
                <a:spcPts val="900"/>
              </a:spcBef>
              <a:defRPr/>
            </a:pPr>
            <a:r>
              <a:rPr lang="en-US" b="1" dirty="0"/>
              <a:t>NOTE: Ski Patrol assigned to the start should be physically present at the start; </a:t>
            </a:r>
            <a:r>
              <a:rPr lang="en-US" b="1" u="sng" dirty="0"/>
              <a:t>not just in the vicinity</a:t>
            </a:r>
            <a:r>
              <a:rPr lang="en-US" b="1" dirty="0"/>
              <a:t> of the start.</a:t>
            </a:r>
            <a:endParaRPr lang="en-US" dirty="0"/>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Forerunners prior to scheduled race start time. </a:t>
            </a:r>
            <a:r>
              <a:rPr lang="en-US" b="1"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Start Snow Seed, if required, prior to start #1 but at scheduled race start time.  </a:t>
            </a:r>
          </a:p>
          <a:p>
            <a:pPr marL="342900" indent="-342900">
              <a:spcBef>
                <a:spcPts val="900"/>
              </a:spcBef>
              <a:buFont typeface="Arial" panose="020B0604020202020204" pitchFamily="34" charset="0"/>
              <a:buChar char="•"/>
              <a:defRPr/>
            </a:pPr>
            <a:r>
              <a:rPr lang="en-US" b="1" dirty="0">
                <a:latin typeface="Arial" panose="020B0604020202020204" pitchFamily="34" charset="0"/>
                <a:cs typeface="Arial" panose="020B0604020202020204" pitchFamily="34" charset="0"/>
              </a:rPr>
              <a:t>Be ready to start on time! </a:t>
            </a:r>
            <a:r>
              <a:rPr lang="en-US" u="sng"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E286D007-9988-4932-9E27-F0584A6B0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The Race</a:t>
            </a:r>
            <a:endParaRPr lang="en-US" sz="3600" dirty="0">
              <a:latin typeface="Arial" panose="020B0604020202020204" pitchFamily="34" charset="0"/>
              <a:cs typeface="Arial" panose="020B0604020202020204" pitchFamily="34" charset="0"/>
            </a:endParaRPr>
          </a:p>
        </p:txBody>
      </p:sp>
      <p:sp>
        <p:nvSpPr>
          <p:cNvPr id="83973" name="TextBox 1">
            <a:extLst>
              <a:ext uri="{FF2B5EF4-FFF2-40B4-BE49-F238E27FC236}">
                <a16:creationId xmlns:a16="http://schemas.microsoft.com/office/drawing/2014/main" id="{5D611668-20BD-4E49-A42D-0F431DE2DBE0}"/>
              </a:ext>
            </a:extLst>
          </p:cNvPr>
          <p:cNvSpPr txBox="1">
            <a:spLocks noChangeArrowheads="1"/>
          </p:cNvSpPr>
          <p:nvPr/>
        </p:nvSpPr>
        <p:spPr bwMode="auto">
          <a:xfrm>
            <a:off x="457200" y="1531938"/>
            <a:ext cx="8153400" cy="3108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600"/>
              </a:spcBef>
            </a:pPr>
            <a:r>
              <a:rPr lang="en-US" altLang="en-US" sz="2800" b="1" dirty="0">
                <a:latin typeface="Arial" panose="020B0604020202020204" pitchFamily="34" charset="0"/>
                <a:cs typeface="Arial" panose="020B0604020202020204" pitchFamily="34" charset="0"/>
              </a:rPr>
              <a:t>Chief of Race SHOULD BE PRESENT during the Jury’s course inspection.</a:t>
            </a:r>
          </a:p>
          <a:p>
            <a:pPr>
              <a:spcBef>
                <a:spcPts val="600"/>
              </a:spcBef>
            </a:pPr>
            <a:r>
              <a:rPr lang="en-US" altLang="en-US" sz="2800" b="1" dirty="0">
                <a:latin typeface="Arial" panose="020B0604020202020204" pitchFamily="34" charset="0"/>
                <a:cs typeface="Arial" panose="020B0604020202020204" pitchFamily="34" charset="0"/>
              </a:rPr>
              <a:t> </a:t>
            </a:r>
          </a:p>
          <a:p>
            <a:pPr>
              <a:spcBef>
                <a:spcPts val="600"/>
              </a:spcBef>
            </a:pPr>
            <a:r>
              <a:rPr lang="en-US" altLang="en-US" sz="2800" b="1" dirty="0">
                <a:latin typeface="Arial" panose="020B0604020202020204" pitchFamily="34" charset="0"/>
                <a:cs typeface="Arial" panose="020B0604020202020204" pitchFamily="34" charset="0"/>
              </a:rPr>
              <a:t>Chief of Race SHOULD BE ON THE RACE HILL during the race and positioned according to Technical Delegate's request. </a:t>
            </a:r>
          </a:p>
          <a:p>
            <a:r>
              <a:rPr lang="en-US" altLang="en-US" dirty="0"/>
              <a:t> </a:t>
            </a:r>
          </a:p>
        </p:txBody>
      </p:sp>
      <p:pic>
        <p:nvPicPr>
          <p:cNvPr id="6" name="Content Placeholder 10">
            <a:extLst>
              <a:ext uri="{FF2B5EF4-FFF2-40B4-BE49-F238E27FC236}">
                <a16:creationId xmlns:a16="http://schemas.microsoft.com/office/drawing/2014/main" id="{3AC4D462-D1E5-40FD-BA52-365A8F2B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DAY: </a:t>
            </a: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Conclusion of Run/Event</a:t>
            </a:r>
            <a:endParaRPr lang="en-US" sz="3200" dirty="0">
              <a:latin typeface="Arial" panose="020B0604020202020204" pitchFamily="34" charset="0"/>
              <a:cs typeface="Arial" panose="020B0604020202020204" pitchFamily="34" charset="0"/>
            </a:endParaRPr>
          </a:p>
        </p:txBody>
      </p:sp>
      <p:sp>
        <p:nvSpPr>
          <p:cNvPr id="84996" name="TextBox 3">
            <a:extLst>
              <a:ext uri="{FF2B5EF4-FFF2-40B4-BE49-F238E27FC236}">
                <a16:creationId xmlns:a16="http://schemas.microsoft.com/office/drawing/2014/main" id="{2881603F-0B6C-44CB-90A7-F85452837359}"/>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794FF-C5A8-4B7A-8856-444E10822475}"/>
              </a:ext>
            </a:extLst>
          </p:cNvPr>
          <p:cNvSpPr txBox="1"/>
          <p:nvPr/>
        </p:nvSpPr>
        <p:spPr>
          <a:xfrm>
            <a:off x="228600" y="798513"/>
            <a:ext cx="7620000" cy="5647700"/>
          </a:xfrm>
          <a:prstGeom prst="rect">
            <a:avLst/>
          </a:prstGeom>
          <a:noFill/>
          <a:ln>
            <a:noFill/>
          </a:ln>
        </p:spPr>
        <p:txBody>
          <a:bodyPr wrap="square" anchor="ctr" anchorCtr="1">
            <a:spAutoFit/>
          </a:bodyPr>
          <a:lstStyle/>
          <a:p>
            <a:pPr>
              <a:spcBef>
                <a:spcPts val="600"/>
              </a:spcBef>
              <a:defRPr/>
            </a:pPr>
            <a:r>
              <a:rPr lang="en-US" dirty="0">
                <a:latin typeface="Arial" panose="020B0604020202020204" pitchFamily="34" charset="0"/>
                <a:cs typeface="Arial" panose="020B0604020202020204" pitchFamily="34" charset="0"/>
              </a:rPr>
              <a:t>At end of first run or the event coordinate and verify:</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maintenance crew and equipment ready to go?</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Course Setter and equipment ready to reset for second run (GS/SL)?</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When was the Report by the Referee posted?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an announcer is present and is announcing competitors’ </a:t>
            </a:r>
            <a:r>
              <a:rPr lang="en-US" i="1" dirty="0">
                <a:latin typeface="Arial" panose="020B0604020202020204" pitchFamily="34" charset="0"/>
                <a:cs typeface="Arial" panose="020B0604020202020204" pitchFamily="34" charset="0"/>
              </a:rPr>
              <a:t>unofficial </a:t>
            </a:r>
            <a:r>
              <a:rPr lang="en-US" dirty="0">
                <a:latin typeface="Arial" panose="020B0604020202020204" pitchFamily="34" charset="0"/>
                <a:cs typeface="Arial" panose="020B0604020202020204" pitchFamily="34" charset="0"/>
              </a:rPr>
              <a:t>times, was DSQ information announced and not posted? Were the Team Captains made aware of the procedure?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Report by the Referee is being posted on an online platform, were the Team Captains made aware of the procedure/platform?</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Will there be a Jury meeting?                       </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Have timing requirements been met?  </a:t>
            </a:r>
            <a:r>
              <a:rPr lang="en-US" b="1" dirty="0">
                <a:latin typeface="Arial" panose="020B0604020202020204" pitchFamily="34" charset="0"/>
                <a:cs typeface="Arial" panose="020B0604020202020204" pitchFamily="34" charset="0"/>
              </a:rPr>
              <a:t> (TDTR)</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Will all officials be ready?</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Where will copies of the Second Run Start List be available/posted? </a:t>
            </a:r>
            <a:r>
              <a:rPr lang="en-US"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Does the schedule need to be adjusted for the second run?</a:t>
            </a:r>
          </a:p>
          <a:p>
            <a:pPr marL="285750" indent="-285750">
              <a:spcBef>
                <a:spcPts val="600"/>
              </a:spcBef>
              <a:buFont typeface="Arial" panose="020B0604020202020204" pitchFamily="34" charset="0"/>
              <a:buChar char="•"/>
              <a:defRPr/>
            </a:pPr>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scored non-FIS </a:t>
            </a:r>
            <a:r>
              <a:rPr lang="en-US" dirty="0">
                <a:latin typeface="Arial" panose="020B0604020202020204" pitchFamily="34" charset="0"/>
                <a:cs typeface="Arial" panose="020B0604020202020204" pitchFamily="34" charset="0"/>
              </a:rPr>
              <a:t>events, what is the anticipated number of first-run NPS, DNF, and DSQ competitors who will be starting the second run?</a:t>
            </a:r>
          </a:p>
          <a:p>
            <a:pPr>
              <a:defRPr/>
            </a:pPr>
            <a:endParaRPr lang="en-US" dirty="0"/>
          </a:p>
        </p:txBody>
      </p:sp>
      <p:pic>
        <p:nvPicPr>
          <p:cNvPr id="6" name="Content Placeholder 10">
            <a:extLst>
              <a:ext uri="{FF2B5EF4-FFF2-40B4-BE49-F238E27FC236}">
                <a16:creationId xmlns:a16="http://schemas.microsoft.com/office/drawing/2014/main" id="{361C4CBB-3641-4BC6-8CD3-174806E0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6020" name="TextBox 3">
            <a:extLst>
              <a:ext uri="{FF2B5EF4-FFF2-40B4-BE49-F238E27FC236}">
                <a16:creationId xmlns:a16="http://schemas.microsoft.com/office/drawing/2014/main" id="{463DDDB4-323F-420F-8AF7-144BCBF10B7A}"/>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D15543B-CAB5-446C-A601-496156947D84}"/>
              </a:ext>
            </a:extLst>
          </p:cNvPr>
          <p:cNvSpPr txBox="1"/>
          <p:nvPr/>
        </p:nvSpPr>
        <p:spPr>
          <a:xfrm>
            <a:off x="454025" y="960438"/>
            <a:ext cx="8458200" cy="4832350"/>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U.S. </a:t>
            </a:r>
            <a:r>
              <a:rPr lang="en-US" sz="2000" b="1" cap="all" dirty="0">
                <a:latin typeface="Arial" panose="020B0604020202020204" pitchFamily="34" charset="0"/>
                <a:cs typeface="Arial" panose="020B0604020202020204" pitchFamily="34" charset="0"/>
              </a:rPr>
              <a:t>S</a:t>
            </a:r>
            <a:r>
              <a:rPr lang="en-US" sz="2000" b="1" dirty="0">
                <a:latin typeface="Arial" panose="020B0604020202020204" pitchFamily="34" charset="0"/>
                <a:cs typeface="Arial" panose="020B0604020202020204" pitchFamily="34" charset="0"/>
              </a:rPr>
              <a:t>ki &amp; Snowboard Concussion Policy </a:t>
            </a:r>
          </a:p>
          <a:p>
            <a:pPr>
              <a:defRPr/>
            </a:pPr>
            <a:r>
              <a:rPr lang="en-US" dirty="0">
                <a:latin typeface="Arial" panose="020B0604020202020204" pitchFamily="34" charset="0"/>
                <a:cs typeface="Arial" panose="020B0604020202020204" pitchFamily="34" charset="0"/>
              </a:rPr>
              <a:t>Any U.S. Ski &amp; Snowboard athlete – this includes those with the Short Term Athlete or General memberships – suspected of having sustained a concussion must be removed immediately from participation in U.S. Ski &amp; Snowboard sporting events (e.g., sanctioned training, practice, camps, competitions, or tryouts), by the Technical Delegate or U.S. Ski &amp; Snowboard member coach overseeing such sporting events.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athlete will be prohibited from further participation until evaluated and cleared in writing to resume participation in U.S. Ski &amp; Snowboard sporting events by a qualified health care provider trained in the evaluation and management of concussive head injuries. </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health care professional must certify to U.S. Ski &amp; Snowboard in the clearance letter a continuing education course in the evaluation and management of concussive head injuries has been completed within three years of the day on which the written statement is made. </a:t>
            </a:r>
          </a:p>
        </p:txBody>
      </p:sp>
      <p:pic>
        <p:nvPicPr>
          <p:cNvPr id="6" name="Content Placeholder 10">
            <a:extLst>
              <a:ext uri="{FF2B5EF4-FFF2-40B4-BE49-F238E27FC236}">
                <a16:creationId xmlns:a16="http://schemas.microsoft.com/office/drawing/2014/main" id="{9F881DDE-317B-4C74-95EE-82B696DC5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D372-FD47-8DC6-9E46-0E7082E9EDA0}"/>
              </a:ext>
            </a:extLst>
          </p:cNvPr>
          <p:cNvSpPr>
            <a:spLocks noGrp="1"/>
          </p:cNvSpPr>
          <p:nvPr>
            <p:ph type="title"/>
          </p:nvPr>
        </p:nvSpPr>
        <p:spPr>
          <a:xfrm>
            <a:off x="228600" y="762000"/>
            <a:ext cx="7337425" cy="660400"/>
          </a:xfrm>
        </p:spPr>
        <p:txBody>
          <a:bodyPr/>
          <a:lstStyle/>
          <a:p>
            <a:pPr>
              <a:defRPr/>
            </a:pPr>
            <a:r>
              <a:rPr lang="en-US"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“GOLDEN RULE”?</a:t>
            </a:r>
            <a:endParaRPr lang="en-US" dirty="0">
              <a:solidFill>
                <a:srgbClr val="3116A2"/>
              </a:solidFill>
              <a:latin typeface="Arial" panose="020B0604020202020204" pitchFamily="34" charset="0"/>
              <a:cs typeface="Arial" panose="020B0604020202020204" pitchFamily="34" charset="0"/>
            </a:endParaRPr>
          </a:p>
        </p:txBody>
      </p:sp>
      <p:sp>
        <p:nvSpPr>
          <p:cNvPr id="82947" name="Text Placeholder 2">
            <a:extLst>
              <a:ext uri="{FF2B5EF4-FFF2-40B4-BE49-F238E27FC236}">
                <a16:creationId xmlns:a16="http://schemas.microsoft.com/office/drawing/2014/main" id="{7D0E77D0-1271-DB0A-F26E-17FA0B8A6AEB}"/>
              </a:ext>
            </a:extLst>
          </p:cNvPr>
          <p:cNvSpPr>
            <a:spLocks noGrp="1" noChangeArrowheads="1"/>
          </p:cNvSpPr>
          <p:nvPr>
            <p:ph type="body" sz="quarter" idx="10"/>
          </p:nvPr>
        </p:nvSpPr>
        <p:spPr>
          <a:xfrm>
            <a:off x="191429" y="1429834"/>
            <a:ext cx="8915400" cy="5465762"/>
          </a:xfrm>
        </p:spPr>
        <p:txBody>
          <a:bodyPr/>
          <a:lstStyle/>
          <a:p>
            <a:pPr marL="0" indent="0">
              <a:lnSpc>
                <a:spcPct val="100000"/>
              </a:lnSpc>
              <a:buFont typeface="Euphemia" panose="020B0503040102020104" pitchFamily="34" charset="0"/>
              <a:buNone/>
            </a:pPr>
            <a:r>
              <a:rPr lang="en-US" altLang="en-US" sz="1900" dirty="0">
                <a:solidFill>
                  <a:schemeClr val="tx1"/>
                </a:solidFill>
                <a:latin typeface="Arial" panose="020B0604020202020204" pitchFamily="34" charset="0"/>
                <a:cs typeface="Arial" panose="020B0604020202020204" pitchFamily="34" charset="0"/>
              </a:rPr>
              <a:t>The “Golden Rule” is alternative seeding proposed by the late, Adaptive World Champion, Diana Golden.  Its intent is to encourage adaptive competitors’ participation in regular-calendared competitions. </a:t>
            </a:r>
            <a:r>
              <a:rPr lang="en-US" altLang="en-US" sz="1900" b="1" i="1" dirty="0">
                <a:solidFill>
                  <a:schemeClr val="tx1"/>
                </a:solidFill>
                <a:latin typeface="Arial" panose="020B0604020202020204" pitchFamily="34" charset="0"/>
                <a:cs typeface="Arial" panose="020B0604020202020204" pitchFamily="34" charset="0"/>
              </a:rPr>
              <a:t>Adaptive athletes are allowed to compete using the equipment appropriate to their disability.</a:t>
            </a:r>
            <a:endParaRPr lang="en-US" altLang="en-US" sz="1900" b="1" dirty="0">
              <a:solidFill>
                <a:schemeClr val="tx1"/>
              </a:solidFill>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1</a:t>
            </a:r>
            <a:r>
              <a:rPr lang="en-US" altLang="en-US" sz="1900" b="1" baseline="30000" dirty="0">
                <a:solidFill>
                  <a:schemeClr val="tx1"/>
                </a:solidFill>
                <a:latin typeface="Arial" panose="020B0604020202020204" pitchFamily="34" charset="0"/>
                <a:cs typeface="Arial" panose="020B0604020202020204" pitchFamily="34" charset="0"/>
              </a:rPr>
              <a:t>st</a:t>
            </a:r>
            <a:r>
              <a:rPr lang="en-US" altLang="en-US" sz="1900" b="1" dirty="0">
                <a:solidFill>
                  <a:schemeClr val="tx1"/>
                </a:solidFill>
                <a:latin typeface="Arial" panose="020B0604020202020204" pitchFamily="34" charset="0"/>
                <a:cs typeface="Arial" panose="020B0604020202020204" pitchFamily="34" charset="0"/>
              </a:rPr>
              <a:t> Run: </a:t>
            </a:r>
            <a:r>
              <a:rPr lang="en-US" altLang="en-US" sz="1900" dirty="0">
                <a:latin typeface="Arial" panose="020B0604020202020204" pitchFamily="34" charset="0"/>
                <a:ea typeface="Times New Roman" panose="02020603050405020304" pitchFamily="18" charset="0"/>
                <a:cs typeface="Arial" panose="020B0604020202020204" pitchFamily="34" charset="0"/>
              </a:rPr>
              <a:t>Seeded in special groups (16-20... 36-40... 56-60), or by National Points, whichever is more favorable. e.g., athletes 1-5 are seeded in group 16-20; athletes 6-10 are seeded in group 36-40, etc.</a:t>
            </a: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2</a:t>
            </a:r>
            <a:r>
              <a:rPr lang="en-US" altLang="en-US" sz="1900" b="1" baseline="30000" dirty="0">
                <a:solidFill>
                  <a:schemeClr val="tx1"/>
                </a:solidFill>
                <a:latin typeface="Arial" panose="020B0604020202020204" pitchFamily="34" charset="0"/>
                <a:cs typeface="Arial" panose="020B0604020202020204" pitchFamily="34" charset="0"/>
              </a:rPr>
              <a:t>nd</a:t>
            </a:r>
            <a:r>
              <a:rPr lang="en-US" altLang="en-US" sz="1900" b="1" dirty="0">
                <a:solidFill>
                  <a:schemeClr val="tx1"/>
                </a:solidFill>
                <a:latin typeface="Arial" panose="020B0604020202020204" pitchFamily="34" charset="0"/>
                <a:cs typeface="Arial" panose="020B0604020202020204" pitchFamily="34" charset="0"/>
              </a:rPr>
              <a:t> Run:</a:t>
            </a:r>
            <a:r>
              <a:rPr lang="en-US" altLang="en-US" sz="1900" dirty="0">
                <a:solidFill>
                  <a:schemeClr val="tx1"/>
                </a:solidFill>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Times New Roman" panose="02020603050405020304" pitchFamily="18" charset="0"/>
              </a:rPr>
              <a:t>Seeded in same special groups or by bibbo, whichever is more favorable. </a:t>
            </a:r>
            <a:r>
              <a:rPr lang="en-US" altLang="en-US" sz="1900" i="1" dirty="0">
                <a:latin typeface="Arial" panose="020B0604020202020204" pitchFamily="34" charset="0"/>
                <a:cs typeface="Times New Roman" panose="02020603050405020304" pitchFamily="18" charset="0"/>
              </a:rPr>
              <a:t>In the case of a “flip-30” 2nd run, the special group starts in the 31st position. In the case of a “flip-15” 2</a:t>
            </a:r>
            <a:r>
              <a:rPr lang="en-US" altLang="en-US" sz="1900" i="1" baseline="30000" dirty="0">
                <a:latin typeface="Arial" panose="020B0604020202020204" pitchFamily="34" charset="0"/>
                <a:cs typeface="Times New Roman" panose="02020603050405020304" pitchFamily="18" charset="0"/>
              </a:rPr>
              <a:t>nd</a:t>
            </a:r>
            <a:r>
              <a:rPr lang="en-US" altLang="en-US" sz="1900" i="1" dirty="0">
                <a:latin typeface="Arial" panose="020B0604020202020204" pitchFamily="34" charset="0"/>
                <a:cs typeface="Times New Roman" panose="02020603050405020304" pitchFamily="18" charset="0"/>
              </a:rPr>
              <a:t> run, the special group starts in the 16</a:t>
            </a:r>
            <a:r>
              <a:rPr lang="en-US" altLang="en-US" sz="1900" i="1" baseline="30000" dirty="0">
                <a:latin typeface="Arial" panose="020B0604020202020204" pitchFamily="34" charset="0"/>
                <a:cs typeface="Times New Roman" panose="02020603050405020304" pitchFamily="18" charset="0"/>
              </a:rPr>
              <a:t>th</a:t>
            </a:r>
            <a:r>
              <a:rPr lang="en-US" altLang="en-US" sz="1900" i="1" dirty="0">
                <a:latin typeface="Arial" panose="020B0604020202020204" pitchFamily="34" charset="0"/>
                <a:cs typeface="Times New Roman" panose="02020603050405020304" pitchFamily="18" charset="0"/>
              </a:rPr>
              <a:t>/31</a:t>
            </a:r>
            <a:r>
              <a:rPr lang="en-US" altLang="en-US" sz="1900" i="1" baseline="30000" dirty="0">
                <a:latin typeface="Arial" panose="020B0604020202020204" pitchFamily="34" charset="0"/>
                <a:cs typeface="Times New Roman" panose="02020603050405020304" pitchFamily="18" charset="0"/>
              </a:rPr>
              <a:t>st</a:t>
            </a:r>
            <a:r>
              <a:rPr lang="en-US" altLang="en-US" sz="1900" i="1" dirty="0">
                <a:latin typeface="Arial" panose="020B0604020202020204" pitchFamily="34" charset="0"/>
                <a:cs typeface="Times New Roman" panose="02020603050405020304" pitchFamily="18" charset="0"/>
              </a:rPr>
              <a:t>, etc., position. </a:t>
            </a:r>
            <a:r>
              <a:rPr lang="en-US" altLang="en-US" sz="1900" dirty="0">
                <a:latin typeface="Arial" panose="020B0604020202020204" pitchFamily="34" charset="0"/>
                <a:cs typeface="Calibri" panose="020F0502020204030204" pitchFamily="34" charset="0"/>
              </a:rPr>
              <a:t>Adaptive athletes who have requested special seeding and who are shown as DNS, DNF, DSQ, or NPS in the first run can start in the second run with their original bib immediately after the last qualified competitor has completed his run. It is recommended they be run in bib order. Announcement of this procedure should be made at the Team Captains’ Meeting.</a:t>
            </a:r>
            <a:r>
              <a:rPr lang="en-US" altLang="en-US" sz="1900" b="1" i="1" dirty="0">
                <a:solidFill>
                  <a:srgbClr val="3232DC"/>
                </a:solidFill>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pPr>
            <a:r>
              <a:rPr lang="en-US" altLang="en-US" sz="2000" b="1" i="1" dirty="0">
                <a:solidFill>
                  <a:srgbClr val="3116A2"/>
                </a:solidFill>
                <a:latin typeface="Arial" panose="020B0604020202020204" pitchFamily="34" charset="0"/>
                <a:cs typeface="Arial" panose="020B0604020202020204" pitchFamily="34" charset="0"/>
              </a:rPr>
              <a:t>The “Golden Rule” is not valid for FIS events!</a:t>
            </a: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pPr>
            <a:endParaRPr lang="en-US" altLang="en-US" sz="2400" dirty="0">
              <a:solidFill>
                <a:schemeClr val="tx1"/>
              </a:solidFill>
              <a:cs typeface="Arial" panose="020B0604020202020204" pitchFamily="34" charset="0"/>
            </a:endParaRPr>
          </a:p>
        </p:txBody>
      </p:sp>
      <p:pic>
        <p:nvPicPr>
          <p:cNvPr id="82948" name="Content Placeholder 10">
            <a:extLst>
              <a:ext uri="{FF2B5EF4-FFF2-40B4-BE49-F238E27FC236}">
                <a16:creationId xmlns:a16="http://schemas.microsoft.com/office/drawing/2014/main" id="{7054156A-A275-732D-BF3B-04473D99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22D8EA0-7326-C8E3-3C21-630BAEFFE2EF}"/>
              </a:ext>
            </a:extLst>
          </p:cNvPr>
          <p:cNvSpPr/>
          <p:nvPr/>
        </p:nvSpPr>
        <p:spPr>
          <a:xfrm>
            <a:off x="123148" y="192087"/>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817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0B24-C02C-27F1-2C49-BEB075286175}"/>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C1705E8E-B1D3-C395-964F-A2200AB3799F}"/>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E05C5490-D40E-E5C8-5633-FD22FB5C3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580176"/>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190500" y="201919"/>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7044" name="TextBox 3">
            <a:extLst>
              <a:ext uri="{FF2B5EF4-FFF2-40B4-BE49-F238E27FC236}">
                <a16:creationId xmlns:a16="http://schemas.microsoft.com/office/drawing/2014/main" id="{C9951FD9-0A38-475C-A4A8-AA1850DC1DDC}"/>
              </a:ext>
            </a:extLst>
          </p:cNvPr>
          <p:cNvSpPr txBox="1">
            <a:spLocks noChangeArrowheads="1"/>
          </p:cNvSpPr>
          <p:nvPr/>
        </p:nvSpPr>
        <p:spPr bwMode="auto">
          <a:xfrm>
            <a:off x="190500" y="2668588"/>
            <a:ext cx="7239000" cy="708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87045" name="TextBox 1">
            <a:extLst>
              <a:ext uri="{FF2B5EF4-FFF2-40B4-BE49-F238E27FC236}">
                <a16:creationId xmlns:a16="http://schemas.microsoft.com/office/drawing/2014/main" id="{F2B471C5-19C4-4659-9713-C1FB8E92BF69}"/>
              </a:ext>
            </a:extLst>
          </p:cNvPr>
          <p:cNvSpPr txBox="1">
            <a:spLocks noChangeArrowheads="1"/>
          </p:cNvSpPr>
          <p:nvPr/>
        </p:nvSpPr>
        <p:spPr bwMode="auto">
          <a:xfrm>
            <a:off x="190500" y="1157287"/>
            <a:ext cx="8458200" cy="4862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ts val="600"/>
              </a:spcBef>
            </a:pPr>
            <a:r>
              <a:rPr lang="en-US" altLang="en-US" dirty="0">
                <a:latin typeface="Arial" panose="020B0604020202020204" pitchFamily="34" charset="0"/>
                <a:cs typeface="Arial" panose="020B0604020202020204" pitchFamily="34" charset="0"/>
              </a:rPr>
              <a:t>U.S. Ski &amp; Snowboard </a:t>
            </a:r>
            <a:r>
              <a:rPr lang="en-US" altLang="en-US" u="sng" dirty="0">
                <a:latin typeface="Arial" panose="020B0604020202020204" pitchFamily="34" charset="0"/>
                <a:cs typeface="Arial" panose="020B0604020202020204" pitchFamily="34" charset="0"/>
              </a:rPr>
              <a:t>Exceptional</a:t>
            </a:r>
            <a:r>
              <a:rPr lang="en-US" altLang="en-US" dirty="0">
                <a:latin typeface="Arial" panose="020B0604020202020204" pitchFamily="34" charset="0"/>
                <a:cs typeface="Arial" panose="020B0604020202020204" pitchFamily="34" charset="0"/>
              </a:rPr>
              <a:t> Athlete Ski Up Agreement*:</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all U.S. Ski &amp; Snowboard events, including training, an athlete who is not “age-eligible” for the vertical drop of the actual course set on the piste may not participate in competition or training as a competitor or forerunner.</a:t>
            </a:r>
            <a:r>
              <a:rPr lang="en-US" altLang="en-US" b="1" dirty="0">
                <a:latin typeface="Arial" panose="020B0604020202020204" pitchFamily="34" charset="0"/>
                <a:cs typeface="Arial" panose="020B0604020202020204" pitchFamily="34" charset="0"/>
              </a:rPr>
              <a:t>   </a:t>
            </a:r>
          </a:p>
          <a:p>
            <a:pPr>
              <a:spcBef>
                <a:spcPts val="1200"/>
              </a:spcBef>
            </a:pPr>
            <a:r>
              <a:rPr lang="en-US" altLang="en-US" dirty="0">
                <a:latin typeface="Arial" panose="020B0604020202020204" pitchFamily="34" charset="0"/>
                <a:cs typeface="Arial" panose="020B0604020202020204" pitchFamily="34" charset="0"/>
              </a:rPr>
              <a:t>The</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U.S. Ski &amp; Snowboard Ski Up Agreement allows </a:t>
            </a:r>
            <a:r>
              <a:rPr lang="en-US" altLang="en-US" u="sng" dirty="0">
                <a:latin typeface="Arial" panose="020B0604020202020204" pitchFamily="34" charset="0"/>
                <a:cs typeface="Arial" panose="020B0604020202020204" pitchFamily="34" charset="0"/>
              </a:rPr>
              <a:t>exceptional</a:t>
            </a:r>
            <a:r>
              <a:rPr lang="en-US" altLang="en-US" dirty="0">
                <a:latin typeface="Arial" panose="020B0604020202020204" pitchFamily="34" charset="0"/>
                <a:cs typeface="Arial" panose="020B0604020202020204" pitchFamily="34" charset="0"/>
              </a:rPr>
              <a:t> athletes to ski-up one class and </a:t>
            </a:r>
            <a:r>
              <a:rPr lang="en-US" altLang="en-US" b="1" i="1" dirty="0">
                <a:latin typeface="Arial" panose="020B0604020202020204" pitchFamily="34" charset="0"/>
                <a:cs typeface="Arial" panose="020B0604020202020204" pitchFamily="34" charset="0"/>
              </a:rPr>
              <a:t>authorizes the athlete to compete in the next older age group, but only in the events in which they are normally eligible and only in the specific competitions authorized by the appropriate Regional staff member (September 2001 ASC executive, as amended).</a:t>
            </a:r>
            <a:r>
              <a:rPr lang="en-US" altLang="en-US" dirty="0">
                <a:latin typeface="Arial" panose="020B0604020202020204" pitchFamily="34" charset="0"/>
                <a:cs typeface="Arial" panose="020B0604020202020204" pitchFamily="34" charset="0"/>
              </a:rPr>
              <a:t>  </a:t>
            </a:r>
          </a:p>
          <a:p>
            <a:pPr>
              <a:spcBef>
                <a:spcPts val="1200"/>
              </a:spcBef>
            </a:pPr>
            <a:r>
              <a:rPr lang="en-US" altLang="en-US" dirty="0">
                <a:latin typeface="Arial" panose="020B0604020202020204" pitchFamily="34" charset="0"/>
                <a:cs typeface="Arial" panose="020B0604020202020204" pitchFamily="34" charset="0"/>
              </a:rPr>
              <a:t>Ski-Up Agreements must be processed by the Regional Office, approved by the U.S. Ski &amp; Snowboard National Development Director, cannot be applied for onsite, and are not accepted by all U.S. Ski &amp; Snowboard Regions/Divisions.   A copy of the approved Ski-Up Agreement must accompany the entry. </a:t>
            </a:r>
          </a:p>
          <a:p>
            <a:pPr>
              <a:spcBef>
                <a:spcPts val="1200"/>
              </a:spcBef>
            </a:pPr>
            <a:r>
              <a:rPr lang="en-US" altLang="en-US" i="1" dirty="0">
                <a:latin typeface="Arial" panose="020B0604020202020204" pitchFamily="34" charset="0"/>
                <a:cs typeface="Arial" panose="020B0604020202020204" pitchFamily="34" charset="0"/>
              </a:rPr>
              <a:t>FIS does not recognize requests to ski-up in class.</a:t>
            </a:r>
            <a:r>
              <a:rPr lang="en-US" altLang="en-US" dirty="0">
                <a:latin typeface="Arial" panose="020B0604020202020204" pitchFamily="34" charset="0"/>
                <a:cs typeface="Arial" panose="020B0604020202020204" pitchFamily="34" charset="0"/>
              </a:rPr>
              <a:t>  </a:t>
            </a:r>
          </a:p>
          <a:p>
            <a:pPr>
              <a:spcBef>
                <a:spcPts val="1200"/>
              </a:spcBef>
            </a:pPr>
            <a:r>
              <a:rPr lang="en-US" altLang="en-US" b="1" i="1" dirty="0">
                <a:latin typeface="Arial" panose="020B0604020202020204" pitchFamily="34" charset="0"/>
                <a:cs typeface="Arial" panose="020B0604020202020204" pitchFamily="34" charset="0"/>
              </a:rPr>
              <a:t>*Some Divisions allow competitors to ski down in class.   </a:t>
            </a: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9205F51D-EC07-41D7-A40D-BCDFF44EA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1B5321F-53C1-2BA8-4392-B0A5E62AAF9B}"/>
              </a:ext>
            </a:extLst>
          </p:cNvPr>
          <p:cNvSpPr>
            <a:spLocks noGrp="1"/>
          </p:cNvSpPr>
          <p:nvPr>
            <p:ph type="title"/>
          </p:nvPr>
        </p:nvSpPr>
        <p:spPr>
          <a:xfrm>
            <a:off x="152400" y="-30163"/>
            <a:ext cx="8229600" cy="552451"/>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C</a:t>
            </a:r>
            <a:r>
              <a:rPr lang="en-US" altLang="en-US" sz="24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larifications</a:t>
            </a:r>
            <a:endPar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77827" name="Content Placeholder 2">
            <a:extLst>
              <a:ext uri="{FF2B5EF4-FFF2-40B4-BE49-F238E27FC236}">
                <a16:creationId xmlns:a16="http://schemas.microsoft.com/office/drawing/2014/main" id="{DF47D91C-0060-8B41-B0F0-B5AFEE787B10}"/>
              </a:ext>
            </a:extLst>
          </p:cNvPr>
          <p:cNvSpPr>
            <a:spLocks noGrp="1" noChangeArrowheads="1"/>
          </p:cNvSpPr>
          <p:nvPr>
            <p:ph idx="4294967295"/>
          </p:nvPr>
        </p:nvSpPr>
        <p:spPr>
          <a:xfrm>
            <a:off x="46038" y="522288"/>
            <a:ext cx="8731250" cy="5954712"/>
          </a:xfrm>
        </p:spPr>
        <p:txBody>
          <a:bodyPr/>
          <a:lstStyle/>
          <a:p>
            <a:pPr marL="0" indent="0" eaLnBrk="1" hangingPunct="1">
              <a:lnSpc>
                <a:spcPct val="120000"/>
              </a:lnSpc>
              <a:spcBef>
                <a:spcPct val="0"/>
              </a:spcBef>
              <a:buFont typeface="Euphemia" panose="020B0503040102020104" pitchFamily="34" charset="0"/>
              <a:buNone/>
              <a:defRPr/>
            </a:pPr>
            <a:r>
              <a:rPr lang="en-US" altLang="en-US" sz="2400" b="1" i="1" dirty="0">
                <a:solidFill>
                  <a:schemeClr val="tx1"/>
                </a:solidFill>
              </a:rPr>
              <a:t>“but only in the events in which they are: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 </a:t>
            </a:r>
            <a:r>
              <a:rPr lang="en-US" altLang="en-US" sz="2400" b="1" i="1" u="sng" dirty="0">
                <a:solidFill>
                  <a:schemeClr val="tx1"/>
                </a:solidFill>
              </a:rPr>
              <a:t>normally eligible</a:t>
            </a:r>
            <a:r>
              <a:rPr lang="en-US" altLang="en-US" sz="2400" b="1" i="1" dirty="0">
                <a:solidFill>
                  <a:schemeClr val="tx1"/>
                </a:solidFill>
              </a:rPr>
              <a:t> and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 </a:t>
            </a:r>
            <a:r>
              <a:rPr lang="en-US" altLang="en-US" sz="2400" b="1" i="1" u="sng" dirty="0">
                <a:solidFill>
                  <a:schemeClr val="tx1"/>
                </a:solidFill>
              </a:rPr>
              <a:t>only in the specific competitions</a:t>
            </a:r>
            <a:r>
              <a:rPr lang="en-US" altLang="en-US" sz="2400" b="1" i="1" dirty="0">
                <a:solidFill>
                  <a:schemeClr val="tx1"/>
                </a:solidFill>
              </a:rPr>
              <a:t> authorized by the      </a:t>
            </a:r>
          </a:p>
          <a:p>
            <a:pPr marL="0" indent="0" eaLnBrk="1" hangingPunct="1">
              <a:lnSpc>
                <a:spcPct val="100000"/>
              </a:lnSpc>
              <a:spcBef>
                <a:spcPct val="0"/>
              </a:spcBef>
              <a:buFont typeface="Euphemia" panose="020B0503040102020104" pitchFamily="34" charset="0"/>
              <a:buNone/>
              <a:defRPr/>
            </a:pPr>
            <a:r>
              <a:rPr lang="en-US" altLang="en-US" sz="2400" b="1" i="1" dirty="0">
                <a:solidFill>
                  <a:schemeClr val="tx1"/>
                </a:solidFill>
              </a:rPr>
              <a:t>      U.S. Ski &amp; Snowboard National Development Director.“ </a:t>
            </a:r>
          </a:p>
          <a:p>
            <a:pPr marL="0" indent="0" eaLnBrk="1" hangingPunct="1">
              <a:lnSpc>
                <a:spcPct val="100000"/>
              </a:lnSpc>
              <a:spcBef>
                <a:spcPts val="600"/>
              </a:spcBef>
              <a:buFont typeface="Euphemia" panose="020B0503040102020104" pitchFamily="34" charset="0"/>
              <a:buNone/>
              <a:defRPr/>
            </a:pPr>
            <a:r>
              <a:rPr lang="en-US" altLang="en-US" sz="2400" b="1" i="1" dirty="0">
                <a:solidFill>
                  <a:schemeClr val="tx1"/>
                </a:solidFill>
              </a:rPr>
              <a:t>What does this mean?</a:t>
            </a:r>
          </a:p>
          <a:p>
            <a:pPr marL="576263" indent="-293688" algn="just">
              <a:lnSpc>
                <a:spcPct val="100000"/>
              </a:lnSpc>
              <a:spcBef>
                <a:spcPts val="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U14 and younger athletes are not “normally eligible” to participate in Downhill, so an </a:t>
            </a:r>
            <a:r>
              <a:rPr lang="en-US"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U12 or younger</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U14 cannot compete/forerun in a Downhill</a:t>
            </a:r>
          </a:p>
          <a:p>
            <a:pPr marL="576263" indent="-293688" algn="just">
              <a:lnSpc>
                <a:spcPct val="100000"/>
              </a:lnSpc>
              <a:spcBef>
                <a:spcPts val="60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U10 and younger athletes are not “normally eligible” to participate in Super G, so an </a:t>
            </a:r>
            <a:r>
              <a:rPr lang="en-US" sz="24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U10 or younger</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U12 cannot compete/forerun in a Super G</a:t>
            </a:r>
          </a:p>
          <a:p>
            <a:pPr marL="576263" indent="-293688" algn="just">
              <a:lnSpc>
                <a:spcPct val="100000"/>
              </a:lnSpc>
              <a:spcBef>
                <a:spcPts val="600"/>
              </a:spcBef>
              <a:spcAft>
                <a:spcPts val="0"/>
              </a:spcAft>
              <a:buFont typeface="Arial" panose="020B0604020202020204" pitchFamily="34" charset="0"/>
              <a:buChar char="•"/>
              <a:tabLst>
                <a:tab pos="576263" algn="l"/>
              </a:tabLst>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Development Director may limit a Ski Up to a particular event; e.g., may only ski up in Slalom</a:t>
            </a:r>
          </a:p>
        </p:txBody>
      </p:sp>
      <p:pic>
        <p:nvPicPr>
          <p:cNvPr id="79876" name="Content Placeholder 10">
            <a:extLst>
              <a:ext uri="{FF2B5EF4-FFF2-40B4-BE49-F238E27FC236}">
                <a16:creationId xmlns:a16="http://schemas.microsoft.com/office/drawing/2014/main" id="{AE05B72D-509F-A3C9-874D-9880D1A29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098993"/>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457200" y="152400"/>
            <a:ext cx="84582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MISCELLANEOUS</a:t>
            </a:r>
            <a:endParaRPr lang="en-US" sz="3200" dirty="0">
              <a:latin typeface="Arial" panose="020B0604020202020204" pitchFamily="34" charset="0"/>
              <a:cs typeface="Arial" panose="020B0604020202020204" pitchFamily="34" charset="0"/>
            </a:endParaRPr>
          </a:p>
        </p:txBody>
      </p:sp>
      <p:sp>
        <p:nvSpPr>
          <p:cNvPr id="88068" name="TextBox 3">
            <a:extLst>
              <a:ext uri="{FF2B5EF4-FFF2-40B4-BE49-F238E27FC236}">
                <a16:creationId xmlns:a16="http://schemas.microsoft.com/office/drawing/2014/main" id="{8A8C78CE-BC63-43C1-9A40-23D909F12B46}"/>
              </a:ext>
            </a:extLst>
          </p:cNvPr>
          <p:cNvSpPr txBox="1">
            <a:spLocks noChangeArrowheads="1"/>
          </p:cNvSpPr>
          <p:nvPr/>
        </p:nvSpPr>
        <p:spPr bwMode="auto">
          <a:xfrm>
            <a:off x="190500" y="2668588"/>
            <a:ext cx="723900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0C4D52-3062-4050-BA20-9B90E6189B31}"/>
              </a:ext>
            </a:extLst>
          </p:cNvPr>
          <p:cNvSpPr txBox="1"/>
          <p:nvPr/>
        </p:nvSpPr>
        <p:spPr>
          <a:xfrm>
            <a:off x="260195" y="798513"/>
            <a:ext cx="8001000" cy="5632311"/>
          </a:xfrm>
          <a:prstGeom prst="rect">
            <a:avLst/>
          </a:prstGeom>
          <a:noFill/>
          <a:ln>
            <a:noFill/>
          </a:ln>
        </p:spPr>
        <p:txBody>
          <a:bodyPr anchor="ctr" anchorCtr="1">
            <a:spAutoFit/>
          </a:bodyPr>
          <a:lstStyle/>
          <a:p>
            <a:pPr>
              <a:defRPr/>
            </a:pPr>
            <a:r>
              <a:rPr lang="en-US" sz="2000" b="1" dirty="0">
                <a:latin typeface="Arial" panose="020B0604020202020204" pitchFamily="34" charset="0"/>
                <a:cs typeface="Arial" panose="020B0604020202020204" pitchFamily="34" charset="0"/>
              </a:rPr>
              <a:t>What are the rules regarding provisional starts/provisional reruns? </a:t>
            </a:r>
            <a:r>
              <a:rPr lang="en-US" sz="2000" dirty="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would make a provisional rerun invalid?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an event where hiking is allowed, should having to hike any section of the course prior to requesting a provisional rerun have any effect on the Jury’s acceptance of the provisional rerun?  </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Where should a competitor who has been allowed a provisional start/provisional rerun be inserted in the starting order?</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are the potential ramifications if the “provisional” status of a provisional start or rerun is not stated?</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an Official Video Controller has been appointed by the Jury, is the video evidence reviewed prior to posting a DSQ?</a:t>
            </a:r>
          </a:p>
          <a:p>
            <a:pPr marL="285750" indent="-285750">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actual interference occurs and is witnessed by a Jury member, Jury Advisor, or Connection Coach, upon request, what is granted: Rerun or Provisional Rerun?</a:t>
            </a:r>
          </a:p>
        </p:txBody>
      </p:sp>
      <p:pic>
        <p:nvPicPr>
          <p:cNvPr id="6" name="Content Placeholder 10">
            <a:extLst>
              <a:ext uri="{FF2B5EF4-FFF2-40B4-BE49-F238E27FC236}">
                <a16:creationId xmlns:a16="http://schemas.microsoft.com/office/drawing/2014/main" id="{75EA43EE-4876-48CA-8CFB-46A1A048A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168564A-E4FB-4780-9E68-A5019BCFCEC6}"/>
              </a:ext>
            </a:extLst>
          </p:cNvPr>
          <p:cNvSpPr>
            <a:spLocks noGrp="1"/>
          </p:cNvSpPr>
          <p:nvPr>
            <p:ph type="title" idx="4294967295"/>
          </p:nvPr>
        </p:nvSpPr>
        <p:spPr>
          <a:xfrm>
            <a:off x="495300" y="38100"/>
            <a:ext cx="8229600" cy="6858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charset="0"/>
                <a:cs typeface="Arial" charset="0"/>
              </a:rPr>
              <a:t>MISCELLANEOUS: </a:t>
            </a:r>
            <a:r>
              <a:rPr lang="en-US" altLang="en-US" sz="2200" b="1" dirty="0">
                <a:solidFill>
                  <a:srgbClr val="3215AB"/>
                </a:solidFill>
                <a:effectLst>
                  <a:outerShdw blurRad="38100" dist="38100" dir="2700000" algn="tl">
                    <a:srgbClr val="000000">
                      <a:alpha val="43137"/>
                    </a:srgbClr>
                  </a:outerShdw>
                </a:effectLst>
                <a:latin typeface="Arial" charset="0"/>
                <a:cs typeface="Arial" charset="0"/>
              </a:rPr>
              <a:t>NOT PERMITTED TO START (NPS)</a:t>
            </a:r>
          </a:p>
        </p:txBody>
      </p:sp>
      <p:sp>
        <p:nvSpPr>
          <p:cNvPr id="24579" name="Content Placeholder 2">
            <a:extLst>
              <a:ext uri="{FF2B5EF4-FFF2-40B4-BE49-F238E27FC236}">
                <a16:creationId xmlns:a16="http://schemas.microsoft.com/office/drawing/2014/main" id="{A378DC89-0B1E-4FBC-ADBF-97A50EF7F577}"/>
              </a:ext>
            </a:extLst>
          </p:cNvPr>
          <p:cNvSpPr>
            <a:spLocks noGrp="1"/>
          </p:cNvSpPr>
          <p:nvPr>
            <p:ph idx="4294967295"/>
          </p:nvPr>
        </p:nvSpPr>
        <p:spPr>
          <a:xfrm>
            <a:off x="228600" y="723900"/>
            <a:ext cx="8763000" cy="5829300"/>
          </a:xfrm>
        </p:spPr>
        <p:txBody>
          <a:bodyPr rtlCol="0">
            <a:noAutofit/>
          </a:bodyPr>
          <a:lstStyle/>
          <a:p>
            <a:pPr marL="0" indent="0" eaLnBrk="1" fontAlgn="auto" hangingPunct="1">
              <a:lnSpc>
                <a:spcPct val="100000"/>
              </a:lnSpc>
              <a:spcBef>
                <a:spcPts val="500"/>
              </a:spcBef>
              <a:spcAft>
                <a:spcPts val="0"/>
              </a:spcAft>
              <a:buFont typeface="Arial" charset="0"/>
              <a:buNone/>
              <a:defRPr/>
            </a:pPr>
            <a:r>
              <a:rPr lang="en-US" altLang="en-US" sz="1800" b="1" dirty="0">
                <a:latin typeface="Arial" charset="0"/>
                <a:cs typeface="Arial" charset="0"/>
              </a:rPr>
              <a:t>A competitor will not be permitted to start (NPS) in any competition who </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Wears obscene names and/or symbols on clothing and equipment or behaves in an unsportsmanlike manner in the start area</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Violates rules in regard to Specifications for Competition Equipment</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Trains on a course closed for competitors</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solidFill>
                  <a:schemeClr val="tx1"/>
                </a:solidFill>
                <a:latin typeface="Arial" charset="0"/>
                <a:cs typeface="Arial" charset="0"/>
              </a:rPr>
              <a:t>Has not participated in at least one timed training run in Downhill</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Does not wear a crash helmet that conforms to the Specifications for Competition Equipment [606.4], does not have ski brakes [606.3] or has metal baskets on their skis [1.3, Specifications for Alpine Competition Equipment]</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u="sng" dirty="0">
                <a:solidFill>
                  <a:srgbClr val="3215AB"/>
                </a:solidFill>
                <a:latin typeface="Arial" charset="0"/>
                <a:cs typeface="Arial" charset="0"/>
              </a:rPr>
              <a:t>Does not wear or carry an official start number* according to the rules</a:t>
            </a:r>
            <a:r>
              <a:rPr lang="en-US" altLang="en-US" sz="1800" b="1" dirty="0">
                <a:solidFill>
                  <a:srgbClr val="3215AB"/>
                </a:solidFill>
                <a:latin typeface="Arial" charset="0"/>
                <a:cs typeface="Arial" charset="0"/>
              </a:rPr>
              <a:t> </a:t>
            </a:r>
            <a:r>
              <a:rPr lang="en-US" altLang="en-US" sz="1800" b="1" i="1" dirty="0">
                <a:solidFill>
                  <a:srgbClr val="3215AB"/>
                </a:solidFill>
                <a:latin typeface="Arial" charset="0"/>
                <a:cs typeface="Arial" charset="0"/>
              </a:rPr>
              <a:t> </a:t>
            </a:r>
            <a:r>
              <a:rPr lang="en-US" altLang="en-US" sz="1800" b="1" dirty="0">
                <a:latin typeface="Arial" charset="0"/>
                <a:cs typeface="Arial" charset="0"/>
              </a:rPr>
              <a:t>[627]  </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Disqualified (DSQ), did not start (DNS), not permitted to start (NPS), did not finish (DNF) first run. (Exception: Alpine Combined with Slalom as first run</a:t>
            </a:r>
          </a:p>
          <a:p>
            <a:pPr eaLnBrk="1" fontAlgn="auto" hangingPunct="1">
              <a:lnSpc>
                <a:spcPct val="100000"/>
              </a:lnSpc>
              <a:spcBef>
                <a:spcPts val="500"/>
              </a:spcBef>
              <a:spcAft>
                <a:spcPts val="0"/>
              </a:spcAft>
              <a:buFont typeface="Arial" panose="020B0604020202020204" pitchFamily="34" charset="0"/>
              <a:buChar char="•"/>
              <a:defRPr/>
            </a:pPr>
            <a:r>
              <a:rPr lang="en-US" altLang="en-US" sz="1800" b="1" dirty="0">
                <a:latin typeface="Arial" charset="0"/>
                <a:cs typeface="Arial" charset="0"/>
              </a:rPr>
              <a:t>NOTE: Specifications for Competition Equipment [3.1.2.7.1] does not permit use of equipment which “</a:t>
            </a:r>
            <a:r>
              <a:rPr lang="en-US" altLang="en-US" sz="1800" b="1" i="1" dirty="0">
                <a:latin typeface="Arial" charset="0"/>
                <a:cs typeface="Arial" charset="0"/>
              </a:rPr>
              <a:t>increases the risk to the user or other persons when used for the purpose for which it was intended”; this rule would address a missing basket on a pole.  </a:t>
            </a:r>
          </a:p>
          <a:p>
            <a:pPr marL="0" indent="0" eaLnBrk="1" fontAlgn="auto" hangingPunct="1">
              <a:lnSpc>
                <a:spcPct val="100000"/>
              </a:lnSpc>
              <a:spcBef>
                <a:spcPts val="500"/>
              </a:spcBef>
              <a:spcAft>
                <a:spcPts val="0"/>
              </a:spcAft>
              <a:buFont typeface="Arial" charset="0"/>
              <a:buNone/>
              <a:defRPr/>
            </a:pPr>
            <a:r>
              <a:rPr lang="en-US" altLang="en-US" sz="1800" b="1" i="1" dirty="0">
                <a:latin typeface="Arial" charset="0"/>
                <a:cs typeface="Arial" charset="0"/>
              </a:rPr>
              <a:t>An “official start number” is </a:t>
            </a:r>
            <a:r>
              <a:rPr lang="en-US" altLang="en-US" sz="1800" b="1" i="1" u="sng" dirty="0">
                <a:latin typeface="Arial" charset="0"/>
                <a:cs typeface="Arial" charset="0"/>
              </a:rPr>
              <a:t>any bib issued by the local event organizer</a:t>
            </a:r>
            <a:r>
              <a:rPr lang="en-US" altLang="en-US" sz="1800" b="1" i="1" dirty="0">
                <a:latin typeface="Arial" charset="0"/>
                <a:cs typeface="Arial" charset="0"/>
              </a:rPr>
              <a:t>; this includes replacement bibs furnished by the Start Referee.</a:t>
            </a:r>
          </a:p>
          <a:p>
            <a:pPr marL="0" indent="0" eaLnBrk="1" fontAlgn="auto" hangingPunct="1">
              <a:spcBef>
                <a:spcPts val="1800"/>
              </a:spcBef>
              <a:spcAft>
                <a:spcPts val="0"/>
              </a:spcAft>
              <a:buFont typeface="Arial" charset="0"/>
              <a:buNone/>
              <a:defRPr/>
            </a:pPr>
            <a:r>
              <a:rPr lang="en-US" altLang="en-US" sz="1800" b="1" u="sng" dirty="0">
                <a:solidFill>
                  <a:srgbClr val="FF0000"/>
                </a:solidFill>
                <a:latin typeface="Arial" charset="0"/>
                <a:cs typeface="Arial" charset="0"/>
              </a:rPr>
              <a:t> </a:t>
            </a:r>
            <a:endParaRPr lang="en-US" altLang="en-US" sz="1800" b="1" dirty="0">
              <a:latin typeface="Arial" charset="0"/>
              <a:cs typeface="Arial" charset="0"/>
            </a:endParaRPr>
          </a:p>
          <a:p>
            <a:pPr marL="246888" indent="-246888" eaLnBrk="1" fontAlgn="auto" hangingPunct="1">
              <a:spcAft>
                <a:spcPts val="0"/>
              </a:spcAft>
              <a:defRPr/>
            </a:pPr>
            <a:endParaRPr lang="en-US" altLang="en-US" sz="1800" dirty="0">
              <a:latin typeface="Arial" charset="0"/>
              <a:cs typeface="Arial" charset="0"/>
            </a:endParaRPr>
          </a:p>
        </p:txBody>
      </p:sp>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03637B9-B658-4DC6-BE27-5CC2375CB06E}"/>
              </a:ext>
            </a:extLst>
          </p:cNvPr>
          <p:cNvSpPr>
            <a:spLocks noGrp="1"/>
          </p:cNvSpPr>
          <p:nvPr>
            <p:ph type="title" idx="4294967295"/>
          </p:nvPr>
        </p:nvSpPr>
        <p:spPr>
          <a:xfrm>
            <a:off x="609600" y="234950"/>
            <a:ext cx="8153400" cy="747713"/>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MISCELLANEOUS: </a:t>
            </a:r>
            <a:r>
              <a:rPr lang="en-US" altLang="en-US" b="1" dirty="0">
                <a:solidFill>
                  <a:srgbClr val="160EB2"/>
                </a:solidFill>
                <a:effectLst>
                  <a:outerShdw blurRad="38100" dist="38100" dir="2700000" algn="tl">
                    <a:srgbClr val="000000">
                      <a:alpha val="43137"/>
                    </a:srgbClr>
                  </a:outerShdw>
                </a:effectLst>
                <a:latin typeface="Arial" charset="0"/>
                <a:cs typeface="Arial" charset="0"/>
              </a:rPr>
              <a:t>COMPETITION EQUIPMENT</a:t>
            </a:r>
          </a:p>
        </p:txBody>
      </p:sp>
      <p:sp>
        <p:nvSpPr>
          <p:cNvPr id="2" name="Content Placeholder 1">
            <a:extLst>
              <a:ext uri="{FF2B5EF4-FFF2-40B4-BE49-F238E27FC236}">
                <a16:creationId xmlns:a16="http://schemas.microsoft.com/office/drawing/2014/main" id="{42AC5488-113D-47BF-9856-38A3F629469A}"/>
              </a:ext>
            </a:extLst>
          </p:cNvPr>
          <p:cNvSpPr>
            <a:spLocks noGrp="1"/>
          </p:cNvSpPr>
          <p:nvPr>
            <p:ph idx="4294967295"/>
          </p:nvPr>
        </p:nvSpPr>
        <p:spPr>
          <a:xfrm>
            <a:off x="685800" y="1281113"/>
            <a:ext cx="8001000" cy="4967287"/>
          </a:xfrm>
        </p:spPr>
        <p:txBody>
          <a:bodyPr rtlCol="0">
            <a:normAutofit lnSpcReduction="10000"/>
          </a:bodyPr>
          <a:lstStyle/>
          <a:p>
            <a:pPr marL="133386" indent="0"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“Competition Equipment” encompasses all items of equipment which the competitor uses in competitions &amp; which forms a functional unit</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Athletes, and in the case of a minor, their parents or guardians, are responsible for the legality and working condition of their competition equipment</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With the exception of specific rules, e.g., presence of helmet cameras or helmet camera mounts, no helmet, missing ski brakes, etc., where a competitor in violation is not allowed to start, the following procedures must be observed:</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Equipment may only be measured with:</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FIS-approved testing equipment used by a</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FIS-approved/trained official, and</a:t>
            </a:r>
          </a:p>
          <a:p>
            <a:pPr marL="133386" indent="0" defTabSz="685983" eaLnBrk="1" fontAlgn="auto" hangingPunct="1">
              <a:lnSpc>
                <a:spcPct val="110000"/>
              </a:lnSpc>
              <a:spcBef>
                <a:spcPts val="900"/>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Notice of equipment control must be provided</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Race Announcement and/or 	</a:t>
            </a:r>
          </a:p>
          <a:p>
            <a:pPr marL="185215" indent="-185215" defTabSz="685983" eaLnBrk="1" fontAlgn="auto" hangingPunct="1">
              <a:lnSpc>
                <a:spcPct val="110000"/>
              </a:lnSpc>
              <a:spcBef>
                <a:spcPts val="225"/>
              </a:spcBef>
              <a:spcAft>
                <a:spcPts val="0"/>
              </a:spcAft>
              <a:buClr>
                <a:srgbClr val="17375E"/>
              </a:buClr>
              <a:buSzPct val="100000"/>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sym typeface="Arial"/>
              </a:rPr>
              <a:t>   -  Team Captains’ Meeting </a:t>
            </a:r>
          </a:p>
          <a:p>
            <a:pPr marL="185215" indent="-185215"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sz="1800" dirty="0">
              <a:solidFill>
                <a:srgbClr val="17375E"/>
              </a:solidFill>
              <a:latin typeface="Arial" panose="020B0604020202020204" pitchFamily="34" charset="0"/>
              <a:cs typeface="Arial" panose="020B0604020202020204" pitchFamily="34" charset="0"/>
              <a:sym typeface="Arial"/>
            </a:endParaRPr>
          </a:p>
        </p:txBody>
      </p:sp>
      <p:pic>
        <p:nvPicPr>
          <p:cNvPr id="4" name="Content Placeholder 10">
            <a:extLst>
              <a:ext uri="{FF2B5EF4-FFF2-40B4-BE49-F238E27FC236}">
                <a16:creationId xmlns:a16="http://schemas.microsoft.com/office/drawing/2014/main" id="{87420457-42E3-47C9-AF8E-D72B6B194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528638"/>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298450" y="771525"/>
            <a:ext cx="8693150" cy="5313363"/>
          </a:xfrm>
        </p:spPr>
        <p:txBody>
          <a:bodyPr rtlCol="0">
            <a:normAutofit fontScale="92500"/>
          </a:bodyPr>
          <a:lstStyle/>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is the responsibility of the athlete and in the case of a minor, their parents or guardians.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must be maintained and utilized in accordance with manufacturer’s instructions.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Protests against equipment at a U.S. Ski &amp; Snowboard </a:t>
            </a:r>
            <a:r>
              <a:rPr lang="en-US" altLang="en-US" b="1" u="sng" dirty="0">
                <a:latin typeface="Arial" charset="0"/>
                <a:cs typeface="Arial" charset="0"/>
              </a:rPr>
              <a:t>non-FIS</a:t>
            </a:r>
            <a:r>
              <a:rPr lang="en-US" altLang="en-US" b="1" dirty="0">
                <a:latin typeface="Arial" charset="0"/>
                <a:cs typeface="Arial" charset="0"/>
              </a:rPr>
              <a:t> event must be handled in accordance with current </a:t>
            </a:r>
            <a:r>
              <a:rPr lang="en-US" altLang="en-US" b="1" u="sng" dirty="0">
                <a:latin typeface="Arial" charset="0"/>
                <a:cs typeface="Arial" charset="0"/>
              </a:rPr>
              <a:t>U.S. Ski &amp; Snowboard Equipment Control/Protest Guidelines</a:t>
            </a:r>
            <a:r>
              <a:rPr lang="en-US" altLang="en-US" b="1" dirty="0">
                <a:latin typeface="Arial" charset="0"/>
                <a:cs typeface="Arial" charset="0"/>
              </a:rPr>
              <a:t>. </a:t>
            </a:r>
          </a:p>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Protests against equipment at a </a:t>
            </a:r>
            <a:r>
              <a:rPr lang="en-US" altLang="en-US" b="1" u="sng" dirty="0">
                <a:latin typeface="Arial" charset="0"/>
                <a:cs typeface="Arial" charset="0"/>
              </a:rPr>
              <a:t>FIS</a:t>
            </a:r>
            <a:r>
              <a:rPr lang="en-US" altLang="en-US" b="1" dirty="0">
                <a:latin typeface="Arial" charset="0"/>
                <a:cs typeface="Arial" charset="0"/>
              </a:rPr>
              <a:t> event must be handled in accordance with current </a:t>
            </a:r>
            <a:r>
              <a:rPr lang="en-US" altLang="en-US" b="1" u="sng" dirty="0">
                <a:latin typeface="Arial" charset="0"/>
                <a:cs typeface="Arial" charset="0"/>
              </a:rPr>
              <a:t>FIS rules</a:t>
            </a:r>
            <a:r>
              <a:rPr lang="en-US" altLang="en-US" b="1" dirty="0">
                <a:latin typeface="Arial" charset="0"/>
                <a:cs typeface="Arial" charset="0"/>
              </a:rPr>
              <a:t>.</a:t>
            </a:r>
          </a:p>
          <a:p>
            <a:pPr marL="0" indent="0" eaLnBrk="1" fontAlgn="auto" hangingPunct="1">
              <a:lnSpc>
                <a:spcPct val="120000"/>
              </a:lnSpc>
              <a:spcBef>
                <a:spcPts val="600"/>
              </a:spcBef>
              <a:spcAft>
                <a:spcPts val="0"/>
              </a:spcAft>
              <a:buFont typeface="Arial" charset="0"/>
              <a:buNone/>
              <a:defRPr/>
            </a:pPr>
            <a:r>
              <a:rPr lang="en-US" b="1" dirty="0">
                <a:latin typeface="Arial" panose="020B0604020202020204" pitchFamily="34" charset="0"/>
                <a:cs typeface="Arial" panose="020B0604020202020204" pitchFamily="34" charset="0"/>
              </a:rPr>
              <a:t>Equipment violations are subject to disqualification and other sanctions as determined by the Jury. Sanction may be against the individual competitor, or the competitor’s coach if it is determined that the coach was complicit in the use of equipment known to be in violation of the rules.</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5" name="Content Placeholder 10">
            <a:extLst>
              <a:ext uri="{FF2B5EF4-FFF2-40B4-BE49-F238E27FC236}">
                <a16:creationId xmlns:a16="http://schemas.microsoft.com/office/drawing/2014/main" id="{D54FAD0B-E303-48A9-BE18-60E3E9644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447675" y="1295400"/>
            <a:ext cx="8543925" cy="5257800"/>
          </a:xfrm>
        </p:spPr>
        <p:txBody>
          <a:bodyPr rtlCol="0">
            <a:normAutofit fontScale="92500" lnSpcReduction="10000"/>
          </a:bodyPr>
          <a:lstStyle/>
          <a:p>
            <a:pPr marL="246888" indent="-246888" eaLnBrk="1" fontAlgn="auto" hangingPunct="1">
              <a:lnSpc>
                <a:spcPct val="110000"/>
              </a:lnSpc>
              <a:spcAft>
                <a:spcPts val="0"/>
              </a:spcAft>
              <a:buFont typeface="Arial" charset="0"/>
              <a:buChar char="•"/>
              <a:defRPr/>
            </a:pPr>
            <a:r>
              <a:rPr lang="en-US" sz="1800" dirty="0">
                <a:latin typeface="Arial" panose="020B0604020202020204" pitchFamily="34" charset="0"/>
                <a:cs typeface="Arial" panose="020B0604020202020204" pitchFamily="34" charset="0"/>
              </a:rPr>
              <a:t>Skis must be marked by the manufacture with both the length and the radius. Unmarked skis will be grounds for disqualification</a:t>
            </a:r>
          </a:p>
          <a:p>
            <a:pPr marL="246888" indent="-246888" eaLnBrk="1" fontAlgn="auto" hangingPunct="1">
              <a:lnSpc>
                <a:spcPct val="110000"/>
              </a:lnSpc>
              <a:spcBef>
                <a:spcPts val="300"/>
              </a:spcBef>
              <a:spcAft>
                <a:spcPts val="0"/>
              </a:spcAft>
              <a:buFont typeface="Arial" charset="0"/>
              <a:buChar char="•"/>
              <a:defRPr/>
            </a:pPr>
            <a:r>
              <a:rPr lang="en-US" sz="1800" u="sng" dirty="0">
                <a:latin typeface="Arial" panose="020B0604020202020204" pitchFamily="34" charset="0"/>
                <a:cs typeface="Arial" panose="020B0604020202020204" pitchFamily="34" charset="0"/>
              </a:rPr>
              <a:t>U.S. Ski &amp; Snowboard scored</a:t>
            </a:r>
            <a:r>
              <a:rPr lang="en-US" sz="1800" dirty="0">
                <a:latin typeface="Arial" panose="020B0604020202020204" pitchFamily="34" charset="0"/>
                <a:cs typeface="Arial" panose="020B0604020202020204" pitchFamily="34" charset="0"/>
              </a:rPr>
              <a:t> alpine events, competition equipment will be subject to unannounced control</a:t>
            </a:r>
          </a:p>
          <a:p>
            <a:pPr marL="246888" indent="-246888" eaLnBrk="1" fontAlgn="auto" hangingPunct="1">
              <a:lnSpc>
                <a:spcPct val="110000"/>
              </a:lnSpc>
              <a:spcBef>
                <a:spcPts val="300"/>
              </a:spcBef>
              <a:spcAft>
                <a:spcPts val="0"/>
              </a:spcAft>
              <a:buFont typeface="Arial" charset="0"/>
              <a:buChar char="•"/>
              <a:defRPr/>
            </a:pPr>
            <a:r>
              <a:rPr lang="en-US" sz="1800" u="sng" dirty="0">
                <a:latin typeface="Arial" panose="020B0604020202020204" pitchFamily="34" charset="0"/>
                <a:cs typeface="Arial" panose="020B0604020202020204" pitchFamily="34" charset="0"/>
              </a:rPr>
              <a:t>U.S. Ski &amp; Snowboard non-scored</a:t>
            </a:r>
            <a:r>
              <a:rPr lang="en-US" sz="1800" dirty="0">
                <a:latin typeface="Arial" panose="020B0604020202020204" pitchFamily="34" charset="0"/>
                <a:cs typeface="Arial" panose="020B0604020202020204" pitchFamily="34" charset="0"/>
              </a:rPr>
              <a:t> technical events (GS and SL), equipment control will be dealt with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on a protest basis.  </a:t>
            </a:r>
            <a:r>
              <a:rPr lang="en-US" sz="1800" b="1" i="1" dirty="0">
                <a:solidFill>
                  <a:srgbClr val="3215AB"/>
                </a:solidFill>
                <a:latin typeface="Arial" panose="020B0604020202020204" pitchFamily="34" charset="0"/>
                <a:cs typeface="Arial" panose="020B0604020202020204" pitchFamily="34" charset="0"/>
              </a:rPr>
              <a:t>However, the Jury cannot ignore obvious infractions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In the case of all speed events (SG and DH, scored and non-scored) where the Jury has allowed control of equipment at the start for compliance, the athlete will not be allowed to start if their equipment does not meet the current marked specifications</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Unless clear violation of equipment rules exists, e.g., no helmet, attached helmet camera, camera mount, missing or broken ski brakes, etc., the Start Referee must not refuse an athlete’s right to start. An athlete in a U.S. Ski &amp; Snowboard </a:t>
            </a:r>
            <a:r>
              <a:rPr lang="en-US" sz="1800"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event is also allowed to personalize their helmet with the application of bling, stickers, etc.</a:t>
            </a:r>
          </a:p>
          <a:p>
            <a:pPr marL="246888" indent="-246888" eaLnBrk="1" fontAlgn="auto" hangingPunct="1">
              <a:lnSpc>
                <a:spcPct val="11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The Start and Finish Referees’ responsibility to monitor equipment and communicate to the Jury is critical in this process and should be reviewed by the TD at each event. TD instructions to these individuals must be clear. It is essential that the Start and Finish Referee communicate with and report their findings to the competition Jury</a:t>
            </a:r>
          </a:p>
          <a:p>
            <a:pPr marL="246888" indent="-246888" eaLnBrk="1" fontAlgn="auto" hangingPunct="1">
              <a:spcBef>
                <a:spcPts val="0"/>
              </a:spcBef>
              <a:spcAft>
                <a:spcPts val="0"/>
              </a:spcAft>
              <a:buFont typeface="Arial" charset="0"/>
              <a:buChar char="•"/>
              <a:defRPr/>
            </a:pP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2350ED-BBF6-4E5C-A8F2-1C0ED26D25FE}"/>
              </a:ext>
            </a:extLst>
          </p:cNvPr>
          <p:cNvSpPr>
            <a:spLocks noGrp="1"/>
          </p:cNvSpPr>
          <p:nvPr>
            <p:ph type="title" idx="4294967295"/>
          </p:nvPr>
        </p:nvSpPr>
        <p:spPr>
          <a:xfrm>
            <a:off x="381000" y="223838"/>
            <a:ext cx="8558213" cy="6350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a:t>
            </a:r>
          </a:p>
        </p:txBody>
      </p:sp>
      <p:sp>
        <p:nvSpPr>
          <p:cNvPr id="3" name="Content Placeholder 2">
            <a:extLst>
              <a:ext uri="{FF2B5EF4-FFF2-40B4-BE49-F238E27FC236}">
                <a16:creationId xmlns:a16="http://schemas.microsoft.com/office/drawing/2014/main" id="{61277CBA-76B6-45F4-8A5B-A8280F1976B9}"/>
              </a:ext>
            </a:extLst>
          </p:cNvPr>
          <p:cNvSpPr>
            <a:spLocks noGrp="1"/>
          </p:cNvSpPr>
          <p:nvPr>
            <p:ph idx="4294967295"/>
          </p:nvPr>
        </p:nvSpPr>
        <p:spPr>
          <a:xfrm>
            <a:off x="360363" y="990600"/>
            <a:ext cx="8578850" cy="5453063"/>
          </a:xfrm>
        </p:spPr>
        <p:txBody>
          <a:bodyPr rtlCol="0">
            <a:normAutofit/>
          </a:bodyPr>
          <a:lstStyle/>
          <a:p>
            <a:pPr marL="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 The athlete must compete or intend to compete on the suspect equipment</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The Coach or Team Captain who observes the equipment that is suspect must alert the Start Referee of an intention to protest the equipment being used by that competitor</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The Coach or Team Captain must formalize the protest, at the end of the run, with the written protest and the $100 (one hundred USD) protest fee</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If the athlete has started, the Start Referee alerts the Finish Referee and the Jury, that there is a pending protest against equipment. The equipment must be evaluated or confiscated for evaluation when the competitor arrives in the finish</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Finish Referee should stop the competitor with suspect equipment and confiscate the suspect equipment pending the filing of the formal protest and Jury review. Confiscation should be witnessed and third-party access to the confiscated equipment must be avoided</a:t>
            </a:r>
          </a:p>
          <a:p>
            <a:pPr marL="285750" lvl="1" indent="-246888" eaLnBrk="1" fontAlgn="auto" hangingPunct="1">
              <a:lnSpc>
                <a:spcPct val="100000"/>
              </a:lnSpc>
              <a:spcBef>
                <a:spcPts val="60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Equipment protests cannot be considered or accepted if the suspect equipment has left the finish area</a:t>
            </a:r>
          </a:p>
          <a:p>
            <a:pPr marL="365760" lvl="1" indent="-246888" eaLnBrk="1" fontAlgn="auto" hangingPunct="1">
              <a:spcBef>
                <a:spcPts val="0"/>
              </a:spcBef>
              <a:spcAft>
                <a:spcPts val="0"/>
              </a:spcAft>
              <a:buFont typeface="Arial" pitchFamily="34" charset="0"/>
              <a:buChar char="•"/>
              <a:defRPr/>
            </a:pPr>
            <a:endParaRPr lang="en-US" dirty="0"/>
          </a:p>
          <a:p>
            <a:pPr marL="612648" lvl="1" indent="-246888" eaLnBrk="1" fontAlgn="auto" hangingPunct="1">
              <a:spcBef>
                <a:spcPts val="0"/>
              </a:spcBef>
              <a:spcAft>
                <a:spcPts val="0"/>
              </a:spcAft>
              <a:buFont typeface="Arial" charset="0"/>
              <a:buChar char="–"/>
              <a:defRPr/>
            </a:pPr>
            <a:endParaRPr lang="en-US" dirty="0"/>
          </a:p>
        </p:txBody>
      </p:sp>
      <p:pic>
        <p:nvPicPr>
          <p:cNvPr id="4" name="Content Placeholder 10">
            <a:extLst>
              <a:ext uri="{FF2B5EF4-FFF2-40B4-BE49-F238E27FC236}">
                <a16:creationId xmlns:a16="http://schemas.microsoft.com/office/drawing/2014/main" id="{F28FEAD6-A049-46CB-A59B-9C7CE23B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338EA5-EDB7-44D3-807F-D48F4D740D3F}"/>
              </a:ext>
            </a:extLst>
          </p:cNvPr>
          <p:cNvSpPr>
            <a:spLocks noGrp="1"/>
          </p:cNvSpPr>
          <p:nvPr>
            <p:ph type="title" idx="4294967295"/>
          </p:nvPr>
        </p:nvSpPr>
        <p:spPr>
          <a:xfrm>
            <a:off x="685800" y="228600"/>
            <a:ext cx="8532813" cy="7302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PROTESTS/TESTING:</a:t>
            </a:r>
          </a:p>
        </p:txBody>
      </p:sp>
      <p:sp>
        <p:nvSpPr>
          <p:cNvPr id="3" name="Content Placeholder 2">
            <a:extLst>
              <a:ext uri="{FF2B5EF4-FFF2-40B4-BE49-F238E27FC236}">
                <a16:creationId xmlns:a16="http://schemas.microsoft.com/office/drawing/2014/main" id="{B2405824-32FC-4DBA-B224-7D9C3C3CC80D}"/>
              </a:ext>
            </a:extLst>
          </p:cNvPr>
          <p:cNvSpPr>
            <a:spLocks noGrp="1"/>
          </p:cNvSpPr>
          <p:nvPr>
            <p:ph idx="4294967295"/>
          </p:nvPr>
        </p:nvSpPr>
        <p:spPr>
          <a:xfrm>
            <a:off x="490538" y="1143000"/>
            <a:ext cx="8348662" cy="5257800"/>
          </a:xfrm>
        </p:spPr>
        <p:txBody>
          <a:bodyPr rtlCol="0">
            <a:normAutofit/>
          </a:bodyPr>
          <a:lstStyle/>
          <a:p>
            <a:pPr marL="0" lvl="1" indent="-274320" defTabSz="274320" eaLnBrk="1" fontAlgn="auto" hangingPunct="1">
              <a:lnSpc>
                <a:spcPct val="100000"/>
              </a:lnSpc>
              <a:spcBef>
                <a:spcPts val="0"/>
              </a:spcBef>
              <a:spcAft>
                <a:spcPts val="0"/>
              </a:spcAft>
              <a:buFont typeface="Arial" pitchFamily="34" charset="0"/>
              <a:buChar char="•"/>
              <a:defRPr/>
            </a:pPr>
            <a:r>
              <a:rPr lang="en-US" dirty="0">
                <a:latin typeface="Arial" panose="020B0604020202020204" pitchFamily="34" charset="0"/>
                <a:cs typeface="Arial" panose="020B0604020202020204" pitchFamily="34" charset="0"/>
              </a:rPr>
              <a:t>If approved testing devices </a:t>
            </a:r>
            <a:r>
              <a:rPr lang="en-US" u="sng" dirty="0">
                <a:latin typeface="Arial" panose="020B0604020202020204" pitchFamily="34" charset="0"/>
                <a:cs typeface="Arial" panose="020B0604020202020204" pitchFamily="34" charset="0"/>
              </a:rPr>
              <a:t>are</a:t>
            </a:r>
            <a:r>
              <a:rPr lang="en-US" dirty="0">
                <a:latin typeface="Arial" panose="020B0604020202020204" pitchFamily="34" charset="0"/>
                <a:cs typeface="Arial" panose="020B0604020202020204" pitchFamily="34" charset="0"/>
              </a:rPr>
              <a:t> available, or compliance may be confirmed 	through checking the manufacturer’s marks, the Jury will then evaluate the 	equipment and 	render a decision regarding the equipment. The decision of    </a:t>
            </a:r>
          </a:p>
          <a:p>
            <a:pPr marL="0" lvl="1" indent="-274320" defTabSz="274320" eaLnBrk="1" fontAlgn="auto" hangingPunct="1">
              <a:lnSpc>
                <a:spcPct val="100000"/>
              </a:lnSpc>
              <a:spcBef>
                <a:spcPts val="0"/>
              </a:spcBef>
              <a:spcAft>
                <a:spcPts val="0"/>
              </a:spcAft>
              <a:buFont typeface="Euphemia" panose="020B0503040102020104" pitchFamily="34" charset="0"/>
              <a:buNone/>
              <a:defRPr/>
            </a:pPr>
            <a:r>
              <a:rPr lang="en-US" dirty="0">
                <a:latin typeface="Arial" panose="020B0604020202020204" pitchFamily="34" charset="0"/>
                <a:cs typeface="Arial" panose="020B0604020202020204" pitchFamily="34" charset="0"/>
              </a:rPr>
              <a:t>    the Jury shall be final.</a:t>
            </a:r>
          </a:p>
          <a:p>
            <a:pPr marL="285750" lvl="1" indent="-274320" eaLnBrk="1" fontAlgn="auto" hangingPunct="1">
              <a:lnSpc>
                <a:spcPct val="100000"/>
              </a:lnSpc>
              <a:spcAft>
                <a:spcPts val="0"/>
              </a:spcAft>
              <a:buFont typeface="Arial" pitchFamily="34" charset="0"/>
              <a:buChar char="•"/>
              <a:defRPr/>
            </a:pPr>
            <a:r>
              <a:rPr lang="en-US" dirty="0">
                <a:latin typeface="Arial" panose="020B0604020202020204" pitchFamily="34" charset="0"/>
                <a:cs typeface="Arial" panose="020B0604020202020204" pitchFamily="34" charset="0"/>
              </a:rPr>
              <a:t>If approved testing devices </a:t>
            </a:r>
            <a:r>
              <a:rPr lang="en-US" u="sng" dirty="0">
                <a:latin typeface="Arial" panose="020B0604020202020204" pitchFamily="34" charset="0"/>
                <a:cs typeface="Arial" panose="020B0604020202020204" pitchFamily="34" charset="0"/>
              </a:rPr>
              <a:t>are not</a:t>
            </a:r>
            <a:r>
              <a:rPr lang="en-US" dirty="0">
                <a:latin typeface="Arial" panose="020B0604020202020204" pitchFamily="34" charset="0"/>
                <a:cs typeface="Arial" panose="020B0604020202020204" pitchFamily="34" charset="0"/>
              </a:rPr>
              <a:t> available, or the Jury is unable to reach a consensus, the Jury must seal and ship the equipment to the U.S. Ski &amp; Snowboard National Office for evaluation. U.S. Ski &amp; Snowboard’s decision shall be final.</a:t>
            </a:r>
          </a:p>
          <a:p>
            <a:pPr marL="285750" lvl="1" indent="-274320" eaLnBrk="1" fontAlgn="auto" hangingPunct="1">
              <a:lnSpc>
                <a:spcPct val="100000"/>
              </a:lnSpc>
              <a:spcAft>
                <a:spcPts val="0"/>
              </a:spcAft>
              <a:buFont typeface="Arial" pitchFamily="34" charset="0"/>
              <a:buChar char="•"/>
              <a:defRPr/>
            </a:pPr>
            <a:r>
              <a:rPr lang="en-US" dirty="0">
                <a:latin typeface="Arial" panose="020B0604020202020204" pitchFamily="34" charset="0"/>
                <a:cs typeface="Arial" panose="020B0604020202020204" pitchFamily="34" charset="0"/>
              </a:rPr>
              <a:t>The Jury will use the $100 (one hundred USD) protest fee to cover the initial shipping costs. The losing party will be charged by U.S. Ski &amp; Snowboard for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expenses related to shipping and testing. Reimbursement must be submitted within 10 (ten) working days of notice of U.S. Ski &amp; Snowboard’s decision.</a:t>
            </a:r>
          </a:p>
          <a:p>
            <a:pPr marL="0" indent="0" eaLnBrk="1" fontAlgn="auto" hangingPunct="1">
              <a:lnSpc>
                <a:spcPct val="100000"/>
              </a:lnSpc>
              <a:spcBef>
                <a:spcPts val="600"/>
              </a:spcBef>
              <a:spcAft>
                <a:spcPts val="0"/>
              </a:spcAft>
              <a:buFont typeface="Arial" charset="0"/>
              <a:buNone/>
              <a:defRPr/>
            </a:pPr>
            <a:r>
              <a:rPr lang="en-US" sz="1800" dirty="0">
                <a:latin typeface="Arial" panose="020B0604020202020204" pitchFamily="34" charset="0"/>
                <a:cs typeface="Arial" panose="020B0604020202020204" pitchFamily="34" charset="0"/>
              </a:rPr>
              <a:t>Acceptable equipment control devices for </a:t>
            </a:r>
            <a:r>
              <a:rPr lang="en-US" sz="1800" u="sng" dirty="0">
                <a:latin typeface="Arial" panose="020B0604020202020204" pitchFamily="34" charset="0"/>
                <a:cs typeface="Arial" panose="020B0604020202020204" pitchFamily="34" charset="0"/>
              </a:rPr>
              <a:t>U.S. Ski &amp; Snowboard non-FIS</a:t>
            </a:r>
            <a:r>
              <a:rPr lang="en-US" sz="1800" dirty="0">
                <a:latin typeface="Arial" panose="020B0604020202020204" pitchFamily="34" charset="0"/>
                <a:cs typeface="Arial" panose="020B0604020202020204" pitchFamily="34" charset="0"/>
              </a:rPr>
              <a:t> event alpine equipment evaluation include:</a:t>
            </a:r>
          </a:p>
          <a:p>
            <a:pPr marL="0" indent="-246888" eaLnBrk="1" fontAlgn="auto" hangingPunct="1">
              <a:lnSpc>
                <a:spcPct val="100000"/>
              </a:lnSpc>
              <a:spcBef>
                <a:spcPts val="0"/>
              </a:spcBef>
              <a:spcAft>
                <a:spcPts val="0"/>
              </a:spcAft>
              <a:buFont typeface="Arial" charset="0"/>
              <a:buChar char="•"/>
              <a:defRPr/>
            </a:pPr>
            <a:r>
              <a:rPr lang="en-US" sz="1800" dirty="0">
                <a:latin typeface="Arial" panose="020B0604020202020204" pitchFamily="34" charset="0"/>
                <a:cs typeface="Arial" panose="020B0604020202020204" pitchFamily="34" charset="0"/>
              </a:rPr>
              <a:t>Reliable Racing stand height calipers</a:t>
            </a:r>
          </a:p>
          <a:p>
            <a:pPr marL="0" indent="-246888" eaLnBrk="1" fontAlgn="auto" hangingPunct="1">
              <a:lnSpc>
                <a:spcPct val="100000"/>
              </a:lnSpc>
              <a:spcBef>
                <a:spcPts val="300"/>
              </a:spcBef>
              <a:spcAft>
                <a:spcPts val="0"/>
              </a:spcAft>
              <a:buFont typeface="Arial" charset="0"/>
              <a:buChar char="•"/>
              <a:defRPr/>
            </a:pPr>
            <a:r>
              <a:rPr lang="en-US" sz="1800" dirty="0">
                <a:latin typeface="Arial" panose="020B0604020202020204" pitchFamily="34" charset="0"/>
                <a:cs typeface="Arial" panose="020B0604020202020204" pitchFamily="34" charset="0"/>
              </a:rPr>
              <a:t>FIS-approved equipment-testing devices</a:t>
            </a:r>
          </a:p>
          <a:p>
            <a:pPr marL="0" indent="0" eaLnBrk="1" fontAlgn="auto" hangingPunct="1">
              <a:spcBef>
                <a:spcPts val="0"/>
              </a:spcBef>
              <a:spcAft>
                <a:spcPts val="0"/>
              </a:spcAft>
              <a:buFont typeface="Arial" charset="0"/>
              <a:buNone/>
              <a:defRPr/>
            </a:pPr>
            <a:endParaRPr lang="en-US" sz="18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a:buChar char="•"/>
              <a:defRPr/>
            </a:pPr>
            <a:endParaRPr lang="en-US" dirty="0"/>
          </a:p>
        </p:txBody>
      </p:sp>
      <p:pic>
        <p:nvPicPr>
          <p:cNvPr id="5" name="Content Placeholder 10">
            <a:extLst>
              <a:ext uri="{FF2B5EF4-FFF2-40B4-BE49-F238E27FC236}">
                <a16:creationId xmlns:a16="http://schemas.microsoft.com/office/drawing/2014/main" id="{2C812091-9A26-4324-98D0-1102DA03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8DFC87-AD00-48D1-92F6-D169228AE31A}"/>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CONTROL: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3" name="Content Placeholder 2">
            <a:extLst>
              <a:ext uri="{FF2B5EF4-FFF2-40B4-BE49-F238E27FC236}">
                <a16:creationId xmlns:a16="http://schemas.microsoft.com/office/drawing/2014/main" id="{28277F6E-1206-4C0E-AC2D-4B471C65AB27}"/>
              </a:ext>
            </a:extLst>
          </p:cNvPr>
          <p:cNvSpPr>
            <a:spLocks noGrp="1"/>
          </p:cNvSpPr>
          <p:nvPr>
            <p:ph idx="4294967295"/>
          </p:nvPr>
        </p:nvSpPr>
        <p:spPr>
          <a:xfrm>
            <a:off x="381000" y="1143000"/>
            <a:ext cx="8534400" cy="5224463"/>
          </a:xfrm>
        </p:spPr>
        <p:txBody>
          <a:bodyPr rtlCol="0">
            <a:normAutofit/>
          </a:bodyPr>
          <a:lstStyle/>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FIS event on-site equipment control may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be conducted by a FIS measurement expert using official FIS measuring tools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Skis must be clearly marked with both the length and the radius. Unmarked skis will be grounds for disqualification</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In the case of a speed event (SG &amp; DH) where the jury has allowed inspection of equipment at the start for compliance, the athlete will not be allowed to start if their equipment does not meet the current marked specifications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Unless clear violation of equipment rules exists, e.g., no helmet, attached helmet camera </a:t>
            </a:r>
            <a:r>
              <a:rPr lang="en-US" u="sng"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helmet camera mount, missing or broken ski brakes, metal baskets on ski poles, GS skis in a SG, etc., the Start Referee must not refuse an athlete’s right to start</a:t>
            </a:r>
          </a:p>
          <a:p>
            <a:pPr marL="0" indent="0" eaLnBrk="1" fontAlgn="auto" hangingPunct="1">
              <a:spcAft>
                <a:spcPts val="0"/>
              </a:spcAft>
              <a:buFont typeface="Arial" charset="0"/>
              <a:buNone/>
              <a:defRPr/>
            </a:pPr>
            <a:endParaRPr lang="en-US" dirty="0"/>
          </a:p>
        </p:txBody>
      </p:sp>
      <p:pic>
        <p:nvPicPr>
          <p:cNvPr id="4" name="Content Placeholder 10">
            <a:extLst>
              <a:ext uri="{FF2B5EF4-FFF2-40B4-BE49-F238E27FC236}">
                <a16:creationId xmlns:a16="http://schemas.microsoft.com/office/drawing/2014/main" id="{4DEFC5BE-FBBF-41E9-B952-6FC199DF7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CC3133-147C-4786-9084-3A6DE9D46DB5}">
  <ds:schemaRef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http://purl.org/dc/dcmitype/"/>
    <ds:schemaRef ds:uri="http://schemas.microsoft.com/office/infopath/2007/PartnerControls"/>
    <ds:schemaRef ds:uri="http://schemas.openxmlformats.org/package/2006/metadata/core-properties"/>
    <ds:schemaRef ds:uri="a4f35948-e619-41b3-aa29-22878b09cfd2"/>
    <ds:schemaRef ds:uri="http://www.w3.org/XML/1998/namespace"/>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6261</TotalTime>
  <Words>20573</Words>
  <Application>Microsoft Office PowerPoint</Application>
  <PresentationFormat>On-screen Show (4:3)</PresentationFormat>
  <Paragraphs>1516</Paragraphs>
  <Slides>153</Slides>
  <Notes>83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153</vt:i4>
      </vt:variant>
    </vt:vector>
  </HeadingPairs>
  <TitlesOfParts>
    <vt:vector size="165" baseType="lpstr">
      <vt:lpstr>Arial</vt:lpstr>
      <vt:lpstr>Arial Bold</vt:lpstr>
      <vt:lpstr>Calibri</vt:lpstr>
      <vt:lpstr>Century Gothic</vt:lpstr>
      <vt:lpstr>Comic Sans MS</vt:lpstr>
      <vt:lpstr>Courier New</vt:lpstr>
      <vt:lpstr>Euphemia</vt:lpstr>
      <vt:lpstr>Symbol</vt:lpstr>
      <vt:lpstr>Times New Roman</vt:lpstr>
      <vt:lpstr>Wingdings</vt:lpstr>
      <vt:lpstr>Snowflakes design template</vt:lpstr>
      <vt:lpstr>2_Snowflakes design template</vt:lpstr>
      <vt:lpstr>SEASON 2024  CHIEF OF RACE</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ADMINISTRATION PER MAAPP &amp; SAFESPORT:  LOCAL ORGANIZING COMMITTEE (LOC)</vt:lpstr>
      <vt:lpstr>ADDITIONAL REQUIREMENTS</vt:lpstr>
      <vt:lpstr>ADDITIONAL REQUIREMENTS</vt:lpstr>
      <vt:lpstr>VOLUNTEER COMPETITION WORKER REGISTRATION</vt:lpstr>
      <vt:lpstr>VENUE ACCESS</vt:lpstr>
      <vt:lpstr>Please Note:</vt:lpstr>
      <vt:lpstr>PowerPoint Presentation</vt:lpstr>
      <vt:lpstr>PowerPoint Presentation</vt:lpstr>
      <vt:lpstr>PowerPoint Presentation</vt:lpstr>
      <vt:lpstr>PowerPoint Presentation</vt:lpstr>
      <vt:lpstr>PowerPoint Presentation</vt:lpstr>
      <vt:lpstr> COURSE HOMOLOGATION 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“PENDING” MEMBERSHIPS: Coaches &amp; Officials</vt:lpstr>
      <vt:lpstr>“PENDING” MEMBERSHIPS: Competitors</vt:lpstr>
      <vt:lpstr>OTHER OFFICIALS</vt:lpstr>
      <vt:lpstr>GATE JUDGES </vt:lpstr>
      <vt:lpstr>EVENT STAFFING</vt:lpstr>
      <vt:lpstr>VOLUNTEER REGISTRATION </vt:lpstr>
      <vt:lpstr>ESTABLISH CONTACT WITH KEY OFFICIALS</vt:lpstr>
      <vt:lpstr>PROGRAM – Race Day Schedule</vt:lpstr>
      <vt:lpstr>PROGRAM TEMPLATES: Non-FIS &amp; FIS</vt:lpstr>
      <vt:lpstr>FORCE MAJEURE PROGRAM:  Two Races / Same Day / Same Field</vt:lpstr>
      <vt:lpstr>WHAT IS “FORCE MAJEURE”?</vt:lpstr>
      <vt:lpstr>Resources and References</vt:lpstr>
      <vt:lpstr>PowerPoint Presentation</vt:lpstr>
      <vt:lpstr>PowerPoint Presentation</vt:lpstr>
      <vt:lpstr>PowerPoint Presentation</vt:lpstr>
      <vt:lpstr>PowerPoint Presentation</vt:lpstr>
      <vt:lpstr>PowerPoint Presentation</vt:lpstr>
      <vt:lpstr>PowerPoint Presentation</vt:lpstr>
      <vt:lpstr>DUE PROCESS – ACR/ICR Art. 224.7</vt:lpstr>
      <vt:lpstr>DUE PROCESS – Policy</vt:lpstr>
      <vt:lpstr>IMPORTANT POINTS TO REMEMBER</vt:lpstr>
      <vt:lpstr>WHY ARE THESE POINTS IMPORTANT?</vt:lpstr>
      <vt:lpstr>PowerPoint Presentation</vt:lpstr>
      <vt:lpstr>PowerPoint Presentation</vt:lpstr>
      <vt:lpstr>PowerPoint Presentation</vt:lpstr>
      <vt:lpstr>JURY ADVISORS: Start Referee &amp; Finish Referee </vt:lpstr>
      <vt:lpstr>What is a  “Connection Coach”?</vt:lpstr>
      <vt:lpstr>TC MEETINGS – what &amp; why?</vt:lpstr>
      <vt:lpstr>TC MEETINGS – when &amp; where?</vt:lpstr>
      <vt:lpstr>TC MEETINGS – Online</vt:lpstr>
      <vt:lpstr> TC MEETINGS – In Person</vt:lpstr>
      <vt:lpstr>TC MEETING: The Draw</vt:lpstr>
      <vt:lpstr>ATTENDANCE, PROGRAM &amp; MINUTES</vt:lpstr>
      <vt:lpstr>ATTENDANCE (used for an in-person meeting)</vt:lpstr>
      <vt:lpstr>AGENDA</vt:lpstr>
      <vt:lpstr> SCOREBOARD &amp; OFFICIAL NOTICE BOARD </vt:lpstr>
      <vt:lpstr>JURY MEETINGS &amp; MINUTES</vt:lpstr>
      <vt:lpstr>JURY MINUTES: Important Points</vt:lpstr>
      <vt:lpstr>COURSE PREPARATION &amp; SETTING</vt:lpstr>
      <vt:lpstr>BEST PRACTICES</vt:lpstr>
      <vt:lpstr>COURSE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“GOLDEN RULE”?</vt:lpstr>
      <vt:lpstr>PowerPoint Presentation</vt:lpstr>
      <vt:lpstr>SKI UP AGREEMENT: Clarifications</vt:lpstr>
      <vt:lpstr>PowerPoint Presentation</vt:lpstr>
      <vt:lpstr>MISCELLANEOUS: NOT PERMITTED TO START (NPS)</vt:lpstr>
      <vt:lpstr>MISCELLANEOUS: COMPETITION EQUIPMENT</vt:lpstr>
      <vt:lpstr>COMPETITION EQUIPMENT</vt:lpstr>
      <vt:lpstr>EQUIPMENT CONTROL:  U.S. Ski &amp; Snowboard non-FIS Events</vt:lpstr>
      <vt:lpstr>EQUIPMENT PROTESTS:</vt:lpstr>
      <vt:lpstr>EQUIPMENT PROTESTS/TESTING:</vt:lpstr>
      <vt:lpstr>EQUIPMENT CONTROL: FIS Events</vt:lpstr>
      <vt:lpstr>SUSPECT EQUIPMENT/PROTESTS:  FIS Events</vt:lpstr>
      <vt:lpstr> “START STOP!” ACR/ICR  705.5</vt:lpstr>
      <vt:lpstr>“START STOP, YELLOW FLAG STOP”</vt:lpstr>
      <vt:lpstr>“START STOP” or  “START STOP/YELLOW FLAG STOP” is called:</vt:lpstr>
      <vt:lpstr>REOPENING THE COURSE</vt:lpstr>
      <vt:lpstr>RADIO COMMUNICATION PROTOCOL</vt:lpstr>
      <vt:lpstr>Radio Protocol Suggestions</vt:lpstr>
      <vt:lpstr>Radio Protocol Suggestions</vt:lpstr>
      <vt:lpstr>Radio Protocol Suggestions</vt:lpstr>
      <vt:lpstr>Radio Protocol Suggestions</vt:lpstr>
      <vt:lpstr>Radio Protocol Suggestions</vt:lpstr>
      <vt:lpstr>Radio Protocol Suggestions</vt:lpstr>
      <vt:lpstr> Other Necessary and Planned Interruptions </vt:lpstr>
      <vt:lpstr>PowerPoint Presentation</vt:lpstr>
      <vt:lpstr>PowerPoint Presentation</vt:lpstr>
      <vt:lpstr>PowerPoint Presentation</vt:lpstr>
      <vt:lpstr>PowerPoint Presentation</vt:lpstr>
      <vt:lpstr>PowerPoint Presentation</vt:lpstr>
      <vt:lpstr>PowerPoint Presentation</vt:lpstr>
      <vt:lpstr>Verbiage in Jury Minutes:</vt:lpstr>
      <vt:lpstr>DELAY, POSTPONE, TERMINATE or CANCEL</vt:lpstr>
      <vt:lpstr>JURY MINUTES – W/O PROTEST</vt:lpstr>
      <vt:lpstr>JURY MINUTES – PROTEST/SANCTION</vt:lpstr>
      <vt:lpstr>UNDERSTANDING COLLECTIVE OFFENSES  (224.3)</vt:lpstr>
      <vt:lpstr>COMMENTS REGARDING MINUTES PROTESTS/SANCTIONS</vt:lpstr>
      <vt:lpstr> FIS EVENT PROTEST FEES &amp;  ON-SITE MONETARY SANCTIONS</vt:lpstr>
      <vt:lpstr>OTHER COMMENTS</vt:lpstr>
      <vt:lpstr>PowerPoint Presentation</vt:lpstr>
      <vt:lpstr>The following slides contain only a portion of the material included in:    “Season 2024 Update &amp; Review: Continuing Education for Alpine Officials”   Please refer to the original document posted on the U.S. Ski &amp; Snowboard website, 2024 edition of U.S. Ski &amp; Snowboard ACR, online edition of current ICR, and if applicable, current Precisions for additional update and review information.      </vt:lpstr>
      <vt:lpstr> RACE ENTRY and LIFT TICKET COST Race Announcements must provide a breakdown showing actual entry fee separate from lift ticket fee.  EVENT REGISTRATION and HEAD TAX CALCULATION, VERIFICATION, and PAYMENT U.S. Ski &amp; Snowboard will no longer provide an online Event Registration platform. Race Organizers are encouraged to use systems currently being provided by private vendors; (e. g., skireg.com or adminskiracing.com). Regardless of whether or not the registration system of choice calculates and submits required Head Tax, the Organizing Committee is responsible for calculation, verification, and payment of all National, Regional, and Divisional Head Taxes. All Head Tax forms must be submitted with payments submitted by an Organizing Committee.  GOLDEN RULE CLARIFICATION Athletes who have requested Golden Rule seeding may compete using the equipment appropriate to their disability.</vt:lpstr>
      <vt:lpstr>U.S. SKI &amp; SNOWBOARD FIRST REPORT OF ACCIDENT Lockton Companies is the new insurance carrier for U.S. Ski &amp; Snowboard. Injury reporting forms and procedures can be found at usskiandsnowboard.org/sport-development/club-development/club-insurance under Participant Accident. Online reporting is preferred.  U12 and U14 SUPER G TRAINING RUN Official training for U12 and U14 Super G must include at least one Super G training run prior to the first competition. Official training for these age groups is an integral part of the competition, and all athletes are required to participate. In exceptional cases, a Jury can authorize a controlled freeski run in lieu of an official training run. The Jury decision must be documented in Jury Minutes. If racing with U16 athletes, ACR U1256.4 applies, and a training run must be calendared.  All sanctioned speed training runs/camps – Downhill or Super G – require that a full Jury be empaneled. In addition, they must also carry either liability insurance coverage through the U.S. Ski &amp; Snowboard provider or through the Organizing Committee’s provider. </vt:lpstr>
      <vt:lpstr>  </vt:lpstr>
      <vt:lpstr> </vt:lpstr>
      <vt:lpstr>PowerPoint Presentation</vt:lpstr>
      <vt:lpstr>PowerPoint Presentation</vt:lpstr>
      <vt:lpstr>PowerPoint Presentation</vt:lpstr>
      <vt:lpstr>PowerPoint Presentation</vt:lpstr>
      <vt:lpstr>PowerPoint Presentation</vt:lpstr>
      <vt:lpstr>FORERUNNERS CLARIFICATIONS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289</cp:revision>
  <dcterms:created xsi:type="dcterms:W3CDTF">2017-05-23T14:43:27Z</dcterms:created>
  <dcterms:modified xsi:type="dcterms:W3CDTF">2023-10-13T19:47:39Z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